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8"/>
  </p:handoutMasterIdLst>
  <p:sldIdLst>
    <p:sldId id="280" r:id="rId3"/>
    <p:sldId id="366" r:id="rId4"/>
    <p:sldId id="380" r:id="rId6"/>
    <p:sldId id="383" r:id="rId7"/>
    <p:sldId id="384" r:id="rId8"/>
    <p:sldId id="404" r:id="rId9"/>
    <p:sldId id="385" r:id="rId10"/>
    <p:sldId id="386" r:id="rId11"/>
    <p:sldId id="387" r:id="rId12"/>
    <p:sldId id="388" r:id="rId13"/>
    <p:sldId id="389" r:id="rId14"/>
    <p:sldId id="390" r:id="rId15"/>
    <p:sldId id="391" r:id="rId16"/>
    <p:sldId id="405" r:id="rId17"/>
    <p:sldId id="406" r:id="rId18"/>
    <p:sldId id="407" r:id="rId19"/>
    <p:sldId id="392" r:id="rId20"/>
    <p:sldId id="393" r:id="rId21"/>
    <p:sldId id="394" r:id="rId22"/>
    <p:sldId id="398" r:id="rId23"/>
    <p:sldId id="408" r:id="rId24"/>
    <p:sldId id="397" r:id="rId25"/>
    <p:sldId id="39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showGuides="1">
      <p:cViewPr varScale="1">
        <p:scale>
          <a:sx n="85" d="100"/>
          <a:sy n="85" d="100"/>
        </p:scale>
        <p:origin x="12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smtClean="0">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smtClean="0">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smtClean="0">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76" t="63278" r="776" b="-30898"/>
          <a:stretch>
            <a:fillRect/>
          </a:stretch>
        </p:blipFill>
        <p:spPr>
          <a:xfrm>
            <a:off x="-72010" y="-2532"/>
            <a:ext cx="9216010" cy="3231811"/>
          </a:xfrm>
          <a:prstGeom prst="rect">
            <a:avLst/>
          </a:prstGeom>
        </p:spPr>
      </p:pic>
      <p:grpSp>
        <p:nvGrpSpPr>
          <p:cNvPr id="20" name="Group 19"/>
          <p:cNvGrpSpPr/>
          <p:nvPr/>
        </p:nvGrpSpPr>
        <p:grpSpPr>
          <a:xfrm>
            <a:off x="-72516" y="986564"/>
            <a:ext cx="9216516" cy="6523355"/>
            <a:chOff x="-72516" y="986564"/>
            <a:chExt cx="9216516" cy="6523355"/>
          </a:xfrm>
        </p:grpSpPr>
        <p:sp>
          <p:nvSpPr>
            <p:cNvPr id="22" name="TextBox 21"/>
            <p:cNvSpPr txBox="1"/>
            <p:nvPr/>
          </p:nvSpPr>
          <p:spPr>
            <a:xfrm>
              <a:off x="251334" y="4558439"/>
              <a:ext cx="6518275" cy="2951480"/>
            </a:xfrm>
            <a:prstGeom prst="rect">
              <a:avLst/>
            </a:prstGeom>
            <a:noFill/>
          </p:spPr>
          <p:txBody>
            <a:bodyPr wrap="square" rtlCol="0">
              <a:noAutofit/>
            </a:bodyPr>
            <a:lstStyle/>
            <a:p>
              <a:r>
                <a:rPr lang="en-US" sz="2400" b="1" dirty="0" smtClean="0"/>
                <a:t>Your Register No:210701104</a:t>
              </a:r>
              <a:endParaRPr lang="en-US" sz="2400" b="1" dirty="0" smtClean="0"/>
            </a:p>
            <a:p>
              <a:r>
                <a:rPr lang="en-US" sz="2400" b="1" dirty="0" smtClean="0"/>
                <a:t>Your Name:Kanimozhi A</a:t>
              </a:r>
              <a:endParaRPr lang="en-US" sz="2400" b="1" dirty="0" smtClean="0"/>
            </a:p>
            <a:p>
              <a:r>
                <a:rPr lang="en-US" sz="2400" b="1" dirty="0" smtClean="0"/>
                <a:t>Guide Name:Bhuvaneswaran B</a:t>
              </a:r>
              <a:endParaRPr lang="en-US" sz="2400" b="1" dirty="0" smtClean="0"/>
            </a:p>
            <a:p>
              <a:r>
                <a:rPr lang="en-US" sz="2400" b="1" dirty="0" smtClean="0"/>
                <a:t>Designation and Department:Assistant Professor(SG)</a:t>
              </a:r>
              <a:endParaRPr lang="en-US" sz="2400" b="1" dirty="0" smtClean="0"/>
            </a:p>
            <a:p>
              <a:r>
                <a:rPr lang="en-US" sz="2400" b="1" dirty="0"/>
                <a:t>Computer Science and Engineering</a:t>
              </a:r>
              <a:endParaRPr lang="en-US" sz="2400" b="1" dirty="0"/>
            </a:p>
            <a:p>
              <a:endParaRPr lang="en-US" sz="2400" b="1" dirty="0"/>
            </a:p>
          </p:txBody>
        </p:sp>
        <p:grpSp>
          <p:nvGrpSpPr>
            <p:cNvPr id="43" name="Group 42"/>
            <p:cNvGrpSpPr/>
            <p:nvPr/>
          </p:nvGrpSpPr>
          <p:grpSpPr>
            <a:xfrm>
              <a:off x="-72516" y="986564"/>
              <a:ext cx="9216516" cy="3628907"/>
              <a:chOff x="-72516" y="986564"/>
              <a:chExt cx="9216516"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7" name="Group 46"/>
              <p:cNvGrpSpPr/>
              <p:nvPr/>
            </p:nvGrpSpPr>
            <p:grpSpPr>
              <a:xfrm>
                <a:off x="-72516" y="986564"/>
                <a:ext cx="4072741" cy="1075928"/>
                <a:chOff x="-95346" y="1011603"/>
                <a:chExt cx="5354902"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2" name="TextBox 51"/>
                <p:cNvSpPr txBox="1"/>
                <p:nvPr/>
              </p:nvSpPr>
              <p:spPr>
                <a:xfrm>
                  <a:off x="-95346" y="1134069"/>
                  <a:ext cx="5017223" cy="830997"/>
                </a:xfrm>
                <a:prstGeom prst="rect">
                  <a:avLst/>
                </a:prstGeom>
                <a:noFill/>
              </p:spPr>
              <p:txBody>
                <a:bodyPr wrap="square" rtlCol="0" anchor="ctr">
                  <a:spAutoFit/>
                </a:bodyPr>
                <a:lstStyle/>
                <a:p>
                  <a:pPr algn="ctr"/>
                  <a:r>
                    <a:rPr lang="en-US" sz="2400" b="1" dirty="0" smtClean="0">
                      <a:solidFill>
                        <a:schemeClr val="bg1"/>
                      </a:solidFill>
                      <a:ea typeface="Open Sans Light" panose="020B0306030504020204" pitchFamily="34" charset="0"/>
                      <a:cs typeface="Open Sans Light" panose="020B0306030504020204" pitchFamily="34" charset="0"/>
                    </a:rPr>
                    <a:t>Advanced </a:t>
                  </a:r>
                  <a:endParaRPr lang="en-US" sz="2400" b="1" dirty="0">
                    <a:solidFill>
                      <a:schemeClr val="bg1"/>
                    </a:solidFill>
                    <a:ea typeface="Open Sans Light" panose="020B0306030504020204" pitchFamily="34" charset="0"/>
                    <a:cs typeface="Open Sans Light" panose="020B0306030504020204" pitchFamily="34" charset="0"/>
                  </a:endParaRPr>
                </a:p>
                <a:p>
                  <a:pPr algn="ctr"/>
                  <a:r>
                    <a:rPr lang="en-US" sz="2400" b="1" dirty="0" smtClean="0">
                      <a:solidFill>
                        <a:schemeClr val="bg1"/>
                      </a:solidFill>
                      <a:ea typeface="Open Sans Light" panose="020B0306030504020204" pitchFamily="34" charset="0"/>
                      <a:cs typeface="Open Sans Light" panose="020B0306030504020204" pitchFamily="34" charset="0"/>
                    </a:rPr>
                    <a:t>Robotic </a:t>
                  </a:r>
                  <a:r>
                    <a:rPr lang="en-US" sz="2400" b="1" dirty="0" smtClean="0">
                      <a:solidFill>
                        <a:schemeClr val="bg1"/>
                      </a:solidFill>
                      <a:ea typeface="Open Sans Light" panose="020B0306030504020204" pitchFamily="34" charset="0"/>
                      <a:cs typeface="Open Sans Light" panose="020B0306030504020204" pitchFamily="34" charset="0"/>
                    </a:rPr>
                    <a:t>Process Automation </a:t>
                  </a:r>
                  <a:endParaRPr lang="en-US" sz="24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100903"/>
                <a:ext cx="4188156" cy="1753235"/>
              </a:xfrm>
              <a:prstGeom prst="rect">
                <a:avLst/>
              </a:prstGeom>
              <a:noFill/>
            </p:spPr>
            <p:txBody>
              <a:bodyPr wrap="square" rtlCol="0">
                <a:spAutoFit/>
              </a:bodyPr>
              <a:lstStyle/>
              <a:p>
                <a:r>
                  <a:rPr lang="en-US" sz="5400" b="1" dirty="0" smtClean="0">
                    <a:solidFill>
                      <a:schemeClr val="bg1"/>
                    </a:solidFill>
                    <a:ea typeface="Open Sans Bold" panose="020B0806030504020204" pitchFamily="34" charset="0"/>
                    <a:cs typeface="Open Sans Bold" panose="020B0806030504020204" pitchFamily="34" charset="0"/>
                  </a:rPr>
                  <a:t>Multilingual translator</a:t>
                </a:r>
                <a:endParaRPr lang="en-US" sz="5400" b="1" dirty="0" smtClean="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284" y="4803813"/>
            <a:ext cx="1813542" cy="15415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dirty="0" smtClean="0"/>
              <a:t>Name </a:t>
            </a:r>
            <a:r>
              <a:rPr lang="en-US" dirty="0"/>
              <a:t>of the </a:t>
            </a:r>
            <a:r>
              <a:rPr lang="en-US" dirty="0" smtClean="0"/>
              <a:t>Module 1</a:t>
            </a:r>
            <a:endParaRPr lang="en-US" dirty="0" smtClean="0"/>
          </a:p>
          <a:p>
            <a:pPr lvl="1"/>
            <a:r>
              <a:rPr lang="en-US" dirty="0" smtClean="0"/>
              <a:t>Short description</a:t>
            </a:r>
            <a:endParaRPr lang="en-US" dirty="0" smtClean="0"/>
          </a:p>
          <a:p>
            <a:r>
              <a:rPr lang="en-US" dirty="0" smtClean="0"/>
              <a:t>DFD / Activity Diagram</a:t>
            </a:r>
            <a:endParaRPr lang="en-US" dirty="0" smtClean="0"/>
          </a:p>
          <a:p>
            <a:r>
              <a:rPr lang="en-US" dirty="0"/>
              <a:t>Name of the Module </a:t>
            </a:r>
            <a:r>
              <a:rPr lang="en-US" dirty="0" smtClean="0"/>
              <a:t>2</a:t>
            </a:r>
            <a:endParaRPr lang="en-US" dirty="0"/>
          </a:p>
          <a:p>
            <a:pPr lvl="1"/>
            <a:r>
              <a:rPr lang="en-US" dirty="0"/>
              <a:t>Short description</a:t>
            </a:r>
            <a:endParaRPr lang="en-US" dirty="0"/>
          </a:p>
          <a:p>
            <a:r>
              <a:rPr lang="en-US" dirty="0"/>
              <a:t>DFD / Activity Diagram</a:t>
            </a:r>
            <a:endParaRPr lang="en-US" dirty="0"/>
          </a:p>
          <a:p>
            <a:endParaRPr 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Design</a:t>
            </a:r>
            <a:endParaRPr lang="en-IN" dirty="0">
              <a:latin typeface="+mj-lt"/>
            </a:endParaRPr>
          </a:p>
        </p:txBody>
      </p:sp>
      <p:pic>
        <p:nvPicPr>
          <p:cNvPr id="5" name="Picture 4" descr="Screenshot 2024-11-20 235937"/>
          <p:cNvPicPr>
            <a:picLocks noChangeAspect="1"/>
          </p:cNvPicPr>
          <p:nvPr/>
        </p:nvPicPr>
        <p:blipFill>
          <a:blip r:embed="rId1"/>
          <a:stretch>
            <a:fillRect/>
          </a:stretch>
        </p:blipFill>
        <p:spPr>
          <a:xfrm>
            <a:off x="755650" y="1800860"/>
            <a:ext cx="6541770" cy="3256280"/>
          </a:xfrm>
          <a:prstGeom prst="rect">
            <a:avLst/>
          </a:prstGeom>
        </p:spPr>
      </p:pic>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Design</a:t>
            </a:r>
            <a:endParaRPr lang="en-IN" dirty="0">
              <a:latin typeface="+mj-lt"/>
            </a:endParaRPr>
          </a:p>
        </p:txBody>
      </p:sp>
      <p:sp>
        <p:nvSpPr>
          <p:cNvPr id="3" name="Content Placeholder 2"/>
          <p:cNvSpPr>
            <a:spLocks noGrp="1"/>
          </p:cNvSpPr>
          <p:nvPr>
            <p:ph idx="1"/>
          </p:nvPr>
        </p:nvSpPr>
        <p:spPr/>
        <p:txBody>
          <a:bodyPr/>
          <a:lstStyle/>
          <a:p>
            <a:r>
              <a:rPr lang="en-US" altLang="en-US"/>
              <a:t>Main Process: </a:t>
            </a:r>
            <a:endParaRPr lang="en-US" altLang="en-US"/>
          </a:p>
          <a:p>
            <a:r>
              <a:rPr lang="en-US" altLang="en-US"/>
              <a:t>Coordinates all tasks, calling individual sub-processes for specific tasks like text input, translation, saving the file, and emailing.</a:t>
            </a:r>
            <a:endParaRPr lang="en-US" altLang="en-US"/>
          </a:p>
          <a:p>
            <a:r>
              <a:rPr lang="en-US" altLang="en-US"/>
              <a:t>Sub-process: </a:t>
            </a:r>
            <a:endParaRPr lang="en-US" altLang="en-US"/>
          </a:p>
          <a:p>
            <a:r>
              <a:rPr lang="en-US" altLang="en-US"/>
              <a:t>Handle specific activities like:Getting the input from the user,Constructing the payload for the API call , Translating the text via API,Saving the result to a file, and Sending the email with the translated text.</a:t>
            </a:r>
            <a:endParaRPr lang="en-US" altLang="en-US"/>
          </a:p>
          <a:p>
            <a:pPr marL="0" indent="0">
              <a:buNone/>
            </a:pPr>
            <a:endParaRPr lang="en-US" dirty="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smtClean="0"/>
              <a:t>      Module 1:</a:t>
            </a:r>
            <a:endParaRPr lang="en-US" dirty="0" smtClean="0"/>
          </a:p>
          <a:p>
            <a:pPr marL="0" indent="0">
              <a:buNone/>
            </a:pPr>
            <a:endParaRPr lang="en-US" dirty="0"/>
          </a:p>
        </p:txBody>
      </p:sp>
      <p:pic>
        <p:nvPicPr>
          <p:cNvPr id="4" name="Picture 3" descr="Screenshot 2024-11-21 000903"/>
          <p:cNvPicPr>
            <a:picLocks noChangeAspect="1"/>
          </p:cNvPicPr>
          <p:nvPr/>
        </p:nvPicPr>
        <p:blipFill>
          <a:blip r:embed="rId1"/>
          <a:stretch>
            <a:fillRect/>
          </a:stretch>
        </p:blipFill>
        <p:spPr>
          <a:xfrm>
            <a:off x="1835785" y="1484630"/>
            <a:ext cx="4962525" cy="3859530"/>
          </a:xfrm>
          <a:prstGeom prst="rect">
            <a:avLst/>
          </a:prstGeom>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pPr marL="0" indent="0">
              <a:buNone/>
            </a:pPr>
            <a:endParaRPr lang="en-US"/>
          </a:p>
        </p:txBody>
      </p:sp>
      <p:pic>
        <p:nvPicPr>
          <p:cNvPr id="4" name="Picture 3" descr="Screenshot 2024-11-21 001001"/>
          <p:cNvPicPr>
            <a:picLocks noChangeAspect="1"/>
          </p:cNvPicPr>
          <p:nvPr/>
        </p:nvPicPr>
        <p:blipFill>
          <a:blip r:embed="rId1"/>
          <a:stretch>
            <a:fillRect/>
          </a:stretch>
        </p:blipFill>
        <p:spPr>
          <a:xfrm>
            <a:off x="1764030" y="1700530"/>
            <a:ext cx="5543550" cy="3794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endParaRPr lang="en-US"/>
          </a:p>
        </p:txBody>
      </p:sp>
      <p:pic>
        <p:nvPicPr>
          <p:cNvPr id="4" name="Picture 3" descr="Screenshot 2024-11-21 001047"/>
          <p:cNvPicPr>
            <a:picLocks noChangeAspect="1"/>
          </p:cNvPicPr>
          <p:nvPr/>
        </p:nvPicPr>
        <p:blipFill>
          <a:blip r:embed="rId1"/>
          <a:stretch>
            <a:fillRect/>
          </a:stretch>
        </p:blipFill>
        <p:spPr>
          <a:xfrm>
            <a:off x="1511935" y="1268730"/>
            <a:ext cx="5229225" cy="4716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r>
              <a:rPr lang="en-US"/>
              <a:t>Module 2</a:t>
            </a:r>
            <a:endParaRPr lang="en-US"/>
          </a:p>
        </p:txBody>
      </p:sp>
      <p:pic>
        <p:nvPicPr>
          <p:cNvPr id="4" name="Picture 3" descr="Screenshot 2024-11-21 001133"/>
          <p:cNvPicPr>
            <a:picLocks noChangeAspect="1"/>
          </p:cNvPicPr>
          <p:nvPr/>
        </p:nvPicPr>
        <p:blipFill>
          <a:blip r:embed="rId1"/>
          <a:stretch>
            <a:fillRect/>
          </a:stretch>
        </p:blipFill>
        <p:spPr>
          <a:xfrm>
            <a:off x="2447925" y="1245870"/>
            <a:ext cx="5191125" cy="4986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IN" dirty="0">
              <a:latin typeface="+mj-lt"/>
            </a:endParaRPr>
          </a:p>
        </p:txBody>
      </p:sp>
      <p:sp>
        <p:nvSpPr>
          <p:cNvPr id="3" name="Content Placeholder 2"/>
          <p:cNvSpPr>
            <a:spLocks noGrp="1"/>
          </p:cNvSpPr>
          <p:nvPr>
            <p:ph idx="1"/>
          </p:nvPr>
        </p:nvSpPr>
        <p:spPr/>
        <p:txBody>
          <a:bodyPr/>
          <a:lstStyle/>
          <a:p>
            <a:r>
              <a:rPr lang="en-US" dirty="0" smtClean="0"/>
              <a:t>Screen shots</a:t>
            </a:r>
            <a:endParaRPr lang="en-US" dirty="0" smtClean="0"/>
          </a:p>
          <a:p>
            <a:endParaRPr lang="en-US" dirty="0"/>
          </a:p>
        </p:txBody>
      </p:sp>
      <p:pic>
        <p:nvPicPr>
          <p:cNvPr id="4" name="Picture 3" descr="Screenshot 2024-11-21 001304"/>
          <p:cNvPicPr>
            <a:picLocks noChangeAspect="1"/>
          </p:cNvPicPr>
          <p:nvPr/>
        </p:nvPicPr>
        <p:blipFill>
          <a:blip r:embed="rId1"/>
          <a:stretch>
            <a:fillRect/>
          </a:stretch>
        </p:blipFill>
        <p:spPr>
          <a:xfrm>
            <a:off x="778510" y="1677035"/>
            <a:ext cx="7712710" cy="2955925"/>
          </a:xfrm>
          <a:prstGeom prst="rect">
            <a:avLst/>
          </a:prstGeom>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IN" dirty="0">
              <a:latin typeface="+mj-lt"/>
            </a:endParaRPr>
          </a:p>
        </p:txBody>
      </p:sp>
      <p:sp>
        <p:nvSpPr>
          <p:cNvPr id="3" name="Content Placeholder 2"/>
          <p:cNvSpPr>
            <a:spLocks noGrp="1"/>
          </p:cNvSpPr>
          <p:nvPr>
            <p:ph idx="1"/>
          </p:nvPr>
        </p:nvSpPr>
        <p:spPr/>
        <p:txBody>
          <a:bodyPr/>
          <a:lstStyle/>
          <a:p>
            <a:r>
              <a:rPr lang="en-US" altLang="en-US"/>
              <a:t>The proposed multilingual translator system using UiPath and AI Center offers a streamlined approach to translation, enabling users to select the desired language and send the translated content via email in text file format. By automating the translation process, the system improves efficiency, reduces manual effort, and ensures high accuracy through the integration of advanced AI models. This solution facilitates seamless communication across languages, making it an ideal tool for businesses and collaborative environments.</a:t>
            </a:r>
            <a:endParaRPr lang="en-US" altLang="en-US"/>
          </a:p>
          <a:p>
            <a:endParaRPr lang="en-US"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Enhancement</a:t>
            </a:r>
            <a:endParaRPr lang="en-IN" dirty="0">
              <a:latin typeface="+mj-lt"/>
            </a:endParaRPr>
          </a:p>
        </p:txBody>
      </p:sp>
      <p:sp>
        <p:nvSpPr>
          <p:cNvPr id="3" name="Content Placeholder 2"/>
          <p:cNvSpPr>
            <a:spLocks noGrp="1"/>
          </p:cNvSpPr>
          <p:nvPr>
            <p:ph idx="1"/>
          </p:nvPr>
        </p:nvSpPr>
        <p:spPr/>
        <p:txBody>
          <a:bodyPr/>
          <a:lstStyle/>
          <a:p>
            <a:r>
              <a:rPr lang="en-US" altLang="en-US"/>
              <a:t>Expand the system to support translation of content from multiple file formats (such as PDFs or Word documents) in addition to plain text. This would allow the system to process more complex input and deliver translated content in the same format.</a:t>
            </a:r>
            <a:endParaRPr lang="en-US" altLang="en-US"/>
          </a:p>
          <a:p>
            <a:r>
              <a:rPr lang="en-US" altLang="en-US"/>
              <a:t> Enable the system to integrate with popular communication and collaboration tools like Slack, Microsoft Teams, or other chat platforms. This would allow translated content to be sent directly to a specific channel or group within those platforms instead of just email.</a:t>
            </a:r>
            <a:endParaRPr lang="en-US" altLang="en-US"/>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r>
              <a:rPr lang="en-US" altLang="en-US"/>
              <a:t>A multilingual translator using UiPath and AI Center automates the translation process with efficiency. The workflow accepts input text, determines the source and target languages, and utilizes AI-based translation services to process the content. The translated text is formatted into a text file and automatically sent via email to the intended recipient. This solution streamlines multilingual communication while ensuring accuracy and quick delivery. It is ideal for businesses requiring seamless translation and distribution of content.</a:t>
            </a:r>
            <a:endParaRPr lang="en-US"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IEEE Paper</a:t>
            </a:r>
            <a:endParaRPr lang="en-IN" dirty="0">
              <a:latin typeface="+mj-lt"/>
            </a:endParaRPr>
          </a:p>
        </p:txBody>
      </p:sp>
      <p:sp>
        <p:nvSpPr>
          <p:cNvPr id="3" name="Content Placeholder 2"/>
          <p:cNvSpPr>
            <a:spLocks noGrp="1"/>
          </p:cNvSpPr>
          <p:nvPr>
            <p:ph idx="1"/>
          </p:nvPr>
        </p:nvSpPr>
        <p:spPr/>
        <p:txBody>
          <a:bodyPr/>
          <a:lstStyle/>
          <a:p>
            <a:r>
              <a:rPr lang="en-US" dirty="0" smtClean="0"/>
              <a:t>Title:</a:t>
            </a:r>
            <a:r>
              <a:rPr lang="en-US" altLang="en-US"/>
              <a:t>Enhancing Text Translation with Machine Learning in UiPath.</a:t>
            </a:r>
            <a:endParaRPr lang="en-US" altLang="en-US"/>
          </a:p>
          <a:p>
            <a:r>
              <a:rPr lang="en-US" altLang="en-US"/>
              <a:t>Authors: Mark Lee, Emily Clark.</a:t>
            </a:r>
            <a:endParaRPr lang="en-US" altLang="en-US"/>
          </a:p>
          <a:p>
            <a:r>
              <a:rPr lang="en-US" altLang="en-US"/>
              <a:t>Title:Using UiPath for Automation in Business Processes.</a:t>
            </a:r>
            <a:endParaRPr lang="en-US" altLang="en-US"/>
          </a:p>
          <a:p>
            <a:r>
              <a:rPr lang="en-US" altLang="en-US"/>
              <a:t>Authors:John Doe, Jane Smith</a:t>
            </a:r>
            <a:endParaRPr lang="en-US" altLang="en-US"/>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p>
            <a:r>
              <a:rPr lang="en-US" altLang="en-US"/>
              <a:t>"Using UiPath for Automation in Business Processes",International Journal of Robotic Process Automation,2023.</a:t>
            </a:r>
            <a:endParaRPr lang="en-US" altLang="en-US"/>
          </a:p>
          <a:p>
            <a:r>
              <a:rPr lang="en-US" altLang="en-US"/>
              <a:t>"Enhancing Text Translation with Machine Learning in UiPath",Journal of Artificial Intelligence Applications,2024</a:t>
            </a:r>
            <a:endParaRPr lang="en-US" altLang="en-US"/>
          </a:p>
          <a:p>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2693" y="2651428"/>
            <a:ext cx="5498621"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Queries…?</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636912"/>
            <a:ext cx="7689093"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Demonstration</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0782" y="2651428"/>
            <a:ext cx="6562438"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a:t>
            </a:r>
            <a:r>
              <a:rPr lang="en-US" sz="9600" dirty="0" smtClean="0">
                <a:ln w="0"/>
                <a:effectLst>
                  <a:outerShdw blurRad="38100" dist="19050" dir="2700000" algn="tl" rotWithShape="0">
                    <a:schemeClr val="dk1">
                      <a:alpha val="40000"/>
                    </a:schemeClr>
                  </a:outerShdw>
                </a:effectLst>
              </a:rPr>
              <a:t>You…!</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r>
              <a:rPr lang="en-US" altLang="en-US"/>
              <a:t>The proposed system leverages UiPath and AI Center to create a multilingual translator that automates language translation and delivery. Users input the text and select source and target languages, which are dynamically processed into a JSON payload. The system uses AI Center for accurate translation and generates the translated text. It then saves the output in a text file and sends it via email to the intended recipient. This solution ensures efficiency, scalability, and seamless integration for multilingual communication.</a:t>
            </a:r>
            <a:endParaRPr lang="en-US"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r>
              <a:rPr lang="en-US" altLang="en-US"/>
              <a:t> Automating the translation process eliminates manual effort, saving time and resources. The system handles tasks like text input, language detection, translation, and email dispatch seamlessly.</a:t>
            </a:r>
            <a:endParaRPr lang="en-US" altLang="en-US"/>
          </a:p>
          <a:p>
            <a:r>
              <a:rPr lang="en-US" altLang="en-US"/>
              <a:t> Leveraging AI-based language models ensures high-quality, consistent translations regardless of the complexity or length of the input text. The use of UiPath’s AI Center integrates advanced machine learning models for accuracy.</a:t>
            </a:r>
            <a:endParaRPr lang="en-US" altLang="en-US"/>
          </a:p>
          <a:p>
            <a:r>
              <a:rPr lang="en-US" altLang="en-US"/>
              <a:t>Automatically sending the translated text in a structured format (e.g., a text file via email) streamlines communication workflows. The system ensures recipients receive translations in a standardized manner.</a:t>
            </a:r>
            <a:endParaRPr lang="en-US" altLang="en-US"/>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90000"/>
          </a:bodyPr>
          <a:lstStyle/>
          <a:p>
            <a:r>
              <a:rPr lang="en-US" altLang="en-US"/>
              <a:t>AI Center facilitates the deployment of sophisticated AI models for tasks like language detection, sentiment analysis, and translation.The use of AI models ensures accuracy and adaptability to different text contexts.</a:t>
            </a:r>
            <a:endParaRPr lang="en-US" altLang="en-US"/>
          </a:p>
          <a:p>
            <a:r>
              <a:rPr lang="en-US" altLang="en-US" b="1"/>
              <a:t>Advantages:</a:t>
            </a:r>
            <a:endParaRPr lang="en-US" altLang="en-US" b="1"/>
          </a:p>
          <a:p>
            <a:r>
              <a:rPr lang="en-US" altLang="en-US"/>
              <a:t>Automates the end-to-end process of translation and email dispatch.</a:t>
            </a:r>
            <a:endParaRPr lang="en-US" altLang="en-US"/>
          </a:p>
          <a:p>
            <a:r>
              <a:rPr lang="en-US" altLang="en-US"/>
              <a:t>Eliminates common human errors in manual translation and communication.</a:t>
            </a:r>
            <a:endParaRPr lang="en-US" altLang="en-US"/>
          </a:p>
          <a:p>
            <a:r>
              <a:rPr lang="en-US" b="1" dirty="0" smtClean="0"/>
              <a:t>Disadvantages:</a:t>
            </a:r>
            <a:endParaRPr lang="en-US" b="1" dirty="0" smtClean="0"/>
          </a:p>
          <a:p>
            <a:r>
              <a:rPr lang="en-US" altLang="en-US"/>
              <a:t>Relies heavily on third-party translation APIs, which may incur costs for high-volume usage.</a:t>
            </a:r>
            <a:endParaRPr lang="en-US" altLang="en-US" b="1" dirty="0" smtClean="0"/>
          </a:p>
          <a:p>
            <a:r>
              <a:rPr lang="en-US" altLang="en-US"/>
              <a:t>Integration with AI Center and translation APIs can be resource-intensive for small organizations.</a:t>
            </a:r>
            <a:endParaRPr lang="en-US" altLang="en-US"/>
          </a:p>
          <a:p>
            <a:endParaRPr lang="en-US" altLang="en-US"/>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Survey</a:t>
            </a:r>
            <a:endParaRPr lang="en-US"/>
          </a:p>
        </p:txBody>
      </p:sp>
      <p:sp>
        <p:nvSpPr>
          <p:cNvPr id="3" name="Content Placeholder 2"/>
          <p:cNvSpPr>
            <a:spLocks noGrp="1"/>
          </p:cNvSpPr>
          <p:nvPr>
            <p:ph idx="1"/>
          </p:nvPr>
        </p:nvSpPr>
        <p:spPr/>
        <p:txBody>
          <a:bodyPr>
            <a:normAutofit fontScale="90000"/>
          </a:bodyPr>
          <a:p>
            <a:r>
              <a:rPr lang="en-US" altLang="en-US"/>
              <a:t>The main advantage of combining UiPath and AI Center in this context is the ability to scale and automate the translation process. Additionally, the system can be configured to automatically email the translated text in a file format, enhancing business communication and collaboration.</a:t>
            </a:r>
            <a:endParaRPr lang="en-US" altLang="en-US"/>
          </a:p>
          <a:p>
            <a:r>
              <a:rPr lang="en-US" altLang="en-US" b="1"/>
              <a:t>Advantages:</a:t>
            </a:r>
            <a:endParaRPr lang="en-US" altLang="en-US" b="1"/>
          </a:p>
          <a:p>
            <a:r>
              <a:rPr lang="en-US" altLang="en-US"/>
              <a:t>Translation can be done in real-time, and the output is sent to the user without manual intervention, improving communication speed.</a:t>
            </a:r>
            <a:endParaRPr lang="en-US" altLang="en-US"/>
          </a:p>
          <a:p>
            <a:r>
              <a:rPr lang="en-US" altLang="en-US" b="1"/>
              <a:t>Disadvantages:</a:t>
            </a:r>
            <a:endParaRPr lang="en-US" altLang="en-US"/>
          </a:p>
          <a:p>
            <a:r>
              <a:rPr lang="en-US" altLang="en-US"/>
              <a:t>Using third-party APIs for translations may introduce costs, especially for large-scale or high-frequency translation needs.</a:t>
            </a:r>
            <a:endParaRPr lang="en-US" altLang="en-US"/>
          </a:p>
          <a:p>
            <a:endParaRPr lang="en-US" altLang="en-US" b="1"/>
          </a:p>
          <a:p>
            <a:pPr marL="0" indent="0">
              <a:buNone/>
            </a:pPr>
            <a:r>
              <a:rPr lang="en-US" altLang="en-US" b="1"/>
              <a:t>     </a:t>
            </a:r>
            <a:endParaRPr lang="en-US"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Objective</a:t>
            </a:r>
            <a:endParaRPr lang="en-IN" dirty="0">
              <a:latin typeface="+mj-lt"/>
            </a:endParaRPr>
          </a:p>
        </p:txBody>
      </p:sp>
      <p:sp>
        <p:nvSpPr>
          <p:cNvPr id="3" name="Content Placeholder 2"/>
          <p:cNvSpPr>
            <a:spLocks noGrp="1"/>
          </p:cNvSpPr>
          <p:nvPr>
            <p:ph idx="1"/>
          </p:nvPr>
        </p:nvSpPr>
        <p:spPr/>
        <p:txBody>
          <a:bodyPr/>
          <a:lstStyle/>
          <a:p>
            <a:r>
              <a:rPr lang="en-US" altLang="en-US"/>
              <a:t>The main objective of the multilingual translator system using UiPath and AI Center is to automate the process of translating text from one language to another and send the translated text in a structured format (text file) via email. This system aims to enhance productivity, reduce human error, and simplify multilingual communication in businesses or organizations by utilizing intelligent automation and AI-driven translation models.</a:t>
            </a:r>
            <a:endParaRPr lang="en-US"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IN" dirty="0">
              <a:latin typeface="+mj-lt"/>
            </a:endParaRPr>
          </a:p>
        </p:txBody>
      </p:sp>
      <p:pic>
        <p:nvPicPr>
          <p:cNvPr id="6" name="Picture 5" descr="Screenshot 2024-11-20 233854"/>
          <p:cNvPicPr>
            <a:picLocks noChangeAspect="1"/>
          </p:cNvPicPr>
          <p:nvPr/>
        </p:nvPicPr>
        <p:blipFill>
          <a:blip r:embed="rId1"/>
          <a:stretch>
            <a:fillRect/>
          </a:stretch>
        </p:blipFill>
        <p:spPr>
          <a:xfrm>
            <a:off x="2195830" y="1232535"/>
            <a:ext cx="5101590" cy="4857115"/>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r>
              <a:rPr lang="en-US" dirty="0" smtClean="0"/>
              <a:t>Hardware:</a:t>
            </a:r>
            <a:endParaRPr lang="en-US" dirty="0" smtClean="0"/>
          </a:p>
          <a:p>
            <a:r>
              <a:rPr lang="en-US" altLang="en-US"/>
              <a:t>Processor (CPU):Intel i5               </a:t>
            </a:r>
            <a:endParaRPr lang="en-US" altLang="en-US"/>
          </a:p>
          <a:p>
            <a:r>
              <a:rPr lang="en-US" altLang="en-US"/>
              <a:t>Memory (RAM):8 GB RAM            </a:t>
            </a:r>
            <a:endParaRPr lang="en-US" altLang="en-US"/>
          </a:p>
          <a:p>
            <a:r>
              <a:rPr lang="en-US" altLang="en-US"/>
              <a:t>Email Server/Client:SMTP server,Gmail</a:t>
            </a:r>
            <a:endParaRPr lang="en-US" altLang="en-US"/>
          </a:p>
          <a:p>
            <a:r>
              <a:rPr lang="en-US" dirty="0" smtClean="0"/>
              <a:t>Software:</a:t>
            </a:r>
            <a:endParaRPr lang="en-US" dirty="0" smtClean="0"/>
          </a:p>
          <a:p>
            <a:r>
              <a:rPr lang="en-US" altLang="en-US"/>
              <a:t>UiPath Studio: 2024(or latest) ,UiPath AI Center,Microsoft Translator API or any Translation API            </a:t>
            </a:r>
            <a:endParaRPr lang="en-US" altLang="en-US"/>
          </a:p>
          <a:p>
            <a:r>
              <a:rPr lang="en-US" altLang="en-US"/>
              <a:t>Operating System:Windows 10 </a:t>
            </a:r>
            <a:endParaRPr lang="en-US" altLang="en-US"/>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1.1|4|2.4|1.4"/>
</p:tagLst>
</file>

<file path=ppt/tags/tag10.xml><?xml version="1.0" encoding="utf-8"?>
<p:tagLst xmlns:p="http://schemas.openxmlformats.org/presentationml/2006/main">
  <p:tag name="TIMING" val="|1.1|4|2.4|1.4"/>
</p:tagLst>
</file>

<file path=ppt/tags/tag11.xml><?xml version="1.0" encoding="utf-8"?>
<p:tagLst xmlns:p="http://schemas.openxmlformats.org/presentationml/2006/main">
  <p:tag name="TIMING" val="|1.1|4|2.4|1.4"/>
</p:tagLst>
</file>

<file path=ppt/tags/tag12.xml><?xml version="1.0" encoding="utf-8"?>
<p:tagLst xmlns:p="http://schemas.openxmlformats.org/presentationml/2006/main">
  <p:tag name="TIMING" val="|1.1|4|2.4|1.4"/>
</p:tagLst>
</file>

<file path=ppt/tags/tag13.xml><?xml version="1.0" encoding="utf-8"?>
<p:tagLst xmlns:p="http://schemas.openxmlformats.org/presentationml/2006/main">
  <p:tag name="TIMING" val="|1.1|4|2.4|1.4"/>
</p:tagLst>
</file>

<file path=ppt/tags/tag14.xml><?xml version="1.0" encoding="utf-8"?>
<p:tagLst xmlns:p="http://schemas.openxmlformats.org/presentationml/2006/main">
  <p:tag name="TIMING" val="|1.1|4|2.4|1.4"/>
</p:tagLst>
</file>

<file path=ppt/tags/tag15.xml><?xml version="1.0" encoding="utf-8"?>
<p:tagLst xmlns:p="http://schemas.openxmlformats.org/presentationml/2006/main">
  <p:tag name="TIMING" val="|1.1|4|2.4|1.4"/>
</p:tagLst>
</file>

<file path=ppt/tags/tag2.xml><?xml version="1.0" encoding="utf-8"?>
<p:tagLst xmlns:p="http://schemas.openxmlformats.org/presentationml/2006/main">
  <p:tag name="TIMING" val="|1.1|4|2.4|1.4"/>
</p:tagLst>
</file>

<file path=ppt/tags/tag3.xml><?xml version="1.0" encoding="utf-8"?>
<p:tagLst xmlns:p="http://schemas.openxmlformats.org/presentationml/2006/main">
  <p:tag name="TIMING" val="|1.1|4|2.4|1.4"/>
</p:tagLst>
</file>

<file path=ppt/tags/tag4.xml><?xml version="1.0" encoding="utf-8"?>
<p:tagLst xmlns:p="http://schemas.openxmlformats.org/presentationml/2006/main">
  <p:tag name="TIMING" val="|1.1|4|2.4|1.4"/>
</p:tagLst>
</file>

<file path=ppt/tags/tag5.xml><?xml version="1.0" encoding="utf-8"?>
<p:tagLst xmlns:p="http://schemas.openxmlformats.org/presentationml/2006/main">
  <p:tag name="TIMING" val="|1.1|4|2.4|1.4"/>
</p:tagLst>
</file>

<file path=ppt/tags/tag6.xml><?xml version="1.0" encoding="utf-8"?>
<p:tagLst xmlns:p="http://schemas.openxmlformats.org/presentationml/2006/main">
  <p:tag name="TIMING" val="|1.1|4|2.4|1.4"/>
</p:tagLst>
</file>

<file path=ppt/tags/tag7.xml><?xml version="1.0" encoding="utf-8"?>
<p:tagLst xmlns:p="http://schemas.openxmlformats.org/presentationml/2006/main">
  <p:tag name="TIMING" val="|1.1|4|2.4|1.4"/>
</p:tagLst>
</file>

<file path=ppt/tags/tag8.xml><?xml version="1.0" encoding="utf-8"?>
<p:tagLst xmlns:p="http://schemas.openxmlformats.org/presentationml/2006/main">
  <p:tag name="TIMING" val="|1.1|4|2.4|1.4"/>
</p:tagLst>
</file>

<file path=ppt/tags/tag9.xml><?xml version="1.0" encoding="utf-8"?>
<p:tagLst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6074</Words>
  <Application>WPS Presentation</Application>
  <PresentationFormat>On-screen Show (4:3)</PresentationFormat>
  <Paragraphs>135</Paragraphs>
  <Slides>24</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Open Sans Extrabold</vt:lpstr>
      <vt:lpstr>Yu Gothic UI Semibold</vt:lpstr>
      <vt:lpstr>Open Sans Semibold</vt:lpstr>
      <vt:lpstr>Times New Roman</vt:lpstr>
      <vt:lpstr>Open Sans</vt:lpstr>
      <vt:lpstr>Segoe Print</vt:lpstr>
      <vt:lpstr>Open Sans Light</vt:lpstr>
      <vt:lpstr>Open Sans Bold</vt:lpstr>
      <vt:lpstr>Microsoft YaHei</vt:lpstr>
      <vt:lpstr>Arial Unicode MS</vt:lpstr>
      <vt:lpstr>Calibri</vt:lpstr>
      <vt:lpstr>Office Theme</vt:lpstr>
      <vt:lpstr>PowerPoint 演示文稿</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Table Design</vt:lpstr>
      <vt:lpstr>Process Design</vt:lpstr>
      <vt:lpstr>Implementation</vt:lpstr>
      <vt:lpstr>Implementation</vt:lpstr>
      <vt:lpstr>Implementation</vt:lpstr>
      <vt:lpstr>Implementation</vt:lpstr>
      <vt:lpstr>Testing</vt:lpstr>
      <vt:lpstr>Conclusions</vt:lpstr>
      <vt:lpstr>Future Enhancement</vt:lpstr>
      <vt:lpstr>IEEE Paper</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Akash Ram</cp:lastModifiedBy>
  <cp:revision>1746</cp:revision>
  <dcterms:created xsi:type="dcterms:W3CDTF">2013-05-17T03:00:00Z</dcterms:created>
  <dcterms:modified xsi:type="dcterms:W3CDTF">2024-11-20T19:05:27Z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A74D8A9883C741C8A26C8963B39CAA15_13</vt:lpwstr>
  </property>
  <property fmtid="{D5CDD505-2E9C-101B-9397-08002B2CF9AE}" pid="3" name="KSOProductBuildVer">
    <vt:lpwstr>1033-12.2.0.18638</vt:lpwstr>
  </property>
</Properties>
</file>