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5" r:id="rId1"/>
  </p:sldMasterIdLst>
  <p:notesMasterIdLst>
    <p:notesMasterId r:id="rId14"/>
  </p:notesMasterIdLst>
  <p:sldIdLst>
    <p:sldId id="256" r:id="rId2"/>
    <p:sldId id="257" r:id="rId3"/>
    <p:sldId id="258" r:id="rId4"/>
    <p:sldId id="259" r:id="rId5"/>
    <p:sldId id="260" r:id="rId6"/>
    <p:sldId id="261" r:id="rId7"/>
    <p:sldId id="262" r:id="rId8"/>
    <p:sldId id="269" r:id="rId9"/>
    <p:sldId id="264" r:id="rId10"/>
    <p:sldId id="265" r:id="rId11"/>
    <p:sldId id="270"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20Pavithra\Downloads\Employable%20dataset%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20Pavithra\Downloads\Employable%20dataset%20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[Employable dataset 1.xlsx]Sheet2!PivotTable2</c:name>
    <c:fmtId val="6"/>
  </c:pivotSource>
  <c:chart>
    <c:title>
      <c:tx>
        <c:rich>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9310161323701869E-2"/>
          <c:y val="0.26281091084317587"/>
          <c:w val="0.6956207455775345"/>
          <c:h val="0.67723654108453835"/>
        </c:manualLayout>
      </c:layout>
      <c:barChart>
        <c:barDir val="col"/>
        <c:grouping val="clustered"/>
        <c:varyColors val="0"/>
        <c:ser>
          <c:idx val="0"/>
          <c:order val="0"/>
          <c:tx>
            <c:strRef>
              <c:f>Sheet2!$B$3:$B$4</c:f>
              <c:strCache>
                <c:ptCount val="1"/>
                <c:pt idx="0">
                  <c:v>HIGH</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1A8-45F9-8404-336416D1343D}"/>
            </c:ext>
          </c:extLst>
        </c:ser>
        <c:ser>
          <c:idx val="1"/>
          <c:order val="1"/>
          <c:tx>
            <c:strRef>
              <c:f>Sheet2!$C$3:$C$4</c:f>
              <c:strCache>
                <c:ptCount val="1"/>
                <c:pt idx="0">
                  <c:v>LOW</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9525" cap="rnd">
                <a:solidFill>
                  <a:schemeClr val="accent2"/>
                </a:solidFill>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71A8-45F9-8404-336416D1343D}"/>
            </c:ext>
          </c:extLst>
        </c:ser>
        <c:ser>
          <c:idx val="2"/>
          <c:order val="2"/>
          <c:tx>
            <c:strRef>
              <c:f>Sheet2!$D$3:$D$4</c:f>
              <c:strCache>
                <c:ptCount val="1"/>
                <c:pt idx="0">
                  <c:v>MED</c:v>
                </c:pt>
              </c:strCache>
            </c:strRef>
          </c:tx>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9525" cap="rnd">
                <a:solidFill>
                  <a:schemeClr val="accent3"/>
                </a:solidFill>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71A8-45F9-8404-336416D1343D}"/>
            </c:ext>
          </c:extLst>
        </c:ser>
        <c:ser>
          <c:idx val="3"/>
          <c:order val="3"/>
          <c:tx>
            <c:strRef>
              <c:f>Sheet2!$E$3:$E$4</c:f>
              <c:strCache>
                <c:ptCount val="1"/>
                <c:pt idx="0">
                  <c:v>VERY HIGH</c:v>
                </c:pt>
              </c:strCache>
            </c:strRef>
          </c:tx>
          <c:spPr>
            <a:gradFill flip="none" rotWithShape="1">
              <a:gsLst>
                <a:gs pos="0">
                  <a:schemeClr val="accent4"/>
                </a:gs>
                <a:gs pos="75000">
                  <a:schemeClr val="accent4">
                    <a:lumMod val="60000"/>
                    <a:lumOff val="40000"/>
                  </a:schemeClr>
                </a:gs>
                <a:gs pos="51000">
                  <a:schemeClr val="accent4">
                    <a:alpha val="75000"/>
                  </a:schemeClr>
                </a:gs>
                <a:gs pos="100000">
                  <a:schemeClr val="accent4">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71A8-45F9-8404-336416D1343D}"/>
            </c:ext>
          </c:extLst>
        </c:ser>
        <c:dLbls>
          <c:dLblPos val="outEnd"/>
          <c:showLegendKey val="0"/>
          <c:showVal val="1"/>
          <c:showCatName val="0"/>
          <c:showSerName val="0"/>
          <c:showPercent val="0"/>
          <c:showBubbleSize val="0"/>
        </c:dLbls>
        <c:gapWidth val="355"/>
        <c:overlap val="-70"/>
        <c:axId val="580415615"/>
        <c:axId val="778268191"/>
      </c:barChart>
      <c:catAx>
        <c:axId val="58041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8268191"/>
        <c:crosses val="autoZero"/>
        <c:auto val="1"/>
        <c:lblAlgn val="ctr"/>
        <c:lblOffset val="100"/>
        <c:noMultiLvlLbl val="0"/>
      </c:catAx>
      <c:valAx>
        <c:axId val="778268191"/>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0415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[Employable dataset 1.xlsx]Sheet2!PivotTable2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pivotFmt>
      <c:pivotFmt>
        <c:idx val="1"/>
        <c:spPr>
          <a:solidFill>
            <a:schemeClr val="accent1"/>
          </a:solidFill>
          <a:ln w="25400">
            <a:solidFill>
              <a:schemeClr val="lt1"/>
            </a:solidFill>
          </a:ln>
          <a:effectLst/>
          <a:sp3d contourW="25400">
            <a:contourClr>
              <a:schemeClr val="lt1"/>
            </a:contourClr>
          </a:sp3d>
        </c:spPr>
        <c:marker>
          <c:symbol val="none"/>
        </c:marker>
      </c:pivotFmt>
      <c:pivotFmt>
        <c:idx val="2"/>
        <c:spPr>
          <a:solidFill>
            <a:schemeClr val="accent1"/>
          </a:solidFill>
          <a:ln w="25400">
            <a:solidFill>
              <a:schemeClr val="lt1"/>
            </a:solidFill>
          </a:ln>
          <a:effectLst/>
          <a:sp3d contourW="25400">
            <a:contourClr>
              <a:schemeClr val="lt1"/>
            </a:contourClr>
          </a:sp3d>
        </c:spPr>
        <c:marker>
          <c:symbol val="none"/>
        </c:marker>
      </c:pivotFmt>
      <c:pivotFmt>
        <c:idx val="3"/>
        <c:spPr>
          <a:solidFill>
            <a:schemeClr val="accent1"/>
          </a:solidFill>
          <a:ln w="25400">
            <a:solidFill>
              <a:schemeClr val="lt1"/>
            </a:solidFill>
          </a:ln>
          <a:effectLst/>
          <a:sp3d contourW="25400">
            <a:contourClr>
              <a:schemeClr val="lt1"/>
            </a:contourClr>
          </a:sp3d>
        </c:spPr>
        <c:marker>
          <c:symbol val="none"/>
        </c:marke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6246719160104987E-2"/>
          <c:y val="0.32437582698856859"/>
          <c:w val="0.67683727034120733"/>
          <c:h val="0.50675581874579723"/>
        </c:manualLayout>
      </c:layout>
      <c:pie3DChart>
        <c:varyColors val="1"/>
        <c:ser>
          <c:idx val="0"/>
          <c:order val="0"/>
          <c:tx>
            <c:strRef>
              <c:f>Sheet2!$B$3:$B$4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A4C-4793-B4FF-F06006A40DE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A4C-4793-B4FF-F06006A40DE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BA4C-4793-B4FF-F06006A40DE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BA4C-4793-B4FF-F06006A40DE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BA4C-4793-B4FF-F06006A40DE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BA4C-4793-B4FF-F06006A40DE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BA4C-4793-B4FF-F06006A40DE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BA4C-4793-B4FF-F06006A40DE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BA4C-4793-B4FF-F06006A40DE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BA4C-4793-B4FF-F06006A40DE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BA4C-4793-B4FF-F06006A40DE0}"/>
            </c:ext>
          </c:extLst>
        </c:ser>
        <c:ser>
          <c:idx val="1"/>
          <c:order val="1"/>
          <c:tx>
            <c:strRef>
              <c:f>Sheet2!$C$3:$C$4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BA4C-4793-B4FF-F06006A40DE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BA4C-4793-B4FF-F06006A40DE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BA4C-4793-B4FF-F06006A40DE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BA4C-4793-B4FF-F06006A40DE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BA4C-4793-B4FF-F06006A40DE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BA4C-4793-B4FF-F06006A40DE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BA4C-4793-B4FF-F06006A40DE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BA4C-4793-B4FF-F06006A40DE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BA4C-4793-B4FF-F06006A40DE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BA4C-4793-B4FF-F06006A40DE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BA4C-4793-B4FF-F06006A40DE0}"/>
            </c:ext>
          </c:extLst>
        </c:ser>
        <c:ser>
          <c:idx val="2"/>
          <c:order val="2"/>
          <c:tx>
            <c:strRef>
              <c:f>Sheet2!$D$3:$D$4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BA4C-4793-B4FF-F06006A40DE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BA4C-4793-B4FF-F06006A40DE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BA4C-4793-B4FF-F06006A40DE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BA4C-4793-B4FF-F06006A40DE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BA4C-4793-B4FF-F06006A40DE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BA4C-4793-B4FF-F06006A40DE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BA4C-4793-B4FF-F06006A40DE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BA4C-4793-B4FF-F06006A40DE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BA4C-4793-B4FF-F06006A40DE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BA4C-4793-B4FF-F06006A40DE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BA4C-4793-B4FF-F06006A40DE0}"/>
            </c:ext>
          </c:extLst>
        </c:ser>
        <c:ser>
          <c:idx val="3"/>
          <c:order val="3"/>
          <c:tx>
            <c:strRef>
              <c:f>Sheet2!$E$3:$E$4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BA4C-4793-B4FF-F06006A40DE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BA4C-4793-B4FF-F06006A40DE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BA4C-4793-B4FF-F06006A40DE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BA4C-4793-B4FF-F06006A40DE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BA4C-4793-B4FF-F06006A40DE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BA4C-4793-B4FF-F06006A40DE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BA4C-4793-B4FF-F06006A40DE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BA4C-4793-B4FF-F06006A40DE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BA4C-4793-B4FF-F06006A40DE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BA4C-4793-B4FF-F06006A40DE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BA4C-4793-B4FF-F06006A40DE0}"/>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67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71242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10683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52041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57359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4790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0148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95568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0403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484394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96959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69932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51716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46882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4381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9/9/2024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57227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13002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26980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9/9/2024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97582474"/>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8575AF8-37F1-4AA8-97DD-F46CE4D070B3}"/>
              </a:ext>
            </a:extLst>
          </p:cNvPr>
          <p:cNvSpPr>
            <a:spLocks noGrp="1"/>
          </p:cNvSpPr>
          <p:nvPr>
            <p:ph type="ctrTitle"/>
          </p:nvPr>
        </p:nvSpPr>
        <p:spPr>
          <a:xfrm>
            <a:off x="1219200" y="152400"/>
            <a:ext cx="9753600" cy="1261574"/>
          </a:xfrm>
        </p:spPr>
        <p:txBody>
          <a:bodyPr/>
          <a:lstStyle/>
          <a:p>
            <a:pPr algn="ctr"/>
            <a:r>
              <a:rPr lang="en-US" sz="4000" b="1" dirty="0">
                <a:solidFill>
                  <a:schemeClr val="accent4">
                    <a:lumMod val="50000"/>
                  </a:schemeClr>
                </a:solidFill>
                <a:latin typeface="Algerian" panose="04020705040A02060702" pitchFamily="82" charset="0"/>
                <a:cs typeface="Times New Roman" panose="02020603050405020304" pitchFamily="18" charset="0"/>
              </a:rPr>
              <a:t>Employee data set using excel</a:t>
            </a:r>
            <a:endParaRPr lang="en-IN" sz="4000" b="1" dirty="0">
              <a:solidFill>
                <a:schemeClr val="accent4">
                  <a:lumMod val="50000"/>
                </a:schemeClr>
              </a:solidFill>
              <a:latin typeface="Algerian" panose="04020705040A02060702" pitchFamily="82" charset="0"/>
              <a:cs typeface="Times New Roman" panose="02020603050405020304" pitchFamily="18" charset="0"/>
            </a:endParaRPr>
          </a:p>
        </p:txBody>
      </p:sp>
      <p:sp>
        <p:nvSpPr>
          <p:cNvPr id="14" name="TextBox 13">
            <a:extLst>
              <a:ext uri="{FF2B5EF4-FFF2-40B4-BE49-F238E27FC236}">
                <a16:creationId xmlns:a16="http://schemas.microsoft.com/office/drawing/2014/main" id="{D55ADE35-C35B-07C1-F5AA-C33B3DDB802E}"/>
              </a:ext>
            </a:extLst>
          </p:cNvPr>
          <p:cNvSpPr txBox="1"/>
          <p:nvPr/>
        </p:nvSpPr>
        <p:spPr>
          <a:xfrm>
            <a:off x="990600" y="1295400"/>
            <a:ext cx="10210800" cy="4339650"/>
          </a:xfrm>
          <a:prstGeom prst="rect">
            <a:avLst/>
          </a:prstGeom>
          <a:noFill/>
        </p:spPr>
        <p:txBody>
          <a:bodyPr wrap="square" rtlCol="0">
            <a:spAutoFit/>
          </a:bodyPr>
          <a:lstStyle/>
          <a:p>
            <a:pPr lvl="1"/>
            <a:r>
              <a:rPr lang="en-US" sz="2400" dirty="0"/>
              <a:t> </a:t>
            </a:r>
            <a:r>
              <a:rPr lang="en-US" sz="3600" i="1" dirty="0">
                <a:solidFill>
                  <a:schemeClr val="accent3">
                    <a:lumMod val="50000"/>
                  </a:schemeClr>
                </a:solidFill>
                <a:latin typeface="Times New Roman" panose="02020603050405020304" pitchFamily="18" charset="0"/>
                <a:cs typeface="Times New Roman" panose="02020603050405020304" pitchFamily="18" charset="0"/>
              </a:rPr>
              <a:t>NAME : KANIMOZHI S  </a:t>
            </a:r>
          </a:p>
          <a:p>
            <a:pPr lvl="1"/>
            <a:r>
              <a:rPr lang="en-US" sz="3600" i="1" dirty="0">
                <a:solidFill>
                  <a:schemeClr val="accent3">
                    <a:lumMod val="50000"/>
                  </a:schemeClr>
                </a:solidFill>
                <a:latin typeface="Times New Roman" panose="02020603050405020304" pitchFamily="18" charset="0"/>
                <a:cs typeface="Times New Roman" panose="02020603050405020304" pitchFamily="18" charset="0"/>
              </a:rPr>
              <a:t>REGISTER NO : 312201108 / asunm110312201108</a:t>
            </a:r>
          </a:p>
          <a:p>
            <a:pPr lvl="1"/>
            <a:r>
              <a:rPr lang="en-US" sz="3600" i="1" dirty="0">
                <a:solidFill>
                  <a:schemeClr val="accent3">
                    <a:lumMod val="50000"/>
                  </a:schemeClr>
                </a:solidFill>
                <a:latin typeface="Times New Roman" panose="02020603050405020304" pitchFamily="18" charset="0"/>
                <a:cs typeface="Times New Roman" panose="02020603050405020304" pitchFamily="18" charset="0"/>
              </a:rPr>
              <a:t>DEPARTMENT : B.COM (ACCOUNTING&amp;FINANCE)</a:t>
            </a:r>
          </a:p>
          <a:p>
            <a:pPr lvl="1"/>
            <a:r>
              <a:rPr lang="en-US" sz="3600" i="1" dirty="0">
                <a:solidFill>
                  <a:schemeClr val="accent3">
                    <a:lumMod val="50000"/>
                  </a:schemeClr>
                </a:solidFill>
                <a:latin typeface="Times New Roman" panose="02020603050405020304" pitchFamily="18" charset="0"/>
                <a:cs typeface="Times New Roman" panose="02020603050405020304" pitchFamily="18" charset="0"/>
              </a:rPr>
              <a:t>COLLEGE : DHARMAMURTHI RAO BAHADUR CALAVALA CUNNAN CHETTY'S HINDU COLLEGE</a:t>
            </a:r>
          </a:p>
          <a:p>
            <a:pPr algn="ctr"/>
            <a:r>
              <a:rPr lang="en-US" sz="2400" dirty="0"/>
              <a:t>           </a:t>
            </a:r>
            <a:endParaRPr lang="en-IN" sz="2400" dirty="0"/>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219200" y="152400"/>
            <a:ext cx="4654868" cy="752129"/>
          </a:xfrm>
          <a:prstGeom prst="rect">
            <a:avLst/>
          </a:prstGeom>
        </p:spPr>
        <p:txBody>
          <a:bodyPr vert="horz" wrap="square" lIns="0" tIns="13335" rIns="0" bIns="0" rtlCol="0">
            <a:spAutoFit/>
          </a:bodyPr>
          <a:lstStyle/>
          <a:p>
            <a:pPr marL="12700">
              <a:lnSpc>
                <a:spcPct val="100000"/>
              </a:lnSpc>
              <a:spcBef>
                <a:spcPts val="105"/>
              </a:spcBef>
            </a:pPr>
            <a:r>
              <a:rPr sz="4800" dirty="0">
                <a:solidFill>
                  <a:schemeClr val="bg1"/>
                </a:solidFill>
                <a:latin typeface="Algerian" panose="04020705040A02060702" pitchFamily="82" charset="0"/>
              </a:rPr>
              <a:t>R</a:t>
            </a:r>
            <a:r>
              <a:rPr sz="4800" spc="-40" dirty="0">
                <a:solidFill>
                  <a:schemeClr val="bg1"/>
                </a:solidFill>
                <a:latin typeface="Algerian" panose="04020705040A02060702" pitchFamily="82" charset="0"/>
              </a:rPr>
              <a:t>E</a:t>
            </a:r>
            <a:r>
              <a:rPr sz="4800" spc="15" dirty="0">
                <a:solidFill>
                  <a:schemeClr val="bg1"/>
                </a:solidFill>
                <a:latin typeface="Algerian" panose="04020705040A02060702" pitchFamily="82" charset="0"/>
              </a:rPr>
              <a:t>S</a:t>
            </a:r>
            <a:r>
              <a:rPr sz="4800" spc="-30" dirty="0">
                <a:solidFill>
                  <a:schemeClr val="bg1"/>
                </a:solidFill>
                <a:latin typeface="Algerian" panose="04020705040A02060702" pitchFamily="82" charset="0"/>
              </a:rPr>
              <a:t>U</a:t>
            </a:r>
            <a:r>
              <a:rPr sz="4800" spc="-405" dirty="0">
                <a:solidFill>
                  <a:schemeClr val="bg1"/>
                </a:solidFill>
                <a:latin typeface="Algerian" panose="04020705040A02060702" pitchFamily="82" charset="0"/>
              </a:rPr>
              <a:t>L</a:t>
            </a:r>
            <a:r>
              <a:rPr sz="4800" dirty="0">
                <a:solidFill>
                  <a:schemeClr val="bg1"/>
                </a:solidFill>
                <a:latin typeface="Algerian" panose="04020705040A02060702" pitchFamily="82" charset="0"/>
              </a:rPr>
              <a:t>T</a:t>
            </a:r>
            <a:r>
              <a:rPr lang="en-US" sz="4800" dirty="0">
                <a:solidFill>
                  <a:schemeClr val="bg1"/>
                </a:solidFill>
                <a:latin typeface="Algerian" panose="04020705040A02060702" pitchFamily="82" charset="0"/>
              </a:rPr>
              <a:t>s</a:t>
            </a:r>
            <a:endParaRPr sz="4800" dirty="0">
              <a:solidFill>
                <a:schemeClr val="bg1"/>
              </a:solidFill>
              <a:latin typeface="Algerian" panose="04020705040A02060702" pitchFamily="82"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2FE7640E-8EBE-4D18-BC48-1D69B94DD745}"/>
              </a:ext>
            </a:extLst>
          </p:cNvPr>
          <p:cNvGraphicFramePr>
            <a:graphicFrameLocks/>
          </p:cNvGraphicFramePr>
          <p:nvPr>
            <p:extLst>
              <p:ext uri="{D42A27DB-BD31-4B8C-83A1-F6EECF244321}">
                <p14:modId xmlns:p14="http://schemas.microsoft.com/office/powerpoint/2010/main" val="4047759247"/>
              </p:ext>
            </p:extLst>
          </p:nvPr>
        </p:nvGraphicFramePr>
        <p:xfrm>
          <a:off x="1524000" y="1143000"/>
          <a:ext cx="9067800" cy="4343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E503E855-279A-4DB7-84DE-E823E6EB41F9}"/>
              </a:ext>
            </a:extLst>
          </p:cNvPr>
          <p:cNvGraphicFramePr>
            <a:graphicFrameLocks/>
          </p:cNvGraphicFramePr>
          <p:nvPr>
            <p:extLst>
              <p:ext uri="{D42A27DB-BD31-4B8C-83A1-F6EECF244321}">
                <p14:modId xmlns:p14="http://schemas.microsoft.com/office/powerpoint/2010/main" val="2052931917"/>
              </p:ext>
            </p:extLst>
          </p:nvPr>
        </p:nvGraphicFramePr>
        <p:xfrm>
          <a:off x="2590800" y="1447800"/>
          <a:ext cx="6705600" cy="4648200"/>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BE96D387-9CEB-4B03-8733-C1D4AA64AAD4}"/>
              </a:ext>
            </a:extLst>
          </p:cNvPr>
          <p:cNvSpPr>
            <a:spLocks noGrp="1"/>
          </p:cNvSpPr>
          <p:nvPr>
            <p:ph type="title"/>
          </p:nvPr>
        </p:nvSpPr>
        <p:spPr>
          <a:xfrm>
            <a:off x="1141413" y="618518"/>
            <a:ext cx="9905998" cy="753082"/>
          </a:xfrm>
        </p:spPr>
        <p:txBody>
          <a:bodyPr>
            <a:normAutofit/>
          </a:bodyPr>
          <a:lstStyle/>
          <a:p>
            <a:r>
              <a:rPr lang="en-US" sz="4800" dirty="0">
                <a:solidFill>
                  <a:schemeClr val="bg1"/>
                </a:solidFill>
                <a:latin typeface="Algerian" panose="04020705040A02060702" pitchFamily="82" charset="0"/>
              </a:rPr>
              <a:t>PIECHART</a:t>
            </a:r>
            <a:endParaRPr lang="en-IN" sz="48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845135545"/>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143001" y="0"/>
            <a:ext cx="5333999" cy="838200"/>
          </a:xfrm>
        </p:spPr>
        <p:txBody>
          <a:bodyPr>
            <a:normAutofit/>
          </a:bodyPr>
          <a:lstStyle/>
          <a:p>
            <a:r>
              <a:rPr lang="en-US" sz="4800" dirty="0">
                <a:solidFill>
                  <a:schemeClr val="bg1"/>
                </a:solidFill>
                <a:latin typeface="Algerian" panose="04020705040A02060702" pitchFamily="82" charset="0"/>
                <a:cs typeface="Times New Roman" panose="02020603050405020304" pitchFamily="18" charset="0"/>
              </a:rPr>
              <a:t>conclusion</a:t>
            </a:r>
            <a:endParaRPr lang="en-IN" sz="4800" dirty="0">
              <a:solidFill>
                <a:schemeClr val="bg1"/>
              </a:solidFill>
              <a:latin typeface="Algerian" panose="04020705040A02060702" pitchFamily="82" charset="0"/>
              <a:cs typeface="Times New Roman" panose="02020603050405020304" pitchFamily="18" charset="0"/>
            </a:endParaRPr>
          </a:p>
        </p:txBody>
      </p:sp>
      <p:sp>
        <p:nvSpPr>
          <p:cNvPr id="3" name="Rectangle 2">
            <a:extLst>
              <a:ext uri="{FF2B5EF4-FFF2-40B4-BE49-F238E27FC236}">
                <a16:creationId xmlns:a16="http://schemas.microsoft.com/office/drawing/2014/main" id="{AAD9FB9E-680C-4508-8A70-0874CD49E8E4}"/>
              </a:ext>
            </a:extLst>
          </p:cNvPr>
          <p:cNvSpPr/>
          <p:nvPr/>
        </p:nvSpPr>
        <p:spPr>
          <a:xfrm>
            <a:off x="510619" y="875907"/>
            <a:ext cx="11071781" cy="5262979"/>
          </a:xfrm>
          <a:prstGeom prst="rect">
            <a:avLst/>
          </a:prstGeom>
        </p:spPr>
        <p:txBody>
          <a:bodyPr wrap="square">
            <a:spAutoFit/>
          </a:bodyPr>
          <a:lstStyle/>
          <a:p>
            <a:pPr marL="914400" lvl="1" indent="-457200" algn="just">
              <a:buFont typeface="+mj-lt"/>
              <a:buAutoNum type="arabicPeriod"/>
            </a:pPr>
            <a:r>
              <a:rPr lang="en-IN" sz="2400" dirty="0">
                <a:solidFill>
                  <a:schemeClr val="tx2"/>
                </a:solidFill>
                <a:latin typeface="Times New Roman" panose="02020603050405020304" pitchFamily="18" charset="0"/>
                <a:cs typeface="Times New Roman" panose="02020603050405020304" pitchFamily="18" charset="0"/>
              </a:rPr>
              <a:t>Performance Distribution: The majority of employees fall into the Medium performance category, with 778 employees, making it the largest group. </a:t>
            </a:r>
          </a:p>
          <a:p>
            <a:pPr algn="just"/>
            <a:r>
              <a:rPr lang="en-IN" sz="2400" dirty="0">
                <a:solidFill>
                  <a:schemeClr val="tx2"/>
                </a:solidFill>
                <a:latin typeface="Times New Roman" panose="02020603050405020304" pitchFamily="18" charset="0"/>
                <a:cs typeface="Times New Roman" panose="02020603050405020304" pitchFamily="18" charset="0"/>
              </a:rPr>
              <a:t>             - The High and Very High performance groups have fewer employees, with 220 and 137 employees, respectively.  </a:t>
            </a:r>
          </a:p>
          <a:p>
            <a:pPr algn="just"/>
            <a:r>
              <a:rPr lang="en-IN" sz="2400" dirty="0">
                <a:solidFill>
                  <a:schemeClr val="tx2"/>
                </a:solidFill>
                <a:latin typeface="Times New Roman" panose="02020603050405020304" pitchFamily="18" charset="0"/>
                <a:cs typeface="Times New Roman" panose="02020603050405020304" pitchFamily="18" charset="0"/>
              </a:rPr>
              <a:t>             - There is a significant number of employees (398) in the Low performance category, which may require attention.</a:t>
            </a:r>
          </a:p>
          <a:p>
            <a:pPr algn="just"/>
            <a:endParaRPr lang="en-IN" sz="2400" dirty="0">
              <a:solidFill>
                <a:schemeClr val="tx2"/>
              </a:solidFill>
              <a:latin typeface="Times New Roman" panose="02020603050405020304" pitchFamily="18" charset="0"/>
              <a:cs typeface="Times New Roman" panose="02020603050405020304" pitchFamily="18" charset="0"/>
            </a:endParaRPr>
          </a:p>
          <a:p>
            <a:pPr algn="just"/>
            <a:r>
              <a:rPr lang="en-IN" sz="2400" dirty="0">
                <a:solidFill>
                  <a:schemeClr val="tx2"/>
                </a:solidFill>
                <a:latin typeface="Times New Roman" panose="02020603050405020304" pitchFamily="18" charset="0"/>
                <a:cs typeface="Times New Roman" panose="02020603050405020304" pitchFamily="18" charset="0"/>
              </a:rPr>
              <a:t>     2.  Department Comparison : MSC (157), SVG (167), and EW (154) have the highest total number of employees analyzed, showing diverse performance distribution across these teams.  </a:t>
            </a:r>
          </a:p>
          <a:p>
            <a:pPr algn="just"/>
            <a:r>
              <a:rPr lang="en-IN" sz="2400" dirty="0">
                <a:solidFill>
                  <a:schemeClr val="tx2"/>
                </a:solidFill>
                <a:latin typeface="Times New Roman" panose="02020603050405020304" pitchFamily="18" charset="0"/>
                <a:cs typeface="Times New Roman" panose="02020603050405020304" pitchFamily="18" charset="0"/>
              </a:rPr>
              <a:t>           - SVG has the highest Very High performance count (16 employees), indicating standout performance in this team.   </a:t>
            </a:r>
          </a:p>
          <a:p>
            <a:pPr algn="just"/>
            <a:r>
              <a:rPr lang="en-IN" sz="2400" dirty="0">
                <a:solidFill>
                  <a:schemeClr val="tx2"/>
                </a:solidFill>
                <a:latin typeface="Times New Roman" panose="02020603050405020304" pitchFamily="18" charset="0"/>
                <a:cs typeface="Times New Roman" panose="02020603050405020304" pitchFamily="18" charset="0"/>
              </a:rPr>
              <a:t>           - NEL has a particularly high number of Low performers (44 employees), which suggests the need for improvement strategies in this department.</a:t>
            </a:r>
          </a:p>
        </p:txBody>
      </p:sp>
    </p:spTree>
    <p:extLst>
      <p:ext uri="{BB962C8B-B14F-4D97-AF65-F5344CB8AC3E}">
        <p14:creationId xmlns:p14="http://schemas.microsoft.com/office/powerpoint/2010/main" val="2986442291"/>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2438400" y="1981200"/>
            <a:ext cx="7642225" cy="2232662"/>
          </a:xfrm>
          <a:prstGeom prst="rect">
            <a:avLst/>
          </a:prstGeom>
        </p:spPr>
        <p:txBody>
          <a:bodyPr vert="horz" wrap="square" lIns="0" tIns="16510" rIns="0" bIns="0" rtlCol="0">
            <a:spAutoFit/>
          </a:bodyPr>
          <a:lstStyle/>
          <a:p>
            <a:pPr marL="12700">
              <a:lnSpc>
                <a:spcPct val="100000"/>
              </a:lnSpc>
              <a:spcBef>
                <a:spcPts val="130"/>
              </a:spcBef>
            </a:pPr>
            <a:r>
              <a:rPr lang="en-US" sz="4800" b="1" dirty="0">
                <a:solidFill>
                  <a:srgbClr val="0F0F0F"/>
                </a:solidFill>
                <a:latin typeface="Algerian" panose="04020705040A02060702" pitchFamily="82" charset="0"/>
                <a:cs typeface="Times New Roman" panose="02020603050405020304" pitchFamily="18" charset="0"/>
              </a:rPr>
              <a:t>Employee Performance Analysis using Excel</a:t>
            </a:r>
            <a:br>
              <a:rPr lang="en-IN" sz="4800" dirty="0">
                <a:solidFill>
                  <a:srgbClr val="7030A0"/>
                </a:solidFill>
                <a:latin typeface="Algerian" panose="04020705040A02060702" pitchFamily="82" charset="0"/>
                <a:cs typeface="Times New Roman" panose="02020603050405020304" pitchFamily="18" charset="0"/>
              </a:rPr>
            </a:br>
            <a:endParaRPr sz="4800" dirty="0"/>
          </a:p>
        </p:txBody>
      </p:sp>
      <p:sp>
        <p:nvSpPr>
          <p:cNvPr id="22" name="object 22"/>
          <p:cNvSpPr txBox="1">
            <a:spLocks noGrp="1"/>
          </p:cNvSpPr>
          <p:nvPr>
            <p:ph type="sldNum" sz="quarter" idx="12"/>
          </p:nvPr>
        </p:nvSpPr>
        <p:spPr>
          <a:xfrm>
            <a:off x="10972800" y="6188551"/>
            <a:ext cx="609600" cy="168636"/>
          </a:xfrm>
          <a:prstGeom prst="rect">
            <a:avLst/>
          </a:prstGeom>
        </p:spPr>
        <p:txBody>
          <a:bodyPr vert="horz" wrap="square" lIns="0" tIns="6985" rIns="0" bIns="0" rtlCol="0">
            <a:spAutoFit/>
          </a:bodyPr>
          <a:lstStyle/>
          <a:p>
            <a:pPr marL="38100">
              <a:lnSpc>
                <a:spcPct val="100000"/>
              </a:lnSpc>
              <a:spcBef>
                <a:spcPts val="55"/>
              </a:spcBef>
            </a:pPr>
            <a:r>
              <a:rPr lang="en-US" spc="10" dirty="0"/>
              <a:t>2</a:t>
            </a:r>
            <a:endParaRPr spc="10" dirty="0"/>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grpSp>
        <p:nvGrpSpPr>
          <p:cNvPr id="18" name="object 18"/>
          <p:cNvGrpSpPr/>
          <p:nvPr/>
        </p:nvGrpSpPr>
        <p:grpSpPr>
          <a:xfrm>
            <a:off x="214313" y="3656067"/>
            <a:ext cx="4052887"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609600" y="381000"/>
            <a:ext cx="3009900" cy="629018"/>
          </a:xfrm>
          <a:prstGeom prst="rect">
            <a:avLst/>
          </a:prstGeom>
        </p:spPr>
        <p:txBody>
          <a:bodyPr vert="horz" wrap="square" lIns="0" tIns="13335" rIns="0" bIns="0" rtlCol="0">
            <a:spAutoFit/>
          </a:bodyPr>
          <a:lstStyle/>
          <a:p>
            <a:pPr marL="12700">
              <a:lnSpc>
                <a:spcPct val="100000"/>
              </a:lnSpc>
              <a:spcBef>
                <a:spcPts val="105"/>
              </a:spcBef>
            </a:pPr>
            <a:r>
              <a:rPr sz="4000" b="1" spc="25" dirty="0">
                <a:solidFill>
                  <a:schemeClr val="bg1">
                    <a:lumMod val="85000"/>
                    <a:lumOff val="15000"/>
                  </a:schemeClr>
                </a:solidFill>
                <a:latin typeface="Algerian" panose="04020705040A02060702" pitchFamily="82" charset="0"/>
              </a:rPr>
              <a:t>A</a:t>
            </a:r>
            <a:r>
              <a:rPr sz="4000" b="1" spc="-5" dirty="0">
                <a:solidFill>
                  <a:schemeClr val="bg1">
                    <a:lumMod val="85000"/>
                    <a:lumOff val="15000"/>
                  </a:schemeClr>
                </a:solidFill>
                <a:latin typeface="Algerian" panose="04020705040A02060702" pitchFamily="82" charset="0"/>
              </a:rPr>
              <a:t>G</a:t>
            </a:r>
            <a:r>
              <a:rPr sz="4000" b="1" spc="-35" dirty="0">
                <a:solidFill>
                  <a:schemeClr val="bg1">
                    <a:lumMod val="85000"/>
                    <a:lumOff val="15000"/>
                  </a:schemeClr>
                </a:solidFill>
                <a:latin typeface="Algerian" panose="04020705040A02060702" pitchFamily="82" charset="0"/>
              </a:rPr>
              <a:t>E</a:t>
            </a:r>
            <a:r>
              <a:rPr sz="4000" b="1" spc="15" dirty="0">
                <a:solidFill>
                  <a:schemeClr val="bg1">
                    <a:lumMod val="85000"/>
                    <a:lumOff val="15000"/>
                  </a:schemeClr>
                </a:solidFill>
                <a:latin typeface="Algerian" panose="04020705040A02060702" pitchFamily="82" charset="0"/>
              </a:rPr>
              <a:t>N</a:t>
            </a:r>
            <a:r>
              <a:rPr sz="4000" b="1" dirty="0">
                <a:solidFill>
                  <a:schemeClr val="bg1">
                    <a:lumMod val="85000"/>
                    <a:lumOff val="15000"/>
                  </a:schemeClr>
                </a:solidFill>
                <a:latin typeface="Algerian" panose="04020705040A02060702" pitchFamily="82" charset="0"/>
              </a:rPr>
              <a:t>DA</a:t>
            </a:r>
          </a:p>
        </p:txBody>
      </p:sp>
      <p:sp>
        <p:nvSpPr>
          <p:cNvPr id="22" name="object 22"/>
          <p:cNvSpPr txBox="1">
            <a:spLocks noGrp="1"/>
          </p:cNvSpPr>
          <p:nvPr>
            <p:ph type="sldNum" sz="quarter" idx="12"/>
          </p:nvPr>
        </p:nvSpPr>
        <p:spPr>
          <a:xfrm>
            <a:off x="10656289" y="6000659"/>
            <a:ext cx="709549" cy="16863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3844952" y="533380"/>
            <a:ext cx="5029200" cy="5940088"/>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Problem Statement</a:t>
            </a: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Project Overview</a:t>
            </a: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End Users</a:t>
            </a: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Our Solution </a:t>
            </a:r>
            <a:r>
              <a:rPr lang="en-US" sz="3600" dirty="0">
                <a:solidFill>
                  <a:schemeClr val="accent3">
                    <a:lumMod val="50000"/>
                  </a:schemeClr>
                </a:solidFill>
                <a:latin typeface="Times New Roman" panose="02020603050405020304" pitchFamily="18" charset="0"/>
                <a:cs typeface="Times New Roman" panose="02020603050405020304" pitchFamily="18" charset="0"/>
              </a:rPr>
              <a:t>&amp;  </a:t>
            </a: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Proposition</a:t>
            </a:r>
          </a:p>
          <a:p>
            <a:pPr marL="457200" indent="-457200" algn="l">
              <a:buFont typeface="Wingdings" panose="05000000000000000000" pitchFamily="2" charset="2"/>
              <a:buChar char="v"/>
            </a:pPr>
            <a:r>
              <a:rPr lang="en-US" sz="3600" dirty="0">
                <a:solidFill>
                  <a:schemeClr val="accent3">
                    <a:lumMod val="50000"/>
                  </a:schemeClr>
                </a:solidFill>
                <a:latin typeface="Times New Roman" panose="02020603050405020304" pitchFamily="18" charset="0"/>
                <a:cs typeface="Times New Roman" panose="02020603050405020304" pitchFamily="18" charset="0"/>
              </a:rPr>
              <a:t>Dataset Description</a:t>
            </a:r>
            <a:endParaRPr lang="en-US" sz="3600" b="0" i="0" dirty="0">
              <a:solidFill>
                <a:schemeClr val="accent3">
                  <a:lumMod val="50000"/>
                </a:schemeClr>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Modelling Approach</a:t>
            </a: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Results &amp; </a:t>
            </a:r>
            <a:r>
              <a:rPr lang="en-US" sz="3600" dirty="0">
                <a:solidFill>
                  <a:schemeClr val="accent3">
                    <a:lumMod val="50000"/>
                  </a:schemeClr>
                </a:solidFill>
                <a:latin typeface="Times New Roman" panose="02020603050405020304" pitchFamily="18" charset="0"/>
                <a:cs typeface="Times New Roman" panose="02020603050405020304" pitchFamily="18" charset="0"/>
              </a:rPr>
              <a:t>Discussion</a:t>
            </a:r>
            <a:endParaRPr lang="en-US" sz="3600" b="0" i="0" dirty="0">
              <a:solidFill>
                <a:schemeClr val="accent3">
                  <a:lumMod val="50000"/>
                </a:schemeClr>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EFDF441-E25E-4260-9BC9-E723F9F10770}"/>
              </a:ext>
            </a:extLst>
          </p:cNvPr>
          <p:cNvSpPr>
            <a:spLocks noGrp="1"/>
          </p:cNvSpPr>
          <p:nvPr>
            <p:ph type="ctrTitle"/>
          </p:nvPr>
        </p:nvSpPr>
        <p:spPr>
          <a:xfrm>
            <a:off x="1981200" y="270399"/>
            <a:ext cx="8915399" cy="838201"/>
          </a:xfrm>
        </p:spPr>
        <p:txBody>
          <a:bodyPr/>
          <a:lstStyle/>
          <a:p>
            <a:r>
              <a:rPr lang="en-US" dirty="0">
                <a:solidFill>
                  <a:schemeClr val="accent3">
                    <a:lumMod val="50000"/>
                  </a:schemeClr>
                </a:solidFill>
                <a:latin typeface="Algerian" panose="04020705040A02060702" pitchFamily="82" charset="0"/>
              </a:rPr>
              <a:t>PROBLEM STATEMENT</a:t>
            </a:r>
            <a:endParaRPr lang="en-IN" dirty="0">
              <a:solidFill>
                <a:schemeClr val="accent3">
                  <a:lumMod val="50000"/>
                </a:schemeClr>
              </a:solidFill>
              <a:latin typeface="Algerian" panose="04020705040A02060702" pitchFamily="82" charset="0"/>
            </a:endParaRPr>
          </a:p>
        </p:txBody>
      </p:sp>
      <p:sp>
        <p:nvSpPr>
          <p:cNvPr id="12" name="Subtitle 11">
            <a:extLst>
              <a:ext uri="{FF2B5EF4-FFF2-40B4-BE49-F238E27FC236}">
                <a16:creationId xmlns:a16="http://schemas.microsoft.com/office/drawing/2014/main" id="{B5629815-A126-407B-BA40-6D497AF9EB52}"/>
              </a:ext>
            </a:extLst>
          </p:cNvPr>
          <p:cNvSpPr>
            <a:spLocks noGrp="1"/>
          </p:cNvSpPr>
          <p:nvPr>
            <p:ph type="subTitle" idx="1"/>
          </p:nvPr>
        </p:nvSpPr>
        <p:spPr>
          <a:xfrm>
            <a:off x="1447800" y="1295400"/>
            <a:ext cx="8791575" cy="4987399"/>
          </a:xfrm>
        </p:spPr>
        <p:txBody>
          <a:bodyPr>
            <a:noAutofit/>
          </a:bodyPr>
          <a:lstStyle/>
          <a:p>
            <a:pPr marL="800100" lvl="1" indent="-342900" algn="just">
              <a:buFont typeface="Wingdings" panose="05000000000000000000" pitchFamily="2" charset="2"/>
              <a:buChar char="§"/>
            </a:pPr>
            <a:r>
              <a:rPr lang="en-US" sz="2800" dirty="0">
                <a:solidFill>
                  <a:srgbClr val="002060"/>
                </a:solidFill>
                <a:latin typeface="Times New Roman" panose="02020603050405020304" pitchFamily="18" charset="0"/>
                <a:cs typeface="Times New Roman" panose="02020603050405020304" pitchFamily="18" charset="0"/>
              </a:rPr>
              <a:t>Employees from different departments may deal with varying types of problems, making it challenging to create a uniform evaluation metric.</a:t>
            </a:r>
          </a:p>
          <a:p>
            <a:pPr marL="800100" lvl="1" indent="-342900" algn="just">
              <a:buFont typeface="Wingdings" panose="05000000000000000000" pitchFamily="2" charset="2"/>
              <a:buChar char="§"/>
            </a:pPr>
            <a:r>
              <a:rPr lang="en-US" sz="2800" dirty="0">
                <a:solidFill>
                  <a:srgbClr val="002060"/>
                </a:solidFill>
                <a:latin typeface="Times New Roman" panose="02020603050405020304" pitchFamily="18" charset="0"/>
                <a:cs typeface="Times New Roman" panose="02020603050405020304" pitchFamily="18" charset="0"/>
              </a:rPr>
              <a:t>Presenting the data in a way that is easy to understand for stakeholders, such as managers and employees, can be difficult without proper visualization tools. </a:t>
            </a:r>
          </a:p>
          <a:p>
            <a:pPr marL="800100" lvl="1" indent="-342900" algn="just">
              <a:buFont typeface="Wingdings" panose="05000000000000000000" pitchFamily="2" charset="2"/>
              <a:buChar char="§"/>
            </a:pPr>
            <a:r>
              <a:rPr lang="en-US" sz="2800" dirty="0">
                <a:solidFill>
                  <a:srgbClr val="002060"/>
                </a:solidFill>
                <a:latin typeface="Times New Roman" panose="02020603050405020304" pitchFamily="18" charset="0"/>
                <a:cs typeface="Times New Roman" panose="02020603050405020304" pitchFamily="18" charset="0"/>
              </a:rPr>
              <a:t>Ensuring that data is updated regularly to provide a real-time snapshot of employee performance can be challenging with manual data entry.</a:t>
            </a:r>
          </a:p>
        </p:txBody>
      </p:sp>
      <p:sp>
        <p:nvSpPr>
          <p:cNvPr id="10" name="object 10"/>
          <p:cNvSpPr txBox="1">
            <a:spLocks noGrp="1"/>
          </p:cNvSpPr>
          <p:nvPr>
            <p:ph type="sldNum" sz="quarter" idx="12"/>
          </p:nvPr>
        </p:nvSpPr>
        <p:spPr>
          <a:xfrm>
            <a:off x="11353800" y="5832202"/>
            <a:ext cx="228600" cy="16863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90600" y="-3142"/>
            <a:ext cx="5263515" cy="75533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800" spc="5" dirty="0">
                <a:solidFill>
                  <a:schemeClr val="accent3">
                    <a:lumMod val="75000"/>
                  </a:schemeClr>
                </a:solidFill>
                <a:latin typeface="Algerian" panose="04020705040A02060702" pitchFamily="82" charset="0"/>
              </a:rPr>
              <a:t>PROJECT</a:t>
            </a:r>
            <a:r>
              <a:rPr lang="en-US" sz="4000" spc="5" dirty="0">
                <a:solidFill>
                  <a:schemeClr val="accent3">
                    <a:lumMod val="75000"/>
                  </a:schemeClr>
                </a:solidFill>
                <a:latin typeface="Algerian" panose="04020705040A02060702" pitchFamily="82" charset="0"/>
              </a:rPr>
              <a:t> </a:t>
            </a:r>
            <a:r>
              <a:rPr sz="4000" spc="-20" dirty="0">
                <a:solidFill>
                  <a:schemeClr val="accent3">
                    <a:lumMod val="75000"/>
                  </a:schemeClr>
                </a:solidFill>
                <a:latin typeface="Algerian" panose="04020705040A02060702" pitchFamily="82" charset="0"/>
              </a:rPr>
              <a:t>OVERVIEW</a:t>
            </a:r>
            <a:endParaRPr sz="4000" dirty="0">
              <a:solidFill>
                <a:schemeClr val="accent3">
                  <a:lumMod val="75000"/>
                </a:schemeClr>
              </a:solidFill>
              <a:latin typeface="Algerian" panose="04020705040A02060702" pitchFamily="82" charset="0"/>
            </a:endParaRPr>
          </a:p>
        </p:txBody>
      </p:sp>
      <p:sp>
        <p:nvSpPr>
          <p:cNvPr id="10" name="object 10"/>
          <p:cNvSpPr txBox="1">
            <a:spLocks noGrp="1"/>
          </p:cNvSpPr>
          <p:nvPr>
            <p:ph type="sldNum" sz="quarter" idx="12"/>
          </p:nvPr>
        </p:nvSpPr>
        <p:spPr>
          <a:xfrm>
            <a:off x="10744200" y="6172200"/>
            <a:ext cx="609600" cy="16863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38200" y="914400"/>
            <a:ext cx="9994179" cy="9325630"/>
          </a:xfrm>
          <a:prstGeom prst="rect">
            <a:avLst/>
          </a:prstGeom>
          <a:noFill/>
        </p:spPr>
        <p:txBody>
          <a:bodyPr wrap="square" rtlCol="0">
            <a:spAutoFit/>
          </a:bodyPr>
          <a:lstStyle/>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This project will involve collecting employee performance data, defining specific problem-solving metrics, analyzing the results using Excel formulas, and presenting the findings through clear visualizations. The focus is on the problem-solving aspect of employee performance but can be extended to other areas such as communication, teamwork, and leadership.</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            </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   Data Collection : Gather historical performance data for each employee from internal performance reviews, manager evaluations, and self assessments. Include quantitative and qualitative metrics, focusing on how each employee approaches, resolves, and innovates solutions to problems.</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 </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Visualization : Use Excel charts (e.g., bar charts, pivot charts, line graphs) to create visual representations of employee performance. Highlight areas of strength and areas needing development.</a:t>
            </a:r>
          </a:p>
          <a:p>
            <a:endParaRPr lang="en-US" sz="2400" dirty="0">
              <a:solidFill>
                <a:srgbClr val="0D0D0D"/>
              </a:solidFill>
              <a:latin typeface="Californian FB" panose="0207040306080B0302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219200" y="185767"/>
            <a:ext cx="10744200" cy="847668"/>
          </a:xfrm>
          <a:prstGeom prst="rect">
            <a:avLst/>
          </a:prstGeom>
        </p:spPr>
        <p:txBody>
          <a:bodyPr vert="horz" wrap="square" lIns="0" tIns="16510" rIns="0" bIns="0" rtlCol="0">
            <a:spAutoFit/>
          </a:bodyPr>
          <a:lstStyle/>
          <a:p>
            <a:pPr marL="12700">
              <a:lnSpc>
                <a:spcPct val="100000"/>
              </a:lnSpc>
              <a:spcBef>
                <a:spcPts val="130"/>
              </a:spcBef>
            </a:pPr>
            <a:r>
              <a:rPr sz="4800" spc="25" dirty="0">
                <a:solidFill>
                  <a:schemeClr val="bg1">
                    <a:lumMod val="95000"/>
                    <a:lumOff val="5000"/>
                  </a:schemeClr>
                </a:solidFill>
                <a:latin typeface="Algerian" panose="04020705040A02060702" pitchFamily="82" charset="0"/>
              </a:rPr>
              <a:t>W</a:t>
            </a:r>
            <a:r>
              <a:rPr sz="4800" spc="-20" dirty="0">
                <a:solidFill>
                  <a:schemeClr val="bg1">
                    <a:lumMod val="95000"/>
                    <a:lumOff val="5000"/>
                  </a:schemeClr>
                </a:solidFill>
                <a:latin typeface="Algerian" panose="04020705040A02060702" pitchFamily="82" charset="0"/>
              </a:rPr>
              <a:t>H</a:t>
            </a:r>
            <a:r>
              <a:rPr sz="4800" spc="20" dirty="0">
                <a:solidFill>
                  <a:schemeClr val="bg1">
                    <a:lumMod val="95000"/>
                    <a:lumOff val="5000"/>
                  </a:schemeClr>
                </a:solidFill>
                <a:latin typeface="Algerian" panose="04020705040A02060702" pitchFamily="82" charset="0"/>
              </a:rPr>
              <a:t>O</a:t>
            </a:r>
            <a:r>
              <a:rPr sz="4800" spc="-235" dirty="0">
                <a:solidFill>
                  <a:schemeClr val="bg1">
                    <a:lumMod val="95000"/>
                    <a:lumOff val="5000"/>
                  </a:schemeClr>
                </a:solidFill>
                <a:latin typeface="Algerian" panose="04020705040A02060702" pitchFamily="82" charset="0"/>
              </a:rPr>
              <a:t> </a:t>
            </a:r>
            <a:r>
              <a:rPr sz="4800" spc="-10" dirty="0">
                <a:solidFill>
                  <a:schemeClr val="bg1">
                    <a:lumMod val="95000"/>
                    <a:lumOff val="5000"/>
                  </a:schemeClr>
                </a:solidFill>
                <a:latin typeface="Algerian" panose="04020705040A02060702" pitchFamily="82" charset="0"/>
              </a:rPr>
              <a:t>AR</a:t>
            </a:r>
            <a:r>
              <a:rPr sz="4800" spc="15" dirty="0">
                <a:solidFill>
                  <a:schemeClr val="bg1">
                    <a:lumMod val="95000"/>
                    <a:lumOff val="5000"/>
                  </a:schemeClr>
                </a:solidFill>
                <a:latin typeface="Algerian" panose="04020705040A02060702" pitchFamily="82" charset="0"/>
              </a:rPr>
              <a:t>E</a:t>
            </a:r>
            <a:r>
              <a:rPr sz="4800" spc="-35" dirty="0">
                <a:solidFill>
                  <a:schemeClr val="bg1">
                    <a:lumMod val="95000"/>
                    <a:lumOff val="5000"/>
                  </a:schemeClr>
                </a:solidFill>
                <a:latin typeface="Algerian" panose="04020705040A02060702" pitchFamily="82" charset="0"/>
              </a:rPr>
              <a:t> </a:t>
            </a:r>
            <a:r>
              <a:rPr sz="4800" spc="-10" dirty="0">
                <a:solidFill>
                  <a:schemeClr val="bg1">
                    <a:lumMod val="95000"/>
                    <a:lumOff val="5000"/>
                  </a:schemeClr>
                </a:solidFill>
                <a:latin typeface="Algerian" panose="04020705040A02060702" pitchFamily="82" charset="0"/>
              </a:rPr>
              <a:t>T</a:t>
            </a:r>
            <a:r>
              <a:rPr sz="4800" spc="-15" dirty="0">
                <a:solidFill>
                  <a:schemeClr val="bg1">
                    <a:lumMod val="95000"/>
                    <a:lumOff val="5000"/>
                  </a:schemeClr>
                </a:solidFill>
                <a:latin typeface="Algerian" panose="04020705040A02060702" pitchFamily="82" charset="0"/>
              </a:rPr>
              <a:t>H</a:t>
            </a:r>
            <a:r>
              <a:rPr sz="4800" spc="15" dirty="0">
                <a:solidFill>
                  <a:schemeClr val="bg1">
                    <a:lumMod val="95000"/>
                    <a:lumOff val="5000"/>
                  </a:schemeClr>
                </a:solidFill>
                <a:latin typeface="Algerian" panose="04020705040A02060702" pitchFamily="82" charset="0"/>
              </a:rPr>
              <a:t>E</a:t>
            </a:r>
            <a:r>
              <a:rPr sz="4800" spc="-35" dirty="0">
                <a:solidFill>
                  <a:schemeClr val="bg1">
                    <a:lumMod val="95000"/>
                    <a:lumOff val="5000"/>
                  </a:schemeClr>
                </a:solidFill>
                <a:latin typeface="Algerian" panose="04020705040A02060702" pitchFamily="82" charset="0"/>
              </a:rPr>
              <a:t> </a:t>
            </a:r>
            <a:r>
              <a:rPr sz="4800" spc="-20" dirty="0">
                <a:solidFill>
                  <a:schemeClr val="bg1">
                    <a:lumMod val="95000"/>
                    <a:lumOff val="5000"/>
                  </a:schemeClr>
                </a:solidFill>
                <a:latin typeface="Algerian" panose="04020705040A02060702" pitchFamily="82" charset="0"/>
              </a:rPr>
              <a:t>E</a:t>
            </a:r>
            <a:r>
              <a:rPr sz="4800" spc="30" dirty="0">
                <a:solidFill>
                  <a:schemeClr val="bg1">
                    <a:lumMod val="95000"/>
                    <a:lumOff val="5000"/>
                  </a:schemeClr>
                </a:solidFill>
                <a:latin typeface="Algerian" panose="04020705040A02060702" pitchFamily="82" charset="0"/>
              </a:rPr>
              <a:t>N</a:t>
            </a:r>
            <a:r>
              <a:rPr sz="4800" spc="15" dirty="0">
                <a:solidFill>
                  <a:schemeClr val="bg1">
                    <a:lumMod val="95000"/>
                    <a:lumOff val="5000"/>
                  </a:schemeClr>
                </a:solidFill>
                <a:latin typeface="Algerian" panose="04020705040A02060702" pitchFamily="82" charset="0"/>
              </a:rPr>
              <a:t>D</a:t>
            </a:r>
            <a:r>
              <a:rPr sz="4800" spc="-45" dirty="0">
                <a:solidFill>
                  <a:schemeClr val="bg1">
                    <a:lumMod val="95000"/>
                    <a:lumOff val="5000"/>
                  </a:schemeClr>
                </a:solidFill>
                <a:latin typeface="Algerian" panose="04020705040A02060702" pitchFamily="82" charset="0"/>
              </a:rPr>
              <a:t> </a:t>
            </a:r>
            <a:r>
              <a:rPr sz="4800" dirty="0">
                <a:solidFill>
                  <a:schemeClr val="bg1">
                    <a:lumMod val="95000"/>
                    <a:lumOff val="5000"/>
                  </a:schemeClr>
                </a:solidFill>
                <a:latin typeface="Algerian" panose="04020705040A02060702" pitchFamily="82" charset="0"/>
              </a:rPr>
              <a:t>U</a:t>
            </a:r>
            <a:r>
              <a:rPr sz="4800" spc="10" dirty="0">
                <a:solidFill>
                  <a:schemeClr val="bg1">
                    <a:lumMod val="95000"/>
                    <a:lumOff val="5000"/>
                  </a:schemeClr>
                </a:solidFill>
                <a:latin typeface="Algerian" panose="04020705040A02060702" pitchFamily="82" charset="0"/>
              </a:rPr>
              <a:t>S</a:t>
            </a:r>
            <a:r>
              <a:rPr sz="4800" spc="-25" dirty="0">
                <a:solidFill>
                  <a:schemeClr val="bg1">
                    <a:lumMod val="95000"/>
                    <a:lumOff val="5000"/>
                  </a:schemeClr>
                </a:solidFill>
                <a:latin typeface="Algerian" panose="04020705040A02060702" pitchFamily="82" charset="0"/>
              </a:rPr>
              <a:t>E</a:t>
            </a:r>
            <a:r>
              <a:rPr sz="4800" spc="-10" dirty="0">
                <a:solidFill>
                  <a:schemeClr val="bg1">
                    <a:lumMod val="95000"/>
                    <a:lumOff val="5000"/>
                  </a:schemeClr>
                </a:solidFill>
                <a:latin typeface="Algerian" panose="04020705040A02060702" pitchFamily="82" charset="0"/>
              </a:rPr>
              <a:t>R</a:t>
            </a:r>
            <a:r>
              <a:rPr sz="4800" spc="5" dirty="0">
                <a:solidFill>
                  <a:schemeClr val="bg1">
                    <a:lumMod val="95000"/>
                    <a:lumOff val="5000"/>
                  </a:schemeClr>
                </a:solidFill>
                <a:latin typeface="Algerian" panose="04020705040A02060702" pitchFamily="82" charset="0"/>
              </a:rPr>
              <a:t>S</a:t>
            </a:r>
            <a:r>
              <a:rPr lang="en-US" sz="3200" spc="5" dirty="0">
                <a:solidFill>
                  <a:schemeClr val="bg1">
                    <a:lumMod val="95000"/>
                    <a:lumOff val="5000"/>
                  </a:schemeClr>
                </a:solidFill>
                <a:latin typeface="Algerian" panose="04020705040A02060702" pitchFamily="82" charset="0"/>
              </a:rPr>
              <a:t> </a:t>
            </a:r>
            <a:r>
              <a:rPr lang="en-US" sz="5400" spc="5" dirty="0">
                <a:solidFill>
                  <a:schemeClr val="bg1">
                    <a:lumMod val="95000"/>
                    <a:lumOff val="5000"/>
                  </a:schemeClr>
                </a:solidFill>
                <a:latin typeface="Algerian" panose="04020705040A02060702" pitchFamily="82" charset="0"/>
              </a:rPr>
              <a:t>?</a:t>
            </a:r>
            <a:endParaRPr sz="5400" dirty="0">
              <a:solidFill>
                <a:schemeClr val="bg1">
                  <a:lumMod val="95000"/>
                  <a:lumOff val="5000"/>
                </a:schemeClr>
              </a:solidFill>
              <a:latin typeface="Algerian" panose="04020705040A02060702" pitchFamily="82"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a:extLst>
              <a:ext uri="{FF2B5EF4-FFF2-40B4-BE49-F238E27FC236}">
                <a16:creationId xmlns:a16="http://schemas.microsoft.com/office/drawing/2014/main" id="{73684057-69D7-4F7E-8181-17CA17DD383C}"/>
              </a:ext>
            </a:extLst>
          </p:cNvPr>
          <p:cNvSpPr/>
          <p:nvPr/>
        </p:nvSpPr>
        <p:spPr>
          <a:xfrm>
            <a:off x="1371600" y="1066800"/>
            <a:ext cx="9525000" cy="5262979"/>
          </a:xfrm>
          <a:prstGeom prst="rect">
            <a:avLst/>
          </a:prstGeom>
        </p:spPr>
        <p:txBody>
          <a:bodyPr wrap="square">
            <a:spAutoFit/>
          </a:bodyPr>
          <a:lstStyle/>
          <a:p>
            <a:pPr marL="342900" indent="-342900" algn="just">
              <a:buAutoNum type="arabicPeriod"/>
            </a:pPr>
            <a:r>
              <a:rPr lang="en-IN" sz="2400" dirty="0">
                <a:solidFill>
                  <a:schemeClr val="bg2">
                    <a:lumMod val="50000"/>
                  </a:schemeClr>
                </a:solidFill>
                <a:latin typeface="Times New Roman" panose="02020603050405020304" pitchFamily="18" charset="0"/>
                <a:cs typeface="Times New Roman" panose="02020603050405020304" pitchFamily="18" charset="0"/>
              </a:rPr>
              <a:t>Human Resources (HR) Department :  HR professionals are responsible for employee development, compensation, and compliance. Make informed decisions on employee promotions, raises, or terminations. Identify employees who may need additional training or coaching. Develop strategies for talent retention and management.</a:t>
            </a:r>
          </a:p>
          <a:p>
            <a:pPr algn="just"/>
            <a:endParaRPr lang="en-IN" sz="2400" dirty="0">
              <a:solidFill>
                <a:schemeClr val="bg2">
                  <a:lumMod val="50000"/>
                </a:schemeClr>
              </a:solidFill>
              <a:latin typeface="Times New Roman" panose="02020603050405020304" pitchFamily="18" charset="0"/>
              <a:cs typeface="Times New Roman" panose="02020603050405020304" pitchFamily="18" charset="0"/>
            </a:endParaRPr>
          </a:p>
          <a:p>
            <a:pPr marL="342900" indent="-342900" algn="just">
              <a:buAutoNum type="arabicPeriod" startAt="2"/>
            </a:pPr>
            <a:r>
              <a:rPr lang="en-US" sz="2400" dirty="0">
                <a:solidFill>
                  <a:schemeClr val="bg2">
                    <a:lumMod val="50000"/>
                  </a:schemeClr>
                </a:solidFill>
                <a:latin typeface="Times New Roman" panose="02020603050405020304" pitchFamily="18" charset="0"/>
                <a:cs typeface="Times New Roman" panose="02020603050405020304" pitchFamily="18" charset="0"/>
              </a:rPr>
              <a:t>Department Managers &amp; Team Leaders :  Managers and team leaders oversee employee day-to-day activities and performance. Monitor individual and team progress in problem-solving. Assign tasks or projects based on employees problem-solving skills.</a:t>
            </a:r>
          </a:p>
          <a:p>
            <a:pPr algn="just"/>
            <a:endParaRPr lang="en-US" sz="2400" dirty="0">
              <a:solidFill>
                <a:schemeClr val="bg2">
                  <a:lumMod val="50000"/>
                </a:schemeClr>
              </a:solidFill>
              <a:latin typeface="Times New Roman" panose="02020603050405020304" pitchFamily="18" charset="0"/>
              <a:cs typeface="Times New Roman" panose="02020603050405020304" pitchFamily="18" charset="0"/>
            </a:endParaRPr>
          </a:p>
          <a:p>
            <a:pPr algn="just"/>
            <a:r>
              <a:rPr lang="en-US" sz="2400" dirty="0">
                <a:solidFill>
                  <a:schemeClr val="bg2">
                    <a:lumMod val="50000"/>
                  </a:schemeClr>
                </a:solidFill>
                <a:latin typeface="Times New Roman" panose="02020603050405020304" pitchFamily="18" charset="0"/>
                <a:cs typeface="Times New Roman" panose="02020603050405020304" pitchFamily="18" charset="0"/>
              </a:rPr>
              <a:t>3. Executives &amp; Senior Leadership:  Executives need a high-level understanding of workforce capabilities. Assess overall organizational performance and productivity.</a:t>
            </a:r>
            <a:endParaRPr lang="en-IN" sz="2400" dirty="0">
              <a:solidFill>
                <a:schemeClr val="bg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219201" y="228600"/>
            <a:ext cx="9601200" cy="1490793"/>
          </a:xfrm>
          <a:prstGeom prst="rect">
            <a:avLst/>
          </a:prstGeom>
        </p:spPr>
        <p:txBody>
          <a:bodyPr vert="horz" wrap="square" lIns="0" tIns="13335" rIns="0" bIns="0" rtlCol="0">
            <a:spAutoFit/>
          </a:bodyPr>
          <a:lstStyle/>
          <a:p>
            <a:pPr marL="12700">
              <a:lnSpc>
                <a:spcPct val="100000"/>
              </a:lnSpc>
              <a:spcBef>
                <a:spcPts val="105"/>
              </a:spcBef>
            </a:pPr>
            <a:r>
              <a:rPr sz="4800" spc="10" dirty="0">
                <a:solidFill>
                  <a:schemeClr val="bg1">
                    <a:lumMod val="85000"/>
                    <a:lumOff val="15000"/>
                  </a:schemeClr>
                </a:solidFill>
                <a:latin typeface="Algerian" panose="04020705040A02060702" pitchFamily="82" charset="0"/>
              </a:rPr>
              <a:t>O</a:t>
            </a:r>
            <a:r>
              <a:rPr sz="4800" spc="25" dirty="0">
                <a:solidFill>
                  <a:schemeClr val="bg1">
                    <a:lumMod val="85000"/>
                    <a:lumOff val="15000"/>
                  </a:schemeClr>
                </a:solidFill>
                <a:latin typeface="Algerian" panose="04020705040A02060702" pitchFamily="82" charset="0"/>
              </a:rPr>
              <a:t>U</a:t>
            </a:r>
            <a:r>
              <a:rPr sz="4800" dirty="0">
                <a:solidFill>
                  <a:schemeClr val="bg1">
                    <a:lumMod val="85000"/>
                    <a:lumOff val="15000"/>
                  </a:schemeClr>
                </a:solidFill>
                <a:latin typeface="Algerian" panose="04020705040A02060702" pitchFamily="82" charset="0"/>
              </a:rPr>
              <a:t>R</a:t>
            </a:r>
            <a:r>
              <a:rPr sz="4800" spc="5" dirty="0">
                <a:solidFill>
                  <a:schemeClr val="bg1">
                    <a:lumMod val="85000"/>
                    <a:lumOff val="15000"/>
                  </a:schemeClr>
                </a:solidFill>
                <a:latin typeface="Algerian" panose="04020705040A02060702" pitchFamily="82" charset="0"/>
              </a:rPr>
              <a:t> </a:t>
            </a:r>
            <a:r>
              <a:rPr sz="4800" spc="25" dirty="0">
                <a:solidFill>
                  <a:schemeClr val="bg1">
                    <a:lumMod val="85000"/>
                    <a:lumOff val="15000"/>
                  </a:schemeClr>
                </a:solidFill>
                <a:latin typeface="Algerian" panose="04020705040A02060702" pitchFamily="82" charset="0"/>
              </a:rPr>
              <a:t>S</a:t>
            </a:r>
            <a:r>
              <a:rPr sz="4800" spc="10" dirty="0">
                <a:solidFill>
                  <a:schemeClr val="bg1">
                    <a:lumMod val="85000"/>
                    <a:lumOff val="15000"/>
                  </a:schemeClr>
                </a:solidFill>
                <a:latin typeface="Algerian" panose="04020705040A02060702" pitchFamily="82" charset="0"/>
              </a:rPr>
              <a:t>O</a:t>
            </a:r>
            <a:r>
              <a:rPr sz="4800" spc="25" dirty="0">
                <a:solidFill>
                  <a:schemeClr val="bg1">
                    <a:lumMod val="85000"/>
                    <a:lumOff val="15000"/>
                  </a:schemeClr>
                </a:solidFill>
                <a:latin typeface="Algerian" panose="04020705040A02060702" pitchFamily="82" charset="0"/>
              </a:rPr>
              <a:t>LU</a:t>
            </a:r>
            <a:r>
              <a:rPr sz="4800" spc="-35" dirty="0">
                <a:solidFill>
                  <a:schemeClr val="bg1">
                    <a:lumMod val="85000"/>
                    <a:lumOff val="15000"/>
                  </a:schemeClr>
                </a:solidFill>
                <a:latin typeface="Algerian" panose="04020705040A02060702" pitchFamily="82" charset="0"/>
              </a:rPr>
              <a:t>T</a:t>
            </a:r>
            <a:r>
              <a:rPr sz="4800" spc="-30" dirty="0">
                <a:solidFill>
                  <a:schemeClr val="bg1">
                    <a:lumMod val="85000"/>
                    <a:lumOff val="15000"/>
                  </a:schemeClr>
                </a:solidFill>
                <a:latin typeface="Algerian" panose="04020705040A02060702" pitchFamily="82" charset="0"/>
              </a:rPr>
              <a:t>I</a:t>
            </a:r>
            <a:r>
              <a:rPr sz="4800" spc="10" dirty="0">
                <a:solidFill>
                  <a:schemeClr val="bg1">
                    <a:lumMod val="85000"/>
                    <a:lumOff val="15000"/>
                  </a:schemeClr>
                </a:solidFill>
                <a:latin typeface="Algerian" panose="04020705040A02060702" pitchFamily="82" charset="0"/>
              </a:rPr>
              <a:t>O</a:t>
            </a:r>
            <a:r>
              <a:rPr sz="4800" dirty="0">
                <a:solidFill>
                  <a:schemeClr val="bg1">
                    <a:lumMod val="85000"/>
                    <a:lumOff val="15000"/>
                  </a:schemeClr>
                </a:solidFill>
                <a:latin typeface="Algerian" panose="04020705040A02060702" pitchFamily="82" charset="0"/>
              </a:rPr>
              <a:t>N</a:t>
            </a:r>
            <a:r>
              <a:rPr sz="4800" spc="-345" dirty="0">
                <a:solidFill>
                  <a:schemeClr val="bg1">
                    <a:lumMod val="85000"/>
                    <a:lumOff val="15000"/>
                  </a:schemeClr>
                </a:solidFill>
                <a:latin typeface="Algerian" panose="04020705040A02060702" pitchFamily="82" charset="0"/>
              </a:rPr>
              <a:t> </a:t>
            </a:r>
            <a:r>
              <a:rPr sz="4800" spc="-35" dirty="0">
                <a:solidFill>
                  <a:schemeClr val="bg1">
                    <a:lumMod val="85000"/>
                    <a:lumOff val="15000"/>
                  </a:schemeClr>
                </a:solidFill>
                <a:latin typeface="Algerian" panose="04020705040A02060702" pitchFamily="82" charset="0"/>
              </a:rPr>
              <a:t>A</a:t>
            </a:r>
            <a:r>
              <a:rPr sz="4800" spc="-5" dirty="0">
                <a:solidFill>
                  <a:schemeClr val="bg1">
                    <a:lumMod val="85000"/>
                    <a:lumOff val="15000"/>
                  </a:schemeClr>
                </a:solidFill>
                <a:latin typeface="Algerian" panose="04020705040A02060702" pitchFamily="82" charset="0"/>
              </a:rPr>
              <a:t>N</a:t>
            </a:r>
            <a:r>
              <a:rPr sz="4800" dirty="0">
                <a:solidFill>
                  <a:schemeClr val="bg1">
                    <a:lumMod val="85000"/>
                    <a:lumOff val="15000"/>
                  </a:schemeClr>
                </a:solidFill>
                <a:latin typeface="Algerian" panose="04020705040A02060702" pitchFamily="82" charset="0"/>
              </a:rPr>
              <a:t>D</a:t>
            </a:r>
            <a:r>
              <a:rPr sz="4800" spc="35" dirty="0">
                <a:solidFill>
                  <a:schemeClr val="bg1">
                    <a:lumMod val="85000"/>
                    <a:lumOff val="15000"/>
                  </a:schemeClr>
                </a:solidFill>
                <a:latin typeface="Algerian" panose="04020705040A02060702" pitchFamily="82" charset="0"/>
              </a:rPr>
              <a:t> </a:t>
            </a:r>
            <a:r>
              <a:rPr sz="4800" spc="-30" dirty="0">
                <a:solidFill>
                  <a:schemeClr val="bg1">
                    <a:lumMod val="85000"/>
                    <a:lumOff val="15000"/>
                  </a:schemeClr>
                </a:solidFill>
                <a:latin typeface="Algerian" panose="04020705040A02060702" pitchFamily="82" charset="0"/>
              </a:rPr>
              <a:t>I</a:t>
            </a:r>
            <a:r>
              <a:rPr sz="4800" spc="-35" dirty="0">
                <a:solidFill>
                  <a:schemeClr val="bg1">
                    <a:lumMod val="85000"/>
                    <a:lumOff val="15000"/>
                  </a:schemeClr>
                </a:solidFill>
                <a:latin typeface="Algerian" panose="04020705040A02060702" pitchFamily="82" charset="0"/>
              </a:rPr>
              <a:t>T</a:t>
            </a:r>
            <a:r>
              <a:rPr sz="4800" dirty="0">
                <a:solidFill>
                  <a:schemeClr val="bg1">
                    <a:lumMod val="85000"/>
                    <a:lumOff val="15000"/>
                  </a:schemeClr>
                </a:solidFill>
                <a:latin typeface="Algerian" panose="04020705040A02060702" pitchFamily="82" charset="0"/>
              </a:rPr>
              <a:t>S</a:t>
            </a:r>
            <a:r>
              <a:rPr sz="4800" spc="60" dirty="0">
                <a:solidFill>
                  <a:schemeClr val="bg1">
                    <a:lumMod val="85000"/>
                    <a:lumOff val="15000"/>
                  </a:schemeClr>
                </a:solidFill>
                <a:latin typeface="Algerian" panose="04020705040A02060702" pitchFamily="82" charset="0"/>
              </a:rPr>
              <a:t> </a:t>
            </a:r>
            <a:r>
              <a:rPr sz="4800" spc="-295" dirty="0">
                <a:solidFill>
                  <a:schemeClr val="bg1">
                    <a:lumMod val="85000"/>
                    <a:lumOff val="15000"/>
                  </a:schemeClr>
                </a:solidFill>
                <a:latin typeface="Algerian" panose="04020705040A02060702" pitchFamily="82" charset="0"/>
              </a:rPr>
              <a:t>V</a:t>
            </a:r>
            <a:r>
              <a:rPr sz="4800" spc="-35" dirty="0">
                <a:solidFill>
                  <a:schemeClr val="bg1">
                    <a:lumMod val="85000"/>
                    <a:lumOff val="15000"/>
                  </a:schemeClr>
                </a:solidFill>
                <a:latin typeface="Algerian" panose="04020705040A02060702" pitchFamily="82" charset="0"/>
              </a:rPr>
              <a:t>A</a:t>
            </a:r>
            <a:r>
              <a:rPr sz="4800" spc="25" dirty="0">
                <a:solidFill>
                  <a:schemeClr val="bg1">
                    <a:lumMod val="85000"/>
                    <a:lumOff val="15000"/>
                  </a:schemeClr>
                </a:solidFill>
                <a:latin typeface="Algerian" panose="04020705040A02060702" pitchFamily="82" charset="0"/>
              </a:rPr>
              <a:t>LU</a:t>
            </a:r>
            <a:r>
              <a:rPr sz="4800" dirty="0">
                <a:solidFill>
                  <a:schemeClr val="bg1">
                    <a:lumMod val="85000"/>
                    <a:lumOff val="15000"/>
                  </a:schemeClr>
                </a:solidFill>
                <a:latin typeface="Algerian" panose="04020705040A02060702" pitchFamily="82" charset="0"/>
              </a:rPr>
              <a:t>E</a:t>
            </a:r>
            <a:r>
              <a:rPr sz="4800" spc="-65" dirty="0">
                <a:solidFill>
                  <a:schemeClr val="bg1">
                    <a:lumMod val="85000"/>
                    <a:lumOff val="15000"/>
                  </a:schemeClr>
                </a:solidFill>
                <a:latin typeface="Algerian" panose="04020705040A02060702" pitchFamily="82" charset="0"/>
              </a:rPr>
              <a:t> </a:t>
            </a:r>
            <a:r>
              <a:rPr sz="4800" spc="-15" dirty="0">
                <a:solidFill>
                  <a:schemeClr val="bg1">
                    <a:lumMod val="85000"/>
                    <a:lumOff val="15000"/>
                  </a:schemeClr>
                </a:solidFill>
                <a:latin typeface="Algerian" panose="04020705040A02060702" pitchFamily="82" charset="0"/>
              </a:rPr>
              <a:t>P</a:t>
            </a:r>
            <a:r>
              <a:rPr sz="4800" spc="-30" dirty="0">
                <a:solidFill>
                  <a:schemeClr val="bg1">
                    <a:lumMod val="85000"/>
                    <a:lumOff val="15000"/>
                  </a:schemeClr>
                </a:solidFill>
                <a:latin typeface="Algerian" panose="04020705040A02060702" pitchFamily="82" charset="0"/>
              </a:rPr>
              <a:t>R</a:t>
            </a:r>
            <a:r>
              <a:rPr sz="4800" spc="10" dirty="0">
                <a:solidFill>
                  <a:schemeClr val="bg1">
                    <a:lumMod val="85000"/>
                    <a:lumOff val="15000"/>
                  </a:schemeClr>
                </a:solidFill>
                <a:latin typeface="Algerian" panose="04020705040A02060702" pitchFamily="82" charset="0"/>
              </a:rPr>
              <a:t>O</a:t>
            </a:r>
            <a:r>
              <a:rPr sz="4800" spc="-15" dirty="0">
                <a:solidFill>
                  <a:schemeClr val="bg1">
                    <a:lumMod val="85000"/>
                    <a:lumOff val="15000"/>
                  </a:schemeClr>
                </a:solidFill>
                <a:latin typeface="Algerian" panose="04020705040A02060702" pitchFamily="82" charset="0"/>
              </a:rPr>
              <a:t>P</a:t>
            </a:r>
            <a:r>
              <a:rPr sz="4800" spc="10" dirty="0">
                <a:solidFill>
                  <a:schemeClr val="bg1">
                    <a:lumMod val="85000"/>
                    <a:lumOff val="15000"/>
                  </a:schemeClr>
                </a:solidFill>
                <a:latin typeface="Algerian" panose="04020705040A02060702" pitchFamily="82" charset="0"/>
              </a:rPr>
              <a:t>O</a:t>
            </a:r>
            <a:r>
              <a:rPr sz="4800" spc="25" dirty="0">
                <a:solidFill>
                  <a:schemeClr val="bg1">
                    <a:lumMod val="85000"/>
                    <a:lumOff val="15000"/>
                  </a:schemeClr>
                </a:solidFill>
                <a:latin typeface="Algerian" panose="04020705040A02060702" pitchFamily="82" charset="0"/>
              </a:rPr>
              <a:t>S</a:t>
            </a:r>
            <a:r>
              <a:rPr sz="4800" spc="-30" dirty="0">
                <a:solidFill>
                  <a:schemeClr val="bg1">
                    <a:lumMod val="85000"/>
                    <a:lumOff val="15000"/>
                  </a:schemeClr>
                </a:solidFill>
                <a:latin typeface="Algerian" panose="04020705040A02060702" pitchFamily="82" charset="0"/>
              </a:rPr>
              <a:t>I</a:t>
            </a:r>
            <a:r>
              <a:rPr sz="4800" spc="-35" dirty="0">
                <a:solidFill>
                  <a:schemeClr val="bg1">
                    <a:lumMod val="85000"/>
                    <a:lumOff val="15000"/>
                  </a:schemeClr>
                </a:solidFill>
                <a:latin typeface="Algerian" panose="04020705040A02060702" pitchFamily="82" charset="0"/>
              </a:rPr>
              <a:t>T</a:t>
            </a:r>
            <a:r>
              <a:rPr sz="4800" spc="-30" dirty="0">
                <a:solidFill>
                  <a:schemeClr val="bg1">
                    <a:lumMod val="85000"/>
                    <a:lumOff val="15000"/>
                  </a:schemeClr>
                </a:solidFill>
                <a:latin typeface="Algerian" panose="04020705040A02060702" pitchFamily="82" charset="0"/>
              </a:rPr>
              <a:t>I</a:t>
            </a:r>
            <a:r>
              <a:rPr sz="4800" spc="10" dirty="0">
                <a:solidFill>
                  <a:schemeClr val="bg1">
                    <a:lumMod val="85000"/>
                    <a:lumOff val="15000"/>
                  </a:schemeClr>
                </a:solidFill>
                <a:latin typeface="Algerian" panose="04020705040A02060702" pitchFamily="82" charset="0"/>
              </a:rPr>
              <a:t>O</a:t>
            </a:r>
            <a:r>
              <a:rPr sz="4800" dirty="0">
                <a:solidFill>
                  <a:schemeClr val="bg1">
                    <a:lumMod val="85000"/>
                    <a:lumOff val="15000"/>
                  </a:schemeClr>
                </a:solidFill>
                <a:latin typeface="Algerian" panose="04020705040A02060702" pitchFamily="82"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a:extLst>
              <a:ext uri="{FF2B5EF4-FFF2-40B4-BE49-F238E27FC236}">
                <a16:creationId xmlns:a16="http://schemas.microsoft.com/office/drawing/2014/main" id="{8F445083-354D-462F-B0DA-D75DFD7CCC82}"/>
              </a:ext>
            </a:extLst>
          </p:cNvPr>
          <p:cNvSpPr/>
          <p:nvPr/>
        </p:nvSpPr>
        <p:spPr>
          <a:xfrm>
            <a:off x="1219200" y="1828800"/>
            <a:ext cx="9442665" cy="4801314"/>
          </a:xfrm>
          <a:prstGeom prst="rect">
            <a:avLst/>
          </a:prstGeom>
        </p:spPr>
        <p:txBody>
          <a:bodyPr wrap="square">
            <a:spAutoFit/>
          </a:bodyPr>
          <a:lstStyle/>
          <a:p>
            <a:pPr marL="342900" indent="-342900">
              <a:buAutoNum type="arabicPeriod"/>
            </a:pPr>
            <a:r>
              <a:rPr lang="en-IN" sz="2400" dirty="0">
                <a:solidFill>
                  <a:schemeClr val="accent3">
                    <a:lumMod val="75000"/>
                  </a:schemeClr>
                </a:solidFill>
                <a:latin typeface="Times New Roman" panose="02020603050405020304" pitchFamily="18" charset="0"/>
                <a:cs typeface="Times New Roman" panose="02020603050405020304" pitchFamily="18" charset="0"/>
              </a:rPr>
              <a:t>Efficient Data Management: Our solution consolidates employee performance data in one place, making it easy to track and analyze.</a:t>
            </a:r>
          </a:p>
          <a:p>
            <a:r>
              <a:rPr lang="en-IN" sz="2400" dirty="0">
                <a:solidFill>
                  <a:schemeClr val="accent3">
                    <a:lumMod val="75000"/>
                  </a:schemeClr>
                </a:solidFill>
                <a:latin typeface="Times New Roman" panose="02020603050405020304" pitchFamily="18" charset="0"/>
                <a:cs typeface="Times New Roman" panose="02020603050405020304" pitchFamily="18" charset="0"/>
              </a:rPr>
              <a:t>2. Objective Evaluations: Automated calculations ensure fairness and consistency in performance scoring.</a:t>
            </a:r>
          </a:p>
          <a:p>
            <a:r>
              <a:rPr lang="en-IN" sz="2400" dirty="0">
                <a:solidFill>
                  <a:schemeClr val="accent3">
                    <a:lumMod val="75000"/>
                  </a:schemeClr>
                </a:solidFill>
                <a:latin typeface="Times New Roman" panose="02020603050405020304" pitchFamily="18" charset="0"/>
                <a:cs typeface="Times New Roman" panose="02020603050405020304" pitchFamily="18" charset="0"/>
              </a:rPr>
              <a:t>3. Data-Driven Insights: Interactive dashboards provide a clear understanding of individual and team performance, helping identify areas for improvement.</a:t>
            </a:r>
          </a:p>
          <a:p>
            <a:pPr marL="285750" indent="-285750">
              <a:buFont typeface="Wingdings" panose="05000000000000000000" pitchFamily="2" charset="2"/>
              <a:buChar char="Ø"/>
            </a:pPr>
            <a:r>
              <a:rPr lang="en-US" sz="2400" dirty="0">
                <a:solidFill>
                  <a:schemeClr val="accent3">
                    <a:lumMod val="75000"/>
                  </a:schemeClr>
                </a:solidFill>
                <a:latin typeface="Times New Roman" panose="02020603050405020304" pitchFamily="18" charset="0"/>
                <a:cs typeface="Times New Roman" panose="02020603050405020304" pitchFamily="18" charset="0"/>
              </a:rPr>
              <a:t>Enhance performance management processes.</a:t>
            </a:r>
          </a:p>
          <a:p>
            <a:pPr marL="285750" indent="-285750">
              <a:buFont typeface="Wingdings" panose="05000000000000000000" pitchFamily="2" charset="2"/>
              <a:buChar char="Ø"/>
            </a:pPr>
            <a:r>
              <a:rPr lang="en-US" sz="2400" dirty="0">
                <a:solidFill>
                  <a:schemeClr val="accent3">
                    <a:lumMod val="75000"/>
                  </a:schemeClr>
                </a:solidFill>
                <a:latin typeface="Times New Roman" panose="02020603050405020304" pitchFamily="18" charset="0"/>
                <a:cs typeface="Times New Roman" panose="02020603050405020304" pitchFamily="18" charset="0"/>
              </a:rPr>
              <a:t> Foster a culture of transparency and fairness.</a:t>
            </a:r>
          </a:p>
          <a:p>
            <a:pPr marL="285750" indent="-285750">
              <a:buFont typeface="Wingdings" panose="05000000000000000000" pitchFamily="2" charset="2"/>
              <a:buChar char="Ø"/>
            </a:pPr>
            <a:r>
              <a:rPr lang="en-US" sz="2400" dirty="0">
                <a:solidFill>
                  <a:schemeClr val="accent3">
                    <a:lumMod val="75000"/>
                  </a:schemeClr>
                </a:solidFill>
                <a:latin typeface="Times New Roman" panose="02020603050405020304" pitchFamily="18" charset="0"/>
                <a:cs typeface="Times New Roman" panose="02020603050405020304" pitchFamily="18" charset="0"/>
              </a:rPr>
              <a:t> Drive data-informed decision-making.</a:t>
            </a:r>
          </a:p>
          <a:p>
            <a:pPr marL="285750" indent="-285750">
              <a:buFont typeface="Wingdings" panose="05000000000000000000" pitchFamily="2" charset="2"/>
              <a:buChar char="Ø"/>
            </a:pPr>
            <a:r>
              <a:rPr lang="en-US" sz="2400" dirty="0">
                <a:solidFill>
                  <a:schemeClr val="accent3">
                    <a:lumMod val="75000"/>
                  </a:schemeClr>
                </a:solidFill>
                <a:latin typeface="Times New Roman" panose="02020603050405020304" pitchFamily="18" charset="0"/>
                <a:cs typeface="Times New Roman" panose="02020603050405020304" pitchFamily="18" charset="0"/>
              </a:rPr>
              <a:t> Boost productivity and efficiency- Support strategic workforce development initiatives.</a:t>
            </a:r>
            <a:endParaRPr lang="en-IN" sz="2400" dirty="0">
              <a:solidFill>
                <a:schemeClr val="accent3">
                  <a:lumMod val="75000"/>
                </a:schemeClr>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066800" y="152400"/>
            <a:ext cx="7848600" cy="990600"/>
          </a:xfrm>
        </p:spPr>
        <p:txBody>
          <a:bodyPr>
            <a:normAutofit/>
          </a:bodyPr>
          <a:lstStyle/>
          <a:p>
            <a:r>
              <a:rPr lang="en-IN" sz="4800" dirty="0">
                <a:solidFill>
                  <a:schemeClr val="bg1"/>
                </a:solidFill>
                <a:latin typeface="Algerian" panose="04020705040A02060702" pitchFamily="82" charset="0"/>
              </a:rPr>
              <a:t>Dataset Description</a:t>
            </a:r>
          </a:p>
        </p:txBody>
      </p:sp>
      <p:sp>
        <p:nvSpPr>
          <p:cNvPr id="5" name="Rectangle 4">
            <a:extLst>
              <a:ext uri="{FF2B5EF4-FFF2-40B4-BE49-F238E27FC236}">
                <a16:creationId xmlns:a16="http://schemas.microsoft.com/office/drawing/2014/main" id="{7A5E27F9-959C-451D-830D-C3FA42D7602E}"/>
              </a:ext>
            </a:extLst>
          </p:cNvPr>
          <p:cNvSpPr/>
          <p:nvPr/>
        </p:nvSpPr>
        <p:spPr>
          <a:xfrm>
            <a:off x="762001" y="1295400"/>
            <a:ext cx="10744200" cy="4524315"/>
          </a:xfrm>
          <a:prstGeom prst="rect">
            <a:avLst/>
          </a:prstGeom>
        </p:spPr>
        <p:txBody>
          <a:bodyPr wrap="square">
            <a:spAutoFit/>
          </a:bodyPr>
          <a:lstStyle/>
          <a:p>
            <a:pPr algn="just"/>
            <a:r>
              <a:rPr lang="en-IN" sz="2400" dirty="0">
                <a:solidFill>
                  <a:schemeClr val="tx2">
                    <a:lumMod val="75000"/>
                  </a:schemeClr>
                </a:solidFill>
                <a:latin typeface="Times New Roman" panose="02020603050405020304" pitchFamily="18" charset="0"/>
                <a:cs typeface="Times New Roman" panose="02020603050405020304" pitchFamily="18" charset="0"/>
              </a:rPr>
              <a:t>Each row in the dataset represents an individual employee, and the columns represent various attributes related to their performance.</a:t>
            </a:r>
          </a:p>
          <a:p>
            <a:pPr algn="just"/>
            <a:endParaRPr lang="en-US" sz="2400" dirty="0">
              <a:solidFill>
                <a:schemeClr val="tx2">
                  <a:lumMod val="75000"/>
                </a:schemeClr>
              </a:solidFill>
              <a:latin typeface="Times New Roman" panose="02020603050405020304" pitchFamily="18" charset="0"/>
              <a:cs typeface="Times New Roman" panose="02020603050405020304" pitchFamily="18" charset="0"/>
            </a:endParaRPr>
          </a:p>
          <a:p>
            <a:pPr marL="342900" indent="-342900" algn="just">
              <a:buAutoNum type="arabicPeriod"/>
            </a:pPr>
            <a:r>
              <a:rPr lang="en-US" sz="2400" dirty="0">
                <a:solidFill>
                  <a:schemeClr val="tx2">
                    <a:lumMod val="75000"/>
                  </a:schemeClr>
                </a:solidFill>
                <a:latin typeface="Times New Roman" panose="02020603050405020304" pitchFamily="18" charset="0"/>
                <a:cs typeface="Times New Roman" panose="02020603050405020304" pitchFamily="18" charset="0"/>
              </a:rPr>
              <a:t>Employee ID: A unique identifier for each employee.</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2. Department : The department where the employee works (e.g., Sales, HR, IT).</a:t>
            </a:r>
            <a:endParaRPr lang="en-IN" sz="2400" dirty="0">
              <a:solidFill>
                <a:schemeClr val="tx2">
                  <a:lumMod val="75000"/>
                </a:schemeClr>
              </a:solidFill>
              <a:latin typeface="Times New Roman" panose="02020603050405020304" pitchFamily="18" charset="0"/>
              <a:cs typeface="Times New Roman" panose="02020603050405020304" pitchFamily="18" charset="0"/>
            </a:endParaRP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3. G</a:t>
            </a:r>
            <a:r>
              <a:rPr lang="en-IN" sz="2400" dirty="0">
                <a:solidFill>
                  <a:schemeClr val="tx2">
                    <a:lumMod val="75000"/>
                  </a:schemeClr>
                </a:solidFill>
                <a:latin typeface="Times New Roman" panose="02020603050405020304" pitchFamily="18" charset="0"/>
                <a:cs typeface="Times New Roman" panose="02020603050405020304" pitchFamily="18" charset="0"/>
              </a:rPr>
              <a:t>ender: employee gender for diversity analysis.</a:t>
            </a:r>
          </a:p>
          <a:p>
            <a:pPr algn="just"/>
            <a:r>
              <a:rPr lang="en-IN" sz="2400" dirty="0">
                <a:solidFill>
                  <a:schemeClr val="tx2">
                    <a:lumMod val="75000"/>
                  </a:schemeClr>
                </a:solidFill>
                <a:latin typeface="Times New Roman" panose="02020603050405020304" pitchFamily="18" charset="0"/>
                <a:cs typeface="Times New Roman" panose="02020603050405020304" pitchFamily="18" charset="0"/>
              </a:rPr>
              <a:t>4. Employee Type: Full-time, Contract, Part-time</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5</a:t>
            </a:r>
            <a:r>
              <a:rPr lang="en-IN" sz="2400" dirty="0">
                <a:solidFill>
                  <a:schemeClr val="tx2">
                    <a:lumMod val="75000"/>
                  </a:schemeClr>
                </a:solidFill>
                <a:latin typeface="Times New Roman" panose="02020603050405020304" pitchFamily="18" charset="0"/>
                <a:cs typeface="Times New Roman" panose="02020603050405020304" pitchFamily="18" charset="0"/>
              </a:rPr>
              <a:t>. Current Employee Rating: Based on the employee working in the  company.</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6</a:t>
            </a:r>
            <a:r>
              <a:rPr lang="en-IN" sz="2400" dirty="0">
                <a:solidFill>
                  <a:schemeClr val="tx2">
                    <a:lumMod val="75000"/>
                  </a:schemeClr>
                </a:solidFill>
                <a:latin typeface="Times New Roman" panose="02020603050405020304" pitchFamily="18" charset="0"/>
                <a:cs typeface="Times New Roman" panose="02020603050405020304" pitchFamily="18" charset="0"/>
              </a:rPr>
              <a:t>. Performance level: Based on the Rating like very high, high, medium etc., </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U</a:t>
            </a:r>
            <a:r>
              <a:rPr lang="en-IN" sz="2400" dirty="0">
                <a:solidFill>
                  <a:schemeClr val="tx2">
                    <a:lumMod val="75000"/>
                  </a:schemeClr>
                </a:solidFill>
                <a:latin typeface="Times New Roman" panose="02020603050405020304" pitchFamily="18" charset="0"/>
                <a:cs typeface="Times New Roman" panose="02020603050405020304" pitchFamily="18" charset="0"/>
              </a:rPr>
              <a:t>sing excel, formulas were applied to analyze employee types and department  distribution. Conditional formatting and visualizations(graphs and charts) were used to identify patterns and trends, providing insights for workforce planning.</a:t>
            </a:r>
            <a:endParaRPr lang="en-US" sz="2400"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1219200" y="146046"/>
            <a:ext cx="3456304" cy="758190"/>
          </a:xfrm>
          <a:prstGeom prst="rect">
            <a:avLst/>
          </a:prstGeom>
        </p:spPr>
        <p:txBody>
          <a:bodyPr vert="horz" wrap="square" lIns="0" tIns="13335" rIns="0" bIns="0" rtlCol="0">
            <a:spAutoFit/>
          </a:bodyPr>
          <a:lstStyle/>
          <a:p>
            <a:pPr marL="12700">
              <a:lnSpc>
                <a:spcPct val="100000"/>
              </a:lnSpc>
              <a:spcBef>
                <a:spcPts val="105"/>
              </a:spcBef>
            </a:pPr>
            <a:r>
              <a:rPr lang="en-IN" sz="4800" b="1" spc="15" dirty="0">
                <a:solidFill>
                  <a:schemeClr val="bg1">
                    <a:lumMod val="95000"/>
                    <a:lumOff val="5000"/>
                  </a:schemeClr>
                </a:solidFill>
                <a:latin typeface="Algerian" panose="04020705040A02060702" pitchFamily="82" charset="0"/>
                <a:cs typeface="Trebuchet MS"/>
              </a:rPr>
              <a:t>M</a:t>
            </a:r>
            <a:r>
              <a:rPr sz="4800" b="1" dirty="0">
                <a:solidFill>
                  <a:schemeClr val="bg1">
                    <a:lumMod val="95000"/>
                    <a:lumOff val="5000"/>
                  </a:schemeClr>
                </a:solidFill>
                <a:latin typeface="Algerian" panose="04020705040A02060702" pitchFamily="82" charset="0"/>
                <a:cs typeface="Trebuchet MS"/>
              </a:rPr>
              <a:t>O</a:t>
            </a:r>
            <a:r>
              <a:rPr sz="4800" b="1" spc="-15" dirty="0">
                <a:solidFill>
                  <a:schemeClr val="bg1">
                    <a:lumMod val="95000"/>
                    <a:lumOff val="5000"/>
                  </a:schemeClr>
                </a:solidFill>
                <a:latin typeface="Algerian" panose="04020705040A02060702" pitchFamily="82" charset="0"/>
                <a:cs typeface="Trebuchet MS"/>
              </a:rPr>
              <a:t>D</a:t>
            </a:r>
            <a:r>
              <a:rPr sz="4800" b="1" spc="-35" dirty="0">
                <a:solidFill>
                  <a:schemeClr val="bg1">
                    <a:lumMod val="95000"/>
                    <a:lumOff val="5000"/>
                  </a:schemeClr>
                </a:solidFill>
                <a:latin typeface="Algerian" panose="04020705040A02060702" pitchFamily="82" charset="0"/>
                <a:cs typeface="Trebuchet MS"/>
              </a:rPr>
              <a:t>E</a:t>
            </a:r>
            <a:r>
              <a:rPr sz="4800" b="1" spc="-30" dirty="0">
                <a:solidFill>
                  <a:schemeClr val="bg1">
                    <a:lumMod val="95000"/>
                    <a:lumOff val="5000"/>
                  </a:schemeClr>
                </a:solidFill>
                <a:latin typeface="Algerian" panose="04020705040A02060702" pitchFamily="82" charset="0"/>
                <a:cs typeface="Trebuchet MS"/>
              </a:rPr>
              <a:t>LL</a:t>
            </a:r>
            <a:r>
              <a:rPr sz="4800" b="1" spc="-5" dirty="0">
                <a:solidFill>
                  <a:schemeClr val="bg1">
                    <a:lumMod val="95000"/>
                    <a:lumOff val="5000"/>
                  </a:schemeClr>
                </a:solidFill>
                <a:latin typeface="Algerian" panose="04020705040A02060702" pitchFamily="82" charset="0"/>
                <a:cs typeface="Trebuchet MS"/>
              </a:rPr>
              <a:t>I</a:t>
            </a:r>
            <a:r>
              <a:rPr sz="4800" b="1" spc="30" dirty="0">
                <a:solidFill>
                  <a:schemeClr val="bg1">
                    <a:lumMod val="95000"/>
                    <a:lumOff val="5000"/>
                  </a:schemeClr>
                </a:solidFill>
                <a:latin typeface="Algerian" panose="04020705040A02060702" pitchFamily="82" charset="0"/>
                <a:cs typeface="Trebuchet MS"/>
              </a:rPr>
              <a:t>N</a:t>
            </a:r>
            <a:r>
              <a:rPr sz="4800" b="1" spc="5" dirty="0">
                <a:solidFill>
                  <a:schemeClr val="bg1">
                    <a:lumMod val="95000"/>
                    <a:lumOff val="5000"/>
                  </a:schemeClr>
                </a:solidFill>
                <a:latin typeface="Algerian" panose="04020705040A02060702" pitchFamily="82" charset="0"/>
                <a:cs typeface="Trebuchet MS"/>
              </a:rPr>
              <a:t>G</a:t>
            </a:r>
            <a:endParaRPr sz="4800" dirty="0">
              <a:solidFill>
                <a:schemeClr val="bg1">
                  <a:lumMod val="95000"/>
                  <a:lumOff val="5000"/>
                </a:schemeClr>
              </a:solidFill>
              <a:latin typeface="Algerian" panose="04020705040A02060702" pitchFamily="82" charset="0"/>
              <a:cs typeface="Trebuchet MS"/>
            </a:endParaRPr>
          </a:p>
        </p:txBody>
      </p:sp>
      <p:sp>
        <p:nvSpPr>
          <p:cNvPr id="3" name="Rectangle 2">
            <a:extLst>
              <a:ext uri="{FF2B5EF4-FFF2-40B4-BE49-F238E27FC236}">
                <a16:creationId xmlns:a16="http://schemas.microsoft.com/office/drawing/2014/main" id="{5551DAA8-DA5B-440A-AE4A-E7BAFA5CD59A}"/>
              </a:ext>
            </a:extLst>
          </p:cNvPr>
          <p:cNvSpPr/>
          <p:nvPr/>
        </p:nvSpPr>
        <p:spPr>
          <a:xfrm>
            <a:off x="762000" y="1295400"/>
            <a:ext cx="10210800" cy="4524315"/>
          </a:xfrm>
          <a:prstGeom prst="rect">
            <a:avLst/>
          </a:prstGeom>
        </p:spPr>
        <p:txBody>
          <a:bodyPr wrap="square">
            <a:spAutoFit/>
          </a:bodyPr>
          <a:lstStyle/>
          <a:p>
            <a:pPr marL="285750" indent="-285750">
              <a:buFont typeface="Wingdings" panose="05000000000000000000" pitchFamily="2" charset="2"/>
              <a:buChar char="q"/>
            </a:pPr>
            <a:r>
              <a:rPr lang="en-IN" sz="2400" dirty="0">
                <a:solidFill>
                  <a:srgbClr val="002060"/>
                </a:solidFill>
                <a:latin typeface="Times New Roman" panose="02020603050405020304" pitchFamily="18" charset="0"/>
                <a:cs typeface="Times New Roman" panose="02020603050405020304" pitchFamily="18" charset="0"/>
              </a:rPr>
              <a:t>Data Acquisition: downloaded a dataset form the IBM SKILL BUILD DASHBOARD , which includes features like USER ID, NAME, GENDER, EMPLOYEE TYPE , AND DEPARTMENT.</a:t>
            </a:r>
          </a:p>
          <a:p>
            <a:pPr marL="285750" indent="-285750">
              <a:buFont typeface="Wingdings" panose="05000000000000000000" pitchFamily="2" charset="2"/>
              <a:buChar char="q"/>
            </a:pP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Data Preparation: imported the dataset into excel. Cleaned the data to correct any inconsistencies or errors.</a:t>
            </a:r>
          </a:p>
          <a:p>
            <a:pPr marL="285750" indent="-285750">
              <a:buFont typeface="Wingdings" panose="05000000000000000000" pitchFamily="2" charset="2"/>
              <a:buChar char="q"/>
            </a:pP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Initial Exploration: review the dataset to understand its structure. Used summary statistics to preliminary insights.</a:t>
            </a:r>
          </a:p>
          <a:p>
            <a:pPr marL="285750" indent="-285750">
              <a:buFont typeface="Wingdings" panose="05000000000000000000" pitchFamily="2" charset="2"/>
              <a:buChar char="q"/>
            </a:pP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Pattern identification: Identified patterns and trends in the data regarding employee types and departmental distribution. Highlighted any anomalies or significant findings.</a:t>
            </a:r>
          </a:p>
          <a:p>
            <a:pPr marL="285750" indent="-285750">
              <a:buFont typeface="Wingdings" panose="05000000000000000000" pitchFamily="2" charset="2"/>
              <a:buChar char="q"/>
            </a:pP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Reporting: Summarized key insights from the analysis. Complied visuals into a workforce planning and departmental adjustments.</a:t>
            </a:r>
          </a:p>
        </p:txBody>
      </p:sp>
    </p:spTree>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473</TotalTime>
  <Words>916</Words>
  <Application>Microsoft Office PowerPoint</Application>
  <PresentationFormat>Widescreen</PresentationFormat>
  <Paragraphs>87</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Algerian</vt:lpstr>
      <vt:lpstr>Arial</vt:lpstr>
      <vt:lpstr>Calibri</vt:lpstr>
      <vt:lpstr>Californian FB</vt:lpstr>
      <vt:lpstr>Times New Roman</vt:lpstr>
      <vt:lpstr>Trebuchet MS</vt:lpstr>
      <vt:lpstr>Tw Cen MT</vt:lpstr>
      <vt:lpstr>Wingdings</vt:lpstr>
      <vt:lpstr>Circuit</vt:lpstr>
      <vt:lpstr>Employee data set using excel</vt:lpstr>
      <vt:lpstr>Employee Performance Analysis using Excel </vt:lpstr>
      <vt:lpstr>AGENDA</vt:lpstr>
      <vt:lpstr>PROBLEM STATEMENT</vt:lpstr>
      <vt:lpstr>PROJECT OVERVIEW</vt:lpstr>
      <vt:lpstr>WHO ARE THE END USERS ?</vt:lpstr>
      <vt:lpstr>OUR SOLUTION AND ITS VALUE PROPOSITION</vt:lpstr>
      <vt:lpstr>Dataset Description</vt:lpstr>
      <vt:lpstr>PowerPoint Presentation</vt:lpstr>
      <vt:lpstr>RESULTs</vt:lpstr>
      <vt:lpstr>PIECHART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Thanigaivel A</cp:lastModifiedBy>
  <cp:revision>41</cp:revision>
  <dcterms:created xsi:type="dcterms:W3CDTF">2024-03-29T15:07:22Z</dcterms:created>
  <dcterms:modified xsi:type="dcterms:W3CDTF">2024-09-09T16:40:44Z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