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embeddedFontLst>
    <p:embeddedFont>
      <p:font typeface="Franklin Gothic" panose="02000000000000000000" pitchFamily="2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91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92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94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95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3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2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9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0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4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8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6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0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4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8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19;p13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4" name="Google Shape;20;p13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5" name="Google Shape;21;p13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586" name="Google Shape;22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7" name="Google Shape;23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8588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77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4" name="Google Shape;78;p22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>
            <a:endParaRPr/>
          </a:p>
        </p:txBody>
      </p:sp>
      <p:sp>
        <p:nvSpPr>
          <p:cNvPr id="1048665" name="Google Shape;79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6" name="Google Shape;80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8667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83;p23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9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0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>
            <a:endParaRPr/>
          </a:p>
        </p:txBody>
      </p:sp>
      <p:sp>
        <p:nvSpPr>
          <p:cNvPr id="1048651" name="Google Shape;86;p2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2" name="Google Shape;87;p2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3" name="Google Shape;88;p2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4" name="Google Shape;89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5" name="Google Shape;90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8656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2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5" name="Google Shape;27;p1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>
            <a:endParaRPr/>
          </a:p>
        </p:txBody>
      </p:sp>
      <p:sp>
        <p:nvSpPr>
          <p:cNvPr id="1048596" name="Google Shape;28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30;p1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4" name="Google Shape;31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5" name="Google Shape;32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8636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35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9" name="Google Shape;36;p16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0" name="Google Shape;37;p1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671" name="Google Shape;38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2" name="Google Shape;39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8673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42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5" name="Google Shape;43;p17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>
            <a:endParaRPr/>
          </a:p>
        </p:txBody>
      </p:sp>
      <p:sp>
        <p:nvSpPr>
          <p:cNvPr id="1048676" name="Google Shape;44;p17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>
            <a:endParaRPr/>
          </a:p>
        </p:txBody>
      </p:sp>
      <p:sp>
        <p:nvSpPr>
          <p:cNvPr id="1048677" name="Google Shape;45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8" name="Google Shape;46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8679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49;p1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1" name="Google Shape;50;p18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048642" name="Google Shape;51;p1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>
            <a:endParaRPr/>
          </a:p>
        </p:txBody>
      </p:sp>
      <p:sp>
        <p:nvSpPr>
          <p:cNvPr id="1048643" name="Google Shape;52;p18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048644" name="Google Shape;53;p18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>
            <a:endParaRPr/>
          </a:p>
        </p:txBody>
      </p:sp>
      <p:sp>
        <p:nvSpPr>
          <p:cNvPr id="1048645" name="Google Shape;54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6" name="Google Shape;55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8647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58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1" name="Google Shape;59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8682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6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4" name="Google Shape;63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5" name="Google Shape;64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8686" name="Google Shape;65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048687" name="Google Shape;66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8" name="Google Shape;67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8689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70;p2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8" name="Google Shape;71;p21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1048659" name="Google Shape;72;p21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048660" name="Google Shape;73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1" name="Google Shape;74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8662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2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8577" name="Google Shape;11;p12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8578" name="Google Shape;1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8579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580" name="Google Shape;14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1" name="Google Shape;15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2" name="Google Shape;16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52" name="Google Shape;17;p12" descr="Logo  Description automatically generated"/>
          <p:cNvPicPr preferRelativeResize="0">
            <a:picLocks/>
          </p:cNvPicPr>
          <p:nvPr/>
        </p:nvPicPr>
        <p:blipFill rotWithShape="1">
          <a:blip r:embed="rId13">
            <a:alphaModFix/>
          </a:blip>
          <a:srcRect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96;p1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 AND SECURITY 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0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</a:p>
        </p:txBody>
      </p:sp>
      <p:sp>
        <p:nvSpPr>
          <p:cNvPr id="1048591" name="Google Shape;98;p1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rgbClr val="1482AB"/>
                </a:solidFill>
              </a:rPr>
              <a:t>S.Kanimozhi</a:t>
            </a: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- CARE College of Engineering-CSE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51;p1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048630" name="Google Shape;152;p10"/>
          <p:cNvSpPr txBox="1">
            <a:spLocks noGrp="1"/>
          </p:cNvSpPr>
          <p:nvPr>
            <p:ph type="body" idx="1"/>
          </p:nvPr>
        </p:nvSpPr>
        <p:spPr>
          <a:xfrm>
            <a:off x="581193" y="1482520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 b="1"/>
              <a:t>List of sources, research papers, and case studies cited in the presentation for further reading and verification.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157;p11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103;p2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48598" name="Google Shape;104;p2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(Should not include solution)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(Technology Used)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 (Output Image)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10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048602" name="Google Shape;110;p3"/>
          <p:cNvSpPr txBox="1">
            <a:spLocks noGrp="1"/>
          </p:cNvSpPr>
          <p:nvPr>
            <p:ph type="body" idx="1"/>
          </p:nvPr>
        </p:nvSpPr>
        <p:spPr>
          <a:xfrm>
            <a:off x="581192" y="702155"/>
            <a:ext cx="11029615" cy="5311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 b="1"/>
              <a:t>Introduction:</a:t>
            </a:r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Keyloggers are malicious software or hardware devices designed to covertly record keystrokes on a computer or mobile device.</a:t>
            </a:r>
            <a:br>
              <a:rPr lang="en-US" sz="2400"/>
            </a:br>
            <a:r>
              <a:rPr lang="en-US" sz="2400" b="1"/>
              <a:t>Real-world problem:</a:t>
            </a:r>
            <a:r>
              <a:rPr lang="en-US" sz="2400"/>
              <a:t> In recent years, there has been a significant rise in cyberattacks involving keyloggers, leading to widespread data breaches, financial losses, and identity theft.</a:t>
            </a:r>
            <a:endParaRPr sz="24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115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04860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41671" y="967304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lvl="0" indent="-23533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 b="1"/>
              <a:t>Overview:</a:t>
            </a:r>
            <a:r>
              <a:rPr lang="en-US" sz="1800"/>
              <a:t>The proposed solution involves implementing comprehensive cybersecurity measures to detect and prevent keylogger attacks.</a:t>
            </a:r>
            <a:br>
              <a:rPr lang="en-US" sz="1800"/>
            </a:br>
            <a:r>
              <a:rPr lang="en-US" sz="1800" b="1"/>
              <a:t>Real-world solution:</a:t>
            </a:r>
            <a:r>
              <a:rPr lang="en-US" sz="1800"/>
              <a:t> Deploying robust antivirus software, firewalls, intrusion detection systems, and encryption technologies can help safeguard against keylogger threats.</a:t>
            </a:r>
            <a:br>
              <a:rPr lang="en-US" sz="1800"/>
            </a:br>
            <a:r>
              <a:rPr lang="en-US" sz="1800" b="1"/>
              <a:t>Security Measures:</a:t>
            </a:r>
            <a:r>
              <a:rPr lang="en-US" sz="1800"/>
              <a:t> Antivirus and Anti-malware Software: Regularly updated antivirus programs can scan for and remove keylogger malware from infected devices.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 b="1"/>
              <a:t>Firewall Protection: </a:t>
            </a:r>
            <a:r>
              <a:rPr lang="en-US" sz="1800"/>
              <a:t>Firewalls block unauthorized access to networks and prevent malicious software, including keyloggers, from communicating with external servers.</a:t>
            </a:r>
            <a:br>
              <a:rPr lang="en-US" sz="1800"/>
            </a:br>
            <a:r>
              <a:rPr lang="en-US" sz="1800" b="1"/>
              <a:t>Endpoint Security: </a:t>
            </a:r>
            <a:r>
              <a:rPr lang="en-US" sz="1800"/>
              <a:t>Endpoint detection and response (EDR) solutions monitor and analyze system behavior to identify suspicious activities indicative of keylogger activity.</a:t>
            </a:r>
            <a:br>
              <a:rPr lang="en-US" sz="1800"/>
            </a:br>
            <a:r>
              <a:rPr lang="en-US" sz="1800" b="1"/>
              <a:t>Encryption Technologies: </a:t>
            </a:r>
            <a:r>
              <a:rPr lang="en-US" sz="1800"/>
              <a:t>Encrypting sensitive data stored on devices and transmitted over networks ensures that even if intercepted by keyloggers, the information remains unintelligible to attackers.</a:t>
            </a: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121;p5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0" name="Google Shape;122;p5"/>
          <p:cNvSpPr txBox="1">
            <a:spLocks noGrp="1"/>
          </p:cNvSpPr>
          <p:nvPr>
            <p:ph type="body" idx="1"/>
          </p:nvPr>
        </p:nvSpPr>
        <p:spPr>
          <a:xfrm>
            <a:off x="581192" y="1192868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solidFill>
                  <a:srgbClr val="0F0F0F"/>
                </a:solidFill>
              </a:rPr>
              <a:t>Technology Used:</a:t>
            </a:r>
            <a:br>
              <a:rPr lang="en-US" sz="2000" b="1">
                <a:solidFill>
                  <a:srgbClr val="0F0F0F"/>
                </a:solidFill>
              </a:rPr>
            </a:br>
            <a:r>
              <a:rPr lang="en-US" sz="2000" b="1">
                <a:solidFill>
                  <a:srgbClr val="0F0F0F"/>
                </a:solidFill>
              </a:rPr>
              <a:t>Advanced Machine Learning Algorithms: </a:t>
            </a:r>
            <a:r>
              <a:rPr lang="en-US" sz="2000">
                <a:solidFill>
                  <a:srgbClr val="0F0F0F"/>
                </a:solidFill>
              </a:rPr>
              <a:t>Machine learning models can be trained to recognize patterns of keylogger behavior and distinguish between legitimate and malicious keystroke activity.</a:t>
            </a:r>
            <a:br>
              <a:rPr lang="en-US" sz="2000">
                <a:solidFill>
                  <a:srgbClr val="0F0F0F"/>
                </a:solidFill>
              </a:rPr>
            </a:br>
            <a:r>
              <a:rPr lang="en-US" sz="2000" b="1">
                <a:solidFill>
                  <a:srgbClr val="0F0F0F"/>
                </a:solidFill>
              </a:rPr>
              <a:t>Cloud-Based Security Solutions: </a:t>
            </a:r>
            <a:r>
              <a:rPr lang="en-US" sz="200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</a:t>
            </a:r>
            <a:br>
              <a:rPr lang="en-US" sz="2000">
                <a:solidFill>
                  <a:srgbClr val="0F0F0F"/>
                </a:solidFill>
              </a:rPr>
            </a:br>
            <a:r>
              <a:rPr lang="en-US" sz="2000" b="1">
                <a:solidFill>
                  <a:srgbClr val="0F0F0F"/>
                </a:solidFill>
              </a:rPr>
              <a:t>Cross-Platform Compatibility: </a:t>
            </a:r>
            <a:r>
              <a:rPr lang="en-US" sz="2000">
                <a:solidFill>
                  <a:srgbClr val="0F0F0F"/>
                </a:solidFill>
              </a:rPr>
              <a:t>Developing security solutions that are compatible with various operating systems (Windows, macOS, Linux, Android, iOS) ensures comprehensive protection across diverse environments.</a:t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127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</a:p>
        </p:txBody>
      </p:sp>
      <p:sp>
        <p:nvSpPr>
          <p:cNvPr id="1048614" name="Google Shape;128;p6"/>
          <p:cNvSpPr txBox="1">
            <a:spLocks noGrp="1"/>
          </p:cNvSpPr>
          <p:nvPr>
            <p:ph type="body" idx="1"/>
          </p:nvPr>
        </p:nvSpPr>
        <p:spPr>
          <a:xfrm>
            <a:off x="581192" y="123245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 b="1"/>
              <a:t>Algorithm:</a:t>
            </a:r>
            <a:br>
              <a:rPr lang="en-US"/>
            </a:br>
            <a:r>
              <a:rPr lang="en-US" b="1"/>
              <a:t>Behavioral Analysis: </a:t>
            </a:r>
            <a:r>
              <a:rPr lang="en-US"/>
              <a:t>Machine learning algorithms analyze user typing patterns, application usage, and context to identify anomalies indicative of keylogger activity.</a:t>
            </a:r>
            <a:br>
              <a:rPr lang="en-US"/>
            </a:br>
            <a:r>
              <a:rPr lang="en-US" b="1"/>
              <a:t>Signature-Based Detection: </a:t>
            </a:r>
            <a:r>
              <a:rPr lang="en-US"/>
              <a:t>Utilizing databases of known keylogger signatures to detect and block malicious software before it can compromise system integrity.</a:t>
            </a:r>
            <a:br>
              <a:rPr lang="en-US"/>
            </a:br>
            <a:r>
              <a:rPr lang="en-US" b="1"/>
              <a:t>Deployment:</a:t>
            </a:r>
            <a:br>
              <a:rPr lang="en-US"/>
            </a:br>
            <a:r>
              <a:rPr lang="en-US"/>
              <a:t> </a:t>
            </a:r>
            <a:r>
              <a:rPr lang="en-US" b="1"/>
              <a:t>Agent-Based Deployment: </a:t>
            </a:r>
            <a:r>
              <a:rPr lang="en-US"/>
              <a:t>Installing lightweight agent software on endpoints to continuously monitor and protect against keylogger threats without significant performance impact.</a:t>
            </a:r>
            <a:br>
              <a:rPr lang="en-US"/>
            </a:br>
            <a:r>
              <a:rPr lang="en-US"/>
              <a:t> </a:t>
            </a:r>
            <a:r>
              <a:rPr lang="en-US" b="1"/>
              <a:t>Centralized Management: </a:t>
            </a:r>
            <a:r>
              <a:rPr lang="en-US"/>
              <a:t>Implementing centralized management consoles for administering security policies, conducting threat analysis, and generating alerts in real-time.</a:t>
            </a: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33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</a:p>
        </p:txBody>
      </p:sp>
      <p:sp>
        <p:nvSpPr>
          <p:cNvPr id="1048618" name="Google Shape;134;p7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Display an output image showcasing the system’s dashboard or user interface, demonstrating:</a:t>
            </a:r>
          </a:p>
          <a:p>
            <a:pPr marL="306000" lvl="0" indent="-30600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Real-time threat detection alerts</a:t>
            </a:r>
            <a:br>
              <a:rPr lang="en-US" sz="2400"/>
            </a:br>
            <a:r>
              <a:rPr lang="en-US" sz="2400"/>
              <a:t>Graphical representations of keylogger activity</a:t>
            </a:r>
            <a:br>
              <a:rPr lang="en-US" sz="2400"/>
            </a:br>
            <a:r>
              <a:rPr lang="en-US" sz="2400"/>
              <a:t>Summary of security events and incident reports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39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048622" name="Google Shape;140;p8"/>
          <p:cNvSpPr txBox="1">
            <a:spLocks noGrp="1"/>
          </p:cNvSpPr>
          <p:nvPr>
            <p:ph type="body" idx="1"/>
          </p:nvPr>
        </p:nvSpPr>
        <p:spPr>
          <a:xfrm>
            <a:off x="581192" y="123245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solidFill>
                  <a:srgbClr val="0F0F0F"/>
                </a:solidFill>
              </a:rPr>
              <a:t>Summary: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rgbClr val="0F0F0F"/>
                </a:solidFill>
              </a:rPr>
              <a:t> Keyloggers pose a significant threat to individuals, businesses, and organizations, leading to financial losses, data breaches, and privacy violations.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rgbClr val="0F0F0F"/>
                </a:solidFill>
              </a:rPr>
              <a:t>Implementing proactive cybersecurity measures is essential to detect and prevent keylogger attacks and safeguard sensitive information.</a:t>
            </a: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solidFill>
                  <a:srgbClr val="0F0F0F"/>
                </a:solidFill>
              </a:rPr>
              <a:t>Call to Action:</a:t>
            </a:r>
            <a:br>
              <a:rPr lang="en-US" sz="2000">
                <a:solidFill>
                  <a:srgbClr val="0F0F0F"/>
                </a:solidFill>
              </a:rPr>
            </a:br>
            <a:r>
              <a:rPr lang="en-US" sz="2000">
                <a:solidFill>
                  <a:srgbClr val="0F0F0F"/>
                </a:solidFill>
              </a:rPr>
              <a:t> Encourage stakeholders to prioritize cybersecurity awareness, adopt best practices for safe computing, and invest in robust security solutions to mitigate keylogger risks.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45;p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000" b="1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b="1"/>
              <a:t>Emerging Trends:</a:t>
            </a:r>
            <a:br>
              <a:rPr lang="en-US" sz="2000"/>
            </a:br>
            <a:r>
              <a:rPr lang="en-US" sz="2000" b="1"/>
              <a:t>Continuous Monitoring:</a:t>
            </a:r>
            <a:r>
              <a:rPr lang="en-US" sz="2000"/>
              <a:t> Integration of AI-driven analytics and behavioral biometrics for real-time monitoring and adaptive threat response.</a:t>
            </a:r>
            <a:br>
              <a:rPr lang="en-US" sz="2000"/>
            </a:br>
            <a:r>
              <a:rPr lang="en-US" sz="2000" b="1"/>
              <a:t>Zero-Trust Architecture:</a:t>
            </a:r>
            <a:r>
              <a:rPr lang="en-US" sz="2000"/>
              <a:t> Adoption of zero-trust security frameworks to verify user identities and device integrity before granting access to sensitive resources.</a:t>
            </a:r>
            <a:br>
              <a:rPr lang="en-US" sz="2000"/>
            </a:br>
            <a:r>
              <a:rPr lang="en-US" sz="2000" b="1"/>
              <a:t>Quantum-Safe Cryptography:</a:t>
            </a:r>
            <a:r>
              <a:rPr lang="en-US" sz="2000"/>
              <a:t> Research and development of encryption algorithms resistant to quantum computing threats, ensuring long-term data protection against keylogger attacks.</a:t>
            </a: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lang="en-US" sz="2000"/>
          </a:p>
        </p:txBody>
      </p:sp>
      <p:sp>
        <p:nvSpPr>
          <p:cNvPr id="1048626" name="Google Shape;146;p9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6364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AND SECURITY </dc:title>
  <dc:creator>Vaibhav Ostwal</dc:creator>
  <cp:lastModifiedBy>Manikandavasan s</cp:lastModifiedBy>
  <cp:revision>1</cp:revision>
  <dcterms:created xsi:type="dcterms:W3CDTF">2021-05-26T05:50:10Z</dcterms:created>
  <dcterms:modified xsi:type="dcterms:W3CDTF">2024-04-04T03:28:10Z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77898d02166a4f5bb2632626685d28f1</vt:lpwstr>
  </property>
</Properties>
</file>