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Courgett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Courgette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a1079fa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a1079fa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9e17f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9e17f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dc7c9d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dc7c9d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4e7caa1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4e7caa1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dc7c9d8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dc7c9d8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4e7caa1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4e7caa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dc7c9d8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dc7c9d8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Sensitivity measures how many cases the model accurately predicted - how many people were actually given a loan (true positive)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Specificity measures how many cases the model incorrectly predicted - the model said someone was given a loan but in reality they were not (false positive)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4e7caa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4e7caa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59e17f1d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59e17f1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Kanish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9e17f1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9e17f1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Kanish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4e7caa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4e7caa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4e7caa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4e7caa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Kanish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11edf5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c11edf5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a1079f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a1079f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e53e28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e53e28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4e7caa1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4e7caa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a1079fa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a1079fa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9e17f1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9e17f1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9e17f1d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9e17f1d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4e7caa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4e7caa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Relationship Id="rId5" Type="http://schemas.openxmlformats.org/officeDocument/2006/relationships/image" Target="../media/image4.png"/><Relationship Id="rId6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gette"/>
                <a:ea typeface="Courgette"/>
                <a:cs typeface="Courgette"/>
                <a:sym typeface="Courgette"/>
              </a:rPr>
              <a:t>BIA 652 Final Project: </a:t>
            </a:r>
            <a:r>
              <a:rPr b="1" lang="en">
                <a:latin typeface="Courgette"/>
                <a:ea typeface="Courgette"/>
                <a:cs typeface="Courgette"/>
                <a:sym typeface="Courgette"/>
              </a:rPr>
              <a:t>Will a bank give you a loan?</a:t>
            </a:r>
            <a:endParaRPr b="1"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35175" y="3160275"/>
            <a:ext cx="74823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By Minal Chandra,  Suyash Jawadekar,  Kanish Shah, and  Elina Tuder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regression method will we use?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Our dependent variable (creditability) is a binary variable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Logistic regression can show us the relationship between between the numerical and categorical independent variables and the binary dependent variable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our independent variables correlated?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the proc corr procedure in SAS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 matrix to see the correlation coefficient values between each pair of independent 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pair of the </a:t>
            </a:r>
            <a:r>
              <a:rPr lang="en" sz="1600"/>
              <a:t>variables</a:t>
            </a:r>
            <a:r>
              <a:rPr lang="en" sz="1600"/>
              <a:t> had r &gt; 0.50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None of the variables were highly correlated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 proc reg with VIF to check for </a:t>
            </a:r>
            <a:r>
              <a:rPr b="1" lang="en" sz="1600"/>
              <a:t>multicollinearity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 VIF values &lt; 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independent variables were multicollinear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7650" y="126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200" y="1952525"/>
            <a:ext cx="6623596" cy="30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41700" y="7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VIF values for multicollinearity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50" y="612325"/>
            <a:ext cx="5678374" cy="41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 b="0" l="-786" r="0" t="13985"/>
          <a:stretch/>
        </p:blipFill>
        <p:spPr>
          <a:xfrm>
            <a:off x="1529750" y="4718225"/>
            <a:ext cx="5753174" cy="3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6795175" y="731625"/>
            <a:ext cx="487800" cy="436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282280" y="1279349"/>
            <a:ext cx="37830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with Stepwise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Selection method identified 8 variables as being the best predictors for successfully getting a loan</a:t>
            </a:r>
            <a:endParaRPr b="0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547" y="611675"/>
            <a:ext cx="4792025" cy="4325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528025" y="1873075"/>
            <a:ext cx="231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who have not made payments towards their previous loans are more likely to not receive a loan.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600" y="5715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96675" y="539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452325" y="1682925"/>
            <a:ext cx="304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ROC Curve on the right, our accuracy for the model was identified as</a:t>
            </a:r>
            <a:r>
              <a:rPr lang="en"/>
              <a:t> 82.32%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75" y="483450"/>
            <a:ext cx="4660049" cy="46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 flipH="1">
            <a:off x="4810800" y="720050"/>
            <a:ext cx="4333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 with estimate parameters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38" y="511650"/>
            <a:ext cx="3926925" cy="44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425" y="1788538"/>
            <a:ext cx="37909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93725" y="133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r>
              <a:rPr lang="en"/>
              <a:t> of successfully getting a loan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201450" y="2078875"/>
            <a:ext cx="856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Odds = 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e^(6.8077 - (1.8749*Account_Balance1) - (1.1847*Account_Balance2) - </a:t>
            </a:r>
            <a:r>
              <a:rPr b="1" lang="en" sz="1000"/>
              <a:t>(0.6845*Account_Balance2) - </a:t>
            </a:r>
            <a:r>
              <a:rPr b="1" lang="en" sz="1000"/>
              <a:t>(0.0441*Duration_of_credit) - (1.9767*Payment_Status_of_Pr0) - </a:t>
            </a:r>
            <a:r>
              <a:rPr b="1" lang="en" sz="1000"/>
              <a:t>(1.8431*Payment_Status_of_Pr1) - (0.5462*Payment_Status_of_Pr2) - (0.8559*Payment_Status_of_Pr3) - (1.7821*Purpose0) + (0.7570*Purpose1) - (1.0090*Purpose2) - (0.9016*Purpose3) - (0.8447*Purpose4) - (1.8784*Purpose5) - (2.3939*Purpose6) + (0.1902*Purpose8) - (0.8106*Purpose9) - (0.8978*Length_of_current_em1) - (0.4384*Length_of_current_em2) + (0.0234*Length_of_current_em3) + (0.5220*Length_of_current_em4) - (0.8759*Guarantors1) -  (1.6980*Guarantors2) + (0.0210*Age___years_) - (2.0822*Foreign_Worker1)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The Probability of a person successfully getting a loan from the bank can be computed by the equation below. </a:t>
            </a:r>
            <a:endParaRPr b="1" sz="1100"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600" y="4274375"/>
            <a:ext cx="14763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55800" y="121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01375" y="1873350"/>
            <a:ext cx="36111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c_predict &gt; 0.50 the person should get a loan, if c_predict &lt; 0.50 the person should not get a loan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model accurately predicts whether a person will get a loan or not 82.32% of the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model identified 8 out of 20 independent variables as the most important in predicting the probability of whether someone will get a loan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200" y="1007575"/>
            <a:ext cx="3437950" cy="35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71000" y="59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22129" r="22001" t="7166"/>
          <a:stretch/>
        </p:blipFill>
        <p:spPr>
          <a:xfrm>
            <a:off x="7062975" y="1488023"/>
            <a:ext cx="1737475" cy="16245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7444150" y="3090350"/>
            <a:ext cx="13563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85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Elina Tuder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00" y="1579225"/>
            <a:ext cx="1480398" cy="155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3350" y="1614200"/>
            <a:ext cx="1480400" cy="14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2669025" y="3095750"/>
            <a:ext cx="157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Kanish Shah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58650" y="3095750"/>
            <a:ext cx="157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Minal Chandra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6">
            <a:alphaModFix/>
          </a:blip>
          <a:srcRect b="0" l="0" r="0" t="4058"/>
          <a:stretch/>
        </p:blipFill>
        <p:spPr>
          <a:xfrm>
            <a:off x="4836400" y="1506000"/>
            <a:ext cx="1210300" cy="158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679400" y="3095750"/>
            <a:ext cx="1803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Suyash Jawadekar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555525" y="133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690475" y="1873350"/>
            <a:ext cx="76887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future, we could apply some other classification models such as Random Forests, SVM, Discriminant Analysis and Neural Network that can help predict the probability of successfully getting a bank loan at a higher accuracy compared to the Logistic Regression model.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67175" y="2103725"/>
            <a:ext cx="6265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</a:t>
            </a: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8933"/>
          <a:stretch/>
        </p:blipFill>
        <p:spPr>
          <a:xfrm>
            <a:off x="6337100" y="502300"/>
            <a:ext cx="2806899" cy="19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2253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Applicants applying for bank loans should know what factors are important in predicting whether they will be approved for a loan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Banks should be careful to not give too many loans, as well as make sure they are giving out loans to people who are capable of paying them back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75" y="1853850"/>
            <a:ext cx="825019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Data: Distribution of Creditability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900" y="1853850"/>
            <a:ext cx="5202997" cy="31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40150" y="118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208575" y="1718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dependent </a:t>
            </a:r>
            <a:r>
              <a:rPr lang="en" sz="1500"/>
              <a:t>variable</a:t>
            </a:r>
            <a:r>
              <a:rPr lang="en" sz="1500"/>
              <a:t>, “</a:t>
            </a:r>
            <a:r>
              <a:rPr lang="en" sz="1500"/>
              <a:t>creditability</a:t>
            </a:r>
            <a:r>
              <a:rPr lang="en" sz="1500"/>
              <a:t>” is a binary variable as the only option for whether a bank gives out a loan is yes (1) or no (0)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variable determines whether a person is credible or not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person is credible (1) then they get a loan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person is not credible (0) then they don’t get a loan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Independent</a:t>
            </a:r>
            <a:r>
              <a:rPr lang="en" sz="1500"/>
              <a:t> </a:t>
            </a:r>
            <a:r>
              <a:rPr lang="en" sz="1500"/>
              <a:t>variables</a:t>
            </a:r>
            <a:r>
              <a:rPr lang="en" sz="1500"/>
              <a:t>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Account Balance	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Duration of Credit (month)	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Payment Status of Previous Credit	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Purpose		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Credit Amount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Value Savings/ Stocks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/>
              <a:t>Length of current employment</a:t>
            </a: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6" name="Google Shape;126;p18"/>
          <p:cNvSpPr txBox="1"/>
          <p:nvPr/>
        </p:nvSpPr>
        <p:spPr>
          <a:xfrm>
            <a:off x="3285125" y="2814900"/>
            <a:ext cx="32151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Installment per cent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Sex &amp; marital status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Guarantors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Duration in current address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Most valuable available asset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Age (years)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Concurrent credits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768825" y="2495550"/>
            <a:ext cx="2973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Type of apartment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of Credits at this Bank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Occupation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of dependents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Telephone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Foreign Worker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418" y="532425"/>
            <a:ext cx="1727575" cy="22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Outliers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17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three </a:t>
            </a:r>
            <a:r>
              <a:rPr lang="en" sz="1600"/>
              <a:t>continuous</a:t>
            </a:r>
            <a:r>
              <a:rPr lang="en" sz="1600"/>
              <a:t> variables: duration of credit (in months), credit amount (in tens), and age (in years)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outliers were found of these variables using proc univariate and were removed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01475" y="1434425"/>
            <a:ext cx="417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Outliers Cont.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75" y="2571750"/>
            <a:ext cx="4298100" cy="224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650" y="696125"/>
            <a:ext cx="3850275" cy="201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7525" y="2873765"/>
            <a:ext cx="4046537" cy="2130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300" y="1359250"/>
            <a:ext cx="6739075" cy="3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type="title"/>
          </p:nvPr>
        </p:nvSpPr>
        <p:spPr>
          <a:xfrm>
            <a:off x="588825" y="575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Distribution of Creditability</a:t>
            </a:r>
            <a:endParaRPr sz="2200"/>
          </a:p>
        </p:txBody>
      </p:sp>
      <p:sp>
        <p:nvSpPr>
          <p:cNvPr id="149" name="Google Shape;149;p21"/>
          <p:cNvSpPr/>
          <p:nvPr/>
        </p:nvSpPr>
        <p:spPr>
          <a:xfrm>
            <a:off x="4490525" y="4633800"/>
            <a:ext cx="522300" cy="22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087925" y="4710000"/>
            <a:ext cx="783600" cy="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Credible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5255725" y="4606900"/>
            <a:ext cx="522300" cy="22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4824475" y="4710000"/>
            <a:ext cx="1050600" cy="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Not Credible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