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072C3F"/>
              <a:srgbClr val="4C8E7E"/>
            </a:duotone>
          </a:blip>
          <a:stretch/>
        </a:blipFill>
      </p:bgPr>
    </p:bg>
    <p:spTree>
      <p:nvGrpSpPr>
        <p:cNvPr id="1" name=""/>
        <p:cNvGrpSpPr/>
        <p:nvPr/>
      </p:nvGrpSpPr>
      <p:grpSpPr>
        <a:xfrm>
          <a:off x="0" y="0"/>
          <a:ext cx="0" cy="0"/>
          <a:chOff x="0" y="0"/>
          <a:chExt cx="0" cy="0"/>
        </a:xfrm>
      </p:grpSpPr>
      <p:pic>
        <p:nvPicPr>
          <p:cNvPr id="13" name="图片"/>
          <p:cNvPicPr>
            <a:picLocks noChangeAspect="1"/>
          </p:cNvPicPr>
          <p:nvPr/>
        </p:nvPicPr>
        <p:blipFill>
          <a:blip r:embed="rId3" cstate="print"/>
          <a:srcRect l="3613"/>
          <a:stretch>
            <a:fillRect/>
          </a:stretch>
        </p:blipFill>
        <p:spPr>
          <a:xfrm rot="0">
            <a:off x="0" y="2669685"/>
            <a:ext cx="4037012" cy="4188315"/>
          </a:xfrm>
          <a:prstGeom prst="rect"/>
          <a:noFill/>
          <a:ln w="12700" cmpd="sng" cap="flat">
            <a:noFill/>
            <a:prstDash val="solid"/>
            <a:miter/>
          </a:ln>
        </p:spPr>
      </p:pic>
      <p:pic>
        <p:nvPicPr>
          <p:cNvPr id="14" name="图片"/>
          <p:cNvPicPr>
            <a:picLocks noChangeAspect="1"/>
          </p:cNvPicPr>
          <p:nvPr/>
        </p:nvPicPr>
        <p:blipFill>
          <a:blip r:embed="rId4" cstate="print"/>
          <a:srcRect l="35640"/>
          <a:stretch>
            <a:fillRect/>
          </a:stretch>
        </p:blipFill>
        <p:spPr>
          <a:xfrm rot="0">
            <a:off x="0" y="2892347"/>
            <a:ext cx="1522412" cy="2365453"/>
          </a:xfrm>
          <a:prstGeom prst="rect"/>
          <a:noFill/>
          <a:ln w="12700" cmpd="sng" cap="flat">
            <a:noFill/>
            <a:prstDash val="solid"/>
            <a:miter/>
          </a:ln>
        </p:spPr>
      </p:pic>
      <p:sp>
        <p:nvSpPr>
          <p:cNvPr id="15" name="椭圆"/>
          <p:cNvSpPr>
            <a:spLocks/>
          </p:cNvSpPr>
          <p:nvPr/>
        </p:nvSpPr>
        <p:spPr>
          <a:xfrm rot="0">
            <a:off x="8609012" y="1676400"/>
            <a:ext cx="2819400" cy="2819400"/>
          </a:xfrm>
          <a:prstGeom prst="ellipse"/>
          <a:gradFill rotWithShape="1">
            <a:gsLst>
              <a:gs pos="0">
                <a:srgbClr val="1E5155">
                  <a:lumMod val="60000"/>
                  <a:lumOff val="40000"/>
                  <a:alpha val="6666"/>
                </a:srgbClr>
              </a:gs>
              <a:gs pos="69000">
                <a:srgbClr val="1E5155">
                  <a:lumMod val="60000"/>
                  <a:lumOff val="40000"/>
                  <a:alpha val="0"/>
                </a:srgbClr>
              </a:gs>
              <a:gs pos="36000">
                <a:srgbClr val="1E5155">
                  <a:lumMod val="60000"/>
                  <a:lumOff val="40000"/>
                  <a:alpha val="5882"/>
                </a:srgbClr>
              </a:gs>
            </a:gsLst>
            <a:path path="circle">
              <a:fillToRect l="50000" t="50000" r="50000" b="50000"/>
            </a:path>
            <a:tileRect/>
          </a:gradFill>
          <a:ln w="9525" cmpd="sng" cap="flat">
            <a:noFill/>
            <a:prstDash val="solid"/>
            <a:round/>
          </a:ln>
        </p:spPr>
      </p:sp>
      <p:pic>
        <p:nvPicPr>
          <p:cNvPr id="16" name="图片"/>
          <p:cNvPicPr>
            <a:picLocks noChangeAspect="1"/>
          </p:cNvPicPr>
          <p:nvPr/>
        </p:nvPicPr>
        <p:blipFill>
          <a:blip r:embed="rId5" cstate="print"/>
          <a:srcRect t="28813"/>
          <a:stretch>
            <a:fillRect/>
          </a:stretch>
        </p:blipFill>
        <p:spPr>
          <a:xfrm rot="0">
            <a:off x="7999412" y="0"/>
            <a:ext cx="1603387" cy="1141407"/>
          </a:xfrm>
          <a:prstGeom prst="rect"/>
          <a:noFill/>
          <a:ln w="12700" cmpd="sng" cap="flat">
            <a:noFill/>
            <a:prstDash val="solid"/>
            <a:miter/>
          </a:ln>
        </p:spPr>
      </p:pic>
      <p:pic>
        <p:nvPicPr>
          <p:cNvPr id="17" name="图片"/>
          <p:cNvPicPr>
            <a:picLocks noChangeAspect="1"/>
          </p:cNvPicPr>
          <p:nvPr/>
        </p:nvPicPr>
        <p:blipFill>
          <a:blip r:embed="rId6" cstate="print"/>
          <a:srcRect b="23320"/>
          <a:stretch>
            <a:fillRect/>
          </a:stretch>
        </p:blipFill>
        <p:spPr>
          <a:xfrm rot="0">
            <a:off x="8605878" y="6096000"/>
            <a:ext cx="993734" cy="762000"/>
          </a:xfrm>
          <a:prstGeom prst="rect"/>
          <a:noFill/>
          <a:ln w="12700" cmpd="sng" cap="flat">
            <a:noFill/>
            <a:prstDash val="solid"/>
            <a:miter/>
          </a:ln>
        </p:spPr>
      </p:pic>
      <p:sp>
        <p:nvSpPr>
          <p:cNvPr id="18"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19" name="文本框"/>
          <p:cNvSpPr>
            <a:spLocks noGrp="1"/>
          </p:cNvSpPr>
          <p:nvPr>
            <p:ph type="ctrTitle"/>
          </p:nvPr>
        </p:nvSpPr>
        <p:spPr>
          <a:xfrm rot="0">
            <a:off x="1154955" y="1447800"/>
            <a:ext cx="8825659" cy="33295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pitchFamily="0" charset="0"/>
                <a:ea typeface="宋体" pitchFamily="0" charset="0"/>
                <a:cs typeface="Lucida Sans" pitchFamily="0" charset="0"/>
              </a:rPr>
              <a:t>Click to edit Master title style</a:t>
            </a:r>
            <a:endParaRPr lang="zh-CN" altLang="en-US" sz="7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20" name="文本框"/>
          <p:cNvSpPr>
            <a:spLocks noGrp="1"/>
          </p:cNvSpPr>
          <p:nvPr>
            <p:ph type="subTitle" idx="1"/>
          </p:nvPr>
        </p:nvSpPr>
        <p:spPr>
          <a:xfrm rot="0">
            <a:off x="1154955" y="4777380"/>
            <a:ext cx="8825659" cy="861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all" spc="0" baseline="0">
                <a:solidFill>
                  <a:srgbClr val="8ACFD6"/>
                </a:solidFill>
                <a:latin typeface="Century Gothic" pitchFamily="0" charset="0"/>
                <a:ea typeface="宋体" pitchFamily="0" charset="0"/>
                <a:cs typeface="Lucida Sans" pitchFamily="0" charset="0"/>
              </a:rPr>
              <a:t>Click to edit Master subtitle style</a:t>
            </a:r>
            <a:endParaRPr lang="zh-CN" altLang="en-US" sz="2000" b="0" i="0" u="none" strike="noStrike" kern="1200" cap="all" spc="0" baseline="0">
              <a:solidFill>
                <a:srgbClr val="8ACFD6"/>
              </a:solidFill>
              <a:latin typeface="Century Gothic" pitchFamily="0" charset="0"/>
              <a:ea typeface="宋体" pitchFamily="0" charset="0"/>
              <a:cs typeface="Lucida Sans" pitchFamily="0" charset="0"/>
            </a:endParaRPr>
          </a:p>
        </p:txBody>
      </p:sp>
      <p:sp>
        <p:nvSpPr>
          <p:cNvPr id="21" name="文本框"/>
          <p:cNvSpPr>
            <a:spLocks noGrp="1"/>
          </p:cNvSpPr>
          <p:nvPr>
            <p:ph type="dt" idx="10"/>
          </p:nvPr>
        </p:nvSpPr>
        <p:spPr>
          <a:xfrm rot="5400000">
            <a:off x="10155640" y="1790701"/>
            <a:ext cx="990596" cy="30479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22" name="文本框"/>
          <p:cNvSpPr>
            <a:spLocks noGrp="1"/>
          </p:cNvSpPr>
          <p:nvPr>
            <p:ph type="ftr"/>
          </p:nvPr>
        </p:nvSpPr>
        <p:spPr>
          <a:xfrm rot="5400000">
            <a:off x="8951573" y="3225297"/>
            <a:ext cx="3859794" cy="3048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23" name="文本框"/>
          <p:cNvSpPr>
            <a:spLocks noGrp="1"/>
          </p:cNvSpPr>
          <p:nvPr>
            <p:ph type="sldNum"/>
          </p:nvPr>
        </p:nvSpPr>
        <p:spPr>
          <a:xfrm rot="0">
            <a:off x="10352541" y="295729"/>
            <a:ext cx="838196" cy="767684"/>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u="none" strike="noStrike" kern="1200" cap="none" spc="0" baseline="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9567609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188963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52291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72C3F"/>
              <a:srgbClr val="4C8E7E"/>
            </a:duotone>
          </a:blip>
          <a:stretch/>
        </a:blipFill>
      </p:bgPr>
    </p:bg>
    <p:spTree>
      <p:nvGrpSpPr>
        <p:cNvPr id="1" name=""/>
        <p:cNvGrpSpPr/>
        <p:nvPr/>
      </p:nvGrpSpPr>
      <p:grpSpPr>
        <a:xfrm xmlns:a="http://schemas.openxmlformats.org/drawingml/2006/main">
          <a:off x="0" y="0"/>
          <a:ext cx="0" cy="0"/>
          <a:chOff x="0" y="0"/>
          <a:chExt cx="0" cy="0"/>
        </a:xfrm>
      </p:grpSpPr>
      <p:pic>
        <p:nvPicPr>
          <p:cNvPr id="29"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l="3613"/>
          <a:stretch xmlns:a="http://schemas.openxmlformats.org/drawingml/2006/main">
            <a:fillRect/>
          </a:stretch>
        </p:blipFill>
        <p:spPr>
          <a:xfrm xmlns:a="http://schemas.openxmlformats.org/drawingml/2006/main" rot="0">
            <a:off x="0" y="2669685"/>
            <a:ext cx="4037012" cy="4188315"/>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0"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rcRect xmlns:a="http://schemas.openxmlformats.org/drawingml/2006/main" l="35640"/>
          <a:stretch xmlns:a="http://schemas.openxmlformats.org/drawingml/2006/main">
            <a:fillRect/>
          </a:stretch>
        </p:blipFill>
        <p:spPr>
          <a:xfrm xmlns:a="http://schemas.openxmlformats.org/drawingml/2006/main" rot="0">
            <a:off x="0" y="2892347"/>
            <a:ext cx="1522412" cy="2365453"/>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1"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1E5155">
                  <a:lumMod val="60000"/>
                  <a:lumOff val="40000"/>
                  <a:alpha val="6666"/>
                </a:srgbClr>
              </a:gs>
              <a:gs pos="69000">
                <a:srgbClr val="1E5155">
                  <a:lumMod val="60000"/>
                  <a:lumOff val="40000"/>
                  <a:alpha val="0"/>
                </a:srgbClr>
              </a:gs>
              <a:gs pos="36000">
                <a:srgbClr val="1E5155">
                  <a:lumMod val="60000"/>
                  <a:lumOff val="40000"/>
                  <a:alpha val="5882"/>
                </a:srgbClr>
              </a:gs>
            </a:gsLst>
            <a:path path="circle">
              <a:fillToRect l="50000" t="50000" r="50000" b="50000"/>
            </a:path>
            <a:tileRect/>
          </a:gradFill>
          <a:ln xmlns:a="http://schemas.openxmlformats.org/drawingml/2006/main" w="9525" cmpd="sng" cap="flat">
            <a:noFill/>
            <a:prstDash val="solid"/>
            <a:round/>
          </a:ln>
        </p:spPr>
      </p:sp>
      <p:pic>
        <p:nvPicPr>
          <p:cNvPr id="32" name="图片"/>
          <p:cNvPicPr>
            <a:picLocks xmlns:a="http://schemas.openxmlformats.org/drawingml/2006/main" noChangeAspect="1"/>
          </p:cNvPicPr>
          <p:nvPr/>
        </p:nvPicPr>
        <p:blipFill>
          <a:blip xmlns:a="http://schemas.openxmlformats.org/drawingml/2006/main" xmlns:r="http://schemas.openxmlformats.org/officeDocument/2006/relationships" r:embed="rId5" cstate="print"/>
          <a:srcRect xmlns:a="http://schemas.openxmlformats.org/drawingml/2006/main" t="28813"/>
          <a:stretch xmlns:a="http://schemas.openxmlformats.org/drawingml/2006/main">
            <a:fillRect/>
          </a:stretch>
        </p:blipFill>
        <p:spPr>
          <a:xfrm xmlns:a="http://schemas.openxmlformats.org/drawingml/2006/main" rot="0">
            <a:off x="7999412" y="0"/>
            <a:ext cx="1603387" cy="1141407"/>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33" name="图片"/>
          <p:cNvPicPr>
            <a:picLocks xmlns:a="http://schemas.openxmlformats.org/drawingml/2006/main" noChangeAspect="1"/>
          </p:cNvPicPr>
          <p:nvPr/>
        </p:nvPicPr>
        <p:blipFill>
          <a:blip xmlns:a="http://schemas.openxmlformats.org/drawingml/2006/main" xmlns:r="http://schemas.openxmlformats.org/officeDocument/2006/relationships" r:embed="rId6" cstate="print"/>
          <a:srcRect xmlns:a="http://schemas.openxmlformats.org/drawingml/2006/main" b="23320"/>
          <a:stretch xmlns:a="http://schemas.openxmlformats.org/drawingml/2006/main">
            <a:fillRect/>
          </a:stretch>
        </p:blipFill>
        <p:spPr>
          <a:xfrm xmlns:a="http://schemas.openxmlformats.org/drawingml/2006/main" rot="0">
            <a:off x="8605878" y="6096000"/>
            <a:ext cx="993734" cy="762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矩形"/>
          <p:cNvSpPr>
            <a:spLocks xmlns:a="http://schemas.openxmlformats.org/drawingml/2006/main"/>
          </p:cNvSpPr>
          <p:nvPr/>
        </p:nvSpPr>
        <p:spPr>
          <a:xfrm xmlns:a="http://schemas.openxmlformats.org/drawingml/2006/main" rot="0">
            <a:off x="10437812" y="0"/>
            <a:ext cx="685800" cy="114300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00" dist="25400" dir="5400000">
              <a:srgbClr val="000000">
                <a:alpha val="44705"/>
              </a:srgbClr>
            </a:outerShdw>
          </a:effectLst>
        </p:spPr>
      </p:sp>
      <p:sp>
        <p:nvSpPr>
          <p:cNvPr id="35" name="文本框"/>
          <p:cNvSpPr>
            <a:spLocks xmlns:a="http://schemas.openxmlformats.org/drawingml/2006/main" noGrp="1"/>
          </p:cNvSpPr>
          <p:nvPr>
            <p:ph type="title"/>
          </p:nvPr>
        </p:nvSpPr>
        <p:spPr>
          <a:xfrm xmlns:a="http://schemas.openxmlformats.org/drawingml/2006/main" rot="0">
            <a:off x="646111" y="452718"/>
            <a:ext cx="9404723" cy="140053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1103312" y="2052918"/>
            <a:ext cx="8946541" cy="41954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5400000">
            <a:off x="10155640" y="1790701"/>
            <a:ext cx="990596" cy="3047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38" name="文本框"/>
          <p:cNvSpPr>
            <a:spLocks xmlns:a="http://schemas.openxmlformats.org/drawingml/2006/main" noGrp="1"/>
          </p:cNvSpPr>
          <p:nvPr>
            <p:ph type="ftr"/>
          </p:nvPr>
        </p:nvSpPr>
        <p:spPr>
          <a:xfrm xmlns:a="http://schemas.openxmlformats.org/drawingml/2006/main" rot="5400000">
            <a:off x="8951573" y="3225297"/>
            <a:ext cx="3859794" cy="304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39" name="文本框"/>
          <p:cNvSpPr>
            <a:spLocks xmlns:a="http://schemas.openxmlformats.org/drawingml/2006/main" noGrp="1"/>
          </p:cNvSpPr>
          <p:nvPr>
            <p:ph type="sldNum"/>
          </p:nvPr>
        </p:nvSpPr>
        <p:spPr>
          <a:xfrm xmlns:a="http://schemas.openxmlformats.org/drawingml/2006/main" rot="0">
            <a:off x="10352541" y="295729"/>
            <a:ext cx="838196" cy="76768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5508820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24740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64394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22654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16698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125218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185387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340639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43201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2" cstate="print"/>
          <a:srcRect l="3613"/>
          <a:stretch>
            <a:fillRect/>
          </a:stretch>
        </p:blipFill>
        <p:spPr>
          <a:xfrm rot="0">
            <a:off x="0" y="2669685"/>
            <a:ext cx="4037012" cy="4188315"/>
          </a:xfrm>
          <a:prstGeom prst="rect"/>
          <a:noFill/>
          <a:ln w="12700" cmpd="sng" cap="flat">
            <a:noFill/>
            <a:prstDash val="solid"/>
            <a:miter/>
          </a:ln>
        </p:spPr>
      </p:pic>
      <p:pic>
        <p:nvPicPr>
          <p:cNvPr id="3" name="图片"/>
          <p:cNvPicPr>
            <a:picLocks noChangeAspect="1"/>
          </p:cNvPicPr>
          <p:nvPr/>
        </p:nvPicPr>
        <p:blipFill>
          <a:blip r:embed="rId3" cstate="print"/>
          <a:srcRect l="35640"/>
          <a:stretch>
            <a:fillRect/>
          </a:stretch>
        </p:blipFill>
        <p:spPr>
          <a:xfrm rot="0">
            <a:off x="0" y="2892347"/>
            <a:ext cx="1522412" cy="2365453"/>
          </a:xfrm>
          <a:prstGeom prst="rect"/>
          <a:noFill/>
          <a:ln w="12700" cmpd="sng" cap="flat">
            <a:noFill/>
            <a:prstDash val="solid"/>
            <a:miter/>
          </a:ln>
        </p:spPr>
      </p:pic>
      <p:sp>
        <p:nvSpPr>
          <p:cNvPr id="4" name="椭圆"/>
          <p:cNvSpPr>
            <a:spLocks/>
          </p:cNvSpPr>
          <p:nvPr/>
        </p:nvSpPr>
        <p:spPr>
          <a:xfrm rot="0">
            <a:off x="8609012" y="1676400"/>
            <a:ext cx="2819400" cy="2819400"/>
          </a:xfrm>
          <a:prstGeom prst="ellipse"/>
          <a:gradFill rotWithShape="1">
            <a:gsLst>
              <a:gs pos="0">
                <a:srgbClr val="1E5155">
                  <a:lumMod val="60000"/>
                  <a:lumOff val="40000"/>
                  <a:alpha val="6666"/>
                </a:srgbClr>
              </a:gs>
              <a:gs pos="69000">
                <a:srgbClr val="1E5155">
                  <a:lumMod val="60000"/>
                  <a:lumOff val="40000"/>
                  <a:alpha val="0"/>
                </a:srgbClr>
              </a:gs>
              <a:gs pos="36000">
                <a:srgbClr val="1E5155">
                  <a:lumMod val="60000"/>
                  <a:lumOff val="40000"/>
                  <a:alpha val="5882"/>
                </a:srgbClr>
              </a:gs>
            </a:gsLst>
            <a:path path="circle">
              <a:fillToRect l="50000" t="50000" r="50000" b="50000"/>
            </a:path>
            <a:tileRect/>
          </a:gradFill>
          <a:ln w="9525" cmpd="sng" cap="flat">
            <a:noFill/>
            <a:prstDash val="solid"/>
            <a:round/>
          </a:ln>
        </p:spPr>
      </p:sp>
      <p:pic>
        <p:nvPicPr>
          <p:cNvPr id="5" name="图片"/>
          <p:cNvPicPr>
            <a:picLocks noChangeAspect="1"/>
          </p:cNvPicPr>
          <p:nvPr/>
        </p:nvPicPr>
        <p:blipFill>
          <a:blip r:embed="rId4" cstate="print"/>
          <a:srcRect t="28813"/>
          <a:stretch>
            <a:fillRect/>
          </a:stretch>
        </p:blipFill>
        <p:spPr>
          <a:xfrm rot="0">
            <a:off x="7999412" y="0"/>
            <a:ext cx="1603387" cy="1141407"/>
          </a:xfrm>
          <a:prstGeom prst="rect"/>
          <a:noFill/>
          <a:ln w="12700" cmpd="sng" cap="flat">
            <a:noFill/>
            <a:prstDash val="solid"/>
            <a:miter/>
          </a:ln>
        </p:spPr>
      </p:pic>
      <p:pic>
        <p:nvPicPr>
          <p:cNvPr id="6" name="图片"/>
          <p:cNvPicPr>
            <a:picLocks noChangeAspect="1"/>
          </p:cNvPicPr>
          <p:nvPr/>
        </p:nvPicPr>
        <p:blipFill>
          <a:blip r:embed="rId5" cstate="print"/>
          <a:srcRect b="23320"/>
          <a:stretch>
            <a:fillRect/>
          </a:stretch>
        </p:blipFill>
        <p:spPr>
          <a:xfrm rot="0">
            <a:off x="8605878" y="6096000"/>
            <a:ext cx="993734" cy="762000"/>
          </a:xfrm>
          <a:prstGeom prst="rect"/>
          <a:noFill/>
          <a:ln w="12700" cmpd="sng" cap="flat">
            <a:noFill/>
            <a:prstDash val="solid"/>
            <a:miter/>
          </a:ln>
        </p:spPr>
      </p:pic>
      <p:sp>
        <p:nvSpPr>
          <p:cNvPr id="7"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9"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6" cy="304799"/>
          </a:xfrm>
          <a:prstGeom prst="rect"/>
          <a:noFill/>
          <a:ln w="12700" cmpd="sng" cap="flat">
            <a:noFill/>
            <a:prstDash val="solid"/>
            <a:miter/>
          </a:ln>
        </p:spPr>
        <p:txBody>
          <a:bodyPr vert="horz" wrap="square" lIns="91440" tIns="45720" rIns="91440" bIns="45720" anchor="t" anchorCtr="0">
            <a:prstTxWarp prst="textNoShape"/>
          </a:bodyPr>
          <a:lstStyle/>
          <a:p>
            <a:pPr algn="l"/>
            <a:fld id="{CAD2D6BD-DE1B-4B5F-8B41-2702339687B9}" type="datetime1">
              <a:rPr lang="en-US" altLang="zh-CN" sz="1100" b="0" i="0">
                <a:solidFill>
                  <a:srgbClr val="FFFFFF"/>
                </a:solidFill>
                <a:latin typeface="Century Gothic" pitchFamily="0" charset="0"/>
                <a:ea typeface="宋体" pitchFamily="0" charset="0"/>
                <a:cs typeface="Century Gothic" pitchFamily="0" charset="0"/>
              </a:rPr>
              <a:t>9/17/2024</a:t>
            </a:fld>
            <a:endParaRPr lang="zh-CN" altLang="en-US" sz="1100" b="0" i="0">
              <a:solidFill>
                <a:srgbClr val="FFFFFF"/>
              </a:solidFill>
              <a:latin typeface="Century Gothic" pitchFamily="0" charset="0"/>
              <a:ea typeface="宋体" pitchFamily="0" charset="0"/>
              <a:cs typeface="Century Gothic" pitchFamily="0" charset="0"/>
            </a:endParaRPr>
          </a:p>
        </p:txBody>
      </p:sp>
      <p:sp>
        <p:nvSpPr>
          <p:cNvPr id="11" name="文本框"/>
          <p:cNvSpPr>
            <a:spLocks noGrp="1"/>
          </p:cNvSpPr>
          <p:nvPr>
            <p:ph type="ftr" idx="3"/>
          </p:nvPr>
        </p:nvSpPr>
        <p:spPr>
          <a:xfrm rot="5400000">
            <a:off x="8951573" y="3225297"/>
            <a:ext cx="3859794" cy="3048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12" name="文本框"/>
          <p:cNvSpPr>
            <a:spLocks noGrp="1"/>
          </p:cNvSpPr>
          <p:nvPr>
            <p:ph type="sldNum" idx="4"/>
          </p:nvPr>
        </p:nvSpPr>
        <p:spPr>
          <a:xfrm rot="0">
            <a:off x="10352541" y="295729"/>
            <a:ext cx="838196" cy="767684"/>
          </a:xfrm>
          <a:prstGeom prst="rect"/>
          <a:noFill/>
          <a:ln w="12700" cmpd="sng" cap="flat">
            <a:noFill/>
            <a:prstDash val="solid"/>
            <a:miter/>
          </a:ln>
        </p:spPr>
        <p:txBody>
          <a:bodyPr vert="horz" wrap="square" lIns="91440" tIns="45720" rIns="91440" bIns="45720" anchor="b" anchorCtr="0">
            <a:prstTxWarp prst="textNoShape"/>
          </a:bodyPr>
          <a:lstStyle/>
          <a:p>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16596693"/>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rgbClr val="8ACFD6"/>
        </a:buClr>
        <a:buSzPct val="80000"/>
        <a:buFont typeface="Wingdings 3" pitchFamily="0" charset="2"/>
        <a:buChar char=""/>
        <a:defRPr sz="2000" b="0" i="0" kern="1200">
          <a:solidFill>
            <a:schemeClr val="tx1"/>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ts val="1000"/>
        </a:spcBef>
        <a:spcAft>
          <a:spcPts val="0"/>
        </a:spcAft>
        <a:buClr>
          <a:srgbClr val="8ACFD6"/>
        </a:buClr>
        <a:buSzPct val="80000"/>
        <a:buFont typeface="Wingdings 3" pitchFamily="0" charset="2"/>
        <a:buChar char=""/>
        <a:defRPr sz="1800" b="0" i="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ts val="1000"/>
        </a:spcBef>
        <a:spcAft>
          <a:spcPts val="0"/>
        </a:spcAft>
        <a:buClr>
          <a:srgbClr val="8ACFD6"/>
        </a:buClr>
        <a:buSzPct val="80000"/>
        <a:buFont typeface="Wingdings 3" pitchFamily="0" charset="2"/>
        <a:buChar char=""/>
        <a:defRPr sz="1600" b="0" i="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5pPr>
      <a:lvl6pPr marL="2505964"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2.png"/><Relationship Id="rId3"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png"/><Relationship Id="rId3"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4.png"/><Relationship Id="rId3"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5.png"/><Relationship Id="rId3"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6.png"/><Relationship Id="rId3"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7.png"/><Relationship Id="rId3"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8.png"/><Relationship Id="rId3"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9.png"/><Relationship Id="rId3"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7.png"/><Relationship Id="rId3"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8.png"/><Relationship Id="rId3"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9.png"/><Relationship Id="rId3"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0.png"/><Relationship Id="rId3"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1.pn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24" name="文本框"/>
          <p:cNvSpPr>
            <a:spLocks noGrp="1"/>
          </p:cNvSpPr>
          <p:nvPr>
            <p:ph type="ctrTitle"/>
          </p:nvPr>
        </p:nvSpPr>
        <p:spPr>
          <a:xfrm rot="0">
            <a:off x="1435510" y="1425677"/>
            <a:ext cx="9144000" cy="943744"/>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pitchFamily="0" charset="0"/>
                <a:ea typeface="宋体" pitchFamily="0" charset="0"/>
                <a:cs typeface="Lucida Sans" pitchFamily="0" charset="0"/>
              </a:rPr>
              <a:t>Poornima University </a:t>
            </a:r>
            <a:endParaRPr lang="zh-CN" altLang="en-US" sz="7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25" name="文本框"/>
          <p:cNvSpPr>
            <a:spLocks noGrp="1"/>
          </p:cNvSpPr>
          <p:nvPr>
            <p:ph type="subTitle" idx="1"/>
          </p:nvPr>
        </p:nvSpPr>
        <p:spPr>
          <a:xfrm rot="0">
            <a:off x="1671484" y="5489833"/>
            <a:ext cx="9144000" cy="517676"/>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1000"/>
              </a:spcBef>
              <a:spcAft>
                <a:spcPts val="0"/>
              </a:spcAft>
              <a:buNone/>
            </a:pPr>
            <a:r>
              <a:rPr lang="en-US" altLang="zh-CN" sz="2000" b="0" i="0" u="none" strike="noStrike" kern="1200" cap="all" spc="0" baseline="0">
                <a:solidFill>
                  <a:srgbClr val="8ACFD6"/>
                </a:solidFill>
                <a:latin typeface="Century Gothic" pitchFamily="0" charset="0"/>
                <a:ea typeface="宋体" pitchFamily="0" charset="0"/>
                <a:cs typeface="Lucida Sans" pitchFamily="0" charset="0"/>
              </a:rPr>
              <a:t>Department </a:t>
            </a:r>
            <a:r>
              <a:rPr lang="en-US" altLang="zh-CN" sz="2000" b="0" i="0" u="none" strike="noStrike" kern="1200" cap="all" spc="0" baseline="0">
                <a:solidFill>
                  <a:srgbClr val="8ACFD6"/>
                </a:solidFill>
                <a:latin typeface="Century Gothic" pitchFamily="0" charset="0"/>
                <a:ea typeface="宋体" pitchFamily="0" charset="0"/>
                <a:cs typeface="Lucida Sans" pitchFamily="0" charset="0"/>
              </a:rPr>
              <a:t>of </a:t>
            </a:r>
            <a:r>
              <a:rPr lang="en-US" altLang="zh-CN" sz="2000" b="0" i="0" u="none" strike="noStrike" kern="1200" cap="all" spc="0" baseline="0">
                <a:solidFill>
                  <a:srgbClr val="8ACFD6"/>
                </a:solidFill>
                <a:latin typeface="Century Gothic" pitchFamily="0" charset="0"/>
                <a:ea typeface="宋体" pitchFamily="0" charset="0"/>
                <a:cs typeface="Lucida Sans" pitchFamily="0" charset="0"/>
              </a:rPr>
              <a:t>C</a:t>
            </a:r>
            <a:r>
              <a:rPr lang="en-US" altLang="zh-CN" sz="2000" b="0" i="0" u="none" strike="noStrike" kern="1200" cap="all" spc="0" baseline="0">
                <a:solidFill>
                  <a:srgbClr val="8ACFD6"/>
                </a:solidFill>
                <a:latin typeface="Century Gothic" pitchFamily="0" charset="0"/>
                <a:ea typeface="宋体" pitchFamily="0" charset="0"/>
                <a:cs typeface="Lucida Sans" pitchFamily="0" charset="0"/>
              </a:rPr>
              <a:t>omputer Science and Engineering   </a:t>
            </a:r>
            <a:endParaRPr lang="zh-CN" altLang="en-US" sz="2000" b="0" i="0" u="none" strike="noStrike" kern="1200" cap="all" spc="0" baseline="0">
              <a:solidFill>
                <a:srgbClr val="8ACFD6"/>
              </a:solidFill>
              <a:latin typeface="Century Gothic" pitchFamily="0" charset="0"/>
              <a:ea typeface="宋体" pitchFamily="0" charset="0"/>
              <a:cs typeface="Lucida Sans" pitchFamily="0" charset="0"/>
            </a:endParaRPr>
          </a:p>
        </p:txBody>
      </p:sp>
      <p:pic>
        <p:nvPicPr>
          <p:cNvPr id="26" name="图片"/>
          <p:cNvPicPr>
            <a:picLocks noChangeAspect="1"/>
          </p:cNvPicPr>
          <p:nvPr/>
        </p:nvPicPr>
        <p:blipFill>
          <a:blip r:embed="rId2" cstate="print"/>
          <a:stretch>
            <a:fillRect/>
          </a:stretch>
        </p:blipFill>
        <p:spPr>
          <a:xfrm rot="0">
            <a:off x="3795252" y="2301817"/>
            <a:ext cx="4050889" cy="2910514"/>
          </a:xfrm>
          <a:prstGeom prst="rect"/>
          <a:noFill/>
          <a:ln w="12700" cmpd="sng" cap="flat">
            <a:noFill/>
            <a:prstDash val="solid"/>
            <a:miter/>
          </a:ln>
        </p:spPr>
      </p:pic>
    </p:spTree>
    <p:extLst>
      <p:ext uri="{BB962C8B-B14F-4D97-AF65-F5344CB8AC3E}">
        <p14:creationId xmlns:p14="http://schemas.microsoft.com/office/powerpoint/2010/main" val="782861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800" b="0" i="0" u="none" strike="noStrike" kern="1200" cap="none" spc="0" baseline="0">
                <a:solidFill>
                  <a:schemeClr val="tx2"/>
                </a:solidFill>
                <a:latin typeface="Century Gothic" pitchFamily="0" charset="0"/>
                <a:ea typeface="宋体" pitchFamily="0" charset="0"/>
                <a:cs typeface="Lucida Sans" pitchFamily="0" charset="0"/>
              </a:rPr>
              <a:t>Spear phishing</a:t>
            </a:r>
            <a:br>
              <a:rPr lang="zh-CN" altLang="en-US" sz="3800" b="0" i="0" u="none" strike="noStrike" kern="1200" cap="none" spc="0" baseline="0">
                <a:solidFill>
                  <a:schemeClr val="tx2"/>
                </a:solidFill>
                <a:latin typeface="Century Gothic" pitchFamily="0" charset="0"/>
                <a:ea typeface="宋体" pitchFamily="0" charset="0"/>
                <a:cs typeface="Lucida Sans" pitchFamily="0" charset="0"/>
              </a:rPr>
            </a:br>
            <a:r>
              <a:rPr lang="en-US" altLang="zh-CN" sz="3800" b="0" i="0" u="none" strike="noStrike" kern="1200" cap="none" spc="0" baseline="0">
                <a:solidFill>
                  <a:schemeClr val="tx2"/>
                </a:solidFill>
                <a:latin typeface="Century Gothic" pitchFamily="0" charset="0"/>
                <a:ea typeface="宋体" pitchFamily="0" charset="0"/>
                <a:cs typeface="Lucida Sans" pitchFamily="0" charset="0"/>
              </a:rPr>
              <a:t>&amp;</a:t>
            </a:r>
            <a:br>
              <a:rPr lang="zh-CN" altLang="en-US" sz="3800" b="0" i="0" u="none" strike="noStrike" kern="1200" cap="none" spc="0" baseline="0">
                <a:solidFill>
                  <a:schemeClr val="tx2"/>
                </a:solidFill>
                <a:latin typeface="Century Gothic" pitchFamily="0" charset="0"/>
                <a:ea typeface="宋体" pitchFamily="0" charset="0"/>
                <a:cs typeface="Lucida Sans" pitchFamily="0" charset="0"/>
              </a:rPr>
            </a:br>
            <a:r>
              <a:rPr lang="en-US" altLang="zh-CN" sz="3800" b="0" i="0" u="none" strike="noStrike" kern="1200" cap="none" spc="0" baseline="0">
                <a:solidFill>
                  <a:schemeClr val="tx2"/>
                </a:solidFill>
                <a:latin typeface="Century Gothic" pitchFamily="0" charset="0"/>
                <a:ea typeface="宋体" pitchFamily="0" charset="0"/>
                <a:cs typeface="Lucida Sans" pitchFamily="0" charset="0"/>
              </a:rPr>
              <a:t>example</a:t>
            </a:r>
            <a:endParaRPr lang="zh-CN" altLang="en-US" sz="38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57"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Spear phishing is a type of phishing attack that targets specific individuals or organizations through malicious emails. The goal is to steal sensitive information or infect the target's device with malware. </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pic>
        <p:nvPicPr>
          <p:cNvPr id="58" name="图片"/>
          <p:cNvPicPr>
            <a:picLocks noChangeAspect="1"/>
          </p:cNvPicPr>
          <p:nvPr/>
        </p:nvPicPr>
        <p:blipFill>
          <a:blip r:embed="rId2" cstate="print"/>
          <a:stretch>
            <a:fillRect/>
          </a:stretch>
        </p:blipFill>
        <p:spPr>
          <a:xfrm rot="0">
            <a:off x="4841718" y="3305253"/>
            <a:ext cx="5656530" cy="3134875"/>
          </a:xfrm>
          <a:prstGeom prst="rect"/>
          <a:noFill/>
          <a:ln w="12700" cmpd="sng" cap="flat">
            <a:noFill/>
            <a:prstDash val="solid"/>
            <a:miter/>
          </a:ln>
        </p:spPr>
      </p:pic>
    </p:spTree>
    <p:extLst>
      <p:ext uri="{BB962C8B-B14F-4D97-AF65-F5344CB8AC3E}">
        <p14:creationId xmlns:p14="http://schemas.microsoft.com/office/powerpoint/2010/main" val="15413774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Whaling</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60"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Whaling phishing is a type of phishing attack that targets high-ranking executives in an organization, such as CEOs or CFOs. The goal is to trick the target into giving up sensitive information, such as passwords or access to administrative accounts.</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pic>
        <p:nvPicPr>
          <p:cNvPr id="61" name="图片"/>
          <p:cNvPicPr>
            <a:picLocks noChangeAspect="1"/>
          </p:cNvPicPr>
          <p:nvPr/>
        </p:nvPicPr>
        <p:blipFill>
          <a:blip r:embed="rId2" cstate="print"/>
          <a:stretch>
            <a:fillRect/>
          </a:stretch>
        </p:blipFill>
        <p:spPr>
          <a:xfrm rot="0">
            <a:off x="5490553" y="3719809"/>
            <a:ext cx="5753396" cy="2387723"/>
          </a:xfrm>
          <a:prstGeom prst="rect"/>
          <a:noFill/>
          <a:ln w="12700" cmpd="sng" cap="flat">
            <a:noFill/>
            <a:prstDash val="solid"/>
            <a:miter/>
          </a:ln>
        </p:spPr>
      </p:pic>
    </p:spTree>
    <p:extLst>
      <p:ext uri="{BB962C8B-B14F-4D97-AF65-F5344CB8AC3E}">
        <p14:creationId xmlns:p14="http://schemas.microsoft.com/office/powerpoint/2010/main" val="3220966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Smishing &amp; Vishing</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63"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Smishing: Uses deceptive text messages to trick victims into sharing personal information or clicking malicious links.</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Vishing: Uses voice calls or voicemails to manipulate victims into divulging confidential information.</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pic>
        <p:nvPicPr>
          <p:cNvPr id="64" name="图片"/>
          <p:cNvPicPr>
            <a:picLocks noChangeAspect="1"/>
          </p:cNvPicPr>
          <p:nvPr/>
        </p:nvPicPr>
        <p:blipFill>
          <a:blip r:embed="rId2" cstate="print"/>
          <a:stretch>
            <a:fillRect/>
          </a:stretch>
        </p:blipFill>
        <p:spPr>
          <a:xfrm rot="0">
            <a:off x="4883009" y="3808291"/>
            <a:ext cx="5473980" cy="2368672"/>
          </a:xfrm>
          <a:prstGeom prst="rect"/>
          <a:noFill/>
          <a:ln w="12700" cmpd="sng" cap="flat">
            <a:noFill/>
            <a:prstDash val="solid"/>
            <a:miter/>
          </a:ln>
        </p:spPr>
      </p:pic>
    </p:spTree>
    <p:extLst>
      <p:ext uri="{BB962C8B-B14F-4D97-AF65-F5344CB8AC3E}">
        <p14:creationId xmlns:p14="http://schemas.microsoft.com/office/powerpoint/2010/main" val="15029444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Pharming </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66"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0" indent="0" algn="l" fontAlgn="ctr">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Pharming is a type of cyberattack that tricks users into visiting fake websites that look like real ones. The goal is to steal users' personal information, such as passwords, credit card details, and usernames. </a:t>
            </a: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 </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pic>
        <p:nvPicPr>
          <p:cNvPr id="67" name="图片"/>
          <p:cNvPicPr>
            <a:picLocks noChangeAspect="1"/>
          </p:cNvPicPr>
          <p:nvPr/>
        </p:nvPicPr>
        <p:blipFill>
          <a:blip r:embed="rId2" cstate="print"/>
          <a:stretch>
            <a:fillRect/>
          </a:stretch>
        </p:blipFill>
        <p:spPr>
          <a:xfrm rot="0">
            <a:off x="5867677" y="3268506"/>
            <a:ext cx="4464938" cy="3272250"/>
          </a:xfrm>
          <a:prstGeom prst="rect"/>
          <a:noFill/>
          <a:ln w="12700" cmpd="sng" cap="flat">
            <a:noFill/>
            <a:prstDash val="solid"/>
            <a:miter/>
          </a:ln>
        </p:spPr>
      </p:pic>
    </p:spTree>
    <p:extLst>
      <p:ext uri="{BB962C8B-B14F-4D97-AF65-F5344CB8AC3E}">
        <p14:creationId xmlns:p14="http://schemas.microsoft.com/office/powerpoint/2010/main" val="87513264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Phishing statistics in India</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69"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Most targeted industry in India in 4 quarter of 2023.</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pic>
        <p:nvPicPr>
          <p:cNvPr id="70" name="图片"/>
          <p:cNvPicPr>
            <a:picLocks noChangeAspect="1"/>
          </p:cNvPicPr>
          <p:nvPr/>
        </p:nvPicPr>
        <p:blipFill>
          <a:blip r:embed="rId2" cstate="print"/>
          <a:stretch>
            <a:fillRect/>
          </a:stretch>
        </p:blipFill>
        <p:spPr>
          <a:xfrm rot="0">
            <a:off x="629265" y="1903786"/>
            <a:ext cx="8476789" cy="3384724"/>
          </a:xfrm>
          <a:prstGeom prst="rect"/>
          <a:noFill/>
          <a:ln w="12700" cmpd="sng" cap="flat">
            <a:noFill/>
            <a:prstDash val="solid"/>
            <a:miter/>
          </a:ln>
        </p:spPr>
      </p:pic>
    </p:spTree>
    <p:extLst>
      <p:ext uri="{BB962C8B-B14F-4D97-AF65-F5344CB8AC3E}">
        <p14:creationId xmlns:p14="http://schemas.microsoft.com/office/powerpoint/2010/main" val="46214614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759542" y="266803"/>
            <a:ext cx="10515600" cy="82457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Prevention from phishing attack</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pic>
        <p:nvPicPr>
          <p:cNvPr id="72" name="图片"/>
          <p:cNvPicPr>
            <a:picLocks noChangeAspect="1"/>
          </p:cNvPicPr>
          <p:nvPr/>
        </p:nvPicPr>
        <p:blipFill>
          <a:blip r:embed="rId2" cstate="print"/>
          <a:stretch>
            <a:fillRect/>
          </a:stretch>
        </p:blipFill>
        <p:spPr>
          <a:xfrm rot="0">
            <a:off x="3496250" y="2052637"/>
            <a:ext cx="4161276" cy="4195762"/>
          </a:xfrm>
          <a:prstGeom prst="rect"/>
          <a:noFill/>
          <a:ln w="12700" cmpd="sng" cap="flat">
            <a:noFill/>
            <a:prstDash val="solid"/>
            <a:miter/>
          </a:ln>
        </p:spPr>
      </p:pic>
    </p:spTree>
    <p:extLst>
      <p:ext uri="{BB962C8B-B14F-4D97-AF65-F5344CB8AC3E}">
        <p14:creationId xmlns:p14="http://schemas.microsoft.com/office/powerpoint/2010/main" val="1812649360"/>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Anti-phishing software</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pic>
        <p:nvPicPr>
          <p:cNvPr id="74" name="图片"/>
          <p:cNvPicPr>
            <a:picLocks noChangeAspect="1"/>
          </p:cNvPicPr>
          <p:nvPr/>
        </p:nvPicPr>
        <p:blipFill>
          <a:blip r:embed="rId2" cstate="print"/>
          <a:stretch>
            <a:fillRect/>
          </a:stretch>
        </p:blipFill>
        <p:spPr>
          <a:xfrm rot="0">
            <a:off x="3135187" y="3086839"/>
            <a:ext cx="4883399" cy="2127358"/>
          </a:xfrm>
          <a:prstGeom prst="rect"/>
          <a:noFill/>
          <a:ln w="12700" cmpd="sng" cap="flat">
            <a:noFill/>
            <a:prstDash val="solid"/>
            <a:miter/>
          </a:ln>
        </p:spPr>
      </p:pic>
    </p:spTree>
    <p:extLst>
      <p:ext uri="{BB962C8B-B14F-4D97-AF65-F5344CB8AC3E}">
        <p14:creationId xmlns:p14="http://schemas.microsoft.com/office/powerpoint/2010/main" val="662015567"/>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Phishing statistics in India</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pic>
        <p:nvPicPr>
          <p:cNvPr id="76" name="图片"/>
          <p:cNvPicPr>
            <a:picLocks noChangeAspect="1"/>
          </p:cNvPicPr>
          <p:nvPr/>
        </p:nvPicPr>
        <p:blipFill>
          <a:blip r:embed="rId2" cstate="print"/>
          <a:stretch>
            <a:fillRect/>
          </a:stretch>
        </p:blipFill>
        <p:spPr>
          <a:xfrm rot="0">
            <a:off x="3179640" y="3036036"/>
            <a:ext cx="4794496" cy="2228964"/>
          </a:xfrm>
          <a:prstGeom prst="rect"/>
          <a:noFill/>
          <a:ln w="12700" cmpd="sng" cap="flat">
            <a:noFill/>
            <a:prstDash val="solid"/>
            <a:miter/>
          </a:ln>
        </p:spPr>
      </p:pic>
    </p:spTree>
    <p:extLst>
      <p:ext uri="{BB962C8B-B14F-4D97-AF65-F5344CB8AC3E}">
        <p14:creationId xmlns:p14="http://schemas.microsoft.com/office/powerpoint/2010/main" val="1505370822"/>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Punishment &amp; Cyber law</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78" name="文本框"/>
          <p:cNvSpPr>
            <a:spLocks noGrp="1"/>
          </p:cNvSpPr>
          <p:nvPr>
            <p:ph type="body" idx="1"/>
          </p:nvPr>
        </p:nvSpPr>
        <p:spPr>
          <a:xfrm rot="0">
            <a:off x="442450" y="1533832"/>
            <a:ext cx="11100620" cy="4866967"/>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In India, the Information Technology Act (IT Act) of 2000 is the primary legislation that deals with cybercrime. The IT Act covers a range of cyber offenses, including hacking, data theft, online fraud, and identity theft. The punishment for cybercrimes can vary depending on the specific offense and the circumstances of the case.</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Cyber </a:t>
            </a: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Terrorism (Section 66F of IT Act): Penalty: Imprisonment for life. Obscene Content (Section 67 of IT Act): Penalty: Imprisonment for a term which may extend to 3 years and with fine which may extend to five lakh rupees.</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Tree>
    <p:extLst>
      <p:ext uri="{BB962C8B-B14F-4D97-AF65-F5344CB8AC3E}">
        <p14:creationId xmlns:p14="http://schemas.microsoft.com/office/powerpoint/2010/main" val="1879614572"/>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838200" y="306133"/>
            <a:ext cx="10515600" cy="83440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Conclusion </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80" name="文本框"/>
          <p:cNvSpPr>
            <a:spLocks noGrp="1"/>
          </p:cNvSpPr>
          <p:nvPr>
            <p:ph type="body" idx="1"/>
          </p:nvPr>
        </p:nvSpPr>
        <p:spPr>
          <a:xfrm rot="0">
            <a:off x="206476" y="1327356"/>
            <a:ext cx="11690555" cy="5299586"/>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is a social engineering attack</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fontAlgn="ctr">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attacks use fraudulent emails, text messages, phone calls, or websites to trick people into sharing sensitive data. </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is a modern version of old ploys</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fontAlgn="ctr">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is a modern version of older ploys to trick people into giving up information. </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is a growing threat</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fontAlgn="ctr">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attacks can have severe consequences, including data breaches, financial losses, and damage to reputation. </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is hard to detect</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fontAlgn="ctr">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It's hard to detect phishing attacks because hackers use sophisticated approaches and ever-changing tactics. </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can be prevented</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fontAlgn="ctr">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You can protect yourself from phishing attacks by being aware of the psychological factors that make you susceptible to these types of attacks. You can also use software tools like spam filters and antivirus software. </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Phishing can be detected with DMARC email authentication protocols</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fontAlgn="ctr">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pitchFamily="0" charset="0"/>
              </a:rPr>
              <a:t>DMARC tests every email that makes it through to your inbox and can help limit the possibility of phishing attacks. </a:t>
            </a:r>
            <a:endParaRPr lang="en-US" altLang="zh-CN" sz="17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80000"/>
              </a:lnSpc>
              <a:spcBef>
                <a:spcPts val="1000"/>
              </a:spcBef>
              <a:spcAft>
                <a:spcPts val="0"/>
              </a:spcAft>
              <a:buNone/>
            </a:pPr>
            <a:endParaRPr lang="zh-CN" altLang="en-US" sz="1700" b="0" i="0" u="none" strike="noStrike" kern="1200" cap="none" spc="0" baseline="0">
              <a:solidFill>
                <a:schemeClr val="tx1"/>
              </a:solidFill>
              <a:latin typeface="Century Gothic" pitchFamily="0" charset="0"/>
              <a:ea typeface="宋体" pitchFamily="0" charset="0"/>
              <a:cs typeface="Lucida Sans" pitchFamily="0" charset="0"/>
            </a:endParaRPr>
          </a:p>
        </p:txBody>
      </p:sp>
    </p:spTree>
    <p:extLst>
      <p:ext uri="{BB962C8B-B14F-4D97-AF65-F5344CB8AC3E}">
        <p14:creationId xmlns:p14="http://schemas.microsoft.com/office/powerpoint/2010/main" val="17571585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27" name="文本框"/>
          <p:cNvSpPr>
            <a:spLocks noGrp="1"/>
          </p:cNvSpPr>
          <p:nvPr>
            <p:ph type="ctrTitle"/>
          </p:nvPr>
        </p:nvSpPr>
        <p:spPr>
          <a:xfrm rot="0">
            <a:off x="1154955" y="1447800"/>
            <a:ext cx="8825659" cy="33295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pitchFamily="0" charset="0"/>
                <a:ea typeface="宋体" pitchFamily="0" charset="0"/>
                <a:cs typeface="Lucida Sans" pitchFamily="0" charset="0"/>
              </a:rPr>
              <a:t>Topic = </a:t>
            </a:r>
            <a:r>
              <a:rPr lang="en-US" altLang="zh-CN" sz="7200" b="0" i="0" u="none" strike="noStrike" kern="1200" cap="none" spc="0" baseline="0">
                <a:solidFill>
                  <a:schemeClr val="tx2"/>
                </a:solidFill>
                <a:latin typeface="Century Gothic" pitchFamily="0" charset="0"/>
                <a:ea typeface="宋体" pitchFamily="0" charset="0"/>
                <a:cs typeface="Lucida Sans" pitchFamily="0" charset="0"/>
              </a:rPr>
              <a:t>P</a:t>
            </a:r>
            <a:r>
              <a:rPr lang="en-US" altLang="zh-CN" sz="7200" b="0" i="0" u="none" strike="noStrike" kern="1200" cap="none" spc="0" baseline="0">
                <a:solidFill>
                  <a:schemeClr val="tx2"/>
                </a:solidFill>
                <a:latin typeface="Century Gothic" pitchFamily="0" charset="0"/>
                <a:ea typeface="宋体" pitchFamily="0" charset="0"/>
                <a:cs typeface="Lucida Sans" pitchFamily="0" charset="0"/>
              </a:rPr>
              <a:t>hishing </a:t>
            </a:r>
            <a:r>
              <a:rPr lang="en-US" altLang="zh-CN" sz="7200" b="0" i="0" u="none" strike="noStrike" kern="1200" cap="none" spc="0" baseline="0">
                <a:solidFill>
                  <a:schemeClr val="tx2"/>
                </a:solidFill>
                <a:latin typeface="Century Gothic" pitchFamily="0" charset="0"/>
                <a:ea typeface="宋体" pitchFamily="0" charset="0"/>
                <a:cs typeface="Lucida Sans" pitchFamily="0" charset="0"/>
              </a:rPr>
              <a:t>A</a:t>
            </a:r>
            <a:r>
              <a:rPr lang="en-US" altLang="zh-CN" sz="7200" b="0" i="0" u="none" strike="noStrike" kern="1200" cap="none" spc="0" baseline="0">
                <a:solidFill>
                  <a:schemeClr val="tx2"/>
                </a:solidFill>
                <a:latin typeface="Century Gothic" pitchFamily="0" charset="0"/>
                <a:ea typeface="宋体" pitchFamily="0" charset="0"/>
                <a:cs typeface="Lucida Sans" pitchFamily="0" charset="0"/>
              </a:rPr>
              <a:t>ttack </a:t>
            </a:r>
            <a:endParaRPr lang="zh-CN" altLang="en-US" sz="7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28" name="文本框"/>
          <p:cNvSpPr>
            <a:spLocks noGrp="1"/>
          </p:cNvSpPr>
          <p:nvPr>
            <p:ph type="subTitle" idx="1"/>
          </p:nvPr>
        </p:nvSpPr>
        <p:spPr>
          <a:xfrm rot="0">
            <a:off x="7905135" y="4123147"/>
            <a:ext cx="3234812" cy="162872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90000"/>
              </a:lnSpc>
              <a:spcBef>
                <a:spcPts val="1000"/>
              </a:spcBef>
              <a:spcAft>
                <a:spcPts val="0"/>
              </a:spcAft>
              <a:buNone/>
            </a:pPr>
            <a:r>
              <a:rPr lang="en-US" altLang="zh-CN" sz="1900" b="0" i="0" u="none" strike="noStrike" kern="1200" cap="all" spc="0" baseline="0">
                <a:solidFill>
                  <a:srgbClr val="8ACFD6"/>
                </a:solidFill>
                <a:latin typeface="Century Gothic" pitchFamily="0" charset="0"/>
                <a:ea typeface="宋体" pitchFamily="0" charset="0"/>
                <a:cs typeface="Lucida Sans" pitchFamily="0" charset="0"/>
              </a:rPr>
              <a:t> Made by</a:t>
            </a:r>
            <a:endParaRPr lang="en-US" altLang="zh-CN" sz="1900" b="0" i="0" u="none" strike="noStrike" kern="1200" cap="all" spc="0" baseline="0">
              <a:solidFill>
                <a:srgbClr val="8ACFD6"/>
              </a:solidFill>
              <a:latin typeface="Century Gothic"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1900" b="0" i="0" u="none" strike="noStrike" kern="1200" cap="all" spc="0" baseline="0">
                <a:solidFill>
                  <a:srgbClr val="8ACFD6"/>
                </a:solidFill>
                <a:latin typeface="Century Gothic" pitchFamily="0" charset="0"/>
                <a:ea typeface="宋体" pitchFamily="0" charset="0"/>
                <a:cs typeface="Lucida Sans" pitchFamily="0" charset="0"/>
              </a:rPr>
              <a:t>KANISHK Manghnani </a:t>
            </a:r>
            <a:r>
              <a:rPr lang="en-US" altLang="zh-CN" sz="1900" b="0" i="0" u="none" strike="noStrike" kern="1200" cap="all" spc="0" baseline="0">
                <a:solidFill>
                  <a:srgbClr val="8ACFD6"/>
                </a:solidFill>
                <a:latin typeface="Century Gothic" pitchFamily="0" charset="0"/>
                <a:ea typeface="宋体" pitchFamily="0" charset="0"/>
                <a:cs typeface="Lucida Sans" pitchFamily="0" charset="0"/>
              </a:rPr>
              <a:t>    </a:t>
            </a:r>
            <a:endParaRPr lang="en-US" altLang="zh-CN" sz="1900" b="0" i="0" u="none" strike="noStrike" kern="1200" cap="all" spc="0" baseline="0">
              <a:solidFill>
                <a:srgbClr val="8ACFD6"/>
              </a:solidFill>
              <a:latin typeface="Century Gothic"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1900" b="0" i="0" u="none" strike="noStrike" kern="1200" cap="all" spc="0" baseline="0">
                <a:solidFill>
                  <a:srgbClr val="8ACFD6"/>
                </a:solidFill>
                <a:latin typeface="Century Gothic" pitchFamily="0" charset="0"/>
                <a:ea typeface="宋体" pitchFamily="0" charset="0"/>
                <a:cs typeface="Lucida Sans" pitchFamily="0" charset="0"/>
              </a:rPr>
              <a:t>BCA(Cyber Security)</a:t>
            </a:r>
            <a:endParaRPr lang="en-US" altLang="zh-CN" sz="1900" b="0" i="0" u="none" strike="noStrike" kern="1200" cap="all" spc="0" baseline="0">
              <a:solidFill>
                <a:srgbClr val="8ACFD6"/>
              </a:solidFill>
              <a:latin typeface="Century Gothic" pitchFamily="0" charset="0"/>
              <a:ea typeface="宋体" pitchFamily="0" charset="0"/>
              <a:cs typeface="Lucida Sans" pitchFamily="0" charset="0"/>
            </a:endParaRPr>
          </a:p>
          <a:p>
            <a:pPr marL="0" indent="0" algn="just">
              <a:lnSpc>
                <a:spcPct val="90000"/>
              </a:lnSpc>
              <a:spcBef>
                <a:spcPts val="1000"/>
              </a:spcBef>
              <a:spcAft>
                <a:spcPts val="0"/>
              </a:spcAft>
              <a:buNone/>
            </a:pPr>
            <a:r>
              <a:rPr lang="en-US" altLang="zh-CN" sz="1900" b="0" i="0" u="none" strike="noStrike" kern="1200" cap="all" spc="0" baseline="0">
                <a:solidFill>
                  <a:srgbClr val="8ACFD6"/>
                </a:solidFill>
                <a:latin typeface="Century Gothic" pitchFamily="0" charset="0"/>
                <a:ea typeface="宋体" pitchFamily="0" charset="0"/>
                <a:cs typeface="Lucida Sans" pitchFamily="0" charset="0"/>
              </a:rPr>
              <a:t>2023/15</a:t>
            </a:r>
            <a:r>
              <a:rPr lang="en-US" altLang="zh-CN" sz="1900" b="0" i="0" u="none" strike="noStrike" kern="1200" cap="all" spc="0" baseline="0">
                <a:solidFill>
                  <a:srgbClr val="8ACFD6"/>
                </a:solidFill>
                <a:latin typeface="Century Gothic" pitchFamily="0" charset="0"/>
                <a:ea typeface="宋体" pitchFamily="0" charset="0"/>
                <a:cs typeface="Lucida Sans" pitchFamily="0" charset="0"/>
              </a:rPr>
              <a:t>063</a:t>
            </a:r>
            <a:r>
              <a:rPr lang="en-US" altLang="zh-CN" sz="1900" b="0" i="0" u="none" strike="noStrike" kern="1200" cap="all" spc="0" baseline="0">
                <a:solidFill>
                  <a:srgbClr val="8ACFD6"/>
                </a:solidFill>
                <a:latin typeface="Century Gothic" pitchFamily="0" charset="0"/>
                <a:ea typeface="宋体" pitchFamily="0" charset="0"/>
                <a:cs typeface="Lucida Sans" pitchFamily="0" charset="0"/>
              </a:rPr>
              <a:t>                              </a:t>
            </a:r>
            <a:endParaRPr lang="zh-CN" altLang="en-US" sz="1900" b="0" i="0" u="none" strike="noStrike" kern="1200" cap="all" spc="0" baseline="0">
              <a:solidFill>
                <a:srgbClr val="8ACFD6"/>
              </a:solidFill>
              <a:latin typeface="Century Gothic" pitchFamily="0" charset="0"/>
              <a:ea typeface="宋体" pitchFamily="0" charset="0"/>
              <a:cs typeface="Lucida Sans" pitchFamily="0" charset="0"/>
            </a:endParaRPr>
          </a:p>
        </p:txBody>
      </p:sp>
    </p:spTree>
    <p:extLst>
      <p:ext uri="{BB962C8B-B14F-4D97-AF65-F5344CB8AC3E}">
        <p14:creationId xmlns:p14="http://schemas.microsoft.com/office/powerpoint/2010/main" val="11172888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Contents </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41" name="文本框"/>
          <p:cNvSpPr>
            <a:spLocks noGrp="1"/>
          </p:cNvSpPr>
          <p:nvPr>
            <p:ph type="body" idx="1"/>
          </p:nvPr>
        </p:nvSpPr>
        <p:spPr>
          <a:xfrm rot="0">
            <a:off x="838200" y="1406014"/>
            <a:ext cx="10515600" cy="5451986"/>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Introduction</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What is phishing attack</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Typical scenario of phishing</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History of phishing attack</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Types of phishing attack &amp; examples</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Phishing statistics in India</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Prevention from phishing attack</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Anti-phishing software</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Punishment &amp; Cyber law</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Conclusion </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Tree>
    <p:extLst>
      <p:ext uri="{BB962C8B-B14F-4D97-AF65-F5344CB8AC3E}">
        <p14:creationId xmlns:p14="http://schemas.microsoft.com/office/powerpoint/2010/main" val="9738290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838200" y="935396"/>
            <a:ext cx="10515600" cy="132556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Introduction </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43" name="文本框"/>
          <p:cNvSpPr>
            <a:spLocks noGrp="1"/>
          </p:cNvSpPr>
          <p:nvPr>
            <p:ph type="body" idx="1"/>
          </p:nvPr>
        </p:nvSpPr>
        <p:spPr>
          <a:xfrm rot="0">
            <a:off x="838200" y="3329961"/>
            <a:ext cx="10515600" cy="1910633"/>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Phishing is a form of social engineering and a scam where attackers deceive people into revealing sensitive information or installing malware such as viruses, worms, adware, or ransomware.</a:t>
            </a:r>
            <a:br>
              <a:rPr lang="zh-CN" altLang="en-US" sz="2000" b="0" i="0" u="none" strike="noStrike" kern="1200" cap="none" spc="0" baseline="0">
                <a:solidFill>
                  <a:schemeClr val="tx1"/>
                </a:solidFill>
                <a:latin typeface="Century Gothic" pitchFamily="0" charset="0"/>
                <a:ea typeface="宋体" pitchFamily="0" charset="0"/>
                <a:cs typeface="Lucida Sans" pitchFamily="0" charset="0"/>
              </a:rPr>
            </a:b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Tree>
    <p:extLst>
      <p:ext uri="{BB962C8B-B14F-4D97-AF65-F5344CB8AC3E}">
        <p14:creationId xmlns:p14="http://schemas.microsoft.com/office/powerpoint/2010/main" val="19980642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What is </a:t>
            </a:r>
            <a:br>
              <a:rPr lang="zh-CN" altLang="en-US" sz="4200" b="0" i="0" u="none" strike="noStrike" kern="1200" cap="none" spc="0" baseline="0">
                <a:solidFill>
                  <a:schemeClr val="tx2"/>
                </a:solidFill>
                <a:latin typeface="Century Gothic" pitchFamily="0" charset="0"/>
                <a:ea typeface="宋体" pitchFamily="0" charset="0"/>
                <a:cs typeface="Lucida Sans" pitchFamily="0" charset="0"/>
              </a:rPr>
            </a:b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Phishing?</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45"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0" indent="0" algn="l" fontAlgn="ctr">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Phishing is a cyberattack that tricks people into sharing sensitive information, such as passwords, bank information, or credit card numbers. Phishing attacks can come in many forms, including emails, text messages, phone calls, or websites. </a:t>
            </a:r>
            <a:endParaRPr lang="en-US" altLang="zh-CN" sz="2000" b="0" i="0" u="none" strike="noStrike" kern="1200" cap="none" spc="0" baseline="0">
              <a:solidFill>
                <a:schemeClr val="tx1"/>
              </a:solidFill>
              <a:latin typeface="Century Gothic" pitchFamily="0" charset="0"/>
              <a:ea typeface="宋体" pitchFamily="0" charset="0"/>
              <a:cs typeface="Lucida Sans" pitchFamily="0" charset="0"/>
            </a:endParaRPr>
          </a:p>
          <a:p>
            <a:pPr marL="0" indent="0" algn="l">
              <a:lnSpc>
                <a:spcPct val="100000"/>
              </a:lnSpc>
              <a:spcBef>
                <a:spcPts val="1000"/>
              </a:spcBef>
              <a:spcAft>
                <a:spcPts val="0"/>
              </a:spcAft>
              <a:buNone/>
            </a:pP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pic>
        <p:nvPicPr>
          <p:cNvPr id="46" name="图片"/>
          <p:cNvPicPr>
            <a:picLocks noChangeAspect="1"/>
          </p:cNvPicPr>
          <p:nvPr/>
        </p:nvPicPr>
        <p:blipFill>
          <a:blip r:embed="rId2" cstate="print"/>
          <a:stretch>
            <a:fillRect/>
          </a:stretch>
        </p:blipFill>
        <p:spPr>
          <a:xfrm rot="0">
            <a:off x="6223818" y="3505204"/>
            <a:ext cx="5236156" cy="3121738"/>
          </a:xfrm>
          <a:prstGeom prst="rect"/>
          <a:noFill/>
          <a:ln w="12700" cmpd="sng" cap="flat">
            <a:noFill/>
            <a:prstDash val="solid"/>
            <a:miter/>
          </a:ln>
        </p:spPr>
      </p:pic>
    </p:spTree>
    <p:extLst>
      <p:ext uri="{BB962C8B-B14F-4D97-AF65-F5344CB8AC3E}">
        <p14:creationId xmlns:p14="http://schemas.microsoft.com/office/powerpoint/2010/main" val="168679554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Typical scenario of phishing </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pic>
        <p:nvPicPr>
          <p:cNvPr id="48" name="图片"/>
          <p:cNvPicPr>
            <a:picLocks noChangeAspect="1"/>
          </p:cNvPicPr>
          <p:nvPr/>
        </p:nvPicPr>
        <p:blipFill>
          <a:blip r:embed="rId2" cstate="print"/>
          <a:stretch>
            <a:fillRect/>
          </a:stretch>
        </p:blipFill>
        <p:spPr>
          <a:xfrm rot="0">
            <a:off x="1307690" y="1654171"/>
            <a:ext cx="8961377" cy="4392667"/>
          </a:xfrm>
          <a:prstGeom prst="rect"/>
          <a:noFill/>
          <a:ln w="12700" cmpd="sng" cap="flat">
            <a:noFill/>
            <a:prstDash val="solid"/>
            <a:miter/>
          </a:ln>
        </p:spPr>
      </p:pic>
    </p:spTree>
    <p:extLst>
      <p:ext uri="{BB962C8B-B14F-4D97-AF65-F5344CB8AC3E}">
        <p14:creationId xmlns:p14="http://schemas.microsoft.com/office/powerpoint/2010/main" val="116195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History of phishing</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pic>
        <p:nvPicPr>
          <p:cNvPr id="50" name="图片"/>
          <p:cNvPicPr>
            <a:picLocks noChangeAspect="1"/>
          </p:cNvPicPr>
          <p:nvPr/>
        </p:nvPicPr>
        <p:blipFill>
          <a:blip r:embed="rId2" cstate="print"/>
          <a:stretch>
            <a:fillRect/>
          </a:stretch>
        </p:blipFill>
        <p:spPr>
          <a:xfrm rot="0">
            <a:off x="2113935" y="1533833"/>
            <a:ext cx="8377083" cy="4896464"/>
          </a:xfrm>
          <a:prstGeom prst="rect"/>
          <a:noFill/>
          <a:ln w="12700" cmpd="sng" cap="flat">
            <a:noFill/>
            <a:prstDash val="solid"/>
            <a:miter/>
          </a:ln>
        </p:spPr>
      </p:pic>
    </p:spTree>
    <p:extLst>
      <p:ext uri="{BB962C8B-B14F-4D97-AF65-F5344CB8AC3E}">
        <p14:creationId xmlns:p14="http://schemas.microsoft.com/office/powerpoint/2010/main" val="112307972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pitchFamily="0" charset="0"/>
              </a:rPr>
              <a:t>Types of phishing</a:t>
            </a:r>
            <a:endParaRPr lang="zh-CN" altLang="en-US" sz="4200" b="0" i="0" u="none" strike="noStrike" kern="1200" cap="none" spc="0" baseline="0">
              <a:solidFill>
                <a:schemeClr val="tx2"/>
              </a:solidFill>
              <a:latin typeface="Century Gothic" pitchFamily="0" charset="0"/>
              <a:ea typeface="宋体" pitchFamily="0" charset="0"/>
              <a:cs typeface="Lucida Sans" pitchFamily="0" charset="0"/>
            </a:endParaRPr>
          </a:p>
        </p:txBody>
      </p:sp>
      <p:pic>
        <p:nvPicPr>
          <p:cNvPr id="52" name="图片"/>
          <p:cNvPicPr>
            <a:picLocks noChangeAspect="1"/>
          </p:cNvPicPr>
          <p:nvPr/>
        </p:nvPicPr>
        <p:blipFill>
          <a:blip r:embed="rId2" cstate="print"/>
          <a:stretch>
            <a:fillRect/>
          </a:stretch>
        </p:blipFill>
        <p:spPr>
          <a:xfrm rot="0">
            <a:off x="227869" y="2615381"/>
            <a:ext cx="11715164" cy="2113936"/>
          </a:xfrm>
          <a:prstGeom prst="rect"/>
          <a:noFill/>
          <a:ln w="12700" cmpd="sng" cap="flat">
            <a:noFill/>
            <a:prstDash val="solid"/>
            <a:miter/>
          </a:ln>
        </p:spPr>
      </p:pic>
    </p:spTree>
    <p:extLst>
      <p:ext uri="{BB962C8B-B14F-4D97-AF65-F5344CB8AC3E}">
        <p14:creationId xmlns:p14="http://schemas.microsoft.com/office/powerpoint/2010/main" val="14300772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838200" y="137653"/>
            <a:ext cx="10515600" cy="155303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800" b="0" i="0" u="none" strike="noStrike" kern="1200" cap="none" spc="0" baseline="0">
                <a:solidFill>
                  <a:schemeClr val="tx2"/>
                </a:solidFill>
                <a:latin typeface="Century Gothic" pitchFamily="0" charset="0"/>
                <a:ea typeface="宋体" pitchFamily="0" charset="0"/>
                <a:cs typeface="Lucida Sans" pitchFamily="0" charset="0"/>
              </a:rPr>
              <a:t>Email phishing</a:t>
            </a:r>
            <a:br>
              <a:rPr lang="zh-CN" altLang="en-US" sz="3800" b="0" i="0" u="none" strike="noStrike" kern="1200" cap="none" spc="0" baseline="0">
                <a:solidFill>
                  <a:schemeClr val="tx2"/>
                </a:solidFill>
                <a:latin typeface="Century Gothic" pitchFamily="0" charset="0"/>
                <a:ea typeface="宋体" pitchFamily="0" charset="0"/>
                <a:cs typeface="Lucida Sans" pitchFamily="0" charset="0"/>
              </a:rPr>
            </a:br>
            <a:r>
              <a:rPr lang="en-US" altLang="zh-CN" sz="3800" b="0" i="0" u="none" strike="noStrike" kern="1200" cap="none" spc="0" baseline="0">
                <a:solidFill>
                  <a:schemeClr val="tx2"/>
                </a:solidFill>
                <a:latin typeface="Century Gothic" pitchFamily="0" charset="0"/>
                <a:ea typeface="宋体" pitchFamily="0" charset="0"/>
                <a:cs typeface="Lucida Sans" pitchFamily="0" charset="0"/>
              </a:rPr>
              <a:t>&amp;</a:t>
            </a:r>
            <a:br>
              <a:rPr lang="zh-CN" altLang="en-US" sz="3800" b="0" i="0" u="none" strike="noStrike" kern="1200" cap="none" spc="0" baseline="0">
                <a:solidFill>
                  <a:schemeClr val="tx2"/>
                </a:solidFill>
                <a:latin typeface="Century Gothic" pitchFamily="0" charset="0"/>
                <a:ea typeface="宋体" pitchFamily="0" charset="0"/>
                <a:cs typeface="Lucida Sans" pitchFamily="0" charset="0"/>
              </a:rPr>
            </a:br>
            <a:r>
              <a:rPr lang="en-US" altLang="zh-CN" sz="3800" b="0" i="0" u="none" strike="noStrike" kern="1200" cap="none" spc="0" baseline="0">
                <a:solidFill>
                  <a:schemeClr val="tx2"/>
                </a:solidFill>
                <a:latin typeface="Century Gothic" pitchFamily="0" charset="0"/>
                <a:ea typeface="宋体" pitchFamily="0" charset="0"/>
                <a:cs typeface="Lucida Sans" pitchFamily="0" charset="0"/>
              </a:rPr>
              <a:t>example</a:t>
            </a:r>
            <a:endParaRPr lang="zh-CN" altLang="en-US" sz="3800" b="0" i="0" u="none" strike="noStrike" kern="1200" cap="none" spc="0" baseline="0">
              <a:solidFill>
                <a:schemeClr val="tx2"/>
              </a:solidFill>
              <a:latin typeface="Century Gothic" pitchFamily="0" charset="0"/>
              <a:ea typeface="宋体" pitchFamily="0" charset="0"/>
              <a:cs typeface="Lucida Sans" pitchFamily="0" charset="0"/>
            </a:endParaRPr>
          </a:p>
        </p:txBody>
      </p:sp>
      <p:sp>
        <p:nvSpPr>
          <p:cNvPr id="54"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Phishing emails are deceptive messages that look like they're from a trusted organization or person, and are used to steal personal information or access online accounts.</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pic>
        <p:nvPicPr>
          <p:cNvPr id="55" name="图片"/>
          <p:cNvPicPr>
            <a:picLocks noChangeAspect="1"/>
          </p:cNvPicPr>
          <p:nvPr/>
        </p:nvPicPr>
        <p:blipFill>
          <a:blip r:embed="rId2" cstate="print"/>
          <a:stretch>
            <a:fillRect/>
          </a:stretch>
        </p:blipFill>
        <p:spPr>
          <a:xfrm rot="0">
            <a:off x="3995390" y="3332542"/>
            <a:ext cx="7544188" cy="3392724"/>
          </a:xfrm>
          <a:prstGeom prst="rect"/>
          <a:noFill/>
          <a:ln w="12700" cmpd="sng" cap="flat">
            <a:noFill/>
            <a:prstDash val="solid"/>
            <a:miter/>
          </a:ln>
        </p:spPr>
      </p:pic>
    </p:spTree>
    <p:extLst>
      <p:ext uri="{BB962C8B-B14F-4D97-AF65-F5344CB8AC3E}">
        <p14:creationId xmlns:p14="http://schemas.microsoft.com/office/powerpoint/2010/main" val="793510576"/>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1E5155"/>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163</TotalTime>
  <Application>Yozo_Office</Application>
  <Company>by adguard</Company>
</Properties>
</file>

<file path=docProps/core.xml><?xml version="1.0" encoding="utf-8"?>
<cp:coreProperties xmlns:cp="http://schemas.openxmlformats.org/package/2006/metadata/core-properties" xmlns:dc="http://purl.org/dc/elements/1.1/" xmlns:dcterms="http://purl.org/dc/terms/" xmlns:xsi="http://www.w3.org/2001/XMLSchema-instance">
  <dc:title>Poornima University</dc:title>
  <dc:creator>ADMIN</dc:creator>
  <cp:lastModifiedBy>root</cp:lastModifiedBy>
  <cp:revision>14</cp:revision>
  <dcterms:created xsi:type="dcterms:W3CDTF">2024-09-13T12:08:08Z</dcterms:created>
  <dcterms:modified xsi:type="dcterms:W3CDTF">2024-09-17T02:55:12Z</dcterms:modified>
</cp:coreProperties>
</file>