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8" roundtripDataSignature="AMtx7mhG7FaYE+RVL0hItFI0bTs2KuNSm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CE1B1B-E852-41F6-94C4-425F470D1B21}">
  <a:tblStyle styleId="{4ECE1B1B-E852-41F6-94C4-425F470D1B2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7534DF75-8647-4E93-B0A1-3FBBB203871B}"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8" Type="http://customschemas.google.com/relationships/presentationmetadata" Target="metadata"/><Relationship Id="rId27" Type="http://schemas.openxmlformats.org/officeDocument/2006/relationships/font" Target="fonts/Montserrat-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95c5ecfc6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a95c5ecfc6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2" name="Google Shape;152;ga95c5ecfc6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a95c5ecfc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a95c5ecfc6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0" name="Google Shape;160;ga95c5ecfc6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95c5ecfc6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95c5ecfc6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8" name="Google Shape;168;ga95c5ecfc6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a95c5ecfc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a95c5ecfc6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5" name="Google Shape;175;ga95c5ecfc6_0_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95c5ecfc6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95c5ecfc6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3" name="Google Shape;183;ga95c5ecfc6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90" name="Google Shape;19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a95c5ecfc6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a95c5ecfc6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8" name="Google Shape;198;ga95c5ecfc6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4" name="Google Shape;20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a95c5ecfc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a95c5ecfc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0" name="Google Shape;110;ga95c5ecfc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ab555809c9_1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6" name="Google Shape;116;gab555809c9_1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7" name="Google Shape;13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4" name="Google Shape;14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pic>
        <p:nvPicPr>
          <p:cNvPr id="17" name="Google Shape;17;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13"/>
          <p:cNvSpPr txBox="1"/>
          <p:nvPr>
            <p:ph type="ctrTitle"/>
          </p:nvPr>
        </p:nvSpPr>
        <p:spPr>
          <a:xfrm>
            <a:off x="609600" y="1875399"/>
            <a:ext cx="5992368" cy="2387600"/>
          </a:xfrm>
          <a:prstGeom prst="rect">
            <a:avLst/>
          </a:prstGeom>
          <a:noFill/>
          <a:ln>
            <a:noFill/>
          </a:ln>
        </p:spPr>
        <p:txBody>
          <a:bodyPr anchorCtr="0" anchor="b" bIns="45700" lIns="91425" spcFirstLastPara="1" rIns="91425" wrap="square" tIns="45700">
            <a:normAutofit/>
          </a:bodyPr>
          <a:lstStyle>
            <a:lvl1pPr lvl="0" marR="0" algn="l">
              <a:lnSpc>
                <a:spcPct val="90000"/>
              </a:lnSpc>
              <a:spcBef>
                <a:spcPts val="0"/>
              </a:spcBef>
              <a:spcAft>
                <a:spcPts val="0"/>
              </a:spcAft>
              <a:buClr>
                <a:schemeClr val="lt1"/>
              </a:buClr>
              <a:buSzPts val="4400"/>
              <a:buFont typeface="Montserrat"/>
              <a:buNone/>
              <a:defRPr b="0" i="0" sz="4400">
                <a:solidFill>
                  <a:schemeClr val="lt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9" name="Google Shape;19;p13"/>
          <p:cNvSpPr txBox="1"/>
          <p:nvPr>
            <p:ph idx="1" type="subTitle"/>
          </p:nvPr>
        </p:nvSpPr>
        <p:spPr>
          <a:xfrm>
            <a:off x="609599" y="4355074"/>
            <a:ext cx="6436659" cy="1525773"/>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rgbClr val="00A994"/>
              </a:buClr>
              <a:buSzPts val="2800"/>
              <a:buNone/>
              <a:defRPr b="0" i="0">
                <a:solidFill>
                  <a:srgbClr val="00A994"/>
                </a:solidFill>
              </a:defRPr>
            </a:lvl1pPr>
            <a:lvl2pPr lvl="1" algn="ctr">
              <a:lnSpc>
                <a:spcPct val="90000"/>
              </a:lnSpc>
              <a:spcBef>
                <a:spcPts val="500"/>
              </a:spcBef>
              <a:spcAft>
                <a:spcPts val="0"/>
              </a:spcAft>
              <a:buClr>
                <a:srgbClr val="00305C"/>
              </a:buClr>
              <a:buSzPts val="2000"/>
              <a:buNone/>
              <a:defRPr sz="2000"/>
            </a:lvl2pPr>
            <a:lvl3pPr lvl="2" algn="ctr">
              <a:lnSpc>
                <a:spcPct val="90000"/>
              </a:lnSpc>
              <a:spcBef>
                <a:spcPts val="500"/>
              </a:spcBef>
              <a:spcAft>
                <a:spcPts val="0"/>
              </a:spcAft>
              <a:buClr>
                <a:srgbClr val="00305C"/>
              </a:buClr>
              <a:buSzPts val="1800"/>
              <a:buNone/>
              <a:defRPr sz="1800"/>
            </a:lvl3pPr>
            <a:lvl4pPr lvl="3" algn="ctr">
              <a:lnSpc>
                <a:spcPct val="90000"/>
              </a:lnSpc>
              <a:spcBef>
                <a:spcPts val="500"/>
              </a:spcBef>
              <a:spcAft>
                <a:spcPts val="0"/>
              </a:spcAft>
              <a:buClr>
                <a:srgbClr val="00305C"/>
              </a:buClr>
              <a:buSzPts val="1600"/>
              <a:buNone/>
              <a:defRPr sz="1600"/>
            </a:lvl4pPr>
            <a:lvl5pPr lvl="4" algn="ctr">
              <a:lnSpc>
                <a:spcPct val="90000"/>
              </a:lnSpc>
              <a:spcBef>
                <a:spcPts val="500"/>
              </a:spcBef>
              <a:spcAft>
                <a:spcPts val="0"/>
              </a:spcAft>
              <a:buClr>
                <a:srgbClr val="00305C"/>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6" name="Shape 66"/>
        <p:cNvGrpSpPr/>
        <p:nvPr/>
      </p:nvGrpSpPr>
      <p:grpSpPr>
        <a:xfrm>
          <a:off x="0" y="0"/>
          <a:ext cx="0" cy="0"/>
          <a:chOff x="0" y="0"/>
          <a:chExt cx="0" cy="0"/>
        </a:xfrm>
      </p:grpSpPr>
      <p:sp>
        <p:nvSpPr>
          <p:cNvPr id="67" name="Google Shape;67;p22"/>
          <p:cNvSpPr txBox="1"/>
          <p:nvPr>
            <p:ph type="title"/>
          </p:nvPr>
        </p:nvSpPr>
        <p:spPr>
          <a:xfrm>
            <a:off x="7898957" y="713105"/>
            <a:ext cx="3704780"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8" name="Google Shape;68;p22"/>
          <p:cNvSpPr/>
          <p:nvPr>
            <p:ph idx="2" type="pic"/>
          </p:nvPr>
        </p:nvSpPr>
        <p:spPr>
          <a:xfrm>
            <a:off x="1551432" y="713105"/>
            <a:ext cx="5910072" cy="545909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rgbClr val="00305C"/>
              </a:buClr>
              <a:buSzPts val="3200"/>
              <a:buFont typeface="Arial"/>
              <a:buNone/>
              <a:defRPr b="0" i="0" sz="3200" u="none" cap="none" strike="noStrike">
                <a:solidFill>
                  <a:srgbClr val="00305C"/>
                </a:solidFill>
                <a:latin typeface="Montserrat"/>
                <a:ea typeface="Montserrat"/>
                <a:cs typeface="Montserrat"/>
                <a:sym typeface="Montserrat"/>
              </a:defRPr>
            </a:lvl1pPr>
            <a:lvl2pPr lvl="1" marR="0" rtl="0" algn="l">
              <a:lnSpc>
                <a:spcPct val="90000"/>
              </a:lnSpc>
              <a:spcBef>
                <a:spcPts val="500"/>
              </a:spcBef>
              <a:spcAft>
                <a:spcPts val="0"/>
              </a:spcAft>
              <a:buClr>
                <a:srgbClr val="00305C"/>
              </a:buClr>
              <a:buSzPts val="2800"/>
              <a:buFont typeface="Arial"/>
              <a:buNone/>
              <a:defRPr b="0" i="0" sz="2800" u="none" cap="none" strike="noStrike">
                <a:solidFill>
                  <a:srgbClr val="00305C"/>
                </a:solidFill>
                <a:latin typeface="Montserrat"/>
                <a:ea typeface="Montserrat"/>
                <a:cs typeface="Montserrat"/>
                <a:sym typeface="Montserrat"/>
              </a:defRPr>
            </a:lvl2pPr>
            <a:lvl3pPr lvl="2" marR="0" rtl="0" algn="l">
              <a:lnSpc>
                <a:spcPct val="90000"/>
              </a:lnSpc>
              <a:spcBef>
                <a:spcPts val="500"/>
              </a:spcBef>
              <a:spcAft>
                <a:spcPts val="0"/>
              </a:spcAft>
              <a:buClr>
                <a:srgbClr val="00305C"/>
              </a:buClr>
              <a:buSzPts val="2400"/>
              <a:buFont typeface="Arial"/>
              <a:buNone/>
              <a:defRPr b="0" i="0" sz="2400" u="none" cap="none" strike="noStrike">
                <a:solidFill>
                  <a:srgbClr val="00305C"/>
                </a:solidFill>
                <a:latin typeface="Montserrat"/>
                <a:ea typeface="Montserrat"/>
                <a:cs typeface="Montserrat"/>
                <a:sym typeface="Montserrat"/>
              </a:defRPr>
            </a:lvl3pPr>
            <a:lvl4pPr lvl="3" marR="0" rtl="0" algn="l">
              <a:lnSpc>
                <a:spcPct val="90000"/>
              </a:lnSpc>
              <a:spcBef>
                <a:spcPts val="500"/>
              </a:spcBef>
              <a:spcAft>
                <a:spcPts val="0"/>
              </a:spcAft>
              <a:buClr>
                <a:srgbClr val="00305C"/>
              </a:buClr>
              <a:buSzPts val="2000"/>
              <a:buFont typeface="Arial"/>
              <a:buNone/>
              <a:defRPr b="0" i="0" sz="2000" u="none" cap="none" strike="noStrike">
                <a:solidFill>
                  <a:srgbClr val="00305C"/>
                </a:solidFill>
                <a:latin typeface="Montserrat"/>
                <a:ea typeface="Montserrat"/>
                <a:cs typeface="Montserrat"/>
                <a:sym typeface="Montserrat"/>
              </a:defRPr>
            </a:lvl4pPr>
            <a:lvl5pPr lvl="4" marR="0" rtl="0" algn="l">
              <a:lnSpc>
                <a:spcPct val="90000"/>
              </a:lnSpc>
              <a:spcBef>
                <a:spcPts val="500"/>
              </a:spcBef>
              <a:spcAft>
                <a:spcPts val="0"/>
              </a:spcAft>
              <a:buClr>
                <a:srgbClr val="00305C"/>
              </a:buClr>
              <a:buSzPts val="2000"/>
              <a:buFont typeface="Arial"/>
              <a:buNone/>
              <a:defRPr b="0" i="0" sz="2000" u="none" cap="none" strike="noStrike">
                <a:solidFill>
                  <a:srgbClr val="00305C"/>
                </a:solidFill>
                <a:latin typeface="Montserrat"/>
                <a:ea typeface="Montserrat"/>
                <a:cs typeface="Montserrat"/>
                <a:sym typeface="Montserrat"/>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9" name="Google Shape;69;p22"/>
          <p:cNvSpPr txBox="1"/>
          <p:nvPr>
            <p:ph idx="1" type="body"/>
          </p:nvPr>
        </p:nvSpPr>
        <p:spPr>
          <a:xfrm>
            <a:off x="7898957" y="2313305"/>
            <a:ext cx="3704780"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305C"/>
              </a:buClr>
              <a:buSzPts val="1600"/>
              <a:buNone/>
              <a:defRPr sz="1600"/>
            </a:lvl1pPr>
            <a:lvl2pPr indent="-228600" lvl="1" marL="914400" algn="l">
              <a:lnSpc>
                <a:spcPct val="90000"/>
              </a:lnSpc>
              <a:spcBef>
                <a:spcPts val="500"/>
              </a:spcBef>
              <a:spcAft>
                <a:spcPts val="0"/>
              </a:spcAft>
              <a:buClr>
                <a:srgbClr val="00305C"/>
              </a:buClr>
              <a:buSzPts val="1400"/>
              <a:buNone/>
              <a:defRPr sz="1400"/>
            </a:lvl2pPr>
            <a:lvl3pPr indent="-228600" lvl="2" marL="1371600" algn="l">
              <a:lnSpc>
                <a:spcPct val="90000"/>
              </a:lnSpc>
              <a:spcBef>
                <a:spcPts val="500"/>
              </a:spcBef>
              <a:spcAft>
                <a:spcPts val="0"/>
              </a:spcAft>
              <a:buClr>
                <a:srgbClr val="00305C"/>
              </a:buClr>
              <a:buSzPts val="1200"/>
              <a:buNone/>
              <a:defRPr sz="1200"/>
            </a:lvl3pPr>
            <a:lvl4pPr indent="-228600" lvl="3" marL="1828800" algn="l">
              <a:lnSpc>
                <a:spcPct val="90000"/>
              </a:lnSpc>
              <a:spcBef>
                <a:spcPts val="500"/>
              </a:spcBef>
              <a:spcAft>
                <a:spcPts val="0"/>
              </a:spcAft>
              <a:buClr>
                <a:srgbClr val="00305C"/>
              </a:buClr>
              <a:buSzPts val="1000"/>
              <a:buNone/>
              <a:defRPr sz="1000"/>
            </a:lvl4pPr>
            <a:lvl5pPr indent="-228600" lvl="4" marL="2286000" algn="l">
              <a:lnSpc>
                <a:spcPct val="90000"/>
              </a:lnSpc>
              <a:spcBef>
                <a:spcPts val="500"/>
              </a:spcBef>
              <a:spcAft>
                <a:spcPts val="0"/>
              </a:spcAft>
              <a:buClr>
                <a:srgbClr val="00305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2"/>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2"/>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2"/>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73" name="Shape 73"/>
        <p:cNvGrpSpPr/>
        <p:nvPr/>
      </p:nvGrpSpPr>
      <p:grpSpPr>
        <a:xfrm>
          <a:off x="0" y="0"/>
          <a:ext cx="0" cy="0"/>
          <a:chOff x="0" y="0"/>
          <a:chExt cx="0" cy="0"/>
        </a:xfrm>
      </p:grpSpPr>
      <p:sp>
        <p:nvSpPr>
          <p:cNvPr id="74" name="Google Shape;74;p23"/>
          <p:cNvSpPr txBox="1"/>
          <p:nvPr>
            <p:ph type="title"/>
          </p:nvPr>
        </p:nvSpPr>
        <p:spPr>
          <a:xfrm>
            <a:off x="1550988" y="365125"/>
            <a:ext cx="87550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5" name="Google Shape;75;p23"/>
          <p:cNvSpPr txBox="1"/>
          <p:nvPr>
            <p:ph idx="1" type="body"/>
          </p:nvPr>
        </p:nvSpPr>
        <p:spPr>
          <a:xfrm rot="5400000">
            <a:off x="4287044" y="-910431"/>
            <a:ext cx="4351338" cy="982345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305C"/>
              </a:buClr>
              <a:buSzPts val="1800"/>
              <a:buChar char="•"/>
              <a:defRPr/>
            </a:lvl1pPr>
            <a:lvl2pPr indent="-342900" lvl="1" marL="914400" algn="l">
              <a:lnSpc>
                <a:spcPct val="90000"/>
              </a:lnSpc>
              <a:spcBef>
                <a:spcPts val="500"/>
              </a:spcBef>
              <a:spcAft>
                <a:spcPts val="0"/>
              </a:spcAft>
              <a:buClr>
                <a:srgbClr val="00305C"/>
              </a:buClr>
              <a:buSzPts val="1800"/>
              <a:buChar char="•"/>
              <a:defRPr/>
            </a:lvl2pPr>
            <a:lvl3pPr indent="-342900" lvl="2" marL="1371600" algn="l">
              <a:lnSpc>
                <a:spcPct val="90000"/>
              </a:lnSpc>
              <a:spcBef>
                <a:spcPts val="500"/>
              </a:spcBef>
              <a:spcAft>
                <a:spcPts val="0"/>
              </a:spcAft>
              <a:buClr>
                <a:srgbClr val="00305C"/>
              </a:buClr>
              <a:buSzPts val="1800"/>
              <a:buChar char="•"/>
              <a:defRPr/>
            </a:lvl3pPr>
            <a:lvl4pPr indent="-342900" lvl="3" marL="1828800" algn="l">
              <a:lnSpc>
                <a:spcPct val="90000"/>
              </a:lnSpc>
              <a:spcBef>
                <a:spcPts val="500"/>
              </a:spcBef>
              <a:spcAft>
                <a:spcPts val="0"/>
              </a:spcAft>
              <a:buClr>
                <a:srgbClr val="00305C"/>
              </a:buClr>
              <a:buSzPts val="1800"/>
              <a:buChar char="•"/>
              <a:defRPr/>
            </a:lvl4pPr>
            <a:lvl5pPr indent="-342900" lvl="4" marL="2286000" algn="l">
              <a:lnSpc>
                <a:spcPct val="90000"/>
              </a:lnSpc>
              <a:spcBef>
                <a:spcPts val="500"/>
              </a:spcBef>
              <a:spcAft>
                <a:spcPts val="0"/>
              </a:spcAft>
              <a:buClr>
                <a:srgbClr val="00305C"/>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3"/>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3"/>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3"/>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79" name="Shape 79"/>
        <p:cNvGrpSpPr/>
        <p:nvPr/>
      </p:nvGrpSpPr>
      <p:grpSpPr>
        <a:xfrm>
          <a:off x="0" y="0"/>
          <a:ext cx="0" cy="0"/>
          <a:chOff x="0" y="0"/>
          <a:chExt cx="0" cy="0"/>
        </a:xfrm>
      </p:grpSpPr>
      <p:sp>
        <p:nvSpPr>
          <p:cNvPr id="80" name="Google Shape;80;p2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1" name="Google Shape;81;p2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305C"/>
              </a:buClr>
              <a:buSzPts val="1800"/>
              <a:buChar char="•"/>
              <a:defRPr/>
            </a:lvl1pPr>
            <a:lvl2pPr indent="-342900" lvl="1" marL="914400" algn="l">
              <a:lnSpc>
                <a:spcPct val="90000"/>
              </a:lnSpc>
              <a:spcBef>
                <a:spcPts val="500"/>
              </a:spcBef>
              <a:spcAft>
                <a:spcPts val="0"/>
              </a:spcAft>
              <a:buClr>
                <a:srgbClr val="00305C"/>
              </a:buClr>
              <a:buSzPts val="1800"/>
              <a:buChar char="•"/>
              <a:defRPr/>
            </a:lvl2pPr>
            <a:lvl3pPr indent="-342900" lvl="2" marL="1371600" algn="l">
              <a:lnSpc>
                <a:spcPct val="90000"/>
              </a:lnSpc>
              <a:spcBef>
                <a:spcPts val="500"/>
              </a:spcBef>
              <a:spcAft>
                <a:spcPts val="0"/>
              </a:spcAft>
              <a:buClr>
                <a:srgbClr val="00305C"/>
              </a:buClr>
              <a:buSzPts val="1800"/>
              <a:buChar char="•"/>
              <a:defRPr/>
            </a:lvl3pPr>
            <a:lvl4pPr indent="-342900" lvl="3" marL="1828800" algn="l">
              <a:lnSpc>
                <a:spcPct val="90000"/>
              </a:lnSpc>
              <a:spcBef>
                <a:spcPts val="500"/>
              </a:spcBef>
              <a:spcAft>
                <a:spcPts val="0"/>
              </a:spcAft>
              <a:buClr>
                <a:srgbClr val="00305C"/>
              </a:buClr>
              <a:buSzPts val="1800"/>
              <a:buChar char="•"/>
              <a:defRPr/>
            </a:lvl4pPr>
            <a:lvl5pPr indent="-342900" lvl="4" marL="2286000" algn="l">
              <a:lnSpc>
                <a:spcPct val="90000"/>
              </a:lnSpc>
              <a:spcBef>
                <a:spcPts val="500"/>
              </a:spcBef>
              <a:spcAft>
                <a:spcPts val="0"/>
              </a:spcAft>
              <a:buClr>
                <a:srgbClr val="00305C"/>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4"/>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4"/>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4"/>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14"/>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4" name="Shape 24"/>
        <p:cNvGrpSpPr/>
        <p:nvPr/>
      </p:nvGrpSpPr>
      <p:grpSpPr>
        <a:xfrm>
          <a:off x="0" y="0"/>
          <a:ext cx="0" cy="0"/>
          <a:chOff x="0" y="0"/>
          <a:chExt cx="0" cy="0"/>
        </a:xfrm>
      </p:grpSpPr>
      <p:pic>
        <p:nvPicPr>
          <p:cNvPr id="25" name="Google Shape;25;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6" name="Shape 26"/>
        <p:cNvGrpSpPr/>
        <p:nvPr/>
      </p:nvGrpSpPr>
      <p:grpSpPr>
        <a:xfrm>
          <a:off x="0" y="0"/>
          <a:ext cx="0" cy="0"/>
          <a:chOff x="0" y="0"/>
          <a:chExt cx="0" cy="0"/>
        </a:xfrm>
      </p:grpSpPr>
      <p:sp>
        <p:nvSpPr>
          <p:cNvPr id="27" name="Google Shape;27;p16"/>
          <p:cNvSpPr txBox="1"/>
          <p:nvPr>
            <p:ph type="title"/>
          </p:nvPr>
        </p:nvSpPr>
        <p:spPr>
          <a:xfrm>
            <a:off x="1550988" y="365125"/>
            <a:ext cx="87550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16"/>
          <p:cNvSpPr txBox="1"/>
          <p:nvPr>
            <p:ph idx="1" type="body"/>
          </p:nvPr>
        </p:nvSpPr>
        <p:spPr>
          <a:xfrm>
            <a:off x="1550988" y="1825625"/>
            <a:ext cx="982345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305C"/>
              </a:buClr>
              <a:buSzPts val="1800"/>
              <a:buChar char="•"/>
              <a:defRPr/>
            </a:lvl1pPr>
            <a:lvl2pPr indent="-342900" lvl="1" marL="914400" algn="l">
              <a:lnSpc>
                <a:spcPct val="90000"/>
              </a:lnSpc>
              <a:spcBef>
                <a:spcPts val="500"/>
              </a:spcBef>
              <a:spcAft>
                <a:spcPts val="0"/>
              </a:spcAft>
              <a:buClr>
                <a:srgbClr val="00305C"/>
              </a:buClr>
              <a:buSzPts val="1800"/>
              <a:buChar char="•"/>
              <a:defRPr/>
            </a:lvl2pPr>
            <a:lvl3pPr indent="-342900" lvl="2" marL="1371600" algn="l">
              <a:lnSpc>
                <a:spcPct val="90000"/>
              </a:lnSpc>
              <a:spcBef>
                <a:spcPts val="500"/>
              </a:spcBef>
              <a:spcAft>
                <a:spcPts val="0"/>
              </a:spcAft>
              <a:buClr>
                <a:srgbClr val="00305C"/>
              </a:buClr>
              <a:buSzPts val="1800"/>
              <a:buChar char="•"/>
              <a:defRPr/>
            </a:lvl3pPr>
            <a:lvl4pPr indent="-342900" lvl="3" marL="1828800" algn="l">
              <a:lnSpc>
                <a:spcPct val="90000"/>
              </a:lnSpc>
              <a:spcBef>
                <a:spcPts val="500"/>
              </a:spcBef>
              <a:spcAft>
                <a:spcPts val="0"/>
              </a:spcAft>
              <a:buClr>
                <a:srgbClr val="00305C"/>
              </a:buClr>
              <a:buSzPts val="1800"/>
              <a:buChar char="•"/>
              <a:defRPr/>
            </a:lvl4pPr>
            <a:lvl5pPr indent="-342900" lvl="4" marL="2286000" algn="l">
              <a:lnSpc>
                <a:spcPct val="90000"/>
              </a:lnSpc>
              <a:spcBef>
                <a:spcPts val="500"/>
              </a:spcBef>
              <a:spcAft>
                <a:spcPts val="0"/>
              </a:spcAft>
              <a:buClr>
                <a:srgbClr val="00305C"/>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6"/>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6"/>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6"/>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32" name="Shape 32"/>
        <p:cNvGrpSpPr/>
        <p:nvPr/>
      </p:nvGrpSpPr>
      <p:grpSpPr>
        <a:xfrm>
          <a:off x="0" y="0"/>
          <a:ext cx="0" cy="0"/>
          <a:chOff x="0" y="0"/>
          <a:chExt cx="0" cy="0"/>
        </a:xfrm>
      </p:grpSpPr>
      <p:sp>
        <p:nvSpPr>
          <p:cNvPr id="33" name="Google Shape;33;p17"/>
          <p:cNvSpPr txBox="1"/>
          <p:nvPr>
            <p:ph type="title"/>
          </p:nvPr>
        </p:nvSpPr>
        <p:spPr>
          <a:xfrm>
            <a:off x="831850" y="1709739"/>
            <a:ext cx="9830054" cy="283483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4" name="Google Shape;34;p17"/>
          <p:cNvSpPr txBox="1"/>
          <p:nvPr>
            <p:ph idx="1" type="body"/>
          </p:nvPr>
        </p:nvSpPr>
        <p:spPr>
          <a:xfrm>
            <a:off x="831850" y="4589464"/>
            <a:ext cx="9830054" cy="149077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7"/>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7"/>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7"/>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8" name="Shape 38"/>
        <p:cNvGrpSpPr/>
        <p:nvPr/>
      </p:nvGrpSpPr>
      <p:grpSpPr>
        <a:xfrm>
          <a:off x="0" y="0"/>
          <a:ext cx="0" cy="0"/>
          <a:chOff x="0" y="0"/>
          <a:chExt cx="0" cy="0"/>
        </a:xfrm>
      </p:grpSpPr>
      <p:sp>
        <p:nvSpPr>
          <p:cNvPr id="39" name="Google Shape;39;p18"/>
          <p:cNvSpPr txBox="1"/>
          <p:nvPr>
            <p:ph type="title"/>
          </p:nvPr>
        </p:nvSpPr>
        <p:spPr>
          <a:xfrm>
            <a:off x="1550988" y="365125"/>
            <a:ext cx="87550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0" name="Google Shape;40;p18"/>
          <p:cNvSpPr txBox="1"/>
          <p:nvPr>
            <p:ph idx="1" type="body"/>
          </p:nvPr>
        </p:nvSpPr>
        <p:spPr>
          <a:xfrm>
            <a:off x="838200" y="1825625"/>
            <a:ext cx="4489704"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305C"/>
              </a:buClr>
              <a:buSzPts val="1800"/>
              <a:buChar char="•"/>
              <a:defRPr/>
            </a:lvl1pPr>
            <a:lvl2pPr indent="-342900" lvl="1" marL="914400" algn="l">
              <a:lnSpc>
                <a:spcPct val="90000"/>
              </a:lnSpc>
              <a:spcBef>
                <a:spcPts val="500"/>
              </a:spcBef>
              <a:spcAft>
                <a:spcPts val="0"/>
              </a:spcAft>
              <a:buClr>
                <a:srgbClr val="00305C"/>
              </a:buClr>
              <a:buSzPts val="1800"/>
              <a:buChar char="•"/>
              <a:defRPr/>
            </a:lvl2pPr>
            <a:lvl3pPr indent="-342900" lvl="2" marL="1371600" algn="l">
              <a:lnSpc>
                <a:spcPct val="90000"/>
              </a:lnSpc>
              <a:spcBef>
                <a:spcPts val="500"/>
              </a:spcBef>
              <a:spcAft>
                <a:spcPts val="0"/>
              </a:spcAft>
              <a:buClr>
                <a:srgbClr val="00305C"/>
              </a:buClr>
              <a:buSzPts val="1800"/>
              <a:buChar char="•"/>
              <a:defRPr/>
            </a:lvl3pPr>
            <a:lvl4pPr indent="-342900" lvl="3" marL="1828800" algn="l">
              <a:lnSpc>
                <a:spcPct val="90000"/>
              </a:lnSpc>
              <a:spcBef>
                <a:spcPts val="500"/>
              </a:spcBef>
              <a:spcAft>
                <a:spcPts val="0"/>
              </a:spcAft>
              <a:buClr>
                <a:srgbClr val="00305C"/>
              </a:buClr>
              <a:buSzPts val="1800"/>
              <a:buChar char="•"/>
              <a:defRPr/>
            </a:lvl4pPr>
            <a:lvl5pPr indent="-342900" lvl="4" marL="2286000" algn="l">
              <a:lnSpc>
                <a:spcPct val="90000"/>
              </a:lnSpc>
              <a:spcBef>
                <a:spcPts val="500"/>
              </a:spcBef>
              <a:spcAft>
                <a:spcPts val="0"/>
              </a:spcAft>
              <a:buClr>
                <a:srgbClr val="00305C"/>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8"/>
          <p:cNvSpPr txBox="1"/>
          <p:nvPr>
            <p:ph idx="2" type="body"/>
          </p:nvPr>
        </p:nvSpPr>
        <p:spPr>
          <a:xfrm>
            <a:off x="6172200" y="1825625"/>
            <a:ext cx="4489704"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305C"/>
              </a:buClr>
              <a:buSzPts val="1800"/>
              <a:buChar char="•"/>
              <a:defRPr/>
            </a:lvl1pPr>
            <a:lvl2pPr indent="-342900" lvl="1" marL="914400" algn="l">
              <a:lnSpc>
                <a:spcPct val="90000"/>
              </a:lnSpc>
              <a:spcBef>
                <a:spcPts val="500"/>
              </a:spcBef>
              <a:spcAft>
                <a:spcPts val="0"/>
              </a:spcAft>
              <a:buClr>
                <a:srgbClr val="00305C"/>
              </a:buClr>
              <a:buSzPts val="1800"/>
              <a:buChar char="•"/>
              <a:defRPr/>
            </a:lvl2pPr>
            <a:lvl3pPr indent="-342900" lvl="2" marL="1371600" algn="l">
              <a:lnSpc>
                <a:spcPct val="90000"/>
              </a:lnSpc>
              <a:spcBef>
                <a:spcPts val="500"/>
              </a:spcBef>
              <a:spcAft>
                <a:spcPts val="0"/>
              </a:spcAft>
              <a:buClr>
                <a:srgbClr val="00305C"/>
              </a:buClr>
              <a:buSzPts val="1800"/>
              <a:buChar char="•"/>
              <a:defRPr/>
            </a:lvl3pPr>
            <a:lvl4pPr indent="-342900" lvl="3" marL="1828800" algn="l">
              <a:lnSpc>
                <a:spcPct val="90000"/>
              </a:lnSpc>
              <a:spcBef>
                <a:spcPts val="500"/>
              </a:spcBef>
              <a:spcAft>
                <a:spcPts val="0"/>
              </a:spcAft>
              <a:buClr>
                <a:srgbClr val="00305C"/>
              </a:buClr>
              <a:buSzPts val="1800"/>
              <a:buChar char="•"/>
              <a:defRPr/>
            </a:lvl4pPr>
            <a:lvl5pPr indent="-342900" lvl="4" marL="2286000" algn="l">
              <a:lnSpc>
                <a:spcPct val="90000"/>
              </a:lnSpc>
              <a:spcBef>
                <a:spcPts val="500"/>
              </a:spcBef>
              <a:spcAft>
                <a:spcPts val="0"/>
              </a:spcAft>
              <a:buClr>
                <a:srgbClr val="00305C"/>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8"/>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8"/>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8"/>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5" name="Shape 45"/>
        <p:cNvGrpSpPr/>
        <p:nvPr/>
      </p:nvGrpSpPr>
      <p:grpSpPr>
        <a:xfrm>
          <a:off x="0" y="0"/>
          <a:ext cx="0" cy="0"/>
          <a:chOff x="0" y="0"/>
          <a:chExt cx="0" cy="0"/>
        </a:xfrm>
      </p:grpSpPr>
      <p:sp>
        <p:nvSpPr>
          <p:cNvPr id="46" name="Google Shape;46;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7" name="Google Shape;47;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305C"/>
              </a:buClr>
              <a:buSzPts val="2400"/>
              <a:buNone/>
              <a:defRPr b="1" sz="2400"/>
            </a:lvl1pPr>
            <a:lvl2pPr indent="-228600" lvl="1" marL="914400" algn="l">
              <a:lnSpc>
                <a:spcPct val="90000"/>
              </a:lnSpc>
              <a:spcBef>
                <a:spcPts val="500"/>
              </a:spcBef>
              <a:spcAft>
                <a:spcPts val="0"/>
              </a:spcAft>
              <a:buClr>
                <a:srgbClr val="00305C"/>
              </a:buClr>
              <a:buSzPts val="2000"/>
              <a:buNone/>
              <a:defRPr b="1" sz="2000"/>
            </a:lvl2pPr>
            <a:lvl3pPr indent="-228600" lvl="2" marL="1371600" algn="l">
              <a:lnSpc>
                <a:spcPct val="90000"/>
              </a:lnSpc>
              <a:spcBef>
                <a:spcPts val="500"/>
              </a:spcBef>
              <a:spcAft>
                <a:spcPts val="0"/>
              </a:spcAft>
              <a:buClr>
                <a:srgbClr val="00305C"/>
              </a:buClr>
              <a:buSzPts val="1800"/>
              <a:buNone/>
              <a:defRPr b="1" sz="1800"/>
            </a:lvl3pPr>
            <a:lvl4pPr indent="-228600" lvl="3" marL="1828800" algn="l">
              <a:lnSpc>
                <a:spcPct val="90000"/>
              </a:lnSpc>
              <a:spcBef>
                <a:spcPts val="500"/>
              </a:spcBef>
              <a:spcAft>
                <a:spcPts val="0"/>
              </a:spcAft>
              <a:buClr>
                <a:srgbClr val="00305C"/>
              </a:buClr>
              <a:buSzPts val="1600"/>
              <a:buNone/>
              <a:defRPr b="1" sz="1600"/>
            </a:lvl4pPr>
            <a:lvl5pPr indent="-228600" lvl="4" marL="2286000" algn="l">
              <a:lnSpc>
                <a:spcPct val="90000"/>
              </a:lnSpc>
              <a:spcBef>
                <a:spcPts val="500"/>
              </a:spcBef>
              <a:spcAft>
                <a:spcPts val="0"/>
              </a:spcAft>
              <a:buClr>
                <a:srgbClr val="00305C"/>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305C"/>
              </a:buClr>
              <a:buSzPts val="1800"/>
              <a:buChar char="•"/>
              <a:defRPr/>
            </a:lvl1pPr>
            <a:lvl2pPr indent="-342900" lvl="1" marL="914400" algn="l">
              <a:lnSpc>
                <a:spcPct val="90000"/>
              </a:lnSpc>
              <a:spcBef>
                <a:spcPts val="500"/>
              </a:spcBef>
              <a:spcAft>
                <a:spcPts val="0"/>
              </a:spcAft>
              <a:buClr>
                <a:srgbClr val="00305C"/>
              </a:buClr>
              <a:buSzPts val="1800"/>
              <a:buChar char="•"/>
              <a:defRPr/>
            </a:lvl2pPr>
            <a:lvl3pPr indent="-342900" lvl="2" marL="1371600" algn="l">
              <a:lnSpc>
                <a:spcPct val="90000"/>
              </a:lnSpc>
              <a:spcBef>
                <a:spcPts val="500"/>
              </a:spcBef>
              <a:spcAft>
                <a:spcPts val="0"/>
              </a:spcAft>
              <a:buClr>
                <a:srgbClr val="00305C"/>
              </a:buClr>
              <a:buSzPts val="1800"/>
              <a:buChar char="•"/>
              <a:defRPr/>
            </a:lvl3pPr>
            <a:lvl4pPr indent="-342900" lvl="3" marL="1828800" algn="l">
              <a:lnSpc>
                <a:spcPct val="90000"/>
              </a:lnSpc>
              <a:spcBef>
                <a:spcPts val="500"/>
              </a:spcBef>
              <a:spcAft>
                <a:spcPts val="0"/>
              </a:spcAft>
              <a:buClr>
                <a:srgbClr val="00305C"/>
              </a:buClr>
              <a:buSzPts val="1800"/>
              <a:buChar char="•"/>
              <a:defRPr/>
            </a:lvl4pPr>
            <a:lvl5pPr indent="-342900" lvl="4" marL="2286000" algn="l">
              <a:lnSpc>
                <a:spcPct val="90000"/>
              </a:lnSpc>
              <a:spcBef>
                <a:spcPts val="500"/>
              </a:spcBef>
              <a:spcAft>
                <a:spcPts val="0"/>
              </a:spcAft>
              <a:buClr>
                <a:srgbClr val="00305C"/>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rgbClr val="00305C"/>
              </a:buClr>
              <a:buSzPts val="2400"/>
              <a:buNone/>
              <a:defRPr b="1" sz="2400"/>
            </a:lvl1pPr>
            <a:lvl2pPr indent="-228600" lvl="1" marL="914400" algn="l">
              <a:lnSpc>
                <a:spcPct val="90000"/>
              </a:lnSpc>
              <a:spcBef>
                <a:spcPts val="500"/>
              </a:spcBef>
              <a:spcAft>
                <a:spcPts val="0"/>
              </a:spcAft>
              <a:buClr>
                <a:srgbClr val="00305C"/>
              </a:buClr>
              <a:buSzPts val="2000"/>
              <a:buNone/>
              <a:defRPr b="1" sz="2000"/>
            </a:lvl2pPr>
            <a:lvl3pPr indent="-228600" lvl="2" marL="1371600" algn="l">
              <a:lnSpc>
                <a:spcPct val="90000"/>
              </a:lnSpc>
              <a:spcBef>
                <a:spcPts val="500"/>
              </a:spcBef>
              <a:spcAft>
                <a:spcPts val="0"/>
              </a:spcAft>
              <a:buClr>
                <a:srgbClr val="00305C"/>
              </a:buClr>
              <a:buSzPts val="1800"/>
              <a:buNone/>
              <a:defRPr b="1" sz="1800"/>
            </a:lvl3pPr>
            <a:lvl4pPr indent="-228600" lvl="3" marL="1828800" algn="l">
              <a:lnSpc>
                <a:spcPct val="90000"/>
              </a:lnSpc>
              <a:spcBef>
                <a:spcPts val="500"/>
              </a:spcBef>
              <a:spcAft>
                <a:spcPts val="0"/>
              </a:spcAft>
              <a:buClr>
                <a:srgbClr val="00305C"/>
              </a:buClr>
              <a:buSzPts val="1600"/>
              <a:buNone/>
              <a:defRPr b="1" sz="1600"/>
            </a:lvl4pPr>
            <a:lvl5pPr indent="-228600" lvl="4" marL="2286000" algn="l">
              <a:lnSpc>
                <a:spcPct val="90000"/>
              </a:lnSpc>
              <a:spcBef>
                <a:spcPts val="500"/>
              </a:spcBef>
              <a:spcAft>
                <a:spcPts val="0"/>
              </a:spcAft>
              <a:buClr>
                <a:srgbClr val="00305C"/>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rgbClr val="00305C"/>
              </a:buClr>
              <a:buSzPts val="1800"/>
              <a:buChar char="•"/>
              <a:defRPr/>
            </a:lvl1pPr>
            <a:lvl2pPr indent="-342900" lvl="1" marL="914400" algn="l">
              <a:lnSpc>
                <a:spcPct val="90000"/>
              </a:lnSpc>
              <a:spcBef>
                <a:spcPts val="500"/>
              </a:spcBef>
              <a:spcAft>
                <a:spcPts val="0"/>
              </a:spcAft>
              <a:buClr>
                <a:srgbClr val="00305C"/>
              </a:buClr>
              <a:buSzPts val="1800"/>
              <a:buChar char="•"/>
              <a:defRPr/>
            </a:lvl2pPr>
            <a:lvl3pPr indent="-342900" lvl="2" marL="1371600" algn="l">
              <a:lnSpc>
                <a:spcPct val="90000"/>
              </a:lnSpc>
              <a:spcBef>
                <a:spcPts val="500"/>
              </a:spcBef>
              <a:spcAft>
                <a:spcPts val="0"/>
              </a:spcAft>
              <a:buClr>
                <a:srgbClr val="00305C"/>
              </a:buClr>
              <a:buSzPts val="1800"/>
              <a:buChar char="•"/>
              <a:defRPr/>
            </a:lvl3pPr>
            <a:lvl4pPr indent="-342900" lvl="3" marL="1828800" algn="l">
              <a:lnSpc>
                <a:spcPct val="90000"/>
              </a:lnSpc>
              <a:spcBef>
                <a:spcPts val="500"/>
              </a:spcBef>
              <a:spcAft>
                <a:spcPts val="0"/>
              </a:spcAft>
              <a:buClr>
                <a:srgbClr val="00305C"/>
              </a:buClr>
              <a:buSzPts val="1800"/>
              <a:buChar char="•"/>
              <a:defRPr/>
            </a:lvl4pPr>
            <a:lvl5pPr indent="-342900" lvl="4" marL="2286000" algn="l">
              <a:lnSpc>
                <a:spcPct val="90000"/>
              </a:lnSpc>
              <a:spcBef>
                <a:spcPts val="500"/>
              </a:spcBef>
              <a:spcAft>
                <a:spcPts val="0"/>
              </a:spcAft>
              <a:buClr>
                <a:srgbClr val="00305C"/>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9"/>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9"/>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9"/>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54" name="Shape 54"/>
        <p:cNvGrpSpPr/>
        <p:nvPr/>
      </p:nvGrpSpPr>
      <p:grpSpPr>
        <a:xfrm>
          <a:off x="0" y="0"/>
          <a:ext cx="0" cy="0"/>
          <a:chOff x="0" y="0"/>
          <a:chExt cx="0" cy="0"/>
        </a:xfrm>
      </p:grpSpPr>
      <p:sp>
        <p:nvSpPr>
          <p:cNvPr id="55" name="Google Shape;55;p20"/>
          <p:cNvSpPr txBox="1"/>
          <p:nvPr>
            <p:ph type="title"/>
          </p:nvPr>
        </p:nvSpPr>
        <p:spPr>
          <a:xfrm>
            <a:off x="1550988" y="365125"/>
            <a:ext cx="8755062"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6" name="Google Shape;56;p20"/>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0"/>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0"/>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9" name="Shape 59"/>
        <p:cNvGrpSpPr/>
        <p:nvPr/>
      </p:nvGrpSpPr>
      <p:grpSpPr>
        <a:xfrm>
          <a:off x="0" y="0"/>
          <a:ext cx="0" cy="0"/>
          <a:chOff x="0" y="0"/>
          <a:chExt cx="0" cy="0"/>
        </a:xfrm>
      </p:grpSpPr>
      <p:sp>
        <p:nvSpPr>
          <p:cNvPr id="60" name="Google Shape;60;p21"/>
          <p:cNvSpPr txBox="1"/>
          <p:nvPr>
            <p:ph type="title"/>
          </p:nvPr>
        </p:nvSpPr>
        <p:spPr>
          <a:xfrm>
            <a:off x="7661212" y="722249"/>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1" name="Google Shape;61;p21"/>
          <p:cNvSpPr txBox="1"/>
          <p:nvPr>
            <p:ph idx="1" type="body"/>
          </p:nvPr>
        </p:nvSpPr>
        <p:spPr>
          <a:xfrm>
            <a:off x="1551432" y="722249"/>
            <a:ext cx="5681472" cy="5449951"/>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rgbClr val="00305C"/>
              </a:buClr>
              <a:buSzPts val="3200"/>
              <a:buChar char="•"/>
              <a:defRPr sz="3200"/>
            </a:lvl1pPr>
            <a:lvl2pPr indent="-406400" lvl="1" marL="914400" algn="l">
              <a:lnSpc>
                <a:spcPct val="90000"/>
              </a:lnSpc>
              <a:spcBef>
                <a:spcPts val="500"/>
              </a:spcBef>
              <a:spcAft>
                <a:spcPts val="0"/>
              </a:spcAft>
              <a:buClr>
                <a:srgbClr val="00305C"/>
              </a:buClr>
              <a:buSzPts val="2800"/>
              <a:buChar char="•"/>
              <a:defRPr sz="2800"/>
            </a:lvl2pPr>
            <a:lvl3pPr indent="-381000" lvl="2" marL="1371600" algn="l">
              <a:lnSpc>
                <a:spcPct val="90000"/>
              </a:lnSpc>
              <a:spcBef>
                <a:spcPts val="500"/>
              </a:spcBef>
              <a:spcAft>
                <a:spcPts val="0"/>
              </a:spcAft>
              <a:buClr>
                <a:srgbClr val="00305C"/>
              </a:buClr>
              <a:buSzPts val="2400"/>
              <a:buChar char="•"/>
              <a:defRPr sz="2400"/>
            </a:lvl3pPr>
            <a:lvl4pPr indent="-355600" lvl="3" marL="1828800" algn="l">
              <a:lnSpc>
                <a:spcPct val="90000"/>
              </a:lnSpc>
              <a:spcBef>
                <a:spcPts val="500"/>
              </a:spcBef>
              <a:spcAft>
                <a:spcPts val="0"/>
              </a:spcAft>
              <a:buClr>
                <a:srgbClr val="00305C"/>
              </a:buClr>
              <a:buSzPts val="2000"/>
              <a:buChar char="•"/>
              <a:defRPr sz="2000"/>
            </a:lvl4pPr>
            <a:lvl5pPr indent="-355600" lvl="4" marL="2286000" algn="l">
              <a:lnSpc>
                <a:spcPct val="90000"/>
              </a:lnSpc>
              <a:spcBef>
                <a:spcPts val="500"/>
              </a:spcBef>
              <a:spcAft>
                <a:spcPts val="0"/>
              </a:spcAft>
              <a:buClr>
                <a:srgbClr val="00305C"/>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1"/>
          <p:cNvSpPr txBox="1"/>
          <p:nvPr>
            <p:ph idx="2" type="body"/>
          </p:nvPr>
        </p:nvSpPr>
        <p:spPr>
          <a:xfrm>
            <a:off x="7661212" y="2322449"/>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00305C"/>
              </a:buClr>
              <a:buSzPts val="1600"/>
              <a:buNone/>
              <a:defRPr sz="1600"/>
            </a:lvl1pPr>
            <a:lvl2pPr indent="-228600" lvl="1" marL="914400" algn="l">
              <a:lnSpc>
                <a:spcPct val="90000"/>
              </a:lnSpc>
              <a:spcBef>
                <a:spcPts val="500"/>
              </a:spcBef>
              <a:spcAft>
                <a:spcPts val="0"/>
              </a:spcAft>
              <a:buClr>
                <a:srgbClr val="00305C"/>
              </a:buClr>
              <a:buSzPts val="1400"/>
              <a:buNone/>
              <a:defRPr sz="1400"/>
            </a:lvl2pPr>
            <a:lvl3pPr indent="-228600" lvl="2" marL="1371600" algn="l">
              <a:lnSpc>
                <a:spcPct val="90000"/>
              </a:lnSpc>
              <a:spcBef>
                <a:spcPts val="500"/>
              </a:spcBef>
              <a:spcAft>
                <a:spcPts val="0"/>
              </a:spcAft>
              <a:buClr>
                <a:srgbClr val="00305C"/>
              </a:buClr>
              <a:buSzPts val="1200"/>
              <a:buNone/>
              <a:defRPr sz="1200"/>
            </a:lvl3pPr>
            <a:lvl4pPr indent="-228600" lvl="3" marL="1828800" algn="l">
              <a:lnSpc>
                <a:spcPct val="90000"/>
              </a:lnSpc>
              <a:spcBef>
                <a:spcPts val="500"/>
              </a:spcBef>
              <a:spcAft>
                <a:spcPts val="0"/>
              </a:spcAft>
              <a:buClr>
                <a:srgbClr val="00305C"/>
              </a:buClr>
              <a:buSzPts val="1000"/>
              <a:buNone/>
              <a:defRPr sz="1000"/>
            </a:lvl4pPr>
            <a:lvl5pPr indent="-228600" lvl="4" marL="2286000" algn="l">
              <a:lnSpc>
                <a:spcPct val="90000"/>
              </a:lnSpc>
              <a:spcBef>
                <a:spcPts val="500"/>
              </a:spcBef>
              <a:spcAft>
                <a:spcPts val="0"/>
              </a:spcAft>
              <a:buClr>
                <a:srgbClr val="00305C"/>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1"/>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1"/>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2"/>
          <p:cNvPicPr preferRelativeResize="0"/>
          <p:nvPr/>
        </p:nvPicPr>
        <p:blipFill rotWithShape="1">
          <a:blip r:embed="rId1">
            <a:alphaModFix/>
          </a:blip>
          <a:srcRect b="0" l="0" r="0" t="0"/>
          <a:stretch/>
        </p:blipFill>
        <p:spPr>
          <a:xfrm>
            <a:off x="0" y="0"/>
            <a:ext cx="12192000" cy="6858000"/>
          </a:xfrm>
          <a:prstGeom prst="rect">
            <a:avLst/>
          </a:prstGeom>
          <a:noFill/>
          <a:ln>
            <a:noFill/>
          </a:ln>
        </p:spPr>
      </p:pic>
      <p:sp>
        <p:nvSpPr>
          <p:cNvPr id="11" name="Google Shape;11;p12"/>
          <p:cNvSpPr txBox="1"/>
          <p:nvPr>
            <p:ph type="title"/>
          </p:nvPr>
        </p:nvSpPr>
        <p:spPr>
          <a:xfrm>
            <a:off x="1550988" y="365125"/>
            <a:ext cx="8755062"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000000"/>
              </a:buClr>
              <a:buSzPts val="1400"/>
              <a:buFont typeface="Arial"/>
              <a:buNone/>
              <a:defRPr b="0" i="0" sz="4400" u="none" cap="none" strike="noStrike">
                <a:solidFill>
                  <a:srgbClr val="00305C"/>
                </a:solidFill>
                <a:latin typeface="Montserrat"/>
                <a:ea typeface="Montserrat"/>
                <a:cs typeface="Montserrat"/>
                <a:sym typeface="Montserrat"/>
              </a:defRPr>
            </a:lvl1pPr>
            <a:lvl2pPr lvl="1" marR="0" rtl="0" algn="l">
              <a:lnSpc>
                <a:spcPct val="90000"/>
              </a:lnSpc>
              <a:spcBef>
                <a:spcPts val="0"/>
              </a:spcBef>
              <a:spcAft>
                <a:spcPts val="0"/>
              </a:spcAft>
              <a:buClr>
                <a:srgbClr val="000000"/>
              </a:buClr>
              <a:buSzPts val="1400"/>
              <a:buFont typeface="Arial"/>
              <a:buNone/>
              <a:defRPr b="0" i="0" sz="4400" u="none" cap="none" strike="noStrike">
                <a:solidFill>
                  <a:srgbClr val="00305C"/>
                </a:solidFill>
                <a:latin typeface="Montserrat"/>
                <a:ea typeface="Montserrat"/>
                <a:cs typeface="Montserrat"/>
                <a:sym typeface="Montserrat"/>
              </a:defRPr>
            </a:lvl2pPr>
            <a:lvl3pPr lvl="2" marR="0" rtl="0" algn="l">
              <a:lnSpc>
                <a:spcPct val="90000"/>
              </a:lnSpc>
              <a:spcBef>
                <a:spcPts val="0"/>
              </a:spcBef>
              <a:spcAft>
                <a:spcPts val="0"/>
              </a:spcAft>
              <a:buClr>
                <a:srgbClr val="000000"/>
              </a:buClr>
              <a:buSzPts val="1400"/>
              <a:buFont typeface="Arial"/>
              <a:buNone/>
              <a:defRPr b="0" i="0" sz="4400" u="none" cap="none" strike="noStrike">
                <a:solidFill>
                  <a:srgbClr val="00305C"/>
                </a:solidFill>
                <a:latin typeface="Montserrat"/>
                <a:ea typeface="Montserrat"/>
                <a:cs typeface="Montserrat"/>
                <a:sym typeface="Montserrat"/>
              </a:defRPr>
            </a:lvl3pPr>
            <a:lvl4pPr lvl="3" marR="0" rtl="0" algn="l">
              <a:lnSpc>
                <a:spcPct val="90000"/>
              </a:lnSpc>
              <a:spcBef>
                <a:spcPts val="0"/>
              </a:spcBef>
              <a:spcAft>
                <a:spcPts val="0"/>
              </a:spcAft>
              <a:buClr>
                <a:srgbClr val="000000"/>
              </a:buClr>
              <a:buSzPts val="1400"/>
              <a:buFont typeface="Arial"/>
              <a:buNone/>
              <a:defRPr b="0" i="0" sz="4400" u="none" cap="none" strike="noStrike">
                <a:solidFill>
                  <a:srgbClr val="00305C"/>
                </a:solidFill>
                <a:latin typeface="Montserrat"/>
                <a:ea typeface="Montserrat"/>
                <a:cs typeface="Montserrat"/>
                <a:sym typeface="Montserrat"/>
              </a:defRPr>
            </a:lvl4pPr>
            <a:lvl5pPr lvl="4" marR="0" rtl="0" algn="l">
              <a:lnSpc>
                <a:spcPct val="90000"/>
              </a:lnSpc>
              <a:spcBef>
                <a:spcPts val="0"/>
              </a:spcBef>
              <a:spcAft>
                <a:spcPts val="0"/>
              </a:spcAft>
              <a:buClr>
                <a:srgbClr val="000000"/>
              </a:buClr>
              <a:buSzPts val="1400"/>
              <a:buFont typeface="Arial"/>
              <a:buNone/>
              <a:defRPr b="0" i="0" sz="4400" u="none" cap="none" strike="noStrike">
                <a:solidFill>
                  <a:srgbClr val="00305C"/>
                </a:solidFill>
                <a:latin typeface="Montserrat"/>
                <a:ea typeface="Montserrat"/>
                <a:cs typeface="Montserrat"/>
                <a:sym typeface="Montserrat"/>
              </a:defRPr>
            </a:lvl5pPr>
            <a:lvl6pPr lvl="5" marR="0" rtl="0" algn="l">
              <a:lnSpc>
                <a:spcPct val="90000"/>
              </a:lnSpc>
              <a:spcBef>
                <a:spcPts val="0"/>
              </a:spcBef>
              <a:spcAft>
                <a:spcPts val="0"/>
              </a:spcAft>
              <a:buClr>
                <a:srgbClr val="000000"/>
              </a:buClr>
              <a:buSzPts val="1400"/>
              <a:buFont typeface="Arial"/>
              <a:buNone/>
              <a:defRPr b="0" i="0" sz="4400" u="none" cap="none" strike="noStrike">
                <a:solidFill>
                  <a:srgbClr val="00305C"/>
                </a:solidFill>
                <a:latin typeface="Montserrat"/>
                <a:ea typeface="Montserrat"/>
                <a:cs typeface="Montserrat"/>
                <a:sym typeface="Montserrat"/>
              </a:defRPr>
            </a:lvl6pPr>
            <a:lvl7pPr lvl="6" marR="0" rtl="0" algn="l">
              <a:lnSpc>
                <a:spcPct val="90000"/>
              </a:lnSpc>
              <a:spcBef>
                <a:spcPts val="0"/>
              </a:spcBef>
              <a:spcAft>
                <a:spcPts val="0"/>
              </a:spcAft>
              <a:buClr>
                <a:srgbClr val="000000"/>
              </a:buClr>
              <a:buSzPts val="1400"/>
              <a:buFont typeface="Arial"/>
              <a:buNone/>
              <a:defRPr b="0" i="0" sz="4400" u="none" cap="none" strike="noStrike">
                <a:solidFill>
                  <a:srgbClr val="00305C"/>
                </a:solidFill>
                <a:latin typeface="Montserrat"/>
                <a:ea typeface="Montserrat"/>
                <a:cs typeface="Montserrat"/>
                <a:sym typeface="Montserrat"/>
              </a:defRPr>
            </a:lvl7pPr>
            <a:lvl8pPr lvl="7" marR="0" rtl="0" algn="l">
              <a:lnSpc>
                <a:spcPct val="90000"/>
              </a:lnSpc>
              <a:spcBef>
                <a:spcPts val="0"/>
              </a:spcBef>
              <a:spcAft>
                <a:spcPts val="0"/>
              </a:spcAft>
              <a:buClr>
                <a:srgbClr val="000000"/>
              </a:buClr>
              <a:buSzPts val="1400"/>
              <a:buFont typeface="Arial"/>
              <a:buNone/>
              <a:defRPr b="0" i="0" sz="4400" u="none" cap="none" strike="noStrike">
                <a:solidFill>
                  <a:srgbClr val="00305C"/>
                </a:solidFill>
                <a:latin typeface="Montserrat"/>
                <a:ea typeface="Montserrat"/>
                <a:cs typeface="Montserrat"/>
                <a:sym typeface="Montserrat"/>
              </a:defRPr>
            </a:lvl8pPr>
            <a:lvl9pPr lvl="8" marR="0" rtl="0" algn="l">
              <a:lnSpc>
                <a:spcPct val="90000"/>
              </a:lnSpc>
              <a:spcBef>
                <a:spcPts val="0"/>
              </a:spcBef>
              <a:spcAft>
                <a:spcPts val="0"/>
              </a:spcAft>
              <a:buClr>
                <a:srgbClr val="000000"/>
              </a:buClr>
              <a:buSzPts val="1400"/>
              <a:buFont typeface="Arial"/>
              <a:buNone/>
              <a:defRPr b="0" i="0" sz="4400" u="none" cap="none" strike="noStrike">
                <a:solidFill>
                  <a:srgbClr val="00305C"/>
                </a:solidFill>
                <a:latin typeface="Montserrat"/>
                <a:ea typeface="Montserrat"/>
                <a:cs typeface="Montserrat"/>
                <a:sym typeface="Montserrat"/>
              </a:defRPr>
            </a:lvl9pPr>
          </a:lstStyle>
          <a:p/>
        </p:txBody>
      </p:sp>
      <p:sp>
        <p:nvSpPr>
          <p:cNvPr id="12" name="Google Shape;12;p12"/>
          <p:cNvSpPr txBox="1"/>
          <p:nvPr>
            <p:ph idx="1" type="body"/>
          </p:nvPr>
        </p:nvSpPr>
        <p:spPr>
          <a:xfrm>
            <a:off x="1550988" y="1825625"/>
            <a:ext cx="982345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305C"/>
              </a:buClr>
              <a:buSzPts val="2800"/>
              <a:buFont typeface="Arial"/>
              <a:buChar char="•"/>
              <a:defRPr b="0" i="0" sz="2800" u="none" cap="none" strike="noStrike">
                <a:solidFill>
                  <a:srgbClr val="00305C"/>
                </a:solidFill>
                <a:latin typeface="Montserrat"/>
                <a:ea typeface="Montserrat"/>
                <a:cs typeface="Montserrat"/>
                <a:sym typeface="Montserrat"/>
              </a:defRPr>
            </a:lvl1pPr>
            <a:lvl2pPr indent="-381000" lvl="1" marL="914400" marR="0" rtl="0" algn="l">
              <a:lnSpc>
                <a:spcPct val="90000"/>
              </a:lnSpc>
              <a:spcBef>
                <a:spcPts val="500"/>
              </a:spcBef>
              <a:spcAft>
                <a:spcPts val="0"/>
              </a:spcAft>
              <a:buClr>
                <a:srgbClr val="00305C"/>
              </a:buClr>
              <a:buSzPts val="2400"/>
              <a:buFont typeface="Arial"/>
              <a:buChar char="•"/>
              <a:defRPr b="0" i="0" sz="2400" u="none" cap="none" strike="noStrike">
                <a:solidFill>
                  <a:srgbClr val="00305C"/>
                </a:solidFill>
                <a:latin typeface="Montserrat"/>
                <a:ea typeface="Montserrat"/>
                <a:cs typeface="Montserrat"/>
                <a:sym typeface="Montserrat"/>
              </a:defRPr>
            </a:lvl2pPr>
            <a:lvl3pPr indent="-355600" lvl="2" marL="1371600" marR="0" rtl="0" algn="l">
              <a:lnSpc>
                <a:spcPct val="90000"/>
              </a:lnSpc>
              <a:spcBef>
                <a:spcPts val="500"/>
              </a:spcBef>
              <a:spcAft>
                <a:spcPts val="0"/>
              </a:spcAft>
              <a:buClr>
                <a:srgbClr val="00305C"/>
              </a:buClr>
              <a:buSzPts val="2000"/>
              <a:buFont typeface="Arial"/>
              <a:buChar char="•"/>
              <a:defRPr b="0" i="0" sz="2000" u="none" cap="none" strike="noStrike">
                <a:solidFill>
                  <a:srgbClr val="00305C"/>
                </a:solidFill>
                <a:latin typeface="Montserrat"/>
                <a:ea typeface="Montserrat"/>
                <a:cs typeface="Montserrat"/>
                <a:sym typeface="Montserrat"/>
              </a:defRPr>
            </a:lvl3pPr>
            <a:lvl4pPr indent="-342900" lvl="3" marL="1828800" marR="0" rtl="0" algn="l">
              <a:lnSpc>
                <a:spcPct val="90000"/>
              </a:lnSpc>
              <a:spcBef>
                <a:spcPts val="500"/>
              </a:spcBef>
              <a:spcAft>
                <a:spcPts val="0"/>
              </a:spcAft>
              <a:buClr>
                <a:srgbClr val="00305C"/>
              </a:buClr>
              <a:buSzPts val="1800"/>
              <a:buFont typeface="Arial"/>
              <a:buChar char="•"/>
              <a:defRPr b="0" i="0" sz="1800" u="none" cap="none" strike="noStrike">
                <a:solidFill>
                  <a:srgbClr val="00305C"/>
                </a:solidFill>
                <a:latin typeface="Montserrat"/>
                <a:ea typeface="Montserrat"/>
                <a:cs typeface="Montserrat"/>
                <a:sym typeface="Montserrat"/>
              </a:defRPr>
            </a:lvl4pPr>
            <a:lvl5pPr indent="-342900" lvl="4" marL="2286000" marR="0" rtl="0" algn="l">
              <a:lnSpc>
                <a:spcPct val="90000"/>
              </a:lnSpc>
              <a:spcBef>
                <a:spcPts val="500"/>
              </a:spcBef>
              <a:spcAft>
                <a:spcPts val="0"/>
              </a:spcAft>
              <a:buClr>
                <a:srgbClr val="00305C"/>
              </a:buClr>
              <a:buSzPts val="1800"/>
              <a:buFont typeface="Arial"/>
              <a:buChar char="•"/>
              <a:defRPr b="0" i="0" sz="1800" u="none" cap="none" strike="noStrike">
                <a:solidFill>
                  <a:srgbClr val="00305C"/>
                </a:solidFill>
                <a:latin typeface="Montserrat"/>
                <a:ea typeface="Montserrat"/>
                <a:cs typeface="Montserrat"/>
                <a:sym typeface="Montserra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0" type="dt"/>
          </p:nvPr>
        </p:nvSpPr>
        <p:spPr>
          <a:xfrm>
            <a:off x="1550988"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0305C"/>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1" type="ftr"/>
          </p:nvPr>
        </p:nvSpPr>
        <p:spPr>
          <a:xfrm>
            <a:off x="4405313"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00305C"/>
                </a:solidFill>
                <a:latin typeface="Montserrat"/>
                <a:ea typeface="Montserrat"/>
                <a:cs typeface="Montserrat"/>
                <a:sym typeface="Montserra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2"/>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0305C"/>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82879" y="686240"/>
            <a:ext cx="7174500" cy="2067900"/>
          </a:xfrm>
          <a:prstGeom prst="rect">
            <a:avLst/>
          </a:prstGeom>
          <a:noFill/>
          <a:ln>
            <a:noFill/>
          </a:ln>
        </p:spPr>
        <p:txBody>
          <a:bodyPr anchorCtr="0" anchor="b" bIns="45700" lIns="91425" spcFirstLastPara="1" rIns="91425" wrap="square" tIns="45700">
            <a:normAutofit/>
          </a:bodyPr>
          <a:lstStyle/>
          <a:p>
            <a:pPr indent="0" lvl="0" marL="0" rtl="0" algn="ctr">
              <a:lnSpc>
                <a:spcPct val="115000"/>
              </a:lnSpc>
              <a:spcBef>
                <a:spcPts val="0"/>
              </a:spcBef>
              <a:spcAft>
                <a:spcPts val="0"/>
              </a:spcAft>
              <a:buClr>
                <a:schemeClr val="lt1"/>
              </a:buClr>
              <a:buSzPts val="3600"/>
              <a:buFont typeface="Montserrat"/>
              <a:buNone/>
            </a:pPr>
            <a:br>
              <a:rPr lang="en-US" sz="3600"/>
            </a:br>
            <a:r>
              <a:rPr lang="en-US" sz="3600"/>
              <a:t> Onion Agro Supply chain analysis and optimization</a:t>
            </a:r>
            <a:br>
              <a:rPr lang="en-US" sz="3600"/>
            </a:br>
            <a:endParaRPr sz="3600"/>
          </a:p>
        </p:txBody>
      </p:sp>
      <p:sp>
        <p:nvSpPr>
          <p:cNvPr descr="http://cilmpvnc.files.wordpress.com/2012/01/measurement-tools.gif?w=291&amp;h=300" id="90" name="Google Shape;90;p1"/>
          <p:cNvSpPr/>
          <p:nvPr/>
        </p:nvSpPr>
        <p:spPr>
          <a:xfrm>
            <a:off x="1679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05C"/>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descr="http://cilmpvnc.files.wordpress.com/2012/01/measurement-tools.gif?w=291&amp;h=300" id="91" name="Google Shape;91;p1"/>
          <p:cNvSpPr/>
          <p:nvPr/>
        </p:nvSpPr>
        <p:spPr>
          <a:xfrm>
            <a:off x="1679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305C"/>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92" name="Google Shape;92;p1"/>
          <p:cNvSpPr txBox="1"/>
          <p:nvPr/>
        </p:nvSpPr>
        <p:spPr>
          <a:xfrm>
            <a:off x="6729400" y="3429000"/>
            <a:ext cx="5462700" cy="2342400"/>
          </a:xfrm>
          <a:prstGeom prst="rect">
            <a:avLst/>
          </a:prstGeom>
          <a:noFill/>
          <a:ln>
            <a:noFill/>
          </a:ln>
        </p:spPr>
        <p:txBody>
          <a:bodyPr anchorCtr="0" anchor="b" bIns="45700" lIns="91425" spcFirstLastPara="1" rIns="91425" wrap="square" tIns="45700">
            <a:noAutofit/>
          </a:bodyPr>
          <a:lstStyle/>
          <a:p>
            <a:pPr indent="0" lvl="0" marL="0" marR="0" rtl="0" algn="l">
              <a:lnSpc>
                <a:spcPct val="200000"/>
              </a:lnSpc>
              <a:spcBef>
                <a:spcPts val="0"/>
              </a:spcBef>
              <a:spcAft>
                <a:spcPts val="0"/>
              </a:spcAft>
              <a:buClr>
                <a:schemeClr val="lt1"/>
              </a:buClr>
              <a:buSzPts val="2400"/>
              <a:buFont typeface="Montserrat"/>
              <a:buNone/>
            </a:pPr>
            <a:r>
              <a:rPr b="1" i="0" lang="en-US" sz="2400" u="none" cap="none" strike="noStrike">
                <a:solidFill>
                  <a:schemeClr val="lt1"/>
                </a:solidFill>
                <a:latin typeface="Montserrat"/>
                <a:ea typeface="Montserrat"/>
                <a:cs typeface="Montserrat"/>
                <a:sym typeface="Montserrat"/>
              </a:rPr>
              <a:t>Guide</a:t>
            </a:r>
            <a:r>
              <a:rPr b="1" lang="en-US" sz="2400">
                <a:solidFill>
                  <a:schemeClr val="lt1"/>
                </a:solidFill>
                <a:latin typeface="Montserrat"/>
                <a:ea typeface="Montserrat"/>
                <a:cs typeface="Montserrat"/>
                <a:sym typeface="Montserrat"/>
              </a:rPr>
              <a:t> </a:t>
            </a:r>
            <a:endParaRPr b="1" sz="2400">
              <a:solidFill>
                <a:schemeClr val="lt1"/>
              </a:solidFill>
              <a:latin typeface="Montserrat"/>
              <a:ea typeface="Montserrat"/>
              <a:cs typeface="Montserrat"/>
              <a:sym typeface="Montserrat"/>
            </a:endParaRPr>
          </a:p>
          <a:p>
            <a:pPr indent="0" lvl="0" marL="0" marR="0" rtl="0" algn="l">
              <a:lnSpc>
                <a:spcPct val="200000"/>
              </a:lnSpc>
              <a:spcBef>
                <a:spcPts val="0"/>
              </a:spcBef>
              <a:spcAft>
                <a:spcPts val="0"/>
              </a:spcAft>
              <a:buClr>
                <a:schemeClr val="lt1"/>
              </a:buClr>
              <a:buSzPts val="2400"/>
              <a:buFont typeface="Montserrat"/>
              <a:buNone/>
            </a:pPr>
            <a:r>
              <a:rPr lang="en-US" sz="2400">
                <a:solidFill>
                  <a:schemeClr val="lt1"/>
                </a:solidFill>
                <a:latin typeface="Montserrat"/>
                <a:ea typeface="Montserrat"/>
                <a:cs typeface="Montserrat"/>
                <a:sym typeface="Montserrat"/>
              </a:rPr>
              <a:t>D</a:t>
            </a:r>
            <a:r>
              <a:rPr b="0" i="0" lang="en-US" sz="2400" u="none" cap="none" strike="noStrike">
                <a:solidFill>
                  <a:schemeClr val="lt1"/>
                </a:solidFill>
                <a:latin typeface="Montserrat"/>
                <a:ea typeface="Montserrat"/>
                <a:cs typeface="Montserrat"/>
                <a:sym typeface="Montserrat"/>
              </a:rPr>
              <a:t>r. M. Balaji</a:t>
            </a:r>
            <a:endParaRPr b="0" i="0" sz="2400" u="none" cap="none" strike="noStrike">
              <a:solidFill>
                <a:schemeClr val="lt1"/>
              </a:solidFill>
              <a:latin typeface="Montserrat"/>
              <a:ea typeface="Montserrat"/>
              <a:cs typeface="Montserrat"/>
              <a:sym typeface="Montserrat"/>
            </a:endParaRPr>
          </a:p>
          <a:p>
            <a:pPr indent="0" lvl="0" marL="0" marR="0" rtl="0" algn="l">
              <a:lnSpc>
                <a:spcPct val="200000"/>
              </a:lnSpc>
              <a:spcBef>
                <a:spcPts val="0"/>
              </a:spcBef>
              <a:spcAft>
                <a:spcPts val="0"/>
              </a:spcAft>
              <a:buClr>
                <a:schemeClr val="lt1"/>
              </a:buClr>
              <a:buSzPts val="2400"/>
              <a:buFont typeface="Montserrat"/>
              <a:buNone/>
            </a:pPr>
            <a:r>
              <a:rPr lang="en-US" sz="2400">
                <a:solidFill>
                  <a:schemeClr val="lt1"/>
                </a:solidFill>
                <a:latin typeface="Montserrat"/>
                <a:ea typeface="Montserrat"/>
                <a:cs typeface="Montserrat"/>
                <a:sym typeface="Montserrat"/>
              </a:rPr>
              <a:t>Associate Professor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2400"/>
              <a:buFont typeface="Montserrat"/>
              <a:buNone/>
            </a:pPr>
            <a:r>
              <a:rPr b="0" i="0" lang="en-US" sz="2400" u="none" cap="none" strike="noStrike">
                <a:solidFill>
                  <a:schemeClr val="lt1"/>
                </a:solidFill>
                <a:latin typeface="Montserrat"/>
                <a:ea typeface="Montserrat"/>
                <a:cs typeface="Montserrat"/>
                <a:sym typeface="Montserrat"/>
              </a:rPr>
              <a:t>Department of Mechanical Engineering</a:t>
            </a:r>
            <a:endParaRPr b="0" i="0" sz="1400" u="none" cap="none" strike="noStrike">
              <a:solidFill>
                <a:srgbClr val="000000"/>
              </a:solidFill>
              <a:latin typeface="Arial"/>
              <a:ea typeface="Arial"/>
              <a:cs typeface="Arial"/>
              <a:sym typeface="Arial"/>
            </a:endParaRPr>
          </a:p>
        </p:txBody>
      </p:sp>
      <p:sp>
        <p:nvSpPr>
          <p:cNvPr id="93" name="Google Shape;93;p1"/>
          <p:cNvSpPr txBox="1"/>
          <p:nvPr/>
        </p:nvSpPr>
        <p:spPr>
          <a:xfrm>
            <a:off x="351692" y="3546494"/>
            <a:ext cx="7174500" cy="2342400"/>
          </a:xfrm>
          <a:prstGeom prst="rect">
            <a:avLst/>
          </a:prstGeom>
          <a:noFill/>
          <a:ln>
            <a:noFill/>
          </a:ln>
        </p:spPr>
        <p:txBody>
          <a:bodyPr anchorCtr="0" anchor="b" bIns="45700" lIns="91425" spcFirstLastPara="1" rIns="91425" wrap="square" tIns="45700">
            <a:noAutofit/>
          </a:bodyPr>
          <a:lstStyle/>
          <a:p>
            <a:pPr indent="0" lvl="0" marL="0" marR="0" rtl="0" algn="l">
              <a:lnSpc>
                <a:spcPct val="200000"/>
              </a:lnSpc>
              <a:spcBef>
                <a:spcPts val="0"/>
              </a:spcBef>
              <a:spcAft>
                <a:spcPts val="0"/>
              </a:spcAft>
              <a:buClr>
                <a:schemeClr val="lt1"/>
              </a:buClr>
              <a:buSzPts val="2400"/>
              <a:buFont typeface="Montserrat"/>
              <a:buNone/>
            </a:pPr>
            <a:r>
              <a:rPr b="1" i="0" lang="en-US" sz="2400" u="none" cap="none" strike="noStrike">
                <a:solidFill>
                  <a:schemeClr val="lt1"/>
                </a:solidFill>
                <a:latin typeface="Montserrat"/>
                <a:ea typeface="Montserrat"/>
                <a:cs typeface="Montserrat"/>
                <a:sym typeface="Montserrat"/>
              </a:rPr>
              <a:t>Project batch</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chemeClr val="lt1"/>
              </a:buClr>
              <a:buSzPts val="2400"/>
              <a:buFont typeface="Montserrat"/>
              <a:buNone/>
            </a:pPr>
            <a:r>
              <a:rPr b="0" i="0" lang="en-US" sz="2400" u="none" cap="none" strike="noStrike">
                <a:solidFill>
                  <a:schemeClr val="lt1"/>
                </a:solidFill>
                <a:latin typeface="Montserrat"/>
                <a:ea typeface="Montserrat"/>
                <a:cs typeface="Montserrat"/>
                <a:sym typeface="Montserrat"/>
              </a:rPr>
              <a:t>Kanishkan B (17BME031)</a:t>
            </a:r>
            <a:br>
              <a:rPr b="0" i="0" lang="en-US" sz="2400" u="none" cap="none" strike="noStrike">
                <a:solidFill>
                  <a:schemeClr val="lt1"/>
                </a:solidFill>
                <a:latin typeface="Montserrat"/>
                <a:ea typeface="Montserrat"/>
                <a:cs typeface="Montserrat"/>
                <a:sym typeface="Montserrat"/>
              </a:rPr>
            </a:br>
            <a:r>
              <a:rPr b="0" i="0" lang="en-US" sz="2400" u="none" cap="none" strike="noStrike">
                <a:solidFill>
                  <a:schemeClr val="lt1"/>
                </a:solidFill>
                <a:latin typeface="Montserrat"/>
                <a:ea typeface="Montserrat"/>
                <a:cs typeface="Montserrat"/>
                <a:sym typeface="Montserrat"/>
              </a:rPr>
              <a:t>Hari Prasad R (17BME052)</a:t>
            </a:r>
            <a:br>
              <a:rPr b="0" i="0" lang="en-US" sz="2400" u="none" cap="none" strike="noStrike">
                <a:solidFill>
                  <a:schemeClr val="lt1"/>
                </a:solidFill>
                <a:latin typeface="Montserrat"/>
                <a:ea typeface="Montserrat"/>
                <a:cs typeface="Montserrat"/>
                <a:sym typeface="Montserrat"/>
              </a:rPr>
            </a:br>
            <a:r>
              <a:rPr b="0" i="0" lang="en-US" sz="2400" u="none" cap="none" strike="noStrike">
                <a:solidFill>
                  <a:schemeClr val="lt1"/>
                </a:solidFill>
                <a:latin typeface="Montserrat"/>
                <a:ea typeface="Montserrat"/>
                <a:cs typeface="Montserrat"/>
                <a:sym typeface="Montserrat"/>
              </a:rPr>
              <a:t>Hrishikesh N M (17BME117)</a:t>
            </a:r>
            <a:endParaRPr b="0" i="0" sz="1400" u="none" cap="none" strike="noStrike">
              <a:solidFill>
                <a:srgbClr val="000000"/>
              </a:solidFill>
              <a:latin typeface="Arial"/>
              <a:ea typeface="Arial"/>
              <a:cs typeface="Arial"/>
              <a:sym typeface="Arial"/>
            </a:endParaRPr>
          </a:p>
        </p:txBody>
      </p:sp>
      <p:sp>
        <p:nvSpPr>
          <p:cNvPr id="94" name="Google Shape;94;p1"/>
          <p:cNvSpPr txBox="1"/>
          <p:nvPr/>
        </p:nvSpPr>
        <p:spPr>
          <a:xfrm>
            <a:off x="182880" y="6277700"/>
            <a:ext cx="11747100" cy="580200"/>
          </a:xfrm>
          <a:prstGeom prst="rect">
            <a:avLst/>
          </a:prstGeom>
          <a:noFill/>
          <a:ln>
            <a:noFill/>
          </a:ln>
        </p:spPr>
        <p:txBody>
          <a:bodyPr anchorCtr="0" anchor="b" bIns="45700" lIns="91425" spcFirstLastPara="1" rIns="91425" wrap="square" tIns="45700">
            <a:noAutofit/>
          </a:bodyPr>
          <a:lstStyle/>
          <a:p>
            <a:pPr indent="0" lvl="0" marL="0" marR="0" rtl="0" algn="ctr">
              <a:lnSpc>
                <a:spcPct val="200000"/>
              </a:lnSpc>
              <a:spcBef>
                <a:spcPts val="0"/>
              </a:spcBef>
              <a:spcAft>
                <a:spcPts val="0"/>
              </a:spcAft>
              <a:buClr>
                <a:schemeClr val="lt1"/>
              </a:buClr>
              <a:buSzPts val="2000"/>
              <a:buFont typeface="Montserrat"/>
              <a:buNone/>
            </a:pPr>
            <a:r>
              <a:rPr lang="en-US" sz="2000">
                <a:solidFill>
                  <a:schemeClr val="lt1"/>
                </a:solidFill>
                <a:latin typeface="Montserrat"/>
                <a:ea typeface="Montserrat"/>
                <a:cs typeface="Montserrat"/>
                <a:sym typeface="Montserrat"/>
              </a:rPr>
              <a:t>PROJECT PRESENTATION FOR END SEMESTER EXAMINATION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a95c5ecfc6_0_6"/>
          <p:cNvSpPr txBox="1"/>
          <p:nvPr>
            <p:ph idx="12" type="sldNum"/>
          </p:nvPr>
        </p:nvSpPr>
        <p:spPr>
          <a:xfrm>
            <a:off x="8631238"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55" name="Google Shape;155;ga95c5ecfc6_0_6"/>
          <p:cNvSpPr txBox="1"/>
          <p:nvPr/>
        </p:nvSpPr>
        <p:spPr>
          <a:xfrm>
            <a:off x="1797148" y="635113"/>
            <a:ext cx="9577200" cy="441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400"/>
              <a:buFont typeface="Arial"/>
              <a:buNone/>
            </a:pPr>
            <a:r>
              <a:rPr b="1" lang="en-US" sz="2400" u="sng">
                <a:solidFill>
                  <a:schemeClr val="dk2"/>
                </a:solidFill>
                <a:latin typeface="Montserrat"/>
                <a:ea typeface="Montserrat"/>
                <a:cs typeface="Montserrat"/>
                <a:sym typeface="Montserrat"/>
              </a:rPr>
              <a:t>Data Collection</a:t>
            </a:r>
            <a:endParaRPr b="1" sz="2400" u="sng">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rPr lang="en-US" sz="1800">
                <a:solidFill>
                  <a:schemeClr val="dk2"/>
                </a:solidFill>
                <a:latin typeface="Montserrat"/>
                <a:ea typeface="Montserrat"/>
                <a:cs typeface="Montserrat"/>
                <a:sym typeface="Montserrat"/>
              </a:rPr>
              <a:t>The website of National Horticultural Research &amp; Development Foundation and maintains a database on Market Arrivals and Price, Area and Production and Export Data for three commodities - Garlic, Onion and Potatoes. It has data from 2004 onwards and has only got one form to fill to get the data in a tabular form.</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a:p>
        </p:txBody>
      </p:sp>
      <p:pic>
        <p:nvPicPr>
          <p:cNvPr id="156" name="Google Shape;156;ga95c5ecfc6_0_6"/>
          <p:cNvPicPr preferRelativeResize="0"/>
          <p:nvPr/>
        </p:nvPicPr>
        <p:blipFill>
          <a:blip r:embed="rId3">
            <a:alphaModFix/>
          </a:blip>
          <a:stretch>
            <a:fillRect/>
          </a:stretch>
        </p:blipFill>
        <p:spPr>
          <a:xfrm>
            <a:off x="2528900" y="2603250"/>
            <a:ext cx="7605701" cy="3897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a95c5ecfc6_0_19"/>
          <p:cNvSpPr txBox="1"/>
          <p:nvPr>
            <p:ph idx="12" type="sldNum"/>
          </p:nvPr>
        </p:nvSpPr>
        <p:spPr>
          <a:xfrm>
            <a:off x="8631238"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3" name="Google Shape;163;ga95c5ecfc6_0_19"/>
          <p:cNvSpPr txBox="1"/>
          <p:nvPr/>
        </p:nvSpPr>
        <p:spPr>
          <a:xfrm>
            <a:off x="1797148" y="635113"/>
            <a:ext cx="9577200" cy="441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400"/>
              <a:buFont typeface="Arial"/>
              <a:buNone/>
            </a:pPr>
            <a:r>
              <a:rPr b="1" lang="en-US" sz="2400" u="sng">
                <a:solidFill>
                  <a:schemeClr val="dk2"/>
                </a:solidFill>
                <a:latin typeface="Montserrat"/>
                <a:ea typeface="Montserrat"/>
                <a:cs typeface="Montserrat"/>
                <a:sym typeface="Montserrat"/>
              </a:rPr>
              <a:t>Exploratory Data Analysis</a:t>
            </a:r>
            <a:endParaRPr b="1" sz="2400" u="sng">
              <a:solidFill>
                <a:schemeClr val="dk2"/>
              </a:solidFill>
              <a:latin typeface="Montserrat"/>
              <a:ea typeface="Montserrat"/>
              <a:cs typeface="Montserrat"/>
              <a:sym typeface="Montserrat"/>
            </a:endParaRPr>
          </a:p>
          <a:p>
            <a:pPr indent="0" lvl="0" marL="0" marR="0" rtl="0" algn="ctr">
              <a:lnSpc>
                <a:spcPct val="115000"/>
              </a:lnSpc>
              <a:spcBef>
                <a:spcPts val="0"/>
              </a:spcBef>
              <a:spcAft>
                <a:spcPts val="0"/>
              </a:spcAft>
              <a:buClr>
                <a:srgbClr val="000000"/>
              </a:buClr>
              <a:buSzPts val="2400"/>
              <a:buFont typeface="Arial"/>
              <a:buNone/>
            </a:pPr>
            <a:r>
              <a:rPr lang="en-US" sz="1800">
                <a:solidFill>
                  <a:schemeClr val="dk2"/>
                </a:solidFill>
                <a:latin typeface="Montserrat"/>
                <a:ea typeface="Montserrat"/>
                <a:cs typeface="Montserrat"/>
                <a:sym typeface="Montserrat"/>
              </a:rPr>
              <a:t>DATE vs PRICE</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a:p>
        </p:txBody>
      </p:sp>
      <p:pic>
        <p:nvPicPr>
          <p:cNvPr id="164" name="Google Shape;164;ga95c5ecfc6_0_19"/>
          <p:cNvPicPr preferRelativeResize="0"/>
          <p:nvPr/>
        </p:nvPicPr>
        <p:blipFill>
          <a:blip r:embed="rId3">
            <a:alphaModFix/>
          </a:blip>
          <a:stretch>
            <a:fillRect/>
          </a:stretch>
        </p:blipFill>
        <p:spPr>
          <a:xfrm>
            <a:off x="2805288" y="1411225"/>
            <a:ext cx="7560926" cy="494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a95c5ecfc6_0_26"/>
          <p:cNvSpPr txBox="1"/>
          <p:nvPr>
            <p:ph idx="12" type="sldNum"/>
          </p:nvPr>
        </p:nvSpPr>
        <p:spPr>
          <a:xfrm>
            <a:off x="8631238"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71" name="Google Shape;171;ga95c5ecfc6_0_26"/>
          <p:cNvSpPr txBox="1"/>
          <p:nvPr/>
        </p:nvSpPr>
        <p:spPr>
          <a:xfrm>
            <a:off x="1797148" y="635113"/>
            <a:ext cx="9577200" cy="441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400"/>
              <a:buFont typeface="Arial"/>
              <a:buNone/>
            </a:pPr>
            <a:r>
              <a:rPr b="1" lang="en-US" sz="2400" u="sng">
                <a:solidFill>
                  <a:schemeClr val="dk2"/>
                </a:solidFill>
                <a:latin typeface="Montserrat"/>
                <a:ea typeface="Montserrat"/>
                <a:cs typeface="Montserrat"/>
                <a:sym typeface="Montserrat"/>
              </a:rPr>
              <a:t>TIME SERIES FORECASTING</a:t>
            </a:r>
            <a:endParaRPr b="1" sz="2400" u="sng">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rPr lang="en-US" sz="1800">
                <a:solidFill>
                  <a:schemeClr val="dk2"/>
                </a:solidFill>
                <a:latin typeface="Montserrat"/>
                <a:ea typeface="Montserrat"/>
                <a:cs typeface="Montserrat"/>
                <a:sym typeface="Montserrat"/>
              </a:rPr>
              <a:t>We built three basic time-series forecasting model to get a forecast for Onion prices.</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sz="1800">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lang="en-US" sz="1800">
                <a:solidFill>
                  <a:schemeClr val="dk2"/>
                </a:solidFill>
                <a:latin typeface="Montserrat"/>
                <a:ea typeface="Montserrat"/>
                <a:cs typeface="Montserrat"/>
                <a:sym typeface="Montserrat"/>
              </a:rPr>
              <a:t>Mean Constant Model</a:t>
            </a:r>
            <a:endParaRPr sz="1800">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lang="en-US" sz="1800">
                <a:solidFill>
                  <a:schemeClr val="dk2"/>
                </a:solidFill>
                <a:latin typeface="Montserrat"/>
                <a:ea typeface="Montserrat"/>
                <a:cs typeface="Montserrat"/>
                <a:sym typeface="Montserrat"/>
              </a:rPr>
              <a:t>Linear Trend Model</a:t>
            </a:r>
            <a:endParaRPr sz="1800">
              <a:solidFill>
                <a:schemeClr val="dk2"/>
              </a:solidFill>
              <a:latin typeface="Montserrat"/>
              <a:ea typeface="Montserrat"/>
              <a:cs typeface="Montserrat"/>
              <a:sym typeface="Montserrat"/>
            </a:endParaRPr>
          </a:p>
          <a:p>
            <a:pPr indent="-342900" lvl="0" marL="457200" marR="0" rtl="0" algn="l">
              <a:lnSpc>
                <a:spcPct val="115000"/>
              </a:lnSpc>
              <a:spcBef>
                <a:spcPts val="0"/>
              </a:spcBef>
              <a:spcAft>
                <a:spcPts val="0"/>
              </a:spcAft>
              <a:buClr>
                <a:schemeClr val="dk2"/>
              </a:buClr>
              <a:buSzPts val="1800"/>
              <a:buFont typeface="Montserrat"/>
              <a:buChar char="●"/>
            </a:pPr>
            <a:r>
              <a:rPr lang="en-US" sz="1800">
                <a:solidFill>
                  <a:schemeClr val="dk2"/>
                </a:solidFill>
                <a:latin typeface="Montserrat"/>
                <a:ea typeface="Montserrat"/>
                <a:cs typeface="Montserrat"/>
                <a:sym typeface="Montserrat"/>
              </a:rPr>
              <a:t>Random Walk Model</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a95c5ecfc6_0_33"/>
          <p:cNvSpPr txBox="1"/>
          <p:nvPr>
            <p:ph idx="12" type="sldNum"/>
          </p:nvPr>
        </p:nvSpPr>
        <p:spPr>
          <a:xfrm>
            <a:off x="8631238"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8" name="Google Shape;178;ga95c5ecfc6_0_33"/>
          <p:cNvSpPr txBox="1"/>
          <p:nvPr/>
        </p:nvSpPr>
        <p:spPr>
          <a:xfrm>
            <a:off x="1797148" y="635113"/>
            <a:ext cx="9577200" cy="441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400"/>
              <a:buFont typeface="Arial"/>
              <a:buNone/>
            </a:pPr>
            <a:r>
              <a:rPr b="1" lang="en-US" sz="2400" u="sng">
                <a:solidFill>
                  <a:schemeClr val="dk2"/>
                </a:solidFill>
                <a:latin typeface="Montserrat"/>
                <a:ea typeface="Montserrat"/>
                <a:cs typeface="Montserrat"/>
                <a:sym typeface="Montserrat"/>
              </a:rPr>
              <a:t>MACHINE LEARNING MODEL</a:t>
            </a:r>
            <a:endParaRPr b="1" sz="2400" u="sng">
              <a:solidFill>
                <a:schemeClr val="dk2"/>
              </a:solidFill>
              <a:latin typeface="Montserrat"/>
              <a:ea typeface="Montserrat"/>
              <a:cs typeface="Montserrat"/>
              <a:sym typeface="Montserrat"/>
            </a:endParaRPr>
          </a:p>
          <a:p>
            <a:pPr indent="0" lvl="0" marL="0" marR="0" rtl="0" algn="ctr">
              <a:lnSpc>
                <a:spcPct val="115000"/>
              </a:lnSpc>
              <a:spcBef>
                <a:spcPts val="0"/>
              </a:spcBef>
              <a:spcAft>
                <a:spcPts val="0"/>
              </a:spcAft>
              <a:buNone/>
            </a:pPr>
            <a:r>
              <a:rPr lang="en-US" sz="1800">
                <a:solidFill>
                  <a:schemeClr val="dk2"/>
                </a:solidFill>
                <a:latin typeface="Montserrat"/>
                <a:ea typeface="Montserrat"/>
                <a:cs typeface="Montserrat"/>
                <a:sym typeface="Montserrat"/>
              </a:rPr>
              <a:t>DAYS vs PRICE</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a:p>
        </p:txBody>
      </p:sp>
      <p:pic>
        <p:nvPicPr>
          <p:cNvPr id="179" name="Google Shape;179;ga95c5ecfc6_0_33"/>
          <p:cNvPicPr preferRelativeResize="0"/>
          <p:nvPr/>
        </p:nvPicPr>
        <p:blipFill>
          <a:blip r:embed="rId3">
            <a:alphaModFix/>
          </a:blip>
          <a:stretch>
            <a:fillRect/>
          </a:stretch>
        </p:blipFill>
        <p:spPr>
          <a:xfrm>
            <a:off x="2750899" y="1489025"/>
            <a:ext cx="7669699" cy="4867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a95c5ecfc6_0_40"/>
          <p:cNvSpPr txBox="1"/>
          <p:nvPr>
            <p:ph idx="12" type="sldNum"/>
          </p:nvPr>
        </p:nvSpPr>
        <p:spPr>
          <a:xfrm>
            <a:off x="8631238"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ga95c5ecfc6_0_40"/>
          <p:cNvSpPr txBox="1"/>
          <p:nvPr/>
        </p:nvSpPr>
        <p:spPr>
          <a:xfrm>
            <a:off x="1797148" y="635113"/>
            <a:ext cx="9577200" cy="441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400"/>
              <a:buFont typeface="Arial"/>
              <a:buNone/>
            </a:pPr>
            <a:r>
              <a:rPr b="1" lang="en-US" sz="2400" u="sng">
                <a:solidFill>
                  <a:schemeClr val="dk2"/>
                </a:solidFill>
                <a:latin typeface="Montserrat"/>
                <a:ea typeface="Montserrat"/>
                <a:cs typeface="Montserrat"/>
                <a:sym typeface="Montserrat"/>
              </a:rPr>
              <a:t>FORECASTED OUTPUT FOR DEC 2020</a:t>
            </a:r>
            <a:endParaRPr b="1" sz="2400" u="sng">
              <a:solidFill>
                <a:schemeClr val="dk2"/>
              </a:solidFill>
              <a:latin typeface="Montserrat"/>
              <a:ea typeface="Montserrat"/>
              <a:cs typeface="Montserrat"/>
              <a:sym typeface="Montserrat"/>
            </a:endParaRPr>
          </a:p>
          <a:p>
            <a:pPr indent="0" lvl="0" marL="0" marR="0" rtl="0" algn="ctr">
              <a:lnSpc>
                <a:spcPct val="115000"/>
              </a:lnSpc>
              <a:spcBef>
                <a:spcPts val="0"/>
              </a:spcBef>
              <a:spcAft>
                <a:spcPts val="0"/>
              </a:spcAft>
              <a:buNone/>
            </a:pPr>
            <a:r>
              <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sz="18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a:p>
        </p:txBody>
      </p:sp>
      <p:graphicFrame>
        <p:nvGraphicFramePr>
          <p:cNvPr id="187" name="Google Shape;187;ga95c5ecfc6_0_40"/>
          <p:cNvGraphicFramePr/>
          <p:nvPr/>
        </p:nvGraphicFramePr>
        <p:xfrm>
          <a:off x="2470950" y="1445350"/>
          <a:ext cx="3000000" cy="3000000"/>
        </p:xfrm>
        <a:graphic>
          <a:graphicData uri="http://schemas.openxmlformats.org/drawingml/2006/table">
            <a:tbl>
              <a:tblPr>
                <a:noFill/>
                <a:tableStyleId>{7534DF75-8647-4E93-B0A1-3FBBB203871B}</a:tableStyleId>
              </a:tblPr>
              <a:tblGrid>
                <a:gridCol w="657225"/>
                <a:gridCol w="3457575"/>
                <a:gridCol w="2057400"/>
                <a:gridCol w="2057400"/>
              </a:tblGrid>
              <a:tr h="946050">
                <a:tc>
                  <a:txBody>
                    <a:bodyPr/>
                    <a:lstStyle/>
                    <a:p>
                      <a:pPr indent="0" lvl="0" marL="0" rtl="0" algn="l">
                        <a:spcBef>
                          <a:spcPts val="0"/>
                        </a:spcBef>
                        <a:spcAft>
                          <a:spcPts val="0"/>
                        </a:spcAft>
                        <a:buNone/>
                      </a:pPr>
                      <a:r>
                        <a:rPr b="1" lang="en-US"/>
                        <a:t>S.No.</a:t>
                      </a:r>
                      <a:endParaRPr b="1"/>
                    </a:p>
                  </a:txBody>
                  <a:tcPr marT="91425" marB="91425" marR="91425" marL="91425"/>
                </a:tc>
                <a:tc>
                  <a:txBody>
                    <a:bodyPr/>
                    <a:lstStyle/>
                    <a:p>
                      <a:pPr indent="0" lvl="0" marL="0" rtl="0" algn="l">
                        <a:spcBef>
                          <a:spcPts val="0"/>
                        </a:spcBef>
                        <a:spcAft>
                          <a:spcPts val="0"/>
                        </a:spcAft>
                        <a:buNone/>
                      </a:pPr>
                      <a:r>
                        <a:rPr b="1" lang="en-US"/>
                        <a:t>Model</a:t>
                      </a:r>
                      <a:endParaRPr b="1"/>
                    </a:p>
                  </a:txBody>
                  <a:tcPr marT="91425" marB="91425" marR="91425" marL="91425"/>
                </a:tc>
                <a:tc>
                  <a:txBody>
                    <a:bodyPr/>
                    <a:lstStyle/>
                    <a:p>
                      <a:pPr indent="0" lvl="0" marL="0" rtl="0" algn="l">
                        <a:spcBef>
                          <a:spcPts val="0"/>
                        </a:spcBef>
                        <a:spcAft>
                          <a:spcPts val="0"/>
                        </a:spcAft>
                        <a:buNone/>
                      </a:pPr>
                      <a:r>
                        <a:rPr b="1" lang="en-US"/>
                        <a:t>Actual Price (Rs/q)</a:t>
                      </a:r>
                      <a:endParaRPr b="1"/>
                    </a:p>
                  </a:txBody>
                  <a:tcPr marT="91425" marB="91425" marR="91425" marL="91425"/>
                </a:tc>
                <a:tc>
                  <a:txBody>
                    <a:bodyPr/>
                    <a:lstStyle/>
                    <a:p>
                      <a:pPr indent="0" lvl="0" marL="0" rtl="0" algn="l">
                        <a:spcBef>
                          <a:spcPts val="0"/>
                        </a:spcBef>
                        <a:spcAft>
                          <a:spcPts val="0"/>
                        </a:spcAft>
                        <a:buNone/>
                      </a:pPr>
                      <a:r>
                        <a:rPr b="1" lang="en-US"/>
                        <a:t>Predicted Price (Rs/q)</a:t>
                      </a:r>
                      <a:endParaRPr b="1"/>
                    </a:p>
                  </a:txBody>
                  <a:tcPr marT="91425" marB="91425" marR="91425" marL="91425"/>
                </a:tc>
              </a:tr>
              <a:tr h="946050">
                <a:tc>
                  <a:txBody>
                    <a:bodyPr/>
                    <a:lstStyle/>
                    <a:p>
                      <a:pPr indent="0" lvl="0" marL="0" rtl="0" algn="l">
                        <a:spcBef>
                          <a:spcPts val="0"/>
                        </a:spcBef>
                        <a:spcAft>
                          <a:spcPts val="0"/>
                        </a:spcAft>
                        <a:buNone/>
                      </a:pPr>
                      <a:r>
                        <a:rPr lang="en-US"/>
                        <a:t>1</a:t>
                      </a:r>
                      <a:endParaRPr/>
                    </a:p>
                  </a:txBody>
                  <a:tcPr marT="91425" marB="91425" marR="91425" marL="91425"/>
                </a:tc>
                <a:tc>
                  <a:txBody>
                    <a:bodyPr/>
                    <a:lstStyle/>
                    <a:p>
                      <a:pPr indent="0" lvl="0" marL="0" rtl="0" algn="l">
                        <a:spcBef>
                          <a:spcPts val="0"/>
                        </a:spcBef>
                        <a:spcAft>
                          <a:spcPts val="0"/>
                        </a:spcAft>
                        <a:buNone/>
                      </a:pPr>
                      <a:r>
                        <a:rPr lang="en-US"/>
                        <a:t>Mean Model</a:t>
                      </a:r>
                      <a:endParaRPr/>
                    </a:p>
                  </a:txBody>
                  <a:tcPr marT="91425" marB="91425" marR="91425" marL="91425"/>
                </a:tc>
                <a:tc>
                  <a:txBody>
                    <a:bodyPr/>
                    <a:lstStyle/>
                    <a:p>
                      <a:pPr indent="0" lvl="0" marL="0" rtl="0" algn="l">
                        <a:spcBef>
                          <a:spcPts val="0"/>
                        </a:spcBef>
                        <a:spcAft>
                          <a:spcPts val="0"/>
                        </a:spcAft>
                        <a:buNone/>
                      </a:pPr>
                      <a:r>
                        <a:rPr lang="en-US"/>
                        <a:t>3060</a:t>
                      </a:r>
                      <a:endParaRPr/>
                    </a:p>
                  </a:txBody>
                  <a:tcPr marT="91425" marB="91425" marR="91425" marL="91425"/>
                </a:tc>
                <a:tc>
                  <a:txBody>
                    <a:bodyPr/>
                    <a:lstStyle/>
                    <a:p>
                      <a:pPr indent="0" lvl="0" marL="0" rtl="0" algn="l">
                        <a:spcBef>
                          <a:spcPts val="0"/>
                        </a:spcBef>
                        <a:spcAft>
                          <a:spcPts val="0"/>
                        </a:spcAft>
                        <a:buNone/>
                      </a:pPr>
                      <a:r>
                        <a:rPr lang="en-US"/>
                        <a:t>1312.94</a:t>
                      </a:r>
                      <a:endParaRPr/>
                    </a:p>
                  </a:txBody>
                  <a:tcPr marT="91425" marB="91425" marR="91425" marL="91425"/>
                </a:tc>
              </a:tr>
              <a:tr h="946050">
                <a:tc>
                  <a:txBody>
                    <a:bodyPr/>
                    <a:lstStyle/>
                    <a:p>
                      <a:pPr indent="0" lvl="0" marL="0" rtl="0" algn="l">
                        <a:spcBef>
                          <a:spcPts val="0"/>
                        </a:spcBef>
                        <a:spcAft>
                          <a:spcPts val="0"/>
                        </a:spcAft>
                        <a:buNone/>
                      </a:pPr>
                      <a:r>
                        <a:rPr lang="en-US"/>
                        <a:t>2</a:t>
                      </a:r>
                      <a:endParaRPr/>
                    </a:p>
                  </a:txBody>
                  <a:tcPr marT="91425" marB="91425" marR="91425" marL="91425"/>
                </a:tc>
                <a:tc>
                  <a:txBody>
                    <a:bodyPr/>
                    <a:lstStyle/>
                    <a:p>
                      <a:pPr indent="0" lvl="0" marL="0" rtl="0" algn="l">
                        <a:spcBef>
                          <a:spcPts val="0"/>
                        </a:spcBef>
                        <a:spcAft>
                          <a:spcPts val="0"/>
                        </a:spcAft>
                        <a:buNone/>
                      </a:pPr>
                      <a:r>
                        <a:rPr lang="en-US"/>
                        <a:t>Linear Model</a:t>
                      </a:r>
                      <a:endParaRPr/>
                    </a:p>
                  </a:txBody>
                  <a:tcPr marT="91425" marB="91425" marR="91425" marL="91425"/>
                </a:tc>
                <a:tc>
                  <a:txBody>
                    <a:bodyPr/>
                    <a:lstStyle/>
                    <a:p>
                      <a:pPr indent="0" lvl="0" marL="0" rtl="0" algn="l">
                        <a:spcBef>
                          <a:spcPts val="0"/>
                        </a:spcBef>
                        <a:spcAft>
                          <a:spcPts val="0"/>
                        </a:spcAft>
                        <a:buNone/>
                      </a:pPr>
                      <a:r>
                        <a:rPr lang="en-US"/>
                        <a:t>3060</a:t>
                      </a:r>
                      <a:endParaRPr/>
                    </a:p>
                  </a:txBody>
                  <a:tcPr marT="91425" marB="91425" marR="91425" marL="91425"/>
                </a:tc>
                <a:tc>
                  <a:txBody>
                    <a:bodyPr/>
                    <a:lstStyle/>
                    <a:p>
                      <a:pPr indent="0" lvl="0" marL="0" rtl="0" algn="l">
                        <a:spcBef>
                          <a:spcPts val="0"/>
                        </a:spcBef>
                        <a:spcAft>
                          <a:spcPts val="0"/>
                        </a:spcAft>
                        <a:buNone/>
                      </a:pPr>
                      <a:r>
                        <a:rPr lang="en-US"/>
                        <a:t>3074.81</a:t>
                      </a:r>
                      <a:endParaRPr/>
                    </a:p>
                  </a:txBody>
                  <a:tcPr marT="91425" marB="91425" marR="91425" marL="91425"/>
                </a:tc>
              </a:tr>
              <a:tr h="946050">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Random walk Model</a:t>
                      </a:r>
                      <a:endParaRPr/>
                    </a:p>
                  </a:txBody>
                  <a:tcPr marT="91425" marB="91425" marR="91425" marL="91425"/>
                </a:tc>
                <a:tc>
                  <a:txBody>
                    <a:bodyPr/>
                    <a:lstStyle/>
                    <a:p>
                      <a:pPr indent="0" lvl="0" marL="0" rtl="0" algn="l">
                        <a:spcBef>
                          <a:spcPts val="0"/>
                        </a:spcBef>
                        <a:spcAft>
                          <a:spcPts val="0"/>
                        </a:spcAft>
                        <a:buNone/>
                      </a:pPr>
                      <a:r>
                        <a:rPr lang="en-US"/>
                        <a:t>3060</a:t>
                      </a:r>
                      <a:endParaRPr/>
                    </a:p>
                  </a:txBody>
                  <a:tcPr marT="91425" marB="91425" marR="91425" marL="91425"/>
                </a:tc>
                <a:tc>
                  <a:txBody>
                    <a:bodyPr/>
                    <a:lstStyle/>
                    <a:p>
                      <a:pPr indent="0" lvl="0" marL="0" rtl="0" algn="l">
                        <a:spcBef>
                          <a:spcPts val="0"/>
                        </a:spcBef>
                        <a:spcAft>
                          <a:spcPts val="0"/>
                        </a:spcAft>
                        <a:buNone/>
                      </a:pPr>
                      <a:r>
                        <a:rPr lang="en-US"/>
                        <a:t>3200</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0"/>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3" name="Google Shape;193;p10"/>
          <p:cNvSpPr txBox="1"/>
          <p:nvPr/>
        </p:nvSpPr>
        <p:spPr>
          <a:xfrm>
            <a:off x="1797148" y="339692"/>
            <a:ext cx="9577290" cy="156966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1" i="0" lang="en-US" sz="2400" u="sng" cap="none" strike="noStrike">
                <a:solidFill>
                  <a:schemeClr val="dk2"/>
                </a:solidFill>
                <a:latin typeface="Montserrat"/>
                <a:ea typeface="Montserrat"/>
                <a:cs typeface="Montserrat"/>
                <a:sym typeface="Montserrat"/>
              </a:rPr>
              <a:t>Gantt Chart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Arial"/>
              <a:ea typeface="Arial"/>
              <a:cs typeface="Arial"/>
              <a:sym typeface="Arial"/>
            </a:endParaRPr>
          </a:p>
        </p:txBody>
      </p:sp>
      <p:pic>
        <p:nvPicPr>
          <p:cNvPr id="194" name="Google Shape;194;p10"/>
          <p:cNvPicPr preferRelativeResize="0"/>
          <p:nvPr/>
        </p:nvPicPr>
        <p:blipFill>
          <a:blip r:embed="rId3">
            <a:alphaModFix/>
          </a:blip>
          <a:stretch>
            <a:fillRect/>
          </a:stretch>
        </p:blipFill>
        <p:spPr>
          <a:xfrm>
            <a:off x="1685188" y="1304499"/>
            <a:ext cx="9801225" cy="488801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a95c5ecfc6_0_49"/>
          <p:cNvSpPr txBox="1"/>
          <p:nvPr>
            <p:ph idx="12" type="sldNum"/>
          </p:nvPr>
        </p:nvSpPr>
        <p:spPr>
          <a:xfrm>
            <a:off x="8631238"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ga95c5ecfc6_0_49"/>
          <p:cNvSpPr txBox="1"/>
          <p:nvPr/>
        </p:nvSpPr>
        <p:spPr>
          <a:xfrm>
            <a:off x="1797148" y="635113"/>
            <a:ext cx="9577200" cy="4415700"/>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0"/>
              </a:spcBef>
              <a:spcAft>
                <a:spcPts val="0"/>
              </a:spcAft>
              <a:buClr>
                <a:srgbClr val="000000"/>
              </a:buClr>
              <a:buSzPts val="2400"/>
              <a:buFont typeface="Arial"/>
              <a:buNone/>
            </a:pPr>
            <a:r>
              <a:rPr b="1" lang="en-US" sz="2400" u="sng">
                <a:solidFill>
                  <a:schemeClr val="dk2"/>
                </a:solidFill>
                <a:latin typeface="Montserrat"/>
                <a:ea typeface="Montserrat"/>
                <a:cs typeface="Montserrat"/>
                <a:sym typeface="Montserrat"/>
              </a:rPr>
              <a:t>PLAN FOR PHASE 2</a:t>
            </a:r>
            <a:endParaRPr b="1" sz="2400" u="sng">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None/>
            </a:pPr>
            <a:r>
              <a:t/>
            </a:r>
            <a:endParaRPr sz="2700">
              <a:solidFill>
                <a:schemeClr val="dk2"/>
              </a:solidFill>
              <a:latin typeface="Montserrat"/>
              <a:ea typeface="Montserrat"/>
              <a:cs typeface="Montserrat"/>
              <a:sym typeface="Montserrat"/>
            </a:endParaRPr>
          </a:p>
          <a:p>
            <a:pPr indent="-361950" lvl="0" marL="457200" marR="361950" rtl="0" algn="l">
              <a:lnSpc>
                <a:spcPct val="150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Develop a supply chain model with data collected and analyzed in phase 1.</a:t>
            </a:r>
            <a:endParaRPr sz="2100">
              <a:solidFill>
                <a:schemeClr val="dk1"/>
              </a:solidFill>
              <a:latin typeface="Times New Roman"/>
              <a:ea typeface="Times New Roman"/>
              <a:cs typeface="Times New Roman"/>
              <a:sym typeface="Times New Roman"/>
            </a:endParaRPr>
          </a:p>
          <a:p>
            <a:pPr indent="-361950" lvl="0" marL="457200" marR="361950" rtl="0" algn="l">
              <a:lnSpc>
                <a:spcPct val="150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Optimize the supply chain by finding correlations between cost and climatic conditions</a:t>
            </a:r>
            <a:endParaRPr sz="2100">
              <a:solidFill>
                <a:schemeClr val="dk1"/>
              </a:solidFill>
              <a:latin typeface="Times New Roman"/>
              <a:ea typeface="Times New Roman"/>
              <a:cs typeface="Times New Roman"/>
              <a:sym typeface="Times New Roman"/>
            </a:endParaRPr>
          </a:p>
          <a:p>
            <a:pPr indent="-361950" lvl="0" marL="457200" marR="361950" rtl="0" algn="l">
              <a:lnSpc>
                <a:spcPct val="150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Identify the reason behind the constant fluctuation in the Onion price</a:t>
            </a:r>
            <a:endParaRPr sz="2100">
              <a:solidFill>
                <a:schemeClr val="dk1"/>
              </a:solidFill>
              <a:latin typeface="Times New Roman"/>
              <a:ea typeface="Times New Roman"/>
              <a:cs typeface="Times New Roman"/>
              <a:sym typeface="Times New Roman"/>
            </a:endParaRPr>
          </a:p>
          <a:p>
            <a:pPr indent="-361950" lvl="0" marL="457200" marR="361950" rtl="0" algn="l">
              <a:lnSpc>
                <a:spcPct val="150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Performance measurement using Supply chain measurement indexes.</a:t>
            </a:r>
            <a:endParaRPr sz="2100">
              <a:solidFill>
                <a:schemeClr val="dk1"/>
              </a:solidFill>
              <a:latin typeface="Times New Roman"/>
              <a:ea typeface="Times New Roman"/>
              <a:cs typeface="Times New Roman"/>
              <a:sym typeface="Times New Roman"/>
            </a:endParaRPr>
          </a:p>
          <a:p>
            <a:pPr indent="-361950" lvl="0" marL="457200" marR="361950" rtl="0" algn="l">
              <a:lnSpc>
                <a:spcPct val="150000"/>
              </a:lnSpc>
              <a:spcBef>
                <a:spcPts val="0"/>
              </a:spcBef>
              <a:spcAft>
                <a:spcPts val="0"/>
              </a:spcAft>
              <a:buClr>
                <a:schemeClr val="dk1"/>
              </a:buClr>
              <a:buSzPts val="2100"/>
              <a:buFont typeface="Times New Roman"/>
              <a:buChar char="●"/>
            </a:pPr>
            <a:r>
              <a:rPr lang="en-US" sz="2100">
                <a:solidFill>
                  <a:schemeClr val="dk1"/>
                </a:solidFill>
                <a:latin typeface="Times New Roman"/>
                <a:ea typeface="Times New Roman"/>
                <a:cs typeface="Times New Roman"/>
                <a:sym typeface="Times New Roman"/>
              </a:rPr>
              <a:t>Strategies to improve and make the current supply chain efficient.</a:t>
            </a:r>
            <a:endParaRPr sz="2300">
              <a:solidFill>
                <a:schemeClr val="dk2"/>
              </a:solidFill>
              <a:latin typeface="Montserrat"/>
              <a:ea typeface="Montserrat"/>
              <a:cs typeface="Montserrat"/>
              <a:sym typeface="Montserrat"/>
            </a:endParaRPr>
          </a:p>
          <a:p>
            <a:pPr indent="0" lvl="0" marL="0" marR="0" rtl="0" algn="l">
              <a:lnSpc>
                <a:spcPct val="115000"/>
              </a:lnSpc>
              <a:spcBef>
                <a:spcPts val="0"/>
              </a:spcBef>
              <a:spcAft>
                <a:spcPts val="0"/>
              </a:spcAft>
              <a:buClr>
                <a:srgbClr val="000000"/>
              </a:buClr>
              <a:buSzPts val="2400"/>
              <a:buFont typeface="Arial"/>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0" name="Google Shape;100;p2"/>
          <p:cNvSpPr txBox="1"/>
          <p:nvPr/>
        </p:nvSpPr>
        <p:spPr>
          <a:xfrm>
            <a:off x="1537250" y="635128"/>
            <a:ext cx="10231200" cy="55257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1" i="0" lang="en-US" sz="2400" u="sng" cap="none" strike="noStrike">
                <a:solidFill>
                  <a:schemeClr val="dk2"/>
                </a:solidFill>
                <a:latin typeface="Montserrat"/>
                <a:ea typeface="Montserrat"/>
                <a:cs typeface="Montserrat"/>
                <a:sym typeface="Montserrat"/>
              </a:rPr>
              <a:t>Problem Definition </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304800" lvl="0" marL="342900" marR="0" rtl="0" algn="l">
              <a:lnSpc>
                <a:spcPct val="200000"/>
              </a:lnSpc>
              <a:spcBef>
                <a:spcPts val="0"/>
              </a:spcBef>
              <a:spcAft>
                <a:spcPts val="0"/>
              </a:spcAft>
              <a:buClr>
                <a:schemeClr val="dk2"/>
              </a:buClr>
              <a:buSzPts val="1800"/>
              <a:buFont typeface="Noto Sans Symbols"/>
              <a:buChar char="▪"/>
            </a:pPr>
            <a:r>
              <a:rPr lang="en-US" sz="1800">
                <a:solidFill>
                  <a:schemeClr val="dk2"/>
                </a:solidFill>
                <a:latin typeface="Montserrat"/>
                <a:ea typeface="Montserrat"/>
                <a:cs typeface="Montserrat"/>
                <a:sym typeface="Montserrat"/>
              </a:rPr>
              <a:t>India is the world’s third-largest producer of food grains, the second-largest producer of fruits and vegetables and the largest producer of milk; it also has the largest number of livestock. It is estimated that global food production must be increased by 60–110% to feed 9–10 billion of the population by 2050.</a:t>
            </a:r>
            <a:endParaRPr sz="1800">
              <a:solidFill>
                <a:schemeClr val="dk2"/>
              </a:solidFill>
              <a:latin typeface="Montserrat"/>
              <a:ea typeface="Montserrat"/>
              <a:cs typeface="Montserrat"/>
              <a:sym typeface="Montserrat"/>
            </a:endParaRPr>
          </a:p>
          <a:p>
            <a:pPr indent="-304800" lvl="0" marL="342900" marR="0" rtl="0" algn="l">
              <a:lnSpc>
                <a:spcPct val="200000"/>
              </a:lnSpc>
              <a:spcBef>
                <a:spcPts val="0"/>
              </a:spcBef>
              <a:spcAft>
                <a:spcPts val="0"/>
              </a:spcAft>
              <a:buClr>
                <a:schemeClr val="dk2"/>
              </a:buClr>
              <a:buSzPts val="1800"/>
              <a:buFont typeface="Montserrat"/>
              <a:buChar char="▪"/>
            </a:pPr>
            <a:r>
              <a:rPr lang="en-US" sz="1800">
                <a:solidFill>
                  <a:schemeClr val="dk2"/>
                </a:solidFill>
                <a:latin typeface="Montserrat"/>
                <a:ea typeface="Montserrat"/>
                <a:cs typeface="Montserrat"/>
                <a:sym typeface="Montserrat"/>
              </a:rPr>
              <a:t>To satisfy this huge demand and to proactively react to evolving changes a well optimized and well connected data driven supply chain is needed for the agricultural industry.</a:t>
            </a:r>
            <a:endParaRPr b="1" i="0" sz="2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6" name="Google Shape;106;p3"/>
          <p:cNvSpPr txBox="1"/>
          <p:nvPr/>
        </p:nvSpPr>
        <p:spPr>
          <a:xfrm>
            <a:off x="1797148" y="635113"/>
            <a:ext cx="9577290" cy="4415696"/>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1" i="0" lang="en-US" sz="2400" u="sng" cap="none" strike="noStrike">
                <a:solidFill>
                  <a:schemeClr val="dk2"/>
                </a:solidFill>
                <a:latin typeface="Montserrat"/>
                <a:ea typeface="Montserrat"/>
                <a:cs typeface="Montserrat"/>
                <a:sym typeface="Montserrat"/>
              </a:rPr>
              <a:t>Objective</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None/>
            </a:pPr>
            <a:r>
              <a:rPr lang="en-US" sz="1800">
                <a:solidFill>
                  <a:schemeClr val="dk2"/>
                </a:solidFill>
                <a:latin typeface="Montserrat"/>
                <a:ea typeface="Montserrat"/>
                <a:cs typeface="Montserrat"/>
                <a:sym typeface="Montserrat"/>
              </a:rPr>
              <a:t>To optimize the supply chain network in the agriculture  industry more specifically for Perishable products like onion and this is done through:</a:t>
            </a:r>
            <a:endParaRPr sz="1800">
              <a:solidFill>
                <a:schemeClr val="dk2"/>
              </a:solidFill>
              <a:latin typeface="Montserrat"/>
              <a:ea typeface="Montserrat"/>
              <a:cs typeface="Montserrat"/>
              <a:sym typeface="Montserrat"/>
            </a:endParaRPr>
          </a:p>
          <a:p>
            <a:pPr indent="-304800" lvl="0" marL="342900" marR="0" rtl="0" algn="l">
              <a:lnSpc>
                <a:spcPct val="200000"/>
              </a:lnSpc>
              <a:spcBef>
                <a:spcPts val="0"/>
              </a:spcBef>
              <a:spcAft>
                <a:spcPts val="0"/>
              </a:spcAft>
              <a:buClr>
                <a:schemeClr val="dk2"/>
              </a:buClr>
              <a:buSzPts val="1800"/>
              <a:buFont typeface="Noto Sans Symbols"/>
              <a:buChar char="▪"/>
            </a:pPr>
            <a:r>
              <a:rPr lang="en-US" sz="1800">
                <a:solidFill>
                  <a:schemeClr val="dk2"/>
                </a:solidFill>
                <a:latin typeface="Montserrat"/>
                <a:ea typeface="Montserrat"/>
                <a:cs typeface="Montserrat"/>
                <a:sym typeface="Montserrat"/>
              </a:rPr>
              <a:t>Time series forecast of commodity prices</a:t>
            </a:r>
            <a:endParaRPr sz="1800">
              <a:solidFill>
                <a:schemeClr val="dk2"/>
              </a:solidFill>
              <a:latin typeface="Montserrat"/>
              <a:ea typeface="Montserrat"/>
              <a:cs typeface="Montserrat"/>
              <a:sym typeface="Montserrat"/>
            </a:endParaRPr>
          </a:p>
          <a:p>
            <a:pPr indent="-304800" lvl="0" marL="342900" marR="0" rtl="0" algn="l">
              <a:lnSpc>
                <a:spcPct val="200000"/>
              </a:lnSpc>
              <a:spcBef>
                <a:spcPts val="0"/>
              </a:spcBef>
              <a:spcAft>
                <a:spcPts val="0"/>
              </a:spcAft>
              <a:buClr>
                <a:schemeClr val="dk2"/>
              </a:buClr>
              <a:buSzPts val="1800"/>
              <a:buFont typeface="Noto Sans Symbols"/>
              <a:buChar char="▪"/>
            </a:pPr>
            <a:r>
              <a:rPr lang="en-US" sz="1800">
                <a:solidFill>
                  <a:schemeClr val="dk2"/>
                </a:solidFill>
                <a:latin typeface="Montserrat"/>
                <a:ea typeface="Montserrat"/>
                <a:cs typeface="Montserrat"/>
                <a:sym typeface="Montserrat"/>
              </a:rPr>
              <a:t>Market fluctuation analysis</a:t>
            </a:r>
            <a:endParaRPr sz="1800">
              <a:solidFill>
                <a:schemeClr val="dk2"/>
              </a:solidFill>
              <a:latin typeface="Montserrat"/>
              <a:ea typeface="Montserrat"/>
              <a:cs typeface="Montserrat"/>
              <a:sym typeface="Montserrat"/>
            </a:endParaRPr>
          </a:p>
          <a:p>
            <a:pPr indent="-304800" lvl="0" marL="342900" marR="0" rtl="0" algn="l">
              <a:lnSpc>
                <a:spcPct val="200000"/>
              </a:lnSpc>
              <a:spcBef>
                <a:spcPts val="0"/>
              </a:spcBef>
              <a:spcAft>
                <a:spcPts val="0"/>
              </a:spcAft>
              <a:buClr>
                <a:schemeClr val="dk2"/>
              </a:buClr>
              <a:buSzPts val="1800"/>
              <a:buFont typeface="Noto Sans Symbols"/>
              <a:buChar char="▪"/>
            </a:pPr>
            <a:r>
              <a:rPr lang="en-US" sz="1800">
                <a:solidFill>
                  <a:schemeClr val="dk2"/>
                </a:solidFill>
                <a:latin typeface="Montserrat"/>
                <a:ea typeface="Montserrat"/>
                <a:cs typeface="Montserrat"/>
                <a:sym typeface="Montserrat"/>
              </a:rPr>
              <a:t>Exploring </a:t>
            </a:r>
            <a:r>
              <a:rPr lang="en-US" sz="1800">
                <a:solidFill>
                  <a:schemeClr val="dk2"/>
                </a:solidFill>
                <a:latin typeface="Montserrat"/>
                <a:ea typeface="Montserrat"/>
                <a:cs typeface="Montserrat"/>
                <a:sym typeface="Montserrat"/>
              </a:rPr>
              <a:t>correlation</a:t>
            </a:r>
            <a:r>
              <a:rPr lang="en-US" sz="1800">
                <a:solidFill>
                  <a:schemeClr val="dk2"/>
                </a:solidFill>
                <a:latin typeface="Montserrat"/>
                <a:ea typeface="Montserrat"/>
                <a:cs typeface="Montserrat"/>
                <a:sym typeface="Montserrat"/>
              </a:rPr>
              <a:t> between commodity prices and various variables (like GDP, fuel price, etc.)</a:t>
            </a:r>
            <a:endParaRPr sz="1800">
              <a:solidFill>
                <a:schemeClr val="dk2"/>
              </a:solidFill>
              <a:latin typeface="Montserrat"/>
              <a:ea typeface="Montserrat"/>
              <a:cs typeface="Montserrat"/>
              <a:sym typeface="Montserrat"/>
            </a:endParaRPr>
          </a:p>
          <a:p>
            <a:pPr indent="-304800" lvl="0" marL="342900" marR="0" rtl="0" algn="l">
              <a:lnSpc>
                <a:spcPct val="200000"/>
              </a:lnSpc>
              <a:spcBef>
                <a:spcPts val="0"/>
              </a:spcBef>
              <a:spcAft>
                <a:spcPts val="0"/>
              </a:spcAft>
              <a:buClr>
                <a:schemeClr val="dk2"/>
              </a:buClr>
              <a:buSzPts val="1800"/>
              <a:buFont typeface="Noto Sans Symbols"/>
              <a:buChar char="▪"/>
            </a:pPr>
            <a:r>
              <a:rPr lang="en-US" sz="1800">
                <a:solidFill>
                  <a:schemeClr val="dk2"/>
                </a:solidFill>
                <a:latin typeface="Montserrat"/>
                <a:ea typeface="Montserrat"/>
                <a:cs typeface="Montserrat"/>
                <a:sym typeface="Montserrat"/>
              </a:rPr>
              <a:t>Performance measurement using Supply chain measurement indexes.</a:t>
            </a:r>
            <a:endParaRPr sz="1800">
              <a:solidFill>
                <a:schemeClr val="dk2"/>
              </a:solidFill>
              <a:latin typeface="Montserrat"/>
              <a:ea typeface="Montserrat"/>
              <a:cs typeface="Montserrat"/>
              <a:sym typeface="Montserrat"/>
            </a:endParaRPr>
          </a:p>
          <a:p>
            <a:pPr indent="-304800" lvl="0" marL="342900" marR="0" rtl="0" algn="l">
              <a:lnSpc>
                <a:spcPct val="200000"/>
              </a:lnSpc>
              <a:spcBef>
                <a:spcPts val="0"/>
              </a:spcBef>
              <a:spcAft>
                <a:spcPts val="0"/>
              </a:spcAft>
              <a:buClr>
                <a:schemeClr val="dk2"/>
              </a:buClr>
              <a:buSzPts val="1800"/>
              <a:buFont typeface="Montserrat"/>
              <a:buChar char="▪"/>
            </a:pPr>
            <a:r>
              <a:rPr lang="en-US" sz="1800">
                <a:solidFill>
                  <a:schemeClr val="dk2"/>
                </a:solidFill>
                <a:latin typeface="Montserrat"/>
                <a:ea typeface="Montserrat"/>
                <a:cs typeface="Montserrat"/>
                <a:sym typeface="Montserrat"/>
              </a:rPr>
              <a:t>Risk evaluation</a:t>
            </a:r>
            <a:endParaRPr sz="1800">
              <a:solidFill>
                <a:schemeClr val="dk2"/>
              </a:solidFill>
              <a:latin typeface="Montserrat"/>
              <a:ea typeface="Montserrat"/>
              <a:cs typeface="Montserrat"/>
              <a:sym typeface="Montserrat"/>
            </a:endParaRPr>
          </a:p>
          <a:p>
            <a:pPr indent="0" lvl="0" marL="0" marR="0" rtl="0" algn="l">
              <a:lnSpc>
                <a:spcPct val="200000"/>
              </a:lnSpc>
              <a:spcBef>
                <a:spcPts val="0"/>
              </a:spcBef>
              <a:spcAft>
                <a:spcPts val="0"/>
              </a:spcAft>
              <a:buClr>
                <a:srgbClr val="000000"/>
              </a:buClr>
              <a:buSzPts val="2400"/>
              <a:buFont typeface="Arial"/>
              <a:buNone/>
            </a:pPr>
            <a:r>
              <a:t/>
            </a:r>
            <a:endParaRPr b="1" i="0" sz="2400" u="none" cap="none" strike="noStrike">
              <a:solidFill>
                <a:schemeClr val="dk2"/>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a95c5ecfc6_0_0"/>
          <p:cNvSpPr txBox="1"/>
          <p:nvPr>
            <p:ph idx="12" type="sldNum"/>
          </p:nvPr>
        </p:nvSpPr>
        <p:spPr>
          <a:xfrm>
            <a:off x="8631238"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13" name="Google Shape;113;ga95c5ecfc6_0_0"/>
          <p:cNvSpPr txBox="1"/>
          <p:nvPr/>
        </p:nvSpPr>
        <p:spPr>
          <a:xfrm>
            <a:off x="1797148" y="635113"/>
            <a:ext cx="9577200" cy="44157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2400"/>
              <a:buFont typeface="Arial"/>
              <a:buNone/>
            </a:pPr>
            <a:r>
              <a:rPr b="1" lang="en-US" sz="2400" u="sng">
                <a:solidFill>
                  <a:schemeClr val="dk2"/>
                </a:solidFill>
                <a:latin typeface="Montserrat"/>
                <a:ea typeface="Montserrat"/>
                <a:cs typeface="Montserrat"/>
                <a:sym typeface="Montserrat"/>
              </a:rPr>
              <a:t>Abstract</a:t>
            </a:r>
            <a:endParaRPr b="0" i="0" sz="1400" u="none" cap="none" strike="noStrike">
              <a:solidFill>
                <a:srgbClr val="000000"/>
              </a:solidFill>
              <a:latin typeface="Arial"/>
              <a:ea typeface="Arial"/>
              <a:cs typeface="Arial"/>
              <a:sym typeface="Arial"/>
            </a:endParaRPr>
          </a:p>
          <a:p>
            <a:pPr indent="0" lvl="0" marL="0" marR="0" rtl="0" algn="l">
              <a:lnSpc>
                <a:spcPct val="200000"/>
              </a:lnSpc>
              <a:spcBef>
                <a:spcPts val="0"/>
              </a:spcBef>
              <a:spcAft>
                <a:spcPts val="0"/>
              </a:spcAft>
              <a:buClr>
                <a:schemeClr val="dk1"/>
              </a:buClr>
              <a:buSzPts val="1100"/>
              <a:buFont typeface="Arial"/>
              <a:buNone/>
            </a:pPr>
            <a:r>
              <a:rPr lang="en-US" sz="1300">
                <a:solidFill>
                  <a:schemeClr val="dk2"/>
                </a:solidFill>
                <a:latin typeface="Montserrat"/>
                <a:ea typeface="Montserrat"/>
                <a:cs typeface="Montserrat"/>
                <a:sym typeface="Montserrat"/>
              </a:rPr>
              <a:t>Agriculture is the primary source of livelihood for about 58% of India’s population. India is the third-largest producer of vegetables and the second-largest producer of onion. Indian onions are famous for their pungency and are available round the year. Indian onions have two crop cycles, first harvesting starts in November to January, and the second harvesting from January to May. Having said the significance of onion cultivation in India, this project mainly deals with the cost forecasting and the supply chain optimization of the Indian onion agro supply chain. The main purpose of this project is to develop a mathematical model to forecast and analyze the cost of onion in the Indian market starting from 2004 to 2020. We specifically took the onion price data of Chennai Market as the acquired data was relevant and accurate. The monthly wholesale prices and arrivals data for the study collected from the National Horticultural Research and Development Foundation. The three main machine learning models used in the project are the Mean Model, Linear Model, and the Random walk Model. We have also visualized the forecasted data through a line graph comparing the factors: cost and date. The accuracy of proportion among the forecasted and actual price value of the onion was found in between 95.4 to 99.5 percent. We found that the linear model was more accurate comparing the other three mathematical models. </a:t>
            </a:r>
            <a:endParaRPr sz="1300">
              <a:solidFill>
                <a:schemeClr val="dk2"/>
              </a:solidFill>
              <a:latin typeface="Montserrat"/>
              <a:ea typeface="Montserrat"/>
              <a:cs typeface="Montserrat"/>
              <a:sym typeface="Montserrat"/>
            </a:endParaRPr>
          </a:p>
          <a:p>
            <a:pPr indent="0" lvl="0" marL="0" marR="0" rtl="0" algn="l">
              <a:lnSpc>
                <a:spcPct val="200000"/>
              </a:lnSpc>
              <a:spcBef>
                <a:spcPts val="0"/>
              </a:spcBef>
              <a:spcAft>
                <a:spcPts val="0"/>
              </a:spcAft>
              <a:buClr>
                <a:schemeClr val="dk1"/>
              </a:buClr>
              <a:buSzPts val="1100"/>
              <a:buFont typeface="Arial"/>
              <a:buNone/>
            </a:pPr>
            <a:r>
              <a:t/>
            </a:r>
            <a:endParaRPr sz="1300">
              <a:solidFill>
                <a:schemeClr val="dk2"/>
              </a:solidFill>
              <a:latin typeface="Montserrat"/>
              <a:ea typeface="Montserrat"/>
              <a:cs typeface="Montserrat"/>
              <a:sym typeface="Montserrat"/>
            </a:endParaRPr>
          </a:p>
          <a:p>
            <a:pPr indent="0" lvl="0" marL="0" marR="0" rtl="0" algn="l">
              <a:lnSpc>
                <a:spcPct val="200000"/>
              </a:lnSpc>
              <a:spcBef>
                <a:spcPts val="0"/>
              </a:spcBef>
              <a:spcAft>
                <a:spcPts val="0"/>
              </a:spcAft>
              <a:buClr>
                <a:srgbClr val="000000"/>
              </a:buClr>
              <a:buSzPts val="2400"/>
              <a:buFont typeface="Arial"/>
              <a:buNone/>
            </a:pPr>
            <a:r>
              <a:t/>
            </a:r>
            <a:endParaRPr sz="1300">
              <a:solidFill>
                <a:schemeClr val="dk2"/>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ab555809c9_1_25"/>
          <p:cNvSpPr txBox="1"/>
          <p:nvPr>
            <p:ph idx="12" type="sldNum"/>
          </p:nvPr>
        </p:nvSpPr>
        <p:spPr>
          <a:xfrm>
            <a:off x="8631238"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9" name="Google Shape;119;gab555809c9_1_25"/>
          <p:cNvSpPr txBox="1"/>
          <p:nvPr/>
        </p:nvSpPr>
        <p:spPr>
          <a:xfrm>
            <a:off x="1800723" y="136525"/>
            <a:ext cx="9577200" cy="722400"/>
          </a:xfrm>
          <a:prstGeom prst="rect">
            <a:avLst/>
          </a:prstGeom>
          <a:noFill/>
          <a:ln>
            <a:noFill/>
          </a:ln>
        </p:spPr>
        <p:txBody>
          <a:bodyPr anchorCtr="0" anchor="t" bIns="45700" lIns="91425" spcFirstLastPara="1" rIns="91425" wrap="square" tIns="45700">
            <a:noAutofit/>
          </a:bodyPr>
          <a:lstStyle/>
          <a:p>
            <a:pPr indent="0" lvl="0" marL="0" marR="0" rtl="0" algn="l">
              <a:lnSpc>
                <a:spcPct val="200000"/>
              </a:lnSpc>
              <a:spcBef>
                <a:spcPts val="0"/>
              </a:spcBef>
              <a:spcAft>
                <a:spcPts val="0"/>
              </a:spcAft>
              <a:buClr>
                <a:srgbClr val="000000"/>
              </a:buClr>
              <a:buSzPts val="2400"/>
              <a:buFont typeface="Arial"/>
              <a:buNone/>
            </a:pPr>
            <a:r>
              <a:rPr b="1" i="0" lang="en-US" sz="2400" u="sng" cap="none" strike="noStrike">
                <a:solidFill>
                  <a:schemeClr val="dk2"/>
                </a:solidFill>
                <a:latin typeface="Montserrat"/>
                <a:ea typeface="Montserrat"/>
                <a:cs typeface="Montserrat"/>
                <a:sym typeface="Montserrat"/>
              </a:rPr>
              <a:t>Literature Survey </a:t>
            </a:r>
            <a:endParaRPr b="0" i="0" sz="1400" u="none" cap="none" strike="noStrike">
              <a:solidFill>
                <a:srgbClr val="000000"/>
              </a:solidFill>
              <a:latin typeface="Arial"/>
              <a:ea typeface="Arial"/>
              <a:cs typeface="Arial"/>
              <a:sym typeface="Arial"/>
            </a:endParaRPr>
          </a:p>
        </p:txBody>
      </p:sp>
      <p:graphicFrame>
        <p:nvGraphicFramePr>
          <p:cNvPr id="120" name="Google Shape;120;gab555809c9_1_25"/>
          <p:cNvGraphicFramePr/>
          <p:nvPr/>
        </p:nvGraphicFramePr>
        <p:xfrm>
          <a:off x="1503961" y="579736"/>
          <a:ext cx="3000000" cy="3000000"/>
        </p:xfrm>
        <a:graphic>
          <a:graphicData uri="http://schemas.openxmlformats.org/drawingml/2006/table">
            <a:tbl>
              <a:tblPr bandRow="1" firstRow="1">
                <a:noFill/>
                <a:tableStyleId>{4ECE1B1B-E852-41F6-94C4-425F470D1B21}</a:tableStyleId>
              </a:tblPr>
              <a:tblGrid>
                <a:gridCol w="1124900"/>
                <a:gridCol w="4376500"/>
                <a:gridCol w="5084525"/>
              </a:tblGrid>
              <a:tr h="3245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Journal details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Interpretations</a:t>
                      </a:r>
                      <a:endParaRPr sz="1400" u="none" cap="none" strike="noStrike"/>
                    </a:p>
                  </a:txBody>
                  <a:tcPr marT="45725" marB="45725" marR="91450" marL="91450"/>
                </a:tc>
              </a:tr>
              <a:tr h="25124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chemeClr val="dk2"/>
                          </a:solidFill>
                          <a:latin typeface="Montserrat"/>
                          <a:ea typeface="Montserrat"/>
                          <a:cs typeface="Montserrat"/>
                          <a:sym typeface="Montserrat"/>
                        </a:rPr>
                        <a:t>1</a:t>
                      </a:r>
                      <a:endParaRPr sz="1400" u="none" cap="none" strike="noStrike"/>
                    </a:p>
                  </a:txBody>
                  <a:tcPr marT="45725" marB="45725" marR="91450" marL="91450"/>
                </a:tc>
                <a:tc>
                  <a:txBody>
                    <a:bodyPr/>
                    <a:lstStyle/>
                    <a:p>
                      <a:pPr indent="0" lvl="0" marL="0" marR="0" rtl="0" algn="l">
                        <a:lnSpc>
                          <a:spcPct val="150000"/>
                        </a:lnSpc>
                        <a:spcBef>
                          <a:spcPts val="0"/>
                        </a:spcBef>
                        <a:spcAft>
                          <a:spcPts val="0"/>
                        </a:spcAft>
                        <a:buClr>
                          <a:schemeClr val="dk1"/>
                        </a:buClr>
                        <a:buSzPts val="1100"/>
                        <a:buFont typeface="Arial"/>
                        <a:buNone/>
                      </a:pPr>
                      <a:r>
                        <a:rPr lang="en-US" sz="1600">
                          <a:solidFill>
                            <a:schemeClr val="dk2"/>
                          </a:solidFill>
                          <a:latin typeface="Montserrat"/>
                          <a:ea typeface="Montserrat"/>
                          <a:cs typeface="Montserrat"/>
                          <a:sym typeface="Montserrat"/>
                        </a:rPr>
                        <a:t>PRIYANKA KUMBHAR, NAMRATA GAIDOLE and DR. HEMANT SHARMA, “Price forecasting and Seasonality of Soybean in Amravati District of </a:t>
                      </a:r>
                      <a:r>
                        <a:rPr lang="en-US" sz="1600">
                          <a:solidFill>
                            <a:schemeClr val="dk2"/>
                          </a:solidFill>
                          <a:latin typeface="Montserrat"/>
                          <a:ea typeface="Montserrat"/>
                          <a:cs typeface="Montserrat"/>
                          <a:sym typeface="Montserrat"/>
                        </a:rPr>
                        <a:t>M</a:t>
                      </a:r>
                      <a:r>
                        <a:rPr lang="en-US" sz="1600">
                          <a:solidFill>
                            <a:schemeClr val="dk2"/>
                          </a:solidFill>
                          <a:latin typeface="Montserrat"/>
                          <a:ea typeface="Montserrat"/>
                          <a:cs typeface="Montserrat"/>
                          <a:sym typeface="Montserrat"/>
                        </a:rPr>
                        <a:t>aharashtra India”, Current Agriculture Research Journal, 2019, pg. 417-423</a:t>
                      </a:r>
                      <a:endParaRPr sz="1600">
                        <a:solidFill>
                          <a:schemeClr val="dk2"/>
                        </a:solidFill>
                        <a:latin typeface="Montserrat"/>
                        <a:ea typeface="Montserrat"/>
                        <a:cs typeface="Montserrat"/>
                        <a:sym typeface="Montserrat"/>
                      </a:endParaRPr>
                    </a:p>
                    <a:p>
                      <a:pPr indent="0" lvl="0" marL="0" marR="0" rtl="0" algn="l">
                        <a:lnSpc>
                          <a:spcPct val="150000"/>
                        </a:lnSpc>
                        <a:spcBef>
                          <a:spcPts val="0"/>
                        </a:spcBef>
                        <a:spcAft>
                          <a:spcPts val="0"/>
                        </a:spcAft>
                        <a:buClr>
                          <a:schemeClr val="dk1"/>
                        </a:buClr>
                        <a:buSzPts val="1100"/>
                        <a:buFont typeface="Arial"/>
                        <a:buNone/>
                      </a:pPr>
                      <a:r>
                        <a:t/>
                      </a:r>
                      <a:endParaRPr sz="1600">
                        <a:solidFill>
                          <a:schemeClr val="dk2"/>
                        </a:solidFill>
                        <a:latin typeface="Montserrat"/>
                        <a:ea typeface="Montserrat"/>
                        <a:cs typeface="Montserrat"/>
                        <a:sym typeface="Montserrat"/>
                      </a:endParaRPr>
                    </a:p>
                  </a:txBody>
                  <a:tcPr marT="45725" marB="45725" marR="91450" marL="91450"/>
                </a:tc>
                <a:tc>
                  <a:txBody>
                    <a:bodyPr/>
                    <a:lstStyle/>
                    <a:p>
                      <a:pPr indent="-304800" lvl="0" marL="342900" marR="0" rtl="0" algn="l">
                        <a:lnSpc>
                          <a:spcPct val="150000"/>
                        </a:lnSpc>
                        <a:spcBef>
                          <a:spcPts val="0"/>
                        </a:spcBef>
                        <a:spcAft>
                          <a:spcPts val="0"/>
                        </a:spcAft>
                        <a:buClr>
                          <a:schemeClr val="dk2"/>
                        </a:buClr>
                        <a:buSzPts val="1600"/>
                        <a:buFont typeface="Noto Sans Symbols"/>
                        <a:buChar char="▪"/>
                      </a:pPr>
                      <a:r>
                        <a:rPr lang="en-US" sz="1600">
                          <a:solidFill>
                            <a:schemeClr val="dk2"/>
                          </a:solidFill>
                          <a:latin typeface="Montserrat"/>
                          <a:ea typeface="Montserrat"/>
                          <a:cs typeface="Montserrat"/>
                          <a:sym typeface="Montserrat"/>
                        </a:rPr>
                        <a:t>Crop yield prediction in agriculture is significant because it supports better crop management and plan marketing activities</a:t>
                      </a:r>
                      <a:endParaRPr sz="1600">
                        <a:solidFill>
                          <a:schemeClr val="dk2"/>
                        </a:solidFill>
                        <a:latin typeface="Montserrat"/>
                        <a:ea typeface="Montserrat"/>
                        <a:cs typeface="Montserrat"/>
                        <a:sym typeface="Montserrat"/>
                      </a:endParaRPr>
                    </a:p>
                    <a:p>
                      <a:pPr indent="-304800" lvl="0" marL="342900" marR="0" rtl="0" algn="l">
                        <a:lnSpc>
                          <a:spcPct val="150000"/>
                        </a:lnSpc>
                        <a:spcBef>
                          <a:spcPts val="0"/>
                        </a:spcBef>
                        <a:spcAft>
                          <a:spcPts val="0"/>
                        </a:spcAft>
                        <a:buClr>
                          <a:schemeClr val="dk2"/>
                        </a:buClr>
                        <a:buSzPts val="1600"/>
                        <a:buFont typeface="Noto Sans Symbols"/>
                        <a:buChar char="▪"/>
                      </a:pPr>
                      <a:r>
                        <a:rPr lang="en-US" sz="1600">
                          <a:solidFill>
                            <a:schemeClr val="dk2"/>
                          </a:solidFill>
                          <a:latin typeface="Montserrat"/>
                          <a:ea typeface="Montserrat"/>
                          <a:cs typeface="Montserrat"/>
                          <a:sym typeface="Montserrat"/>
                        </a:rPr>
                        <a:t>ML algorithms in providing real-time analytic insights for pro-active data-driven decision-making</a:t>
                      </a:r>
                      <a:endParaRPr sz="1600">
                        <a:solidFill>
                          <a:schemeClr val="dk2"/>
                        </a:solidFill>
                        <a:latin typeface="Montserrat"/>
                        <a:ea typeface="Montserrat"/>
                        <a:cs typeface="Montserrat"/>
                        <a:sym typeface="Montserrat"/>
                      </a:endParaRPr>
                    </a:p>
                  </a:txBody>
                  <a:tcPr marT="45725" marB="45725" marR="91450" marL="91450"/>
                </a:tc>
              </a:tr>
              <a:tr h="28588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a:solidFill>
                            <a:schemeClr val="dk2"/>
                          </a:solidFill>
                          <a:latin typeface="Montserrat"/>
                          <a:ea typeface="Montserrat"/>
                          <a:cs typeface="Montserrat"/>
                          <a:sym typeface="Montserrat"/>
                        </a:rPr>
                        <a:t>2</a:t>
                      </a:r>
                      <a:endParaRPr sz="1400" u="none" cap="none" strike="noStrike"/>
                    </a:p>
                  </a:txBody>
                  <a:tcPr marT="45725" marB="45725" marR="91450" marL="91450"/>
                </a:tc>
                <a:tc>
                  <a:txBody>
                    <a:bodyPr/>
                    <a:lstStyle/>
                    <a:p>
                      <a:pPr indent="0" lvl="0" marL="0" rtl="0" algn="l">
                        <a:lnSpc>
                          <a:spcPct val="150000"/>
                        </a:lnSpc>
                        <a:spcBef>
                          <a:spcPts val="0"/>
                        </a:spcBef>
                        <a:spcAft>
                          <a:spcPts val="0"/>
                        </a:spcAft>
                        <a:buClr>
                          <a:schemeClr val="dk1"/>
                        </a:buClr>
                        <a:buSzPts val="1100"/>
                        <a:buFont typeface="Arial"/>
                        <a:buNone/>
                      </a:pPr>
                      <a:r>
                        <a:rPr lang="en-US" sz="1600">
                          <a:solidFill>
                            <a:schemeClr val="dk2"/>
                          </a:solidFill>
                          <a:latin typeface="Montserrat"/>
                          <a:ea typeface="Montserrat"/>
                          <a:cs typeface="Montserrat"/>
                          <a:sym typeface="Montserrat"/>
                        </a:rPr>
                        <a:t>Xuan Pham, Martin Stack, “</a:t>
                      </a:r>
                      <a:r>
                        <a:rPr lang="en-US" sz="1600">
                          <a:solidFill>
                            <a:schemeClr val="dk2"/>
                          </a:solidFill>
                          <a:latin typeface="Montserrat"/>
                          <a:ea typeface="Montserrat"/>
                          <a:cs typeface="Montserrat"/>
                          <a:sym typeface="Montserrat"/>
                        </a:rPr>
                        <a:t>How data analytics is transforming agriculture”, Business Horizons, 2018, 125-133.</a:t>
                      </a:r>
                      <a:endParaRPr sz="1600">
                        <a:solidFill>
                          <a:schemeClr val="dk2"/>
                        </a:solidFill>
                        <a:latin typeface="Montserrat"/>
                        <a:ea typeface="Montserrat"/>
                        <a:cs typeface="Montserrat"/>
                        <a:sym typeface="Montserrat"/>
                      </a:endParaRPr>
                    </a:p>
                  </a:txBody>
                  <a:tcPr marT="45725" marB="45725" marR="91450" marL="91450"/>
                </a:tc>
                <a:tc>
                  <a:txBody>
                    <a:bodyPr/>
                    <a:lstStyle/>
                    <a:p>
                      <a:pPr indent="-304800" lvl="0" marL="342900" marR="0" rtl="0" algn="l">
                        <a:lnSpc>
                          <a:spcPct val="150000"/>
                        </a:lnSpc>
                        <a:spcBef>
                          <a:spcPts val="0"/>
                        </a:spcBef>
                        <a:spcAft>
                          <a:spcPts val="0"/>
                        </a:spcAft>
                        <a:buClr>
                          <a:schemeClr val="dk2"/>
                        </a:buClr>
                        <a:buSzPts val="1600"/>
                        <a:buFont typeface="Noto Sans Symbols"/>
                        <a:buChar char="▪"/>
                      </a:pPr>
                      <a:r>
                        <a:rPr lang="en-US" sz="1600">
                          <a:solidFill>
                            <a:schemeClr val="dk2"/>
                          </a:solidFill>
                          <a:latin typeface="Montserrat"/>
                          <a:ea typeface="Montserrat"/>
                          <a:cs typeface="Montserrat"/>
                          <a:sym typeface="Montserrat"/>
                        </a:rPr>
                        <a:t>The rise of data analytics in farming is commonly referred to as precision agriculture (PA).</a:t>
                      </a:r>
                      <a:endParaRPr sz="1600">
                        <a:solidFill>
                          <a:schemeClr val="dk2"/>
                        </a:solidFill>
                        <a:latin typeface="Montserrat"/>
                        <a:ea typeface="Montserrat"/>
                        <a:cs typeface="Montserrat"/>
                        <a:sym typeface="Montserrat"/>
                      </a:endParaRPr>
                    </a:p>
                    <a:p>
                      <a:pPr indent="-304800" lvl="0" marL="342900" marR="0" rtl="0" algn="l">
                        <a:lnSpc>
                          <a:spcPct val="150000"/>
                        </a:lnSpc>
                        <a:spcBef>
                          <a:spcPts val="0"/>
                        </a:spcBef>
                        <a:spcAft>
                          <a:spcPts val="0"/>
                        </a:spcAft>
                        <a:buClr>
                          <a:schemeClr val="dk2"/>
                        </a:buClr>
                        <a:buSzPts val="1600"/>
                        <a:buFont typeface="Montserrat"/>
                        <a:buChar char="▪"/>
                      </a:pPr>
                      <a:r>
                        <a:rPr lang="en-US" sz="1600">
                          <a:solidFill>
                            <a:schemeClr val="dk2"/>
                          </a:solidFill>
                          <a:latin typeface="Montserrat"/>
                          <a:ea typeface="Montserrat"/>
                          <a:cs typeface="Montserrat"/>
                          <a:sym typeface="Montserrat"/>
                        </a:rPr>
                        <a:t>Geographic Positioning Systems (GPS), Sensors, Geomapping, Assisted automatic guidance steering systems, Electronic communications, Variable rate technology (VRT). </a:t>
                      </a:r>
                      <a:endParaRPr sz="1600">
                        <a:solidFill>
                          <a:schemeClr val="dk2"/>
                        </a:solidFill>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6" name="Google Shape;126;p5"/>
          <p:cNvSpPr txBox="1"/>
          <p:nvPr/>
        </p:nvSpPr>
        <p:spPr>
          <a:xfrm>
            <a:off x="1797148" y="136525"/>
            <a:ext cx="9577290" cy="72237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1" i="0" lang="en-US" sz="2400" u="sng" cap="none" strike="noStrike">
                <a:solidFill>
                  <a:schemeClr val="dk2"/>
                </a:solidFill>
                <a:latin typeface="Montserrat"/>
                <a:ea typeface="Montserrat"/>
                <a:cs typeface="Montserrat"/>
                <a:sym typeface="Montserrat"/>
              </a:rPr>
              <a:t>Literature Survey </a:t>
            </a:r>
            <a:endParaRPr b="0" i="0" sz="1400" u="none" cap="none" strike="noStrike">
              <a:solidFill>
                <a:srgbClr val="000000"/>
              </a:solidFill>
              <a:latin typeface="Arial"/>
              <a:ea typeface="Arial"/>
              <a:cs typeface="Arial"/>
              <a:sym typeface="Arial"/>
            </a:endParaRPr>
          </a:p>
        </p:txBody>
      </p:sp>
      <p:graphicFrame>
        <p:nvGraphicFramePr>
          <p:cNvPr id="127" name="Google Shape;127;p5"/>
          <p:cNvGraphicFramePr/>
          <p:nvPr/>
        </p:nvGraphicFramePr>
        <p:xfrm>
          <a:off x="1282198" y="630311"/>
          <a:ext cx="3000000" cy="3000000"/>
        </p:xfrm>
        <a:graphic>
          <a:graphicData uri="http://schemas.openxmlformats.org/drawingml/2006/table">
            <a:tbl>
              <a:tblPr bandRow="1" firstRow="1">
                <a:noFill/>
                <a:tableStyleId>{4ECE1B1B-E852-41F6-94C4-425F470D1B21}</a:tableStyleId>
              </a:tblPr>
              <a:tblGrid>
                <a:gridCol w="863800"/>
                <a:gridCol w="4491525"/>
                <a:gridCol w="5251875"/>
              </a:tblGrid>
              <a:tr h="3115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Journal details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Interpretations</a:t>
                      </a:r>
                      <a:endParaRPr sz="1400" u="none" cap="none" strike="noStrike"/>
                    </a:p>
                  </a:txBody>
                  <a:tcPr marT="45725" marB="45725" marR="91450" marL="91450"/>
                </a:tc>
              </a:tr>
              <a:tr h="18332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3</a:t>
                      </a:r>
                      <a:endParaRPr sz="1400" u="none" cap="none" strike="noStrike"/>
                    </a:p>
                  </a:txBody>
                  <a:tcPr marT="45725" marB="45725" marR="91450" marL="91450"/>
                </a:tc>
                <a:tc>
                  <a:txBody>
                    <a:bodyPr/>
                    <a:lstStyle/>
                    <a:p>
                      <a:pPr indent="0" lvl="0" marL="0" marR="0" rtl="0" algn="l">
                        <a:lnSpc>
                          <a:spcPct val="150000"/>
                        </a:lnSpc>
                        <a:spcBef>
                          <a:spcPts val="0"/>
                        </a:spcBef>
                        <a:spcAft>
                          <a:spcPts val="0"/>
                        </a:spcAft>
                        <a:buClr>
                          <a:srgbClr val="000000"/>
                        </a:buClr>
                        <a:buSzPts val="1600"/>
                        <a:buFont typeface="Arial"/>
                        <a:buNone/>
                      </a:pPr>
                      <a:r>
                        <a:rPr lang="en-US" sz="1600">
                          <a:solidFill>
                            <a:srgbClr val="434343"/>
                          </a:solidFill>
                          <a:latin typeface="Montserrat"/>
                          <a:ea typeface="Montserrat"/>
                          <a:cs typeface="Montserrat"/>
                          <a:sym typeface="Montserrat"/>
                        </a:rPr>
                        <a:t>Bongsug (Kevin) Chaea , David Olsonb and Chwen Sheua,  </a:t>
                      </a:r>
                      <a:r>
                        <a:rPr lang="en-US" sz="1600">
                          <a:solidFill>
                            <a:srgbClr val="434343"/>
                          </a:solidFill>
                          <a:latin typeface="Montserrat"/>
                          <a:ea typeface="Montserrat"/>
                          <a:cs typeface="Montserrat"/>
                          <a:sym typeface="Montserrat"/>
                        </a:rPr>
                        <a:t>“The impact of supply chain analytics on operational performance: a resource-based view” International Journal of Production Research, 2013.</a:t>
                      </a:r>
                      <a:endParaRPr b="0" sz="1600" u="none" cap="none" strike="noStrike">
                        <a:solidFill>
                          <a:srgbClr val="434343"/>
                        </a:solidFill>
                        <a:latin typeface="Montserrat"/>
                        <a:ea typeface="Montserrat"/>
                        <a:cs typeface="Montserrat"/>
                        <a:sym typeface="Montserrat"/>
                      </a:endParaRPr>
                    </a:p>
                  </a:txBody>
                  <a:tcPr marT="45725" marB="45725" marR="91450" marL="91450"/>
                </a:tc>
                <a:tc>
                  <a:txBody>
                    <a:bodyPr/>
                    <a:lstStyle/>
                    <a:p>
                      <a:pPr indent="-374650" lvl="0" marL="342900" marR="0" rtl="0" algn="l">
                        <a:lnSpc>
                          <a:spcPct val="150000"/>
                        </a:lnSpc>
                        <a:spcBef>
                          <a:spcPts val="0"/>
                        </a:spcBef>
                        <a:spcAft>
                          <a:spcPts val="0"/>
                        </a:spcAft>
                        <a:buClr>
                          <a:schemeClr val="dk2"/>
                        </a:buClr>
                        <a:buSzPts val="2700"/>
                        <a:buFont typeface="Montserrat"/>
                        <a:buChar char="▪"/>
                      </a:pPr>
                      <a:r>
                        <a:rPr lang="en-US" sz="1600">
                          <a:latin typeface="Montserrat"/>
                          <a:ea typeface="Montserrat"/>
                          <a:cs typeface="Montserrat"/>
                          <a:sym typeface="Montserrat"/>
                        </a:rPr>
                        <a:t>Three sets of resources: Data management resources (DMR), IT Enabled planning resources and Performance management resources (PMR).</a:t>
                      </a:r>
                      <a:endParaRPr sz="1600">
                        <a:latin typeface="Montserrat"/>
                        <a:ea typeface="Montserrat"/>
                        <a:cs typeface="Montserrat"/>
                        <a:sym typeface="Montserrat"/>
                      </a:endParaRPr>
                    </a:p>
                    <a:p>
                      <a:pPr indent="-304800" lvl="0" marL="342900" marR="0" rtl="0" algn="l">
                        <a:lnSpc>
                          <a:spcPct val="150000"/>
                        </a:lnSpc>
                        <a:spcBef>
                          <a:spcPts val="0"/>
                        </a:spcBef>
                        <a:spcAft>
                          <a:spcPts val="0"/>
                        </a:spcAft>
                        <a:buSzPts val="1600"/>
                        <a:buFont typeface="Montserrat"/>
                        <a:buChar char="▪"/>
                      </a:pPr>
                      <a:r>
                        <a:rPr lang="en-US" sz="1600">
                          <a:latin typeface="Montserrat"/>
                          <a:ea typeface="Montserrat"/>
                          <a:cs typeface="Montserrat"/>
                          <a:sym typeface="Montserrat"/>
                        </a:rPr>
                        <a:t>DMR should be considered a key building block in supply chain planning.</a:t>
                      </a:r>
                      <a:endParaRPr sz="2200" u="none" cap="none" strike="noStrike"/>
                    </a:p>
                  </a:txBody>
                  <a:tcPr marT="45725" marB="45725" marR="91450" marL="91450" anchor="b"/>
                </a:tc>
              </a:tr>
              <a:tr h="25502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4</a:t>
                      </a:r>
                      <a:endParaRPr sz="1400" u="none" cap="none" strike="noStrike"/>
                    </a:p>
                  </a:txBody>
                  <a:tcPr marT="45725" marB="45725" marR="91450" marL="91450"/>
                </a:tc>
                <a:tc>
                  <a:txBody>
                    <a:bodyPr/>
                    <a:lstStyle/>
                    <a:p>
                      <a:pPr indent="0" lvl="0" marL="0" rtl="0" algn="l">
                        <a:lnSpc>
                          <a:spcPct val="150000"/>
                        </a:lnSpc>
                        <a:spcBef>
                          <a:spcPts val="0"/>
                        </a:spcBef>
                        <a:spcAft>
                          <a:spcPts val="0"/>
                        </a:spcAft>
                        <a:buClr>
                          <a:schemeClr val="dk1"/>
                        </a:buClr>
                        <a:buSzPts val="1600"/>
                        <a:buFont typeface="Arial"/>
                        <a:buNone/>
                      </a:pPr>
                      <a:r>
                        <a:rPr lang="en-US" sz="1600">
                          <a:solidFill>
                            <a:schemeClr val="dk2"/>
                          </a:solidFill>
                          <a:latin typeface="Montserrat"/>
                          <a:ea typeface="Montserrat"/>
                          <a:cs typeface="Montserrat"/>
                          <a:sym typeface="Montserrat"/>
                        </a:rPr>
                        <a:t>George Baryannisa, Samir Dani, Grigoris Antoniou, “Predicting supply chain risks using machine learning: The trade-off between performance and interpretability”, Future Generation Computer Systems,  2019, 993-1004.</a:t>
                      </a:r>
                      <a:endParaRPr sz="2200" u="none" cap="none" strike="noStrike">
                        <a:solidFill>
                          <a:schemeClr val="dk2"/>
                        </a:solidFill>
                      </a:endParaRPr>
                    </a:p>
                  </a:txBody>
                  <a:tcPr marT="45725" marB="45725" marR="91450" marL="91450"/>
                </a:tc>
                <a:tc>
                  <a:txBody>
                    <a:bodyPr/>
                    <a:lstStyle/>
                    <a:p>
                      <a:pPr indent="-311150" lvl="0" marL="342900" marR="0" rtl="0" algn="l">
                        <a:lnSpc>
                          <a:spcPct val="150000"/>
                        </a:lnSpc>
                        <a:spcBef>
                          <a:spcPts val="0"/>
                        </a:spcBef>
                        <a:spcAft>
                          <a:spcPts val="0"/>
                        </a:spcAft>
                        <a:buClr>
                          <a:schemeClr val="dk2"/>
                        </a:buClr>
                        <a:buSzPts val="1700"/>
                        <a:buFont typeface="Noto Sans Symbols"/>
                        <a:buChar char="▪"/>
                      </a:pPr>
                      <a:r>
                        <a:rPr lang="en-US" sz="1700">
                          <a:solidFill>
                            <a:schemeClr val="dk2"/>
                          </a:solidFill>
                          <a:latin typeface="Montserrat"/>
                          <a:ea typeface="Montserrat"/>
                          <a:cs typeface="Montserrat"/>
                          <a:sym typeface="Montserrat"/>
                        </a:rPr>
                        <a:t>Machine learning models can be leveraged to accurately predict supply chain risks.</a:t>
                      </a:r>
                      <a:endParaRPr sz="900" u="none" cap="none" strike="noStrike"/>
                    </a:p>
                    <a:p>
                      <a:pPr indent="-311150" lvl="0" marL="342900" marR="0" rtl="0" algn="l">
                        <a:lnSpc>
                          <a:spcPct val="150000"/>
                        </a:lnSpc>
                        <a:spcBef>
                          <a:spcPts val="0"/>
                        </a:spcBef>
                        <a:spcAft>
                          <a:spcPts val="0"/>
                        </a:spcAft>
                        <a:buClr>
                          <a:schemeClr val="dk2"/>
                        </a:buClr>
                        <a:buSzPts val="1700"/>
                        <a:buFont typeface="Noto Sans Symbols"/>
                        <a:buChar char="▪"/>
                      </a:pPr>
                      <a:r>
                        <a:rPr lang="en-US" sz="1700">
                          <a:solidFill>
                            <a:schemeClr val="dk2"/>
                          </a:solidFill>
                          <a:latin typeface="Montserrat"/>
                          <a:ea typeface="Montserrat"/>
                          <a:cs typeface="Montserrat"/>
                          <a:sym typeface="Montserrat"/>
                        </a:rPr>
                        <a:t>Decision tree models can reveal correlations that influence Supply Chain Risk Management (SCRM) decision-making.</a:t>
                      </a:r>
                      <a:endParaRPr sz="1700" u="none" cap="none" strike="noStrike"/>
                    </a:p>
                    <a:p>
                      <a:pPr indent="0" lvl="0" marL="0" marR="0" rtl="0" algn="l">
                        <a:lnSpc>
                          <a:spcPct val="150000"/>
                        </a:lnSpc>
                        <a:spcBef>
                          <a:spcPts val="0"/>
                        </a:spcBef>
                        <a:spcAft>
                          <a:spcPts val="0"/>
                        </a:spcAft>
                        <a:buClr>
                          <a:srgbClr val="000000"/>
                        </a:buClr>
                        <a:buSzPts val="2200"/>
                        <a:buFont typeface="Arial"/>
                        <a:buNone/>
                      </a:pPr>
                      <a:r>
                        <a:t/>
                      </a:r>
                      <a:endParaRPr sz="2200" u="none" cap="none" strike="noStrike"/>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3" name="Google Shape;133;p6"/>
          <p:cNvSpPr txBox="1"/>
          <p:nvPr/>
        </p:nvSpPr>
        <p:spPr>
          <a:xfrm>
            <a:off x="1797148" y="136525"/>
            <a:ext cx="9577290" cy="72237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1" i="0" lang="en-US" sz="2400" u="sng" cap="none" strike="noStrike">
                <a:solidFill>
                  <a:schemeClr val="dk2"/>
                </a:solidFill>
                <a:latin typeface="Montserrat"/>
                <a:ea typeface="Montserrat"/>
                <a:cs typeface="Montserrat"/>
                <a:sym typeface="Montserrat"/>
              </a:rPr>
              <a:t>Literature Survey </a:t>
            </a:r>
            <a:endParaRPr b="0" i="0" sz="1400" u="none" cap="none" strike="noStrike">
              <a:solidFill>
                <a:srgbClr val="000000"/>
              </a:solidFill>
              <a:latin typeface="Arial"/>
              <a:ea typeface="Arial"/>
              <a:cs typeface="Arial"/>
              <a:sym typeface="Arial"/>
            </a:endParaRPr>
          </a:p>
        </p:txBody>
      </p:sp>
      <p:graphicFrame>
        <p:nvGraphicFramePr>
          <p:cNvPr id="134" name="Google Shape;134;p6"/>
          <p:cNvGraphicFramePr/>
          <p:nvPr/>
        </p:nvGraphicFramePr>
        <p:xfrm>
          <a:off x="1727323" y="1203911"/>
          <a:ext cx="3000000" cy="3000000"/>
        </p:xfrm>
        <a:graphic>
          <a:graphicData uri="http://schemas.openxmlformats.org/drawingml/2006/table">
            <a:tbl>
              <a:tblPr bandRow="1" firstRow="1">
                <a:noFill/>
                <a:tableStyleId>{4ECE1B1B-E852-41F6-94C4-425F470D1B21}</a:tableStyleId>
              </a:tblPr>
              <a:tblGrid>
                <a:gridCol w="826400"/>
                <a:gridCol w="4311900"/>
                <a:gridCol w="5009500"/>
              </a:tblGrid>
              <a:tr h="3803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Journal details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Interpretations</a:t>
                      </a:r>
                      <a:endParaRPr sz="1400" u="none" cap="none" strike="noStrike"/>
                    </a:p>
                  </a:txBody>
                  <a:tcPr marT="45725" marB="45725" marR="91450" marL="91450"/>
                </a:tc>
              </a:tr>
              <a:tr h="20851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5</a:t>
                      </a:r>
                      <a:endParaRPr sz="1400" u="none" cap="none" strike="noStrike"/>
                    </a:p>
                  </a:txBody>
                  <a:tcPr marT="45725" marB="45725" marR="91450" marL="91450"/>
                </a:tc>
                <a:tc>
                  <a:txBody>
                    <a:bodyPr/>
                    <a:lstStyle/>
                    <a:p>
                      <a:pPr indent="0" lvl="0" marL="0" marR="0" rtl="0" algn="just">
                        <a:lnSpc>
                          <a:spcPct val="150000"/>
                        </a:lnSpc>
                        <a:spcBef>
                          <a:spcPts val="0"/>
                        </a:spcBef>
                        <a:spcAft>
                          <a:spcPts val="0"/>
                        </a:spcAft>
                        <a:buClr>
                          <a:schemeClr val="dk1"/>
                        </a:buClr>
                        <a:buSzPts val="1100"/>
                        <a:buFont typeface="Arial"/>
                        <a:buNone/>
                      </a:pPr>
                      <a:r>
                        <a:rPr lang="en-US" sz="1600">
                          <a:solidFill>
                            <a:schemeClr val="dk2"/>
                          </a:solidFill>
                          <a:latin typeface="Montserrat"/>
                          <a:ea typeface="Montserrat"/>
                          <a:cs typeface="Montserrat"/>
                          <a:sym typeface="Montserrat"/>
                        </a:rPr>
                        <a:t>Rohit Sharma, Anjali Shishodia,Sachin Kamble</a:t>
                      </a:r>
                      <a:r>
                        <a:rPr b="0" lang="en-US" sz="1600" u="none" cap="none" strike="noStrike">
                          <a:solidFill>
                            <a:schemeClr val="dk2"/>
                          </a:solidFill>
                          <a:latin typeface="Montserrat"/>
                          <a:ea typeface="Montserrat"/>
                          <a:cs typeface="Montserrat"/>
                          <a:sym typeface="Montserrat"/>
                        </a:rPr>
                        <a:t>,</a:t>
                      </a:r>
                      <a:r>
                        <a:rPr lang="en-US" sz="1600">
                          <a:solidFill>
                            <a:schemeClr val="dk2"/>
                          </a:solidFill>
                          <a:latin typeface="Montserrat"/>
                          <a:ea typeface="Montserrat"/>
                          <a:cs typeface="Montserrat"/>
                          <a:sym typeface="Montserrat"/>
                        </a:rPr>
                        <a:t> </a:t>
                      </a:r>
                      <a:r>
                        <a:rPr b="0" lang="en-US" sz="1600" u="none" cap="none" strike="noStrike">
                          <a:solidFill>
                            <a:schemeClr val="dk2"/>
                          </a:solidFill>
                          <a:latin typeface="Montserrat"/>
                          <a:ea typeface="Montserrat"/>
                          <a:cs typeface="Montserrat"/>
                          <a:sym typeface="Montserrat"/>
                        </a:rPr>
                        <a:t>“</a:t>
                      </a:r>
                      <a:r>
                        <a:rPr lang="en-US" sz="1600">
                          <a:solidFill>
                            <a:schemeClr val="dk2"/>
                          </a:solidFill>
                          <a:latin typeface="Montserrat"/>
                          <a:ea typeface="Montserrat"/>
                          <a:cs typeface="Montserrat"/>
                          <a:sym typeface="Montserrat"/>
                        </a:rPr>
                        <a:t>Agriculture supply chain risks and COVID-19: mitigation strategies and implications for the practitioners</a:t>
                      </a:r>
                      <a:r>
                        <a:rPr b="0" lang="en-US" sz="1600" u="none" cap="none" strike="noStrike">
                          <a:solidFill>
                            <a:schemeClr val="dk2"/>
                          </a:solidFill>
                          <a:latin typeface="Montserrat"/>
                          <a:ea typeface="Montserrat"/>
                          <a:cs typeface="Montserrat"/>
                          <a:sym typeface="Montserrat"/>
                        </a:rPr>
                        <a:t>”,</a:t>
                      </a:r>
                      <a:endParaRPr sz="1600">
                        <a:solidFill>
                          <a:schemeClr val="dk2"/>
                        </a:solidFill>
                        <a:latin typeface="Montserrat"/>
                        <a:ea typeface="Montserrat"/>
                        <a:cs typeface="Montserrat"/>
                        <a:sym typeface="Montserrat"/>
                      </a:endParaRPr>
                    </a:p>
                    <a:p>
                      <a:pPr indent="0" lvl="0" marL="0" marR="0" rtl="0" algn="just">
                        <a:lnSpc>
                          <a:spcPct val="150000"/>
                        </a:lnSpc>
                        <a:spcBef>
                          <a:spcPts val="0"/>
                        </a:spcBef>
                        <a:spcAft>
                          <a:spcPts val="0"/>
                        </a:spcAft>
                        <a:buClr>
                          <a:schemeClr val="dk1"/>
                        </a:buClr>
                        <a:buSzPts val="1100"/>
                        <a:buFont typeface="Arial"/>
                        <a:buNone/>
                      </a:pPr>
                      <a:r>
                        <a:rPr lang="en-US" sz="1600">
                          <a:solidFill>
                            <a:schemeClr val="dk2"/>
                          </a:solidFill>
                          <a:latin typeface="Montserrat"/>
                          <a:ea typeface="Montserrat"/>
                          <a:cs typeface="Montserrat"/>
                          <a:sym typeface="Montserrat"/>
                        </a:rPr>
                        <a:t>International Journal of Logistics Research and Applications, 2020.</a:t>
                      </a:r>
                      <a:endParaRPr b="0" sz="1600" u="none" cap="none" strike="noStrike">
                        <a:solidFill>
                          <a:schemeClr val="dk2"/>
                        </a:solidFill>
                        <a:latin typeface="Montserrat"/>
                        <a:ea typeface="Montserrat"/>
                        <a:cs typeface="Montserrat"/>
                        <a:sym typeface="Montserrat"/>
                      </a:endParaRPr>
                    </a:p>
                  </a:txBody>
                  <a:tcPr marT="45725" marB="45725" marR="91450" marL="91450"/>
                </a:tc>
                <a:tc>
                  <a:txBody>
                    <a:bodyPr/>
                    <a:lstStyle/>
                    <a:p>
                      <a:pPr indent="-304800" lvl="0" marL="342900" marR="0" rtl="0" algn="l">
                        <a:lnSpc>
                          <a:spcPct val="150000"/>
                        </a:lnSpc>
                        <a:spcBef>
                          <a:spcPts val="0"/>
                        </a:spcBef>
                        <a:spcAft>
                          <a:spcPts val="0"/>
                        </a:spcAft>
                        <a:buClr>
                          <a:schemeClr val="dk2"/>
                        </a:buClr>
                        <a:buSzPts val="1600"/>
                        <a:buFont typeface="Montserrat"/>
                        <a:buChar char="▪"/>
                      </a:pPr>
                      <a:r>
                        <a:rPr lang="en-US" sz="1600">
                          <a:solidFill>
                            <a:schemeClr val="dk2"/>
                          </a:solidFill>
                          <a:latin typeface="Montserrat"/>
                          <a:ea typeface="Montserrat"/>
                          <a:cs typeface="Montserrat"/>
                          <a:sym typeface="Montserrat"/>
                        </a:rPr>
                        <a:t>Identified and assessed the ASC risks caused by disruptions like COVID 19.</a:t>
                      </a:r>
                      <a:endParaRPr sz="1600">
                        <a:solidFill>
                          <a:schemeClr val="dk2"/>
                        </a:solidFill>
                        <a:latin typeface="Montserrat"/>
                        <a:ea typeface="Montserrat"/>
                        <a:cs typeface="Montserrat"/>
                        <a:sym typeface="Montserrat"/>
                      </a:endParaRPr>
                    </a:p>
                    <a:p>
                      <a:pPr indent="-304800" lvl="0" marL="342900" marR="0" rtl="0" algn="l">
                        <a:lnSpc>
                          <a:spcPct val="150000"/>
                        </a:lnSpc>
                        <a:spcBef>
                          <a:spcPts val="0"/>
                        </a:spcBef>
                        <a:spcAft>
                          <a:spcPts val="0"/>
                        </a:spcAft>
                        <a:buClr>
                          <a:schemeClr val="dk2"/>
                        </a:buClr>
                        <a:buSzPts val="1600"/>
                        <a:buFont typeface="Montserrat"/>
                        <a:buChar char="▪"/>
                      </a:pPr>
                      <a:r>
                        <a:rPr lang="en-US" sz="1600">
                          <a:solidFill>
                            <a:schemeClr val="dk2"/>
                          </a:solidFill>
                          <a:latin typeface="Montserrat"/>
                          <a:ea typeface="Montserrat"/>
                          <a:cs typeface="Montserrat"/>
                          <a:sym typeface="Montserrat"/>
                        </a:rPr>
                        <a:t>strategies such as adoption of industry 4.0 technologies, supply chain collaboration and shared responsibility is identified for sustainable future.</a:t>
                      </a:r>
                      <a:endParaRPr sz="1600">
                        <a:solidFill>
                          <a:schemeClr val="dk2"/>
                        </a:solidFill>
                        <a:latin typeface="Montserrat"/>
                        <a:ea typeface="Montserrat"/>
                        <a:cs typeface="Montserrat"/>
                        <a:sym typeface="Montserrat"/>
                      </a:endParaRPr>
                    </a:p>
                  </a:txBody>
                  <a:tcPr marT="45725" marB="45725" marR="91450" marL="91450"/>
                </a:tc>
              </a:tr>
              <a:tr h="20085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6</a:t>
                      </a:r>
                      <a:endParaRPr sz="1400" u="none" cap="none" strike="noStrike"/>
                    </a:p>
                  </a:txBody>
                  <a:tcPr marT="45725" marB="45725" marR="91450" marL="91450"/>
                </a:tc>
                <a:tc>
                  <a:txBody>
                    <a:bodyPr/>
                    <a:lstStyle/>
                    <a:p>
                      <a:pPr indent="0" lvl="0" marL="0" rtl="0" algn="just">
                        <a:lnSpc>
                          <a:spcPct val="150000"/>
                        </a:lnSpc>
                        <a:spcBef>
                          <a:spcPts val="0"/>
                        </a:spcBef>
                        <a:spcAft>
                          <a:spcPts val="0"/>
                        </a:spcAft>
                        <a:buClr>
                          <a:schemeClr val="dk1"/>
                        </a:buClr>
                        <a:buSzPts val="1600"/>
                        <a:buFont typeface="Arial"/>
                        <a:buNone/>
                      </a:pPr>
                      <a:r>
                        <a:rPr lang="en-US" sz="1600">
                          <a:solidFill>
                            <a:schemeClr val="dk2"/>
                          </a:solidFill>
                          <a:latin typeface="Montserrat"/>
                          <a:ea typeface="Montserrat"/>
                          <a:cs typeface="Montserrat"/>
                          <a:sym typeface="Montserrat"/>
                        </a:rPr>
                        <a:t>D. J. Bartholomew, “Time Series Analysis Forecasting and Control”, Journal of the Operational Research Society, 2017, 199-201.</a:t>
                      </a:r>
                      <a:endParaRPr sz="2200" u="none" cap="none" strike="noStrike"/>
                    </a:p>
                  </a:txBody>
                  <a:tcPr marT="45725" marB="45725" marR="91450" marL="91450"/>
                </a:tc>
                <a:tc>
                  <a:txBody>
                    <a:bodyPr/>
                    <a:lstStyle/>
                    <a:p>
                      <a:pPr indent="-304800" lvl="0" marL="342900" marR="0" rtl="0" algn="l">
                        <a:lnSpc>
                          <a:spcPct val="150000"/>
                        </a:lnSpc>
                        <a:spcBef>
                          <a:spcPts val="0"/>
                        </a:spcBef>
                        <a:spcAft>
                          <a:spcPts val="0"/>
                        </a:spcAft>
                        <a:buClr>
                          <a:schemeClr val="dk2"/>
                        </a:buClr>
                        <a:buSzPts val="1600"/>
                        <a:buFont typeface="Noto Sans Symbols"/>
                        <a:buChar char="▪"/>
                      </a:pPr>
                      <a:r>
                        <a:rPr lang="en-US" sz="1600">
                          <a:solidFill>
                            <a:schemeClr val="dk2"/>
                          </a:solidFill>
                          <a:latin typeface="Montserrat"/>
                          <a:ea typeface="Montserrat"/>
                          <a:cs typeface="Montserrat"/>
                          <a:sym typeface="Montserrat"/>
                        </a:rPr>
                        <a:t>A stochastic model for such a process explains in probabilistic terms how a series arises.</a:t>
                      </a:r>
                      <a:endParaRPr sz="1600" u="none" cap="none" strike="noStrike"/>
                    </a:p>
                    <a:p>
                      <a:pPr indent="-304800" lvl="0" marL="342900" marR="0" rtl="0" algn="l">
                        <a:lnSpc>
                          <a:spcPct val="150000"/>
                        </a:lnSpc>
                        <a:spcBef>
                          <a:spcPts val="0"/>
                        </a:spcBef>
                        <a:spcAft>
                          <a:spcPts val="0"/>
                        </a:spcAft>
                        <a:buClr>
                          <a:schemeClr val="dk2"/>
                        </a:buClr>
                        <a:buSzPts val="1600"/>
                        <a:buFont typeface="Noto Sans Symbols"/>
                        <a:buChar char="▪"/>
                      </a:pPr>
                      <a:r>
                        <a:rPr lang="en-US" sz="1600">
                          <a:solidFill>
                            <a:schemeClr val="dk2"/>
                          </a:solidFill>
                          <a:latin typeface="Montserrat"/>
                          <a:ea typeface="Montserrat"/>
                          <a:cs typeface="Montserrat"/>
                          <a:sym typeface="Montserrat"/>
                        </a:rPr>
                        <a:t>Moving average model is used.</a:t>
                      </a:r>
                      <a:endParaRPr sz="1600" u="none" cap="none" strike="noStrike"/>
                    </a:p>
                    <a:p>
                      <a:pPr indent="0" lvl="0" marL="0" marR="0" rtl="0" algn="l">
                        <a:lnSpc>
                          <a:spcPct val="150000"/>
                        </a:lnSpc>
                        <a:spcBef>
                          <a:spcPts val="0"/>
                        </a:spcBef>
                        <a:spcAft>
                          <a:spcPts val="0"/>
                        </a:spcAft>
                        <a:buClr>
                          <a:srgbClr val="000000"/>
                        </a:buClr>
                        <a:buSzPts val="2200"/>
                        <a:buFont typeface="Arial"/>
                        <a:buNone/>
                      </a:pPr>
                      <a:r>
                        <a:t/>
                      </a:r>
                      <a:endParaRPr sz="22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0" name="Google Shape;140;p7"/>
          <p:cNvSpPr txBox="1"/>
          <p:nvPr/>
        </p:nvSpPr>
        <p:spPr>
          <a:xfrm>
            <a:off x="1797148" y="136525"/>
            <a:ext cx="9577290" cy="722377"/>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1" i="0" lang="en-US" sz="2400" u="sng" cap="none" strike="noStrike">
                <a:solidFill>
                  <a:schemeClr val="dk2"/>
                </a:solidFill>
                <a:latin typeface="Montserrat"/>
                <a:ea typeface="Montserrat"/>
                <a:cs typeface="Montserrat"/>
                <a:sym typeface="Montserrat"/>
              </a:rPr>
              <a:t>Literature Survey </a:t>
            </a:r>
            <a:endParaRPr b="0" i="0" sz="1400" u="none" cap="none" strike="noStrike">
              <a:solidFill>
                <a:srgbClr val="000000"/>
              </a:solidFill>
              <a:latin typeface="Arial"/>
              <a:ea typeface="Arial"/>
              <a:cs typeface="Arial"/>
              <a:sym typeface="Arial"/>
            </a:endParaRPr>
          </a:p>
        </p:txBody>
      </p:sp>
      <p:graphicFrame>
        <p:nvGraphicFramePr>
          <p:cNvPr id="141" name="Google Shape;141;p7"/>
          <p:cNvGraphicFramePr/>
          <p:nvPr/>
        </p:nvGraphicFramePr>
        <p:xfrm>
          <a:off x="1436736" y="893949"/>
          <a:ext cx="3000000" cy="3000000"/>
        </p:xfrm>
        <a:graphic>
          <a:graphicData uri="http://schemas.openxmlformats.org/drawingml/2006/table">
            <a:tbl>
              <a:tblPr bandRow="1" firstRow="1">
                <a:noFill/>
                <a:tableStyleId>{4ECE1B1B-E852-41F6-94C4-425F470D1B21}</a:tableStyleId>
              </a:tblPr>
              <a:tblGrid>
                <a:gridCol w="854400"/>
                <a:gridCol w="4458050"/>
                <a:gridCol w="5179300"/>
              </a:tblGrid>
              <a:tr h="3703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Journal details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Interpretations</a:t>
                      </a:r>
                      <a:endParaRPr sz="1400" u="none" cap="none" strike="noStrike"/>
                    </a:p>
                  </a:txBody>
                  <a:tcPr marT="45725" marB="45725" marR="91450" marL="91450"/>
                </a:tc>
              </a:tr>
              <a:tr h="265915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7</a:t>
                      </a:r>
                      <a:endParaRPr sz="1400" u="none" cap="none" strike="noStrike"/>
                    </a:p>
                  </a:txBody>
                  <a:tcPr marT="45725" marB="45725" marR="91450" marL="91450"/>
                </a:tc>
                <a:tc>
                  <a:txBody>
                    <a:bodyPr/>
                    <a:lstStyle/>
                    <a:p>
                      <a:pPr indent="0" lvl="0" marL="0" marR="0" rtl="0" algn="l">
                        <a:lnSpc>
                          <a:spcPct val="150000"/>
                        </a:lnSpc>
                        <a:spcBef>
                          <a:spcPts val="0"/>
                        </a:spcBef>
                        <a:spcAft>
                          <a:spcPts val="0"/>
                        </a:spcAft>
                        <a:buClr>
                          <a:srgbClr val="000000"/>
                        </a:buClr>
                        <a:buSzPts val="1600"/>
                        <a:buFont typeface="Arial"/>
                        <a:buNone/>
                      </a:pPr>
                      <a:r>
                        <a:rPr lang="en-US" sz="1600">
                          <a:solidFill>
                            <a:schemeClr val="dk2"/>
                          </a:solidFill>
                          <a:latin typeface="Montserrat"/>
                          <a:ea typeface="Montserrat"/>
                          <a:cs typeface="Montserrat"/>
                          <a:sym typeface="Montserrat"/>
                        </a:rPr>
                        <a:t>Real Carbonneau, Kevin Laframboise, Rustam Vahidov</a:t>
                      </a:r>
                      <a:r>
                        <a:rPr b="0" lang="en-US" sz="1600" u="none" cap="none" strike="noStrike">
                          <a:solidFill>
                            <a:schemeClr val="dk2"/>
                          </a:solidFill>
                          <a:latin typeface="Montserrat"/>
                          <a:ea typeface="Montserrat"/>
                          <a:cs typeface="Montserrat"/>
                          <a:sym typeface="Montserrat"/>
                        </a:rPr>
                        <a:t>, “</a:t>
                      </a:r>
                      <a:r>
                        <a:rPr lang="en-US" sz="1600">
                          <a:solidFill>
                            <a:schemeClr val="dk2"/>
                          </a:solidFill>
                          <a:latin typeface="Montserrat"/>
                          <a:ea typeface="Montserrat"/>
                          <a:cs typeface="Montserrat"/>
                          <a:sym typeface="Montserrat"/>
                        </a:rPr>
                        <a:t>Application of machine learning techniques for supply chain demand forecasting</a:t>
                      </a:r>
                      <a:r>
                        <a:rPr b="0" lang="en-US" sz="1600" u="none" cap="none" strike="noStrike">
                          <a:solidFill>
                            <a:schemeClr val="dk2"/>
                          </a:solidFill>
                          <a:latin typeface="Montserrat"/>
                          <a:ea typeface="Montserrat"/>
                          <a:cs typeface="Montserrat"/>
                          <a:sym typeface="Montserrat"/>
                        </a:rPr>
                        <a:t>”, </a:t>
                      </a:r>
                      <a:r>
                        <a:rPr lang="en-US" sz="1600">
                          <a:solidFill>
                            <a:schemeClr val="dk2"/>
                          </a:solidFill>
                          <a:latin typeface="Montserrat"/>
                          <a:ea typeface="Montserrat"/>
                          <a:cs typeface="Montserrat"/>
                          <a:sym typeface="Montserrat"/>
                        </a:rPr>
                        <a:t>European Journal of Operational Research</a:t>
                      </a:r>
                      <a:r>
                        <a:rPr b="0" lang="en-US" sz="1600" u="none" cap="none" strike="noStrike">
                          <a:solidFill>
                            <a:schemeClr val="dk2"/>
                          </a:solidFill>
                          <a:latin typeface="Montserrat"/>
                          <a:ea typeface="Montserrat"/>
                          <a:cs typeface="Montserrat"/>
                          <a:sym typeface="Montserrat"/>
                        </a:rPr>
                        <a:t>, 20</a:t>
                      </a:r>
                      <a:r>
                        <a:rPr lang="en-US" sz="1600">
                          <a:solidFill>
                            <a:schemeClr val="dk2"/>
                          </a:solidFill>
                          <a:latin typeface="Montserrat"/>
                          <a:ea typeface="Montserrat"/>
                          <a:cs typeface="Montserrat"/>
                          <a:sym typeface="Montserrat"/>
                        </a:rPr>
                        <a:t>08</a:t>
                      </a:r>
                      <a:r>
                        <a:rPr b="0" lang="en-US" sz="1600" u="none" cap="none" strike="noStrike">
                          <a:solidFill>
                            <a:schemeClr val="dk2"/>
                          </a:solidFill>
                          <a:latin typeface="Montserrat"/>
                          <a:ea typeface="Montserrat"/>
                          <a:cs typeface="Montserrat"/>
                          <a:sym typeface="Montserrat"/>
                        </a:rPr>
                        <a:t>, </a:t>
                      </a:r>
                      <a:r>
                        <a:rPr lang="en-US" sz="1600">
                          <a:solidFill>
                            <a:schemeClr val="dk2"/>
                          </a:solidFill>
                          <a:latin typeface="Montserrat"/>
                          <a:ea typeface="Montserrat"/>
                          <a:cs typeface="Montserrat"/>
                          <a:sym typeface="Montserrat"/>
                        </a:rPr>
                        <a:t>1140-1154.</a:t>
                      </a:r>
                      <a:endParaRPr b="0" sz="1600" u="none" cap="none" strike="noStrike">
                        <a:solidFill>
                          <a:schemeClr val="dk2"/>
                        </a:solidFill>
                        <a:latin typeface="Montserrat"/>
                        <a:ea typeface="Montserrat"/>
                        <a:cs typeface="Montserrat"/>
                        <a:sym typeface="Montserrat"/>
                      </a:endParaRPr>
                    </a:p>
                  </a:txBody>
                  <a:tcPr marT="45725" marB="45725" marR="91450" marL="91450"/>
                </a:tc>
                <a:tc>
                  <a:txBody>
                    <a:bodyPr/>
                    <a:lstStyle/>
                    <a:p>
                      <a:pPr indent="0" lvl="0" marL="0" marR="0" rtl="0" algn="l">
                        <a:lnSpc>
                          <a:spcPct val="150000"/>
                        </a:lnSpc>
                        <a:spcBef>
                          <a:spcPts val="0"/>
                        </a:spcBef>
                        <a:spcAft>
                          <a:spcPts val="0"/>
                        </a:spcAft>
                        <a:buNone/>
                      </a:pPr>
                      <a:r>
                        <a:rPr lang="en-US" sz="1700">
                          <a:solidFill>
                            <a:schemeClr val="dk2"/>
                          </a:solidFill>
                          <a:latin typeface="Montserrat"/>
                          <a:ea typeface="Montserrat"/>
                          <a:cs typeface="Montserrat"/>
                          <a:sym typeface="Montserrat"/>
                        </a:rPr>
                        <a:t>investigated the applicability of advanced machine learning techniques, including </a:t>
                      </a:r>
                      <a:endParaRPr sz="1700">
                        <a:solidFill>
                          <a:schemeClr val="dk2"/>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2"/>
                        </a:buClr>
                        <a:buSzPts val="1700"/>
                        <a:buFont typeface="Montserrat"/>
                        <a:buAutoNum type="arabicPeriod"/>
                      </a:pPr>
                      <a:r>
                        <a:rPr lang="en-US" sz="1700">
                          <a:solidFill>
                            <a:schemeClr val="dk2"/>
                          </a:solidFill>
                          <a:latin typeface="Montserrat"/>
                          <a:ea typeface="Montserrat"/>
                          <a:cs typeface="Montserrat"/>
                          <a:sym typeface="Montserrat"/>
                        </a:rPr>
                        <a:t>neural networks</a:t>
                      </a:r>
                      <a:endParaRPr sz="1700">
                        <a:solidFill>
                          <a:schemeClr val="dk2"/>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2"/>
                        </a:buClr>
                        <a:buSzPts val="1700"/>
                        <a:buFont typeface="Montserrat"/>
                        <a:buAutoNum type="arabicPeriod"/>
                      </a:pPr>
                      <a:r>
                        <a:rPr lang="en-US" sz="1700">
                          <a:solidFill>
                            <a:schemeClr val="dk2"/>
                          </a:solidFill>
                          <a:latin typeface="Montserrat"/>
                          <a:ea typeface="Montserrat"/>
                          <a:cs typeface="Montserrat"/>
                          <a:sym typeface="Montserrat"/>
                        </a:rPr>
                        <a:t>recurrent neural networks</a:t>
                      </a:r>
                      <a:endParaRPr sz="1700">
                        <a:solidFill>
                          <a:schemeClr val="dk2"/>
                        </a:solidFill>
                        <a:latin typeface="Montserrat"/>
                        <a:ea typeface="Montserrat"/>
                        <a:cs typeface="Montserrat"/>
                        <a:sym typeface="Montserrat"/>
                      </a:endParaRPr>
                    </a:p>
                    <a:p>
                      <a:pPr indent="-336550" lvl="0" marL="457200" marR="0" rtl="0" algn="l">
                        <a:lnSpc>
                          <a:spcPct val="150000"/>
                        </a:lnSpc>
                        <a:spcBef>
                          <a:spcPts val="0"/>
                        </a:spcBef>
                        <a:spcAft>
                          <a:spcPts val="0"/>
                        </a:spcAft>
                        <a:buClr>
                          <a:schemeClr val="dk2"/>
                        </a:buClr>
                        <a:buSzPts val="1700"/>
                        <a:buFont typeface="Montserrat"/>
                        <a:buAutoNum type="arabicPeriod"/>
                      </a:pPr>
                      <a:r>
                        <a:rPr lang="en-US" sz="1700">
                          <a:solidFill>
                            <a:schemeClr val="dk2"/>
                          </a:solidFill>
                          <a:latin typeface="Montserrat"/>
                          <a:ea typeface="Montserrat"/>
                          <a:cs typeface="Montserrat"/>
                          <a:sym typeface="Montserrat"/>
                        </a:rPr>
                        <a:t>support vector machines</a:t>
                      </a:r>
                      <a:endParaRPr sz="1700">
                        <a:solidFill>
                          <a:schemeClr val="dk2"/>
                        </a:solidFill>
                        <a:latin typeface="Montserrat"/>
                        <a:ea typeface="Montserrat"/>
                        <a:cs typeface="Montserrat"/>
                        <a:sym typeface="Montserrat"/>
                      </a:endParaRPr>
                    </a:p>
                    <a:p>
                      <a:pPr indent="0" lvl="0" marL="0" marR="0" rtl="0" algn="l">
                        <a:lnSpc>
                          <a:spcPct val="150000"/>
                        </a:lnSpc>
                        <a:spcBef>
                          <a:spcPts val="0"/>
                        </a:spcBef>
                        <a:spcAft>
                          <a:spcPts val="0"/>
                        </a:spcAft>
                        <a:buNone/>
                      </a:pPr>
                      <a:r>
                        <a:rPr lang="en-US" sz="1700">
                          <a:solidFill>
                            <a:schemeClr val="dk2"/>
                          </a:solidFill>
                          <a:latin typeface="Montserrat"/>
                          <a:ea typeface="Montserrat"/>
                          <a:cs typeface="Montserrat"/>
                          <a:sym typeface="Montserrat"/>
                        </a:rPr>
                        <a:t>to forecasting distorted demand at the end of a supply chain.</a:t>
                      </a:r>
                      <a:endParaRPr sz="2200" u="none" cap="none" strike="noStrike"/>
                    </a:p>
                  </a:txBody>
                  <a:tcPr marT="45725" marB="45725" marR="91450" marL="91450"/>
                </a:tc>
              </a:tr>
              <a:tr h="2266900">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8</a:t>
                      </a:r>
                      <a:endParaRPr sz="1400" u="none" cap="none" strike="noStrike"/>
                    </a:p>
                  </a:txBody>
                  <a:tcPr marT="45725" marB="45725" marR="91450" marL="91450"/>
                </a:tc>
                <a:tc>
                  <a:txBody>
                    <a:bodyPr/>
                    <a:lstStyle/>
                    <a:p>
                      <a:pPr indent="0" lvl="0" marL="0" rtl="0" algn="l">
                        <a:lnSpc>
                          <a:spcPct val="150000"/>
                        </a:lnSpc>
                        <a:spcBef>
                          <a:spcPts val="0"/>
                        </a:spcBef>
                        <a:spcAft>
                          <a:spcPts val="0"/>
                        </a:spcAft>
                        <a:buClr>
                          <a:schemeClr val="dk1"/>
                        </a:buClr>
                        <a:buSzPts val="1600"/>
                        <a:buFont typeface="Arial"/>
                        <a:buNone/>
                      </a:pPr>
                      <a:r>
                        <a:rPr lang="en-US" sz="1600">
                          <a:solidFill>
                            <a:schemeClr val="dk2"/>
                          </a:solidFill>
                          <a:latin typeface="Montserrat"/>
                          <a:ea typeface="Montserrat"/>
                          <a:cs typeface="Montserrat"/>
                          <a:sym typeface="Montserrat"/>
                        </a:rPr>
                        <a:t>Tan Xuewen Du Zhixiong , "Postmodern Agriculture: From an Approach of Sustainable Food Supply Chain [J]" , Journal of China Agricultural University (Social Sciences Edition) 1, 2010</a:t>
                      </a:r>
                      <a:endParaRPr sz="2200" u="none" cap="none" strike="noStrike"/>
                    </a:p>
                  </a:txBody>
                  <a:tcPr marT="45725" marB="45725" marR="91450" marL="91450"/>
                </a:tc>
                <a:tc>
                  <a:txBody>
                    <a:bodyPr/>
                    <a:lstStyle/>
                    <a:p>
                      <a:pPr indent="-304800" lvl="0" marL="342900" marR="0" rtl="0" algn="l">
                        <a:lnSpc>
                          <a:spcPct val="150000"/>
                        </a:lnSpc>
                        <a:spcBef>
                          <a:spcPts val="0"/>
                        </a:spcBef>
                        <a:spcAft>
                          <a:spcPts val="0"/>
                        </a:spcAft>
                        <a:buClr>
                          <a:schemeClr val="dk2"/>
                        </a:buClr>
                        <a:buSzPts val="1600"/>
                        <a:buFont typeface="Noto Sans Symbols"/>
                        <a:buChar char="▪"/>
                      </a:pPr>
                      <a:r>
                        <a:rPr lang="en-US" sz="1600">
                          <a:solidFill>
                            <a:schemeClr val="dk2"/>
                          </a:solidFill>
                          <a:latin typeface="Montserrat"/>
                          <a:ea typeface="Montserrat"/>
                          <a:cs typeface="Montserrat"/>
                          <a:sym typeface="Montserrat"/>
                        </a:rPr>
                        <a:t>The main stream modern agriculture made a pathway where the future of post modern agriculture can be transformed by the principles of eco agriculture.</a:t>
                      </a:r>
                      <a:endParaRPr sz="1600">
                        <a:solidFill>
                          <a:schemeClr val="dk2"/>
                        </a:solidFill>
                        <a:latin typeface="Montserrat"/>
                        <a:ea typeface="Montserrat"/>
                        <a:cs typeface="Montserrat"/>
                        <a:sym typeface="Montserrat"/>
                      </a:endParaRPr>
                    </a:p>
                    <a:p>
                      <a:pPr indent="-304800" lvl="0" marL="342900" marR="0" rtl="0" algn="l">
                        <a:lnSpc>
                          <a:spcPct val="150000"/>
                        </a:lnSpc>
                        <a:spcBef>
                          <a:spcPts val="0"/>
                        </a:spcBef>
                        <a:spcAft>
                          <a:spcPts val="0"/>
                        </a:spcAft>
                        <a:buClr>
                          <a:schemeClr val="dk2"/>
                        </a:buClr>
                        <a:buSzPts val="1600"/>
                        <a:buFont typeface="Montserrat"/>
                        <a:buChar char="▪"/>
                      </a:pPr>
                      <a:r>
                        <a:rPr lang="en-US" sz="1600">
                          <a:solidFill>
                            <a:schemeClr val="dk2"/>
                          </a:solidFill>
                          <a:latin typeface="Montserrat"/>
                          <a:ea typeface="Montserrat"/>
                          <a:cs typeface="Montserrat"/>
                          <a:sym typeface="Montserrat"/>
                        </a:rPr>
                        <a:t>Sustainablility of ecological agriculturing practises and typical alternate agriculture can be achieved using supply chain analytics.</a:t>
                      </a:r>
                      <a:endParaRPr sz="22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ph idx="12" type="sldNum"/>
          </p:nvPr>
        </p:nvSpPr>
        <p:spPr>
          <a:xfrm>
            <a:off x="8631238"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7" name="Google Shape;147;p8"/>
          <p:cNvSpPr txBox="1"/>
          <p:nvPr/>
        </p:nvSpPr>
        <p:spPr>
          <a:xfrm>
            <a:off x="1800736" y="0"/>
            <a:ext cx="9577200" cy="722400"/>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2400"/>
              <a:buFont typeface="Arial"/>
              <a:buNone/>
            </a:pPr>
            <a:r>
              <a:rPr b="1" i="0" lang="en-US" sz="2400" u="sng" cap="none" strike="noStrike">
                <a:solidFill>
                  <a:schemeClr val="dk2"/>
                </a:solidFill>
                <a:latin typeface="Montserrat"/>
                <a:ea typeface="Montserrat"/>
                <a:cs typeface="Montserrat"/>
                <a:sym typeface="Montserrat"/>
              </a:rPr>
              <a:t>Literature Survey </a:t>
            </a:r>
            <a:endParaRPr b="0" i="0" sz="1400" u="none" cap="none" strike="noStrike">
              <a:solidFill>
                <a:srgbClr val="000000"/>
              </a:solidFill>
              <a:latin typeface="Arial"/>
              <a:ea typeface="Arial"/>
              <a:cs typeface="Arial"/>
              <a:sym typeface="Arial"/>
            </a:endParaRPr>
          </a:p>
        </p:txBody>
      </p:sp>
      <p:graphicFrame>
        <p:nvGraphicFramePr>
          <p:cNvPr id="148" name="Google Shape;148;p8"/>
          <p:cNvGraphicFramePr/>
          <p:nvPr/>
        </p:nvGraphicFramePr>
        <p:xfrm>
          <a:off x="1489373" y="473161"/>
          <a:ext cx="3000000" cy="3000000"/>
        </p:xfrm>
        <a:graphic>
          <a:graphicData uri="http://schemas.openxmlformats.org/drawingml/2006/table">
            <a:tbl>
              <a:tblPr bandRow="1" firstRow="1">
                <a:noFill/>
                <a:tableStyleId>{4ECE1B1B-E852-41F6-94C4-425F470D1B21}</a:tableStyleId>
              </a:tblPr>
              <a:tblGrid>
                <a:gridCol w="830625"/>
                <a:gridCol w="4334050"/>
                <a:gridCol w="5349575"/>
              </a:tblGrid>
              <a:tr h="30362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S.No.</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Journal details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Interpretations</a:t>
                      </a:r>
                      <a:endParaRPr sz="1400" u="none" cap="none" strike="noStrike"/>
                    </a:p>
                  </a:txBody>
                  <a:tcPr marT="45725" marB="45725" marR="91450" marL="91450"/>
                </a:tc>
              </a:tr>
              <a:tr h="267457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9</a:t>
                      </a:r>
                      <a:endParaRPr sz="1400" u="none" cap="none" strike="noStrike"/>
                    </a:p>
                  </a:txBody>
                  <a:tcPr marT="45725" marB="45725" marR="91450" marL="91450"/>
                </a:tc>
                <a:tc>
                  <a:txBody>
                    <a:bodyPr/>
                    <a:lstStyle/>
                    <a:p>
                      <a:pPr indent="0" lvl="0" marL="0" marR="0" rtl="0" algn="l">
                        <a:lnSpc>
                          <a:spcPct val="150000"/>
                        </a:lnSpc>
                        <a:spcBef>
                          <a:spcPts val="0"/>
                        </a:spcBef>
                        <a:spcAft>
                          <a:spcPts val="0"/>
                        </a:spcAft>
                        <a:buClr>
                          <a:srgbClr val="000000"/>
                        </a:buClr>
                        <a:buSzPts val="1600"/>
                        <a:buFont typeface="Arial"/>
                        <a:buNone/>
                      </a:pPr>
                      <a:r>
                        <a:rPr lang="en-US" sz="1600">
                          <a:solidFill>
                            <a:schemeClr val="dk2"/>
                          </a:solidFill>
                          <a:latin typeface="Montserrat"/>
                          <a:ea typeface="Montserrat"/>
                          <a:cs typeface="Montserrat"/>
                          <a:sym typeface="Montserrat"/>
                        </a:rPr>
                        <a:t>Rohit Sharma, Sachin S Kamble, Angappa Gunasekaran, Vikas Kumar, Anil Kumar,  " A systematic literature review on machine learning applications for sustainable agriculture supply chain performance",Computers &amp; Operations Research, 104926, 2020</a:t>
                      </a:r>
                      <a:endParaRPr b="0" sz="1600" u="none" cap="none" strike="noStrike">
                        <a:solidFill>
                          <a:schemeClr val="dk2"/>
                        </a:solidFill>
                        <a:latin typeface="Montserrat"/>
                        <a:ea typeface="Montserrat"/>
                        <a:cs typeface="Montserrat"/>
                        <a:sym typeface="Montserrat"/>
                      </a:endParaRPr>
                    </a:p>
                  </a:txBody>
                  <a:tcPr marT="45725" marB="45725" marR="91450" marL="91450"/>
                </a:tc>
                <a:tc>
                  <a:txBody>
                    <a:bodyPr/>
                    <a:lstStyle/>
                    <a:p>
                      <a:pPr indent="-304800" lvl="0" marL="342900" marR="0" rtl="0" algn="l">
                        <a:lnSpc>
                          <a:spcPct val="150000"/>
                        </a:lnSpc>
                        <a:spcBef>
                          <a:spcPts val="0"/>
                        </a:spcBef>
                        <a:spcAft>
                          <a:spcPts val="0"/>
                        </a:spcAft>
                        <a:buClr>
                          <a:schemeClr val="dk2"/>
                        </a:buClr>
                        <a:buSzPts val="1600"/>
                        <a:buFont typeface="Noto Sans Symbols"/>
                        <a:buChar char="▪"/>
                      </a:pPr>
                      <a:r>
                        <a:rPr lang="en-US" sz="1600">
                          <a:solidFill>
                            <a:schemeClr val="dk2"/>
                          </a:solidFill>
                          <a:latin typeface="Montserrat"/>
                          <a:ea typeface="Montserrat"/>
                          <a:cs typeface="Montserrat"/>
                          <a:sym typeface="Montserrat"/>
                        </a:rPr>
                        <a:t>Disruptive information helps to find out the solutions for the problems like productivity and yield improvement, water conservation, ensuring soil and plant health, and enhance environmental stewardship.</a:t>
                      </a:r>
                      <a:endParaRPr sz="1600">
                        <a:solidFill>
                          <a:schemeClr val="dk2"/>
                        </a:solidFill>
                        <a:latin typeface="Montserrat"/>
                        <a:ea typeface="Montserrat"/>
                        <a:cs typeface="Montserrat"/>
                        <a:sym typeface="Montserrat"/>
                      </a:endParaRPr>
                    </a:p>
                    <a:p>
                      <a:pPr indent="-304800" lvl="0" marL="342900" marR="0" rtl="0" algn="l">
                        <a:lnSpc>
                          <a:spcPct val="150000"/>
                        </a:lnSpc>
                        <a:spcBef>
                          <a:spcPts val="0"/>
                        </a:spcBef>
                        <a:spcAft>
                          <a:spcPts val="0"/>
                        </a:spcAft>
                        <a:buClr>
                          <a:schemeClr val="dk2"/>
                        </a:buClr>
                        <a:buSzPts val="1600"/>
                        <a:buFont typeface="Montserrat"/>
                        <a:buChar char="▪"/>
                      </a:pPr>
                      <a:r>
                        <a:rPr lang="en-US" sz="1600">
                          <a:solidFill>
                            <a:srgbClr val="2E2E2E"/>
                          </a:solidFill>
                          <a:latin typeface="Montserrat"/>
                          <a:ea typeface="Montserrat"/>
                          <a:cs typeface="Montserrat"/>
                          <a:sym typeface="Montserrat"/>
                        </a:rPr>
                        <a:t>Data analytics hold the key to ensure future food security, food safety, and ecological sustainability</a:t>
                      </a:r>
                      <a:endParaRPr sz="1600">
                        <a:solidFill>
                          <a:schemeClr val="dk2"/>
                        </a:solidFill>
                        <a:latin typeface="Montserrat"/>
                        <a:ea typeface="Montserrat"/>
                        <a:cs typeface="Montserrat"/>
                        <a:sym typeface="Montserrat"/>
                      </a:endParaRPr>
                    </a:p>
                  </a:txBody>
                  <a:tcPr marT="45725" marB="45725" marR="91450" marL="91450"/>
                </a:tc>
              </a:tr>
              <a:tr h="2827225">
                <a:tc>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chemeClr val="dk2"/>
                          </a:solidFill>
                          <a:latin typeface="Montserrat"/>
                          <a:ea typeface="Montserrat"/>
                          <a:cs typeface="Montserrat"/>
                          <a:sym typeface="Montserrat"/>
                        </a:rPr>
                        <a:t>10</a:t>
                      </a:r>
                      <a:endParaRPr sz="1400" u="none" cap="none" strike="noStrike"/>
                    </a:p>
                  </a:txBody>
                  <a:tcPr marT="45725" marB="45725" marR="91450" marL="91450"/>
                </a:tc>
                <a:tc>
                  <a:txBody>
                    <a:bodyPr/>
                    <a:lstStyle/>
                    <a:p>
                      <a:pPr indent="0" lvl="0" marL="0" rtl="0" algn="l">
                        <a:lnSpc>
                          <a:spcPct val="150000"/>
                        </a:lnSpc>
                        <a:spcBef>
                          <a:spcPts val="0"/>
                        </a:spcBef>
                        <a:spcAft>
                          <a:spcPts val="0"/>
                        </a:spcAft>
                        <a:buClr>
                          <a:schemeClr val="dk1"/>
                        </a:buClr>
                        <a:buSzPts val="1600"/>
                        <a:buFont typeface="Arial"/>
                        <a:buNone/>
                      </a:pPr>
                      <a:r>
                        <a:rPr lang="en-US" sz="1600">
                          <a:solidFill>
                            <a:schemeClr val="dk2"/>
                          </a:solidFill>
                          <a:latin typeface="Montserrat"/>
                          <a:ea typeface="Montserrat"/>
                          <a:cs typeface="Montserrat"/>
                          <a:sym typeface="Montserrat"/>
                        </a:rPr>
                        <a:t>Liu Qiao, Shen Xin, Sun Xu ,  "Research on risk evaluation of agriculture product supply chain [J]",Journal of Agricultural Mechanization Research 9, 2011</a:t>
                      </a:r>
                      <a:endParaRPr sz="2200" u="none" cap="none" strike="noStrike"/>
                    </a:p>
                  </a:txBody>
                  <a:tcPr marT="45725" marB="45725" marR="91450" marL="91450"/>
                </a:tc>
                <a:tc>
                  <a:txBody>
                    <a:bodyPr/>
                    <a:lstStyle/>
                    <a:p>
                      <a:pPr indent="-304800" lvl="0" marL="342900" marR="0" rtl="0" algn="l">
                        <a:lnSpc>
                          <a:spcPct val="150000"/>
                        </a:lnSpc>
                        <a:spcBef>
                          <a:spcPts val="0"/>
                        </a:spcBef>
                        <a:spcAft>
                          <a:spcPts val="0"/>
                        </a:spcAft>
                        <a:buClr>
                          <a:schemeClr val="dk2"/>
                        </a:buClr>
                        <a:buSzPts val="1600"/>
                        <a:buFont typeface="Noto Sans Symbols"/>
                        <a:buChar char="▪"/>
                      </a:pPr>
                      <a:r>
                        <a:rPr lang="en-US" sz="1600">
                          <a:solidFill>
                            <a:schemeClr val="dk2"/>
                          </a:solidFill>
                          <a:latin typeface="Montserrat"/>
                          <a:ea typeface="Montserrat"/>
                          <a:cs typeface="Montserrat"/>
                          <a:sym typeface="Montserrat"/>
                        </a:rPr>
                        <a:t>Supply chain risk such as technical risk, information risk, quality and coordination of organisational risk and security risk  can be evaluated with the help of  AHP and fuzzy comprehensive evaluation methods.</a:t>
                      </a:r>
                      <a:endParaRPr sz="1600">
                        <a:solidFill>
                          <a:schemeClr val="dk2"/>
                        </a:solidFill>
                        <a:latin typeface="Montserrat"/>
                        <a:ea typeface="Montserrat"/>
                        <a:cs typeface="Montserrat"/>
                        <a:sym typeface="Montserrat"/>
                      </a:endParaRPr>
                    </a:p>
                    <a:p>
                      <a:pPr indent="-304800" lvl="0" marL="342900" marR="0" rtl="0" algn="l">
                        <a:lnSpc>
                          <a:spcPct val="150000"/>
                        </a:lnSpc>
                        <a:spcBef>
                          <a:spcPts val="0"/>
                        </a:spcBef>
                        <a:spcAft>
                          <a:spcPts val="0"/>
                        </a:spcAft>
                        <a:buClr>
                          <a:schemeClr val="dk2"/>
                        </a:buClr>
                        <a:buSzPts val="1600"/>
                        <a:buFont typeface="Montserrat"/>
                        <a:buChar char="▪"/>
                      </a:pPr>
                      <a:r>
                        <a:rPr lang="en-US" sz="1600">
                          <a:solidFill>
                            <a:srgbClr val="555555"/>
                          </a:solidFill>
                          <a:latin typeface="Montserrat"/>
                          <a:ea typeface="Montserrat"/>
                          <a:cs typeface="Montserrat"/>
                          <a:sym typeface="Montserrat"/>
                        </a:rPr>
                        <a:t>Agricultural supply chain has a structural complexity and market uncertainty,market power imbalance and vulnerability and so on.</a:t>
                      </a:r>
                      <a:endParaRPr sz="1600">
                        <a:solidFill>
                          <a:schemeClr val="dk2"/>
                        </a:solidFill>
                        <a:latin typeface="Montserrat"/>
                        <a:ea typeface="Montserrat"/>
                        <a:cs typeface="Montserrat"/>
                        <a:sym typeface="Montserrat"/>
                      </a:endParaRPr>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2020-08-15T15:25:04Z</dcterms:created>
  <dc:creator>karthik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0x010100776574763355454B84A6542E0FF25FFF</vt:lpwstr>
  </property>
</Properties>
</file>