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64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74" r:id="rId11"/>
    <p:sldId id="265" r:id="rId12"/>
    <p:sldId id="275" r:id="rId13"/>
    <p:sldId id="266" r:id="rId14"/>
    <p:sldId id="277" r:id="rId15"/>
    <p:sldId id="267" r:id="rId16"/>
    <p:sldId id="280" r:id="rId17"/>
    <p:sldId id="268" r:id="rId18"/>
    <p:sldId id="281" r:id="rId19"/>
    <p:sldId id="282" r:id="rId20"/>
    <p:sldId id="270" r:id="rId21"/>
    <p:sldId id="271" r:id="rId22"/>
    <p:sldId id="284" r:id="rId23"/>
    <p:sldId id="272" r:id="rId24"/>
    <p:sldId id="285" r:id="rId25"/>
    <p:sldId id="286" r:id="rId26"/>
    <p:sldId id="287" r:id="rId27"/>
    <p:sldId id="283" r:id="rId28"/>
    <p:sldId id="295" r:id="rId29"/>
    <p:sldId id="289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37:03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1 711 24575,'67'45'0,"-54"-35"0,0 0 0,-1 1 0,0 0 0,-1 1 0,0 0 0,-1 1 0,-1 0 0,11 19 0,-18-28 0,-1-1 0,1 0 0,-1 0 0,1 0 0,0-1 0,0 1 0,1 0 0,-1-1 0,0 1 0,1-1 0,0 0 0,-1 0 0,1 0 0,0 0 0,0 0 0,0 0 0,0-1 0,0 0 0,1 1 0,-1-1 0,0 0 0,1-1 0,-1 1 0,0-1 0,1 1 0,-1-1 0,1 0 0,-1 0 0,1-1 0,-1 1 0,0-1 0,1 0 0,3-1 0,26-6 0,-2-1 0,62-27 0,-39 14 0,509-237 0,-467 205 0,-2-4 0,-3-4 0,135-119 0,-50-9-612,-156 166-141,0 2-6073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08:57.5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0 372 24575,'3'0'0,"-1"1"0,0-1 0,1 1 0,-1 0 0,0 0 0,0 0 0,0 0 0,0 0 0,0 1 0,0-1 0,0 0 0,0 1 0,0 0 0,-1-1 0,1 1 0,-1 0 0,3 3 0,0 0 0,-1 0 0,0 0 0,0 0 0,0 1 0,-1-1 0,2 6 0,-2-4 0,-1-1 0,1 0 0,1 0 0,-1-1 0,1 1 0,0 0 0,0-1 0,0 0 0,1 1 0,6 6 0,-7-10 0,-1 0 0,1 0 0,0-1 0,-1 1 0,1-1 0,0 1 0,0-1 0,0 0 0,0 0 0,0-1 0,0 1 0,0 0 0,1-1 0,-1 0 0,0 0 0,0 0 0,0 0 0,0 0 0,0-1 0,1 1 0,-1-1 0,0 0 0,5-2 0,296-122 0,-11-26 0,-2-41 0,-265 173 0,4-1-1365,-8 8-5461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09:04.6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1 499 24575,'8'14'0,"1"-1"0,1 0 0,0-1 0,17 16 0,1 3 0,7 11 0,-15-16 0,0-2 0,36 32 0,-50-52 0,-1 0 0,1-1 0,1 1 0,-1-1 0,0-1 0,1 1 0,-1-1 0,1 0 0,0-1 0,-1 0 0,1 0 0,0 0 0,0-1 0,0 0 0,0 0 0,10-2 0,3-1 0,-1-1 0,1-1 0,-1 0 0,29-14 0,4-6 0,-1-2 0,77-54 0,83-86 0,-123 88-341,-4-3 0,-3-4-1,72-102 1,-142 173-6485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09:08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68 24575,'15'-4'0,"30"-5"0,34-4 0,33 0 0,23 2 0,7 3 0,-2 3 0,-14 2 0,-20 2 0,-15 0 0,-14 2 0,-17-1 0,-16 1 0,-10-1 0,-8 1 0,-8-1-8191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09:13.5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0 133 24575,'3712'0'0,"-3640"-4"0,86-14 0,27-2 0,-39 9 0,73-2 0,-151 10 0,112-19 0,-121 13 0,148-4 0,-39 4 0,301-2 0,-289 13 0,-41-3 0,155 3 0,-225 5 0,133 31 0,-45-6 0,-2-17 0,-45-6 0,-63-6 17,-31-3-363,0 1 1,0 1-1,17 4 1,-19-2-6481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09:17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24575,'26'6'0,"1"-1"0,0-1 0,0-1 0,1-1 0,31-3 0,-4 1 0,1091 4 0,-629-6 0,-480 4 0,41 7 0,23 1 0,144 0 0,277 4 0,2000-15 0,-1335 1 0,-916 12 0,-26-1 0,-229-11-107,4-1-73,-1 1 1,1 1-1,-1 1 0,1 1 0,-1 0 1,25 9-1,-29-5-6646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09:19.0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24575,'2918'0'-1365,"-2895"0"-5461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09:23.4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1 284 24575,'1'6'0,"0"0"0,0 0 0,1 0 0,0 0 0,2 6 0,3 8 0,-1-4 0,0 0 0,1-1 0,1 1 0,11 16 0,14 26 0,-31-53 0,0-1 0,0 0 0,0 0 0,1 0 0,0 0 0,0 0 0,0-1 0,0 1 0,0-1 0,1 0 0,-1 0 0,1 0 0,0 0 0,0-1 0,0 1 0,1-1 0,-1 0 0,0-1 0,1 1 0,-1-1 0,1 0 0,-1 0 0,1 0 0,0 0 0,0-1 0,6 0 0,0-1 0,0 0 0,-1-1 0,1-1 0,-1 0 0,0 0 0,1-1 0,-2 0 0,1 0 0,0-1 0,16-12 0,46-35 0,-9 6 0,96-53 0,16 24 0,-34 16 0,-127 52 0,0 0 0,0-1 0,-1 0 0,0-1 0,-1-1 0,0 0 0,19-21 0,-21 21-124,1 0 0,-1 0 0,2 1 0,-1 1 0,1-1 0,1 2-1,-1 0 1,1 0 0,1 2 0,23-8 0,-20 9-6702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09:25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24575,'782'0'0,"-737"4"-1365,-31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09:32.6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0 131 24575,'47'-2'0,"-1"-3"0,66-14 0,-9 1 0,412-43 0,-407 55 0,54-5 0,-71 4-63,94 5 1,-102 3-1178,-62-1-5586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11:34.4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0 382 24575,'2'3'0,"-1"0"0,0 0 0,1 0 0,0-1 0,-1 1 0,1-1 0,0 1 0,1-1 0,-1 0 0,0 0 0,1 0 0,4 3 0,3 3 0,-3-1 0,11 9 0,-1 0 0,-1 2 0,0 0 0,-1 0 0,21 36 0,-34-50 0,0 0 0,0-1 0,0 0 0,0 1 0,1-1 0,-1 0 0,1 0 0,0 0 0,0-1 0,0 1 0,0-1 0,0 1 0,0-1 0,7 3 0,-7-5 0,0 1 0,0 0 0,0-1 0,0 1 0,0-1 0,0 0 0,0 0 0,0 0 0,0-1 0,0 1 0,0-1 0,0 1 0,0-1 0,0 0 0,0 0 0,0-1 0,0 1 0,-1 0 0,5-4 0,47-32 0,-1-3 0,76-75 0,126-171 0,-228 253 0,39-48-1365,-56 66-5461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37:04.9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1 551 24575,'2'2'0,"1"-1"0,0 1 0,-1-1 0,1 1 0,-1 0 0,0 0 0,1 0 0,-1 0 0,0 0 0,0 1 0,0-1 0,-1 1 0,4 4 0,-1 0 0,137 158 0,-78-95 0,-53-58 0,-2 0 0,0 0 0,0 0 0,-1 1 0,-1 0 0,7 18 0,-13-29 0,1 0 0,0 0 0,0 0 0,0 0 0,0 0 0,0 0 0,1-1 0,-1 1 0,1 0 0,-1-1 0,1 1 0,-1-1 0,1 0 0,0 1 0,-1-1 0,1 0 0,0 0 0,0 0 0,2 0 0,0 0 0,0 0 0,0 0 0,0-1 0,0 1 0,0-1 0,0 0 0,0 0 0,0 0 0,6-2 0,3-1 0,-1-1 0,1 0 0,-1-1 0,0 0 0,16-10 0,29-23 0,-3-3 0,94-88 0,-39 31 0,73-52 0,350-221 0,-517 362-100,12-8-153,0 1 0,1 1 0,1 2 0,36-12 0,-42 20-6573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12:2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24575,'6413'0'0,"-6383"1"0,40 8 0,9 0 0,474-5 0,-300-6 0,8549 2-1365,-8774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13:1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24575,'166'75'0,"-66"-34"0,-66-26 0,0 0 0,1-3 0,0-1 0,45 8 0,0-11 0,1-4 0,104-7 0,-88-1 0,101 9 0,384 31 0,-526-33 0,273 21 0,152 14 0,3-32 0,35 1 0,764 5 0,-389-11 0,-534 10 0,131 0 0,100 15 0,165 10 65,-4-33-495,-454-3-570,-271 0-5826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13:1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24575,'2232'0'0,"-1678"-30"0,-260 9 0,874 4-75,-774 19-1215,-371-2-5536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13:1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24575,'1667'0'-1365,"-1639"0"-5461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13:1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24575,'226'-10'0,"-42"0"0,1127 6 0,-706 6 0,-513-2 0,46-1 0,157 19 0,-248-14 24,-28-3-487,1 2 0,19 3 0,-21-1-6363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23:04.5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89 24575,'799'0'0,"-582"-11"0,-27 0 0,-42 10 0,209-12 0,91 4 0,-132 9 0,-175-10 0,41-2 0,78 2 0,1-1 0,571 12 0,-573 19 0,-233-16 0,41 13 0,-45-11 0,1 0 0,33 3 0,102-5 0,30 3 0,-24 18 0,30 3 0,126-5 0,2 1 0,-127-9 0,108 14 0,-165-9 0,149 0 0,140-18 0,-14 0 0,-211 8 0,78 2 0,4735-11 0,-2392-3 0,-2084 2-1365,-510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23:08.4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24575,'50'0'0,"62"-1"0,0 5 0,134 21 0,-159-14 0,0-4 0,145-7 0,-93-3 0,115 15 0,-6-1 0,52 1 0,-155-3 0,-23-3 0,368 10 0,1631-18 0,-1153 3 0,-688 11 0,-6 0 0,342-13 0,-595 2-123,1 1-1,-1 1 0,39 12 0,-41-10-746,12 3-5956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23:12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 24575,'108'-2'0,"118"4"0,-200 2 0,0 0 0,32 10 0,-36-7 0,1-2 0,0-1 0,37 3 0,-27-4 0,0 0 0,37 11 0,40 3 0,28-11 0,-80-5 0,0 3 0,62 11 0,28 3 0,-75-12 0,33 14 0,-69-12 0,59 5 0,304-10 0,-206-5 0,1463 2 0,-1409-11 0,-18 0 0,137 13 0,157-4 0,-341-9 0,49-1 0,783 13-1365,-985-1-5461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23:15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0 130 24575,'1097'0'0,"-729"-24"0,-154 6 0,3-3 0,78-3 0,3 14 0,99-1 0,-386 11 0,642-13 0,307 5 0,-340 61 0,188 39 0,-154-38 0,-76-7 0,139-31 0,-473-19 0,813 3-1365,-1028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23:20.7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2697 2 24575,'-254'-1'0,"-275"3"0,474 1 0,0 3 0,-102 25 0,-103 46 0,223-65 0,-62 20 0,-192 58 0,-70 22 0,352-107 0,0-1 0,0 1 0,0 0 0,-13 12 0,-22 13 0,-114 41 0,43-21 0,85-37 0,-1 0 0,-1-3 0,1 0 0,-45 6 0,75-16 0,0 0 0,0 0 0,0 1 0,0-1 0,-1 0 0,1 0 0,0 1 0,0-1 0,0 0 0,0 1 0,0-1 0,0 1 0,0 0 0,0-1 0,0 1 0,0 0 0,1 0 0,-1-1 0,0 1 0,0 0 0,1 0 0,-2 1 0,2-1 0,0 0 0,0 0 0,0 0 0,0 0 0,0 0 0,0 0 0,0 0 0,0 0 0,1 0 0,-1 0 0,0 0 0,1 0 0,-1 0 0,1 0 0,-1 0 0,1 0 0,-1 0 0,1 0 0,1 1 0,6 6 0,0 1 0,1-1 0,15 10 0,-13-9 0,25 22 0,1-3 0,2-1 0,0-1 0,57 25 0,18 8 0,15 7 0,-111-59 0,1 0 0,1-1 0,-1-1 0,1-1 0,26 3 0,107-2 0,15 1 0,355 5 0,-318-14 0,875 3 0,-1020-2 0,83-16 0,1 1 0,-108 15 0,-1-2 0,1-1 0,-1-2 0,51-16 0,245-96 0,-284 102 0,46-19 0,143-33 0,-182 58 0,0 3 0,1 3 0,60 0 0,48-5 0,-10-1 0,-120 12 0,-1-2 0,0-1 0,59-13 0,-90 15 0,0 0 0,1 0 0,-1 0 0,0-1 0,0 1 0,0 0 0,0-1 0,0 1 0,0-1 0,0 1 0,0-1 0,0 1 0,0-1 0,0 0 0,0 1 0,0-1 0,0 0 0,0 0 0,-1 0 0,1 0 0,0 0 0,-1 0 0,1 0 0,0 0 0,-1 0 0,1-2 0,-1 2 0,0 0 0,-1-1 0,1 1 0,-1-1 0,1 1 0,-1-1 0,1 1 0,-1 0 0,0-1 0,0 1 0,0 0 0,0 0 0,0 0 0,0 0 0,0-1 0,0 1 0,-1-1 0,-8-5 0,0 0 0,-1 0 0,-20-10 0,-25-7 0,-2 3 0,0 2 0,-1 3 0,-1 2 0,0 3 0,-1 2 0,0 3 0,-99 4 0,-747 6 0,713-4 0,179 0 0,0-1 0,0 0 0,0 0 0,0-2 0,1 0 0,-1-1 0,1 0 0,0-1 0,0 0 0,0-1 0,1-1 0,-15-10 0,-1-1 0,20 13 0,1 0 0,0-1 0,-12-10 0,17 14 0,1-1 0,-1 0 0,1 0 0,0 0 0,0 0 0,0-1 0,0 1 0,1 0 0,-1-1 0,1 1 0,0-1 0,0 0 0,-1-4 0,0-5 0,0 0 0,-1-1 0,-8-18 0,9 27 0,0 1 0,0-1 0,-1 1 0,0-1 0,0 1 0,0 0 0,-1 0 0,1 0 0,-1 1 0,0-1 0,0 1 0,-7-4 0,11 7-16,-9-6-321,0 0-1,0 0 1,-13-13 0,14 9-6489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37:06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0 132 24575,'1656'0'0,"-1339"-11"0,-21 0 0,-19 11 0,496-20 0,-21-46 0,99 43-301,-664 24-763,-159-1-5762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37:08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46 24575,'1097'0'0,"-1013"-4"0,87-15 0,64-3 0,249 21 83,-234 3-1531,-229-2-5378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39:08.5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0 557 24575,'1'4'0,"-1"0"0,1-1 0,0 1 0,1 0 0,-1 0 0,0-1 0,1 1 0,0-1 0,0 1 0,4 4 0,1 5 0,96 138 0,-72-111 0,-2 2 0,-2 0 0,26 57 0,-47-76 0,-4-17 0,-1 0 0,1 0 0,0 0 0,0-1 0,1 1 0,3 5 0,-5-10 0,-1 0 0,1 0 0,0-1 0,-1 1 0,1 0 0,0-1 0,0 1 0,0-1 0,0 1 0,0 0 0,0-1 0,0 0 0,0 1 0,0-1 0,0 0 0,0 1 0,0-1 0,0 0 0,0 0 0,0 0 0,0 0 0,0 0 0,0 0 0,0 0 0,0 0 0,0-1 0,0 1 0,0 0 0,0-1 0,0 1 0,0 0 0,0-1 0,0 1 0,-1-1 0,1 0 0,0 1 0,0-1 0,0 0 0,-1 1 0,1-1 0,1-1 0,20-19 0,-1-1 0,34-45 0,-36 42 0,130-171 0,59-74 0,-13 57 0,-40 47 0,-120 123-1365,-12 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39:10.0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1 330 24575,'74'-4'0,"-1"-3"0,81-18 0,-67 9 0,669-123 0,-253 49 0,7 42 0,-437 48-1365,-51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39:11.7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24575,'1555'89'-904,"-847"-21"1127,-690-65-1475,-8 0-5006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09:40:36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1 347 24575,'0'3'0,"0"0"0,0 0 0,0 0 0,0-1 0,1 1 0,-1 0 0,1 0 0,0 0 0,0 0 0,0-1 0,0 1 0,0 0 0,1-1 0,-1 1 0,1-1 0,2 3 0,-2-3 0,1 0 0,0 0 0,-1 0 0,1-1 0,0 1 0,0-1 0,0 0 0,0 0 0,0 0 0,0 0 0,0-1 0,1 1 0,-1-1 0,0 0 0,6 0 0,22-2 0,1 0 0,-1-2 0,-1-2 0,1 0 0,39-15 0,149-67 0,-166 65 0,20-8 0,387-170 0,-405 178-1365,-34 17-5461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6T10:08:19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1 267 24575,'-1'63'0,"3"70"0,-2-132 0,0 0 0,0 1 0,0-1 0,0 0 0,0 0 0,0 1 0,1-1 0,-1 0 0,0 0 0,1 0 0,-1 1 0,1-1 0,-1 0 0,1 0 0,0 0 0,-1 0 0,1 0 0,0 0 0,0 0 0,0 0 0,0 0 0,0-1 0,0 1 0,0 0 0,0 0 0,0-1 0,0 1 0,0-1 0,0 1 0,0-1 0,1 1 0,-1-1 0,0 0 0,0 0 0,0 1 0,1-1 0,-1 0 0,0 0 0,3-1 0,2 0 0,0 0 0,-1-1 0,1 0 0,0 0 0,-1 0 0,1-1 0,7-4 0,45-33 0,-2-2 0,91-91 0,-78 70 0,124-109-1365,-167 149-5461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F88CF-1179-46C7-9956-F61D7C3304E5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D9BBE-539E-49BA-9FB7-93072AECF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5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31D74-16C9-4F5E-970F-132EC50BE28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0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519ABCE-8FE9-4F0E-9D51-F37A91BF11A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29BEC8E-2A24-4913-B114-DB3E9C3C175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32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BCE-8FE9-4F0E-9D51-F37A91BF11A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EC8E-2A24-4913-B114-DB3E9C3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BCE-8FE9-4F0E-9D51-F37A91BF11A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EC8E-2A24-4913-B114-DB3E9C3C175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9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BCE-8FE9-4F0E-9D51-F37A91BF11A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EC8E-2A24-4913-B114-DB3E9C3C17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018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BCE-8FE9-4F0E-9D51-F37A91BF11A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EC8E-2A24-4913-B114-DB3E9C3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53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BCE-8FE9-4F0E-9D51-F37A91BF11A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EC8E-2A24-4913-B114-DB3E9C3C175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99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BCE-8FE9-4F0E-9D51-F37A91BF11A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EC8E-2A24-4913-B114-DB3E9C3C175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66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BCE-8FE9-4F0E-9D51-F37A91BF11A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EC8E-2A24-4913-B114-DB3E9C3C175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060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BCE-8FE9-4F0E-9D51-F37A91BF11A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EC8E-2A24-4913-B114-DB3E9C3C175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9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BCE-8FE9-4F0E-9D51-F37A91BF11A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EC8E-2A24-4913-B114-DB3E9C3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9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BCE-8FE9-4F0E-9D51-F37A91BF11A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EC8E-2A24-4913-B114-DB3E9C3C175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57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BCE-8FE9-4F0E-9D51-F37A91BF11A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EC8E-2A24-4913-B114-DB3E9C3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1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BCE-8FE9-4F0E-9D51-F37A91BF11A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EC8E-2A24-4913-B114-DB3E9C3C175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6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BCE-8FE9-4F0E-9D51-F37A91BF11A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EC8E-2A24-4913-B114-DB3E9C3C175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7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BCE-8FE9-4F0E-9D51-F37A91BF11A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EC8E-2A24-4913-B114-DB3E9C3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4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BCE-8FE9-4F0E-9D51-F37A91BF11A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EC8E-2A24-4913-B114-DB3E9C3C175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8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ABCE-8FE9-4F0E-9D51-F37A91BF11A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EC8E-2A24-4913-B114-DB3E9C3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19ABCE-8FE9-4F0E-9D51-F37A91BF11AC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9BEC8E-2A24-4913-B114-DB3E9C3C1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2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8.png"/><Relationship Id="rId4" Type="http://schemas.openxmlformats.org/officeDocument/2006/relationships/customXml" Target="../ink/ink2.xml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.xml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0" Type="http://schemas.openxmlformats.org/officeDocument/2006/relationships/customXml" Target="../ink/ink29.xml"/><Relationship Id="rId4" Type="http://schemas.openxmlformats.org/officeDocument/2006/relationships/customXml" Target="../ink/ink26.xml"/><Relationship Id="rId9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customXml" Target="../ink/ink9.xml"/><Relationship Id="rId17" Type="http://schemas.openxmlformats.org/officeDocument/2006/relationships/image" Target="../media/image19.png"/><Relationship Id="rId2" Type="http://schemas.openxmlformats.org/officeDocument/2006/relationships/image" Target="../media/image11.png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5.png"/><Relationship Id="rId14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customXml" Target="../ink/ink16.xml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23.png"/><Relationship Id="rId14" Type="http://schemas.openxmlformats.org/officeDocument/2006/relationships/customXml" Target="../ink/ink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customXml" Target="../ink/ink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568B-757A-4F29-8B39-3C4FE4B98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300" y="1559859"/>
            <a:ext cx="5867400" cy="1765481"/>
          </a:xfrm>
        </p:spPr>
        <p:txBody>
          <a:bodyPr/>
          <a:lstStyle/>
          <a:p>
            <a:r>
              <a:rPr lang="en-IN" sz="3600" b="1" dirty="0"/>
              <a:t>2ECOE76 </a:t>
            </a:r>
            <a:br>
              <a:rPr lang="en-IN" sz="3600" b="1" dirty="0"/>
            </a:br>
            <a:r>
              <a:rPr lang="en-IN" sz="3600" b="1" dirty="0"/>
              <a:t>MATLAB for Engineers</a:t>
            </a:r>
            <a:br>
              <a:rPr lang="en-IN" sz="3600" b="1" dirty="0"/>
            </a:br>
            <a:r>
              <a:rPr lang="en-IN" sz="3600" b="1" dirty="0"/>
              <a:t>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BC1A8-77F0-4A9C-A340-81B2A86FD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3660259"/>
            <a:ext cx="5308866" cy="1368941"/>
          </a:xfrm>
        </p:spPr>
        <p:txBody>
          <a:bodyPr>
            <a:noAutofit/>
          </a:bodyPr>
          <a:lstStyle/>
          <a:p>
            <a:pPr algn="r"/>
            <a:r>
              <a:rPr lang="en-IN" sz="3200" b="1" dirty="0"/>
              <a:t>Prepared by</a:t>
            </a:r>
          </a:p>
          <a:p>
            <a:pPr algn="r"/>
            <a:r>
              <a:rPr lang="en-IN" sz="3200" b="1" dirty="0"/>
              <a:t>-Twinkle Bhavsar</a:t>
            </a:r>
          </a:p>
          <a:p>
            <a:pPr algn="r"/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560036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0508" y="2922363"/>
            <a:ext cx="48361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 algn="just">
              <a:spcBef>
                <a:spcPts val="100"/>
              </a:spcBef>
            </a:pPr>
            <a:r>
              <a:rPr lang="en-US" sz="6000" b="1" dirty="0"/>
              <a:t>Special Values</a:t>
            </a:r>
          </a:p>
        </p:txBody>
      </p:sp>
    </p:spTree>
    <p:extLst>
      <p:ext uri="{BB962C8B-B14F-4D97-AF65-F5344CB8AC3E}">
        <p14:creationId xmlns:p14="http://schemas.microsoft.com/office/powerpoint/2010/main" val="317392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745605" y="609176"/>
            <a:ext cx="4700789" cy="7688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Special Values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62885" y="1378039"/>
            <a:ext cx="5935014" cy="4855336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rgbClr val="231F20"/>
                </a:solidFill>
              </a:rPr>
              <a:t>MATLAB includes a </a:t>
            </a:r>
            <a:r>
              <a:rPr lang="en-US" dirty="0">
                <a:solidFill>
                  <a:srgbClr val="231F20"/>
                </a:solidFill>
                <a:highlight>
                  <a:srgbClr val="FFFF00"/>
                </a:highlight>
              </a:rPr>
              <a:t>number of predefined special values. </a:t>
            </a:r>
          </a:p>
          <a:p>
            <a:pPr algn="just"/>
            <a:r>
              <a:rPr lang="en-US" dirty="0">
                <a:solidFill>
                  <a:srgbClr val="231F20"/>
                </a:solidFill>
              </a:rPr>
              <a:t>Used at any time in MATLAB without initializing them first. </a:t>
            </a:r>
            <a:endParaRPr lang="en-US" dirty="0"/>
          </a:p>
          <a:p>
            <a:pPr algn="just"/>
            <a:r>
              <a:rPr lang="en-US" dirty="0"/>
              <a:t>Stored in </a:t>
            </a:r>
            <a:r>
              <a:rPr lang="en-US" dirty="0">
                <a:highlight>
                  <a:srgbClr val="FFFF00"/>
                </a:highlight>
              </a:rPr>
              <a:t>ordinary variables, so they can be overwritten or modified by a user</a:t>
            </a:r>
            <a:r>
              <a:rPr lang="en-US" dirty="0"/>
              <a:t>. If a new value is assigned to one of the predefined variables, then that new value will replace the default one in all later calculations. </a:t>
            </a:r>
          </a:p>
          <a:p>
            <a:pPr marL="0" indent="0" algn="just">
              <a:buNone/>
            </a:pPr>
            <a:r>
              <a:rPr lang="en-US" b="1" dirty="0"/>
              <a:t>Example:</a:t>
            </a:r>
            <a:r>
              <a:rPr lang="en-US" dirty="0"/>
              <a:t> Calculate  the circumference of a 10-cm circle with two different values of “pi”.</a:t>
            </a:r>
          </a:p>
          <a:p>
            <a:pPr marL="8001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261" y="1253458"/>
            <a:ext cx="3685505" cy="459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0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81" y="724202"/>
            <a:ext cx="1949272" cy="1399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790" y="1079332"/>
            <a:ext cx="499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681" y="2412643"/>
            <a:ext cx="2924175" cy="1981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2203" y="2963974"/>
            <a:ext cx="503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i,j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1919" y="2462584"/>
            <a:ext cx="762000" cy="885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38932" y="2779308"/>
            <a:ext cx="609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Inf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530" y="719070"/>
            <a:ext cx="1042468" cy="13994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86757" y="1125498"/>
            <a:ext cx="790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8529" y="2602810"/>
            <a:ext cx="1304925" cy="9239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07270" y="2853101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1742" y="759839"/>
            <a:ext cx="1876425" cy="942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0026" y="4634094"/>
            <a:ext cx="8134350" cy="13049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566661" y="1079332"/>
            <a:ext cx="652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eps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2550" y="5024946"/>
            <a:ext cx="91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18984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9232" y="668559"/>
            <a:ext cx="51016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Predefined special values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1419477"/>
                  </p:ext>
                </p:extLst>
              </p:nvPr>
            </p:nvGraphicFramePr>
            <p:xfrm>
              <a:off x="653959" y="1513751"/>
              <a:ext cx="10743844" cy="4436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326">
                      <a:extLst>
                        <a:ext uri="{9D8B030D-6E8A-4147-A177-3AD203B41FA5}">
                          <a16:colId xmlns:a16="http://schemas.microsoft.com/office/drawing/2014/main" val="2046460128"/>
                        </a:ext>
                      </a:extLst>
                    </a:gridCol>
                    <a:gridCol w="9620518">
                      <a:extLst>
                        <a:ext uri="{9D8B030D-6E8A-4147-A177-3AD203B41FA5}">
                          <a16:colId xmlns:a16="http://schemas.microsoft.com/office/drawing/2014/main" val="26632218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u="none" strike="noStrike" kern="1200" baseline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Purpose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96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Pi</a:t>
                          </a:r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Contains </a:t>
                          </a:r>
                          <a:r>
                            <a:rPr lang="az-Cyrl-AZ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п</a:t>
                          </a: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to 15 significant digits using format long.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957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Contain the value </a:t>
                          </a:r>
                          <a:r>
                            <a:rPr lang="en-US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18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−1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 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1993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 symbol represents machine infinity. It is usually generated as a result of a division by 0.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3284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 symbol stands for Not-a-Number. It is the result of an undefined mathematical operation, such as the division of zero by zero.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337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Clock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 special variable contains the current date and time in the form of a 6-element row vector containing the year, month, day, hour, minute, and second.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5609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date</a:t>
                          </a:r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Contains the current data in a character string format, such as 24-Nov-1998.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467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eps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 variable name is short for “epsilon”. It is the smallest difference between two numbers that can be represented on the computer.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161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 special variable used to store the result of an expression if that result is not explicitly assigned to some other variable.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08604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1419477"/>
                  </p:ext>
                </p:extLst>
              </p:nvPr>
            </p:nvGraphicFramePr>
            <p:xfrm>
              <a:off x="653959" y="1513751"/>
              <a:ext cx="10743844" cy="4436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326">
                      <a:extLst>
                        <a:ext uri="{9D8B030D-6E8A-4147-A177-3AD203B41FA5}">
                          <a16:colId xmlns:a16="http://schemas.microsoft.com/office/drawing/2014/main" val="2046460128"/>
                        </a:ext>
                      </a:extLst>
                    </a:gridCol>
                    <a:gridCol w="9620518">
                      <a:extLst>
                        <a:ext uri="{9D8B030D-6E8A-4147-A177-3AD203B41FA5}">
                          <a16:colId xmlns:a16="http://schemas.microsoft.com/office/drawing/2014/main" val="26632218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i="0" u="none" strike="noStrike" kern="1200" baseline="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Function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Purpose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96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Pi</a:t>
                          </a:r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Contains </a:t>
                          </a:r>
                          <a:r>
                            <a:rPr lang="az-Cyrl-AZ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п</a:t>
                          </a: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to 15 significant digits using format long.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95744"/>
                      </a:ext>
                    </a:extLst>
                  </a:tr>
                  <a:tr h="3924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716" t="-198438" r="-253" b="-87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1993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Inf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 symbol represents machine infinity. It is usually generated as a result of a division by 0.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328474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 symbol stands for Not-a-Number. It is the result of an undefined mathematical operation, such as the division of zero by zero.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33779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Clock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 special variable contains the current date and time in the form of a 6-element row vector containing the year, month, day, hour, minute, and second.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5609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highlight>
                                <a:srgbClr val="FFFF00"/>
                              </a:highlight>
                              <a:latin typeface="+mn-lt"/>
                              <a:ea typeface="+mn-ea"/>
                              <a:cs typeface="+mn-cs"/>
                            </a:rPr>
                            <a:t>date</a:t>
                          </a:r>
                          <a:endParaRPr lang="en-US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Contains the current data in a character string format, such as 24-Nov-1998.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46791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eps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This variable name is short for “epsilon”. It is the smallest difference between two numbers that can be represented on the computer.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16146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ans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 special variable used to store the result of an expression if that result is not explicitly assigned to some other variable.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08604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868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7397" y="2948121"/>
            <a:ext cx="86885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231F20"/>
                </a:solidFill>
                <a:latin typeface="GillSans-Bold"/>
              </a:rPr>
              <a:t>Displaying Output Data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4604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71608" y="823106"/>
            <a:ext cx="49119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231F20"/>
                </a:solidFill>
              </a:rPr>
              <a:t>Displaying Output Data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13208" y="1559589"/>
            <a:ext cx="56807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lphaUcPeriod"/>
            </a:pPr>
            <a:r>
              <a:rPr lang="en-US" sz="2800" dirty="0">
                <a:solidFill>
                  <a:srgbClr val="231F20"/>
                </a:solidFill>
              </a:rPr>
              <a:t>Leave the </a:t>
            </a:r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semicolon off </a:t>
            </a:r>
            <a:r>
              <a:rPr lang="en-US" sz="2800" dirty="0">
                <a:solidFill>
                  <a:srgbClr val="231F20"/>
                </a:solidFill>
              </a:rPr>
              <a:t>at the end of a statement and it will be echoed to the Command Window. </a:t>
            </a:r>
          </a:p>
          <a:p>
            <a:pPr marL="514350" indent="-514350" algn="just">
              <a:buFont typeface="+mj-lt"/>
              <a:buAutoNum type="alphaUcPeriod"/>
            </a:pPr>
            <a:endParaRPr lang="en-US" sz="2800" dirty="0">
              <a:solidFill>
                <a:srgbClr val="231F20"/>
              </a:solidFill>
            </a:endParaRPr>
          </a:p>
          <a:p>
            <a:pPr marL="514350" indent="-514350" algn="just">
              <a:buFont typeface="+mj-lt"/>
              <a:buAutoNum type="alphaUcPeriod"/>
            </a:pPr>
            <a:r>
              <a:rPr lang="en-US" sz="2800" dirty="0"/>
              <a:t>When data is echoed in the Command Window, </a:t>
            </a:r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integer values </a:t>
            </a:r>
            <a:r>
              <a:rPr lang="en-US" sz="2800" dirty="0">
                <a:highlight>
                  <a:srgbClr val="FFFF00"/>
                </a:highlight>
              </a:rPr>
              <a:t>are always displayed as integers, </a:t>
            </a:r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character values</a:t>
            </a:r>
            <a:r>
              <a:rPr lang="en-US" sz="2800" dirty="0">
                <a:highlight>
                  <a:srgbClr val="FFFF00"/>
                </a:highlight>
              </a:rPr>
              <a:t> are displayed as strings, </a:t>
            </a:r>
            <a:r>
              <a:rPr lang="en-US" sz="2800" dirty="0"/>
              <a:t>and other values are printed using a </a:t>
            </a:r>
            <a:r>
              <a:rPr lang="en-US" sz="2800" b="1" dirty="0"/>
              <a:t>default format</a:t>
            </a:r>
            <a:r>
              <a:rPr lang="en-US" sz="2800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393" y="1469437"/>
            <a:ext cx="1410905" cy="1676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393" y="4056177"/>
            <a:ext cx="1538274" cy="1347691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6593984" y="2248475"/>
            <a:ext cx="1220409" cy="5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593984" y="2550017"/>
            <a:ext cx="1220409" cy="140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15177" y="4918667"/>
            <a:ext cx="3853544" cy="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567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5758" y="673934"/>
            <a:ext cx="31724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default format </a:t>
            </a:r>
            <a:r>
              <a:rPr lang="en-US" sz="2400" dirty="0"/>
              <a:t>for MATLAB shows </a:t>
            </a:r>
            <a:r>
              <a:rPr lang="en-US" sz="2400" dirty="0">
                <a:highlight>
                  <a:srgbClr val="FFFF00"/>
                </a:highlight>
              </a:rPr>
              <a:t>four digits after the decimal point</a:t>
            </a:r>
            <a:r>
              <a:rPr lang="en-US" sz="2400" dirty="0"/>
              <a:t>, and it may be displayed in scientific notation with an exponent if the number is too large(more than 3 digits before decimal point) or </a:t>
            </a:r>
            <a:r>
              <a:rPr lang="en-US" sz="2400" dirty="0">
                <a:highlight>
                  <a:srgbClr val="FFFF00"/>
                </a:highlight>
              </a:rPr>
              <a:t>too small</a:t>
            </a:r>
            <a:r>
              <a:rPr lang="en-US" sz="2400" dirty="0"/>
              <a:t>(more than 1 </a:t>
            </a:r>
            <a:r>
              <a:rPr lang="en-US" sz="2400" dirty="0">
                <a:solidFill>
                  <a:srgbClr val="FF0000"/>
                </a:solidFill>
              </a:rPr>
              <a:t>zeros</a:t>
            </a:r>
            <a:r>
              <a:rPr lang="en-US" sz="2400" dirty="0"/>
              <a:t> after decimal point with 0 before decimal point 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987" y="937848"/>
            <a:ext cx="2320831" cy="42483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562" y="815018"/>
            <a:ext cx="1739522" cy="4876874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flipV="1">
            <a:off x="3862316" y="3384645"/>
            <a:ext cx="975671" cy="423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flipV="1">
            <a:off x="3918253" y="2695432"/>
            <a:ext cx="5110309" cy="2224585"/>
          </a:xfrm>
          <a:prstGeom prst="bentConnector3">
            <a:avLst>
              <a:gd name="adj1" fmla="val 71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2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3036" y="848039"/>
            <a:ext cx="102773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231F20"/>
                </a:solidFill>
              </a:rPr>
              <a:t>This default format can be changed in one of two ways: </a:t>
            </a:r>
          </a:p>
          <a:p>
            <a:pPr marL="514350" indent="-514350" algn="just">
              <a:buAutoNum type="arabicParenR"/>
            </a:pPr>
            <a:r>
              <a:rPr lang="en-US" sz="2800" b="1" dirty="0">
                <a:solidFill>
                  <a:srgbClr val="231F20"/>
                </a:solidFill>
              </a:rPr>
              <a:t>From the main MATLAB Window menu.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31F20"/>
                </a:solidFill>
              </a:rPr>
              <a:t>Select the “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</a:rPr>
              <a:t>File / Preferences</a:t>
            </a:r>
            <a:r>
              <a:rPr lang="en-US" sz="2800" dirty="0">
                <a:solidFill>
                  <a:srgbClr val="231F20"/>
                </a:solidFill>
              </a:rPr>
              <a:t>” menu option. This option will pop up the preferences window as below: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66" y="3094808"/>
            <a:ext cx="90678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1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7076" y="1727796"/>
            <a:ext cx="27732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31F20"/>
                </a:solidFill>
              </a:rPr>
              <a:t>The format can be selected from the 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</a:rPr>
              <a:t>Command Window item </a:t>
            </a:r>
            <a:r>
              <a:rPr lang="en-US" sz="2800" dirty="0">
                <a:solidFill>
                  <a:srgbClr val="231F20"/>
                </a:solidFill>
              </a:rPr>
              <a:t>in the preferences list.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528" y="670237"/>
            <a:ext cx="7802261" cy="55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60501"/>
              </p:ext>
            </p:extLst>
          </p:nvPr>
        </p:nvGraphicFramePr>
        <p:xfrm>
          <a:off x="975574" y="751119"/>
          <a:ext cx="10811816" cy="559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312">
                  <a:extLst>
                    <a:ext uri="{9D8B030D-6E8A-4147-A177-3AD203B41FA5}">
                      <a16:colId xmlns:a16="http://schemas.microsoft.com/office/drawing/2014/main" val="3939336529"/>
                    </a:ext>
                  </a:extLst>
                </a:gridCol>
                <a:gridCol w="1442434">
                  <a:extLst>
                    <a:ext uri="{9D8B030D-6E8A-4147-A177-3AD203B41FA5}">
                      <a16:colId xmlns:a16="http://schemas.microsoft.com/office/drawing/2014/main" val="3021636752"/>
                    </a:ext>
                  </a:extLst>
                </a:gridCol>
                <a:gridCol w="4945487">
                  <a:extLst>
                    <a:ext uri="{9D8B030D-6E8A-4147-A177-3AD203B41FA5}">
                      <a16:colId xmlns:a16="http://schemas.microsoft.com/office/drawing/2014/main" val="106941251"/>
                    </a:ext>
                  </a:extLst>
                </a:gridCol>
                <a:gridCol w="3393583">
                  <a:extLst>
                    <a:ext uri="{9D8B030D-6E8A-4147-A177-3AD203B41FA5}">
                      <a16:colId xmlns:a16="http://schemas.microsoft.com/office/drawing/2014/main" val="2778791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Format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marR="0" algn="ctr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Command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 marR="0" algn="ctr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Results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 marR="0" algn="ctr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Example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603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format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 algn="l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short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0225" marR="0" indent="-342900" algn="l">
                        <a:spcBef>
                          <a:spcPts val="35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effectLst/>
                        </a:rPr>
                        <a:t>4 digits after decimal (default format)</a:t>
                      </a:r>
                    </a:p>
                    <a:p>
                      <a:pPr marL="530225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Scaled fixed point format with 5 digits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 marR="0" algn="l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12.3457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2337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format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long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 marR="0" algn="l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 digits after decimal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12.34567890123457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6758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format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9939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short 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 marR="0" algn="l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 digits plus exponent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1.2346e+001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334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format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9939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short g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 marR="0" algn="l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 total digits with or without exponent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12.346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643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format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long 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 marR="0" algn="l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 digits plus exponent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1.234567890123457e+001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2902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format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long g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 marR="0" algn="l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 total digits with or without exponent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12.3456789012346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3997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format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bank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 marR="0" algn="l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“dollars and cents” format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12.35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5067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format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hex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 marR="0" algn="l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hexadecimal display of bits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4028b0fcd32f707a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640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format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rat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 marR="0" algn="l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approximate ratio of small integers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1000/81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115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format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compact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 marR="0" algn="l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suppress extra line feeds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6996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format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loose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 marR="0" algn="l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restore extra line feeds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634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format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 marR="0" algn="l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Only signs are printed.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 marR="0" algn="l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+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156333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71978" y="0"/>
            <a:ext cx="10419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231F20"/>
                </a:solidFill>
              </a:rPr>
              <a:t>2) A user can use the </a:t>
            </a:r>
            <a:r>
              <a:rPr lang="en-US" sz="2800" b="1" dirty="0">
                <a:solidFill>
                  <a:srgbClr val="FF0000"/>
                </a:solidFill>
              </a:rPr>
              <a:t>format command </a:t>
            </a:r>
            <a:r>
              <a:rPr lang="en-US" sz="2800" b="1" dirty="0">
                <a:solidFill>
                  <a:srgbClr val="231F20"/>
                </a:solidFill>
              </a:rPr>
              <a:t>to change the preferences. 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476987" y="6392512"/>
            <a:ext cx="8439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marR="0">
              <a:spcBef>
                <a:spcPts val="250"/>
              </a:spcBef>
              <a:spcAft>
                <a:spcPts val="0"/>
              </a:spcAft>
            </a:pPr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The data value used for the example is </a:t>
            </a:r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12.345678901234567 </a:t>
            </a:r>
            <a:r>
              <a:rPr lang="en-US" b="1" dirty="0">
                <a:solidFill>
                  <a:srgbClr val="002060"/>
                </a:solidFill>
                <a:ea typeface="Times New Roman" panose="02020603050405020304" pitchFamily="18" charset="0"/>
              </a:rPr>
              <a:t>in all cases.</a:t>
            </a:r>
            <a:endParaRPr lang="en-US" sz="3200" b="1" dirty="0">
              <a:solidFill>
                <a:srgbClr val="002060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02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619D-C9B2-45CF-B01B-79EA813C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40" dirty="0">
                <a:latin typeface="Times New Roman"/>
                <a:cs typeface="Times New Roman"/>
              </a:rPr>
              <a:t>Outline</a:t>
            </a:r>
            <a:endParaRPr lang="en-IN" dirty="0"/>
          </a:p>
        </p:txBody>
      </p:sp>
      <p:sp>
        <p:nvSpPr>
          <p:cNvPr id="4" name="object 32">
            <a:extLst>
              <a:ext uri="{FF2B5EF4-FFF2-40B4-BE49-F238E27FC236}">
                <a16:creationId xmlns:a16="http://schemas.microsoft.com/office/drawing/2014/main" id="{1C9FABCE-0582-4373-8514-EC155E98258E}"/>
              </a:ext>
            </a:extLst>
          </p:cNvPr>
          <p:cNvSpPr txBox="1"/>
          <p:nvPr/>
        </p:nvSpPr>
        <p:spPr>
          <a:xfrm>
            <a:off x="1051775" y="2548465"/>
            <a:ext cx="9844823" cy="3585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000" b="1" dirty="0"/>
              <a:t>Subarrays</a:t>
            </a:r>
          </a:p>
          <a:p>
            <a:pPr marL="360045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000" b="1" dirty="0"/>
              <a:t>Special Values</a:t>
            </a:r>
          </a:p>
          <a:p>
            <a:pPr marL="360045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000" b="1" dirty="0"/>
              <a:t>Displaying Output Data</a:t>
            </a:r>
          </a:p>
          <a:p>
            <a:pPr marL="360045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000" b="1" dirty="0"/>
              <a:t>Data Files</a:t>
            </a:r>
          </a:p>
          <a:p>
            <a:pPr marL="360045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4000" b="1" dirty="0"/>
              <a:t>Scalar and Array Operations</a:t>
            </a:r>
          </a:p>
          <a:p>
            <a:pPr marL="17145" algn="just">
              <a:spcBef>
                <a:spcPts val="100"/>
              </a:spcBef>
            </a:pPr>
            <a:r>
              <a:rPr lang="en-US" sz="2800" b="1" dirty="0"/>
              <a:t>(Please see 2.8 of </a:t>
            </a:r>
            <a:r>
              <a:rPr lang="en-US" sz="2800" b="1" dirty="0">
                <a:highlight>
                  <a:srgbClr val="FFFF00"/>
                </a:highlight>
              </a:rPr>
              <a:t>Chapman </a:t>
            </a:r>
            <a:r>
              <a:rPr lang="en-US" sz="2800" b="1" dirty="0"/>
              <a:t>Book)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4B0415-DC49-409E-8CE7-ADB6AFD0A97F}"/>
                  </a:ext>
                </a:extLst>
              </p14:cNvPr>
              <p14:cNvContentPartPr/>
              <p14:nvPr/>
            </p14:nvContentPartPr>
            <p14:xfrm>
              <a:off x="2187966" y="2659345"/>
              <a:ext cx="639360" cy="335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4B0415-DC49-409E-8CE7-ADB6AFD0A9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9326" y="2650705"/>
                <a:ext cx="65700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258632-90AC-4A14-B562-46DAFE99685B}"/>
                  </a:ext>
                </a:extLst>
              </p14:cNvPr>
              <p14:cNvContentPartPr/>
              <p14:nvPr/>
            </p14:nvContentPartPr>
            <p14:xfrm>
              <a:off x="2258526" y="3388705"/>
              <a:ext cx="635760" cy="348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258632-90AC-4A14-B562-46DAFE9968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9886" y="3380065"/>
                <a:ext cx="6534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FFD0EC-3D93-4B83-9B55-ACBF4B45F3AB}"/>
                  </a:ext>
                </a:extLst>
              </p14:cNvPr>
              <p14:cNvContentPartPr/>
              <p14:nvPr/>
            </p14:nvContentPartPr>
            <p14:xfrm>
              <a:off x="2899686" y="4282225"/>
              <a:ext cx="1849680" cy="47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FFD0EC-3D93-4B83-9B55-ACBF4B45F3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0686" y="4273585"/>
                <a:ext cx="18673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C2CCBF-C517-4456-86D1-D33AE688F776}"/>
                  </a:ext>
                </a:extLst>
              </p14:cNvPr>
              <p14:cNvContentPartPr/>
              <p14:nvPr/>
            </p14:nvContentPartPr>
            <p14:xfrm>
              <a:off x="1727166" y="4946425"/>
              <a:ext cx="843480" cy="16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C2CCBF-C517-4456-86D1-D33AE688F7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8526" y="4937425"/>
                <a:ext cx="86112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4137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8644" y="825777"/>
            <a:ext cx="1016143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231F20"/>
                </a:solidFill>
              </a:rPr>
              <a:t>C. Another way to display data is with the </a:t>
            </a:r>
            <a:r>
              <a:rPr lang="en-US" sz="2800" b="1" dirty="0">
                <a:solidFill>
                  <a:srgbClr val="FF0000"/>
                </a:solidFill>
              </a:rPr>
              <a:t>“</a:t>
            </a:r>
            <a:r>
              <a:rPr lang="en-US" sz="28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disp</a:t>
            </a:r>
            <a:r>
              <a:rPr lang="en-US" sz="2800" b="1" dirty="0">
                <a:solidFill>
                  <a:srgbClr val="FF0000"/>
                </a:solidFill>
              </a:rPr>
              <a:t>” </a:t>
            </a:r>
            <a:r>
              <a:rPr lang="en-US" sz="2800" dirty="0">
                <a:solidFill>
                  <a:srgbClr val="231F20"/>
                </a:solidFill>
              </a:rPr>
              <a:t>function. The </a:t>
            </a:r>
            <a:r>
              <a:rPr lang="en-US" sz="2800" dirty="0" err="1">
                <a:solidFill>
                  <a:srgbClr val="231F20"/>
                </a:solidFill>
              </a:rPr>
              <a:t>disp</a:t>
            </a:r>
            <a:r>
              <a:rPr lang="en-US" sz="2800" dirty="0">
                <a:solidFill>
                  <a:srgbClr val="231F20"/>
                </a:solidFill>
              </a:rPr>
              <a:t> function accepts an array argument and displays the value of the array in the 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</a:rPr>
              <a:t>Command Window</a:t>
            </a:r>
            <a:r>
              <a:rPr lang="en-US" sz="2800" dirty="0">
                <a:solidFill>
                  <a:srgbClr val="231F20"/>
                </a:solidFill>
              </a:rPr>
              <a:t>. If the array is of type char, then the character string contained in the 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</a:rPr>
              <a:t>array is printed out</a:t>
            </a:r>
            <a:r>
              <a:rPr lang="en-US" sz="2800" dirty="0">
                <a:solidFill>
                  <a:srgbClr val="231F20"/>
                </a:solidFill>
              </a:rPr>
              <a:t>. This function is often combined with the functions 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</a:rPr>
              <a:t>num2str</a:t>
            </a:r>
            <a:r>
              <a:rPr lang="en-US" sz="2800" dirty="0">
                <a:solidFill>
                  <a:srgbClr val="231F20"/>
                </a:solidFill>
              </a:rPr>
              <a:t> (convert a number to a string) and 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</a:rPr>
              <a:t>int2str</a:t>
            </a:r>
            <a:r>
              <a:rPr lang="en-US" sz="2800" dirty="0">
                <a:solidFill>
                  <a:srgbClr val="231F20"/>
                </a:solidFill>
              </a:rPr>
              <a:t> (convert an integer to a string) to create messages to be displayed in the Command Window. 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323" y="3805532"/>
            <a:ext cx="4801003" cy="230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8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8744" y="762332"/>
            <a:ext cx="103460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31F20"/>
                </a:solidFill>
              </a:rPr>
              <a:t>D. An even more flexible way to display data is with the </a:t>
            </a:r>
            <a:r>
              <a:rPr lang="en-US" sz="2800" b="1" dirty="0">
                <a:solidFill>
                  <a:srgbClr val="FF0000"/>
                </a:solidFill>
              </a:rPr>
              <a:t>“</a:t>
            </a:r>
            <a:r>
              <a:rPr lang="en-US" sz="2800" b="1" dirty="0" err="1">
                <a:solidFill>
                  <a:srgbClr val="FF0000"/>
                </a:solidFill>
              </a:rPr>
              <a:t>fprintf</a:t>
            </a:r>
            <a:r>
              <a:rPr lang="en-US" sz="2800" b="1" dirty="0">
                <a:solidFill>
                  <a:srgbClr val="FF0000"/>
                </a:solidFill>
              </a:rPr>
              <a:t>” </a:t>
            </a:r>
            <a:r>
              <a:rPr lang="en-US" sz="2800" dirty="0">
                <a:solidFill>
                  <a:srgbClr val="231F20"/>
                </a:solidFill>
              </a:rPr>
              <a:t>function.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general form of this function when it is used to print to the Command Window is </a:t>
            </a:r>
          </a:p>
          <a:p>
            <a:pPr algn="ctr"/>
            <a:r>
              <a:rPr lang="en-US" sz="2800" dirty="0" err="1"/>
              <a:t>fprintf</a:t>
            </a:r>
            <a:r>
              <a:rPr lang="en-US" sz="2800" dirty="0"/>
              <a:t>(</a:t>
            </a:r>
            <a:r>
              <a:rPr lang="en-US" sz="2800" dirty="0" err="1"/>
              <a:t>format,data</a:t>
            </a:r>
            <a:r>
              <a:rPr lang="en-US" sz="2800" dirty="0"/>
              <a:t>) </a:t>
            </a:r>
          </a:p>
          <a:p>
            <a:pPr algn="just"/>
            <a:r>
              <a:rPr lang="en-US" sz="2800" dirty="0"/>
              <a:t>where format is a </a:t>
            </a:r>
            <a:r>
              <a:rPr lang="en-US" sz="2800" dirty="0">
                <a:highlight>
                  <a:srgbClr val="FFFF00"/>
                </a:highlight>
              </a:rPr>
              <a:t>string describing the way the data is to be printed</a:t>
            </a:r>
            <a:r>
              <a:rPr lang="en-US" sz="2800" dirty="0"/>
              <a:t>, and data is one or </a:t>
            </a:r>
            <a:r>
              <a:rPr lang="en-US" sz="2800" dirty="0">
                <a:highlight>
                  <a:srgbClr val="FFFF00"/>
                </a:highlight>
              </a:rPr>
              <a:t>more scalars </a:t>
            </a:r>
            <a:r>
              <a:rPr lang="en-US" sz="2800" dirty="0"/>
              <a:t>or arrays to be printed. The format is a </a:t>
            </a:r>
            <a:r>
              <a:rPr lang="en-US" sz="2800" dirty="0">
                <a:highlight>
                  <a:srgbClr val="FFFF00"/>
                </a:highlight>
              </a:rPr>
              <a:t>character string </a:t>
            </a:r>
            <a:r>
              <a:rPr lang="en-US" sz="2800" dirty="0"/>
              <a:t>containing text to be printed plus special characters describing the format of the data. </a:t>
            </a:r>
          </a:p>
        </p:txBody>
      </p:sp>
    </p:spTree>
    <p:extLst>
      <p:ext uri="{BB962C8B-B14F-4D97-AF65-F5344CB8AC3E}">
        <p14:creationId xmlns:p14="http://schemas.microsoft.com/office/powerpoint/2010/main" val="2015156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399" y="2342607"/>
            <a:ext cx="103030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characters </a:t>
            </a:r>
            <a:r>
              <a:rPr lang="en-US" sz="2800" b="1" dirty="0">
                <a:solidFill>
                  <a:srgbClr val="FF0000"/>
                </a:solidFill>
              </a:rPr>
              <a:t>%</a:t>
            </a:r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f</a:t>
            </a:r>
            <a:r>
              <a:rPr lang="en-US" sz="2800" dirty="0">
                <a:highlight>
                  <a:srgbClr val="FFFF00"/>
                </a:highlight>
              </a:rPr>
              <a:t> are called </a:t>
            </a:r>
            <a:r>
              <a:rPr lang="en-US" sz="2800" b="1" dirty="0">
                <a:highlight>
                  <a:srgbClr val="FFFF00"/>
                </a:highlight>
              </a:rPr>
              <a:t>conversion characters</a:t>
            </a:r>
            <a:r>
              <a:rPr lang="en-US" sz="2800" dirty="0"/>
              <a:t>; they indicate that a value in the data list should be printed out in floating-point format at that location in the format string.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15" dirty="0">
                <a:solidFill>
                  <a:srgbClr val="231F20"/>
                </a:solidFill>
                <a:ea typeface="Times New Roman" panose="02020603050405020304" pitchFamily="18" charset="0"/>
              </a:rPr>
              <a:t>The </a:t>
            </a:r>
            <a:r>
              <a:rPr lang="en-US" sz="2800" spc="-20" dirty="0">
                <a:solidFill>
                  <a:srgbClr val="231F20"/>
                </a:solidFill>
                <a:ea typeface="Times New Roman" panose="02020603050405020304" pitchFamily="18" charset="0"/>
              </a:rPr>
              <a:t>characters </a:t>
            </a:r>
            <a:r>
              <a:rPr lang="en-US" sz="2800" b="1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800" spc="-290" dirty="0">
                <a:solidFill>
                  <a:srgbClr val="231F2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solidFill>
                  <a:srgbClr val="231F20"/>
                </a:solidFill>
                <a:ea typeface="Times New Roman" panose="02020603050405020304" pitchFamily="18" charset="0"/>
              </a:rPr>
              <a:t>are </a:t>
            </a:r>
            <a:r>
              <a:rPr lang="en-US" sz="2800" b="1" spc="-20" dirty="0">
                <a:solidFill>
                  <a:srgbClr val="231F2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escape characters</a:t>
            </a:r>
            <a:r>
              <a:rPr lang="en-US" sz="2800" spc="-20" dirty="0">
                <a:solidFill>
                  <a:srgbClr val="231F20"/>
                </a:solidFill>
                <a:ea typeface="Times New Roman" panose="02020603050405020304" pitchFamily="18" charset="0"/>
              </a:rPr>
              <a:t>; they indicate </a:t>
            </a:r>
            <a:r>
              <a:rPr lang="en-US" sz="2800" spc="-15" dirty="0">
                <a:solidFill>
                  <a:srgbClr val="231F20"/>
                </a:solidFill>
                <a:ea typeface="Times New Roman" panose="02020603050405020304" pitchFamily="18" charset="0"/>
              </a:rPr>
              <a:t>that 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a </a:t>
            </a:r>
            <a:r>
              <a:rPr lang="en-US" sz="2800" spc="-15" dirty="0">
                <a:solidFill>
                  <a:srgbClr val="231F20"/>
                </a:solidFill>
                <a:ea typeface="Times New Roman" panose="02020603050405020304" pitchFamily="18" charset="0"/>
              </a:rPr>
              <a:t>line feed </a:t>
            </a:r>
            <a:r>
              <a:rPr lang="en-US" sz="2800" spc="-20" dirty="0">
                <a:solidFill>
                  <a:srgbClr val="231F20"/>
                </a:solidFill>
                <a:ea typeface="Times New Roman" panose="02020603050405020304" pitchFamily="18" charset="0"/>
              </a:rPr>
              <a:t>should be issued 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so </a:t>
            </a:r>
            <a:r>
              <a:rPr lang="en-US" sz="2800" spc="-15" dirty="0">
                <a:solidFill>
                  <a:srgbClr val="231F20"/>
                </a:solidFill>
                <a:ea typeface="Times New Roman" panose="02020603050405020304" pitchFamily="18" charset="0"/>
              </a:rPr>
              <a:t>that the </a:t>
            </a:r>
            <a:r>
              <a:rPr lang="en-US" sz="2800" spc="-25" dirty="0">
                <a:solidFill>
                  <a:srgbClr val="231F20"/>
                </a:solidFill>
                <a:ea typeface="Times New Roman" panose="02020603050405020304" pitchFamily="18" charset="0"/>
              </a:rPr>
              <a:t>following </a:t>
            </a:r>
            <a:r>
              <a:rPr lang="en-US" sz="2800" spc="-20" dirty="0">
                <a:solidFill>
                  <a:srgbClr val="231F20"/>
                </a:solidFill>
                <a:ea typeface="Times New Roman" panose="02020603050405020304" pitchFamily="18" charset="0"/>
              </a:rPr>
              <a:t>text </a:t>
            </a:r>
            <a:r>
              <a:rPr lang="en-US" sz="2800" spc="-15" dirty="0">
                <a:solidFill>
                  <a:srgbClr val="231F20"/>
                </a:solidFill>
                <a:ea typeface="Times New Roman" panose="02020603050405020304" pitchFamily="18" charset="0"/>
              </a:rPr>
              <a:t>starts 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on a </a:t>
            </a:r>
            <a:r>
              <a:rPr lang="en-US" sz="2800" spc="-25" dirty="0">
                <a:solidFill>
                  <a:srgbClr val="231F20"/>
                </a:solidFill>
                <a:ea typeface="Times New Roman" panose="02020603050405020304" pitchFamily="18" charset="0"/>
              </a:rPr>
              <a:t>new </a:t>
            </a:r>
            <a:r>
              <a:rPr lang="en-US" sz="2800" spc="-20" dirty="0">
                <a:solidFill>
                  <a:srgbClr val="231F20"/>
                </a:solidFill>
                <a:ea typeface="Times New Roman" panose="02020603050405020304" pitchFamily="18" charset="0"/>
              </a:rPr>
              <a:t>line.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918" y="831223"/>
            <a:ext cx="5786156" cy="11134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18" y="4520110"/>
            <a:ext cx="6540282" cy="93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4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41948"/>
              </p:ext>
            </p:extLst>
          </p:nvPr>
        </p:nvGraphicFramePr>
        <p:xfrm>
          <a:off x="1040326" y="2020432"/>
          <a:ext cx="10099899" cy="3890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114">
                  <a:extLst>
                    <a:ext uri="{9D8B030D-6E8A-4147-A177-3AD203B41FA5}">
                      <a16:colId xmlns:a16="http://schemas.microsoft.com/office/drawing/2014/main" val="2184963201"/>
                    </a:ext>
                  </a:extLst>
                </a:gridCol>
                <a:gridCol w="8847785">
                  <a:extLst>
                    <a:ext uri="{9D8B030D-6E8A-4147-A177-3AD203B41FA5}">
                      <a16:colId xmlns:a16="http://schemas.microsoft.com/office/drawing/2014/main" val="3707328008"/>
                    </a:ext>
                  </a:extLst>
                </a:gridCol>
              </a:tblGrid>
              <a:tr h="716359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 String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95944"/>
                  </a:ext>
                </a:extLst>
              </a:tr>
              <a:tr h="55663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%d	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value as an integer.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95592"/>
                  </a:ext>
                </a:extLst>
              </a:tr>
              <a:tr h="535731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%e	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value in exponential format.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52221"/>
                  </a:ext>
                </a:extLst>
              </a:tr>
              <a:tr h="553468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%f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value in floating-point format.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714099"/>
                  </a:ext>
                </a:extLst>
              </a:tr>
              <a:tr h="842632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%g	</a:t>
                      </a:r>
                      <a:endParaRPr lang="en-US" sz="2400" dirty="0"/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value in either floating-point or exponential format, whichever is shorter.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85479"/>
                  </a:ext>
                </a:extLst>
              </a:tr>
              <a:tr h="579549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Skip to a new line.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595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077510" y="1093562"/>
            <a:ext cx="8653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Common Special Characters in “</a:t>
            </a:r>
            <a:r>
              <a:rPr lang="en-US" sz="2800" b="1" dirty="0" err="1">
                <a:ea typeface="Times New Roman" panose="02020603050405020304" pitchFamily="18" charset="0"/>
              </a:rPr>
              <a:t>fprintf</a:t>
            </a:r>
            <a:r>
              <a:rPr lang="en-US" sz="2800" b="1" dirty="0">
                <a:ea typeface="Times New Roman" panose="02020603050405020304" pitchFamily="18" charset="0"/>
              </a:rPr>
              <a:t>”</a:t>
            </a:r>
            <a:r>
              <a:rPr lang="en-US" sz="2800" b="1" spc="-200" dirty="0">
                <a:ea typeface="Times New Roman" panose="02020603050405020304" pitchFamily="18" charset="0"/>
              </a:rPr>
              <a:t> </a:t>
            </a: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Format Strings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1742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8588" y="841725"/>
            <a:ext cx="10305405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203200" algn="just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</a:pP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It is </a:t>
            </a:r>
            <a:r>
              <a:rPr lang="en-US" sz="2800" spc="-15" dirty="0">
                <a:solidFill>
                  <a:srgbClr val="231F20"/>
                </a:solidFill>
                <a:ea typeface="Times New Roman" panose="02020603050405020304" pitchFamily="18" charset="0"/>
              </a:rPr>
              <a:t>also </a:t>
            </a:r>
            <a:r>
              <a:rPr lang="en-US" sz="2800" spc="-20" dirty="0">
                <a:solidFill>
                  <a:srgbClr val="231F20"/>
                </a:solidFill>
                <a:ea typeface="Times New Roman" panose="02020603050405020304" pitchFamily="18" charset="0"/>
              </a:rPr>
              <a:t>possible 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to </a:t>
            </a:r>
            <a:r>
              <a:rPr lang="en-US" sz="2800" spc="-20" dirty="0">
                <a:solidFill>
                  <a:srgbClr val="231F2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specify </a:t>
            </a:r>
            <a:r>
              <a:rPr lang="en-US" sz="2800" spc="-15" dirty="0">
                <a:solidFill>
                  <a:srgbClr val="231F2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the </a:t>
            </a:r>
            <a:r>
              <a:rPr lang="en-US" sz="2800" spc="-20" dirty="0">
                <a:solidFill>
                  <a:srgbClr val="231F2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width 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of </a:t>
            </a:r>
            <a:r>
              <a:rPr lang="en-US" sz="2800" spc="-15" dirty="0">
                <a:solidFill>
                  <a:srgbClr val="231F2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field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 in </a:t>
            </a:r>
            <a:r>
              <a:rPr lang="en-US" sz="2800" spc="-20" dirty="0">
                <a:solidFill>
                  <a:srgbClr val="231F20"/>
                </a:solidFill>
                <a:ea typeface="Times New Roman" panose="02020603050405020304" pitchFamily="18" charset="0"/>
              </a:rPr>
              <a:t>which 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a </a:t>
            </a:r>
            <a:r>
              <a:rPr lang="en-US" sz="2800" spc="-20" dirty="0">
                <a:solidFill>
                  <a:srgbClr val="231F20"/>
                </a:solidFill>
                <a:ea typeface="Times New Roman" panose="02020603050405020304" pitchFamily="18" charset="0"/>
              </a:rPr>
              <a:t>number </a:t>
            </a:r>
            <a:r>
              <a:rPr lang="en-US" sz="2800" spc="-15" dirty="0">
                <a:solidFill>
                  <a:srgbClr val="231F20"/>
                </a:solidFill>
                <a:ea typeface="Times New Roman" panose="02020603050405020304" pitchFamily="18" charset="0"/>
              </a:rPr>
              <a:t>will 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be </a:t>
            </a:r>
            <a:r>
              <a:rPr lang="en-US" sz="2800" spc="-20" dirty="0">
                <a:solidFill>
                  <a:srgbClr val="231F20"/>
                </a:solidFill>
                <a:ea typeface="Times New Roman" panose="02020603050405020304" pitchFamily="18" charset="0"/>
              </a:rPr>
              <a:t>dis</a:t>
            </a:r>
            <a:r>
              <a:rPr lang="en-US" sz="2800" spc="-30" dirty="0">
                <a:solidFill>
                  <a:srgbClr val="231F20"/>
                </a:solidFill>
                <a:ea typeface="Times New Roman" panose="02020603050405020304" pitchFamily="18" charset="0"/>
              </a:rPr>
              <a:t>played </a:t>
            </a:r>
            <a:r>
              <a:rPr lang="en-US" sz="2800" spc="-15" dirty="0">
                <a:solidFill>
                  <a:srgbClr val="231F20"/>
                </a:solidFill>
                <a:ea typeface="Times New Roman" panose="02020603050405020304" pitchFamily="18" charset="0"/>
              </a:rPr>
              <a:t>and the </a:t>
            </a:r>
            <a:r>
              <a:rPr lang="en-US" sz="2800" spc="-20" dirty="0">
                <a:solidFill>
                  <a:srgbClr val="231F20"/>
                </a:solidFill>
                <a:ea typeface="Times New Roman" panose="02020603050405020304" pitchFamily="18" charset="0"/>
              </a:rPr>
              <a:t>number 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of </a:t>
            </a:r>
            <a:r>
              <a:rPr lang="en-US" sz="2800" spc="-20" dirty="0">
                <a:solidFill>
                  <a:srgbClr val="231F20"/>
                </a:solidFill>
                <a:ea typeface="Times New Roman" panose="02020603050405020304" pitchFamily="18" charset="0"/>
              </a:rPr>
              <a:t>decimal places 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to </a:t>
            </a:r>
            <a:r>
              <a:rPr lang="en-US" sz="2800" spc="-35" dirty="0">
                <a:solidFill>
                  <a:srgbClr val="231F20"/>
                </a:solidFill>
                <a:ea typeface="Times New Roman" panose="02020603050405020304" pitchFamily="18" charset="0"/>
              </a:rPr>
              <a:t>display. </a:t>
            </a:r>
            <a:r>
              <a:rPr lang="en-US" sz="2800" spc="-15" dirty="0">
                <a:solidFill>
                  <a:srgbClr val="231F20"/>
                </a:solidFill>
                <a:ea typeface="Times New Roman" panose="02020603050405020304" pitchFamily="18" charset="0"/>
              </a:rPr>
              <a:t>This 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is </a:t>
            </a:r>
            <a:r>
              <a:rPr lang="en-US" sz="2800" spc="-15" dirty="0">
                <a:solidFill>
                  <a:srgbClr val="231F2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done </a:t>
            </a:r>
            <a:r>
              <a:rPr lang="en-US" sz="2800" spc="-25" dirty="0">
                <a:solidFill>
                  <a:srgbClr val="231F2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by </a:t>
            </a:r>
            <a:r>
              <a:rPr lang="en-US" sz="2800" spc="-20" dirty="0">
                <a:solidFill>
                  <a:srgbClr val="231F2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specifying the width </a:t>
            </a:r>
            <a:r>
              <a:rPr lang="en-US" sz="2800" spc="-15" dirty="0">
                <a:solidFill>
                  <a:srgbClr val="231F2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and </a:t>
            </a:r>
            <a:r>
              <a:rPr lang="en-US" sz="2800" spc="-20" dirty="0">
                <a:solidFill>
                  <a:srgbClr val="231F2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precision after </a:t>
            </a:r>
            <a:r>
              <a:rPr lang="en-US" sz="2800" spc="-15" dirty="0">
                <a:solidFill>
                  <a:srgbClr val="231F2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sz="2800" spc="-15" dirty="0">
                <a:solidFill>
                  <a:srgbClr val="231F2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sign and </a:t>
            </a:r>
            <a:r>
              <a:rPr lang="en-US" sz="2800" spc="-20" dirty="0">
                <a:solidFill>
                  <a:srgbClr val="231F2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before </a:t>
            </a:r>
            <a:r>
              <a:rPr lang="en-US" sz="2800" spc="-15" dirty="0">
                <a:solidFill>
                  <a:srgbClr val="231F2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 </a:t>
            </a:r>
          </a:p>
          <a:p>
            <a:pPr marL="177800" marR="203200" algn="just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</a:pPr>
            <a:endParaRPr lang="en-US" sz="2800" dirty="0">
              <a:solidFill>
                <a:srgbClr val="231F20"/>
              </a:solidFill>
              <a:ea typeface="Times New Roman" panose="02020603050405020304" pitchFamily="18" charset="0"/>
            </a:endParaRPr>
          </a:p>
          <a:p>
            <a:pPr marL="177800" marR="203200" algn="just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</a:pPr>
            <a:endParaRPr lang="en-US" sz="2800" dirty="0">
              <a:solidFill>
                <a:srgbClr val="231F20"/>
              </a:solidFill>
              <a:ea typeface="Times New Roman" panose="02020603050405020304" pitchFamily="18" charset="0"/>
            </a:endParaRPr>
          </a:p>
          <a:p>
            <a:pPr marL="177800" marR="203200" algn="just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</a:pP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The conversion characters </a:t>
            </a:r>
            <a:r>
              <a:rPr lang="en-US" sz="2800" b="1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%6.2f 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indicate that the first data item in the function should be printed out in floating-point format in a field six characters wide, including two digits after the decimal point.</a:t>
            </a:r>
            <a:endParaRPr lang="en-US" sz="2800" dirty="0">
              <a:ea typeface="Times New Roman" panose="02020603050405020304" pitchFamily="18" charset="0"/>
            </a:endParaRPr>
          </a:p>
          <a:p>
            <a:pPr marL="1405890" marR="0">
              <a:spcBef>
                <a:spcPts val="7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73" y="2275195"/>
            <a:ext cx="5472968" cy="97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57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287" y="946778"/>
            <a:ext cx="10263117" cy="518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00660" algn="just">
              <a:lnSpc>
                <a:spcPct val="101000"/>
              </a:lnSpc>
              <a:spcBef>
                <a:spcPts val="70"/>
              </a:spcBef>
              <a:spcAft>
                <a:spcPts val="0"/>
              </a:spcAft>
            </a:pP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The “</a:t>
            </a:r>
            <a:r>
              <a:rPr lang="en-US" sz="2800" dirty="0" err="1">
                <a:solidFill>
                  <a:srgbClr val="231F2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function has 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one very significant 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limitation: </a:t>
            </a:r>
          </a:p>
          <a:p>
            <a:pPr marR="200660" algn="ctr">
              <a:lnSpc>
                <a:spcPct val="101000"/>
              </a:lnSpc>
              <a:spcBef>
                <a:spcPts val="70"/>
              </a:spcBef>
              <a:spcAft>
                <a:spcPts val="0"/>
              </a:spcAft>
            </a:pPr>
            <a:r>
              <a:rPr lang="en-US" sz="2800" b="1" i="1" dirty="0">
                <a:solidFill>
                  <a:srgbClr val="FF0000"/>
                </a:solidFill>
                <a:ea typeface="Times New Roman" panose="02020603050405020304" pitchFamily="18" charset="0"/>
              </a:rPr>
              <a:t>it displays only the </a:t>
            </a:r>
            <a:r>
              <a:rPr lang="en-US" sz="2800" b="1" i="1" dirty="0">
                <a:solidFill>
                  <a:srgbClr val="FF0000"/>
                </a:solidFill>
                <a:highlight>
                  <a:srgbClr val="FFFF00"/>
                </a:highlight>
                <a:ea typeface="Times New Roman" panose="02020603050405020304" pitchFamily="18" charset="0"/>
              </a:rPr>
              <a:t>real portion </a:t>
            </a:r>
            <a:r>
              <a:rPr lang="en-US" sz="2800" b="1" i="1" dirty="0">
                <a:solidFill>
                  <a:srgbClr val="FF0000"/>
                </a:solidFill>
                <a:ea typeface="Times New Roman" panose="02020603050405020304" pitchFamily="18" charset="0"/>
              </a:rPr>
              <a:t>of a complex value</a:t>
            </a:r>
            <a:r>
              <a:rPr lang="en-US" sz="2800" b="1" dirty="0">
                <a:solidFill>
                  <a:srgbClr val="FF0000"/>
                </a:solidFill>
                <a:ea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 </a:t>
            </a:r>
          </a:p>
          <a:p>
            <a:pPr marR="200660" algn="just">
              <a:lnSpc>
                <a:spcPct val="101000"/>
              </a:lnSpc>
              <a:spcBef>
                <a:spcPts val="70"/>
              </a:spcBef>
              <a:spcAft>
                <a:spcPts val="0"/>
              </a:spcAft>
            </a:pP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This limitation can lead to misleading</a:t>
            </a:r>
            <a:r>
              <a:rPr lang="en-US" sz="2800" spc="-130" dirty="0">
                <a:solidFill>
                  <a:srgbClr val="231F20"/>
                </a:solidFill>
                <a:ea typeface="Times New Roman" panose="02020603050405020304" pitchFamily="18" charset="0"/>
              </a:rPr>
              <a:t> </a:t>
            </a:r>
            <a:r>
              <a:rPr lang="en-US" sz="2800" spc="-15" dirty="0">
                <a:solidFill>
                  <a:srgbClr val="231F20"/>
                </a:solidFill>
                <a:ea typeface="Times New Roman" panose="02020603050405020304" pitchFamily="18" charset="0"/>
              </a:rPr>
              <a:t>results 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when calculations produce complex answers. In those cases, it is better to use</a:t>
            </a:r>
            <a:r>
              <a:rPr lang="en-US" sz="2800" spc="-105" dirty="0">
                <a:solidFill>
                  <a:srgbClr val="231F20"/>
                </a:solidFill>
                <a:ea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the </a:t>
            </a:r>
            <a:r>
              <a:rPr lang="en-US" sz="2800" dirty="0" err="1">
                <a:solidFill>
                  <a:srgbClr val="231F2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800" spc="-280" dirty="0">
                <a:solidFill>
                  <a:srgbClr val="231F2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function to display answers.</a:t>
            </a:r>
          </a:p>
          <a:p>
            <a:pPr marR="200660" algn="just">
              <a:lnSpc>
                <a:spcPct val="101000"/>
              </a:lnSpc>
              <a:spcBef>
                <a:spcPts val="70"/>
              </a:spcBef>
              <a:spcAft>
                <a:spcPts val="0"/>
              </a:spcAft>
            </a:pPr>
            <a:endParaRPr lang="en-US" sz="2800" b="1" dirty="0">
              <a:solidFill>
                <a:srgbClr val="231F20"/>
              </a:solidFill>
              <a:ea typeface="Times New Roman" panose="02020603050405020304" pitchFamily="18" charset="0"/>
            </a:endParaRPr>
          </a:p>
          <a:p>
            <a:pPr marR="200660" algn="just">
              <a:lnSpc>
                <a:spcPct val="101000"/>
              </a:lnSpc>
              <a:spcBef>
                <a:spcPts val="7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31F20"/>
                </a:solidFill>
                <a:ea typeface="Times New Roman" panose="02020603050405020304" pitchFamily="18" charset="0"/>
              </a:rPr>
              <a:t>Example: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 The statements on the right side </a:t>
            </a:r>
          </a:p>
          <a:p>
            <a:pPr marR="200660" algn="just">
              <a:lnSpc>
                <a:spcPct val="101000"/>
              </a:lnSpc>
              <a:spcBef>
                <a:spcPts val="70"/>
              </a:spcBef>
              <a:spcAft>
                <a:spcPts val="0"/>
              </a:spcAft>
            </a:pP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calculate a complex value 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and display it using</a:t>
            </a:r>
          </a:p>
          <a:p>
            <a:pPr marR="200660" algn="just">
              <a:lnSpc>
                <a:spcPct val="101000"/>
              </a:lnSpc>
              <a:spcBef>
                <a:spcPts val="70"/>
              </a:spcBef>
              <a:spcAft>
                <a:spcPts val="0"/>
              </a:spcAft>
            </a:pP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 both “</a:t>
            </a:r>
            <a:r>
              <a:rPr lang="en-US" sz="2800" dirty="0" err="1">
                <a:solidFill>
                  <a:srgbClr val="231F2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and “</a:t>
            </a:r>
            <a:r>
              <a:rPr lang="en-US" sz="2800" dirty="0" err="1">
                <a:solidFill>
                  <a:srgbClr val="231F2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800" dirty="0">
                <a:solidFill>
                  <a:srgbClr val="231F20"/>
                </a:solidFill>
                <a:ea typeface="Times New Roman" panose="02020603050405020304" pitchFamily="18" charset="0"/>
              </a:rPr>
              <a:t>.</a:t>
            </a:r>
            <a:endParaRPr lang="en-US" sz="2800" dirty="0">
              <a:ea typeface="Times New Roman" panose="02020603050405020304" pitchFamily="18" charset="0"/>
            </a:endParaRPr>
          </a:p>
          <a:p>
            <a:pPr marR="200660" algn="just">
              <a:lnSpc>
                <a:spcPct val="101000"/>
              </a:lnSpc>
              <a:spcBef>
                <a:spcPts val="70"/>
              </a:spcBef>
              <a:spcAft>
                <a:spcPts val="0"/>
              </a:spcAft>
            </a:pPr>
            <a:endParaRPr lang="en-US" sz="2800" dirty="0">
              <a:solidFill>
                <a:srgbClr val="231F20"/>
              </a:solidFill>
              <a:ea typeface="Times New Roman" panose="02020603050405020304" pitchFamily="18" charset="0"/>
            </a:endParaRPr>
          </a:p>
          <a:p>
            <a:pPr marR="200660" algn="just">
              <a:lnSpc>
                <a:spcPct val="101000"/>
              </a:lnSpc>
              <a:spcBef>
                <a:spcPts val="70"/>
              </a:spcBef>
              <a:spcAft>
                <a:spcPts val="0"/>
              </a:spcAft>
            </a:pPr>
            <a:r>
              <a:rPr lang="en-US" sz="2000" dirty="0">
                <a:solidFill>
                  <a:srgbClr val="231F20"/>
                </a:solidFill>
                <a:ea typeface="Times New Roman" panose="02020603050405020304" pitchFamily="18" charset="0"/>
              </a:rPr>
              <a:t>Note: The </a:t>
            </a:r>
            <a:r>
              <a:rPr lang="en-US" sz="2000" dirty="0" err="1">
                <a:solidFill>
                  <a:srgbClr val="231F2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sz="2000" dirty="0">
                <a:solidFill>
                  <a:srgbClr val="231F2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231F20"/>
                </a:solidFill>
                <a:ea typeface="Times New Roman" panose="02020603050405020304" pitchFamily="18" charset="0"/>
              </a:rPr>
              <a:t>function ignored the  imaginary part of </a:t>
            </a:r>
          </a:p>
          <a:p>
            <a:pPr marR="200660" algn="just">
              <a:lnSpc>
                <a:spcPct val="101000"/>
              </a:lnSpc>
              <a:spcBef>
                <a:spcPts val="70"/>
              </a:spcBef>
              <a:spcAft>
                <a:spcPts val="0"/>
              </a:spcAft>
            </a:pPr>
            <a:r>
              <a:rPr lang="en-US" sz="2000" dirty="0">
                <a:solidFill>
                  <a:srgbClr val="231F20"/>
                </a:solidFill>
                <a:ea typeface="Times New Roman" panose="02020603050405020304" pitchFamily="18" charset="0"/>
              </a:rPr>
              <a:t>the answer.</a:t>
            </a:r>
            <a:endParaRPr lang="en-US" dirty="0"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377" y="2648894"/>
            <a:ext cx="3204594" cy="355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22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1039" y="2975417"/>
            <a:ext cx="38186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rgbClr val="231F20"/>
                </a:solidFill>
                <a:latin typeface="GillSans-Bold"/>
              </a:rPr>
              <a:t>Data Files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39136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5216" y="873851"/>
            <a:ext cx="4308002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02565" algn="just">
              <a:lnSpc>
                <a:spcPct val="100000"/>
              </a:lnSpc>
              <a:spcBef>
                <a:spcPts val="1090"/>
              </a:spcBef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The </a:t>
            </a:r>
            <a:r>
              <a:rPr lang="en-US" sz="2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lang="en-US" sz="2800" dirty="0">
                <a:ea typeface="Times New Roman" panose="02020603050405020304" pitchFamily="18" charset="0"/>
              </a:rPr>
              <a:t>command saves data from the current MATLAB workspace into a disk file. The most common form of this command is</a:t>
            </a:r>
          </a:p>
          <a:p>
            <a:pPr marR="202565" algn="ctr">
              <a:lnSpc>
                <a:spcPct val="100000"/>
              </a:lnSpc>
              <a:spcBef>
                <a:spcPts val="1090"/>
              </a:spcBef>
              <a:spcAft>
                <a:spcPts val="0"/>
              </a:spcAft>
            </a:pPr>
            <a:r>
              <a:rPr lang="en-US" sz="2800" dirty="0"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save filename var1 var2 var3</a:t>
            </a:r>
            <a:endParaRPr lang="en-US" sz="2800" dirty="0">
              <a:highlight>
                <a:srgbClr val="FFFF00"/>
              </a:highlight>
              <a:ea typeface="Times New Roman" panose="02020603050405020304" pitchFamily="18" charset="0"/>
            </a:endParaRPr>
          </a:p>
          <a:p>
            <a:pPr marR="0" algn="just">
              <a:spcBef>
                <a:spcPts val="735"/>
              </a:spcBef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      Where, </a:t>
            </a: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filename </a:t>
            </a:r>
            <a:r>
              <a:rPr lang="en-US" sz="2800" dirty="0">
                <a:ea typeface="Times New Roman" panose="02020603050405020304" pitchFamily="18" charset="0"/>
              </a:rPr>
              <a:t>is the name of the file where the variables are </a:t>
            </a:r>
            <a:r>
              <a:rPr lang="en-US" sz="2800" dirty="0">
                <a:highlight>
                  <a:srgbClr val="FFFF00"/>
                </a:highlight>
                <a:ea typeface="Times New Roman" panose="02020603050405020304" pitchFamily="18" charset="0"/>
              </a:rPr>
              <a:t>saved, and </a:t>
            </a:r>
            <a:r>
              <a:rPr lang="en-US" sz="2800" dirty="0"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var1</a:t>
            </a:r>
            <a:r>
              <a:rPr lang="en-US" sz="2800" dirty="0">
                <a:highlight>
                  <a:srgbClr val="FFFF00"/>
                </a:highlight>
                <a:ea typeface="Times New Roman" panose="02020603050405020304" pitchFamily="18" charset="0"/>
              </a:rPr>
              <a:t>, </a:t>
            </a:r>
            <a:r>
              <a:rPr lang="en-US" sz="2800" dirty="0"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var2</a:t>
            </a:r>
            <a:r>
              <a:rPr lang="en-US" sz="2800" dirty="0">
                <a:highlight>
                  <a:srgbClr val="FFFF00"/>
                </a:highlight>
                <a:ea typeface="Times New Roman" panose="02020603050405020304" pitchFamily="18" charset="0"/>
              </a:rPr>
              <a:t>, etc.</a:t>
            </a:r>
            <a:r>
              <a:rPr lang="en-US" sz="2800" dirty="0">
                <a:ea typeface="Times New Roman" panose="02020603050405020304" pitchFamily="18" charset="0"/>
              </a:rPr>
              <a:t> are the variables to be saved in the file.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866" y="709992"/>
            <a:ext cx="6555301" cy="524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17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0372" y="674739"/>
            <a:ext cx="10367749" cy="5352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just">
              <a:spcBef>
                <a:spcPts val="735"/>
              </a:spcBef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By default, the file name will be given the extension “</a:t>
            </a:r>
            <a:r>
              <a:rPr lang="en-US" sz="2800" dirty="0"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en-US" sz="2800" dirty="0">
                <a:ea typeface="Times New Roman" panose="02020603050405020304" pitchFamily="18" charset="0"/>
              </a:rPr>
              <a:t>,” and such data files are called MAT- files. If no variables are specified, then the entire contents of the workspace are saved.</a:t>
            </a:r>
          </a:p>
          <a:p>
            <a:pPr algn="just">
              <a:spcBef>
                <a:spcPts val="735"/>
              </a:spcBef>
            </a:pPr>
            <a:r>
              <a:rPr lang="en-US" sz="2800" dirty="0">
                <a:ea typeface="Times New Roman" panose="02020603050405020304" pitchFamily="18" charset="0"/>
              </a:rPr>
              <a:t>A </a:t>
            </a:r>
            <a:r>
              <a:rPr lang="en-US" sz="2800" spc="-20" dirty="0">
                <a:ea typeface="Times New Roman" panose="02020603050405020304" pitchFamily="18" charset="0"/>
              </a:rPr>
              <a:t>MAT-file </a:t>
            </a:r>
            <a:r>
              <a:rPr lang="en-US" sz="2800" dirty="0">
                <a:ea typeface="Times New Roman" panose="02020603050405020304" pitchFamily="18" charset="0"/>
              </a:rPr>
              <a:t>created on any platform (PC, Mac, Unix, or Linux) can be </a:t>
            </a:r>
            <a:r>
              <a:rPr lang="en-US" sz="2800" dirty="0">
                <a:highlight>
                  <a:srgbClr val="FFFF00"/>
                </a:highlight>
                <a:ea typeface="Times New Roman" panose="02020603050405020304" pitchFamily="18" charset="0"/>
              </a:rPr>
              <a:t>read on any other platform</a:t>
            </a:r>
            <a:r>
              <a:rPr lang="en-US" sz="2800" dirty="0">
                <a:ea typeface="Times New Roman" panose="02020603050405020304" pitchFamily="18" charset="0"/>
              </a:rPr>
              <a:t>, so </a:t>
            </a:r>
            <a:r>
              <a:rPr lang="en-US" sz="2800" spc="-20" dirty="0">
                <a:ea typeface="Times New Roman" panose="02020603050405020304" pitchFamily="18" charset="0"/>
              </a:rPr>
              <a:t>MAT-files </a:t>
            </a:r>
            <a:r>
              <a:rPr lang="en-US" sz="2800" dirty="0">
                <a:ea typeface="Times New Roman" panose="02020603050405020304" pitchFamily="18" charset="0"/>
              </a:rPr>
              <a:t>are a good </a:t>
            </a:r>
            <a:r>
              <a:rPr lang="en-US" sz="2800" spc="-20" dirty="0">
                <a:ea typeface="Times New Roman" panose="02020603050405020304" pitchFamily="18" charset="0"/>
              </a:rPr>
              <a:t>way </a:t>
            </a:r>
            <a:r>
              <a:rPr lang="en-US" sz="2800" dirty="0">
                <a:ea typeface="Times New Roman" panose="02020603050405020304" pitchFamily="18" charset="0"/>
              </a:rPr>
              <a:t>to </a:t>
            </a:r>
            <a:r>
              <a:rPr lang="en-US" sz="2800" spc="20" dirty="0">
                <a:ea typeface="Times New Roman" panose="02020603050405020304" pitchFamily="18" charset="0"/>
              </a:rPr>
              <a:t>exchange </a:t>
            </a:r>
            <a:r>
              <a:rPr lang="en-US" sz="2800" spc="15" dirty="0">
                <a:ea typeface="Times New Roman" panose="02020603050405020304" pitchFamily="18" charset="0"/>
              </a:rPr>
              <a:t>data between </a:t>
            </a:r>
            <a:r>
              <a:rPr lang="en-US" sz="2800" spc="20" dirty="0">
                <a:ea typeface="Times New Roman" panose="02020603050405020304" pitchFamily="18" charset="0"/>
              </a:rPr>
              <a:t>computers </a:t>
            </a:r>
            <a:r>
              <a:rPr lang="en-US" sz="2800" spc="10" dirty="0">
                <a:ea typeface="Times New Roman" panose="02020603050405020304" pitchFamily="18" charset="0"/>
              </a:rPr>
              <a:t>if </a:t>
            </a:r>
            <a:r>
              <a:rPr lang="en-US" sz="2800" spc="15" dirty="0">
                <a:ea typeface="Times New Roman" panose="02020603050405020304" pitchFamily="18" charset="0"/>
              </a:rPr>
              <a:t>both </a:t>
            </a:r>
            <a:r>
              <a:rPr lang="en-US" sz="2800" spc="20" dirty="0">
                <a:ea typeface="Times New Roman" panose="02020603050405020304" pitchFamily="18" charset="0"/>
              </a:rPr>
              <a:t>computers run </a:t>
            </a:r>
            <a:r>
              <a:rPr lang="en-US" sz="2800" dirty="0">
                <a:ea typeface="Times New Roman" panose="02020603050405020304" pitchFamily="18" charset="0"/>
              </a:rPr>
              <a:t>MATLAB. </a:t>
            </a:r>
            <a:r>
              <a:rPr lang="en-US" sz="2800" b="1" dirty="0">
                <a:ea typeface="Times New Roman" panose="02020603050405020304" pitchFamily="18" charset="0"/>
              </a:rPr>
              <a:t>Unfortunately,</a:t>
            </a:r>
            <a:r>
              <a:rPr lang="en-US" sz="2800" dirty="0">
                <a:ea typeface="Times New Roman" panose="02020603050405020304" pitchFamily="18" charset="0"/>
              </a:rPr>
              <a:t> the </a:t>
            </a:r>
            <a:r>
              <a:rPr lang="en-US" sz="2800" spc="-20" dirty="0">
                <a:ea typeface="Times New Roman" panose="02020603050405020304" pitchFamily="18" charset="0"/>
              </a:rPr>
              <a:t>MAT-file </a:t>
            </a:r>
            <a:r>
              <a:rPr lang="en-US" sz="2800" dirty="0">
                <a:ea typeface="Times New Roman" panose="02020603050405020304" pitchFamily="18" charset="0"/>
              </a:rPr>
              <a:t>is in a format that cannot be read by other programs. If data must be shared with other programs, then the </a:t>
            </a: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a typeface="Times New Roman" panose="02020603050405020304" pitchFamily="18" charset="0"/>
              </a:rPr>
              <a:t>option should be specified, and the data values will be written to the </a:t>
            </a:r>
            <a:r>
              <a:rPr lang="en-US" sz="2800" spc="15" dirty="0">
                <a:ea typeface="Times New Roman" panose="02020603050405020304" pitchFamily="18" charset="0"/>
              </a:rPr>
              <a:t>file </a:t>
            </a:r>
            <a:r>
              <a:rPr lang="en-US" sz="2800" dirty="0">
                <a:ea typeface="Times New Roman" panose="02020603050405020304" pitchFamily="18" charset="0"/>
              </a:rPr>
              <a:t>as ASCII character strings separated by spaces. </a:t>
            </a:r>
            <a:r>
              <a:rPr lang="en-US" sz="2800" spc="-15" dirty="0">
                <a:ea typeface="Times New Roman" panose="02020603050405020304" pitchFamily="18" charset="0"/>
              </a:rPr>
              <a:t>However, </a:t>
            </a:r>
            <a:r>
              <a:rPr lang="en-US" sz="2800" dirty="0">
                <a:ea typeface="Times New Roman" panose="02020603050405020304" pitchFamily="18" charset="0"/>
              </a:rPr>
              <a:t>the special information such as variable names and types are lost when the data is saved in ASCII format, and the resulting data </a:t>
            </a:r>
            <a:r>
              <a:rPr lang="en-US" sz="2800" spc="15" dirty="0">
                <a:ea typeface="Times New Roman" panose="02020603050405020304" pitchFamily="18" charset="0"/>
              </a:rPr>
              <a:t>file </a:t>
            </a:r>
            <a:r>
              <a:rPr lang="en-US" sz="2800" dirty="0">
                <a:ea typeface="Times New Roman" panose="02020603050405020304" pitchFamily="18" charset="0"/>
              </a:rPr>
              <a:t>will be much</a:t>
            </a:r>
            <a:r>
              <a:rPr lang="en-US" sz="2800" spc="20" dirty="0">
                <a:ea typeface="Times New Roman" panose="02020603050405020304" pitchFamily="18" charset="0"/>
              </a:rPr>
              <a:t> </a:t>
            </a:r>
            <a:r>
              <a:rPr lang="en-US" sz="2800" dirty="0">
                <a:ea typeface="Times New Roman" panose="02020603050405020304" pitchFamily="18" charset="0"/>
              </a:rPr>
              <a:t>larger.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B77BC4-F3D4-4512-88E5-87D5AFA556E6}"/>
                  </a:ext>
                </a:extLst>
              </p14:cNvPr>
              <p14:cNvContentPartPr/>
              <p14:nvPr/>
            </p14:nvContentPartPr>
            <p14:xfrm>
              <a:off x="4587726" y="4125985"/>
              <a:ext cx="5904360" cy="102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B77BC4-F3D4-4512-88E5-87D5AFA556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8726" y="4117345"/>
                <a:ext cx="59220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40280C-AE45-4ABA-917D-6291E6F5AD04}"/>
                  </a:ext>
                </a:extLst>
              </p14:cNvPr>
              <p14:cNvContentPartPr/>
              <p14:nvPr/>
            </p14:nvContentPartPr>
            <p14:xfrm>
              <a:off x="1875486" y="4626385"/>
              <a:ext cx="2541240" cy="5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40280C-AE45-4ABA-917D-6291E6F5AD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6846" y="4617385"/>
                <a:ext cx="25588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4DE5A1-4831-43AD-8B66-A12E4304045D}"/>
                  </a:ext>
                </a:extLst>
              </p14:cNvPr>
              <p14:cNvContentPartPr/>
              <p14:nvPr/>
            </p14:nvContentPartPr>
            <p14:xfrm>
              <a:off x="7627566" y="4570945"/>
              <a:ext cx="2423880" cy="6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4DE5A1-4831-43AD-8B66-A12E430404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8566" y="4562305"/>
                <a:ext cx="24415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2F7389-580D-4B95-A9D6-579CDE1ACF29}"/>
                  </a:ext>
                </a:extLst>
              </p14:cNvPr>
              <p14:cNvContentPartPr/>
              <p14:nvPr/>
            </p14:nvContentPartPr>
            <p14:xfrm>
              <a:off x="1508286" y="4993945"/>
              <a:ext cx="3318480" cy="94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2F7389-580D-4B95-A9D6-579CDE1ACF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9286" y="4985305"/>
                <a:ext cx="33361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5BD26C-5237-4B90-BEB9-4CCBFF0E98FA}"/>
                  </a:ext>
                </a:extLst>
              </p14:cNvPr>
              <p14:cNvContentPartPr/>
              <p14:nvPr/>
            </p14:nvContentPartPr>
            <p14:xfrm>
              <a:off x="6672486" y="4711705"/>
              <a:ext cx="1770480" cy="376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5BD26C-5237-4B90-BEB9-4CCBFF0E98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63846" y="4703065"/>
                <a:ext cx="1788120" cy="3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0219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6245" y="802387"/>
            <a:ext cx="280688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This data is in a format that can be </a:t>
            </a:r>
            <a:r>
              <a:rPr lang="en-US" sz="2800" dirty="0">
                <a:highlight>
                  <a:srgbClr val="FFFF00"/>
                </a:highlight>
              </a:rPr>
              <a:t>read by spreadsheets or by programs </a:t>
            </a:r>
            <a:r>
              <a:rPr lang="en-US" sz="2800" dirty="0"/>
              <a:t>written in other computer languages, so it makes it easy to share data between MATLAB programs and other applications.</a:t>
            </a:r>
            <a:endParaRPr lang="en-US" sz="2800" dirty="0"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180" y="948568"/>
            <a:ext cx="7699330" cy="497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5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5290" y="2922363"/>
            <a:ext cx="34174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" algn="just">
              <a:spcBef>
                <a:spcPts val="100"/>
              </a:spcBef>
            </a:pPr>
            <a:r>
              <a:rPr lang="en-US" sz="6000" b="1" dirty="0"/>
              <a:t>Subarrays</a:t>
            </a:r>
          </a:p>
        </p:txBody>
      </p:sp>
    </p:spTree>
    <p:extLst>
      <p:ext uri="{BB962C8B-B14F-4D97-AF65-F5344CB8AC3E}">
        <p14:creationId xmlns:p14="http://schemas.microsoft.com/office/powerpoint/2010/main" val="3960059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5346" y="913477"/>
            <a:ext cx="3684894" cy="4921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0066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The </a:t>
            </a:r>
            <a:r>
              <a:rPr lang="en-US" sz="2800" b="1" dirty="0"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sz="2800" dirty="0">
                <a:highlight>
                  <a:srgbClr val="FFFF00"/>
                </a:highlight>
                <a:ea typeface="Times New Roman" panose="02020603050405020304" pitchFamily="18" charset="0"/>
              </a:rPr>
              <a:t>command loads </a:t>
            </a:r>
            <a:r>
              <a:rPr lang="en-US" sz="2800" spc="-20" dirty="0">
                <a:highlight>
                  <a:srgbClr val="FFFF00"/>
                </a:highlight>
                <a:ea typeface="Times New Roman" panose="02020603050405020304" pitchFamily="18" charset="0"/>
              </a:rPr>
              <a:t>data </a:t>
            </a:r>
            <a:r>
              <a:rPr lang="en-US" sz="2800" dirty="0">
                <a:highlight>
                  <a:srgbClr val="FFFF00"/>
                </a:highlight>
                <a:ea typeface="Times New Roman" panose="02020603050405020304" pitchFamily="18" charset="0"/>
              </a:rPr>
              <a:t>from </a:t>
            </a:r>
            <a:r>
              <a:rPr lang="en-US" sz="2800" dirty="0">
                <a:ea typeface="Times New Roman" panose="02020603050405020304" pitchFamily="18" charset="0"/>
              </a:rPr>
              <a:t>a disk </a:t>
            </a:r>
            <a:r>
              <a:rPr lang="en-US" sz="2800" spc="10" dirty="0">
                <a:ea typeface="Times New Roman" panose="02020603050405020304" pitchFamily="18" charset="0"/>
              </a:rPr>
              <a:t>file </a:t>
            </a:r>
            <a:r>
              <a:rPr lang="en-US" sz="2800" dirty="0">
                <a:ea typeface="Times New Roman" panose="02020603050405020304" pitchFamily="18" charset="0"/>
              </a:rPr>
              <a:t>into the </a:t>
            </a:r>
            <a:r>
              <a:rPr lang="en-US" sz="2800" dirty="0">
                <a:highlight>
                  <a:srgbClr val="FFFF00"/>
                </a:highlight>
                <a:ea typeface="Times New Roman" panose="02020603050405020304" pitchFamily="18" charset="0"/>
              </a:rPr>
              <a:t>current </a:t>
            </a:r>
            <a:r>
              <a:rPr lang="en-US" sz="2800" spc="-20" dirty="0">
                <a:highlight>
                  <a:srgbClr val="FFFF00"/>
                </a:highlight>
                <a:ea typeface="Times New Roman" panose="02020603050405020304" pitchFamily="18" charset="0"/>
              </a:rPr>
              <a:t>MATLAB </a:t>
            </a:r>
            <a:r>
              <a:rPr lang="en-US" sz="2800" dirty="0">
                <a:highlight>
                  <a:srgbClr val="FFFF00"/>
                </a:highlight>
                <a:ea typeface="Times New Roman" panose="02020603050405020304" pitchFamily="18" charset="0"/>
              </a:rPr>
              <a:t>workspace</a:t>
            </a:r>
            <a:r>
              <a:rPr lang="en-US" sz="2800" dirty="0">
                <a:ea typeface="Times New Roman" panose="02020603050405020304" pitchFamily="18" charset="0"/>
              </a:rPr>
              <a:t>. The most common form of this command</a:t>
            </a:r>
            <a:r>
              <a:rPr lang="en-US" sz="2800" spc="60" dirty="0">
                <a:ea typeface="Times New Roman" panose="02020603050405020304" pitchFamily="18" charset="0"/>
              </a:rPr>
              <a:t> </a:t>
            </a:r>
            <a:r>
              <a:rPr lang="en-US" sz="2800" dirty="0">
                <a:ea typeface="Times New Roman" panose="02020603050405020304" pitchFamily="18" charset="0"/>
              </a:rPr>
              <a:t>is</a:t>
            </a:r>
          </a:p>
          <a:p>
            <a:pPr marR="20066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load filename</a:t>
            </a:r>
            <a:endParaRPr lang="en-US" sz="2800" dirty="0">
              <a:highlight>
                <a:srgbClr val="FFFF00"/>
              </a:highlight>
              <a:ea typeface="Times New Roman" panose="02020603050405020304" pitchFamily="18" charset="0"/>
            </a:endParaRPr>
          </a:p>
          <a:p>
            <a:pPr marR="0" algn="just">
              <a:spcBef>
                <a:spcPts val="730"/>
              </a:spcBef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    where, </a:t>
            </a: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filename </a:t>
            </a:r>
            <a:r>
              <a:rPr lang="en-US" sz="2800" dirty="0">
                <a:ea typeface="Times New Roman" panose="02020603050405020304" pitchFamily="18" charset="0"/>
              </a:rPr>
              <a:t>is the name of the </a:t>
            </a:r>
            <a:r>
              <a:rPr lang="en-US" sz="2800" spc="15" dirty="0">
                <a:ea typeface="Times New Roman" panose="02020603050405020304" pitchFamily="18" charset="0"/>
              </a:rPr>
              <a:t>file </a:t>
            </a:r>
            <a:r>
              <a:rPr lang="en-US" sz="2800" dirty="0">
                <a:ea typeface="Times New Roman" panose="02020603050405020304" pitchFamily="18" charset="0"/>
              </a:rPr>
              <a:t>to be loaded.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04" y="913477"/>
            <a:ext cx="6660107" cy="42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70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95348" y="569379"/>
            <a:ext cx="10382168" cy="5747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55488" tIns="393576" rIns="266616" bIns="177744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If the </a:t>
            </a:r>
            <a:r>
              <a:rPr lang="en-US" sz="2800" spc="15" dirty="0">
                <a:ea typeface="Times New Roman" panose="02020603050405020304" pitchFamily="18" charset="0"/>
              </a:rPr>
              <a:t>file </a:t>
            </a:r>
            <a:r>
              <a:rPr lang="en-US" sz="2800" dirty="0">
                <a:ea typeface="Times New Roman" panose="02020603050405020304" pitchFamily="18" charset="0"/>
              </a:rPr>
              <a:t>is a </a:t>
            </a:r>
            <a:r>
              <a:rPr lang="en-US" sz="2800" spc="-20" dirty="0">
                <a:ea typeface="Times New Roman" panose="02020603050405020304" pitchFamily="18" charset="0"/>
              </a:rPr>
              <a:t>MAT-file, </a:t>
            </a:r>
            <a:r>
              <a:rPr lang="en-US" sz="2800" dirty="0">
                <a:ea typeface="Times New Roman" panose="02020603050405020304" pitchFamily="18" charset="0"/>
              </a:rPr>
              <a:t>then all of the variables in the </a:t>
            </a:r>
            <a:r>
              <a:rPr lang="en-US" sz="2800" spc="15" dirty="0">
                <a:ea typeface="Times New Roman" panose="02020603050405020304" pitchFamily="18" charset="0"/>
              </a:rPr>
              <a:t>file </a:t>
            </a:r>
            <a:r>
              <a:rPr lang="en-US" sz="2800" dirty="0">
                <a:ea typeface="Times New Roman" panose="02020603050405020304" pitchFamily="18" charset="0"/>
              </a:rPr>
              <a:t>will be restored, with the </a:t>
            </a:r>
            <a:r>
              <a:rPr lang="en-US" sz="2800" dirty="0">
                <a:highlight>
                  <a:srgbClr val="FFFF00"/>
                </a:highlight>
                <a:ea typeface="Times New Roman" panose="02020603050405020304" pitchFamily="18" charset="0"/>
              </a:rPr>
              <a:t>names and types the same</a:t>
            </a:r>
            <a:r>
              <a:rPr lang="en-US" sz="2800" dirty="0">
                <a:ea typeface="Times New Roman" panose="02020603050405020304" pitchFamily="18" charset="0"/>
              </a:rPr>
              <a:t> as before. If a list of </a:t>
            </a:r>
            <a:r>
              <a:rPr lang="en-US" sz="2800" dirty="0">
                <a:highlight>
                  <a:srgbClr val="FFFF00"/>
                </a:highlight>
                <a:ea typeface="Times New Roman" panose="02020603050405020304" pitchFamily="18" charset="0"/>
              </a:rPr>
              <a:t>variables is included in the command</a:t>
            </a:r>
            <a:r>
              <a:rPr lang="en-US" sz="2800" dirty="0">
                <a:ea typeface="Times New Roman" panose="02020603050405020304" pitchFamily="18" charset="0"/>
              </a:rPr>
              <a:t>, then only those variables will be restored.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ea typeface="Times New Roman" panose="02020603050405020304" pitchFamily="18" charset="0"/>
              </a:rPr>
              <a:t>If the given </a:t>
            </a:r>
            <a:r>
              <a:rPr lang="en-US" sz="2800" dirty="0"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filename </a:t>
            </a:r>
            <a:r>
              <a:rPr lang="en-US" sz="2800" dirty="0">
                <a:highlight>
                  <a:srgbClr val="FFFF00"/>
                </a:highlight>
                <a:ea typeface="Times New Roman" panose="02020603050405020304" pitchFamily="18" charset="0"/>
              </a:rPr>
              <a:t>has no extent</a:t>
            </a:r>
            <a:r>
              <a:rPr lang="en-US" sz="2800" dirty="0">
                <a:ea typeface="Times New Roman" panose="02020603050405020304" pitchFamily="18" charset="0"/>
              </a:rPr>
              <a:t>, or if the </a:t>
            </a:r>
            <a:r>
              <a:rPr lang="en-US" sz="2800" spc="10" dirty="0">
                <a:ea typeface="Times New Roman" panose="02020603050405020304" pitchFamily="18" charset="0"/>
              </a:rPr>
              <a:t>file </a:t>
            </a:r>
            <a:r>
              <a:rPr lang="en-US" sz="2800" dirty="0">
                <a:ea typeface="Times New Roman" panose="02020603050405020304" pitchFamily="18" charset="0"/>
              </a:rPr>
              <a:t>extent is </a:t>
            </a:r>
            <a:r>
              <a:rPr lang="en-US" sz="2800" dirty="0"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.mat</a:t>
            </a:r>
            <a:r>
              <a:rPr lang="en-US" sz="2800" dirty="0">
                <a:ea typeface="Times New Roman" panose="02020603050405020304" pitchFamily="18" charset="0"/>
              </a:rPr>
              <a:t>, then the </a:t>
            </a: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sz="2800" dirty="0">
                <a:ea typeface="Times New Roman" panose="02020603050405020304" pitchFamily="18" charset="0"/>
              </a:rPr>
              <a:t>command will treat the </a:t>
            </a:r>
            <a:r>
              <a:rPr lang="en-US" sz="2800" spc="10" dirty="0">
                <a:ea typeface="Times New Roman" panose="02020603050405020304" pitchFamily="18" charset="0"/>
              </a:rPr>
              <a:t>file </a:t>
            </a:r>
            <a:r>
              <a:rPr lang="en-US" sz="2800" dirty="0">
                <a:ea typeface="Times New Roman" panose="02020603050405020304" pitchFamily="18" charset="0"/>
              </a:rPr>
              <a:t>as a</a:t>
            </a:r>
            <a:r>
              <a:rPr lang="en-US" sz="2800" spc="-25" dirty="0">
                <a:ea typeface="Times New Roman" panose="02020603050405020304" pitchFamily="18" charset="0"/>
              </a:rPr>
              <a:t> MAT-file.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ea typeface="Times New Roman" panose="02020603050405020304" pitchFamily="18" charset="0"/>
              </a:rPr>
              <a:t>If the given </a:t>
            </a:r>
            <a:r>
              <a:rPr lang="en-US" altLang="en-US" sz="2800" dirty="0">
                <a:ea typeface="Times New Roman" panose="02020603050405020304" pitchFamily="18" charset="0"/>
                <a:cs typeface="Courier New" panose="02070309020205020404" pitchFamily="49" charset="0"/>
              </a:rPr>
              <a:t>filename </a:t>
            </a:r>
            <a:r>
              <a:rPr lang="en-US" altLang="en-US" sz="2800" dirty="0">
                <a:ea typeface="Times New Roman" panose="02020603050405020304" pitchFamily="18" charset="0"/>
              </a:rPr>
              <a:t>has any file extension other than</a:t>
            </a:r>
            <a:r>
              <a:rPr lang="en-US" altLang="en-US" sz="2800" dirty="0"/>
              <a:t> </a:t>
            </a:r>
            <a:r>
              <a:rPr lang="en-US" altLang="en-US" sz="2800" dirty="0">
                <a:ea typeface="Times New Roman" panose="02020603050405020304" pitchFamily="18" charset="0"/>
                <a:cs typeface="Courier New" panose="02070309020205020404" pitchFamily="49" charset="0"/>
              </a:rPr>
              <a:t>.mat</a:t>
            </a:r>
            <a:r>
              <a:rPr lang="en-US" altLang="en-US" sz="2800" dirty="0">
                <a:ea typeface="Times New Roman" panose="02020603050405020304" pitchFamily="18" charset="0"/>
              </a:rPr>
              <a:t>, then the load command will treat the file as an </a:t>
            </a:r>
            <a:r>
              <a:rPr lang="en-US" altLang="en-US" sz="2800" dirty="0">
                <a:highlight>
                  <a:srgbClr val="FFFF00"/>
                </a:highlight>
                <a:ea typeface="Times New Roman" panose="02020603050405020304" pitchFamily="18" charset="0"/>
              </a:rPr>
              <a:t>ASCII file</a:t>
            </a:r>
            <a:r>
              <a:rPr lang="en-US" altLang="en-US" sz="2800" dirty="0">
                <a:ea typeface="Times New Roman" panose="02020603050405020304" pitchFamily="18" charset="0"/>
              </a:rPr>
              <a:t>. The contents of an ASCII file will be converted into a </a:t>
            </a:r>
            <a:r>
              <a:rPr lang="en-US" altLang="en-US" sz="2800" dirty="0">
                <a:highlight>
                  <a:srgbClr val="FFFF00"/>
                </a:highlight>
                <a:ea typeface="Times New Roman" panose="02020603050405020304" pitchFamily="18" charset="0"/>
              </a:rPr>
              <a:t>MATLAB array </a:t>
            </a:r>
            <a:r>
              <a:rPr lang="en-US" altLang="en-US" sz="2800" dirty="0">
                <a:ea typeface="Times New Roman" panose="02020603050405020304" pitchFamily="18" charset="0"/>
              </a:rPr>
              <a:t>having the same </a:t>
            </a:r>
            <a:r>
              <a:rPr lang="en-US" altLang="en-US" sz="2800" dirty="0">
                <a:highlight>
                  <a:srgbClr val="FFFF00"/>
                </a:highlight>
                <a:ea typeface="Times New Roman" panose="02020603050405020304" pitchFamily="18" charset="0"/>
              </a:rPr>
              <a:t>name as</a:t>
            </a:r>
            <a:r>
              <a:rPr lang="en-US" altLang="en-US" sz="2800" dirty="0">
                <a:highlight>
                  <a:srgbClr val="FFFF00"/>
                </a:highlight>
              </a:rPr>
              <a:t> </a:t>
            </a:r>
            <a:r>
              <a:rPr lang="en-US" altLang="en-US" sz="2800" dirty="0">
                <a:highlight>
                  <a:srgbClr val="FFFF00"/>
                </a:highlight>
                <a:ea typeface="Times New Roman" panose="02020603050405020304" pitchFamily="18" charset="0"/>
              </a:rPr>
              <a:t>the file </a:t>
            </a:r>
            <a:r>
              <a:rPr lang="en-US" altLang="en-US" sz="2800" dirty="0">
                <a:ea typeface="Times New Roman" panose="02020603050405020304" pitchFamily="18" charset="0"/>
              </a:rPr>
              <a:t>(without the file extension) </a:t>
            </a:r>
            <a:r>
              <a:rPr lang="en-US" altLang="en-US" sz="2800" dirty="0">
                <a:highlight>
                  <a:srgbClr val="FFFF00"/>
                </a:highlight>
                <a:ea typeface="Times New Roman" panose="02020603050405020304" pitchFamily="18" charset="0"/>
              </a:rPr>
              <a:t>that the data was loaded from.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kumimoji="0" lang="en-US" altLang="en-US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403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2128" y="787309"/>
            <a:ext cx="101024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231F20"/>
                </a:solidFill>
              </a:rPr>
              <a:t>It is possible to 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</a:rPr>
              <a:t>select and use subsets of MATLAB arrays as though they were separate arrays.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28" y="2002706"/>
            <a:ext cx="2573585" cy="4260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318" y="1317116"/>
            <a:ext cx="3107941" cy="51383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5EFCB-98B2-4738-B110-D13927F2EC74}"/>
                  </a:ext>
                </a:extLst>
              </p14:cNvPr>
              <p14:cNvContentPartPr/>
              <p14:nvPr/>
            </p14:nvContentPartPr>
            <p14:xfrm>
              <a:off x="3954486" y="760705"/>
              <a:ext cx="437400" cy="384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5EFCB-98B2-4738-B110-D13927F2EC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5486" y="751705"/>
                <a:ext cx="4550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C6312EB-4F4C-4D82-9BD1-CBAF3E7DA9BA}"/>
                  </a:ext>
                </a:extLst>
              </p14:cNvPr>
              <p14:cNvContentPartPr/>
              <p14:nvPr/>
            </p14:nvContentPartPr>
            <p14:xfrm>
              <a:off x="7103766" y="1061305"/>
              <a:ext cx="811080" cy="118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C6312EB-4F4C-4D82-9BD1-CBAF3E7DA9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95126" y="1052665"/>
                <a:ext cx="8287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24BCAD-F1DF-43D3-9C15-48F7276D54A6}"/>
                  </a:ext>
                </a:extLst>
              </p14:cNvPr>
              <p14:cNvContentPartPr/>
              <p14:nvPr/>
            </p14:nvContentPartPr>
            <p14:xfrm>
              <a:off x="2540046" y="1688065"/>
              <a:ext cx="825120" cy="59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24BCAD-F1DF-43D3-9C15-48F7276D54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31046" y="1679065"/>
                <a:ext cx="8427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7CC36A-7793-44BA-B9A3-0B3DB31CA078}"/>
                  </a:ext>
                </a:extLst>
              </p14:cNvPr>
              <p14:cNvContentPartPr/>
              <p14:nvPr/>
            </p14:nvContentPartPr>
            <p14:xfrm>
              <a:off x="2211366" y="5228665"/>
              <a:ext cx="423360" cy="149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7CC36A-7793-44BA-B9A3-0B3DB31CA0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02726" y="5219665"/>
                <a:ext cx="4410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B207199-23E7-4479-98C0-FDADA4DA76F3}"/>
                  </a:ext>
                </a:extLst>
              </p14:cNvPr>
              <p14:cNvContentPartPr/>
              <p14:nvPr/>
            </p14:nvContentPartPr>
            <p14:xfrm>
              <a:off x="5048166" y="2053105"/>
              <a:ext cx="229680" cy="178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B207199-23E7-4479-98C0-FDADA4DA76F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39166" y="2044465"/>
                <a:ext cx="2473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E4F13A-5620-4836-BEC2-DFC591B0B824}"/>
                  </a:ext>
                </a:extLst>
              </p14:cNvPr>
              <p14:cNvContentPartPr/>
              <p14:nvPr/>
            </p14:nvContentPartPr>
            <p14:xfrm>
              <a:off x="6705606" y="3304825"/>
              <a:ext cx="410400" cy="189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E4F13A-5620-4836-BEC2-DFC591B0B8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96606" y="3296185"/>
                <a:ext cx="4280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EEBC409-3FD7-4EFC-9720-0803A983C288}"/>
                  </a:ext>
                </a:extLst>
              </p14:cNvPr>
              <p14:cNvContentPartPr/>
              <p14:nvPr/>
            </p14:nvContentPartPr>
            <p14:xfrm>
              <a:off x="6955446" y="4728625"/>
              <a:ext cx="478800" cy="284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EEBC409-3FD7-4EFC-9720-0803A983C28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46806" y="4719985"/>
                <a:ext cx="496440" cy="3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91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85724" y="578078"/>
            <a:ext cx="35060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231F20"/>
                </a:solidFill>
              </a:rPr>
              <a:t>The end Function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97040" y="901244"/>
            <a:ext cx="3124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231F20"/>
                </a:solidFill>
              </a:rPr>
              <a:t>MATLAB includes a special function named </a:t>
            </a:r>
            <a:r>
              <a:rPr lang="en-US" sz="2800" b="1" dirty="0">
                <a:solidFill>
                  <a:srgbClr val="7030A0"/>
                </a:solidFill>
              </a:rPr>
              <a:t>“</a:t>
            </a:r>
            <a:r>
              <a:rPr lang="en-US" sz="2800" b="1" dirty="0">
                <a:solidFill>
                  <a:srgbClr val="7030A0"/>
                </a:solidFill>
                <a:highlight>
                  <a:srgbClr val="FFFF00"/>
                </a:highlight>
              </a:rPr>
              <a:t>end”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231F20"/>
                </a:solidFill>
              </a:rPr>
              <a:t>that is very useful for 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</a:rPr>
              <a:t>creating array subscripts. </a:t>
            </a:r>
            <a:r>
              <a:rPr lang="en-US" sz="2800" dirty="0">
                <a:solidFill>
                  <a:srgbClr val="231F20"/>
                </a:solidFill>
              </a:rPr>
              <a:t>When used in an array subscript, </a:t>
            </a:r>
            <a:r>
              <a:rPr lang="en-US" sz="2800" b="1" dirty="0">
                <a:solidFill>
                  <a:srgbClr val="7030A0"/>
                </a:solidFill>
              </a:rPr>
              <a:t>“end”  </a:t>
            </a:r>
            <a:r>
              <a:rPr lang="en-US" sz="2800" i="1" dirty="0">
                <a:solidFill>
                  <a:srgbClr val="7030A0"/>
                </a:solidFill>
                <a:highlight>
                  <a:srgbClr val="FFFF00"/>
                </a:highlight>
              </a:rPr>
              <a:t>returns the highest value</a:t>
            </a:r>
          </a:p>
          <a:p>
            <a:pPr algn="just"/>
            <a:r>
              <a:rPr lang="en-US" sz="2800" i="1" dirty="0">
                <a:solidFill>
                  <a:srgbClr val="7030A0"/>
                </a:solidFill>
                <a:highlight>
                  <a:srgbClr val="FFFF00"/>
                </a:highlight>
              </a:rPr>
              <a:t>taken on by that subscript</a:t>
            </a:r>
            <a:r>
              <a:rPr lang="en-US" sz="2800" dirty="0">
                <a:solidFill>
                  <a:srgbClr val="7030A0"/>
                </a:solidFill>
                <a:highlight>
                  <a:srgbClr val="FFFF00"/>
                </a:highlight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1" y="1332131"/>
            <a:ext cx="4552335" cy="48320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CA8E6C-BB29-4082-B3DF-C416B26DC690}"/>
                  </a:ext>
                </a:extLst>
              </p14:cNvPr>
              <p14:cNvContentPartPr/>
              <p14:nvPr/>
            </p14:nvContentPartPr>
            <p14:xfrm>
              <a:off x="2454006" y="2187385"/>
              <a:ext cx="450000" cy="2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CA8E6C-BB29-4082-B3DF-C416B26DC6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5006" y="2178385"/>
                <a:ext cx="4676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97FC14-91D9-41C2-B1AC-392099B9095E}"/>
                  </a:ext>
                </a:extLst>
              </p14:cNvPr>
              <p14:cNvContentPartPr/>
              <p14:nvPr/>
            </p14:nvContentPartPr>
            <p14:xfrm>
              <a:off x="1133166" y="4711705"/>
              <a:ext cx="2552760" cy="47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97FC14-91D9-41C2-B1AC-392099B909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4166" y="4702705"/>
                <a:ext cx="25704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DC070CA-BDC5-4692-B39D-87034044E60A}"/>
                  </a:ext>
                </a:extLst>
              </p14:cNvPr>
              <p14:cNvContentPartPr/>
              <p14:nvPr/>
            </p14:nvContentPartPr>
            <p14:xfrm>
              <a:off x="1109406" y="5165665"/>
              <a:ext cx="2633040" cy="41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DC070CA-BDC5-4692-B39D-87034044E6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0766" y="5157025"/>
                <a:ext cx="26506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74AD42-A4B3-4808-9F58-3073F1DAC182}"/>
                  </a:ext>
                </a:extLst>
              </p14:cNvPr>
              <p14:cNvContentPartPr/>
              <p14:nvPr/>
            </p14:nvContentPartPr>
            <p14:xfrm>
              <a:off x="1133166" y="5580025"/>
              <a:ext cx="105912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74AD42-A4B3-4808-9F58-3073F1DAC1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4166" y="5571385"/>
                <a:ext cx="1076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8CA2ABE-DC14-4279-A160-44758BED1DC6}"/>
                  </a:ext>
                </a:extLst>
              </p14:cNvPr>
              <p14:cNvContentPartPr/>
              <p14:nvPr/>
            </p14:nvContentPartPr>
            <p14:xfrm>
              <a:off x="5517246" y="3164785"/>
              <a:ext cx="445680" cy="204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8CA2ABE-DC14-4279-A160-44758BED1D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08606" y="3155785"/>
                <a:ext cx="4633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93D2C2-F7A9-4F9D-90EE-26DDED50BC9B}"/>
                  </a:ext>
                </a:extLst>
              </p14:cNvPr>
              <p14:cNvContentPartPr/>
              <p14:nvPr/>
            </p14:nvContentPartPr>
            <p14:xfrm>
              <a:off x="6416526" y="3368545"/>
              <a:ext cx="302760" cy="3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93D2C2-F7A9-4F9D-90EE-26DDED50BC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07526" y="3359545"/>
                <a:ext cx="3204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6859618-5364-4965-BE87-2F6E90083A63}"/>
                  </a:ext>
                </a:extLst>
              </p14:cNvPr>
              <p14:cNvContentPartPr/>
              <p14:nvPr/>
            </p14:nvContentPartPr>
            <p14:xfrm>
              <a:off x="5939526" y="4978105"/>
              <a:ext cx="530640" cy="47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6859618-5364-4965-BE87-2F6E90083A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30526" y="4969105"/>
                <a:ext cx="548280" cy="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1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92" y="737315"/>
            <a:ext cx="5579645" cy="5334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73533" y="2397950"/>
            <a:ext cx="36704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231F20"/>
                </a:solidFill>
              </a:rPr>
              <a:t>Note that the first end returned the value 3, while the second</a:t>
            </a:r>
          </a:p>
          <a:p>
            <a:pPr algn="just"/>
            <a:r>
              <a:rPr lang="en-US" sz="2800" dirty="0">
                <a:solidFill>
                  <a:srgbClr val="231F20"/>
                </a:solidFill>
              </a:rPr>
              <a:t>end returned the value 4!</a:t>
            </a: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0DE17D-E8A5-4984-B00B-DD02A9352376}"/>
                  </a:ext>
                </a:extLst>
              </p14:cNvPr>
              <p14:cNvContentPartPr/>
              <p14:nvPr/>
            </p14:nvContentPartPr>
            <p14:xfrm>
              <a:off x="2125686" y="3754465"/>
              <a:ext cx="312840" cy="22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0DE17D-E8A5-4984-B00B-DD02A93523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6686" y="3745825"/>
                <a:ext cx="330480" cy="2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888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8124" y="671608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31F20"/>
                </a:solidFill>
              </a:rPr>
              <a:t>Using Subarrays on the Left-Hand Side of an Assignment Statement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779477" y="2204115"/>
            <a:ext cx="51267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231F20"/>
                </a:solidFill>
              </a:rPr>
              <a:t>It is also possible to use </a:t>
            </a:r>
            <a:r>
              <a:rPr lang="en-US" sz="2800" dirty="0" err="1">
                <a:solidFill>
                  <a:srgbClr val="231F20"/>
                </a:solidFill>
              </a:rPr>
              <a:t>subarrays</a:t>
            </a:r>
            <a:r>
              <a:rPr lang="en-US" sz="2800" dirty="0">
                <a:solidFill>
                  <a:srgbClr val="231F20"/>
                </a:solidFill>
              </a:rPr>
              <a:t> on the left-hand side of an assignment statement 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</a:rPr>
              <a:t>to update only some of the values in an array, as long as the </a:t>
            </a:r>
            <a:r>
              <a:rPr lang="en-US" sz="2800" b="1" dirty="0">
                <a:solidFill>
                  <a:srgbClr val="231F20"/>
                </a:solidFill>
                <a:highlight>
                  <a:srgbClr val="FFFF00"/>
                </a:highlight>
              </a:rPr>
              <a:t>shape</a:t>
            </a:r>
            <a:r>
              <a:rPr lang="en-US" sz="2800" b="1" dirty="0">
                <a:solidFill>
                  <a:srgbClr val="231F20"/>
                </a:solidFill>
              </a:rPr>
              <a:t> </a:t>
            </a:r>
            <a:r>
              <a:rPr lang="en-US" sz="2800" dirty="0">
                <a:solidFill>
                  <a:srgbClr val="231F20"/>
                </a:solidFill>
              </a:rPr>
              <a:t>(the number of rows and columns) of the values being </a:t>
            </a:r>
            <a:r>
              <a:rPr lang="en-US" sz="2800" dirty="0">
                <a:solidFill>
                  <a:srgbClr val="231F20"/>
                </a:solidFill>
                <a:highlight>
                  <a:srgbClr val="FFFF00"/>
                </a:highlight>
              </a:rPr>
              <a:t>assigned matches the shape of the </a:t>
            </a:r>
            <a:r>
              <a:rPr lang="en-US" sz="2800" dirty="0" err="1">
                <a:solidFill>
                  <a:srgbClr val="231F20"/>
                </a:solidFill>
                <a:highlight>
                  <a:srgbClr val="FFFF00"/>
                </a:highlight>
              </a:rPr>
              <a:t>subarray</a:t>
            </a:r>
            <a:r>
              <a:rPr lang="en-US" sz="2800" dirty="0">
                <a:solidFill>
                  <a:srgbClr val="231F20"/>
                </a:solidFill>
              </a:rPr>
              <a:t>. If the shapes do not match, then an error will occur.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184" y="1984227"/>
            <a:ext cx="3334979" cy="41902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17421" y="4189274"/>
            <a:ext cx="12920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array elements (1,1), (1,4), (2,1), and (2,4) were updated.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391400" y="4862053"/>
            <a:ext cx="1752600" cy="90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915401" y="4952664"/>
            <a:ext cx="1012723" cy="6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467600" y="5176556"/>
            <a:ext cx="1704052" cy="15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814926" y="5351546"/>
            <a:ext cx="356726" cy="9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0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5801" y="1371600"/>
            <a:ext cx="3045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231F20"/>
                </a:solidFill>
              </a:rPr>
              <a:t>arr5(1:2,1:2) = [3 4]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810000" y="296733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800" dirty="0">
                <a:solidFill>
                  <a:srgbClr val="231F20"/>
                </a:solidFill>
              </a:rPr>
              <a:t>It is illegal because the two sides do not have the same shape.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47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4680" y="594576"/>
            <a:ext cx="6456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/>
              <a:t>Assigning a Scalar to a </a:t>
            </a:r>
            <a:r>
              <a:rPr lang="en-US" sz="3600" b="1" dirty="0" err="1"/>
              <a:t>Subarray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95966" y="1376406"/>
            <a:ext cx="342148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 scalar value on the </a:t>
            </a:r>
            <a:r>
              <a:rPr lang="en-US" sz="2800" dirty="0">
                <a:highlight>
                  <a:srgbClr val="FFFF00"/>
                </a:highlight>
              </a:rPr>
              <a:t>right-hand side of an assignment statement always matches the shape specified on the left-hand side</a:t>
            </a:r>
            <a:r>
              <a:rPr lang="en-US" sz="2800" dirty="0"/>
              <a:t>. The scalar value is copied into every element specified on the left-hand side of the statement.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288" y="1408332"/>
            <a:ext cx="4450508" cy="46189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F74D91-F9EB-4C4B-B1BA-0774B55EE1C5}"/>
                  </a:ext>
                </a:extLst>
              </p14:cNvPr>
              <p14:cNvContentPartPr/>
              <p14:nvPr/>
            </p14:nvContentPartPr>
            <p14:xfrm>
              <a:off x="3211806" y="1218985"/>
              <a:ext cx="5842440" cy="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F74D91-F9EB-4C4B-B1BA-0774B55EE1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3166" y="1210345"/>
                <a:ext cx="58600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496789-D076-4D4D-8617-90D76AF64243}"/>
                  </a:ext>
                </a:extLst>
              </p14:cNvPr>
              <p14:cNvContentPartPr/>
              <p14:nvPr/>
            </p14:nvContentPartPr>
            <p14:xfrm>
              <a:off x="1187886" y="4399945"/>
              <a:ext cx="3250440" cy="149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496789-D076-4D4D-8617-90D76AF642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8886" y="4391305"/>
                <a:ext cx="32680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33DF75-D50E-40C7-A387-BB7D326F6DD4}"/>
                  </a:ext>
                </a:extLst>
              </p14:cNvPr>
              <p14:cNvContentPartPr/>
              <p14:nvPr/>
            </p14:nvContentPartPr>
            <p14:xfrm>
              <a:off x="2234766" y="4852465"/>
              <a:ext cx="1679760" cy="24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33DF75-D50E-40C7-A387-BB7D326F6D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6126" y="4843465"/>
                <a:ext cx="16974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623154-CC54-4037-8B8B-BCA9C42A5C09}"/>
                  </a:ext>
                </a:extLst>
              </p14:cNvPr>
              <p14:cNvContentPartPr/>
              <p14:nvPr/>
            </p14:nvContentPartPr>
            <p14:xfrm>
              <a:off x="3602766" y="5181145"/>
              <a:ext cx="6105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623154-CC54-4037-8B8B-BCA9C42A5C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94126" y="5172505"/>
                <a:ext cx="628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B50BF67-ABCD-425E-91DF-2147A941C2ED}"/>
                  </a:ext>
                </a:extLst>
              </p14:cNvPr>
              <p14:cNvContentPartPr/>
              <p14:nvPr/>
            </p14:nvContentPartPr>
            <p14:xfrm>
              <a:off x="1086366" y="5688385"/>
              <a:ext cx="1078200" cy="14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B50BF67-ABCD-425E-91DF-2147A941C2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7366" y="5679745"/>
                <a:ext cx="109584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9478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1664</TotalTime>
  <Words>1768</Words>
  <Application>Microsoft Office PowerPoint</Application>
  <PresentationFormat>Widescreen</PresentationFormat>
  <Paragraphs>170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Garamond</vt:lpstr>
      <vt:lpstr>GillSans-Bold</vt:lpstr>
      <vt:lpstr>Times New Roman</vt:lpstr>
      <vt:lpstr>Organic</vt:lpstr>
      <vt:lpstr>2ECOE76  MATLAB for Engineers Lecture 3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2ECOE76  MATLAB for Engineers Lecture 3</dc:title>
  <dc:creator>admin</dc:creator>
  <cp:lastModifiedBy>KANISHA SHAH</cp:lastModifiedBy>
  <cp:revision>58</cp:revision>
  <dcterms:created xsi:type="dcterms:W3CDTF">2020-07-30T06:49:51Z</dcterms:created>
  <dcterms:modified xsi:type="dcterms:W3CDTF">2022-02-16T10:25:44Z</dcterms:modified>
</cp:coreProperties>
</file>