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3" r:id="rId2"/>
    <p:sldId id="257" r:id="rId3"/>
    <p:sldId id="258" r:id="rId4"/>
    <p:sldId id="259" r:id="rId5"/>
    <p:sldId id="260" r:id="rId6"/>
    <p:sldId id="262" r:id="rId7"/>
    <p:sldId id="261"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90" r:id="rId33"/>
    <p:sldId id="291" r:id="rId34"/>
    <p:sldId id="292" r:id="rId35"/>
    <p:sldId id="293" r:id="rId36"/>
    <p:sldId id="295" r:id="rId37"/>
    <p:sldId id="296" r:id="rId38"/>
    <p:sldId id="298" r:id="rId39"/>
    <p:sldId id="299" r:id="rId40"/>
    <p:sldId id="294" r:id="rId41"/>
    <p:sldId id="297" r:id="rId42"/>
    <p:sldId id="300"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8356D75-5B6E-4221-825D-6C871C670D4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66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3F56B-3A42-4CF1-8FC9-1B83BC3852A5}"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56D75-5B6E-4221-825D-6C871C670D42}" type="slidenum">
              <a:rPr lang="en-IN" smtClean="0"/>
              <a:t>‹#›</a:t>
            </a:fld>
            <a:endParaRPr lang="en-IN"/>
          </a:p>
        </p:txBody>
      </p:sp>
    </p:spTree>
    <p:extLst>
      <p:ext uri="{BB962C8B-B14F-4D97-AF65-F5344CB8AC3E}">
        <p14:creationId xmlns:p14="http://schemas.microsoft.com/office/powerpoint/2010/main" val="248797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56D75-5B6E-4221-825D-6C871C670D4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43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56D75-5B6E-4221-825D-6C871C670D4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358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56D75-5B6E-4221-825D-6C871C670D42}" type="slidenum">
              <a:rPr lang="en-IN" smtClean="0"/>
              <a:t>‹#›</a:t>
            </a:fld>
            <a:endParaRPr lang="en-IN"/>
          </a:p>
        </p:txBody>
      </p:sp>
    </p:spTree>
    <p:extLst>
      <p:ext uri="{BB962C8B-B14F-4D97-AF65-F5344CB8AC3E}">
        <p14:creationId xmlns:p14="http://schemas.microsoft.com/office/powerpoint/2010/main" val="280751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56D75-5B6E-4221-825D-6C871C670D4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495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56D75-5B6E-4221-825D-6C871C670D4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2911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56D75-5B6E-4221-825D-6C871C670D4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508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56D75-5B6E-4221-825D-6C871C670D4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89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56D75-5B6E-4221-825D-6C871C670D42}" type="slidenum">
              <a:rPr lang="en-IN" smtClean="0"/>
              <a:t>‹#›</a:t>
            </a:fld>
            <a:endParaRPr lang="en-IN"/>
          </a:p>
        </p:txBody>
      </p:sp>
    </p:spTree>
    <p:extLst>
      <p:ext uri="{BB962C8B-B14F-4D97-AF65-F5344CB8AC3E}">
        <p14:creationId xmlns:p14="http://schemas.microsoft.com/office/powerpoint/2010/main" val="162234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3F56B-3A42-4CF1-8FC9-1B83BC3852A5}"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56D75-5B6E-4221-825D-6C871C670D4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986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A3F56B-3A42-4CF1-8FC9-1B83BC3852A5}"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56D75-5B6E-4221-825D-6C871C670D42}" type="slidenum">
              <a:rPr lang="en-IN" smtClean="0"/>
              <a:t>‹#›</a:t>
            </a:fld>
            <a:endParaRPr lang="en-IN"/>
          </a:p>
        </p:txBody>
      </p:sp>
    </p:spTree>
    <p:extLst>
      <p:ext uri="{BB962C8B-B14F-4D97-AF65-F5344CB8AC3E}">
        <p14:creationId xmlns:p14="http://schemas.microsoft.com/office/powerpoint/2010/main" val="83110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A3F56B-3A42-4CF1-8FC9-1B83BC3852A5}" type="datetimeFigureOut">
              <a:rPr lang="en-IN" smtClean="0"/>
              <a:t>16-02-2022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356D75-5B6E-4221-825D-6C871C670D4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130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A3F56B-3A42-4CF1-8FC9-1B83BC3852A5}"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56D75-5B6E-4221-825D-6C871C670D4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29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3F56B-3A42-4CF1-8FC9-1B83BC3852A5}" type="datetimeFigureOut">
              <a:rPr lang="en-IN" smtClean="0"/>
              <a:t>16-02-2022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356D75-5B6E-4221-825D-6C871C670D42}" type="slidenum">
              <a:rPr lang="en-IN" smtClean="0"/>
              <a:t>‹#›</a:t>
            </a:fld>
            <a:endParaRPr lang="en-IN"/>
          </a:p>
        </p:txBody>
      </p:sp>
    </p:spTree>
    <p:extLst>
      <p:ext uri="{BB962C8B-B14F-4D97-AF65-F5344CB8AC3E}">
        <p14:creationId xmlns:p14="http://schemas.microsoft.com/office/powerpoint/2010/main" val="7367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3F56B-3A42-4CF1-8FC9-1B83BC3852A5}"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56D75-5B6E-4221-825D-6C871C670D4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085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3F56B-3A42-4CF1-8FC9-1B83BC3852A5}"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56D75-5B6E-4221-825D-6C871C670D42}" type="slidenum">
              <a:rPr lang="en-IN" smtClean="0"/>
              <a:t>‹#›</a:t>
            </a:fld>
            <a:endParaRPr lang="en-IN"/>
          </a:p>
        </p:txBody>
      </p:sp>
    </p:spTree>
    <p:extLst>
      <p:ext uri="{BB962C8B-B14F-4D97-AF65-F5344CB8AC3E}">
        <p14:creationId xmlns:p14="http://schemas.microsoft.com/office/powerpoint/2010/main" val="76925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A3F56B-3A42-4CF1-8FC9-1B83BC3852A5}" type="datetimeFigureOut">
              <a:rPr lang="en-IN" smtClean="0"/>
              <a:t>16-02-2022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356D75-5B6E-4221-825D-6C871C670D42}" type="slidenum">
              <a:rPr lang="en-IN" smtClean="0"/>
              <a:t>‹#›</a:t>
            </a:fld>
            <a:endParaRPr lang="en-IN"/>
          </a:p>
        </p:txBody>
      </p:sp>
    </p:spTree>
    <p:extLst>
      <p:ext uri="{BB962C8B-B14F-4D97-AF65-F5344CB8AC3E}">
        <p14:creationId xmlns:p14="http://schemas.microsoft.com/office/powerpoint/2010/main" val="381804046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568B-757A-4F29-8B39-3C4FE4B98712}"/>
              </a:ext>
            </a:extLst>
          </p:cNvPr>
          <p:cNvSpPr>
            <a:spLocks noGrp="1"/>
          </p:cNvSpPr>
          <p:nvPr>
            <p:ph type="ctrTitle"/>
          </p:nvPr>
        </p:nvSpPr>
        <p:spPr>
          <a:xfrm>
            <a:off x="3200400" y="1600200"/>
            <a:ext cx="5867400" cy="1805822"/>
          </a:xfrm>
        </p:spPr>
        <p:txBody>
          <a:bodyPr/>
          <a:lstStyle/>
          <a:p>
            <a:r>
              <a:rPr lang="en-IN" sz="3600" b="1" dirty="0"/>
              <a:t>2ECOE76 </a:t>
            </a:r>
            <a:br>
              <a:rPr lang="en-IN" sz="3600" b="1" dirty="0"/>
            </a:br>
            <a:r>
              <a:rPr lang="en-IN" sz="3600" b="1" dirty="0"/>
              <a:t>MATLAB for Engineers</a:t>
            </a:r>
            <a:br>
              <a:rPr lang="en-IN" sz="3600" b="1" dirty="0"/>
            </a:br>
            <a:r>
              <a:rPr lang="en-IN" sz="3600" b="1" dirty="0"/>
              <a:t>Lecture 5</a:t>
            </a:r>
          </a:p>
        </p:txBody>
      </p:sp>
      <p:sp>
        <p:nvSpPr>
          <p:cNvPr id="3" name="Subtitle 2">
            <a:extLst>
              <a:ext uri="{FF2B5EF4-FFF2-40B4-BE49-F238E27FC236}">
                <a16:creationId xmlns:a16="http://schemas.microsoft.com/office/drawing/2014/main" id="{F51BC1A8-77F0-4A9C-A340-81B2A86FD576}"/>
              </a:ext>
            </a:extLst>
          </p:cNvPr>
          <p:cNvSpPr>
            <a:spLocks noGrp="1"/>
          </p:cNvSpPr>
          <p:nvPr>
            <p:ph type="subTitle" idx="1"/>
          </p:nvPr>
        </p:nvSpPr>
        <p:spPr>
          <a:xfrm>
            <a:off x="3581400" y="3660259"/>
            <a:ext cx="5308866" cy="1368941"/>
          </a:xfrm>
        </p:spPr>
        <p:txBody>
          <a:bodyPr>
            <a:noAutofit/>
          </a:bodyPr>
          <a:lstStyle/>
          <a:p>
            <a:pPr algn="r"/>
            <a:r>
              <a:rPr lang="en-IN" sz="3200" b="1" dirty="0"/>
              <a:t>Prepared by</a:t>
            </a:r>
          </a:p>
          <a:p>
            <a:pPr algn="r"/>
            <a:r>
              <a:rPr lang="en-IN" sz="3200" b="1" dirty="0"/>
              <a:t>-Twinkle Bhavsar</a:t>
            </a:r>
          </a:p>
          <a:p>
            <a:pPr algn="r"/>
            <a:endParaRPr lang="en-IN" sz="3200" b="1" dirty="0"/>
          </a:p>
        </p:txBody>
      </p:sp>
    </p:spTree>
    <p:extLst>
      <p:ext uri="{BB962C8B-B14F-4D97-AF65-F5344CB8AC3E}">
        <p14:creationId xmlns:p14="http://schemas.microsoft.com/office/powerpoint/2010/main" val="266578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09B141-78A3-4B02-A9BC-A5A322C3B0EF}"/>
              </a:ext>
            </a:extLst>
          </p:cNvPr>
          <p:cNvSpPr/>
          <p:nvPr/>
        </p:nvSpPr>
        <p:spPr>
          <a:xfrm>
            <a:off x="954577" y="981010"/>
            <a:ext cx="10446618" cy="3354765"/>
          </a:xfrm>
          <a:prstGeom prst="rect">
            <a:avLst/>
          </a:prstGeom>
        </p:spPr>
        <p:txBody>
          <a:bodyPr wrap="square">
            <a:spAutoFit/>
          </a:bodyPr>
          <a:lstStyle/>
          <a:p>
            <a:pPr algn="ctr"/>
            <a:r>
              <a:rPr lang="en-US" sz="4400" b="1" dirty="0">
                <a:solidFill>
                  <a:srgbClr val="0070C0"/>
                </a:solidFill>
              </a:rPr>
              <a:t>“For” loop</a:t>
            </a:r>
            <a:r>
              <a:rPr lang="en-US" sz="2800" dirty="0"/>
              <a:t> </a:t>
            </a:r>
          </a:p>
          <a:p>
            <a:pPr algn="ctr"/>
            <a:endParaRPr lang="en-US" sz="2800" dirty="0"/>
          </a:p>
          <a:p>
            <a:r>
              <a:rPr lang="en-US" sz="2800" dirty="0"/>
              <a:t>                        for index= </a:t>
            </a:r>
            <a:r>
              <a:rPr lang="en-US" sz="2800" b="1" i="1" dirty="0"/>
              <a:t>expression</a:t>
            </a:r>
            <a:r>
              <a:rPr lang="en-US" sz="2800" dirty="0"/>
              <a:t>                    </a:t>
            </a:r>
            <a:r>
              <a:rPr lang="en-US" sz="2000" b="1" dirty="0">
                <a:highlight>
                  <a:srgbClr val="FFFF00"/>
                </a:highlight>
              </a:rPr>
              <a:t>Loop control expression</a:t>
            </a:r>
          </a:p>
          <a:p>
            <a:pPr algn="just"/>
            <a:r>
              <a:rPr lang="en-US" sz="2800" dirty="0"/>
              <a:t>                           ...</a:t>
            </a:r>
            <a:r>
              <a:rPr lang="en-IN" sz="2800" dirty="0"/>
              <a:t> </a:t>
            </a:r>
            <a:endParaRPr lang="en-US" sz="2800" dirty="0"/>
          </a:p>
          <a:p>
            <a:pPr algn="just"/>
            <a:r>
              <a:rPr lang="en-US" sz="2800" dirty="0"/>
              <a:t>                           ...       </a:t>
            </a:r>
            <a:r>
              <a:rPr lang="en-US" sz="2400" dirty="0"/>
              <a:t>Body</a:t>
            </a:r>
          </a:p>
          <a:p>
            <a:pPr algn="just"/>
            <a:r>
              <a:rPr lang="en-US" sz="2800" dirty="0"/>
              <a:t>                           ... </a:t>
            </a:r>
          </a:p>
          <a:p>
            <a:pPr algn="just"/>
            <a:r>
              <a:rPr lang="en-US" sz="2800" dirty="0"/>
              <a:t>                        end </a:t>
            </a:r>
          </a:p>
        </p:txBody>
      </p:sp>
      <p:pic>
        <p:nvPicPr>
          <p:cNvPr id="4" name="Picture 3">
            <a:extLst>
              <a:ext uri="{FF2B5EF4-FFF2-40B4-BE49-F238E27FC236}">
                <a16:creationId xmlns:a16="http://schemas.microsoft.com/office/drawing/2014/main" id="{CE3B1216-4162-499E-81DB-A76BBA9B33FA}"/>
              </a:ext>
            </a:extLst>
          </p:cNvPr>
          <p:cNvPicPr>
            <a:picLocks noChangeAspect="1"/>
          </p:cNvPicPr>
          <p:nvPr/>
        </p:nvPicPr>
        <p:blipFill>
          <a:blip r:embed="rId2"/>
          <a:stretch>
            <a:fillRect/>
          </a:stretch>
        </p:blipFill>
        <p:spPr>
          <a:xfrm>
            <a:off x="3799856" y="2726471"/>
            <a:ext cx="361950" cy="1070231"/>
          </a:xfrm>
          <a:prstGeom prst="rect">
            <a:avLst/>
          </a:prstGeom>
        </p:spPr>
      </p:pic>
      <p:cxnSp>
        <p:nvCxnSpPr>
          <p:cNvPr id="6" name="Straight Arrow Connector 5"/>
          <p:cNvCxnSpPr/>
          <p:nvPr/>
        </p:nvCxnSpPr>
        <p:spPr>
          <a:xfrm>
            <a:off x="4187040" y="2554915"/>
            <a:ext cx="1552923" cy="600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33558" y="2946062"/>
            <a:ext cx="1660711" cy="400110"/>
          </a:xfrm>
          <a:prstGeom prst="rect">
            <a:avLst/>
          </a:prstGeom>
          <a:noFill/>
        </p:spPr>
        <p:txBody>
          <a:bodyPr wrap="none" rtlCol="0">
            <a:spAutoFit/>
          </a:bodyPr>
          <a:lstStyle/>
          <a:p>
            <a:r>
              <a:rPr lang="en-US" sz="2000" b="1" dirty="0"/>
              <a:t>Loop variable</a:t>
            </a:r>
          </a:p>
        </p:txBody>
      </p:sp>
      <p:cxnSp>
        <p:nvCxnSpPr>
          <p:cNvPr id="9" name="Straight Arrow Connector 8"/>
          <p:cNvCxnSpPr/>
          <p:nvPr/>
        </p:nvCxnSpPr>
        <p:spPr>
          <a:xfrm flipV="1">
            <a:off x="6505419" y="2329275"/>
            <a:ext cx="1612594" cy="2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89372" y="2802653"/>
            <a:ext cx="1047082" cy="369332"/>
          </a:xfrm>
          <a:prstGeom prst="rect">
            <a:avLst/>
          </a:prstGeom>
          <a:noFill/>
        </p:spPr>
        <p:txBody>
          <a:bodyPr wrap="none" rtlCol="0">
            <a:spAutoFit/>
          </a:bodyPr>
          <a:lstStyle/>
          <a:p>
            <a:r>
              <a:rPr lang="en-US" dirty="0"/>
              <a:t>results in </a:t>
            </a:r>
          </a:p>
        </p:txBody>
      </p:sp>
      <p:cxnSp>
        <p:nvCxnSpPr>
          <p:cNvPr id="14" name="Straight Arrow Connector 13"/>
          <p:cNvCxnSpPr/>
          <p:nvPr/>
        </p:nvCxnSpPr>
        <p:spPr>
          <a:xfrm>
            <a:off x="8871044" y="2559449"/>
            <a:ext cx="13648" cy="800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43284" y="3369159"/>
            <a:ext cx="1110112" cy="400110"/>
          </a:xfrm>
          <a:prstGeom prst="rect">
            <a:avLst/>
          </a:prstGeom>
          <a:noFill/>
        </p:spPr>
        <p:txBody>
          <a:bodyPr wrap="none" rtlCol="0">
            <a:spAutoFit/>
          </a:bodyPr>
          <a:lstStyle/>
          <a:p>
            <a:r>
              <a:rPr lang="en-US" sz="2000" b="1" dirty="0"/>
              <a:t>An array</a:t>
            </a:r>
          </a:p>
        </p:txBody>
      </p:sp>
    </p:spTree>
    <p:extLst>
      <p:ext uri="{BB962C8B-B14F-4D97-AF65-F5344CB8AC3E}">
        <p14:creationId xmlns:p14="http://schemas.microsoft.com/office/powerpoint/2010/main" val="369579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426" y="949489"/>
            <a:ext cx="10149385" cy="5016758"/>
          </a:xfrm>
          <a:prstGeom prst="rect">
            <a:avLst/>
          </a:prstGeom>
        </p:spPr>
        <p:txBody>
          <a:bodyPr wrap="square">
            <a:spAutoFit/>
          </a:bodyPr>
          <a:lstStyle/>
          <a:p>
            <a:pPr algn="just"/>
            <a:r>
              <a:rPr lang="en-US" sz="2800" b="1" dirty="0"/>
              <a:t>Example 1:</a:t>
            </a:r>
            <a:r>
              <a:rPr lang="en-US" sz="2800" dirty="0"/>
              <a:t> Use a </a:t>
            </a:r>
            <a:r>
              <a:rPr lang="en-US" sz="2800" dirty="0">
                <a:highlight>
                  <a:srgbClr val="FFFF00"/>
                </a:highlight>
              </a:rPr>
              <a:t>for loop </a:t>
            </a:r>
            <a:r>
              <a:rPr lang="en-US" sz="2800" dirty="0"/>
              <a:t>to calculate the factorial function. The factorial function is defined as</a:t>
            </a:r>
          </a:p>
          <a:p>
            <a:pPr algn="just"/>
            <a:r>
              <a:rPr lang="en-US" sz="2800" dirty="0">
                <a:highlight>
                  <a:srgbClr val="FFFF00"/>
                </a:highlight>
              </a:rPr>
              <a:t>N! = 1                                                              </a:t>
            </a:r>
            <a:r>
              <a:rPr lang="en-US" sz="2800" dirty="0"/>
              <a:t>for  N = 0</a:t>
            </a:r>
          </a:p>
          <a:p>
            <a:pPr algn="just"/>
            <a:r>
              <a:rPr lang="pt-BR" sz="2800" dirty="0"/>
              <a:t>N! = N * (N-1) * (N-2) * ... * 3 * 2 * 1             for N &gt; 0</a:t>
            </a:r>
          </a:p>
          <a:p>
            <a:endParaRPr lang="pt-BR" dirty="0"/>
          </a:p>
          <a:p>
            <a:r>
              <a:rPr lang="en-US" sz="2800" b="1" dirty="0"/>
              <a:t>MATLAB code:</a:t>
            </a:r>
          </a:p>
          <a:p>
            <a:r>
              <a:rPr lang="en-US" sz="2000" dirty="0" err="1"/>
              <a:t>n_factorial</a:t>
            </a:r>
            <a:r>
              <a:rPr lang="en-US" sz="2000" dirty="0"/>
              <a:t> = 1;</a:t>
            </a:r>
          </a:p>
          <a:p>
            <a:r>
              <a:rPr lang="en-US" sz="2000" dirty="0"/>
              <a:t>for ii = 1:5</a:t>
            </a:r>
          </a:p>
          <a:p>
            <a:r>
              <a:rPr lang="en-US" sz="2000" dirty="0" err="1"/>
              <a:t>n_factorial</a:t>
            </a:r>
            <a:r>
              <a:rPr lang="en-US" sz="2000" dirty="0"/>
              <a:t> = </a:t>
            </a:r>
            <a:r>
              <a:rPr lang="en-US" sz="2000" dirty="0" err="1"/>
              <a:t>n_factorial</a:t>
            </a:r>
            <a:r>
              <a:rPr lang="en-US" sz="2000" dirty="0"/>
              <a:t> * ii</a:t>
            </a:r>
          </a:p>
          <a:p>
            <a:r>
              <a:rPr lang="en-US" sz="2000" dirty="0"/>
              <a:t>End</a:t>
            </a:r>
          </a:p>
          <a:p>
            <a:endParaRPr lang="en-US" sz="2000" dirty="0"/>
          </a:p>
          <a:p>
            <a:r>
              <a:rPr lang="en-US" sz="2400" b="1" dirty="0"/>
              <a:t>Output:</a:t>
            </a:r>
          </a:p>
          <a:p>
            <a:r>
              <a:rPr lang="en-US" sz="2000" dirty="0" err="1"/>
              <a:t>n_factorial</a:t>
            </a:r>
            <a:r>
              <a:rPr lang="en-US" sz="2000" dirty="0"/>
              <a:t>=120</a:t>
            </a:r>
          </a:p>
          <a:p>
            <a:endParaRPr lang="en-US" dirty="0"/>
          </a:p>
        </p:txBody>
      </p:sp>
    </p:spTree>
    <p:extLst>
      <p:ext uri="{BB962C8B-B14F-4D97-AF65-F5344CB8AC3E}">
        <p14:creationId xmlns:p14="http://schemas.microsoft.com/office/powerpoint/2010/main" val="239206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539" y="800880"/>
            <a:ext cx="10163033" cy="2246769"/>
          </a:xfrm>
          <a:prstGeom prst="rect">
            <a:avLst/>
          </a:prstGeom>
        </p:spPr>
        <p:txBody>
          <a:bodyPr wrap="square">
            <a:spAutoFit/>
          </a:bodyPr>
          <a:lstStyle/>
          <a:p>
            <a:pPr algn="just"/>
            <a:r>
              <a:rPr lang="en-US" sz="2800" b="1" dirty="0"/>
              <a:t>Example 2:</a:t>
            </a:r>
            <a:r>
              <a:rPr lang="en-US" sz="2800" dirty="0">
                <a:highlight>
                  <a:srgbClr val="FFFF00"/>
                </a:highlight>
              </a:rPr>
              <a:t>The </a:t>
            </a:r>
            <a:r>
              <a:rPr lang="en-US" sz="2800" i="1" dirty="0">
                <a:highlight>
                  <a:srgbClr val="FFFF00"/>
                </a:highlight>
              </a:rPr>
              <a:t>day of year</a:t>
            </a:r>
            <a:r>
              <a:rPr lang="en-US" sz="2800" i="1" dirty="0"/>
              <a:t> </a:t>
            </a:r>
            <a:r>
              <a:rPr lang="en-US" sz="2800" dirty="0"/>
              <a:t>is the number of days (including the current day) that have elapsed since the beginning of a given year. It is a number in the range </a:t>
            </a:r>
            <a:r>
              <a:rPr lang="en-US" sz="2800" dirty="0">
                <a:highlight>
                  <a:srgbClr val="FFFF00"/>
                </a:highlight>
              </a:rPr>
              <a:t>1 to 365 for ordinary years, and 1 to 366 for </a:t>
            </a:r>
            <a:r>
              <a:rPr lang="en-US" sz="2800" dirty="0"/>
              <a:t>leap years. Write a MATLAB program that accepts a day, month, and year, and calculates the day of year corresponding to that date.</a:t>
            </a:r>
          </a:p>
        </p:txBody>
      </p:sp>
    </p:spTree>
    <p:extLst>
      <p:ext uri="{BB962C8B-B14F-4D97-AF65-F5344CB8AC3E}">
        <p14:creationId xmlns:p14="http://schemas.microsoft.com/office/powerpoint/2010/main" val="230117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005" y="820592"/>
            <a:ext cx="10258567" cy="4216539"/>
          </a:xfrm>
          <a:prstGeom prst="rect">
            <a:avLst/>
          </a:prstGeom>
        </p:spPr>
        <p:txBody>
          <a:bodyPr wrap="square">
            <a:spAutoFit/>
          </a:bodyPr>
          <a:lstStyle/>
          <a:p>
            <a:pPr algn="just"/>
            <a:r>
              <a:rPr lang="en-US" sz="2800" b="1" dirty="0">
                <a:solidFill>
                  <a:srgbClr val="231F20"/>
                </a:solidFill>
              </a:rPr>
              <a:t>Example 3:</a:t>
            </a:r>
            <a:r>
              <a:rPr lang="en-US" sz="2400" dirty="0">
                <a:solidFill>
                  <a:srgbClr val="231F20"/>
                </a:solidFill>
                <a:latin typeface="Courier"/>
              </a:rPr>
              <a:t> </a:t>
            </a:r>
          </a:p>
          <a:p>
            <a:pPr algn="just"/>
            <a:r>
              <a:rPr lang="en-US" sz="2400" dirty="0">
                <a:solidFill>
                  <a:srgbClr val="231F20"/>
                </a:solidFill>
                <a:latin typeface="Courier"/>
              </a:rPr>
              <a:t>for ii = [5 9 7]</a:t>
            </a:r>
          </a:p>
          <a:p>
            <a:pPr algn="just"/>
            <a:r>
              <a:rPr lang="en-US" sz="2400" dirty="0">
                <a:solidFill>
                  <a:srgbClr val="231F20"/>
                </a:solidFill>
                <a:latin typeface="Courier"/>
              </a:rPr>
              <a:t>Statement 1</a:t>
            </a:r>
          </a:p>
          <a:p>
            <a:pPr algn="just"/>
            <a:r>
              <a:rPr lang="en-US" sz="2400" dirty="0">
                <a:solidFill>
                  <a:srgbClr val="231F20"/>
                </a:solidFill>
                <a:latin typeface="Courier"/>
              </a:rPr>
              <a:t>...</a:t>
            </a:r>
          </a:p>
          <a:p>
            <a:pPr algn="just"/>
            <a:r>
              <a:rPr lang="en-US" sz="2400" dirty="0">
                <a:solidFill>
                  <a:srgbClr val="231F20"/>
                </a:solidFill>
                <a:latin typeface="Courier"/>
              </a:rPr>
              <a:t>Statem</a:t>
            </a:r>
            <a:r>
              <a:rPr lang="en-US" sz="2400" dirty="0">
                <a:solidFill>
                  <a:srgbClr val="231F20"/>
                </a:solidFill>
              </a:rPr>
              <a:t>ent n</a:t>
            </a:r>
          </a:p>
          <a:p>
            <a:pPr algn="just"/>
            <a:r>
              <a:rPr lang="en-US" sz="2400" dirty="0">
                <a:solidFill>
                  <a:srgbClr val="231F20"/>
                </a:solidFill>
              </a:rPr>
              <a:t>End</a:t>
            </a:r>
          </a:p>
          <a:p>
            <a:pPr algn="just"/>
            <a:endParaRPr lang="en-US" sz="2400" dirty="0">
              <a:solidFill>
                <a:srgbClr val="231F20"/>
              </a:solidFill>
            </a:endParaRPr>
          </a:p>
          <a:p>
            <a:pPr algn="just"/>
            <a:r>
              <a:rPr lang="en-US" sz="2400" dirty="0"/>
              <a:t>Here, the control expression is an explicitly written </a:t>
            </a:r>
            <a:r>
              <a:rPr lang="en-US" sz="2400" dirty="0">
                <a:highlight>
                  <a:srgbClr val="FFFF00"/>
                </a:highlight>
              </a:rPr>
              <a:t>1 x 3 array</a:t>
            </a:r>
            <a:r>
              <a:rPr lang="en-US" sz="2400" dirty="0"/>
              <a:t>, so statements 1</a:t>
            </a:r>
          </a:p>
          <a:p>
            <a:pPr algn="just"/>
            <a:r>
              <a:rPr lang="en-US" sz="2400" dirty="0"/>
              <a:t>through n will be executed three times with the loop index set to </a:t>
            </a:r>
            <a:r>
              <a:rPr lang="en-US" sz="2400" dirty="0">
                <a:highlight>
                  <a:srgbClr val="FFFF00"/>
                </a:highlight>
              </a:rPr>
              <a:t>5 the first time,</a:t>
            </a:r>
          </a:p>
          <a:p>
            <a:pPr algn="just"/>
            <a:r>
              <a:rPr lang="en-US" sz="2400" dirty="0">
                <a:highlight>
                  <a:srgbClr val="FFFF00"/>
                </a:highlight>
              </a:rPr>
              <a:t>9 the second time, and 7 the final time</a:t>
            </a:r>
            <a:r>
              <a:rPr lang="en-US" sz="2400" dirty="0"/>
              <a:t>. The loop index ii is still set to </a:t>
            </a:r>
            <a:r>
              <a:rPr lang="en-US" sz="2400" dirty="0">
                <a:highlight>
                  <a:srgbClr val="FFFF00"/>
                </a:highlight>
              </a:rPr>
              <a:t>7</a:t>
            </a:r>
            <a:r>
              <a:rPr lang="en-US" sz="2400" dirty="0"/>
              <a:t> after the</a:t>
            </a:r>
          </a:p>
          <a:p>
            <a:pPr algn="just"/>
            <a:r>
              <a:rPr lang="en-US" sz="2400" dirty="0"/>
              <a:t>loop finishes executing.</a:t>
            </a:r>
          </a:p>
        </p:txBody>
      </p:sp>
    </p:spTree>
    <p:extLst>
      <p:ext uri="{BB962C8B-B14F-4D97-AF65-F5344CB8AC3E}">
        <p14:creationId xmlns:p14="http://schemas.microsoft.com/office/powerpoint/2010/main" val="66709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987188" y="802396"/>
                <a:ext cx="10313158" cy="5014899"/>
              </a:xfrm>
              <a:prstGeom prst="rect">
                <a:avLst/>
              </a:prstGeom>
            </p:spPr>
            <p:txBody>
              <a:bodyPr wrap="square">
                <a:spAutoFit/>
              </a:bodyPr>
              <a:lstStyle/>
              <a:p>
                <a:pPr algn="just"/>
                <a:r>
                  <a:rPr lang="en-US" sz="2400" b="1" dirty="0">
                    <a:solidFill>
                      <a:srgbClr val="231F20"/>
                    </a:solidFill>
                  </a:rPr>
                  <a:t>Example 4:</a:t>
                </a:r>
                <a:endParaRPr lang="en-US" sz="2400" dirty="0">
                  <a:solidFill>
                    <a:srgbClr val="231F20"/>
                  </a:solidFill>
                  <a:latin typeface="Courier"/>
                </a:endParaRPr>
              </a:p>
              <a:p>
                <a:pPr algn="just"/>
                <a:r>
                  <a:rPr lang="en-US" sz="2400" dirty="0">
                    <a:solidFill>
                      <a:srgbClr val="231F20"/>
                    </a:solidFill>
                    <a:latin typeface="Courier"/>
                  </a:rPr>
                  <a:t>for ii = [1 2 3;4 5 6]</a:t>
                </a:r>
              </a:p>
              <a:p>
                <a:pPr algn="just"/>
                <a:r>
                  <a:rPr lang="en-US" sz="2400" dirty="0">
                    <a:solidFill>
                      <a:srgbClr val="231F20"/>
                    </a:solidFill>
                    <a:latin typeface="Courier"/>
                  </a:rPr>
                  <a:t>Statement 1</a:t>
                </a:r>
              </a:p>
              <a:p>
                <a:pPr algn="just"/>
                <a:r>
                  <a:rPr lang="en-US" sz="2400" dirty="0">
                    <a:solidFill>
                      <a:srgbClr val="231F20"/>
                    </a:solidFill>
                    <a:latin typeface="Courier"/>
                  </a:rPr>
                  <a:t>...</a:t>
                </a:r>
              </a:p>
              <a:p>
                <a:pPr algn="just"/>
                <a:r>
                  <a:rPr lang="en-US" sz="2400" dirty="0">
                    <a:solidFill>
                      <a:srgbClr val="231F20"/>
                    </a:solidFill>
                    <a:latin typeface="Courier"/>
                  </a:rPr>
                  <a:t>Statement n</a:t>
                </a:r>
              </a:p>
              <a:p>
                <a:pPr algn="just"/>
                <a:r>
                  <a:rPr lang="en-US" sz="2400" dirty="0">
                    <a:solidFill>
                      <a:srgbClr val="231F20"/>
                    </a:solidFill>
                    <a:latin typeface="Courier"/>
                  </a:rPr>
                  <a:t>end</a:t>
                </a:r>
              </a:p>
              <a:p>
                <a:pPr algn="just"/>
                <a:endParaRPr lang="en-US" sz="2400" dirty="0">
                  <a:solidFill>
                    <a:srgbClr val="231F20"/>
                  </a:solidFill>
                </a:endParaRPr>
              </a:p>
              <a:p>
                <a:pPr algn="just"/>
                <a:r>
                  <a:rPr lang="en-US" sz="2400" dirty="0">
                    <a:solidFill>
                      <a:srgbClr val="231F20"/>
                    </a:solidFill>
                  </a:rPr>
                  <a:t>In this case, the control expression is a 2 x 3 array, so statements 1 through n will</a:t>
                </a:r>
              </a:p>
              <a:p>
                <a:pPr algn="just"/>
                <a:r>
                  <a:rPr lang="en-US" sz="2400" dirty="0">
                    <a:solidFill>
                      <a:srgbClr val="231F20"/>
                    </a:solidFill>
                  </a:rPr>
                  <a:t>be executed three times. The loop index ii will be the column vector </a:t>
                </a:r>
                <a14:m>
                  <m:oMath xmlns:m="http://schemas.openxmlformats.org/officeDocument/2006/math">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1</m:t>
                            </m:r>
                          </m:e>
                          <m:e>
                            <m:r>
                              <a:rPr lang="en-US" sz="2400" i="1">
                                <a:latin typeface="Cambria Math" panose="02040503050406030204" pitchFamily="18" charset="0"/>
                              </a:rPr>
                              <m:t>4</m:t>
                            </m:r>
                          </m:e>
                        </m:eqArr>
                      </m:e>
                    </m:d>
                  </m:oMath>
                </a14:m>
                <a:r>
                  <a:rPr lang="en-US" sz="2400" dirty="0">
                    <a:solidFill>
                      <a:srgbClr val="231F20"/>
                    </a:solidFill>
                  </a:rPr>
                  <a:t> the first time, </a:t>
                </a:r>
                <a14:m>
                  <m:oMath xmlns:m="http://schemas.openxmlformats.org/officeDocument/2006/math">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2</m:t>
                            </m:r>
                          </m:e>
                          <m:e>
                            <m:r>
                              <a:rPr lang="en-US" sz="2400" i="1">
                                <a:latin typeface="Cambria Math" panose="02040503050406030204" pitchFamily="18" charset="0"/>
                              </a:rPr>
                              <m:t>5</m:t>
                            </m:r>
                          </m:e>
                        </m:eqArr>
                      </m:e>
                    </m:d>
                    <m:r>
                      <a:rPr lang="en-US" sz="2400" i="1">
                        <a:latin typeface="Cambria Math" panose="02040503050406030204" pitchFamily="18" charset="0"/>
                      </a:rPr>
                      <m:t> </m:t>
                    </m:r>
                  </m:oMath>
                </a14:m>
                <a:r>
                  <a:rPr lang="en-US" sz="2400" dirty="0">
                    <a:solidFill>
                      <a:srgbClr val="231F20"/>
                    </a:solidFill>
                  </a:rPr>
                  <a:t> the second time, and </a:t>
                </a:r>
                <a14:m>
                  <m:oMath xmlns:m="http://schemas.openxmlformats.org/officeDocument/2006/math">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3</m:t>
                            </m:r>
                          </m:e>
                          <m:e>
                            <m:r>
                              <a:rPr lang="en-US" sz="2400" i="1">
                                <a:latin typeface="Cambria Math" panose="02040503050406030204" pitchFamily="18" charset="0"/>
                              </a:rPr>
                              <m:t>6</m:t>
                            </m:r>
                          </m:e>
                        </m:eqArr>
                      </m:e>
                    </m:d>
                    <m:r>
                      <a:rPr lang="en-US" sz="2400" b="0" i="0" smtClean="0">
                        <a:latin typeface="Cambria Math" panose="02040503050406030204" pitchFamily="18" charset="0"/>
                      </a:rPr>
                      <m:t> </m:t>
                    </m:r>
                  </m:oMath>
                </a14:m>
                <a:r>
                  <a:rPr lang="en-US" sz="2400" dirty="0">
                    <a:solidFill>
                      <a:srgbClr val="231F20"/>
                    </a:solidFill>
                  </a:rPr>
                  <a:t>the third time. The loop index ii is still set to </a:t>
                </a:r>
                <a14:m>
                  <m:oMath xmlns:m="http://schemas.openxmlformats.org/officeDocument/2006/math">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3</m:t>
                            </m:r>
                          </m:e>
                          <m:e>
                            <m:r>
                              <a:rPr lang="en-US" sz="2400" i="1">
                                <a:latin typeface="Cambria Math" panose="02040503050406030204" pitchFamily="18" charset="0"/>
                              </a:rPr>
                              <m:t>6</m:t>
                            </m:r>
                          </m:e>
                        </m:eqArr>
                      </m:e>
                    </m:d>
                  </m:oMath>
                </a14:m>
                <a:endParaRPr lang="en-US" sz="2400" dirty="0"/>
              </a:p>
              <a:p>
                <a:pPr algn="just"/>
                <a:r>
                  <a:rPr lang="en-US" sz="2400" dirty="0">
                    <a:solidFill>
                      <a:srgbClr val="231F20"/>
                    </a:solidFill>
                  </a:rPr>
                  <a:t>after the loop finishes executing. </a:t>
                </a:r>
                <a:r>
                  <a:rPr lang="en-US" sz="2400" dirty="0">
                    <a:solidFill>
                      <a:srgbClr val="231F20"/>
                    </a:solidFill>
                    <a:highlight>
                      <a:srgbClr val="FFFF00"/>
                    </a:highlight>
                  </a:rPr>
                  <a:t>This example illustrates the fact that a loop index can be a vector.</a:t>
                </a:r>
                <a:endParaRPr lang="en-US" sz="2400" dirty="0">
                  <a:highlight>
                    <a:srgbClr val="FFFF00"/>
                  </a:highlight>
                </a:endParaRPr>
              </a:p>
            </p:txBody>
          </p:sp>
        </mc:Choice>
        <mc:Fallback xmlns="">
          <p:sp>
            <p:nvSpPr>
              <p:cNvPr id="2" name="Rectangle 1"/>
              <p:cNvSpPr>
                <a:spLocks noRot="1" noChangeAspect="1" noMove="1" noResize="1" noEditPoints="1" noAdjustHandles="1" noChangeArrowheads="1" noChangeShapeType="1" noTextEdit="1"/>
              </p:cNvSpPr>
              <p:nvPr/>
            </p:nvSpPr>
            <p:spPr>
              <a:xfrm>
                <a:off x="987188" y="802396"/>
                <a:ext cx="10313158" cy="5014899"/>
              </a:xfrm>
              <a:prstGeom prst="rect">
                <a:avLst/>
              </a:prstGeom>
              <a:blipFill>
                <a:blip r:embed="rId2"/>
                <a:stretch>
                  <a:fillRect l="-946" t="-1095" r="-1596" b="-1946"/>
                </a:stretch>
              </a:blipFill>
            </p:spPr>
            <p:txBody>
              <a:bodyPr/>
              <a:lstStyle/>
              <a:p>
                <a:r>
                  <a:rPr lang="en-IN">
                    <a:noFill/>
                  </a:rPr>
                  <a:t> </a:t>
                </a:r>
              </a:p>
            </p:txBody>
          </p:sp>
        </mc:Fallback>
      </mc:AlternateContent>
    </p:spTree>
    <p:extLst>
      <p:ext uri="{BB962C8B-B14F-4D97-AF65-F5344CB8AC3E}">
        <p14:creationId xmlns:p14="http://schemas.microsoft.com/office/powerpoint/2010/main" val="1141210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3424" y="3148800"/>
            <a:ext cx="9984913" cy="584775"/>
          </a:xfrm>
          <a:prstGeom prst="rect">
            <a:avLst/>
          </a:prstGeom>
        </p:spPr>
        <p:txBody>
          <a:bodyPr wrap="none">
            <a:spAutoFit/>
          </a:bodyPr>
          <a:lstStyle/>
          <a:p>
            <a:r>
              <a:rPr lang="en-US" sz="3200" b="1" dirty="0"/>
              <a:t>Let’s compare the execution speeds of loops and vectors</a:t>
            </a:r>
          </a:p>
        </p:txBody>
      </p:sp>
    </p:spTree>
    <p:extLst>
      <p:ext uri="{BB962C8B-B14F-4D97-AF65-F5344CB8AC3E}">
        <p14:creationId xmlns:p14="http://schemas.microsoft.com/office/powerpoint/2010/main" val="148408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654" y="781672"/>
            <a:ext cx="10163034" cy="5355312"/>
          </a:xfrm>
          <a:prstGeom prst="rect">
            <a:avLst/>
          </a:prstGeom>
        </p:spPr>
        <p:txBody>
          <a:bodyPr wrap="square">
            <a:spAutoFit/>
          </a:bodyPr>
          <a:lstStyle/>
          <a:p>
            <a:pPr algn="just"/>
            <a:r>
              <a:rPr lang="en-US" b="1" dirty="0">
                <a:solidFill>
                  <a:srgbClr val="231F20"/>
                </a:solidFill>
                <a:latin typeface="Courier"/>
              </a:rPr>
              <a:t>% 1) Perform calculation with an </a:t>
            </a:r>
            <a:r>
              <a:rPr lang="en-US" b="1" dirty="0">
                <a:solidFill>
                  <a:srgbClr val="FF0000"/>
                </a:solidFill>
                <a:highlight>
                  <a:srgbClr val="FFFF00"/>
                </a:highlight>
                <a:latin typeface="Courier"/>
              </a:rPr>
              <a:t>uninitialized array "square"</a:t>
            </a:r>
            <a:r>
              <a:rPr lang="en-US" b="1" dirty="0">
                <a:solidFill>
                  <a:srgbClr val="FF0000"/>
                </a:solidFill>
                <a:latin typeface="Courier"/>
              </a:rPr>
              <a:t>. </a:t>
            </a:r>
            <a:r>
              <a:rPr lang="en-US" dirty="0">
                <a:solidFill>
                  <a:srgbClr val="231F20"/>
                </a:solidFill>
                <a:latin typeface="Courier"/>
              </a:rPr>
              <a:t>This calculation is done only once because it is so slow.</a:t>
            </a:r>
          </a:p>
          <a:p>
            <a:pPr algn="just"/>
            <a:endParaRPr lang="en-US" dirty="0">
              <a:latin typeface="Courier"/>
            </a:endParaRPr>
          </a:p>
          <a:p>
            <a:pPr algn="just"/>
            <a:r>
              <a:rPr lang="en-US" b="1" dirty="0">
                <a:latin typeface="Courier"/>
              </a:rPr>
              <a:t>Program:</a:t>
            </a:r>
          </a:p>
          <a:p>
            <a:pPr algn="just"/>
            <a:r>
              <a:rPr lang="en-US" b="1" dirty="0" err="1">
                <a:solidFill>
                  <a:srgbClr val="00B0F0"/>
                </a:solidFill>
                <a:latin typeface="Courier"/>
              </a:rPr>
              <a:t>maxcount</a:t>
            </a:r>
            <a:r>
              <a:rPr lang="en-US" b="1" dirty="0">
                <a:solidFill>
                  <a:srgbClr val="00B0F0"/>
                </a:solidFill>
                <a:latin typeface="Courier"/>
              </a:rPr>
              <a:t> = 1</a:t>
            </a:r>
            <a:r>
              <a:rPr lang="en-US" dirty="0">
                <a:latin typeface="Courier"/>
              </a:rPr>
              <a:t>; % Number of repetitions</a:t>
            </a:r>
          </a:p>
          <a:p>
            <a:pPr algn="just"/>
            <a:r>
              <a:rPr lang="en-US" dirty="0">
                <a:latin typeface="Courier"/>
              </a:rPr>
              <a:t>tic; % Start timer</a:t>
            </a:r>
          </a:p>
          <a:p>
            <a:pPr algn="just"/>
            <a:r>
              <a:rPr lang="en-US" dirty="0">
                <a:latin typeface="Courier"/>
              </a:rPr>
              <a:t>for </a:t>
            </a:r>
            <a:r>
              <a:rPr lang="en-US" dirty="0" err="1">
                <a:latin typeface="Courier"/>
              </a:rPr>
              <a:t>jj</a:t>
            </a:r>
            <a:r>
              <a:rPr lang="en-US" dirty="0">
                <a:latin typeface="Courier"/>
              </a:rPr>
              <a:t> = 1:maxcount</a:t>
            </a:r>
          </a:p>
          <a:p>
            <a:pPr algn="just"/>
            <a:r>
              <a:rPr lang="en-US" dirty="0">
                <a:latin typeface="Courier"/>
              </a:rPr>
              <a:t>clear square % Clear output array</a:t>
            </a:r>
          </a:p>
          <a:p>
            <a:pPr algn="just"/>
            <a:r>
              <a:rPr lang="en-US" dirty="0">
                <a:latin typeface="Courier"/>
              </a:rPr>
              <a:t>for ii = 1:10000</a:t>
            </a:r>
          </a:p>
          <a:p>
            <a:pPr algn="just"/>
            <a:r>
              <a:rPr lang="en-US" dirty="0">
                <a:latin typeface="Courier"/>
              </a:rPr>
              <a:t>square(ii) = ii^2; % Calculate square</a:t>
            </a:r>
          </a:p>
          <a:p>
            <a:pPr algn="just"/>
            <a:r>
              <a:rPr lang="en-US" dirty="0">
                <a:latin typeface="Courier"/>
              </a:rPr>
              <a:t>end</a:t>
            </a:r>
          </a:p>
          <a:p>
            <a:pPr algn="just"/>
            <a:r>
              <a:rPr lang="en-US" dirty="0">
                <a:latin typeface="Courier"/>
              </a:rPr>
              <a:t>end</a:t>
            </a:r>
          </a:p>
          <a:p>
            <a:pPr algn="just"/>
            <a:r>
              <a:rPr lang="en-US" dirty="0">
                <a:latin typeface="Courier"/>
              </a:rPr>
              <a:t>average1 = (toc)/</a:t>
            </a:r>
            <a:r>
              <a:rPr lang="en-US" dirty="0" err="1">
                <a:latin typeface="Courier"/>
              </a:rPr>
              <a:t>maxcount</a:t>
            </a:r>
            <a:endParaRPr lang="en-US" dirty="0">
              <a:latin typeface="Courier"/>
            </a:endParaRPr>
          </a:p>
          <a:p>
            <a:pPr algn="just"/>
            <a:endParaRPr lang="en-US" dirty="0">
              <a:latin typeface="Courier"/>
            </a:endParaRPr>
          </a:p>
          <a:p>
            <a:pPr algn="just"/>
            <a:r>
              <a:rPr lang="en-US" b="1" dirty="0">
                <a:latin typeface="Courier"/>
              </a:rPr>
              <a:t>Output:</a:t>
            </a:r>
          </a:p>
          <a:p>
            <a:pPr algn="just"/>
            <a:r>
              <a:rPr lang="en-US" altLang="en-US" dirty="0">
                <a:latin typeface="Courier"/>
              </a:rPr>
              <a:t>average1 =</a:t>
            </a:r>
            <a:br>
              <a:rPr lang="en-US" altLang="en-US" dirty="0">
                <a:latin typeface="Courier"/>
              </a:rPr>
            </a:br>
            <a:br>
              <a:rPr lang="en-US" altLang="en-US" dirty="0">
                <a:latin typeface="Courier"/>
              </a:rPr>
            </a:br>
            <a:r>
              <a:rPr lang="en-US" altLang="en-US" dirty="0">
                <a:latin typeface="Courier"/>
              </a:rPr>
              <a:t>0.0185</a:t>
            </a:r>
            <a:endParaRPr lang="en-US" dirty="0">
              <a:latin typeface="Courier"/>
            </a:endParaRPr>
          </a:p>
          <a:p>
            <a:pPr algn="just"/>
            <a:endParaRPr lang="en-US" dirty="0">
              <a:latin typeface="Courier"/>
            </a:endParaRPr>
          </a:p>
        </p:txBody>
      </p:sp>
    </p:spTree>
    <p:extLst>
      <p:ext uri="{BB962C8B-B14F-4D97-AF65-F5344CB8AC3E}">
        <p14:creationId xmlns:p14="http://schemas.microsoft.com/office/powerpoint/2010/main" val="405076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653" y="802902"/>
            <a:ext cx="10135737" cy="5632311"/>
          </a:xfrm>
          <a:prstGeom prst="rect">
            <a:avLst/>
          </a:prstGeom>
        </p:spPr>
        <p:txBody>
          <a:bodyPr wrap="square">
            <a:spAutoFit/>
          </a:bodyPr>
          <a:lstStyle/>
          <a:p>
            <a:r>
              <a:rPr lang="en-US" b="1" dirty="0">
                <a:solidFill>
                  <a:srgbClr val="231F20"/>
                </a:solidFill>
                <a:latin typeface="Courier-Bold"/>
              </a:rPr>
              <a:t>%  2) Perform calculation with a </a:t>
            </a:r>
            <a:r>
              <a:rPr lang="en-US" b="1" dirty="0">
                <a:solidFill>
                  <a:srgbClr val="FF0000"/>
                </a:solidFill>
                <a:highlight>
                  <a:srgbClr val="FFFF00"/>
                </a:highlight>
                <a:latin typeface="Courier-Bold"/>
              </a:rPr>
              <a:t>pre-allocated array "square",</a:t>
            </a:r>
            <a:r>
              <a:rPr lang="en-US" b="1" dirty="0">
                <a:solidFill>
                  <a:srgbClr val="FF0000"/>
                </a:solidFill>
                <a:latin typeface="Courier-Bold"/>
              </a:rPr>
              <a:t> </a:t>
            </a:r>
            <a:r>
              <a:rPr lang="en-US" b="1" dirty="0">
                <a:solidFill>
                  <a:srgbClr val="231F20"/>
                </a:solidFill>
                <a:latin typeface="Courier-Bold"/>
              </a:rPr>
              <a:t>calling an external function to </a:t>
            </a:r>
            <a:r>
              <a:rPr lang="en-US" b="1" dirty="0">
                <a:solidFill>
                  <a:srgbClr val="231F20"/>
                </a:solidFill>
                <a:highlight>
                  <a:srgbClr val="FFFF00"/>
                </a:highlight>
                <a:latin typeface="Courier-Bold"/>
              </a:rPr>
              <a:t>square the number</a:t>
            </a:r>
            <a:r>
              <a:rPr lang="en-US" b="1" dirty="0">
                <a:solidFill>
                  <a:srgbClr val="231F20"/>
                </a:solidFill>
                <a:latin typeface="Courier-Bold"/>
              </a:rPr>
              <a:t>. </a:t>
            </a:r>
            <a:r>
              <a:rPr lang="en-US" dirty="0">
                <a:solidFill>
                  <a:srgbClr val="231F20"/>
                </a:solidFill>
                <a:latin typeface="Courier"/>
              </a:rPr>
              <a:t>This calculation is averaged over 10 loops.</a:t>
            </a:r>
          </a:p>
          <a:p>
            <a:endParaRPr lang="en-US" dirty="0">
              <a:solidFill>
                <a:srgbClr val="231F20"/>
              </a:solidFill>
              <a:latin typeface="Courier"/>
            </a:endParaRPr>
          </a:p>
          <a:p>
            <a:r>
              <a:rPr lang="en-US" b="1" dirty="0">
                <a:solidFill>
                  <a:srgbClr val="231F20"/>
                </a:solidFill>
                <a:latin typeface="Courier"/>
              </a:rPr>
              <a:t>Program:</a:t>
            </a:r>
          </a:p>
          <a:p>
            <a:r>
              <a:rPr lang="en-US" b="1" dirty="0" err="1">
                <a:solidFill>
                  <a:srgbClr val="00B0F0"/>
                </a:solidFill>
                <a:latin typeface="Courier"/>
              </a:rPr>
              <a:t>maxcount</a:t>
            </a:r>
            <a:r>
              <a:rPr lang="en-US" b="1" dirty="0">
                <a:solidFill>
                  <a:srgbClr val="00B0F0"/>
                </a:solidFill>
                <a:latin typeface="Courier"/>
              </a:rPr>
              <a:t> = 10</a:t>
            </a:r>
            <a:r>
              <a:rPr lang="en-US" dirty="0">
                <a:solidFill>
                  <a:srgbClr val="231F20"/>
                </a:solidFill>
                <a:latin typeface="Courier"/>
              </a:rPr>
              <a:t>; % Number of repetitions</a:t>
            </a:r>
          </a:p>
          <a:p>
            <a:r>
              <a:rPr lang="en-US" dirty="0">
                <a:solidFill>
                  <a:srgbClr val="231F20"/>
                </a:solidFill>
                <a:latin typeface="Courier"/>
              </a:rPr>
              <a:t>tic; % Start timer</a:t>
            </a:r>
          </a:p>
          <a:p>
            <a:r>
              <a:rPr lang="en-US" dirty="0">
                <a:highlight>
                  <a:srgbClr val="FFFF00"/>
                </a:highlight>
                <a:latin typeface="Courier"/>
              </a:rPr>
              <a:t>for </a:t>
            </a:r>
            <a:r>
              <a:rPr lang="en-US" dirty="0" err="1">
                <a:highlight>
                  <a:srgbClr val="FFFF00"/>
                </a:highlight>
                <a:latin typeface="Courier"/>
              </a:rPr>
              <a:t>jj</a:t>
            </a:r>
            <a:r>
              <a:rPr lang="en-US" dirty="0">
                <a:highlight>
                  <a:srgbClr val="FFFF00"/>
                </a:highlight>
                <a:latin typeface="Courier"/>
              </a:rPr>
              <a:t> = 1:maxcount</a:t>
            </a:r>
          </a:p>
          <a:p>
            <a:r>
              <a:rPr lang="en-US" dirty="0">
                <a:highlight>
                  <a:srgbClr val="FFFF00"/>
                </a:highlight>
                <a:latin typeface="Courier"/>
              </a:rPr>
              <a:t>clear square </a:t>
            </a:r>
            <a:r>
              <a:rPr lang="en-US" dirty="0">
                <a:latin typeface="Courier"/>
              </a:rPr>
              <a:t>% Clear output array</a:t>
            </a:r>
          </a:p>
          <a:p>
            <a:r>
              <a:rPr lang="en-US" dirty="0">
                <a:latin typeface="Courier"/>
              </a:rPr>
              <a:t>square = zeros(1,10000); </a:t>
            </a:r>
            <a:r>
              <a:rPr lang="en-US" b="1" dirty="0">
                <a:solidFill>
                  <a:srgbClr val="FF0000"/>
                </a:solidFill>
                <a:latin typeface="Courier"/>
              </a:rPr>
              <a:t>% Pre-initialize array</a:t>
            </a:r>
          </a:p>
          <a:p>
            <a:r>
              <a:rPr lang="en-US" dirty="0">
                <a:latin typeface="Courier"/>
              </a:rPr>
              <a:t>for ii = 1:10000</a:t>
            </a:r>
          </a:p>
          <a:p>
            <a:r>
              <a:rPr lang="en-US" dirty="0">
                <a:latin typeface="Courier"/>
              </a:rPr>
              <a:t>square(ii) = </a:t>
            </a:r>
            <a:r>
              <a:rPr lang="en-US" dirty="0" err="1">
                <a:latin typeface="Courier"/>
              </a:rPr>
              <a:t>sqr</a:t>
            </a:r>
            <a:r>
              <a:rPr lang="en-US" dirty="0">
                <a:latin typeface="Courier"/>
              </a:rPr>
              <a:t>(ii); % Calculate square</a:t>
            </a:r>
          </a:p>
          <a:p>
            <a:r>
              <a:rPr lang="en-US" dirty="0">
                <a:latin typeface="Courier"/>
              </a:rPr>
              <a:t>end</a:t>
            </a:r>
          </a:p>
          <a:p>
            <a:r>
              <a:rPr lang="en-US" dirty="0">
                <a:latin typeface="Courier"/>
              </a:rPr>
              <a:t>end</a:t>
            </a:r>
          </a:p>
          <a:p>
            <a:r>
              <a:rPr lang="en-US" dirty="0">
                <a:latin typeface="Courier"/>
              </a:rPr>
              <a:t>average2 = (toc)/</a:t>
            </a:r>
            <a:r>
              <a:rPr lang="en-US" dirty="0" err="1">
                <a:latin typeface="Courier"/>
              </a:rPr>
              <a:t>maxcount</a:t>
            </a:r>
            <a:r>
              <a:rPr lang="en-US" dirty="0">
                <a:latin typeface="Courier"/>
              </a:rPr>
              <a:t> % Calculate average time</a:t>
            </a:r>
          </a:p>
          <a:p>
            <a:endParaRPr lang="en-US" dirty="0">
              <a:latin typeface="Courier"/>
            </a:endParaRPr>
          </a:p>
          <a:p>
            <a:r>
              <a:rPr lang="en-US" b="1" dirty="0">
                <a:latin typeface="Courier"/>
              </a:rPr>
              <a:t>Output:</a:t>
            </a:r>
          </a:p>
          <a:p>
            <a:pPr lvl="0"/>
            <a:r>
              <a:rPr lang="en-US" altLang="en-US" dirty="0">
                <a:latin typeface="Courier"/>
              </a:rPr>
              <a:t>average2 =</a:t>
            </a:r>
            <a:br>
              <a:rPr lang="en-US" altLang="en-US" dirty="0">
                <a:latin typeface="Courier"/>
              </a:rPr>
            </a:br>
            <a:br>
              <a:rPr lang="en-US" altLang="en-US" dirty="0">
                <a:latin typeface="Courier"/>
              </a:rPr>
            </a:br>
            <a:r>
              <a:rPr lang="en-US" altLang="en-US" dirty="0">
                <a:latin typeface="Courier"/>
              </a:rPr>
              <a:t>0.0012</a:t>
            </a:r>
            <a:endParaRPr lang="en-US" dirty="0">
              <a:latin typeface="Courier"/>
            </a:endParaRPr>
          </a:p>
        </p:txBody>
      </p:sp>
    </p:spTree>
    <p:extLst>
      <p:ext uri="{BB962C8B-B14F-4D97-AF65-F5344CB8AC3E}">
        <p14:creationId xmlns:p14="http://schemas.microsoft.com/office/powerpoint/2010/main" val="322091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457" y="746795"/>
            <a:ext cx="10290412" cy="5355312"/>
          </a:xfrm>
          <a:prstGeom prst="rect">
            <a:avLst/>
          </a:prstGeom>
        </p:spPr>
        <p:txBody>
          <a:bodyPr wrap="square">
            <a:spAutoFit/>
          </a:bodyPr>
          <a:lstStyle/>
          <a:p>
            <a:r>
              <a:rPr lang="en-US" b="1" dirty="0">
                <a:solidFill>
                  <a:srgbClr val="231F20"/>
                </a:solidFill>
                <a:latin typeface="Courier-Bold"/>
              </a:rPr>
              <a:t>% 3) Perform calculation with a </a:t>
            </a:r>
            <a:r>
              <a:rPr lang="en-US" b="1" dirty="0">
                <a:solidFill>
                  <a:srgbClr val="FF0000"/>
                </a:solidFill>
                <a:highlight>
                  <a:srgbClr val="FFFF00"/>
                </a:highlight>
                <a:latin typeface="Courier-Bold"/>
              </a:rPr>
              <a:t>pre-allocated array "square</a:t>
            </a:r>
            <a:r>
              <a:rPr lang="en-US" b="1" dirty="0">
                <a:solidFill>
                  <a:srgbClr val="FF0000"/>
                </a:solidFill>
                <a:latin typeface="Courier-Bold"/>
              </a:rPr>
              <a:t>". </a:t>
            </a:r>
            <a:r>
              <a:rPr lang="en-US" dirty="0">
                <a:solidFill>
                  <a:srgbClr val="231F20"/>
                </a:solidFill>
                <a:latin typeface="Courier"/>
              </a:rPr>
              <a:t>This calculation is averaged over 100 loops.</a:t>
            </a:r>
          </a:p>
          <a:p>
            <a:endParaRPr lang="en-US" dirty="0">
              <a:solidFill>
                <a:srgbClr val="231F20"/>
              </a:solidFill>
              <a:latin typeface="Courier"/>
            </a:endParaRPr>
          </a:p>
          <a:p>
            <a:r>
              <a:rPr lang="en-US" b="1" dirty="0">
                <a:solidFill>
                  <a:srgbClr val="231F20"/>
                </a:solidFill>
                <a:latin typeface="Courier"/>
              </a:rPr>
              <a:t>Program:</a:t>
            </a:r>
          </a:p>
          <a:p>
            <a:r>
              <a:rPr lang="en-US" b="1" dirty="0" err="1">
                <a:solidFill>
                  <a:srgbClr val="00B0F0"/>
                </a:solidFill>
                <a:highlight>
                  <a:srgbClr val="FFFF00"/>
                </a:highlight>
                <a:latin typeface="Courier"/>
              </a:rPr>
              <a:t>maxcount</a:t>
            </a:r>
            <a:r>
              <a:rPr lang="en-US" b="1" dirty="0">
                <a:solidFill>
                  <a:srgbClr val="00B0F0"/>
                </a:solidFill>
                <a:highlight>
                  <a:srgbClr val="FFFF00"/>
                </a:highlight>
                <a:latin typeface="Courier"/>
              </a:rPr>
              <a:t> = 100</a:t>
            </a:r>
            <a:r>
              <a:rPr lang="en-US" dirty="0">
                <a:solidFill>
                  <a:srgbClr val="231F20"/>
                </a:solidFill>
                <a:latin typeface="Courier"/>
              </a:rPr>
              <a:t>; % Number of repetitions</a:t>
            </a:r>
          </a:p>
          <a:p>
            <a:r>
              <a:rPr lang="en-US" dirty="0">
                <a:solidFill>
                  <a:srgbClr val="231F20"/>
                </a:solidFill>
                <a:latin typeface="Courier"/>
              </a:rPr>
              <a:t>tic; % Start timer</a:t>
            </a:r>
          </a:p>
          <a:p>
            <a:r>
              <a:rPr lang="en-US" dirty="0">
                <a:solidFill>
                  <a:srgbClr val="231F20"/>
                </a:solidFill>
                <a:latin typeface="Courier"/>
              </a:rPr>
              <a:t>for </a:t>
            </a:r>
            <a:r>
              <a:rPr lang="en-US" dirty="0" err="1">
                <a:solidFill>
                  <a:srgbClr val="231F20"/>
                </a:solidFill>
                <a:latin typeface="Courier"/>
              </a:rPr>
              <a:t>jj</a:t>
            </a:r>
            <a:r>
              <a:rPr lang="en-US" dirty="0">
                <a:solidFill>
                  <a:srgbClr val="231F20"/>
                </a:solidFill>
                <a:latin typeface="Courier"/>
              </a:rPr>
              <a:t> = 1:maxcount</a:t>
            </a:r>
          </a:p>
          <a:p>
            <a:r>
              <a:rPr lang="en-US" dirty="0">
                <a:solidFill>
                  <a:srgbClr val="231F20"/>
                </a:solidFill>
                <a:latin typeface="Courier"/>
              </a:rPr>
              <a:t>clear square % Clear output array</a:t>
            </a:r>
          </a:p>
          <a:p>
            <a:r>
              <a:rPr lang="en-US" dirty="0">
                <a:solidFill>
                  <a:srgbClr val="231F20"/>
                </a:solidFill>
                <a:latin typeface="Courier"/>
              </a:rPr>
              <a:t>square = zeros(1,10000); % Pre-initialize array</a:t>
            </a:r>
          </a:p>
          <a:p>
            <a:r>
              <a:rPr lang="en-US" dirty="0">
                <a:solidFill>
                  <a:srgbClr val="231F20"/>
                </a:solidFill>
                <a:latin typeface="Courier"/>
              </a:rPr>
              <a:t>for ii = 1:10000</a:t>
            </a:r>
          </a:p>
          <a:p>
            <a:r>
              <a:rPr lang="en-US" dirty="0">
                <a:solidFill>
                  <a:srgbClr val="231F20"/>
                </a:solidFill>
                <a:latin typeface="Courier"/>
              </a:rPr>
              <a:t>square(ii) = ii^2; % Calculate square</a:t>
            </a:r>
          </a:p>
          <a:p>
            <a:r>
              <a:rPr lang="en-US" dirty="0">
                <a:solidFill>
                  <a:srgbClr val="231F20"/>
                </a:solidFill>
                <a:latin typeface="Courier"/>
              </a:rPr>
              <a:t>end</a:t>
            </a:r>
          </a:p>
          <a:p>
            <a:r>
              <a:rPr lang="en-US" dirty="0">
                <a:solidFill>
                  <a:srgbClr val="231F20"/>
                </a:solidFill>
                <a:latin typeface="Courier"/>
              </a:rPr>
              <a:t>end</a:t>
            </a:r>
          </a:p>
          <a:p>
            <a:r>
              <a:rPr lang="en-US" dirty="0">
                <a:solidFill>
                  <a:srgbClr val="231F20"/>
                </a:solidFill>
                <a:latin typeface="Courier"/>
              </a:rPr>
              <a:t>average3 = (toc)/</a:t>
            </a:r>
            <a:r>
              <a:rPr lang="en-US" dirty="0" err="1">
                <a:solidFill>
                  <a:srgbClr val="231F20"/>
                </a:solidFill>
                <a:latin typeface="Courier"/>
              </a:rPr>
              <a:t>maxcount</a:t>
            </a:r>
            <a:r>
              <a:rPr lang="en-US" dirty="0">
                <a:solidFill>
                  <a:srgbClr val="231F20"/>
                </a:solidFill>
                <a:latin typeface="Courier"/>
              </a:rPr>
              <a:t> % Calculate average time</a:t>
            </a:r>
          </a:p>
          <a:p>
            <a:endParaRPr lang="en-US" dirty="0">
              <a:solidFill>
                <a:srgbClr val="231F20"/>
              </a:solidFill>
              <a:latin typeface="Courier"/>
            </a:endParaRPr>
          </a:p>
          <a:p>
            <a:r>
              <a:rPr lang="en-US" b="1" dirty="0">
                <a:solidFill>
                  <a:srgbClr val="231F20"/>
                </a:solidFill>
                <a:latin typeface="Courier"/>
              </a:rPr>
              <a:t>Output:</a:t>
            </a:r>
          </a:p>
          <a:p>
            <a:pPr lvl="0"/>
            <a:r>
              <a:rPr lang="en-US" altLang="en-US" dirty="0">
                <a:latin typeface="Courier"/>
              </a:rPr>
              <a:t>average3 =</a:t>
            </a:r>
            <a:br>
              <a:rPr lang="en-US" altLang="en-US" dirty="0">
                <a:latin typeface="Courier"/>
              </a:rPr>
            </a:br>
            <a:br>
              <a:rPr lang="en-US" altLang="en-US" dirty="0">
                <a:latin typeface="Courier"/>
              </a:rPr>
            </a:br>
            <a:r>
              <a:rPr lang="en-US" altLang="en-US" dirty="0">
                <a:latin typeface="Courier"/>
              </a:rPr>
              <a:t>2.2435e-04</a:t>
            </a:r>
            <a:endParaRPr lang="en-US" dirty="0">
              <a:solidFill>
                <a:srgbClr val="231F20"/>
              </a:solidFill>
              <a:latin typeface="Courier"/>
            </a:endParaRPr>
          </a:p>
        </p:txBody>
      </p:sp>
    </p:spTree>
    <p:extLst>
      <p:ext uri="{BB962C8B-B14F-4D97-AF65-F5344CB8AC3E}">
        <p14:creationId xmlns:p14="http://schemas.microsoft.com/office/powerpoint/2010/main" val="695521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948" y="970212"/>
            <a:ext cx="10272215" cy="4801314"/>
          </a:xfrm>
          <a:prstGeom prst="rect">
            <a:avLst/>
          </a:prstGeom>
        </p:spPr>
        <p:txBody>
          <a:bodyPr wrap="square">
            <a:spAutoFit/>
          </a:bodyPr>
          <a:lstStyle/>
          <a:p>
            <a:r>
              <a:rPr lang="en-US" b="1" dirty="0">
                <a:solidFill>
                  <a:srgbClr val="231F20"/>
                </a:solidFill>
                <a:latin typeface="Courier-Bold"/>
              </a:rPr>
              <a:t>% 4) Perform </a:t>
            </a:r>
            <a:r>
              <a:rPr lang="en-US" b="1" dirty="0">
                <a:solidFill>
                  <a:srgbClr val="FF0000"/>
                </a:solidFill>
                <a:highlight>
                  <a:srgbClr val="FFFF00"/>
                </a:highlight>
                <a:latin typeface="Courier-Bold"/>
              </a:rPr>
              <a:t>calculation with vectors</a:t>
            </a:r>
            <a:r>
              <a:rPr lang="en-US" b="1" dirty="0">
                <a:solidFill>
                  <a:srgbClr val="FF0000"/>
                </a:solidFill>
                <a:latin typeface="Courier-Bold"/>
              </a:rPr>
              <a:t>. </a:t>
            </a:r>
            <a:r>
              <a:rPr lang="en-US" dirty="0">
                <a:solidFill>
                  <a:srgbClr val="231F20"/>
                </a:solidFill>
                <a:latin typeface="Courier"/>
              </a:rPr>
              <a:t>This calculation averaged over 1000 executions.</a:t>
            </a:r>
          </a:p>
          <a:p>
            <a:endParaRPr lang="en-US" dirty="0">
              <a:solidFill>
                <a:srgbClr val="231F20"/>
              </a:solidFill>
              <a:latin typeface="Courier"/>
            </a:endParaRPr>
          </a:p>
          <a:p>
            <a:r>
              <a:rPr lang="en-US" b="1" dirty="0">
                <a:solidFill>
                  <a:srgbClr val="231F20"/>
                </a:solidFill>
                <a:latin typeface="Courier"/>
              </a:rPr>
              <a:t>Program:</a:t>
            </a:r>
          </a:p>
          <a:p>
            <a:r>
              <a:rPr lang="en-US" b="1" dirty="0" err="1">
                <a:solidFill>
                  <a:srgbClr val="00B0F0"/>
                </a:solidFill>
                <a:latin typeface="Courier"/>
              </a:rPr>
              <a:t>maxcount</a:t>
            </a:r>
            <a:r>
              <a:rPr lang="en-US" b="1" dirty="0">
                <a:solidFill>
                  <a:srgbClr val="00B0F0"/>
                </a:solidFill>
                <a:latin typeface="Courier"/>
              </a:rPr>
              <a:t> = 1000</a:t>
            </a:r>
            <a:r>
              <a:rPr lang="en-US" dirty="0">
                <a:solidFill>
                  <a:srgbClr val="231F20"/>
                </a:solidFill>
                <a:latin typeface="Courier"/>
              </a:rPr>
              <a:t>; % Number of repetitions</a:t>
            </a:r>
          </a:p>
          <a:p>
            <a:r>
              <a:rPr lang="en-US" dirty="0">
                <a:solidFill>
                  <a:srgbClr val="231F20"/>
                </a:solidFill>
                <a:latin typeface="Courier"/>
              </a:rPr>
              <a:t>tic; % Start timer</a:t>
            </a:r>
          </a:p>
          <a:p>
            <a:r>
              <a:rPr lang="en-US" dirty="0">
                <a:solidFill>
                  <a:srgbClr val="231F20"/>
                </a:solidFill>
                <a:latin typeface="Courier"/>
              </a:rPr>
              <a:t>for </a:t>
            </a:r>
            <a:r>
              <a:rPr lang="en-US" dirty="0" err="1">
                <a:solidFill>
                  <a:srgbClr val="231F20"/>
                </a:solidFill>
                <a:latin typeface="Courier"/>
              </a:rPr>
              <a:t>jj</a:t>
            </a:r>
            <a:r>
              <a:rPr lang="en-US" dirty="0">
                <a:solidFill>
                  <a:srgbClr val="231F20"/>
                </a:solidFill>
                <a:latin typeface="Courier"/>
              </a:rPr>
              <a:t> = 1:maxcount</a:t>
            </a:r>
          </a:p>
          <a:p>
            <a:r>
              <a:rPr lang="en-US" dirty="0">
                <a:solidFill>
                  <a:srgbClr val="231F20"/>
                </a:solidFill>
                <a:latin typeface="Courier"/>
              </a:rPr>
              <a:t>clear square % Clear output array</a:t>
            </a:r>
          </a:p>
          <a:p>
            <a:r>
              <a:rPr lang="en-US" dirty="0">
                <a:solidFill>
                  <a:srgbClr val="231F20"/>
                </a:solidFill>
                <a:latin typeface="Courier"/>
              </a:rPr>
              <a:t>ii = 1:10000; % Set up vector</a:t>
            </a:r>
          </a:p>
          <a:p>
            <a:r>
              <a:rPr lang="it-IT" dirty="0">
                <a:solidFill>
                  <a:srgbClr val="231F20"/>
                </a:solidFill>
                <a:latin typeface="Courier"/>
              </a:rPr>
              <a:t>square = ii.^2; % Calculate square</a:t>
            </a:r>
          </a:p>
          <a:p>
            <a:r>
              <a:rPr lang="en-US" dirty="0">
                <a:solidFill>
                  <a:srgbClr val="231F20"/>
                </a:solidFill>
                <a:latin typeface="Courier"/>
              </a:rPr>
              <a:t>end</a:t>
            </a:r>
          </a:p>
          <a:p>
            <a:r>
              <a:rPr lang="en-US" dirty="0">
                <a:solidFill>
                  <a:srgbClr val="231F20"/>
                </a:solidFill>
                <a:latin typeface="Courier"/>
              </a:rPr>
              <a:t>average4 = (toc)/</a:t>
            </a:r>
            <a:r>
              <a:rPr lang="en-US" dirty="0" err="1">
                <a:solidFill>
                  <a:srgbClr val="231F20"/>
                </a:solidFill>
                <a:latin typeface="Courier"/>
              </a:rPr>
              <a:t>maxcount</a:t>
            </a:r>
            <a:r>
              <a:rPr lang="en-US" dirty="0">
                <a:solidFill>
                  <a:srgbClr val="231F20"/>
                </a:solidFill>
                <a:latin typeface="Courier"/>
              </a:rPr>
              <a:t>; % Calculate average time</a:t>
            </a:r>
          </a:p>
          <a:p>
            <a:endParaRPr lang="en-US" dirty="0">
              <a:solidFill>
                <a:srgbClr val="231F20"/>
              </a:solidFill>
              <a:latin typeface="Courier"/>
            </a:endParaRPr>
          </a:p>
          <a:p>
            <a:r>
              <a:rPr lang="en-US" b="1" dirty="0">
                <a:solidFill>
                  <a:srgbClr val="231F20"/>
                </a:solidFill>
                <a:latin typeface="Courier"/>
              </a:rPr>
              <a:t>Output:</a:t>
            </a:r>
          </a:p>
          <a:p>
            <a:pPr lvl="0"/>
            <a:r>
              <a:rPr lang="en-US" altLang="en-US" dirty="0">
                <a:latin typeface="Courier"/>
              </a:rPr>
              <a:t>average4 =</a:t>
            </a:r>
            <a:br>
              <a:rPr lang="en-US" altLang="en-US" dirty="0">
                <a:latin typeface="Courier"/>
              </a:rPr>
            </a:br>
            <a:br>
              <a:rPr lang="en-US" altLang="en-US" dirty="0">
                <a:latin typeface="Courier"/>
              </a:rPr>
            </a:br>
            <a:r>
              <a:rPr lang="en-US" altLang="en-US" dirty="0">
                <a:latin typeface="Courier"/>
              </a:rPr>
              <a:t>4.2506e-05</a:t>
            </a:r>
            <a:endParaRPr lang="en-US" dirty="0">
              <a:latin typeface="Courier"/>
            </a:endParaRPr>
          </a:p>
        </p:txBody>
      </p:sp>
    </p:spTree>
    <p:extLst>
      <p:ext uri="{BB962C8B-B14F-4D97-AF65-F5344CB8AC3E}">
        <p14:creationId xmlns:p14="http://schemas.microsoft.com/office/powerpoint/2010/main" val="116477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9F690-FE92-4A48-B00D-B5800A0774F2}"/>
              </a:ext>
            </a:extLst>
          </p:cNvPr>
          <p:cNvSpPr>
            <a:spLocks noGrp="1"/>
          </p:cNvSpPr>
          <p:nvPr>
            <p:ph idx="4294967295"/>
          </p:nvPr>
        </p:nvSpPr>
        <p:spPr>
          <a:xfrm>
            <a:off x="1004236" y="909437"/>
            <a:ext cx="10183528" cy="5039126"/>
          </a:xfrm>
        </p:spPr>
        <p:txBody>
          <a:bodyPr>
            <a:noAutofit/>
          </a:bodyPr>
          <a:lstStyle/>
          <a:p>
            <a:pPr algn="just"/>
            <a:r>
              <a:rPr lang="en-US" sz="2800" dirty="0"/>
              <a:t>Loops are MATLAB constructs that </a:t>
            </a:r>
            <a:r>
              <a:rPr lang="en-US" sz="2800" dirty="0">
                <a:highlight>
                  <a:srgbClr val="FFFF00"/>
                </a:highlight>
              </a:rPr>
              <a:t>permit us to execute a sequence of statements more than once.</a:t>
            </a:r>
          </a:p>
          <a:p>
            <a:pPr marL="0" indent="0" algn="ctr">
              <a:buNone/>
            </a:pPr>
            <a:r>
              <a:rPr lang="en-US" sz="2800" dirty="0"/>
              <a:t>Two basic forms </a:t>
            </a:r>
          </a:p>
          <a:p>
            <a:pPr marL="0" indent="0" algn="just">
              <a:buNone/>
            </a:pPr>
            <a:endParaRPr lang="en-US" sz="2800" dirty="0"/>
          </a:p>
        </p:txBody>
      </p:sp>
      <p:cxnSp>
        <p:nvCxnSpPr>
          <p:cNvPr id="7" name="Connector: Elbow 6">
            <a:extLst>
              <a:ext uri="{FF2B5EF4-FFF2-40B4-BE49-F238E27FC236}">
                <a16:creationId xmlns:a16="http://schemas.microsoft.com/office/drawing/2014/main" id="{DCD76006-46AF-4ED3-9ACA-307375AC6869}"/>
              </a:ext>
            </a:extLst>
          </p:cNvPr>
          <p:cNvCxnSpPr>
            <a:cxnSpLocks/>
          </p:cNvCxnSpPr>
          <p:nvPr/>
        </p:nvCxnSpPr>
        <p:spPr>
          <a:xfrm rot="5400000">
            <a:off x="4390626" y="2565187"/>
            <a:ext cx="924719" cy="5048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82A6105-FE0F-4B97-8802-3160AD9D1FB0}"/>
              </a:ext>
            </a:extLst>
          </p:cNvPr>
          <p:cNvCxnSpPr/>
          <p:nvPr/>
        </p:nvCxnSpPr>
        <p:spPr>
          <a:xfrm rot="16200000" flipH="1">
            <a:off x="6890944" y="2550899"/>
            <a:ext cx="924719" cy="53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4">
            <a:extLst>
              <a:ext uri="{FF2B5EF4-FFF2-40B4-BE49-F238E27FC236}">
                <a16:creationId xmlns:a16="http://schemas.microsoft.com/office/drawing/2014/main" id="{F485DDED-76F2-49B4-BFCA-48249F1F231B}"/>
              </a:ext>
            </a:extLst>
          </p:cNvPr>
          <p:cNvGraphicFramePr>
            <a:graphicFrameLocks noGrp="1"/>
          </p:cNvGraphicFramePr>
          <p:nvPr>
            <p:extLst>
              <p:ext uri="{D42A27DB-BD31-4B8C-83A1-F6EECF244321}">
                <p14:modId xmlns:p14="http://schemas.microsoft.com/office/powerpoint/2010/main" val="3532861110"/>
              </p:ext>
            </p:extLst>
          </p:nvPr>
        </p:nvGraphicFramePr>
        <p:xfrm>
          <a:off x="1106905" y="3356661"/>
          <a:ext cx="9952520" cy="2316480"/>
        </p:xfrm>
        <a:graphic>
          <a:graphicData uri="http://schemas.openxmlformats.org/drawingml/2006/table">
            <a:tbl>
              <a:tblPr firstRow="1" bandRow="1">
                <a:tableStyleId>{5C22544A-7EE6-4342-B048-85BDC9FD1C3A}</a:tableStyleId>
              </a:tblPr>
              <a:tblGrid>
                <a:gridCol w="4976260">
                  <a:extLst>
                    <a:ext uri="{9D8B030D-6E8A-4147-A177-3AD203B41FA5}">
                      <a16:colId xmlns:a16="http://schemas.microsoft.com/office/drawing/2014/main" val="320379208"/>
                    </a:ext>
                  </a:extLst>
                </a:gridCol>
                <a:gridCol w="4976260">
                  <a:extLst>
                    <a:ext uri="{9D8B030D-6E8A-4147-A177-3AD203B41FA5}">
                      <a16:colId xmlns:a16="http://schemas.microsoft.com/office/drawing/2014/main" val="675206037"/>
                    </a:ext>
                  </a:extLst>
                </a:gridCol>
              </a:tblGrid>
              <a:tr h="370840">
                <a:tc>
                  <a:txBody>
                    <a:bodyPr/>
                    <a:lstStyle/>
                    <a:p>
                      <a:pPr algn="ctr"/>
                      <a:r>
                        <a:rPr lang="en-US" sz="2800" dirty="0"/>
                        <a:t>“While” loops </a:t>
                      </a:r>
                      <a:endParaRPr lang="en-IN" sz="2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dirty="0"/>
                        <a:t>“For” loops</a:t>
                      </a:r>
                    </a:p>
                  </a:txBody>
                  <a:tcPr/>
                </a:tc>
                <a:extLst>
                  <a:ext uri="{0D108BD9-81ED-4DB2-BD59-A6C34878D82A}">
                    <a16:rowId xmlns:a16="http://schemas.microsoft.com/office/drawing/2014/main" val="2266797804"/>
                  </a:ext>
                </a:extLst>
              </a:tr>
              <a:tr h="854392">
                <a:tc>
                  <a:txBody>
                    <a:bodyPr/>
                    <a:lstStyle/>
                    <a:p>
                      <a:pPr algn="just"/>
                      <a:r>
                        <a:rPr lang="en-US" sz="2800" dirty="0"/>
                        <a:t>The code is </a:t>
                      </a:r>
                      <a:r>
                        <a:rPr lang="en-US" sz="2800" dirty="0">
                          <a:highlight>
                            <a:srgbClr val="FFFF00"/>
                          </a:highlight>
                        </a:rPr>
                        <a:t>repeated an indefinite </a:t>
                      </a:r>
                    </a:p>
                    <a:p>
                      <a:pPr marL="0" indent="0" algn="just">
                        <a:buNone/>
                      </a:pPr>
                      <a:r>
                        <a:rPr lang="en-US" sz="2800" dirty="0"/>
                        <a:t>number of times until </a:t>
                      </a:r>
                      <a:r>
                        <a:rPr lang="en-US" sz="2800" dirty="0">
                          <a:highlight>
                            <a:srgbClr val="FFFF00"/>
                          </a:highlight>
                        </a:rPr>
                        <a:t>some user-specified condition is satisfied.</a:t>
                      </a:r>
                      <a:endParaRPr lang="en-IN" sz="2800" dirty="0">
                        <a:highlight>
                          <a:srgbClr val="FFFF00"/>
                        </a:highlight>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800" dirty="0"/>
                        <a:t>The code is repeated a </a:t>
                      </a:r>
                      <a:r>
                        <a:rPr lang="en-US" sz="2800" dirty="0">
                          <a:highlight>
                            <a:srgbClr val="FFFF00"/>
                          </a:highlight>
                        </a:rPr>
                        <a:t>specified number of times</a:t>
                      </a:r>
                      <a:r>
                        <a:rPr lang="en-US" sz="2800" dirty="0"/>
                        <a:t>, and the number of repetitions is known before the loops starts.</a:t>
                      </a:r>
                      <a:endParaRPr lang="en-IN" sz="2800" dirty="0"/>
                    </a:p>
                  </a:txBody>
                  <a:tcPr/>
                </a:tc>
                <a:extLst>
                  <a:ext uri="{0D108BD9-81ED-4DB2-BD59-A6C34878D82A}">
                    <a16:rowId xmlns:a16="http://schemas.microsoft.com/office/drawing/2014/main" val="3200249392"/>
                  </a:ext>
                </a:extLst>
              </a:tr>
            </a:tbl>
          </a:graphicData>
        </a:graphic>
      </p:graphicFrame>
    </p:spTree>
    <p:extLst>
      <p:ext uri="{BB962C8B-B14F-4D97-AF65-F5344CB8AC3E}">
        <p14:creationId xmlns:p14="http://schemas.microsoft.com/office/powerpoint/2010/main" val="1424292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540" y="910061"/>
            <a:ext cx="10231272" cy="3693319"/>
          </a:xfrm>
          <a:prstGeom prst="rect">
            <a:avLst/>
          </a:prstGeom>
        </p:spPr>
        <p:txBody>
          <a:bodyPr wrap="square">
            <a:spAutoFit/>
          </a:bodyPr>
          <a:lstStyle/>
          <a:p>
            <a:r>
              <a:rPr lang="en-US" b="1" dirty="0">
                <a:solidFill>
                  <a:srgbClr val="231F20"/>
                </a:solidFill>
                <a:latin typeface="Courier"/>
              </a:rPr>
              <a:t>% Display results</a:t>
            </a:r>
          </a:p>
          <a:p>
            <a:r>
              <a:rPr lang="en-US" dirty="0" err="1">
                <a:solidFill>
                  <a:srgbClr val="231F20"/>
                </a:solidFill>
                <a:latin typeface="Courier"/>
              </a:rPr>
              <a:t>fprintf</a:t>
            </a:r>
            <a:r>
              <a:rPr lang="en-US" dirty="0">
                <a:solidFill>
                  <a:srgbClr val="231F20"/>
                </a:solidFill>
                <a:latin typeface="Courier"/>
              </a:rPr>
              <a:t>('Loop / uninitialized array = %8.4f\n', average1);</a:t>
            </a:r>
          </a:p>
          <a:p>
            <a:r>
              <a:rPr lang="en-US" dirty="0" err="1">
                <a:solidFill>
                  <a:srgbClr val="231F20"/>
                </a:solidFill>
                <a:latin typeface="Courier"/>
              </a:rPr>
              <a:t>fprintf</a:t>
            </a:r>
            <a:r>
              <a:rPr lang="en-US" dirty="0">
                <a:solidFill>
                  <a:srgbClr val="231F20"/>
                </a:solidFill>
                <a:latin typeface="Courier"/>
              </a:rPr>
              <a:t>('Loop / initialized array = %8.4f\n', average2);</a:t>
            </a:r>
          </a:p>
          <a:p>
            <a:r>
              <a:rPr lang="en-US" dirty="0" err="1">
                <a:solidFill>
                  <a:srgbClr val="231F20"/>
                </a:solidFill>
                <a:latin typeface="Courier"/>
              </a:rPr>
              <a:t>fprintf</a:t>
            </a:r>
            <a:r>
              <a:rPr lang="en-US" dirty="0">
                <a:solidFill>
                  <a:srgbClr val="231F20"/>
                </a:solidFill>
                <a:latin typeface="Courier"/>
              </a:rPr>
              <a:t>('Loop / initialized array = %8.4f\n', average3);</a:t>
            </a:r>
          </a:p>
          <a:p>
            <a:r>
              <a:rPr lang="en-US" dirty="0" err="1">
                <a:solidFill>
                  <a:srgbClr val="231F20"/>
                </a:solidFill>
                <a:latin typeface="Courier"/>
              </a:rPr>
              <a:t>fprintf</a:t>
            </a:r>
            <a:r>
              <a:rPr lang="en-US" dirty="0">
                <a:solidFill>
                  <a:srgbClr val="231F20"/>
                </a:solidFill>
                <a:latin typeface="Courier"/>
              </a:rPr>
              <a:t>('</a:t>
            </a:r>
            <a:r>
              <a:rPr lang="en-US" dirty="0" err="1">
                <a:solidFill>
                  <a:srgbClr val="231F20"/>
                </a:solidFill>
                <a:latin typeface="Courier"/>
              </a:rPr>
              <a:t>Vectorized</a:t>
            </a:r>
            <a:r>
              <a:rPr lang="en-US" dirty="0">
                <a:solidFill>
                  <a:srgbClr val="231F20"/>
                </a:solidFill>
                <a:latin typeface="Courier"/>
              </a:rPr>
              <a:t> = %8.4f\n', average4);</a:t>
            </a:r>
          </a:p>
          <a:p>
            <a:endParaRPr lang="en-US" dirty="0">
              <a:solidFill>
                <a:srgbClr val="231F20"/>
              </a:solidFill>
              <a:latin typeface="Courier"/>
            </a:endParaRPr>
          </a:p>
          <a:p>
            <a:endParaRPr lang="en-US" b="1" dirty="0">
              <a:solidFill>
                <a:srgbClr val="231F20"/>
              </a:solidFill>
              <a:latin typeface="Courier"/>
            </a:endParaRPr>
          </a:p>
          <a:p>
            <a:r>
              <a:rPr lang="en-US" b="1" dirty="0">
                <a:solidFill>
                  <a:srgbClr val="231F20"/>
                </a:solidFill>
                <a:latin typeface="Courier"/>
              </a:rPr>
              <a:t>Output:</a:t>
            </a:r>
          </a:p>
          <a:p>
            <a:r>
              <a:rPr lang="en-US" altLang="en-US" dirty="0">
                <a:latin typeface="Courier"/>
              </a:rPr>
              <a:t>Loop / uninitialized array = 0.0185</a:t>
            </a:r>
            <a:br>
              <a:rPr lang="en-US" altLang="en-US" dirty="0">
                <a:latin typeface="Courier"/>
              </a:rPr>
            </a:br>
            <a:r>
              <a:rPr lang="en-US" altLang="en-US" dirty="0">
                <a:latin typeface="Courier"/>
              </a:rPr>
              <a:t>Loop / initialized array = 0.0012</a:t>
            </a:r>
            <a:br>
              <a:rPr lang="en-US" altLang="en-US" dirty="0">
                <a:latin typeface="Courier"/>
              </a:rPr>
            </a:br>
            <a:r>
              <a:rPr lang="en-US" altLang="en-US" dirty="0">
                <a:latin typeface="Courier"/>
              </a:rPr>
              <a:t>Loop / initialized array = 0.0002</a:t>
            </a:r>
            <a:br>
              <a:rPr lang="en-US" altLang="en-US" dirty="0">
                <a:latin typeface="Courier"/>
              </a:rPr>
            </a:br>
            <a:r>
              <a:rPr lang="en-US" altLang="en-US" dirty="0" err="1">
                <a:latin typeface="Courier"/>
              </a:rPr>
              <a:t>Vectorized</a:t>
            </a:r>
            <a:r>
              <a:rPr lang="en-US" altLang="en-US" dirty="0">
                <a:latin typeface="Courier"/>
              </a:rPr>
              <a:t> = 0.0000</a:t>
            </a:r>
            <a:endParaRPr lang="en-US" dirty="0">
              <a:solidFill>
                <a:srgbClr val="231F20"/>
              </a:solidFill>
              <a:latin typeface="Courier"/>
            </a:endParaRPr>
          </a:p>
          <a:p>
            <a:endParaRPr lang="en-US" dirty="0">
              <a:latin typeface="Courier"/>
            </a:endParaRPr>
          </a:p>
        </p:txBody>
      </p:sp>
    </p:spTree>
    <p:extLst>
      <p:ext uri="{BB962C8B-B14F-4D97-AF65-F5344CB8AC3E}">
        <p14:creationId xmlns:p14="http://schemas.microsoft.com/office/powerpoint/2010/main" val="2703178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36" y="911577"/>
            <a:ext cx="10299510" cy="1384995"/>
          </a:xfrm>
          <a:prstGeom prst="rect">
            <a:avLst/>
          </a:prstGeom>
        </p:spPr>
        <p:txBody>
          <a:bodyPr wrap="square">
            <a:spAutoFit/>
          </a:bodyPr>
          <a:lstStyle/>
          <a:p>
            <a:pPr marL="457200" indent="-457200" algn="just">
              <a:buFont typeface="Arial" panose="020B0604020202020204" pitchFamily="34" charset="0"/>
              <a:buChar char="•"/>
            </a:pPr>
            <a:r>
              <a:rPr lang="en-US" sz="2800" dirty="0">
                <a:solidFill>
                  <a:srgbClr val="231F20"/>
                </a:solidFill>
              </a:rPr>
              <a:t>The loop in (1) and the loop in (2) were very slow compared with the loop in (3) or the </a:t>
            </a:r>
            <a:r>
              <a:rPr lang="en-US" sz="2800" dirty="0" err="1">
                <a:solidFill>
                  <a:srgbClr val="231F20"/>
                </a:solidFill>
              </a:rPr>
              <a:t>vectorized</a:t>
            </a:r>
            <a:r>
              <a:rPr lang="en-US" sz="2800" dirty="0">
                <a:solidFill>
                  <a:srgbClr val="231F20"/>
                </a:solidFill>
              </a:rPr>
              <a:t> loop (4). The </a:t>
            </a:r>
            <a:r>
              <a:rPr lang="en-US" sz="2800" dirty="0" err="1">
                <a:solidFill>
                  <a:srgbClr val="231F20"/>
                </a:solidFill>
              </a:rPr>
              <a:t>vectorized</a:t>
            </a:r>
            <a:r>
              <a:rPr lang="en-US" sz="2800" dirty="0">
                <a:solidFill>
                  <a:srgbClr val="231F20"/>
                </a:solidFill>
              </a:rPr>
              <a:t> loop was the fastest way to perform the calculation. </a:t>
            </a:r>
            <a:endParaRPr lang="en-US" sz="2800" dirty="0"/>
          </a:p>
        </p:txBody>
      </p:sp>
    </p:spTree>
    <p:extLst>
      <p:ext uri="{BB962C8B-B14F-4D97-AF65-F5344CB8AC3E}">
        <p14:creationId xmlns:p14="http://schemas.microsoft.com/office/powerpoint/2010/main" val="434464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990" y="886080"/>
            <a:ext cx="10345003" cy="1384995"/>
          </a:xfrm>
          <a:prstGeom prst="rect">
            <a:avLst/>
          </a:prstGeom>
        </p:spPr>
        <p:txBody>
          <a:bodyPr wrap="square">
            <a:spAutoFit/>
          </a:bodyPr>
          <a:lstStyle/>
          <a:p>
            <a:pPr algn="just"/>
            <a:r>
              <a:rPr lang="en-US" sz="2800" b="1" dirty="0"/>
              <a:t>The break and continue Statements:</a:t>
            </a:r>
          </a:p>
          <a:p>
            <a:pPr algn="just"/>
            <a:r>
              <a:rPr lang="en-US" sz="2800" dirty="0"/>
              <a:t>There are </a:t>
            </a:r>
            <a:r>
              <a:rPr lang="en-US" sz="2800" dirty="0">
                <a:highlight>
                  <a:srgbClr val="FFFF00"/>
                </a:highlight>
              </a:rPr>
              <a:t>two additional statements </a:t>
            </a:r>
            <a:r>
              <a:rPr lang="en-US" sz="2800" dirty="0"/>
              <a:t>that can be used to control the operation of while loops and for loops: </a:t>
            </a:r>
          </a:p>
        </p:txBody>
      </p:sp>
      <p:graphicFrame>
        <p:nvGraphicFramePr>
          <p:cNvPr id="3" name="Table 2"/>
          <p:cNvGraphicFramePr>
            <a:graphicFrameLocks noGrp="1"/>
          </p:cNvGraphicFramePr>
          <p:nvPr>
            <p:extLst>
              <p:ext uri="{D42A27DB-BD31-4B8C-83A1-F6EECF244321}">
                <p14:modId xmlns:p14="http://schemas.microsoft.com/office/powerpoint/2010/main" val="1257016629"/>
              </p:ext>
            </p:extLst>
          </p:nvPr>
        </p:nvGraphicFramePr>
        <p:xfrm>
          <a:off x="968989" y="2916956"/>
          <a:ext cx="10345004" cy="1645920"/>
        </p:xfrm>
        <a:graphic>
          <a:graphicData uri="http://schemas.openxmlformats.org/drawingml/2006/table">
            <a:tbl>
              <a:tblPr firstRow="1" bandRow="1">
                <a:tableStyleId>{5C22544A-7EE6-4342-B048-85BDC9FD1C3A}</a:tableStyleId>
              </a:tblPr>
              <a:tblGrid>
                <a:gridCol w="5172502">
                  <a:extLst>
                    <a:ext uri="{9D8B030D-6E8A-4147-A177-3AD203B41FA5}">
                      <a16:colId xmlns:a16="http://schemas.microsoft.com/office/drawing/2014/main" val="2101753453"/>
                    </a:ext>
                  </a:extLst>
                </a:gridCol>
                <a:gridCol w="5172502">
                  <a:extLst>
                    <a:ext uri="{9D8B030D-6E8A-4147-A177-3AD203B41FA5}">
                      <a16:colId xmlns:a16="http://schemas.microsoft.com/office/drawing/2014/main" val="185457571"/>
                    </a:ext>
                  </a:extLst>
                </a:gridCol>
              </a:tblGrid>
              <a:tr h="370840">
                <a:tc>
                  <a:txBody>
                    <a:bodyPr/>
                    <a:lstStyle/>
                    <a:p>
                      <a:pPr algn="ctr"/>
                      <a:r>
                        <a:rPr lang="en-US" sz="2400" dirty="0"/>
                        <a:t>break</a:t>
                      </a:r>
                    </a:p>
                  </a:txBody>
                  <a:tcPr/>
                </a:tc>
                <a:tc>
                  <a:txBody>
                    <a:bodyPr/>
                    <a:lstStyle/>
                    <a:p>
                      <a:pPr algn="ctr"/>
                      <a:r>
                        <a:rPr lang="en-US" sz="2400" dirty="0"/>
                        <a:t>continue</a:t>
                      </a:r>
                    </a:p>
                  </a:txBody>
                  <a:tcPr/>
                </a:tc>
                <a:extLst>
                  <a:ext uri="{0D108BD9-81ED-4DB2-BD59-A6C34878D82A}">
                    <a16:rowId xmlns:a16="http://schemas.microsoft.com/office/drawing/2014/main" val="666842950"/>
                  </a:ext>
                </a:extLst>
              </a:tr>
              <a:tr h="370840">
                <a:tc>
                  <a:txBody>
                    <a:bodyPr/>
                    <a:lstStyle/>
                    <a:p>
                      <a:pPr marL="342900" indent="-342900" algn="just">
                        <a:buFont typeface="Arial" panose="020B0604020202020204" pitchFamily="34" charset="0"/>
                        <a:buChar char="•"/>
                      </a:pPr>
                      <a:r>
                        <a:rPr lang="en-US" sz="2400" dirty="0"/>
                        <a:t>It terminates the execution of a loop and passes control to the next statement after the end of the loop</a:t>
                      </a:r>
                    </a:p>
                  </a:txBody>
                  <a:tcPr/>
                </a:tc>
                <a:tc>
                  <a:txBody>
                    <a:bodyPr/>
                    <a:lstStyle/>
                    <a:p>
                      <a:pPr marL="342900" indent="-342900" algn="just">
                        <a:buFont typeface="Arial" panose="020B0604020202020204" pitchFamily="34" charset="0"/>
                        <a:buChar char="•"/>
                      </a:pPr>
                      <a:r>
                        <a:rPr lang="en-US" sz="2400" dirty="0"/>
                        <a:t>It</a:t>
                      </a:r>
                      <a:r>
                        <a:rPr lang="en-US" sz="2400" baseline="0" dirty="0"/>
                        <a:t> </a:t>
                      </a:r>
                      <a:r>
                        <a:rPr lang="en-US" sz="2400" dirty="0">
                          <a:highlight>
                            <a:srgbClr val="FFFF00"/>
                          </a:highlight>
                        </a:rPr>
                        <a:t>terminates the current pass through the loop </a:t>
                      </a:r>
                      <a:r>
                        <a:rPr lang="en-US" sz="2400" dirty="0"/>
                        <a:t>and returns control to the top of the loop.</a:t>
                      </a:r>
                    </a:p>
                  </a:txBody>
                  <a:tcPr/>
                </a:tc>
                <a:extLst>
                  <a:ext uri="{0D108BD9-81ED-4DB2-BD59-A6C34878D82A}">
                    <a16:rowId xmlns:a16="http://schemas.microsoft.com/office/drawing/2014/main" val="232970315"/>
                  </a:ext>
                </a:extLst>
              </a:tr>
            </a:tbl>
          </a:graphicData>
        </a:graphic>
      </p:graphicFrame>
      <p:sp>
        <p:nvSpPr>
          <p:cNvPr id="4" name="Rectangle 3"/>
          <p:cNvSpPr/>
          <p:nvPr/>
        </p:nvSpPr>
        <p:spPr>
          <a:xfrm>
            <a:off x="1414815" y="4977924"/>
            <a:ext cx="9453351" cy="461665"/>
          </a:xfrm>
          <a:prstGeom prst="rect">
            <a:avLst/>
          </a:prstGeom>
        </p:spPr>
        <p:txBody>
          <a:bodyPr wrap="square">
            <a:spAutoFit/>
          </a:bodyPr>
          <a:lstStyle/>
          <a:p>
            <a:pPr algn="just"/>
            <a:r>
              <a:rPr lang="en-US" sz="2400" dirty="0">
                <a:solidFill>
                  <a:srgbClr val="231F20"/>
                </a:solidFill>
              </a:rPr>
              <a:t>The break and continue statements </a:t>
            </a:r>
            <a:r>
              <a:rPr lang="en-US" sz="2400" dirty="0">
                <a:solidFill>
                  <a:srgbClr val="231F20"/>
                </a:solidFill>
                <a:highlight>
                  <a:srgbClr val="FFFF00"/>
                </a:highlight>
              </a:rPr>
              <a:t>work with both while loops and for loops.</a:t>
            </a:r>
            <a:endParaRPr lang="en-US" sz="2400" dirty="0">
              <a:highlight>
                <a:srgbClr val="FFFF00"/>
              </a:highlight>
            </a:endParaRPr>
          </a:p>
        </p:txBody>
      </p:sp>
    </p:spTree>
    <p:extLst>
      <p:ext uri="{BB962C8B-B14F-4D97-AF65-F5344CB8AC3E}">
        <p14:creationId xmlns:p14="http://schemas.microsoft.com/office/powerpoint/2010/main" val="1271396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948" y="929270"/>
            <a:ext cx="10258567" cy="4339650"/>
          </a:xfrm>
          <a:prstGeom prst="rect">
            <a:avLst/>
          </a:prstGeom>
        </p:spPr>
        <p:txBody>
          <a:bodyPr wrap="square">
            <a:spAutoFit/>
          </a:bodyPr>
          <a:lstStyle/>
          <a:p>
            <a:r>
              <a:rPr lang="en-US" sz="2400" b="1" dirty="0"/>
              <a:t>Example of “break” statement:</a:t>
            </a:r>
          </a:p>
          <a:p>
            <a:endParaRPr lang="en-US" b="1" dirty="0">
              <a:latin typeface="Courier"/>
            </a:endParaRPr>
          </a:p>
          <a:p>
            <a:r>
              <a:rPr lang="en-US" b="1" dirty="0">
                <a:latin typeface="Courier"/>
              </a:rPr>
              <a:t>Program:</a:t>
            </a:r>
          </a:p>
          <a:p>
            <a:r>
              <a:rPr lang="en-US" dirty="0">
                <a:latin typeface="Courier"/>
              </a:rPr>
              <a:t>for ii = 1:5</a:t>
            </a:r>
          </a:p>
          <a:p>
            <a:r>
              <a:rPr lang="en-US" dirty="0">
                <a:latin typeface="Courier"/>
              </a:rPr>
              <a:t>if ii == 3;</a:t>
            </a:r>
          </a:p>
          <a:p>
            <a:r>
              <a:rPr lang="en-US" dirty="0">
                <a:latin typeface="Courier"/>
              </a:rPr>
              <a:t>break;</a:t>
            </a:r>
          </a:p>
          <a:p>
            <a:r>
              <a:rPr lang="en-US" dirty="0">
                <a:latin typeface="Courier"/>
              </a:rPr>
              <a:t>end</a:t>
            </a:r>
          </a:p>
          <a:p>
            <a:r>
              <a:rPr lang="en-US" dirty="0" err="1">
                <a:latin typeface="Courier"/>
              </a:rPr>
              <a:t>fprintf</a:t>
            </a:r>
            <a:r>
              <a:rPr lang="en-US" dirty="0">
                <a:latin typeface="Courier"/>
              </a:rPr>
              <a:t>('ii = %d\</a:t>
            </a:r>
            <a:r>
              <a:rPr lang="en-US" dirty="0" err="1">
                <a:latin typeface="Courier"/>
              </a:rPr>
              <a:t>n',ii</a:t>
            </a:r>
            <a:r>
              <a:rPr lang="en-US" dirty="0">
                <a:latin typeface="Courier"/>
              </a:rPr>
              <a:t>);</a:t>
            </a:r>
          </a:p>
          <a:p>
            <a:r>
              <a:rPr lang="en-US" dirty="0">
                <a:latin typeface="Courier"/>
              </a:rPr>
              <a:t>end</a:t>
            </a:r>
          </a:p>
          <a:p>
            <a:r>
              <a:rPr lang="en-US" dirty="0" err="1">
                <a:latin typeface="Courier"/>
              </a:rPr>
              <a:t>disp</a:t>
            </a:r>
            <a:r>
              <a:rPr lang="en-US" dirty="0">
                <a:latin typeface="Courier"/>
              </a:rPr>
              <a:t>(['End of loop!']);</a:t>
            </a:r>
          </a:p>
          <a:p>
            <a:endParaRPr lang="en-US" b="1" dirty="0">
              <a:latin typeface="Courier"/>
            </a:endParaRPr>
          </a:p>
          <a:p>
            <a:r>
              <a:rPr lang="en-US" b="1" dirty="0">
                <a:latin typeface="Courier"/>
              </a:rPr>
              <a:t>Output:</a:t>
            </a:r>
          </a:p>
          <a:p>
            <a:r>
              <a:rPr lang="en-US" dirty="0">
                <a:latin typeface="Courier"/>
              </a:rPr>
              <a:t>ii = 1</a:t>
            </a:r>
          </a:p>
          <a:p>
            <a:r>
              <a:rPr lang="en-US" dirty="0">
                <a:latin typeface="Courier"/>
              </a:rPr>
              <a:t>ii = 2</a:t>
            </a:r>
          </a:p>
          <a:p>
            <a:r>
              <a:rPr lang="en-US" dirty="0">
                <a:latin typeface="Courier"/>
              </a:rPr>
              <a:t>End of loop!</a:t>
            </a:r>
          </a:p>
        </p:txBody>
      </p:sp>
    </p:spTree>
    <p:extLst>
      <p:ext uri="{BB962C8B-B14F-4D97-AF65-F5344CB8AC3E}">
        <p14:creationId xmlns:p14="http://schemas.microsoft.com/office/powerpoint/2010/main" val="82219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597" y="979817"/>
            <a:ext cx="10108442" cy="4893647"/>
          </a:xfrm>
          <a:prstGeom prst="rect">
            <a:avLst/>
          </a:prstGeom>
        </p:spPr>
        <p:txBody>
          <a:bodyPr wrap="square">
            <a:spAutoFit/>
          </a:bodyPr>
          <a:lstStyle/>
          <a:p>
            <a:r>
              <a:rPr lang="en-US" sz="2400" b="1" dirty="0"/>
              <a:t>Example of “continue” statement:</a:t>
            </a:r>
          </a:p>
          <a:p>
            <a:endParaRPr lang="en-US" b="1" dirty="0">
              <a:latin typeface="Courier"/>
            </a:endParaRPr>
          </a:p>
          <a:p>
            <a:r>
              <a:rPr lang="en-US" b="1" dirty="0">
                <a:latin typeface="Courier"/>
              </a:rPr>
              <a:t>Program:</a:t>
            </a:r>
          </a:p>
          <a:p>
            <a:r>
              <a:rPr lang="en-US" dirty="0">
                <a:solidFill>
                  <a:srgbClr val="231F20"/>
                </a:solidFill>
                <a:latin typeface="Courier"/>
              </a:rPr>
              <a:t>for ii = 1:5</a:t>
            </a:r>
          </a:p>
          <a:p>
            <a:r>
              <a:rPr lang="en-US" dirty="0">
                <a:solidFill>
                  <a:srgbClr val="231F20"/>
                </a:solidFill>
                <a:latin typeface="Courier"/>
              </a:rPr>
              <a:t>if ii == 3;</a:t>
            </a:r>
          </a:p>
          <a:p>
            <a:r>
              <a:rPr lang="en-US" dirty="0">
                <a:solidFill>
                  <a:srgbClr val="231F20"/>
                </a:solidFill>
                <a:latin typeface="Courier"/>
              </a:rPr>
              <a:t>continue;</a:t>
            </a:r>
          </a:p>
          <a:p>
            <a:r>
              <a:rPr lang="en-US" dirty="0">
                <a:solidFill>
                  <a:srgbClr val="231F20"/>
                </a:solidFill>
                <a:latin typeface="Courier"/>
              </a:rPr>
              <a:t>end</a:t>
            </a:r>
          </a:p>
          <a:p>
            <a:r>
              <a:rPr lang="en-US" dirty="0" err="1">
                <a:solidFill>
                  <a:srgbClr val="231F20"/>
                </a:solidFill>
                <a:latin typeface="Courier"/>
              </a:rPr>
              <a:t>fprintf</a:t>
            </a:r>
            <a:r>
              <a:rPr lang="en-US" dirty="0">
                <a:solidFill>
                  <a:srgbClr val="231F20"/>
                </a:solidFill>
                <a:latin typeface="Courier"/>
              </a:rPr>
              <a:t>('ii = %d\</a:t>
            </a:r>
            <a:r>
              <a:rPr lang="en-US" dirty="0" err="1">
                <a:solidFill>
                  <a:srgbClr val="231F20"/>
                </a:solidFill>
                <a:latin typeface="Courier"/>
              </a:rPr>
              <a:t>n',ii</a:t>
            </a:r>
            <a:r>
              <a:rPr lang="en-US" dirty="0">
                <a:solidFill>
                  <a:srgbClr val="231F20"/>
                </a:solidFill>
                <a:latin typeface="Courier"/>
              </a:rPr>
              <a:t>);</a:t>
            </a:r>
          </a:p>
          <a:p>
            <a:r>
              <a:rPr lang="en-US" dirty="0">
                <a:solidFill>
                  <a:srgbClr val="231F20"/>
                </a:solidFill>
                <a:latin typeface="Courier"/>
              </a:rPr>
              <a:t>end</a:t>
            </a:r>
          </a:p>
          <a:p>
            <a:r>
              <a:rPr lang="en-US" dirty="0" err="1">
                <a:solidFill>
                  <a:srgbClr val="231F20"/>
                </a:solidFill>
                <a:latin typeface="Courier"/>
              </a:rPr>
              <a:t>disp</a:t>
            </a:r>
            <a:r>
              <a:rPr lang="en-US" dirty="0">
                <a:solidFill>
                  <a:srgbClr val="231F20"/>
                </a:solidFill>
                <a:latin typeface="Courier"/>
              </a:rPr>
              <a:t>(['End of loop!']);</a:t>
            </a:r>
          </a:p>
          <a:p>
            <a:endParaRPr lang="en-US" b="1" dirty="0">
              <a:solidFill>
                <a:srgbClr val="231F20"/>
              </a:solidFill>
              <a:latin typeface="Courier-Bold"/>
            </a:endParaRPr>
          </a:p>
          <a:p>
            <a:r>
              <a:rPr lang="en-US" b="1" dirty="0">
                <a:solidFill>
                  <a:srgbClr val="231F20"/>
                </a:solidFill>
                <a:latin typeface="Courier"/>
              </a:rPr>
              <a:t>Output:</a:t>
            </a:r>
          </a:p>
          <a:p>
            <a:r>
              <a:rPr lang="en-US" dirty="0">
                <a:solidFill>
                  <a:srgbClr val="231F20"/>
                </a:solidFill>
                <a:latin typeface="Courier"/>
              </a:rPr>
              <a:t>ii = 1</a:t>
            </a:r>
          </a:p>
          <a:p>
            <a:r>
              <a:rPr lang="en-US" dirty="0">
                <a:solidFill>
                  <a:srgbClr val="231F20"/>
                </a:solidFill>
                <a:latin typeface="Courier"/>
              </a:rPr>
              <a:t>ii = 2</a:t>
            </a:r>
          </a:p>
          <a:p>
            <a:r>
              <a:rPr lang="en-US" dirty="0">
                <a:solidFill>
                  <a:srgbClr val="231F20"/>
                </a:solidFill>
                <a:latin typeface="Courier"/>
              </a:rPr>
              <a:t>ii = 4</a:t>
            </a:r>
          </a:p>
          <a:p>
            <a:r>
              <a:rPr lang="en-US" dirty="0">
                <a:solidFill>
                  <a:srgbClr val="231F20"/>
                </a:solidFill>
                <a:latin typeface="Courier"/>
              </a:rPr>
              <a:t>ii = 5</a:t>
            </a:r>
          </a:p>
          <a:p>
            <a:r>
              <a:rPr lang="en-US" dirty="0">
                <a:solidFill>
                  <a:srgbClr val="231F20"/>
                </a:solidFill>
                <a:latin typeface="Courier"/>
              </a:rPr>
              <a:t>End of loop!</a:t>
            </a:r>
            <a:endParaRPr lang="en-US" dirty="0"/>
          </a:p>
        </p:txBody>
      </p:sp>
    </p:spTree>
    <p:extLst>
      <p:ext uri="{BB962C8B-B14F-4D97-AF65-F5344CB8AC3E}">
        <p14:creationId xmlns:p14="http://schemas.microsoft.com/office/powerpoint/2010/main" val="3069566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5301" y="861930"/>
            <a:ext cx="10381398" cy="5016758"/>
          </a:xfrm>
          <a:prstGeom prst="rect">
            <a:avLst/>
          </a:prstGeom>
        </p:spPr>
        <p:txBody>
          <a:bodyPr wrap="square">
            <a:spAutoFit/>
          </a:bodyPr>
          <a:lstStyle/>
          <a:p>
            <a:pPr algn="just"/>
            <a:r>
              <a:rPr lang="en-US" sz="3600" b="1" dirty="0">
                <a:solidFill>
                  <a:srgbClr val="231F20"/>
                </a:solidFill>
              </a:rPr>
              <a:t>Nesting Loops</a:t>
            </a:r>
          </a:p>
          <a:p>
            <a:pPr algn="just"/>
            <a:r>
              <a:rPr lang="en-US" sz="2800" dirty="0">
                <a:solidFill>
                  <a:srgbClr val="231F20"/>
                </a:solidFill>
              </a:rPr>
              <a:t>It is possible </a:t>
            </a:r>
            <a:r>
              <a:rPr lang="en-US" sz="2800" dirty="0">
                <a:solidFill>
                  <a:srgbClr val="231F20"/>
                </a:solidFill>
                <a:highlight>
                  <a:srgbClr val="FFFF00"/>
                </a:highlight>
              </a:rPr>
              <a:t>for one loop to be completely inside another loop</a:t>
            </a:r>
            <a:r>
              <a:rPr lang="en-US" sz="2800" dirty="0">
                <a:solidFill>
                  <a:srgbClr val="231F20"/>
                </a:solidFill>
              </a:rPr>
              <a:t>. If one loop is completely inside another one, the two loops are called </a:t>
            </a:r>
            <a:r>
              <a:rPr lang="en-US" sz="2800" b="1" dirty="0">
                <a:solidFill>
                  <a:srgbClr val="231F20"/>
                </a:solidFill>
                <a:highlight>
                  <a:srgbClr val="FFFF00"/>
                </a:highlight>
              </a:rPr>
              <a:t>nested loops</a:t>
            </a:r>
            <a:r>
              <a:rPr lang="en-US" sz="2800" dirty="0">
                <a:solidFill>
                  <a:srgbClr val="231F20"/>
                </a:solidFill>
                <a:highlight>
                  <a:srgbClr val="FFFF00"/>
                </a:highlight>
              </a:rPr>
              <a:t>. </a:t>
            </a:r>
          </a:p>
          <a:p>
            <a:pPr algn="just"/>
            <a:endParaRPr lang="en-US" sz="2800" dirty="0">
              <a:solidFill>
                <a:srgbClr val="231F20"/>
              </a:solidFill>
            </a:endParaRPr>
          </a:p>
          <a:p>
            <a:pPr algn="just"/>
            <a:r>
              <a:rPr lang="en-US" sz="2800" b="1" dirty="0">
                <a:solidFill>
                  <a:srgbClr val="231F20"/>
                </a:solidFill>
              </a:rPr>
              <a:t>Example 1:</a:t>
            </a:r>
          </a:p>
          <a:p>
            <a:pPr algn="just"/>
            <a:r>
              <a:rPr lang="en-US" sz="2400" dirty="0">
                <a:solidFill>
                  <a:srgbClr val="231F20"/>
                </a:solidFill>
                <a:latin typeface="Courier"/>
              </a:rPr>
              <a:t>for ii = 1:3</a:t>
            </a:r>
          </a:p>
          <a:p>
            <a:pPr algn="just"/>
            <a:r>
              <a:rPr lang="en-US" sz="2400" dirty="0">
                <a:solidFill>
                  <a:srgbClr val="231F20"/>
                </a:solidFill>
                <a:latin typeface="Courier"/>
              </a:rPr>
              <a:t>for </a:t>
            </a:r>
            <a:r>
              <a:rPr lang="en-US" sz="2400" dirty="0" err="1">
                <a:solidFill>
                  <a:srgbClr val="231F20"/>
                </a:solidFill>
                <a:latin typeface="Courier"/>
              </a:rPr>
              <a:t>jj</a:t>
            </a:r>
            <a:r>
              <a:rPr lang="en-US" sz="2400" dirty="0">
                <a:solidFill>
                  <a:srgbClr val="231F20"/>
                </a:solidFill>
                <a:latin typeface="Courier"/>
              </a:rPr>
              <a:t> = 1:3</a:t>
            </a:r>
          </a:p>
          <a:p>
            <a:pPr algn="just"/>
            <a:r>
              <a:rPr lang="en-US" sz="2400" dirty="0">
                <a:solidFill>
                  <a:srgbClr val="231F20"/>
                </a:solidFill>
                <a:latin typeface="Courier"/>
              </a:rPr>
              <a:t>product = ii * </a:t>
            </a:r>
            <a:r>
              <a:rPr lang="en-US" sz="2400" dirty="0" err="1">
                <a:solidFill>
                  <a:srgbClr val="231F20"/>
                </a:solidFill>
                <a:latin typeface="Courier"/>
              </a:rPr>
              <a:t>jj</a:t>
            </a:r>
            <a:r>
              <a:rPr lang="en-US" sz="2400" dirty="0">
                <a:solidFill>
                  <a:srgbClr val="231F20"/>
                </a:solidFill>
                <a:latin typeface="Courier"/>
              </a:rPr>
              <a:t>;</a:t>
            </a:r>
          </a:p>
          <a:p>
            <a:pPr algn="just"/>
            <a:r>
              <a:rPr lang="en-US" sz="2400" dirty="0" err="1">
                <a:solidFill>
                  <a:srgbClr val="231F20"/>
                </a:solidFill>
                <a:latin typeface="Courier"/>
              </a:rPr>
              <a:t>fprintf</a:t>
            </a:r>
            <a:r>
              <a:rPr lang="en-US" sz="2400" dirty="0">
                <a:solidFill>
                  <a:srgbClr val="231F20"/>
                </a:solidFill>
                <a:latin typeface="Courier"/>
              </a:rPr>
              <a:t>('%d * %d = %d\n',</a:t>
            </a:r>
            <a:r>
              <a:rPr lang="en-US" sz="2400" dirty="0" err="1">
                <a:solidFill>
                  <a:srgbClr val="231F20"/>
                </a:solidFill>
                <a:latin typeface="Courier"/>
              </a:rPr>
              <a:t>ii,jj,product</a:t>
            </a:r>
            <a:r>
              <a:rPr lang="en-US" sz="2400" dirty="0">
                <a:solidFill>
                  <a:srgbClr val="231F20"/>
                </a:solidFill>
                <a:latin typeface="Courier"/>
              </a:rPr>
              <a:t>);</a:t>
            </a:r>
          </a:p>
          <a:p>
            <a:pPr algn="just"/>
            <a:r>
              <a:rPr lang="en-US" sz="2400" dirty="0">
                <a:solidFill>
                  <a:srgbClr val="231F20"/>
                </a:solidFill>
                <a:latin typeface="Courier"/>
              </a:rPr>
              <a:t>end</a:t>
            </a:r>
          </a:p>
          <a:p>
            <a:pPr algn="just"/>
            <a:r>
              <a:rPr lang="en-US" sz="2400" dirty="0">
                <a:solidFill>
                  <a:srgbClr val="231F20"/>
                </a:solidFill>
                <a:latin typeface="Courier"/>
              </a:rPr>
              <a:t>end</a:t>
            </a:r>
            <a:endParaRPr lang="en-US" sz="2400" dirty="0">
              <a:latin typeface="Courier"/>
            </a:endParaRPr>
          </a:p>
        </p:txBody>
      </p:sp>
      <p:sp>
        <p:nvSpPr>
          <p:cNvPr id="4" name="Rectangle 3"/>
          <p:cNvSpPr/>
          <p:nvPr/>
        </p:nvSpPr>
        <p:spPr>
          <a:xfrm>
            <a:off x="9626222" y="2924033"/>
            <a:ext cx="1660477" cy="2954655"/>
          </a:xfrm>
          <a:prstGeom prst="rect">
            <a:avLst/>
          </a:prstGeom>
        </p:spPr>
        <p:txBody>
          <a:bodyPr wrap="square">
            <a:spAutoFit/>
          </a:bodyPr>
          <a:lstStyle/>
          <a:p>
            <a:r>
              <a:rPr lang="en-US" sz="2400" b="1" dirty="0">
                <a:solidFill>
                  <a:srgbClr val="231F20"/>
                </a:solidFill>
                <a:latin typeface="Courier"/>
              </a:rPr>
              <a:t>Output:</a:t>
            </a:r>
          </a:p>
          <a:p>
            <a:r>
              <a:rPr lang="en-US" dirty="0">
                <a:solidFill>
                  <a:srgbClr val="231F20"/>
                </a:solidFill>
                <a:latin typeface="Courier"/>
              </a:rPr>
              <a:t>1 * 1 = 1</a:t>
            </a:r>
          </a:p>
          <a:p>
            <a:r>
              <a:rPr lang="en-US" dirty="0">
                <a:solidFill>
                  <a:srgbClr val="231F20"/>
                </a:solidFill>
                <a:latin typeface="Courier"/>
              </a:rPr>
              <a:t>1 * 2 = 2</a:t>
            </a:r>
          </a:p>
          <a:p>
            <a:r>
              <a:rPr lang="en-US" dirty="0">
                <a:solidFill>
                  <a:srgbClr val="231F20"/>
                </a:solidFill>
                <a:latin typeface="Courier"/>
              </a:rPr>
              <a:t>1 * 3 = 3</a:t>
            </a:r>
          </a:p>
          <a:p>
            <a:r>
              <a:rPr lang="en-US" dirty="0">
                <a:solidFill>
                  <a:srgbClr val="231F20"/>
                </a:solidFill>
                <a:latin typeface="Courier"/>
              </a:rPr>
              <a:t>2 * 1 = 2</a:t>
            </a:r>
          </a:p>
          <a:p>
            <a:r>
              <a:rPr lang="en-US" dirty="0">
                <a:solidFill>
                  <a:srgbClr val="231F20"/>
                </a:solidFill>
                <a:latin typeface="Courier"/>
              </a:rPr>
              <a:t>2 * 2 = 4</a:t>
            </a:r>
          </a:p>
          <a:p>
            <a:r>
              <a:rPr lang="en-US" dirty="0">
                <a:solidFill>
                  <a:srgbClr val="231F20"/>
                </a:solidFill>
                <a:latin typeface="Courier"/>
              </a:rPr>
              <a:t>2 * 3 = 6</a:t>
            </a:r>
          </a:p>
          <a:p>
            <a:r>
              <a:rPr lang="en-US" dirty="0">
                <a:solidFill>
                  <a:srgbClr val="231F20"/>
                </a:solidFill>
                <a:latin typeface="Courier"/>
              </a:rPr>
              <a:t>3 * 1 = 3</a:t>
            </a:r>
          </a:p>
          <a:p>
            <a:r>
              <a:rPr lang="en-US" dirty="0">
                <a:solidFill>
                  <a:srgbClr val="231F20"/>
                </a:solidFill>
                <a:latin typeface="Courier"/>
              </a:rPr>
              <a:t>3 * 2 = 6</a:t>
            </a:r>
          </a:p>
          <a:p>
            <a:r>
              <a:rPr lang="en-US" dirty="0">
                <a:solidFill>
                  <a:srgbClr val="231F20"/>
                </a:solidFill>
                <a:latin typeface="Courier"/>
              </a:rPr>
              <a:t>3 * 3 = 9</a:t>
            </a:r>
            <a:endParaRPr lang="en-US" dirty="0"/>
          </a:p>
        </p:txBody>
      </p:sp>
    </p:spTree>
    <p:extLst>
      <p:ext uri="{BB962C8B-B14F-4D97-AF65-F5344CB8AC3E}">
        <p14:creationId xmlns:p14="http://schemas.microsoft.com/office/powerpoint/2010/main" val="418031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949" y="835758"/>
            <a:ext cx="6096000" cy="4955203"/>
          </a:xfrm>
          <a:prstGeom prst="rect">
            <a:avLst/>
          </a:prstGeom>
        </p:spPr>
        <p:txBody>
          <a:bodyPr>
            <a:spAutoFit/>
          </a:bodyPr>
          <a:lstStyle/>
          <a:p>
            <a:r>
              <a:rPr lang="en-US" sz="2800" b="1" dirty="0">
                <a:solidFill>
                  <a:srgbClr val="231F20"/>
                </a:solidFill>
              </a:rPr>
              <a:t>Example 2:</a:t>
            </a:r>
          </a:p>
          <a:p>
            <a:r>
              <a:rPr lang="en-US" sz="2400" dirty="0">
                <a:solidFill>
                  <a:srgbClr val="231F20"/>
                </a:solidFill>
                <a:latin typeface="Courier"/>
              </a:rPr>
              <a:t>for ii = 1:3</a:t>
            </a:r>
          </a:p>
          <a:p>
            <a:r>
              <a:rPr lang="en-US" sz="2400" dirty="0">
                <a:solidFill>
                  <a:srgbClr val="231F20"/>
                </a:solidFill>
                <a:latin typeface="Courier"/>
              </a:rPr>
              <a:t>for </a:t>
            </a:r>
            <a:r>
              <a:rPr lang="en-US" sz="2400" dirty="0" err="1">
                <a:solidFill>
                  <a:srgbClr val="231F20"/>
                </a:solidFill>
                <a:latin typeface="Courier"/>
              </a:rPr>
              <a:t>jj</a:t>
            </a:r>
            <a:r>
              <a:rPr lang="en-US" sz="2400" dirty="0">
                <a:solidFill>
                  <a:srgbClr val="231F20"/>
                </a:solidFill>
                <a:latin typeface="Courier"/>
              </a:rPr>
              <a:t> = </a:t>
            </a:r>
            <a:r>
              <a:rPr lang="en-US" sz="2400" dirty="0">
                <a:solidFill>
                  <a:srgbClr val="231F20"/>
                </a:solidFill>
                <a:highlight>
                  <a:srgbClr val="FFFF00"/>
                </a:highlight>
                <a:latin typeface="Courier"/>
              </a:rPr>
              <a:t>1:3</a:t>
            </a:r>
          </a:p>
          <a:p>
            <a:r>
              <a:rPr lang="en-US" sz="2400" dirty="0">
                <a:solidFill>
                  <a:srgbClr val="231F20"/>
                </a:solidFill>
                <a:latin typeface="Courier"/>
              </a:rPr>
              <a:t>if </a:t>
            </a:r>
            <a:r>
              <a:rPr lang="en-US" sz="2400" dirty="0" err="1">
                <a:solidFill>
                  <a:srgbClr val="231F20"/>
                </a:solidFill>
                <a:latin typeface="Courier"/>
              </a:rPr>
              <a:t>jj</a:t>
            </a:r>
            <a:r>
              <a:rPr lang="en-US" sz="2400" dirty="0">
                <a:solidFill>
                  <a:srgbClr val="231F20"/>
                </a:solidFill>
                <a:latin typeface="Courier"/>
              </a:rPr>
              <a:t> == </a:t>
            </a:r>
            <a:r>
              <a:rPr lang="en-US" sz="2400" dirty="0">
                <a:solidFill>
                  <a:srgbClr val="231F20"/>
                </a:solidFill>
                <a:highlight>
                  <a:srgbClr val="FFFF00"/>
                </a:highlight>
                <a:latin typeface="Courier"/>
              </a:rPr>
              <a:t>3;</a:t>
            </a:r>
          </a:p>
          <a:p>
            <a:r>
              <a:rPr lang="en-US" sz="2400" dirty="0">
                <a:solidFill>
                  <a:srgbClr val="231F20"/>
                </a:solidFill>
                <a:latin typeface="Courier"/>
              </a:rPr>
              <a:t>break;</a:t>
            </a:r>
          </a:p>
          <a:p>
            <a:r>
              <a:rPr lang="en-US" sz="2400" dirty="0">
                <a:solidFill>
                  <a:srgbClr val="231F20"/>
                </a:solidFill>
                <a:latin typeface="Courier"/>
              </a:rPr>
              <a:t>end</a:t>
            </a:r>
          </a:p>
          <a:p>
            <a:r>
              <a:rPr lang="en-US" sz="2400" dirty="0">
                <a:solidFill>
                  <a:srgbClr val="231F20"/>
                </a:solidFill>
                <a:latin typeface="Courier"/>
              </a:rPr>
              <a:t>product = </a:t>
            </a:r>
            <a:r>
              <a:rPr lang="en-US" sz="2400" dirty="0">
                <a:solidFill>
                  <a:srgbClr val="231F20"/>
                </a:solidFill>
                <a:highlight>
                  <a:srgbClr val="FFFF00"/>
                </a:highlight>
                <a:latin typeface="Courier"/>
              </a:rPr>
              <a:t>ii * </a:t>
            </a:r>
            <a:r>
              <a:rPr lang="en-US" sz="2400" dirty="0" err="1">
                <a:solidFill>
                  <a:srgbClr val="231F20"/>
                </a:solidFill>
                <a:highlight>
                  <a:srgbClr val="FFFF00"/>
                </a:highlight>
                <a:latin typeface="Courier"/>
              </a:rPr>
              <a:t>jj</a:t>
            </a:r>
            <a:r>
              <a:rPr lang="en-US" sz="2400" dirty="0">
                <a:solidFill>
                  <a:srgbClr val="231F20"/>
                </a:solidFill>
                <a:latin typeface="Courier"/>
              </a:rPr>
              <a:t>;</a:t>
            </a:r>
          </a:p>
          <a:p>
            <a:r>
              <a:rPr lang="en-US" sz="2400" dirty="0" err="1">
                <a:solidFill>
                  <a:srgbClr val="231F20"/>
                </a:solidFill>
                <a:highlight>
                  <a:srgbClr val="FFFF00"/>
                </a:highlight>
                <a:latin typeface="Courier"/>
              </a:rPr>
              <a:t>fprintf</a:t>
            </a:r>
            <a:r>
              <a:rPr lang="en-US" sz="2400" dirty="0">
                <a:solidFill>
                  <a:srgbClr val="231F20"/>
                </a:solidFill>
                <a:highlight>
                  <a:srgbClr val="FFFF00"/>
                </a:highlight>
                <a:latin typeface="Courier"/>
              </a:rPr>
              <a:t>('%d * %d = %d\n',</a:t>
            </a:r>
            <a:r>
              <a:rPr lang="en-US" sz="2400" dirty="0" err="1">
                <a:solidFill>
                  <a:srgbClr val="231F20"/>
                </a:solidFill>
                <a:highlight>
                  <a:srgbClr val="FFFF00"/>
                </a:highlight>
                <a:latin typeface="Courier"/>
              </a:rPr>
              <a:t>ii,jj,product</a:t>
            </a:r>
            <a:r>
              <a:rPr lang="en-US" sz="2400" dirty="0">
                <a:solidFill>
                  <a:srgbClr val="231F20"/>
                </a:solidFill>
                <a:highlight>
                  <a:srgbClr val="FFFF00"/>
                </a:highlight>
                <a:latin typeface="Courier"/>
              </a:rPr>
              <a:t>);</a:t>
            </a:r>
          </a:p>
          <a:p>
            <a:r>
              <a:rPr lang="en-US" sz="2400" dirty="0">
                <a:solidFill>
                  <a:srgbClr val="231F20"/>
                </a:solidFill>
                <a:latin typeface="Courier"/>
              </a:rPr>
              <a:t>end</a:t>
            </a:r>
          </a:p>
          <a:p>
            <a:r>
              <a:rPr lang="en-US" sz="2400" dirty="0" err="1">
                <a:solidFill>
                  <a:srgbClr val="231F20"/>
                </a:solidFill>
                <a:latin typeface="Courier"/>
              </a:rPr>
              <a:t>fprintf</a:t>
            </a:r>
            <a:r>
              <a:rPr lang="en-US" sz="2400" dirty="0">
                <a:solidFill>
                  <a:srgbClr val="231F20"/>
                </a:solidFill>
                <a:latin typeface="Courier"/>
              </a:rPr>
              <a:t>('End of inner loop\n');</a:t>
            </a:r>
          </a:p>
          <a:p>
            <a:r>
              <a:rPr lang="en-US" sz="2400" dirty="0">
                <a:solidFill>
                  <a:srgbClr val="231F20"/>
                </a:solidFill>
                <a:latin typeface="Courier"/>
              </a:rPr>
              <a:t>end</a:t>
            </a:r>
          </a:p>
          <a:p>
            <a:r>
              <a:rPr lang="en-US" sz="2400" dirty="0" err="1">
                <a:solidFill>
                  <a:srgbClr val="231F20"/>
                </a:solidFill>
                <a:latin typeface="Courier"/>
              </a:rPr>
              <a:t>fprintf</a:t>
            </a:r>
            <a:r>
              <a:rPr lang="en-US" sz="2400" dirty="0">
                <a:solidFill>
                  <a:srgbClr val="231F20"/>
                </a:solidFill>
                <a:latin typeface="Courier"/>
              </a:rPr>
              <a:t>('End of outer loop\n');</a:t>
            </a:r>
          </a:p>
        </p:txBody>
      </p:sp>
      <p:sp>
        <p:nvSpPr>
          <p:cNvPr id="3" name="Rectangle 2"/>
          <p:cNvSpPr/>
          <p:nvPr/>
        </p:nvSpPr>
        <p:spPr>
          <a:xfrm>
            <a:off x="8065827" y="1124383"/>
            <a:ext cx="3643952" cy="4154984"/>
          </a:xfrm>
          <a:prstGeom prst="rect">
            <a:avLst/>
          </a:prstGeom>
        </p:spPr>
        <p:txBody>
          <a:bodyPr wrap="square">
            <a:spAutoFit/>
          </a:bodyPr>
          <a:lstStyle/>
          <a:p>
            <a:r>
              <a:rPr lang="en-US" sz="2400" b="1" dirty="0">
                <a:solidFill>
                  <a:srgbClr val="231F20"/>
                </a:solidFill>
              </a:rPr>
              <a:t>Output:</a:t>
            </a:r>
          </a:p>
          <a:p>
            <a:r>
              <a:rPr lang="en-US" sz="2400" dirty="0">
                <a:solidFill>
                  <a:srgbClr val="231F20"/>
                </a:solidFill>
                <a:latin typeface="Courier"/>
              </a:rPr>
              <a:t>1 * 1 = 1</a:t>
            </a:r>
          </a:p>
          <a:p>
            <a:r>
              <a:rPr lang="en-US" sz="2400" dirty="0">
                <a:solidFill>
                  <a:srgbClr val="231F20"/>
                </a:solidFill>
                <a:latin typeface="Courier"/>
              </a:rPr>
              <a:t>1 * 2 = 2</a:t>
            </a:r>
          </a:p>
          <a:p>
            <a:r>
              <a:rPr lang="en-US" sz="2400" dirty="0">
                <a:solidFill>
                  <a:srgbClr val="231F20"/>
                </a:solidFill>
                <a:latin typeface="Courier"/>
              </a:rPr>
              <a:t>End of inner loop</a:t>
            </a:r>
          </a:p>
          <a:p>
            <a:r>
              <a:rPr lang="en-US" sz="2400" dirty="0">
                <a:solidFill>
                  <a:srgbClr val="231F20"/>
                </a:solidFill>
                <a:latin typeface="Courier"/>
              </a:rPr>
              <a:t>2 * 1 = 2</a:t>
            </a:r>
          </a:p>
          <a:p>
            <a:r>
              <a:rPr lang="en-US" sz="2400" dirty="0">
                <a:solidFill>
                  <a:srgbClr val="231F20"/>
                </a:solidFill>
                <a:latin typeface="Courier"/>
              </a:rPr>
              <a:t>2 * 2 = 4</a:t>
            </a:r>
          </a:p>
          <a:p>
            <a:r>
              <a:rPr lang="en-US" sz="2400" dirty="0">
                <a:solidFill>
                  <a:srgbClr val="231F20"/>
                </a:solidFill>
                <a:latin typeface="Courier"/>
              </a:rPr>
              <a:t>End of inner loop</a:t>
            </a:r>
          </a:p>
          <a:p>
            <a:r>
              <a:rPr lang="en-US" sz="2400" dirty="0">
                <a:solidFill>
                  <a:srgbClr val="231F20"/>
                </a:solidFill>
                <a:latin typeface="Courier"/>
              </a:rPr>
              <a:t>3 * 1 = 3</a:t>
            </a:r>
          </a:p>
          <a:p>
            <a:r>
              <a:rPr lang="en-US" sz="2400" dirty="0">
                <a:solidFill>
                  <a:srgbClr val="231F20"/>
                </a:solidFill>
                <a:latin typeface="Courier"/>
              </a:rPr>
              <a:t>3 * 2 = 6</a:t>
            </a:r>
          </a:p>
          <a:p>
            <a:r>
              <a:rPr lang="en-US" sz="2400" dirty="0">
                <a:solidFill>
                  <a:srgbClr val="231F20"/>
                </a:solidFill>
                <a:latin typeface="Courier"/>
              </a:rPr>
              <a:t>End of inner loop</a:t>
            </a:r>
          </a:p>
          <a:p>
            <a:r>
              <a:rPr lang="en-US" sz="2400" dirty="0">
                <a:solidFill>
                  <a:srgbClr val="231F20"/>
                </a:solidFill>
                <a:latin typeface="Courier"/>
              </a:rPr>
              <a:t>End of outer loop</a:t>
            </a:r>
            <a:endParaRPr lang="en-US" sz="2400" dirty="0"/>
          </a:p>
        </p:txBody>
      </p:sp>
    </p:spTree>
    <p:extLst>
      <p:ext uri="{BB962C8B-B14F-4D97-AF65-F5344CB8AC3E}">
        <p14:creationId xmlns:p14="http://schemas.microsoft.com/office/powerpoint/2010/main" val="2143844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948" y="763475"/>
            <a:ext cx="10176681" cy="2677656"/>
          </a:xfrm>
          <a:prstGeom prst="rect">
            <a:avLst/>
          </a:prstGeom>
        </p:spPr>
        <p:txBody>
          <a:bodyPr wrap="square">
            <a:spAutoFit/>
          </a:bodyPr>
          <a:lstStyle/>
          <a:p>
            <a:pPr algn="just"/>
            <a:r>
              <a:rPr lang="en-US" sz="2800" b="1" dirty="0"/>
              <a:t>Explanation of Example 2:</a:t>
            </a:r>
            <a:r>
              <a:rPr lang="en-US" sz="2800" dirty="0"/>
              <a:t> </a:t>
            </a:r>
          </a:p>
          <a:p>
            <a:pPr algn="just"/>
            <a:r>
              <a:rPr lang="en-US" sz="2800" dirty="0"/>
              <a:t>If the inner loop counter </a:t>
            </a:r>
            <a:r>
              <a:rPr lang="en-US" sz="2800" dirty="0" err="1">
                <a:highlight>
                  <a:srgbClr val="FFFF00"/>
                </a:highlight>
              </a:rPr>
              <a:t>jj</a:t>
            </a:r>
            <a:r>
              <a:rPr lang="en-US" sz="2800" dirty="0">
                <a:highlight>
                  <a:srgbClr val="FFFF00"/>
                </a:highlight>
              </a:rPr>
              <a:t> is equal to 3</a:t>
            </a:r>
            <a:r>
              <a:rPr lang="en-US" sz="2800" dirty="0"/>
              <a:t>, then the break statement will be executed. This will cause the program to exit the innermost loop. The program will print out “</a:t>
            </a:r>
            <a:r>
              <a:rPr lang="en-US" sz="2800" dirty="0">
                <a:highlight>
                  <a:srgbClr val="FFFF00"/>
                </a:highlight>
              </a:rPr>
              <a:t>End of inner loop</a:t>
            </a:r>
            <a:r>
              <a:rPr lang="en-US" sz="2800" dirty="0"/>
              <a:t>,” the index of the outer loop will be </a:t>
            </a:r>
            <a:r>
              <a:rPr lang="en-US" sz="2800" dirty="0">
                <a:highlight>
                  <a:srgbClr val="FFFF00"/>
                </a:highlight>
              </a:rPr>
              <a:t>increased </a:t>
            </a:r>
            <a:r>
              <a:rPr lang="en-US" sz="2800" dirty="0">
                <a:solidFill>
                  <a:srgbClr val="231F20"/>
                </a:solidFill>
                <a:highlight>
                  <a:srgbClr val="FFFF00"/>
                </a:highlight>
              </a:rPr>
              <a:t>by 1, and execution of the innermost loop will start over. </a:t>
            </a:r>
            <a:endParaRPr lang="en-US" sz="2800" dirty="0">
              <a:highlight>
                <a:srgbClr val="FFFF00"/>
              </a:highlight>
            </a:endParaRPr>
          </a:p>
        </p:txBody>
      </p:sp>
    </p:spTree>
    <p:extLst>
      <p:ext uri="{BB962C8B-B14F-4D97-AF65-F5344CB8AC3E}">
        <p14:creationId xmlns:p14="http://schemas.microsoft.com/office/powerpoint/2010/main" val="1191017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301" y="784087"/>
            <a:ext cx="10258568" cy="3293209"/>
          </a:xfrm>
          <a:prstGeom prst="rect">
            <a:avLst/>
          </a:prstGeom>
        </p:spPr>
        <p:txBody>
          <a:bodyPr wrap="square">
            <a:spAutoFit/>
          </a:bodyPr>
          <a:lstStyle/>
          <a:p>
            <a:pPr algn="ctr"/>
            <a:r>
              <a:rPr lang="en-US" sz="4000" b="1" dirty="0">
                <a:solidFill>
                  <a:srgbClr val="231F20"/>
                </a:solidFill>
                <a:highlight>
                  <a:srgbClr val="FFFF00"/>
                </a:highlight>
              </a:rPr>
              <a:t>Logical Arrays and Vectorization</a:t>
            </a:r>
          </a:p>
          <a:p>
            <a:pPr algn="just"/>
            <a:endParaRPr lang="en-US" sz="2800" dirty="0">
              <a:solidFill>
                <a:srgbClr val="231F20"/>
              </a:solidFill>
            </a:endParaRPr>
          </a:p>
          <a:p>
            <a:pPr algn="just"/>
            <a:r>
              <a:rPr lang="en-US" sz="2800" dirty="0">
                <a:solidFill>
                  <a:srgbClr val="231F20"/>
                </a:solidFill>
              </a:rPr>
              <a:t>Consider the following statements:</a:t>
            </a:r>
          </a:p>
          <a:p>
            <a:pPr algn="just"/>
            <a:r>
              <a:rPr lang="pt-BR" sz="2800" dirty="0">
                <a:solidFill>
                  <a:srgbClr val="231F20"/>
                </a:solidFill>
              </a:rPr>
              <a:t>a = [1 2 3; 4 5 6; 7 8 9];</a:t>
            </a:r>
          </a:p>
          <a:p>
            <a:pPr algn="just"/>
            <a:r>
              <a:rPr lang="en-US" sz="2800" dirty="0">
                <a:solidFill>
                  <a:srgbClr val="231F20"/>
                </a:solidFill>
              </a:rPr>
              <a:t>b = </a:t>
            </a:r>
            <a:r>
              <a:rPr lang="en-US" sz="2800" dirty="0">
                <a:solidFill>
                  <a:srgbClr val="231F20"/>
                </a:solidFill>
                <a:highlight>
                  <a:srgbClr val="FFFF00"/>
                </a:highlight>
              </a:rPr>
              <a:t>a &gt; 5;</a:t>
            </a:r>
          </a:p>
          <a:p>
            <a:pPr algn="just"/>
            <a:endParaRPr lang="en-US" sz="2800" dirty="0">
              <a:solidFill>
                <a:srgbClr val="231F20"/>
              </a:solidFill>
            </a:endParaRPr>
          </a:p>
          <a:p>
            <a:pPr algn="just"/>
            <a:endParaRPr lang="en-US" sz="2800" dirty="0"/>
          </a:p>
        </p:txBody>
      </p:sp>
      <p:pic>
        <p:nvPicPr>
          <p:cNvPr id="3" name="Picture 2"/>
          <p:cNvPicPr>
            <a:picLocks noChangeAspect="1"/>
          </p:cNvPicPr>
          <p:nvPr/>
        </p:nvPicPr>
        <p:blipFill>
          <a:blip r:embed="rId2"/>
          <a:stretch>
            <a:fillRect/>
          </a:stretch>
        </p:blipFill>
        <p:spPr>
          <a:xfrm>
            <a:off x="8891352" y="1583140"/>
            <a:ext cx="2272517" cy="4388724"/>
          </a:xfrm>
          <a:prstGeom prst="rect">
            <a:avLst/>
          </a:prstGeom>
        </p:spPr>
      </p:pic>
      <p:cxnSp>
        <p:nvCxnSpPr>
          <p:cNvPr id="5" name="Straight Arrow Connector 4"/>
          <p:cNvCxnSpPr/>
          <p:nvPr/>
        </p:nvCxnSpPr>
        <p:spPr>
          <a:xfrm flipV="1">
            <a:off x="7260609" y="4077296"/>
            <a:ext cx="1378424" cy="672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71474" y="4501360"/>
            <a:ext cx="1289135" cy="523220"/>
          </a:xfrm>
          <a:prstGeom prst="rect">
            <a:avLst/>
          </a:prstGeom>
          <a:noFill/>
        </p:spPr>
        <p:txBody>
          <a:bodyPr wrap="none" rtlCol="0">
            <a:spAutoFit/>
          </a:bodyPr>
          <a:lstStyle/>
          <a:p>
            <a:r>
              <a:rPr lang="en-US" sz="2800" b="1" dirty="0"/>
              <a:t>Output</a:t>
            </a:r>
          </a:p>
        </p:txBody>
      </p:sp>
    </p:spTree>
    <p:extLst>
      <p:ext uri="{BB962C8B-B14F-4D97-AF65-F5344CB8AC3E}">
        <p14:creationId xmlns:p14="http://schemas.microsoft.com/office/powerpoint/2010/main" val="1923894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892" y="816551"/>
            <a:ext cx="10340454" cy="4924425"/>
          </a:xfrm>
          <a:prstGeom prst="rect">
            <a:avLst/>
          </a:prstGeom>
        </p:spPr>
        <p:txBody>
          <a:bodyPr wrap="square">
            <a:spAutoFit/>
          </a:bodyPr>
          <a:lstStyle/>
          <a:p>
            <a:pPr algn="just"/>
            <a:r>
              <a:rPr lang="en-US" sz="2800" dirty="0"/>
              <a:t>How to use it </a:t>
            </a:r>
            <a:r>
              <a:rPr lang="en-US" sz="2800" dirty="0">
                <a:highlight>
                  <a:srgbClr val="FFFF00"/>
                </a:highlight>
              </a:rPr>
              <a:t>for performing an operation on a subset of an array without needing loops and branches</a:t>
            </a:r>
            <a:r>
              <a:rPr lang="en-US" sz="2800" dirty="0"/>
              <a:t>?</a:t>
            </a:r>
            <a:endParaRPr lang="en-US" sz="2800" dirty="0">
              <a:solidFill>
                <a:srgbClr val="231F20"/>
              </a:solidFill>
            </a:endParaRPr>
          </a:p>
          <a:p>
            <a:endParaRPr lang="en-US" dirty="0"/>
          </a:p>
          <a:p>
            <a:pPr algn="just"/>
            <a:r>
              <a:rPr lang="pt-BR" sz="2400" b="1" dirty="0">
                <a:solidFill>
                  <a:srgbClr val="231F20"/>
                </a:solidFill>
              </a:rPr>
              <a:t>Program:</a:t>
            </a:r>
          </a:p>
          <a:p>
            <a:pPr algn="just"/>
            <a:r>
              <a:rPr lang="pt-BR" sz="2400" dirty="0">
                <a:solidFill>
                  <a:srgbClr val="231F20"/>
                </a:solidFill>
                <a:latin typeface="Courier"/>
              </a:rPr>
              <a:t>a = [1 2 3; 4 5 6; 7 8 9];</a:t>
            </a:r>
          </a:p>
          <a:p>
            <a:pPr algn="just"/>
            <a:r>
              <a:rPr lang="en-US" sz="2400" dirty="0">
                <a:solidFill>
                  <a:srgbClr val="231F20"/>
                </a:solidFill>
                <a:latin typeface="Courier"/>
              </a:rPr>
              <a:t>b = a &gt; 5;</a:t>
            </a:r>
            <a:r>
              <a:rPr lang="en-US" sz="2400" dirty="0"/>
              <a:t> </a:t>
            </a:r>
          </a:p>
          <a:p>
            <a:pPr algn="just"/>
            <a:r>
              <a:rPr lang="en-US" sz="2400" dirty="0">
                <a:latin typeface="Courier"/>
              </a:rPr>
              <a:t>a(b) = </a:t>
            </a:r>
            <a:r>
              <a:rPr lang="en-US" sz="2400" dirty="0" err="1">
                <a:latin typeface="Courier"/>
              </a:rPr>
              <a:t>sqrt</a:t>
            </a:r>
            <a:r>
              <a:rPr lang="en-US" sz="2400" dirty="0">
                <a:latin typeface="Courier"/>
              </a:rPr>
              <a:t>(a(b))</a:t>
            </a:r>
          </a:p>
          <a:p>
            <a:endParaRPr lang="en-US" sz="2400" dirty="0">
              <a:latin typeface="Courier"/>
            </a:endParaRPr>
          </a:p>
          <a:p>
            <a:r>
              <a:rPr lang="en-US" sz="2400" b="1" dirty="0"/>
              <a:t>Output:</a:t>
            </a:r>
          </a:p>
          <a:p>
            <a:r>
              <a:rPr lang="en-US" sz="2400" dirty="0">
                <a:latin typeface="Courier"/>
              </a:rPr>
              <a:t>a =</a:t>
            </a:r>
          </a:p>
          <a:p>
            <a:r>
              <a:rPr lang="en-US" sz="2400" dirty="0">
                <a:latin typeface="Courier"/>
              </a:rPr>
              <a:t>1.0000 2.0000 3.0000</a:t>
            </a:r>
          </a:p>
          <a:p>
            <a:r>
              <a:rPr lang="en-US" sz="2400" dirty="0">
                <a:latin typeface="Courier"/>
              </a:rPr>
              <a:t>4.0000 5.0000 </a:t>
            </a:r>
            <a:r>
              <a:rPr lang="en-US" sz="2400" dirty="0">
                <a:highlight>
                  <a:srgbClr val="FFFF00"/>
                </a:highlight>
                <a:latin typeface="Courier"/>
              </a:rPr>
              <a:t>2.4495</a:t>
            </a:r>
          </a:p>
          <a:p>
            <a:r>
              <a:rPr lang="en-US" sz="2400" dirty="0">
                <a:highlight>
                  <a:srgbClr val="FFFF00"/>
                </a:highlight>
                <a:latin typeface="Courier"/>
              </a:rPr>
              <a:t>2.6458 2.8284 3.0000</a:t>
            </a:r>
          </a:p>
        </p:txBody>
      </p:sp>
      <p:sp>
        <p:nvSpPr>
          <p:cNvPr id="3" name="Rectangle 2"/>
          <p:cNvSpPr/>
          <p:nvPr/>
        </p:nvSpPr>
        <p:spPr>
          <a:xfrm>
            <a:off x="4761520" y="3066913"/>
            <a:ext cx="3324052" cy="461665"/>
          </a:xfrm>
          <a:prstGeom prst="rect">
            <a:avLst/>
          </a:prstGeom>
        </p:spPr>
        <p:txBody>
          <a:bodyPr wrap="none">
            <a:spAutoFit/>
          </a:bodyPr>
          <a:lstStyle/>
          <a:p>
            <a:pPr algn="just"/>
            <a:r>
              <a:rPr lang="en-US" sz="2400" b="1" dirty="0">
                <a:solidFill>
                  <a:srgbClr val="FF0000"/>
                </a:solidFill>
              </a:rPr>
              <a:t>fast and very clever way </a:t>
            </a:r>
            <a:endParaRPr lang="en-US" sz="2400" b="1" dirty="0">
              <a:solidFill>
                <a:srgbClr val="FF0000"/>
              </a:solidFill>
              <a:latin typeface="Courier"/>
            </a:endParaRPr>
          </a:p>
        </p:txBody>
      </p:sp>
      <p:cxnSp>
        <p:nvCxnSpPr>
          <p:cNvPr id="7" name="Straight Arrow Connector 6"/>
          <p:cNvCxnSpPr/>
          <p:nvPr/>
        </p:nvCxnSpPr>
        <p:spPr>
          <a:xfrm flipH="1">
            <a:off x="4203510" y="3297745"/>
            <a:ext cx="558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138614" y="1595861"/>
            <a:ext cx="3161732" cy="1200329"/>
          </a:xfrm>
          <a:prstGeom prst="rect">
            <a:avLst/>
          </a:prstGeom>
        </p:spPr>
        <p:txBody>
          <a:bodyPr wrap="square">
            <a:spAutoFit/>
          </a:bodyPr>
          <a:lstStyle/>
          <a:p>
            <a:pPr algn="just"/>
            <a:r>
              <a:rPr lang="en-US" dirty="0">
                <a:solidFill>
                  <a:srgbClr val="00B050"/>
                </a:solidFill>
                <a:highlight>
                  <a:srgbClr val="FFFF00"/>
                </a:highlight>
              </a:rPr>
              <a:t>Logical arrays have a very important special property</a:t>
            </a:r>
            <a:r>
              <a:rPr lang="en-US" dirty="0">
                <a:solidFill>
                  <a:srgbClr val="00B050"/>
                </a:solidFill>
              </a:rPr>
              <a:t>—</a:t>
            </a:r>
            <a:r>
              <a:rPr lang="en-US" i="1" dirty="0">
                <a:solidFill>
                  <a:srgbClr val="00B050"/>
                </a:solidFill>
              </a:rPr>
              <a:t>they can serve as a </a:t>
            </a:r>
            <a:r>
              <a:rPr lang="en-US" b="1" i="1" dirty="0">
                <a:solidFill>
                  <a:srgbClr val="00B050"/>
                </a:solidFill>
                <a:highlight>
                  <a:srgbClr val="FFFF00"/>
                </a:highlight>
              </a:rPr>
              <a:t>mask</a:t>
            </a:r>
            <a:r>
              <a:rPr lang="en-US" b="1" i="1" dirty="0">
                <a:solidFill>
                  <a:srgbClr val="00B050"/>
                </a:solidFill>
              </a:rPr>
              <a:t> </a:t>
            </a:r>
            <a:r>
              <a:rPr lang="en-US" i="1" dirty="0">
                <a:solidFill>
                  <a:srgbClr val="00B050"/>
                </a:solidFill>
              </a:rPr>
              <a:t>for arithmetic operations</a:t>
            </a:r>
            <a:r>
              <a:rPr lang="en-US" dirty="0">
                <a:solidFill>
                  <a:srgbClr val="00B050"/>
                </a:solidFill>
              </a:rPr>
              <a:t>. </a:t>
            </a:r>
          </a:p>
        </p:txBody>
      </p:sp>
      <p:cxnSp>
        <p:nvCxnSpPr>
          <p:cNvPr id="10" name="Elbow Connector 9"/>
          <p:cNvCxnSpPr/>
          <p:nvPr/>
        </p:nvCxnSpPr>
        <p:spPr>
          <a:xfrm rot="10800000" flipV="1">
            <a:off x="2961564" y="2385958"/>
            <a:ext cx="5124008" cy="530914"/>
          </a:xfrm>
          <a:prstGeom prst="bentConnector3">
            <a:avLst>
              <a:gd name="adj1" fmla="val 4307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6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09B141-78A3-4B02-A9BC-A5A322C3B0EF}"/>
              </a:ext>
            </a:extLst>
          </p:cNvPr>
          <p:cNvSpPr/>
          <p:nvPr/>
        </p:nvSpPr>
        <p:spPr>
          <a:xfrm>
            <a:off x="872691" y="659927"/>
            <a:ext cx="10446618" cy="2923877"/>
          </a:xfrm>
          <a:prstGeom prst="rect">
            <a:avLst/>
          </a:prstGeom>
        </p:spPr>
        <p:txBody>
          <a:bodyPr wrap="square">
            <a:spAutoFit/>
          </a:bodyPr>
          <a:lstStyle/>
          <a:p>
            <a:pPr algn="ctr"/>
            <a:r>
              <a:rPr lang="en-US" sz="4400" b="1" dirty="0">
                <a:solidFill>
                  <a:srgbClr val="0070C0"/>
                </a:solidFill>
              </a:rPr>
              <a:t>“While” loop</a:t>
            </a:r>
            <a:r>
              <a:rPr lang="en-US" sz="2800" dirty="0"/>
              <a:t> </a:t>
            </a:r>
          </a:p>
          <a:p>
            <a:r>
              <a:rPr lang="en-US" sz="2800" dirty="0"/>
              <a:t>                        while </a:t>
            </a:r>
            <a:r>
              <a:rPr lang="en-US" sz="2800" b="1" i="1" dirty="0"/>
              <a:t>expression</a:t>
            </a:r>
            <a:r>
              <a:rPr lang="en-US" sz="2800" dirty="0"/>
              <a:t>                      </a:t>
            </a:r>
            <a:r>
              <a:rPr lang="en-US" sz="2400" dirty="0"/>
              <a:t>produces a logical value</a:t>
            </a:r>
          </a:p>
          <a:p>
            <a:pPr algn="just"/>
            <a:r>
              <a:rPr lang="en-US" sz="2800" dirty="0"/>
              <a:t>                           ...</a:t>
            </a:r>
            <a:r>
              <a:rPr lang="en-IN" sz="2800" dirty="0"/>
              <a:t> </a:t>
            </a:r>
            <a:endParaRPr lang="en-US" sz="2800" dirty="0"/>
          </a:p>
          <a:p>
            <a:pPr algn="just"/>
            <a:r>
              <a:rPr lang="en-US" sz="2800" dirty="0"/>
              <a:t>                           ...       </a:t>
            </a:r>
            <a:r>
              <a:rPr lang="en-US" sz="2400" dirty="0"/>
              <a:t>Code block</a:t>
            </a:r>
          </a:p>
          <a:p>
            <a:pPr algn="just"/>
            <a:r>
              <a:rPr lang="en-US" sz="2800" dirty="0"/>
              <a:t>                           ... </a:t>
            </a:r>
          </a:p>
          <a:p>
            <a:pPr algn="just"/>
            <a:r>
              <a:rPr lang="en-US" sz="2800" dirty="0"/>
              <a:t>                        end </a:t>
            </a:r>
          </a:p>
        </p:txBody>
      </p:sp>
      <p:cxnSp>
        <p:nvCxnSpPr>
          <p:cNvPr id="4" name="Straight Arrow Connector 3">
            <a:extLst>
              <a:ext uri="{FF2B5EF4-FFF2-40B4-BE49-F238E27FC236}">
                <a16:creationId xmlns:a16="http://schemas.microsoft.com/office/drawing/2014/main" id="{A9A1408D-4C7D-402F-87C8-3AEA1E91BA0E}"/>
              </a:ext>
            </a:extLst>
          </p:cNvPr>
          <p:cNvCxnSpPr>
            <a:cxnSpLocks/>
          </p:cNvCxnSpPr>
          <p:nvPr/>
        </p:nvCxnSpPr>
        <p:spPr>
          <a:xfrm>
            <a:off x="5711171" y="1669960"/>
            <a:ext cx="1700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E3B1216-4162-499E-81DB-A76BBA9B33FA}"/>
              </a:ext>
            </a:extLst>
          </p:cNvPr>
          <p:cNvPicPr>
            <a:picLocks noChangeAspect="1"/>
          </p:cNvPicPr>
          <p:nvPr/>
        </p:nvPicPr>
        <p:blipFill>
          <a:blip r:embed="rId2"/>
          <a:stretch>
            <a:fillRect/>
          </a:stretch>
        </p:blipFill>
        <p:spPr>
          <a:xfrm>
            <a:off x="3807093" y="1754856"/>
            <a:ext cx="361950" cy="1038225"/>
          </a:xfrm>
          <a:prstGeom prst="rect">
            <a:avLst/>
          </a:prstGeom>
        </p:spPr>
      </p:pic>
      <p:cxnSp>
        <p:nvCxnSpPr>
          <p:cNvPr id="13" name="Straight Arrow Connector 12">
            <a:extLst>
              <a:ext uri="{FF2B5EF4-FFF2-40B4-BE49-F238E27FC236}">
                <a16:creationId xmlns:a16="http://schemas.microsoft.com/office/drawing/2014/main" id="{9EFD45B5-F6C8-4018-8F4E-867CA15CBC8F}"/>
              </a:ext>
            </a:extLst>
          </p:cNvPr>
          <p:cNvCxnSpPr>
            <a:cxnSpLocks/>
          </p:cNvCxnSpPr>
          <p:nvPr/>
        </p:nvCxnSpPr>
        <p:spPr>
          <a:xfrm flipH="1">
            <a:off x="5711171" y="1669960"/>
            <a:ext cx="3596458" cy="1850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C30DAD-0C85-42A9-AD1F-89DF65218CCD}"/>
              </a:ext>
            </a:extLst>
          </p:cNvPr>
          <p:cNvCxnSpPr>
            <a:cxnSpLocks/>
          </p:cNvCxnSpPr>
          <p:nvPr/>
        </p:nvCxnSpPr>
        <p:spPr>
          <a:xfrm>
            <a:off x="9307629" y="1669960"/>
            <a:ext cx="587142" cy="1759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id="{37CD49E4-92C9-4F03-868F-A7F851C847C0}"/>
              </a:ext>
            </a:extLst>
          </p:cNvPr>
          <p:cNvGraphicFramePr>
            <a:graphicFrameLocks noGrp="1"/>
          </p:cNvGraphicFramePr>
          <p:nvPr>
            <p:extLst>
              <p:ext uri="{D42A27DB-BD31-4B8C-83A1-F6EECF244321}">
                <p14:modId xmlns:p14="http://schemas.microsoft.com/office/powerpoint/2010/main" val="2100113969"/>
              </p:ext>
            </p:extLst>
          </p:nvPr>
        </p:nvGraphicFramePr>
        <p:xfrm>
          <a:off x="3385083" y="3629685"/>
          <a:ext cx="7956485" cy="2438400"/>
        </p:xfrm>
        <a:graphic>
          <a:graphicData uri="http://schemas.openxmlformats.org/drawingml/2006/table">
            <a:tbl>
              <a:tblPr firstRow="1" bandRow="1">
                <a:tableStyleId>{5C22544A-7EE6-4342-B048-85BDC9FD1C3A}</a:tableStyleId>
              </a:tblPr>
              <a:tblGrid>
                <a:gridCol w="3892485">
                  <a:extLst>
                    <a:ext uri="{9D8B030D-6E8A-4147-A177-3AD203B41FA5}">
                      <a16:colId xmlns:a16="http://schemas.microsoft.com/office/drawing/2014/main" val="2830857442"/>
                    </a:ext>
                  </a:extLst>
                </a:gridCol>
                <a:gridCol w="4064000">
                  <a:extLst>
                    <a:ext uri="{9D8B030D-6E8A-4147-A177-3AD203B41FA5}">
                      <a16:colId xmlns:a16="http://schemas.microsoft.com/office/drawing/2014/main" val="4001736554"/>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1" dirty="0"/>
                        <a:t>true</a:t>
                      </a:r>
                      <a:endParaRPr lang="en-IN" sz="2800"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1" dirty="0"/>
                        <a:t>false</a:t>
                      </a:r>
                      <a:endParaRPr lang="en-IN" sz="2800" b="1" dirty="0"/>
                    </a:p>
                  </a:txBody>
                  <a:tcPr/>
                </a:tc>
                <a:extLst>
                  <a:ext uri="{0D108BD9-81ED-4DB2-BD59-A6C34878D82A}">
                    <a16:rowId xmlns:a16="http://schemas.microsoft.com/office/drawing/2014/main" val="1115473866"/>
                  </a:ext>
                </a:extLst>
              </a:tr>
              <a:tr h="370840">
                <a:tc>
                  <a:txBody>
                    <a:bodyPr/>
                    <a:lstStyle/>
                    <a:p>
                      <a:pPr algn="just"/>
                      <a:r>
                        <a:rPr lang="en-US" sz="2400" dirty="0"/>
                        <a:t>If the expression is true, the code block will be executed, and will be repeated until the expression becomes false. </a:t>
                      </a:r>
                      <a:endParaRPr lang="en-IN" sz="24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400" dirty="0"/>
                        <a:t>When control returns to the </a:t>
                      </a:r>
                      <a:r>
                        <a:rPr lang="en-US" sz="2400" dirty="0">
                          <a:highlight>
                            <a:srgbClr val="FFFF00"/>
                          </a:highlight>
                        </a:rPr>
                        <a:t>while statement</a:t>
                      </a:r>
                      <a:r>
                        <a:rPr lang="en-US" sz="2400" dirty="0"/>
                        <a:t> and the expression is false, the program will </a:t>
                      </a:r>
                      <a:r>
                        <a:rPr lang="en-US" sz="2400" dirty="0">
                          <a:highlight>
                            <a:srgbClr val="FFFF00"/>
                          </a:highlight>
                        </a:rPr>
                        <a:t>execute the first statement after the end.</a:t>
                      </a:r>
                      <a:endParaRPr lang="en-IN" sz="2400" dirty="0">
                        <a:highlight>
                          <a:srgbClr val="FFFF00"/>
                        </a:highlight>
                      </a:endParaRPr>
                    </a:p>
                  </a:txBody>
                  <a:tcPr/>
                </a:tc>
                <a:extLst>
                  <a:ext uri="{0D108BD9-81ED-4DB2-BD59-A6C34878D82A}">
                    <a16:rowId xmlns:a16="http://schemas.microsoft.com/office/drawing/2014/main" val="1703608230"/>
                  </a:ext>
                </a:extLst>
              </a:tr>
            </a:tbl>
          </a:graphicData>
        </a:graphic>
      </p:graphicFrame>
    </p:spTree>
    <p:extLst>
      <p:ext uri="{BB962C8B-B14F-4D97-AF65-F5344CB8AC3E}">
        <p14:creationId xmlns:p14="http://schemas.microsoft.com/office/powerpoint/2010/main" val="3923029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597" y="956565"/>
            <a:ext cx="4185313" cy="2954655"/>
          </a:xfrm>
          <a:prstGeom prst="rect">
            <a:avLst/>
          </a:prstGeom>
        </p:spPr>
        <p:txBody>
          <a:bodyPr wrap="square">
            <a:spAutoFit/>
          </a:bodyPr>
          <a:lstStyle/>
          <a:p>
            <a:r>
              <a:rPr lang="pt-BR" sz="2400" b="1" dirty="0">
                <a:solidFill>
                  <a:srgbClr val="231F20"/>
                </a:solidFill>
              </a:rPr>
              <a:t>Loop approach:</a:t>
            </a:r>
          </a:p>
          <a:p>
            <a:endParaRPr lang="pt-BR" dirty="0">
              <a:solidFill>
                <a:srgbClr val="231F20"/>
              </a:solidFill>
              <a:latin typeface="Courier"/>
            </a:endParaRPr>
          </a:p>
          <a:p>
            <a:r>
              <a:rPr lang="pt-BR" dirty="0">
                <a:solidFill>
                  <a:srgbClr val="231F20"/>
                </a:solidFill>
                <a:latin typeface="Courier"/>
              </a:rPr>
              <a:t>a = [1 2 3; 4 5 6; 7 8 9];</a:t>
            </a:r>
            <a:endParaRPr lang="en-US" dirty="0">
              <a:solidFill>
                <a:srgbClr val="231F20"/>
              </a:solidFill>
              <a:latin typeface="Courier"/>
            </a:endParaRPr>
          </a:p>
          <a:p>
            <a:r>
              <a:rPr lang="en-US" dirty="0">
                <a:solidFill>
                  <a:srgbClr val="231F20"/>
                </a:solidFill>
                <a:latin typeface="Courier"/>
              </a:rPr>
              <a:t>for ii = 1:size(a,1)</a:t>
            </a:r>
          </a:p>
          <a:p>
            <a:r>
              <a:rPr lang="en-US" dirty="0">
                <a:solidFill>
                  <a:srgbClr val="231F20"/>
                </a:solidFill>
                <a:latin typeface="Courier"/>
              </a:rPr>
              <a:t>for </a:t>
            </a:r>
            <a:r>
              <a:rPr lang="en-US" dirty="0" err="1">
                <a:solidFill>
                  <a:srgbClr val="231F20"/>
                </a:solidFill>
                <a:latin typeface="Courier"/>
              </a:rPr>
              <a:t>jj</a:t>
            </a:r>
            <a:r>
              <a:rPr lang="en-US" dirty="0">
                <a:solidFill>
                  <a:srgbClr val="231F20"/>
                </a:solidFill>
                <a:latin typeface="Courier"/>
              </a:rPr>
              <a:t> = 1:size(a,2)</a:t>
            </a:r>
          </a:p>
          <a:p>
            <a:r>
              <a:rPr lang="en-US" dirty="0">
                <a:solidFill>
                  <a:srgbClr val="231F20"/>
                </a:solidFill>
                <a:latin typeface="Courier"/>
              </a:rPr>
              <a:t>if a(</a:t>
            </a:r>
            <a:r>
              <a:rPr lang="en-US" dirty="0" err="1">
                <a:solidFill>
                  <a:srgbClr val="231F20"/>
                </a:solidFill>
                <a:latin typeface="Courier"/>
              </a:rPr>
              <a:t>ii,jj</a:t>
            </a:r>
            <a:r>
              <a:rPr lang="en-US" dirty="0">
                <a:solidFill>
                  <a:srgbClr val="231F20"/>
                </a:solidFill>
                <a:latin typeface="Courier"/>
              </a:rPr>
              <a:t>) &gt; 5</a:t>
            </a:r>
          </a:p>
          <a:p>
            <a:r>
              <a:rPr lang="en-US" dirty="0">
                <a:solidFill>
                  <a:srgbClr val="231F20"/>
                </a:solidFill>
                <a:latin typeface="Courier"/>
              </a:rPr>
              <a:t>a(</a:t>
            </a:r>
            <a:r>
              <a:rPr lang="en-US" dirty="0" err="1">
                <a:solidFill>
                  <a:srgbClr val="231F20"/>
                </a:solidFill>
                <a:latin typeface="Courier"/>
              </a:rPr>
              <a:t>ii,jj</a:t>
            </a:r>
            <a:r>
              <a:rPr lang="en-US" dirty="0">
                <a:solidFill>
                  <a:srgbClr val="231F20"/>
                </a:solidFill>
                <a:latin typeface="Courier"/>
              </a:rPr>
              <a:t>) = </a:t>
            </a:r>
            <a:r>
              <a:rPr lang="en-US" dirty="0" err="1">
                <a:solidFill>
                  <a:srgbClr val="231F20"/>
                </a:solidFill>
                <a:latin typeface="Courier"/>
              </a:rPr>
              <a:t>sqrt</a:t>
            </a:r>
            <a:r>
              <a:rPr lang="en-US" dirty="0">
                <a:solidFill>
                  <a:srgbClr val="231F20"/>
                </a:solidFill>
                <a:latin typeface="Courier"/>
              </a:rPr>
              <a:t>(a(</a:t>
            </a:r>
            <a:r>
              <a:rPr lang="en-US" dirty="0" err="1">
                <a:solidFill>
                  <a:srgbClr val="231F20"/>
                </a:solidFill>
                <a:latin typeface="Courier"/>
              </a:rPr>
              <a:t>ii,jj</a:t>
            </a:r>
            <a:r>
              <a:rPr lang="en-US" dirty="0">
                <a:solidFill>
                  <a:srgbClr val="231F20"/>
                </a:solidFill>
                <a:latin typeface="Courier"/>
              </a:rPr>
              <a:t>));</a:t>
            </a:r>
          </a:p>
          <a:p>
            <a:r>
              <a:rPr lang="en-US" dirty="0">
                <a:solidFill>
                  <a:srgbClr val="231F20"/>
                </a:solidFill>
                <a:latin typeface="Courier"/>
              </a:rPr>
              <a:t>end</a:t>
            </a:r>
          </a:p>
          <a:p>
            <a:r>
              <a:rPr lang="en-US" dirty="0">
                <a:solidFill>
                  <a:srgbClr val="231F20"/>
                </a:solidFill>
                <a:latin typeface="Courier"/>
              </a:rPr>
              <a:t>end</a:t>
            </a:r>
          </a:p>
          <a:p>
            <a:r>
              <a:rPr lang="en-US" dirty="0">
                <a:solidFill>
                  <a:srgbClr val="231F20"/>
                </a:solidFill>
                <a:latin typeface="Courier"/>
              </a:rPr>
              <a:t>end</a:t>
            </a:r>
            <a:endParaRPr lang="en-US" dirty="0"/>
          </a:p>
        </p:txBody>
      </p:sp>
      <p:sp>
        <p:nvSpPr>
          <p:cNvPr id="3" name="Rectangle 2"/>
          <p:cNvSpPr/>
          <p:nvPr/>
        </p:nvSpPr>
        <p:spPr>
          <a:xfrm>
            <a:off x="6896668" y="956565"/>
            <a:ext cx="3966949" cy="1569660"/>
          </a:xfrm>
          <a:prstGeom prst="rect">
            <a:avLst/>
          </a:prstGeom>
        </p:spPr>
        <p:txBody>
          <a:bodyPr wrap="square">
            <a:spAutoFit/>
          </a:bodyPr>
          <a:lstStyle/>
          <a:p>
            <a:r>
              <a:rPr lang="pt-BR" sz="2400" b="1" dirty="0">
                <a:solidFill>
                  <a:srgbClr val="231F20"/>
                </a:solidFill>
              </a:rPr>
              <a:t>Vectorized approach:</a:t>
            </a:r>
          </a:p>
          <a:p>
            <a:endParaRPr lang="pt-BR" dirty="0">
              <a:solidFill>
                <a:srgbClr val="231F20"/>
              </a:solidFill>
              <a:latin typeface="Courier"/>
            </a:endParaRPr>
          </a:p>
          <a:p>
            <a:r>
              <a:rPr lang="pt-BR" dirty="0">
                <a:solidFill>
                  <a:srgbClr val="231F20"/>
                </a:solidFill>
                <a:latin typeface="Courier"/>
              </a:rPr>
              <a:t>a = [1 2 3; 4 5 6; 7 8 9];</a:t>
            </a:r>
            <a:endParaRPr lang="en-US" dirty="0">
              <a:solidFill>
                <a:srgbClr val="231F20"/>
              </a:solidFill>
              <a:latin typeface="Courier"/>
            </a:endParaRPr>
          </a:p>
          <a:p>
            <a:r>
              <a:rPr lang="en-US" dirty="0">
                <a:solidFill>
                  <a:srgbClr val="231F20"/>
                </a:solidFill>
                <a:latin typeface="Courier"/>
              </a:rPr>
              <a:t>b = a &gt; 5;</a:t>
            </a:r>
          </a:p>
          <a:p>
            <a:r>
              <a:rPr lang="en-US" dirty="0">
                <a:solidFill>
                  <a:srgbClr val="231F20"/>
                </a:solidFill>
                <a:latin typeface="Courier"/>
              </a:rPr>
              <a:t>a(b) = </a:t>
            </a:r>
            <a:r>
              <a:rPr lang="en-US" dirty="0" err="1">
                <a:solidFill>
                  <a:srgbClr val="231F20"/>
                </a:solidFill>
                <a:latin typeface="Courier"/>
              </a:rPr>
              <a:t>sqrt</a:t>
            </a:r>
            <a:r>
              <a:rPr lang="en-US" dirty="0">
                <a:solidFill>
                  <a:srgbClr val="231F20"/>
                </a:solidFill>
                <a:latin typeface="Courier"/>
              </a:rPr>
              <a:t>(a(b));</a:t>
            </a:r>
            <a:endParaRPr lang="en-US" dirty="0"/>
          </a:p>
        </p:txBody>
      </p:sp>
      <p:sp>
        <p:nvSpPr>
          <p:cNvPr id="6" name="Rectangle 5"/>
          <p:cNvSpPr/>
          <p:nvPr/>
        </p:nvSpPr>
        <p:spPr>
          <a:xfrm>
            <a:off x="4676632" y="4150646"/>
            <a:ext cx="2966115" cy="1292662"/>
          </a:xfrm>
          <a:prstGeom prst="rect">
            <a:avLst/>
          </a:prstGeom>
        </p:spPr>
        <p:txBody>
          <a:bodyPr wrap="square">
            <a:spAutoFit/>
          </a:bodyPr>
          <a:lstStyle/>
          <a:p>
            <a:pPr lvl="0" algn="ctr" defTabSz="914400" eaLnBrk="0" fontAlgn="base" hangingPunct="0">
              <a:spcBef>
                <a:spcPct val="0"/>
              </a:spcBef>
              <a:spcAft>
                <a:spcPct val="0"/>
              </a:spcAft>
            </a:pPr>
            <a:r>
              <a:rPr lang="en-US" altLang="en-US" sz="2400" b="1" dirty="0"/>
              <a:t>Output:</a:t>
            </a:r>
          </a:p>
          <a:p>
            <a:pPr lvl="0" defTabSz="914400" eaLnBrk="0" fontAlgn="base" hangingPunct="0">
              <a:spcBef>
                <a:spcPct val="0"/>
              </a:spcBef>
              <a:spcAft>
                <a:spcPct val="0"/>
              </a:spcAft>
            </a:pPr>
            <a:r>
              <a:rPr lang="en-US" altLang="en-US" dirty="0">
                <a:latin typeface="Courier"/>
              </a:rPr>
              <a:t>1.0000 2.0000 3.0000</a:t>
            </a:r>
            <a:br>
              <a:rPr lang="en-US" altLang="en-US" dirty="0">
                <a:latin typeface="Courier"/>
              </a:rPr>
            </a:br>
            <a:r>
              <a:rPr lang="en-US" altLang="en-US" dirty="0">
                <a:latin typeface="Courier"/>
              </a:rPr>
              <a:t>4.0000 5.0000 2.4495</a:t>
            </a:r>
            <a:br>
              <a:rPr lang="en-US" altLang="en-US" dirty="0">
                <a:latin typeface="Courier"/>
              </a:rPr>
            </a:br>
            <a:r>
              <a:rPr lang="en-US" altLang="en-US" dirty="0">
                <a:latin typeface="Courier"/>
              </a:rPr>
              <a:t>2.6458 2.8284 3.0000</a:t>
            </a:r>
            <a:endParaRPr lang="en-US" altLang="en-US" dirty="0">
              <a:latin typeface="Arial" panose="020B0604020202020204" pitchFamily="34" charset="0"/>
            </a:endParaRPr>
          </a:p>
        </p:txBody>
      </p:sp>
    </p:spTree>
    <p:extLst>
      <p:ext uri="{BB962C8B-B14F-4D97-AF65-F5344CB8AC3E}">
        <p14:creationId xmlns:p14="http://schemas.microsoft.com/office/powerpoint/2010/main" val="2950719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921" y="745994"/>
            <a:ext cx="10385947" cy="1815882"/>
          </a:xfrm>
          <a:prstGeom prst="rect">
            <a:avLst/>
          </a:prstGeom>
        </p:spPr>
        <p:txBody>
          <a:bodyPr wrap="square">
            <a:spAutoFit/>
          </a:bodyPr>
          <a:lstStyle/>
          <a:p>
            <a:pPr algn="just"/>
            <a:r>
              <a:rPr lang="en-US" sz="2800" b="1" dirty="0">
                <a:solidFill>
                  <a:srgbClr val="231F20"/>
                </a:solidFill>
              </a:rPr>
              <a:t>Creating the </a:t>
            </a:r>
            <a:r>
              <a:rPr lang="en-US" sz="2800" b="1" dirty="0">
                <a:solidFill>
                  <a:srgbClr val="231F20"/>
                </a:solidFill>
                <a:highlight>
                  <a:srgbClr val="FFFF00"/>
                </a:highlight>
              </a:rPr>
              <a:t>Equivalent of if /else Constructs with Logical Arrays</a:t>
            </a:r>
          </a:p>
          <a:p>
            <a:pPr algn="just"/>
            <a:r>
              <a:rPr lang="en-US" sz="2800" dirty="0"/>
              <a:t>Suppose, we wanted to take the square root of any elements in a two-dimensional array whose </a:t>
            </a:r>
            <a:r>
              <a:rPr lang="en-US" sz="2800" dirty="0">
                <a:highlight>
                  <a:srgbClr val="FFFF00"/>
                </a:highlight>
              </a:rPr>
              <a:t>value is greater than 5, and to square the remaining elements in the array.</a:t>
            </a:r>
          </a:p>
        </p:txBody>
      </p:sp>
      <p:sp>
        <p:nvSpPr>
          <p:cNvPr id="3" name="Rectangle 2"/>
          <p:cNvSpPr/>
          <p:nvPr/>
        </p:nvSpPr>
        <p:spPr>
          <a:xfrm>
            <a:off x="6619164" y="4500588"/>
            <a:ext cx="3307306" cy="1477328"/>
          </a:xfrm>
          <a:prstGeom prst="rect">
            <a:avLst/>
          </a:prstGeom>
        </p:spPr>
        <p:txBody>
          <a:bodyPr wrap="square">
            <a:spAutoFit/>
          </a:bodyPr>
          <a:lstStyle/>
          <a:p>
            <a:pPr algn="just"/>
            <a:r>
              <a:rPr lang="en-US" dirty="0">
                <a:solidFill>
                  <a:srgbClr val="00B050"/>
                </a:solidFill>
              </a:rPr>
              <a:t>It is possible to apply a different set of operations to the </a:t>
            </a:r>
            <a:r>
              <a:rPr lang="en-US" i="1" dirty="0">
                <a:solidFill>
                  <a:srgbClr val="00B050"/>
                </a:solidFill>
              </a:rPr>
              <a:t>unselected </a:t>
            </a:r>
            <a:r>
              <a:rPr lang="en-US" dirty="0">
                <a:solidFill>
                  <a:srgbClr val="00B050"/>
                </a:solidFill>
              </a:rPr>
              <a:t>elements of the array by simply adding the not operator (~) to the logical mask.</a:t>
            </a:r>
          </a:p>
        </p:txBody>
      </p:sp>
      <p:sp>
        <p:nvSpPr>
          <p:cNvPr id="4" name="Rectangle 3"/>
          <p:cNvSpPr/>
          <p:nvPr/>
        </p:nvSpPr>
        <p:spPr>
          <a:xfrm>
            <a:off x="1221474" y="2561876"/>
            <a:ext cx="3939654" cy="2954655"/>
          </a:xfrm>
          <a:prstGeom prst="rect">
            <a:avLst/>
          </a:prstGeom>
        </p:spPr>
        <p:txBody>
          <a:bodyPr wrap="square">
            <a:spAutoFit/>
          </a:bodyPr>
          <a:lstStyle/>
          <a:p>
            <a:r>
              <a:rPr lang="pt-BR" sz="2400" b="1" dirty="0">
                <a:solidFill>
                  <a:srgbClr val="231F20"/>
                </a:solidFill>
              </a:rPr>
              <a:t>Loop approach:</a:t>
            </a:r>
          </a:p>
          <a:p>
            <a:r>
              <a:rPr lang="en-US" dirty="0">
                <a:solidFill>
                  <a:srgbClr val="231F20"/>
                </a:solidFill>
                <a:latin typeface="Courier"/>
              </a:rPr>
              <a:t>for ii = 1:size(a,1)</a:t>
            </a:r>
          </a:p>
          <a:p>
            <a:r>
              <a:rPr lang="en-US" dirty="0">
                <a:solidFill>
                  <a:srgbClr val="231F20"/>
                </a:solidFill>
                <a:latin typeface="Courier"/>
              </a:rPr>
              <a:t>for </a:t>
            </a:r>
            <a:r>
              <a:rPr lang="en-US" dirty="0" err="1">
                <a:solidFill>
                  <a:srgbClr val="231F20"/>
                </a:solidFill>
                <a:latin typeface="Courier"/>
              </a:rPr>
              <a:t>jj</a:t>
            </a:r>
            <a:r>
              <a:rPr lang="en-US" dirty="0">
                <a:solidFill>
                  <a:srgbClr val="231F20"/>
                </a:solidFill>
                <a:latin typeface="Courier"/>
              </a:rPr>
              <a:t> = 1:size(a,2)</a:t>
            </a:r>
          </a:p>
          <a:p>
            <a:r>
              <a:rPr lang="en-US" dirty="0">
                <a:solidFill>
                  <a:srgbClr val="231F20"/>
                </a:solidFill>
                <a:latin typeface="Courier"/>
              </a:rPr>
              <a:t>if a(</a:t>
            </a:r>
            <a:r>
              <a:rPr lang="en-US" dirty="0" err="1">
                <a:solidFill>
                  <a:srgbClr val="231F20"/>
                </a:solidFill>
                <a:latin typeface="Courier"/>
              </a:rPr>
              <a:t>ii,jj</a:t>
            </a:r>
            <a:r>
              <a:rPr lang="en-US" dirty="0">
                <a:solidFill>
                  <a:srgbClr val="231F20"/>
                </a:solidFill>
                <a:latin typeface="Courier"/>
              </a:rPr>
              <a:t>) &gt; 5</a:t>
            </a:r>
          </a:p>
          <a:p>
            <a:r>
              <a:rPr lang="en-US" dirty="0">
                <a:solidFill>
                  <a:srgbClr val="231F20"/>
                </a:solidFill>
                <a:latin typeface="Courier"/>
              </a:rPr>
              <a:t>a(</a:t>
            </a:r>
            <a:r>
              <a:rPr lang="en-US" dirty="0" err="1">
                <a:solidFill>
                  <a:srgbClr val="231F20"/>
                </a:solidFill>
                <a:latin typeface="Courier"/>
              </a:rPr>
              <a:t>ii,jj</a:t>
            </a:r>
            <a:r>
              <a:rPr lang="en-US" dirty="0">
                <a:solidFill>
                  <a:srgbClr val="231F20"/>
                </a:solidFill>
                <a:latin typeface="Courier"/>
              </a:rPr>
              <a:t>) = </a:t>
            </a:r>
            <a:r>
              <a:rPr lang="en-US" dirty="0" err="1">
                <a:solidFill>
                  <a:srgbClr val="231F20"/>
                </a:solidFill>
                <a:latin typeface="Courier"/>
              </a:rPr>
              <a:t>sqrt</a:t>
            </a:r>
            <a:r>
              <a:rPr lang="en-US" dirty="0">
                <a:solidFill>
                  <a:srgbClr val="231F20"/>
                </a:solidFill>
                <a:latin typeface="Courier"/>
              </a:rPr>
              <a:t>(a(</a:t>
            </a:r>
            <a:r>
              <a:rPr lang="en-US" dirty="0" err="1">
                <a:solidFill>
                  <a:srgbClr val="231F20"/>
                </a:solidFill>
                <a:latin typeface="Courier"/>
              </a:rPr>
              <a:t>ii,jj</a:t>
            </a:r>
            <a:r>
              <a:rPr lang="en-US" dirty="0">
                <a:solidFill>
                  <a:srgbClr val="231F20"/>
                </a:solidFill>
                <a:latin typeface="Courier"/>
              </a:rPr>
              <a:t>));</a:t>
            </a:r>
          </a:p>
          <a:p>
            <a:r>
              <a:rPr lang="en-US" dirty="0">
                <a:solidFill>
                  <a:srgbClr val="231F20"/>
                </a:solidFill>
                <a:latin typeface="Courier"/>
              </a:rPr>
              <a:t>else</a:t>
            </a:r>
          </a:p>
          <a:p>
            <a:r>
              <a:rPr lang="en-US" dirty="0">
                <a:solidFill>
                  <a:srgbClr val="231F20"/>
                </a:solidFill>
                <a:latin typeface="Courier"/>
              </a:rPr>
              <a:t>a(</a:t>
            </a:r>
            <a:r>
              <a:rPr lang="en-US" dirty="0" err="1">
                <a:solidFill>
                  <a:srgbClr val="231F20"/>
                </a:solidFill>
                <a:latin typeface="Courier"/>
              </a:rPr>
              <a:t>ii,jj</a:t>
            </a:r>
            <a:r>
              <a:rPr lang="en-US" dirty="0">
                <a:solidFill>
                  <a:srgbClr val="231F20"/>
                </a:solidFill>
                <a:latin typeface="Courier"/>
              </a:rPr>
              <a:t>) = a(</a:t>
            </a:r>
            <a:r>
              <a:rPr lang="en-US" dirty="0" err="1">
                <a:solidFill>
                  <a:srgbClr val="231F20"/>
                </a:solidFill>
                <a:latin typeface="Courier"/>
              </a:rPr>
              <a:t>ii,jj</a:t>
            </a:r>
            <a:r>
              <a:rPr lang="en-US" dirty="0">
                <a:solidFill>
                  <a:srgbClr val="231F20"/>
                </a:solidFill>
                <a:latin typeface="Courier"/>
              </a:rPr>
              <a:t>)^2;</a:t>
            </a:r>
          </a:p>
          <a:p>
            <a:r>
              <a:rPr lang="en-US" dirty="0">
                <a:solidFill>
                  <a:srgbClr val="231F20"/>
                </a:solidFill>
                <a:latin typeface="Courier"/>
              </a:rPr>
              <a:t>end</a:t>
            </a:r>
          </a:p>
          <a:p>
            <a:r>
              <a:rPr lang="en-US" dirty="0">
                <a:solidFill>
                  <a:srgbClr val="231F20"/>
                </a:solidFill>
                <a:latin typeface="Courier"/>
              </a:rPr>
              <a:t>end</a:t>
            </a:r>
          </a:p>
          <a:p>
            <a:r>
              <a:rPr lang="en-US" dirty="0">
                <a:solidFill>
                  <a:srgbClr val="231F20"/>
                </a:solidFill>
                <a:latin typeface="Courier"/>
              </a:rPr>
              <a:t>end</a:t>
            </a:r>
            <a:endParaRPr lang="en-US" dirty="0"/>
          </a:p>
        </p:txBody>
      </p:sp>
      <p:sp>
        <p:nvSpPr>
          <p:cNvPr id="5" name="Rectangle 4"/>
          <p:cNvSpPr/>
          <p:nvPr/>
        </p:nvSpPr>
        <p:spPr>
          <a:xfrm>
            <a:off x="6842077" y="2561876"/>
            <a:ext cx="2916073" cy="1292662"/>
          </a:xfrm>
          <a:prstGeom prst="rect">
            <a:avLst/>
          </a:prstGeom>
        </p:spPr>
        <p:txBody>
          <a:bodyPr wrap="square">
            <a:spAutoFit/>
          </a:bodyPr>
          <a:lstStyle/>
          <a:p>
            <a:r>
              <a:rPr lang="pt-BR" sz="2400" b="1" dirty="0">
                <a:solidFill>
                  <a:srgbClr val="231F20"/>
                </a:solidFill>
              </a:rPr>
              <a:t>Vectorized approach:</a:t>
            </a:r>
          </a:p>
          <a:p>
            <a:r>
              <a:rPr lang="en-US" dirty="0">
                <a:solidFill>
                  <a:srgbClr val="231F20"/>
                </a:solidFill>
                <a:latin typeface="Courier"/>
              </a:rPr>
              <a:t>b = a &gt; 5;</a:t>
            </a:r>
          </a:p>
          <a:p>
            <a:r>
              <a:rPr lang="en-US" dirty="0">
                <a:solidFill>
                  <a:srgbClr val="231F20"/>
                </a:solidFill>
                <a:latin typeface="Courier"/>
              </a:rPr>
              <a:t>a(b) = </a:t>
            </a:r>
            <a:r>
              <a:rPr lang="en-US" dirty="0" err="1">
                <a:solidFill>
                  <a:srgbClr val="231F20"/>
                </a:solidFill>
                <a:latin typeface="Courier"/>
              </a:rPr>
              <a:t>sqrt</a:t>
            </a:r>
            <a:r>
              <a:rPr lang="en-US" dirty="0">
                <a:solidFill>
                  <a:srgbClr val="231F20"/>
                </a:solidFill>
                <a:latin typeface="Courier"/>
              </a:rPr>
              <a:t>(a(b));</a:t>
            </a:r>
          </a:p>
          <a:p>
            <a:r>
              <a:rPr lang="pt-BR" dirty="0">
                <a:solidFill>
                  <a:srgbClr val="231F20"/>
                </a:solidFill>
                <a:latin typeface="Courier"/>
              </a:rPr>
              <a:t>a(~b) = a(~b).^2;</a:t>
            </a:r>
            <a:endParaRPr lang="en-US" dirty="0"/>
          </a:p>
        </p:txBody>
      </p:sp>
      <p:cxnSp>
        <p:nvCxnSpPr>
          <p:cNvPr id="7" name="Straight Arrow Connector 6"/>
          <p:cNvCxnSpPr>
            <a:endCxn id="5" idx="2"/>
          </p:cNvCxnSpPr>
          <p:nvPr/>
        </p:nvCxnSpPr>
        <p:spPr>
          <a:xfrm flipV="1">
            <a:off x="7997589" y="3854538"/>
            <a:ext cx="302525" cy="64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245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4358" y="782683"/>
            <a:ext cx="10435988" cy="3539430"/>
          </a:xfrm>
          <a:prstGeom prst="rect">
            <a:avLst/>
          </a:prstGeom>
        </p:spPr>
        <p:txBody>
          <a:bodyPr wrap="square">
            <a:spAutoFit/>
          </a:bodyPr>
          <a:lstStyle/>
          <a:p>
            <a:pPr algn="ctr"/>
            <a:r>
              <a:rPr lang="en-US" sz="2800" b="1" dirty="0">
                <a:highlight>
                  <a:srgbClr val="FFFF00"/>
                </a:highlight>
              </a:rPr>
              <a:t>Quiz</a:t>
            </a:r>
          </a:p>
          <a:p>
            <a:pPr algn="just"/>
            <a:r>
              <a:rPr lang="en-US" sz="2800" dirty="0"/>
              <a:t>Examine the following for loops and determine how many times</a:t>
            </a:r>
          </a:p>
          <a:p>
            <a:pPr algn="just"/>
            <a:r>
              <a:rPr lang="en-US" sz="2800" dirty="0"/>
              <a:t>each loop will be executed.</a:t>
            </a:r>
          </a:p>
          <a:p>
            <a:pPr marL="514350" indent="-514350" algn="just">
              <a:buAutoNum type="arabicPeriod"/>
            </a:pPr>
            <a:r>
              <a:rPr lang="en-US" sz="2800" dirty="0"/>
              <a:t>for index = 7:10              </a:t>
            </a:r>
          </a:p>
          <a:p>
            <a:pPr marL="514350" indent="-514350" algn="just">
              <a:buAutoNum type="arabicPeriod"/>
            </a:pPr>
            <a:r>
              <a:rPr lang="en-US" sz="2800" dirty="0"/>
              <a:t>for </a:t>
            </a:r>
            <a:r>
              <a:rPr lang="en-US" sz="2800" dirty="0" err="1"/>
              <a:t>jj</a:t>
            </a:r>
            <a:r>
              <a:rPr lang="en-US" sz="2800" dirty="0"/>
              <a:t> = </a:t>
            </a:r>
            <a:r>
              <a:rPr lang="en-US" sz="2800" dirty="0">
                <a:highlight>
                  <a:srgbClr val="FFFF00"/>
                </a:highlight>
              </a:rPr>
              <a:t>7:-1:10                 </a:t>
            </a:r>
          </a:p>
          <a:p>
            <a:pPr marL="514350" indent="-514350" algn="just">
              <a:buAutoNum type="arabicPeriod"/>
            </a:pPr>
            <a:r>
              <a:rPr lang="en-US" sz="2800" dirty="0"/>
              <a:t>for index = 1:10:10          </a:t>
            </a:r>
          </a:p>
          <a:p>
            <a:pPr marL="514350" indent="-514350" algn="just">
              <a:buAutoNum type="arabicPeriod"/>
            </a:pPr>
            <a:r>
              <a:rPr lang="en-US" sz="2800" dirty="0"/>
              <a:t>for ii = -10:3:-7                </a:t>
            </a:r>
          </a:p>
          <a:p>
            <a:pPr marL="514350" indent="-514350" algn="just">
              <a:buAutoNum type="arabicPeriod"/>
            </a:pPr>
            <a:r>
              <a:rPr lang="en-US" sz="2800" dirty="0"/>
              <a:t>for </a:t>
            </a:r>
            <a:r>
              <a:rPr lang="en-US" sz="2800" dirty="0" err="1"/>
              <a:t>kk</a:t>
            </a:r>
            <a:r>
              <a:rPr lang="en-US" sz="2800" dirty="0"/>
              <a:t> = [0 5 ; 3 3]</a:t>
            </a:r>
          </a:p>
        </p:txBody>
      </p:sp>
      <p:sp>
        <p:nvSpPr>
          <p:cNvPr id="3" name="Rectangle 2"/>
          <p:cNvSpPr/>
          <p:nvPr/>
        </p:nvSpPr>
        <p:spPr>
          <a:xfrm>
            <a:off x="6386669" y="2075344"/>
            <a:ext cx="1247457" cy="2246769"/>
          </a:xfrm>
          <a:prstGeom prst="rect">
            <a:avLst/>
          </a:prstGeom>
        </p:spPr>
        <p:txBody>
          <a:bodyPr wrap="none">
            <a:spAutoFit/>
          </a:bodyPr>
          <a:lstStyle/>
          <a:p>
            <a:pPr algn="just"/>
            <a:r>
              <a:rPr lang="en-US" sz="2800" dirty="0"/>
              <a:t>Ans1: 4</a:t>
            </a:r>
          </a:p>
          <a:p>
            <a:pPr algn="just"/>
            <a:r>
              <a:rPr lang="en-US" sz="2800" dirty="0"/>
              <a:t>Ans2: 0</a:t>
            </a:r>
          </a:p>
          <a:p>
            <a:pPr algn="just"/>
            <a:r>
              <a:rPr lang="en-US" sz="2800" dirty="0"/>
              <a:t>Ans3: 1</a:t>
            </a:r>
          </a:p>
          <a:p>
            <a:pPr algn="just"/>
            <a:r>
              <a:rPr lang="en-US" sz="2800" dirty="0"/>
              <a:t>Ans4: 2</a:t>
            </a:r>
          </a:p>
          <a:p>
            <a:pPr algn="just"/>
            <a:r>
              <a:rPr lang="en-US" sz="2800" dirty="0"/>
              <a:t>Ans5: 2</a:t>
            </a:r>
          </a:p>
        </p:txBody>
      </p:sp>
      <p:sp>
        <p:nvSpPr>
          <p:cNvPr id="5" name="Rectangle 4"/>
          <p:cNvSpPr/>
          <p:nvPr/>
        </p:nvSpPr>
        <p:spPr>
          <a:xfrm>
            <a:off x="9148550" y="4322113"/>
            <a:ext cx="2151796" cy="1754326"/>
          </a:xfrm>
          <a:prstGeom prst="rect">
            <a:avLst/>
          </a:prstGeom>
        </p:spPr>
        <p:txBody>
          <a:bodyPr wrap="square">
            <a:spAutoFit/>
          </a:bodyPr>
          <a:lstStyle/>
          <a:p>
            <a:pPr lvl="0" defTabSz="914400" eaLnBrk="0" fontAlgn="base" hangingPunct="0">
              <a:spcBef>
                <a:spcPct val="0"/>
              </a:spcBef>
              <a:spcAft>
                <a:spcPct val="0"/>
              </a:spcAft>
            </a:pPr>
            <a:r>
              <a:rPr lang="en-US" altLang="en-US" dirty="0" err="1">
                <a:latin typeface="Arial" panose="020B0604020202020204" pitchFamily="34" charset="0"/>
              </a:rPr>
              <a:t>clc;clear</a:t>
            </a:r>
            <a:r>
              <a:rPr lang="en-US" altLang="en-US" dirty="0">
                <a:latin typeface="Arial" panose="020B0604020202020204" pitchFamily="34" charset="0"/>
              </a:rPr>
              <a:t> </a:t>
            </a:r>
            <a:r>
              <a:rPr lang="en-US" altLang="en-US" dirty="0">
                <a:solidFill>
                  <a:srgbClr val="A020F0"/>
                </a:solidFill>
                <a:latin typeface="Arial" panose="020B0604020202020204" pitchFamily="34" charset="0"/>
              </a:rPr>
              <a:t>all</a:t>
            </a:r>
            <a:r>
              <a:rPr lang="en-US" altLang="en-US" dirty="0">
                <a:latin typeface="Arial" panose="020B0604020202020204" pitchFamily="34" charset="0"/>
              </a:rPr>
              <a:t>;</a:t>
            </a:r>
            <a:endParaRPr lang="en-US" altLang="en-US" sz="2800"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c=0;</a:t>
            </a:r>
            <a:endParaRPr lang="en-US" altLang="en-US" sz="2800" dirty="0">
              <a:latin typeface="Arial" panose="020B0604020202020204" pitchFamily="34" charset="0"/>
            </a:endParaRPr>
          </a:p>
          <a:p>
            <a:pPr lvl="0" defTabSz="914400" eaLnBrk="0" fontAlgn="base" hangingPunct="0">
              <a:spcBef>
                <a:spcPct val="0"/>
              </a:spcBef>
              <a:spcAft>
                <a:spcPct val="0"/>
              </a:spcAft>
            </a:pPr>
            <a:r>
              <a:rPr lang="en-US" altLang="en-US" dirty="0">
                <a:solidFill>
                  <a:srgbClr val="0000FF"/>
                </a:solidFill>
                <a:latin typeface="Arial" panose="020B0604020202020204" pitchFamily="34" charset="0"/>
              </a:rPr>
              <a:t>for </a:t>
            </a:r>
            <a:r>
              <a:rPr lang="en-US" altLang="en-US" dirty="0">
                <a:latin typeface="Arial" panose="020B0604020202020204" pitchFamily="34" charset="0"/>
              </a:rPr>
              <a:t>index = [0 5;3 3] </a:t>
            </a:r>
            <a:endParaRPr lang="en-US" altLang="en-US" sz="2800"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x=index;</a:t>
            </a:r>
            <a:endParaRPr lang="en-US" altLang="en-US" sz="2800"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c=c+1</a:t>
            </a:r>
            <a:endParaRPr lang="en-US" altLang="en-US" sz="2800" dirty="0">
              <a:latin typeface="Arial" panose="020B0604020202020204" pitchFamily="34" charset="0"/>
            </a:endParaRPr>
          </a:p>
          <a:p>
            <a:pPr lvl="0" defTabSz="914400" eaLnBrk="0" fontAlgn="base" hangingPunct="0">
              <a:spcBef>
                <a:spcPct val="0"/>
              </a:spcBef>
              <a:spcAft>
                <a:spcPct val="0"/>
              </a:spcAft>
            </a:pPr>
            <a:r>
              <a:rPr lang="en-US" altLang="en-US" dirty="0">
                <a:solidFill>
                  <a:srgbClr val="0000FF"/>
                </a:solidFill>
                <a:latin typeface="Arial" panose="020B0604020202020204" pitchFamily="34" charset="0"/>
              </a:rPr>
              <a:t>end</a:t>
            </a:r>
            <a:r>
              <a:rPr lang="en-US" altLang="en-US" dirty="0">
                <a:latin typeface="Arial" panose="020B0604020202020204" pitchFamily="34" charset="0"/>
              </a:rPr>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55564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061" y="762970"/>
            <a:ext cx="10272215" cy="5262979"/>
          </a:xfrm>
          <a:prstGeom prst="rect">
            <a:avLst/>
          </a:prstGeom>
        </p:spPr>
        <p:txBody>
          <a:bodyPr wrap="square">
            <a:spAutoFit/>
          </a:bodyPr>
          <a:lstStyle/>
          <a:p>
            <a:r>
              <a:rPr lang="en-US" sz="2800" dirty="0"/>
              <a:t>Examine the following loops and determine the value in </a:t>
            </a:r>
            <a:r>
              <a:rPr lang="en-US" sz="2800" dirty="0" err="1"/>
              <a:t>ires</a:t>
            </a:r>
            <a:r>
              <a:rPr lang="en-US" sz="2800" dirty="0"/>
              <a:t> at the end of each of the loops.</a:t>
            </a:r>
          </a:p>
          <a:p>
            <a:endParaRPr lang="en-US" sz="2800" dirty="0"/>
          </a:p>
          <a:p>
            <a:r>
              <a:rPr lang="en-US" sz="2800" dirty="0"/>
              <a:t>6. </a:t>
            </a:r>
            <a:r>
              <a:rPr lang="en-US" sz="2800" dirty="0" err="1">
                <a:highlight>
                  <a:srgbClr val="FFFF00"/>
                </a:highlight>
              </a:rPr>
              <a:t>ires</a:t>
            </a:r>
            <a:r>
              <a:rPr lang="en-US" sz="2800" dirty="0">
                <a:highlight>
                  <a:srgbClr val="FFFF00"/>
                </a:highlight>
              </a:rPr>
              <a:t> = 0;</a:t>
            </a:r>
          </a:p>
          <a:p>
            <a:r>
              <a:rPr lang="en-US" sz="2800" dirty="0"/>
              <a:t>for index = 1:10</a:t>
            </a:r>
          </a:p>
          <a:p>
            <a:r>
              <a:rPr lang="en-US" sz="2800" dirty="0" err="1"/>
              <a:t>ires</a:t>
            </a:r>
            <a:r>
              <a:rPr lang="en-US" sz="2800" dirty="0"/>
              <a:t> = </a:t>
            </a:r>
            <a:r>
              <a:rPr lang="en-US" sz="2800" dirty="0" err="1"/>
              <a:t>ires</a:t>
            </a:r>
            <a:r>
              <a:rPr lang="en-US" sz="2800" dirty="0"/>
              <a:t> + 1;</a:t>
            </a:r>
          </a:p>
          <a:p>
            <a:r>
              <a:rPr lang="en-US" sz="2800" dirty="0"/>
              <a:t>end</a:t>
            </a:r>
          </a:p>
          <a:p>
            <a:endParaRPr lang="en-US" sz="2800" dirty="0"/>
          </a:p>
          <a:p>
            <a:r>
              <a:rPr lang="en-US" sz="2800" dirty="0"/>
              <a:t>7. </a:t>
            </a:r>
            <a:r>
              <a:rPr lang="en-US" sz="2800" dirty="0" err="1"/>
              <a:t>ires</a:t>
            </a:r>
            <a:r>
              <a:rPr lang="en-US" sz="2800" dirty="0"/>
              <a:t> = 0;</a:t>
            </a:r>
          </a:p>
          <a:p>
            <a:r>
              <a:rPr lang="en-US" sz="2800" dirty="0"/>
              <a:t>for index = 1:10</a:t>
            </a:r>
          </a:p>
          <a:p>
            <a:r>
              <a:rPr lang="en-US" sz="2800" dirty="0" err="1"/>
              <a:t>ires</a:t>
            </a:r>
            <a:r>
              <a:rPr lang="en-US" sz="2800" dirty="0"/>
              <a:t> = </a:t>
            </a:r>
            <a:r>
              <a:rPr lang="en-US" sz="2800" dirty="0" err="1"/>
              <a:t>ires</a:t>
            </a:r>
            <a:r>
              <a:rPr lang="en-US" sz="2800" dirty="0"/>
              <a:t> + </a:t>
            </a:r>
            <a:r>
              <a:rPr lang="en-US" sz="2800" dirty="0">
                <a:highlight>
                  <a:srgbClr val="FFFF00"/>
                </a:highlight>
              </a:rPr>
              <a:t>index;</a:t>
            </a:r>
          </a:p>
          <a:p>
            <a:r>
              <a:rPr lang="en-US" sz="2800" dirty="0"/>
              <a:t>end</a:t>
            </a:r>
          </a:p>
        </p:txBody>
      </p:sp>
      <p:sp>
        <p:nvSpPr>
          <p:cNvPr id="3" name="Rectangle 2"/>
          <p:cNvSpPr/>
          <p:nvPr/>
        </p:nvSpPr>
        <p:spPr>
          <a:xfrm>
            <a:off x="7087736" y="2055631"/>
            <a:ext cx="3366448" cy="3970318"/>
          </a:xfrm>
          <a:prstGeom prst="rect">
            <a:avLst/>
          </a:prstGeom>
        </p:spPr>
        <p:txBody>
          <a:bodyPr wrap="square">
            <a:spAutoFit/>
          </a:bodyPr>
          <a:lstStyle/>
          <a:p>
            <a:r>
              <a:rPr lang="en-US" sz="2800" dirty="0"/>
              <a:t>8. </a:t>
            </a:r>
            <a:r>
              <a:rPr lang="en-US" sz="2800" dirty="0" err="1"/>
              <a:t>ires</a:t>
            </a:r>
            <a:r>
              <a:rPr lang="en-US" sz="2800" dirty="0"/>
              <a:t> = 0;</a:t>
            </a:r>
          </a:p>
          <a:p>
            <a:r>
              <a:rPr lang="en-US" sz="2800" dirty="0"/>
              <a:t>for </a:t>
            </a:r>
            <a:r>
              <a:rPr lang="en-US" sz="2800" dirty="0">
                <a:highlight>
                  <a:srgbClr val="FFFF00"/>
                </a:highlight>
              </a:rPr>
              <a:t>index1 = 1:10</a:t>
            </a:r>
          </a:p>
          <a:p>
            <a:r>
              <a:rPr lang="en-US" sz="2800" dirty="0"/>
              <a:t>for index2 = </a:t>
            </a:r>
            <a:r>
              <a:rPr lang="en-US" sz="2800" dirty="0">
                <a:highlight>
                  <a:srgbClr val="FFFF00"/>
                </a:highlight>
              </a:rPr>
              <a:t>index1:10</a:t>
            </a:r>
          </a:p>
          <a:p>
            <a:r>
              <a:rPr lang="en-US" sz="2800" dirty="0"/>
              <a:t>if index2 == </a:t>
            </a:r>
            <a:r>
              <a:rPr lang="en-US" sz="2800" dirty="0">
                <a:highlight>
                  <a:srgbClr val="FFFF00"/>
                </a:highlight>
              </a:rPr>
              <a:t>6</a:t>
            </a:r>
          </a:p>
          <a:p>
            <a:r>
              <a:rPr lang="en-US" sz="2800" dirty="0">
                <a:highlight>
                  <a:srgbClr val="FFFF00"/>
                </a:highlight>
              </a:rPr>
              <a:t>break</a:t>
            </a:r>
            <a:r>
              <a:rPr lang="en-US" sz="2800" dirty="0"/>
              <a:t>;</a:t>
            </a:r>
          </a:p>
          <a:p>
            <a:r>
              <a:rPr lang="en-US" sz="2800" dirty="0"/>
              <a:t>end</a:t>
            </a:r>
          </a:p>
          <a:p>
            <a:r>
              <a:rPr lang="en-US" sz="2800" dirty="0" err="1">
                <a:highlight>
                  <a:srgbClr val="FFFF00"/>
                </a:highlight>
              </a:rPr>
              <a:t>ires</a:t>
            </a:r>
            <a:r>
              <a:rPr lang="en-US" sz="2800" dirty="0">
                <a:highlight>
                  <a:srgbClr val="FFFF00"/>
                </a:highlight>
              </a:rPr>
              <a:t> = </a:t>
            </a:r>
            <a:r>
              <a:rPr lang="en-US" sz="2800" dirty="0" err="1">
                <a:highlight>
                  <a:srgbClr val="FFFF00"/>
                </a:highlight>
              </a:rPr>
              <a:t>ires</a:t>
            </a:r>
            <a:r>
              <a:rPr lang="en-US" sz="2800" dirty="0">
                <a:highlight>
                  <a:srgbClr val="FFFF00"/>
                </a:highlight>
              </a:rPr>
              <a:t> + 1;</a:t>
            </a:r>
          </a:p>
          <a:p>
            <a:r>
              <a:rPr lang="en-US" sz="2800" dirty="0"/>
              <a:t>end</a:t>
            </a:r>
          </a:p>
          <a:p>
            <a:r>
              <a:rPr lang="en-US" sz="2800" dirty="0"/>
              <a:t>end</a:t>
            </a:r>
          </a:p>
        </p:txBody>
      </p:sp>
      <p:cxnSp>
        <p:nvCxnSpPr>
          <p:cNvPr id="5" name="Straight Arrow Connector 4"/>
          <p:cNvCxnSpPr/>
          <p:nvPr/>
        </p:nvCxnSpPr>
        <p:spPr>
          <a:xfrm>
            <a:off x="3166281" y="3152633"/>
            <a:ext cx="736979"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03260" y="2981615"/>
            <a:ext cx="436728" cy="369332"/>
          </a:xfrm>
          <a:prstGeom prst="rect">
            <a:avLst/>
          </a:prstGeom>
          <a:noFill/>
        </p:spPr>
        <p:txBody>
          <a:bodyPr wrap="square" rtlCol="0">
            <a:spAutoFit/>
          </a:bodyPr>
          <a:lstStyle/>
          <a:p>
            <a:r>
              <a:rPr lang="en-US" dirty="0"/>
              <a:t>10</a:t>
            </a:r>
          </a:p>
        </p:txBody>
      </p:sp>
      <p:cxnSp>
        <p:nvCxnSpPr>
          <p:cNvPr id="8" name="Straight Arrow Connector 7"/>
          <p:cNvCxnSpPr/>
          <p:nvPr/>
        </p:nvCxnSpPr>
        <p:spPr>
          <a:xfrm flipV="1">
            <a:off x="3698543" y="5349922"/>
            <a:ext cx="641445"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66197" y="5178904"/>
            <a:ext cx="402674" cy="369332"/>
          </a:xfrm>
          <a:prstGeom prst="rect">
            <a:avLst/>
          </a:prstGeom>
          <a:noFill/>
        </p:spPr>
        <p:txBody>
          <a:bodyPr wrap="none" rtlCol="0">
            <a:spAutoFit/>
          </a:bodyPr>
          <a:lstStyle/>
          <a:p>
            <a:r>
              <a:rPr lang="en-US" dirty="0"/>
              <a:t>55</a:t>
            </a:r>
          </a:p>
        </p:txBody>
      </p:sp>
      <p:cxnSp>
        <p:nvCxnSpPr>
          <p:cNvPr id="11" name="Straight Arrow Connector 10"/>
          <p:cNvCxnSpPr/>
          <p:nvPr/>
        </p:nvCxnSpPr>
        <p:spPr>
          <a:xfrm flipV="1">
            <a:off x="9362364" y="4885899"/>
            <a:ext cx="641445"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075360" y="4708056"/>
            <a:ext cx="402674" cy="369332"/>
          </a:xfrm>
          <a:prstGeom prst="rect">
            <a:avLst/>
          </a:prstGeom>
          <a:noFill/>
        </p:spPr>
        <p:txBody>
          <a:bodyPr wrap="none" rtlCol="0">
            <a:spAutoFit/>
          </a:bodyPr>
          <a:lstStyle/>
          <a:p>
            <a:r>
              <a:rPr lang="en-US" dirty="0"/>
              <a:t>25</a:t>
            </a:r>
          </a:p>
        </p:txBody>
      </p:sp>
    </p:spTree>
    <p:extLst>
      <p:ext uri="{BB962C8B-B14F-4D97-AF65-F5344CB8AC3E}">
        <p14:creationId xmlns:p14="http://schemas.microsoft.com/office/powerpoint/2010/main" val="225829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35" y="1024803"/>
            <a:ext cx="10231272" cy="3970318"/>
          </a:xfrm>
          <a:prstGeom prst="rect">
            <a:avLst/>
          </a:prstGeom>
        </p:spPr>
        <p:txBody>
          <a:bodyPr wrap="square">
            <a:spAutoFit/>
          </a:bodyPr>
          <a:lstStyle/>
          <a:p>
            <a:pPr algn="just"/>
            <a:r>
              <a:rPr lang="en-US" sz="2800" dirty="0">
                <a:solidFill>
                  <a:srgbClr val="231F20"/>
                </a:solidFill>
              </a:rPr>
              <a:t>9. </a:t>
            </a:r>
            <a:r>
              <a:rPr lang="en-US" sz="2800" dirty="0" err="1">
                <a:solidFill>
                  <a:srgbClr val="231F20"/>
                </a:solidFill>
              </a:rPr>
              <a:t>ires</a:t>
            </a:r>
            <a:r>
              <a:rPr lang="en-US" sz="2800" dirty="0">
                <a:solidFill>
                  <a:srgbClr val="231F20"/>
                </a:solidFill>
              </a:rPr>
              <a:t> = 0;</a:t>
            </a:r>
          </a:p>
          <a:p>
            <a:pPr algn="just"/>
            <a:r>
              <a:rPr lang="en-US" sz="2800" dirty="0">
                <a:solidFill>
                  <a:srgbClr val="231F20"/>
                </a:solidFill>
              </a:rPr>
              <a:t>for </a:t>
            </a:r>
            <a:r>
              <a:rPr lang="en-US" sz="2800" dirty="0">
                <a:solidFill>
                  <a:srgbClr val="231F20"/>
                </a:solidFill>
                <a:highlight>
                  <a:srgbClr val="FFFF00"/>
                </a:highlight>
              </a:rPr>
              <a:t>index1 = 1:10</a:t>
            </a:r>
          </a:p>
          <a:p>
            <a:pPr algn="just"/>
            <a:r>
              <a:rPr lang="en-US" sz="2800" dirty="0">
                <a:solidFill>
                  <a:srgbClr val="231F20"/>
                </a:solidFill>
                <a:highlight>
                  <a:srgbClr val="FFFF00"/>
                </a:highlight>
              </a:rPr>
              <a:t>for index2 = index1:10</a:t>
            </a:r>
          </a:p>
          <a:p>
            <a:pPr algn="just"/>
            <a:r>
              <a:rPr lang="en-US" sz="2800" dirty="0">
                <a:solidFill>
                  <a:srgbClr val="231F20"/>
                </a:solidFill>
              </a:rPr>
              <a:t>if index2 == 6</a:t>
            </a:r>
          </a:p>
          <a:p>
            <a:pPr algn="just"/>
            <a:r>
              <a:rPr lang="en-US" sz="2800" dirty="0">
                <a:solidFill>
                  <a:srgbClr val="231F20"/>
                </a:solidFill>
                <a:highlight>
                  <a:srgbClr val="FFFF00"/>
                </a:highlight>
              </a:rPr>
              <a:t>continue</a:t>
            </a:r>
            <a:r>
              <a:rPr lang="en-US" sz="2800" dirty="0">
                <a:solidFill>
                  <a:srgbClr val="231F20"/>
                </a:solidFill>
              </a:rPr>
              <a:t>;</a:t>
            </a:r>
          </a:p>
          <a:p>
            <a:pPr algn="just"/>
            <a:r>
              <a:rPr lang="en-US" sz="2800" dirty="0">
                <a:solidFill>
                  <a:srgbClr val="231F20"/>
                </a:solidFill>
              </a:rPr>
              <a:t>end</a:t>
            </a:r>
          </a:p>
          <a:p>
            <a:pPr algn="just"/>
            <a:r>
              <a:rPr lang="en-US" sz="2800" dirty="0" err="1">
                <a:solidFill>
                  <a:srgbClr val="231F20"/>
                </a:solidFill>
              </a:rPr>
              <a:t>ires</a:t>
            </a:r>
            <a:r>
              <a:rPr lang="en-US" sz="2800" dirty="0">
                <a:solidFill>
                  <a:srgbClr val="231F20"/>
                </a:solidFill>
              </a:rPr>
              <a:t> = </a:t>
            </a:r>
            <a:r>
              <a:rPr lang="en-US" sz="2800" dirty="0" err="1">
                <a:solidFill>
                  <a:srgbClr val="231F20"/>
                </a:solidFill>
              </a:rPr>
              <a:t>ires</a:t>
            </a:r>
            <a:r>
              <a:rPr lang="en-US" sz="2800" dirty="0">
                <a:solidFill>
                  <a:srgbClr val="231F20"/>
                </a:solidFill>
              </a:rPr>
              <a:t> + 1;</a:t>
            </a:r>
          </a:p>
          <a:p>
            <a:pPr algn="just"/>
            <a:r>
              <a:rPr lang="en-US" sz="2800" dirty="0">
                <a:solidFill>
                  <a:srgbClr val="231F20"/>
                </a:solidFill>
              </a:rPr>
              <a:t>end</a:t>
            </a:r>
          </a:p>
          <a:p>
            <a:pPr algn="just"/>
            <a:r>
              <a:rPr lang="en-US" sz="2800" dirty="0">
                <a:solidFill>
                  <a:srgbClr val="231F20"/>
                </a:solidFill>
              </a:rPr>
              <a:t>end</a:t>
            </a:r>
          </a:p>
        </p:txBody>
      </p:sp>
      <p:cxnSp>
        <p:nvCxnSpPr>
          <p:cNvPr id="5" name="Straight Arrow Connector 4"/>
          <p:cNvCxnSpPr/>
          <p:nvPr/>
        </p:nvCxnSpPr>
        <p:spPr>
          <a:xfrm>
            <a:off x="3425588" y="3903260"/>
            <a:ext cx="1815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36274" y="3718594"/>
            <a:ext cx="402674" cy="369332"/>
          </a:xfrm>
          <a:prstGeom prst="rect">
            <a:avLst/>
          </a:prstGeom>
          <a:noFill/>
        </p:spPr>
        <p:txBody>
          <a:bodyPr wrap="none" rtlCol="0">
            <a:spAutoFit/>
          </a:bodyPr>
          <a:lstStyle/>
          <a:p>
            <a:r>
              <a:rPr lang="en-US" dirty="0"/>
              <a:t>49</a:t>
            </a:r>
          </a:p>
        </p:txBody>
      </p:sp>
    </p:spTree>
    <p:extLst>
      <p:ext uri="{BB962C8B-B14F-4D97-AF65-F5344CB8AC3E}">
        <p14:creationId xmlns:p14="http://schemas.microsoft.com/office/powerpoint/2010/main" val="25642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3801" y="855976"/>
            <a:ext cx="10365601" cy="2800767"/>
          </a:xfrm>
          <a:prstGeom prst="rect">
            <a:avLst/>
          </a:prstGeom>
        </p:spPr>
        <p:txBody>
          <a:bodyPr wrap="square">
            <a:spAutoFit/>
          </a:bodyPr>
          <a:lstStyle/>
          <a:p>
            <a:pPr algn="ctr"/>
            <a:r>
              <a:rPr lang="en-US" sz="3600" b="1" dirty="0">
                <a:solidFill>
                  <a:srgbClr val="231F20"/>
                </a:solidFill>
              </a:rPr>
              <a:t>The MATLAB Profiler</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MATLAB(Offline) includes a </a:t>
            </a:r>
            <a:r>
              <a:rPr lang="en-US" sz="2800" dirty="0">
                <a:highlight>
                  <a:srgbClr val="FFFF00"/>
                </a:highlight>
              </a:rPr>
              <a:t>profile</a:t>
            </a:r>
            <a:r>
              <a:rPr lang="en-US" sz="2800" dirty="0"/>
              <a:t>r, which can be used to identify the parts of a program that </a:t>
            </a:r>
            <a:r>
              <a:rPr lang="en-US" sz="2800" dirty="0">
                <a:highlight>
                  <a:srgbClr val="FFFF00"/>
                </a:highlight>
              </a:rPr>
              <a:t>consume the most execution time.</a:t>
            </a:r>
            <a:r>
              <a:rPr lang="en-US" sz="2800" dirty="0"/>
              <a:t> The profiler can identify “</a:t>
            </a:r>
            <a:r>
              <a:rPr lang="en-US" sz="2800" dirty="0">
                <a:highlight>
                  <a:srgbClr val="FFFF00"/>
                </a:highlight>
              </a:rPr>
              <a:t>hot spots</a:t>
            </a:r>
            <a:r>
              <a:rPr lang="en-US" sz="2800" dirty="0"/>
              <a:t>” where optimizing the code will result in </a:t>
            </a:r>
            <a:r>
              <a:rPr lang="en-US" sz="2800" dirty="0">
                <a:highlight>
                  <a:srgbClr val="FFFF00"/>
                </a:highlight>
              </a:rPr>
              <a:t>major increases in speed</a:t>
            </a:r>
            <a:r>
              <a:rPr lang="en-US" sz="2800" dirty="0"/>
              <a:t>.</a:t>
            </a:r>
          </a:p>
        </p:txBody>
      </p:sp>
    </p:spTree>
    <p:extLst>
      <p:ext uri="{BB962C8B-B14F-4D97-AF65-F5344CB8AC3E}">
        <p14:creationId xmlns:p14="http://schemas.microsoft.com/office/powerpoint/2010/main" val="3363714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4614" y="2171721"/>
            <a:ext cx="10822772" cy="3506063"/>
          </a:xfrm>
          <a:prstGeom prst="rect">
            <a:avLst/>
          </a:prstGeom>
        </p:spPr>
      </p:pic>
      <p:sp>
        <p:nvSpPr>
          <p:cNvPr id="4" name="Rectangle 3"/>
          <p:cNvSpPr/>
          <p:nvPr/>
        </p:nvSpPr>
        <p:spPr>
          <a:xfrm>
            <a:off x="684614" y="754038"/>
            <a:ext cx="10822772" cy="1200329"/>
          </a:xfrm>
          <a:prstGeom prst="rect">
            <a:avLst/>
          </a:prstGeom>
        </p:spPr>
        <p:txBody>
          <a:bodyPr wrap="square">
            <a:spAutoFit/>
          </a:bodyPr>
          <a:lstStyle/>
          <a:p>
            <a:pPr algn="just"/>
            <a:r>
              <a:rPr lang="en-US" sz="2400" dirty="0"/>
              <a:t>The MATLAB profiler is started by selecting the “Tools/Open Profiler” option on the Edit/Debug Window. A Profiler Window opens, with a field containing the name of the program to profile and a pushbutton to start the profile process running.</a:t>
            </a:r>
          </a:p>
        </p:txBody>
      </p:sp>
    </p:spTree>
    <p:extLst>
      <p:ext uri="{BB962C8B-B14F-4D97-AF65-F5344CB8AC3E}">
        <p14:creationId xmlns:p14="http://schemas.microsoft.com/office/powerpoint/2010/main" val="33736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3667" y="1398697"/>
            <a:ext cx="10771960" cy="5030438"/>
          </a:xfrm>
          <a:prstGeom prst="rect">
            <a:avLst/>
          </a:prstGeom>
        </p:spPr>
      </p:pic>
      <p:sp>
        <p:nvSpPr>
          <p:cNvPr id="3" name="Rectangle 2"/>
          <p:cNvSpPr/>
          <p:nvPr/>
        </p:nvSpPr>
        <p:spPr>
          <a:xfrm>
            <a:off x="723667" y="567700"/>
            <a:ext cx="10771960" cy="830997"/>
          </a:xfrm>
          <a:prstGeom prst="rect">
            <a:avLst/>
          </a:prstGeom>
        </p:spPr>
        <p:txBody>
          <a:bodyPr wrap="square">
            <a:spAutoFit/>
          </a:bodyPr>
          <a:lstStyle/>
          <a:p>
            <a:r>
              <a:rPr lang="en-US" sz="2400" dirty="0"/>
              <a:t>The profiler has a </a:t>
            </a:r>
            <a:r>
              <a:rPr lang="en-US" sz="2400" b="1" dirty="0">
                <a:solidFill>
                  <a:srgbClr val="FF0000"/>
                </a:solidFill>
                <a:highlight>
                  <a:srgbClr val="FFFF00"/>
                </a:highlight>
              </a:rPr>
              <a:t>box</a:t>
            </a:r>
            <a:r>
              <a:rPr lang="en-US" sz="2400" dirty="0">
                <a:highlight>
                  <a:srgbClr val="FFFF00"/>
                </a:highlight>
              </a:rPr>
              <a:t> i</a:t>
            </a:r>
            <a:r>
              <a:rPr lang="en-US" sz="2400" dirty="0"/>
              <a:t>n which to type the name of the program to execute, and a pushbutton to start profiling.</a:t>
            </a:r>
          </a:p>
        </p:txBody>
      </p:sp>
      <p:cxnSp>
        <p:nvCxnSpPr>
          <p:cNvPr id="6" name="Straight Arrow Connector 5"/>
          <p:cNvCxnSpPr/>
          <p:nvPr/>
        </p:nvCxnSpPr>
        <p:spPr>
          <a:xfrm>
            <a:off x="3248167" y="873457"/>
            <a:ext cx="13648" cy="154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378424" y="1214651"/>
            <a:ext cx="423080" cy="120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6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5009" y="1743692"/>
            <a:ext cx="9827389" cy="4329562"/>
          </a:xfrm>
          <a:prstGeom prst="rect">
            <a:avLst/>
          </a:prstGeom>
        </p:spPr>
      </p:pic>
      <p:sp>
        <p:nvSpPr>
          <p:cNvPr id="4" name="Rectangle 3"/>
          <p:cNvSpPr/>
          <p:nvPr/>
        </p:nvSpPr>
        <p:spPr>
          <a:xfrm>
            <a:off x="782471" y="774533"/>
            <a:ext cx="10572466" cy="830997"/>
          </a:xfrm>
          <a:prstGeom prst="rect">
            <a:avLst/>
          </a:prstGeom>
        </p:spPr>
        <p:txBody>
          <a:bodyPr wrap="square">
            <a:spAutoFit/>
          </a:bodyPr>
          <a:lstStyle/>
          <a:p>
            <a:pPr algn="just"/>
            <a:r>
              <a:rPr lang="en-US" sz="2400" dirty="0"/>
              <a:t>After the profiler runs, a Profile Summary is displayed, showing how much time is spent in each function being profiled. </a:t>
            </a:r>
          </a:p>
        </p:txBody>
      </p:sp>
    </p:spTree>
    <p:extLst>
      <p:ext uri="{BB962C8B-B14F-4D97-AF65-F5344CB8AC3E}">
        <p14:creationId xmlns:p14="http://schemas.microsoft.com/office/powerpoint/2010/main" val="1052218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49237" y="149661"/>
            <a:ext cx="6226357" cy="6708339"/>
          </a:xfrm>
          <a:prstGeom prst="rect">
            <a:avLst/>
          </a:prstGeom>
        </p:spPr>
      </p:pic>
      <p:sp>
        <p:nvSpPr>
          <p:cNvPr id="4" name="Rectangle 3"/>
          <p:cNvSpPr/>
          <p:nvPr/>
        </p:nvSpPr>
        <p:spPr>
          <a:xfrm>
            <a:off x="796119" y="854290"/>
            <a:ext cx="3666699" cy="2308324"/>
          </a:xfrm>
          <a:prstGeom prst="rect">
            <a:avLst/>
          </a:prstGeom>
        </p:spPr>
        <p:txBody>
          <a:bodyPr wrap="square">
            <a:spAutoFit/>
          </a:bodyPr>
          <a:lstStyle/>
          <a:p>
            <a:pPr algn="just"/>
            <a:r>
              <a:rPr lang="en-US" sz="2400" dirty="0"/>
              <a:t>Clicking on </a:t>
            </a:r>
            <a:r>
              <a:rPr lang="en-US" sz="2400" dirty="0">
                <a:highlight>
                  <a:srgbClr val="FFFF00"/>
                </a:highlight>
              </a:rPr>
              <a:t>any profiled function brings up a more detailed display,</a:t>
            </a:r>
            <a:r>
              <a:rPr lang="en-US" sz="2400" dirty="0"/>
              <a:t> showing exactly </a:t>
            </a:r>
            <a:r>
              <a:rPr lang="en-US" sz="2400" dirty="0">
                <a:highlight>
                  <a:srgbClr val="FFFF00"/>
                </a:highlight>
              </a:rPr>
              <a:t>how much time was spent on each line </a:t>
            </a:r>
            <a:r>
              <a:rPr lang="en-US" sz="2400" dirty="0"/>
              <a:t>when that function was executed.</a:t>
            </a:r>
          </a:p>
        </p:txBody>
      </p:sp>
    </p:spTree>
    <p:extLst>
      <p:ext uri="{BB962C8B-B14F-4D97-AF65-F5344CB8AC3E}">
        <p14:creationId xmlns:p14="http://schemas.microsoft.com/office/powerpoint/2010/main" val="362239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EB614-6034-4C88-982E-975C8F23CE1E}"/>
              </a:ext>
            </a:extLst>
          </p:cNvPr>
          <p:cNvSpPr txBox="1"/>
          <p:nvPr/>
        </p:nvSpPr>
        <p:spPr>
          <a:xfrm>
            <a:off x="972151" y="875899"/>
            <a:ext cx="10212405" cy="4401205"/>
          </a:xfrm>
          <a:prstGeom prst="rect">
            <a:avLst/>
          </a:prstGeom>
          <a:noFill/>
        </p:spPr>
        <p:txBody>
          <a:bodyPr wrap="square" rtlCol="0">
            <a:spAutoFit/>
          </a:bodyPr>
          <a:lstStyle/>
          <a:p>
            <a:r>
              <a:rPr lang="en-US" sz="2800" b="1" dirty="0"/>
              <a:t>Example: </a:t>
            </a:r>
            <a:r>
              <a:rPr lang="en-US" sz="2800" dirty="0"/>
              <a:t>The average or arithmetic mean of a set of numbers is defined as</a:t>
            </a:r>
          </a:p>
          <a:p>
            <a:endParaRPr lang="en-US" sz="2800" dirty="0"/>
          </a:p>
          <a:p>
            <a:r>
              <a:rPr lang="en-US" sz="2800" dirty="0"/>
              <a:t>Where, xi is sample </a:t>
            </a:r>
            <a:r>
              <a:rPr lang="en-US" sz="2800" dirty="0" err="1"/>
              <a:t>i</a:t>
            </a:r>
            <a:r>
              <a:rPr lang="en-US" sz="2800" dirty="0"/>
              <a:t> out of N samples. </a:t>
            </a:r>
          </a:p>
          <a:p>
            <a:r>
              <a:rPr lang="en-US" sz="2800" dirty="0"/>
              <a:t>The standard deviation of a set of numbers is defined as</a:t>
            </a:r>
          </a:p>
          <a:p>
            <a:endParaRPr lang="en-US" sz="2800" dirty="0"/>
          </a:p>
          <a:p>
            <a:endParaRPr lang="en-US" sz="2800" dirty="0"/>
          </a:p>
          <a:p>
            <a:endParaRPr lang="en-US" sz="2800" dirty="0"/>
          </a:p>
          <a:p>
            <a:r>
              <a:rPr lang="en-US" sz="2800" dirty="0"/>
              <a:t>Write a MATLAB program that reads in a set of measurements and calculates </a:t>
            </a:r>
            <a:r>
              <a:rPr lang="en-US" sz="2800" dirty="0">
                <a:highlight>
                  <a:srgbClr val="FFFF00"/>
                </a:highlight>
              </a:rPr>
              <a:t>the mean and the standard deviation </a:t>
            </a:r>
            <a:r>
              <a:rPr lang="en-US" sz="2800" dirty="0"/>
              <a:t>of the input data set.</a:t>
            </a:r>
            <a:endParaRPr lang="en-IN" sz="2800" dirty="0"/>
          </a:p>
        </p:txBody>
      </p:sp>
      <p:pic>
        <p:nvPicPr>
          <p:cNvPr id="6" name="Picture 5">
            <a:extLst>
              <a:ext uri="{FF2B5EF4-FFF2-40B4-BE49-F238E27FC236}">
                <a16:creationId xmlns:a16="http://schemas.microsoft.com/office/drawing/2014/main" id="{275CF56E-3B90-40F8-8879-C72642DF1CE1}"/>
              </a:ext>
            </a:extLst>
          </p:cNvPr>
          <p:cNvPicPr>
            <a:picLocks noChangeAspect="1"/>
          </p:cNvPicPr>
          <p:nvPr/>
        </p:nvPicPr>
        <p:blipFill>
          <a:blip r:embed="rId2"/>
          <a:stretch>
            <a:fillRect/>
          </a:stretch>
        </p:blipFill>
        <p:spPr>
          <a:xfrm>
            <a:off x="2723247" y="1400884"/>
            <a:ext cx="1677304" cy="900566"/>
          </a:xfrm>
          <a:prstGeom prst="rect">
            <a:avLst/>
          </a:prstGeom>
        </p:spPr>
      </p:pic>
      <p:pic>
        <p:nvPicPr>
          <p:cNvPr id="8" name="Picture 7">
            <a:extLst>
              <a:ext uri="{FF2B5EF4-FFF2-40B4-BE49-F238E27FC236}">
                <a16:creationId xmlns:a16="http://schemas.microsoft.com/office/drawing/2014/main" id="{4949484A-8C08-4C1D-AD19-7B7D115ABCF7}"/>
              </a:ext>
            </a:extLst>
          </p:cNvPr>
          <p:cNvPicPr>
            <a:picLocks noChangeAspect="1"/>
          </p:cNvPicPr>
          <p:nvPr/>
        </p:nvPicPr>
        <p:blipFill>
          <a:blip r:embed="rId3"/>
          <a:stretch>
            <a:fillRect/>
          </a:stretch>
        </p:blipFill>
        <p:spPr>
          <a:xfrm>
            <a:off x="3047095" y="3192463"/>
            <a:ext cx="3152775" cy="1190625"/>
          </a:xfrm>
          <a:prstGeom prst="rect">
            <a:avLst/>
          </a:prstGeom>
        </p:spPr>
      </p:pic>
    </p:spTree>
    <p:extLst>
      <p:ext uri="{BB962C8B-B14F-4D97-AF65-F5344CB8AC3E}">
        <p14:creationId xmlns:p14="http://schemas.microsoft.com/office/powerpoint/2010/main" val="111505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596" y="821605"/>
            <a:ext cx="10285863" cy="1815882"/>
          </a:xfrm>
          <a:prstGeom prst="rect">
            <a:avLst/>
          </a:prstGeom>
        </p:spPr>
        <p:txBody>
          <a:bodyPr wrap="square">
            <a:spAutoFit/>
          </a:bodyPr>
          <a:lstStyle/>
          <a:p>
            <a:pPr algn="just"/>
            <a:r>
              <a:rPr lang="en-US" sz="2800" dirty="0"/>
              <a:t>With this information, the programmer can identify the </a:t>
            </a:r>
            <a:r>
              <a:rPr lang="en-US" sz="2800" dirty="0">
                <a:highlight>
                  <a:srgbClr val="FFFF00"/>
                </a:highlight>
              </a:rPr>
              <a:t>slow portions of the code and work to speed them up </a:t>
            </a:r>
            <a:r>
              <a:rPr lang="en-US" sz="2800" dirty="0"/>
              <a:t>with </a:t>
            </a:r>
            <a:r>
              <a:rPr lang="en-US" sz="2800" dirty="0">
                <a:highlight>
                  <a:srgbClr val="FFFF00"/>
                </a:highlight>
              </a:rPr>
              <a:t>vectorization</a:t>
            </a:r>
            <a:r>
              <a:rPr lang="en-US" sz="2800" dirty="0"/>
              <a:t> and similar techniques. Normally, the profiler should be run </a:t>
            </a:r>
            <a:r>
              <a:rPr lang="en-US" sz="2800" i="1" dirty="0">
                <a:highlight>
                  <a:srgbClr val="FFFF00"/>
                </a:highlight>
              </a:rPr>
              <a:t>after a program is working properly</a:t>
            </a:r>
            <a:r>
              <a:rPr lang="en-US" sz="2800" dirty="0">
                <a:highlight>
                  <a:srgbClr val="FFFF00"/>
                </a:highlight>
              </a:rPr>
              <a:t>. </a:t>
            </a:r>
            <a:r>
              <a:rPr lang="en-US" sz="2800" dirty="0"/>
              <a:t>It is a waste of time to profile a program before it is working.</a:t>
            </a:r>
          </a:p>
        </p:txBody>
      </p:sp>
    </p:spTree>
    <p:extLst>
      <p:ext uri="{BB962C8B-B14F-4D97-AF65-F5344CB8AC3E}">
        <p14:creationId xmlns:p14="http://schemas.microsoft.com/office/powerpoint/2010/main" val="2913102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3457" y="817056"/>
            <a:ext cx="6550926" cy="5293757"/>
          </a:xfrm>
          <a:prstGeom prst="rect">
            <a:avLst/>
          </a:prstGeom>
        </p:spPr>
        <p:txBody>
          <a:bodyPr wrap="square">
            <a:spAutoFit/>
          </a:bodyPr>
          <a:lstStyle/>
          <a:p>
            <a:pPr algn="just"/>
            <a:r>
              <a:rPr lang="en-US" b="1" dirty="0">
                <a:latin typeface="GillSans-Bold"/>
              </a:rPr>
              <a:t>Physics—The Flight of a Ball</a:t>
            </a:r>
          </a:p>
          <a:p>
            <a:pPr algn="just"/>
            <a:r>
              <a:rPr lang="en-US" sz="2000" dirty="0"/>
              <a:t>If we assume negligible air friction and ignore the curvature of the Earth, a ball that is thrown into the air from any point on the Earth’s surface will follow a parabolic flight path (see Figure </a:t>
            </a:r>
            <a:r>
              <a:rPr lang="en-US" sz="2000" i="1" dirty="0"/>
              <a:t>a</a:t>
            </a:r>
            <a:r>
              <a:rPr lang="en-US" sz="2000" dirty="0"/>
              <a:t>). The height of the ball at any time </a:t>
            </a:r>
            <a:r>
              <a:rPr lang="en-US" sz="2000" i="1" dirty="0"/>
              <a:t>t </a:t>
            </a:r>
            <a:r>
              <a:rPr lang="en-US" sz="2000" dirty="0"/>
              <a:t>after it is thrown is given by </a:t>
            </a:r>
          </a:p>
          <a:p>
            <a:pPr algn="just"/>
            <a:endParaRPr lang="en-US" sz="2000" dirty="0"/>
          </a:p>
          <a:p>
            <a:pPr algn="just"/>
            <a:endParaRPr lang="en-US" sz="2000" dirty="0"/>
          </a:p>
          <a:p>
            <a:pPr algn="just"/>
            <a:r>
              <a:rPr lang="en-US" sz="2000" dirty="0"/>
              <a:t>Where,y0 is the initial height of the object above the ground, vy0 is the initial vertical</a:t>
            </a:r>
          </a:p>
          <a:p>
            <a:pPr algn="just"/>
            <a:r>
              <a:rPr lang="en-US" sz="2000" dirty="0"/>
              <a:t>velocity of the object, and </a:t>
            </a:r>
            <a:r>
              <a:rPr lang="en-US" sz="2000" i="1" dirty="0"/>
              <a:t>g </a:t>
            </a:r>
            <a:r>
              <a:rPr lang="en-US" sz="2000" dirty="0"/>
              <a:t>is the acceleration due to the Earth’s gravity. The horizontal distance (range) traveled by the ball as a function of time after it is thrown is given by </a:t>
            </a:r>
          </a:p>
          <a:p>
            <a:pPr algn="just"/>
            <a:endParaRPr lang="en-US" sz="2000" dirty="0"/>
          </a:p>
          <a:p>
            <a:pPr algn="just"/>
            <a:endParaRPr lang="en-US" sz="2000" dirty="0"/>
          </a:p>
          <a:p>
            <a:pPr algn="just"/>
            <a:r>
              <a:rPr lang="en-US" sz="2000" dirty="0"/>
              <a:t>Where, x0 is the initial horizontal position of the ball on the ground, and vx0 is the initial horizontal velocity of the ball.</a:t>
            </a:r>
          </a:p>
        </p:txBody>
      </p:sp>
      <p:pic>
        <p:nvPicPr>
          <p:cNvPr id="4" name="Picture 3"/>
          <p:cNvPicPr>
            <a:picLocks noChangeAspect="1"/>
          </p:cNvPicPr>
          <p:nvPr/>
        </p:nvPicPr>
        <p:blipFill>
          <a:blip r:embed="rId2"/>
          <a:stretch>
            <a:fillRect/>
          </a:stretch>
        </p:blipFill>
        <p:spPr>
          <a:xfrm>
            <a:off x="2507726" y="2331224"/>
            <a:ext cx="2995782" cy="669288"/>
          </a:xfrm>
          <a:prstGeom prst="rect">
            <a:avLst/>
          </a:prstGeom>
        </p:spPr>
      </p:pic>
      <p:pic>
        <p:nvPicPr>
          <p:cNvPr id="5" name="Picture 4"/>
          <p:cNvPicPr>
            <a:picLocks noChangeAspect="1"/>
          </p:cNvPicPr>
          <p:nvPr/>
        </p:nvPicPr>
        <p:blipFill>
          <a:blip r:embed="rId3"/>
          <a:stretch>
            <a:fillRect/>
          </a:stretch>
        </p:blipFill>
        <p:spPr>
          <a:xfrm>
            <a:off x="2610083" y="4533336"/>
            <a:ext cx="2330407" cy="524355"/>
          </a:xfrm>
          <a:prstGeom prst="rect">
            <a:avLst/>
          </a:prstGeom>
        </p:spPr>
      </p:pic>
      <p:pic>
        <p:nvPicPr>
          <p:cNvPr id="6" name="Picture 5"/>
          <p:cNvPicPr>
            <a:picLocks noChangeAspect="1"/>
          </p:cNvPicPr>
          <p:nvPr/>
        </p:nvPicPr>
        <p:blipFill>
          <a:blip r:embed="rId4"/>
          <a:stretch>
            <a:fillRect/>
          </a:stretch>
        </p:blipFill>
        <p:spPr>
          <a:xfrm>
            <a:off x="7424383" y="2211600"/>
            <a:ext cx="4521726" cy="2583913"/>
          </a:xfrm>
          <a:prstGeom prst="rect">
            <a:avLst/>
          </a:prstGeom>
        </p:spPr>
      </p:pic>
    </p:spTree>
    <p:extLst>
      <p:ext uri="{BB962C8B-B14F-4D97-AF65-F5344CB8AC3E}">
        <p14:creationId xmlns:p14="http://schemas.microsoft.com/office/powerpoint/2010/main" val="3220997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429" y="1740068"/>
            <a:ext cx="3348042" cy="3200421"/>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3385288" y="541814"/>
                <a:ext cx="8037887" cy="5632311"/>
              </a:xfrm>
              <a:prstGeom prst="rect">
                <a:avLst/>
              </a:prstGeom>
            </p:spPr>
            <p:txBody>
              <a:bodyPr wrap="square">
                <a:spAutoFit/>
              </a:bodyPr>
              <a:lstStyle/>
              <a:p>
                <a:pPr algn="just"/>
                <a:r>
                  <a:rPr lang="en-US" sz="2400" dirty="0">
                    <a:solidFill>
                      <a:srgbClr val="231F20"/>
                    </a:solidFill>
                  </a:rPr>
                  <a:t>If the ball is thrown with some initial velocity </a:t>
                </a:r>
                <a:r>
                  <a:rPr lang="en-US" sz="2400" b="1" i="1" dirty="0"/>
                  <a:t>v</a:t>
                </a:r>
                <a:r>
                  <a:rPr lang="en-US" sz="1200" b="1" dirty="0"/>
                  <a:t>0</a:t>
                </a:r>
                <a:r>
                  <a:rPr lang="en-US" sz="2400" dirty="0"/>
                  <a:t> </a:t>
                </a:r>
                <a:r>
                  <a:rPr lang="en-US" sz="2400" dirty="0">
                    <a:solidFill>
                      <a:srgbClr val="231F20"/>
                    </a:solidFill>
                  </a:rPr>
                  <a:t>at an angle of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n-US" sz="2400" dirty="0">
                    <a:solidFill>
                      <a:srgbClr val="231F20"/>
                    </a:solidFill>
                  </a:rPr>
                  <a:t> degrees with respect to the Earth’s surface, then the initial horizontal and vertical components of velocity will be</a:t>
                </a:r>
              </a:p>
              <a:p>
                <a:pPr algn="ctr"/>
                <a:r>
                  <a:rPr lang="en-US" sz="2400" b="1" i="1" dirty="0"/>
                  <a:t>V</a:t>
                </a:r>
                <a:r>
                  <a:rPr lang="en-US" sz="1200" b="1" i="1" dirty="0"/>
                  <a:t>x</a:t>
                </a:r>
                <a:r>
                  <a:rPr lang="en-US" sz="1200" b="1" dirty="0"/>
                  <a:t>0</a:t>
                </a:r>
                <a:r>
                  <a:rPr lang="en-US" sz="2400" b="1" dirty="0"/>
                  <a:t>= </a:t>
                </a:r>
                <a:r>
                  <a:rPr lang="en-US" sz="2400" b="1" i="1" dirty="0"/>
                  <a:t>v</a:t>
                </a:r>
                <a:r>
                  <a:rPr lang="en-US" sz="1200" b="1" dirty="0"/>
                  <a:t>0</a:t>
                </a:r>
                <a:r>
                  <a:rPr lang="en-US" sz="2400" b="1" dirty="0"/>
                  <a:t> cos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endParaRPr lang="en-US" sz="2400" dirty="0"/>
              </a:p>
              <a:p>
                <a:pPr algn="ctr"/>
                <a:r>
                  <a:rPr lang="en-US" sz="2400" b="1" i="1" dirty="0"/>
                  <a:t>V</a:t>
                </a:r>
                <a:r>
                  <a:rPr lang="en-US" sz="1200" b="1" i="1" dirty="0"/>
                  <a:t>y</a:t>
                </a:r>
                <a:r>
                  <a:rPr lang="en-US" sz="1200" b="1" dirty="0"/>
                  <a:t>0</a:t>
                </a:r>
                <a:r>
                  <a:rPr lang="en-US" sz="2400" b="1" dirty="0"/>
                  <a:t>= </a:t>
                </a:r>
                <a:r>
                  <a:rPr lang="en-US" sz="2400" b="1" i="1" dirty="0"/>
                  <a:t>v</a:t>
                </a:r>
                <a:r>
                  <a:rPr lang="en-US" sz="1200" b="1" dirty="0"/>
                  <a:t>0</a:t>
                </a:r>
                <a:r>
                  <a:rPr lang="en-US" sz="2400" b="1" dirty="0"/>
                  <a:t> sin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endParaRPr lang="en-US" sz="2400" dirty="0"/>
              </a:p>
              <a:p>
                <a:pPr algn="just"/>
                <a:r>
                  <a:rPr lang="en-US" sz="2400" dirty="0">
                    <a:solidFill>
                      <a:srgbClr val="231F20"/>
                    </a:solidFill>
                  </a:rPr>
                  <a:t>Assume that the ball is initially thrown from position </a:t>
                </a:r>
                <a:r>
                  <a:rPr lang="es-ES" sz="2400" b="1" dirty="0"/>
                  <a:t>(</a:t>
                </a:r>
                <a:r>
                  <a:rPr lang="es-ES" sz="2400" b="1" i="1" dirty="0"/>
                  <a:t>x</a:t>
                </a:r>
                <a:r>
                  <a:rPr lang="es-ES" sz="1200" b="1" dirty="0"/>
                  <a:t>0</a:t>
                </a:r>
                <a:r>
                  <a:rPr lang="es-ES" sz="2400" b="1" dirty="0"/>
                  <a:t>, </a:t>
                </a:r>
                <a:r>
                  <a:rPr lang="es-ES" sz="2400" b="1" i="1" dirty="0"/>
                  <a:t>y</a:t>
                </a:r>
                <a:r>
                  <a:rPr lang="es-ES" sz="1200" b="1" dirty="0"/>
                  <a:t>0</a:t>
                </a:r>
                <a:r>
                  <a:rPr lang="es-ES" sz="2400" b="1" dirty="0"/>
                  <a:t>)=(0, 0) </a:t>
                </a:r>
                <a:r>
                  <a:rPr lang="en-US" sz="2400" dirty="0">
                    <a:solidFill>
                      <a:srgbClr val="231F20"/>
                    </a:solidFill>
                  </a:rPr>
                  <a:t>with an initial velocity </a:t>
                </a:r>
                <a:r>
                  <a:rPr lang="en-US" sz="2400" b="1" i="1" dirty="0"/>
                  <a:t>v</a:t>
                </a:r>
                <a:r>
                  <a:rPr lang="en-US" sz="1200" b="1" dirty="0"/>
                  <a:t>0</a:t>
                </a:r>
                <a:r>
                  <a:rPr lang="en-US" sz="2400" dirty="0"/>
                  <a:t> </a:t>
                </a:r>
                <a:r>
                  <a:rPr lang="en-US" sz="2400" dirty="0">
                    <a:solidFill>
                      <a:srgbClr val="231F20"/>
                    </a:solidFill>
                  </a:rPr>
                  <a:t>of</a:t>
                </a:r>
                <a:r>
                  <a:rPr lang="en-US" sz="2400" dirty="0"/>
                  <a:t> </a:t>
                </a:r>
                <a:r>
                  <a:rPr lang="en-US" sz="2400" dirty="0">
                    <a:solidFill>
                      <a:srgbClr val="231F20"/>
                    </a:solidFill>
                  </a:rPr>
                  <a:t>20 meters per second at an initial angle of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n-US" sz="2400" i="1" dirty="0"/>
                  <a:t> </a:t>
                </a:r>
                <a:r>
                  <a:rPr lang="en-US" sz="2400" dirty="0">
                    <a:solidFill>
                      <a:srgbClr val="231F20"/>
                    </a:solidFill>
                  </a:rPr>
                  <a:t>degrees. Write a program that will plot the trajectory of the ball and also determine the horizontal distance traveled before it touches the ground again. The program should plot the trajectories of the ball for all angles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oMath>
                </a14:m>
                <a:r>
                  <a:rPr lang="en-US" sz="2400" dirty="0">
                    <a:solidFill>
                      <a:srgbClr val="231F20"/>
                    </a:solidFill>
                  </a:rPr>
                  <a:t> from 5 to 85° in 10° steps, and it should determine the horizontal distance traveled for all angles </a:t>
                </a:r>
                <a14:m>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b="0" i="0" smtClean="0">
                        <a:latin typeface="Cambria Math" panose="02040503050406030204" pitchFamily="18" charset="0"/>
                        <a:ea typeface="Cambria Math" panose="02040503050406030204" pitchFamily="18" charset="0"/>
                      </a:rPr>
                      <m:t> </m:t>
                    </m:r>
                  </m:oMath>
                </a14:m>
                <a:r>
                  <a:rPr lang="en-US" sz="2400" dirty="0">
                    <a:solidFill>
                      <a:srgbClr val="231F20"/>
                    </a:solidFill>
                  </a:rPr>
                  <a:t>from 0 to 90° in 1° steps. Finally, it should determine the angle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n-US" sz="2400" dirty="0">
                    <a:solidFill>
                      <a:srgbClr val="231F20"/>
                    </a:solidFill>
                  </a:rPr>
                  <a:t> that maximizes the range of the ball and plot that particular trajectory in a different color with a thicker line.</a:t>
                </a:r>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3385288" y="541814"/>
                <a:ext cx="8037887" cy="5632311"/>
              </a:xfrm>
              <a:prstGeom prst="rect">
                <a:avLst/>
              </a:prstGeom>
              <a:blipFill>
                <a:blip r:embed="rId3"/>
                <a:stretch>
                  <a:fillRect l="-1137" t="-866" r="-1213" b="-1515"/>
                </a:stretch>
              </a:blipFill>
            </p:spPr>
            <p:txBody>
              <a:bodyPr/>
              <a:lstStyle/>
              <a:p>
                <a:r>
                  <a:rPr lang="en-US">
                    <a:noFill/>
                  </a:rPr>
                  <a:t> </a:t>
                </a:r>
              </a:p>
            </p:txBody>
          </p:sp>
        </mc:Fallback>
      </mc:AlternateContent>
    </p:spTree>
    <p:extLst>
      <p:ext uri="{BB962C8B-B14F-4D97-AF65-F5344CB8AC3E}">
        <p14:creationId xmlns:p14="http://schemas.microsoft.com/office/powerpoint/2010/main" val="714242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351" y="905948"/>
            <a:ext cx="10105165" cy="1569660"/>
          </a:xfrm>
          <a:prstGeom prst="rect">
            <a:avLst/>
          </a:prstGeom>
        </p:spPr>
        <p:txBody>
          <a:bodyPr wrap="square">
            <a:spAutoFit/>
          </a:bodyPr>
          <a:lstStyle/>
          <a:p>
            <a:pPr algn="just"/>
            <a:r>
              <a:rPr lang="en-US" sz="2400" b="1" dirty="0">
                <a:solidFill>
                  <a:srgbClr val="231F20"/>
                </a:solidFill>
              </a:rPr>
              <a:t>Hint:</a:t>
            </a:r>
            <a:r>
              <a:rPr lang="en-US" sz="2400" dirty="0">
                <a:solidFill>
                  <a:srgbClr val="231F20"/>
                </a:solidFill>
              </a:rPr>
              <a:t> </a:t>
            </a:r>
            <a:r>
              <a:rPr lang="en-US" sz="2400" dirty="0"/>
              <a:t>we must determine an </a:t>
            </a:r>
            <a:r>
              <a:rPr lang="en-US" sz="2400" dirty="0">
                <a:highlight>
                  <a:srgbClr val="FFFF00"/>
                </a:highlight>
              </a:rPr>
              <a:t>equation for the time that the ball returns to the ground. Then, we can calculate the (</a:t>
            </a:r>
            <a:r>
              <a:rPr lang="en-US" sz="2400" i="1" dirty="0">
                <a:highlight>
                  <a:srgbClr val="FFFF00"/>
                </a:highlight>
              </a:rPr>
              <a:t>x</a:t>
            </a:r>
            <a:r>
              <a:rPr lang="en-US" sz="2400" dirty="0">
                <a:highlight>
                  <a:srgbClr val="FFFF00"/>
                </a:highlight>
              </a:rPr>
              <a:t>, </a:t>
            </a:r>
            <a:r>
              <a:rPr lang="en-US" sz="2400" i="1" dirty="0">
                <a:highlight>
                  <a:srgbClr val="FFFF00"/>
                </a:highlight>
              </a:rPr>
              <a:t>y</a:t>
            </a:r>
            <a:r>
              <a:rPr lang="en-US" sz="2400" dirty="0">
                <a:highlight>
                  <a:srgbClr val="FFFF00"/>
                </a:highlight>
              </a:rPr>
              <a:t>) </a:t>
            </a:r>
            <a:r>
              <a:rPr lang="en-US" sz="2400" dirty="0"/>
              <a:t>position of the ball using given equations. If we do this for many times between </a:t>
            </a:r>
            <a:r>
              <a:rPr lang="en-US" sz="2400" dirty="0">
                <a:highlight>
                  <a:srgbClr val="FFFF00"/>
                </a:highlight>
              </a:rPr>
              <a:t>0</a:t>
            </a:r>
            <a:r>
              <a:rPr lang="en-US" sz="2400" dirty="0"/>
              <a:t> and the time that the ball returns to the ground, we can </a:t>
            </a:r>
            <a:r>
              <a:rPr lang="en-US" sz="2400" dirty="0">
                <a:highlight>
                  <a:srgbClr val="FFFF00"/>
                </a:highlight>
              </a:rPr>
              <a:t>use those points to plot the ball’s trajectory</a:t>
            </a:r>
            <a:r>
              <a:rPr lang="en-US" sz="2400" dirty="0"/>
              <a:t>.</a:t>
            </a:r>
          </a:p>
        </p:txBody>
      </p:sp>
    </p:spTree>
    <p:extLst>
      <p:ext uri="{BB962C8B-B14F-4D97-AF65-F5344CB8AC3E}">
        <p14:creationId xmlns:p14="http://schemas.microsoft.com/office/powerpoint/2010/main" val="87735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FFCAF-A3D4-4477-B3F6-3E6C1142F66D}"/>
              </a:ext>
            </a:extLst>
          </p:cNvPr>
          <p:cNvSpPr/>
          <p:nvPr/>
        </p:nvSpPr>
        <p:spPr>
          <a:xfrm>
            <a:off x="962025" y="890885"/>
            <a:ext cx="10287000" cy="4462760"/>
          </a:xfrm>
          <a:prstGeom prst="rect">
            <a:avLst/>
          </a:prstGeom>
        </p:spPr>
        <p:txBody>
          <a:bodyPr wrap="square">
            <a:spAutoFit/>
          </a:bodyPr>
          <a:lstStyle/>
          <a:p>
            <a:pPr algn="just"/>
            <a:r>
              <a:rPr lang="en-US" sz="2400" b="1" dirty="0"/>
              <a:t>%MATLAB Code:</a:t>
            </a:r>
          </a:p>
          <a:p>
            <a:pPr algn="just"/>
            <a:r>
              <a:rPr lang="en-US" sz="2000" dirty="0"/>
              <a:t>% Initialize sums</a:t>
            </a:r>
          </a:p>
          <a:p>
            <a:pPr algn="just"/>
            <a:r>
              <a:rPr lang="en-US" sz="2000" dirty="0"/>
              <a:t>n = 0; </a:t>
            </a:r>
            <a:r>
              <a:rPr lang="en-US" sz="2000" dirty="0" err="1"/>
              <a:t>sum_x</a:t>
            </a:r>
            <a:r>
              <a:rPr lang="en-US" sz="2000" dirty="0"/>
              <a:t> = 0; sum_x2 = 0; </a:t>
            </a:r>
          </a:p>
          <a:p>
            <a:pPr algn="just"/>
            <a:r>
              <a:rPr lang="en-US" sz="2000" dirty="0"/>
              <a:t>% Read in first value </a:t>
            </a:r>
          </a:p>
          <a:p>
            <a:pPr algn="just"/>
            <a:r>
              <a:rPr lang="en-US" sz="2000" dirty="0"/>
              <a:t>x = input('Enter first value: ‘); </a:t>
            </a:r>
          </a:p>
          <a:p>
            <a:pPr algn="just"/>
            <a:r>
              <a:rPr lang="en-US" sz="2000" dirty="0"/>
              <a:t>% While Loop to read input values. </a:t>
            </a:r>
          </a:p>
          <a:p>
            <a:pPr algn="just"/>
            <a:r>
              <a:rPr lang="en-US" sz="2000" dirty="0"/>
              <a:t>while x &gt;= 0</a:t>
            </a:r>
          </a:p>
          <a:p>
            <a:pPr algn="just"/>
            <a:r>
              <a:rPr lang="en-IN" sz="2000" dirty="0"/>
              <a:t>% Accumulate sums. </a:t>
            </a:r>
          </a:p>
          <a:p>
            <a:pPr algn="just"/>
            <a:r>
              <a:rPr lang="en-IN" sz="2000" dirty="0"/>
              <a:t>n = n + 1; </a:t>
            </a:r>
          </a:p>
          <a:p>
            <a:pPr algn="just"/>
            <a:r>
              <a:rPr lang="en-IN" sz="2000" dirty="0" err="1"/>
              <a:t>sum_x</a:t>
            </a:r>
            <a:r>
              <a:rPr lang="en-IN" sz="2000" dirty="0"/>
              <a:t> = </a:t>
            </a:r>
            <a:r>
              <a:rPr lang="en-IN" sz="2000" dirty="0" err="1"/>
              <a:t>sum_x</a:t>
            </a:r>
            <a:r>
              <a:rPr lang="en-IN" sz="2000" dirty="0"/>
              <a:t> + x; </a:t>
            </a:r>
          </a:p>
          <a:p>
            <a:pPr algn="just"/>
            <a:r>
              <a:rPr lang="en-IN" sz="2000" dirty="0"/>
              <a:t>sum_x2 = sum_x2 + x^2; </a:t>
            </a:r>
          </a:p>
          <a:p>
            <a:pPr algn="just"/>
            <a:r>
              <a:rPr lang="en-IN" sz="2000" dirty="0"/>
              <a:t>% Read in next value </a:t>
            </a:r>
          </a:p>
          <a:p>
            <a:pPr algn="just"/>
            <a:r>
              <a:rPr lang="en-IN" sz="2000" dirty="0"/>
              <a:t>x = input('Enter next value: ‘); </a:t>
            </a:r>
          </a:p>
          <a:p>
            <a:pPr algn="just"/>
            <a:r>
              <a:rPr lang="en-IN" sz="2000" dirty="0"/>
              <a:t>end</a:t>
            </a:r>
          </a:p>
        </p:txBody>
      </p:sp>
    </p:spTree>
    <p:extLst>
      <p:ext uri="{BB962C8B-B14F-4D97-AF65-F5344CB8AC3E}">
        <p14:creationId xmlns:p14="http://schemas.microsoft.com/office/powerpoint/2010/main" val="320338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AC5E0C-97D0-4D9C-AF70-8FEB49D21526}"/>
              </a:ext>
            </a:extLst>
          </p:cNvPr>
          <p:cNvSpPr/>
          <p:nvPr/>
        </p:nvSpPr>
        <p:spPr>
          <a:xfrm>
            <a:off x="1085850" y="1023461"/>
            <a:ext cx="10058400" cy="2246769"/>
          </a:xfrm>
          <a:prstGeom prst="rect">
            <a:avLst/>
          </a:prstGeom>
        </p:spPr>
        <p:txBody>
          <a:bodyPr wrap="square">
            <a:spAutoFit/>
          </a:bodyPr>
          <a:lstStyle/>
          <a:p>
            <a:pPr algn="just"/>
            <a:r>
              <a:rPr lang="en-IN" sz="2000" dirty="0"/>
              <a:t>% Calculate the mean and standard deviation </a:t>
            </a:r>
          </a:p>
          <a:p>
            <a:pPr algn="just"/>
            <a:r>
              <a:rPr lang="en-IN" sz="2000" dirty="0" err="1"/>
              <a:t>x_bar</a:t>
            </a:r>
            <a:r>
              <a:rPr lang="en-IN" sz="2000" dirty="0"/>
              <a:t> = </a:t>
            </a:r>
            <a:r>
              <a:rPr lang="en-IN" sz="2000" dirty="0" err="1"/>
              <a:t>sum_x</a:t>
            </a:r>
            <a:r>
              <a:rPr lang="en-IN" sz="2000" dirty="0"/>
              <a:t> / n; </a:t>
            </a:r>
          </a:p>
          <a:p>
            <a:pPr algn="just"/>
            <a:r>
              <a:rPr lang="en-IN" sz="2000" dirty="0" err="1"/>
              <a:t>std_dev</a:t>
            </a:r>
            <a:r>
              <a:rPr lang="en-IN" sz="2000" dirty="0"/>
              <a:t> = sqrt( (n * sum_x2 - sum_x^2) / (n * (n-1)) ); </a:t>
            </a:r>
          </a:p>
          <a:p>
            <a:pPr algn="just"/>
            <a:r>
              <a:rPr lang="en-IN" sz="2000" dirty="0"/>
              <a:t>% Tell user. </a:t>
            </a:r>
          </a:p>
          <a:p>
            <a:pPr algn="just"/>
            <a:r>
              <a:rPr lang="en-IN" sz="2000" dirty="0" err="1"/>
              <a:t>fprintf</a:t>
            </a:r>
            <a:r>
              <a:rPr lang="en-IN" sz="2000" dirty="0"/>
              <a:t>('The mean of this data set is: %f\n', </a:t>
            </a:r>
            <a:r>
              <a:rPr lang="en-IN" sz="2000" dirty="0" err="1"/>
              <a:t>x_bar</a:t>
            </a:r>
            <a:r>
              <a:rPr lang="en-IN" sz="2000" dirty="0"/>
              <a:t>); </a:t>
            </a:r>
          </a:p>
          <a:p>
            <a:pPr algn="just"/>
            <a:r>
              <a:rPr lang="en-IN" sz="2000" dirty="0" err="1"/>
              <a:t>fprintf</a:t>
            </a:r>
            <a:r>
              <a:rPr lang="en-IN" sz="2000" dirty="0"/>
              <a:t>('The standard deviation is: %f\n', </a:t>
            </a:r>
            <a:r>
              <a:rPr lang="en-IN" sz="2000" dirty="0" err="1"/>
              <a:t>std_dev</a:t>
            </a:r>
            <a:r>
              <a:rPr lang="en-IN" sz="2000" dirty="0"/>
              <a:t>); </a:t>
            </a:r>
          </a:p>
          <a:p>
            <a:pPr algn="just"/>
            <a:r>
              <a:rPr lang="en-IN" sz="2000" dirty="0" err="1"/>
              <a:t>fprintf</a:t>
            </a:r>
            <a:r>
              <a:rPr lang="en-IN" sz="2000" dirty="0"/>
              <a:t>('The number of data points is: %f\n', n);</a:t>
            </a:r>
          </a:p>
        </p:txBody>
      </p:sp>
    </p:spTree>
    <p:extLst>
      <p:ext uri="{BB962C8B-B14F-4D97-AF65-F5344CB8AC3E}">
        <p14:creationId xmlns:p14="http://schemas.microsoft.com/office/powerpoint/2010/main" val="177213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F0EE9-1859-46B4-B22A-1723CEA6E83B}"/>
              </a:ext>
            </a:extLst>
          </p:cNvPr>
          <p:cNvSpPr/>
          <p:nvPr/>
        </p:nvSpPr>
        <p:spPr>
          <a:xfrm>
            <a:off x="878858" y="819582"/>
            <a:ext cx="10220325" cy="4524315"/>
          </a:xfrm>
          <a:prstGeom prst="rect">
            <a:avLst/>
          </a:prstGeom>
        </p:spPr>
        <p:txBody>
          <a:bodyPr wrap="square">
            <a:spAutoFit/>
          </a:bodyPr>
          <a:lstStyle/>
          <a:p>
            <a:r>
              <a:rPr lang="en-US" altLang="en-US" sz="2400" b="1" dirty="0">
                <a:latin typeface="Courier"/>
              </a:rPr>
              <a:t>Output:</a:t>
            </a:r>
          </a:p>
          <a:p>
            <a:pPr lvl="0" defTabSz="914400" eaLnBrk="0" fontAlgn="base" hangingPunct="0">
              <a:spcBef>
                <a:spcPct val="0"/>
              </a:spcBef>
              <a:spcAft>
                <a:spcPct val="0"/>
              </a:spcAft>
            </a:pPr>
            <a:r>
              <a:rPr lang="en-US" altLang="en-US" sz="2400" dirty="0">
                <a:latin typeface="Courier"/>
              </a:rPr>
              <a:t>Enter first value: </a:t>
            </a:r>
          </a:p>
          <a:p>
            <a:pPr lvl="0" defTabSz="914400" eaLnBrk="0" fontAlgn="base" hangingPunct="0">
              <a:spcBef>
                <a:spcPct val="0"/>
              </a:spcBef>
              <a:spcAft>
                <a:spcPct val="0"/>
              </a:spcAft>
            </a:pPr>
            <a:br>
              <a:rPr lang="en-US" altLang="en-US" sz="2400" dirty="0">
                <a:latin typeface="Courier"/>
              </a:rPr>
            </a:br>
            <a:r>
              <a:rPr lang="en-US" altLang="en-US" sz="2400" dirty="0">
                <a:latin typeface="Courier"/>
              </a:rPr>
              <a:t>The mean of this data set is: </a:t>
            </a:r>
            <a:r>
              <a:rPr lang="en-US" altLang="en-US" sz="2400" dirty="0" err="1">
                <a:highlight>
                  <a:srgbClr val="FFFF00"/>
                </a:highlight>
                <a:latin typeface="Courier"/>
              </a:rPr>
              <a:t>NaN</a:t>
            </a:r>
            <a:br>
              <a:rPr lang="en-US" altLang="en-US" sz="2400" dirty="0">
                <a:latin typeface="Courier"/>
              </a:rPr>
            </a:br>
            <a:r>
              <a:rPr lang="en-US" altLang="en-US" sz="2400" dirty="0">
                <a:latin typeface="Courier"/>
              </a:rPr>
              <a:t>The standard deviation is: </a:t>
            </a:r>
            <a:r>
              <a:rPr lang="en-US" altLang="en-US" sz="2400" dirty="0" err="1">
                <a:highlight>
                  <a:srgbClr val="FFFF00"/>
                </a:highlight>
                <a:latin typeface="Courier"/>
              </a:rPr>
              <a:t>Na</a:t>
            </a:r>
            <a:r>
              <a:rPr lang="en-US" altLang="en-US" sz="2400" dirty="0" err="1">
                <a:latin typeface="Courier"/>
              </a:rPr>
              <a:t>N</a:t>
            </a:r>
            <a:br>
              <a:rPr lang="en-US" altLang="en-US" sz="2400" dirty="0">
                <a:latin typeface="Courier"/>
              </a:rPr>
            </a:br>
            <a:r>
              <a:rPr lang="en-US" altLang="en-US" sz="2400" dirty="0">
                <a:latin typeface="Courier"/>
              </a:rPr>
              <a:t>The number of data points is: </a:t>
            </a:r>
            <a:r>
              <a:rPr lang="en-US" altLang="en-US" sz="2400" dirty="0">
                <a:highlight>
                  <a:srgbClr val="FFFF00"/>
                </a:highlight>
                <a:latin typeface="Courier"/>
              </a:rPr>
              <a:t>0.000000</a:t>
            </a:r>
            <a:br>
              <a:rPr lang="en-US" altLang="en-US" sz="2400" dirty="0">
                <a:latin typeface="Menlo"/>
              </a:rPr>
            </a:br>
            <a:endParaRPr lang="en-US" altLang="en-US" sz="2400" dirty="0">
              <a:latin typeface="Arial" panose="020B0604020202020204" pitchFamily="34" charset="0"/>
            </a:endParaRPr>
          </a:p>
          <a:p>
            <a:pPr algn="just"/>
            <a:r>
              <a:rPr lang="en-US" sz="2400" dirty="0"/>
              <a:t>If we enter </a:t>
            </a:r>
            <a:r>
              <a:rPr lang="en-US" sz="2400" dirty="0">
                <a:highlight>
                  <a:srgbClr val="FFFF00"/>
                </a:highlight>
              </a:rPr>
              <a:t>either no numbers or only one number</a:t>
            </a:r>
            <a:r>
              <a:rPr lang="en-US" sz="2400" dirty="0"/>
              <a:t>, then we will be </a:t>
            </a:r>
            <a:r>
              <a:rPr lang="en-US" sz="2400" dirty="0">
                <a:highlight>
                  <a:srgbClr val="FFFF00"/>
                </a:highlight>
              </a:rPr>
              <a:t>dividing by zero </a:t>
            </a:r>
            <a:r>
              <a:rPr lang="en-US" sz="2400" dirty="0"/>
              <a:t>in the foregoing </a:t>
            </a:r>
            <a:r>
              <a:rPr lang="en-US" sz="2400" dirty="0">
                <a:highlight>
                  <a:srgbClr val="FFFF00"/>
                </a:highlight>
              </a:rPr>
              <a:t>equations</a:t>
            </a:r>
            <a:r>
              <a:rPr lang="en-US" sz="2400" dirty="0"/>
              <a:t>! The division-by-zero error will cause </a:t>
            </a:r>
            <a:r>
              <a:rPr lang="en-US" sz="2400" dirty="0">
                <a:highlight>
                  <a:srgbClr val="FFFF00"/>
                </a:highlight>
              </a:rPr>
              <a:t>divide-by-zero </a:t>
            </a:r>
            <a:r>
              <a:rPr lang="en-US" sz="2400" dirty="0"/>
              <a:t>warnings to be printed, and the output values will be </a:t>
            </a:r>
            <a:r>
              <a:rPr lang="en-US" sz="2400" dirty="0" err="1"/>
              <a:t>NaN</a:t>
            </a:r>
            <a:r>
              <a:rPr lang="en-US" sz="2400" dirty="0"/>
              <a:t>. We need to modify the program to detect this problem, tell the user what the problem is, and stop gracefully.</a:t>
            </a:r>
            <a:endParaRPr lang="en-IN" sz="2400" dirty="0"/>
          </a:p>
        </p:txBody>
      </p:sp>
    </p:spTree>
    <p:extLst>
      <p:ext uri="{BB962C8B-B14F-4D97-AF65-F5344CB8AC3E}">
        <p14:creationId xmlns:p14="http://schemas.microsoft.com/office/powerpoint/2010/main" val="349575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2846" y="923710"/>
            <a:ext cx="9726305" cy="4616648"/>
          </a:xfrm>
          <a:prstGeom prst="rect">
            <a:avLst/>
          </a:prstGeom>
        </p:spPr>
        <p:txBody>
          <a:bodyPr wrap="square">
            <a:spAutoFit/>
          </a:bodyPr>
          <a:lstStyle/>
          <a:p>
            <a:r>
              <a:rPr lang="en-US" sz="2400" b="1" dirty="0">
                <a:solidFill>
                  <a:srgbClr val="231F20"/>
                </a:solidFill>
                <a:latin typeface="Courier"/>
              </a:rPr>
              <a:t>%Modified Program:</a:t>
            </a:r>
          </a:p>
          <a:p>
            <a:r>
              <a:rPr lang="en-US" dirty="0">
                <a:solidFill>
                  <a:srgbClr val="231F20"/>
                </a:solidFill>
                <a:latin typeface="Courier"/>
              </a:rPr>
              <a:t>% Initialize sums.</a:t>
            </a:r>
          </a:p>
          <a:p>
            <a:r>
              <a:rPr lang="pt-BR" dirty="0">
                <a:solidFill>
                  <a:srgbClr val="231F20"/>
                </a:solidFill>
                <a:latin typeface="Courier"/>
              </a:rPr>
              <a:t>n = 0; </a:t>
            </a:r>
          </a:p>
          <a:p>
            <a:r>
              <a:rPr lang="pt-BR" dirty="0">
                <a:solidFill>
                  <a:srgbClr val="231F20"/>
                </a:solidFill>
                <a:latin typeface="Courier"/>
              </a:rPr>
              <a:t>sum_x = 0; </a:t>
            </a:r>
          </a:p>
          <a:p>
            <a:r>
              <a:rPr lang="pt-BR" dirty="0">
                <a:solidFill>
                  <a:srgbClr val="231F20"/>
                </a:solidFill>
                <a:latin typeface="Courier"/>
              </a:rPr>
              <a:t>sum_x2 = 0;</a:t>
            </a:r>
          </a:p>
          <a:p>
            <a:r>
              <a:rPr lang="en-US" dirty="0">
                <a:solidFill>
                  <a:srgbClr val="231F20"/>
                </a:solidFill>
                <a:latin typeface="Courier"/>
              </a:rPr>
              <a:t>% Read in first value</a:t>
            </a:r>
          </a:p>
          <a:p>
            <a:r>
              <a:rPr lang="en-US" dirty="0">
                <a:solidFill>
                  <a:srgbClr val="231F20"/>
                </a:solidFill>
                <a:latin typeface="Courier"/>
              </a:rPr>
              <a:t>x = input('Enter first value: ');</a:t>
            </a:r>
          </a:p>
          <a:p>
            <a:r>
              <a:rPr lang="en-US" dirty="0">
                <a:solidFill>
                  <a:srgbClr val="231F20"/>
                </a:solidFill>
                <a:latin typeface="Courier"/>
              </a:rPr>
              <a:t>% While Loop to read input values.</a:t>
            </a:r>
          </a:p>
          <a:p>
            <a:r>
              <a:rPr lang="en-US" dirty="0">
                <a:solidFill>
                  <a:srgbClr val="231F20"/>
                </a:solidFill>
                <a:latin typeface="Courier"/>
              </a:rPr>
              <a:t>while x &gt;= 0</a:t>
            </a:r>
          </a:p>
          <a:p>
            <a:r>
              <a:rPr lang="en-US" dirty="0">
                <a:solidFill>
                  <a:srgbClr val="231F20"/>
                </a:solidFill>
                <a:latin typeface="Courier"/>
              </a:rPr>
              <a:t>% Accumulate sums.</a:t>
            </a:r>
          </a:p>
          <a:p>
            <a:r>
              <a:rPr lang="en-US" dirty="0">
                <a:solidFill>
                  <a:srgbClr val="231F20"/>
                </a:solidFill>
                <a:latin typeface="Courier"/>
              </a:rPr>
              <a:t>n = n + 1;</a:t>
            </a:r>
          </a:p>
          <a:p>
            <a:r>
              <a:rPr lang="en-US" dirty="0" err="1">
                <a:latin typeface="Courier"/>
              </a:rPr>
              <a:t>sum_x</a:t>
            </a:r>
            <a:r>
              <a:rPr lang="en-US" dirty="0">
                <a:latin typeface="Courier"/>
              </a:rPr>
              <a:t> = </a:t>
            </a:r>
            <a:r>
              <a:rPr lang="en-US" dirty="0" err="1">
                <a:latin typeface="Courier"/>
              </a:rPr>
              <a:t>sum_x</a:t>
            </a:r>
            <a:r>
              <a:rPr lang="en-US" dirty="0">
                <a:latin typeface="Courier"/>
              </a:rPr>
              <a:t> + x;</a:t>
            </a:r>
          </a:p>
          <a:p>
            <a:r>
              <a:rPr lang="en-US" dirty="0">
                <a:latin typeface="Courier"/>
              </a:rPr>
              <a:t>sum_x2 = sum_x2 + x^2;</a:t>
            </a:r>
          </a:p>
          <a:p>
            <a:r>
              <a:rPr lang="en-US" dirty="0">
                <a:latin typeface="Courier"/>
              </a:rPr>
              <a:t>% Read in next value</a:t>
            </a:r>
          </a:p>
          <a:p>
            <a:r>
              <a:rPr lang="en-US" dirty="0">
                <a:latin typeface="Courier"/>
              </a:rPr>
              <a:t>x = input('Enter next value: ');</a:t>
            </a:r>
          </a:p>
          <a:p>
            <a:r>
              <a:rPr lang="en-US" dirty="0">
                <a:latin typeface="Courier"/>
              </a:rPr>
              <a:t>end</a:t>
            </a:r>
          </a:p>
        </p:txBody>
      </p:sp>
    </p:spTree>
    <p:extLst>
      <p:ext uri="{BB962C8B-B14F-4D97-AF65-F5344CB8AC3E}">
        <p14:creationId xmlns:p14="http://schemas.microsoft.com/office/powerpoint/2010/main" val="1616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539" y="864570"/>
            <a:ext cx="10149385" cy="3416320"/>
          </a:xfrm>
          <a:prstGeom prst="rect">
            <a:avLst/>
          </a:prstGeom>
        </p:spPr>
        <p:txBody>
          <a:bodyPr wrap="square">
            <a:spAutoFit/>
          </a:bodyPr>
          <a:lstStyle/>
          <a:p>
            <a:r>
              <a:rPr lang="en-US" dirty="0">
                <a:latin typeface="Courier"/>
              </a:rPr>
              <a:t>% Check to see if we have enough input data.</a:t>
            </a:r>
          </a:p>
          <a:p>
            <a:r>
              <a:rPr lang="en-US" dirty="0">
                <a:latin typeface="Courier"/>
              </a:rPr>
              <a:t>if </a:t>
            </a:r>
            <a:r>
              <a:rPr lang="en-US" dirty="0">
                <a:highlight>
                  <a:srgbClr val="FFFF00"/>
                </a:highlight>
                <a:latin typeface="Courier"/>
              </a:rPr>
              <a:t>n &lt; 2 </a:t>
            </a:r>
            <a:r>
              <a:rPr lang="en-US" dirty="0">
                <a:latin typeface="Courier"/>
              </a:rPr>
              <a:t>% Insufficient information</a:t>
            </a:r>
          </a:p>
          <a:p>
            <a:r>
              <a:rPr lang="en-US" dirty="0" err="1">
                <a:latin typeface="Courier"/>
              </a:rPr>
              <a:t>disp</a:t>
            </a:r>
            <a:r>
              <a:rPr lang="en-US" dirty="0">
                <a:latin typeface="Courier"/>
              </a:rPr>
              <a:t>('At least </a:t>
            </a:r>
            <a:r>
              <a:rPr lang="en-US" dirty="0">
                <a:highlight>
                  <a:srgbClr val="FFFF00"/>
                </a:highlight>
                <a:latin typeface="Courier"/>
              </a:rPr>
              <a:t>2 values must be entered</a:t>
            </a:r>
            <a:r>
              <a:rPr lang="en-US" dirty="0">
                <a:latin typeface="Courier"/>
              </a:rPr>
              <a:t>!');</a:t>
            </a:r>
          </a:p>
          <a:p>
            <a:r>
              <a:rPr lang="en-US" dirty="0">
                <a:latin typeface="Courier"/>
              </a:rPr>
              <a:t>else % There is enough information, so</a:t>
            </a:r>
          </a:p>
          <a:p>
            <a:r>
              <a:rPr lang="en-US" dirty="0">
                <a:latin typeface="Courier"/>
              </a:rPr>
              <a:t>% calculate the mean and standard deviation</a:t>
            </a:r>
          </a:p>
          <a:p>
            <a:r>
              <a:rPr lang="en-US" dirty="0" err="1">
                <a:latin typeface="Courier"/>
              </a:rPr>
              <a:t>x_bar</a:t>
            </a:r>
            <a:r>
              <a:rPr lang="en-US" dirty="0">
                <a:latin typeface="Courier"/>
              </a:rPr>
              <a:t> = </a:t>
            </a:r>
            <a:r>
              <a:rPr lang="en-US" dirty="0" err="1">
                <a:latin typeface="Courier"/>
              </a:rPr>
              <a:t>sum_x</a:t>
            </a:r>
            <a:r>
              <a:rPr lang="en-US" dirty="0">
                <a:latin typeface="Courier"/>
              </a:rPr>
              <a:t> / n;</a:t>
            </a:r>
          </a:p>
          <a:p>
            <a:r>
              <a:rPr lang="pt-BR" dirty="0">
                <a:latin typeface="Courier"/>
              </a:rPr>
              <a:t>std_dev = sqrt( (n * sum_x2 - sum_x^2) / (n * (n-1)) );</a:t>
            </a:r>
          </a:p>
          <a:p>
            <a:r>
              <a:rPr lang="en-US" dirty="0">
                <a:latin typeface="Courier"/>
              </a:rPr>
              <a:t>% Tell user.</a:t>
            </a:r>
          </a:p>
          <a:p>
            <a:r>
              <a:rPr lang="en-US" dirty="0" err="1">
                <a:latin typeface="Courier"/>
              </a:rPr>
              <a:t>fprintf</a:t>
            </a:r>
            <a:r>
              <a:rPr lang="en-US" dirty="0">
                <a:latin typeface="Courier"/>
              </a:rPr>
              <a:t>('The mean of this data set is: %f\n', </a:t>
            </a:r>
            <a:r>
              <a:rPr lang="en-US" dirty="0" err="1">
                <a:latin typeface="Courier"/>
              </a:rPr>
              <a:t>x_bar</a:t>
            </a:r>
            <a:r>
              <a:rPr lang="en-US" dirty="0">
                <a:latin typeface="Courier"/>
              </a:rPr>
              <a:t>);</a:t>
            </a:r>
          </a:p>
          <a:p>
            <a:r>
              <a:rPr lang="en-US" dirty="0" err="1">
                <a:latin typeface="Courier"/>
              </a:rPr>
              <a:t>fprintf</a:t>
            </a:r>
            <a:r>
              <a:rPr lang="en-US" dirty="0">
                <a:latin typeface="Courier"/>
              </a:rPr>
              <a:t>('The standard deviation is: %f\n', </a:t>
            </a:r>
            <a:r>
              <a:rPr lang="en-US" dirty="0" err="1">
                <a:latin typeface="Courier"/>
              </a:rPr>
              <a:t>std_dev</a:t>
            </a:r>
            <a:r>
              <a:rPr lang="en-US" dirty="0">
                <a:latin typeface="Courier"/>
              </a:rPr>
              <a:t>);</a:t>
            </a:r>
          </a:p>
          <a:p>
            <a:r>
              <a:rPr lang="en-US" dirty="0" err="1">
                <a:latin typeface="Courier"/>
              </a:rPr>
              <a:t>fprintf</a:t>
            </a:r>
            <a:r>
              <a:rPr lang="en-US" dirty="0">
                <a:latin typeface="Courier"/>
              </a:rPr>
              <a:t>('The number of data points is: %f\n', n);</a:t>
            </a:r>
          </a:p>
          <a:p>
            <a:r>
              <a:rPr lang="en-US" dirty="0">
                <a:latin typeface="Courier"/>
              </a:rPr>
              <a:t>end</a:t>
            </a:r>
          </a:p>
        </p:txBody>
      </p:sp>
    </p:spTree>
    <p:extLst>
      <p:ext uri="{BB962C8B-B14F-4D97-AF65-F5344CB8AC3E}">
        <p14:creationId xmlns:p14="http://schemas.microsoft.com/office/powerpoint/2010/main" val="11518846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1591</TotalTime>
  <Words>3299</Words>
  <Application>Microsoft Office PowerPoint</Application>
  <PresentationFormat>Widescreen</PresentationFormat>
  <Paragraphs>409</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Cambria Math</vt:lpstr>
      <vt:lpstr>Courier</vt:lpstr>
      <vt:lpstr>Courier-Bold</vt:lpstr>
      <vt:lpstr>Garamond</vt:lpstr>
      <vt:lpstr>GillSans-Bold</vt:lpstr>
      <vt:lpstr>Menlo</vt:lpstr>
      <vt:lpstr>Organic</vt:lpstr>
      <vt:lpstr>2ECOE76  MATLAB for Engineers Lecture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 Bhavsar</dc:creator>
  <cp:lastModifiedBy>KANISHA SHAH</cp:lastModifiedBy>
  <cp:revision>73</cp:revision>
  <dcterms:created xsi:type="dcterms:W3CDTF">2020-08-30T06:18:36Z</dcterms:created>
  <dcterms:modified xsi:type="dcterms:W3CDTF">2022-02-16T13:02:29Z</dcterms:modified>
</cp:coreProperties>
</file>