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LpWC3I8Kx/OE8pBhQUB71sJ+r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rriweather-bold.fntdata"/><Relationship Id="rId6" Type="http://schemas.openxmlformats.org/officeDocument/2006/relationships/slide" Target="slides/slide2.xml"/><Relationship Id="rId18"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 TargetMode="External"/><Relationship Id="rId4" Type="http://schemas.openxmlformats.org/officeDocument/2006/relationships/hyperlink" Target="https://www.analyticsvidhya.com/blog/2020/11/create-your-own-movie-movie-recommendation-system/" TargetMode="External"/><Relationship Id="rId5" Type="http://schemas.openxmlformats.org/officeDocument/2006/relationships/hyperlink" Target="https://techvidvan.com/tutorials/movie-recommendation-system-python-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5" name="Google Shape;85;p1"/>
          <p:cNvGrpSpPr/>
          <p:nvPr/>
        </p:nvGrpSpPr>
        <p:grpSpPr>
          <a:xfrm>
            <a:off x="-7365303" y="0"/>
            <a:ext cx="12332936" cy="6858000"/>
            <a:chOff x="0" y="0"/>
            <a:chExt cx="12289475" cy="6858000"/>
          </a:xfrm>
        </p:grpSpPr>
        <p:sp>
          <p:nvSpPr>
            <p:cNvPr id="86" name="Google Shape;86;p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87" name="Google Shape;87;p1"/>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
            <p:cNvSpPr txBox="1"/>
            <p:nvPr/>
          </p:nvSpPr>
          <p:spPr>
            <a:xfrm rot="-5400000">
              <a:off x="10591567" y="3004412"/>
              <a:ext cx="2445072" cy="9507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PROBLEM STATEMENT</a:t>
              </a:r>
              <a:endParaRPr/>
            </a:p>
          </p:txBody>
        </p:sp>
      </p:grpSp>
      <p:sp>
        <p:nvSpPr>
          <p:cNvPr id="89" name="Google Shape;89;p1"/>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1"/>
          <p:cNvGrpSpPr/>
          <p:nvPr/>
        </p:nvGrpSpPr>
        <p:grpSpPr>
          <a:xfrm>
            <a:off x="-8135360" y="-642"/>
            <a:ext cx="12192000" cy="6858000"/>
            <a:chOff x="0" y="0"/>
            <a:chExt cx="12192000" cy="6858000"/>
          </a:xfrm>
        </p:grpSpPr>
        <p:sp>
          <p:nvSpPr>
            <p:cNvPr id="91" name="Google Shape;91;p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92" name="Google Shape;92;p1"/>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
            <p:cNvSpPr txBox="1"/>
            <p:nvPr/>
          </p:nvSpPr>
          <p:spPr>
            <a:xfrm rot="-5400000">
              <a:off x="10263770" y="2818744"/>
              <a:ext cx="30401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b="1" sz="2800">
                <a:solidFill>
                  <a:schemeClr val="lt1"/>
                </a:solidFill>
                <a:latin typeface="Twentieth Century"/>
                <a:ea typeface="Twentieth Century"/>
                <a:cs typeface="Twentieth Century"/>
                <a:sym typeface="Twentieth Century"/>
              </a:endParaRPr>
            </a:p>
          </p:txBody>
        </p:sp>
      </p:grpSp>
      <p:grpSp>
        <p:nvGrpSpPr>
          <p:cNvPr id="94" name="Google Shape;94;p1"/>
          <p:cNvGrpSpPr/>
          <p:nvPr/>
        </p:nvGrpSpPr>
        <p:grpSpPr>
          <a:xfrm>
            <a:off x="-8948533" y="0"/>
            <a:ext cx="12192000" cy="6858000"/>
            <a:chOff x="0" y="0"/>
            <a:chExt cx="12192000" cy="6858000"/>
          </a:xfrm>
        </p:grpSpPr>
        <p:sp>
          <p:nvSpPr>
            <p:cNvPr id="95" name="Google Shape;95;p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96" name="Google Shape;96;p1"/>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
            <p:cNvSpPr txBox="1"/>
            <p:nvPr/>
          </p:nvSpPr>
          <p:spPr>
            <a:xfrm rot="-5400000">
              <a:off x="10661597" y="3194552"/>
              <a:ext cx="228727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2800">
                <a:solidFill>
                  <a:schemeClr val="lt1"/>
                </a:solidFill>
                <a:latin typeface="Twentieth Century"/>
                <a:ea typeface="Twentieth Century"/>
                <a:cs typeface="Twentieth Century"/>
                <a:sym typeface="Twentieth Century"/>
              </a:endParaRPr>
            </a:p>
          </p:txBody>
        </p:sp>
      </p:grpSp>
      <p:sp>
        <p:nvSpPr>
          <p:cNvPr id="98" name="Google Shape;98;p1"/>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1"/>
          <p:cNvGrpSpPr/>
          <p:nvPr/>
        </p:nvGrpSpPr>
        <p:grpSpPr>
          <a:xfrm>
            <a:off x="-9680130" y="-34368"/>
            <a:ext cx="12192000" cy="6858000"/>
            <a:chOff x="9837" y="-34368"/>
            <a:chExt cx="12192000" cy="6858000"/>
          </a:xfrm>
        </p:grpSpPr>
        <p:sp>
          <p:nvSpPr>
            <p:cNvPr id="100" name="Google Shape;100;p1"/>
            <p:cNvSpPr/>
            <p:nvPr/>
          </p:nvSpPr>
          <p:spPr>
            <a:xfrm>
              <a:off x="9837" y="-34368"/>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01" name="Google Shape;101;p1"/>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txBox="1"/>
            <p:nvPr/>
          </p:nvSpPr>
          <p:spPr>
            <a:xfrm rot="-5400000">
              <a:off x="10725764" y="3111807"/>
              <a:ext cx="213784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b="1" sz="2800">
                <a:solidFill>
                  <a:schemeClr val="lt1"/>
                </a:solidFill>
                <a:latin typeface="Twentieth Century"/>
                <a:ea typeface="Twentieth Century"/>
                <a:cs typeface="Twentieth Century"/>
                <a:sym typeface="Twentieth Century"/>
              </a:endParaRPr>
            </a:p>
          </p:txBody>
        </p:sp>
      </p:grpSp>
      <p:sp>
        <p:nvSpPr>
          <p:cNvPr id="103" name="Google Shape;103;p1"/>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4" name="Google Shape;104;p1"/>
          <p:cNvGrpSpPr/>
          <p:nvPr/>
        </p:nvGrpSpPr>
        <p:grpSpPr>
          <a:xfrm>
            <a:off x="-10414004" y="-24804"/>
            <a:ext cx="12192000" cy="6858000"/>
            <a:chOff x="0" y="0"/>
            <a:chExt cx="12192000" cy="6858000"/>
          </a:xfrm>
        </p:grpSpPr>
        <p:sp>
          <p:nvSpPr>
            <p:cNvPr id="105" name="Google Shape;105;p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06" name="Google Shape;106;p1"/>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
            <p:cNvSpPr txBox="1"/>
            <p:nvPr/>
          </p:nvSpPr>
          <p:spPr>
            <a:xfrm rot="-5400000">
              <a:off x="10464989" y="3136612"/>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lt1"/>
                </a:solidFill>
                <a:latin typeface="Twentieth Century"/>
                <a:ea typeface="Twentieth Century"/>
                <a:cs typeface="Twentieth Century"/>
                <a:sym typeface="Twentieth Century"/>
              </a:endParaRPr>
            </a:p>
          </p:txBody>
        </p:sp>
      </p:grpSp>
      <p:sp>
        <p:nvSpPr>
          <p:cNvPr id="108" name="Google Shape;108;p1"/>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9" name="Google Shape;109;p1"/>
          <p:cNvGrpSpPr/>
          <p:nvPr/>
        </p:nvGrpSpPr>
        <p:grpSpPr>
          <a:xfrm>
            <a:off x="-11171281" y="0"/>
            <a:ext cx="12192000" cy="6858000"/>
            <a:chOff x="0" y="0"/>
            <a:chExt cx="12192000" cy="6858000"/>
          </a:xfrm>
        </p:grpSpPr>
        <p:sp>
          <p:nvSpPr>
            <p:cNvPr id="110" name="Google Shape;110;p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11" name="Google Shape;111;p1"/>
            <p:cNvSpPr/>
            <p:nvPr/>
          </p:nvSpPr>
          <p:spPr>
            <a:xfrm>
              <a:off x="10521938" y="1864360"/>
              <a:ext cx="1670061"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
            <p:cNvSpPr txBox="1"/>
            <p:nvPr/>
          </p:nvSpPr>
          <p:spPr>
            <a:xfrm rot="-5400000">
              <a:off x="10167649" y="3221560"/>
              <a:ext cx="297426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DEMONSTRATION</a:t>
              </a:r>
              <a:endParaRPr b="1" sz="2800">
                <a:solidFill>
                  <a:schemeClr val="lt1"/>
                </a:solidFill>
                <a:latin typeface="Twentieth Century"/>
                <a:ea typeface="Twentieth Century"/>
                <a:cs typeface="Twentieth Century"/>
                <a:sym typeface="Twentieth Century"/>
              </a:endParaRPr>
            </a:p>
          </p:txBody>
        </p:sp>
      </p:grpSp>
      <p:sp>
        <p:nvSpPr>
          <p:cNvPr id="113" name="Google Shape;113;p1"/>
          <p:cNvSpPr txBox="1"/>
          <p:nvPr/>
        </p:nvSpPr>
        <p:spPr>
          <a:xfrm>
            <a:off x="9495960" y="5187726"/>
            <a:ext cx="45930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wentieth Century"/>
                <a:ea typeface="Twentieth Century"/>
                <a:cs typeface="Twentieth Century"/>
                <a:sym typeface="Twentieth Century"/>
              </a:rPr>
              <a:t>Kanisha Shah(19bce253)</a:t>
            </a:r>
            <a:endParaRPr/>
          </a:p>
          <a:p>
            <a:pPr indent="0" lvl="0" marL="0" marR="0" rtl="0" algn="l">
              <a:spcBef>
                <a:spcPts val="0"/>
              </a:spcBef>
              <a:spcAft>
                <a:spcPts val="0"/>
              </a:spcAft>
              <a:buNone/>
            </a:pPr>
            <a:r>
              <a:rPr lang="en-IN" sz="1800">
                <a:solidFill>
                  <a:schemeClr val="dk1"/>
                </a:solidFill>
                <a:latin typeface="Twentieth Century"/>
                <a:ea typeface="Twentieth Century"/>
                <a:cs typeface="Twentieth Century"/>
                <a:sym typeface="Twentieth Century"/>
              </a:rPr>
              <a:t>Stuti Patel(19bce269)</a:t>
            </a:r>
            <a:endParaRPr/>
          </a:p>
          <a:p>
            <a:pPr indent="0" lvl="0" marL="0" marR="0" rtl="0" algn="l">
              <a:spcBef>
                <a:spcPts val="0"/>
              </a:spcBef>
              <a:spcAft>
                <a:spcPts val="0"/>
              </a:spcAft>
              <a:buNone/>
            </a:pPr>
            <a:r>
              <a:rPr lang="en-IN" sz="1800">
                <a:solidFill>
                  <a:schemeClr val="dk1"/>
                </a:solidFill>
                <a:latin typeface="Twentieth Century"/>
                <a:ea typeface="Twentieth Century"/>
                <a:cs typeface="Twentieth Century"/>
                <a:sym typeface="Twentieth Century"/>
              </a:rPr>
              <a:t>Taha Firoz(19bce271)</a:t>
            </a:r>
            <a:endParaRPr/>
          </a:p>
          <a:p>
            <a:pPr indent="0" lvl="0" marL="0" marR="0" rtl="0" algn="l">
              <a:spcBef>
                <a:spcPts val="0"/>
              </a:spcBef>
              <a:spcAft>
                <a:spcPts val="0"/>
              </a:spcAft>
              <a:buNone/>
            </a:pPr>
            <a:r>
              <a:rPr lang="en-IN" sz="1800">
                <a:solidFill>
                  <a:schemeClr val="dk1"/>
                </a:solidFill>
                <a:latin typeface="Twentieth Century"/>
                <a:ea typeface="Twentieth Century"/>
                <a:cs typeface="Twentieth Century"/>
                <a:sym typeface="Twentieth Century"/>
              </a:rPr>
              <a:t>Jurin Vachchani(19bce286)</a:t>
            </a:r>
            <a:endParaRPr/>
          </a:p>
          <a:p>
            <a:pPr indent="0" lvl="0" marL="0" marR="0" rtl="0" algn="l">
              <a:spcBef>
                <a:spcPts val="0"/>
              </a:spcBef>
              <a:spcAft>
                <a:spcPts val="0"/>
              </a:spcAft>
              <a:buNone/>
            </a:pPr>
            <a:r>
              <a:rPr lang="en-IN" sz="1800">
                <a:solidFill>
                  <a:schemeClr val="dk1"/>
                </a:solidFill>
                <a:latin typeface="Twentieth Century"/>
                <a:ea typeface="Twentieth Century"/>
                <a:cs typeface="Twentieth Century"/>
                <a:sym typeface="Twentieth Century"/>
              </a:rPr>
              <a:t>Meet Vora(19bce299)</a:t>
            </a:r>
            <a:endParaRPr/>
          </a:p>
        </p:txBody>
      </p:sp>
      <p:pic>
        <p:nvPicPr>
          <p:cNvPr id="114" name="Google Shape;114;p1"/>
          <p:cNvPicPr preferRelativeResize="0"/>
          <p:nvPr/>
        </p:nvPicPr>
        <p:blipFill rotWithShape="1">
          <a:blip r:embed="rId3">
            <a:alphaModFix/>
          </a:blip>
          <a:srcRect b="0" l="0" r="0" t="0"/>
          <a:stretch/>
        </p:blipFill>
        <p:spPr>
          <a:xfrm>
            <a:off x="4918120" y="101569"/>
            <a:ext cx="2404070" cy="914347"/>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7614338" y="101569"/>
            <a:ext cx="1688025" cy="914347"/>
          </a:xfrm>
          <a:prstGeom prst="rect">
            <a:avLst/>
          </a:prstGeom>
          <a:noFill/>
          <a:ln>
            <a:noFill/>
          </a:ln>
        </p:spPr>
      </p:pic>
      <p:pic>
        <p:nvPicPr>
          <p:cNvPr id="116" name="Google Shape;116;p1"/>
          <p:cNvPicPr preferRelativeResize="0"/>
          <p:nvPr/>
        </p:nvPicPr>
        <p:blipFill rotWithShape="1">
          <a:blip r:embed="rId5">
            <a:alphaModFix/>
          </a:blip>
          <a:srcRect b="0" l="0" r="0" t="0"/>
          <a:stretch/>
        </p:blipFill>
        <p:spPr>
          <a:xfrm>
            <a:off x="9901401" y="192946"/>
            <a:ext cx="2003268" cy="660036"/>
          </a:xfrm>
          <a:prstGeom prst="rect">
            <a:avLst/>
          </a:prstGeom>
          <a:noFill/>
          <a:ln>
            <a:noFill/>
          </a:ln>
        </p:spPr>
      </p:pic>
      <p:sp>
        <p:nvSpPr>
          <p:cNvPr id="117" name="Google Shape;117;p1"/>
          <p:cNvSpPr txBox="1"/>
          <p:nvPr/>
        </p:nvSpPr>
        <p:spPr>
          <a:xfrm flipH="1">
            <a:off x="7471663" y="1310239"/>
            <a:ext cx="320294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400">
                <a:solidFill>
                  <a:schemeClr val="dk1"/>
                </a:solidFill>
                <a:latin typeface="Twentieth Century"/>
                <a:ea typeface="Twentieth Century"/>
                <a:cs typeface="Twentieth Century"/>
                <a:sym typeface="Twentieth Century"/>
              </a:rPr>
              <a:t>TKSMJ</a:t>
            </a:r>
            <a:endParaRPr sz="1800">
              <a:solidFill>
                <a:schemeClr val="dk1"/>
              </a:solidFill>
              <a:latin typeface="Twentieth Century"/>
              <a:ea typeface="Twentieth Century"/>
              <a:cs typeface="Twentieth Century"/>
              <a:sym typeface="Twentieth Century"/>
            </a:endParaRPr>
          </a:p>
        </p:txBody>
      </p:sp>
      <p:sp>
        <p:nvSpPr>
          <p:cNvPr id="118" name="Google Shape;118;p1"/>
          <p:cNvSpPr txBox="1"/>
          <p:nvPr/>
        </p:nvSpPr>
        <p:spPr>
          <a:xfrm>
            <a:off x="5535651" y="2281747"/>
            <a:ext cx="584539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800" u="sng">
                <a:solidFill>
                  <a:schemeClr val="dk1"/>
                </a:solidFill>
                <a:latin typeface="Arial"/>
                <a:ea typeface="Arial"/>
                <a:cs typeface="Arial"/>
                <a:sym typeface="Arial"/>
              </a:rPr>
              <a:t>Making scientific research accessible using AI and Big data</a:t>
            </a:r>
            <a:endParaRPr sz="1800" u="sng">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4" name="Shape 394"/>
        <p:cNvGrpSpPr/>
        <p:nvPr/>
      </p:nvGrpSpPr>
      <p:grpSpPr>
        <a:xfrm>
          <a:off x="0" y="0"/>
          <a:ext cx="0" cy="0"/>
          <a:chOff x="0" y="0"/>
          <a:chExt cx="0" cy="0"/>
        </a:xfrm>
      </p:grpSpPr>
      <p:sp>
        <p:nvSpPr>
          <p:cNvPr id="395" name="Google Shape;395;p10"/>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6" name="Google Shape;396;p10"/>
          <p:cNvGrpSpPr/>
          <p:nvPr/>
        </p:nvGrpSpPr>
        <p:grpSpPr>
          <a:xfrm>
            <a:off x="-22221" y="-1"/>
            <a:ext cx="12192000" cy="6858000"/>
            <a:chOff x="0" y="0"/>
            <a:chExt cx="12192000" cy="6858000"/>
          </a:xfrm>
        </p:grpSpPr>
        <p:sp>
          <p:nvSpPr>
            <p:cNvPr id="397" name="Google Shape;397;p10"/>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98" name="Google Shape;398;p10"/>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10"/>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400" name="Google Shape;400;p10"/>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01" name="Google Shape;401;p10"/>
          <p:cNvGrpSpPr/>
          <p:nvPr/>
        </p:nvGrpSpPr>
        <p:grpSpPr>
          <a:xfrm>
            <a:off x="-471790" y="22337"/>
            <a:ext cx="12210237" cy="6858000"/>
            <a:chOff x="0" y="0"/>
            <a:chExt cx="12210237" cy="6858000"/>
          </a:xfrm>
        </p:grpSpPr>
        <p:sp>
          <p:nvSpPr>
            <p:cNvPr id="402" name="Google Shape;402;p10"/>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03" name="Google Shape;403;p10"/>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10"/>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405" name="Google Shape;405;p10"/>
          <p:cNvGrpSpPr/>
          <p:nvPr/>
        </p:nvGrpSpPr>
        <p:grpSpPr>
          <a:xfrm>
            <a:off x="-1068164" y="22337"/>
            <a:ext cx="12422827" cy="6858000"/>
            <a:chOff x="245595" y="-4"/>
            <a:chExt cx="12212886" cy="6858000"/>
          </a:xfrm>
        </p:grpSpPr>
        <p:sp>
          <p:nvSpPr>
            <p:cNvPr id="406" name="Google Shape;406;p10"/>
            <p:cNvSpPr/>
            <p:nvPr/>
          </p:nvSpPr>
          <p:spPr>
            <a:xfrm>
              <a:off x="245595" y="-4"/>
              <a:ext cx="12192005"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07" name="Google Shape;407;p10"/>
            <p:cNvSpPr/>
            <p:nvPr/>
          </p:nvSpPr>
          <p:spPr>
            <a:xfrm>
              <a:off x="10873616" y="1864358"/>
              <a:ext cx="1560439"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10"/>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409" name="Google Shape;409;p10"/>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10" name="Google Shape;410;p10"/>
          <p:cNvGrpSpPr/>
          <p:nvPr/>
        </p:nvGrpSpPr>
        <p:grpSpPr>
          <a:xfrm>
            <a:off x="-1283792" y="22337"/>
            <a:ext cx="12215049" cy="6858000"/>
            <a:chOff x="584788" y="0"/>
            <a:chExt cx="12215049" cy="6858000"/>
          </a:xfrm>
        </p:grpSpPr>
        <p:sp>
          <p:nvSpPr>
            <p:cNvPr id="411" name="Google Shape;411;p10"/>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12" name="Google Shape;412;p10"/>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10"/>
            <p:cNvSpPr txBox="1"/>
            <p:nvPr/>
          </p:nvSpPr>
          <p:spPr>
            <a:xfrm rot="-5400000">
              <a:off x="11857110" y="3222166"/>
              <a:ext cx="14237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WHY WE?</a:t>
              </a:r>
              <a:endParaRPr/>
            </a:p>
          </p:txBody>
        </p:sp>
      </p:grpSp>
      <p:sp>
        <p:nvSpPr>
          <p:cNvPr id="414" name="Google Shape;414;p10"/>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15" name="Google Shape;415;p10"/>
          <p:cNvGrpSpPr/>
          <p:nvPr/>
        </p:nvGrpSpPr>
        <p:grpSpPr>
          <a:xfrm>
            <a:off x="-1699445" y="-22337"/>
            <a:ext cx="12192000" cy="6858000"/>
            <a:chOff x="840457" y="-22339"/>
            <a:chExt cx="12192000" cy="6858000"/>
          </a:xfrm>
        </p:grpSpPr>
        <p:sp>
          <p:nvSpPr>
            <p:cNvPr id="416" name="Google Shape;416;p10"/>
            <p:cNvSpPr/>
            <p:nvPr/>
          </p:nvSpPr>
          <p:spPr>
            <a:xfrm>
              <a:off x="840457" y="-22339"/>
              <a:ext cx="12192000" cy="6858000"/>
            </a:xfrm>
            <a:prstGeom prst="rect">
              <a:avLst/>
            </a:prstGeom>
            <a:solidFill>
              <a:srgbClr val="E7E6E6"/>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17" name="Google Shape;417;p10"/>
            <p:cNvSpPr/>
            <p:nvPr/>
          </p:nvSpPr>
          <p:spPr>
            <a:xfrm>
              <a:off x="11490666" y="1886301"/>
              <a:ext cx="1536560"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10"/>
            <p:cNvSpPr txBox="1"/>
            <p:nvPr/>
          </p:nvSpPr>
          <p:spPr>
            <a:xfrm rot="-5400000">
              <a:off x="11545658" y="3213722"/>
              <a:ext cx="241245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419" name="Google Shape;419;p10"/>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20" name="Google Shape;420;p10"/>
          <p:cNvGrpSpPr/>
          <p:nvPr/>
        </p:nvGrpSpPr>
        <p:grpSpPr>
          <a:xfrm>
            <a:off x="-2220371" y="67011"/>
            <a:ext cx="12192000" cy="6858000"/>
            <a:chOff x="0" y="0"/>
            <a:chExt cx="12192000" cy="6858000"/>
          </a:xfrm>
        </p:grpSpPr>
        <p:sp>
          <p:nvSpPr>
            <p:cNvPr id="421" name="Google Shape;421;p10"/>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22" name="Google Shape;422;p10"/>
            <p:cNvSpPr/>
            <p:nvPr/>
          </p:nvSpPr>
          <p:spPr>
            <a:xfrm>
              <a:off x="10518387" y="1797886"/>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10"/>
            <p:cNvSpPr txBox="1"/>
            <p:nvPr/>
          </p:nvSpPr>
          <p:spPr>
            <a:xfrm rot="-5400000">
              <a:off x="10269984" y="3111903"/>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pic>
        <p:nvPicPr>
          <p:cNvPr id="424" name="Google Shape;424;p10"/>
          <p:cNvPicPr preferRelativeResize="0"/>
          <p:nvPr/>
        </p:nvPicPr>
        <p:blipFill rotWithShape="1">
          <a:blip r:embed="rId3">
            <a:alphaModFix/>
          </a:blip>
          <a:srcRect b="0" l="0" r="0" t="0"/>
          <a:stretch/>
        </p:blipFill>
        <p:spPr>
          <a:xfrm>
            <a:off x="37051" y="1192440"/>
            <a:ext cx="8190473" cy="46071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8" name="Shape 428"/>
        <p:cNvGrpSpPr/>
        <p:nvPr/>
      </p:nvGrpSpPr>
      <p:grpSpPr>
        <a:xfrm>
          <a:off x="0" y="0"/>
          <a:ext cx="0" cy="0"/>
          <a:chOff x="0" y="0"/>
          <a:chExt cx="0" cy="0"/>
        </a:xfrm>
      </p:grpSpPr>
      <p:sp>
        <p:nvSpPr>
          <p:cNvPr id="429" name="Google Shape;429;p11"/>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0" name="Google Shape;430;p11"/>
          <p:cNvGrpSpPr/>
          <p:nvPr/>
        </p:nvGrpSpPr>
        <p:grpSpPr>
          <a:xfrm>
            <a:off x="-22221" y="-1"/>
            <a:ext cx="12192000" cy="6858000"/>
            <a:chOff x="0" y="0"/>
            <a:chExt cx="12192000" cy="6858000"/>
          </a:xfrm>
        </p:grpSpPr>
        <p:sp>
          <p:nvSpPr>
            <p:cNvPr id="431" name="Google Shape;431;p1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32" name="Google Shape;432;p11"/>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11"/>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434" name="Google Shape;434;p11"/>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5" name="Google Shape;435;p11"/>
          <p:cNvGrpSpPr/>
          <p:nvPr/>
        </p:nvGrpSpPr>
        <p:grpSpPr>
          <a:xfrm>
            <a:off x="-471790" y="22337"/>
            <a:ext cx="12210237" cy="6858000"/>
            <a:chOff x="0" y="0"/>
            <a:chExt cx="12210237" cy="6858000"/>
          </a:xfrm>
        </p:grpSpPr>
        <p:sp>
          <p:nvSpPr>
            <p:cNvPr id="436" name="Google Shape;436;p1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37" name="Google Shape;437;p11"/>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11"/>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439" name="Google Shape;439;p11"/>
          <p:cNvGrpSpPr/>
          <p:nvPr/>
        </p:nvGrpSpPr>
        <p:grpSpPr>
          <a:xfrm>
            <a:off x="-1068164" y="22337"/>
            <a:ext cx="12422827" cy="6858000"/>
            <a:chOff x="245595" y="-4"/>
            <a:chExt cx="12212886" cy="6858000"/>
          </a:xfrm>
        </p:grpSpPr>
        <p:sp>
          <p:nvSpPr>
            <p:cNvPr id="440" name="Google Shape;440;p11"/>
            <p:cNvSpPr/>
            <p:nvPr/>
          </p:nvSpPr>
          <p:spPr>
            <a:xfrm>
              <a:off x="245595" y="-4"/>
              <a:ext cx="12192005"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41" name="Google Shape;441;p11"/>
            <p:cNvSpPr/>
            <p:nvPr/>
          </p:nvSpPr>
          <p:spPr>
            <a:xfrm>
              <a:off x="10873616" y="1864358"/>
              <a:ext cx="1560439"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11"/>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443" name="Google Shape;443;p11"/>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44" name="Google Shape;444;p11"/>
          <p:cNvGrpSpPr/>
          <p:nvPr/>
        </p:nvGrpSpPr>
        <p:grpSpPr>
          <a:xfrm>
            <a:off x="-1283792" y="22337"/>
            <a:ext cx="12215049" cy="6858000"/>
            <a:chOff x="584788" y="0"/>
            <a:chExt cx="12215049" cy="6858000"/>
          </a:xfrm>
        </p:grpSpPr>
        <p:sp>
          <p:nvSpPr>
            <p:cNvPr id="445" name="Google Shape;445;p11"/>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46" name="Google Shape;446;p11"/>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11"/>
            <p:cNvSpPr txBox="1"/>
            <p:nvPr/>
          </p:nvSpPr>
          <p:spPr>
            <a:xfrm rot="-5400000">
              <a:off x="11857110" y="3222166"/>
              <a:ext cx="14237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WHY WE?</a:t>
              </a:r>
              <a:endParaRPr/>
            </a:p>
          </p:txBody>
        </p:sp>
      </p:grpSp>
      <p:sp>
        <p:nvSpPr>
          <p:cNvPr id="448" name="Google Shape;448;p11"/>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49" name="Google Shape;449;p11"/>
          <p:cNvGrpSpPr/>
          <p:nvPr/>
        </p:nvGrpSpPr>
        <p:grpSpPr>
          <a:xfrm>
            <a:off x="-1699445" y="-22337"/>
            <a:ext cx="12192000" cy="6858000"/>
            <a:chOff x="840457" y="-22339"/>
            <a:chExt cx="12192000" cy="6858000"/>
          </a:xfrm>
        </p:grpSpPr>
        <p:sp>
          <p:nvSpPr>
            <p:cNvPr id="450" name="Google Shape;450;p11"/>
            <p:cNvSpPr/>
            <p:nvPr/>
          </p:nvSpPr>
          <p:spPr>
            <a:xfrm>
              <a:off x="840457" y="-22339"/>
              <a:ext cx="12192000" cy="6858000"/>
            </a:xfrm>
            <a:prstGeom prst="rect">
              <a:avLst/>
            </a:prstGeom>
            <a:solidFill>
              <a:srgbClr val="E7E6E6"/>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51" name="Google Shape;451;p11"/>
            <p:cNvSpPr/>
            <p:nvPr/>
          </p:nvSpPr>
          <p:spPr>
            <a:xfrm>
              <a:off x="11490666" y="1886301"/>
              <a:ext cx="1536560"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11"/>
            <p:cNvSpPr txBox="1"/>
            <p:nvPr/>
          </p:nvSpPr>
          <p:spPr>
            <a:xfrm rot="-5400000">
              <a:off x="11545658" y="3213722"/>
              <a:ext cx="241245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453" name="Google Shape;453;p11"/>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4" name="Google Shape;454;p11"/>
          <p:cNvGrpSpPr/>
          <p:nvPr/>
        </p:nvGrpSpPr>
        <p:grpSpPr>
          <a:xfrm>
            <a:off x="-2220371" y="67011"/>
            <a:ext cx="12192000" cy="6858000"/>
            <a:chOff x="0" y="0"/>
            <a:chExt cx="12192000" cy="6858000"/>
          </a:xfrm>
        </p:grpSpPr>
        <p:sp>
          <p:nvSpPr>
            <p:cNvPr id="455" name="Google Shape;455;p11"/>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56" name="Google Shape;456;p11"/>
            <p:cNvSpPr/>
            <p:nvPr/>
          </p:nvSpPr>
          <p:spPr>
            <a:xfrm>
              <a:off x="10518387" y="1797886"/>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11"/>
            <p:cNvSpPr txBox="1"/>
            <p:nvPr/>
          </p:nvSpPr>
          <p:spPr>
            <a:xfrm rot="-5400000">
              <a:off x="10269984" y="3111903"/>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pic>
        <p:nvPicPr>
          <p:cNvPr id="458" name="Google Shape;458;p11"/>
          <p:cNvPicPr preferRelativeResize="0"/>
          <p:nvPr/>
        </p:nvPicPr>
        <p:blipFill rotWithShape="1">
          <a:blip r:embed="rId3">
            <a:alphaModFix/>
          </a:blip>
          <a:srcRect b="0" l="0" r="0" t="0"/>
          <a:stretch/>
        </p:blipFill>
        <p:spPr>
          <a:xfrm>
            <a:off x="34228" y="1211691"/>
            <a:ext cx="8122024" cy="45686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2" name="Shape 462"/>
        <p:cNvGrpSpPr/>
        <p:nvPr/>
      </p:nvGrpSpPr>
      <p:grpSpPr>
        <a:xfrm>
          <a:off x="0" y="0"/>
          <a:ext cx="0" cy="0"/>
          <a:chOff x="0" y="0"/>
          <a:chExt cx="0" cy="0"/>
        </a:xfrm>
      </p:grpSpPr>
      <p:sp>
        <p:nvSpPr>
          <p:cNvPr id="463" name="Google Shape;463;p12"/>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64" name="Google Shape;464;p12"/>
          <p:cNvGrpSpPr/>
          <p:nvPr/>
        </p:nvGrpSpPr>
        <p:grpSpPr>
          <a:xfrm>
            <a:off x="-22221" y="-1"/>
            <a:ext cx="12192000" cy="6858000"/>
            <a:chOff x="0" y="0"/>
            <a:chExt cx="12192000" cy="6858000"/>
          </a:xfrm>
        </p:grpSpPr>
        <p:sp>
          <p:nvSpPr>
            <p:cNvPr id="465" name="Google Shape;465;p12"/>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66" name="Google Shape;466;p12"/>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2"/>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468" name="Google Shape;468;p12"/>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69" name="Google Shape;469;p12"/>
          <p:cNvGrpSpPr/>
          <p:nvPr/>
        </p:nvGrpSpPr>
        <p:grpSpPr>
          <a:xfrm>
            <a:off x="-471790" y="22337"/>
            <a:ext cx="12210237" cy="6858000"/>
            <a:chOff x="0" y="0"/>
            <a:chExt cx="12210237" cy="6858000"/>
          </a:xfrm>
        </p:grpSpPr>
        <p:sp>
          <p:nvSpPr>
            <p:cNvPr id="470" name="Google Shape;470;p12"/>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71" name="Google Shape;471;p12"/>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12"/>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473" name="Google Shape;473;p12"/>
          <p:cNvGrpSpPr/>
          <p:nvPr/>
        </p:nvGrpSpPr>
        <p:grpSpPr>
          <a:xfrm>
            <a:off x="-1068164" y="22337"/>
            <a:ext cx="12422827" cy="6858000"/>
            <a:chOff x="245595" y="-4"/>
            <a:chExt cx="12212886" cy="6858000"/>
          </a:xfrm>
        </p:grpSpPr>
        <p:sp>
          <p:nvSpPr>
            <p:cNvPr id="474" name="Google Shape;474;p12"/>
            <p:cNvSpPr/>
            <p:nvPr/>
          </p:nvSpPr>
          <p:spPr>
            <a:xfrm>
              <a:off x="245595" y="-4"/>
              <a:ext cx="12192005"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75" name="Google Shape;475;p12"/>
            <p:cNvSpPr/>
            <p:nvPr/>
          </p:nvSpPr>
          <p:spPr>
            <a:xfrm>
              <a:off x="10873616" y="1864358"/>
              <a:ext cx="1560439"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12"/>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477" name="Google Shape;477;p12"/>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78" name="Google Shape;478;p12"/>
          <p:cNvGrpSpPr/>
          <p:nvPr/>
        </p:nvGrpSpPr>
        <p:grpSpPr>
          <a:xfrm>
            <a:off x="-1283792" y="22337"/>
            <a:ext cx="12215049" cy="6858000"/>
            <a:chOff x="584788" y="0"/>
            <a:chExt cx="12215049" cy="6858000"/>
          </a:xfrm>
        </p:grpSpPr>
        <p:sp>
          <p:nvSpPr>
            <p:cNvPr id="479" name="Google Shape;479;p12"/>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80" name="Google Shape;480;p12"/>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12"/>
            <p:cNvSpPr txBox="1"/>
            <p:nvPr/>
          </p:nvSpPr>
          <p:spPr>
            <a:xfrm rot="-5400000">
              <a:off x="11857110" y="3222166"/>
              <a:ext cx="14237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WHY WE?</a:t>
              </a:r>
              <a:endParaRPr/>
            </a:p>
          </p:txBody>
        </p:sp>
      </p:grpSp>
      <p:sp>
        <p:nvSpPr>
          <p:cNvPr id="482" name="Google Shape;482;p12"/>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3" name="Google Shape;483;p12"/>
          <p:cNvGrpSpPr/>
          <p:nvPr/>
        </p:nvGrpSpPr>
        <p:grpSpPr>
          <a:xfrm>
            <a:off x="-1699445" y="-22337"/>
            <a:ext cx="12192000" cy="6858000"/>
            <a:chOff x="840457" y="-22339"/>
            <a:chExt cx="12192000" cy="6858000"/>
          </a:xfrm>
        </p:grpSpPr>
        <p:sp>
          <p:nvSpPr>
            <p:cNvPr id="484" name="Google Shape;484;p12"/>
            <p:cNvSpPr/>
            <p:nvPr/>
          </p:nvSpPr>
          <p:spPr>
            <a:xfrm>
              <a:off x="840457" y="-22339"/>
              <a:ext cx="12192000" cy="6858000"/>
            </a:xfrm>
            <a:prstGeom prst="rect">
              <a:avLst/>
            </a:prstGeom>
            <a:solidFill>
              <a:srgbClr val="E7E6E6"/>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85" name="Google Shape;485;p12"/>
            <p:cNvSpPr/>
            <p:nvPr/>
          </p:nvSpPr>
          <p:spPr>
            <a:xfrm>
              <a:off x="11490666" y="1886301"/>
              <a:ext cx="1536560"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Google Shape;486;p12"/>
            <p:cNvSpPr txBox="1"/>
            <p:nvPr/>
          </p:nvSpPr>
          <p:spPr>
            <a:xfrm rot="-5400000">
              <a:off x="11545658" y="3213722"/>
              <a:ext cx="241245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487" name="Google Shape;487;p12"/>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8" name="Google Shape;488;p12"/>
          <p:cNvGrpSpPr/>
          <p:nvPr/>
        </p:nvGrpSpPr>
        <p:grpSpPr>
          <a:xfrm>
            <a:off x="-2220371" y="67011"/>
            <a:ext cx="12192000" cy="6858000"/>
            <a:chOff x="0" y="0"/>
            <a:chExt cx="12192000" cy="6858000"/>
          </a:xfrm>
        </p:grpSpPr>
        <p:sp>
          <p:nvSpPr>
            <p:cNvPr id="489" name="Google Shape;489;p12"/>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490" name="Google Shape;490;p12"/>
            <p:cNvSpPr/>
            <p:nvPr/>
          </p:nvSpPr>
          <p:spPr>
            <a:xfrm>
              <a:off x="10518387" y="1797886"/>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12"/>
            <p:cNvSpPr txBox="1"/>
            <p:nvPr/>
          </p:nvSpPr>
          <p:spPr>
            <a:xfrm rot="-5400000">
              <a:off x="10269984" y="3111903"/>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pic>
        <p:nvPicPr>
          <p:cNvPr id="492" name="Google Shape;492;p12"/>
          <p:cNvPicPr preferRelativeResize="0"/>
          <p:nvPr/>
        </p:nvPicPr>
        <p:blipFill rotWithShape="1">
          <a:blip r:embed="rId3">
            <a:alphaModFix/>
          </a:blip>
          <a:srcRect b="0" l="0" r="0" t="0"/>
          <a:stretch/>
        </p:blipFill>
        <p:spPr>
          <a:xfrm>
            <a:off x="715297" y="1492787"/>
            <a:ext cx="7122575" cy="40064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REFERENCES</a:t>
            </a:r>
            <a:endParaRPr/>
          </a:p>
        </p:txBody>
      </p:sp>
      <p:sp>
        <p:nvSpPr>
          <p:cNvPr id="498" name="Google Shape;49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https://arxiv.org/</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4"/>
              </a:rPr>
              <a:t>https://www.analyticsvidhya.com/blog/2020/11/create-your-own-movie-movie-recommendation-system/</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5"/>
              </a:rPr>
              <a:t>https://techvidvan.com/tutorials/movie-recommendation-system-python-machine-learning/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4" name="Google Shape;124;p2"/>
          <p:cNvGrpSpPr/>
          <p:nvPr/>
        </p:nvGrpSpPr>
        <p:grpSpPr>
          <a:xfrm>
            <a:off x="-22221" y="-1"/>
            <a:ext cx="12456046" cy="6858000"/>
            <a:chOff x="0" y="0"/>
            <a:chExt cx="12456046" cy="6858000"/>
          </a:xfrm>
        </p:grpSpPr>
        <p:sp>
          <p:nvSpPr>
            <p:cNvPr id="125" name="Google Shape;125;p2"/>
            <p:cNvSpPr/>
            <p:nvPr/>
          </p:nvSpPr>
          <p:spPr>
            <a:xfrm>
              <a:off x="0" y="0"/>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26" name="Google Shape;126;p2"/>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
            <p:cNvSpPr txBox="1"/>
            <p:nvPr/>
          </p:nvSpPr>
          <p:spPr>
            <a:xfrm rot="-5400000">
              <a:off x="10107928" y="2645524"/>
              <a:ext cx="3311241"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PROBLEM STATEMENT</a:t>
              </a:r>
              <a:endParaRPr/>
            </a:p>
            <a:p>
              <a:pPr indent="0" lvl="0" marL="0" marR="0" rtl="0" algn="ctr">
                <a:spcBef>
                  <a:spcPts val="0"/>
                </a:spcBef>
                <a:spcAft>
                  <a:spcPts val="0"/>
                </a:spcAft>
                <a:buNone/>
              </a:pPr>
              <a:r>
                <a:t/>
              </a:r>
              <a:endParaRPr b="1" sz="2800">
                <a:solidFill>
                  <a:schemeClr val="lt1"/>
                </a:solidFill>
                <a:latin typeface="Twentieth Century"/>
                <a:ea typeface="Twentieth Century"/>
                <a:cs typeface="Twentieth Century"/>
                <a:sym typeface="Twentieth Century"/>
              </a:endParaRPr>
            </a:p>
          </p:txBody>
        </p:sp>
      </p:grpSp>
      <p:sp>
        <p:nvSpPr>
          <p:cNvPr id="128" name="Google Shape;128;p2"/>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9" name="Google Shape;129;p2"/>
          <p:cNvGrpSpPr/>
          <p:nvPr/>
        </p:nvGrpSpPr>
        <p:grpSpPr>
          <a:xfrm>
            <a:off x="-8734853" y="0"/>
            <a:ext cx="12192000" cy="6858000"/>
            <a:chOff x="0" y="0"/>
            <a:chExt cx="12192000" cy="6858000"/>
          </a:xfrm>
        </p:grpSpPr>
        <p:sp>
          <p:nvSpPr>
            <p:cNvPr id="130" name="Google Shape;130;p2"/>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31" name="Google Shape;131;p2"/>
            <p:cNvSpPr/>
            <p:nvPr/>
          </p:nvSpPr>
          <p:spPr>
            <a:xfrm>
              <a:off x="10252364" y="1864360"/>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2"/>
            <p:cNvSpPr txBox="1"/>
            <p:nvPr/>
          </p:nvSpPr>
          <p:spPr>
            <a:xfrm rot="-5400000">
              <a:off x="10438865" y="3167388"/>
              <a:ext cx="266047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INTRODUCTION</a:t>
              </a:r>
              <a:endParaRPr b="1" sz="2400">
                <a:solidFill>
                  <a:schemeClr val="lt1"/>
                </a:solidFill>
                <a:latin typeface="Twentieth Century"/>
                <a:ea typeface="Twentieth Century"/>
                <a:cs typeface="Twentieth Century"/>
                <a:sym typeface="Twentieth Century"/>
              </a:endParaRPr>
            </a:p>
          </p:txBody>
        </p:sp>
      </p:grpSp>
      <p:grpSp>
        <p:nvGrpSpPr>
          <p:cNvPr id="133" name="Google Shape;133;p2"/>
          <p:cNvGrpSpPr/>
          <p:nvPr/>
        </p:nvGrpSpPr>
        <p:grpSpPr>
          <a:xfrm>
            <a:off x="-9675714" y="-2"/>
            <a:ext cx="12401587" cy="6858000"/>
            <a:chOff x="245595" y="-4"/>
            <a:chExt cx="12192000" cy="6858000"/>
          </a:xfrm>
        </p:grpSpPr>
        <p:sp>
          <p:nvSpPr>
            <p:cNvPr id="134" name="Google Shape;134;p2"/>
            <p:cNvSpPr/>
            <p:nvPr/>
          </p:nvSpPr>
          <p:spPr>
            <a:xfrm>
              <a:off x="245595" y="-4"/>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35" name="Google Shape;135;p2"/>
            <p:cNvSpPr/>
            <p:nvPr/>
          </p:nvSpPr>
          <p:spPr>
            <a:xfrm>
              <a:off x="10494415"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
            <p:cNvSpPr txBox="1"/>
            <p:nvPr/>
          </p:nvSpPr>
          <p:spPr>
            <a:xfrm rot="-5400000">
              <a:off x="10945157" y="3141549"/>
              <a:ext cx="2162964" cy="5748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137" name="Google Shape;137;p2"/>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8" name="Google Shape;138;p2"/>
          <p:cNvGrpSpPr/>
          <p:nvPr/>
        </p:nvGrpSpPr>
        <p:grpSpPr>
          <a:xfrm>
            <a:off x="-10183235" y="2"/>
            <a:ext cx="12192000" cy="6858000"/>
            <a:chOff x="584788" y="0"/>
            <a:chExt cx="12192000" cy="6858000"/>
          </a:xfrm>
        </p:grpSpPr>
        <p:sp>
          <p:nvSpPr>
            <p:cNvPr id="139" name="Google Shape;139;p2"/>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40" name="Google Shape;140;p2"/>
            <p:cNvSpPr/>
            <p:nvPr/>
          </p:nvSpPr>
          <p:spPr>
            <a:xfrm>
              <a:off x="10833028"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2"/>
            <p:cNvSpPr txBox="1"/>
            <p:nvPr/>
          </p:nvSpPr>
          <p:spPr>
            <a:xfrm rot="-5400000">
              <a:off x="11491162" y="3136607"/>
              <a:ext cx="18389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a:p>
          </p:txBody>
        </p:sp>
      </p:grpSp>
      <p:sp>
        <p:nvSpPr>
          <p:cNvPr id="142" name="Google Shape;142;p2"/>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3" name="Google Shape;143;p2"/>
          <p:cNvGrpSpPr/>
          <p:nvPr/>
        </p:nvGrpSpPr>
        <p:grpSpPr>
          <a:xfrm>
            <a:off x="-10848466" y="-22337"/>
            <a:ext cx="12192000" cy="6858000"/>
            <a:chOff x="840457" y="-22339"/>
            <a:chExt cx="12192000" cy="6858000"/>
          </a:xfrm>
        </p:grpSpPr>
        <p:sp>
          <p:nvSpPr>
            <p:cNvPr id="144" name="Google Shape;144;p2"/>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45" name="Google Shape;145;p2"/>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147" name="Google Shape;147;p2"/>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8" name="Google Shape;148;p2"/>
          <p:cNvGrpSpPr/>
          <p:nvPr/>
        </p:nvGrpSpPr>
        <p:grpSpPr>
          <a:xfrm>
            <a:off x="-11452146" y="-6"/>
            <a:ext cx="12192000" cy="6858000"/>
            <a:chOff x="0" y="0"/>
            <a:chExt cx="12192000" cy="6858000"/>
          </a:xfrm>
        </p:grpSpPr>
        <p:sp>
          <p:nvSpPr>
            <p:cNvPr id="149" name="Google Shape;149;p2"/>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50" name="Google Shape;150;p2"/>
            <p:cNvSpPr/>
            <p:nvPr/>
          </p:nvSpPr>
          <p:spPr>
            <a:xfrm>
              <a:off x="10518386"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
            <p:cNvSpPr txBox="1"/>
            <p:nvPr/>
          </p:nvSpPr>
          <p:spPr>
            <a:xfrm rot="-5400000">
              <a:off x="10173049" y="3167389"/>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152" name="Google Shape;152;p2"/>
          <p:cNvSpPr txBox="1"/>
          <p:nvPr/>
        </p:nvSpPr>
        <p:spPr>
          <a:xfrm>
            <a:off x="3434156" y="2647780"/>
            <a:ext cx="726013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Merriweather"/>
              <a:buNone/>
            </a:pPr>
            <a:r>
              <a:rPr b="0" i="0" lang="en-IN" sz="3600" u="none" cap="none" strike="noStrike">
                <a:solidFill>
                  <a:srgbClr val="000000"/>
                </a:solidFill>
                <a:latin typeface="Merriweather"/>
                <a:ea typeface="Merriweather"/>
                <a:cs typeface="Merriweather"/>
                <a:sym typeface="Merriweather"/>
              </a:rPr>
              <a:t>#1 Netflix for Researchers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3"/>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8" name="Google Shape;158;p3"/>
          <p:cNvGrpSpPr/>
          <p:nvPr/>
        </p:nvGrpSpPr>
        <p:grpSpPr>
          <a:xfrm>
            <a:off x="-22221" y="-1"/>
            <a:ext cx="12192000" cy="6858000"/>
            <a:chOff x="0" y="0"/>
            <a:chExt cx="12192000" cy="6858000"/>
          </a:xfrm>
        </p:grpSpPr>
        <p:sp>
          <p:nvSpPr>
            <p:cNvPr id="159" name="Google Shape;159;p3"/>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60" name="Google Shape;160;p3"/>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3"/>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162" name="Google Shape;162;p3"/>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3" name="Google Shape;163;p3"/>
          <p:cNvGrpSpPr/>
          <p:nvPr/>
        </p:nvGrpSpPr>
        <p:grpSpPr>
          <a:xfrm>
            <a:off x="-450778" y="0"/>
            <a:ext cx="12192000" cy="6858000"/>
            <a:chOff x="0" y="0"/>
            <a:chExt cx="12192000" cy="6858000"/>
          </a:xfrm>
        </p:grpSpPr>
        <p:sp>
          <p:nvSpPr>
            <p:cNvPr id="164" name="Google Shape;164;p3"/>
            <p:cNvSpPr/>
            <p:nvPr/>
          </p:nvSpPr>
          <p:spPr>
            <a:xfrm>
              <a:off x="0" y="0"/>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Twentieth Century"/>
                <a:ea typeface="Twentieth Century"/>
                <a:cs typeface="Twentieth Century"/>
                <a:sym typeface="Twentieth Century"/>
              </a:endParaRPr>
            </a:p>
          </p:txBody>
        </p:sp>
        <p:sp>
          <p:nvSpPr>
            <p:cNvPr id="165" name="Google Shape;165;p3"/>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3"/>
            <p:cNvSpPr txBox="1"/>
            <p:nvPr/>
          </p:nvSpPr>
          <p:spPr>
            <a:xfrm rot="-5400000">
              <a:off x="10438865" y="3167388"/>
              <a:ext cx="266047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INTRODUCTION</a:t>
              </a:r>
              <a:endParaRPr b="1" sz="2400">
                <a:solidFill>
                  <a:schemeClr val="lt1"/>
                </a:solidFill>
                <a:latin typeface="Twentieth Century"/>
                <a:ea typeface="Twentieth Century"/>
                <a:cs typeface="Twentieth Century"/>
                <a:sym typeface="Twentieth Century"/>
              </a:endParaRPr>
            </a:p>
          </p:txBody>
        </p:sp>
      </p:grpSp>
      <p:grpSp>
        <p:nvGrpSpPr>
          <p:cNvPr id="167" name="Google Shape;167;p3"/>
          <p:cNvGrpSpPr/>
          <p:nvPr/>
        </p:nvGrpSpPr>
        <p:grpSpPr>
          <a:xfrm>
            <a:off x="-9781027" y="0"/>
            <a:ext cx="12401587" cy="6858000"/>
            <a:chOff x="242051" y="-4"/>
            <a:chExt cx="12192000" cy="6858000"/>
          </a:xfrm>
        </p:grpSpPr>
        <p:sp>
          <p:nvSpPr>
            <p:cNvPr id="168" name="Google Shape;168;p3"/>
            <p:cNvSpPr/>
            <p:nvPr/>
          </p:nvSpPr>
          <p:spPr>
            <a:xfrm>
              <a:off x="242051" y="-4"/>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69" name="Google Shape;169;p3"/>
            <p:cNvSpPr/>
            <p:nvPr/>
          </p:nvSpPr>
          <p:spPr>
            <a:xfrm>
              <a:off x="10494415"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3"/>
            <p:cNvSpPr txBox="1"/>
            <p:nvPr/>
          </p:nvSpPr>
          <p:spPr>
            <a:xfrm rot="-5400000">
              <a:off x="11035859" y="3141541"/>
              <a:ext cx="2162964" cy="5748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171" name="Google Shape;171;p3"/>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2" name="Google Shape;172;p3"/>
          <p:cNvGrpSpPr/>
          <p:nvPr/>
        </p:nvGrpSpPr>
        <p:grpSpPr>
          <a:xfrm>
            <a:off x="-10183235" y="2"/>
            <a:ext cx="12192000" cy="6858000"/>
            <a:chOff x="584788" y="0"/>
            <a:chExt cx="12192000" cy="6858000"/>
          </a:xfrm>
        </p:grpSpPr>
        <p:sp>
          <p:nvSpPr>
            <p:cNvPr id="173" name="Google Shape;173;p3"/>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74" name="Google Shape;174;p3"/>
            <p:cNvSpPr/>
            <p:nvPr/>
          </p:nvSpPr>
          <p:spPr>
            <a:xfrm>
              <a:off x="10833028"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3"/>
            <p:cNvSpPr txBox="1"/>
            <p:nvPr/>
          </p:nvSpPr>
          <p:spPr>
            <a:xfrm rot="-5400000">
              <a:off x="11491162" y="3136607"/>
              <a:ext cx="18389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a:p>
          </p:txBody>
        </p:sp>
      </p:grpSp>
      <p:sp>
        <p:nvSpPr>
          <p:cNvPr id="176" name="Google Shape;176;p3"/>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7" name="Google Shape;177;p3"/>
          <p:cNvGrpSpPr/>
          <p:nvPr/>
        </p:nvGrpSpPr>
        <p:grpSpPr>
          <a:xfrm>
            <a:off x="-10848466" y="-22337"/>
            <a:ext cx="12192000" cy="6858000"/>
            <a:chOff x="840457" y="-22339"/>
            <a:chExt cx="12192000" cy="6858000"/>
          </a:xfrm>
        </p:grpSpPr>
        <p:sp>
          <p:nvSpPr>
            <p:cNvPr id="178" name="Google Shape;178;p3"/>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79" name="Google Shape;179;p3"/>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3"/>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181" name="Google Shape;181;p3"/>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2" name="Google Shape;182;p3"/>
          <p:cNvGrpSpPr/>
          <p:nvPr/>
        </p:nvGrpSpPr>
        <p:grpSpPr>
          <a:xfrm>
            <a:off x="-11505195" y="-22337"/>
            <a:ext cx="12198700" cy="6858000"/>
            <a:chOff x="10176" y="8"/>
            <a:chExt cx="12198700" cy="6858000"/>
          </a:xfrm>
        </p:grpSpPr>
        <p:sp>
          <p:nvSpPr>
            <p:cNvPr id="183" name="Google Shape;183;p3"/>
            <p:cNvSpPr/>
            <p:nvPr/>
          </p:nvSpPr>
          <p:spPr>
            <a:xfrm>
              <a:off x="10176" y="8"/>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84" name="Google Shape;184;p3"/>
            <p:cNvSpPr/>
            <p:nvPr/>
          </p:nvSpPr>
          <p:spPr>
            <a:xfrm>
              <a:off x="10535263"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
            <p:cNvSpPr txBox="1"/>
            <p:nvPr/>
          </p:nvSpPr>
          <p:spPr>
            <a:xfrm rot="-5400000">
              <a:off x="10368745" y="3167390"/>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186" name="Google Shape;186;p3"/>
          <p:cNvSpPr txBox="1"/>
          <p:nvPr/>
        </p:nvSpPr>
        <p:spPr>
          <a:xfrm>
            <a:off x="2758368" y="959234"/>
            <a:ext cx="7276718" cy="483209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Research says that around 1.8 million research papers are published every year. </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The more papers there are, the more difficult it is for users to navigate through each one to find the content they want. Even if the content matches, users are not able to find the papers which are most popular among other readers. </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Hence in order to make searching more intuitive for users, we propose an algorithm that takes into account the ratings given by different users for papers and the citations of papers and hence generates promising results with reduced search time for best papers.</a:t>
            </a:r>
            <a:endParaRPr b="0" i="0" sz="2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4"/>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4"/>
          <p:cNvGrpSpPr/>
          <p:nvPr/>
        </p:nvGrpSpPr>
        <p:grpSpPr>
          <a:xfrm>
            <a:off x="-22221" y="-1"/>
            <a:ext cx="12192000" cy="6858000"/>
            <a:chOff x="0" y="0"/>
            <a:chExt cx="12192000" cy="6858000"/>
          </a:xfrm>
        </p:grpSpPr>
        <p:sp>
          <p:nvSpPr>
            <p:cNvPr id="193" name="Google Shape;193;p4"/>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94" name="Google Shape;194;p4"/>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4"/>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196" name="Google Shape;196;p4"/>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7" name="Google Shape;197;p4"/>
          <p:cNvGrpSpPr/>
          <p:nvPr/>
        </p:nvGrpSpPr>
        <p:grpSpPr>
          <a:xfrm>
            <a:off x="-471790" y="22337"/>
            <a:ext cx="12210237" cy="6858000"/>
            <a:chOff x="0" y="0"/>
            <a:chExt cx="12210237" cy="6858000"/>
          </a:xfrm>
        </p:grpSpPr>
        <p:sp>
          <p:nvSpPr>
            <p:cNvPr id="198" name="Google Shape;198;p4"/>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199" name="Google Shape;199;p4"/>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4"/>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201" name="Google Shape;201;p4"/>
          <p:cNvGrpSpPr/>
          <p:nvPr/>
        </p:nvGrpSpPr>
        <p:grpSpPr>
          <a:xfrm>
            <a:off x="-1068164" y="22337"/>
            <a:ext cx="12401587" cy="6858000"/>
            <a:chOff x="245595" y="-4"/>
            <a:chExt cx="12192000" cy="6858000"/>
          </a:xfrm>
        </p:grpSpPr>
        <p:sp>
          <p:nvSpPr>
            <p:cNvPr id="202" name="Google Shape;202;p4"/>
            <p:cNvSpPr/>
            <p:nvPr/>
          </p:nvSpPr>
          <p:spPr>
            <a:xfrm>
              <a:off x="245595" y="-4"/>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03" name="Google Shape;203;p4"/>
            <p:cNvSpPr/>
            <p:nvPr/>
          </p:nvSpPr>
          <p:spPr>
            <a:xfrm>
              <a:off x="10873613" y="1864358"/>
              <a:ext cx="156043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4"/>
            <p:cNvSpPr txBox="1"/>
            <p:nvPr/>
          </p:nvSpPr>
          <p:spPr>
            <a:xfrm rot="-5400000">
              <a:off x="10945157" y="3141549"/>
              <a:ext cx="2162964" cy="5748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205" name="Google Shape;205;p4"/>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6" name="Google Shape;206;p4"/>
          <p:cNvGrpSpPr/>
          <p:nvPr/>
        </p:nvGrpSpPr>
        <p:grpSpPr>
          <a:xfrm>
            <a:off x="-10252092" y="0"/>
            <a:ext cx="12192000" cy="6858000"/>
            <a:chOff x="584788" y="0"/>
            <a:chExt cx="12192000" cy="6858000"/>
          </a:xfrm>
        </p:grpSpPr>
        <p:sp>
          <p:nvSpPr>
            <p:cNvPr id="207" name="Google Shape;207;p4"/>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08" name="Google Shape;208;p4"/>
            <p:cNvSpPr/>
            <p:nvPr/>
          </p:nvSpPr>
          <p:spPr>
            <a:xfrm>
              <a:off x="10833028"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4"/>
            <p:cNvSpPr txBox="1"/>
            <p:nvPr/>
          </p:nvSpPr>
          <p:spPr>
            <a:xfrm rot="-5400000">
              <a:off x="11491162" y="3136607"/>
              <a:ext cx="18389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a:p>
          </p:txBody>
        </p:sp>
      </p:grpSp>
      <p:sp>
        <p:nvSpPr>
          <p:cNvPr id="210" name="Google Shape;210;p4"/>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1" name="Google Shape;211;p4"/>
          <p:cNvGrpSpPr/>
          <p:nvPr/>
        </p:nvGrpSpPr>
        <p:grpSpPr>
          <a:xfrm>
            <a:off x="-10808491" y="-22337"/>
            <a:ext cx="12192000" cy="6858000"/>
            <a:chOff x="840457" y="-22339"/>
            <a:chExt cx="12192000" cy="6858000"/>
          </a:xfrm>
        </p:grpSpPr>
        <p:sp>
          <p:nvSpPr>
            <p:cNvPr id="212" name="Google Shape;212;p4"/>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13" name="Google Shape;213;p4"/>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4"/>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215" name="Google Shape;215;p4"/>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6" name="Google Shape;216;p4"/>
          <p:cNvGrpSpPr/>
          <p:nvPr/>
        </p:nvGrpSpPr>
        <p:grpSpPr>
          <a:xfrm>
            <a:off x="-11449947" y="-22337"/>
            <a:ext cx="12192000" cy="6858000"/>
            <a:chOff x="0" y="0"/>
            <a:chExt cx="12192000" cy="6858000"/>
          </a:xfrm>
        </p:grpSpPr>
        <p:sp>
          <p:nvSpPr>
            <p:cNvPr id="217" name="Google Shape;217;p4"/>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18" name="Google Shape;218;p4"/>
            <p:cNvSpPr/>
            <p:nvPr/>
          </p:nvSpPr>
          <p:spPr>
            <a:xfrm>
              <a:off x="10518386"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4"/>
            <p:cNvSpPr txBox="1"/>
            <p:nvPr/>
          </p:nvSpPr>
          <p:spPr>
            <a:xfrm rot="-5400000">
              <a:off x="10173049" y="3167389"/>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220" name="Google Shape;220;p4"/>
          <p:cNvSpPr txBox="1"/>
          <p:nvPr/>
        </p:nvSpPr>
        <p:spPr>
          <a:xfrm>
            <a:off x="3018202" y="770385"/>
            <a:ext cx="6155596" cy="36625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Twentieth Century"/>
              <a:buNone/>
            </a:pPr>
            <a:r>
              <a:rPr b="0" i="0" lang="en-IN" sz="3200" u="sng" cap="none" strike="noStrike">
                <a:solidFill>
                  <a:srgbClr val="000000"/>
                </a:solidFill>
                <a:latin typeface="Twentieth Century"/>
                <a:ea typeface="Twentieth Century"/>
                <a:cs typeface="Twentieth Century"/>
                <a:sym typeface="Twentieth Century"/>
              </a:rPr>
              <a:t>Query Based Searching</a:t>
            </a:r>
            <a:endParaRPr/>
          </a:p>
          <a:p>
            <a:pPr indent="0" lvl="0" marL="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2500"/>
              <a:buFont typeface="Twentieth Century"/>
              <a:buNone/>
            </a:pPr>
            <a:r>
              <a:rPr b="0" i="0" lang="en-IN" sz="2500" u="none" cap="none" strike="noStrike">
                <a:solidFill>
                  <a:srgbClr val="000000"/>
                </a:solidFill>
                <a:latin typeface="Twentieth Century"/>
                <a:ea typeface="Twentieth Century"/>
                <a:cs typeface="Twentieth Century"/>
                <a:sym typeface="Twentieth Century"/>
              </a:rPr>
              <a:t>The user enters his query in the search field and using TF-IDF similarity, research papers are ranked and displayed to the user. The similarity is based on the content and title of papers with the query.</a:t>
            </a:r>
            <a:endParaRPr b="0" i="0" sz="25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4" name="Shape 224"/>
        <p:cNvGrpSpPr/>
        <p:nvPr/>
      </p:nvGrpSpPr>
      <p:grpSpPr>
        <a:xfrm>
          <a:off x="0" y="0"/>
          <a:ext cx="0" cy="0"/>
          <a:chOff x="0" y="0"/>
          <a:chExt cx="0" cy="0"/>
        </a:xfrm>
      </p:grpSpPr>
      <p:sp>
        <p:nvSpPr>
          <p:cNvPr id="225" name="Google Shape;225;p5"/>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6" name="Google Shape;226;p5"/>
          <p:cNvGrpSpPr/>
          <p:nvPr/>
        </p:nvGrpSpPr>
        <p:grpSpPr>
          <a:xfrm>
            <a:off x="-22221" y="-1"/>
            <a:ext cx="12192000" cy="6858000"/>
            <a:chOff x="0" y="0"/>
            <a:chExt cx="12192000" cy="6858000"/>
          </a:xfrm>
        </p:grpSpPr>
        <p:sp>
          <p:nvSpPr>
            <p:cNvPr id="227" name="Google Shape;227;p5"/>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28" name="Google Shape;228;p5"/>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5"/>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230" name="Google Shape;230;p5"/>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1" name="Google Shape;231;p5"/>
          <p:cNvGrpSpPr/>
          <p:nvPr/>
        </p:nvGrpSpPr>
        <p:grpSpPr>
          <a:xfrm>
            <a:off x="-471790" y="22337"/>
            <a:ext cx="12210237" cy="6858000"/>
            <a:chOff x="0" y="0"/>
            <a:chExt cx="12210237" cy="6858000"/>
          </a:xfrm>
        </p:grpSpPr>
        <p:sp>
          <p:nvSpPr>
            <p:cNvPr id="232" name="Google Shape;232;p5"/>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33" name="Google Shape;233;p5"/>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5"/>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235" name="Google Shape;235;p5"/>
          <p:cNvGrpSpPr/>
          <p:nvPr/>
        </p:nvGrpSpPr>
        <p:grpSpPr>
          <a:xfrm>
            <a:off x="-1068164" y="22337"/>
            <a:ext cx="12401587" cy="6858000"/>
            <a:chOff x="245595" y="-4"/>
            <a:chExt cx="12192000" cy="6858000"/>
          </a:xfrm>
        </p:grpSpPr>
        <p:sp>
          <p:nvSpPr>
            <p:cNvPr id="236" name="Google Shape;236;p5"/>
            <p:cNvSpPr/>
            <p:nvPr/>
          </p:nvSpPr>
          <p:spPr>
            <a:xfrm>
              <a:off x="245595" y="-4"/>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37" name="Google Shape;237;p5"/>
            <p:cNvSpPr/>
            <p:nvPr/>
          </p:nvSpPr>
          <p:spPr>
            <a:xfrm>
              <a:off x="10873613" y="1864358"/>
              <a:ext cx="156043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5"/>
            <p:cNvSpPr txBox="1"/>
            <p:nvPr/>
          </p:nvSpPr>
          <p:spPr>
            <a:xfrm rot="-5400000">
              <a:off x="10945157" y="3141549"/>
              <a:ext cx="2162964" cy="5748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239" name="Google Shape;239;p5"/>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0" name="Google Shape;240;p5"/>
          <p:cNvGrpSpPr/>
          <p:nvPr/>
        </p:nvGrpSpPr>
        <p:grpSpPr>
          <a:xfrm>
            <a:off x="-10252092" y="0"/>
            <a:ext cx="12192000" cy="6858000"/>
            <a:chOff x="584788" y="0"/>
            <a:chExt cx="12192000" cy="6858000"/>
          </a:xfrm>
        </p:grpSpPr>
        <p:sp>
          <p:nvSpPr>
            <p:cNvPr id="241" name="Google Shape;241;p5"/>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42" name="Google Shape;242;p5"/>
            <p:cNvSpPr/>
            <p:nvPr/>
          </p:nvSpPr>
          <p:spPr>
            <a:xfrm>
              <a:off x="10833028"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5"/>
            <p:cNvSpPr txBox="1"/>
            <p:nvPr/>
          </p:nvSpPr>
          <p:spPr>
            <a:xfrm rot="-5400000">
              <a:off x="11491162" y="3136607"/>
              <a:ext cx="18389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a:p>
          </p:txBody>
        </p:sp>
      </p:grpSp>
      <p:sp>
        <p:nvSpPr>
          <p:cNvPr id="244" name="Google Shape;244;p5"/>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5" name="Google Shape;245;p5"/>
          <p:cNvGrpSpPr/>
          <p:nvPr/>
        </p:nvGrpSpPr>
        <p:grpSpPr>
          <a:xfrm>
            <a:off x="-10808491" y="-22337"/>
            <a:ext cx="12192000" cy="6858000"/>
            <a:chOff x="840457" y="-22339"/>
            <a:chExt cx="12192000" cy="6858000"/>
          </a:xfrm>
        </p:grpSpPr>
        <p:sp>
          <p:nvSpPr>
            <p:cNvPr id="246" name="Google Shape;246;p5"/>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47" name="Google Shape;247;p5"/>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5"/>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249" name="Google Shape;249;p5"/>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0" name="Google Shape;250;p5"/>
          <p:cNvGrpSpPr/>
          <p:nvPr/>
        </p:nvGrpSpPr>
        <p:grpSpPr>
          <a:xfrm>
            <a:off x="-11449947" y="-22337"/>
            <a:ext cx="12192000" cy="6858000"/>
            <a:chOff x="0" y="0"/>
            <a:chExt cx="12192000" cy="6858000"/>
          </a:xfrm>
        </p:grpSpPr>
        <p:sp>
          <p:nvSpPr>
            <p:cNvPr id="251" name="Google Shape;251;p5"/>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52" name="Google Shape;252;p5"/>
            <p:cNvSpPr/>
            <p:nvPr/>
          </p:nvSpPr>
          <p:spPr>
            <a:xfrm>
              <a:off x="10518386"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5"/>
            <p:cNvSpPr txBox="1"/>
            <p:nvPr/>
          </p:nvSpPr>
          <p:spPr>
            <a:xfrm rot="-5400000">
              <a:off x="10173049" y="3167389"/>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254" name="Google Shape;254;p5"/>
          <p:cNvSpPr txBox="1"/>
          <p:nvPr/>
        </p:nvSpPr>
        <p:spPr>
          <a:xfrm>
            <a:off x="2109887" y="705922"/>
            <a:ext cx="7805795" cy="58631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Twentieth Century"/>
              <a:buNone/>
            </a:pPr>
            <a:r>
              <a:rPr b="0" i="0" lang="en-IN" sz="3200" u="sng" cap="none" strike="noStrike">
                <a:solidFill>
                  <a:srgbClr val="000000"/>
                </a:solidFill>
                <a:latin typeface="Twentieth Century"/>
                <a:ea typeface="Twentieth Century"/>
                <a:cs typeface="Twentieth Century"/>
                <a:sym typeface="Twentieth Century"/>
              </a:rPr>
              <a:t>Field Recommendation (Trending Fields)</a:t>
            </a:r>
            <a:endParaRPr/>
          </a:p>
          <a:p>
            <a:pPr indent="0" lvl="0" marL="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The field recommendation uses K-nearest neighbors to recommend the user a trending field like Data Science, Machine Learning. </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The algorithm treats the existing users and new users differently. - Fields displayed to new users are based on the trending fields, trending fields are calculated by taking the average of ratings given by existing users.</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Fields displayed to existing users are based on the ratings given by their closest neighbors also taking into account user's ratings.</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Finally, the fields having the highest rating and citations are given more preference and displayed to users.</a:t>
            </a:r>
            <a:endParaRPr b="0" i="0" sz="2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8" name="Shape 258"/>
        <p:cNvGrpSpPr/>
        <p:nvPr/>
      </p:nvGrpSpPr>
      <p:grpSpPr>
        <a:xfrm>
          <a:off x="0" y="0"/>
          <a:ext cx="0" cy="0"/>
          <a:chOff x="0" y="0"/>
          <a:chExt cx="0" cy="0"/>
        </a:xfrm>
      </p:grpSpPr>
      <p:sp>
        <p:nvSpPr>
          <p:cNvPr id="259" name="Google Shape;259;p6"/>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0" name="Google Shape;260;p6"/>
          <p:cNvGrpSpPr/>
          <p:nvPr/>
        </p:nvGrpSpPr>
        <p:grpSpPr>
          <a:xfrm>
            <a:off x="-22221" y="-1"/>
            <a:ext cx="12192000" cy="6858000"/>
            <a:chOff x="0" y="0"/>
            <a:chExt cx="12192000" cy="6858000"/>
          </a:xfrm>
        </p:grpSpPr>
        <p:sp>
          <p:nvSpPr>
            <p:cNvPr id="261" name="Google Shape;261;p6"/>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62" name="Google Shape;262;p6"/>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6"/>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264" name="Google Shape;264;p6"/>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5" name="Google Shape;265;p6"/>
          <p:cNvGrpSpPr/>
          <p:nvPr/>
        </p:nvGrpSpPr>
        <p:grpSpPr>
          <a:xfrm>
            <a:off x="-471790" y="22337"/>
            <a:ext cx="12210237" cy="6858000"/>
            <a:chOff x="0" y="0"/>
            <a:chExt cx="12210237" cy="6858000"/>
          </a:xfrm>
        </p:grpSpPr>
        <p:sp>
          <p:nvSpPr>
            <p:cNvPr id="266" name="Google Shape;266;p6"/>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67" name="Google Shape;267;p6"/>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6"/>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269" name="Google Shape;269;p6"/>
          <p:cNvGrpSpPr/>
          <p:nvPr/>
        </p:nvGrpSpPr>
        <p:grpSpPr>
          <a:xfrm>
            <a:off x="-1068164" y="22337"/>
            <a:ext cx="12401587" cy="6858000"/>
            <a:chOff x="245595" y="-4"/>
            <a:chExt cx="12192000" cy="6858000"/>
          </a:xfrm>
        </p:grpSpPr>
        <p:sp>
          <p:nvSpPr>
            <p:cNvPr id="270" name="Google Shape;270;p6"/>
            <p:cNvSpPr/>
            <p:nvPr/>
          </p:nvSpPr>
          <p:spPr>
            <a:xfrm>
              <a:off x="245595" y="-4"/>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71" name="Google Shape;271;p6"/>
            <p:cNvSpPr/>
            <p:nvPr/>
          </p:nvSpPr>
          <p:spPr>
            <a:xfrm>
              <a:off x="10873613" y="1864358"/>
              <a:ext cx="156043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6"/>
            <p:cNvSpPr txBox="1"/>
            <p:nvPr/>
          </p:nvSpPr>
          <p:spPr>
            <a:xfrm rot="-5400000">
              <a:off x="10945157" y="3141549"/>
              <a:ext cx="2162964" cy="5748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273" name="Google Shape;273;p6"/>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4" name="Google Shape;274;p6"/>
          <p:cNvGrpSpPr/>
          <p:nvPr/>
        </p:nvGrpSpPr>
        <p:grpSpPr>
          <a:xfrm>
            <a:off x="-10252092" y="0"/>
            <a:ext cx="12192000" cy="6858000"/>
            <a:chOff x="584788" y="0"/>
            <a:chExt cx="12192000" cy="6858000"/>
          </a:xfrm>
        </p:grpSpPr>
        <p:sp>
          <p:nvSpPr>
            <p:cNvPr id="275" name="Google Shape;275;p6"/>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76" name="Google Shape;276;p6"/>
            <p:cNvSpPr/>
            <p:nvPr/>
          </p:nvSpPr>
          <p:spPr>
            <a:xfrm>
              <a:off x="10833028"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6"/>
            <p:cNvSpPr txBox="1"/>
            <p:nvPr/>
          </p:nvSpPr>
          <p:spPr>
            <a:xfrm rot="-5400000">
              <a:off x="11491162" y="3136607"/>
              <a:ext cx="18389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WHY WE?</a:t>
              </a:r>
              <a:endParaRPr/>
            </a:p>
          </p:txBody>
        </p:sp>
      </p:grpSp>
      <p:sp>
        <p:nvSpPr>
          <p:cNvPr id="278" name="Google Shape;278;p6"/>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9" name="Google Shape;279;p6"/>
          <p:cNvGrpSpPr/>
          <p:nvPr/>
        </p:nvGrpSpPr>
        <p:grpSpPr>
          <a:xfrm>
            <a:off x="-10808491" y="-22337"/>
            <a:ext cx="12192000" cy="6858000"/>
            <a:chOff x="840457" y="-22339"/>
            <a:chExt cx="12192000" cy="6858000"/>
          </a:xfrm>
        </p:grpSpPr>
        <p:sp>
          <p:nvSpPr>
            <p:cNvPr id="280" name="Google Shape;280;p6"/>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81" name="Google Shape;281;p6"/>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6"/>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283" name="Google Shape;283;p6"/>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84" name="Google Shape;284;p6"/>
          <p:cNvGrpSpPr/>
          <p:nvPr/>
        </p:nvGrpSpPr>
        <p:grpSpPr>
          <a:xfrm>
            <a:off x="-11449947" y="-22337"/>
            <a:ext cx="12192000" cy="6858000"/>
            <a:chOff x="0" y="0"/>
            <a:chExt cx="12192000" cy="6858000"/>
          </a:xfrm>
        </p:grpSpPr>
        <p:sp>
          <p:nvSpPr>
            <p:cNvPr id="285" name="Google Shape;285;p6"/>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86" name="Google Shape;286;p6"/>
            <p:cNvSpPr/>
            <p:nvPr/>
          </p:nvSpPr>
          <p:spPr>
            <a:xfrm>
              <a:off x="10518386"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6"/>
            <p:cNvSpPr txBox="1"/>
            <p:nvPr/>
          </p:nvSpPr>
          <p:spPr>
            <a:xfrm rot="-5400000">
              <a:off x="10173049" y="3167389"/>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288" name="Google Shape;288;p6"/>
          <p:cNvSpPr txBox="1"/>
          <p:nvPr/>
        </p:nvSpPr>
        <p:spPr>
          <a:xfrm>
            <a:off x="2109887" y="705922"/>
            <a:ext cx="7805795" cy="51244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Twentieth Century"/>
              <a:buNone/>
            </a:pPr>
            <a:r>
              <a:rPr b="0" i="0" lang="en-IN" sz="3200" u="sng" cap="none" strike="noStrike">
                <a:solidFill>
                  <a:srgbClr val="000000"/>
                </a:solidFill>
                <a:latin typeface="Twentieth Century"/>
                <a:ea typeface="Twentieth Century"/>
                <a:cs typeface="Twentieth Century"/>
                <a:sym typeface="Twentieth Century"/>
              </a:rPr>
              <a:t>Paper Recommendation (Trending Papers)</a:t>
            </a:r>
            <a:endParaRPr/>
          </a:p>
          <a:p>
            <a:pPr indent="0" lvl="0" marL="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The paper recommendation also uses the same approach as the above algorithm.</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In this case, the citations are given less preference, and ratings of other users for individual papers are given more preference. </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So the user is being suggested papers based on what his neighbors or like-minded users are reading and enjoying.</a:t>
            </a:r>
            <a:endParaRPr/>
          </a:p>
          <a:p>
            <a:pPr indent="-342900" lvl="0" marL="342900" marR="0" rtl="0" algn="l">
              <a:lnSpc>
                <a:spcPct val="100000"/>
              </a:lnSpc>
              <a:spcBef>
                <a:spcPts val="1200"/>
              </a:spcBef>
              <a:spcAft>
                <a:spcPts val="0"/>
              </a:spcAft>
              <a:buClr>
                <a:srgbClr val="000000"/>
              </a:buClr>
              <a:buSzPts val="2400"/>
              <a:buFont typeface="Arial"/>
              <a:buChar char="•"/>
            </a:pPr>
            <a:r>
              <a:rPr b="0" i="0" lang="en-IN" sz="2400" u="none" cap="none" strike="noStrike">
                <a:solidFill>
                  <a:srgbClr val="000000"/>
                </a:solidFill>
                <a:latin typeface="Twentieth Century"/>
                <a:ea typeface="Twentieth Century"/>
                <a:cs typeface="Twentieth Century"/>
                <a:sym typeface="Twentieth Century"/>
              </a:rPr>
              <a:t>Finally, the user is being asked to enter his feedback (rating : 0 to 5) on the current paper he read and is later updated in the database.</a:t>
            </a:r>
            <a:endParaRPr b="0" i="0" sz="2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2" name="Shape 292"/>
        <p:cNvGrpSpPr/>
        <p:nvPr/>
      </p:nvGrpSpPr>
      <p:grpSpPr>
        <a:xfrm>
          <a:off x="0" y="0"/>
          <a:ext cx="0" cy="0"/>
          <a:chOff x="0" y="0"/>
          <a:chExt cx="0" cy="0"/>
        </a:xfrm>
      </p:grpSpPr>
      <p:sp>
        <p:nvSpPr>
          <p:cNvPr id="293" name="Google Shape;293;p7"/>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4" name="Google Shape;294;p7"/>
          <p:cNvGrpSpPr/>
          <p:nvPr/>
        </p:nvGrpSpPr>
        <p:grpSpPr>
          <a:xfrm>
            <a:off x="-22221" y="-1"/>
            <a:ext cx="12192000" cy="6858000"/>
            <a:chOff x="0" y="0"/>
            <a:chExt cx="12192000" cy="6858000"/>
          </a:xfrm>
        </p:grpSpPr>
        <p:sp>
          <p:nvSpPr>
            <p:cNvPr id="295" name="Google Shape;295;p7"/>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296" name="Google Shape;296;p7"/>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7"/>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298" name="Google Shape;298;p7"/>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9" name="Google Shape;299;p7"/>
          <p:cNvGrpSpPr/>
          <p:nvPr/>
        </p:nvGrpSpPr>
        <p:grpSpPr>
          <a:xfrm>
            <a:off x="-471790" y="22337"/>
            <a:ext cx="12210237" cy="6858000"/>
            <a:chOff x="0" y="0"/>
            <a:chExt cx="12210237" cy="6858000"/>
          </a:xfrm>
        </p:grpSpPr>
        <p:sp>
          <p:nvSpPr>
            <p:cNvPr id="300" name="Google Shape;300;p7"/>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01" name="Google Shape;301;p7"/>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7"/>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303" name="Google Shape;303;p7"/>
          <p:cNvGrpSpPr/>
          <p:nvPr/>
        </p:nvGrpSpPr>
        <p:grpSpPr>
          <a:xfrm>
            <a:off x="-1068164" y="22337"/>
            <a:ext cx="12422832" cy="6858000"/>
            <a:chOff x="245595" y="-4"/>
            <a:chExt cx="12212886" cy="6858000"/>
          </a:xfrm>
        </p:grpSpPr>
        <p:sp>
          <p:nvSpPr>
            <p:cNvPr id="304" name="Google Shape;304;p7"/>
            <p:cNvSpPr/>
            <p:nvPr/>
          </p:nvSpPr>
          <p:spPr>
            <a:xfrm>
              <a:off x="245595" y="-4"/>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05" name="Google Shape;305;p7"/>
            <p:cNvSpPr/>
            <p:nvPr/>
          </p:nvSpPr>
          <p:spPr>
            <a:xfrm>
              <a:off x="10873613" y="1864358"/>
              <a:ext cx="156043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7"/>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307" name="Google Shape;307;p7"/>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08" name="Google Shape;308;p7"/>
          <p:cNvGrpSpPr/>
          <p:nvPr/>
        </p:nvGrpSpPr>
        <p:grpSpPr>
          <a:xfrm>
            <a:off x="-1283792" y="22337"/>
            <a:ext cx="12192000" cy="6858000"/>
            <a:chOff x="584788" y="0"/>
            <a:chExt cx="12192000" cy="6858000"/>
          </a:xfrm>
        </p:grpSpPr>
        <p:sp>
          <p:nvSpPr>
            <p:cNvPr id="309" name="Google Shape;309;p7"/>
            <p:cNvSpPr/>
            <p:nvPr/>
          </p:nvSpPr>
          <p:spPr>
            <a:xfrm>
              <a:off x="584788" y="0"/>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10" name="Google Shape;310;p7"/>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7"/>
            <p:cNvSpPr txBox="1"/>
            <p:nvPr/>
          </p:nvSpPr>
          <p:spPr>
            <a:xfrm rot="-5400000">
              <a:off x="11596158" y="3167384"/>
              <a:ext cx="162897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WHY WE?</a:t>
              </a:r>
              <a:endParaRPr/>
            </a:p>
          </p:txBody>
        </p:sp>
      </p:grpSp>
      <p:sp>
        <p:nvSpPr>
          <p:cNvPr id="312" name="Google Shape;312;p7"/>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3" name="Google Shape;313;p7"/>
          <p:cNvGrpSpPr/>
          <p:nvPr/>
        </p:nvGrpSpPr>
        <p:grpSpPr>
          <a:xfrm>
            <a:off x="-10848466" y="-22337"/>
            <a:ext cx="12192000" cy="6858000"/>
            <a:chOff x="840457" y="-22339"/>
            <a:chExt cx="12192000" cy="6858000"/>
          </a:xfrm>
        </p:grpSpPr>
        <p:sp>
          <p:nvSpPr>
            <p:cNvPr id="314" name="Google Shape;314;p7"/>
            <p:cNvSpPr/>
            <p:nvPr/>
          </p:nvSpPr>
          <p:spPr>
            <a:xfrm>
              <a:off x="840457" y="-22339"/>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15" name="Google Shape;315;p7"/>
            <p:cNvSpPr/>
            <p:nvPr/>
          </p:nvSpPr>
          <p:spPr>
            <a:xfrm>
              <a:off x="11092821" y="1864358"/>
              <a:ext cx="193963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7"/>
            <p:cNvSpPr txBox="1"/>
            <p:nvPr/>
          </p:nvSpPr>
          <p:spPr>
            <a:xfrm rot="-5400000">
              <a:off x="11505502" y="3213696"/>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317" name="Google Shape;317;p7"/>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8" name="Google Shape;318;p7"/>
          <p:cNvGrpSpPr/>
          <p:nvPr/>
        </p:nvGrpSpPr>
        <p:grpSpPr>
          <a:xfrm>
            <a:off x="-11452146" y="-6"/>
            <a:ext cx="12192000" cy="6858000"/>
            <a:chOff x="0" y="0"/>
            <a:chExt cx="12192000" cy="6858000"/>
          </a:xfrm>
        </p:grpSpPr>
        <p:sp>
          <p:nvSpPr>
            <p:cNvPr id="319" name="Google Shape;319;p7"/>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20" name="Google Shape;320;p7"/>
            <p:cNvSpPr/>
            <p:nvPr/>
          </p:nvSpPr>
          <p:spPr>
            <a:xfrm>
              <a:off x="10518386" y="1864360"/>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7"/>
            <p:cNvSpPr txBox="1"/>
            <p:nvPr/>
          </p:nvSpPr>
          <p:spPr>
            <a:xfrm rot="-5400000">
              <a:off x="10173049" y="3167389"/>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322" name="Google Shape;322;p7"/>
          <p:cNvSpPr txBox="1"/>
          <p:nvPr/>
        </p:nvSpPr>
        <p:spPr>
          <a:xfrm>
            <a:off x="2224898" y="2299858"/>
            <a:ext cx="6155596" cy="24006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500"/>
              <a:buFont typeface="Arial"/>
              <a:buChar char="•"/>
            </a:pPr>
            <a:r>
              <a:rPr lang="en-IN" sz="2500">
                <a:solidFill>
                  <a:srgbClr val="000000"/>
                </a:solidFill>
                <a:latin typeface="Twentieth Century"/>
                <a:ea typeface="Twentieth Century"/>
                <a:cs typeface="Twentieth Century"/>
                <a:sym typeface="Twentieth Century"/>
              </a:rPr>
              <a:t>Decreased search time.</a:t>
            </a:r>
            <a:endParaRPr/>
          </a:p>
          <a:p>
            <a:pPr indent="-342900" lvl="0" marL="342900" marR="0" rtl="0" algn="l">
              <a:lnSpc>
                <a:spcPct val="100000"/>
              </a:lnSpc>
              <a:spcBef>
                <a:spcPts val="0"/>
              </a:spcBef>
              <a:spcAft>
                <a:spcPts val="0"/>
              </a:spcAft>
              <a:buClr>
                <a:srgbClr val="000000"/>
              </a:buClr>
              <a:buSzPts val="2500"/>
              <a:buFont typeface="Arial"/>
              <a:buChar char="•"/>
            </a:pPr>
            <a:r>
              <a:rPr lang="en-IN" sz="2500">
                <a:solidFill>
                  <a:srgbClr val="000000"/>
                </a:solidFill>
                <a:latin typeface="Twentieth Century"/>
                <a:ea typeface="Twentieth Century"/>
                <a:cs typeface="Twentieth Century"/>
                <a:sym typeface="Twentieth Century"/>
              </a:rPr>
              <a:t>Showing papers based on similar interest.</a:t>
            </a:r>
            <a:endParaRPr/>
          </a:p>
          <a:p>
            <a:pPr indent="-342900" lvl="0" marL="342900" marR="0" rtl="0" algn="l">
              <a:lnSpc>
                <a:spcPct val="100000"/>
              </a:lnSpc>
              <a:spcBef>
                <a:spcPts val="0"/>
              </a:spcBef>
              <a:spcAft>
                <a:spcPts val="0"/>
              </a:spcAft>
              <a:buClr>
                <a:srgbClr val="000000"/>
              </a:buClr>
              <a:buSzPts val="2500"/>
              <a:buFont typeface="Arial"/>
              <a:buChar char="•"/>
            </a:pPr>
            <a:r>
              <a:rPr lang="en-IN" sz="2500">
                <a:solidFill>
                  <a:srgbClr val="000000"/>
                </a:solidFill>
                <a:latin typeface="Twentieth Century"/>
                <a:ea typeface="Twentieth Century"/>
                <a:cs typeface="Twentieth Century"/>
                <a:sym typeface="Twentieth Century"/>
              </a:rPr>
              <a:t>Showing trending fields based.</a:t>
            </a:r>
            <a:endParaRPr/>
          </a:p>
          <a:p>
            <a:pPr indent="-342900" lvl="0" marL="342900" marR="0" rtl="0" algn="l">
              <a:lnSpc>
                <a:spcPct val="100000"/>
              </a:lnSpc>
              <a:spcBef>
                <a:spcPts val="0"/>
              </a:spcBef>
              <a:spcAft>
                <a:spcPts val="0"/>
              </a:spcAft>
              <a:buClr>
                <a:srgbClr val="000000"/>
              </a:buClr>
              <a:buSzPts val="2500"/>
              <a:buFont typeface="Arial"/>
              <a:buChar char="•"/>
            </a:pPr>
            <a:r>
              <a:rPr lang="en-IN" sz="2500">
                <a:solidFill>
                  <a:srgbClr val="000000"/>
                </a:solidFill>
                <a:latin typeface="Twentieth Century"/>
                <a:ea typeface="Twentieth Century"/>
                <a:cs typeface="Twentieth Century"/>
                <a:sym typeface="Twentieth Century"/>
              </a:rPr>
              <a:t>User friendliness UI.</a:t>
            </a:r>
            <a:endParaRPr/>
          </a:p>
          <a:p>
            <a:pPr indent="-342900" lvl="0" marL="342900" marR="0" rtl="0" algn="l">
              <a:lnSpc>
                <a:spcPct val="100000"/>
              </a:lnSpc>
              <a:spcBef>
                <a:spcPts val="0"/>
              </a:spcBef>
              <a:spcAft>
                <a:spcPts val="0"/>
              </a:spcAft>
              <a:buClr>
                <a:srgbClr val="000000"/>
              </a:buClr>
              <a:buSzPts val="2500"/>
              <a:buFont typeface="Arial"/>
              <a:buChar char="•"/>
            </a:pPr>
            <a:r>
              <a:rPr lang="en-IN" sz="2500">
                <a:solidFill>
                  <a:srgbClr val="000000"/>
                </a:solidFill>
                <a:latin typeface="Twentieth Century"/>
                <a:ea typeface="Twentieth Century"/>
                <a:cs typeface="Twentieth Century"/>
                <a:sym typeface="Twentieth Century"/>
              </a:rPr>
              <a:t>Context based Searching.</a:t>
            </a:r>
            <a:endParaRPr/>
          </a:p>
          <a:p>
            <a:pPr indent="-184150" lvl="0" marL="342900" marR="0" rtl="0" algn="ctr">
              <a:lnSpc>
                <a:spcPct val="100000"/>
              </a:lnSpc>
              <a:spcBef>
                <a:spcPts val="0"/>
              </a:spcBef>
              <a:spcAft>
                <a:spcPts val="0"/>
              </a:spcAft>
              <a:buClr>
                <a:schemeClr val="dk1"/>
              </a:buClr>
              <a:buSzPts val="2500"/>
              <a:buFont typeface="Calibri"/>
              <a:buNone/>
            </a:pPr>
            <a:r>
              <a:t/>
            </a:r>
            <a:endParaRPr sz="250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6" name="Shape 326"/>
        <p:cNvGrpSpPr/>
        <p:nvPr/>
      </p:nvGrpSpPr>
      <p:grpSpPr>
        <a:xfrm>
          <a:off x="0" y="0"/>
          <a:ext cx="0" cy="0"/>
          <a:chOff x="0" y="0"/>
          <a:chExt cx="0" cy="0"/>
        </a:xfrm>
      </p:grpSpPr>
      <p:sp>
        <p:nvSpPr>
          <p:cNvPr id="327" name="Google Shape;327;p8"/>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8" name="Google Shape;328;p8"/>
          <p:cNvGrpSpPr/>
          <p:nvPr/>
        </p:nvGrpSpPr>
        <p:grpSpPr>
          <a:xfrm>
            <a:off x="-22221" y="-1"/>
            <a:ext cx="12192000" cy="6858000"/>
            <a:chOff x="0" y="0"/>
            <a:chExt cx="12192000" cy="6858000"/>
          </a:xfrm>
        </p:grpSpPr>
        <p:sp>
          <p:nvSpPr>
            <p:cNvPr id="329" name="Google Shape;329;p8"/>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30" name="Google Shape;330;p8"/>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8"/>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332" name="Google Shape;332;p8"/>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3" name="Google Shape;333;p8"/>
          <p:cNvGrpSpPr/>
          <p:nvPr/>
        </p:nvGrpSpPr>
        <p:grpSpPr>
          <a:xfrm>
            <a:off x="-471790" y="22337"/>
            <a:ext cx="12210237" cy="6858000"/>
            <a:chOff x="0" y="0"/>
            <a:chExt cx="12210237" cy="6858000"/>
          </a:xfrm>
        </p:grpSpPr>
        <p:sp>
          <p:nvSpPr>
            <p:cNvPr id="334" name="Google Shape;334;p8"/>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35" name="Google Shape;335;p8"/>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8"/>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337" name="Google Shape;337;p8"/>
          <p:cNvGrpSpPr/>
          <p:nvPr/>
        </p:nvGrpSpPr>
        <p:grpSpPr>
          <a:xfrm>
            <a:off x="-1068164" y="22337"/>
            <a:ext cx="12422827" cy="6858000"/>
            <a:chOff x="245595" y="-4"/>
            <a:chExt cx="12212886" cy="6858000"/>
          </a:xfrm>
        </p:grpSpPr>
        <p:sp>
          <p:nvSpPr>
            <p:cNvPr id="338" name="Google Shape;338;p8"/>
            <p:cNvSpPr/>
            <p:nvPr/>
          </p:nvSpPr>
          <p:spPr>
            <a:xfrm>
              <a:off x="245595" y="-4"/>
              <a:ext cx="12192005"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39" name="Google Shape;339;p8"/>
            <p:cNvSpPr/>
            <p:nvPr/>
          </p:nvSpPr>
          <p:spPr>
            <a:xfrm>
              <a:off x="10873616" y="1864358"/>
              <a:ext cx="1560439"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8"/>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341" name="Google Shape;341;p8"/>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2" name="Google Shape;342;p8"/>
          <p:cNvGrpSpPr/>
          <p:nvPr/>
        </p:nvGrpSpPr>
        <p:grpSpPr>
          <a:xfrm>
            <a:off x="-1283792" y="22337"/>
            <a:ext cx="12215049" cy="6858000"/>
            <a:chOff x="584788" y="0"/>
            <a:chExt cx="12215049" cy="6858000"/>
          </a:xfrm>
        </p:grpSpPr>
        <p:sp>
          <p:nvSpPr>
            <p:cNvPr id="343" name="Google Shape;343;p8"/>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44" name="Google Shape;344;p8"/>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8"/>
            <p:cNvSpPr txBox="1"/>
            <p:nvPr/>
          </p:nvSpPr>
          <p:spPr>
            <a:xfrm rot="-5400000">
              <a:off x="11857110" y="3222166"/>
              <a:ext cx="14237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WHY WE?</a:t>
              </a:r>
              <a:endParaRPr/>
            </a:p>
          </p:txBody>
        </p:sp>
      </p:grpSp>
      <p:sp>
        <p:nvSpPr>
          <p:cNvPr id="346" name="Google Shape;346;p8"/>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7" name="Google Shape;347;p8"/>
          <p:cNvGrpSpPr/>
          <p:nvPr/>
        </p:nvGrpSpPr>
        <p:grpSpPr>
          <a:xfrm>
            <a:off x="-1679539" y="-30198"/>
            <a:ext cx="12192000" cy="6858000"/>
            <a:chOff x="840457" y="-22339"/>
            <a:chExt cx="12192000" cy="6858000"/>
          </a:xfrm>
        </p:grpSpPr>
        <p:sp>
          <p:nvSpPr>
            <p:cNvPr id="348" name="Google Shape;348;p8"/>
            <p:cNvSpPr/>
            <p:nvPr/>
          </p:nvSpPr>
          <p:spPr>
            <a:xfrm>
              <a:off x="840457" y="-22339"/>
              <a:ext cx="12192000" cy="6858000"/>
            </a:xfrm>
            <a:prstGeom prst="rect">
              <a:avLst/>
            </a:prstGeom>
            <a:solidFill>
              <a:schemeClr val="lt1"/>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49" name="Google Shape;349;p8"/>
            <p:cNvSpPr/>
            <p:nvPr/>
          </p:nvSpPr>
          <p:spPr>
            <a:xfrm>
              <a:off x="11490666" y="1886301"/>
              <a:ext cx="1536560"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8"/>
            <p:cNvSpPr txBox="1"/>
            <p:nvPr/>
          </p:nvSpPr>
          <p:spPr>
            <a:xfrm rot="-5400000">
              <a:off x="11527597" y="3216650"/>
              <a:ext cx="24124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351" name="Google Shape;351;p8"/>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52" name="Google Shape;352;p8"/>
          <p:cNvGrpSpPr/>
          <p:nvPr/>
        </p:nvGrpSpPr>
        <p:grpSpPr>
          <a:xfrm>
            <a:off x="-11452146" y="-6"/>
            <a:ext cx="12192000" cy="6858000"/>
            <a:chOff x="0" y="0"/>
            <a:chExt cx="12192000" cy="6858000"/>
          </a:xfrm>
        </p:grpSpPr>
        <p:sp>
          <p:nvSpPr>
            <p:cNvPr id="353" name="Google Shape;353;p8"/>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54" name="Google Shape;354;p8"/>
            <p:cNvSpPr/>
            <p:nvPr/>
          </p:nvSpPr>
          <p:spPr>
            <a:xfrm>
              <a:off x="10518387" y="1797886"/>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8"/>
            <p:cNvSpPr txBox="1"/>
            <p:nvPr/>
          </p:nvSpPr>
          <p:spPr>
            <a:xfrm rot="-5400000">
              <a:off x="10269984" y="3111903"/>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sp>
        <p:nvSpPr>
          <p:cNvPr id="356" name="Google Shape;356;p8"/>
          <p:cNvSpPr txBox="1"/>
          <p:nvPr/>
        </p:nvSpPr>
        <p:spPr>
          <a:xfrm>
            <a:off x="971878" y="1131558"/>
            <a:ext cx="8282755" cy="406996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500"/>
              <a:buFont typeface="Arial"/>
              <a:buChar char="•"/>
            </a:pPr>
            <a:r>
              <a:rPr b="0" i="0" lang="en-IN" sz="2500" u="none" cap="none" strike="noStrike">
                <a:solidFill>
                  <a:srgbClr val="000000"/>
                </a:solidFill>
                <a:latin typeface="Twentieth Century"/>
                <a:ea typeface="Twentieth Century"/>
                <a:cs typeface="Twentieth Century"/>
                <a:sym typeface="Twentieth Century"/>
              </a:rPr>
              <a:t>The limitation, this algorithm might face is as the research papers increase in our database the algorithm becomes lazy ("lazy learning") as it will compute the similarity with all the vectors (users) again and the searching might take longer time than usual.</a:t>
            </a:r>
            <a:endParaRPr/>
          </a:p>
          <a:p>
            <a:pPr indent="-342900" lvl="0" marL="342900" marR="0" rtl="0" algn="l">
              <a:lnSpc>
                <a:spcPct val="150000"/>
              </a:lnSpc>
              <a:spcBef>
                <a:spcPts val="0"/>
              </a:spcBef>
              <a:spcAft>
                <a:spcPts val="0"/>
              </a:spcAft>
              <a:buClr>
                <a:srgbClr val="000000"/>
              </a:buClr>
              <a:buSzPts val="2500"/>
              <a:buFont typeface="Arial"/>
              <a:buChar char="•"/>
            </a:pPr>
            <a:r>
              <a:rPr b="0" i="0" lang="en-IN" sz="2500" u="none" cap="none" strike="noStrike">
                <a:solidFill>
                  <a:srgbClr val="000000"/>
                </a:solidFill>
                <a:latin typeface="Twentieth Century"/>
                <a:ea typeface="Twentieth Century"/>
                <a:cs typeface="Twentieth Century"/>
                <a:sym typeface="Twentieth Century"/>
              </a:rPr>
              <a:t>We plan to shift to Deep Learning models like VAE (Variational autoencoders) as the data increases.</a:t>
            </a:r>
            <a:endParaRPr b="0" i="0" sz="25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0" name="Shape 360"/>
        <p:cNvGrpSpPr/>
        <p:nvPr/>
      </p:nvGrpSpPr>
      <p:grpSpPr>
        <a:xfrm>
          <a:off x="0" y="0"/>
          <a:ext cx="0" cy="0"/>
          <a:chOff x="0" y="0"/>
          <a:chExt cx="0" cy="0"/>
        </a:xfrm>
      </p:grpSpPr>
      <p:sp>
        <p:nvSpPr>
          <p:cNvPr id="361" name="Google Shape;361;p9"/>
          <p:cNvSpPr txBox="1"/>
          <p:nvPr/>
        </p:nvSpPr>
        <p:spPr>
          <a:xfrm>
            <a:off x="-265504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62" name="Google Shape;362;p9"/>
          <p:cNvGrpSpPr/>
          <p:nvPr/>
        </p:nvGrpSpPr>
        <p:grpSpPr>
          <a:xfrm>
            <a:off x="-22221" y="-1"/>
            <a:ext cx="12192000" cy="6858000"/>
            <a:chOff x="0" y="0"/>
            <a:chExt cx="12192000" cy="6858000"/>
          </a:xfrm>
        </p:grpSpPr>
        <p:sp>
          <p:nvSpPr>
            <p:cNvPr id="363" name="Google Shape;363;p9"/>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64" name="Google Shape;364;p9"/>
            <p:cNvSpPr/>
            <p:nvPr/>
          </p:nvSpPr>
          <p:spPr>
            <a:xfrm>
              <a:off x="10561854" y="1864361"/>
              <a:ext cx="1630146"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9"/>
            <p:cNvSpPr txBox="1"/>
            <p:nvPr/>
          </p:nvSpPr>
          <p:spPr>
            <a:xfrm rot="-5400000">
              <a:off x="10293540" y="3198161"/>
              <a:ext cx="33112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PROBLEM STATEMENT</a:t>
              </a:r>
              <a:endParaRPr/>
            </a:p>
          </p:txBody>
        </p:sp>
      </p:grpSp>
      <p:sp>
        <p:nvSpPr>
          <p:cNvPr id="366" name="Google Shape;366;p9"/>
          <p:cNvSpPr txBox="1"/>
          <p:nvPr/>
        </p:nvSpPr>
        <p:spPr>
          <a:xfrm>
            <a:off x="-3399293"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67" name="Google Shape;367;p9"/>
          <p:cNvGrpSpPr/>
          <p:nvPr/>
        </p:nvGrpSpPr>
        <p:grpSpPr>
          <a:xfrm>
            <a:off x="-471790" y="22337"/>
            <a:ext cx="12210237" cy="6858000"/>
            <a:chOff x="0" y="0"/>
            <a:chExt cx="12210237" cy="6858000"/>
          </a:xfrm>
        </p:grpSpPr>
        <p:sp>
          <p:nvSpPr>
            <p:cNvPr id="368" name="Google Shape;368;p9"/>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69" name="Google Shape;369;p9"/>
            <p:cNvSpPr/>
            <p:nvPr/>
          </p:nvSpPr>
          <p:spPr>
            <a:xfrm>
              <a:off x="10663914" y="1864360"/>
              <a:ext cx="1528085"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9"/>
            <p:cNvSpPr txBox="1"/>
            <p:nvPr/>
          </p:nvSpPr>
          <p:spPr>
            <a:xfrm rot="-5400000">
              <a:off x="10649166" y="3198159"/>
              <a:ext cx="2660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lt1"/>
                  </a:solidFill>
                  <a:latin typeface="Twentieth Century"/>
                  <a:ea typeface="Twentieth Century"/>
                  <a:cs typeface="Twentieth Century"/>
                  <a:sym typeface="Twentieth Century"/>
                </a:rPr>
                <a:t>INTRODUCTION</a:t>
              </a:r>
              <a:endParaRPr/>
            </a:p>
          </p:txBody>
        </p:sp>
      </p:grpSp>
      <p:grpSp>
        <p:nvGrpSpPr>
          <p:cNvPr id="371" name="Google Shape;371;p9"/>
          <p:cNvGrpSpPr/>
          <p:nvPr/>
        </p:nvGrpSpPr>
        <p:grpSpPr>
          <a:xfrm>
            <a:off x="-1068164" y="22337"/>
            <a:ext cx="12422827" cy="6858000"/>
            <a:chOff x="245595" y="-4"/>
            <a:chExt cx="12212886" cy="6858000"/>
          </a:xfrm>
        </p:grpSpPr>
        <p:sp>
          <p:nvSpPr>
            <p:cNvPr id="372" name="Google Shape;372;p9"/>
            <p:cNvSpPr/>
            <p:nvPr/>
          </p:nvSpPr>
          <p:spPr>
            <a:xfrm>
              <a:off x="245595" y="-4"/>
              <a:ext cx="12192005"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73" name="Google Shape;373;p9"/>
            <p:cNvSpPr/>
            <p:nvPr/>
          </p:nvSpPr>
          <p:spPr>
            <a:xfrm>
              <a:off x="10873616" y="1864358"/>
              <a:ext cx="1560439"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9"/>
            <p:cNvSpPr txBox="1"/>
            <p:nvPr/>
          </p:nvSpPr>
          <p:spPr>
            <a:xfrm rot="-5400000">
              <a:off x="11397539" y="3227351"/>
              <a:ext cx="1668021" cy="453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APPROACH</a:t>
              </a:r>
              <a:endParaRPr b="1" sz="3600">
                <a:solidFill>
                  <a:schemeClr val="lt1"/>
                </a:solidFill>
                <a:latin typeface="Twentieth Century"/>
                <a:ea typeface="Twentieth Century"/>
                <a:cs typeface="Twentieth Century"/>
                <a:sym typeface="Twentieth Century"/>
              </a:endParaRPr>
            </a:p>
          </p:txBody>
        </p:sp>
      </p:grpSp>
      <p:sp>
        <p:nvSpPr>
          <p:cNvPr id="375" name="Google Shape;375;p9"/>
          <p:cNvSpPr txBox="1"/>
          <p:nvPr/>
        </p:nvSpPr>
        <p:spPr>
          <a:xfrm>
            <a:off x="-5054958"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6" name="Google Shape;376;p9"/>
          <p:cNvGrpSpPr/>
          <p:nvPr/>
        </p:nvGrpSpPr>
        <p:grpSpPr>
          <a:xfrm>
            <a:off x="-1283792" y="22337"/>
            <a:ext cx="12215049" cy="6858000"/>
            <a:chOff x="584788" y="0"/>
            <a:chExt cx="12215049" cy="6858000"/>
          </a:xfrm>
        </p:grpSpPr>
        <p:sp>
          <p:nvSpPr>
            <p:cNvPr id="377" name="Google Shape;377;p9"/>
            <p:cNvSpPr/>
            <p:nvPr/>
          </p:nvSpPr>
          <p:spPr>
            <a:xfrm>
              <a:off x="584788"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78" name="Google Shape;378;p9"/>
            <p:cNvSpPr/>
            <p:nvPr/>
          </p:nvSpPr>
          <p:spPr>
            <a:xfrm>
              <a:off x="11269696" y="1864358"/>
              <a:ext cx="1502968"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9"/>
            <p:cNvSpPr txBox="1"/>
            <p:nvPr/>
          </p:nvSpPr>
          <p:spPr>
            <a:xfrm rot="-5400000">
              <a:off x="11857110" y="3222166"/>
              <a:ext cx="14237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wentieth Century"/>
                  <a:ea typeface="Twentieth Century"/>
                  <a:cs typeface="Twentieth Century"/>
                  <a:sym typeface="Twentieth Century"/>
                </a:rPr>
                <a:t>WHY WE?</a:t>
              </a:r>
              <a:endParaRPr/>
            </a:p>
          </p:txBody>
        </p:sp>
      </p:grpSp>
      <p:sp>
        <p:nvSpPr>
          <p:cNvPr id="380" name="Google Shape;380;p9"/>
          <p:cNvSpPr txBox="1"/>
          <p:nvPr/>
        </p:nvSpPr>
        <p:spPr>
          <a:xfrm>
            <a:off x="-5970942"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81" name="Google Shape;381;p9"/>
          <p:cNvGrpSpPr/>
          <p:nvPr/>
        </p:nvGrpSpPr>
        <p:grpSpPr>
          <a:xfrm>
            <a:off x="-1699445" y="-22337"/>
            <a:ext cx="12192000" cy="6858000"/>
            <a:chOff x="840457" y="-22339"/>
            <a:chExt cx="12192000" cy="6858000"/>
          </a:xfrm>
        </p:grpSpPr>
        <p:sp>
          <p:nvSpPr>
            <p:cNvPr id="382" name="Google Shape;382;p9"/>
            <p:cNvSpPr/>
            <p:nvPr/>
          </p:nvSpPr>
          <p:spPr>
            <a:xfrm>
              <a:off x="840457" y="-22339"/>
              <a:ext cx="12192000" cy="6858000"/>
            </a:xfrm>
            <a:prstGeom prst="rect">
              <a:avLst/>
            </a:prstGeom>
            <a:solidFill>
              <a:srgbClr val="E7E6E6"/>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83" name="Google Shape;383;p9"/>
            <p:cNvSpPr/>
            <p:nvPr/>
          </p:nvSpPr>
          <p:spPr>
            <a:xfrm>
              <a:off x="11490666" y="1886301"/>
              <a:ext cx="1536560"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9"/>
            <p:cNvSpPr txBox="1"/>
            <p:nvPr/>
          </p:nvSpPr>
          <p:spPr>
            <a:xfrm rot="-5400000">
              <a:off x="11545658" y="3213722"/>
              <a:ext cx="241245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Twentieth Century"/>
                  <a:ea typeface="Twentieth Century"/>
                  <a:cs typeface="Twentieth Century"/>
                  <a:sym typeface="Twentieth Century"/>
                </a:rPr>
                <a:t>LIMITATIONS</a:t>
              </a:r>
              <a:endParaRPr b="1" sz="2800">
                <a:solidFill>
                  <a:schemeClr val="dk1"/>
                </a:solidFill>
                <a:latin typeface="Twentieth Century"/>
                <a:ea typeface="Twentieth Century"/>
                <a:cs typeface="Twentieth Century"/>
                <a:sym typeface="Twentieth Century"/>
              </a:endParaRPr>
            </a:p>
          </p:txBody>
        </p:sp>
      </p:grpSp>
      <p:sp>
        <p:nvSpPr>
          <p:cNvPr id="385" name="Google Shape;385;p9"/>
          <p:cNvSpPr txBox="1"/>
          <p:nvPr/>
        </p:nvSpPr>
        <p:spPr>
          <a:xfrm>
            <a:off x="-6756365" y="2463114"/>
            <a:ext cx="2190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86" name="Google Shape;386;p9"/>
          <p:cNvGrpSpPr/>
          <p:nvPr/>
        </p:nvGrpSpPr>
        <p:grpSpPr>
          <a:xfrm>
            <a:off x="-2220371" y="67011"/>
            <a:ext cx="12192000" cy="6858000"/>
            <a:chOff x="0" y="0"/>
            <a:chExt cx="12192000" cy="6858000"/>
          </a:xfrm>
        </p:grpSpPr>
        <p:sp>
          <p:nvSpPr>
            <p:cNvPr id="387" name="Google Shape;387;p9"/>
            <p:cNvSpPr/>
            <p:nvPr/>
          </p:nvSpPr>
          <p:spPr>
            <a:xfrm>
              <a:off x="0" y="0"/>
              <a:ext cx="12192000" cy="6858000"/>
            </a:xfrm>
            <a:prstGeom prst="rect">
              <a:avLst/>
            </a:prstGeom>
            <a:solidFill>
              <a:schemeClr val="lt2"/>
            </a:solidFill>
            <a:ln>
              <a:noFill/>
            </a:ln>
            <a:effectLst>
              <a:outerShdw blurRad="215900" sx="101000" rotWithShape="0" algn="ctr" dist="38100" sy="101000">
                <a:schemeClr val="dk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wentieth Century"/>
                <a:ea typeface="Twentieth Century"/>
                <a:cs typeface="Twentieth Century"/>
                <a:sym typeface="Twentieth Century"/>
              </a:endParaRPr>
            </a:p>
          </p:txBody>
        </p:sp>
        <p:sp>
          <p:nvSpPr>
            <p:cNvPr id="388" name="Google Shape;388;p9"/>
            <p:cNvSpPr/>
            <p:nvPr/>
          </p:nvSpPr>
          <p:spPr>
            <a:xfrm>
              <a:off x="10518387" y="1797886"/>
              <a:ext cx="1673613" cy="3129280"/>
            </a:xfrm>
            <a:custGeom>
              <a:rect b="b" l="l" r="r" t="t"/>
              <a:pathLst>
                <a:path extrusionOk="0" h="3129280" w="1635760">
                  <a:moveTo>
                    <a:pt x="1554480" y="0"/>
                  </a:moveTo>
                  <a:lnTo>
                    <a:pt x="1635760" y="4131"/>
                  </a:lnTo>
                  <a:lnTo>
                    <a:pt x="1635760" y="3125149"/>
                  </a:lnTo>
                  <a:lnTo>
                    <a:pt x="1554480" y="3129280"/>
                  </a:lnTo>
                  <a:cubicBezTo>
                    <a:pt x="695964" y="3129280"/>
                    <a:pt x="0" y="2428767"/>
                    <a:pt x="0" y="1564640"/>
                  </a:cubicBezTo>
                  <a:cubicBezTo>
                    <a:pt x="0" y="700513"/>
                    <a:pt x="695964" y="0"/>
                    <a:pt x="1554480" y="0"/>
                  </a:cubicBez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9"/>
            <p:cNvSpPr txBox="1"/>
            <p:nvPr/>
          </p:nvSpPr>
          <p:spPr>
            <a:xfrm rot="-5400000">
              <a:off x="10269984" y="3111903"/>
              <a:ext cx="29963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Twentieth Century"/>
                  <a:ea typeface="Twentieth Century"/>
                  <a:cs typeface="Twentieth Century"/>
                  <a:sym typeface="Twentieth Century"/>
                </a:rPr>
                <a:t>DEMONSTRATION</a:t>
              </a:r>
              <a:endParaRPr b="1" sz="2400">
                <a:solidFill>
                  <a:schemeClr val="lt1"/>
                </a:solidFill>
                <a:latin typeface="Twentieth Century"/>
                <a:ea typeface="Twentieth Century"/>
                <a:cs typeface="Twentieth Century"/>
                <a:sym typeface="Twentieth Century"/>
              </a:endParaRPr>
            </a:p>
          </p:txBody>
        </p:sp>
      </p:grpSp>
      <p:pic>
        <p:nvPicPr>
          <p:cNvPr id="390" name="Google Shape;390;p9"/>
          <p:cNvPicPr preferRelativeResize="0"/>
          <p:nvPr/>
        </p:nvPicPr>
        <p:blipFill rotWithShape="1">
          <a:blip r:embed="rId3">
            <a:alphaModFix/>
          </a:blip>
          <a:srcRect b="0" l="0" r="3160" t="9646"/>
          <a:stretch/>
        </p:blipFill>
        <p:spPr>
          <a:xfrm>
            <a:off x="453553" y="1401484"/>
            <a:ext cx="7726440" cy="40550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2021-09-13T22:55:17Z</dcterms:created>
  <dc:creator>KANISHA SHAH</dc:creator>
</cp:coreProperties>
</file>