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8915" y="120650"/>
            <a:ext cx="1906016" cy="8026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3612" y="469138"/>
            <a:ext cx="417677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5764" y="1452498"/>
            <a:ext cx="8332470" cy="3165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eeexplore.ieee.org/document/9377878" TargetMode="External"/><Relationship Id="rId3" Type="http://schemas.openxmlformats.org/officeDocument/2006/relationships/hyperlink" Target="https://ieeexplore.ieee.org/document/8959908" TargetMode="External"/><Relationship Id="rId4" Type="http://schemas.openxmlformats.org/officeDocument/2006/relationships/hyperlink" Target="https://cse.umn.edu/datascience/chest-x-ray-images-generation-using-gan" TargetMode="External"/><Relationship Id="rId5" Type="http://schemas.openxmlformats.org/officeDocument/2006/relationships/hyperlink" Target="https://www.kaggle.com/code/kaledhoshme/using-gan-to-generate-chest-x-ray-images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7854" y="129032"/>
            <a:ext cx="4686300" cy="1325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Times New Roman"/>
                <a:cs typeface="Times New Roman"/>
              </a:rPr>
              <a:t>SRM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Institute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Science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and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Technology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500" spc="-5">
                <a:latin typeface="Times New Roman"/>
                <a:cs typeface="Times New Roman"/>
              </a:rPr>
              <a:t>College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of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Engineering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&amp;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Technology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|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School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Computing </a:t>
            </a:r>
            <a:r>
              <a:rPr dirty="0" sz="1500" spc="-36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Department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of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Computing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Technologies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1195"/>
              </a:spcBef>
            </a:pPr>
            <a:r>
              <a:rPr dirty="0" sz="1500" spc="-5" b="1">
                <a:latin typeface="Times New Roman"/>
                <a:cs typeface="Times New Roman"/>
              </a:rPr>
              <a:t>18CSC305J</a:t>
            </a:r>
            <a:r>
              <a:rPr dirty="0" sz="1500" spc="-105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Artificial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Intelligence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–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Mini</a:t>
            </a:r>
            <a:r>
              <a:rPr dirty="0" sz="1500" spc="-15" b="1">
                <a:latin typeface="Times New Roman"/>
                <a:cs typeface="Times New Roman"/>
              </a:rPr>
              <a:t> Project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1698" y="2013669"/>
            <a:ext cx="5702935" cy="1014094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2850" spc="20">
                <a:latin typeface="Times New Roman"/>
                <a:cs typeface="Times New Roman"/>
              </a:rPr>
              <a:t>X-</a:t>
            </a:r>
            <a:r>
              <a:rPr dirty="0" sz="2950" spc="20">
                <a:latin typeface="Times New Roman"/>
                <a:cs typeface="Times New Roman"/>
              </a:rPr>
              <a:t>Ray</a:t>
            </a:r>
            <a:r>
              <a:rPr dirty="0" sz="2950" spc="-10">
                <a:latin typeface="Times New Roman"/>
                <a:cs typeface="Times New Roman"/>
              </a:rPr>
              <a:t> </a:t>
            </a:r>
            <a:r>
              <a:rPr dirty="0" sz="2950">
                <a:latin typeface="Times New Roman"/>
                <a:cs typeface="Times New Roman"/>
              </a:rPr>
              <a:t>Image</a:t>
            </a:r>
            <a:r>
              <a:rPr dirty="0" sz="2950" spc="-5">
                <a:latin typeface="Times New Roman"/>
                <a:cs typeface="Times New Roman"/>
              </a:rPr>
              <a:t> Generation </a:t>
            </a:r>
            <a:r>
              <a:rPr dirty="0" sz="2950">
                <a:latin typeface="Times New Roman"/>
                <a:cs typeface="Times New Roman"/>
              </a:rPr>
              <a:t>Using</a:t>
            </a:r>
            <a:r>
              <a:rPr dirty="0" sz="2950" spc="-15">
                <a:latin typeface="Times New Roman"/>
                <a:cs typeface="Times New Roman"/>
              </a:rPr>
              <a:t> </a:t>
            </a:r>
            <a:r>
              <a:rPr dirty="0" sz="2950" spc="-20">
                <a:latin typeface="Times New Roman"/>
                <a:cs typeface="Times New Roman"/>
              </a:rPr>
              <a:t>GAN</a:t>
            </a:r>
            <a:endParaRPr sz="2950">
              <a:latin typeface="Times New Roman"/>
              <a:cs typeface="Times New Roman"/>
            </a:endParaRPr>
          </a:p>
          <a:p>
            <a:pPr algn="ctr" marR="257810">
              <a:lnSpc>
                <a:spcPct val="100000"/>
              </a:lnSpc>
              <a:spcBef>
                <a:spcPts val="780"/>
              </a:spcBef>
            </a:pPr>
            <a:r>
              <a:rPr dirty="0" sz="1850" spc="-35">
                <a:latin typeface="Times New Roman"/>
                <a:cs typeface="Times New Roman"/>
              </a:rPr>
              <a:t>Tea</a:t>
            </a:r>
            <a:r>
              <a:rPr dirty="0" sz="1850" spc="-5">
                <a:latin typeface="Times New Roman"/>
                <a:cs typeface="Times New Roman"/>
              </a:rPr>
              <a:t>m</a:t>
            </a:r>
            <a:r>
              <a:rPr dirty="0" sz="1850" spc="-114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M</a:t>
            </a:r>
            <a:r>
              <a:rPr dirty="0" sz="1850" spc="-20">
                <a:latin typeface="Times New Roman"/>
                <a:cs typeface="Times New Roman"/>
              </a:rPr>
              <a:t>e</a:t>
            </a:r>
            <a:r>
              <a:rPr dirty="0" sz="1850" spc="-15">
                <a:latin typeface="Times New Roman"/>
                <a:cs typeface="Times New Roman"/>
              </a:rPr>
              <a:t>m</a:t>
            </a:r>
            <a:r>
              <a:rPr dirty="0" sz="1850" spc="-20">
                <a:latin typeface="Times New Roman"/>
                <a:cs typeface="Times New Roman"/>
              </a:rPr>
              <a:t>b</a:t>
            </a:r>
            <a:r>
              <a:rPr dirty="0" sz="1850" spc="-5">
                <a:latin typeface="Times New Roman"/>
                <a:cs typeface="Times New Roman"/>
              </a:rPr>
              <a:t>e</a:t>
            </a:r>
            <a:r>
              <a:rPr dirty="0" sz="1850" spc="-30">
                <a:latin typeface="Times New Roman"/>
                <a:cs typeface="Times New Roman"/>
              </a:rPr>
              <a:t>r</a:t>
            </a:r>
            <a:r>
              <a:rPr dirty="0" sz="1850" spc="-5">
                <a:latin typeface="Times New Roman"/>
                <a:cs typeface="Times New Roman"/>
              </a:rPr>
              <a:t>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0694" y="3014852"/>
            <a:ext cx="2566670" cy="9474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5955" algn="l"/>
              </a:tabLst>
            </a:pPr>
            <a:r>
              <a:rPr dirty="0" sz="1950">
                <a:latin typeface="Calibri"/>
                <a:cs typeface="Calibri"/>
              </a:rPr>
              <a:t>1.	</a:t>
            </a:r>
            <a:r>
              <a:rPr dirty="0" sz="1950" spc="-15">
                <a:latin typeface="Calibri"/>
                <a:cs typeface="Calibri"/>
              </a:rPr>
              <a:t>RA2111030010151</a:t>
            </a:r>
            <a:endParaRPr sz="1950">
              <a:latin typeface="Calibri"/>
              <a:cs typeface="Calibri"/>
            </a:endParaRPr>
          </a:p>
          <a:p>
            <a:pPr marL="74930">
              <a:lnSpc>
                <a:spcPct val="100000"/>
              </a:lnSpc>
              <a:spcBef>
                <a:spcPts val="110"/>
              </a:spcBef>
              <a:tabLst>
                <a:tab pos="660400" algn="l"/>
              </a:tabLst>
            </a:pPr>
            <a:r>
              <a:rPr dirty="0" sz="1950">
                <a:latin typeface="Calibri"/>
                <a:cs typeface="Calibri"/>
              </a:rPr>
              <a:t>2.	</a:t>
            </a:r>
            <a:r>
              <a:rPr dirty="0" sz="1950" spc="-15">
                <a:latin typeface="Calibri"/>
                <a:cs typeface="Calibri"/>
              </a:rPr>
              <a:t>RA2111030010152</a:t>
            </a:r>
            <a:endParaRPr sz="195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120"/>
              </a:spcBef>
              <a:tabLst>
                <a:tab pos="645160" algn="l"/>
              </a:tabLst>
            </a:pPr>
            <a:r>
              <a:rPr dirty="0" sz="1950">
                <a:latin typeface="Calibri"/>
                <a:cs typeface="Calibri"/>
              </a:rPr>
              <a:t>3.	</a:t>
            </a:r>
            <a:r>
              <a:rPr dirty="0" sz="1950" spc="-15">
                <a:latin typeface="Calibri"/>
                <a:cs typeface="Calibri"/>
              </a:rPr>
              <a:t>RA2111030010156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5969" y="3014852"/>
            <a:ext cx="1800225" cy="9474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7975" marR="93345" indent="-116205">
              <a:lnSpc>
                <a:spcPts val="2450"/>
              </a:lnSpc>
              <a:spcBef>
                <a:spcPts val="95"/>
              </a:spcBef>
            </a:pPr>
            <a:r>
              <a:rPr dirty="0" sz="1950" spc="-5">
                <a:latin typeface="Calibri"/>
                <a:cs typeface="Calibri"/>
              </a:rPr>
              <a:t>L</a:t>
            </a:r>
            <a:r>
              <a:rPr dirty="0" sz="1950" spc="-20">
                <a:latin typeface="Calibri"/>
                <a:cs typeface="Calibri"/>
              </a:rPr>
              <a:t>o</a:t>
            </a:r>
            <a:r>
              <a:rPr dirty="0" sz="1950" spc="-15">
                <a:latin typeface="Calibri"/>
                <a:cs typeface="Calibri"/>
              </a:rPr>
              <a:t>ke</a:t>
            </a:r>
            <a:r>
              <a:rPr dirty="0" sz="1950" spc="-10">
                <a:latin typeface="Calibri"/>
                <a:cs typeface="Calibri"/>
              </a:rPr>
              <a:t>s</a:t>
            </a:r>
            <a:r>
              <a:rPr dirty="0" sz="1950">
                <a:latin typeface="Calibri"/>
                <a:cs typeface="Calibri"/>
              </a:rPr>
              <a:t>h</a:t>
            </a:r>
            <a:r>
              <a:rPr dirty="0" sz="1950" spc="-30">
                <a:latin typeface="Calibri"/>
                <a:cs typeface="Calibri"/>
              </a:rPr>
              <a:t> </a:t>
            </a:r>
            <a:r>
              <a:rPr dirty="0" sz="1950" spc="-15">
                <a:latin typeface="Calibri"/>
                <a:cs typeface="Calibri"/>
              </a:rPr>
              <a:t>S</a:t>
            </a:r>
            <a:r>
              <a:rPr dirty="0" sz="1950" spc="-10">
                <a:latin typeface="Calibri"/>
                <a:cs typeface="Calibri"/>
              </a:rPr>
              <a:t>h</a:t>
            </a:r>
            <a:r>
              <a:rPr dirty="0" sz="1950" spc="-15">
                <a:latin typeface="Calibri"/>
                <a:cs typeface="Calibri"/>
              </a:rPr>
              <a:t>a</a:t>
            </a:r>
            <a:r>
              <a:rPr dirty="0" sz="1950" spc="-10">
                <a:latin typeface="Calibri"/>
                <a:cs typeface="Calibri"/>
              </a:rPr>
              <a:t>r</a:t>
            </a:r>
            <a:r>
              <a:rPr dirty="0" sz="1950" spc="-20">
                <a:latin typeface="Calibri"/>
                <a:cs typeface="Calibri"/>
              </a:rPr>
              <a:t>m</a:t>
            </a:r>
            <a:r>
              <a:rPr dirty="0" sz="1950">
                <a:latin typeface="Calibri"/>
                <a:cs typeface="Calibri"/>
              </a:rPr>
              <a:t>a  </a:t>
            </a:r>
            <a:r>
              <a:rPr dirty="0" sz="1950" spc="-5">
                <a:latin typeface="Calibri"/>
                <a:cs typeface="Calibri"/>
              </a:rPr>
              <a:t>Jeevesh</a:t>
            </a:r>
            <a:r>
              <a:rPr dirty="0" sz="1950" spc="-4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Patel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950">
                <a:latin typeface="Calibri"/>
                <a:cs typeface="Calibri"/>
              </a:rPr>
              <a:t>Kanishk</a:t>
            </a:r>
            <a:r>
              <a:rPr dirty="0" sz="1950" spc="-8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Mandwal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915" y="120650"/>
            <a:ext cx="1906016" cy="8026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Proposed</a:t>
            </a:r>
            <a:r>
              <a:rPr dirty="0" spc="-25"/>
              <a:t> </a:t>
            </a:r>
            <a:r>
              <a:rPr dirty="0" spc="-5"/>
              <a:t>System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90"/>
              <a:t> </a:t>
            </a:r>
            <a:r>
              <a:rPr dirty="0" spc="-45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768" y="1055878"/>
            <a:ext cx="7706359" cy="2482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95"/>
              </a:spcBef>
              <a:buFont typeface="Arial MT"/>
              <a:buAutoNum type="arabicPeriod" startAt="6"/>
              <a:tabLst>
                <a:tab pos="194945" algn="l"/>
              </a:tabLst>
            </a:pPr>
            <a:r>
              <a:rPr dirty="0" sz="1300" spc="-15" b="1">
                <a:latin typeface="Arial"/>
                <a:cs typeface="Arial"/>
              </a:rPr>
              <a:t>Radiation</a:t>
            </a:r>
            <a:r>
              <a:rPr dirty="0" sz="1300" spc="-60" b="1">
                <a:latin typeface="Arial"/>
                <a:cs typeface="Arial"/>
              </a:rPr>
              <a:t> </a:t>
            </a:r>
            <a:r>
              <a:rPr dirty="0" sz="1300" spc="-10" b="1">
                <a:latin typeface="Arial"/>
                <a:cs typeface="Arial"/>
              </a:rPr>
              <a:t>Reduction</a:t>
            </a:r>
            <a:r>
              <a:rPr dirty="0" sz="1300" spc="-10"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ts val="1480"/>
              </a:lnSpc>
              <a:spcBef>
                <a:spcPts val="1235"/>
              </a:spcBef>
            </a:pPr>
            <a:r>
              <a:rPr dirty="0" sz="1300" spc="-10">
                <a:latin typeface="Arial MT"/>
                <a:cs typeface="Arial MT"/>
              </a:rPr>
              <a:t>Identify </a:t>
            </a:r>
            <a:r>
              <a:rPr dirty="0" sz="1300" spc="-5">
                <a:latin typeface="Arial MT"/>
                <a:cs typeface="Arial MT"/>
              </a:rPr>
              <a:t>specific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diagnostic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tasks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or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scenarios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where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synthetic X-ray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images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can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be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used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as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substitutes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for </a:t>
            </a:r>
            <a:r>
              <a:rPr dirty="0" sz="1300" spc="-35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real X-rays to reduce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patient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radiation exposure.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300" spc="-10">
                <a:latin typeface="Arial MT"/>
                <a:cs typeface="Arial MT"/>
              </a:rPr>
              <a:t>Quantify</a:t>
            </a:r>
            <a:r>
              <a:rPr dirty="0" sz="1300" spc="-4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the</a:t>
            </a:r>
            <a:r>
              <a:rPr dirty="0" sz="1300" spc="-5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reduction</a:t>
            </a:r>
            <a:r>
              <a:rPr dirty="0" sz="1300" spc="-5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in</a:t>
            </a:r>
            <a:r>
              <a:rPr dirty="0" sz="1300" spc="-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radiation</a:t>
            </a:r>
            <a:r>
              <a:rPr dirty="0" sz="1300" spc="-3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exposure</a:t>
            </a:r>
            <a:r>
              <a:rPr dirty="0" sz="1300" spc="-5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achieved</a:t>
            </a:r>
            <a:r>
              <a:rPr dirty="0" sz="1300" spc="-3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through</a:t>
            </a:r>
            <a:r>
              <a:rPr dirty="0" sz="1300" spc="-5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the</a:t>
            </a:r>
            <a:r>
              <a:rPr dirty="0" sz="1300" spc="-5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use</a:t>
            </a:r>
            <a:r>
              <a:rPr dirty="0" sz="1300" spc="-3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-5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synthetic</a:t>
            </a:r>
            <a:r>
              <a:rPr dirty="0" sz="1300" spc="-35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images.</a:t>
            </a:r>
            <a:endParaRPr sz="1300">
              <a:latin typeface="Arial MT"/>
              <a:cs typeface="Arial MT"/>
            </a:endParaRPr>
          </a:p>
          <a:p>
            <a:pPr marL="194310" indent="-182245">
              <a:lnSpc>
                <a:spcPts val="1545"/>
              </a:lnSpc>
              <a:spcBef>
                <a:spcPts val="1090"/>
              </a:spcBef>
              <a:buFont typeface="Arial MT"/>
              <a:buAutoNum type="arabicPeriod" startAt="7"/>
              <a:tabLst>
                <a:tab pos="194945" algn="l"/>
              </a:tabLst>
            </a:pPr>
            <a:r>
              <a:rPr dirty="0" sz="1300" spc="-15" b="1">
                <a:latin typeface="Arial"/>
                <a:cs typeface="Arial"/>
              </a:rPr>
              <a:t>Diagnostic</a:t>
            </a:r>
            <a:r>
              <a:rPr dirty="0" sz="1300" spc="-60" b="1">
                <a:latin typeface="Arial"/>
                <a:cs typeface="Arial"/>
              </a:rPr>
              <a:t> </a:t>
            </a:r>
            <a:r>
              <a:rPr dirty="0" sz="1300" spc="-10" b="1">
                <a:latin typeface="Arial"/>
                <a:cs typeface="Arial"/>
              </a:rPr>
              <a:t>Enhancement</a:t>
            </a:r>
            <a:r>
              <a:rPr dirty="0" sz="1300" spc="-10"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45"/>
              </a:lnSpc>
            </a:pPr>
            <a:r>
              <a:rPr dirty="0" sz="1300" spc="-5">
                <a:latin typeface="Arial MT"/>
                <a:cs typeface="Arial MT"/>
              </a:rPr>
              <a:t>Investigate</a:t>
            </a:r>
            <a:r>
              <a:rPr dirty="0" sz="1300" spc="-3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ways</a:t>
            </a:r>
            <a:r>
              <a:rPr dirty="0" sz="1300" spc="-4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to</a:t>
            </a:r>
            <a:r>
              <a:rPr dirty="0" sz="1300" spc="-4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use</a:t>
            </a:r>
            <a:r>
              <a:rPr dirty="0" sz="1300" spc="-5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GAN-generated</a:t>
            </a:r>
            <a:r>
              <a:rPr dirty="0" sz="1300" spc="-5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X-ray</a:t>
            </a:r>
            <a:r>
              <a:rPr dirty="0" sz="1300" spc="-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images</a:t>
            </a:r>
            <a:r>
              <a:rPr dirty="0" sz="1300" spc="-4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to</a:t>
            </a:r>
            <a:r>
              <a:rPr dirty="0" sz="1300" spc="-5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enhance</a:t>
            </a:r>
            <a:r>
              <a:rPr dirty="0" sz="1300" spc="-4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the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300" spc="-5">
                <a:latin typeface="Arial MT"/>
                <a:cs typeface="Arial MT"/>
              </a:rPr>
              <a:t>interpretability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radiological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findings.</a:t>
            </a:r>
            <a:endParaRPr sz="1300">
              <a:latin typeface="Arial MT"/>
              <a:cs typeface="Arial MT"/>
            </a:endParaRPr>
          </a:p>
          <a:p>
            <a:pPr marL="12700" marR="191770">
              <a:lnSpc>
                <a:spcPts val="1480"/>
              </a:lnSpc>
              <a:spcBef>
                <a:spcPts val="1205"/>
              </a:spcBef>
            </a:pPr>
            <a:r>
              <a:rPr dirty="0" sz="1300" spc="-10">
                <a:latin typeface="Arial MT"/>
                <a:cs typeface="Arial MT"/>
              </a:rPr>
              <a:t>Explore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techniques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for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emphasizing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specific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pathologies,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improving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image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clarity,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and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simulating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rare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or </a:t>
            </a:r>
            <a:r>
              <a:rPr dirty="0" sz="1300" spc="-3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challenging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cases.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Proposed</a:t>
            </a:r>
            <a:r>
              <a:rPr dirty="0" spc="-25"/>
              <a:t> </a:t>
            </a:r>
            <a:r>
              <a:rPr dirty="0" spc="-5"/>
              <a:t>System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90"/>
              <a:t> </a:t>
            </a:r>
            <a:r>
              <a:rPr dirty="0" spc="-45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768" y="1049782"/>
            <a:ext cx="7414259" cy="2823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7645" indent="-195580">
              <a:lnSpc>
                <a:spcPts val="1655"/>
              </a:lnSpc>
              <a:spcBef>
                <a:spcPts val="105"/>
              </a:spcBef>
              <a:buFont typeface="Arial MT"/>
              <a:buAutoNum type="arabicPeriod" startAt="8"/>
              <a:tabLst>
                <a:tab pos="208279" algn="l"/>
              </a:tabLst>
            </a:pPr>
            <a:r>
              <a:rPr dirty="0" sz="1400" spc="-5" b="1">
                <a:latin typeface="Arial"/>
                <a:cs typeface="Arial"/>
              </a:rPr>
              <a:t>AI</a:t>
            </a:r>
            <a:r>
              <a:rPr dirty="0" sz="1400" spc="-8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Model</a:t>
            </a:r>
            <a:r>
              <a:rPr dirty="0" sz="1400" spc="-9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Training</a:t>
            </a:r>
            <a:r>
              <a:rPr dirty="0" sz="1400" spc="-8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and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Validation</a:t>
            </a:r>
            <a:r>
              <a:rPr dirty="0" sz="1400" spc="-15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5"/>
              </a:lnSpc>
            </a:pPr>
            <a:r>
              <a:rPr dirty="0" sz="1400" spc="-5">
                <a:latin typeface="Arial MT"/>
                <a:cs typeface="Arial MT"/>
              </a:rPr>
              <a:t>Utilize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augmented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dataset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(comprising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real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synthetic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images)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400">
                <a:latin typeface="Arial MT"/>
                <a:cs typeface="Arial MT"/>
              </a:rPr>
              <a:t>train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fine-tune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deep learning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various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diagnostic tasks.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580"/>
              </a:lnSpc>
              <a:spcBef>
                <a:spcPts val="1250"/>
              </a:spcBef>
            </a:pPr>
            <a:r>
              <a:rPr dirty="0" sz="1400">
                <a:latin typeface="Arial MT"/>
                <a:cs typeface="Arial MT"/>
              </a:rPr>
              <a:t>Evaluate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performance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of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these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cross-validation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benchmark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them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against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existing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models.</a:t>
            </a:r>
            <a:endParaRPr sz="1400">
              <a:latin typeface="Arial MT"/>
              <a:cs typeface="Arial MT"/>
            </a:endParaRPr>
          </a:p>
          <a:p>
            <a:pPr marL="207645" indent="-195580">
              <a:lnSpc>
                <a:spcPts val="1655"/>
              </a:lnSpc>
              <a:spcBef>
                <a:spcPts val="1040"/>
              </a:spcBef>
              <a:buFont typeface="Arial MT"/>
              <a:buAutoNum type="arabicPeriod" startAt="9"/>
              <a:tabLst>
                <a:tab pos="208279" algn="l"/>
              </a:tabLst>
            </a:pPr>
            <a:r>
              <a:rPr dirty="0" sz="1400" spc="-10" b="1">
                <a:latin typeface="Arial"/>
                <a:cs typeface="Arial"/>
              </a:rPr>
              <a:t>Iterative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Refinement</a:t>
            </a:r>
            <a:r>
              <a:rPr dirty="0" sz="1400" spc="-15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5"/>
              </a:lnSpc>
            </a:pPr>
            <a:r>
              <a:rPr dirty="0" sz="1400" spc="-5">
                <a:latin typeface="Arial MT"/>
                <a:cs typeface="Arial MT"/>
              </a:rPr>
              <a:t>Iterate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GAN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training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process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improvements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based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400" spc="-5">
                <a:latin typeface="Arial MT"/>
                <a:cs typeface="Arial MT"/>
              </a:rPr>
              <a:t>feedback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from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radiologists</a:t>
            </a:r>
            <a:r>
              <a:rPr dirty="0" sz="1400">
                <a:latin typeface="Arial MT"/>
                <a:cs typeface="Arial MT"/>
              </a:rPr>
              <a:t> and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evaluation</a:t>
            </a:r>
            <a:r>
              <a:rPr dirty="0" sz="1400" spc="-5">
                <a:latin typeface="Arial MT"/>
                <a:cs typeface="Arial MT"/>
              </a:rPr>
              <a:t> results.</a:t>
            </a:r>
            <a:endParaRPr sz="1400">
              <a:latin typeface="Arial MT"/>
              <a:cs typeface="Arial MT"/>
            </a:endParaRPr>
          </a:p>
          <a:p>
            <a:pPr marL="12700" marR="507365">
              <a:lnSpc>
                <a:spcPts val="1590"/>
              </a:lnSpc>
              <a:spcBef>
                <a:spcPts val="1245"/>
              </a:spcBef>
            </a:pPr>
            <a:r>
              <a:rPr dirty="0" sz="1400" spc="-5">
                <a:latin typeface="Arial MT"/>
                <a:cs typeface="Arial MT"/>
              </a:rPr>
              <a:t>Continuously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update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expand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synthetic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X-ray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dataset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reflect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emerging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medical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conditions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imaging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variations.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498" y="522478"/>
            <a:ext cx="470852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/>
              <a:t>Architecture</a:t>
            </a:r>
            <a:r>
              <a:rPr dirty="0" sz="2700" spc="-50"/>
              <a:t> </a:t>
            </a:r>
            <a:r>
              <a:rPr dirty="0" sz="2700"/>
              <a:t>/</a:t>
            </a:r>
            <a:r>
              <a:rPr dirty="0" sz="2700" spc="-35"/>
              <a:t> </a:t>
            </a:r>
            <a:r>
              <a:rPr dirty="0" sz="2700"/>
              <a:t>Data</a:t>
            </a:r>
            <a:r>
              <a:rPr dirty="0" sz="2700" spc="-40"/>
              <a:t> </a:t>
            </a:r>
            <a:r>
              <a:rPr dirty="0" sz="2700" spc="-5"/>
              <a:t>Flow</a:t>
            </a:r>
            <a:r>
              <a:rPr dirty="0" sz="2700" spc="-35"/>
              <a:t> </a:t>
            </a:r>
            <a:r>
              <a:rPr dirty="0" sz="2700" spc="-15"/>
              <a:t>Diagram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5820" y="1290827"/>
            <a:ext cx="4575809" cy="29489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915" y="120650"/>
            <a:ext cx="1906016" cy="8026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498" y="178053"/>
            <a:ext cx="470852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/>
              <a:t>Architecture</a:t>
            </a:r>
            <a:r>
              <a:rPr dirty="0" sz="2700" spc="-50"/>
              <a:t> </a:t>
            </a:r>
            <a:r>
              <a:rPr dirty="0" sz="2700"/>
              <a:t>/</a:t>
            </a:r>
            <a:r>
              <a:rPr dirty="0" sz="2700" spc="-35"/>
              <a:t> </a:t>
            </a:r>
            <a:r>
              <a:rPr dirty="0" sz="2700"/>
              <a:t>Data</a:t>
            </a:r>
            <a:r>
              <a:rPr dirty="0" sz="2700" spc="-40"/>
              <a:t> </a:t>
            </a:r>
            <a:r>
              <a:rPr dirty="0" sz="2700" spc="-5"/>
              <a:t>Flow</a:t>
            </a:r>
            <a:r>
              <a:rPr dirty="0" sz="2700" spc="-35"/>
              <a:t> </a:t>
            </a:r>
            <a:r>
              <a:rPr dirty="0" sz="2700" spc="-15"/>
              <a:t>Diagram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0" y="120650"/>
            <a:ext cx="9144000" cy="5022850"/>
            <a:chOff x="0" y="120650"/>
            <a:chExt cx="9144000" cy="5022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257" y="120650"/>
              <a:ext cx="1906905" cy="8030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65553"/>
              <a:ext cx="9143999" cy="42773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7589" y="760094"/>
            <a:ext cx="4244340" cy="42443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2114" y="874521"/>
            <a:ext cx="478028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/>
              <a:t>Pro</a:t>
            </a:r>
            <a:r>
              <a:rPr dirty="0" sz="2700"/>
              <a:t>t</a:t>
            </a:r>
            <a:r>
              <a:rPr dirty="0" sz="2700"/>
              <a:t>otype</a:t>
            </a:r>
            <a:r>
              <a:rPr dirty="0" sz="2700" spc="-20"/>
              <a:t> </a:t>
            </a:r>
            <a:r>
              <a:rPr dirty="0" sz="2700"/>
              <a:t>/</a:t>
            </a:r>
            <a:r>
              <a:rPr dirty="0" sz="2700" spc="-180"/>
              <a:t> </a:t>
            </a:r>
            <a:r>
              <a:rPr dirty="0" sz="2700" spc="-5"/>
              <a:t>A</a:t>
            </a:r>
            <a:r>
              <a:rPr dirty="0" sz="2700" spc="5"/>
              <a:t>p</a:t>
            </a:r>
            <a:r>
              <a:rPr dirty="0" sz="2700"/>
              <a:t>plica</a:t>
            </a:r>
            <a:r>
              <a:rPr dirty="0" sz="2700" spc="-15"/>
              <a:t>t</a:t>
            </a:r>
            <a:r>
              <a:rPr dirty="0" sz="2700"/>
              <a:t>ion</a:t>
            </a:r>
            <a:r>
              <a:rPr dirty="0" sz="2700" spc="-5"/>
              <a:t> </a:t>
            </a:r>
            <a:r>
              <a:rPr dirty="0" sz="2700" spc="-5"/>
              <a:t>D</a:t>
            </a:r>
            <a:r>
              <a:rPr dirty="0" sz="2700" spc="-25"/>
              <a:t>e</a:t>
            </a:r>
            <a:r>
              <a:rPr dirty="0" sz="2700"/>
              <a:t>v</a:t>
            </a:r>
            <a:r>
              <a:rPr dirty="0" sz="2700" spc="-20"/>
              <a:t>e</a:t>
            </a:r>
            <a:r>
              <a:rPr dirty="0" sz="2700"/>
              <a:t>l</a:t>
            </a:r>
            <a:r>
              <a:rPr dirty="0" sz="2700" spc="-25"/>
              <a:t>o</a:t>
            </a:r>
            <a:r>
              <a:rPr dirty="0" sz="2700"/>
              <a:t>p</a:t>
            </a:r>
            <a:r>
              <a:rPr dirty="0" sz="2700" spc="-30"/>
              <a:t>e</a:t>
            </a:r>
            <a:r>
              <a:rPr dirty="0" sz="2700"/>
              <a:t>d</a:t>
            </a:r>
            <a:endParaRPr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4866" y="540765"/>
            <a:ext cx="1875789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</a:t>
            </a:r>
            <a:r>
              <a:rPr dirty="0" spc="-15"/>
              <a:t>e</a:t>
            </a:r>
            <a:r>
              <a:rPr dirty="0"/>
              <a:t>f</a:t>
            </a:r>
            <a:r>
              <a:rPr dirty="0" spc="-20"/>
              <a:t>e</a:t>
            </a:r>
            <a:r>
              <a:rPr dirty="0"/>
              <a:t>r</a:t>
            </a:r>
            <a:r>
              <a:rPr dirty="0" spc="-20"/>
              <a:t>e</a:t>
            </a:r>
            <a:r>
              <a:rPr dirty="0"/>
              <a:t>nc</a:t>
            </a:r>
            <a:r>
              <a:rPr dirty="0" spc="-20"/>
              <a:t>e</a:t>
            </a:r>
            <a:r>
              <a:rPr dirty="0" spc="-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768" y="1356106"/>
            <a:ext cx="7090409" cy="1660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1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https://ieeexplore.ieee.org/document/9377878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u="sng" sz="11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https://ieeexplore.ieee.org/document/8959908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1190"/>
              </a:lnSpc>
              <a:spcBef>
                <a:spcPts val="905"/>
              </a:spcBef>
            </a:pPr>
            <a:r>
              <a:rPr dirty="0" u="sng" sz="11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4"/>
              </a:rPr>
              <a:t>Chest X-Ray </a:t>
            </a:r>
            <a:r>
              <a:rPr dirty="0" u="sng" sz="11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4"/>
              </a:rPr>
              <a:t>Images </a:t>
            </a:r>
            <a:r>
              <a:rPr dirty="0" u="sng" sz="11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4"/>
              </a:rPr>
              <a:t>Generation Using GANUniversity of Minnesota Twin Citieshttps://cse.umn.edu </a:t>
            </a:r>
            <a:r>
              <a:rPr dirty="0" u="sng" sz="11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4"/>
              </a:rPr>
              <a:t>› </a:t>
            </a:r>
            <a:r>
              <a:rPr dirty="0" u="sng" sz="11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4"/>
              </a:rPr>
              <a:t>datascience </a:t>
            </a:r>
            <a:r>
              <a:rPr dirty="0" u="sng" sz="11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4"/>
              </a:rPr>
              <a:t>› </a:t>
            </a:r>
            <a:r>
              <a:rPr dirty="0" sz="1100" spc="-295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dirty="0" u="sng" sz="11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4"/>
              </a:rPr>
              <a:t>chest-x-ray-images-...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u="sng" sz="11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Using</a:t>
            </a:r>
            <a:r>
              <a:rPr dirty="0" u="sng" sz="11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dirty="0" u="sng" sz="11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GAN</a:t>
            </a:r>
            <a:r>
              <a:rPr dirty="0" u="sng" sz="1100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dirty="0" u="sng" sz="11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to</a:t>
            </a:r>
            <a:r>
              <a:rPr dirty="0" u="sng" sz="1100" spc="-5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dirty="0" u="sng" sz="11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Generate</a:t>
            </a:r>
            <a:r>
              <a:rPr dirty="0" u="sng" sz="1100" spc="-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dirty="0" u="sng" sz="11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Chest</a:t>
            </a:r>
            <a:r>
              <a:rPr dirty="0" u="sng" sz="11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dirty="0" u="sng" sz="11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X-Ray</a:t>
            </a:r>
            <a:r>
              <a:rPr dirty="0" u="sng" sz="1100" spc="-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dirty="0" u="sng" sz="11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ImagesKagglehttps://www.kaggle.com</a:t>
            </a:r>
            <a:r>
              <a:rPr dirty="0" u="sng" sz="1100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dirty="0" u="sng" sz="11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›</a:t>
            </a:r>
            <a:r>
              <a:rPr dirty="0" u="sng" sz="11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dirty="0" u="sng" sz="11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code</a:t>
            </a:r>
            <a:r>
              <a:rPr dirty="0" u="sng" sz="11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dirty="0" u="sng" sz="11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›</a:t>
            </a:r>
            <a:r>
              <a:rPr dirty="0" u="sng" sz="11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dirty="0" u="sng" sz="11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kaledhoshme</a:t>
            </a:r>
            <a:r>
              <a:rPr dirty="0" u="sng" sz="1100" spc="-4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dirty="0" u="sng" sz="11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›</a:t>
            </a:r>
            <a:r>
              <a:rPr dirty="0" u="sng" sz="11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dirty="0" u="sng" sz="11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using-...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4322" y="475234"/>
            <a:ext cx="143573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Abstract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67359" marR="5080" indent="-172720">
              <a:lnSpc>
                <a:spcPct val="105400"/>
              </a:lnSpc>
              <a:spcBef>
                <a:spcPts val="105"/>
              </a:spcBef>
              <a:buSzPct val="154166"/>
              <a:buChar char="•"/>
              <a:tabLst>
                <a:tab pos="467995" algn="l"/>
              </a:tabLst>
            </a:pPr>
            <a:r>
              <a:rPr dirty="0" spc="-5"/>
              <a:t>The</a:t>
            </a:r>
            <a:r>
              <a:rPr dirty="0" spc="10"/>
              <a:t> </a:t>
            </a:r>
            <a:r>
              <a:rPr dirty="0" spc="-5"/>
              <a:t>intersection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 spc="-5"/>
              <a:t>medical</a:t>
            </a:r>
            <a:r>
              <a:rPr dirty="0" spc="10"/>
              <a:t> </a:t>
            </a:r>
            <a:r>
              <a:rPr dirty="0" spc="-5"/>
              <a:t>imaging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15"/>
              <a:t> </a:t>
            </a:r>
            <a:r>
              <a:rPr dirty="0" spc="-5"/>
              <a:t>artificial</a:t>
            </a:r>
            <a:r>
              <a:rPr dirty="0" spc="10"/>
              <a:t> </a:t>
            </a:r>
            <a:r>
              <a:rPr dirty="0" spc="-5"/>
              <a:t>intelligence</a:t>
            </a:r>
            <a:r>
              <a:rPr dirty="0" spc="10"/>
              <a:t> </a:t>
            </a:r>
            <a:r>
              <a:rPr dirty="0" spc="-5"/>
              <a:t>has</a:t>
            </a:r>
            <a:r>
              <a:rPr dirty="0" spc="15"/>
              <a:t> </a:t>
            </a:r>
            <a:r>
              <a:rPr dirty="0" spc="-5"/>
              <a:t>ushered</a:t>
            </a:r>
            <a:r>
              <a:rPr dirty="0" spc="15"/>
              <a:t> </a:t>
            </a:r>
            <a:r>
              <a:rPr dirty="0" spc="-10"/>
              <a:t>in</a:t>
            </a:r>
            <a:r>
              <a:rPr dirty="0" spc="15"/>
              <a:t> </a:t>
            </a:r>
            <a:r>
              <a:rPr dirty="0" spc="-5"/>
              <a:t>a</a:t>
            </a:r>
            <a:r>
              <a:rPr dirty="0" spc="5"/>
              <a:t> </a:t>
            </a:r>
            <a:r>
              <a:rPr dirty="0" spc="-5"/>
              <a:t>new era</a:t>
            </a:r>
            <a:r>
              <a:rPr dirty="0" spc="15"/>
              <a:t> </a:t>
            </a:r>
            <a:r>
              <a:rPr dirty="0"/>
              <a:t>of </a:t>
            </a:r>
            <a:r>
              <a:rPr dirty="0" spc="-5"/>
              <a:t>innovation</a:t>
            </a:r>
            <a:r>
              <a:rPr dirty="0" spc="10"/>
              <a:t> </a:t>
            </a:r>
            <a:r>
              <a:rPr dirty="0" spc="-10"/>
              <a:t>in</a:t>
            </a:r>
            <a:r>
              <a:rPr dirty="0" spc="15"/>
              <a:t> </a:t>
            </a:r>
            <a:r>
              <a:rPr dirty="0" spc="-5"/>
              <a:t>healthcare. </a:t>
            </a:r>
            <a:r>
              <a:rPr dirty="0"/>
              <a:t> This</a:t>
            </a:r>
            <a:r>
              <a:rPr dirty="0" spc="15"/>
              <a:t> </a:t>
            </a:r>
            <a:r>
              <a:rPr dirty="0" spc="-5"/>
              <a:t>paper</a:t>
            </a:r>
            <a:r>
              <a:rPr dirty="0" spc="15"/>
              <a:t> </a:t>
            </a:r>
            <a:r>
              <a:rPr dirty="0" spc="-5"/>
              <a:t>explores</a:t>
            </a:r>
            <a:r>
              <a:rPr dirty="0" spc="15"/>
              <a:t> </a:t>
            </a:r>
            <a:r>
              <a:rPr dirty="0" spc="-10"/>
              <a:t>the</a:t>
            </a:r>
            <a:r>
              <a:rPr dirty="0" spc="15"/>
              <a:t> </a:t>
            </a:r>
            <a:r>
              <a:rPr dirty="0" spc="-5"/>
              <a:t>cutting-edge</a:t>
            </a:r>
            <a:r>
              <a:rPr dirty="0" spc="5"/>
              <a:t> </a:t>
            </a:r>
            <a:r>
              <a:rPr dirty="0" spc="-5"/>
              <a:t>field</a:t>
            </a:r>
            <a:r>
              <a:rPr dirty="0"/>
              <a:t> of</a:t>
            </a:r>
            <a:r>
              <a:rPr dirty="0" spc="10"/>
              <a:t> </a:t>
            </a:r>
            <a:r>
              <a:rPr dirty="0" spc="-5"/>
              <a:t>X-ray</a:t>
            </a:r>
            <a:r>
              <a:rPr dirty="0" spc="15"/>
              <a:t> </a:t>
            </a:r>
            <a:r>
              <a:rPr dirty="0" spc="-5"/>
              <a:t>image</a:t>
            </a:r>
            <a:r>
              <a:rPr dirty="0" spc="15"/>
              <a:t> </a:t>
            </a:r>
            <a:r>
              <a:rPr dirty="0" spc="-5"/>
              <a:t>generation</a:t>
            </a:r>
            <a:r>
              <a:rPr dirty="0" spc="15"/>
              <a:t> </a:t>
            </a:r>
            <a:r>
              <a:rPr dirty="0" spc="-5"/>
              <a:t>using</a:t>
            </a:r>
            <a:r>
              <a:rPr dirty="0" spc="15"/>
              <a:t> </a:t>
            </a:r>
            <a:r>
              <a:rPr dirty="0" spc="-5"/>
              <a:t>Generative</a:t>
            </a:r>
            <a:r>
              <a:rPr dirty="0" spc="-35"/>
              <a:t> </a:t>
            </a:r>
            <a:r>
              <a:rPr dirty="0" spc="-5"/>
              <a:t>Adversarial</a:t>
            </a:r>
            <a:r>
              <a:rPr dirty="0" spc="15"/>
              <a:t> </a:t>
            </a:r>
            <a:r>
              <a:rPr dirty="0" spc="-5"/>
              <a:t>Networks</a:t>
            </a:r>
            <a:r>
              <a:rPr dirty="0" spc="15"/>
              <a:t> </a:t>
            </a:r>
            <a:r>
              <a:rPr dirty="0" spc="-5"/>
              <a:t>(GANs). </a:t>
            </a:r>
            <a:r>
              <a:rPr dirty="0" spc="-320"/>
              <a:t> </a:t>
            </a:r>
            <a:r>
              <a:rPr dirty="0"/>
              <a:t>GANs,</a:t>
            </a:r>
            <a:r>
              <a:rPr dirty="0" spc="10"/>
              <a:t> </a:t>
            </a:r>
            <a:r>
              <a:rPr dirty="0" spc="-5"/>
              <a:t>a</a:t>
            </a:r>
            <a:r>
              <a:rPr dirty="0" spc="20"/>
              <a:t> </a:t>
            </a:r>
            <a:r>
              <a:rPr dirty="0" spc="-5"/>
              <a:t>subset</a:t>
            </a:r>
            <a:r>
              <a:rPr dirty="0" spc="15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 spc="-5"/>
              <a:t>machine</a:t>
            </a:r>
            <a:r>
              <a:rPr dirty="0" spc="20"/>
              <a:t> </a:t>
            </a:r>
            <a:r>
              <a:rPr dirty="0" spc="-5"/>
              <a:t>learning</a:t>
            </a:r>
            <a:r>
              <a:rPr dirty="0" spc="5"/>
              <a:t> </a:t>
            </a:r>
            <a:r>
              <a:rPr dirty="0" spc="-5"/>
              <a:t>models,</a:t>
            </a:r>
            <a:r>
              <a:rPr dirty="0"/>
              <a:t> have</a:t>
            </a:r>
            <a:r>
              <a:rPr dirty="0" spc="5"/>
              <a:t> </a:t>
            </a:r>
            <a:r>
              <a:rPr dirty="0" spc="-5"/>
              <a:t>demonstrated</a:t>
            </a:r>
            <a:r>
              <a:rPr dirty="0" spc="15"/>
              <a:t> </a:t>
            </a:r>
            <a:r>
              <a:rPr dirty="0" spc="-5"/>
              <a:t>their</a:t>
            </a:r>
            <a:r>
              <a:rPr dirty="0" spc="5"/>
              <a:t> </a:t>
            </a:r>
            <a:r>
              <a:rPr dirty="0" spc="-5"/>
              <a:t>ability</a:t>
            </a:r>
            <a:r>
              <a:rPr dirty="0" spc="15"/>
              <a:t> </a:t>
            </a:r>
            <a:r>
              <a:rPr dirty="0"/>
              <a:t>to</a:t>
            </a:r>
            <a:r>
              <a:rPr dirty="0" spc="5"/>
              <a:t> </a:t>
            </a:r>
            <a:r>
              <a:rPr dirty="0" spc="-5"/>
              <a:t>generate</a:t>
            </a:r>
            <a:r>
              <a:rPr dirty="0" spc="15"/>
              <a:t> </a:t>
            </a:r>
            <a:r>
              <a:rPr dirty="0" spc="-5"/>
              <a:t>highly</a:t>
            </a:r>
            <a:r>
              <a:rPr dirty="0" spc="15"/>
              <a:t> </a:t>
            </a:r>
            <a:r>
              <a:rPr dirty="0" spc="-5"/>
              <a:t>realistic</a:t>
            </a:r>
            <a:r>
              <a:rPr dirty="0" spc="15"/>
              <a:t> </a:t>
            </a:r>
            <a:r>
              <a:rPr dirty="0" spc="-5"/>
              <a:t>synthetic </a:t>
            </a:r>
            <a:r>
              <a:rPr dirty="0"/>
              <a:t> </a:t>
            </a:r>
            <a:r>
              <a:rPr dirty="0" spc="-5"/>
              <a:t>data</a:t>
            </a:r>
            <a:r>
              <a:rPr dirty="0"/>
              <a:t> by</a:t>
            </a:r>
            <a:r>
              <a:rPr dirty="0" spc="5"/>
              <a:t> </a:t>
            </a:r>
            <a:r>
              <a:rPr dirty="0" spc="-5"/>
              <a:t>leveraging</a:t>
            </a:r>
            <a:r>
              <a:rPr dirty="0" spc="5"/>
              <a:t> </a:t>
            </a:r>
            <a:r>
              <a:rPr dirty="0" spc="-5"/>
              <a:t>a</a:t>
            </a:r>
            <a:r>
              <a:rPr dirty="0"/>
              <a:t> </a:t>
            </a:r>
            <a:r>
              <a:rPr dirty="0" spc="-5"/>
              <a:t>competitive two-network</a:t>
            </a:r>
            <a:r>
              <a:rPr dirty="0" spc="5"/>
              <a:t> </a:t>
            </a:r>
            <a:r>
              <a:rPr dirty="0"/>
              <a:t>framework.</a:t>
            </a:r>
            <a:r>
              <a:rPr dirty="0" spc="10"/>
              <a:t> </a:t>
            </a:r>
            <a:r>
              <a:rPr dirty="0"/>
              <a:t>In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context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X-ray</a:t>
            </a:r>
            <a:r>
              <a:rPr dirty="0" spc="5"/>
              <a:t> </a:t>
            </a:r>
            <a:r>
              <a:rPr dirty="0" spc="-5"/>
              <a:t>imaging,</a:t>
            </a:r>
            <a:r>
              <a:rPr dirty="0" spc="5"/>
              <a:t> </a:t>
            </a:r>
            <a:r>
              <a:rPr dirty="0" spc="-5"/>
              <a:t>this</a:t>
            </a:r>
            <a:r>
              <a:rPr dirty="0" spc="10"/>
              <a:t> </a:t>
            </a:r>
            <a:r>
              <a:rPr dirty="0" spc="-5"/>
              <a:t>technology</a:t>
            </a:r>
            <a:r>
              <a:rPr dirty="0" spc="5"/>
              <a:t> </a:t>
            </a:r>
            <a:r>
              <a:rPr dirty="0" spc="-5"/>
              <a:t>has </a:t>
            </a:r>
            <a:r>
              <a:rPr dirty="0"/>
              <a:t> </a:t>
            </a:r>
            <a:r>
              <a:rPr dirty="0" spc="-5"/>
              <a:t>profound</a:t>
            </a:r>
            <a:r>
              <a:rPr dirty="0"/>
              <a:t> </a:t>
            </a:r>
            <a:r>
              <a:rPr dirty="0" spc="-5"/>
              <a:t>implications</a:t>
            </a:r>
            <a:r>
              <a:rPr dirty="0"/>
              <a:t> </a:t>
            </a:r>
            <a:r>
              <a:rPr dirty="0" spc="-5"/>
              <a:t>for</a:t>
            </a:r>
            <a:r>
              <a:rPr dirty="0"/>
              <a:t> </a:t>
            </a:r>
            <a:r>
              <a:rPr dirty="0" spc="-5"/>
              <a:t>both</a:t>
            </a:r>
            <a:r>
              <a:rPr dirty="0"/>
              <a:t> </a:t>
            </a:r>
            <a:r>
              <a:rPr dirty="0" spc="-5"/>
              <a:t>research</a:t>
            </a:r>
            <a:r>
              <a:rPr dirty="0"/>
              <a:t> </a:t>
            </a:r>
            <a:r>
              <a:rPr dirty="0" spc="-5"/>
              <a:t>and</a:t>
            </a:r>
            <a:r>
              <a:rPr dirty="0"/>
              <a:t> </a:t>
            </a:r>
            <a:r>
              <a:rPr dirty="0" spc="-5"/>
              <a:t>clinical</a:t>
            </a:r>
            <a:r>
              <a:rPr dirty="0"/>
              <a:t> practice.</a:t>
            </a:r>
          </a:p>
          <a:p>
            <a:pPr marL="467359" marR="434340" indent="-172720">
              <a:lnSpc>
                <a:spcPct val="105300"/>
              </a:lnSpc>
              <a:spcBef>
                <a:spcPts val="655"/>
              </a:spcBef>
              <a:buSzPct val="154166"/>
              <a:buChar char="•"/>
              <a:tabLst>
                <a:tab pos="467995" algn="l"/>
              </a:tabLst>
            </a:pPr>
            <a:r>
              <a:rPr dirty="0"/>
              <a:t>This</a:t>
            </a:r>
            <a:r>
              <a:rPr dirty="0" spc="5"/>
              <a:t> </a:t>
            </a:r>
            <a:r>
              <a:rPr dirty="0" spc="-5"/>
              <a:t>article</a:t>
            </a:r>
            <a:r>
              <a:rPr dirty="0" spc="5"/>
              <a:t> </a:t>
            </a:r>
            <a:r>
              <a:rPr dirty="0" spc="-5"/>
              <a:t>delves</a:t>
            </a:r>
            <a:r>
              <a:rPr dirty="0" spc="5"/>
              <a:t> </a:t>
            </a:r>
            <a:r>
              <a:rPr dirty="0" spc="-5"/>
              <a:t>into </a:t>
            </a:r>
            <a:r>
              <a:rPr dirty="0"/>
              <a:t>the</a:t>
            </a:r>
            <a:r>
              <a:rPr dirty="0" spc="-5"/>
              <a:t> methodologies</a:t>
            </a:r>
            <a:r>
              <a:rPr dirty="0" spc="5"/>
              <a:t> </a:t>
            </a:r>
            <a:r>
              <a:rPr dirty="0" spc="-5"/>
              <a:t>behind</a:t>
            </a:r>
            <a:r>
              <a:rPr dirty="0" spc="10"/>
              <a:t> </a:t>
            </a:r>
            <a:r>
              <a:rPr dirty="0"/>
              <a:t>GAN-powered X-ray</a:t>
            </a:r>
            <a:r>
              <a:rPr dirty="0" spc="5"/>
              <a:t> </a:t>
            </a:r>
            <a:r>
              <a:rPr dirty="0" spc="-5"/>
              <a:t>image</a:t>
            </a:r>
            <a:r>
              <a:rPr dirty="0" spc="5"/>
              <a:t> </a:t>
            </a:r>
            <a:r>
              <a:rPr dirty="0" spc="-5"/>
              <a:t>generation,</a:t>
            </a:r>
            <a:r>
              <a:rPr dirty="0" spc="20"/>
              <a:t> </a:t>
            </a:r>
            <a:r>
              <a:rPr dirty="0" spc="-5"/>
              <a:t>shedding</a:t>
            </a:r>
            <a:r>
              <a:rPr dirty="0" spc="5"/>
              <a:t> </a:t>
            </a:r>
            <a:r>
              <a:rPr dirty="0"/>
              <a:t>light</a:t>
            </a:r>
            <a:r>
              <a:rPr dirty="0" spc="5"/>
              <a:t> </a:t>
            </a:r>
            <a:r>
              <a:rPr dirty="0" spc="-10"/>
              <a:t>on</a:t>
            </a:r>
            <a:r>
              <a:rPr dirty="0" spc="5"/>
              <a:t> </a:t>
            </a:r>
            <a:r>
              <a:rPr dirty="0" spc="-5"/>
              <a:t>the </a:t>
            </a:r>
            <a:r>
              <a:rPr dirty="0" spc="-320"/>
              <a:t> </a:t>
            </a:r>
            <a:r>
              <a:rPr dirty="0" spc="-5"/>
              <a:t>complex</a:t>
            </a:r>
            <a:r>
              <a:rPr dirty="0" spc="10"/>
              <a:t> </a:t>
            </a:r>
            <a:r>
              <a:rPr dirty="0" spc="-5"/>
              <a:t>training</a:t>
            </a:r>
            <a:r>
              <a:rPr dirty="0" spc="10"/>
              <a:t> </a:t>
            </a:r>
            <a:r>
              <a:rPr dirty="0" spc="-5"/>
              <a:t>processes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15"/>
              <a:t> </a:t>
            </a:r>
            <a:r>
              <a:rPr dirty="0" spc="-5"/>
              <a:t>data</a:t>
            </a:r>
            <a:r>
              <a:rPr dirty="0" spc="5"/>
              <a:t> </a:t>
            </a:r>
            <a:r>
              <a:rPr dirty="0" spc="-5"/>
              <a:t>augmentation</a:t>
            </a:r>
            <a:r>
              <a:rPr dirty="0"/>
              <a:t> </a:t>
            </a:r>
            <a:r>
              <a:rPr dirty="0" spc="-5"/>
              <a:t>techniques.</a:t>
            </a:r>
            <a:r>
              <a:rPr dirty="0" spc="10"/>
              <a:t> </a:t>
            </a:r>
            <a:r>
              <a:rPr dirty="0" spc="-5"/>
              <a:t>It</a:t>
            </a:r>
            <a:r>
              <a:rPr dirty="0" spc="15"/>
              <a:t> </a:t>
            </a:r>
            <a:r>
              <a:rPr dirty="0" spc="-5"/>
              <a:t>emphasizes</a:t>
            </a:r>
            <a:r>
              <a:rPr dirty="0" spc="10"/>
              <a:t>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spc="-5"/>
              <a:t>benefits</a:t>
            </a:r>
            <a:r>
              <a:rPr dirty="0"/>
              <a:t> of</a:t>
            </a:r>
            <a:r>
              <a:rPr dirty="0" spc="10"/>
              <a:t> </a:t>
            </a:r>
            <a:r>
              <a:rPr dirty="0" spc="-5"/>
              <a:t>synthetic</a:t>
            </a:r>
            <a:r>
              <a:rPr dirty="0" spc="15"/>
              <a:t> </a:t>
            </a:r>
            <a:r>
              <a:rPr dirty="0" spc="10"/>
              <a:t>X-ray </a:t>
            </a:r>
            <a:r>
              <a:rPr dirty="0" spc="15"/>
              <a:t> </a:t>
            </a:r>
            <a:r>
              <a:rPr dirty="0" spc="-5"/>
              <a:t>images,</a:t>
            </a:r>
            <a:r>
              <a:rPr dirty="0" spc="10"/>
              <a:t> </a:t>
            </a:r>
            <a:r>
              <a:rPr dirty="0" spc="-5"/>
              <a:t>including</a:t>
            </a:r>
            <a:r>
              <a:rPr dirty="0" spc="5"/>
              <a:t> </a:t>
            </a:r>
            <a:r>
              <a:rPr dirty="0"/>
              <a:t>their</a:t>
            </a:r>
            <a:r>
              <a:rPr dirty="0" spc="-10"/>
              <a:t> </a:t>
            </a:r>
            <a:r>
              <a:rPr dirty="0" spc="-5"/>
              <a:t>utility</a:t>
            </a:r>
            <a:r>
              <a:rPr dirty="0" spc="10"/>
              <a:t> </a:t>
            </a:r>
            <a:r>
              <a:rPr dirty="0" spc="-5"/>
              <a:t>in</a:t>
            </a:r>
            <a:r>
              <a:rPr dirty="0" spc="10"/>
              <a:t> </a:t>
            </a:r>
            <a:r>
              <a:rPr dirty="0" spc="-5"/>
              <a:t>augmenting</a:t>
            </a:r>
            <a:r>
              <a:rPr dirty="0" spc="10"/>
              <a:t> </a:t>
            </a:r>
            <a:r>
              <a:rPr dirty="0" spc="-5"/>
              <a:t>limited</a:t>
            </a:r>
            <a:r>
              <a:rPr dirty="0"/>
              <a:t> </a:t>
            </a:r>
            <a:r>
              <a:rPr dirty="0" spc="-5"/>
              <a:t>datasets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10"/>
              <a:t> </a:t>
            </a:r>
            <a:r>
              <a:rPr dirty="0" spc="-5"/>
              <a:t>their</a:t>
            </a:r>
            <a:r>
              <a:rPr dirty="0"/>
              <a:t> </a:t>
            </a:r>
            <a:r>
              <a:rPr dirty="0" spc="-5"/>
              <a:t>potential</a:t>
            </a:r>
            <a:r>
              <a:rPr dirty="0" spc="10"/>
              <a:t> </a:t>
            </a:r>
            <a:r>
              <a:rPr dirty="0"/>
              <a:t>for</a:t>
            </a:r>
            <a:r>
              <a:rPr dirty="0" spc="15"/>
              <a:t> </a:t>
            </a:r>
            <a:r>
              <a:rPr dirty="0" spc="-5"/>
              <a:t>reducing</a:t>
            </a:r>
            <a:r>
              <a:rPr dirty="0"/>
              <a:t> </a:t>
            </a:r>
            <a:r>
              <a:rPr dirty="0" spc="-5"/>
              <a:t>patient</a:t>
            </a:r>
            <a:r>
              <a:rPr dirty="0" spc="10"/>
              <a:t> </a:t>
            </a:r>
            <a:r>
              <a:rPr dirty="0" spc="-5"/>
              <a:t>radiation </a:t>
            </a:r>
            <a:r>
              <a:rPr dirty="0"/>
              <a:t> </a:t>
            </a:r>
            <a:r>
              <a:rPr dirty="0" spc="-5"/>
              <a:t>exposure during</a:t>
            </a:r>
            <a:r>
              <a:rPr dirty="0"/>
              <a:t> </a:t>
            </a:r>
            <a:r>
              <a:rPr dirty="0" spc="-5"/>
              <a:t>imaging</a:t>
            </a:r>
            <a:r>
              <a:rPr dirty="0"/>
              <a:t> </a:t>
            </a:r>
            <a:r>
              <a:rPr dirty="0" spc="-5"/>
              <a:t>research.</a:t>
            </a:r>
          </a:p>
          <a:p>
            <a:pPr marL="467359" marR="86995" indent="-172720">
              <a:lnSpc>
                <a:spcPct val="105300"/>
              </a:lnSpc>
              <a:spcBef>
                <a:spcPts val="660"/>
              </a:spcBef>
              <a:buSzPct val="154166"/>
              <a:buChar char="•"/>
              <a:tabLst>
                <a:tab pos="467995" algn="l"/>
              </a:tabLst>
            </a:pPr>
            <a:r>
              <a:rPr dirty="0" spc="-5"/>
              <a:t>Moreover,</a:t>
            </a:r>
            <a:r>
              <a:rPr dirty="0"/>
              <a:t> this </a:t>
            </a:r>
            <a:r>
              <a:rPr dirty="0" spc="-5"/>
              <a:t>exploration</a:t>
            </a:r>
            <a:r>
              <a:rPr dirty="0" spc="10"/>
              <a:t> </a:t>
            </a:r>
            <a:r>
              <a:rPr dirty="0" spc="-5"/>
              <a:t>uncovers</a:t>
            </a:r>
            <a:r>
              <a:rPr dirty="0" spc="15"/>
              <a:t> </a:t>
            </a:r>
            <a:r>
              <a:rPr dirty="0" spc="-5"/>
              <a:t>practical</a:t>
            </a:r>
            <a:r>
              <a:rPr dirty="0" spc="5"/>
              <a:t> </a:t>
            </a:r>
            <a:r>
              <a:rPr dirty="0" spc="-5"/>
              <a:t>applications</a:t>
            </a:r>
            <a:r>
              <a:rPr dirty="0" spc="10"/>
              <a:t> </a:t>
            </a:r>
            <a:r>
              <a:rPr dirty="0"/>
              <a:t>of </a:t>
            </a:r>
            <a:r>
              <a:rPr dirty="0" spc="-5"/>
              <a:t>GAN-generated</a:t>
            </a:r>
            <a:r>
              <a:rPr dirty="0" spc="15"/>
              <a:t> </a:t>
            </a:r>
            <a:r>
              <a:rPr dirty="0" spc="-5"/>
              <a:t>X-ray</a:t>
            </a:r>
            <a:r>
              <a:rPr dirty="0" spc="5"/>
              <a:t> </a:t>
            </a:r>
            <a:r>
              <a:rPr dirty="0" spc="-5"/>
              <a:t>images,</a:t>
            </a:r>
            <a:r>
              <a:rPr dirty="0" spc="5"/>
              <a:t> </a:t>
            </a:r>
            <a:r>
              <a:rPr dirty="0" spc="-5"/>
              <a:t>ranging</a:t>
            </a:r>
            <a:r>
              <a:rPr dirty="0" spc="25"/>
              <a:t> </a:t>
            </a:r>
            <a:r>
              <a:rPr dirty="0" spc="-5"/>
              <a:t>from</a:t>
            </a:r>
            <a:r>
              <a:rPr dirty="0" spc="15"/>
              <a:t> </a:t>
            </a:r>
            <a:r>
              <a:rPr dirty="0" spc="-5"/>
              <a:t>enhancing </a:t>
            </a:r>
            <a:r>
              <a:rPr dirty="0" spc="-320"/>
              <a:t> </a:t>
            </a:r>
            <a:r>
              <a:rPr dirty="0"/>
              <a:t>the</a:t>
            </a:r>
            <a:r>
              <a:rPr dirty="0" spc="-5"/>
              <a:t> performance</a:t>
            </a:r>
            <a:r>
              <a:rPr dirty="0" spc="10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5"/>
              <a:t>computer-aided</a:t>
            </a:r>
            <a:r>
              <a:rPr dirty="0" spc="10"/>
              <a:t> </a:t>
            </a:r>
            <a:r>
              <a:rPr dirty="0" spc="-5"/>
              <a:t>diagnosis</a:t>
            </a:r>
            <a:r>
              <a:rPr dirty="0" spc="10"/>
              <a:t> </a:t>
            </a:r>
            <a:r>
              <a:rPr dirty="0"/>
              <a:t>systems</a:t>
            </a:r>
            <a:r>
              <a:rPr dirty="0" spc="-5"/>
              <a:t> </a:t>
            </a:r>
            <a:r>
              <a:rPr dirty="0"/>
              <a:t>to </a:t>
            </a:r>
            <a:r>
              <a:rPr dirty="0" spc="-5"/>
              <a:t>improving</a:t>
            </a:r>
            <a:r>
              <a:rPr dirty="0"/>
              <a:t>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spc="-5"/>
              <a:t>training</a:t>
            </a:r>
            <a:r>
              <a:rPr dirty="0"/>
              <a:t> of</a:t>
            </a:r>
            <a:r>
              <a:rPr dirty="0" spc="10"/>
              <a:t> </a:t>
            </a:r>
            <a:r>
              <a:rPr dirty="0" spc="-5"/>
              <a:t>radiologists</a:t>
            </a:r>
            <a:r>
              <a:rPr dirty="0" spc="10"/>
              <a:t> </a:t>
            </a:r>
            <a:r>
              <a:rPr dirty="0"/>
              <a:t>and </a:t>
            </a:r>
            <a:r>
              <a:rPr dirty="0" spc="-5"/>
              <a:t>deep</a:t>
            </a:r>
            <a:r>
              <a:rPr dirty="0" spc="10"/>
              <a:t> </a:t>
            </a:r>
            <a:r>
              <a:rPr dirty="0" spc="-5"/>
              <a:t>learning </a:t>
            </a:r>
            <a:r>
              <a:rPr dirty="0"/>
              <a:t> </a:t>
            </a:r>
            <a:r>
              <a:rPr dirty="0" spc="-5"/>
              <a:t>models.</a:t>
            </a:r>
            <a:r>
              <a:rPr dirty="0" spc="5"/>
              <a:t> </a:t>
            </a:r>
            <a:r>
              <a:rPr dirty="0"/>
              <a:t>By</a:t>
            </a:r>
            <a:r>
              <a:rPr dirty="0" spc="-10"/>
              <a:t> </a:t>
            </a:r>
            <a:r>
              <a:rPr dirty="0" spc="-5"/>
              <a:t>synthesizing</a:t>
            </a:r>
            <a:r>
              <a:rPr dirty="0" spc="10"/>
              <a:t> </a:t>
            </a:r>
            <a:r>
              <a:rPr dirty="0" spc="-5"/>
              <a:t>realistic</a:t>
            </a:r>
            <a:r>
              <a:rPr dirty="0" spc="5"/>
              <a:t> </a:t>
            </a:r>
            <a:r>
              <a:rPr dirty="0"/>
              <a:t>X-ray</a:t>
            </a:r>
            <a:r>
              <a:rPr dirty="0" spc="10"/>
              <a:t> </a:t>
            </a:r>
            <a:r>
              <a:rPr dirty="0" spc="-5"/>
              <a:t>images,</a:t>
            </a:r>
            <a:r>
              <a:rPr dirty="0" spc="10"/>
              <a:t> </a:t>
            </a:r>
            <a:r>
              <a:rPr dirty="0"/>
              <a:t>GANs</a:t>
            </a:r>
            <a:r>
              <a:rPr dirty="0" spc="5"/>
              <a:t> </a:t>
            </a:r>
            <a:r>
              <a:rPr dirty="0" spc="-5"/>
              <a:t>offer</a:t>
            </a:r>
            <a:r>
              <a:rPr dirty="0" spc="10"/>
              <a:t> </a:t>
            </a:r>
            <a:r>
              <a:rPr dirty="0" spc="-5"/>
              <a:t>a transformative </a:t>
            </a:r>
            <a:r>
              <a:rPr dirty="0"/>
              <a:t>tool</a:t>
            </a:r>
            <a:r>
              <a:rPr dirty="0" spc="-5"/>
              <a:t> </a:t>
            </a:r>
            <a:r>
              <a:rPr dirty="0"/>
              <a:t>for</a:t>
            </a:r>
            <a:r>
              <a:rPr dirty="0" spc="5"/>
              <a:t> </a:t>
            </a:r>
            <a:r>
              <a:rPr dirty="0" spc="-5"/>
              <a:t>refining</a:t>
            </a:r>
            <a:r>
              <a:rPr dirty="0"/>
              <a:t> </a:t>
            </a:r>
            <a:r>
              <a:rPr dirty="0" spc="-5"/>
              <a:t>the accuracy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/>
              <a:t> </a:t>
            </a:r>
            <a:r>
              <a:rPr dirty="0" spc="-5"/>
              <a:t>reliability</a:t>
            </a:r>
            <a:r>
              <a:rPr dirty="0"/>
              <a:t> of </a:t>
            </a:r>
            <a:r>
              <a:rPr dirty="0" spc="-5"/>
              <a:t>diagnostic</a:t>
            </a:r>
            <a:r>
              <a:rPr dirty="0" spc="-10"/>
              <a:t> </a:t>
            </a:r>
            <a:r>
              <a:rPr dirty="0" spc="-5"/>
              <a:t>processes.</a:t>
            </a:r>
          </a:p>
          <a:p>
            <a:pPr marL="467359" marR="115570" indent="-172720">
              <a:lnSpc>
                <a:spcPct val="105800"/>
              </a:lnSpc>
              <a:spcBef>
                <a:spcPts val="635"/>
              </a:spcBef>
              <a:buSzPct val="154166"/>
              <a:buChar char="•"/>
              <a:tabLst>
                <a:tab pos="467995" algn="l"/>
              </a:tabLst>
            </a:pPr>
            <a:r>
              <a:rPr dirty="0"/>
              <a:t>As</a:t>
            </a:r>
            <a:r>
              <a:rPr dirty="0" spc="5"/>
              <a:t> </a:t>
            </a:r>
            <a:r>
              <a:rPr dirty="0" spc="-5"/>
              <a:t>we</a:t>
            </a:r>
            <a:r>
              <a:rPr dirty="0" spc="10"/>
              <a:t> </a:t>
            </a:r>
            <a:r>
              <a:rPr dirty="0" spc="-5"/>
              <a:t>navigate</a:t>
            </a:r>
            <a:r>
              <a:rPr dirty="0" spc="10"/>
              <a:t>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5"/>
              <a:t>rapidly</a:t>
            </a:r>
            <a:r>
              <a:rPr dirty="0" spc="10"/>
              <a:t> </a:t>
            </a:r>
            <a:r>
              <a:rPr dirty="0" spc="-5"/>
              <a:t>evolving</a:t>
            </a:r>
            <a:r>
              <a:rPr dirty="0" spc="10"/>
              <a:t> </a:t>
            </a:r>
            <a:r>
              <a:rPr dirty="0" spc="-5"/>
              <a:t>landscape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 spc="-5"/>
              <a:t>AI-driven</a:t>
            </a:r>
            <a:r>
              <a:rPr dirty="0"/>
              <a:t> </a:t>
            </a:r>
            <a:r>
              <a:rPr dirty="0" spc="-5"/>
              <a:t>healthcare,</a:t>
            </a:r>
            <a:r>
              <a:rPr dirty="0" spc="20"/>
              <a:t> </a:t>
            </a:r>
            <a:r>
              <a:rPr dirty="0" spc="-5"/>
              <a:t>this</a:t>
            </a:r>
            <a:r>
              <a:rPr dirty="0" spc="10"/>
              <a:t> </a:t>
            </a:r>
            <a:r>
              <a:rPr dirty="0" spc="-5"/>
              <a:t>abstract</a:t>
            </a:r>
            <a:r>
              <a:rPr dirty="0" spc="10"/>
              <a:t> </a:t>
            </a:r>
            <a:r>
              <a:rPr dirty="0" spc="-5"/>
              <a:t>provides</a:t>
            </a:r>
            <a:r>
              <a:rPr dirty="0" spc="10"/>
              <a:t> </a:t>
            </a:r>
            <a:r>
              <a:rPr dirty="0" spc="-5"/>
              <a:t>a</a:t>
            </a:r>
            <a:r>
              <a:rPr dirty="0"/>
              <a:t> </a:t>
            </a:r>
            <a:r>
              <a:rPr dirty="0" spc="-5"/>
              <a:t>glimpse</a:t>
            </a:r>
            <a:r>
              <a:rPr dirty="0" spc="10"/>
              <a:t> </a:t>
            </a:r>
            <a:r>
              <a:rPr dirty="0" spc="-5"/>
              <a:t>into</a:t>
            </a:r>
            <a:r>
              <a:rPr dirty="0" spc="10"/>
              <a:t>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5"/>
              <a:t>role </a:t>
            </a:r>
            <a:r>
              <a:rPr dirty="0" spc="-315"/>
              <a:t> </a:t>
            </a:r>
            <a:r>
              <a:rPr dirty="0"/>
              <a:t>of GANs</a:t>
            </a:r>
            <a:r>
              <a:rPr dirty="0" spc="5"/>
              <a:t> </a:t>
            </a:r>
            <a:r>
              <a:rPr dirty="0" spc="-5"/>
              <a:t>in reshaping</a:t>
            </a:r>
            <a:r>
              <a:rPr dirty="0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field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X-ray</a:t>
            </a:r>
            <a:r>
              <a:rPr dirty="0" spc="5"/>
              <a:t> </a:t>
            </a:r>
            <a:r>
              <a:rPr dirty="0" spc="-5"/>
              <a:t>imaging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5"/>
              <a:t>advancing</a:t>
            </a:r>
            <a:r>
              <a:rPr dirty="0" spc="5"/>
              <a:t> </a:t>
            </a:r>
            <a:r>
              <a:rPr dirty="0" spc="-5"/>
              <a:t>the</a:t>
            </a:r>
            <a:r>
              <a:rPr dirty="0" spc="-10"/>
              <a:t> </a:t>
            </a:r>
            <a:r>
              <a:rPr dirty="0"/>
              <a:t>frontiers</a:t>
            </a:r>
            <a:r>
              <a:rPr dirty="0" spc="5"/>
              <a:t> </a:t>
            </a:r>
            <a:r>
              <a:rPr dirty="0" spc="-5"/>
              <a:t>of </a:t>
            </a:r>
            <a:r>
              <a:rPr dirty="0"/>
              <a:t>medical</a:t>
            </a:r>
            <a:r>
              <a:rPr dirty="0" spc="-5"/>
              <a:t> diagnosis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5"/>
              <a:t>treatment.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915" y="121285"/>
            <a:ext cx="1906016" cy="8026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1234" y="475234"/>
            <a:ext cx="208470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</a:t>
            </a:r>
            <a:r>
              <a:rPr dirty="0" spc="-15"/>
              <a:t>n</a:t>
            </a:r>
            <a:r>
              <a:rPr dirty="0" spc="-20"/>
              <a:t>t</a:t>
            </a:r>
            <a:r>
              <a:rPr dirty="0"/>
              <a:t>r</a:t>
            </a:r>
            <a:r>
              <a:rPr dirty="0" spc="-15"/>
              <a:t>o</a:t>
            </a:r>
            <a:r>
              <a:rPr dirty="0"/>
              <a:t>d</a:t>
            </a:r>
            <a:r>
              <a:rPr dirty="0" spc="-15"/>
              <a:t>uc</a:t>
            </a:r>
            <a:r>
              <a:rPr dirty="0" spc="-20"/>
              <a:t>ti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768" y="1351305"/>
            <a:ext cx="7703820" cy="2682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95"/>
              </a:spcBef>
            </a:pPr>
            <a:r>
              <a:rPr dirty="0" sz="1300" spc="-5">
                <a:latin typeface="Arial MT"/>
                <a:cs typeface="Arial MT"/>
              </a:rPr>
              <a:t>Medical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imaging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has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long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been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an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indispensable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tool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in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healthcare,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aiding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in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diagnosis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and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treatment </a:t>
            </a:r>
            <a:r>
              <a:rPr dirty="0" sz="1300" spc="-3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various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diseases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and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conditions.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Among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plethora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imaging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techniques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available,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X-ray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imaging 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stands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out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one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most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widely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used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and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accessible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modalities for </a:t>
            </a:r>
            <a:r>
              <a:rPr dirty="0" sz="1300" spc="-5">
                <a:latin typeface="Arial MT"/>
                <a:cs typeface="Arial MT"/>
              </a:rPr>
              <a:t>capturing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detailed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internal 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structures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the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human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body.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Over </a:t>
            </a:r>
            <a:r>
              <a:rPr dirty="0" sz="1300">
                <a:latin typeface="Arial MT"/>
                <a:cs typeface="Arial MT"/>
              </a:rPr>
              <a:t>the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years,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technological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advancements </a:t>
            </a:r>
            <a:r>
              <a:rPr dirty="0" sz="1300">
                <a:latin typeface="Arial MT"/>
                <a:cs typeface="Arial MT"/>
              </a:rPr>
              <a:t>have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continually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improved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the </a:t>
            </a:r>
            <a:r>
              <a:rPr dirty="0" sz="1300" spc="-35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quality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and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efficiency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X-ray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imaging,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leading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more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accurate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diagnoses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and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better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patient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outcomes.</a:t>
            </a:r>
            <a:endParaRPr sz="1300">
              <a:latin typeface="Arial MT"/>
              <a:cs typeface="Arial MT"/>
            </a:endParaRPr>
          </a:p>
          <a:p>
            <a:pPr marL="12700" marR="363220">
              <a:lnSpc>
                <a:spcPct val="114999"/>
              </a:lnSpc>
              <a:spcBef>
                <a:spcPts val="1210"/>
              </a:spcBef>
            </a:pPr>
            <a:r>
              <a:rPr dirty="0" sz="1300" spc="-5">
                <a:latin typeface="Arial MT"/>
                <a:cs typeface="Arial MT"/>
              </a:rPr>
              <a:t>In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recent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years,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the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field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artificial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intelligence,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particularly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the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application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Generative</a:t>
            </a:r>
            <a:r>
              <a:rPr dirty="0" sz="1300" spc="-6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Adversarial </a:t>
            </a:r>
            <a:r>
              <a:rPr dirty="0" sz="1300" spc="-3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Networks (GANs),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has made significant </a:t>
            </a:r>
            <a:r>
              <a:rPr dirty="0" sz="1300">
                <a:latin typeface="Arial MT"/>
                <a:cs typeface="Arial MT"/>
              </a:rPr>
              <a:t>strides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in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revolutionizing various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aspects </a:t>
            </a:r>
            <a:r>
              <a:rPr dirty="0" sz="1300">
                <a:latin typeface="Arial MT"/>
                <a:cs typeface="Arial MT"/>
              </a:rPr>
              <a:t>of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medical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imaging. </a:t>
            </a:r>
            <a:r>
              <a:rPr dirty="0" sz="1300" spc="-34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GANs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are</a:t>
            </a:r>
            <a:r>
              <a:rPr dirty="0" sz="1300" spc="-5">
                <a:latin typeface="Arial MT"/>
                <a:cs typeface="Arial MT"/>
              </a:rPr>
              <a:t> a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class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machine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learning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models</a:t>
            </a:r>
            <a:r>
              <a:rPr dirty="0" sz="1300">
                <a:latin typeface="Arial MT"/>
                <a:cs typeface="Arial MT"/>
              </a:rPr>
              <a:t> that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have </a:t>
            </a:r>
            <a:r>
              <a:rPr dirty="0" sz="1300" spc="-5">
                <a:latin typeface="Arial MT"/>
                <a:cs typeface="Arial MT"/>
              </a:rPr>
              <a:t>shown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remarkable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capabilities in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generating </a:t>
            </a:r>
            <a:r>
              <a:rPr dirty="0" sz="1300" spc="-3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high-quality,</a:t>
            </a:r>
            <a:r>
              <a:rPr dirty="0" sz="1300">
                <a:latin typeface="Arial MT"/>
                <a:cs typeface="Arial MT"/>
              </a:rPr>
              <a:t> realistic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data,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including</a:t>
            </a:r>
            <a:r>
              <a:rPr dirty="0" sz="1300">
                <a:latin typeface="Arial MT"/>
                <a:cs typeface="Arial MT"/>
              </a:rPr>
              <a:t> images, </a:t>
            </a:r>
            <a:r>
              <a:rPr dirty="0" sz="1300" spc="-5">
                <a:latin typeface="Arial MT"/>
                <a:cs typeface="Arial MT"/>
              </a:rPr>
              <a:t>by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pitting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two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neural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networks,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generator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and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 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discriminator,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against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each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other</a:t>
            </a:r>
            <a:r>
              <a:rPr dirty="0" sz="1300">
                <a:latin typeface="Arial MT"/>
                <a:cs typeface="Arial MT"/>
              </a:rPr>
              <a:t> in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</a:t>
            </a:r>
            <a:r>
              <a:rPr dirty="0" sz="1300">
                <a:latin typeface="Arial MT"/>
                <a:cs typeface="Arial MT"/>
              </a:rPr>
              <a:t> training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process.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This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innovation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has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extended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to</a:t>
            </a:r>
            <a:r>
              <a:rPr dirty="0" sz="1300" spc="5">
                <a:latin typeface="Arial MT"/>
                <a:cs typeface="Arial MT"/>
              </a:rPr>
              <a:t> X-ray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image 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generation,</a:t>
            </a:r>
            <a:r>
              <a:rPr dirty="0" sz="1300">
                <a:latin typeface="Arial MT"/>
                <a:cs typeface="Arial MT"/>
              </a:rPr>
              <a:t> presenting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exciting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possibilities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for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healthcare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professionals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and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researchers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alike.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915" y="121285"/>
            <a:ext cx="1906016" cy="8026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5207" y="475234"/>
            <a:ext cx="405701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Challenges</a:t>
            </a:r>
            <a:r>
              <a:rPr dirty="0" spc="-40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15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988" y="1379347"/>
            <a:ext cx="7562850" cy="3032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8460" indent="-365760">
              <a:lnSpc>
                <a:spcPct val="100000"/>
              </a:lnSpc>
              <a:spcBef>
                <a:spcPts val="95"/>
              </a:spcBef>
              <a:buFont typeface="Arial MT"/>
              <a:buAutoNum type="arabicPeriod"/>
              <a:tabLst>
                <a:tab pos="377825" algn="l"/>
                <a:tab pos="378460" algn="l"/>
              </a:tabLst>
            </a:pPr>
            <a:r>
              <a:rPr dirty="0" sz="1300" spc="-5" b="1">
                <a:latin typeface="Arial"/>
                <a:cs typeface="Arial"/>
              </a:rPr>
              <a:t>Dataset</a:t>
            </a:r>
            <a:r>
              <a:rPr dirty="0" sz="1300" spc="-60" b="1">
                <a:latin typeface="Arial"/>
                <a:cs typeface="Arial"/>
              </a:rPr>
              <a:t> </a:t>
            </a:r>
            <a:r>
              <a:rPr dirty="0" sz="1300" spc="-15" b="1">
                <a:latin typeface="Arial"/>
                <a:cs typeface="Arial"/>
              </a:rPr>
              <a:t>Augmentation</a:t>
            </a:r>
            <a:r>
              <a:rPr dirty="0" sz="1300" spc="-15"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379730" marR="5080">
              <a:lnSpc>
                <a:spcPct val="105400"/>
              </a:lnSpc>
              <a:spcBef>
                <a:spcPts val="1200"/>
              </a:spcBef>
            </a:pPr>
            <a:r>
              <a:rPr dirty="0" sz="1300" spc="-5">
                <a:latin typeface="Arial MT"/>
                <a:cs typeface="Arial MT"/>
              </a:rPr>
              <a:t>There is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scarcity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large,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diverse,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and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well-annotated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X-ray datasets.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Generating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synthetic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X-ray </a:t>
            </a:r>
            <a:r>
              <a:rPr dirty="0" sz="1300" spc="-3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images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using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GANs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can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help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augment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existing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datasets,</a:t>
            </a:r>
            <a:r>
              <a:rPr dirty="0" sz="1300">
                <a:latin typeface="Arial MT"/>
                <a:cs typeface="Arial MT"/>
              </a:rPr>
              <a:t> making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them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more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representative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 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various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medical conditions, </a:t>
            </a:r>
            <a:r>
              <a:rPr dirty="0" sz="1300">
                <a:latin typeface="Arial MT"/>
                <a:cs typeface="Arial MT"/>
              </a:rPr>
              <a:t>demographics, </a:t>
            </a:r>
            <a:r>
              <a:rPr dirty="0" sz="1300" spc="-5">
                <a:latin typeface="Arial MT"/>
                <a:cs typeface="Arial MT"/>
              </a:rPr>
              <a:t>and image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quality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levels.</a:t>
            </a:r>
            <a:endParaRPr sz="1300">
              <a:latin typeface="Arial MT"/>
              <a:cs typeface="Arial MT"/>
            </a:endParaRPr>
          </a:p>
          <a:p>
            <a:pPr marL="379730" marR="227329" indent="-367665">
              <a:lnSpc>
                <a:spcPct val="105400"/>
              </a:lnSpc>
              <a:spcBef>
                <a:spcPts val="1190"/>
              </a:spcBef>
              <a:buFont typeface="Arial MT"/>
              <a:buAutoNum type="arabicPeriod" startAt="2"/>
              <a:tabLst>
                <a:tab pos="379730" algn="l"/>
                <a:tab pos="380365" algn="l"/>
              </a:tabLst>
            </a:pPr>
            <a:r>
              <a:rPr dirty="0" sz="1300" spc="-5" b="1">
                <a:latin typeface="Arial"/>
                <a:cs typeface="Arial"/>
              </a:rPr>
              <a:t>Radiation </a:t>
            </a:r>
            <a:r>
              <a:rPr dirty="0" sz="1300" b="1">
                <a:latin typeface="Arial"/>
                <a:cs typeface="Arial"/>
              </a:rPr>
              <a:t>Reduction</a:t>
            </a:r>
            <a:r>
              <a:rPr dirty="0" sz="1300">
                <a:latin typeface="Arial MT"/>
                <a:cs typeface="Arial MT"/>
              </a:rPr>
              <a:t>: </a:t>
            </a:r>
            <a:r>
              <a:rPr dirty="0" sz="1300" spc="-5">
                <a:latin typeface="Arial MT"/>
                <a:cs typeface="Arial MT"/>
              </a:rPr>
              <a:t>Minimizing patient radiation exposure during medical </a:t>
            </a:r>
            <a:r>
              <a:rPr dirty="0" sz="1300">
                <a:latin typeface="Arial MT"/>
                <a:cs typeface="Arial MT"/>
              </a:rPr>
              <a:t>imaging </a:t>
            </a:r>
            <a:r>
              <a:rPr dirty="0" sz="1300" spc="-5">
                <a:latin typeface="Arial MT"/>
                <a:cs typeface="Arial MT"/>
              </a:rPr>
              <a:t>is a critical </a:t>
            </a:r>
            <a:r>
              <a:rPr dirty="0" sz="1300" spc="-35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concern.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GAN-generated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X-ray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images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can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serve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substitutes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for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certain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diagnostic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tasks, 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reducing the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need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for </a:t>
            </a:r>
            <a:r>
              <a:rPr dirty="0" sz="1300" spc="-5">
                <a:latin typeface="Arial MT"/>
                <a:cs typeface="Arial MT"/>
              </a:rPr>
              <a:t>additional scans </a:t>
            </a:r>
            <a:r>
              <a:rPr dirty="0" sz="1300">
                <a:latin typeface="Arial MT"/>
                <a:cs typeface="Arial MT"/>
              </a:rPr>
              <a:t>and</a:t>
            </a:r>
            <a:r>
              <a:rPr dirty="0" sz="1300" spc="-5">
                <a:latin typeface="Arial MT"/>
                <a:cs typeface="Arial MT"/>
              </a:rPr>
              <a:t> radiation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exposure.</a:t>
            </a:r>
            <a:endParaRPr sz="1300">
              <a:latin typeface="Arial MT"/>
              <a:cs typeface="Arial MT"/>
            </a:endParaRPr>
          </a:p>
          <a:p>
            <a:pPr marL="379730" marR="212090" indent="-367665">
              <a:lnSpc>
                <a:spcPct val="105400"/>
              </a:lnSpc>
              <a:buFont typeface="Arial MT"/>
              <a:buAutoNum type="arabicPeriod" startAt="2"/>
              <a:tabLst>
                <a:tab pos="379730" algn="l"/>
                <a:tab pos="380365" algn="l"/>
              </a:tabLst>
            </a:pPr>
            <a:r>
              <a:rPr dirty="0" sz="1300" spc="-5" b="1">
                <a:latin typeface="Arial"/>
                <a:cs typeface="Arial"/>
              </a:rPr>
              <a:t>Improving </a:t>
            </a:r>
            <a:r>
              <a:rPr dirty="0" sz="1300" b="1">
                <a:latin typeface="Arial"/>
                <a:cs typeface="Arial"/>
              </a:rPr>
              <a:t>Diagnostic </a:t>
            </a:r>
            <a:r>
              <a:rPr dirty="0" sz="1300" spc="-5" b="1">
                <a:latin typeface="Arial"/>
                <a:cs typeface="Arial"/>
              </a:rPr>
              <a:t>Interpretation</a:t>
            </a:r>
            <a:r>
              <a:rPr dirty="0" sz="1300" spc="-5">
                <a:latin typeface="Arial MT"/>
                <a:cs typeface="Arial MT"/>
              </a:rPr>
              <a:t>: Radiologists' </a:t>
            </a:r>
            <a:r>
              <a:rPr dirty="0" sz="1300" spc="-10">
                <a:latin typeface="Arial MT"/>
                <a:cs typeface="Arial MT"/>
              </a:rPr>
              <a:t>ability </a:t>
            </a:r>
            <a:r>
              <a:rPr dirty="0" sz="1300">
                <a:latin typeface="Arial MT"/>
                <a:cs typeface="Arial MT"/>
              </a:rPr>
              <a:t>to </a:t>
            </a:r>
            <a:r>
              <a:rPr dirty="0" sz="1300" spc="-5">
                <a:latin typeface="Arial MT"/>
                <a:cs typeface="Arial MT"/>
              </a:rPr>
              <a:t>interpret X-ray images can benefit </a:t>
            </a:r>
            <a:r>
              <a:rPr dirty="0" sz="1300" spc="-35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from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GAN-generated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images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that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emphasize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specific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pathologies,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enhance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image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quality,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or</a:t>
            </a:r>
            <a:endParaRPr sz="1300">
              <a:latin typeface="Arial MT"/>
              <a:cs typeface="Arial MT"/>
            </a:endParaRPr>
          </a:p>
          <a:p>
            <a:pPr marL="379730">
              <a:lnSpc>
                <a:spcPct val="100000"/>
              </a:lnSpc>
              <a:spcBef>
                <a:spcPts val="85"/>
              </a:spcBef>
            </a:pPr>
            <a:r>
              <a:rPr dirty="0" sz="1300" spc="-5">
                <a:latin typeface="Arial MT"/>
                <a:cs typeface="Arial MT"/>
              </a:rPr>
              <a:t>simulate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rare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conditions.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This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can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lead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more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accurate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and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standardized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diagnoses.</a:t>
            </a:r>
            <a:endParaRPr sz="1300">
              <a:latin typeface="Arial MT"/>
              <a:cs typeface="Arial MT"/>
            </a:endParaRPr>
          </a:p>
          <a:p>
            <a:pPr marL="379730" marR="269875" indent="-367665">
              <a:lnSpc>
                <a:spcPct val="105400"/>
              </a:lnSpc>
              <a:buFont typeface="Arial MT"/>
              <a:buAutoNum type="arabicPeriod" startAt="4"/>
              <a:tabLst>
                <a:tab pos="379730" algn="l"/>
                <a:tab pos="380365" algn="l"/>
              </a:tabLst>
            </a:pPr>
            <a:r>
              <a:rPr dirty="0" sz="1300" spc="-5" b="1">
                <a:latin typeface="Arial"/>
                <a:cs typeface="Arial"/>
              </a:rPr>
              <a:t>Training</a:t>
            </a:r>
            <a:r>
              <a:rPr dirty="0" sz="1300" spc="-30" b="1">
                <a:latin typeface="Arial"/>
                <a:cs typeface="Arial"/>
              </a:rPr>
              <a:t> </a:t>
            </a:r>
            <a:r>
              <a:rPr dirty="0" sz="1300" b="1">
                <a:latin typeface="Arial"/>
                <a:cs typeface="Arial"/>
              </a:rPr>
              <a:t>and</a:t>
            </a:r>
            <a:r>
              <a:rPr dirty="0" sz="1300" spc="-30" b="1">
                <a:latin typeface="Arial"/>
                <a:cs typeface="Arial"/>
              </a:rPr>
              <a:t> </a:t>
            </a:r>
            <a:r>
              <a:rPr dirty="0" sz="1300" b="1">
                <a:latin typeface="Arial"/>
                <a:cs typeface="Arial"/>
              </a:rPr>
              <a:t>Research</a:t>
            </a:r>
            <a:r>
              <a:rPr dirty="0" sz="1300">
                <a:latin typeface="Arial MT"/>
                <a:cs typeface="Arial MT"/>
              </a:rPr>
              <a:t>: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GAN-generated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X-ray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images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provide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valuable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resource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for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training </a:t>
            </a:r>
            <a:r>
              <a:rPr dirty="0" sz="1300" spc="-3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deep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learning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models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and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validating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their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performance.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This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research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aims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investigate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how 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synthetic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images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can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enhance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training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and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fine-tuning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AI-based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diagnostic</a:t>
            </a:r>
            <a:r>
              <a:rPr dirty="0" sz="1300">
                <a:latin typeface="Arial MT"/>
                <a:cs typeface="Arial MT"/>
              </a:rPr>
              <a:t> systems.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915" y="121285"/>
            <a:ext cx="1906016" cy="8026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4307" y="475234"/>
            <a:ext cx="321246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dirty="0" spc="-85"/>
              <a:t> </a:t>
            </a:r>
            <a:r>
              <a:rPr dirty="0" spc="-15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768" y="1271366"/>
            <a:ext cx="7637145" cy="259461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900" spc="-5">
                <a:latin typeface="Times New Roman"/>
                <a:cs typeface="Times New Roman"/>
              </a:rPr>
              <a:t>Statement : X-ray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Image generation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using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20">
                <a:latin typeface="Times New Roman"/>
                <a:cs typeface="Times New Roman"/>
              </a:rPr>
              <a:t>GAN</a:t>
            </a:r>
            <a:endParaRPr sz="1900">
              <a:latin typeface="Times New Roman"/>
              <a:cs typeface="Times New Roman"/>
            </a:endParaRPr>
          </a:p>
          <a:p>
            <a:pPr marL="12700" marR="10160">
              <a:lnSpc>
                <a:spcPct val="90300"/>
              </a:lnSpc>
              <a:spcBef>
                <a:spcPts val="785"/>
              </a:spcBef>
            </a:pPr>
            <a:r>
              <a:rPr dirty="0" sz="1700" spc="-5">
                <a:latin typeface="Times New Roman"/>
                <a:cs typeface="Times New Roman"/>
              </a:rPr>
              <a:t>Description: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Arial MT"/>
                <a:cs typeface="Arial MT"/>
              </a:rPr>
              <a:t>Despite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significant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advancements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medical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imaging,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field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faces </a:t>
            </a:r>
            <a:r>
              <a:rPr dirty="0" sz="1700" spc="-45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several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critical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challenges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that </a:t>
            </a:r>
            <a:r>
              <a:rPr dirty="0" sz="1700">
                <a:latin typeface="Arial MT"/>
                <a:cs typeface="Arial MT"/>
              </a:rPr>
              <a:t>impede</a:t>
            </a:r>
            <a:r>
              <a:rPr dirty="0" sz="1700" spc="-5">
                <a:latin typeface="Arial MT"/>
                <a:cs typeface="Arial MT"/>
              </a:rPr>
              <a:t> progress</a:t>
            </a:r>
            <a:r>
              <a:rPr dirty="0" sz="1700">
                <a:latin typeface="Arial MT"/>
                <a:cs typeface="Arial MT"/>
              </a:rPr>
              <a:t> in </a:t>
            </a:r>
            <a:r>
              <a:rPr dirty="0" sz="1700" spc="-5">
                <a:latin typeface="Arial MT"/>
                <a:cs typeface="Arial MT"/>
              </a:rPr>
              <a:t>diagnosis,</a:t>
            </a:r>
            <a:r>
              <a:rPr dirty="0" sz="1700">
                <a:latin typeface="Arial MT"/>
                <a:cs typeface="Arial MT"/>
              </a:rPr>
              <a:t> treatment,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and 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research.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One</a:t>
            </a:r>
            <a:r>
              <a:rPr dirty="0" sz="1700">
                <a:latin typeface="Arial MT"/>
                <a:cs typeface="Arial MT"/>
              </a:rPr>
              <a:t> of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persistent</a:t>
            </a:r>
            <a:r>
              <a:rPr dirty="0" sz="1700">
                <a:latin typeface="Arial MT"/>
                <a:cs typeface="Arial MT"/>
              </a:rPr>
              <a:t> challenges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is</a:t>
            </a:r>
            <a:r>
              <a:rPr dirty="0" sz="1700" spc="-5">
                <a:latin typeface="Arial MT"/>
                <a:cs typeface="Arial MT"/>
              </a:rPr>
              <a:t> the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limited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availability </a:t>
            </a:r>
            <a:r>
              <a:rPr dirty="0" sz="1700">
                <a:latin typeface="Arial MT"/>
                <a:cs typeface="Arial MT"/>
              </a:rPr>
              <a:t>of</a:t>
            </a:r>
            <a:endParaRPr sz="1700">
              <a:latin typeface="Arial MT"/>
              <a:cs typeface="Arial MT"/>
            </a:endParaRPr>
          </a:p>
          <a:p>
            <a:pPr marL="12700" marR="5080">
              <a:lnSpc>
                <a:spcPct val="89800"/>
              </a:lnSpc>
              <a:spcBef>
                <a:spcPts val="5"/>
              </a:spcBef>
            </a:pPr>
            <a:r>
              <a:rPr dirty="0" sz="1700" spc="-5">
                <a:latin typeface="Arial MT"/>
                <a:cs typeface="Arial MT"/>
              </a:rPr>
              <a:t>high-quality </a:t>
            </a:r>
            <a:r>
              <a:rPr dirty="0" sz="1700">
                <a:latin typeface="Arial MT"/>
                <a:cs typeface="Arial MT"/>
              </a:rPr>
              <a:t>and diverse X-ray image datasets, </a:t>
            </a:r>
            <a:r>
              <a:rPr dirty="0" sz="1700" spc="-5">
                <a:latin typeface="Arial MT"/>
                <a:cs typeface="Arial MT"/>
              </a:rPr>
              <a:t>which </a:t>
            </a:r>
            <a:r>
              <a:rPr dirty="0" sz="1700">
                <a:latin typeface="Arial MT"/>
                <a:cs typeface="Arial MT"/>
              </a:rPr>
              <a:t>are </a:t>
            </a:r>
            <a:r>
              <a:rPr dirty="0" sz="1700" spc="-5">
                <a:latin typeface="Arial MT"/>
                <a:cs typeface="Arial MT"/>
              </a:rPr>
              <a:t>essential for </a:t>
            </a:r>
            <a:r>
              <a:rPr dirty="0" sz="1700">
                <a:latin typeface="Arial MT"/>
                <a:cs typeface="Arial MT"/>
              </a:rPr>
              <a:t>training 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robust</a:t>
            </a:r>
            <a:r>
              <a:rPr dirty="0" sz="1700" spc="-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machine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learning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models.</a:t>
            </a:r>
            <a:r>
              <a:rPr dirty="0" sz="1700" spc="-12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Additionally,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there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is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pressing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need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to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reduce </a:t>
            </a:r>
            <a:r>
              <a:rPr dirty="0" sz="1700" spc="-45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patient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radiation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exposure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during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medical </a:t>
            </a:r>
            <a:r>
              <a:rPr dirty="0" sz="1700" spc="-5">
                <a:latin typeface="Arial MT"/>
                <a:cs typeface="Arial MT"/>
              </a:rPr>
              <a:t>imaging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procedures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while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maintaining </a:t>
            </a:r>
            <a:r>
              <a:rPr dirty="0" sz="1700" spc="-45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diagnostic </a:t>
            </a:r>
            <a:r>
              <a:rPr dirty="0" sz="1700">
                <a:latin typeface="Arial MT"/>
                <a:cs typeface="Arial MT"/>
              </a:rPr>
              <a:t>accuracy. Furthermore, </a:t>
            </a:r>
            <a:r>
              <a:rPr dirty="0" sz="1700" spc="-5">
                <a:latin typeface="Arial MT"/>
                <a:cs typeface="Arial MT"/>
              </a:rPr>
              <a:t>the </a:t>
            </a:r>
            <a:r>
              <a:rPr dirty="0" sz="1700">
                <a:latin typeface="Arial MT"/>
                <a:cs typeface="Arial MT"/>
              </a:rPr>
              <a:t>interpretation of X-ray images by 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radiologists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can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be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subjective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and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may</a:t>
            </a:r>
            <a:r>
              <a:rPr dirty="0" sz="1700">
                <a:latin typeface="Arial MT"/>
                <a:cs typeface="Arial MT"/>
              </a:rPr>
              <a:t> benefit </a:t>
            </a:r>
            <a:r>
              <a:rPr dirty="0" sz="1700" spc="-5">
                <a:latin typeface="Arial MT"/>
                <a:cs typeface="Arial MT"/>
              </a:rPr>
              <a:t>from standardized,</a:t>
            </a:r>
            <a:r>
              <a:rPr dirty="0" sz="1700">
                <a:latin typeface="Arial MT"/>
                <a:cs typeface="Arial MT"/>
              </a:rPr>
              <a:t> enhanced, or </a:t>
            </a:r>
            <a:r>
              <a:rPr dirty="0" sz="1700" spc="-45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augmented</a:t>
            </a:r>
            <a:r>
              <a:rPr dirty="0" sz="1700" spc="-5">
                <a:latin typeface="Arial MT"/>
                <a:cs typeface="Arial MT"/>
              </a:rPr>
              <a:t> visual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representations.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915" y="121285"/>
            <a:ext cx="1906016" cy="8026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2323" y="540765"/>
            <a:ext cx="295910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Literature</a:t>
            </a:r>
            <a:r>
              <a:rPr dirty="0" spc="-80"/>
              <a:t> </a:t>
            </a:r>
            <a:r>
              <a:rPr dirty="0" spc="-1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055" y="1243330"/>
            <a:ext cx="7705725" cy="2770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40">
                <a:solidFill>
                  <a:srgbClr val="111111"/>
                </a:solidFill>
                <a:latin typeface="Roboto"/>
                <a:cs typeface="Roboto"/>
              </a:rPr>
              <a:t>A </a:t>
            </a:r>
            <a:r>
              <a:rPr dirty="0" sz="2000" spc="-25">
                <a:solidFill>
                  <a:srgbClr val="111111"/>
                </a:solidFill>
                <a:latin typeface="Roboto"/>
                <a:cs typeface="Roboto"/>
              </a:rPr>
              <a:t>novel </a:t>
            </a:r>
            <a:r>
              <a:rPr dirty="0" sz="2000">
                <a:solidFill>
                  <a:srgbClr val="111111"/>
                </a:solidFill>
                <a:latin typeface="Roboto"/>
                <a:cs typeface="Roboto"/>
              </a:rPr>
              <a:t>appíoach </a:t>
            </a:r>
            <a:r>
              <a:rPr dirty="0" sz="2000" spc="-20">
                <a:solidFill>
                  <a:srgbClr val="111111"/>
                </a:solidFill>
                <a:latin typeface="Roboto"/>
                <a:cs typeface="Roboto"/>
              </a:rPr>
              <a:t>called </a:t>
            </a:r>
            <a:r>
              <a:rPr dirty="0" sz="2000" spc="-15">
                <a:solidFill>
                  <a:srgbClr val="111111"/>
                </a:solidFill>
                <a:latin typeface="Roboto"/>
                <a:cs typeface="Roboto"/>
              </a:rPr>
              <a:t>Mean </a:t>
            </a:r>
            <a:r>
              <a:rPr dirty="0" sz="2000" spc="110">
                <a:solidFill>
                  <a:srgbClr val="111111"/>
                </a:solidFill>
                <a:latin typeface="Roboto"/>
                <a:cs typeface="Roboto"/>
              </a:rPr>
              <a:t>ľeacheí </a:t>
            </a:r>
            <a:r>
              <a:rPr dirty="0" sz="2000">
                <a:solidFill>
                  <a:srgbClr val="111111"/>
                </a:solidFill>
                <a:latin typeface="Roboto"/>
                <a:cs typeface="Roboto"/>
              </a:rPr>
              <a:t>+ </a:t>
            </a:r>
            <a:r>
              <a:rPr dirty="0" sz="2000" spc="120">
                <a:solidFill>
                  <a:srgbClr val="111111"/>
                </a:solidFill>
                <a:latin typeface="Roboto"/>
                <a:cs typeface="Roboto"/>
              </a:rPr>
              <a:t>ľíansfeí </a:t>
            </a:r>
            <a:r>
              <a:rPr dirty="0" sz="2000" spc="15">
                <a:solidFill>
                  <a:srgbClr val="111111"/>
                </a:solidFill>
                <a:latin typeface="Roboto"/>
                <a:cs typeface="Roboto"/>
              </a:rPr>
              <a:t>GAN </a:t>
            </a:r>
            <a:r>
              <a:rPr dirty="0" sz="2000" spc="114">
                <a:solidFill>
                  <a:srgbClr val="111111"/>
                </a:solidFill>
                <a:latin typeface="Roboto"/>
                <a:cs typeface="Roboto"/>
              </a:rPr>
              <a:t>(Mľľ-GAN) </a:t>
            </a:r>
            <a:r>
              <a:rPr dirty="0" sz="2000" spc="12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60">
                <a:solidFill>
                  <a:srgbClr val="111111"/>
                </a:solidFill>
                <a:latin typeface="Roboto"/>
                <a:cs typeface="Roboto"/>
              </a:rPr>
              <a:t>foí </a:t>
            </a:r>
            <a:r>
              <a:rPr dirty="0" sz="2000" spc="-5">
                <a:solidFill>
                  <a:srgbClr val="111111"/>
                </a:solidFill>
                <a:latin typeface="Roboto"/>
                <a:cs typeface="Roboto"/>
              </a:rPr>
              <a:t>geneíating </a:t>
            </a:r>
            <a:r>
              <a:rPr dirty="0" sz="2000">
                <a:solidFill>
                  <a:srgbClr val="111111"/>
                </a:solidFill>
                <a:latin typeface="Roboto"/>
                <a:cs typeface="Roboto"/>
              </a:rPr>
              <a:t>íealistic </a:t>
            </a:r>
            <a:r>
              <a:rPr dirty="0" sz="2000" spc="-60">
                <a:solidFill>
                  <a:srgbClr val="111111"/>
                </a:solidFill>
                <a:latin typeface="Roboto"/>
                <a:cs typeface="Roboto"/>
              </a:rPr>
              <a:t>COVID-19 </a:t>
            </a:r>
            <a:r>
              <a:rPr dirty="0" sz="2000" spc="-25">
                <a:solidFill>
                  <a:srgbClr val="111111"/>
                </a:solidFill>
                <a:latin typeface="Roboto"/>
                <a:cs typeface="Roboto"/>
              </a:rPr>
              <a:t>chest </a:t>
            </a:r>
            <a:r>
              <a:rPr dirty="0" sz="2000" spc="-65">
                <a:solidFill>
                  <a:srgbClr val="111111"/>
                </a:solidFill>
                <a:latin typeface="Roboto"/>
                <a:cs typeface="Roboto"/>
              </a:rPr>
              <a:t>x-íay </a:t>
            </a:r>
            <a:r>
              <a:rPr dirty="0" sz="2000" spc="-20">
                <a:solidFill>
                  <a:srgbClr val="111111"/>
                </a:solidFill>
                <a:latin typeface="Roboto"/>
                <a:cs typeface="Roboto"/>
              </a:rPr>
              <a:t>images. </a:t>
            </a:r>
            <a:r>
              <a:rPr dirty="0" sz="2000" spc="145">
                <a:solidFill>
                  <a:srgbClr val="111111"/>
                </a:solidFill>
                <a:latin typeface="Roboto"/>
                <a:cs typeface="Roboto"/>
              </a:rPr>
              <a:t>Mľľ-GAN </a:t>
            </a:r>
            <a:r>
              <a:rPr dirty="0" sz="2000" spc="15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111111"/>
                </a:solidFill>
                <a:latin typeface="Roboto"/>
                <a:cs typeface="Roboto"/>
              </a:rPr>
              <a:t>combines</a:t>
            </a:r>
            <a:r>
              <a:rPr dirty="0" sz="2000" spc="-7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35">
                <a:solidFill>
                  <a:srgbClr val="111111"/>
                </a:solidFill>
                <a:latin typeface="Roboto"/>
                <a:cs typeface="Roboto"/>
              </a:rPr>
              <a:t>tíansfeí</a:t>
            </a:r>
            <a:r>
              <a:rPr dirty="0" sz="2000" spc="-6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111111"/>
                </a:solidFill>
                <a:latin typeface="Roboto"/>
                <a:cs typeface="Roboto"/>
              </a:rPr>
              <a:t>leaíning</a:t>
            </a:r>
            <a:r>
              <a:rPr dirty="0" sz="2000" spc="-7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55">
                <a:solidFill>
                  <a:srgbClr val="111111"/>
                </a:solidFill>
                <a:latin typeface="Roboto"/>
                <a:cs typeface="Roboto"/>
              </a:rPr>
              <a:t>fíom</a:t>
            </a:r>
            <a:r>
              <a:rPr dirty="0" sz="2000" spc="-7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20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dirty="0" sz="2000" spc="-7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15">
                <a:solidFill>
                  <a:srgbClr val="111111"/>
                </a:solidFill>
                <a:latin typeface="Roboto"/>
                <a:cs typeface="Roboto"/>
              </a:rPr>
              <a:t>Kaggle</a:t>
            </a:r>
            <a:r>
              <a:rPr dirty="0" sz="2000" spc="-7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15">
                <a:solidFill>
                  <a:srgbClr val="111111"/>
                </a:solidFill>
                <a:latin typeface="Roboto"/>
                <a:cs typeface="Roboto"/>
              </a:rPr>
              <a:t>pneumonia</a:t>
            </a:r>
            <a:r>
              <a:rPr dirty="0" sz="2000" spc="-7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55">
                <a:solidFill>
                  <a:srgbClr val="111111"/>
                </a:solidFill>
                <a:latin typeface="Roboto"/>
                <a:cs typeface="Roboto"/>
              </a:rPr>
              <a:t>x-íay</a:t>
            </a:r>
            <a:r>
              <a:rPr dirty="0" sz="2000" spc="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20">
                <a:solidFill>
                  <a:srgbClr val="111111"/>
                </a:solidFill>
                <a:latin typeface="Roboto"/>
                <a:cs typeface="Roboto"/>
              </a:rPr>
              <a:t>dataset </a:t>
            </a:r>
            <a:r>
              <a:rPr dirty="0" sz="2000" spc="-484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25">
                <a:solidFill>
                  <a:srgbClr val="111111"/>
                </a:solidFill>
                <a:latin typeface="Roboto"/>
                <a:cs typeface="Roboto"/>
              </a:rPr>
              <a:t>with </a:t>
            </a:r>
            <a:r>
              <a:rPr dirty="0" sz="2000" spc="-20">
                <a:solidFill>
                  <a:srgbClr val="111111"/>
                </a:solidFill>
                <a:latin typeface="Roboto"/>
                <a:cs typeface="Roboto"/>
              </a:rPr>
              <a:t>the </a:t>
            </a:r>
            <a:r>
              <a:rPr dirty="0" sz="2000" spc="-10">
                <a:solidFill>
                  <a:srgbClr val="111111"/>
                </a:solidFill>
                <a:latin typeface="Roboto"/>
                <a:cs typeface="Roboto"/>
              </a:rPr>
              <a:t>Mean </a:t>
            </a:r>
            <a:r>
              <a:rPr dirty="0" sz="2000" spc="120">
                <a:solidFill>
                  <a:srgbClr val="111111"/>
                </a:solidFill>
                <a:latin typeface="Roboto"/>
                <a:cs typeface="Roboto"/>
              </a:rPr>
              <a:t>ľeacheí </a:t>
            </a:r>
            <a:r>
              <a:rPr dirty="0" sz="2000" spc="5">
                <a:solidFill>
                  <a:srgbClr val="111111"/>
                </a:solidFill>
                <a:latin typeface="Roboto"/>
                <a:cs typeface="Roboto"/>
              </a:rPr>
              <a:t>algoíithm. </a:t>
            </a:r>
            <a:r>
              <a:rPr dirty="0" sz="2000" spc="125">
                <a:solidFill>
                  <a:srgbClr val="111111"/>
                </a:solidFill>
                <a:latin typeface="Roboto"/>
                <a:cs typeface="Roboto"/>
              </a:rPr>
              <a:t>ľíansfeí </a:t>
            </a:r>
            <a:r>
              <a:rPr dirty="0" sz="2000">
                <a:solidFill>
                  <a:srgbClr val="111111"/>
                </a:solidFill>
                <a:latin typeface="Roboto"/>
                <a:cs typeface="Roboto"/>
              </a:rPr>
              <a:t>leaíning </a:t>
            </a:r>
            <a:r>
              <a:rPr dirty="0" sz="2000" spc="5">
                <a:solidFill>
                  <a:srgbClr val="111111"/>
                </a:solidFill>
                <a:latin typeface="Roboto"/>
                <a:cs typeface="Roboto"/>
              </a:rPr>
              <a:t>leveíages </a:t>
            </a:r>
            <a:r>
              <a:rPr dirty="0" sz="2000" spc="-10">
                <a:solidFill>
                  <a:srgbClr val="111111"/>
                </a:solidFill>
                <a:latin typeface="Roboto"/>
                <a:cs typeface="Roboto"/>
              </a:rPr>
              <a:t>a </a:t>
            </a:r>
            <a:r>
              <a:rPr dirty="0" sz="2000" spc="-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50">
                <a:solidFill>
                  <a:srgbClr val="111111"/>
                </a:solidFill>
                <a:latin typeface="Roboto"/>
                <a:cs typeface="Roboto"/>
              </a:rPr>
              <a:t>laígeí</a:t>
            </a:r>
            <a:r>
              <a:rPr dirty="0" sz="2000" spc="-6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15">
                <a:solidFill>
                  <a:srgbClr val="111111"/>
                </a:solidFill>
                <a:latin typeface="Roboto"/>
                <a:cs typeface="Roboto"/>
              </a:rPr>
              <a:t>dataset,</a:t>
            </a:r>
            <a:r>
              <a:rPr dirty="0" sz="2000" spc="-6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111111"/>
                </a:solidFill>
                <a:latin typeface="Roboto"/>
                <a:cs typeface="Roboto"/>
              </a:rPr>
              <a:t>impíoving</a:t>
            </a:r>
            <a:r>
              <a:rPr dirty="0" sz="2000" spc="-6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20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dirty="0" sz="2000" spc="-6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15">
                <a:solidFill>
                  <a:srgbClr val="111111"/>
                </a:solidFill>
                <a:latin typeface="Roboto"/>
                <a:cs typeface="Roboto"/>
              </a:rPr>
              <a:t>GAN’s</a:t>
            </a:r>
            <a:r>
              <a:rPr dirty="0" sz="2000" spc="-7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111111"/>
                </a:solidFill>
                <a:latin typeface="Roboto"/>
                <a:cs typeface="Roboto"/>
              </a:rPr>
              <a:t>accuíacy.</a:t>
            </a:r>
            <a:endParaRPr sz="2000">
              <a:latin typeface="Roboto"/>
              <a:cs typeface="Roboto"/>
            </a:endParaRPr>
          </a:p>
          <a:p>
            <a:pPr algn="just" marL="12700" marR="427990">
              <a:lnSpc>
                <a:spcPct val="100000"/>
              </a:lnSpc>
              <a:spcBef>
                <a:spcPts val="5"/>
              </a:spcBef>
            </a:pPr>
            <a:r>
              <a:rPr dirty="0" sz="2000" spc="40">
                <a:solidFill>
                  <a:srgbClr val="111111"/>
                </a:solidFill>
                <a:latin typeface="Roboto"/>
                <a:cs typeface="Roboto"/>
              </a:rPr>
              <a:t>Mľľ-GAN-geneíated </a:t>
            </a:r>
            <a:r>
              <a:rPr dirty="0" sz="2000" spc="-65">
                <a:solidFill>
                  <a:srgbClr val="111111"/>
                </a:solidFill>
                <a:latin typeface="Roboto"/>
                <a:cs typeface="Roboto"/>
              </a:rPr>
              <a:t>x-íay </a:t>
            </a:r>
            <a:r>
              <a:rPr dirty="0" sz="2000" spc="-15">
                <a:solidFill>
                  <a:srgbClr val="111111"/>
                </a:solidFill>
                <a:latin typeface="Roboto"/>
                <a:cs typeface="Roboto"/>
              </a:rPr>
              <a:t>images </a:t>
            </a:r>
            <a:r>
              <a:rPr dirty="0" sz="2000" spc="50">
                <a:solidFill>
                  <a:srgbClr val="111111"/>
                </a:solidFill>
                <a:latin typeface="Roboto"/>
                <a:cs typeface="Roboto"/>
              </a:rPr>
              <a:t>aíe </a:t>
            </a:r>
            <a:r>
              <a:rPr dirty="0" sz="2000" spc="-40">
                <a:solidFill>
                  <a:srgbClr val="111111"/>
                </a:solidFill>
                <a:latin typeface="Roboto"/>
                <a:cs typeface="Roboto"/>
              </a:rPr>
              <a:t>visually </a:t>
            </a:r>
            <a:r>
              <a:rPr dirty="0" sz="2000">
                <a:solidFill>
                  <a:srgbClr val="111111"/>
                </a:solidFill>
                <a:latin typeface="Roboto"/>
                <a:cs typeface="Roboto"/>
              </a:rPr>
              <a:t>compaíable </a:t>
            </a:r>
            <a:r>
              <a:rPr dirty="0" sz="2000" spc="-15">
                <a:solidFill>
                  <a:srgbClr val="111111"/>
                </a:solidFill>
                <a:latin typeface="Roboto"/>
                <a:cs typeface="Roboto"/>
              </a:rPr>
              <a:t>to </a:t>
            </a:r>
            <a:r>
              <a:rPr dirty="0" sz="2000" spc="30">
                <a:solidFill>
                  <a:srgbClr val="111111"/>
                </a:solidFill>
                <a:latin typeface="Roboto"/>
                <a:cs typeface="Roboto"/>
              </a:rPr>
              <a:t>íeal </a:t>
            </a:r>
            <a:r>
              <a:rPr dirty="0" sz="2000" spc="-484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60">
                <a:solidFill>
                  <a:srgbClr val="111111"/>
                </a:solidFill>
                <a:latin typeface="Roboto"/>
                <a:cs typeface="Roboto"/>
              </a:rPr>
              <a:t>x-íays,</a:t>
            </a:r>
            <a:r>
              <a:rPr dirty="0" sz="2000" spc="-12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30">
                <a:solidFill>
                  <a:srgbClr val="111111"/>
                </a:solidFill>
                <a:latin typeface="Roboto"/>
                <a:cs typeface="Roboto"/>
              </a:rPr>
              <a:t>and</a:t>
            </a:r>
            <a:r>
              <a:rPr dirty="0" sz="2000" spc="-1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40">
                <a:solidFill>
                  <a:srgbClr val="111111"/>
                </a:solidFill>
                <a:latin typeface="Roboto"/>
                <a:cs typeface="Roboto"/>
              </a:rPr>
              <a:t>quantitative</a:t>
            </a:r>
            <a:r>
              <a:rPr dirty="0" sz="2000" spc="-114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45">
                <a:solidFill>
                  <a:srgbClr val="111111"/>
                </a:solidFill>
                <a:latin typeface="Roboto"/>
                <a:cs typeface="Roboto"/>
              </a:rPr>
              <a:t>analysis</a:t>
            </a:r>
            <a:r>
              <a:rPr dirty="0" sz="2000" spc="-1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15">
                <a:solidFill>
                  <a:srgbClr val="111111"/>
                </a:solidFill>
                <a:latin typeface="Roboto"/>
                <a:cs typeface="Roboto"/>
              </a:rPr>
              <a:t>demonstíates</a:t>
            </a:r>
            <a:r>
              <a:rPr dirty="0" sz="2000" spc="-12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5">
                <a:solidFill>
                  <a:srgbClr val="111111"/>
                </a:solidFill>
                <a:latin typeface="Roboto"/>
                <a:cs typeface="Roboto"/>
              </a:rPr>
              <a:t>impíoved</a:t>
            </a:r>
            <a:r>
              <a:rPr dirty="0" sz="2000" spc="-12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15">
                <a:solidFill>
                  <a:srgbClr val="111111"/>
                </a:solidFill>
                <a:latin typeface="Roboto"/>
                <a:cs typeface="Roboto"/>
              </a:rPr>
              <a:t>accuíacy </a:t>
            </a:r>
            <a:r>
              <a:rPr dirty="0" sz="2000" spc="-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55">
                <a:solidFill>
                  <a:srgbClr val="111111"/>
                </a:solidFill>
                <a:latin typeface="Roboto"/>
                <a:cs typeface="Roboto"/>
              </a:rPr>
              <a:t>foí</a:t>
            </a:r>
            <a:r>
              <a:rPr dirty="0" sz="2000" spc="-114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35">
                <a:solidFill>
                  <a:srgbClr val="111111"/>
                </a:solidFill>
                <a:latin typeface="Roboto"/>
                <a:cs typeface="Roboto"/>
              </a:rPr>
              <a:t>both</a:t>
            </a:r>
            <a:r>
              <a:rPr dirty="0" sz="2000" spc="-1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15">
                <a:solidFill>
                  <a:srgbClr val="111111"/>
                </a:solidFill>
                <a:latin typeface="Roboto"/>
                <a:cs typeface="Roboto"/>
              </a:rPr>
              <a:t>binaíy</a:t>
            </a:r>
            <a:r>
              <a:rPr dirty="0" sz="2000" spc="-12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65">
                <a:solidFill>
                  <a:srgbClr val="111111"/>
                </a:solidFill>
                <a:latin typeface="Roboto"/>
                <a:cs typeface="Roboto"/>
              </a:rPr>
              <a:t>COVID-19</a:t>
            </a:r>
            <a:r>
              <a:rPr dirty="0" sz="2000" spc="-9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35">
                <a:solidFill>
                  <a:srgbClr val="111111"/>
                </a:solidFill>
                <a:latin typeface="Roboto"/>
                <a:cs typeface="Roboto"/>
              </a:rPr>
              <a:t>classification</a:t>
            </a:r>
            <a:r>
              <a:rPr dirty="0" sz="2000" spc="-114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30">
                <a:solidFill>
                  <a:srgbClr val="111111"/>
                </a:solidFill>
                <a:latin typeface="Roboto"/>
                <a:cs typeface="Roboto"/>
              </a:rPr>
              <a:t>and</a:t>
            </a:r>
            <a:r>
              <a:rPr dirty="0" sz="2000" spc="-114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65">
                <a:solidFill>
                  <a:srgbClr val="111111"/>
                </a:solidFill>
                <a:latin typeface="Roboto"/>
                <a:cs typeface="Roboto"/>
              </a:rPr>
              <a:t>multi-class</a:t>
            </a:r>
            <a:r>
              <a:rPr dirty="0" sz="2000" spc="-114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35">
                <a:solidFill>
                  <a:srgbClr val="111111"/>
                </a:solidFill>
                <a:latin typeface="Roboto"/>
                <a:cs typeface="Roboto"/>
              </a:rPr>
              <a:t>pneumonia </a:t>
            </a:r>
            <a:r>
              <a:rPr dirty="0" sz="2000" spc="-484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15">
                <a:solidFill>
                  <a:srgbClr val="111111"/>
                </a:solidFill>
                <a:latin typeface="Roboto"/>
                <a:cs typeface="Roboto"/>
              </a:rPr>
              <a:t>classification </a:t>
            </a:r>
            <a:r>
              <a:rPr dirty="0" sz="2000" spc="20">
                <a:solidFill>
                  <a:srgbClr val="111111"/>
                </a:solidFill>
                <a:latin typeface="Roboto"/>
                <a:cs typeface="Roboto"/>
              </a:rPr>
              <a:t>compaíed</a:t>
            </a:r>
            <a:r>
              <a:rPr dirty="0" sz="2000" spc="-10">
                <a:solidFill>
                  <a:srgbClr val="111111"/>
                </a:solidFill>
                <a:latin typeface="Roboto"/>
                <a:cs typeface="Roboto"/>
              </a:rPr>
              <a:t> to</a:t>
            </a:r>
            <a:r>
              <a:rPr dirty="0" sz="2000" spc="-1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111111"/>
                </a:solidFill>
                <a:latin typeface="Roboto"/>
                <a:cs typeface="Roboto"/>
              </a:rPr>
              <a:t>a baseline</a:t>
            </a:r>
            <a:r>
              <a:rPr dirty="0" sz="2000" spc="-1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00" spc="10">
                <a:solidFill>
                  <a:srgbClr val="111111"/>
                </a:solidFill>
                <a:latin typeface="Roboto"/>
                <a:cs typeface="Roboto"/>
              </a:rPr>
              <a:t>GAN.</a:t>
            </a:r>
            <a:endParaRPr sz="2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2450" y="1101725"/>
            <a:ext cx="5302758" cy="36677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0447" y="540765"/>
            <a:ext cx="402399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Existing</a:t>
            </a:r>
            <a:r>
              <a:rPr dirty="0" spc="-10"/>
              <a:t> </a:t>
            </a:r>
            <a:r>
              <a:rPr dirty="0" spc="-5"/>
              <a:t>System</a:t>
            </a:r>
            <a:r>
              <a:rPr dirty="0" spc="-10"/>
              <a:t> </a:t>
            </a:r>
            <a:r>
              <a:rPr dirty="0" spc="-5"/>
              <a:t>/</a:t>
            </a:r>
            <a:r>
              <a:rPr dirty="0" spc="-80"/>
              <a:t> </a:t>
            </a:r>
            <a:r>
              <a:rPr dirty="0" spc="-20"/>
              <a:t>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Proposed</a:t>
            </a:r>
            <a:r>
              <a:rPr dirty="0" spc="-25"/>
              <a:t> </a:t>
            </a:r>
            <a:r>
              <a:rPr dirty="0" spc="-5"/>
              <a:t>System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90"/>
              <a:t> </a:t>
            </a:r>
            <a:r>
              <a:rPr dirty="0" spc="-45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768" y="1365631"/>
            <a:ext cx="7405370" cy="30626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2090" indent="-200025">
              <a:lnSpc>
                <a:spcPct val="100000"/>
              </a:lnSpc>
              <a:spcBef>
                <a:spcPts val="105"/>
              </a:spcBef>
              <a:buFont typeface="Arial MT"/>
              <a:buAutoNum type="arabicPeriod"/>
              <a:tabLst>
                <a:tab pos="212725" algn="l"/>
              </a:tabLst>
            </a:pPr>
            <a:r>
              <a:rPr dirty="0" sz="1400" b="1">
                <a:latin typeface="Arial"/>
                <a:cs typeface="Arial"/>
              </a:rPr>
              <a:t>Data </a:t>
            </a:r>
            <a:r>
              <a:rPr dirty="0" sz="1400" spc="-5" b="1">
                <a:latin typeface="Arial"/>
                <a:cs typeface="Arial"/>
              </a:rPr>
              <a:t>Collection</a:t>
            </a:r>
            <a:r>
              <a:rPr dirty="0" sz="1400" spc="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and</a:t>
            </a:r>
            <a:r>
              <a:rPr dirty="0" sz="1400" spc="2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Preprocessing</a:t>
            </a:r>
            <a:r>
              <a:rPr dirty="0" sz="1400" spc="-15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12700" marR="486409">
              <a:lnSpc>
                <a:spcPts val="1610"/>
              </a:lnSpc>
              <a:spcBef>
                <a:spcPts val="1260"/>
              </a:spcBef>
            </a:pPr>
            <a:r>
              <a:rPr dirty="0" sz="1400">
                <a:latin typeface="Arial MT"/>
                <a:cs typeface="Arial MT"/>
              </a:rPr>
              <a:t>Gather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5">
                <a:latin typeface="Arial MT"/>
                <a:cs typeface="Arial MT"/>
              </a:rPr>
              <a:t> comprehensive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dataset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>
                <a:latin typeface="Arial MT"/>
                <a:cs typeface="Arial MT"/>
              </a:rPr>
              <a:t> X-ray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images,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ensuring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diversity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terms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 medical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conditions, patient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demographics,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imaging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equipment.</a:t>
            </a:r>
            <a:endParaRPr sz="1400">
              <a:latin typeface="Arial MT"/>
              <a:cs typeface="Arial MT"/>
            </a:endParaRPr>
          </a:p>
          <a:p>
            <a:pPr marL="12700" marR="391160">
              <a:lnSpc>
                <a:spcPts val="1610"/>
              </a:lnSpc>
              <a:spcBef>
                <a:spcPts val="1220"/>
              </a:spcBef>
            </a:pPr>
            <a:r>
              <a:rPr dirty="0" sz="1400" spc="-5">
                <a:latin typeface="Arial MT"/>
                <a:cs typeface="Arial MT"/>
              </a:rPr>
              <a:t>Preprocess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 </a:t>
            </a:r>
            <a:r>
              <a:rPr dirty="0" sz="1400" spc="-5">
                <a:latin typeface="Arial MT"/>
                <a:cs typeface="Arial MT"/>
              </a:rPr>
              <a:t>dataset </a:t>
            </a:r>
            <a:r>
              <a:rPr dirty="0" sz="1400">
                <a:latin typeface="Arial MT"/>
                <a:cs typeface="Arial MT"/>
              </a:rPr>
              <a:t>to </a:t>
            </a:r>
            <a:r>
              <a:rPr dirty="0" sz="1400" spc="-5">
                <a:latin typeface="Arial MT"/>
                <a:cs typeface="Arial MT"/>
              </a:rPr>
              <a:t>standardize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image </a:t>
            </a:r>
            <a:r>
              <a:rPr dirty="0" sz="1400" spc="-5">
                <a:latin typeface="Arial MT"/>
                <a:cs typeface="Arial MT"/>
              </a:rPr>
              <a:t>sizes,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adjust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contrast,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 </a:t>
            </a:r>
            <a:r>
              <a:rPr dirty="0" sz="1400" spc="-5">
                <a:latin typeface="Arial MT"/>
                <a:cs typeface="Arial MT"/>
              </a:rPr>
              <a:t>remove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artifacts,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ensuring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consistency.</a:t>
            </a:r>
            <a:endParaRPr sz="1400">
              <a:latin typeface="Arial MT"/>
              <a:cs typeface="Arial MT"/>
            </a:endParaRPr>
          </a:p>
          <a:p>
            <a:pPr marL="212090" indent="-200025">
              <a:lnSpc>
                <a:spcPts val="1650"/>
              </a:lnSpc>
              <a:spcBef>
                <a:spcPts val="1100"/>
              </a:spcBef>
              <a:buFont typeface="Arial MT"/>
              <a:buAutoNum type="arabicPeriod" startAt="2"/>
              <a:tabLst>
                <a:tab pos="212725" algn="l"/>
              </a:tabLst>
            </a:pPr>
            <a:r>
              <a:rPr dirty="0" sz="1400" spc="-5" b="1">
                <a:latin typeface="Arial"/>
                <a:cs typeface="Arial"/>
              </a:rPr>
              <a:t>GAN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Architecture</a:t>
            </a:r>
            <a:r>
              <a:rPr dirty="0" sz="1400" spc="15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Selection</a:t>
            </a:r>
            <a:r>
              <a:rPr dirty="0" sz="1400" spc="-15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0"/>
              </a:lnSpc>
            </a:pPr>
            <a:r>
              <a:rPr dirty="0" sz="1400" spc="-5">
                <a:latin typeface="Arial MT"/>
                <a:cs typeface="Arial MT"/>
              </a:rPr>
              <a:t>Choose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appropriate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GAN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architecture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that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well-suited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X-ray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image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0"/>
              </a:lnSpc>
              <a:spcBef>
                <a:spcPts val="1150"/>
              </a:spcBef>
            </a:pPr>
            <a:r>
              <a:rPr dirty="0" sz="1400" spc="-15">
                <a:latin typeface="Arial MT"/>
                <a:cs typeface="Arial MT"/>
              </a:rPr>
              <a:t>generation.</a:t>
            </a:r>
            <a:endParaRPr sz="1400">
              <a:latin typeface="Arial MT"/>
              <a:cs typeface="Arial MT"/>
            </a:endParaRPr>
          </a:p>
          <a:p>
            <a:pPr marL="212090" indent="-200025">
              <a:lnSpc>
                <a:spcPts val="1650"/>
              </a:lnSpc>
              <a:buFont typeface="Arial MT"/>
              <a:buAutoNum type="arabicPeriod" startAt="3"/>
              <a:tabLst>
                <a:tab pos="212725" algn="l"/>
              </a:tabLst>
            </a:pPr>
            <a:r>
              <a:rPr dirty="0" sz="1400" spc="-5" b="1">
                <a:latin typeface="Arial"/>
                <a:cs typeface="Arial"/>
              </a:rPr>
              <a:t>Training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the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GAN</a:t>
            </a:r>
            <a:r>
              <a:rPr dirty="0" sz="1400" spc="-2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610"/>
              </a:lnSpc>
              <a:spcBef>
                <a:spcPts val="1275"/>
              </a:spcBef>
            </a:pPr>
            <a:r>
              <a:rPr dirty="0" sz="1400">
                <a:latin typeface="Arial MT"/>
                <a:cs typeface="Arial MT"/>
              </a:rPr>
              <a:t>Train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GAN</a:t>
            </a:r>
            <a:r>
              <a:rPr dirty="0" sz="1400">
                <a:latin typeface="Arial MT"/>
                <a:cs typeface="Arial MT"/>
              </a:rPr>
              <a:t> on</a:t>
            </a:r>
            <a:r>
              <a:rPr dirty="0" sz="1400" spc="-5">
                <a:latin typeface="Arial MT"/>
                <a:cs typeface="Arial MT"/>
              </a:rPr>
              <a:t> the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preprocessed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dataset,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generator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network</a:t>
            </a:r>
            <a:r>
              <a:rPr dirty="0" sz="1400">
                <a:latin typeface="Arial MT"/>
                <a:cs typeface="Arial MT"/>
              </a:rPr>
              <a:t> generating</a:t>
            </a:r>
            <a:r>
              <a:rPr dirty="0" sz="1400" spc="-5">
                <a:latin typeface="Arial MT"/>
                <a:cs typeface="Arial MT"/>
              </a:rPr>
              <a:t> synthetic </a:t>
            </a:r>
            <a:r>
              <a:rPr dirty="0" sz="1400">
                <a:latin typeface="Arial MT"/>
                <a:cs typeface="Arial MT"/>
              </a:rPr>
              <a:t> X-ray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images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discriminator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network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distinguishing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between real and </a:t>
            </a:r>
            <a:r>
              <a:rPr dirty="0" sz="1400" spc="-5">
                <a:latin typeface="Arial MT"/>
                <a:cs typeface="Arial MT"/>
              </a:rPr>
              <a:t>synthetic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images.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Proposed</a:t>
            </a:r>
            <a:r>
              <a:rPr dirty="0" spc="-25"/>
              <a:t> </a:t>
            </a:r>
            <a:r>
              <a:rPr dirty="0" spc="-5"/>
              <a:t>System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90"/>
              <a:t> </a:t>
            </a:r>
            <a:r>
              <a:rPr dirty="0" spc="-45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768" y="1057401"/>
            <a:ext cx="7571740" cy="39871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167005">
              <a:lnSpc>
                <a:spcPts val="1620"/>
              </a:lnSpc>
              <a:spcBef>
                <a:spcPts val="204"/>
              </a:spcBef>
            </a:pPr>
            <a:r>
              <a:rPr dirty="0" sz="1400" spc="-5">
                <a:latin typeface="Arial MT"/>
                <a:cs typeface="Arial MT"/>
              </a:rPr>
              <a:t>Implement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best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practices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GAN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training,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including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techniques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like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mini-batch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discrimination,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gradient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penalty,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spectral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normalization</a:t>
            </a:r>
            <a:r>
              <a:rPr dirty="0" sz="1400">
                <a:latin typeface="Arial MT"/>
                <a:cs typeface="Arial MT"/>
              </a:rPr>
              <a:t> to </a:t>
            </a:r>
            <a:r>
              <a:rPr dirty="0" sz="1400" spc="-5">
                <a:latin typeface="Arial MT"/>
                <a:cs typeface="Arial MT"/>
              </a:rPr>
              <a:t>stabilize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training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improve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image </a:t>
            </a:r>
            <a:r>
              <a:rPr dirty="0" sz="1400" spc="-5">
                <a:latin typeface="Arial MT"/>
                <a:cs typeface="Arial MT"/>
              </a:rPr>
              <a:t>quality.</a:t>
            </a:r>
            <a:endParaRPr sz="1400">
              <a:latin typeface="Arial MT"/>
              <a:cs typeface="Arial MT"/>
            </a:endParaRPr>
          </a:p>
          <a:p>
            <a:pPr marL="12700" marR="367030">
              <a:lnSpc>
                <a:spcPts val="1620"/>
              </a:lnSpc>
              <a:spcBef>
                <a:spcPts val="1215"/>
              </a:spcBef>
            </a:pPr>
            <a:r>
              <a:rPr dirty="0" sz="1400" spc="-5">
                <a:latin typeface="Arial MT"/>
                <a:cs typeface="Arial MT"/>
              </a:rPr>
              <a:t>Continuously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monitor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training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process</a:t>
            </a:r>
            <a:r>
              <a:rPr dirty="0" sz="1400">
                <a:latin typeface="Arial MT"/>
                <a:cs typeface="Arial MT"/>
              </a:rPr>
              <a:t> 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prevent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issues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like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collapse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or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vanishing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gradients.</a:t>
            </a:r>
            <a:endParaRPr sz="1400">
              <a:latin typeface="Arial MT"/>
              <a:cs typeface="Arial MT"/>
            </a:endParaRPr>
          </a:p>
          <a:p>
            <a:pPr marL="212090" indent="-200025">
              <a:lnSpc>
                <a:spcPct val="100000"/>
              </a:lnSpc>
              <a:spcBef>
                <a:spcPts val="1100"/>
              </a:spcBef>
              <a:buFont typeface="Arial MT"/>
              <a:buAutoNum type="arabicPeriod" startAt="4"/>
              <a:tabLst>
                <a:tab pos="212725" algn="l"/>
              </a:tabLst>
            </a:pPr>
            <a:r>
              <a:rPr dirty="0" sz="1400" spc="-5" b="1">
                <a:latin typeface="Arial"/>
                <a:cs typeface="Arial"/>
              </a:rPr>
              <a:t>Evaluation</a:t>
            </a:r>
            <a:r>
              <a:rPr dirty="0" sz="1400" spc="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and</a:t>
            </a:r>
            <a:r>
              <a:rPr dirty="0" sz="1400" spc="2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Validation</a:t>
            </a:r>
            <a:r>
              <a:rPr dirty="0" sz="1400" spc="-15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12700" marR="147320">
              <a:lnSpc>
                <a:spcPts val="1610"/>
              </a:lnSpc>
              <a:spcBef>
                <a:spcPts val="1265"/>
              </a:spcBef>
            </a:pPr>
            <a:r>
              <a:rPr dirty="0" sz="1400" spc="-5">
                <a:latin typeface="Arial MT"/>
                <a:cs typeface="Arial MT"/>
              </a:rPr>
              <a:t>Assess</a:t>
            </a:r>
            <a:r>
              <a:rPr dirty="0" sz="1400">
                <a:latin typeface="Arial MT"/>
                <a:cs typeface="Arial MT"/>
              </a:rPr>
              <a:t> the </a:t>
            </a:r>
            <a:r>
              <a:rPr dirty="0" sz="1400" spc="-5">
                <a:latin typeface="Arial MT"/>
                <a:cs typeface="Arial MT"/>
              </a:rPr>
              <a:t>quality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generated X-ray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images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using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quantitative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metrics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such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Structural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Similarity Index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(SSI),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Peak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Signal-to-Noise Ratio (PSNR),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Inception</a:t>
            </a:r>
            <a:r>
              <a:rPr dirty="0" sz="1400" spc="-5">
                <a:latin typeface="Arial MT"/>
                <a:cs typeface="Arial MT"/>
              </a:rPr>
              <a:t> Score.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620"/>
              </a:lnSpc>
              <a:spcBef>
                <a:spcPts val="1210"/>
              </a:spcBef>
            </a:pPr>
            <a:r>
              <a:rPr dirty="0" sz="1400" spc="-5">
                <a:latin typeface="Arial MT"/>
                <a:cs typeface="Arial MT"/>
              </a:rPr>
              <a:t>Conduct</a:t>
            </a:r>
            <a:r>
              <a:rPr dirty="0" sz="1400">
                <a:latin typeface="Arial MT"/>
                <a:cs typeface="Arial MT"/>
              </a:rPr>
              <a:t> a human </a:t>
            </a:r>
            <a:r>
              <a:rPr dirty="0" sz="1400" spc="-5">
                <a:latin typeface="Arial MT"/>
                <a:cs typeface="Arial MT"/>
              </a:rPr>
              <a:t>evaluation</a:t>
            </a:r>
            <a:r>
              <a:rPr dirty="0" sz="1400">
                <a:latin typeface="Arial MT"/>
                <a:cs typeface="Arial MT"/>
              </a:rPr>
              <a:t> by </a:t>
            </a:r>
            <a:r>
              <a:rPr dirty="0" sz="1400" spc="-5">
                <a:latin typeface="Arial MT"/>
                <a:cs typeface="Arial MT"/>
              </a:rPr>
              <a:t>involving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radiologists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 validate</a:t>
            </a:r>
            <a:r>
              <a:rPr dirty="0" sz="1400" spc="-5">
                <a:latin typeface="Arial MT"/>
                <a:cs typeface="Arial MT"/>
              </a:rPr>
              <a:t> 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clinical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realism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utility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synthetic images.</a:t>
            </a:r>
            <a:endParaRPr sz="1400">
              <a:latin typeface="Arial MT"/>
              <a:cs typeface="Arial MT"/>
            </a:endParaRPr>
          </a:p>
          <a:p>
            <a:pPr marL="212090" indent="-200025">
              <a:lnSpc>
                <a:spcPts val="1650"/>
              </a:lnSpc>
              <a:spcBef>
                <a:spcPts val="1100"/>
              </a:spcBef>
              <a:buFont typeface="Arial MT"/>
              <a:buAutoNum type="arabicPeriod" startAt="5"/>
              <a:tabLst>
                <a:tab pos="212725" algn="l"/>
              </a:tabLst>
            </a:pPr>
            <a:r>
              <a:rPr dirty="0" sz="1400" b="1">
                <a:latin typeface="Arial"/>
                <a:cs typeface="Arial"/>
              </a:rPr>
              <a:t>Dataset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Augmentation</a:t>
            </a:r>
            <a:r>
              <a:rPr dirty="0" sz="1400" spc="-15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0"/>
              </a:lnSpc>
            </a:pPr>
            <a:r>
              <a:rPr dirty="0" sz="1400">
                <a:latin typeface="Arial MT"/>
                <a:cs typeface="Arial MT"/>
              </a:rPr>
              <a:t>Augment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existing</a:t>
            </a:r>
            <a:r>
              <a:rPr dirty="0" sz="1400">
                <a:latin typeface="Arial MT"/>
                <a:cs typeface="Arial MT"/>
              </a:rPr>
              <a:t> X-ray</a:t>
            </a:r>
            <a:r>
              <a:rPr dirty="0" sz="1400" spc="-5">
                <a:latin typeface="Arial MT"/>
                <a:cs typeface="Arial MT"/>
              </a:rPr>
              <a:t> dataset with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synthetic images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create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400">
                <a:latin typeface="Arial MT"/>
                <a:cs typeface="Arial MT"/>
              </a:rPr>
              <a:t>larger,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more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diverse dataset.</a:t>
            </a:r>
            <a:endParaRPr sz="1400">
              <a:latin typeface="Arial MT"/>
              <a:cs typeface="Arial MT"/>
            </a:endParaRPr>
          </a:p>
          <a:p>
            <a:pPr marL="12700" marR="426720">
              <a:lnSpc>
                <a:spcPts val="1610"/>
              </a:lnSpc>
              <a:spcBef>
                <a:spcPts val="1280"/>
              </a:spcBef>
            </a:pPr>
            <a:r>
              <a:rPr dirty="0" sz="1400">
                <a:latin typeface="Arial MT"/>
                <a:cs typeface="Arial MT"/>
              </a:rPr>
              <a:t>Ensure </a:t>
            </a:r>
            <a:r>
              <a:rPr dirty="0" sz="1400" spc="-5">
                <a:latin typeface="Arial MT"/>
                <a:cs typeface="Arial MT"/>
              </a:rPr>
              <a:t>proper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stratification</a:t>
            </a:r>
            <a:r>
              <a:rPr dirty="0" sz="1400">
                <a:latin typeface="Arial MT"/>
                <a:cs typeface="Arial MT"/>
              </a:rPr>
              <a:t> and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maintain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balance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classes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 </a:t>
            </a:r>
            <a:r>
              <a:rPr dirty="0" sz="1400" spc="-5">
                <a:latin typeface="Arial MT"/>
                <a:cs typeface="Arial MT"/>
              </a:rPr>
              <a:t>prevent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bias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</a:t>
            </a:r>
            <a:r>
              <a:rPr dirty="0" sz="1400">
                <a:latin typeface="Arial MT"/>
                <a:cs typeface="Arial MT"/>
              </a:rPr>
              <a:t> machine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learning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models.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Kanishk</dc:creator>
  <dc:title>Untitled presentation</dc:title>
  <dcterms:created xsi:type="dcterms:W3CDTF">2024-05-14T16:19:59Z</dcterms:created>
  <dcterms:modified xsi:type="dcterms:W3CDTF">2024-05-14T16:19:59Z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2024-05-14T00:00:00Z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2024-05-14T00:00:00Z</vt:filetime>
  </property>
</Properties>
</file>