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A_8B82541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5_3A7E62FA.xml" ContentType="application/vnd.ms-powerpoint.comments+xml"/>
  <Override PartName="/ppt/comments/modernComment_126_3BD34CF0.xml" ContentType="application/vnd.ms-powerpoint.comments+xml"/>
  <Override PartName="/ppt/comments/modernComment_12B_BB160FC1.xml" ContentType="application/vnd.ms-powerpoint.comments+xml"/>
  <Override PartName="/ppt/comments/modernComment_12E_D219CA76.xml" ContentType="application/vnd.ms-powerpoint.comments+xml"/>
  <Override PartName="/ppt/comments/modernComment_124_BFB11AF4.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19_EA51BB9F.xml" ContentType="application/vnd.ms-powerpoint.comments+xml"/>
  <Override PartName="/ppt/comments/modernComment_128_EA986296.xml" ContentType="application/vnd.ms-powerpoint.comments+xml"/>
  <Override PartName="/ppt/comments/modernComment_12A_D896F279.xml" ContentType="application/vnd.ms-powerpoint.comments+xml"/>
  <Override PartName="/ppt/comments/modernComment_118_4B29AE2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6" r:id="rId4"/>
    <p:sldId id="261" r:id="rId5"/>
    <p:sldId id="272" r:id="rId6"/>
    <p:sldId id="287" r:id="rId7"/>
    <p:sldId id="294" r:id="rId8"/>
    <p:sldId id="305" r:id="rId9"/>
    <p:sldId id="297" r:id="rId10"/>
    <p:sldId id="300" r:id="rId11"/>
    <p:sldId id="271" r:id="rId12"/>
    <p:sldId id="306" r:id="rId13"/>
    <p:sldId id="267" r:id="rId14"/>
    <p:sldId id="299" r:id="rId15"/>
    <p:sldId id="308" r:id="rId16"/>
    <p:sldId id="291" r:id="rId17"/>
    <p:sldId id="302" r:id="rId18"/>
    <p:sldId id="292" r:id="rId19"/>
    <p:sldId id="303" r:id="rId20"/>
    <p:sldId id="307" r:id="rId21"/>
    <p:sldId id="270" r:id="rId22"/>
    <p:sldId id="304" r:id="rId23"/>
    <p:sldId id="286" r:id="rId24"/>
    <p:sldId id="285" r:id="rId25"/>
    <p:sldId id="288" r:id="rId26"/>
    <p:sldId id="284" r:id="rId27"/>
    <p:sldId id="281" r:id="rId28"/>
    <p:sldId id="289" r:id="rId29"/>
    <p:sldId id="273" r:id="rId30"/>
    <p:sldId id="268" r:id="rId31"/>
    <p:sldId id="278" r:id="rId32"/>
    <p:sldId id="276" r:id="rId33"/>
    <p:sldId id="296" r:id="rId34"/>
    <p:sldId id="298" r:id="rId35"/>
    <p:sldId id="274" r:id="rId36"/>
    <p:sldId id="301" r:id="rId37"/>
    <p:sldId id="282" r:id="rId38"/>
    <p:sldId id="279" r:id="rId39"/>
    <p:sldId id="280"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91BDCB-FA6C-49FA-9548-077530DB0AF4}">
          <p14:sldIdLst>
            <p14:sldId id="256"/>
            <p14:sldId id="260"/>
            <p14:sldId id="266"/>
            <p14:sldId id="261"/>
            <p14:sldId id="272"/>
            <p14:sldId id="287"/>
            <p14:sldId id="294"/>
            <p14:sldId id="305"/>
            <p14:sldId id="297"/>
            <p14:sldId id="300"/>
            <p14:sldId id="271"/>
            <p14:sldId id="306"/>
            <p14:sldId id="267"/>
            <p14:sldId id="299"/>
            <p14:sldId id="308"/>
            <p14:sldId id="291"/>
            <p14:sldId id="302"/>
            <p14:sldId id="292"/>
            <p14:sldId id="303"/>
            <p14:sldId id="307"/>
            <p14:sldId id="270"/>
            <p14:sldId id="304"/>
            <p14:sldId id="286"/>
            <p14:sldId id="285"/>
            <p14:sldId id="288"/>
            <p14:sldId id="284"/>
            <p14:sldId id="281"/>
            <p14:sldId id="289"/>
            <p14:sldId id="273"/>
            <p14:sldId id="268"/>
            <p14:sldId id="278"/>
            <p14:sldId id="276"/>
            <p14:sldId id="296"/>
            <p14:sldId id="298"/>
            <p14:sldId id="274"/>
            <p14:sldId id="301"/>
            <p14:sldId id="282"/>
            <p14:sldId id="279"/>
            <p14:sldId id="280"/>
            <p14:sldId id="29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20A61A-BED6-9B62-E5A3-A7C6EB0F88F0}" name="Riya Khandelwal" initials="RK" userId="S::riyakhandelwal@jklu.edu.in::c0455dbc-914b-4860-a444-77382ccf4c7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75F11-389A-CAA3-CA46-0E31CBF66977}" v="801" dt="2024-06-25T11:33:12.300"/>
    <p1510:client id="{55EFA947-AEE7-D139-FDB4-6FBBD1E42164}" v="112" dt="2024-06-26T03:39:28.675"/>
    <p1510:client id="{ACA9EF49-5429-288E-C2EE-2569718360EB}" v="1152" dt="2024-06-27T02:49:32.414"/>
    <p1510:client id="{ADD4AEE8-EBF2-DBE9-B5CD-88F2AA1CFCAB}" v="22" dt="2024-06-26T13:07:31.997"/>
    <p1510:client id="{AFF71DA6-9936-1127-947D-F600949EF6D8}" v="288" dt="2024-06-26T02:12:56.547"/>
    <p1510:client id="{B2605FD5-214D-183E-A83A-2D2F37444478}" v="99" dt="2024-06-25T16:00:43.857"/>
    <p1510:client id="{C77E4E11-B4FF-7C8B-1FEC-FB2268D9B1A2}" v="17" dt="2024-06-25T15:49:08.751"/>
    <p1510:client id="{D3E710FE-AB8B-EBBE-7780-461ABE35929B}" v="1370" dt="2024-06-26T12:57:00.768"/>
    <p1510:client id="{E354334A-BE3C-C69B-4367-438680953C94}" v="100" dt="2024-06-25T16:13:12.743"/>
    <p1510:client id="{F2D97C60-ED25-BE53-67B6-DCB04B16A5D3}" v="1" dt="2024-06-25T16:14:20.826"/>
    <p1510:client id="{F8AB82BA-BA40-E7A0-26B7-11465C7B9F12}" v="414" dt="2024-06-26T17:35:5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05_3A7E62FA.xml><?xml version="1.0" encoding="utf-8"?>
<p188:cmLst xmlns:a="http://schemas.openxmlformats.org/drawingml/2006/main" xmlns:r="http://schemas.openxmlformats.org/officeDocument/2006/relationships" xmlns:p188="http://schemas.microsoft.com/office/powerpoint/2018/8/main">
  <p188:cm id="{C27F3AAD-B50D-4C57-9C80-999FBC402AF5}" authorId="{E820A61A-BED6-9B62-E5A3-A7C6EB0F88F0}" created="2024-06-25T10:35:42.200">
    <pc:sldMkLst xmlns:pc="http://schemas.microsoft.com/office/powerpoint/2013/main/command">
      <pc:docMk/>
      <pc:sldMk cId="981361402" sldId="261"/>
    </pc:sldMkLst>
    <p188:txBody>
      <a:bodyPr/>
      <a:lstStyle/>
      <a:p>
        <a:r>
          <a:rPr lang="en-US"/>
          <a:t>The Concept of Containerization
In essence, containerization is a lightweight virtualization that allows multiple isolated applications to run concurrently on a single host operating system. Containers share the host’s kernel but maintain their file system, libraries, and dependencies. It results in more efficient use of system resources and a faster startup time than in traditional virtual machines (VMs).</a:t>
        </a:r>
      </a:p>
    </p188:txBody>
  </p188:cm>
</p188:cmLst>
</file>

<file path=ppt/comments/modernComment_10A_8B82541F.xml><?xml version="1.0" encoding="utf-8"?>
<p188:cmLst xmlns:a="http://schemas.openxmlformats.org/drawingml/2006/main" xmlns:r="http://schemas.openxmlformats.org/officeDocument/2006/relationships" xmlns:p188="http://schemas.microsoft.com/office/powerpoint/2018/8/main">
  <p188:cm id="{C0843550-C5AE-48C1-9F62-EA58394FEDC7}" authorId="{E820A61A-BED6-9B62-E5A3-A7C6EB0F88F0}" created="2024-06-25T10:27:18.660">
    <pc:sldMkLst xmlns:pc="http://schemas.microsoft.com/office/powerpoint/2013/main/command">
      <pc:docMk/>
      <pc:sldMk cId="2340574239" sldId="266"/>
    </pc:sldMkLst>
    <p188:txBody>
      <a:bodyPr/>
      <a:lstStyle/>
      <a:p>
        <a:r>
          <a:rPr lang="en-US"/>
          <a:t>docker solves compatibility issues like OS , OS settings, libraries missing </a:t>
        </a:r>
      </a:p>
    </p188:txBody>
  </p188:cm>
  <p188:cm id="{2890CDD4-20AF-4B1D-8932-2359FCBBD0D4}" authorId="{E820A61A-BED6-9B62-E5A3-A7C6EB0F88F0}" created="2024-06-26T03:13:52.356">
    <pc:sldMkLst xmlns:pc="http://schemas.microsoft.com/office/powerpoint/2013/main/command">
      <pc:docMk/>
      <pc:sldMk cId="2340574239" sldId="266"/>
    </pc:sldMkLst>
    <p188:txBody>
      <a:bodyPr/>
      <a:lstStyle/>
      <a:p>
        <a:r>
          <a:rPr lang="en-US"/>
          <a:t>Containers are lightweight, portable, and self-sufficient units that package an application and its dependencies together, ensuring consistency across various environments.</a:t>
        </a:r>
      </a:p>
    </p188:txBody>
  </p188:cm>
  <p188:cm id="{A7BBC6E1-4DA5-4E3C-9033-A6C7D3E2DFBD}" authorId="{E820A61A-BED6-9B62-E5A3-A7C6EB0F88F0}" created="2024-06-26T03:15:05.091">
    <pc:sldMkLst xmlns:pc="http://schemas.microsoft.com/office/powerpoint/2013/main/command">
      <pc:docMk/>
      <pc:sldMk cId="2340574239" sldId="266"/>
    </pc:sldMkLst>
    <p188:txBody>
      <a:bodyPr/>
      <a:lstStyle/>
      <a:p>
        <a:r>
          <a:rPr lang="en-US"/>
          <a:t>providing a consistent environment for applications, which ensures they run the same way regardless of where they are deployed. This</a:t>
        </a:r>
      </a:p>
    </p188:txBody>
  </p188:cm>
</p188:cmLst>
</file>

<file path=ppt/comments/modernComment_118_4B29AE2C.xml><?xml version="1.0" encoding="utf-8"?>
<p188:cmLst xmlns:a="http://schemas.openxmlformats.org/drawingml/2006/main" xmlns:r="http://schemas.openxmlformats.org/officeDocument/2006/relationships" xmlns:p188="http://schemas.microsoft.com/office/powerpoint/2018/8/main">
  <p188:cm id="{CF1AC00E-5D75-418C-B6F3-452B6108211D}" authorId="{E820A61A-BED6-9B62-E5A3-A7C6EB0F88F0}" created="2024-06-26T11:25:31.100">
    <ac:deMkLst xmlns:ac="http://schemas.microsoft.com/office/drawing/2013/main/command">
      <pc:docMk xmlns:pc="http://schemas.microsoft.com/office/powerpoint/2013/main/command"/>
      <pc:sldMk xmlns:pc="http://schemas.microsoft.com/office/powerpoint/2013/main/command" cId="1261022764" sldId="280"/>
      <ac:spMk id="3" creationId="{3F3CA526-F4F8-02DF-8F8B-A97ECEBACE7A}"/>
    </ac:deMkLst>
    <p188:txBody>
      <a:bodyPr/>
      <a:lstStyle/>
      <a:p>
        <a:r>
          <a:rPr lang="en-US"/>
          <a:t>Communication channel between all containers introduce docker networking</a:t>
        </a:r>
      </a:p>
    </p188:txBody>
  </p188:cm>
</p188:cmLst>
</file>

<file path=ppt/comments/modernComment_119_EA51BB9F.xml><?xml version="1.0" encoding="utf-8"?>
<p188:cmLst xmlns:a="http://schemas.openxmlformats.org/drawingml/2006/main" xmlns:r="http://schemas.openxmlformats.org/officeDocument/2006/relationships" xmlns:p188="http://schemas.microsoft.com/office/powerpoint/2018/8/main">
  <p188:cm id="{14716C33-2A4A-453B-B82E-3758A912995E}" authorId="{E820A61A-BED6-9B62-E5A3-A7C6EB0F88F0}" created="2024-06-26T09:56:16.377">
    <ac:deMkLst xmlns:ac="http://schemas.microsoft.com/office/drawing/2013/main/command">
      <pc:docMk xmlns:pc="http://schemas.microsoft.com/office/powerpoint/2013/main/command"/>
      <pc:sldMk xmlns:pc="http://schemas.microsoft.com/office/powerpoint/2013/main/command" cId="3931224991" sldId="281"/>
      <ac:spMk id="4" creationId="{406BF541-F261-9C11-AAE2-D43D6CC0865C}"/>
    </ac:deMkLst>
    <p188:txBody>
      <a:bodyPr/>
      <a:lstStyle/>
      <a:p>
        <a:r>
          <a:rPr lang="en-US"/>
          <a:t>Imagine you have a web server running inside a Docker container on port 3000. By default, this port is only accessible within the Docker network and not from your host machine or the external network.
To make this server accessible outside the container, you need to forward a port from the host to the container.</a:t>
        </a:r>
      </a:p>
    </p188:txBody>
  </p188:cm>
</p188:cmLst>
</file>

<file path=ppt/comments/modernComment_124_BFB11AF4.xml><?xml version="1.0" encoding="utf-8"?>
<p188:cmLst xmlns:a="http://schemas.openxmlformats.org/drawingml/2006/main" xmlns:r="http://schemas.openxmlformats.org/officeDocument/2006/relationships" xmlns:p188="http://schemas.microsoft.com/office/powerpoint/2018/8/main">
  <p188:cm id="{BB3154BB-C5D3-4774-9B41-15EE1CE9B709}" authorId="{E820A61A-BED6-9B62-E5A3-A7C6EB0F88F0}" created="2024-06-27T00:59:11.336">
    <ac:deMkLst xmlns:ac="http://schemas.microsoft.com/office/drawing/2013/main/command">
      <pc:docMk xmlns:pc="http://schemas.microsoft.com/office/powerpoint/2013/main/command"/>
      <pc:sldMk xmlns:pc="http://schemas.microsoft.com/office/powerpoint/2013/main/command" cId="3216055028" sldId="292"/>
      <ac:spMk id="3" creationId="{B87746D4-FA31-A450-7AAC-C89E6FEDE5B3}"/>
    </ac:deMkLst>
    <p188:txBody>
      <a:bodyPr/>
      <a:lstStyle/>
      <a:p>
        <a:r>
          <a:rPr lang="en-US"/>
          <a:t>Containers have networking enabled by default, and they can make outgoing connections. A container has no information about what kind of network it's attached to, or whether their peers are also Docker workloads or not.</a:t>
        </a:r>
      </a:p>
    </p188:txBody>
  </p188:cm>
  <p188:cm id="{2FF88519-7A6E-42DC-B4AE-25A9FFCC920B}" authorId="{E820A61A-BED6-9B62-E5A3-A7C6EB0F88F0}" created="2024-06-27T02:48:14.037">
    <pc:sldMkLst xmlns:pc="http://schemas.microsoft.com/office/powerpoint/2013/main/command">
      <pc:docMk/>
      <pc:sldMk cId="3216055028" sldId="292"/>
    </pc:sldMkLst>
    <p188:txBody>
      <a:bodyPr/>
      <a:lstStyle/>
      <a:p>
        <a:r>
          <a:rPr lang="en-US"/>
          <a:t>Communication channel between all containers introduce docker networking</a:t>
        </a:r>
      </a:p>
    </p188:txBody>
  </p188:cm>
</p188:cmLst>
</file>

<file path=ppt/comments/modernComment_126_3BD34CF0.xml><?xml version="1.0" encoding="utf-8"?>
<p188:cmLst xmlns:a="http://schemas.openxmlformats.org/drawingml/2006/main" xmlns:r="http://schemas.openxmlformats.org/officeDocument/2006/relationships" xmlns:p188="http://schemas.microsoft.com/office/powerpoint/2018/8/main">
  <p188:cm id="{1F1D7E10-4388-4494-BB5B-237B3448A75D}" authorId="{E820A61A-BED6-9B62-E5A3-A7C6EB0F88F0}" created="2024-06-27T00:01:56.076">
    <ac:deMkLst xmlns:ac="http://schemas.microsoft.com/office/drawing/2013/main/command">
      <pc:docMk xmlns:pc="http://schemas.microsoft.com/office/powerpoint/2013/main/command"/>
      <pc:sldMk xmlns:pc="http://schemas.microsoft.com/office/powerpoint/2013/main/command" cId="1003703536" sldId="294"/>
      <ac:spMk id="3" creationId="{FDC14DFF-6A4E-6F88-E840-F0535C7AB6D0}"/>
    </ac:deMkLst>
    <p188:txBody>
      <a:bodyPr/>
      <a:lstStyle/>
      <a:p>
        <a:r>
          <a:rPr lang="en-US"/>
          <a:t> We can also create custom Images using dockerfile which defines the steps meeded to create the image and run it</a:t>
        </a:r>
      </a:p>
    </p188:txBody>
  </p188:cm>
  <p188:cm id="{0FA6AFB2-CB0E-44CC-98EA-C62B0BDC5E93}" authorId="{E820A61A-BED6-9B62-E5A3-A7C6EB0F88F0}" created="2024-06-27T00:04:14.906">
    <ac:deMkLst xmlns:ac="http://schemas.microsoft.com/office/drawing/2013/main/command">
      <pc:docMk xmlns:pc="http://schemas.microsoft.com/office/powerpoint/2013/main/command"/>
      <pc:sldMk xmlns:pc="http://schemas.microsoft.com/office/powerpoint/2013/main/command" cId="1003703536" sldId="294"/>
      <ac:spMk id="3" creationId="{FDC14DFF-6A4E-6F88-E840-F0535C7AB6D0}"/>
    </ac:deMkLst>
    <p188:txBody>
      <a:bodyPr/>
      <a:lstStyle/>
      <a:p>
        <a:r>
          <a:rPr lang="en-US"/>
          <a:t> Images become containers when they run on the docker engine.
You can’t modify in images; you can only modify in containers</a:t>
        </a:r>
      </a:p>
    </p188:txBody>
  </p188:cm>
  <p188:cm id="{FE75649C-8B77-420D-AD17-E3DD10EE9AE7}" authorId="{E820A61A-BED6-9B62-E5A3-A7C6EB0F88F0}" created="2024-06-27T02:49:08.116">
    <pc:sldMkLst xmlns:pc="http://schemas.microsoft.com/office/powerpoint/2013/main/command">
      <pc:docMk/>
      <pc:sldMk cId="1003703536" sldId="294"/>
    </pc:sldMkLst>
    <p188:txBody>
      <a:bodyPr/>
      <a:lstStyle/>
      <a:p>
        <a:r>
          <a:rPr lang="en-US"/>
          <a:t> It stores Docker Images. Docker Hub is most common one which anyone can use. We can docker push command, to push our image to the configured registry and docker pull to pull the required image</a:t>
        </a:r>
      </a:p>
    </p188:txBody>
  </p188:cm>
</p188:cmLst>
</file>

<file path=ppt/comments/modernComment_128_EA986296.xml><?xml version="1.0" encoding="utf-8"?>
<p188:cmLst xmlns:a="http://schemas.openxmlformats.org/drawingml/2006/main" xmlns:r="http://schemas.openxmlformats.org/officeDocument/2006/relationships" xmlns:p188="http://schemas.microsoft.com/office/powerpoint/2018/8/main">
  <p188:cm id="{A465BA2C-7D61-46A7-A2E6-9331316D1295}" authorId="{E820A61A-BED6-9B62-E5A3-A7C6EB0F88F0}" created="2024-06-27T00:16:14.328">
    <ac:deMkLst xmlns:ac="http://schemas.microsoft.com/office/drawing/2013/main/command">
      <pc:docMk xmlns:pc="http://schemas.microsoft.com/office/powerpoint/2013/main/command"/>
      <pc:sldMk xmlns:pc="http://schemas.microsoft.com/office/powerpoint/2013/main/command" cId="3935855254" sldId="296"/>
      <ac:spMk id="3" creationId="{FDC14DFF-6A4E-6F88-E840-F0535C7AB6D0}"/>
    </ac:deMkLst>
    <p188:txBody>
      <a:bodyPr/>
      <a:lstStyle/>
      <a:p>
        <a:r>
          <a:rPr lang="en-US"/>
          <a:t> It stores Docker Images. Docker Hub is most common one which anyone can use. We can docker push command, to push our image to the configured registry and docker pull to pull the required image</a:t>
        </a:r>
      </a:p>
    </p188:txBody>
  </p188:cm>
</p188:cmLst>
</file>

<file path=ppt/comments/modernComment_12A_D896F279.xml><?xml version="1.0" encoding="utf-8"?>
<p188:cmLst xmlns:a="http://schemas.openxmlformats.org/drawingml/2006/main" xmlns:r="http://schemas.openxmlformats.org/officeDocument/2006/relationships" xmlns:p188="http://schemas.microsoft.com/office/powerpoint/2018/8/main">
  <p188:cm id="{577B8669-630E-45F6-A779-767DFB3346ED}" authorId="{E820A61A-BED6-9B62-E5A3-A7C6EB0F88F0}" created="2024-06-27T00:25:45.665">
    <ac:deMkLst xmlns:ac="http://schemas.microsoft.com/office/drawing/2013/main/command">
      <pc:docMk xmlns:pc="http://schemas.microsoft.com/office/powerpoint/2013/main/command"/>
      <pc:sldMk xmlns:pc="http://schemas.microsoft.com/office/powerpoint/2013/main/command" cId="3633771129" sldId="298"/>
      <ac:spMk id="3" creationId="{1BAEF0D3-F3EB-B19A-4B6E-A9F482D243D1}"/>
    </ac:deMkLst>
    <p188:txBody>
      <a:bodyPr/>
      <a:lstStyle/>
      <a:p>
        <a:r>
          <a:rPr lang="en-US"/>
          <a:t>Install docker ​
Creating the Dockerfile​
Containerize your application​
Push the docker image to a docker repository(Dockerhub)​
Pull the image and run it.</a:t>
        </a:r>
      </a:p>
    </p188:txBody>
  </p188:cm>
</p188:cmLst>
</file>

<file path=ppt/comments/modernComment_12B_BB160FC1.xml><?xml version="1.0" encoding="utf-8"?>
<p188:cmLst xmlns:a="http://schemas.openxmlformats.org/drawingml/2006/main" xmlns:r="http://schemas.openxmlformats.org/officeDocument/2006/relationships" xmlns:p188="http://schemas.microsoft.com/office/powerpoint/2018/8/main">
  <p188:cm id="{8A827A88-0781-4AB8-848D-0930E927BA31}" authorId="{E820A61A-BED6-9B62-E5A3-A7C6EB0F88F0}" created="2024-06-27T02:49:32.414">
    <pc:sldMkLst xmlns:pc="http://schemas.microsoft.com/office/powerpoint/2013/main/command">
      <pc:docMk/>
      <pc:sldMk cId="3138785217" sldId="299"/>
    </pc:sldMkLst>
    <p188:txBody>
      <a:bodyPr/>
      <a:lstStyle/>
      <a:p>
        <a:r>
          <a:rPr lang="en-US"/>
          <a:t>Install docker ​
Creating the Dockerfile​
Containerize your application​
Push the docker image to a docker repository(Dockerhub)​
Pull the image and run it.</a:t>
        </a:r>
      </a:p>
    </p188:txBody>
  </p188:cm>
</p188:cmLst>
</file>

<file path=ppt/comments/modernComment_12E_D219CA76.xml><?xml version="1.0" encoding="utf-8"?>
<p188:cmLst xmlns:a="http://schemas.openxmlformats.org/drawingml/2006/main" xmlns:r="http://schemas.openxmlformats.org/officeDocument/2006/relationships" xmlns:p188="http://schemas.microsoft.com/office/powerpoint/2018/8/main">
  <p188:cm id="{50C05AAB-0B89-47C8-A3BA-88653299BCA7}" authorId="{E820A61A-BED6-9B62-E5A3-A7C6EB0F88F0}" created="2024-06-27T02:48:41.225">
    <pc:sldMkLst xmlns:pc="http://schemas.microsoft.com/office/powerpoint/2013/main/command">
      <pc:docMk/>
      <pc:sldMk cId="3524905590" sldId="302"/>
    </pc:sldMkLst>
    <p188:txBody>
      <a:bodyPr/>
      <a:lstStyle/>
      <a:p>
        <a:r>
          <a:rPr lang="en-US"/>
          <a:t>Imagine you have a web server running inside a Docker container on port 3000. By default, this port is only accessible within the Docker network and not from your host machine or the external network.
To make this server accessible outside the container, you need to forward a port from the host to the container.</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6D3ACC-F4B5-40BC-9B60-7CDDAB6E10A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678F8B-ECF7-48B4-8672-221F2A05A3B9}">
      <dgm:prSet/>
      <dgm:spPr/>
      <dgm:t>
        <a:bodyPr/>
        <a:lstStyle/>
        <a:p>
          <a:pPr>
            <a:lnSpc>
              <a:spcPct val="100000"/>
            </a:lnSpc>
          </a:pPr>
          <a:r>
            <a:rPr lang="en-US" b="0" dirty="0">
              <a:latin typeface="Aptos Display" panose="020F0302020204030204"/>
            </a:rPr>
            <a:t>It</a:t>
          </a:r>
          <a:r>
            <a:rPr lang="en-US" dirty="0"/>
            <a:t> is an open-source platform that enables developers to automate the deployment, scaling, and management of applications using containerization</a:t>
          </a:r>
          <a:r>
            <a:rPr lang="en-US" dirty="0">
              <a:latin typeface="Aptos Display" panose="020F0302020204030204"/>
            </a:rPr>
            <a:t>.</a:t>
          </a:r>
          <a:endParaRPr lang="en-US" dirty="0"/>
        </a:p>
      </dgm:t>
    </dgm:pt>
    <dgm:pt modelId="{7305E8EC-5300-435B-AF40-5A2E9EAB7787}" type="parTrans" cxnId="{3C18CA22-3784-4F53-AF78-3BE69F322EF0}">
      <dgm:prSet/>
      <dgm:spPr/>
      <dgm:t>
        <a:bodyPr/>
        <a:lstStyle/>
        <a:p>
          <a:endParaRPr lang="en-US"/>
        </a:p>
      </dgm:t>
    </dgm:pt>
    <dgm:pt modelId="{AD679E5F-7F7B-4D20-AE4A-B042CED3D156}" type="sibTrans" cxnId="{3C18CA22-3784-4F53-AF78-3BE69F322EF0}">
      <dgm:prSet/>
      <dgm:spPr/>
      <dgm:t>
        <a:bodyPr/>
        <a:lstStyle/>
        <a:p>
          <a:endParaRPr lang="en-US"/>
        </a:p>
      </dgm:t>
    </dgm:pt>
    <dgm:pt modelId="{A4570D9E-B354-48B1-82FC-CD7965F757B9}">
      <dgm:prSet phldr="0"/>
      <dgm:spPr/>
      <dgm:t>
        <a:bodyPr/>
        <a:lstStyle/>
        <a:p>
          <a:pPr>
            <a:lnSpc>
              <a:spcPct val="100000"/>
            </a:lnSpc>
          </a:pPr>
          <a:r>
            <a:rPr lang="en-US">
              <a:latin typeface="Aptos Display"/>
            </a:rPr>
            <a:t>It provides ability to run an application in an isolated environment.</a:t>
          </a:r>
        </a:p>
      </dgm:t>
    </dgm:pt>
    <dgm:pt modelId="{30AD40F4-E984-46E6-816B-703F049C35B8}" type="parTrans" cxnId="{C49AE205-AC2F-4371-911C-C0F5F5555AA8}">
      <dgm:prSet/>
      <dgm:spPr/>
      <dgm:t>
        <a:bodyPr/>
        <a:lstStyle/>
        <a:p>
          <a:endParaRPr lang="en-US"/>
        </a:p>
      </dgm:t>
    </dgm:pt>
    <dgm:pt modelId="{338D71F1-6163-416A-89CA-254EDBCA14A9}" type="sibTrans" cxnId="{C49AE205-AC2F-4371-911C-C0F5F5555AA8}">
      <dgm:prSet/>
      <dgm:spPr/>
      <dgm:t>
        <a:bodyPr/>
        <a:lstStyle/>
        <a:p>
          <a:endParaRPr lang="en-US"/>
        </a:p>
      </dgm:t>
    </dgm:pt>
    <dgm:pt modelId="{811DE790-0108-4DD7-80F4-3926E113F8ED}">
      <dgm:prSet/>
      <dgm:spPr/>
      <dgm:t>
        <a:bodyPr/>
        <a:lstStyle/>
        <a:p>
          <a:pPr>
            <a:lnSpc>
              <a:spcPct val="100000"/>
            </a:lnSpc>
          </a:pPr>
          <a:r>
            <a:rPr lang="en-US">
              <a:latin typeface="Aptos Display"/>
            </a:rPr>
            <a:t>By taking advantage of Docker's methodologies, we can significantly reduce the delay between writing code and running it in production.</a:t>
          </a:r>
        </a:p>
      </dgm:t>
    </dgm:pt>
    <dgm:pt modelId="{77309D46-E86B-4887-9E3E-0B994783AD78}" type="parTrans" cxnId="{55CA6B57-906F-4D36-ABDE-1778378473FC}">
      <dgm:prSet/>
      <dgm:spPr/>
      <dgm:t>
        <a:bodyPr/>
        <a:lstStyle/>
        <a:p>
          <a:endParaRPr lang="en-US"/>
        </a:p>
      </dgm:t>
    </dgm:pt>
    <dgm:pt modelId="{E72A88E0-0B67-40C3-935D-2F505E344A8F}" type="sibTrans" cxnId="{55CA6B57-906F-4D36-ABDE-1778378473FC}">
      <dgm:prSet/>
      <dgm:spPr/>
      <dgm:t>
        <a:bodyPr/>
        <a:lstStyle/>
        <a:p>
          <a:endParaRPr lang="en-US"/>
        </a:p>
      </dgm:t>
    </dgm:pt>
    <dgm:pt modelId="{6CA0AC3E-76CE-4DA9-B87A-B204732F157F}" type="pres">
      <dgm:prSet presAssocID="{656D3ACC-F4B5-40BC-9B60-7CDDAB6E10A9}" presName="root" presStyleCnt="0">
        <dgm:presLayoutVars>
          <dgm:dir/>
          <dgm:resizeHandles val="exact"/>
        </dgm:presLayoutVars>
      </dgm:prSet>
      <dgm:spPr/>
    </dgm:pt>
    <dgm:pt modelId="{9AB2CE85-5B1B-43F1-8452-1D24F1FFD606}" type="pres">
      <dgm:prSet presAssocID="{3D678F8B-ECF7-48B4-8672-221F2A05A3B9}" presName="compNode" presStyleCnt="0"/>
      <dgm:spPr/>
    </dgm:pt>
    <dgm:pt modelId="{25816117-7DC3-4AF7-B0F3-526D0B57579C}" type="pres">
      <dgm:prSet presAssocID="{3D678F8B-ECF7-48B4-8672-221F2A05A3B9}" presName="bgRect" presStyleLbl="bgShp" presStyleIdx="0" presStyleCnt="3"/>
      <dgm:spPr/>
    </dgm:pt>
    <dgm:pt modelId="{55D7C5FB-F6E6-49DA-8158-9F181AA3BE85}" type="pres">
      <dgm:prSet presAssocID="{3D678F8B-ECF7-48B4-8672-221F2A05A3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58AEE471-6EE3-420E-BCA7-278967D97D5F}" type="pres">
      <dgm:prSet presAssocID="{3D678F8B-ECF7-48B4-8672-221F2A05A3B9}" presName="spaceRect" presStyleCnt="0"/>
      <dgm:spPr/>
    </dgm:pt>
    <dgm:pt modelId="{45E117A4-D25B-4B2E-81F8-1579B102A8D6}" type="pres">
      <dgm:prSet presAssocID="{3D678F8B-ECF7-48B4-8672-221F2A05A3B9}" presName="parTx" presStyleLbl="revTx" presStyleIdx="0" presStyleCnt="3">
        <dgm:presLayoutVars>
          <dgm:chMax val="0"/>
          <dgm:chPref val="0"/>
        </dgm:presLayoutVars>
      </dgm:prSet>
      <dgm:spPr/>
    </dgm:pt>
    <dgm:pt modelId="{C76EA1ED-D420-4FEE-B6CB-868FE768D392}" type="pres">
      <dgm:prSet presAssocID="{AD679E5F-7F7B-4D20-AE4A-B042CED3D156}" presName="sibTrans" presStyleCnt="0"/>
      <dgm:spPr/>
    </dgm:pt>
    <dgm:pt modelId="{94E65767-8F20-4B4B-8B2B-C34F8A778220}" type="pres">
      <dgm:prSet presAssocID="{A4570D9E-B354-48B1-82FC-CD7965F757B9}" presName="compNode" presStyleCnt="0"/>
      <dgm:spPr/>
    </dgm:pt>
    <dgm:pt modelId="{0D49002D-8C71-4127-992F-B91D6F97832F}" type="pres">
      <dgm:prSet presAssocID="{A4570D9E-B354-48B1-82FC-CD7965F757B9}" presName="bgRect" presStyleLbl="bgShp" presStyleIdx="1" presStyleCnt="3"/>
      <dgm:spPr/>
    </dgm:pt>
    <dgm:pt modelId="{94E5DD11-B63D-48BE-9E2C-7DD7318073B7}" type="pres">
      <dgm:prSet presAssocID="{A4570D9E-B354-48B1-82FC-CD7965F757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03FE62A5-9BCE-4218-A2D7-FD00CD2A443B}" type="pres">
      <dgm:prSet presAssocID="{A4570D9E-B354-48B1-82FC-CD7965F757B9}" presName="spaceRect" presStyleCnt="0"/>
      <dgm:spPr/>
    </dgm:pt>
    <dgm:pt modelId="{7B277BFB-D706-4648-94A7-4B9F3B6B8816}" type="pres">
      <dgm:prSet presAssocID="{A4570D9E-B354-48B1-82FC-CD7965F757B9}" presName="parTx" presStyleLbl="revTx" presStyleIdx="1" presStyleCnt="3">
        <dgm:presLayoutVars>
          <dgm:chMax val="0"/>
          <dgm:chPref val="0"/>
        </dgm:presLayoutVars>
      </dgm:prSet>
      <dgm:spPr/>
    </dgm:pt>
    <dgm:pt modelId="{0DF67974-E403-4ED1-B7E0-0779F06AB11E}" type="pres">
      <dgm:prSet presAssocID="{338D71F1-6163-416A-89CA-254EDBCA14A9}" presName="sibTrans" presStyleCnt="0"/>
      <dgm:spPr/>
    </dgm:pt>
    <dgm:pt modelId="{16E73DB2-08E1-47E9-B963-EE1416944B05}" type="pres">
      <dgm:prSet presAssocID="{811DE790-0108-4DD7-80F4-3926E113F8ED}" presName="compNode" presStyleCnt="0"/>
      <dgm:spPr/>
    </dgm:pt>
    <dgm:pt modelId="{9CC89BF3-F8E5-4373-A39D-AA63C7C0137C}" type="pres">
      <dgm:prSet presAssocID="{811DE790-0108-4DD7-80F4-3926E113F8ED}" presName="bgRect" presStyleLbl="bgShp" presStyleIdx="2" presStyleCnt="3"/>
      <dgm:spPr/>
    </dgm:pt>
    <dgm:pt modelId="{70C40B0F-4840-42AA-89A9-03E49099047D}" type="pres">
      <dgm:prSet presAssocID="{811DE790-0108-4DD7-80F4-3926E113F8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D8E0C447-C310-4779-9794-401ADB7F707E}" type="pres">
      <dgm:prSet presAssocID="{811DE790-0108-4DD7-80F4-3926E113F8ED}" presName="spaceRect" presStyleCnt="0"/>
      <dgm:spPr/>
    </dgm:pt>
    <dgm:pt modelId="{636676B7-A65C-447C-AA84-0511DF1E8067}" type="pres">
      <dgm:prSet presAssocID="{811DE790-0108-4DD7-80F4-3926E113F8ED}" presName="parTx" presStyleLbl="revTx" presStyleIdx="2" presStyleCnt="3">
        <dgm:presLayoutVars>
          <dgm:chMax val="0"/>
          <dgm:chPref val="0"/>
        </dgm:presLayoutVars>
      </dgm:prSet>
      <dgm:spPr/>
    </dgm:pt>
  </dgm:ptLst>
  <dgm:cxnLst>
    <dgm:cxn modelId="{C49AE205-AC2F-4371-911C-C0F5F5555AA8}" srcId="{656D3ACC-F4B5-40BC-9B60-7CDDAB6E10A9}" destId="{A4570D9E-B354-48B1-82FC-CD7965F757B9}" srcOrd="1" destOrd="0" parTransId="{30AD40F4-E984-46E6-816B-703F049C35B8}" sibTransId="{338D71F1-6163-416A-89CA-254EDBCA14A9}"/>
    <dgm:cxn modelId="{3C18CA22-3784-4F53-AF78-3BE69F322EF0}" srcId="{656D3ACC-F4B5-40BC-9B60-7CDDAB6E10A9}" destId="{3D678F8B-ECF7-48B4-8672-221F2A05A3B9}" srcOrd="0" destOrd="0" parTransId="{7305E8EC-5300-435B-AF40-5A2E9EAB7787}" sibTransId="{AD679E5F-7F7B-4D20-AE4A-B042CED3D156}"/>
    <dgm:cxn modelId="{F7D0C23A-C95F-4871-AB0F-835615D5226A}" type="presOf" srcId="{A4570D9E-B354-48B1-82FC-CD7965F757B9}" destId="{7B277BFB-D706-4648-94A7-4B9F3B6B8816}" srcOrd="0" destOrd="0" presId="urn:microsoft.com/office/officeart/2018/2/layout/IconVerticalSolidList"/>
    <dgm:cxn modelId="{73DA2F73-8140-4853-A1D6-953023E613A4}" type="presOf" srcId="{3D678F8B-ECF7-48B4-8672-221F2A05A3B9}" destId="{45E117A4-D25B-4B2E-81F8-1579B102A8D6}" srcOrd="0" destOrd="0" presId="urn:microsoft.com/office/officeart/2018/2/layout/IconVerticalSolidList"/>
    <dgm:cxn modelId="{55CA6B57-906F-4D36-ABDE-1778378473FC}" srcId="{656D3ACC-F4B5-40BC-9B60-7CDDAB6E10A9}" destId="{811DE790-0108-4DD7-80F4-3926E113F8ED}" srcOrd="2" destOrd="0" parTransId="{77309D46-E86B-4887-9E3E-0B994783AD78}" sibTransId="{E72A88E0-0B67-40C3-935D-2F505E344A8F}"/>
    <dgm:cxn modelId="{7E92C4A7-43EC-44F0-BF60-3DF82BFB1FEF}" type="presOf" srcId="{811DE790-0108-4DD7-80F4-3926E113F8ED}" destId="{636676B7-A65C-447C-AA84-0511DF1E8067}" srcOrd="0" destOrd="0" presId="urn:microsoft.com/office/officeart/2018/2/layout/IconVerticalSolidList"/>
    <dgm:cxn modelId="{0AA628F5-6403-48E7-9A34-559E74DE7AB8}" type="presOf" srcId="{656D3ACC-F4B5-40BC-9B60-7CDDAB6E10A9}" destId="{6CA0AC3E-76CE-4DA9-B87A-B204732F157F}" srcOrd="0" destOrd="0" presId="urn:microsoft.com/office/officeart/2018/2/layout/IconVerticalSolidList"/>
    <dgm:cxn modelId="{A69E9446-D32F-4DD4-8F74-2A2C747FDD61}" type="presParOf" srcId="{6CA0AC3E-76CE-4DA9-B87A-B204732F157F}" destId="{9AB2CE85-5B1B-43F1-8452-1D24F1FFD606}" srcOrd="0" destOrd="0" presId="urn:microsoft.com/office/officeart/2018/2/layout/IconVerticalSolidList"/>
    <dgm:cxn modelId="{8E09C14F-122F-4880-A28F-419D071203BB}" type="presParOf" srcId="{9AB2CE85-5B1B-43F1-8452-1D24F1FFD606}" destId="{25816117-7DC3-4AF7-B0F3-526D0B57579C}" srcOrd="0" destOrd="0" presId="urn:microsoft.com/office/officeart/2018/2/layout/IconVerticalSolidList"/>
    <dgm:cxn modelId="{88782F97-2442-480F-B5F9-1EC6724B34C4}" type="presParOf" srcId="{9AB2CE85-5B1B-43F1-8452-1D24F1FFD606}" destId="{55D7C5FB-F6E6-49DA-8158-9F181AA3BE85}" srcOrd="1" destOrd="0" presId="urn:microsoft.com/office/officeart/2018/2/layout/IconVerticalSolidList"/>
    <dgm:cxn modelId="{888528E1-194A-4630-9FCE-37EEE61B3E74}" type="presParOf" srcId="{9AB2CE85-5B1B-43F1-8452-1D24F1FFD606}" destId="{58AEE471-6EE3-420E-BCA7-278967D97D5F}" srcOrd="2" destOrd="0" presId="urn:microsoft.com/office/officeart/2018/2/layout/IconVerticalSolidList"/>
    <dgm:cxn modelId="{79A4BD5A-F6F2-41C6-B1E2-DC186C4C9A29}" type="presParOf" srcId="{9AB2CE85-5B1B-43F1-8452-1D24F1FFD606}" destId="{45E117A4-D25B-4B2E-81F8-1579B102A8D6}" srcOrd="3" destOrd="0" presId="urn:microsoft.com/office/officeart/2018/2/layout/IconVerticalSolidList"/>
    <dgm:cxn modelId="{3EC52945-F520-4906-9F90-8EBA52520AE2}" type="presParOf" srcId="{6CA0AC3E-76CE-4DA9-B87A-B204732F157F}" destId="{C76EA1ED-D420-4FEE-B6CB-868FE768D392}" srcOrd="1" destOrd="0" presId="urn:microsoft.com/office/officeart/2018/2/layout/IconVerticalSolidList"/>
    <dgm:cxn modelId="{B5F3D525-C760-4ED9-B6E4-FC95152BC640}" type="presParOf" srcId="{6CA0AC3E-76CE-4DA9-B87A-B204732F157F}" destId="{94E65767-8F20-4B4B-8B2B-C34F8A778220}" srcOrd="2" destOrd="0" presId="urn:microsoft.com/office/officeart/2018/2/layout/IconVerticalSolidList"/>
    <dgm:cxn modelId="{1A5D4919-1515-400B-AD15-39387BFB2588}" type="presParOf" srcId="{94E65767-8F20-4B4B-8B2B-C34F8A778220}" destId="{0D49002D-8C71-4127-992F-B91D6F97832F}" srcOrd="0" destOrd="0" presId="urn:microsoft.com/office/officeart/2018/2/layout/IconVerticalSolidList"/>
    <dgm:cxn modelId="{B75B88E3-B89B-4221-87B6-91D9F2C13FDF}" type="presParOf" srcId="{94E65767-8F20-4B4B-8B2B-C34F8A778220}" destId="{94E5DD11-B63D-48BE-9E2C-7DD7318073B7}" srcOrd="1" destOrd="0" presId="urn:microsoft.com/office/officeart/2018/2/layout/IconVerticalSolidList"/>
    <dgm:cxn modelId="{CE6F6888-E383-47A0-BDFE-B29F8ABE086A}" type="presParOf" srcId="{94E65767-8F20-4B4B-8B2B-C34F8A778220}" destId="{03FE62A5-9BCE-4218-A2D7-FD00CD2A443B}" srcOrd="2" destOrd="0" presId="urn:microsoft.com/office/officeart/2018/2/layout/IconVerticalSolidList"/>
    <dgm:cxn modelId="{FBEC74F4-C830-4418-881E-F3D69557A6B2}" type="presParOf" srcId="{94E65767-8F20-4B4B-8B2B-C34F8A778220}" destId="{7B277BFB-D706-4648-94A7-4B9F3B6B8816}" srcOrd="3" destOrd="0" presId="urn:microsoft.com/office/officeart/2018/2/layout/IconVerticalSolidList"/>
    <dgm:cxn modelId="{27E89E67-734E-409A-955C-525A05B8545F}" type="presParOf" srcId="{6CA0AC3E-76CE-4DA9-B87A-B204732F157F}" destId="{0DF67974-E403-4ED1-B7E0-0779F06AB11E}" srcOrd="3" destOrd="0" presId="urn:microsoft.com/office/officeart/2018/2/layout/IconVerticalSolidList"/>
    <dgm:cxn modelId="{292AE164-8BDD-40AA-B563-95EF1347460F}" type="presParOf" srcId="{6CA0AC3E-76CE-4DA9-B87A-B204732F157F}" destId="{16E73DB2-08E1-47E9-B963-EE1416944B05}" srcOrd="4" destOrd="0" presId="urn:microsoft.com/office/officeart/2018/2/layout/IconVerticalSolidList"/>
    <dgm:cxn modelId="{783B7C0A-80AC-42DD-9F00-A1F4E63BE315}" type="presParOf" srcId="{16E73DB2-08E1-47E9-B963-EE1416944B05}" destId="{9CC89BF3-F8E5-4373-A39D-AA63C7C0137C}" srcOrd="0" destOrd="0" presId="urn:microsoft.com/office/officeart/2018/2/layout/IconVerticalSolidList"/>
    <dgm:cxn modelId="{273D7B85-E0CD-44A0-A954-F8568B52D1E9}" type="presParOf" srcId="{16E73DB2-08E1-47E9-B963-EE1416944B05}" destId="{70C40B0F-4840-42AA-89A9-03E49099047D}" srcOrd="1" destOrd="0" presId="urn:microsoft.com/office/officeart/2018/2/layout/IconVerticalSolidList"/>
    <dgm:cxn modelId="{D490E04D-6D9C-405B-8DA0-35FF0AFCA246}" type="presParOf" srcId="{16E73DB2-08E1-47E9-B963-EE1416944B05}" destId="{D8E0C447-C310-4779-9794-401ADB7F707E}" srcOrd="2" destOrd="0" presId="urn:microsoft.com/office/officeart/2018/2/layout/IconVerticalSolidList"/>
    <dgm:cxn modelId="{1F441EA3-F483-4B51-94FB-5DEF7F4632BC}" type="presParOf" srcId="{16E73DB2-08E1-47E9-B963-EE1416944B05}" destId="{636676B7-A65C-447C-AA84-0511DF1E80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C42AD-9B66-4724-8EC0-47CA9E12D6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65EF1F-56DA-4F44-89C9-BB81EABFB2DF}">
      <dgm:prSet custT="1"/>
      <dgm:spPr/>
      <dgm:t>
        <a:bodyPr/>
        <a:lstStyle/>
        <a:p>
          <a:pPr rtl="0">
            <a:defRPr cap="all"/>
          </a:pPr>
          <a:r>
            <a:rPr lang="en-US" sz="2600" dirty="0">
              <a:latin typeface="Aptos Display" panose="020F0302020204030204"/>
            </a:rPr>
            <a:t>Isolation</a:t>
          </a:r>
        </a:p>
      </dgm:t>
    </dgm:pt>
    <dgm:pt modelId="{303CBA7F-1927-44C6-A5F5-40CD9876E987}" type="parTrans" cxnId="{1DF78E22-6171-49F0-B88C-A24FC5A42B00}">
      <dgm:prSet/>
      <dgm:spPr/>
      <dgm:t>
        <a:bodyPr/>
        <a:lstStyle/>
        <a:p>
          <a:endParaRPr lang="en-US"/>
        </a:p>
      </dgm:t>
    </dgm:pt>
    <dgm:pt modelId="{FD9258A1-EF8C-405B-9CC8-6BD209C98F76}" type="sibTrans" cxnId="{1DF78E22-6171-49F0-B88C-A24FC5A42B00}">
      <dgm:prSet phldrT="01"/>
      <dgm:spPr/>
      <dgm:t>
        <a:bodyPr/>
        <a:lstStyle/>
        <a:p>
          <a:endParaRPr lang="en-US"/>
        </a:p>
      </dgm:t>
    </dgm:pt>
    <dgm:pt modelId="{E049BF69-D404-49F1-B1B5-A5AD30BF73C2}">
      <dgm:prSet custT="1"/>
      <dgm:spPr/>
      <dgm:t>
        <a:bodyPr/>
        <a:lstStyle/>
        <a:p>
          <a:pPr>
            <a:defRPr cap="all"/>
          </a:pPr>
          <a:r>
            <a:rPr lang="en-US" sz="2600" dirty="0"/>
            <a:t>Scalability </a:t>
          </a:r>
        </a:p>
      </dgm:t>
    </dgm:pt>
    <dgm:pt modelId="{6707A9B4-5464-4740-B764-47EA3A98E9C8}" type="parTrans" cxnId="{0142F4CF-DA5B-4759-A451-EF27FFD77A70}">
      <dgm:prSet/>
      <dgm:spPr/>
      <dgm:t>
        <a:bodyPr/>
        <a:lstStyle/>
        <a:p>
          <a:endParaRPr lang="en-US"/>
        </a:p>
      </dgm:t>
    </dgm:pt>
    <dgm:pt modelId="{E92C2C77-FBCD-4C99-BD89-27197B9F9FC3}" type="sibTrans" cxnId="{0142F4CF-DA5B-4759-A451-EF27FFD77A70}">
      <dgm:prSet phldrT="04"/>
      <dgm:spPr/>
      <dgm:t>
        <a:bodyPr/>
        <a:lstStyle/>
        <a:p>
          <a:endParaRPr lang="en-US"/>
        </a:p>
      </dgm:t>
    </dgm:pt>
    <dgm:pt modelId="{D093E3CB-A57A-4875-9906-3C86224AB00A}">
      <dgm:prSet custT="1"/>
      <dgm:spPr/>
      <dgm:t>
        <a:bodyPr/>
        <a:lstStyle/>
        <a:p>
          <a:pPr>
            <a:defRPr cap="all"/>
          </a:pPr>
          <a:r>
            <a:rPr lang="en-US" sz="2600" dirty="0"/>
            <a:t>Agility </a:t>
          </a:r>
        </a:p>
      </dgm:t>
    </dgm:pt>
    <dgm:pt modelId="{5DBEC70E-1691-4046-89FA-368EA54322CE}" type="parTrans" cxnId="{985A7B2D-7F80-4E78-8EEB-FB70F629BC49}">
      <dgm:prSet/>
      <dgm:spPr/>
      <dgm:t>
        <a:bodyPr/>
        <a:lstStyle/>
        <a:p>
          <a:endParaRPr lang="en-US"/>
        </a:p>
      </dgm:t>
    </dgm:pt>
    <dgm:pt modelId="{32DB3EC5-AEA8-4BA7-8B18-1DFE73E84E82}" type="sibTrans" cxnId="{985A7B2D-7F80-4E78-8EEB-FB70F629BC49}">
      <dgm:prSet phldrT="05"/>
      <dgm:spPr/>
      <dgm:t>
        <a:bodyPr/>
        <a:lstStyle/>
        <a:p>
          <a:endParaRPr lang="en-US"/>
        </a:p>
      </dgm:t>
    </dgm:pt>
    <dgm:pt modelId="{BED038D9-9368-45BA-98D4-2807FA422E6C}">
      <dgm:prSet phldr="0" custT="1"/>
      <dgm:spPr/>
      <dgm:t>
        <a:bodyPr/>
        <a:lstStyle/>
        <a:p>
          <a:pPr rtl="0">
            <a:defRPr cap="all"/>
          </a:pPr>
          <a:r>
            <a:rPr lang="en-US" sz="2600" dirty="0">
              <a:latin typeface="Aptos Display" panose="020F0302020204030204"/>
            </a:rPr>
            <a:t>Portability</a:t>
          </a:r>
        </a:p>
      </dgm:t>
    </dgm:pt>
    <dgm:pt modelId="{DB3FC000-3CD0-4035-9C46-BC2762CB30A6}" type="parTrans" cxnId="{24D68D59-47C7-4A3B-8539-11250217269A}">
      <dgm:prSet/>
      <dgm:spPr/>
      <dgm:t>
        <a:bodyPr/>
        <a:lstStyle/>
        <a:p>
          <a:endParaRPr lang="en-US"/>
        </a:p>
      </dgm:t>
    </dgm:pt>
    <dgm:pt modelId="{72F19B77-6770-41C3-9C72-061B9B31A75A}" type="sibTrans" cxnId="{24D68D59-47C7-4A3B-8539-11250217269A}">
      <dgm:prSet/>
      <dgm:spPr/>
      <dgm:t>
        <a:bodyPr/>
        <a:lstStyle/>
        <a:p>
          <a:endParaRPr lang="en-US"/>
        </a:p>
      </dgm:t>
    </dgm:pt>
    <dgm:pt modelId="{BA9505B9-A8A4-49C1-A33D-AD049E9DD3E7}">
      <dgm:prSet phldr="0" custT="1"/>
      <dgm:spPr/>
      <dgm:t>
        <a:bodyPr/>
        <a:lstStyle/>
        <a:p>
          <a:r>
            <a:rPr lang="en-US" sz="2600" cap="all" dirty="0"/>
            <a:t>Performance</a:t>
          </a:r>
        </a:p>
      </dgm:t>
    </dgm:pt>
    <dgm:pt modelId="{EB61B877-6572-4372-BCC4-EF8BF55FEAE0}" type="parTrans" cxnId="{4A85BDAF-2AFE-4628-9010-50346E58EE3C}">
      <dgm:prSet/>
      <dgm:spPr/>
      <dgm:t>
        <a:bodyPr/>
        <a:lstStyle/>
        <a:p>
          <a:endParaRPr lang="en-US"/>
        </a:p>
      </dgm:t>
    </dgm:pt>
    <dgm:pt modelId="{E65FEB3B-3206-4BAC-96D6-C94FF840B5C0}" type="sibTrans" cxnId="{4A85BDAF-2AFE-4628-9010-50346E58EE3C}">
      <dgm:prSet/>
      <dgm:spPr/>
      <dgm:t>
        <a:bodyPr/>
        <a:lstStyle/>
        <a:p>
          <a:endParaRPr lang="en-US"/>
        </a:p>
      </dgm:t>
    </dgm:pt>
    <dgm:pt modelId="{EC1C676A-8914-4EBC-9566-B8AA912C2097}" type="pres">
      <dgm:prSet presAssocID="{A9EC42AD-9B66-4724-8EC0-47CA9E12D682}" presName="linear" presStyleCnt="0">
        <dgm:presLayoutVars>
          <dgm:animLvl val="lvl"/>
          <dgm:resizeHandles val="exact"/>
        </dgm:presLayoutVars>
      </dgm:prSet>
      <dgm:spPr/>
    </dgm:pt>
    <dgm:pt modelId="{F9FFF1F9-7511-4AEB-B7CC-DA058F2892BE}" type="pres">
      <dgm:prSet presAssocID="{BED038D9-9368-45BA-98D4-2807FA422E6C}" presName="parentText" presStyleLbl="node1" presStyleIdx="0" presStyleCnt="5">
        <dgm:presLayoutVars>
          <dgm:chMax val="0"/>
          <dgm:bulletEnabled val="1"/>
        </dgm:presLayoutVars>
      </dgm:prSet>
      <dgm:spPr/>
    </dgm:pt>
    <dgm:pt modelId="{2106D743-3810-4A39-82AD-25980CBF378B}" type="pres">
      <dgm:prSet presAssocID="{72F19B77-6770-41C3-9C72-061B9B31A75A}" presName="spacer" presStyleCnt="0"/>
      <dgm:spPr/>
    </dgm:pt>
    <dgm:pt modelId="{9120D752-27D0-48B5-840F-DC89CEF2222B}" type="pres">
      <dgm:prSet presAssocID="{1D65EF1F-56DA-4F44-89C9-BB81EABFB2DF}" presName="parentText" presStyleLbl="node1" presStyleIdx="1" presStyleCnt="5">
        <dgm:presLayoutVars>
          <dgm:chMax val="0"/>
          <dgm:bulletEnabled val="1"/>
        </dgm:presLayoutVars>
      </dgm:prSet>
      <dgm:spPr/>
    </dgm:pt>
    <dgm:pt modelId="{5F5F8C19-B666-40EB-9EF4-15AD6B7C6F96}" type="pres">
      <dgm:prSet presAssocID="{FD9258A1-EF8C-405B-9CC8-6BD209C98F76}" presName="spacer" presStyleCnt="0"/>
      <dgm:spPr/>
    </dgm:pt>
    <dgm:pt modelId="{A14C9CE3-4EA9-40FA-8300-8DA6D6282673}" type="pres">
      <dgm:prSet presAssocID="{BA9505B9-A8A4-49C1-A33D-AD049E9DD3E7}" presName="parentText" presStyleLbl="node1" presStyleIdx="2" presStyleCnt="5">
        <dgm:presLayoutVars>
          <dgm:chMax val="0"/>
          <dgm:bulletEnabled val="1"/>
        </dgm:presLayoutVars>
      </dgm:prSet>
      <dgm:spPr/>
    </dgm:pt>
    <dgm:pt modelId="{CC84BDC6-46B8-413B-BDB0-4EDCF09E18E6}" type="pres">
      <dgm:prSet presAssocID="{E65FEB3B-3206-4BAC-96D6-C94FF840B5C0}" presName="spacer" presStyleCnt="0"/>
      <dgm:spPr/>
    </dgm:pt>
    <dgm:pt modelId="{6167E272-2EEB-4622-9A56-CEF56244538E}" type="pres">
      <dgm:prSet presAssocID="{E049BF69-D404-49F1-B1B5-A5AD30BF73C2}" presName="parentText" presStyleLbl="node1" presStyleIdx="3" presStyleCnt="5">
        <dgm:presLayoutVars>
          <dgm:chMax val="0"/>
          <dgm:bulletEnabled val="1"/>
        </dgm:presLayoutVars>
      </dgm:prSet>
      <dgm:spPr/>
    </dgm:pt>
    <dgm:pt modelId="{7BC74DDD-0939-4BBA-9A0B-E410AAF5B5DD}" type="pres">
      <dgm:prSet presAssocID="{E92C2C77-FBCD-4C99-BD89-27197B9F9FC3}" presName="spacer" presStyleCnt="0"/>
      <dgm:spPr/>
    </dgm:pt>
    <dgm:pt modelId="{F66CBB3E-9A3D-4905-9C29-01459AE5FB38}" type="pres">
      <dgm:prSet presAssocID="{D093E3CB-A57A-4875-9906-3C86224AB00A}" presName="parentText" presStyleLbl="node1" presStyleIdx="4" presStyleCnt="5">
        <dgm:presLayoutVars>
          <dgm:chMax val="0"/>
          <dgm:bulletEnabled val="1"/>
        </dgm:presLayoutVars>
      </dgm:prSet>
      <dgm:spPr/>
    </dgm:pt>
  </dgm:ptLst>
  <dgm:cxnLst>
    <dgm:cxn modelId="{1DF78E22-6171-49F0-B88C-A24FC5A42B00}" srcId="{A9EC42AD-9B66-4724-8EC0-47CA9E12D682}" destId="{1D65EF1F-56DA-4F44-89C9-BB81EABFB2DF}" srcOrd="1" destOrd="0" parTransId="{303CBA7F-1927-44C6-A5F5-40CD9876E987}" sibTransId="{FD9258A1-EF8C-405B-9CC8-6BD209C98F76}"/>
    <dgm:cxn modelId="{985A7B2D-7F80-4E78-8EEB-FB70F629BC49}" srcId="{A9EC42AD-9B66-4724-8EC0-47CA9E12D682}" destId="{D093E3CB-A57A-4875-9906-3C86224AB00A}" srcOrd="4" destOrd="0" parTransId="{5DBEC70E-1691-4046-89FA-368EA54322CE}" sibTransId="{32DB3EC5-AEA8-4BA7-8B18-1DFE73E84E82}"/>
    <dgm:cxn modelId="{0A957C2D-EC39-4413-B1FF-9B6D9DC7BBC5}" type="presOf" srcId="{A9EC42AD-9B66-4724-8EC0-47CA9E12D682}" destId="{EC1C676A-8914-4EBC-9566-B8AA912C2097}" srcOrd="0" destOrd="0" presId="urn:microsoft.com/office/officeart/2005/8/layout/vList2"/>
    <dgm:cxn modelId="{F0E32F37-4DE6-4A9A-8E26-F432543A901C}" type="presOf" srcId="{E049BF69-D404-49F1-B1B5-A5AD30BF73C2}" destId="{6167E272-2EEB-4622-9A56-CEF56244538E}" srcOrd="0" destOrd="0" presId="urn:microsoft.com/office/officeart/2005/8/layout/vList2"/>
    <dgm:cxn modelId="{CE68FD5F-70A5-4923-B101-330DA6047870}" type="presOf" srcId="{D093E3CB-A57A-4875-9906-3C86224AB00A}" destId="{F66CBB3E-9A3D-4905-9C29-01459AE5FB38}" srcOrd="0" destOrd="0" presId="urn:microsoft.com/office/officeart/2005/8/layout/vList2"/>
    <dgm:cxn modelId="{24D68D59-47C7-4A3B-8539-11250217269A}" srcId="{A9EC42AD-9B66-4724-8EC0-47CA9E12D682}" destId="{BED038D9-9368-45BA-98D4-2807FA422E6C}" srcOrd="0" destOrd="0" parTransId="{DB3FC000-3CD0-4035-9C46-BC2762CB30A6}" sibTransId="{72F19B77-6770-41C3-9C72-061B9B31A75A}"/>
    <dgm:cxn modelId="{D2743F96-17AD-4585-808E-CEAA034902E6}" type="presOf" srcId="{BED038D9-9368-45BA-98D4-2807FA422E6C}" destId="{F9FFF1F9-7511-4AEB-B7CC-DA058F2892BE}" srcOrd="0" destOrd="0" presId="urn:microsoft.com/office/officeart/2005/8/layout/vList2"/>
    <dgm:cxn modelId="{4A85BDAF-2AFE-4628-9010-50346E58EE3C}" srcId="{A9EC42AD-9B66-4724-8EC0-47CA9E12D682}" destId="{BA9505B9-A8A4-49C1-A33D-AD049E9DD3E7}" srcOrd="2" destOrd="0" parTransId="{EB61B877-6572-4372-BCC4-EF8BF55FEAE0}" sibTransId="{E65FEB3B-3206-4BAC-96D6-C94FF840B5C0}"/>
    <dgm:cxn modelId="{0142F4CF-DA5B-4759-A451-EF27FFD77A70}" srcId="{A9EC42AD-9B66-4724-8EC0-47CA9E12D682}" destId="{E049BF69-D404-49F1-B1B5-A5AD30BF73C2}" srcOrd="3" destOrd="0" parTransId="{6707A9B4-5464-4740-B764-47EA3A98E9C8}" sibTransId="{E92C2C77-FBCD-4C99-BD89-27197B9F9FC3}"/>
    <dgm:cxn modelId="{96F0F5F0-3F20-44C1-AC66-7394D9294BAC}" type="presOf" srcId="{1D65EF1F-56DA-4F44-89C9-BB81EABFB2DF}" destId="{9120D752-27D0-48B5-840F-DC89CEF2222B}" srcOrd="0" destOrd="0" presId="urn:microsoft.com/office/officeart/2005/8/layout/vList2"/>
    <dgm:cxn modelId="{218AD4F7-7387-4A03-A34B-8781F7BADD1E}" type="presOf" srcId="{BA9505B9-A8A4-49C1-A33D-AD049E9DD3E7}" destId="{A14C9CE3-4EA9-40FA-8300-8DA6D6282673}" srcOrd="0" destOrd="0" presId="urn:microsoft.com/office/officeart/2005/8/layout/vList2"/>
    <dgm:cxn modelId="{2ACB0FD5-9D17-4542-90A3-2861FB9E5DC4}" type="presParOf" srcId="{EC1C676A-8914-4EBC-9566-B8AA912C2097}" destId="{F9FFF1F9-7511-4AEB-B7CC-DA058F2892BE}" srcOrd="0" destOrd="0" presId="urn:microsoft.com/office/officeart/2005/8/layout/vList2"/>
    <dgm:cxn modelId="{FC17B502-5B67-4B5F-B5DF-CE8D6EC05EFB}" type="presParOf" srcId="{EC1C676A-8914-4EBC-9566-B8AA912C2097}" destId="{2106D743-3810-4A39-82AD-25980CBF378B}" srcOrd="1" destOrd="0" presId="urn:microsoft.com/office/officeart/2005/8/layout/vList2"/>
    <dgm:cxn modelId="{57914B08-492D-4C9F-9138-6EABD4466D97}" type="presParOf" srcId="{EC1C676A-8914-4EBC-9566-B8AA912C2097}" destId="{9120D752-27D0-48B5-840F-DC89CEF2222B}" srcOrd="2" destOrd="0" presId="urn:microsoft.com/office/officeart/2005/8/layout/vList2"/>
    <dgm:cxn modelId="{06D854B8-968B-4B19-85AE-E20A023A86CC}" type="presParOf" srcId="{EC1C676A-8914-4EBC-9566-B8AA912C2097}" destId="{5F5F8C19-B666-40EB-9EF4-15AD6B7C6F96}" srcOrd="3" destOrd="0" presId="urn:microsoft.com/office/officeart/2005/8/layout/vList2"/>
    <dgm:cxn modelId="{DC126BAE-3E45-4619-AB14-D623666DBD71}" type="presParOf" srcId="{EC1C676A-8914-4EBC-9566-B8AA912C2097}" destId="{A14C9CE3-4EA9-40FA-8300-8DA6D6282673}" srcOrd="4" destOrd="0" presId="urn:microsoft.com/office/officeart/2005/8/layout/vList2"/>
    <dgm:cxn modelId="{5D5E1243-A14C-491A-944A-EB0E4B533814}" type="presParOf" srcId="{EC1C676A-8914-4EBC-9566-B8AA912C2097}" destId="{CC84BDC6-46B8-413B-BDB0-4EDCF09E18E6}" srcOrd="5" destOrd="0" presId="urn:microsoft.com/office/officeart/2005/8/layout/vList2"/>
    <dgm:cxn modelId="{CB3EBADE-12E9-401D-ACC9-BEBCE32BB19B}" type="presParOf" srcId="{EC1C676A-8914-4EBC-9566-B8AA912C2097}" destId="{6167E272-2EEB-4622-9A56-CEF56244538E}" srcOrd="6" destOrd="0" presId="urn:microsoft.com/office/officeart/2005/8/layout/vList2"/>
    <dgm:cxn modelId="{BCEB3879-CD4F-4241-A870-FDEB929EF179}" type="presParOf" srcId="{EC1C676A-8914-4EBC-9566-B8AA912C2097}" destId="{7BC74DDD-0939-4BBA-9A0B-E410AAF5B5DD}" srcOrd="7" destOrd="0" presId="urn:microsoft.com/office/officeart/2005/8/layout/vList2"/>
    <dgm:cxn modelId="{F1C45129-65B8-4B6B-8C4B-7AF179591209}" type="presParOf" srcId="{EC1C676A-8914-4EBC-9566-B8AA912C2097}" destId="{F66CBB3E-9A3D-4905-9C29-01459AE5FB3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16117-7DC3-4AF7-B0F3-526D0B57579C}">
      <dsp:nvSpPr>
        <dsp:cNvPr id="0" name=""/>
        <dsp:cNvSpPr/>
      </dsp:nvSpPr>
      <dsp:spPr>
        <a:xfrm>
          <a:off x="0" y="671"/>
          <a:ext cx="5861090" cy="1571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7C5FB-F6E6-49DA-8158-9F181AA3BE85}">
      <dsp:nvSpPr>
        <dsp:cNvPr id="0" name=""/>
        <dsp:cNvSpPr/>
      </dsp:nvSpPr>
      <dsp:spPr>
        <a:xfrm>
          <a:off x="475513" y="354359"/>
          <a:ext cx="864569" cy="864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117A4-D25B-4B2E-81F8-1579B102A8D6}">
      <dsp:nvSpPr>
        <dsp:cNvPr id="0" name=""/>
        <dsp:cNvSpPr/>
      </dsp:nvSpPr>
      <dsp:spPr>
        <a:xfrm>
          <a:off x="1815596" y="671"/>
          <a:ext cx="4045493" cy="15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711200">
            <a:lnSpc>
              <a:spcPct val="100000"/>
            </a:lnSpc>
            <a:spcBef>
              <a:spcPct val="0"/>
            </a:spcBef>
            <a:spcAft>
              <a:spcPct val="35000"/>
            </a:spcAft>
            <a:buNone/>
          </a:pPr>
          <a:r>
            <a:rPr lang="en-US" sz="1600" b="0" kern="1200" dirty="0">
              <a:latin typeface="Aptos Display" panose="020F0302020204030204"/>
            </a:rPr>
            <a:t>It</a:t>
          </a:r>
          <a:r>
            <a:rPr lang="en-US" sz="1600" kern="1200" dirty="0"/>
            <a:t> is an open-source platform that enables developers to automate the deployment, scaling, and management of applications using containerization</a:t>
          </a:r>
          <a:r>
            <a:rPr lang="en-US" sz="1600" kern="1200" dirty="0">
              <a:latin typeface="Aptos Display" panose="020F0302020204030204"/>
            </a:rPr>
            <a:t>.</a:t>
          </a:r>
          <a:endParaRPr lang="en-US" sz="1600" kern="1200" dirty="0"/>
        </a:p>
      </dsp:txBody>
      <dsp:txXfrm>
        <a:off x="1815596" y="671"/>
        <a:ext cx="4045493" cy="1571944"/>
      </dsp:txXfrm>
    </dsp:sp>
    <dsp:sp modelId="{0D49002D-8C71-4127-992F-B91D6F97832F}">
      <dsp:nvSpPr>
        <dsp:cNvPr id="0" name=""/>
        <dsp:cNvSpPr/>
      </dsp:nvSpPr>
      <dsp:spPr>
        <a:xfrm>
          <a:off x="0" y="1965602"/>
          <a:ext cx="5861090" cy="1571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5DD11-B63D-48BE-9E2C-7DD7318073B7}">
      <dsp:nvSpPr>
        <dsp:cNvPr id="0" name=""/>
        <dsp:cNvSpPr/>
      </dsp:nvSpPr>
      <dsp:spPr>
        <a:xfrm>
          <a:off x="475513" y="2319290"/>
          <a:ext cx="864569" cy="864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77BFB-D706-4648-94A7-4B9F3B6B8816}">
      <dsp:nvSpPr>
        <dsp:cNvPr id="0" name=""/>
        <dsp:cNvSpPr/>
      </dsp:nvSpPr>
      <dsp:spPr>
        <a:xfrm>
          <a:off x="1815596" y="1965602"/>
          <a:ext cx="4045493" cy="15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711200">
            <a:lnSpc>
              <a:spcPct val="100000"/>
            </a:lnSpc>
            <a:spcBef>
              <a:spcPct val="0"/>
            </a:spcBef>
            <a:spcAft>
              <a:spcPct val="35000"/>
            </a:spcAft>
            <a:buNone/>
          </a:pPr>
          <a:r>
            <a:rPr lang="en-US" sz="1600" kern="1200">
              <a:latin typeface="Aptos Display"/>
            </a:rPr>
            <a:t>It provides ability to run an application in an isolated environment.</a:t>
          </a:r>
        </a:p>
      </dsp:txBody>
      <dsp:txXfrm>
        <a:off x="1815596" y="1965602"/>
        <a:ext cx="4045493" cy="1571944"/>
      </dsp:txXfrm>
    </dsp:sp>
    <dsp:sp modelId="{9CC89BF3-F8E5-4373-A39D-AA63C7C0137C}">
      <dsp:nvSpPr>
        <dsp:cNvPr id="0" name=""/>
        <dsp:cNvSpPr/>
      </dsp:nvSpPr>
      <dsp:spPr>
        <a:xfrm>
          <a:off x="0" y="3930533"/>
          <a:ext cx="5861090" cy="1571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40B0F-4840-42AA-89A9-03E49099047D}">
      <dsp:nvSpPr>
        <dsp:cNvPr id="0" name=""/>
        <dsp:cNvSpPr/>
      </dsp:nvSpPr>
      <dsp:spPr>
        <a:xfrm>
          <a:off x="475513" y="4284221"/>
          <a:ext cx="864569" cy="864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6676B7-A65C-447C-AA84-0511DF1E8067}">
      <dsp:nvSpPr>
        <dsp:cNvPr id="0" name=""/>
        <dsp:cNvSpPr/>
      </dsp:nvSpPr>
      <dsp:spPr>
        <a:xfrm>
          <a:off x="1815596" y="3930533"/>
          <a:ext cx="4045493" cy="15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711200">
            <a:lnSpc>
              <a:spcPct val="100000"/>
            </a:lnSpc>
            <a:spcBef>
              <a:spcPct val="0"/>
            </a:spcBef>
            <a:spcAft>
              <a:spcPct val="35000"/>
            </a:spcAft>
            <a:buNone/>
          </a:pPr>
          <a:r>
            <a:rPr lang="en-US" sz="1600" kern="1200">
              <a:latin typeface="Aptos Display"/>
            </a:rPr>
            <a:t>By taking advantage of Docker's methodologies, we can significantly reduce the delay between writing code and running it in production.</a:t>
          </a:r>
        </a:p>
      </dsp:txBody>
      <dsp:txXfrm>
        <a:off x="1815596" y="3930533"/>
        <a:ext cx="4045493" cy="1571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FF1F9-7511-4AEB-B7CC-DA058F2892BE}">
      <dsp:nvSpPr>
        <dsp:cNvPr id="0" name=""/>
        <dsp:cNvSpPr/>
      </dsp:nvSpPr>
      <dsp:spPr>
        <a:xfrm>
          <a:off x="0" y="38145"/>
          <a:ext cx="10515600"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defRPr cap="all"/>
          </a:pPr>
          <a:r>
            <a:rPr lang="en-US" sz="2600" kern="1200" dirty="0">
              <a:latin typeface="Aptos Display" panose="020F0302020204030204"/>
            </a:rPr>
            <a:t>Portability</a:t>
          </a:r>
        </a:p>
      </dsp:txBody>
      <dsp:txXfrm>
        <a:off x="33812" y="71957"/>
        <a:ext cx="10447976" cy="625016"/>
      </dsp:txXfrm>
    </dsp:sp>
    <dsp:sp modelId="{9120D752-27D0-48B5-840F-DC89CEF2222B}">
      <dsp:nvSpPr>
        <dsp:cNvPr id="0" name=""/>
        <dsp:cNvSpPr/>
      </dsp:nvSpPr>
      <dsp:spPr>
        <a:xfrm>
          <a:off x="0" y="837345"/>
          <a:ext cx="10515600"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defRPr cap="all"/>
          </a:pPr>
          <a:r>
            <a:rPr lang="en-US" sz="2600" kern="1200" dirty="0">
              <a:latin typeface="Aptos Display" panose="020F0302020204030204"/>
            </a:rPr>
            <a:t>Isolation</a:t>
          </a:r>
        </a:p>
      </dsp:txBody>
      <dsp:txXfrm>
        <a:off x="33812" y="871157"/>
        <a:ext cx="10447976" cy="625016"/>
      </dsp:txXfrm>
    </dsp:sp>
    <dsp:sp modelId="{A14C9CE3-4EA9-40FA-8300-8DA6D6282673}">
      <dsp:nvSpPr>
        <dsp:cNvPr id="0" name=""/>
        <dsp:cNvSpPr/>
      </dsp:nvSpPr>
      <dsp:spPr>
        <a:xfrm>
          <a:off x="0" y="1636545"/>
          <a:ext cx="10515600"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cap="all" dirty="0"/>
            <a:t>Performance</a:t>
          </a:r>
        </a:p>
      </dsp:txBody>
      <dsp:txXfrm>
        <a:off x="33812" y="1670357"/>
        <a:ext cx="10447976" cy="625016"/>
      </dsp:txXfrm>
    </dsp:sp>
    <dsp:sp modelId="{6167E272-2EEB-4622-9A56-CEF56244538E}">
      <dsp:nvSpPr>
        <dsp:cNvPr id="0" name=""/>
        <dsp:cNvSpPr/>
      </dsp:nvSpPr>
      <dsp:spPr>
        <a:xfrm>
          <a:off x="0" y="2435745"/>
          <a:ext cx="10515600"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cap="all"/>
          </a:pPr>
          <a:r>
            <a:rPr lang="en-US" sz="2600" kern="1200" dirty="0"/>
            <a:t>Scalability </a:t>
          </a:r>
        </a:p>
      </dsp:txBody>
      <dsp:txXfrm>
        <a:off x="33812" y="2469557"/>
        <a:ext cx="10447976" cy="625016"/>
      </dsp:txXfrm>
    </dsp:sp>
    <dsp:sp modelId="{F66CBB3E-9A3D-4905-9C29-01459AE5FB38}">
      <dsp:nvSpPr>
        <dsp:cNvPr id="0" name=""/>
        <dsp:cNvSpPr/>
      </dsp:nvSpPr>
      <dsp:spPr>
        <a:xfrm>
          <a:off x="0" y="3234945"/>
          <a:ext cx="10515600"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cap="all"/>
          </a:pPr>
          <a:r>
            <a:rPr lang="en-US" sz="2600" kern="1200" dirty="0"/>
            <a:t>Agility </a:t>
          </a:r>
        </a:p>
      </dsp:txBody>
      <dsp:txXfrm>
        <a:off x="33812" y="3268757"/>
        <a:ext cx="10447976" cy="6250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B_BB160FC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ost_ip]:3000./" TargetMode="External"/><Relationship Id="rId2" Type="http://schemas.microsoft.com/office/2018/10/relationships/comments" Target="../comments/modernComment_12E_D219CA7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4_BFB11AF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host_ip]:3000./" TargetMode="External"/><Relationship Id="rId2" Type="http://schemas.microsoft.com/office/2018/10/relationships/comments" Target="../comments/modernComment_119_EA51BB9F.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A_8B82541F.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ru.wikipedia.org/wiki/Docker"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microsoft.com/office/2018/10/relationships/comments" Target="../comments/modernComment_128_EA98629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A_D896F27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host_ip]:3000./"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18_4B29AE2C.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microsoft.com/office/2018/10/relationships/comments" Target="../comments/modernComment_105_3A7E62FA.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6_3BD34CF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chemeClr val="bg1"/>
              </a:solidFill>
              <a:latin typeface="+mj-lt"/>
            </a:endParaRPr>
          </a:p>
        </p:txBody>
      </p:sp>
      <p:pic>
        <p:nvPicPr>
          <p:cNvPr id="20" name="Picture 19" descr="Simplify your life: multi-architecture docker containers">
            <a:extLst>
              <a:ext uri="{FF2B5EF4-FFF2-40B4-BE49-F238E27FC236}">
                <a16:creationId xmlns:a16="http://schemas.microsoft.com/office/drawing/2014/main" id="{AF9C0C62-6661-F2CA-23E4-D3B1CB1220B8}"/>
              </a:ext>
            </a:extLst>
          </p:cNvPr>
          <p:cNvPicPr>
            <a:picLocks noChangeAspect="1"/>
          </p:cNvPicPr>
          <p:nvPr/>
        </p:nvPicPr>
        <p:blipFill rotWithShape="1">
          <a:blip r:embed="rId2">
            <a:alphaModFix amt="35000"/>
          </a:blip>
          <a:srcRect l="6690"/>
          <a:stretch/>
        </p:blipFill>
        <p:spPr>
          <a:xfrm>
            <a:off x="10669" y="9154"/>
            <a:ext cx="12188951" cy="6857990"/>
          </a:xfrm>
          <a:prstGeom prst="rect">
            <a:avLst/>
          </a:prstGeom>
        </p:spPr>
      </p:pic>
      <p:sp>
        <p:nvSpPr>
          <p:cNvPr id="21" name="TextBox 5">
            <a:extLst>
              <a:ext uri="{FF2B5EF4-FFF2-40B4-BE49-F238E27FC236}">
                <a16:creationId xmlns:a16="http://schemas.microsoft.com/office/drawing/2014/main" id="{2ED558D3-85C2-6373-F336-8FB7C1D8EB65}"/>
              </a:ext>
            </a:extLst>
          </p:cNvPr>
          <p:cNvSpPr txBox="1"/>
          <p:nvPr/>
        </p:nvSpPr>
        <p:spPr>
          <a:xfrm>
            <a:off x="2095075" y="1404769"/>
            <a:ext cx="8449804" cy="2493876"/>
          </a:xfrm>
          <a:prstGeom prst="rect">
            <a:avLst/>
          </a:prstGeom>
        </p:spPr>
        <p:txBody>
          <a:bodyPr rot="0" spcFirstLastPara="0" vert="horz" wrap="square" lIns="91440" tIns="45720" rIns="91440" bIns="45720" numCol="1" spcCol="0" rtlCol="0" fromWordArt="0" anchor="b"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5400" i="1" kern="1200">
                <a:solidFill>
                  <a:srgbClr val="FFFFFF"/>
                </a:solidFill>
                <a:latin typeface="+mj-lt"/>
                <a:ea typeface="+mj-ea"/>
                <a:cs typeface="+mj-cs"/>
              </a:rPr>
              <a:t>DOCKER: An Introduction to Containerization</a:t>
            </a:r>
            <a:r>
              <a:rPr lang="en-US" sz="5400" kern="1200">
                <a:solidFill>
                  <a:srgbClr val="FFFFFF"/>
                </a:solidFill>
                <a:latin typeface="+mj-lt"/>
                <a:ea typeface="+mj-ea"/>
                <a:cs typeface="+mj-cs"/>
              </a:rPr>
              <a:t>​</a:t>
            </a:r>
          </a:p>
        </p:txBody>
      </p:sp>
      <p:sp>
        <p:nvSpPr>
          <p:cNvPr id="22" name="TextBox 6">
            <a:extLst>
              <a:ext uri="{FF2B5EF4-FFF2-40B4-BE49-F238E27FC236}">
                <a16:creationId xmlns:a16="http://schemas.microsoft.com/office/drawing/2014/main" id="{0D551D61-0B09-FEED-22B1-0394E22942E0}"/>
              </a:ext>
            </a:extLst>
          </p:cNvPr>
          <p:cNvSpPr txBox="1"/>
          <p:nvPr/>
        </p:nvSpPr>
        <p:spPr>
          <a:xfrm>
            <a:off x="3428575" y="4009492"/>
            <a:ext cx="5782804" cy="1056092"/>
          </a:xfrm>
          <a:prstGeom prst="rect">
            <a:avLst/>
          </a:prstGeom>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buClr>
                <a:schemeClr val="tx2">
                  <a:lumMod val="75000"/>
                  <a:lumOff val="25000"/>
                </a:schemeClr>
              </a:buClr>
            </a:pPr>
            <a:r>
              <a:rPr lang="en-US" sz="2400" dirty="0">
                <a:solidFill>
                  <a:srgbClr val="FFFFFF"/>
                </a:solidFill>
              </a:rPr>
              <a:t>Presented By:​</a:t>
            </a:r>
            <a:endParaRPr lang="en-US" sz="2400" dirty="0"/>
          </a:p>
          <a:p>
            <a:pPr algn="ctr">
              <a:lnSpc>
                <a:spcPct val="90000"/>
              </a:lnSpc>
              <a:spcAft>
                <a:spcPts val="600"/>
              </a:spcAft>
              <a:buClr>
                <a:schemeClr val="tx2">
                  <a:lumMod val="75000"/>
                  <a:lumOff val="25000"/>
                </a:schemeClr>
              </a:buClr>
            </a:pPr>
            <a:r>
              <a:rPr lang="en-US" sz="2400" dirty="0">
                <a:solidFill>
                  <a:srgbClr val="FFFFFF"/>
                </a:solidFill>
              </a:rPr>
              <a:t>Riya Khandelwal​</a:t>
            </a:r>
            <a:endParaRPr lang="en-US" sz="2400" dirty="0">
              <a:solidFill>
                <a:srgbClr val="FFFFFF"/>
              </a:solidFill>
              <a:cs typeface="Calibri"/>
            </a:endParaRPr>
          </a:p>
          <a:p>
            <a:pPr marL="182880" indent="-228600" algn="ctr">
              <a:lnSpc>
                <a:spcPct val="90000"/>
              </a:lnSpc>
              <a:spcAft>
                <a:spcPts val="600"/>
              </a:spcAft>
              <a:buClr>
                <a:schemeClr val="tx2">
                  <a:lumMod val="75000"/>
                  <a:lumOff val="25000"/>
                </a:schemeClr>
              </a:buClr>
              <a:buFont typeface="Arial" panose="020B0604020202020204" pitchFamily="34" charset="0"/>
              <a:buChar char="•"/>
            </a:pPr>
            <a:r>
              <a:rPr lang="en-US" sz="2400" dirty="0">
                <a:solidFill>
                  <a:srgbClr val="FFFFFF"/>
                </a:solidFill>
              </a:rPr>
              <a:t>​</a:t>
            </a:r>
            <a:endParaRPr lang="en-US" sz="2400" dirty="0">
              <a:solidFill>
                <a:srgbClr val="FFFFFF"/>
              </a:solidFill>
              <a:cs typeface="Calibri"/>
            </a:endParaRPr>
          </a:p>
        </p:txBody>
      </p:sp>
    </p:spTree>
    <p:extLst>
      <p:ext uri="{BB962C8B-B14F-4D97-AF65-F5344CB8AC3E}">
        <p14:creationId xmlns:p14="http://schemas.microsoft.com/office/powerpoint/2010/main" val="318034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unching Docker Containers with Bind Mounts | by Sebastian Gomez | AWS Tip">
            <a:extLst>
              <a:ext uri="{FF2B5EF4-FFF2-40B4-BE49-F238E27FC236}">
                <a16:creationId xmlns:a16="http://schemas.microsoft.com/office/drawing/2014/main" id="{6339F4E4-E0A2-4FE7-FC2E-6E01BBD37D3E}"/>
              </a:ext>
            </a:extLst>
          </p:cNvPr>
          <p:cNvPicPr>
            <a:picLocks noChangeAspect="1"/>
          </p:cNvPicPr>
          <p:nvPr/>
        </p:nvPicPr>
        <p:blipFill rotWithShape="1">
          <a:blip r:embed="rId2"/>
          <a:srcRect t="109"/>
          <a:stretch/>
        </p:blipFill>
        <p:spPr>
          <a:xfrm>
            <a:off x="1"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96939B-DBD3-AD2A-2970-1BF4869A232A}"/>
              </a:ext>
            </a:extLst>
          </p:cNvPr>
          <p:cNvSpPr>
            <a:spLocks noGrp="1"/>
          </p:cNvSpPr>
          <p:nvPr>
            <p:ph type="title"/>
          </p:nvPr>
        </p:nvSpPr>
        <p:spPr>
          <a:xfrm>
            <a:off x="7531610" y="365125"/>
            <a:ext cx="3822189" cy="1899912"/>
          </a:xfrm>
        </p:spPr>
        <p:txBody>
          <a:bodyPr>
            <a:normAutofit/>
          </a:bodyPr>
          <a:lstStyle/>
          <a:p>
            <a:r>
              <a:rPr lang="en-US" sz="4000"/>
              <a:t>Components</a:t>
            </a:r>
          </a:p>
        </p:txBody>
      </p:sp>
      <p:sp>
        <p:nvSpPr>
          <p:cNvPr id="3" name="Content Placeholder 2">
            <a:extLst>
              <a:ext uri="{FF2B5EF4-FFF2-40B4-BE49-F238E27FC236}">
                <a16:creationId xmlns:a16="http://schemas.microsoft.com/office/drawing/2014/main" id="{FDC14DFF-6A4E-6F88-E840-F0535C7AB6D0}"/>
              </a:ext>
            </a:extLst>
          </p:cNvPr>
          <p:cNvSpPr>
            <a:spLocks noGrp="1"/>
          </p:cNvSpPr>
          <p:nvPr>
            <p:ph idx="1"/>
          </p:nvPr>
        </p:nvSpPr>
        <p:spPr>
          <a:xfrm>
            <a:off x="7531610" y="2152365"/>
            <a:ext cx="3822189" cy="3742762"/>
          </a:xfrm>
        </p:spPr>
        <p:txBody>
          <a:bodyPr vert="horz" lIns="91440" tIns="45720" rIns="91440" bIns="45720" rtlCol="0" anchor="t">
            <a:noAutofit/>
          </a:bodyPr>
          <a:lstStyle/>
          <a:p>
            <a:r>
              <a:rPr lang="en-US" sz="1600" b="1" dirty="0">
                <a:latin typeface="Arial"/>
                <a:ea typeface="+mn-lt"/>
                <a:cs typeface="Arial"/>
              </a:rPr>
              <a:t>Registry:</a:t>
            </a:r>
          </a:p>
          <a:p>
            <a:pPr lvl="1">
              <a:buFont typeface="Courier New,monospace" panose="020B0604020202020204" pitchFamily="34" charset="0"/>
              <a:buChar char="o"/>
            </a:pPr>
            <a:r>
              <a:rPr lang="en-US" sz="1600" dirty="0">
                <a:latin typeface="Arial"/>
                <a:ea typeface="+mn-lt"/>
                <a:cs typeface="Arial"/>
              </a:rPr>
              <a:t>It manages and stores the docker images.</a:t>
            </a:r>
          </a:p>
          <a:p>
            <a:pPr>
              <a:buFont typeface="Courier New,monospace" panose="020B0604020202020204" pitchFamily="34" charset="0"/>
              <a:buChar char="o"/>
            </a:pPr>
            <a:r>
              <a:rPr lang="en-US" sz="1600" b="1" dirty="0">
                <a:latin typeface="Arial"/>
                <a:ea typeface="+mn-lt"/>
                <a:cs typeface="Arial"/>
              </a:rPr>
              <a:t>Client</a:t>
            </a:r>
            <a:endParaRPr lang="en-US" sz="1600" dirty="0">
              <a:latin typeface="Arial"/>
              <a:ea typeface="+mn-lt"/>
              <a:cs typeface="Arial"/>
            </a:endParaRPr>
          </a:p>
          <a:p>
            <a:pPr lvl="1">
              <a:buFont typeface="Courier New,monospace" panose="020B0604020202020204" pitchFamily="34" charset="0"/>
              <a:buChar char="o"/>
            </a:pPr>
            <a:r>
              <a:rPr lang="en-US" sz="1600" dirty="0">
                <a:latin typeface="Arial"/>
                <a:ea typeface="+mn-lt"/>
                <a:cs typeface="Arial"/>
              </a:rPr>
              <a:t>Docker user can interact with docker daemon through a client (CLI)</a:t>
            </a:r>
          </a:p>
          <a:p>
            <a:pPr lvl="1">
              <a:buFont typeface="Courier New,monospace" panose="020B0604020202020204" pitchFamily="34" charset="0"/>
              <a:buChar char="o"/>
            </a:pPr>
            <a:r>
              <a:rPr lang="en-US" sz="1600" dirty="0">
                <a:latin typeface="Arial"/>
                <a:ea typeface="+mn-lt"/>
                <a:cs typeface="Arial"/>
              </a:rPr>
              <a:t> Docker client</a:t>
            </a:r>
            <a:r>
              <a:rPr lang="en-US" sz="1600" dirty="0">
                <a:latin typeface="Arial"/>
                <a:cs typeface="Arial"/>
              </a:rPr>
              <a:t> uses </a:t>
            </a:r>
            <a:r>
              <a:rPr lang="en-US" sz="1600" dirty="0">
                <a:latin typeface="Arial"/>
                <a:ea typeface="+mn-lt"/>
                <a:cs typeface="Arial"/>
              </a:rPr>
              <a:t>commands and rest API to communicate with the docker daemon.</a:t>
            </a:r>
            <a:endParaRPr lang="en-US" sz="1600" dirty="0">
              <a:latin typeface="Arial"/>
              <a:cs typeface="Arial"/>
            </a:endParaRPr>
          </a:p>
          <a:p>
            <a:pPr>
              <a:buFont typeface="Courier New,monospace" panose="020B0604020202020204" pitchFamily="34" charset="0"/>
              <a:buChar char="o"/>
            </a:pPr>
            <a:r>
              <a:rPr lang="en-US" sz="1600" b="1" dirty="0">
                <a:latin typeface="Arial"/>
                <a:ea typeface="+mn-lt"/>
                <a:cs typeface="Arial"/>
              </a:rPr>
              <a:t>Host</a:t>
            </a:r>
            <a:r>
              <a:rPr lang="en-US" sz="1600" b="1" dirty="0">
                <a:latin typeface="Arial"/>
                <a:cs typeface="Arial"/>
              </a:rPr>
              <a:t>:</a:t>
            </a:r>
            <a:r>
              <a:rPr lang="en-US" sz="1600" b="1" dirty="0">
                <a:latin typeface="Arial"/>
                <a:ea typeface="+mn-lt"/>
                <a:cs typeface="Arial"/>
              </a:rPr>
              <a:t> </a:t>
            </a:r>
            <a:endParaRPr lang="en-US" sz="1600" dirty="0">
              <a:latin typeface="Arial"/>
              <a:ea typeface="+mn-lt"/>
              <a:cs typeface="Arial"/>
            </a:endParaRPr>
          </a:p>
          <a:p>
            <a:pPr lvl="1">
              <a:buFont typeface="Courier New,monospace" panose="020B0604020202020204" pitchFamily="34" charset="0"/>
              <a:buChar char="o"/>
            </a:pPr>
            <a:r>
              <a:rPr lang="en-US" sz="1600" dirty="0">
                <a:latin typeface="Arial"/>
                <a:ea typeface="+mn-lt"/>
                <a:cs typeface="Arial"/>
              </a:rPr>
              <a:t> Docker host is used </a:t>
            </a:r>
            <a:r>
              <a:rPr lang="en-US" sz="1600" dirty="0">
                <a:latin typeface="Arial"/>
                <a:cs typeface="Arial"/>
              </a:rPr>
              <a:t>to provide an</a:t>
            </a:r>
            <a:r>
              <a:rPr lang="en-US" sz="1600" dirty="0">
                <a:latin typeface="Arial"/>
                <a:ea typeface="+mn-lt"/>
                <a:cs typeface="Arial"/>
              </a:rPr>
              <a:t> environment to execute and run applications.</a:t>
            </a:r>
            <a:endParaRPr lang="en-US" sz="1600" dirty="0">
              <a:latin typeface="Arial"/>
              <a:cs typeface="Arial"/>
            </a:endParaRPr>
          </a:p>
          <a:p>
            <a:pPr lvl="1">
              <a:buFont typeface="Courier New,monospace" panose="020B0604020202020204" pitchFamily="34" charset="0"/>
              <a:buChar char="o"/>
            </a:pPr>
            <a:r>
              <a:rPr lang="en-US" sz="1600" dirty="0">
                <a:latin typeface="Arial"/>
                <a:ea typeface="+mn-lt"/>
                <a:cs typeface="Arial"/>
              </a:rPr>
              <a:t>It contains the docker daemon, images, containers, networks, and storage.</a:t>
            </a:r>
          </a:p>
          <a:p>
            <a:pPr>
              <a:buFont typeface="Courier New,monospace" panose="020B0604020202020204" pitchFamily="34" charset="0"/>
              <a:buChar char="o"/>
            </a:pPr>
            <a:endParaRPr lang="en-US" sz="1600" dirty="0">
              <a:latin typeface="Arial"/>
              <a:ea typeface="+mn-lt"/>
              <a:cs typeface="Arial"/>
            </a:endParaRPr>
          </a:p>
          <a:p>
            <a:endParaRPr lang="en-US" sz="1600" dirty="0">
              <a:latin typeface="Aptos" panose="020B0004020202020204"/>
              <a:ea typeface="+mn-lt"/>
              <a:cs typeface="Arial"/>
            </a:endParaRPr>
          </a:p>
        </p:txBody>
      </p:sp>
    </p:spTree>
    <p:extLst>
      <p:ext uri="{BB962C8B-B14F-4D97-AF65-F5344CB8AC3E}">
        <p14:creationId xmlns:p14="http://schemas.microsoft.com/office/powerpoint/2010/main" val="67100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1E1B44-643F-CCAA-07A3-713B75E463D6}"/>
              </a:ext>
            </a:extLst>
          </p:cNvPr>
          <p:cNvSpPr txBox="1"/>
          <p:nvPr/>
        </p:nvSpPr>
        <p:spPr>
          <a:xfrm>
            <a:off x="906297" y="138897"/>
            <a:ext cx="10911840" cy="1300892"/>
          </a:xfrm>
          <a:prstGeom prst="ellipse">
            <a:avLst/>
          </a:prstGeom>
          <a:ln>
            <a:solidFill>
              <a:schemeClr val="tx1">
                <a:lumMod val="85000"/>
              </a:schemeClr>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ct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COMPARISON WITH VIRTUAL MACHINES</a:t>
            </a:r>
          </a:p>
        </p:txBody>
      </p:sp>
      <p:pic>
        <p:nvPicPr>
          <p:cNvPr id="5" name="Picture 4" descr="A screen shot of a computer&#10;&#10;Description automatically generated">
            <a:extLst>
              <a:ext uri="{FF2B5EF4-FFF2-40B4-BE49-F238E27FC236}">
                <a16:creationId xmlns:a16="http://schemas.microsoft.com/office/drawing/2014/main" id="{4FAE23BB-F45A-C851-EAAF-34B161DAC405}"/>
              </a:ext>
            </a:extLst>
          </p:cNvPr>
          <p:cNvPicPr>
            <a:picLocks noChangeAspect="1"/>
          </p:cNvPicPr>
          <p:nvPr/>
        </p:nvPicPr>
        <p:blipFill>
          <a:blip r:embed="rId2"/>
          <a:stretch>
            <a:fillRect/>
          </a:stretch>
        </p:blipFill>
        <p:spPr>
          <a:xfrm>
            <a:off x="1274236" y="1585173"/>
            <a:ext cx="9898172" cy="4863562"/>
          </a:xfrm>
          <a:prstGeom prst="rect">
            <a:avLst/>
          </a:prstGeom>
          <a:ln w="88900" cap="sq" cmpd="thickThin">
            <a:solidFill>
              <a:schemeClr val="tx1"/>
            </a:solidFill>
            <a:prstDash val="solid"/>
            <a:miter lim="800000"/>
          </a:ln>
          <a:effectLst>
            <a:innerShdw blurRad="76200">
              <a:srgbClr val="000000"/>
            </a:innerShdw>
          </a:effectLst>
        </p:spPr>
      </p:pic>
    </p:spTree>
    <p:extLst>
      <p:ext uri="{BB962C8B-B14F-4D97-AF65-F5344CB8AC3E}">
        <p14:creationId xmlns:p14="http://schemas.microsoft.com/office/powerpoint/2010/main" val="7577925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 shot of a computer&#10;&#10;Description automatically generated">
            <a:extLst>
              <a:ext uri="{FF2B5EF4-FFF2-40B4-BE49-F238E27FC236}">
                <a16:creationId xmlns:a16="http://schemas.microsoft.com/office/drawing/2014/main" id="{3AE65B82-A0DC-889B-5076-3C3C44B97907}"/>
              </a:ext>
            </a:extLst>
          </p:cNvPr>
          <p:cNvPicPr>
            <a:picLocks noChangeAspect="1"/>
          </p:cNvPicPr>
          <p:nvPr/>
        </p:nvPicPr>
        <p:blipFill>
          <a:blip r:embed="rId2"/>
          <a:stretch>
            <a:fillRect/>
          </a:stretch>
        </p:blipFill>
        <p:spPr>
          <a:xfrm>
            <a:off x="1494155" y="659199"/>
            <a:ext cx="9898172" cy="4863562"/>
          </a:xfrm>
          <a:prstGeom prst="rect">
            <a:avLst/>
          </a:prstGeom>
        </p:spPr>
      </p:pic>
    </p:spTree>
    <p:extLst>
      <p:ext uri="{BB962C8B-B14F-4D97-AF65-F5344CB8AC3E}">
        <p14:creationId xmlns:p14="http://schemas.microsoft.com/office/powerpoint/2010/main" val="186237245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0BEAD5D-8E58-725A-8EEB-6C832D73CD7F}"/>
              </a:ext>
            </a:extLst>
          </p:cNvPr>
          <p:cNvSpPr txBox="1"/>
          <p:nvPr/>
        </p:nvSpPr>
        <p:spPr>
          <a:xfrm>
            <a:off x="699713" y="248038"/>
            <a:ext cx="706372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rgbClr val="FFFFFF"/>
                </a:solidFill>
                <a:latin typeface="+mj-lt"/>
                <a:ea typeface="+mj-ea"/>
                <a:cs typeface="+mj-cs"/>
              </a:rPr>
              <a:t>DOCKER ARCHITECTURE​</a:t>
            </a:r>
            <a:endParaRPr lang="en-US" sz="4400" dirty="0">
              <a:ea typeface="+mj-ea"/>
              <a:cs typeface="+mj-cs"/>
            </a:endParaRPr>
          </a:p>
        </p:txBody>
      </p:sp>
      <p:pic>
        <p:nvPicPr>
          <p:cNvPr id="5" name="Picture 4" descr="A diagram of a docker host&#10;&#10;Description automatically generated">
            <a:extLst>
              <a:ext uri="{FF2B5EF4-FFF2-40B4-BE49-F238E27FC236}">
                <a16:creationId xmlns:a16="http://schemas.microsoft.com/office/drawing/2014/main" id="{850BE056-424E-76DA-ACCA-E6DC8E1DD2D8}"/>
              </a:ext>
            </a:extLst>
          </p:cNvPr>
          <p:cNvPicPr>
            <a:picLocks noChangeAspect="1"/>
          </p:cNvPicPr>
          <p:nvPr/>
        </p:nvPicPr>
        <p:blipFill rotWithShape="1">
          <a:blip r:embed="rId2"/>
          <a:srcRect l="891" t="1385" r="891" b="554"/>
          <a:stretch/>
        </p:blipFill>
        <p:spPr>
          <a:xfrm>
            <a:off x="1527499" y="1720904"/>
            <a:ext cx="9046594" cy="4878362"/>
          </a:xfrm>
          <a:prstGeom prst="rect">
            <a:avLst/>
          </a:prstGeom>
        </p:spPr>
      </p:pic>
    </p:spTree>
    <p:extLst>
      <p:ext uri="{BB962C8B-B14F-4D97-AF65-F5344CB8AC3E}">
        <p14:creationId xmlns:p14="http://schemas.microsoft.com/office/powerpoint/2010/main" val="267015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699E2FE-1164-755B-045A-8A347F8F24D6}"/>
              </a:ext>
            </a:extLst>
          </p:cNvPr>
          <p:cNvSpPr txBox="1">
            <a:spLocks/>
          </p:cNvSpPr>
          <p:nvPr/>
        </p:nvSpPr>
        <p:spPr>
          <a:xfrm>
            <a:off x="645064" y="525982"/>
            <a:ext cx="4864485" cy="1200361"/>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solidFill>
                  <a:schemeClr val="tx1"/>
                </a:solidFill>
                <a:latin typeface="+mj-lt"/>
                <a:ea typeface="+mj-ea"/>
                <a:cs typeface="+mj-cs"/>
              </a:rPr>
              <a:t>HOW TO DOCKERIZE</a:t>
            </a:r>
          </a:p>
        </p:txBody>
      </p:sp>
      <p:sp>
        <p:nvSpPr>
          <p:cNvPr id="65" name="Rectangle 6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00B80043-2F4A-9734-5927-98EF1FF49F6D}"/>
              </a:ext>
            </a:extLst>
          </p:cNvPr>
          <p:cNvSpPr txBox="1">
            <a:spLocks/>
          </p:cNvSpPr>
          <p:nvPr/>
        </p:nvSpPr>
        <p:spPr>
          <a:xfrm>
            <a:off x="645064" y="1907546"/>
            <a:ext cx="4282984" cy="3511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Sans-Serif"/>
              <a:buChar char="•"/>
            </a:pPr>
            <a:r>
              <a:rPr lang="en-US" sz="1800" dirty="0">
                <a:cs typeface="Arial"/>
              </a:rPr>
              <a:t>It is the process of converting an application to run within a Docker container.</a:t>
            </a:r>
          </a:p>
          <a:p>
            <a:pPr marL="285750" indent="-285750">
              <a:buFont typeface="Arial,Sans-Serif"/>
              <a:buChar char="•"/>
            </a:pPr>
            <a:endParaRPr lang="en-US" sz="1800" dirty="0">
              <a:cs typeface="Arial"/>
            </a:endParaRPr>
          </a:p>
          <a:p>
            <a:pPr marL="285750" indent="-285750">
              <a:buFont typeface="Arial,Sans-Serif"/>
              <a:buChar char="•"/>
            </a:pPr>
            <a:endParaRPr lang="en-US" sz="1800" dirty="0">
              <a:cs typeface="Arial"/>
            </a:endParaRPr>
          </a:p>
        </p:txBody>
      </p:sp>
      <p:sp>
        <p:nvSpPr>
          <p:cNvPr id="67" name="Rectangle 6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ces between a Dockerfile, Docker Image and Docker Container">
            <a:extLst>
              <a:ext uri="{FF2B5EF4-FFF2-40B4-BE49-F238E27FC236}">
                <a16:creationId xmlns:a16="http://schemas.microsoft.com/office/drawing/2014/main" id="{012FD272-EFB8-3B5F-8393-80DC9B676F1C}"/>
              </a:ext>
            </a:extLst>
          </p:cNvPr>
          <p:cNvPicPr>
            <a:picLocks noChangeAspect="1"/>
          </p:cNvPicPr>
          <p:nvPr/>
        </p:nvPicPr>
        <p:blipFill rotWithShape="1">
          <a:blip r:embed="rId3"/>
          <a:srcRect l="4963" t="23114" r="3417" b="13647"/>
          <a:stretch/>
        </p:blipFill>
        <p:spPr>
          <a:xfrm>
            <a:off x="5754669" y="2372810"/>
            <a:ext cx="6097810" cy="20834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8785217"/>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CC38-F1A6-6DC3-F012-F6332F553740}"/>
              </a:ext>
            </a:extLst>
          </p:cNvPr>
          <p:cNvSpPr>
            <a:spLocks noGrp="1"/>
          </p:cNvSpPr>
          <p:nvPr>
            <p:ph type="title"/>
          </p:nvPr>
        </p:nvSpPr>
        <p:spPr>
          <a:xfrm>
            <a:off x="838200" y="330400"/>
            <a:ext cx="10515600" cy="1325563"/>
          </a:xfrm>
        </p:spPr>
        <p:txBody>
          <a:bodyPr>
            <a:normAutofit/>
          </a:bodyPr>
          <a:lstStyle/>
          <a:p>
            <a:r>
              <a:rPr lang="en-US" baseline="0" dirty="0">
                <a:solidFill>
                  <a:srgbClr val="000000"/>
                </a:solidFill>
                <a:latin typeface="Aptos Display"/>
              </a:rPr>
              <a:t>DOCKER COMPOSE</a:t>
            </a:r>
            <a:r>
              <a:rPr lang="en-US" dirty="0">
                <a:solidFill>
                  <a:srgbClr val="000000"/>
                </a:solidFill>
                <a:latin typeface="Aptos Display"/>
                <a:ea typeface="Aptos Display"/>
                <a:cs typeface="Aptos Display"/>
              </a:rPr>
              <a:t>​</a:t>
            </a:r>
            <a:endParaRPr lang="en-US" dirty="0">
              <a:solidFill>
                <a:srgbClr val="000000"/>
              </a:solidFill>
            </a:endParaRPr>
          </a:p>
        </p:txBody>
      </p:sp>
      <p:sp>
        <p:nvSpPr>
          <p:cNvPr id="3" name="Content Placeholder 2">
            <a:extLst>
              <a:ext uri="{FF2B5EF4-FFF2-40B4-BE49-F238E27FC236}">
                <a16:creationId xmlns:a16="http://schemas.microsoft.com/office/drawing/2014/main" id="{48FEF872-DC87-DF93-8C3F-7C80B2A0C6A5}"/>
              </a:ext>
            </a:extLst>
          </p:cNvPr>
          <p:cNvSpPr>
            <a:spLocks noGrp="1"/>
          </p:cNvSpPr>
          <p:nvPr>
            <p:ph idx="1"/>
          </p:nvPr>
        </p:nvSpPr>
        <p:spPr/>
        <p:txBody>
          <a:bodyPr vert="horz" lIns="91440" tIns="45720" rIns="91440" bIns="45720" rtlCol="0" anchor="t">
            <a:normAutofit/>
          </a:bodyPr>
          <a:lstStyle/>
          <a:p>
            <a:pPr marL="228600" lvl="0" indent="-228600" rtl="0">
              <a:buFont typeface=""/>
              <a:buChar char="•"/>
            </a:pPr>
            <a:r>
              <a:rPr lang="en-US" sz="1800" baseline="0" dirty="0">
                <a:solidFill>
                  <a:srgbClr val="000000"/>
                </a:solidFill>
                <a:latin typeface="Aptos"/>
                <a:ea typeface="Arial"/>
                <a:cs typeface="Arial"/>
              </a:rPr>
              <a:t>It is a tool for defining and running multi-container Docker applications.</a:t>
            </a:r>
            <a:r>
              <a:rPr lang="en-US" sz="1800" dirty="0">
                <a:solidFill>
                  <a:srgbClr val="000000"/>
                </a:solidFill>
                <a:latin typeface="Aptos"/>
                <a:ea typeface="Arial"/>
                <a:cs typeface="Arial"/>
              </a:rPr>
              <a:t>​</a:t>
            </a:r>
          </a:p>
          <a:p>
            <a:pPr marL="228600" lvl="0" indent="-228600" rtl="0">
              <a:buFont typeface=""/>
              <a:buChar char="•"/>
            </a:pPr>
            <a:r>
              <a:rPr lang="en-US" sz="1800" baseline="0" dirty="0">
                <a:solidFill>
                  <a:srgbClr val="000000"/>
                </a:solidFill>
                <a:latin typeface="Aptos"/>
                <a:ea typeface="Arial"/>
                <a:cs typeface="Arial"/>
              </a:rPr>
              <a:t>Simplifies the management of multi-container Docker applications by defining them in a single YAML file.</a:t>
            </a:r>
            <a:r>
              <a:rPr lang="en-US" sz="1800" dirty="0">
                <a:solidFill>
                  <a:srgbClr val="000000"/>
                </a:solidFill>
                <a:latin typeface="Aptos"/>
                <a:ea typeface="Arial"/>
                <a:cs typeface="Arial"/>
              </a:rPr>
              <a:t>​</a:t>
            </a:r>
          </a:p>
          <a:p>
            <a:pPr marL="0" lvl="0" indent="0" rtl="0">
              <a:buNone/>
            </a:pPr>
            <a:endParaRPr lang="en-US" sz="1800" dirty="0">
              <a:solidFill>
                <a:srgbClr val="000000"/>
              </a:solidFill>
              <a:cs typeface="Arial"/>
            </a:endParaRPr>
          </a:p>
        </p:txBody>
      </p:sp>
      <p:pic>
        <p:nvPicPr>
          <p:cNvPr id="5" name="Content Placeholder 1" descr="𝐂𝐨𝐦𝐩𝐥𝐞𝐭𝐞 𝐰𝐨𝐫𝐤𝐢𝐧𝐠 𝐨𝐟 𝐝𝐨𝐜𝐤𝐞𝐫-𝐜𝐨𝐦𝐩𝐨𝐬𝐞">
            <a:extLst>
              <a:ext uri="{FF2B5EF4-FFF2-40B4-BE49-F238E27FC236}">
                <a16:creationId xmlns:a16="http://schemas.microsoft.com/office/drawing/2014/main" id="{BD2DCE63-4F99-C9DD-F275-49D40FF79436}"/>
              </a:ext>
            </a:extLst>
          </p:cNvPr>
          <p:cNvPicPr>
            <a:picLocks noChangeAspect="1"/>
          </p:cNvPicPr>
          <p:nvPr/>
        </p:nvPicPr>
        <p:blipFill rotWithShape="1">
          <a:blip r:embed="rId2"/>
          <a:srcRect r="1" b="1276"/>
          <a:stretch/>
        </p:blipFill>
        <p:spPr>
          <a:xfrm>
            <a:off x="835357" y="2979359"/>
            <a:ext cx="10851111" cy="3508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060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itting on a whale with a computer&#10;&#10;Description automatically generated">
            <a:extLst>
              <a:ext uri="{FF2B5EF4-FFF2-40B4-BE49-F238E27FC236}">
                <a16:creationId xmlns:a16="http://schemas.microsoft.com/office/drawing/2014/main" id="{356C45D2-2B0C-83A0-F313-FE672EC52B0F}"/>
              </a:ext>
            </a:extLst>
          </p:cNvPr>
          <p:cNvPicPr>
            <a:picLocks noChangeAspect="1"/>
          </p:cNvPicPr>
          <p:nvPr/>
        </p:nvPicPr>
        <p:blipFill rotWithShape="1">
          <a:blip r:embed="rId2"/>
          <a:srcRect l="4919" r="15770"/>
          <a:stretch/>
        </p:blipFill>
        <p:spPr>
          <a:xfrm>
            <a:off x="2522356" y="10"/>
            <a:ext cx="9669642" cy="6857990"/>
          </a:xfrm>
          <a:prstGeom prst="rect">
            <a:avLst/>
          </a:prstGeom>
        </p:spPr>
      </p:pic>
      <p:sp>
        <p:nvSpPr>
          <p:cNvPr id="49" name="Rectangle 4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BCA1B-808C-8983-50DB-E86B766E161F}"/>
              </a:ext>
            </a:extLst>
          </p:cNvPr>
          <p:cNvSpPr>
            <a:spLocks noGrp="1"/>
          </p:cNvSpPr>
          <p:nvPr>
            <p:ph type="title"/>
          </p:nvPr>
        </p:nvSpPr>
        <p:spPr>
          <a:xfrm>
            <a:off x="838200" y="365125"/>
            <a:ext cx="3822189" cy="1899912"/>
          </a:xfrm>
        </p:spPr>
        <p:txBody>
          <a:bodyPr>
            <a:normAutofit/>
          </a:bodyPr>
          <a:lstStyle/>
          <a:p>
            <a:r>
              <a:rPr lang="en-US" dirty="0"/>
              <a:t>COMMANDS</a:t>
            </a:r>
          </a:p>
        </p:txBody>
      </p:sp>
      <p:sp>
        <p:nvSpPr>
          <p:cNvPr id="3" name="Content Placeholder 2">
            <a:extLst>
              <a:ext uri="{FF2B5EF4-FFF2-40B4-BE49-F238E27FC236}">
                <a16:creationId xmlns:a16="http://schemas.microsoft.com/office/drawing/2014/main" id="{B38E3359-092D-5B54-81D7-68B8D1A46765}"/>
              </a:ext>
            </a:extLst>
          </p:cNvPr>
          <p:cNvSpPr>
            <a:spLocks noGrp="1"/>
          </p:cNvSpPr>
          <p:nvPr>
            <p:ph idx="1"/>
          </p:nvPr>
        </p:nvSpPr>
        <p:spPr>
          <a:xfrm>
            <a:off x="838200" y="1941142"/>
            <a:ext cx="3822189" cy="3742762"/>
          </a:xfrm>
        </p:spPr>
        <p:txBody>
          <a:bodyPr vert="horz" lIns="91440" tIns="45720" rIns="91440" bIns="45720" rtlCol="0">
            <a:normAutofit/>
          </a:bodyPr>
          <a:lstStyle/>
          <a:p>
            <a:pPr marL="457200" indent="-457200">
              <a:buAutoNum type="arabicPeriod"/>
            </a:pPr>
            <a:r>
              <a:rPr lang="en-US" sz="1700" b="1" dirty="0">
                <a:ea typeface="+mn-lt"/>
                <a:cs typeface="+mn-lt"/>
              </a:rPr>
              <a:t>Start Services: </a:t>
            </a:r>
            <a:r>
              <a:rPr lang="en-US" sz="1700" dirty="0">
                <a:ea typeface="+mn-lt"/>
                <a:cs typeface="+mn-lt"/>
              </a:rPr>
              <a:t>docker-compose up (creates and starts containers defined in the </a:t>
            </a:r>
            <a:r>
              <a:rPr lang="en-US" sz="1700" dirty="0">
                <a:latin typeface="Aptos"/>
                <a:ea typeface="+mn-lt"/>
                <a:cs typeface="+mn-lt"/>
              </a:rPr>
              <a:t>docker-</a:t>
            </a:r>
            <a:r>
              <a:rPr lang="en-US" sz="1700" dirty="0" err="1">
                <a:latin typeface="Aptos"/>
                <a:ea typeface="+mn-lt"/>
                <a:cs typeface="+mn-lt"/>
              </a:rPr>
              <a:t>compose.yml</a:t>
            </a:r>
            <a:r>
              <a:rPr lang="en-US" sz="1700" dirty="0">
                <a:ea typeface="+mn-lt"/>
                <a:cs typeface="+mn-lt"/>
              </a:rPr>
              <a:t> file)</a:t>
            </a:r>
          </a:p>
          <a:p>
            <a:pPr marL="457200" indent="-457200">
              <a:buAutoNum type="arabicPeriod"/>
            </a:pPr>
            <a:r>
              <a:rPr lang="en-US" sz="1700" b="1" dirty="0">
                <a:ea typeface="+mn-lt"/>
                <a:cs typeface="+mn-lt"/>
              </a:rPr>
              <a:t>Stop Services</a:t>
            </a:r>
            <a:r>
              <a:rPr lang="en-US" sz="1700" dirty="0">
                <a:ea typeface="+mn-lt"/>
                <a:cs typeface="+mn-lt"/>
              </a:rPr>
              <a:t>: docker-compose down (Stops and removes containers, networks, and volumes defined in the </a:t>
            </a:r>
            <a:r>
              <a:rPr lang="en-US" sz="1700" dirty="0">
                <a:latin typeface="Aptos"/>
                <a:ea typeface="+mn-lt"/>
                <a:cs typeface="+mn-lt"/>
              </a:rPr>
              <a:t>docker-</a:t>
            </a:r>
            <a:r>
              <a:rPr lang="en-US" sz="1700" dirty="0" err="1">
                <a:latin typeface="Aptos"/>
                <a:ea typeface="+mn-lt"/>
                <a:cs typeface="+mn-lt"/>
              </a:rPr>
              <a:t>compose.yml</a:t>
            </a:r>
            <a:r>
              <a:rPr lang="en-US" sz="1700" dirty="0">
                <a:ea typeface="+mn-lt"/>
                <a:cs typeface="+mn-lt"/>
              </a:rPr>
              <a:t> file.)</a:t>
            </a:r>
            <a:endParaRPr lang="en-US" sz="1700" dirty="0"/>
          </a:p>
          <a:p>
            <a:pPr marL="457200" indent="-457200">
              <a:buAutoNum type="arabicPeriod"/>
            </a:pPr>
            <a:r>
              <a:rPr lang="en-US" sz="1700" b="1" dirty="0">
                <a:ea typeface="+mn-lt"/>
                <a:cs typeface="+mn-lt"/>
              </a:rPr>
              <a:t>List Containers: </a:t>
            </a:r>
            <a:r>
              <a:rPr lang="en-US" sz="1700" dirty="0">
                <a:ea typeface="+mn-lt"/>
                <a:cs typeface="+mn-lt"/>
              </a:rPr>
              <a:t>docker-compose </a:t>
            </a:r>
            <a:r>
              <a:rPr lang="en-US" sz="1700" dirty="0" err="1">
                <a:ea typeface="+mn-lt"/>
                <a:cs typeface="+mn-lt"/>
              </a:rPr>
              <a:t>ps</a:t>
            </a:r>
            <a:r>
              <a:rPr lang="en-US" sz="1700" dirty="0">
                <a:ea typeface="+mn-lt"/>
                <a:cs typeface="+mn-lt"/>
              </a:rPr>
              <a:t> (Lists the status of the services defined in the </a:t>
            </a:r>
            <a:r>
              <a:rPr lang="en-US" sz="1700" dirty="0">
                <a:latin typeface="Aptos"/>
                <a:ea typeface="+mn-lt"/>
                <a:cs typeface="+mn-lt"/>
              </a:rPr>
              <a:t>docker-</a:t>
            </a:r>
            <a:r>
              <a:rPr lang="en-US" sz="1700" dirty="0" err="1">
                <a:latin typeface="Aptos"/>
                <a:ea typeface="+mn-lt"/>
                <a:cs typeface="+mn-lt"/>
              </a:rPr>
              <a:t>compose.yml</a:t>
            </a:r>
            <a:r>
              <a:rPr lang="en-US" sz="1700" dirty="0">
                <a:ea typeface="+mn-lt"/>
                <a:cs typeface="+mn-lt"/>
              </a:rPr>
              <a:t> file.)</a:t>
            </a:r>
            <a:endParaRPr lang="en-US" sz="1700" b="1" dirty="0">
              <a:latin typeface="Aptos"/>
              <a:cs typeface="Arial"/>
            </a:endParaRPr>
          </a:p>
          <a:p>
            <a:pPr marL="0" indent="0">
              <a:buNone/>
            </a:pPr>
            <a:endParaRPr lang="en-US" sz="1700">
              <a:latin typeface="Aptos" panose="020B0004020202020204"/>
              <a:cs typeface="Arial"/>
            </a:endParaRPr>
          </a:p>
        </p:txBody>
      </p:sp>
    </p:spTree>
    <p:extLst>
      <p:ext uri="{BB962C8B-B14F-4D97-AF65-F5344CB8AC3E}">
        <p14:creationId xmlns:p14="http://schemas.microsoft.com/office/powerpoint/2010/main" val="658605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090EC6E8-C1CC-8B52-E73F-8852CCAE7F7D}"/>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solidFill>
                  <a:srgbClr val="FFFFFF"/>
                </a:solidFill>
                <a:latin typeface="+mj-lt"/>
                <a:ea typeface="+mj-ea"/>
                <a:cs typeface="+mj-cs"/>
              </a:rPr>
              <a:t>PORT MAPPING</a:t>
            </a:r>
          </a:p>
        </p:txBody>
      </p:sp>
      <p:sp>
        <p:nvSpPr>
          <p:cNvPr id="24" name="Content Placeholder 2">
            <a:extLst>
              <a:ext uri="{FF2B5EF4-FFF2-40B4-BE49-F238E27FC236}">
                <a16:creationId xmlns:a16="http://schemas.microsoft.com/office/drawing/2014/main" id="{C552CA3E-CC98-DCB0-0BBD-494FCC9B3771}"/>
              </a:ext>
            </a:extLst>
          </p:cNvPr>
          <p:cNvSpPr>
            <a:spLocks noGrp="1"/>
          </p:cNvSpPr>
          <p:nvPr>
            <p:ph idx="1"/>
          </p:nvPr>
        </p:nvSpPr>
        <p:spPr>
          <a:xfrm>
            <a:off x="912311" y="1319514"/>
            <a:ext cx="10360770" cy="6481823"/>
          </a:xfrm>
        </p:spPr>
        <p:txBody>
          <a:bodyPr vert="horz" lIns="91440" tIns="45720" rIns="91440" bIns="45720" rtlCol="0" anchor="ctr">
            <a:noAutofit/>
          </a:bodyPr>
          <a:lstStyle/>
          <a:p>
            <a:r>
              <a:rPr lang="en-US" sz="1800" dirty="0">
                <a:ea typeface="+mn-lt"/>
                <a:cs typeface="+mn-lt"/>
              </a:rPr>
              <a:t>Port mapping in Docker is the process of mapping a port on the host machine to a port in the container. This is essential for accessing applications running inside containers from outside the Docker host.</a:t>
            </a:r>
          </a:p>
          <a:p>
            <a:r>
              <a:rPr lang="en-US" sz="1800" b="1" dirty="0">
                <a:ea typeface="+mn-lt"/>
                <a:cs typeface="+mn-lt"/>
              </a:rPr>
              <a:t>Command Syntax:</a:t>
            </a:r>
          </a:p>
          <a:p>
            <a:pPr lvl="1">
              <a:spcBef>
                <a:spcPts val="0"/>
              </a:spcBef>
              <a:spcAft>
                <a:spcPts val="600"/>
              </a:spcAft>
            </a:pPr>
            <a:r>
              <a:rPr lang="en-US" sz="1800" dirty="0">
                <a:ea typeface="+mn-lt"/>
                <a:cs typeface="+mn-lt"/>
              </a:rPr>
              <a:t>docker run -p [HOST_PORT]:[CONTAINER_PORT] [IMAGE]</a:t>
            </a:r>
          </a:p>
          <a:p>
            <a:pPr marL="457200" lvl="1">
              <a:spcBef>
                <a:spcPts val="0"/>
              </a:spcBef>
              <a:spcAft>
                <a:spcPts val="600"/>
              </a:spcAft>
            </a:pPr>
            <a:endParaRPr lang="en-US" sz="1800" dirty="0"/>
          </a:p>
          <a:p>
            <a:pPr>
              <a:spcBef>
                <a:spcPts val="0"/>
              </a:spcBef>
              <a:spcAft>
                <a:spcPts val="600"/>
              </a:spcAft>
            </a:pPr>
            <a:r>
              <a:rPr lang="en-US" sz="1800" b="1" dirty="0"/>
              <a:t>Example: Forwarding Port 3000</a:t>
            </a:r>
            <a:endParaRPr lang="en-US" sz="1800" dirty="0"/>
          </a:p>
          <a:p>
            <a:pPr lvl="1">
              <a:spcBef>
                <a:spcPts val="0"/>
              </a:spcBef>
              <a:spcAft>
                <a:spcPts val="600"/>
              </a:spcAft>
            </a:pPr>
            <a:r>
              <a:rPr lang="en-US" sz="1800" dirty="0"/>
              <a:t>docker run -p 3000:3000 [IMAGE]</a:t>
            </a:r>
          </a:p>
          <a:p>
            <a:pPr marL="457200" lvl="1">
              <a:spcBef>
                <a:spcPts val="0"/>
              </a:spcBef>
              <a:spcAft>
                <a:spcPts val="600"/>
              </a:spcAft>
            </a:pPr>
            <a:endParaRPr lang="en-US" sz="1800" dirty="0"/>
          </a:p>
          <a:p>
            <a:pPr>
              <a:spcBef>
                <a:spcPts val="0"/>
              </a:spcBef>
              <a:spcAft>
                <a:spcPts val="600"/>
              </a:spcAft>
            </a:pPr>
            <a:r>
              <a:rPr lang="en-US" sz="1800" b="1" dirty="0"/>
              <a:t>Accessing the Containerized Application</a:t>
            </a:r>
          </a:p>
          <a:p>
            <a:pPr lvl="1">
              <a:spcBef>
                <a:spcPts val="0"/>
              </a:spcBef>
              <a:spcAft>
                <a:spcPts val="600"/>
              </a:spcAft>
            </a:pPr>
            <a:r>
              <a:rPr lang="en-US" sz="1800" dirty="0"/>
              <a:t>After setting up port forwarding, any request sent to port 3000 on the host machine is automatically forwarded to port 3000 in the container.</a:t>
            </a:r>
            <a:endParaRPr lang="en-US" sz="1800" dirty="0">
              <a:ea typeface="+mn-lt"/>
              <a:cs typeface="+mn-lt"/>
            </a:endParaRPr>
          </a:p>
          <a:p>
            <a:pPr lvl="1">
              <a:spcBef>
                <a:spcPts val="0"/>
              </a:spcBef>
              <a:spcAft>
                <a:spcPts val="600"/>
              </a:spcAft>
            </a:pPr>
            <a:r>
              <a:rPr lang="en-US" sz="1800" dirty="0">
                <a:ea typeface="+mn-lt"/>
                <a:cs typeface="+mn-lt"/>
              </a:rPr>
              <a:t>URL:</a:t>
            </a:r>
            <a:r>
              <a:rPr lang="en-US" sz="1800" dirty="0"/>
              <a:t>  </a:t>
            </a:r>
          </a:p>
          <a:p>
            <a:pPr lvl="2">
              <a:spcBef>
                <a:spcPts val="0"/>
              </a:spcBef>
              <a:spcAft>
                <a:spcPts val="600"/>
              </a:spcAft>
              <a:buFont typeface="Wingdings" panose="020B0604020202020204" pitchFamily="34" charset="0"/>
              <a:buChar char="§"/>
            </a:pPr>
            <a:r>
              <a:rPr lang="en-US" sz="1800" dirty="0">
                <a:hlinkClick r:id="rId3">
                  <a:extLst>
                    <a:ext uri="{A12FA001-AC4F-418D-AE19-62706E023703}">
                      <ahyp:hlinkClr xmlns:ahyp="http://schemas.microsoft.com/office/drawing/2018/hyperlinkcolor" val="tx"/>
                    </a:ext>
                  </a:extLst>
                </a:hlinkClick>
              </a:rPr>
              <a:t>http://[HOST_IP]:3000.</a:t>
            </a:r>
            <a:endParaRPr lang="en-US" sz="1800" dirty="0"/>
          </a:p>
          <a:p>
            <a:pPr marL="0">
              <a:spcBef>
                <a:spcPts val="0"/>
              </a:spcBef>
              <a:spcAft>
                <a:spcPts val="600"/>
              </a:spcAft>
            </a:pPr>
            <a:endParaRPr lang="en-US" sz="1800" dirty="0"/>
          </a:p>
          <a:p>
            <a:pPr marL="457200" lvl="1">
              <a:spcBef>
                <a:spcPts val="0"/>
              </a:spcBef>
              <a:spcAft>
                <a:spcPts val="600"/>
              </a:spcAft>
            </a:pPr>
            <a:endParaRPr lang="en-US" sz="1800" dirty="0"/>
          </a:p>
          <a:p>
            <a:pPr marL="457200" lvl="1" indent="0">
              <a:buNone/>
            </a:pPr>
            <a:endParaRPr lang="en-US" sz="1800" dirty="0"/>
          </a:p>
        </p:txBody>
      </p:sp>
    </p:spTree>
    <p:extLst>
      <p:ext uri="{BB962C8B-B14F-4D97-AF65-F5344CB8AC3E}">
        <p14:creationId xmlns:p14="http://schemas.microsoft.com/office/powerpoint/2010/main" val="352490559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97FDA-A3C4-2D30-AC64-C727CCE8A44B}"/>
              </a:ext>
            </a:extLst>
          </p:cNvPr>
          <p:cNvSpPr>
            <a:spLocks noGrp="1"/>
          </p:cNvSpPr>
          <p:nvPr>
            <p:ph type="title"/>
          </p:nvPr>
        </p:nvSpPr>
        <p:spPr>
          <a:xfrm>
            <a:off x="1371599" y="294538"/>
            <a:ext cx="9895951" cy="1033669"/>
          </a:xfrm>
        </p:spPr>
        <p:txBody>
          <a:bodyPr>
            <a:normAutofit/>
          </a:bodyPr>
          <a:lstStyle/>
          <a:p>
            <a:r>
              <a:rPr lang="en-US" dirty="0">
                <a:solidFill>
                  <a:srgbClr val="FFFFFF"/>
                </a:solidFill>
              </a:rPr>
              <a:t>DOCKER NETWORK</a:t>
            </a:r>
          </a:p>
        </p:txBody>
      </p:sp>
      <p:sp>
        <p:nvSpPr>
          <p:cNvPr id="3" name="Content Placeholder 2">
            <a:extLst>
              <a:ext uri="{FF2B5EF4-FFF2-40B4-BE49-F238E27FC236}">
                <a16:creationId xmlns:a16="http://schemas.microsoft.com/office/drawing/2014/main" id="{B87746D4-FA31-A450-7AAC-C89E6FEDE5B3}"/>
              </a:ext>
            </a:extLst>
          </p:cNvPr>
          <p:cNvSpPr>
            <a:spLocks noGrp="1"/>
          </p:cNvSpPr>
          <p:nvPr>
            <p:ph idx="1"/>
          </p:nvPr>
        </p:nvSpPr>
        <p:spPr>
          <a:xfrm>
            <a:off x="880996" y="1622744"/>
            <a:ext cx="9724031" cy="5518835"/>
          </a:xfrm>
        </p:spPr>
        <p:txBody>
          <a:bodyPr vert="horz" lIns="91440" tIns="45720" rIns="91440" bIns="45720" rtlCol="0" anchor="ctr">
            <a:noAutofit/>
          </a:bodyPr>
          <a:lstStyle/>
          <a:p>
            <a:pPr marL="0" indent="0">
              <a:buNone/>
            </a:pPr>
            <a:endParaRPr lang="en-US" sz="1800" dirty="0">
              <a:latin typeface="Aptos (Body)"/>
              <a:ea typeface="+mn-lt"/>
              <a:cs typeface="+mn-lt"/>
            </a:endParaRPr>
          </a:p>
          <a:p>
            <a:pPr marL="0" indent="0">
              <a:buNone/>
            </a:pPr>
            <a:r>
              <a:rPr lang="en-US" sz="1800" dirty="0">
                <a:latin typeface="Aptos (Body)"/>
                <a:ea typeface="+mn-lt"/>
                <a:cs typeface="+mn-lt"/>
              </a:rPr>
              <a:t>It refers to the ability for containers to connect to and communicate with each other, or to non-Docker workloads.</a:t>
            </a:r>
            <a:endParaRPr lang="en-US" sz="1800" dirty="0">
              <a:latin typeface="Aptos (Body)"/>
            </a:endParaRPr>
          </a:p>
          <a:p>
            <a:pPr marL="0" indent="0">
              <a:buNone/>
            </a:pPr>
            <a:endParaRPr lang="en-US" sz="1800" dirty="0">
              <a:latin typeface="Aptos (Body)"/>
            </a:endParaRPr>
          </a:p>
          <a:p>
            <a:pPr marL="0" indent="0">
              <a:buNone/>
            </a:pPr>
            <a:r>
              <a:rPr lang="en-US" sz="1800" b="1" dirty="0">
                <a:latin typeface="Aptos (Body)"/>
              </a:rPr>
              <a:t>Type of Networks:</a:t>
            </a:r>
          </a:p>
          <a:p>
            <a:r>
              <a:rPr lang="en-US" sz="1800" dirty="0">
                <a:latin typeface="Aptos (Body)"/>
              </a:rPr>
              <a:t>Bridge: </a:t>
            </a:r>
            <a:r>
              <a:rPr lang="en-US" sz="1800" dirty="0">
                <a:latin typeface="Aptos (Body)"/>
                <a:ea typeface="+mn-lt"/>
                <a:cs typeface="+mn-lt"/>
              </a:rPr>
              <a:t>The default network driver.</a:t>
            </a:r>
          </a:p>
          <a:p>
            <a:r>
              <a:rPr lang="en-US" sz="1800" dirty="0">
                <a:latin typeface="Aptos (Body)"/>
              </a:rPr>
              <a:t>Host: </a:t>
            </a:r>
            <a:r>
              <a:rPr lang="en-US" sz="1800" dirty="0">
                <a:latin typeface="Aptos (Body)"/>
                <a:ea typeface="+mn-lt"/>
                <a:cs typeface="+mn-lt"/>
              </a:rPr>
              <a:t>Remove network isolation between the container and the Docker host, and use the host's networking directly.</a:t>
            </a:r>
          </a:p>
          <a:p>
            <a:r>
              <a:rPr lang="en-US" sz="1800" dirty="0">
                <a:latin typeface="Aptos (Body)"/>
              </a:rPr>
              <a:t>None: </a:t>
            </a:r>
            <a:r>
              <a:rPr lang="en-US" sz="1800" dirty="0">
                <a:latin typeface="Aptos (Body)"/>
                <a:ea typeface="+mn-lt"/>
                <a:cs typeface="+mn-lt"/>
              </a:rPr>
              <a:t>Completely isolate a container from the host and other containers.</a:t>
            </a:r>
          </a:p>
          <a:p>
            <a:pPr marL="0" indent="0">
              <a:buNone/>
            </a:pPr>
            <a:endParaRPr lang="en-US" sz="1800" dirty="0">
              <a:latin typeface="Aptos (Body)"/>
              <a:cs typeface="Arial"/>
            </a:endParaRPr>
          </a:p>
          <a:p>
            <a:pPr marL="0" indent="0">
              <a:buNone/>
            </a:pPr>
            <a:r>
              <a:rPr lang="en-US" sz="1800" b="1" dirty="0">
                <a:latin typeface="Aptos (Body)"/>
                <a:cs typeface="Arial"/>
              </a:rPr>
              <a:t>Custom Network: </a:t>
            </a:r>
          </a:p>
          <a:p>
            <a:r>
              <a:rPr lang="en-US" sz="1800" dirty="0">
                <a:latin typeface="Aptos (Body)"/>
                <a:ea typeface="+mn-lt"/>
                <a:cs typeface="+mn-lt"/>
              </a:rPr>
              <a:t>It is a user-defined network that allows containers to communicate with each other using a specified network driver. </a:t>
            </a:r>
          </a:p>
          <a:p>
            <a:r>
              <a:rPr lang="en-US" sz="1800" dirty="0">
                <a:latin typeface="Aptos (Body)"/>
                <a:ea typeface="+mn-lt"/>
                <a:cs typeface="+mn-lt"/>
              </a:rPr>
              <a:t>It provide better control over how containers interact and can enhance network security and performance by isolating containers into specific network segments.</a:t>
            </a:r>
            <a:endParaRPr lang="en-US" sz="1800" dirty="0">
              <a:latin typeface="Aptos (Body)"/>
            </a:endParaRPr>
          </a:p>
          <a:p>
            <a:pPr marL="0" indent="0">
              <a:buNone/>
            </a:pPr>
            <a:endParaRPr lang="en-US" sz="1800" b="1" dirty="0">
              <a:latin typeface="Aptos (Body)"/>
              <a:cs typeface="Arial"/>
            </a:endParaRPr>
          </a:p>
          <a:p>
            <a:pPr marL="0" indent="0">
              <a:buNone/>
            </a:pPr>
            <a:endParaRPr lang="en-US" sz="1800" b="1" dirty="0">
              <a:latin typeface="Aptos (Body)"/>
            </a:endParaRPr>
          </a:p>
        </p:txBody>
      </p:sp>
    </p:spTree>
    <p:extLst>
      <p:ext uri="{BB962C8B-B14F-4D97-AF65-F5344CB8AC3E}">
        <p14:creationId xmlns:p14="http://schemas.microsoft.com/office/powerpoint/2010/main" val="3216055028"/>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97FDA-A3C4-2D30-AC64-C727CCE8A44B}"/>
              </a:ext>
            </a:extLst>
          </p:cNvPr>
          <p:cNvSpPr>
            <a:spLocks noGrp="1"/>
          </p:cNvSpPr>
          <p:nvPr>
            <p:ph type="title"/>
          </p:nvPr>
        </p:nvSpPr>
        <p:spPr>
          <a:xfrm>
            <a:off x="1371599" y="294538"/>
            <a:ext cx="9895951" cy="1033669"/>
          </a:xfrm>
        </p:spPr>
        <p:txBody>
          <a:bodyPr>
            <a:normAutofit/>
          </a:bodyPr>
          <a:lstStyle/>
          <a:p>
            <a:r>
              <a:rPr lang="en-US" dirty="0">
                <a:solidFill>
                  <a:srgbClr val="FFFFFF"/>
                </a:solidFill>
              </a:rPr>
              <a:t>DOCKER NETWORK</a:t>
            </a:r>
          </a:p>
        </p:txBody>
      </p:sp>
      <p:sp>
        <p:nvSpPr>
          <p:cNvPr id="3" name="Content Placeholder 2">
            <a:extLst>
              <a:ext uri="{FF2B5EF4-FFF2-40B4-BE49-F238E27FC236}">
                <a16:creationId xmlns:a16="http://schemas.microsoft.com/office/drawing/2014/main" id="{B87746D4-FA31-A450-7AAC-C89E6FEDE5B3}"/>
              </a:ext>
            </a:extLst>
          </p:cNvPr>
          <p:cNvSpPr>
            <a:spLocks noGrp="1"/>
          </p:cNvSpPr>
          <p:nvPr>
            <p:ph idx="1"/>
          </p:nvPr>
        </p:nvSpPr>
        <p:spPr>
          <a:xfrm>
            <a:off x="703544" y="1622745"/>
            <a:ext cx="10726112" cy="4940717"/>
          </a:xfrm>
        </p:spPr>
        <p:txBody>
          <a:bodyPr vert="horz" lIns="91440" tIns="45720" rIns="91440" bIns="45720" rtlCol="0" anchor="ctr">
            <a:noAutofit/>
          </a:bodyPr>
          <a:lstStyle/>
          <a:p>
            <a:pPr marL="0" indent="0">
              <a:buNone/>
            </a:pPr>
            <a:r>
              <a:rPr lang="en-US" sz="1800" b="1" dirty="0">
                <a:ea typeface="+mn-lt"/>
                <a:cs typeface="+mn-lt"/>
              </a:rPr>
              <a:t>Commands:</a:t>
            </a:r>
          </a:p>
          <a:p>
            <a:pPr>
              <a:buFont typeface="Wingdings" panose="05000000000000000000" pitchFamily="2" charset="2"/>
              <a:buChar char="v"/>
            </a:pPr>
            <a:r>
              <a:rPr lang="en-US" sz="1800" b="1" dirty="0">
                <a:ea typeface="+mn-lt"/>
                <a:cs typeface="+mn-lt"/>
              </a:rPr>
              <a:t>List Networks:</a:t>
            </a:r>
            <a:r>
              <a:rPr lang="en-US" sz="1800" dirty="0">
                <a:ea typeface="+mn-lt"/>
                <a:cs typeface="+mn-lt"/>
              </a:rPr>
              <a:t>  docker network ls</a:t>
            </a:r>
          </a:p>
          <a:p>
            <a:pPr>
              <a:buFont typeface="Wingdings" panose="05000000000000000000" pitchFamily="2" charset="2"/>
              <a:buChar char="v"/>
            </a:pPr>
            <a:r>
              <a:rPr lang="en-US" sz="1800" b="1" dirty="0">
                <a:ea typeface="+mn-lt"/>
                <a:cs typeface="+mn-lt"/>
              </a:rPr>
              <a:t>Inspect a Network:</a:t>
            </a:r>
            <a:r>
              <a:rPr lang="en-US" sz="1800" dirty="0">
                <a:ea typeface="+mn-lt"/>
                <a:cs typeface="+mn-lt"/>
              </a:rPr>
              <a:t> docker network inspect &lt;</a:t>
            </a:r>
            <a:r>
              <a:rPr lang="en-US" sz="1800" dirty="0" err="1">
                <a:ea typeface="+mn-lt"/>
                <a:cs typeface="+mn-lt"/>
              </a:rPr>
              <a:t>network_name</a:t>
            </a:r>
            <a:r>
              <a:rPr lang="en-US" sz="1800" dirty="0">
                <a:ea typeface="+mn-lt"/>
                <a:cs typeface="+mn-lt"/>
              </a:rPr>
              <a:t>&gt;</a:t>
            </a:r>
          </a:p>
          <a:p>
            <a:pPr>
              <a:buFont typeface="Wingdings" panose="05000000000000000000" pitchFamily="2" charset="2"/>
              <a:buChar char="v"/>
            </a:pPr>
            <a:r>
              <a:rPr lang="en-US" sz="1800" b="1" dirty="0">
                <a:ea typeface="+mn-lt"/>
                <a:cs typeface="+mn-lt"/>
              </a:rPr>
              <a:t>Create a Network: </a:t>
            </a:r>
            <a:r>
              <a:rPr lang="en-US" sz="1800" dirty="0">
                <a:ea typeface="+mn-lt"/>
                <a:cs typeface="+mn-lt"/>
              </a:rPr>
              <a:t>docker network create &lt;</a:t>
            </a:r>
            <a:r>
              <a:rPr lang="en-US" sz="1800" dirty="0" err="1">
                <a:ea typeface="+mn-lt"/>
                <a:cs typeface="+mn-lt"/>
              </a:rPr>
              <a:t>network_name</a:t>
            </a:r>
            <a:r>
              <a:rPr lang="en-US" sz="1800" dirty="0">
                <a:ea typeface="+mn-lt"/>
                <a:cs typeface="+mn-lt"/>
              </a:rPr>
              <a:t>&gt;</a:t>
            </a:r>
          </a:p>
          <a:p>
            <a:pPr>
              <a:buFont typeface="Wingdings" panose="05000000000000000000" pitchFamily="2" charset="2"/>
              <a:buChar char="v"/>
            </a:pPr>
            <a:r>
              <a:rPr lang="en-US" sz="1800" b="1" dirty="0">
                <a:ea typeface="+mn-lt"/>
                <a:cs typeface="+mn-lt"/>
              </a:rPr>
              <a:t>Connect a Container to a Network:</a:t>
            </a:r>
            <a:r>
              <a:rPr lang="en-US" sz="1800" dirty="0">
                <a:ea typeface="+mn-lt"/>
                <a:cs typeface="+mn-lt"/>
              </a:rPr>
              <a:t> docker network connect &lt;</a:t>
            </a:r>
            <a:r>
              <a:rPr lang="en-US" sz="1800" dirty="0" err="1">
                <a:ea typeface="+mn-lt"/>
                <a:cs typeface="+mn-lt"/>
              </a:rPr>
              <a:t>network_name</a:t>
            </a:r>
            <a:r>
              <a:rPr lang="en-US" sz="1800" dirty="0">
                <a:ea typeface="+mn-lt"/>
                <a:cs typeface="+mn-lt"/>
              </a:rPr>
              <a:t>&gt; &lt;</a:t>
            </a:r>
            <a:r>
              <a:rPr lang="en-US" sz="1800" dirty="0" err="1">
                <a:ea typeface="+mn-lt"/>
                <a:cs typeface="+mn-lt"/>
              </a:rPr>
              <a:t>container_name</a:t>
            </a:r>
            <a:r>
              <a:rPr lang="en-US" sz="1800" dirty="0">
                <a:ea typeface="+mn-lt"/>
                <a:cs typeface="+mn-lt"/>
              </a:rPr>
              <a:t>&gt;</a:t>
            </a:r>
          </a:p>
          <a:p>
            <a:pPr>
              <a:buFont typeface="Wingdings" panose="05000000000000000000" pitchFamily="2" charset="2"/>
              <a:buChar char="v"/>
            </a:pPr>
            <a:r>
              <a:rPr lang="en-US" sz="1800" b="1" dirty="0">
                <a:ea typeface="+mn-lt"/>
                <a:cs typeface="+mn-lt"/>
              </a:rPr>
              <a:t>Disconnect a Container from a Network: </a:t>
            </a:r>
            <a:r>
              <a:rPr lang="en-US" sz="1800" dirty="0">
                <a:ea typeface="+mn-lt"/>
                <a:cs typeface="+mn-lt"/>
              </a:rPr>
              <a:t>docker network disconnect &lt;</a:t>
            </a:r>
            <a:r>
              <a:rPr lang="en-US" sz="1800" dirty="0" err="1">
                <a:ea typeface="+mn-lt"/>
                <a:cs typeface="+mn-lt"/>
              </a:rPr>
              <a:t>network_name</a:t>
            </a:r>
            <a:r>
              <a:rPr lang="en-US" sz="1800" dirty="0">
                <a:ea typeface="+mn-lt"/>
                <a:cs typeface="+mn-lt"/>
              </a:rPr>
              <a:t>&gt; &lt;</a:t>
            </a:r>
            <a:r>
              <a:rPr lang="en-US" sz="1800" dirty="0" err="1">
                <a:ea typeface="+mn-lt"/>
                <a:cs typeface="+mn-lt"/>
              </a:rPr>
              <a:t>container_name</a:t>
            </a:r>
            <a:r>
              <a:rPr lang="en-US" sz="1800" dirty="0">
                <a:ea typeface="+mn-lt"/>
                <a:cs typeface="+mn-lt"/>
              </a:rPr>
              <a:t>&gt;</a:t>
            </a:r>
          </a:p>
          <a:p>
            <a:pPr>
              <a:buFont typeface="Wingdings" panose="05000000000000000000" pitchFamily="2" charset="2"/>
              <a:buChar char="v"/>
            </a:pPr>
            <a:r>
              <a:rPr lang="en-US" sz="1800" b="1" dirty="0">
                <a:ea typeface="+mn-lt"/>
                <a:cs typeface="+mn-lt"/>
              </a:rPr>
              <a:t>Remove a Network: </a:t>
            </a:r>
            <a:r>
              <a:rPr lang="en-US" sz="1800" dirty="0">
                <a:ea typeface="+mn-lt"/>
                <a:cs typeface="+mn-lt"/>
              </a:rPr>
              <a:t>docker network rm &lt;</a:t>
            </a:r>
            <a:r>
              <a:rPr lang="en-US" sz="1800" dirty="0" err="1">
                <a:ea typeface="+mn-lt"/>
                <a:cs typeface="+mn-lt"/>
              </a:rPr>
              <a:t>network_name</a:t>
            </a:r>
            <a:r>
              <a:rPr lang="en-US" sz="1800" dirty="0">
                <a:ea typeface="+mn-lt"/>
                <a:cs typeface="+mn-lt"/>
              </a:rPr>
              <a:t>&gt;</a:t>
            </a:r>
          </a:p>
          <a:p>
            <a:pPr>
              <a:buFont typeface="Wingdings" panose="05000000000000000000" pitchFamily="2" charset="2"/>
              <a:buChar char="v"/>
            </a:pPr>
            <a:r>
              <a:rPr lang="en-US" sz="1800" b="1" dirty="0">
                <a:ea typeface="+mn-lt"/>
                <a:cs typeface="+mn-lt"/>
              </a:rPr>
              <a:t>Docker Run Command with Network Option:</a:t>
            </a:r>
            <a:r>
              <a:rPr lang="en-US" sz="1800" dirty="0">
                <a:ea typeface="+mn-lt"/>
                <a:cs typeface="+mn-lt"/>
              </a:rPr>
              <a:t> docker run -it --network=&lt;</a:t>
            </a:r>
            <a:r>
              <a:rPr lang="en-US" sz="1800" dirty="0" err="1">
                <a:ea typeface="+mn-lt"/>
                <a:cs typeface="+mn-lt"/>
              </a:rPr>
              <a:t>network_name</a:t>
            </a:r>
            <a:r>
              <a:rPr lang="en-US" sz="1800" dirty="0">
                <a:ea typeface="+mn-lt"/>
                <a:cs typeface="+mn-lt"/>
              </a:rPr>
              <a:t>&gt; &lt;</a:t>
            </a:r>
            <a:r>
              <a:rPr lang="en-US" sz="1800" dirty="0" err="1">
                <a:ea typeface="+mn-lt"/>
                <a:cs typeface="+mn-lt"/>
              </a:rPr>
              <a:t>image_name</a:t>
            </a:r>
            <a:r>
              <a:rPr lang="en-US" sz="1800" dirty="0">
                <a:ea typeface="+mn-lt"/>
                <a:cs typeface="+mn-lt"/>
              </a:rPr>
              <a:t>&gt;</a:t>
            </a:r>
          </a:p>
          <a:p>
            <a:pPr>
              <a:buFont typeface="Wingdings" panose="05000000000000000000" pitchFamily="2" charset="2"/>
              <a:buChar char="v"/>
            </a:pPr>
            <a:r>
              <a:rPr lang="en-US" sz="1800" b="1" dirty="0">
                <a:ea typeface="+mn-lt"/>
                <a:cs typeface="+mn-lt"/>
              </a:rPr>
              <a:t>Ping command: </a:t>
            </a:r>
            <a:r>
              <a:rPr lang="en-US" sz="1800" dirty="0">
                <a:ea typeface="+mn-lt"/>
                <a:cs typeface="+mn-lt"/>
              </a:rPr>
              <a:t>ping &lt;</a:t>
            </a:r>
            <a:r>
              <a:rPr lang="en-US" sz="1800" dirty="0" err="1">
                <a:ea typeface="+mn-lt"/>
                <a:cs typeface="+mn-lt"/>
              </a:rPr>
              <a:t>container_name</a:t>
            </a:r>
            <a:r>
              <a:rPr lang="en-US" sz="1800" dirty="0">
                <a:ea typeface="+mn-lt"/>
                <a:cs typeface="+mn-lt"/>
              </a:rPr>
              <a:t>&gt;</a:t>
            </a:r>
          </a:p>
          <a:p>
            <a:pPr>
              <a:buFont typeface="Wingdings" panose="05000000000000000000" pitchFamily="2" charset="2"/>
              <a:buChar char="v"/>
            </a:pPr>
            <a:endParaRPr lang="en-US" sz="1800" dirty="0">
              <a:ea typeface="+mn-lt"/>
              <a:cs typeface="+mn-lt"/>
            </a:endParaRPr>
          </a:p>
        </p:txBody>
      </p:sp>
    </p:spTree>
    <p:extLst>
      <p:ext uri="{BB962C8B-B14F-4D97-AF65-F5344CB8AC3E}">
        <p14:creationId xmlns:p14="http://schemas.microsoft.com/office/powerpoint/2010/main" val="92528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argo shipping containers in a pile and on a semi-truck at a harbour">
            <a:extLst>
              <a:ext uri="{FF2B5EF4-FFF2-40B4-BE49-F238E27FC236}">
                <a16:creationId xmlns:a16="http://schemas.microsoft.com/office/drawing/2014/main" id="{067E2444-AECA-86C5-9115-A644950D86E1}"/>
              </a:ext>
            </a:extLst>
          </p:cNvPr>
          <p:cNvPicPr>
            <a:picLocks noChangeAspect="1"/>
          </p:cNvPicPr>
          <p:nvPr/>
        </p:nvPicPr>
        <p:blipFill rotWithShape="1">
          <a:blip r:embed="rId2">
            <a:alphaModFix amt="35000"/>
          </a:blip>
          <a:srcRect t="20279" b="4721"/>
          <a:stretch/>
        </p:blipFill>
        <p:spPr>
          <a:xfrm>
            <a:off x="-1" y="10"/>
            <a:ext cx="12192001" cy="6857990"/>
          </a:xfrm>
          <a:prstGeom prst="rect">
            <a:avLst/>
          </a:prstGeom>
        </p:spPr>
      </p:pic>
      <p:sp>
        <p:nvSpPr>
          <p:cNvPr id="6" name="TextBox 5">
            <a:extLst>
              <a:ext uri="{FF2B5EF4-FFF2-40B4-BE49-F238E27FC236}">
                <a16:creationId xmlns:a16="http://schemas.microsoft.com/office/drawing/2014/main" id="{75DDE415-8A7C-4C51-A3C1-8E19C53B7517}"/>
              </a:ext>
            </a:extLst>
          </p:cNvPr>
          <p:cNvSpPr txBox="1"/>
          <p:nvPr/>
        </p:nvSpPr>
        <p:spPr>
          <a:xfrm>
            <a:off x="524436" y="1063625"/>
            <a:ext cx="10762129" cy="51805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200" dirty="0">
                <a:solidFill>
                  <a:srgbClr val="FFFFFF"/>
                </a:solidFill>
                <a:ea typeface="+mn-lt"/>
                <a:cs typeface="+mn-lt"/>
              </a:rPr>
              <a:t>Docker</a:t>
            </a:r>
          </a:p>
          <a:p>
            <a:pPr marL="342900" indent="-228600">
              <a:lnSpc>
                <a:spcPct val="90000"/>
              </a:lnSpc>
              <a:spcAft>
                <a:spcPts val="600"/>
              </a:spcAft>
              <a:buFont typeface="Arial" panose="020B0604020202020204" pitchFamily="34" charset="0"/>
              <a:buChar char="•"/>
            </a:pPr>
            <a:r>
              <a:rPr lang="en-US" sz="2200" dirty="0">
                <a:solidFill>
                  <a:srgbClr val="FFFFFF"/>
                </a:solidFill>
                <a:ea typeface="+mn-lt"/>
                <a:cs typeface="+mn-lt"/>
              </a:rPr>
              <a:t>Containerization</a:t>
            </a:r>
          </a:p>
          <a:p>
            <a:pPr marL="342900" indent="-228600">
              <a:lnSpc>
                <a:spcPct val="90000"/>
              </a:lnSpc>
              <a:spcAft>
                <a:spcPts val="600"/>
              </a:spcAft>
              <a:buFont typeface="Arial" panose="020B0604020202020204" pitchFamily="34" charset="0"/>
              <a:buChar char="•"/>
            </a:pPr>
            <a:r>
              <a:rPr lang="en-US" sz="2200" dirty="0">
                <a:solidFill>
                  <a:srgbClr val="FFFFFF"/>
                </a:solidFill>
                <a:ea typeface="+mn-lt"/>
                <a:cs typeface="+mn-lt"/>
              </a:rPr>
              <a:t>Pre-Docker Challenges</a:t>
            </a:r>
          </a:p>
          <a:p>
            <a:pPr marL="342900" indent="-228600">
              <a:lnSpc>
                <a:spcPct val="90000"/>
              </a:lnSpc>
              <a:spcAft>
                <a:spcPts val="600"/>
              </a:spcAft>
              <a:buFont typeface="Arial" panose="020B0604020202020204" pitchFamily="34" charset="0"/>
              <a:buChar char="•"/>
            </a:pPr>
            <a:r>
              <a:rPr lang="en-US" sz="2200" dirty="0">
                <a:solidFill>
                  <a:srgbClr val="FFFFFF"/>
                </a:solidFill>
                <a:ea typeface="+mn-lt"/>
                <a:cs typeface="+mn-lt"/>
              </a:rPr>
              <a:t>Transition to Docker</a:t>
            </a:r>
          </a:p>
          <a:p>
            <a:pPr marL="342900" indent="-228600">
              <a:lnSpc>
                <a:spcPct val="90000"/>
              </a:lnSpc>
              <a:spcAft>
                <a:spcPts val="600"/>
              </a:spcAft>
              <a:buFont typeface="Arial" panose="020B0604020202020204" pitchFamily="34" charset="0"/>
              <a:buChar char="•"/>
            </a:pPr>
            <a:r>
              <a:rPr lang="en-US" sz="2200" dirty="0">
                <a:solidFill>
                  <a:srgbClr val="FFFFFF"/>
                </a:solidFill>
                <a:ea typeface="+mn-lt"/>
                <a:cs typeface="+mn-lt"/>
              </a:rPr>
              <a:t>Components</a:t>
            </a:r>
          </a:p>
          <a:p>
            <a:pPr marL="342900" indent="-228600">
              <a:lnSpc>
                <a:spcPct val="90000"/>
              </a:lnSpc>
              <a:spcAft>
                <a:spcPts val="600"/>
              </a:spcAft>
              <a:buFont typeface="Arial" panose="020B0604020202020204" pitchFamily="34" charset="0"/>
              <a:buChar char="•"/>
            </a:pPr>
            <a:r>
              <a:rPr lang="en-US" sz="2400" dirty="0">
                <a:solidFill>
                  <a:srgbClr val="FFFFFF"/>
                </a:solidFill>
                <a:ea typeface="+mn-lt"/>
                <a:cs typeface="+mn-lt"/>
              </a:rPr>
              <a:t>Comparison with VMs</a:t>
            </a:r>
            <a:endParaRPr lang="en-US" sz="2200" dirty="0">
              <a:solidFill>
                <a:srgbClr val="FFFFFF"/>
              </a:solidFill>
              <a:ea typeface="+mn-lt"/>
              <a:cs typeface="+mn-lt"/>
            </a:endParaRPr>
          </a:p>
          <a:p>
            <a:pPr marL="342900" indent="-228600">
              <a:lnSpc>
                <a:spcPct val="90000"/>
              </a:lnSpc>
              <a:spcAft>
                <a:spcPts val="600"/>
              </a:spcAft>
              <a:buFont typeface="Arial" panose="020B0604020202020204" pitchFamily="34" charset="0"/>
              <a:buChar char="•"/>
            </a:pPr>
            <a:r>
              <a:rPr lang="en-US" sz="2200" dirty="0">
                <a:solidFill>
                  <a:srgbClr val="FFFFFF"/>
                </a:solidFill>
                <a:ea typeface="+mn-lt"/>
                <a:cs typeface="+mn-lt"/>
              </a:rPr>
              <a:t>Docker Architecture</a:t>
            </a:r>
          </a:p>
          <a:p>
            <a:pPr marL="342900" indent="-228600">
              <a:lnSpc>
                <a:spcPct val="90000"/>
              </a:lnSpc>
              <a:spcAft>
                <a:spcPts val="600"/>
              </a:spcAft>
              <a:buFont typeface="Arial" panose="020B0604020202020204" pitchFamily="34" charset="0"/>
              <a:buChar char="•"/>
            </a:pPr>
            <a:r>
              <a:rPr lang="en-US" sz="2200" dirty="0">
                <a:solidFill>
                  <a:srgbClr val="FFFFFF"/>
                </a:solidFill>
                <a:ea typeface="+mn-lt"/>
                <a:cs typeface="+mn-lt"/>
              </a:rPr>
              <a:t>How to </a:t>
            </a:r>
            <a:r>
              <a:rPr lang="en-US" sz="2200" dirty="0" err="1">
                <a:solidFill>
                  <a:srgbClr val="FFFFFF"/>
                </a:solidFill>
                <a:ea typeface="+mn-lt"/>
                <a:cs typeface="+mn-lt"/>
              </a:rPr>
              <a:t>Dockerize</a:t>
            </a:r>
            <a:endParaRPr lang="en-US" sz="2200" dirty="0">
              <a:solidFill>
                <a:srgbClr val="FFFFFF"/>
              </a:solidFill>
              <a:ea typeface="+mn-lt"/>
              <a:cs typeface="+mn-lt"/>
            </a:endParaRPr>
          </a:p>
          <a:p>
            <a:pPr marL="342900" indent="-228600">
              <a:lnSpc>
                <a:spcPct val="90000"/>
              </a:lnSpc>
              <a:spcAft>
                <a:spcPts val="600"/>
              </a:spcAft>
              <a:buFont typeface="Arial" panose="020B0604020202020204" pitchFamily="34" charset="0"/>
              <a:buChar char="•"/>
            </a:pPr>
            <a:r>
              <a:rPr lang="en-US" sz="2200" dirty="0">
                <a:solidFill>
                  <a:srgbClr val="FFFFFF"/>
                </a:solidFill>
              </a:rPr>
              <a:t>Docker Compose</a:t>
            </a:r>
          </a:p>
          <a:p>
            <a:pPr marL="342900" indent="-228600">
              <a:lnSpc>
                <a:spcPct val="90000"/>
              </a:lnSpc>
              <a:spcAft>
                <a:spcPts val="600"/>
              </a:spcAft>
              <a:buFont typeface="Arial" panose="020B0604020202020204" pitchFamily="34" charset="0"/>
              <a:buChar char="•"/>
            </a:pPr>
            <a:r>
              <a:rPr lang="en-US" sz="2200" dirty="0">
                <a:solidFill>
                  <a:srgbClr val="FFFFFF"/>
                </a:solidFill>
              </a:rPr>
              <a:t>Port Mapping</a:t>
            </a:r>
          </a:p>
          <a:p>
            <a:pPr marL="342900" indent="-228600">
              <a:lnSpc>
                <a:spcPct val="90000"/>
              </a:lnSpc>
              <a:spcAft>
                <a:spcPts val="600"/>
              </a:spcAft>
              <a:buFont typeface="Arial" panose="020B0604020202020204" pitchFamily="34" charset="0"/>
              <a:buChar char="•"/>
            </a:pPr>
            <a:r>
              <a:rPr lang="en-US" sz="2200" dirty="0">
                <a:solidFill>
                  <a:srgbClr val="FFFFFF"/>
                </a:solidFill>
              </a:rPr>
              <a:t>Docker Networking </a:t>
            </a:r>
          </a:p>
          <a:p>
            <a:pPr marL="342900" indent="-228600">
              <a:lnSpc>
                <a:spcPct val="90000"/>
              </a:lnSpc>
              <a:spcAft>
                <a:spcPts val="600"/>
              </a:spcAft>
              <a:buFont typeface="Arial" panose="020B0604020202020204" pitchFamily="34" charset="0"/>
              <a:buChar char="•"/>
            </a:pPr>
            <a:r>
              <a:rPr lang="en-US" sz="2200" dirty="0">
                <a:solidFill>
                  <a:srgbClr val="FFFFFF"/>
                </a:solidFill>
              </a:rPr>
              <a:t>Volume Mounting</a:t>
            </a:r>
          </a:p>
          <a:p>
            <a:pPr marL="342900" indent="-228600">
              <a:lnSpc>
                <a:spcPct val="90000"/>
              </a:lnSpc>
              <a:spcAft>
                <a:spcPts val="600"/>
              </a:spcAft>
              <a:buFont typeface="Arial" panose="020B0604020202020204" pitchFamily="34" charset="0"/>
              <a:buChar char="•"/>
            </a:pPr>
            <a:r>
              <a:rPr lang="en-US" sz="2200" dirty="0">
                <a:solidFill>
                  <a:srgbClr val="FFFFFF"/>
                </a:solidFill>
              </a:rPr>
              <a:t>Advantages</a:t>
            </a:r>
          </a:p>
          <a:p>
            <a:pPr marL="342900" indent="-228600">
              <a:lnSpc>
                <a:spcPct val="90000"/>
              </a:lnSpc>
              <a:spcAft>
                <a:spcPts val="600"/>
              </a:spcAft>
              <a:buFont typeface="Arial" panose="020B0604020202020204" pitchFamily="34" charset="0"/>
              <a:buChar char="•"/>
            </a:pPr>
            <a:endParaRPr lang="en-US" sz="2200" dirty="0">
              <a:solidFill>
                <a:srgbClr val="FFFFFF"/>
              </a:solidFill>
            </a:endParaRPr>
          </a:p>
        </p:txBody>
      </p:sp>
      <p:sp>
        <p:nvSpPr>
          <p:cNvPr id="10" name="TextBox 9">
            <a:extLst>
              <a:ext uri="{FF2B5EF4-FFF2-40B4-BE49-F238E27FC236}">
                <a16:creationId xmlns:a16="http://schemas.microsoft.com/office/drawing/2014/main" id="{0C8D75C6-86D5-F67C-36DF-C4FFA0ECABB0}"/>
              </a:ext>
            </a:extLst>
          </p:cNvPr>
          <p:cNvSpPr txBox="1"/>
          <p:nvPr/>
        </p:nvSpPr>
        <p:spPr>
          <a:xfrm>
            <a:off x="5230905" y="852950"/>
            <a:ext cx="6052955" cy="47262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8000" b="1" dirty="0">
                <a:ln w="22225">
                  <a:solidFill>
                    <a:srgbClr val="FFFFFF"/>
                  </a:solidFill>
                </a:ln>
                <a:noFill/>
                <a:latin typeface="+mj-lt"/>
                <a:ea typeface="+mj-ea"/>
                <a:cs typeface="+mj-cs"/>
              </a:rPr>
              <a:t>AGENDA</a:t>
            </a:r>
          </a:p>
        </p:txBody>
      </p:sp>
      <p:cxnSp>
        <p:nvCxnSpPr>
          <p:cNvPr id="12" name="Straight Connector 11">
            <a:extLst>
              <a:ext uri="{FF2B5EF4-FFF2-40B4-BE49-F238E27FC236}">
                <a16:creationId xmlns:a16="http://schemas.microsoft.com/office/drawing/2014/main" id="{C90ED461-4E19-12D2-DC88-65726D6E19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19064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whale with boxes and a wheel&#10;&#10;Description automatically generated">
            <a:extLst>
              <a:ext uri="{FF2B5EF4-FFF2-40B4-BE49-F238E27FC236}">
                <a16:creationId xmlns:a16="http://schemas.microsoft.com/office/drawing/2014/main" id="{5E689681-8B09-7A1C-03C2-A63934C9EE6D}"/>
              </a:ext>
            </a:extLst>
          </p:cNvPr>
          <p:cNvPicPr>
            <a:picLocks noChangeAspect="1"/>
          </p:cNvPicPr>
          <p:nvPr/>
        </p:nvPicPr>
        <p:blipFill rotWithShape="1">
          <a:blip r:embed="rId2">
            <a:alphaModFix amt="40000"/>
          </a:blip>
          <a:srcRect t="10784" b="4947"/>
          <a:stretch/>
        </p:blipFill>
        <p:spPr>
          <a:xfrm>
            <a:off x="20" y="1"/>
            <a:ext cx="12191980" cy="6857999"/>
          </a:xfrm>
          <a:prstGeom prst="rect">
            <a:avLst/>
          </a:prstGeom>
        </p:spPr>
      </p:pic>
      <p:sp>
        <p:nvSpPr>
          <p:cNvPr id="2" name="Title 1">
            <a:extLst>
              <a:ext uri="{FF2B5EF4-FFF2-40B4-BE49-F238E27FC236}">
                <a16:creationId xmlns:a16="http://schemas.microsoft.com/office/drawing/2014/main" id="{056D4299-BCF6-DD53-A358-4DF3967169A9}"/>
              </a:ext>
            </a:extLst>
          </p:cNvPr>
          <p:cNvSpPr>
            <a:spLocks noGrp="1"/>
          </p:cNvSpPr>
          <p:nvPr>
            <p:ph type="title"/>
          </p:nvPr>
        </p:nvSpPr>
        <p:spPr>
          <a:xfrm>
            <a:off x="266218" y="853673"/>
            <a:ext cx="5165402" cy="5004794"/>
          </a:xfrm>
        </p:spPr>
        <p:txBody>
          <a:bodyPr>
            <a:normAutofit/>
          </a:bodyPr>
          <a:lstStyle/>
          <a:p>
            <a:r>
              <a:rPr lang="en-US" dirty="0">
                <a:ln w="22225">
                  <a:solidFill>
                    <a:srgbClr val="FFFFFF"/>
                  </a:solidFill>
                </a:ln>
                <a:solidFill>
                  <a:schemeClr val="bg1"/>
                </a:solidFill>
                <a:ea typeface="+mj-lt"/>
                <a:cs typeface="+mj-lt"/>
              </a:rPr>
              <a:t>VOLUME MOUNTING </a:t>
            </a:r>
            <a:br>
              <a:rPr lang="en-US" dirty="0">
                <a:ln w="22225">
                  <a:solidFill>
                    <a:srgbClr val="FFFFFF"/>
                  </a:solidFill>
                </a:ln>
                <a:solidFill>
                  <a:schemeClr val="bg1"/>
                </a:solidFill>
                <a:ea typeface="+mj-lt"/>
                <a:cs typeface="+mj-lt"/>
              </a:rPr>
            </a:br>
            <a:endParaRPr lang="en-US" dirty="0">
              <a:ln w="22225">
                <a:solidFill>
                  <a:srgbClr val="FFFFFF"/>
                </a:solidFill>
              </a:ln>
              <a:solidFill>
                <a:schemeClr val="bg1"/>
              </a:solidFill>
            </a:endParaRPr>
          </a:p>
        </p:txBody>
      </p:sp>
      <p:sp>
        <p:nvSpPr>
          <p:cNvPr id="3" name="Content Placeholder 2">
            <a:extLst>
              <a:ext uri="{FF2B5EF4-FFF2-40B4-BE49-F238E27FC236}">
                <a16:creationId xmlns:a16="http://schemas.microsoft.com/office/drawing/2014/main" id="{100F77EA-F258-9628-5DB9-F94D11B3F68F}"/>
              </a:ext>
            </a:extLst>
          </p:cNvPr>
          <p:cNvSpPr>
            <a:spLocks noGrp="1"/>
          </p:cNvSpPr>
          <p:nvPr>
            <p:ph idx="1"/>
          </p:nvPr>
        </p:nvSpPr>
        <p:spPr>
          <a:xfrm>
            <a:off x="5599083" y="853673"/>
            <a:ext cx="5715000" cy="5004794"/>
          </a:xfrm>
        </p:spPr>
        <p:txBody>
          <a:bodyPr anchor="ctr">
            <a:normAutofit/>
          </a:bodyPr>
          <a:lstStyle/>
          <a:p>
            <a:pPr marL="228600" lvl="0" indent="-228600" rtl="0">
              <a:buFont typeface=""/>
              <a:buChar char="•"/>
            </a:pPr>
            <a:r>
              <a:rPr lang="en-US" sz="2200" baseline="0" dirty="0">
                <a:solidFill>
                  <a:schemeClr val="bg1"/>
                </a:solidFill>
                <a:latin typeface="Aptos"/>
                <a:ea typeface="Arial"/>
                <a:cs typeface="Arial"/>
              </a:rPr>
              <a:t>It refers to the process of linking a directory or file from the host machine to a container. This allows data to persist outside the lifecycle of the container, and facilitates data sharing between the host and the container or between multiple containers.</a:t>
            </a:r>
            <a:r>
              <a:rPr lang="en-US" sz="2200" dirty="0">
                <a:solidFill>
                  <a:schemeClr val="bg1"/>
                </a:solidFill>
                <a:latin typeface="Aptos"/>
                <a:ea typeface="Arial"/>
                <a:cs typeface="Arial"/>
              </a:rPr>
              <a:t>​</a:t>
            </a:r>
          </a:p>
          <a:p>
            <a:pPr marL="228600" lvl="0" indent="-228600" rtl="0">
              <a:buFont typeface=""/>
              <a:buChar char="•"/>
            </a:pPr>
            <a:r>
              <a:rPr lang="en-US" sz="2200" baseline="0" dirty="0">
                <a:solidFill>
                  <a:schemeClr val="bg1"/>
                </a:solidFill>
                <a:latin typeface="Aptos"/>
                <a:ea typeface="Arial"/>
                <a:cs typeface="Arial"/>
              </a:rPr>
              <a:t>When containers are destroyed there memory is also destroyed, so to prevent this we have </a:t>
            </a:r>
            <a:r>
              <a:rPr lang="en-US" sz="2200" b="1" baseline="0" dirty="0">
                <a:solidFill>
                  <a:schemeClr val="bg1"/>
                </a:solidFill>
                <a:latin typeface="Aptos"/>
                <a:ea typeface="Arial"/>
                <a:cs typeface="Arial"/>
              </a:rPr>
              <a:t>Volume Mounting</a:t>
            </a:r>
            <a:r>
              <a:rPr lang="en-US" sz="2200" baseline="0" dirty="0">
                <a:solidFill>
                  <a:schemeClr val="bg1"/>
                </a:solidFill>
                <a:latin typeface="Aptos"/>
                <a:ea typeface="Arial"/>
                <a:cs typeface="Arial"/>
              </a:rPr>
              <a:t> </a:t>
            </a:r>
            <a:r>
              <a:rPr lang="en-US" sz="2200" dirty="0">
                <a:solidFill>
                  <a:schemeClr val="bg1"/>
                </a:solidFill>
                <a:latin typeface="Aptos"/>
                <a:ea typeface="Arial"/>
                <a:cs typeface="Arial"/>
              </a:rPr>
              <a:t>​</a:t>
            </a:r>
          </a:p>
          <a:p>
            <a:pPr marL="228600" lvl="0" indent="-228600" rtl="0">
              <a:buFont typeface=""/>
              <a:buChar char="•"/>
            </a:pPr>
            <a:r>
              <a:rPr lang="en-US" sz="2200" baseline="0" dirty="0">
                <a:solidFill>
                  <a:schemeClr val="bg1"/>
                </a:solidFill>
                <a:latin typeface="Aptos"/>
                <a:ea typeface="Arial"/>
                <a:cs typeface="Arial"/>
              </a:rPr>
              <a:t>Means mount Volume in docker which is a type of permanent memory</a:t>
            </a:r>
            <a:r>
              <a:rPr lang="en-US" sz="2200" dirty="0">
                <a:solidFill>
                  <a:schemeClr val="bg1"/>
                </a:solidFill>
                <a:latin typeface="Aptos"/>
                <a:ea typeface="Arial"/>
                <a:cs typeface="Arial"/>
              </a:rPr>
              <a:t>​</a:t>
            </a:r>
            <a:endParaRPr lang="en-US" sz="2200" dirty="0">
              <a:solidFill>
                <a:schemeClr val="bg1"/>
              </a:solidFill>
            </a:endParaRPr>
          </a:p>
        </p:txBody>
      </p:sp>
      <p:sp>
        <p:nvSpPr>
          <p:cNvPr id="53"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4962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D7C3EF2-1AF5-AC24-54A5-0C3ABB483BF2}"/>
              </a:ext>
            </a:extLst>
          </p:cNvPr>
          <p:cNvSpPr txBox="1"/>
          <p:nvPr/>
        </p:nvSpPr>
        <p:spPr>
          <a:xfrm>
            <a:off x="838201" y="300580"/>
            <a:ext cx="9829800" cy="10895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rgbClr val="FFFFFF"/>
                </a:solidFill>
                <a:latin typeface="+mj-lt"/>
                <a:ea typeface="+mj-ea"/>
                <a:cs typeface="+mj-cs"/>
              </a:rPr>
              <a:t>ADVANTAGES</a:t>
            </a:r>
          </a:p>
        </p:txBody>
      </p:sp>
      <p:sp>
        <p:nvSpPr>
          <p:cNvPr id="35"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10" name="TextBox 4">
            <a:extLst>
              <a:ext uri="{FF2B5EF4-FFF2-40B4-BE49-F238E27FC236}">
                <a16:creationId xmlns:a16="http://schemas.microsoft.com/office/drawing/2014/main" id="{09A91616-50E5-714E-210E-359A8FB09A0C}"/>
              </a:ext>
            </a:extLst>
          </p:cNvPr>
          <p:cNvGraphicFramePr/>
          <p:nvPr>
            <p:extLst>
              <p:ext uri="{D42A27DB-BD31-4B8C-83A1-F6EECF244321}">
                <p14:modId xmlns:p14="http://schemas.microsoft.com/office/powerpoint/2010/main" val="2585093914"/>
              </p:ext>
            </p:extLst>
          </p:nvPr>
        </p:nvGraphicFramePr>
        <p:xfrm>
          <a:off x="838200" y="1941050"/>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57" name="TextBox 656">
            <a:extLst>
              <a:ext uri="{FF2B5EF4-FFF2-40B4-BE49-F238E27FC236}">
                <a16:creationId xmlns:a16="http://schemas.microsoft.com/office/drawing/2014/main" id="{2AABCC4E-0A87-FDDB-6A87-67AEE20AB079}"/>
              </a:ext>
            </a:extLst>
          </p:cNvPr>
          <p:cNvSpPr txBox="1"/>
          <p:nvPr/>
        </p:nvSpPr>
        <p:spPr>
          <a:xfrm>
            <a:off x="3449415" y="2073614"/>
            <a:ext cx="70687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a:cs typeface="Calibri"/>
              </a:rPr>
              <a:t>Docker applications perform exactly as they did when deployed </a:t>
            </a:r>
            <a:endParaRPr lang="en-US" dirty="0">
              <a:solidFill>
                <a:schemeClr val="bg1"/>
              </a:solidFill>
            </a:endParaRPr>
          </a:p>
          <a:p>
            <a:pPr algn="l"/>
            <a:endParaRPr lang="en-US" dirty="0"/>
          </a:p>
        </p:txBody>
      </p:sp>
      <p:sp>
        <p:nvSpPr>
          <p:cNvPr id="810" name="TextBox 809">
            <a:extLst>
              <a:ext uri="{FF2B5EF4-FFF2-40B4-BE49-F238E27FC236}">
                <a16:creationId xmlns:a16="http://schemas.microsoft.com/office/drawing/2014/main" id="{D53C5999-2447-D93A-6182-5B5158AFED45}"/>
              </a:ext>
            </a:extLst>
          </p:cNvPr>
          <p:cNvSpPr txBox="1"/>
          <p:nvPr/>
        </p:nvSpPr>
        <p:spPr>
          <a:xfrm>
            <a:off x="3449415" y="2993090"/>
            <a:ext cx="66775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a:cs typeface="Calibri"/>
              </a:rPr>
              <a:t>Docker containers are totally independent of each other</a:t>
            </a:r>
          </a:p>
          <a:p>
            <a:pPr algn="l"/>
            <a:endParaRPr lang="en-US" dirty="0">
              <a:solidFill>
                <a:schemeClr val="bg1"/>
              </a:solidFill>
            </a:endParaRPr>
          </a:p>
        </p:txBody>
      </p:sp>
      <p:sp>
        <p:nvSpPr>
          <p:cNvPr id="855" name="TextBox 854">
            <a:extLst>
              <a:ext uri="{FF2B5EF4-FFF2-40B4-BE49-F238E27FC236}">
                <a16:creationId xmlns:a16="http://schemas.microsoft.com/office/drawing/2014/main" id="{FFB0BD6E-D52A-5FDC-A369-9482C5AAD161}"/>
              </a:ext>
            </a:extLst>
          </p:cNvPr>
          <p:cNvSpPr txBox="1"/>
          <p:nvPr/>
        </p:nvSpPr>
        <p:spPr>
          <a:xfrm>
            <a:off x="3449415" y="3772845"/>
            <a:ext cx="5800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a:cs typeface="Calibri"/>
              </a:rPr>
              <a:t>Containers are faster to create and start quickly.</a:t>
            </a:r>
            <a:endParaRPr lang="en-US" dirty="0">
              <a:solidFill>
                <a:schemeClr val="bg1"/>
              </a:solidFill>
            </a:endParaRPr>
          </a:p>
        </p:txBody>
      </p:sp>
      <p:sp>
        <p:nvSpPr>
          <p:cNvPr id="878" name="TextBox 877">
            <a:extLst>
              <a:ext uri="{FF2B5EF4-FFF2-40B4-BE49-F238E27FC236}">
                <a16:creationId xmlns:a16="http://schemas.microsoft.com/office/drawing/2014/main" id="{5EE2AEDC-7367-E14C-0DBA-1A504EB01B84}"/>
              </a:ext>
            </a:extLst>
          </p:cNvPr>
          <p:cNvSpPr txBox="1"/>
          <p:nvPr/>
        </p:nvSpPr>
        <p:spPr>
          <a:xfrm>
            <a:off x="3449415" y="4582757"/>
            <a:ext cx="7068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a:cs typeface="Calibri"/>
              </a:rPr>
              <a:t>New containers can be quickly created if the applications demand for it</a:t>
            </a:r>
            <a:endParaRPr lang="en-US" dirty="0">
              <a:solidFill>
                <a:schemeClr val="bg1"/>
              </a:solidFill>
            </a:endParaRPr>
          </a:p>
        </p:txBody>
      </p:sp>
      <p:sp>
        <p:nvSpPr>
          <p:cNvPr id="901" name="TextBox 900">
            <a:extLst>
              <a:ext uri="{FF2B5EF4-FFF2-40B4-BE49-F238E27FC236}">
                <a16:creationId xmlns:a16="http://schemas.microsoft.com/office/drawing/2014/main" id="{104E630E-BB0A-BAF8-BB90-F91F31205545}"/>
              </a:ext>
            </a:extLst>
          </p:cNvPr>
          <p:cNvSpPr txBox="1"/>
          <p:nvPr/>
        </p:nvSpPr>
        <p:spPr>
          <a:xfrm>
            <a:off x="3449415" y="5320354"/>
            <a:ext cx="79405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a:cs typeface="Calibri"/>
              </a:rPr>
              <a:t>The containers help to make the development process more agile and responsive</a:t>
            </a:r>
            <a:endParaRPr lang="en-US" dirty="0">
              <a:solidFill>
                <a:schemeClr val="bg1"/>
              </a:solidFill>
            </a:endParaRPr>
          </a:p>
          <a:p>
            <a:pPr algn="l"/>
            <a:endParaRPr lang="en-US" dirty="0">
              <a:solidFill>
                <a:schemeClr val="bg1"/>
              </a:solidFill>
            </a:endParaRPr>
          </a:p>
        </p:txBody>
      </p:sp>
    </p:spTree>
    <p:extLst>
      <p:ext uri="{BB962C8B-B14F-4D97-AF65-F5344CB8AC3E}">
        <p14:creationId xmlns:p14="http://schemas.microsoft.com/office/powerpoint/2010/main" val="249094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Dockers Telifsiz Görselleri, Stok Fotoğrafları ve Resimleri | Shutterstock">
            <a:extLst>
              <a:ext uri="{FF2B5EF4-FFF2-40B4-BE49-F238E27FC236}">
                <a16:creationId xmlns:a16="http://schemas.microsoft.com/office/drawing/2014/main" id="{CCA7279A-7E73-AF40-E51B-C1DBD8E22D5A}"/>
              </a:ext>
            </a:extLst>
          </p:cNvPr>
          <p:cNvPicPr>
            <a:picLocks noChangeAspect="1"/>
          </p:cNvPicPr>
          <p:nvPr/>
        </p:nvPicPr>
        <p:blipFill rotWithShape="1">
          <a:blip r:embed="rId2"/>
          <a:srcRect t="10512" b="5219"/>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3A16BF-9EAD-9FBF-85ED-7AA5BF44CA3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THANK YOU</a:t>
            </a:r>
          </a:p>
        </p:txBody>
      </p:sp>
      <p:cxnSp>
        <p:nvCxnSpPr>
          <p:cNvPr id="28" name="Straight Connector 2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909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EF458-8292-6F7B-F072-FC0E849A2096}"/>
              </a:ext>
            </a:extLst>
          </p:cNvPr>
          <p:cNvSpPr>
            <a:spLocks noGrp="1"/>
          </p:cNvSpPr>
          <p:nvPr>
            <p:ph idx="1"/>
          </p:nvPr>
        </p:nvSpPr>
        <p:spPr>
          <a:xfrm>
            <a:off x="681625" y="322502"/>
            <a:ext cx="10651298" cy="6011036"/>
          </a:xfrm>
        </p:spPr>
        <p:txBody>
          <a:bodyPr vert="horz" lIns="91440" tIns="45720" rIns="91440" bIns="45720" rtlCol="0" anchor="t">
            <a:normAutofit lnSpcReduction="10000"/>
          </a:bodyPr>
          <a:lstStyle/>
          <a:p>
            <a:r>
              <a:rPr lang="en-US" dirty="0">
                <a:ea typeface="+mn-lt"/>
                <a:cs typeface="+mn-lt"/>
              </a:rPr>
              <a:t>Simplified Configuration: Docker simplifies application configuration by allowing you to define everything in a </a:t>
            </a:r>
            <a:r>
              <a:rPr lang="en-US" dirty="0" err="1">
                <a:latin typeface="Consolas"/>
                <a:ea typeface="+mn-lt"/>
                <a:cs typeface="+mn-lt"/>
              </a:rPr>
              <a:t>Dockerfile</a:t>
            </a:r>
            <a:r>
              <a:rPr lang="en-US" dirty="0">
                <a:ea typeface="+mn-lt"/>
                <a:cs typeface="+mn-lt"/>
              </a:rPr>
              <a:t>. This makes it easy to replicate environments and share configurations.</a:t>
            </a:r>
            <a:endParaRPr lang="en-US" dirty="0"/>
          </a:p>
          <a:p>
            <a:r>
              <a:rPr lang="en-US" b="1" dirty="0">
                <a:ea typeface="+mn-lt"/>
                <a:cs typeface="+mn-lt"/>
              </a:rPr>
              <a:t>Faster Deployment</a:t>
            </a:r>
            <a:r>
              <a:rPr lang="en-US" dirty="0">
                <a:ea typeface="+mn-lt"/>
                <a:cs typeface="+mn-lt"/>
              </a:rPr>
              <a:t>: Docker containers start almost instantly compared to VMs, significantly speeding up deployment and reducing downtime.</a:t>
            </a:r>
          </a:p>
          <a:p>
            <a:r>
              <a:rPr lang="en-US" dirty="0">
                <a:ea typeface="+mn-lt"/>
                <a:cs typeface="+mn-lt"/>
              </a:rPr>
              <a:t>Version Control and Rollbacks :Docker allows you to version control your containers and roll back to previous versions if something goes wrong, providing better control over application updates.</a:t>
            </a:r>
          </a:p>
          <a:p>
            <a:r>
              <a:rPr lang="en-US" b="1" dirty="0">
                <a:ea typeface="+mn-lt"/>
                <a:cs typeface="+mn-lt"/>
              </a:rPr>
              <a:t>Isolation and </a:t>
            </a:r>
            <a:r>
              <a:rPr lang="en-US" b="1" err="1">
                <a:ea typeface="+mn-lt"/>
                <a:cs typeface="+mn-lt"/>
              </a:rPr>
              <a:t>Security</a:t>
            </a:r>
            <a:r>
              <a:rPr lang="en-US" err="1">
                <a:ea typeface="+mn-lt"/>
                <a:cs typeface="+mn-lt"/>
              </a:rPr>
              <a:t>:Docker</a:t>
            </a:r>
            <a:r>
              <a:rPr lang="en-US" dirty="0">
                <a:ea typeface="+mn-lt"/>
                <a:cs typeface="+mn-lt"/>
              </a:rPr>
              <a:t> provides isolation for applications, preventing conflicts between different software running on the same host. This enhances security by containing potential vulnerabilities within specific containers.</a:t>
            </a:r>
          </a:p>
        </p:txBody>
      </p:sp>
    </p:spTree>
    <p:extLst>
      <p:ext uri="{BB962C8B-B14F-4D97-AF65-F5344CB8AC3E}">
        <p14:creationId xmlns:p14="http://schemas.microsoft.com/office/powerpoint/2010/main" val="1013537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642-7F90-E6E2-F2CF-E0515F6DD678}"/>
              </a:ext>
            </a:extLst>
          </p:cNvPr>
          <p:cNvSpPr>
            <a:spLocks noGrp="1"/>
          </p:cNvSpPr>
          <p:nvPr>
            <p:ph type="title"/>
          </p:nvPr>
        </p:nvSpPr>
        <p:spPr/>
        <p:txBody>
          <a:bodyPr/>
          <a:lstStyle/>
          <a:p>
            <a:r>
              <a:rPr lang="en-US" dirty="0"/>
              <a:t>Real World Example</a:t>
            </a:r>
          </a:p>
        </p:txBody>
      </p:sp>
      <p:sp>
        <p:nvSpPr>
          <p:cNvPr id="3" name="Content Placeholder 2">
            <a:extLst>
              <a:ext uri="{FF2B5EF4-FFF2-40B4-BE49-F238E27FC236}">
                <a16:creationId xmlns:a16="http://schemas.microsoft.com/office/drawing/2014/main" id="{0D367444-F85D-E80C-F5BD-DD8F5289D8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773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42B-0747-D4C2-E466-210E3682D3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F97FF9-F7D9-C9D7-D1EB-0614C37A2C44}"/>
              </a:ext>
            </a:extLst>
          </p:cNvPr>
          <p:cNvSpPr>
            <a:spLocks noGrp="1"/>
          </p:cNvSpPr>
          <p:nvPr>
            <p:ph idx="1"/>
          </p:nvPr>
        </p:nvSpPr>
        <p:spPr/>
        <p:txBody>
          <a:bodyPr vert="horz" lIns="91440" tIns="45720" rIns="91440" bIns="45720" rtlCol="0" anchor="t">
            <a:normAutofit/>
          </a:bodyPr>
          <a:lstStyle/>
          <a:p>
            <a:pPr marL="0" indent="0">
              <a:buNone/>
            </a:pPr>
            <a:r>
              <a:rPr lang="en-US" dirty="0"/>
              <a:t>  Docker run -it ubuntu</a:t>
            </a:r>
          </a:p>
          <a:p>
            <a:pPr marL="0" indent="0">
              <a:buNone/>
            </a:pPr>
            <a:r>
              <a:rPr lang="en-US" dirty="0"/>
              <a:t>  Docker start </a:t>
            </a:r>
            <a:r>
              <a:rPr lang="en-US" dirty="0" err="1"/>
              <a:t>name_of_image</a:t>
            </a:r>
            <a:endParaRPr lang="en-US" dirty="0"/>
          </a:p>
          <a:p>
            <a:pPr marL="0" indent="0">
              <a:buNone/>
            </a:pPr>
            <a:r>
              <a:rPr lang="en-US" dirty="0"/>
              <a:t>  Docker stop </a:t>
            </a:r>
            <a:r>
              <a:rPr lang="en-US" dirty="0" err="1"/>
              <a:t>name_of_image</a:t>
            </a:r>
          </a:p>
          <a:p>
            <a:pPr marL="0" indent="0">
              <a:buNone/>
            </a:pPr>
            <a:r>
              <a:rPr lang="en-US" dirty="0"/>
              <a:t>  Docker exec –it </a:t>
            </a:r>
            <a:r>
              <a:rPr lang="en-US" dirty="0" err="1"/>
              <a:t>name_of_image</a:t>
            </a:r>
          </a:p>
          <a:p>
            <a:pPr marL="0" indent="0">
              <a:buNone/>
            </a:pPr>
            <a:r>
              <a:rPr lang="en-US" dirty="0"/>
              <a:t>Docker exec </a:t>
            </a:r>
            <a:r>
              <a:rPr lang="en-US" dirty="0" err="1"/>
              <a:t>container_name</a:t>
            </a:r>
            <a:r>
              <a:rPr lang="en-US" dirty="0"/>
              <a:t> command</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324249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C876-5FF7-84F5-A3C3-D48259687D79}"/>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773B7C12-573D-B27C-B265-42DE6F6698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6056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6D5F0-D21E-F06B-D4A1-FB143075BC58}"/>
              </a:ext>
            </a:extLst>
          </p:cNvPr>
          <p:cNvSpPr>
            <a:spLocks noGrp="1"/>
          </p:cNvSpPr>
          <p:nvPr>
            <p:ph type="title"/>
          </p:nvPr>
        </p:nvSpPr>
        <p:spPr>
          <a:xfrm>
            <a:off x="450779" y="2226550"/>
            <a:ext cx="3115265" cy="1216825"/>
          </a:xfrm>
        </p:spPr>
        <p:txBody>
          <a:bodyPr anchor="b">
            <a:normAutofit/>
          </a:bodyPr>
          <a:lstStyle/>
          <a:p>
            <a:pPr algn="r"/>
            <a:r>
              <a:rPr lang="en-US" sz="4000">
                <a:solidFill>
                  <a:srgbClr val="FFFFFF"/>
                </a:solidFill>
              </a:rPr>
              <a:t>Port Mapping</a:t>
            </a:r>
          </a:p>
        </p:txBody>
      </p:sp>
      <p:sp>
        <p:nvSpPr>
          <p:cNvPr id="3" name="Content Placeholder 2">
            <a:extLst>
              <a:ext uri="{FF2B5EF4-FFF2-40B4-BE49-F238E27FC236}">
                <a16:creationId xmlns:a16="http://schemas.microsoft.com/office/drawing/2014/main" id="{C0A5B9AC-0FA3-FFDD-DD6A-BB3B445DB914}"/>
              </a:ext>
            </a:extLst>
          </p:cNvPr>
          <p:cNvSpPr>
            <a:spLocks/>
          </p:cNvSpPr>
          <p:nvPr/>
        </p:nvSpPr>
        <p:spPr>
          <a:xfrm>
            <a:off x="5280833" y="2374107"/>
            <a:ext cx="6666833" cy="1051317"/>
          </a:xfrm>
          <a:prstGeom prst="rect">
            <a:avLst/>
          </a:prstGeom>
        </p:spPr>
        <p:txBody>
          <a:bodyPr vert="horz" lIns="91440" tIns="45720" rIns="91440" bIns="45720" rtlCol="0" anchor="t">
            <a:normAutofit fontScale="92500" lnSpcReduction="20000"/>
          </a:bodyPr>
          <a:lstStyle/>
          <a:p>
            <a:pPr defTabSz="576072">
              <a:lnSpc>
                <a:spcPct val="90000"/>
              </a:lnSpc>
              <a:spcAft>
                <a:spcPts val="600"/>
              </a:spcAft>
            </a:pPr>
            <a:r>
              <a:rPr lang="en-US" sz="1300" kern="1200">
                <a:solidFill>
                  <a:srgbClr val="A10089"/>
                </a:solidFill>
                <a:latin typeface="+mn-lt"/>
                <a:ea typeface="+mn-lt"/>
                <a:cs typeface="+mn-lt"/>
              </a:rPr>
              <a:t>docker</a:t>
            </a:r>
            <a:r>
              <a:rPr lang="en-US" sz="1300" kern="1200">
                <a:solidFill>
                  <a:srgbClr val="242424"/>
                </a:solidFill>
                <a:latin typeface="+mn-lt"/>
                <a:ea typeface="+mn-lt"/>
                <a:cs typeface="+mn-lt"/>
              </a:rPr>
              <a:t> </a:t>
            </a:r>
            <a:r>
              <a:rPr lang="en-US" sz="1300" kern="1200">
                <a:solidFill>
                  <a:srgbClr val="A10089"/>
                </a:solidFill>
                <a:latin typeface="+mn-lt"/>
                <a:ea typeface="+mn-lt"/>
                <a:cs typeface="+mn-lt"/>
              </a:rPr>
              <a:t>run</a:t>
            </a:r>
            <a:r>
              <a:rPr lang="en-US" sz="1300" kern="1200">
                <a:solidFill>
                  <a:srgbClr val="242424"/>
                </a:solidFill>
                <a:latin typeface="+mn-lt"/>
                <a:ea typeface="+mn-lt"/>
                <a:cs typeface="+mn-lt"/>
              </a:rPr>
              <a:t> </a:t>
            </a:r>
            <a:r>
              <a:rPr lang="en-US" sz="1300" kern="1200">
                <a:solidFill>
                  <a:srgbClr val="A10089"/>
                </a:solidFill>
                <a:latin typeface="+mn-lt"/>
                <a:ea typeface="+mn-lt"/>
                <a:cs typeface="+mn-lt"/>
              </a:rPr>
              <a:t>-p</a:t>
            </a:r>
            <a:r>
              <a:rPr lang="en-US" sz="1300" kern="1200">
                <a:solidFill>
                  <a:srgbClr val="242424"/>
                </a:solidFill>
                <a:latin typeface="+mn-lt"/>
                <a:ea typeface="+mn-lt"/>
                <a:cs typeface="+mn-lt"/>
              </a:rPr>
              <a:t> [HOST_PORT]:[CONTAINER_PORT] [IMAGE]</a:t>
            </a:r>
          </a:p>
          <a:p>
            <a:pPr defTabSz="576072">
              <a:lnSpc>
                <a:spcPct val="90000"/>
              </a:lnSpc>
              <a:spcAft>
                <a:spcPts val="600"/>
              </a:spcAft>
            </a:pPr>
            <a:endParaRPr lang="en-US" sz="1300" kern="1200">
              <a:solidFill>
                <a:srgbClr val="242424"/>
              </a:solidFill>
              <a:latin typeface="+mn-lt"/>
              <a:ea typeface="+mn-lt"/>
              <a:cs typeface="+mn-lt"/>
            </a:endParaRPr>
          </a:p>
          <a:p>
            <a:pPr defTabSz="576072">
              <a:lnSpc>
                <a:spcPct val="90000"/>
              </a:lnSpc>
              <a:spcAft>
                <a:spcPts val="600"/>
              </a:spcAft>
            </a:pPr>
            <a:r>
              <a:rPr lang="en-US" sz="1300" b="1" kern="1200">
                <a:solidFill>
                  <a:srgbClr val="242424"/>
                </a:solidFill>
                <a:latin typeface="+mn-lt"/>
                <a:ea typeface="+mn-ea"/>
                <a:cs typeface="+mn-cs"/>
              </a:rPr>
              <a:t>Forwarding Port 3000</a:t>
            </a:r>
            <a:endParaRPr lang="en-US" sz="1300" kern="1200">
              <a:solidFill>
                <a:schemeClr val="tx1"/>
              </a:solidFill>
              <a:latin typeface="+mn-lt"/>
              <a:ea typeface="+mn-ea"/>
              <a:cs typeface="+mn-cs"/>
            </a:endParaRPr>
          </a:p>
          <a:p>
            <a:pPr defTabSz="576072">
              <a:lnSpc>
                <a:spcPct val="90000"/>
              </a:lnSpc>
              <a:spcAft>
                <a:spcPts val="600"/>
              </a:spcAft>
            </a:pPr>
            <a:endParaRPr lang="en-US" sz="1300" kern="1200">
              <a:solidFill>
                <a:srgbClr val="242424"/>
              </a:solidFill>
              <a:latin typeface="+mn-lt"/>
              <a:ea typeface="+mn-lt"/>
              <a:cs typeface="+mn-lt"/>
            </a:endParaRPr>
          </a:p>
          <a:p>
            <a:pPr defTabSz="576072">
              <a:lnSpc>
                <a:spcPct val="90000"/>
              </a:lnSpc>
              <a:spcAft>
                <a:spcPts val="600"/>
              </a:spcAft>
            </a:pPr>
            <a:r>
              <a:rPr lang="en-US" sz="1300" kern="1200">
                <a:solidFill>
                  <a:srgbClr val="242424"/>
                </a:solidFill>
                <a:latin typeface="+mn-lt"/>
                <a:ea typeface="+mn-lt"/>
                <a:cs typeface="+mn-lt"/>
              </a:rPr>
              <a:t>docker run -</a:t>
            </a:r>
            <a:r>
              <a:rPr lang="en-US" sz="1300" kern="1200">
                <a:solidFill>
                  <a:srgbClr val="A10089"/>
                </a:solidFill>
                <a:latin typeface="+mn-lt"/>
                <a:ea typeface="+mn-lt"/>
                <a:cs typeface="+mn-lt"/>
              </a:rPr>
              <a:t>p</a:t>
            </a:r>
            <a:r>
              <a:rPr lang="en-US" sz="1300" kern="1200">
                <a:solidFill>
                  <a:srgbClr val="242424"/>
                </a:solidFill>
                <a:latin typeface="+mn-lt"/>
                <a:ea typeface="+mn-lt"/>
                <a:cs typeface="+mn-lt"/>
              </a:rPr>
              <a:t> </a:t>
            </a:r>
            <a:r>
              <a:rPr lang="en-US" sz="1300" kern="1200">
                <a:solidFill>
                  <a:srgbClr val="1C00CF"/>
                </a:solidFill>
                <a:latin typeface="+mn-lt"/>
                <a:ea typeface="+mn-lt"/>
                <a:cs typeface="+mn-lt"/>
              </a:rPr>
              <a:t>3000</a:t>
            </a:r>
            <a:r>
              <a:rPr lang="en-US" sz="1300" kern="1200">
                <a:solidFill>
                  <a:srgbClr val="242424"/>
                </a:solidFill>
                <a:latin typeface="+mn-lt"/>
                <a:ea typeface="+mn-lt"/>
                <a:cs typeface="+mn-lt"/>
              </a:rPr>
              <a:t>:</a:t>
            </a:r>
            <a:r>
              <a:rPr lang="en-US" sz="1300" kern="1200">
                <a:solidFill>
                  <a:srgbClr val="1C00CF"/>
                </a:solidFill>
                <a:latin typeface="+mn-lt"/>
                <a:ea typeface="+mn-lt"/>
                <a:cs typeface="+mn-lt"/>
              </a:rPr>
              <a:t>3000</a:t>
            </a:r>
            <a:r>
              <a:rPr lang="en-US" sz="1300" kern="1200">
                <a:solidFill>
                  <a:srgbClr val="242424"/>
                </a:solidFill>
                <a:latin typeface="+mn-lt"/>
                <a:ea typeface="+mn-lt"/>
                <a:cs typeface="+mn-lt"/>
              </a:rPr>
              <a:t> [IMAGE]</a:t>
            </a:r>
            <a:endParaRPr lang="en-US" sz="1300">
              <a:solidFill>
                <a:srgbClr val="242424"/>
              </a:solidFill>
            </a:endParaRPr>
          </a:p>
        </p:txBody>
      </p:sp>
      <p:sp>
        <p:nvSpPr>
          <p:cNvPr id="4" name="TextBox 3">
            <a:extLst>
              <a:ext uri="{FF2B5EF4-FFF2-40B4-BE49-F238E27FC236}">
                <a16:creationId xmlns:a16="http://schemas.microsoft.com/office/drawing/2014/main" id="{406BF541-F261-9C11-AAE2-D43D6CC0865C}"/>
              </a:ext>
            </a:extLst>
          </p:cNvPr>
          <p:cNvSpPr txBox="1"/>
          <p:nvPr/>
        </p:nvSpPr>
        <p:spPr>
          <a:xfrm>
            <a:off x="4907038" y="927695"/>
            <a:ext cx="60871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kern="1200" dirty="0">
                <a:solidFill>
                  <a:srgbClr val="242424"/>
                </a:solidFill>
                <a:latin typeface="source-serif-pro"/>
                <a:ea typeface="+mn-ea"/>
                <a:cs typeface="+mn-cs"/>
              </a:rPr>
              <a:t>Port mapping in Docker is the process of mapping a port on the host machine to a port in the container. This is essential for accessing applications running inside containers from outside the Docker host.</a:t>
            </a:r>
            <a:endParaRPr lang="en-US" dirty="0"/>
          </a:p>
        </p:txBody>
      </p:sp>
      <p:sp>
        <p:nvSpPr>
          <p:cNvPr id="5" name="TextBox 4">
            <a:extLst>
              <a:ext uri="{FF2B5EF4-FFF2-40B4-BE49-F238E27FC236}">
                <a16:creationId xmlns:a16="http://schemas.microsoft.com/office/drawing/2014/main" id="{F56AA97F-0EBF-B229-3BC8-743C6C572629}"/>
              </a:ext>
            </a:extLst>
          </p:cNvPr>
          <p:cNvSpPr txBox="1"/>
          <p:nvPr/>
        </p:nvSpPr>
        <p:spPr>
          <a:xfrm>
            <a:off x="4907038" y="4129082"/>
            <a:ext cx="5868718" cy="692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1134" b="1" kern="1200">
                <a:solidFill>
                  <a:srgbClr val="242424"/>
                </a:solidFill>
                <a:latin typeface="sohne"/>
                <a:ea typeface="+mn-ea"/>
                <a:cs typeface="+mn-cs"/>
              </a:rPr>
              <a:t>Accessing the Containerized Application</a:t>
            </a:r>
          </a:p>
          <a:p>
            <a:pPr defTabSz="576072">
              <a:spcAft>
                <a:spcPts val="600"/>
              </a:spcAft>
            </a:pPr>
            <a:r>
              <a:rPr lang="en-US" sz="1134" kern="1200">
                <a:solidFill>
                  <a:srgbClr val="242424"/>
                </a:solidFill>
                <a:latin typeface="source-serif-pro"/>
                <a:ea typeface="+mn-ea"/>
                <a:cs typeface="+mn-cs"/>
              </a:rPr>
              <a:t>After setting up port forwarding, any request sent to port 3000 on the host machine is automatically forwarded to port 3000 in the container.</a:t>
            </a:r>
            <a:endParaRPr lang="en-US">
              <a:solidFill>
                <a:srgbClr val="242424"/>
              </a:solidFill>
              <a:latin typeface="source-serif-pro"/>
            </a:endParaRPr>
          </a:p>
        </p:txBody>
      </p:sp>
      <p:sp>
        <p:nvSpPr>
          <p:cNvPr id="6" name="TextBox 5">
            <a:extLst>
              <a:ext uri="{FF2B5EF4-FFF2-40B4-BE49-F238E27FC236}">
                <a16:creationId xmlns:a16="http://schemas.microsoft.com/office/drawing/2014/main" id="{1632DD1A-BB5D-2F66-E3A2-19DB13551E8F}"/>
              </a:ext>
            </a:extLst>
          </p:cNvPr>
          <p:cNvSpPr txBox="1"/>
          <p:nvPr/>
        </p:nvSpPr>
        <p:spPr>
          <a:xfrm>
            <a:off x="5522900" y="5051828"/>
            <a:ext cx="1739174" cy="26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1134" kern="1200">
                <a:solidFill>
                  <a:schemeClr val="tx1"/>
                </a:solidFill>
                <a:latin typeface="+mn-lt"/>
                <a:ea typeface="+mn-ea"/>
                <a:cs typeface="+mn-cs"/>
                <a:hlinkClick r:id="rId3"/>
              </a:rPr>
              <a:t>http://[HOST_IP]:3000</a:t>
            </a:r>
            <a:r>
              <a:rPr lang="en-US" sz="1134" kern="1200">
                <a:solidFill>
                  <a:schemeClr val="tx1"/>
                </a:solidFill>
                <a:latin typeface="source-serif-pro"/>
                <a:ea typeface="+mn-ea"/>
                <a:cs typeface="+mn-cs"/>
                <a:hlinkClick r:id="rId3"/>
              </a:rPr>
              <a:t>.</a:t>
            </a:r>
            <a:endParaRPr lang="en-US"/>
          </a:p>
        </p:txBody>
      </p:sp>
    </p:spTree>
    <p:extLst>
      <p:ext uri="{BB962C8B-B14F-4D97-AF65-F5344CB8AC3E}">
        <p14:creationId xmlns:p14="http://schemas.microsoft.com/office/powerpoint/2010/main" val="3931224991"/>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16BA75-64DF-7AC4-2C7A-173CABCA8B2F}"/>
              </a:ext>
            </a:extLst>
          </p:cNvPr>
          <p:cNvSpPr>
            <a:spLocks noGrp="1"/>
          </p:cNvSpPr>
          <p:nvPr>
            <p:ph type="title"/>
          </p:nvPr>
        </p:nvSpPr>
        <p:spPr/>
        <p:txBody>
          <a:bodyPr/>
          <a:lstStyle/>
          <a:p>
            <a:r>
              <a:rPr lang="en-US" b="1"/>
              <a:t>Data Management</a:t>
            </a:r>
          </a:p>
          <a:p>
            <a:pPr>
              <a:buFont typeface=""/>
              <a:buChar char="•"/>
            </a:pPr>
            <a:r>
              <a:rPr lang="en-US"/>
              <a:t>Volumes and bind mounts</a:t>
            </a:r>
          </a:p>
        </p:txBody>
      </p:sp>
      <p:sp>
        <p:nvSpPr>
          <p:cNvPr id="6" name="Content Placeholder 5">
            <a:extLst>
              <a:ext uri="{FF2B5EF4-FFF2-40B4-BE49-F238E27FC236}">
                <a16:creationId xmlns:a16="http://schemas.microsoft.com/office/drawing/2014/main" id="{A83AFDDB-448B-8A18-C9DD-88A3212D59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441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2979C6-B3A7-BADE-3BB0-49A2EEFA742E}"/>
              </a:ext>
            </a:extLst>
          </p:cNvPr>
          <p:cNvSpPr txBox="1"/>
          <p:nvPr/>
        </p:nvSpPr>
        <p:spPr>
          <a:xfrm>
            <a:off x="1534374" y="1072808"/>
            <a:ext cx="7853971" cy="330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48" kern="1200">
                <a:solidFill>
                  <a:srgbClr val="000000"/>
                </a:solidFill>
                <a:latin typeface="+mn-lt"/>
                <a:ea typeface="+mn-ea"/>
                <a:cs typeface="+mn-cs"/>
              </a:rPr>
              <a:t>Main Components of Docker :</a:t>
            </a:r>
            <a:endParaRPr lang="en-US">
              <a:solidFill>
                <a:srgbClr val="000000"/>
              </a:solidFill>
            </a:endParaRPr>
          </a:p>
        </p:txBody>
      </p:sp>
      <p:sp>
        <p:nvSpPr>
          <p:cNvPr id="5" name="TextBox 4">
            <a:extLst>
              <a:ext uri="{FF2B5EF4-FFF2-40B4-BE49-F238E27FC236}">
                <a16:creationId xmlns:a16="http://schemas.microsoft.com/office/drawing/2014/main" id="{D8A04F2E-B6EC-1E60-CEB1-B4D0CD8C1ED0}"/>
              </a:ext>
            </a:extLst>
          </p:cNvPr>
          <p:cNvSpPr txBox="1"/>
          <p:nvPr/>
        </p:nvSpPr>
        <p:spPr>
          <a:xfrm>
            <a:off x="6091278" y="1891512"/>
            <a:ext cx="3594450"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00" kern="1200">
                <a:solidFill>
                  <a:srgbClr val="000000"/>
                </a:solidFill>
                <a:latin typeface="-apple-system"/>
                <a:ea typeface="+mn-ea"/>
                <a:cs typeface="+mn-cs"/>
              </a:rPr>
              <a:t>1.    Docker Daemon / Engine</a:t>
            </a:r>
          </a:p>
          <a:p>
            <a:pPr defTabSz="786384"/>
            <a:r>
              <a:rPr lang="en-US" sz="1500">
                <a:solidFill>
                  <a:srgbClr val="000000"/>
                </a:solidFill>
                <a:ea typeface="+mn-lt"/>
                <a:cs typeface="+mn-lt"/>
              </a:rPr>
              <a:t>2.    Docker Client</a:t>
            </a:r>
          </a:p>
          <a:p>
            <a:pPr defTabSz="786384">
              <a:spcAft>
                <a:spcPts val="600"/>
              </a:spcAft>
            </a:pPr>
            <a:r>
              <a:rPr lang="en-US" sz="1500">
                <a:solidFill>
                  <a:srgbClr val="000000"/>
                </a:solidFill>
                <a:latin typeface="Segoe UI"/>
                <a:cs typeface="Segoe UI"/>
              </a:rPr>
              <a:t>3.    Docker Host</a:t>
            </a:r>
          </a:p>
          <a:p>
            <a:pPr defTabSz="786384"/>
            <a:r>
              <a:rPr lang="en-US" sz="1500">
                <a:solidFill>
                  <a:srgbClr val="000000"/>
                </a:solidFill>
                <a:ea typeface="+mn-lt"/>
                <a:cs typeface="+mn-lt"/>
              </a:rPr>
              <a:t>4.    Docker Hub / Registry</a:t>
            </a:r>
          </a:p>
          <a:p>
            <a:pPr defTabSz="786384"/>
            <a:r>
              <a:rPr lang="en-US" sz="1500">
                <a:solidFill>
                  <a:srgbClr val="000000"/>
                </a:solidFill>
                <a:ea typeface="+mn-lt"/>
                <a:cs typeface="+mn-lt"/>
              </a:rPr>
              <a:t>5.    Docker Images</a:t>
            </a:r>
          </a:p>
        </p:txBody>
      </p:sp>
      <p:sp>
        <p:nvSpPr>
          <p:cNvPr id="6" name="TextBox 5">
            <a:extLst>
              <a:ext uri="{FF2B5EF4-FFF2-40B4-BE49-F238E27FC236}">
                <a16:creationId xmlns:a16="http://schemas.microsoft.com/office/drawing/2014/main" id="{687D1F00-3E03-BA29-61F0-B212FC96BEA7}"/>
              </a:ext>
            </a:extLst>
          </p:cNvPr>
          <p:cNvSpPr txBox="1"/>
          <p:nvPr/>
        </p:nvSpPr>
        <p:spPr>
          <a:xfrm>
            <a:off x="1530484" y="2024525"/>
            <a:ext cx="2380993" cy="330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48" kern="1200">
                <a:solidFill>
                  <a:srgbClr val="000000"/>
                </a:solidFill>
                <a:latin typeface="-apple-system"/>
                <a:ea typeface="+mn-ea"/>
                <a:cs typeface="+mn-cs"/>
              </a:rPr>
              <a:t>2.    Docker Client</a:t>
            </a:r>
            <a:endParaRPr lang="en-US">
              <a:solidFill>
                <a:srgbClr val="000000"/>
              </a:solidFill>
            </a:endParaRPr>
          </a:p>
        </p:txBody>
      </p:sp>
      <p:sp>
        <p:nvSpPr>
          <p:cNvPr id="7" name="TextBox 6">
            <a:extLst>
              <a:ext uri="{FF2B5EF4-FFF2-40B4-BE49-F238E27FC236}">
                <a16:creationId xmlns:a16="http://schemas.microsoft.com/office/drawing/2014/main" id="{C3C6BB09-D064-C745-144F-D0F23C5B1097}"/>
              </a:ext>
            </a:extLst>
          </p:cNvPr>
          <p:cNvSpPr txBox="1"/>
          <p:nvPr/>
        </p:nvSpPr>
        <p:spPr>
          <a:xfrm>
            <a:off x="1530484" y="2588649"/>
            <a:ext cx="2380993" cy="684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48" kern="1200">
                <a:solidFill>
                  <a:srgbClr val="000000"/>
                </a:solidFill>
                <a:latin typeface="var(--artdeco-reset-typography-font-family-sans)"/>
                <a:ea typeface="+mn-ea"/>
                <a:cs typeface="+mn-cs"/>
              </a:rPr>
              <a:t>3.    Docker Host</a:t>
            </a:r>
          </a:p>
          <a:p>
            <a:pPr>
              <a:spcAft>
                <a:spcPts val="600"/>
              </a:spcAft>
            </a:pPr>
            <a:endParaRPr lang="en-US">
              <a:solidFill>
                <a:srgbClr val="000000"/>
              </a:solidFill>
              <a:latin typeface="var(--artdeco-reset-typography-font-family-sans)"/>
            </a:endParaRPr>
          </a:p>
        </p:txBody>
      </p:sp>
      <p:sp>
        <p:nvSpPr>
          <p:cNvPr id="2" name="TextBox 1">
            <a:extLst>
              <a:ext uri="{FF2B5EF4-FFF2-40B4-BE49-F238E27FC236}">
                <a16:creationId xmlns:a16="http://schemas.microsoft.com/office/drawing/2014/main" id="{C8EC6B79-9E07-2AA0-BE19-77DFF87C5275}"/>
              </a:ext>
            </a:extLst>
          </p:cNvPr>
          <p:cNvSpPr txBox="1"/>
          <p:nvPr/>
        </p:nvSpPr>
        <p:spPr>
          <a:xfrm>
            <a:off x="1535147" y="2995021"/>
            <a:ext cx="2380993" cy="330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48" kern="1200">
                <a:solidFill>
                  <a:srgbClr val="000000"/>
                </a:solidFill>
                <a:latin typeface="-apple-system"/>
                <a:ea typeface="+mn-ea"/>
                <a:cs typeface="+mn-cs"/>
              </a:rPr>
              <a:t>4.    Docker Hub / Registry</a:t>
            </a:r>
            <a:endParaRPr lang="en-US">
              <a:solidFill>
                <a:srgbClr val="000000"/>
              </a:solidFill>
            </a:endParaRPr>
          </a:p>
        </p:txBody>
      </p:sp>
      <p:sp>
        <p:nvSpPr>
          <p:cNvPr id="3" name="TextBox 2">
            <a:extLst>
              <a:ext uri="{FF2B5EF4-FFF2-40B4-BE49-F238E27FC236}">
                <a16:creationId xmlns:a16="http://schemas.microsoft.com/office/drawing/2014/main" id="{146F14C4-C0E6-C8FC-0B14-378C0266840E}"/>
              </a:ext>
            </a:extLst>
          </p:cNvPr>
          <p:cNvSpPr txBox="1"/>
          <p:nvPr/>
        </p:nvSpPr>
        <p:spPr>
          <a:xfrm>
            <a:off x="1535147" y="3429906"/>
            <a:ext cx="2380993" cy="330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48" kern="1200">
                <a:solidFill>
                  <a:srgbClr val="000000"/>
                </a:solidFill>
                <a:latin typeface="-apple-system"/>
                <a:ea typeface="+mn-ea"/>
                <a:cs typeface="+mn-cs"/>
              </a:rPr>
              <a:t>5.    Docker Images</a:t>
            </a:r>
            <a:endParaRPr lang="en-US">
              <a:solidFill>
                <a:srgbClr val="000000"/>
              </a:solidFill>
            </a:endParaRPr>
          </a:p>
        </p:txBody>
      </p:sp>
      <p:sp>
        <p:nvSpPr>
          <p:cNvPr id="8" name="TextBox 7">
            <a:extLst>
              <a:ext uri="{FF2B5EF4-FFF2-40B4-BE49-F238E27FC236}">
                <a16:creationId xmlns:a16="http://schemas.microsoft.com/office/drawing/2014/main" id="{BCD395C1-43A6-24BC-2C2A-51BD7F598FCE}"/>
              </a:ext>
            </a:extLst>
          </p:cNvPr>
          <p:cNvSpPr txBox="1"/>
          <p:nvPr/>
        </p:nvSpPr>
        <p:spPr>
          <a:xfrm>
            <a:off x="1530724" y="1553135"/>
            <a:ext cx="274320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apple-system"/>
              </a:rPr>
              <a:t>1.    Docker Daemon / Engine</a:t>
            </a:r>
            <a:endParaRPr lang="en-US"/>
          </a:p>
        </p:txBody>
      </p:sp>
      <p:sp>
        <p:nvSpPr>
          <p:cNvPr id="9" name="TextBox 8">
            <a:extLst>
              <a:ext uri="{FF2B5EF4-FFF2-40B4-BE49-F238E27FC236}">
                <a16:creationId xmlns:a16="http://schemas.microsoft.com/office/drawing/2014/main" id="{36ECD7B4-3695-D48B-2EAF-343248488EB2}"/>
              </a:ext>
            </a:extLst>
          </p:cNvPr>
          <p:cNvSpPr txBox="1"/>
          <p:nvPr/>
        </p:nvSpPr>
        <p:spPr>
          <a:xfrm>
            <a:off x="1712599" y="4578125"/>
            <a:ext cx="5282856"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00" kern="1200">
                <a:solidFill>
                  <a:srgbClr val="000000"/>
                </a:solidFill>
                <a:latin typeface="-apple-system"/>
                <a:ea typeface="+mn-ea"/>
                <a:cs typeface="+mn-cs"/>
              </a:rPr>
              <a:t>5.    Docker </a:t>
            </a:r>
            <a:r>
              <a:rPr lang="en-US" sz="1500">
                <a:solidFill>
                  <a:srgbClr val="000000"/>
                </a:solidFill>
                <a:latin typeface="-apple-system"/>
              </a:rPr>
              <a:t>Images are templates of project</a:t>
            </a:r>
          </a:p>
          <a:p>
            <a:pPr defTabSz="786384">
              <a:spcAft>
                <a:spcPts val="600"/>
              </a:spcAft>
            </a:pPr>
            <a:endParaRPr lang="en-US" sz="1500">
              <a:solidFill>
                <a:srgbClr val="000000"/>
              </a:solidFill>
              <a:latin typeface="-apple-system"/>
            </a:endParaRPr>
          </a:p>
          <a:p>
            <a:pPr defTabSz="786384">
              <a:spcAft>
                <a:spcPts val="600"/>
              </a:spcAft>
            </a:pPr>
            <a:r>
              <a:rPr lang="en-US" sz="1500">
                <a:solidFill>
                  <a:srgbClr val="000000"/>
                </a:solidFill>
                <a:latin typeface="-apple-system"/>
              </a:rPr>
              <a:t>Container are Running Instance of Image</a:t>
            </a:r>
          </a:p>
        </p:txBody>
      </p:sp>
      <p:pic>
        <p:nvPicPr>
          <p:cNvPr id="10" name="Picture 9" descr="A group of cartoon characters&#10;&#10;Description automatically generated">
            <a:extLst>
              <a:ext uri="{FF2B5EF4-FFF2-40B4-BE49-F238E27FC236}">
                <a16:creationId xmlns:a16="http://schemas.microsoft.com/office/drawing/2014/main" id="{C3DFF16A-6BD5-5CA3-9D35-58464AC3C50F}"/>
              </a:ext>
            </a:extLst>
          </p:cNvPr>
          <p:cNvPicPr>
            <a:picLocks noChangeAspect="1"/>
          </p:cNvPicPr>
          <p:nvPr/>
        </p:nvPicPr>
        <p:blipFill>
          <a:blip r:embed="rId2"/>
          <a:stretch>
            <a:fillRect/>
          </a:stretch>
        </p:blipFill>
        <p:spPr>
          <a:xfrm>
            <a:off x="5865704" y="1068432"/>
            <a:ext cx="5429250" cy="3343275"/>
          </a:xfrm>
          <a:prstGeom prst="rect">
            <a:avLst/>
          </a:prstGeom>
        </p:spPr>
      </p:pic>
    </p:spTree>
    <p:extLst>
      <p:ext uri="{BB962C8B-B14F-4D97-AF65-F5344CB8AC3E}">
        <p14:creationId xmlns:p14="http://schemas.microsoft.com/office/powerpoint/2010/main" val="254022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7" name="Straight Connector 3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30" name="TextBox 1">
            <a:extLst>
              <a:ext uri="{FF2B5EF4-FFF2-40B4-BE49-F238E27FC236}">
                <a16:creationId xmlns:a16="http://schemas.microsoft.com/office/drawing/2014/main" id="{DBA0CB08-9059-B330-4F62-018A4FB7B877}"/>
              </a:ext>
            </a:extLst>
          </p:cNvPr>
          <p:cNvGraphicFramePr/>
          <p:nvPr>
            <p:extLst>
              <p:ext uri="{D42A27DB-BD31-4B8C-83A1-F6EECF244321}">
                <p14:modId xmlns:p14="http://schemas.microsoft.com/office/powerpoint/2010/main" val="219765190"/>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blue and black logo&#10;&#10;Description automatically generated">
            <a:extLst>
              <a:ext uri="{FF2B5EF4-FFF2-40B4-BE49-F238E27FC236}">
                <a16:creationId xmlns:a16="http://schemas.microsoft.com/office/drawing/2014/main" id="{DAFEB0F6-1F17-355D-ECB1-FF26C0BCB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512883" y="2617847"/>
            <a:ext cx="4865579" cy="1150046"/>
          </a:xfrm>
          <a:prstGeom prst="rect">
            <a:avLst/>
          </a:prstGeom>
        </p:spPr>
      </p:pic>
    </p:spTree>
    <p:extLst>
      <p:ext uri="{BB962C8B-B14F-4D97-AF65-F5344CB8AC3E}">
        <p14:creationId xmlns:p14="http://schemas.microsoft.com/office/powerpoint/2010/main" val="2340574239"/>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9" name="Freeform: Shape 8">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 name="Picture 1" descr="A blue and white sticker on a circuit board&#10;&#10;Description automatically generated">
            <a:extLst>
              <a:ext uri="{FF2B5EF4-FFF2-40B4-BE49-F238E27FC236}">
                <a16:creationId xmlns:a16="http://schemas.microsoft.com/office/drawing/2014/main" id="{8A28B7C8-317D-D072-820B-00DC0C602AD2}"/>
              </a:ext>
            </a:extLst>
          </p:cNvPr>
          <p:cNvPicPr>
            <a:picLocks noChangeAspect="1"/>
          </p:cNvPicPr>
          <p:nvPr/>
        </p:nvPicPr>
        <p:blipFill rotWithShape="1">
          <a:blip r:embed="rId2"/>
          <a:srcRect l="2349" r="6468" b="2"/>
          <a:stretch/>
        </p:blipFill>
        <p:spPr>
          <a:xfrm>
            <a:off x="2644776" y="10"/>
            <a:ext cx="9547224" cy="6857990"/>
          </a:xfrm>
          <a:custGeom>
            <a:avLst/>
            <a:gdLst/>
            <a:ahLst/>
            <a:cxnLst/>
            <a:rect l="l" t="t" r="r" b="b"/>
            <a:pathLst>
              <a:path w="9547224" h="6858000">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13" name="Freeform: Shape 12">
            <a:extLst>
              <a:ext uri="{FF2B5EF4-FFF2-40B4-BE49-F238E27FC236}">
                <a16:creationId xmlns:a16="http://schemas.microsoft.com/office/drawing/2014/main" id="{B1F9B6B4-B0C4-45C6-A086-901C960D0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2756893" cy="6858000"/>
          </a:xfrm>
          <a:custGeom>
            <a:avLst/>
            <a:gdLst>
              <a:gd name="connsiteX0" fmla="*/ 1133870 w 2756893"/>
              <a:gd name="connsiteY0" fmla="*/ 0 h 6858000"/>
              <a:gd name="connsiteX1" fmla="*/ 898082 w 2756893"/>
              <a:gd name="connsiteY1" fmla="*/ 0 h 6858000"/>
              <a:gd name="connsiteX2" fmla="*/ 920668 w 2756893"/>
              <a:gd name="connsiteY2" fmla="*/ 14997 h 6858000"/>
              <a:gd name="connsiteX3" fmla="*/ 2554961 w 2756893"/>
              <a:gd name="connsiteY3" fmla="*/ 3621656 h 6858000"/>
              <a:gd name="connsiteX4" fmla="*/ 641513 w 2756893"/>
              <a:gd name="connsiteY4" fmla="*/ 6374814 h 6858000"/>
              <a:gd name="connsiteX5" fmla="*/ 114086 w 2756893"/>
              <a:gd name="connsiteY5" fmla="*/ 6780599 h 6858000"/>
              <a:gd name="connsiteX6" fmla="*/ 0 w 2756893"/>
              <a:gd name="connsiteY6" fmla="*/ 6858000 h 6858000"/>
              <a:gd name="connsiteX7" fmla="*/ 40637 w 2756893"/>
              <a:gd name="connsiteY7" fmla="*/ 6858000 h 6858000"/>
              <a:gd name="connsiteX8" fmla="*/ 254139 w 2756893"/>
              <a:gd name="connsiteY8" fmla="*/ 6858000 h 6858000"/>
              <a:gd name="connsiteX9" fmla="*/ 365895 w 2756893"/>
              <a:gd name="connsiteY9" fmla="*/ 6780599 h 6858000"/>
              <a:gd name="connsiteX10" fmla="*/ 882543 w 2756893"/>
              <a:gd name="connsiteY10" fmla="*/ 6374814 h 6858000"/>
              <a:gd name="connsiteX11" fmla="*/ 2756893 w 2756893"/>
              <a:gd name="connsiteY11" fmla="*/ 3621656 h 6858000"/>
              <a:gd name="connsiteX12" fmla="*/ 1155994 w 2756893"/>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6893" h="6858000">
                <a:moveTo>
                  <a:pt x="1133870" y="0"/>
                </a:moveTo>
                <a:lnTo>
                  <a:pt x="898082" y="0"/>
                </a:lnTo>
                <a:lnTo>
                  <a:pt x="920668" y="14997"/>
                </a:lnTo>
                <a:cubicBezTo>
                  <a:pt x="1969257" y="754641"/>
                  <a:pt x="2554961" y="2093192"/>
                  <a:pt x="2554961" y="3621656"/>
                </a:cubicBezTo>
                <a:cubicBezTo>
                  <a:pt x="2554961" y="4969131"/>
                  <a:pt x="1606863" y="5602839"/>
                  <a:pt x="641513" y="6374814"/>
                </a:cubicBezTo>
                <a:cubicBezTo>
                  <a:pt x="465717" y="6515397"/>
                  <a:pt x="291531" y="6653108"/>
                  <a:pt x="114086" y="6780599"/>
                </a:cubicBezTo>
                <a:lnTo>
                  <a:pt x="0" y="6858000"/>
                </a:lnTo>
                <a:lnTo>
                  <a:pt x="40637" y="6858000"/>
                </a:lnTo>
                <a:lnTo>
                  <a:pt x="254139" y="6858000"/>
                </a:lnTo>
                <a:lnTo>
                  <a:pt x="365895" y="6780599"/>
                </a:lnTo>
                <a:cubicBezTo>
                  <a:pt x="539713" y="6653108"/>
                  <a:pt x="710340" y="6515397"/>
                  <a:pt x="882543" y="6374814"/>
                </a:cubicBezTo>
                <a:cubicBezTo>
                  <a:pt x="1828168" y="5602839"/>
                  <a:pt x="2756893" y="4969131"/>
                  <a:pt x="2756893" y="3621656"/>
                </a:cubicBezTo>
                <a:cubicBezTo>
                  <a:pt x="2756893" y="2093192"/>
                  <a:pt x="2183157" y="754641"/>
                  <a:pt x="1155994"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291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1E1B44-643F-CCAA-07A3-713B75E463D6}"/>
              </a:ext>
            </a:extLst>
          </p:cNvPr>
          <p:cNvSpPr txBox="1"/>
          <p:nvPr/>
        </p:nvSpPr>
        <p:spPr>
          <a:xfrm>
            <a:off x="640080" y="5576887"/>
            <a:ext cx="10911840" cy="6400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a:latin typeface="+mj-lt"/>
                <a:ea typeface="+mj-ea"/>
                <a:cs typeface="+mj-cs"/>
              </a:rPr>
              <a:t>Comparison with Virtual Machines</a:t>
            </a:r>
          </a:p>
        </p:txBody>
      </p:sp>
      <p:pic>
        <p:nvPicPr>
          <p:cNvPr id="7" name="Picture 6" descr="A screenshot of a computer application&#10;&#10;Description automatically generated">
            <a:extLst>
              <a:ext uri="{FF2B5EF4-FFF2-40B4-BE49-F238E27FC236}">
                <a16:creationId xmlns:a16="http://schemas.microsoft.com/office/drawing/2014/main" id="{F25844D8-0E54-A04A-C9E7-2D9243F0A35C}"/>
              </a:ext>
            </a:extLst>
          </p:cNvPr>
          <p:cNvPicPr>
            <a:picLocks noChangeAspect="1"/>
          </p:cNvPicPr>
          <p:nvPr/>
        </p:nvPicPr>
        <p:blipFill rotWithShape="1">
          <a:blip r:embed="rId2"/>
          <a:srcRect r="1" b="12227"/>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68248181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y Should You Use Docker - 7 Major Reasons! - GeeksforGeeks">
            <a:extLst>
              <a:ext uri="{FF2B5EF4-FFF2-40B4-BE49-F238E27FC236}">
                <a16:creationId xmlns:a16="http://schemas.microsoft.com/office/drawing/2014/main" id="{CAD056D4-6F2A-B876-9ACE-EA22DBCB6840}"/>
              </a:ext>
            </a:extLst>
          </p:cNvPr>
          <p:cNvPicPr>
            <a:picLocks noChangeAspect="1"/>
          </p:cNvPicPr>
          <p:nvPr/>
        </p:nvPicPr>
        <p:blipFill rotWithShape="1">
          <a:blip r:embed="rId2"/>
          <a:srcRect r="7024" b="-2"/>
          <a:stretch/>
        </p:blipFill>
        <p:spPr>
          <a:xfrm>
            <a:off x="457200" y="457200"/>
            <a:ext cx="11277600" cy="5943600"/>
          </a:xfrm>
          <a:prstGeom prst="rect">
            <a:avLst/>
          </a:prstGeom>
        </p:spPr>
      </p:pic>
    </p:spTree>
    <p:extLst>
      <p:ext uri="{BB962C8B-B14F-4D97-AF65-F5344CB8AC3E}">
        <p14:creationId xmlns:p14="http://schemas.microsoft.com/office/powerpoint/2010/main" val="1492948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unching Docker Containers with Bind Mounts | by Sebastian Gomez | AWS Tip">
            <a:extLst>
              <a:ext uri="{FF2B5EF4-FFF2-40B4-BE49-F238E27FC236}">
                <a16:creationId xmlns:a16="http://schemas.microsoft.com/office/drawing/2014/main" id="{1AF2DB0A-6D2A-8C10-912C-2C6FF7BEB4CA}"/>
              </a:ext>
            </a:extLst>
          </p:cNvPr>
          <p:cNvPicPr>
            <a:picLocks noChangeAspect="1"/>
          </p:cNvPicPr>
          <p:nvPr/>
        </p:nvPicPr>
        <p:blipFill rotWithShape="1">
          <a:blip r:embed="rId3"/>
          <a:srcRect t="8128" r="18406" b="964"/>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96939B-DBD3-AD2A-2970-1BF4869A232A}"/>
              </a:ext>
            </a:extLst>
          </p:cNvPr>
          <p:cNvSpPr>
            <a:spLocks noGrp="1"/>
          </p:cNvSpPr>
          <p:nvPr>
            <p:ph type="title"/>
          </p:nvPr>
        </p:nvSpPr>
        <p:spPr>
          <a:xfrm>
            <a:off x="423286" y="587178"/>
            <a:ext cx="3438144" cy="1124712"/>
          </a:xfrm>
        </p:spPr>
        <p:txBody>
          <a:bodyPr anchor="b">
            <a:normAutofit/>
          </a:bodyPr>
          <a:lstStyle/>
          <a:p>
            <a:r>
              <a:rPr lang="en-US" sz="2800" b="1" dirty="0">
                <a:solidFill>
                  <a:schemeClr val="bg1"/>
                </a:solidFill>
              </a:rPr>
              <a:t>Components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14DFF-6A4E-6F88-E840-F0535C7AB6D0}"/>
              </a:ext>
            </a:extLst>
          </p:cNvPr>
          <p:cNvSpPr>
            <a:spLocks noGrp="1"/>
          </p:cNvSpPr>
          <p:nvPr>
            <p:ph idx="1"/>
          </p:nvPr>
        </p:nvSpPr>
        <p:spPr>
          <a:xfrm>
            <a:off x="371093" y="2665863"/>
            <a:ext cx="9347017" cy="3750052"/>
          </a:xfrm>
        </p:spPr>
        <p:txBody>
          <a:bodyPr vert="horz" lIns="91440" tIns="45720" rIns="91440" bIns="45720" rtlCol="0" anchor="t">
            <a:normAutofit/>
          </a:bodyPr>
          <a:lstStyle/>
          <a:p>
            <a:r>
              <a:rPr lang="en-US" sz="2300" b="1" dirty="0">
                <a:solidFill>
                  <a:schemeClr val="bg1"/>
                </a:solidFill>
                <a:latin typeface="Arial"/>
                <a:ea typeface="+mn-lt"/>
                <a:cs typeface="Arial"/>
              </a:rPr>
              <a:t>Registry:</a:t>
            </a:r>
            <a:endParaRPr lang="en-US" dirty="0">
              <a:solidFill>
                <a:schemeClr val="bg1"/>
              </a:solidFill>
            </a:endParaRPr>
          </a:p>
          <a:p>
            <a:pPr lvl="1">
              <a:buFont typeface="Courier New" panose="020B0604020202020204" pitchFamily="34" charset="0"/>
              <a:buChar char="o"/>
            </a:pPr>
            <a:r>
              <a:rPr lang="en-US" sz="1800" dirty="0">
                <a:solidFill>
                  <a:schemeClr val="bg1"/>
                </a:solidFill>
                <a:ea typeface="+mn-lt"/>
                <a:cs typeface="+mn-lt"/>
              </a:rPr>
              <a:t>It manages and stores the docker images.</a:t>
            </a:r>
            <a:endParaRPr lang="en-US" sz="1800" dirty="0">
              <a:solidFill>
                <a:schemeClr val="bg1"/>
              </a:solidFill>
              <a:latin typeface="Aptos" panose="020B0004020202020204"/>
              <a:ea typeface="+mn-lt"/>
              <a:cs typeface="Arial"/>
            </a:endParaRPr>
          </a:p>
          <a:p>
            <a:r>
              <a:rPr lang="en-US" sz="2300" b="1" dirty="0">
                <a:solidFill>
                  <a:schemeClr val="bg1"/>
                </a:solidFill>
                <a:latin typeface="Arial"/>
                <a:cs typeface="Arial"/>
              </a:rPr>
              <a:t>Client</a:t>
            </a:r>
          </a:p>
          <a:p>
            <a:pPr lvl="1">
              <a:buFont typeface="Courier New" panose="020B0604020202020204" pitchFamily="34" charset="0"/>
              <a:buChar char="o"/>
            </a:pPr>
            <a:r>
              <a:rPr lang="en-US" sz="1800" dirty="0">
                <a:solidFill>
                  <a:schemeClr val="bg1"/>
                </a:solidFill>
                <a:ea typeface="+mn-lt"/>
                <a:cs typeface="+mn-lt"/>
              </a:rPr>
              <a:t>Docker user can interact with docker daemon through a client (CLI)</a:t>
            </a:r>
            <a:endParaRPr lang="en-US" sz="1800" dirty="0">
              <a:solidFill>
                <a:schemeClr val="bg1"/>
              </a:solidFill>
              <a:latin typeface="Aptos"/>
              <a:cs typeface="Arial"/>
            </a:endParaRPr>
          </a:p>
          <a:p>
            <a:pPr lvl="1">
              <a:buFont typeface="Courier New" panose="020B0604020202020204" pitchFamily="34" charset="0"/>
              <a:buChar char="o"/>
            </a:pPr>
            <a:r>
              <a:rPr lang="en-US" sz="1800" dirty="0">
                <a:solidFill>
                  <a:schemeClr val="bg1"/>
                </a:solidFill>
                <a:ea typeface="+mn-lt"/>
                <a:cs typeface="+mn-lt"/>
              </a:rPr>
              <a:t> Docker client uses commands and rest API to communicate with the docker daemon.</a:t>
            </a:r>
            <a:endParaRPr lang="en-US" sz="1800" dirty="0">
              <a:solidFill>
                <a:schemeClr val="bg1"/>
              </a:solidFill>
              <a:latin typeface="Aptos"/>
              <a:cs typeface="Arial"/>
            </a:endParaRPr>
          </a:p>
          <a:p>
            <a:r>
              <a:rPr lang="en-US" sz="2300" b="1" dirty="0">
                <a:solidFill>
                  <a:schemeClr val="bg1"/>
                </a:solidFill>
                <a:latin typeface="Arial"/>
                <a:cs typeface="Arial"/>
              </a:rPr>
              <a:t>Host: </a:t>
            </a:r>
          </a:p>
          <a:p>
            <a:pPr lvl="1">
              <a:buFont typeface="Courier New" panose="020B0604020202020204" pitchFamily="34" charset="0"/>
              <a:buChar char="o"/>
            </a:pPr>
            <a:r>
              <a:rPr lang="en-US" sz="1800">
                <a:solidFill>
                  <a:schemeClr val="bg1"/>
                </a:solidFill>
                <a:ea typeface="+mn-lt"/>
                <a:cs typeface="+mn-lt"/>
              </a:rPr>
              <a:t> Docker host is used to provide an environment to execute and run applications.</a:t>
            </a:r>
            <a:endParaRPr lang="en-US" sz="1800">
              <a:solidFill>
                <a:schemeClr val="bg1"/>
              </a:solidFill>
              <a:latin typeface="Aptos"/>
              <a:ea typeface="+mn-lt"/>
              <a:cs typeface="Arial"/>
            </a:endParaRPr>
          </a:p>
          <a:p>
            <a:pPr lvl="1">
              <a:buFont typeface="Courier New" panose="020B0604020202020204" pitchFamily="34" charset="0"/>
              <a:buChar char="o"/>
            </a:pPr>
            <a:r>
              <a:rPr lang="en-US" sz="1800" dirty="0">
                <a:solidFill>
                  <a:schemeClr val="bg1"/>
                </a:solidFill>
                <a:ea typeface="+mn-lt"/>
                <a:cs typeface="+mn-lt"/>
              </a:rPr>
              <a:t>It contains the docker daemon, images, containers, networks, and storage.</a:t>
            </a:r>
            <a:endParaRPr lang="en-US" sz="1800" dirty="0">
              <a:solidFill>
                <a:schemeClr val="bg1"/>
              </a:solidFill>
            </a:endParaRPr>
          </a:p>
          <a:p>
            <a:pPr lvl="1">
              <a:buFont typeface="Courier New" panose="020B0604020202020204" pitchFamily="34" charset="0"/>
              <a:buChar char="o"/>
            </a:pPr>
            <a:br>
              <a:rPr lang="en-US" dirty="0"/>
            </a:br>
            <a:endParaRPr lang="en-US" dirty="0"/>
          </a:p>
          <a:p>
            <a:endParaRPr lang="en-US" sz="1700">
              <a:solidFill>
                <a:schemeClr val="bg1"/>
              </a:solidFill>
            </a:endParaRPr>
          </a:p>
        </p:txBody>
      </p:sp>
    </p:spTree>
    <p:extLst>
      <p:ext uri="{BB962C8B-B14F-4D97-AF65-F5344CB8AC3E}">
        <p14:creationId xmlns:p14="http://schemas.microsoft.com/office/powerpoint/2010/main" val="3935855254"/>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35C956CA-A8FB-4F91-A258-FBE459CD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fferences between a Dockerfile, Docker Image and Docker Container">
            <a:extLst>
              <a:ext uri="{FF2B5EF4-FFF2-40B4-BE49-F238E27FC236}">
                <a16:creationId xmlns:a16="http://schemas.microsoft.com/office/drawing/2014/main" id="{2C28E1B2-0BBF-82EA-4644-3282BA2B61E1}"/>
              </a:ext>
            </a:extLst>
          </p:cNvPr>
          <p:cNvPicPr>
            <a:picLocks noChangeAspect="1"/>
          </p:cNvPicPr>
          <p:nvPr/>
        </p:nvPicPr>
        <p:blipFill rotWithShape="1">
          <a:blip r:embed="rId3"/>
          <a:srcRect t="14928" r="2" b="12378"/>
          <a:stretch/>
        </p:blipFill>
        <p:spPr>
          <a:xfrm>
            <a:off x="6095646" y="0"/>
            <a:ext cx="6118765" cy="2324095"/>
          </a:xfrm>
          <a:prstGeom prst="rect">
            <a:avLst/>
          </a:prstGeom>
        </p:spPr>
      </p:pic>
      <p:pic>
        <p:nvPicPr>
          <p:cNvPr id="7" name="Picture 6" descr="Launching Docker Containers with Bind Mounts | by Sebastian Gomez | AWS Tip">
            <a:extLst>
              <a:ext uri="{FF2B5EF4-FFF2-40B4-BE49-F238E27FC236}">
                <a16:creationId xmlns:a16="http://schemas.microsoft.com/office/drawing/2014/main" id="{B1659E0B-A7E1-71BC-153C-C1BF797A7FA4}"/>
              </a:ext>
            </a:extLst>
          </p:cNvPr>
          <p:cNvPicPr>
            <a:picLocks noChangeAspect="1"/>
          </p:cNvPicPr>
          <p:nvPr/>
        </p:nvPicPr>
        <p:blipFill rotWithShape="1">
          <a:blip r:embed="rId4"/>
          <a:srcRect t="3040" r="2" b="2295"/>
          <a:stretch/>
        </p:blipFill>
        <p:spPr>
          <a:xfrm>
            <a:off x="5546558" y="2391337"/>
            <a:ext cx="6645441" cy="4466657"/>
          </a:xfrm>
          <a:prstGeom prst="rect">
            <a:avLst/>
          </a:prstGeom>
        </p:spPr>
      </p:pic>
      <p:sp>
        <p:nvSpPr>
          <p:cNvPr id="79" name="Rectangle 7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A53B5-C88F-4011-350D-3387FA6B5B48}"/>
              </a:ext>
            </a:extLst>
          </p:cNvPr>
          <p:cNvSpPr>
            <a:spLocks noGrp="1"/>
          </p:cNvSpPr>
          <p:nvPr>
            <p:ph type="title"/>
          </p:nvPr>
        </p:nvSpPr>
        <p:spPr>
          <a:xfrm>
            <a:off x="1187668" y="1963784"/>
            <a:ext cx="4641631" cy="1466455"/>
          </a:xfrm>
        </p:spPr>
        <p:txBody>
          <a:bodyPr anchor="b">
            <a:normAutofit/>
          </a:bodyPr>
          <a:lstStyle/>
          <a:p>
            <a:r>
              <a:rPr lang="en-US">
                <a:solidFill>
                  <a:schemeClr val="bg1"/>
                </a:solidFill>
                <a:ea typeface="+mj-lt"/>
                <a:cs typeface="+mj-lt"/>
              </a:rPr>
              <a:t>How to Dockerize</a:t>
            </a:r>
            <a:endParaRPr lang="en-US">
              <a:solidFill>
                <a:schemeClr val="bg1"/>
              </a:solidFill>
            </a:endParaRPr>
          </a:p>
        </p:txBody>
      </p:sp>
      <p:cxnSp>
        <p:nvCxnSpPr>
          <p:cNvPr id="81" name="Straight Connector 80">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87669" y="2397906"/>
            <a:ext cx="110043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AEF0D3-F3EB-B19A-4B6E-A9F482D243D1}"/>
              </a:ext>
            </a:extLst>
          </p:cNvPr>
          <p:cNvSpPr>
            <a:spLocks noGrp="1"/>
          </p:cNvSpPr>
          <p:nvPr>
            <p:ph idx="1"/>
          </p:nvPr>
        </p:nvSpPr>
        <p:spPr>
          <a:xfrm>
            <a:off x="1187668" y="3904022"/>
            <a:ext cx="4641631" cy="1447025"/>
          </a:xfrm>
        </p:spPr>
        <p:txBody>
          <a:bodyPr vert="horz" lIns="91440" tIns="45720" rIns="91440" bIns="45720" rtlCol="0">
            <a:normAutofit/>
          </a:bodyPr>
          <a:lstStyle/>
          <a:p>
            <a:pPr marL="0" indent="0">
              <a:buNone/>
            </a:pPr>
            <a:r>
              <a:rPr lang="en-US" sz="2000">
                <a:solidFill>
                  <a:schemeClr val="bg1"/>
                </a:solidFill>
                <a:ea typeface="+mn-lt"/>
                <a:cs typeface="+mn-lt"/>
              </a:rPr>
              <a:t> It is the process of converting an application to run within a Docker container.</a:t>
            </a:r>
            <a:endParaRPr lang="en-US" sz="2000">
              <a:solidFill>
                <a:schemeClr val="bg1"/>
              </a:solidFill>
            </a:endParaRPr>
          </a:p>
          <a:p>
            <a:pPr marL="0" indent="0">
              <a:buNone/>
            </a:pPr>
            <a:endParaRPr lang="en-US" sz="2000">
              <a:solidFill>
                <a:schemeClr val="bg1"/>
              </a:solidFill>
              <a:latin typeface="Aptos"/>
              <a:cs typeface="Arial"/>
            </a:endParaRPr>
          </a:p>
          <a:p>
            <a:endParaRPr lang="en-US" sz="2000">
              <a:solidFill>
                <a:schemeClr val="bg1"/>
              </a:solidFill>
              <a:latin typeface="Aptos"/>
              <a:cs typeface="Arial"/>
            </a:endParaRPr>
          </a:p>
        </p:txBody>
      </p:sp>
    </p:spTree>
    <p:extLst>
      <p:ext uri="{BB962C8B-B14F-4D97-AF65-F5344CB8AC3E}">
        <p14:creationId xmlns:p14="http://schemas.microsoft.com/office/powerpoint/2010/main" val="3633771129"/>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9E30-2C27-9308-E995-7CD58ED17D71}"/>
              </a:ext>
            </a:extLst>
          </p:cNvPr>
          <p:cNvSpPr>
            <a:spLocks noGrp="1"/>
          </p:cNvSpPr>
          <p:nvPr>
            <p:ph type="title"/>
          </p:nvPr>
        </p:nvSpPr>
        <p:spPr/>
        <p:txBody>
          <a:bodyPr/>
          <a:lstStyle/>
          <a:p>
            <a:endParaRPr lang="en-US"/>
          </a:p>
        </p:txBody>
      </p:sp>
      <p:pic>
        <p:nvPicPr>
          <p:cNvPr id="5" name="Content Placeholder 4" descr="A logo for a company&#10;&#10;Description automatically generated">
            <a:extLst>
              <a:ext uri="{FF2B5EF4-FFF2-40B4-BE49-F238E27FC236}">
                <a16:creationId xmlns:a16="http://schemas.microsoft.com/office/drawing/2014/main" id="{DE3AB1FD-4386-F725-AD6F-787683AC429B}"/>
              </a:ext>
            </a:extLst>
          </p:cNvPr>
          <p:cNvPicPr>
            <a:picLocks noGrp="1" noChangeAspect="1"/>
          </p:cNvPicPr>
          <p:nvPr>
            <p:ph idx="1"/>
          </p:nvPr>
        </p:nvPicPr>
        <p:blipFill>
          <a:blip r:embed="rId2"/>
          <a:stretch>
            <a:fillRect/>
          </a:stretch>
        </p:blipFill>
        <p:spPr>
          <a:xfrm>
            <a:off x="1575129" y="1825625"/>
            <a:ext cx="9041741" cy="4351338"/>
          </a:xfrm>
        </p:spPr>
      </p:pic>
      <p:sp>
        <p:nvSpPr>
          <p:cNvPr id="4" name="TextBox 29">
            <a:extLst>
              <a:ext uri="{FF2B5EF4-FFF2-40B4-BE49-F238E27FC236}">
                <a16:creationId xmlns:a16="http://schemas.microsoft.com/office/drawing/2014/main" id="{3E71B95A-C185-C6E2-B1CC-42B96A77B652}"/>
              </a:ext>
            </a:extLst>
          </p:cNvPr>
          <p:cNvSpPr txBox="1"/>
          <p:nvPr/>
        </p:nvSpPr>
        <p:spPr>
          <a:xfrm>
            <a:off x="1524000" y="5624513"/>
            <a:ext cx="9144000" cy="317500"/>
          </a:xfrm>
          <a:prstGeom prst="rect">
            <a:avLst/>
          </a:prstGeom>
        </p:spPr>
        <p:txBody>
          <a:bodyPr>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a:t>ThePhoto</a:t>
            </a:r>
            <a:r>
              <a:rPr lang="en-US"/>
              <a:t> by </a:t>
            </a:r>
            <a:r>
              <a:rPr lang="en-US" err="1"/>
              <a:t>PhotoAuthor</a:t>
            </a:r>
            <a:r>
              <a:rPr lang="en-US"/>
              <a:t> is licensed under CCYYSA.</a:t>
            </a:r>
          </a:p>
        </p:txBody>
      </p:sp>
    </p:spTree>
    <p:extLst>
      <p:ext uri="{BB962C8B-B14F-4D97-AF65-F5344CB8AC3E}">
        <p14:creationId xmlns:p14="http://schemas.microsoft.com/office/powerpoint/2010/main" val="3202828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3027-70F9-5A5E-55EA-A5E976FAE0A5}"/>
              </a:ext>
            </a:extLst>
          </p:cNvPr>
          <p:cNvSpPr>
            <a:spLocks noGrp="1"/>
          </p:cNvSpPr>
          <p:nvPr>
            <p:ph type="title"/>
          </p:nvPr>
        </p:nvSpPr>
        <p:spPr/>
        <p:txBody>
          <a:bodyPr/>
          <a:lstStyle/>
          <a:p>
            <a:r>
              <a:rPr lang="en-US" dirty="0"/>
              <a:t>Port Mapping</a:t>
            </a:r>
          </a:p>
        </p:txBody>
      </p:sp>
      <p:sp>
        <p:nvSpPr>
          <p:cNvPr id="3" name="Content Placeholder 2">
            <a:extLst>
              <a:ext uri="{FF2B5EF4-FFF2-40B4-BE49-F238E27FC236}">
                <a16:creationId xmlns:a16="http://schemas.microsoft.com/office/drawing/2014/main" id="{C6CF1360-AB88-4345-A3E7-1331B847A44F}"/>
              </a:ext>
            </a:extLst>
          </p:cNvPr>
          <p:cNvSpPr>
            <a:spLocks noGrp="1"/>
          </p:cNvSpPr>
          <p:nvPr>
            <p:ph idx="1"/>
          </p:nvPr>
        </p:nvSpPr>
        <p:spPr/>
        <p:txBody>
          <a:bodyPr vert="horz" lIns="91440" tIns="45720" rIns="91440" bIns="45720" rtlCol="0" anchor="t">
            <a:normAutofit lnSpcReduction="10000"/>
          </a:bodyPr>
          <a:lstStyle/>
          <a:p>
            <a:r>
              <a:rPr lang="en-US" sz="2400" dirty="0">
                <a:solidFill>
                  <a:srgbClr val="242424"/>
                </a:solidFill>
                <a:ea typeface="+mn-lt"/>
                <a:cs typeface="+mn-lt"/>
              </a:rPr>
              <a:t>Port mapping in Docker is the process of mapping a port on the host machine to a port in the container. This is essential for accessing applications running inside containers from outside the Docker host.</a:t>
            </a:r>
            <a:endParaRPr lang="en-US" sz="2400">
              <a:ea typeface="+mn-lt"/>
              <a:cs typeface="+mn-lt"/>
            </a:endParaRPr>
          </a:p>
          <a:p>
            <a:pPr lvl="1">
              <a:spcBef>
                <a:spcPts val="0"/>
              </a:spcBef>
              <a:spcAft>
                <a:spcPts val="600"/>
              </a:spcAft>
              <a:buFont typeface="Courier New" panose="020B0604020202020204" pitchFamily="34" charset="0"/>
              <a:buChar char="o"/>
            </a:pPr>
            <a:r>
              <a:rPr lang="en-US" sz="1800" dirty="0">
                <a:latin typeface="Segoe UI"/>
                <a:cs typeface="Segoe UI"/>
              </a:rPr>
              <a:t>docker run -p [HOST_PORT]:[CONTAINER_PORT] [IMAGE]</a:t>
            </a:r>
          </a:p>
          <a:p>
            <a:pPr marL="457200" lvl="1" indent="0">
              <a:spcBef>
                <a:spcPts val="0"/>
              </a:spcBef>
              <a:spcAft>
                <a:spcPts val="600"/>
              </a:spcAft>
              <a:buNone/>
            </a:pPr>
            <a:endParaRPr lang="en-US" dirty="0">
              <a:solidFill>
                <a:srgbClr val="000000"/>
              </a:solidFill>
              <a:latin typeface="Segoe UI"/>
              <a:cs typeface="Segoe UI"/>
            </a:endParaRPr>
          </a:p>
          <a:p>
            <a:pPr>
              <a:spcBef>
                <a:spcPts val="0"/>
              </a:spcBef>
              <a:spcAft>
                <a:spcPts val="600"/>
              </a:spcAft>
            </a:pPr>
            <a:r>
              <a:rPr lang="en-US" sz="2400" b="1" dirty="0">
                <a:solidFill>
                  <a:srgbClr val="242424"/>
                </a:solidFill>
                <a:latin typeface="Segoe UI"/>
                <a:cs typeface="Segoe UI"/>
              </a:rPr>
              <a:t>Forwarding Port 3000</a:t>
            </a:r>
            <a:endParaRPr lang="en-US" sz="2400" dirty="0">
              <a:latin typeface="Segoe UI"/>
              <a:cs typeface="Segoe UI"/>
            </a:endParaRPr>
          </a:p>
          <a:p>
            <a:pPr lvl="1">
              <a:spcBef>
                <a:spcPts val="0"/>
              </a:spcBef>
              <a:spcAft>
                <a:spcPts val="600"/>
              </a:spcAft>
              <a:buFont typeface="Courier New" panose="020B0604020202020204" pitchFamily="34" charset="0"/>
              <a:buChar char="o"/>
            </a:pPr>
            <a:r>
              <a:rPr lang="en-US" sz="1800" dirty="0">
                <a:latin typeface="Segoe UI"/>
                <a:cs typeface="Segoe UI"/>
              </a:rPr>
              <a:t>docker run -p 3000:3000 [IMAGE]</a:t>
            </a:r>
            <a:endParaRPr lang="en-US" sz="1800">
              <a:solidFill>
                <a:srgbClr val="000000"/>
              </a:solidFill>
              <a:latin typeface="Segoe UI"/>
              <a:cs typeface="Segoe UI"/>
            </a:endParaRPr>
          </a:p>
          <a:p>
            <a:pPr marL="457200" lvl="1" indent="0">
              <a:spcBef>
                <a:spcPts val="0"/>
              </a:spcBef>
              <a:spcAft>
                <a:spcPts val="600"/>
              </a:spcAft>
              <a:buNone/>
            </a:pPr>
            <a:endParaRPr lang="en-US" sz="1800" dirty="0">
              <a:solidFill>
                <a:srgbClr val="000000"/>
              </a:solidFill>
              <a:latin typeface="Segoe UI"/>
              <a:cs typeface="Segoe UI"/>
            </a:endParaRPr>
          </a:p>
          <a:p>
            <a:pPr>
              <a:lnSpc>
                <a:spcPct val="100000"/>
              </a:lnSpc>
              <a:spcBef>
                <a:spcPts val="0"/>
              </a:spcBef>
              <a:spcAft>
                <a:spcPts val="600"/>
              </a:spcAft>
            </a:pPr>
            <a:r>
              <a:rPr lang="en-US" b="1" dirty="0">
                <a:solidFill>
                  <a:srgbClr val="242424"/>
                </a:solidFill>
                <a:latin typeface="Segoe UI"/>
                <a:cs typeface="Segoe UI"/>
              </a:rPr>
              <a:t>Accessing</a:t>
            </a:r>
            <a:r>
              <a:rPr lang="en-US" sz="2400" b="1" dirty="0">
                <a:solidFill>
                  <a:srgbClr val="242424"/>
                </a:solidFill>
                <a:latin typeface="Segoe UI"/>
                <a:cs typeface="Segoe UI"/>
              </a:rPr>
              <a:t> the Containerized Application</a:t>
            </a:r>
            <a:endParaRPr lang="en-US" sz="2400" dirty="0">
              <a:latin typeface="Segoe UI"/>
              <a:cs typeface="Segoe UI"/>
            </a:endParaRPr>
          </a:p>
          <a:p>
            <a:pPr marL="0" indent="0">
              <a:lnSpc>
                <a:spcPct val="100000"/>
              </a:lnSpc>
              <a:spcBef>
                <a:spcPts val="0"/>
              </a:spcBef>
              <a:spcAft>
                <a:spcPts val="600"/>
              </a:spcAft>
              <a:buNone/>
            </a:pPr>
            <a:r>
              <a:rPr lang="en-US" sz="2400" dirty="0">
                <a:solidFill>
                  <a:srgbClr val="242424"/>
                </a:solidFill>
                <a:latin typeface="Segoe UI"/>
                <a:cs typeface="Segoe UI"/>
              </a:rPr>
              <a:t>After setting up port forwarding, any request sent to port 3000 on the host machine is automatically forwarded to port 3000 in the container.</a:t>
            </a:r>
          </a:p>
          <a:p>
            <a:pPr marL="914400" lvl="1" indent="-457200">
              <a:lnSpc>
                <a:spcPct val="100000"/>
              </a:lnSpc>
              <a:spcBef>
                <a:spcPts val="0"/>
              </a:spcBef>
              <a:spcAft>
                <a:spcPts val="600"/>
              </a:spcAft>
              <a:buFont typeface="Courier New" panose="020B0604020202020204" pitchFamily="34" charset="0"/>
              <a:buChar char="o"/>
            </a:pPr>
            <a:r>
              <a:rPr lang="en-US" sz="1800" dirty="0">
                <a:latin typeface="Segoe UI"/>
                <a:cs typeface="Segoe UI"/>
                <a:hlinkClick r:id="rId2">
                  <a:extLst>
                    <a:ext uri="{A12FA001-AC4F-418D-AE19-62706E023703}">
                      <ahyp:hlinkClr xmlns:ahyp="http://schemas.microsoft.com/office/drawing/2018/hyperlinkcolor" val="tx"/>
                    </a:ext>
                  </a:extLst>
                </a:hlinkClick>
              </a:rPr>
              <a:t>http://[HOST_IP]:3000.</a:t>
            </a:r>
            <a:endParaRPr lang="en-US" sz="1800" dirty="0">
              <a:ea typeface="+mn-lt"/>
              <a:cs typeface="+mn-lt"/>
              <a:hlinkClick r:id="" action="ppaction://noaction">
                <a:extLst>
                  <a:ext uri="{A12FA001-AC4F-418D-AE19-62706E023703}">
                    <ahyp:hlinkClr xmlns:ahyp="http://schemas.microsoft.com/office/drawing/2018/hyperlinkcolor" val="tx"/>
                  </a:ext>
                </a:extLst>
              </a:hlinkClick>
            </a:endParaRPr>
          </a:p>
          <a:p>
            <a:pPr marL="0" indent="0">
              <a:lnSpc>
                <a:spcPct val="100000"/>
              </a:lnSpc>
              <a:spcBef>
                <a:spcPts val="0"/>
              </a:spcBef>
              <a:spcAft>
                <a:spcPts val="600"/>
              </a:spcAft>
              <a:buNone/>
            </a:pPr>
            <a:endParaRPr lang="en-US" dirty="0">
              <a:solidFill>
                <a:srgbClr val="242424"/>
              </a:solidFill>
              <a:latin typeface="Segoe UI"/>
              <a:cs typeface="Segoe UI"/>
            </a:endParaRPr>
          </a:p>
          <a:p>
            <a:pPr marL="457200" lvl="1" indent="0">
              <a:spcBef>
                <a:spcPts val="0"/>
              </a:spcBef>
              <a:spcAft>
                <a:spcPts val="600"/>
              </a:spcAft>
              <a:buNone/>
            </a:pPr>
            <a:endParaRPr lang="en-US" dirty="0">
              <a:latin typeface="Segoe UI"/>
              <a:cs typeface="Segoe UI"/>
            </a:endParaRPr>
          </a:p>
          <a:p>
            <a:pPr lvl="1">
              <a:buFont typeface="Courier New" panose="020B0604020202020204" pitchFamily="34" charset="0"/>
              <a:buChar char="o"/>
            </a:pPr>
            <a:endParaRPr lang="en-US" dirty="0">
              <a:latin typeface="Aptos" panose="020B0004020202020204"/>
              <a:cs typeface="Segoe UI"/>
            </a:endParaRPr>
          </a:p>
        </p:txBody>
      </p:sp>
    </p:spTree>
    <p:extLst>
      <p:ext uri="{BB962C8B-B14F-4D97-AF65-F5344CB8AC3E}">
        <p14:creationId xmlns:p14="http://schemas.microsoft.com/office/powerpoint/2010/main" val="976280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2089-5E7D-00A7-FC18-0319C7C40D39}"/>
              </a:ext>
            </a:extLst>
          </p:cNvPr>
          <p:cNvSpPr>
            <a:spLocks noGrp="1"/>
          </p:cNvSpPr>
          <p:nvPr>
            <p:ph type="title"/>
          </p:nvPr>
        </p:nvSpPr>
        <p:spPr/>
        <p:txBody>
          <a:bodyPr/>
          <a:lstStyle/>
          <a:p>
            <a:r>
              <a:rPr lang="en-US" dirty="0"/>
              <a:t>Custom Network</a:t>
            </a:r>
          </a:p>
        </p:txBody>
      </p:sp>
      <p:sp>
        <p:nvSpPr>
          <p:cNvPr id="3" name="Content Placeholder 2">
            <a:extLst>
              <a:ext uri="{FF2B5EF4-FFF2-40B4-BE49-F238E27FC236}">
                <a16:creationId xmlns:a16="http://schemas.microsoft.com/office/drawing/2014/main" id="{51481E10-73A8-CC51-4C9C-6FE2AD12DC96}"/>
              </a:ext>
            </a:extLst>
          </p:cNvPr>
          <p:cNvSpPr>
            <a:spLocks noGrp="1"/>
          </p:cNvSpPr>
          <p:nvPr>
            <p:ph idx="1"/>
          </p:nvPr>
        </p:nvSpPr>
        <p:spPr/>
        <p:txBody>
          <a:bodyPr vert="horz" lIns="91440" tIns="45720" rIns="91440" bIns="45720" rtlCol="0" anchor="t">
            <a:normAutofit/>
          </a:bodyPr>
          <a:lstStyle/>
          <a:p>
            <a:r>
              <a:rPr lang="en-US" dirty="0"/>
              <a:t>Docker network create –d bridge </a:t>
            </a:r>
            <a:r>
              <a:rPr lang="en-US" dirty="0" err="1"/>
              <a:t>custom_net</a:t>
            </a:r>
            <a:endParaRPr lang="en-US" dirty="0"/>
          </a:p>
          <a:p>
            <a:r>
              <a:rPr lang="en-US" dirty="0"/>
              <a:t>So our own network named </a:t>
            </a:r>
            <a:r>
              <a:rPr lang="en-US" err="1"/>
              <a:t>custom_net</a:t>
            </a:r>
            <a:r>
              <a:rPr lang="en-US" dirty="0"/>
              <a:t> is made from this command</a:t>
            </a:r>
          </a:p>
          <a:p>
            <a:r>
              <a:rPr lang="en-US" dirty="0"/>
              <a:t>Containers on same network can communicate with each other </a:t>
            </a:r>
          </a:p>
          <a:p>
            <a:r>
              <a:rPr lang="en-US" dirty="0"/>
              <a:t>Using ping container2_name</a:t>
            </a:r>
          </a:p>
          <a:p>
            <a:r>
              <a:rPr lang="en-US" dirty="0"/>
              <a:t>We can ping </a:t>
            </a:r>
            <a:r>
              <a:rPr lang="en-US" dirty="0" err="1"/>
              <a:t>ṭhrough</a:t>
            </a:r>
            <a:r>
              <a:rPr lang="en-US" dirty="0"/>
              <a:t> IP address or through name</a:t>
            </a:r>
          </a:p>
          <a:p>
            <a:endParaRPr lang="en-US" dirty="0"/>
          </a:p>
        </p:txBody>
      </p:sp>
    </p:spTree>
    <p:extLst>
      <p:ext uri="{BB962C8B-B14F-4D97-AF65-F5344CB8AC3E}">
        <p14:creationId xmlns:p14="http://schemas.microsoft.com/office/powerpoint/2010/main" val="3355315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3" name="Content Placeholder 1" descr="𝐂𝐨𝐦𝐩𝐥𝐞𝐭𝐞 𝐰𝐨𝐫𝐤𝐢𝐧𝐠 𝐨𝐟 𝐝𝐨𝐜𝐤𝐞𝐫-𝐜𝐨𝐦𝐩𝐨𝐬𝐞">
            <a:extLst>
              <a:ext uri="{FF2B5EF4-FFF2-40B4-BE49-F238E27FC236}">
                <a16:creationId xmlns:a16="http://schemas.microsoft.com/office/drawing/2014/main" id="{8E753213-5B8D-4653-5AC1-C55E9D8D428D}"/>
              </a:ext>
            </a:extLst>
          </p:cNvPr>
          <p:cNvPicPr>
            <a:picLocks noChangeAspect="1"/>
          </p:cNvPicPr>
          <p:nvPr/>
        </p:nvPicPr>
        <p:blipFill rotWithShape="1">
          <a:blip r:embed="rId2"/>
          <a:srcRect r="1" b="1276"/>
          <a:stretch/>
        </p:blipFill>
        <p:spPr>
          <a:xfrm>
            <a:off x="626590" y="317578"/>
            <a:ext cx="10851111" cy="3508437"/>
          </a:xfrm>
          <a:prstGeom prst="rect">
            <a:avLst/>
          </a:prstGeom>
        </p:spPr>
      </p:pic>
      <p:grpSp>
        <p:nvGrpSpPr>
          <p:cNvPr id="44" name="Group 43">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45" name="Straight Connector 44">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52C9964-1AF4-C8AF-68E0-440DA341A87A}"/>
              </a:ext>
            </a:extLst>
          </p:cNvPr>
          <p:cNvSpPr>
            <a:spLocks noGrp="1"/>
          </p:cNvSpPr>
          <p:nvPr>
            <p:ph type="title"/>
          </p:nvPr>
        </p:nvSpPr>
        <p:spPr>
          <a:xfrm>
            <a:off x="630936" y="4018137"/>
            <a:ext cx="4569060" cy="2129586"/>
          </a:xfrm>
          <a:noFill/>
        </p:spPr>
        <p:txBody>
          <a:bodyPr anchor="t">
            <a:normAutofit/>
          </a:bodyPr>
          <a:lstStyle/>
          <a:p>
            <a:r>
              <a:rPr lang="en-US" sz="4800" dirty="0">
                <a:solidFill>
                  <a:schemeClr val="bg1"/>
                </a:solidFill>
              </a:rPr>
              <a:t>Docker Compose</a:t>
            </a:r>
          </a:p>
        </p:txBody>
      </p:sp>
      <p:sp>
        <p:nvSpPr>
          <p:cNvPr id="15" name="Content Placeholder 14">
            <a:extLst>
              <a:ext uri="{FF2B5EF4-FFF2-40B4-BE49-F238E27FC236}">
                <a16:creationId xmlns:a16="http://schemas.microsoft.com/office/drawing/2014/main" id="{F7AD0268-5848-5916-7F29-4DC59B0B7405}"/>
              </a:ext>
            </a:extLst>
          </p:cNvPr>
          <p:cNvSpPr>
            <a:spLocks noGrp="1"/>
          </p:cNvSpPr>
          <p:nvPr>
            <p:ph idx="1"/>
          </p:nvPr>
        </p:nvSpPr>
        <p:spPr>
          <a:xfrm>
            <a:off x="5486080" y="4018143"/>
            <a:ext cx="5674105" cy="2129599"/>
          </a:xfrm>
          <a:noFill/>
        </p:spPr>
        <p:txBody>
          <a:bodyPr vert="horz" lIns="91440" tIns="45720" rIns="91440" bIns="45720" rtlCol="0" anchor="t">
            <a:normAutofit/>
          </a:bodyPr>
          <a:lstStyle/>
          <a:p>
            <a:r>
              <a:rPr lang="en-US" sz="1800" dirty="0">
                <a:solidFill>
                  <a:schemeClr val="bg1"/>
                </a:solidFill>
                <a:ea typeface="+mn-lt"/>
                <a:cs typeface="+mn-lt"/>
              </a:rPr>
              <a:t>It is a tool for defining and running multi-container Docker applications.</a:t>
            </a:r>
          </a:p>
          <a:p>
            <a:r>
              <a:rPr lang="en-US" sz="1800" dirty="0">
                <a:solidFill>
                  <a:schemeClr val="bg1"/>
                </a:solidFill>
                <a:ea typeface="+mn-lt"/>
                <a:cs typeface="+mn-lt"/>
              </a:rPr>
              <a:t>Simplifies the management of multi-container Docker applications by defining them in a single YAML file.</a:t>
            </a:r>
          </a:p>
          <a:p>
            <a:endParaRPr lang="en-US" sz="1800">
              <a:solidFill>
                <a:schemeClr val="bg1"/>
              </a:solidFill>
            </a:endParaRPr>
          </a:p>
        </p:txBody>
      </p:sp>
    </p:spTree>
    <p:extLst>
      <p:ext uri="{BB962C8B-B14F-4D97-AF65-F5344CB8AC3E}">
        <p14:creationId xmlns:p14="http://schemas.microsoft.com/office/powerpoint/2010/main" val="3377587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FA33-EBB2-50B7-85F1-2951B1CF0708}"/>
              </a:ext>
            </a:extLst>
          </p:cNvPr>
          <p:cNvSpPr>
            <a:spLocks noGrp="1"/>
          </p:cNvSpPr>
          <p:nvPr>
            <p:ph type="title"/>
          </p:nvPr>
        </p:nvSpPr>
        <p:spPr/>
        <p:txBody>
          <a:bodyPr/>
          <a:lstStyle/>
          <a:p>
            <a:r>
              <a:rPr lang="en-US" dirty="0"/>
              <a:t>Docker Networking</a:t>
            </a:r>
          </a:p>
        </p:txBody>
      </p:sp>
      <p:sp>
        <p:nvSpPr>
          <p:cNvPr id="3" name="Content Placeholder 2">
            <a:extLst>
              <a:ext uri="{FF2B5EF4-FFF2-40B4-BE49-F238E27FC236}">
                <a16:creationId xmlns:a16="http://schemas.microsoft.com/office/drawing/2014/main" id="{3F3CA526-F4F8-02DF-8F8B-A97ECEBACE7A}"/>
              </a:ext>
            </a:extLst>
          </p:cNvPr>
          <p:cNvSpPr>
            <a:spLocks noGrp="1"/>
          </p:cNvSpPr>
          <p:nvPr>
            <p:ph idx="1"/>
          </p:nvPr>
        </p:nvSpPr>
        <p:spPr/>
        <p:txBody>
          <a:bodyPr vert="horz" lIns="91440" tIns="45720" rIns="91440" bIns="45720" rtlCol="0" anchor="t">
            <a:normAutofit/>
          </a:bodyPr>
          <a:lstStyle/>
          <a:p>
            <a:r>
              <a:rPr lang="en-US" dirty="0"/>
              <a:t>Bridge Mode: </a:t>
            </a:r>
          </a:p>
          <a:p>
            <a:r>
              <a:rPr lang="en-US" dirty="0"/>
              <a:t>Host Mode: No need of port mapping as host machine and docker container are on same server</a:t>
            </a:r>
          </a:p>
          <a:p>
            <a:r>
              <a:rPr lang="en-US" dirty="0"/>
              <a:t>None:  network address is not available </a:t>
            </a:r>
          </a:p>
          <a:p>
            <a:r>
              <a:rPr lang="en-US" dirty="0"/>
              <a:t>Docker run –it --network=none &lt;</a:t>
            </a:r>
            <a:r>
              <a:rPr lang="en-US" dirty="0" err="1"/>
              <a:t>image_name</a:t>
            </a:r>
            <a:r>
              <a:rPr lang="en-US" dirty="0"/>
              <a:t>&gt;</a:t>
            </a:r>
          </a:p>
          <a:p>
            <a:endParaRPr lang="en-US" dirty="0"/>
          </a:p>
          <a:p>
            <a:r>
              <a:rPr lang="en-US" dirty="0"/>
              <a:t>WE CAN CREATE our own custom network also using docker</a:t>
            </a:r>
          </a:p>
          <a:p>
            <a:endParaRPr lang="en-US" dirty="0"/>
          </a:p>
          <a:p>
            <a:pPr marL="0" indent="0">
              <a:buNone/>
            </a:pPr>
            <a:endParaRPr lang="en-US" dirty="0"/>
          </a:p>
        </p:txBody>
      </p:sp>
    </p:spTree>
    <p:extLst>
      <p:ext uri="{BB962C8B-B14F-4D97-AF65-F5344CB8AC3E}">
        <p14:creationId xmlns:p14="http://schemas.microsoft.com/office/powerpoint/2010/main" val="126102276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ser Securing docker with OWASP: Practical Tips and Tools">
            <a:extLst>
              <a:ext uri="{FF2B5EF4-FFF2-40B4-BE49-F238E27FC236}">
                <a16:creationId xmlns:a16="http://schemas.microsoft.com/office/drawing/2014/main" id="{762DC63A-0D60-71D0-8820-5B98448A2B07}"/>
              </a:ext>
            </a:extLst>
          </p:cNvPr>
          <p:cNvPicPr>
            <a:picLocks noChangeAspect="1"/>
          </p:cNvPicPr>
          <p:nvPr/>
        </p:nvPicPr>
        <p:blipFill rotWithShape="1">
          <a:blip r:embed="rId3"/>
          <a:srcRect t="27094" r="9089" b="98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BCAAA31-BE7F-509E-DCE9-6CAA5E01615F}"/>
              </a:ext>
            </a:extLst>
          </p:cNvPr>
          <p:cNvSpPr txBox="1"/>
          <p:nvPr/>
        </p:nvSpPr>
        <p:spPr>
          <a:xfrm>
            <a:off x="477981" y="1174400"/>
            <a:ext cx="4382868" cy="110541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dirty="0">
                <a:solidFill>
                  <a:schemeClr val="bg1"/>
                </a:solidFill>
                <a:latin typeface="+mj-lt"/>
                <a:ea typeface="+mj-ea"/>
                <a:cs typeface="+mj-cs"/>
              </a:rPr>
              <a:t>Containerization</a:t>
            </a:r>
            <a:endParaRPr lang="en-US" sz="4400" dirty="0">
              <a:solidFill>
                <a:schemeClr val="bg1"/>
              </a:solidFill>
              <a:ea typeface="+mj-ea"/>
              <a:cs typeface="+mj-cs"/>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EAEFF88-2AE8-6FB7-B52D-EA7C975B6654}"/>
              </a:ext>
            </a:extLst>
          </p:cNvPr>
          <p:cNvSpPr txBox="1"/>
          <p:nvPr/>
        </p:nvSpPr>
        <p:spPr>
          <a:xfrm>
            <a:off x="477371" y="4791636"/>
            <a:ext cx="62058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solidFill>
                  <a:schemeClr val="bg1"/>
                </a:solidFill>
                <a:cs typeface="Arial"/>
              </a:rPr>
              <a:t>Enables applications to run consistently across diverse computing environments​</a:t>
            </a:r>
          </a:p>
        </p:txBody>
      </p:sp>
      <p:sp>
        <p:nvSpPr>
          <p:cNvPr id="3" name="TextBox 2">
            <a:extLst>
              <a:ext uri="{FF2B5EF4-FFF2-40B4-BE49-F238E27FC236}">
                <a16:creationId xmlns:a16="http://schemas.microsoft.com/office/drawing/2014/main" id="{300940FE-DDC3-337C-ACD6-1182CB5AE958}"/>
              </a:ext>
            </a:extLst>
          </p:cNvPr>
          <p:cNvSpPr txBox="1"/>
          <p:nvPr/>
        </p:nvSpPr>
        <p:spPr>
          <a:xfrm>
            <a:off x="477371" y="2729753"/>
            <a:ext cx="69790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solidFill>
                  <a:schemeClr val="bg1"/>
                </a:solidFill>
                <a:cs typeface="Arial"/>
              </a:rPr>
              <a:t>It is a software deployment method that packages an application's code, along with its dependencies, into a single, portable unit called a container​</a:t>
            </a:r>
          </a:p>
        </p:txBody>
      </p:sp>
      <p:sp>
        <p:nvSpPr>
          <p:cNvPr id="6" name="TextBox 5">
            <a:extLst>
              <a:ext uri="{FF2B5EF4-FFF2-40B4-BE49-F238E27FC236}">
                <a16:creationId xmlns:a16="http://schemas.microsoft.com/office/drawing/2014/main" id="{556C40AF-0020-8166-F3A6-C4B407F06985}"/>
              </a:ext>
            </a:extLst>
          </p:cNvPr>
          <p:cNvSpPr txBox="1"/>
          <p:nvPr/>
        </p:nvSpPr>
        <p:spPr>
          <a:xfrm>
            <a:off x="477370" y="4007224"/>
            <a:ext cx="6205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solidFill>
                  <a:schemeClr val="bg1"/>
                </a:solidFill>
                <a:cs typeface="Arial"/>
              </a:rPr>
              <a:t>Can be easily shared</a:t>
            </a:r>
          </a:p>
        </p:txBody>
      </p:sp>
    </p:spTree>
    <p:extLst>
      <p:ext uri="{BB962C8B-B14F-4D97-AF65-F5344CB8AC3E}">
        <p14:creationId xmlns:p14="http://schemas.microsoft.com/office/powerpoint/2010/main" val="981361402"/>
      </p:ext>
    </p:extLst>
  </p:cSld>
  <p:clrMapOvr>
    <a:masterClrMapping/>
  </p:clrMapOvr>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D5ECD-6A96-6317-3790-3688CFB030A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Volume Mounting </a:t>
            </a:r>
          </a:p>
        </p:txBody>
      </p:sp>
      <p:sp>
        <p:nvSpPr>
          <p:cNvPr id="3" name="Content Placeholder 2">
            <a:extLst>
              <a:ext uri="{FF2B5EF4-FFF2-40B4-BE49-F238E27FC236}">
                <a16:creationId xmlns:a16="http://schemas.microsoft.com/office/drawing/2014/main" id="{73898E25-8162-B781-FF4D-2EC99907076B}"/>
              </a:ext>
            </a:extLst>
          </p:cNvPr>
          <p:cNvSpPr>
            <a:spLocks noGrp="1"/>
          </p:cNvSpPr>
          <p:nvPr>
            <p:ph idx="1"/>
          </p:nvPr>
        </p:nvSpPr>
        <p:spPr>
          <a:xfrm>
            <a:off x="954065" y="1587512"/>
            <a:ext cx="9724031" cy="3683358"/>
          </a:xfrm>
        </p:spPr>
        <p:txBody>
          <a:bodyPr vert="horz" lIns="91440" tIns="45720" rIns="91440" bIns="45720" rtlCol="0" anchor="ctr">
            <a:normAutofit/>
          </a:bodyPr>
          <a:lstStyle/>
          <a:p>
            <a:r>
              <a:rPr lang="en-US" sz="2000" dirty="0">
                <a:solidFill>
                  <a:srgbClr val="FFFFFF"/>
                </a:solidFill>
                <a:ea typeface="+mn-lt"/>
                <a:cs typeface="+mn-lt"/>
              </a:rPr>
              <a:t>It refers to the process of linking a directory or file from the host machine to a container. This allows data to persist outside the lifecycle of the container, and facilitates data sharing between the host and the container or between multiple containers.</a:t>
            </a:r>
            <a:endParaRPr lang="en-US" sz="2000" dirty="0">
              <a:solidFill>
                <a:srgbClr val="FFFFFF"/>
              </a:solidFill>
            </a:endParaRPr>
          </a:p>
          <a:p>
            <a:r>
              <a:rPr lang="en-US" sz="2000" dirty="0">
                <a:solidFill>
                  <a:srgbClr val="FFFFFF"/>
                </a:solidFill>
              </a:rPr>
              <a:t>When containers are destroyed there memory is also destroyed, so to prevent this we have </a:t>
            </a:r>
            <a:r>
              <a:rPr lang="en-US" sz="2000" b="1" dirty="0">
                <a:solidFill>
                  <a:srgbClr val="FFFFFF"/>
                </a:solidFill>
              </a:rPr>
              <a:t>Volume Mounting</a:t>
            </a:r>
            <a:r>
              <a:rPr lang="en-US" sz="2000" dirty="0">
                <a:solidFill>
                  <a:srgbClr val="FFFFFF"/>
                </a:solidFill>
              </a:rPr>
              <a:t> </a:t>
            </a:r>
            <a:endParaRPr lang="en-US" dirty="0">
              <a:solidFill>
                <a:srgbClr val="FFFFFF"/>
              </a:solidFill>
            </a:endParaRPr>
          </a:p>
          <a:p>
            <a:r>
              <a:rPr lang="en-US" sz="2000" dirty="0">
                <a:solidFill>
                  <a:srgbClr val="FFFFFF"/>
                </a:solidFill>
              </a:rPr>
              <a:t>Means mount Volume in docker which is a type of permanent memory</a:t>
            </a:r>
          </a:p>
        </p:txBody>
      </p:sp>
    </p:spTree>
    <p:extLst>
      <p:ext uri="{BB962C8B-B14F-4D97-AF65-F5344CB8AC3E}">
        <p14:creationId xmlns:p14="http://schemas.microsoft.com/office/powerpoint/2010/main" val="52521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C4D01A-83A2-8CF2-E9B7-620198B658E1}"/>
              </a:ext>
            </a:extLst>
          </p:cNvPr>
          <p:cNvSpPr txBox="1"/>
          <p:nvPr/>
        </p:nvSpPr>
        <p:spPr>
          <a:xfrm>
            <a:off x="727494" y="419386"/>
            <a:ext cx="3041803" cy="15182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Bef>
                <a:spcPct val="0"/>
              </a:spcBef>
              <a:spcAft>
                <a:spcPts val="600"/>
              </a:spcAft>
            </a:pPr>
            <a:r>
              <a:rPr lang="en-US" sz="3700" b="1" dirty="0">
                <a:solidFill>
                  <a:srgbClr val="FFFFFF"/>
                </a:solidFill>
                <a:latin typeface="+mj-lt"/>
                <a:ea typeface="+mj-ea"/>
                <a:cs typeface="+mj-cs"/>
              </a:rPr>
              <a:t>PRE- DOCKER CHALLENGES</a:t>
            </a:r>
          </a:p>
        </p:txBody>
      </p:sp>
      <p:pic>
        <p:nvPicPr>
          <p:cNvPr id="5" name="Picture 4" descr="The Tester's Mindset: Unveiling Developer Secrets | Medium">
            <a:extLst>
              <a:ext uri="{FF2B5EF4-FFF2-40B4-BE49-F238E27FC236}">
                <a16:creationId xmlns:a16="http://schemas.microsoft.com/office/drawing/2014/main" id="{D2B68B0E-AB31-0F43-892F-E5306D0554AF}"/>
              </a:ext>
            </a:extLst>
          </p:cNvPr>
          <p:cNvPicPr>
            <a:picLocks noChangeAspect="1"/>
          </p:cNvPicPr>
          <p:nvPr/>
        </p:nvPicPr>
        <p:blipFill>
          <a:blip r:embed="rId2"/>
          <a:stretch>
            <a:fillRect/>
          </a:stretch>
        </p:blipFill>
        <p:spPr>
          <a:xfrm>
            <a:off x="4819893" y="73198"/>
            <a:ext cx="6510961" cy="6676188"/>
          </a:xfrm>
          <a:prstGeom prst="rect">
            <a:avLst/>
          </a:prstGeom>
        </p:spPr>
      </p:pic>
      <p:sp>
        <p:nvSpPr>
          <p:cNvPr id="3" name="TextBox 2">
            <a:extLst>
              <a:ext uri="{FF2B5EF4-FFF2-40B4-BE49-F238E27FC236}">
                <a16:creationId xmlns:a16="http://schemas.microsoft.com/office/drawing/2014/main" id="{7AB1C0B6-1862-3EE4-DE45-0F42C41CD13B}"/>
              </a:ext>
            </a:extLst>
          </p:cNvPr>
          <p:cNvSpPr txBox="1"/>
          <p:nvPr/>
        </p:nvSpPr>
        <p:spPr>
          <a:xfrm>
            <a:off x="726509" y="252632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rgbClr val="FFFFFF"/>
                </a:solidFill>
              </a:rPr>
              <a:t>Environment Inconsistencies</a:t>
            </a:r>
          </a:p>
          <a:p>
            <a:pPr marL="285750" indent="-285750">
              <a:buFont typeface="Wingdings"/>
              <a:buChar char="Ø"/>
            </a:pPr>
            <a:endParaRPr lang="en-US" dirty="0">
              <a:solidFill>
                <a:srgbClr val="FFFFFF"/>
              </a:solidFill>
            </a:endParaRPr>
          </a:p>
        </p:txBody>
      </p:sp>
      <p:sp>
        <p:nvSpPr>
          <p:cNvPr id="4" name="TextBox 3">
            <a:extLst>
              <a:ext uri="{FF2B5EF4-FFF2-40B4-BE49-F238E27FC236}">
                <a16:creationId xmlns:a16="http://schemas.microsoft.com/office/drawing/2014/main" id="{7F035083-F83C-2B7E-6727-C84E53E1271D}"/>
              </a:ext>
            </a:extLst>
          </p:cNvPr>
          <p:cNvSpPr txBox="1"/>
          <p:nvPr/>
        </p:nvSpPr>
        <p:spPr>
          <a:xfrm>
            <a:off x="716072" y="3476211"/>
            <a:ext cx="30459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rgbClr val="FFFFFF"/>
                </a:solidFill>
              </a:rPr>
              <a:t>Resource Overhead with Virtual Machines (VMs)</a:t>
            </a:r>
            <a:endParaRPr lang="en-US" dirty="0"/>
          </a:p>
        </p:txBody>
      </p:sp>
      <p:sp>
        <p:nvSpPr>
          <p:cNvPr id="6" name="TextBox 5">
            <a:extLst>
              <a:ext uri="{FF2B5EF4-FFF2-40B4-BE49-F238E27FC236}">
                <a16:creationId xmlns:a16="http://schemas.microsoft.com/office/drawing/2014/main" id="{F70160C5-A55D-7A8A-F88B-E8CF2300CC2B}"/>
              </a:ext>
            </a:extLst>
          </p:cNvPr>
          <p:cNvSpPr txBox="1"/>
          <p:nvPr/>
        </p:nvSpPr>
        <p:spPr>
          <a:xfrm>
            <a:off x="705633" y="4593115"/>
            <a:ext cx="3066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rgbClr val="FFFFFF"/>
                </a:solidFill>
              </a:rPr>
              <a:t>Deployment Complexity</a:t>
            </a:r>
            <a:endParaRPr lang="en-US"/>
          </a:p>
        </p:txBody>
      </p:sp>
      <p:sp>
        <p:nvSpPr>
          <p:cNvPr id="7" name="TextBox 6">
            <a:extLst>
              <a:ext uri="{FF2B5EF4-FFF2-40B4-BE49-F238E27FC236}">
                <a16:creationId xmlns:a16="http://schemas.microsoft.com/office/drawing/2014/main" id="{727BEC2B-F69D-BBFF-4D43-843BF6185757}"/>
              </a:ext>
            </a:extLst>
          </p:cNvPr>
          <p:cNvSpPr txBox="1"/>
          <p:nvPr/>
        </p:nvSpPr>
        <p:spPr>
          <a:xfrm>
            <a:off x="726511" y="53655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rgbClr val="FFFFFF"/>
                </a:solidFill>
              </a:rPr>
              <a:t>Lack of Isolation</a:t>
            </a:r>
            <a:endParaRPr lang="en-US" dirty="0"/>
          </a:p>
        </p:txBody>
      </p:sp>
    </p:spTree>
    <p:extLst>
      <p:ext uri="{BB962C8B-B14F-4D97-AF65-F5344CB8AC3E}">
        <p14:creationId xmlns:p14="http://schemas.microsoft.com/office/powerpoint/2010/main" val="103262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C4D01A-83A2-8CF2-E9B7-620198B658E1}"/>
              </a:ext>
            </a:extLst>
          </p:cNvPr>
          <p:cNvSpPr txBox="1"/>
          <p:nvPr/>
        </p:nvSpPr>
        <p:spPr>
          <a:xfrm>
            <a:off x="727494" y="847649"/>
            <a:ext cx="3041803" cy="15182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700" b="1" dirty="0">
                <a:solidFill>
                  <a:srgbClr val="FFFFFF"/>
                </a:solidFill>
                <a:latin typeface="+mj-lt"/>
                <a:ea typeface="+mj-ea"/>
                <a:cs typeface="+mj-cs"/>
              </a:rPr>
              <a:t>Transition to Docker</a:t>
            </a:r>
          </a:p>
        </p:txBody>
      </p:sp>
      <p:sp>
        <p:nvSpPr>
          <p:cNvPr id="3" name="TextBox 2">
            <a:extLst>
              <a:ext uri="{FF2B5EF4-FFF2-40B4-BE49-F238E27FC236}">
                <a16:creationId xmlns:a16="http://schemas.microsoft.com/office/drawing/2014/main" id="{7AB1C0B6-1862-3EE4-DE45-0F42C41CD13B}"/>
              </a:ext>
            </a:extLst>
          </p:cNvPr>
          <p:cNvSpPr txBox="1"/>
          <p:nvPr/>
        </p:nvSpPr>
        <p:spPr>
          <a:xfrm>
            <a:off x="714934" y="252631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rgbClr val="FFFFFF"/>
                </a:solidFill>
                <a:ea typeface="+mn-lt"/>
                <a:cs typeface="+mn-lt"/>
              </a:rPr>
              <a:t>Consistent Environments</a:t>
            </a:r>
            <a:endParaRPr lang="en-US" dirty="0"/>
          </a:p>
        </p:txBody>
      </p:sp>
      <p:sp>
        <p:nvSpPr>
          <p:cNvPr id="4" name="TextBox 3">
            <a:extLst>
              <a:ext uri="{FF2B5EF4-FFF2-40B4-BE49-F238E27FC236}">
                <a16:creationId xmlns:a16="http://schemas.microsoft.com/office/drawing/2014/main" id="{7F035083-F83C-2B7E-6727-C84E53E1271D}"/>
              </a:ext>
            </a:extLst>
          </p:cNvPr>
          <p:cNvSpPr txBox="1"/>
          <p:nvPr/>
        </p:nvSpPr>
        <p:spPr>
          <a:xfrm>
            <a:off x="704497" y="3476210"/>
            <a:ext cx="30459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rgbClr val="FFFFFF"/>
                </a:solidFill>
                <a:ea typeface="+mn-lt"/>
                <a:cs typeface="+mn-lt"/>
              </a:rPr>
              <a:t>Efficient Resource Usage</a:t>
            </a:r>
            <a:endParaRPr lang="en-US" dirty="0"/>
          </a:p>
        </p:txBody>
      </p:sp>
      <p:sp>
        <p:nvSpPr>
          <p:cNvPr id="6" name="TextBox 5">
            <a:extLst>
              <a:ext uri="{FF2B5EF4-FFF2-40B4-BE49-F238E27FC236}">
                <a16:creationId xmlns:a16="http://schemas.microsoft.com/office/drawing/2014/main" id="{F70160C5-A55D-7A8A-F88B-E8CF2300CC2B}"/>
              </a:ext>
            </a:extLst>
          </p:cNvPr>
          <p:cNvSpPr txBox="1"/>
          <p:nvPr/>
        </p:nvSpPr>
        <p:spPr>
          <a:xfrm>
            <a:off x="704496" y="4300840"/>
            <a:ext cx="3066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rgbClr val="FFFFFF"/>
                </a:solidFill>
                <a:ea typeface="+mn-lt"/>
                <a:cs typeface="+mn-lt"/>
              </a:rPr>
              <a:t>Streamlined Deployment</a:t>
            </a:r>
            <a:endParaRPr lang="en-US" dirty="0">
              <a:ea typeface="+mn-lt"/>
              <a:cs typeface="+mn-lt"/>
            </a:endParaRPr>
          </a:p>
        </p:txBody>
      </p:sp>
      <p:sp>
        <p:nvSpPr>
          <p:cNvPr id="7" name="TextBox 6">
            <a:extLst>
              <a:ext uri="{FF2B5EF4-FFF2-40B4-BE49-F238E27FC236}">
                <a16:creationId xmlns:a16="http://schemas.microsoft.com/office/drawing/2014/main" id="{727BEC2B-F69D-BBFF-4D43-843BF6185757}"/>
              </a:ext>
            </a:extLst>
          </p:cNvPr>
          <p:cNvSpPr txBox="1"/>
          <p:nvPr/>
        </p:nvSpPr>
        <p:spPr>
          <a:xfrm>
            <a:off x="714936" y="504196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rgbClr val="FFFFFF"/>
                </a:solidFill>
                <a:ea typeface="+mn-lt"/>
                <a:cs typeface="+mn-lt"/>
              </a:rPr>
              <a:t>Enhanced Isolation and Security</a:t>
            </a:r>
            <a:endParaRPr lang="en-US" dirty="0"/>
          </a:p>
        </p:txBody>
      </p:sp>
      <p:pic>
        <p:nvPicPr>
          <p:cNvPr id="8" name="Picture 7" descr="Testers vs Developers - The Rivalry Continues">
            <a:extLst>
              <a:ext uri="{FF2B5EF4-FFF2-40B4-BE49-F238E27FC236}">
                <a16:creationId xmlns:a16="http://schemas.microsoft.com/office/drawing/2014/main" id="{4F6519D1-D036-105B-09CA-995EB9B56B22}"/>
              </a:ext>
            </a:extLst>
          </p:cNvPr>
          <p:cNvPicPr>
            <a:picLocks noChangeAspect="1"/>
          </p:cNvPicPr>
          <p:nvPr/>
        </p:nvPicPr>
        <p:blipFill>
          <a:blip r:embed="rId2"/>
          <a:stretch>
            <a:fillRect/>
          </a:stretch>
        </p:blipFill>
        <p:spPr>
          <a:xfrm>
            <a:off x="4380283" y="1418307"/>
            <a:ext cx="7268603" cy="41575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306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939B-DBD3-AD2A-2970-1BF4869A232A}"/>
              </a:ext>
            </a:extLst>
          </p:cNvPr>
          <p:cNvSpPr>
            <a:spLocks noGrp="1"/>
          </p:cNvSpPr>
          <p:nvPr>
            <p:ph type="title"/>
          </p:nvPr>
        </p:nvSpPr>
        <p:spPr>
          <a:xfrm>
            <a:off x="838200" y="550320"/>
            <a:ext cx="10515600" cy="1325563"/>
          </a:xfrm>
        </p:spPr>
        <p:txBody>
          <a:bodyPr/>
          <a:lstStyle/>
          <a:p>
            <a:r>
              <a:rPr lang="en-US" dirty="0"/>
              <a:t>COMPONENTS</a:t>
            </a:r>
          </a:p>
        </p:txBody>
      </p:sp>
      <p:sp>
        <p:nvSpPr>
          <p:cNvPr id="3" name="Content Placeholder 2">
            <a:extLst>
              <a:ext uri="{FF2B5EF4-FFF2-40B4-BE49-F238E27FC236}">
                <a16:creationId xmlns:a16="http://schemas.microsoft.com/office/drawing/2014/main" id="{FDC14DFF-6A4E-6F88-E840-F0535C7AB6D0}"/>
              </a:ext>
            </a:extLst>
          </p:cNvPr>
          <p:cNvSpPr>
            <a:spLocks noGrp="1"/>
          </p:cNvSpPr>
          <p:nvPr>
            <p:ph idx="1"/>
          </p:nvPr>
        </p:nvSpPr>
        <p:spPr>
          <a:xfrm>
            <a:off x="838200" y="2242316"/>
            <a:ext cx="10515600" cy="3714599"/>
          </a:xfrm>
        </p:spPr>
        <p:txBody>
          <a:bodyPr vert="horz" lIns="91440" tIns="45720" rIns="91440" bIns="45720" rtlCol="0" anchor="t">
            <a:normAutofit/>
          </a:bodyPr>
          <a:lstStyle/>
          <a:p>
            <a:r>
              <a:rPr lang="en-US" sz="2300" b="1" dirty="0">
                <a:ea typeface="+mn-lt"/>
                <a:cs typeface="+mn-lt"/>
              </a:rPr>
              <a:t>Daemon</a:t>
            </a:r>
            <a:r>
              <a:rPr lang="en-US" sz="2300" dirty="0">
                <a:ea typeface="+mn-lt"/>
                <a:cs typeface="+mn-lt"/>
              </a:rPr>
              <a:t>: </a:t>
            </a:r>
          </a:p>
          <a:p>
            <a:pPr lvl="1">
              <a:buFont typeface="Wingdings" panose="05000000000000000000" pitchFamily="2" charset="2"/>
              <a:buChar char="Ø"/>
            </a:pPr>
            <a:r>
              <a:rPr lang="en-US" sz="1600" dirty="0">
                <a:ea typeface="+mn-lt"/>
                <a:cs typeface="+mn-lt"/>
              </a:rPr>
              <a:t> </a:t>
            </a:r>
            <a:r>
              <a:rPr lang="en-US" sz="1800" dirty="0">
                <a:ea typeface="+mn-lt"/>
                <a:cs typeface="+mn-lt"/>
              </a:rPr>
              <a:t>Docker daemon runs on the host O.S.</a:t>
            </a:r>
          </a:p>
          <a:p>
            <a:pPr lvl="1">
              <a:buFont typeface="Wingdings" panose="05000000000000000000" pitchFamily="2" charset="2"/>
              <a:buChar char="Ø"/>
            </a:pPr>
            <a:r>
              <a:rPr lang="en-US" sz="1800" dirty="0">
                <a:ea typeface="+mn-lt"/>
                <a:cs typeface="+mn-lt"/>
              </a:rPr>
              <a:t>It is responsible for running containers to manage docker services.</a:t>
            </a:r>
          </a:p>
          <a:p>
            <a:pPr lvl="1">
              <a:buFont typeface="Wingdings" panose="05000000000000000000" pitchFamily="2" charset="2"/>
              <a:buChar char="Ø"/>
            </a:pPr>
            <a:r>
              <a:rPr lang="en-US" sz="1800" dirty="0">
                <a:ea typeface="+mn-lt"/>
                <a:cs typeface="+mn-lt"/>
              </a:rPr>
              <a:t>Docker daemon can communicate with other daemons.</a:t>
            </a:r>
            <a:endParaRPr lang="en-US" sz="1800" dirty="0"/>
          </a:p>
          <a:p>
            <a:r>
              <a:rPr lang="en-US" sz="2300" b="1" dirty="0"/>
              <a:t>Image:</a:t>
            </a:r>
            <a:endParaRPr lang="en-US" sz="1800" b="1" dirty="0">
              <a:ea typeface="+mn-lt"/>
              <a:cs typeface="+mn-lt"/>
            </a:endParaRPr>
          </a:p>
          <a:p>
            <a:pPr lvl="1">
              <a:buFont typeface="Wingdings" panose="05000000000000000000" pitchFamily="2" charset="2"/>
              <a:buChar char="Ø"/>
            </a:pPr>
            <a:r>
              <a:rPr lang="en-US" sz="1800" dirty="0">
                <a:ea typeface="+mn-lt"/>
                <a:cs typeface="+mn-lt"/>
              </a:rPr>
              <a:t>Single file with all dependencies and configuration required to run a program/container.</a:t>
            </a:r>
            <a:endParaRPr lang="en-US" sz="1800" dirty="0"/>
          </a:p>
          <a:p>
            <a:r>
              <a:rPr lang="en-US" sz="2300" b="1" dirty="0"/>
              <a:t>Container:</a:t>
            </a:r>
            <a:endParaRPr lang="en-US" dirty="0">
              <a:ea typeface="+mn-lt"/>
              <a:cs typeface="+mn-lt"/>
            </a:endParaRPr>
          </a:p>
          <a:p>
            <a:pPr lvl="1">
              <a:buFont typeface="Wingdings" panose="05000000000000000000" pitchFamily="2" charset="2"/>
              <a:buChar char="Ø"/>
            </a:pPr>
            <a:r>
              <a:rPr lang="en-US" sz="1800" dirty="0">
                <a:ea typeface="+mn-lt"/>
                <a:cs typeface="+mn-lt"/>
              </a:rPr>
              <a:t>It is a runnable instance of an image</a:t>
            </a:r>
            <a:endParaRPr lang="en-US" dirty="0"/>
          </a:p>
        </p:txBody>
      </p:sp>
    </p:spTree>
    <p:extLst>
      <p:ext uri="{BB962C8B-B14F-4D97-AF65-F5344CB8AC3E}">
        <p14:creationId xmlns:p14="http://schemas.microsoft.com/office/powerpoint/2010/main" val="100370353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14DFF-6A4E-6F88-E840-F0535C7AB6D0}"/>
              </a:ext>
            </a:extLst>
          </p:cNvPr>
          <p:cNvSpPr>
            <a:spLocks noGrp="1"/>
          </p:cNvSpPr>
          <p:nvPr>
            <p:ph idx="1"/>
          </p:nvPr>
        </p:nvSpPr>
        <p:spPr>
          <a:xfrm>
            <a:off x="838200" y="1721202"/>
            <a:ext cx="10515600" cy="3714599"/>
          </a:xfrm>
        </p:spPr>
        <p:txBody>
          <a:bodyPr vert="horz" lIns="91440" tIns="45720" rIns="91440" bIns="45720" rtlCol="0" anchor="t">
            <a:normAutofit/>
          </a:bodyPr>
          <a:lstStyle/>
          <a:p>
            <a:r>
              <a:rPr lang="en-US" sz="2300" b="1" dirty="0" err="1">
                <a:ea typeface="+mn-lt"/>
                <a:cs typeface="+mn-lt"/>
              </a:rPr>
              <a:t>Dockerfile</a:t>
            </a:r>
            <a:r>
              <a:rPr lang="en-US" sz="2300" b="1" dirty="0">
                <a:ea typeface="+mn-lt"/>
                <a:cs typeface="+mn-lt"/>
              </a:rPr>
              <a:t>:</a:t>
            </a:r>
            <a:r>
              <a:rPr lang="en-US" sz="2200" dirty="0">
                <a:ea typeface="+mn-lt"/>
                <a:cs typeface="+mn-lt"/>
              </a:rPr>
              <a:t> </a:t>
            </a:r>
          </a:p>
          <a:p>
            <a:pPr lvl="1">
              <a:buFont typeface="Wingdings" panose="05000000000000000000" pitchFamily="2" charset="2"/>
              <a:buChar char="Ø"/>
            </a:pPr>
            <a:r>
              <a:rPr lang="en-US" sz="1800" dirty="0">
                <a:latin typeface="Aptos"/>
                <a:ea typeface="+mn-lt"/>
                <a:cs typeface="Arial"/>
              </a:rPr>
              <a:t>It is a script like file that defines the steps to create a Docker Image</a:t>
            </a:r>
          </a:p>
          <a:p>
            <a:r>
              <a:rPr lang="en-US" sz="2300" b="1" dirty="0">
                <a:latin typeface="Aptos"/>
                <a:ea typeface="+mn-lt"/>
                <a:cs typeface="Arial"/>
              </a:rPr>
              <a:t>Registry:</a:t>
            </a:r>
          </a:p>
          <a:p>
            <a:pPr lvl="1">
              <a:buFont typeface="Wingdings" panose="05000000000000000000" pitchFamily="2" charset="2"/>
              <a:buChar char="Ø"/>
            </a:pPr>
            <a:r>
              <a:rPr lang="en-US" sz="1800" dirty="0">
                <a:latin typeface="Aptos"/>
                <a:ea typeface="+mn-lt"/>
                <a:cs typeface="Arial"/>
              </a:rPr>
              <a:t>It manages and stores the docker images.</a:t>
            </a:r>
          </a:p>
          <a:p>
            <a:r>
              <a:rPr lang="en-US" sz="2300" b="1" dirty="0">
                <a:latin typeface="Aptos"/>
                <a:ea typeface="+mn-lt"/>
                <a:cs typeface="Arial"/>
              </a:rPr>
              <a:t>Client</a:t>
            </a:r>
            <a:endParaRPr lang="en-US" sz="2300" dirty="0">
              <a:latin typeface="Aptos"/>
              <a:ea typeface="+mn-lt"/>
              <a:cs typeface="Arial"/>
            </a:endParaRPr>
          </a:p>
          <a:p>
            <a:pPr lvl="1">
              <a:buFont typeface="Wingdings" panose="05000000000000000000" pitchFamily="2" charset="2"/>
              <a:buChar char="Ø"/>
            </a:pPr>
            <a:r>
              <a:rPr lang="en-US" sz="1800" dirty="0">
                <a:latin typeface="Aptos"/>
                <a:ea typeface="+mn-lt"/>
                <a:cs typeface="Arial"/>
              </a:rPr>
              <a:t>Docker user can interact with docker daemon through a client (CLI)</a:t>
            </a:r>
          </a:p>
          <a:p>
            <a:pPr lvl="1">
              <a:buFont typeface="Wingdings" panose="05000000000000000000" pitchFamily="2" charset="2"/>
              <a:buChar char="Ø"/>
            </a:pPr>
            <a:r>
              <a:rPr lang="en-US" sz="1800" dirty="0">
                <a:latin typeface="Aptos"/>
                <a:ea typeface="+mn-lt"/>
                <a:cs typeface="Arial"/>
              </a:rPr>
              <a:t> Docker </a:t>
            </a:r>
            <a:r>
              <a:rPr lang="en-US" sz="1800" dirty="0">
                <a:latin typeface="Aptos"/>
                <a:cs typeface="Arial"/>
              </a:rPr>
              <a:t>client uses</a:t>
            </a:r>
            <a:r>
              <a:rPr lang="en-US" sz="1800" dirty="0">
                <a:latin typeface="Aptos"/>
                <a:ea typeface="+mn-lt"/>
                <a:cs typeface="Arial"/>
              </a:rPr>
              <a:t> commands and rest API to communicate with the docker daemon.</a:t>
            </a:r>
            <a:endParaRPr lang="en-US" sz="1800" dirty="0">
              <a:latin typeface="Aptos"/>
              <a:cs typeface="Arial"/>
            </a:endParaRPr>
          </a:p>
          <a:p>
            <a:r>
              <a:rPr lang="en-US" sz="2300" b="1" dirty="0">
                <a:latin typeface="Aptos"/>
                <a:ea typeface="+mn-lt"/>
                <a:cs typeface="Arial"/>
              </a:rPr>
              <a:t>Host</a:t>
            </a:r>
            <a:r>
              <a:rPr lang="en-US" sz="2300" b="1" dirty="0">
                <a:latin typeface="Aptos"/>
                <a:cs typeface="Arial"/>
              </a:rPr>
              <a:t>:</a:t>
            </a:r>
            <a:r>
              <a:rPr lang="en-US" sz="2300" b="1" dirty="0">
                <a:latin typeface="Aptos"/>
                <a:ea typeface="+mn-lt"/>
                <a:cs typeface="Arial"/>
              </a:rPr>
              <a:t> </a:t>
            </a:r>
            <a:endParaRPr lang="en-US" sz="2300" dirty="0">
              <a:latin typeface="Aptos"/>
              <a:ea typeface="+mn-lt"/>
              <a:cs typeface="Arial"/>
            </a:endParaRPr>
          </a:p>
          <a:p>
            <a:pPr lvl="1">
              <a:buFont typeface="Wingdings" panose="05000000000000000000" pitchFamily="2" charset="2"/>
              <a:buChar char="Ø"/>
            </a:pPr>
            <a:r>
              <a:rPr lang="en-US" sz="1800" dirty="0">
                <a:latin typeface="Aptos"/>
                <a:ea typeface="+mn-lt"/>
                <a:cs typeface="Arial"/>
              </a:rPr>
              <a:t>Docker host is used</a:t>
            </a:r>
            <a:r>
              <a:rPr lang="en-US" sz="1800" dirty="0">
                <a:latin typeface="Aptos"/>
                <a:cs typeface="Arial"/>
              </a:rPr>
              <a:t> to provide</a:t>
            </a:r>
            <a:r>
              <a:rPr lang="en-US" sz="1800" dirty="0">
                <a:latin typeface="Aptos"/>
                <a:ea typeface="+mn-lt"/>
                <a:cs typeface="Arial"/>
              </a:rPr>
              <a:t> an environment to execute and run applications.</a:t>
            </a:r>
            <a:endParaRPr lang="en-US" sz="1800" dirty="0">
              <a:latin typeface="Aptos"/>
              <a:cs typeface="Arial"/>
            </a:endParaRPr>
          </a:p>
          <a:p>
            <a:pPr lvl="1">
              <a:buFont typeface="Wingdings" panose="05000000000000000000" pitchFamily="2" charset="2"/>
              <a:buChar char="Ø"/>
            </a:pPr>
            <a:r>
              <a:rPr lang="en-US" sz="1800" dirty="0">
                <a:latin typeface="Aptos"/>
                <a:ea typeface="+mn-lt"/>
                <a:cs typeface="Arial"/>
              </a:rPr>
              <a:t>It contains the docker daemon, images, containers, networks, and storage.</a:t>
            </a:r>
          </a:p>
          <a:p>
            <a:endParaRPr lang="en-US" sz="1600" dirty="0">
              <a:latin typeface="Aptos"/>
              <a:ea typeface="+mn-lt"/>
              <a:cs typeface="Arial"/>
            </a:endParaRPr>
          </a:p>
          <a:p>
            <a:pPr marL="0" indent="0">
              <a:buNone/>
            </a:pPr>
            <a:endParaRPr lang="en-US" sz="1600" dirty="0">
              <a:latin typeface="Aptos"/>
              <a:cs typeface="Arial"/>
            </a:endParaRPr>
          </a:p>
        </p:txBody>
      </p:sp>
    </p:spTree>
    <p:extLst>
      <p:ext uri="{BB962C8B-B14F-4D97-AF65-F5344CB8AC3E}">
        <p14:creationId xmlns:p14="http://schemas.microsoft.com/office/powerpoint/2010/main" val="291458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unching Docker Containers with Bind Mounts | by Sebastian Gomez | AWS Tip">
            <a:extLst>
              <a:ext uri="{FF2B5EF4-FFF2-40B4-BE49-F238E27FC236}">
                <a16:creationId xmlns:a16="http://schemas.microsoft.com/office/drawing/2014/main" id="{6339F4E4-E0A2-4FE7-FC2E-6E01BBD37D3E}"/>
              </a:ext>
            </a:extLst>
          </p:cNvPr>
          <p:cNvPicPr>
            <a:picLocks noChangeAspect="1"/>
          </p:cNvPicPr>
          <p:nvPr/>
        </p:nvPicPr>
        <p:blipFill rotWithShape="1">
          <a:blip r:embed="rId2"/>
          <a:srcRect t="109"/>
          <a:stretch/>
        </p:blipFill>
        <p:spPr>
          <a:xfrm>
            <a:off x="1"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96939B-DBD3-AD2A-2970-1BF4869A232A}"/>
              </a:ext>
            </a:extLst>
          </p:cNvPr>
          <p:cNvSpPr>
            <a:spLocks noGrp="1"/>
          </p:cNvSpPr>
          <p:nvPr>
            <p:ph type="title"/>
          </p:nvPr>
        </p:nvSpPr>
        <p:spPr>
          <a:xfrm>
            <a:off x="7155829" y="333810"/>
            <a:ext cx="3822189" cy="1899912"/>
          </a:xfrm>
        </p:spPr>
        <p:txBody>
          <a:bodyPr>
            <a:normAutofit/>
          </a:bodyPr>
          <a:lstStyle/>
          <a:p>
            <a:r>
              <a:rPr lang="en-US" sz="4000" dirty="0"/>
              <a:t>Components</a:t>
            </a:r>
          </a:p>
        </p:txBody>
      </p:sp>
      <p:sp>
        <p:nvSpPr>
          <p:cNvPr id="3" name="Content Placeholder 2">
            <a:extLst>
              <a:ext uri="{FF2B5EF4-FFF2-40B4-BE49-F238E27FC236}">
                <a16:creationId xmlns:a16="http://schemas.microsoft.com/office/drawing/2014/main" id="{FDC14DFF-6A4E-6F88-E840-F0535C7AB6D0}"/>
              </a:ext>
            </a:extLst>
          </p:cNvPr>
          <p:cNvSpPr>
            <a:spLocks noGrp="1"/>
          </p:cNvSpPr>
          <p:nvPr>
            <p:ph idx="1"/>
          </p:nvPr>
        </p:nvSpPr>
        <p:spPr>
          <a:xfrm>
            <a:off x="7155830" y="1713954"/>
            <a:ext cx="4197969" cy="3742762"/>
          </a:xfrm>
        </p:spPr>
        <p:txBody>
          <a:bodyPr vert="horz" lIns="91440" tIns="45720" rIns="91440" bIns="45720" rtlCol="0" anchor="t">
            <a:noAutofit/>
          </a:bodyPr>
          <a:lstStyle/>
          <a:p>
            <a:r>
              <a:rPr lang="en-US" sz="1600" b="1" dirty="0">
                <a:ea typeface="+mn-lt"/>
                <a:cs typeface="+mn-lt"/>
              </a:rPr>
              <a:t>Daemon</a:t>
            </a:r>
            <a:r>
              <a:rPr lang="en-US" sz="1600" dirty="0">
                <a:ea typeface="+mn-lt"/>
                <a:cs typeface="+mn-lt"/>
              </a:rPr>
              <a:t>: </a:t>
            </a:r>
          </a:p>
          <a:p>
            <a:pPr lvl="1">
              <a:buFont typeface="Courier New" panose="020B0604020202020204" pitchFamily="34" charset="0"/>
              <a:buChar char="o"/>
            </a:pPr>
            <a:r>
              <a:rPr lang="en-US" sz="1600" dirty="0">
                <a:ea typeface="+mn-lt"/>
                <a:cs typeface="+mn-lt"/>
              </a:rPr>
              <a:t> Docker daemon runs on the host O.S.</a:t>
            </a:r>
          </a:p>
          <a:p>
            <a:pPr lvl="1">
              <a:buFont typeface="Courier New" panose="020B0604020202020204" pitchFamily="34" charset="0"/>
              <a:buChar char="o"/>
            </a:pPr>
            <a:r>
              <a:rPr lang="en-US" sz="1600" dirty="0">
                <a:ea typeface="+mn-lt"/>
                <a:cs typeface="+mn-lt"/>
              </a:rPr>
              <a:t>It is responsible for running containers to manage docker services.</a:t>
            </a:r>
          </a:p>
          <a:p>
            <a:pPr lvl="1">
              <a:buFont typeface="Courier New" panose="020B0604020202020204" pitchFamily="34" charset="0"/>
              <a:buChar char="o"/>
            </a:pPr>
            <a:r>
              <a:rPr lang="en-US" sz="1600" dirty="0">
                <a:ea typeface="+mn-lt"/>
                <a:cs typeface="+mn-lt"/>
              </a:rPr>
              <a:t>Docker daemon can communicate with other daemons.</a:t>
            </a:r>
            <a:endParaRPr lang="en-US" sz="1600" dirty="0"/>
          </a:p>
          <a:p>
            <a:r>
              <a:rPr lang="en-US" sz="1600" b="1" dirty="0"/>
              <a:t>Image:</a:t>
            </a:r>
            <a:endParaRPr lang="en-US" sz="1600" b="1" dirty="0">
              <a:ea typeface="+mn-lt"/>
              <a:cs typeface="+mn-lt"/>
            </a:endParaRPr>
          </a:p>
          <a:p>
            <a:pPr lvl="1">
              <a:buFont typeface="Courier New" panose="020B0604020202020204" pitchFamily="34" charset="0"/>
              <a:buChar char="o"/>
            </a:pPr>
            <a:r>
              <a:rPr lang="en-US" sz="1600" dirty="0">
                <a:ea typeface="+mn-lt"/>
                <a:cs typeface="+mn-lt"/>
              </a:rPr>
              <a:t>Single file with all dependencies and configuration required to run a program/container.</a:t>
            </a:r>
            <a:endParaRPr lang="en-US" sz="1600" dirty="0"/>
          </a:p>
          <a:p>
            <a:r>
              <a:rPr lang="en-US" sz="1600" b="1" dirty="0"/>
              <a:t>Container:</a:t>
            </a:r>
            <a:r>
              <a:rPr lang="en-US" sz="1600" dirty="0"/>
              <a:t> </a:t>
            </a:r>
            <a:endParaRPr lang="en-US" sz="1600" dirty="0">
              <a:ea typeface="+mn-lt"/>
              <a:cs typeface="+mn-lt"/>
            </a:endParaRPr>
          </a:p>
          <a:p>
            <a:pPr lvl="1">
              <a:buFont typeface="Courier New" panose="020B0604020202020204" pitchFamily="34" charset="0"/>
              <a:buChar char="o"/>
            </a:pPr>
            <a:r>
              <a:rPr lang="en-US" sz="1600" dirty="0">
                <a:ea typeface="+mn-lt"/>
                <a:cs typeface="+mn-lt"/>
              </a:rPr>
              <a:t>It is a runnable instance of an image</a:t>
            </a:r>
            <a:endParaRPr lang="en-US" sz="1600" dirty="0"/>
          </a:p>
          <a:p>
            <a:r>
              <a:rPr lang="en-US" sz="1600" b="1" dirty="0" err="1">
                <a:ea typeface="+mn-lt"/>
                <a:cs typeface="+mn-lt"/>
              </a:rPr>
              <a:t>Dockerfile</a:t>
            </a:r>
            <a:r>
              <a:rPr lang="en-US" sz="1600" b="1" dirty="0">
                <a:ea typeface="+mn-lt"/>
                <a:cs typeface="+mn-lt"/>
              </a:rPr>
              <a:t>:</a:t>
            </a:r>
          </a:p>
          <a:p>
            <a:pPr lvl="1">
              <a:buFont typeface="Courier New" panose="020B0604020202020204" pitchFamily="34" charset="0"/>
              <a:buChar char="o"/>
            </a:pPr>
            <a:r>
              <a:rPr lang="en-US" sz="1600" dirty="0">
                <a:ea typeface="+mn-lt"/>
                <a:cs typeface="+mn-lt"/>
              </a:rPr>
              <a:t> It is a script like file that defines the steps to create a Docker Image</a:t>
            </a:r>
            <a:endParaRPr lang="en-US" sz="1600" dirty="0"/>
          </a:p>
        </p:txBody>
      </p:sp>
    </p:spTree>
    <p:extLst>
      <p:ext uri="{BB962C8B-B14F-4D97-AF65-F5344CB8AC3E}">
        <p14:creationId xmlns:p14="http://schemas.microsoft.com/office/powerpoint/2010/main" val="350017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1817</Words>
  <Application>Microsoft Office PowerPoint</Application>
  <PresentationFormat>Widescreen</PresentationFormat>
  <Paragraphs>220</Paragraphs>
  <Slides>40</Slides>
  <Notes>0</Notes>
  <HiddenSlides>12</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40</vt:i4>
      </vt:variant>
    </vt:vector>
  </HeadingPairs>
  <TitlesOfParts>
    <vt:vector size="57" baseType="lpstr">
      <vt:lpstr>Meiryo</vt:lpstr>
      <vt:lpstr>-apple-system</vt:lpstr>
      <vt:lpstr>Aptos</vt:lpstr>
      <vt:lpstr>Aptos (Body)</vt:lpstr>
      <vt:lpstr>Aptos Display</vt:lpstr>
      <vt:lpstr>Arial</vt:lpstr>
      <vt:lpstr>Arial,Sans-Serif</vt:lpstr>
      <vt:lpstr>Calibri</vt:lpstr>
      <vt:lpstr>Consolas</vt:lpstr>
      <vt:lpstr>Courier New</vt:lpstr>
      <vt:lpstr>Courier New,monospace</vt:lpstr>
      <vt:lpstr>Segoe UI</vt:lpstr>
      <vt:lpstr>sohne</vt:lpstr>
      <vt:lpstr>source-serif-pro</vt:lpstr>
      <vt:lpstr>var(--artdeco-reset-typography-font-family-sans)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COMPONENTS</vt:lpstr>
      <vt:lpstr>PowerPoint Presentation</vt:lpstr>
      <vt:lpstr>Components</vt:lpstr>
      <vt:lpstr>Components</vt:lpstr>
      <vt:lpstr>PowerPoint Presentation</vt:lpstr>
      <vt:lpstr>PowerPoint Presentation</vt:lpstr>
      <vt:lpstr>PowerPoint Presentation</vt:lpstr>
      <vt:lpstr>PowerPoint Presentation</vt:lpstr>
      <vt:lpstr>DOCKER COMPOSE​</vt:lpstr>
      <vt:lpstr>COMMANDS</vt:lpstr>
      <vt:lpstr>PowerPoint Presentation</vt:lpstr>
      <vt:lpstr>DOCKER NETWORK</vt:lpstr>
      <vt:lpstr>DOCKER NETWORK</vt:lpstr>
      <vt:lpstr>VOLUME MOUNTING  </vt:lpstr>
      <vt:lpstr>PowerPoint Presentation</vt:lpstr>
      <vt:lpstr>THANK YOU</vt:lpstr>
      <vt:lpstr>PowerPoint Presentation</vt:lpstr>
      <vt:lpstr>Real World Example</vt:lpstr>
      <vt:lpstr>PowerPoint Presentation</vt:lpstr>
      <vt:lpstr>Use Case</vt:lpstr>
      <vt:lpstr>Port Mapping</vt:lpstr>
      <vt:lpstr>Data Management Volumes and bind mounts</vt:lpstr>
      <vt:lpstr>PowerPoint Presentation</vt:lpstr>
      <vt:lpstr>PowerPoint Presentation</vt:lpstr>
      <vt:lpstr>PowerPoint Presentation</vt:lpstr>
      <vt:lpstr>PowerPoint Presentation</vt:lpstr>
      <vt:lpstr>Components</vt:lpstr>
      <vt:lpstr>How to Dockerize</vt:lpstr>
      <vt:lpstr>PowerPoint Presentation</vt:lpstr>
      <vt:lpstr>Port Mapping</vt:lpstr>
      <vt:lpstr>Custom Network</vt:lpstr>
      <vt:lpstr>Docker Compose</vt:lpstr>
      <vt:lpstr>Docker Networking</vt:lpstr>
      <vt:lpstr>Volume Mounting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Paras Goyal</cp:lastModifiedBy>
  <cp:revision>1070</cp:revision>
  <dcterms:created xsi:type="dcterms:W3CDTF">2024-06-23T14:12:36Z</dcterms:created>
  <dcterms:modified xsi:type="dcterms:W3CDTF">2024-06-27T06:09:13Z</dcterms:modified>
</cp:coreProperties>
</file>