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nishk182004/TNSDC-GEN-AI/tree/main"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Kanishk N </a:t>
            </a:r>
            <a:r>
              <a:rPr lang="en-US" spc="15" dirty="0" smtClean="0"/>
              <a:t>D</a:t>
            </a:r>
            <a:br>
              <a:rPr lang="en-US" spc="15" dirty="0" smtClean="0"/>
            </a:br>
            <a:r>
              <a:rPr lang="en-US" spc="15" dirty="0" smtClean="0"/>
              <a:t/>
            </a:r>
            <a:br>
              <a:rPr lang="en-US" spc="15" dirty="0" smtClean="0"/>
            </a:br>
            <a:r>
              <a:rPr lang="en-US" sz="1600" spc="15" dirty="0" smtClean="0"/>
              <a:t>REGN NO. </a:t>
            </a:r>
            <a:r>
              <a:rPr lang="en-US" sz="1600" spc="15" dirty="0" smtClean="0"/>
              <a:t>:au211521243079</a:t>
            </a:r>
            <a:br>
              <a:rPr lang="en-US" sz="1600" spc="15" dirty="0" smtClean="0"/>
            </a:br>
            <a:r>
              <a:rPr lang="en-US" sz="1600" spc="15" dirty="0" err="1" smtClean="0"/>
              <a:t>Panimalar</a:t>
            </a:r>
            <a:r>
              <a:rPr lang="en-US" sz="1600" spc="15" dirty="0" smtClean="0"/>
              <a:t> Institute of Technology</a:t>
            </a:r>
            <a:br>
              <a:rPr lang="en-US" sz="1600" spc="15" dirty="0" smtClean="0"/>
            </a:br>
            <a:endParaRPr sz="16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4230004"/>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IN" dirty="0" smtClean="0"/>
              <a:t>    </a:t>
            </a:r>
            <a:r>
              <a:rPr lang="en-IN" sz="1400" dirty="0" smtClean="0">
                <a:hlinkClick r:id="rId3"/>
              </a:rPr>
              <a:t>https://github.com/Kanishk182004/TNSDC-GEN-AI/tree/main</a:t>
            </a:r>
            <a:r>
              <a:rPr lang="en-US" dirty="0"/>
              <a:t/>
            </a:r>
            <a:br>
              <a:rPr lang="en-US" dirty="0"/>
            </a:br>
            <a:r>
              <a:rPr lang="en-IN" sz="1800" b="0" dirty="0"/>
              <a:t>	</a:t>
            </a:r>
            <a:br>
              <a:rPr lang="en-IN" sz="1800" b="0" dirty="0"/>
            </a:br>
            <a:r>
              <a:rPr lang="en-IN" sz="1800" b="0" dirty="0"/>
              <a:t>	</a:t>
            </a:r>
            <a:r>
              <a:rPr lang="en-US" sz="1600" b="0" dirty="0"/>
              <a:t>After training the model, we evaluate its performance using various metrics such as Mean Squared Error (MSE), Root Mean Squared Error (RMSE), and R-squared. These metrics help us assess the accuracy and robustness of our predictions. Additionally, we conduct </a:t>
            </a:r>
            <a:r>
              <a:rPr lang="en-US" sz="1600" b="0" dirty="0" err="1"/>
              <a:t>backtesting</a:t>
            </a:r>
            <a:r>
              <a:rPr lang="en-US" sz="1600" b="0" dirty="0"/>
              <a:t> and validation to ensure the model's effectiveness in real-world scenarios.</a:t>
            </a:r>
            <a:br>
              <a:rPr lang="en-US" sz="1600" b="0" dirty="0"/>
            </a:br>
            <a:r>
              <a:rPr lang="en-US" sz="1600" b="0" dirty="0"/>
              <a:t/>
            </a:r>
            <a:br>
              <a:rPr lang="en-US" sz="1600" b="0" dirty="0"/>
            </a:br>
            <a:r>
              <a:rPr lang="en-US" sz="1600" b="0" dirty="0"/>
              <a:t>In conclusion, our project demonstrates the potential of machine learning in predicting stock prices accurately. By leveraging advanced algorithms and data-driven techniques, we empower investors, analysts, and traders with valuable insights for making informed decisions in financial markets.</a:t>
            </a:r>
            <a:endParaRPr sz="1600"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72000"/>
            <a:ext cx="9753600" cy="20104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2632772"/>
          </a:xfrm>
          <a:prstGeom prst="rect">
            <a:avLst/>
          </a:prstGeom>
        </p:spPr>
        <p:txBody>
          <a:bodyPr vert="horz" wrap="square" lIns="0" tIns="16510" rIns="0" bIns="0" rtlCol="0">
            <a:spAutoFit/>
          </a:bodyPr>
          <a:lstStyle/>
          <a:p>
            <a:pPr marL="12700">
              <a:lnSpc>
                <a:spcPct val="100000"/>
              </a:lnSpc>
              <a:spcBef>
                <a:spcPts val="130"/>
              </a:spcBef>
            </a:pPr>
            <a:r>
              <a:rPr lang="en-US" sz="4250" spc="5" dirty="0"/>
              <a:t>PREDICTING STOCK PRICES USING GENERATIVE AI</a:t>
            </a:r>
            <a:endParaRPr lang="en-US"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p>
          <a:p>
            <a:endParaRPr lang="en-US" dirty="0"/>
          </a:p>
          <a:p>
            <a:endParaRPr lang="en-US" dirty="0"/>
          </a:p>
          <a:p>
            <a:endParaRPr lang="en-US" dirty="0"/>
          </a:p>
          <a:p>
            <a:endParaRPr lang="en-US" dirty="0"/>
          </a:p>
          <a:p>
            <a:pPr algn="ctr"/>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705349" y="346319"/>
            <a:ext cx="2357120" cy="4810099"/>
          </a:xfrm>
          <a:prstGeom prst="rect">
            <a:avLst/>
          </a:prstGeom>
        </p:spPr>
        <p:txBody>
          <a:bodyPr vert="horz" wrap="square" lIns="0" tIns="13335" rIns="0" bIns="0" rtlCol="0">
            <a:spAutoFit/>
          </a:bodyPr>
          <a:lstStyle/>
          <a:p>
            <a:pPr marL="12700">
              <a:lnSpc>
                <a:spcPct val="150000"/>
              </a:lnSpc>
              <a:spcBef>
                <a:spcPts val="105"/>
              </a:spcBef>
            </a:pPr>
            <a:r>
              <a:rPr lang="en-IN" spc="25" dirty="0"/>
              <a:t>A</a:t>
            </a:r>
            <a:r>
              <a:rPr lang="en-IN" spc="-5" dirty="0"/>
              <a:t>G</a:t>
            </a:r>
            <a:r>
              <a:rPr lang="en-IN" spc="-35" dirty="0"/>
              <a:t>E</a:t>
            </a:r>
            <a:r>
              <a:rPr lang="en-IN" spc="15" dirty="0"/>
              <a:t>N</a:t>
            </a:r>
            <a:r>
              <a:rPr lang="en-IN" dirty="0"/>
              <a:t>DA</a:t>
            </a:r>
            <a:r>
              <a:rPr lang="en-US" sz="1800" b="0" dirty="0"/>
              <a:t/>
            </a:r>
            <a:br>
              <a:rPr lang="en-US" sz="1800" b="0" dirty="0"/>
            </a:br>
            <a:r>
              <a:rPr lang="en-US" sz="1800" b="0" dirty="0"/>
              <a:t>Problem Statement</a:t>
            </a:r>
            <a:br>
              <a:rPr lang="en-US" sz="1800" b="0" dirty="0"/>
            </a:br>
            <a:r>
              <a:rPr lang="en-US" sz="1800" b="0" dirty="0"/>
              <a:t>Project Overview</a:t>
            </a:r>
            <a:br>
              <a:rPr lang="en-US" sz="1800" b="0" dirty="0"/>
            </a:br>
            <a:r>
              <a:rPr lang="en-US" sz="1800" b="0" dirty="0"/>
              <a:t>End Users</a:t>
            </a:r>
            <a:br>
              <a:rPr lang="en-US" sz="1800" b="0" dirty="0"/>
            </a:br>
            <a:r>
              <a:rPr lang="en-US" sz="1800" b="0" dirty="0"/>
              <a:t>Solution and Value Proposition</a:t>
            </a:r>
            <a:br>
              <a:rPr lang="en-US" sz="1800" b="0" dirty="0"/>
            </a:br>
            <a:r>
              <a:rPr lang="en-US" sz="1800" b="0" dirty="0"/>
              <a:t>Key Features (The "Wow" Factor)</a:t>
            </a:r>
            <a:br>
              <a:rPr lang="en-US" sz="1800" b="0" dirty="0"/>
            </a:br>
            <a:r>
              <a:rPr lang="en-US" sz="1800" b="0" dirty="0"/>
              <a:t>Modelling Approach</a:t>
            </a:r>
            <a:br>
              <a:rPr lang="en-US" sz="1800" b="0" dirty="0"/>
            </a:br>
            <a:r>
              <a:rPr lang="en-US" sz="1800" b="0" dirty="0"/>
              <a:t>Results and Conclusion</a:t>
            </a:r>
            <a:endParaRPr lang="en-IN" sz="18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8081328" cy="243271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r>
            <a:br>
              <a:rPr lang="en-US" sz="4250" spc="10" dirty="0"/>
            </a:br>
            <a:r>
              <a:rPr lang="en-US" sz="4250" spc="10" dirty="0"/>
              <a:t>	</a:t>
            </a:r>
            <a:r>
              <a:rPr lang="en-US" sz="1800" b="0" spc="10" dirty="0"/>
              <a:t>Predicting stock prices accurately is challenging due to the complexity and volatility of financial markets. Traditional methods often rely on human analysis and historical data, leading to limited accuracy and scalability. There is a need for automated and robust techniques to forecast stock prices reliably.</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7566025" cy="215571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
            </a:r>
            <a:br>
              <a:rPr lang="en-US" sz="4250" spc="-20" dirty="0"/>
            </a:br>
            <a:r>
              <a:rPr lang="en-IN" sz="4250" spc="-20" dirty="0"/>
              <a:t>	</a:t>
            </a:r>
            <a:r>
              <a:rPr lang="en-US" sz="1800" b="0" spc="-20" dirty="0"/>
              <a:t>Our project aims to leverage machine learning algorithms to predict stock prices with improved accuracy and efficiency. By utilizing historical stock data and relevant features, we aim to develop a predictive model capable of forecasting future stock prices.</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606348" cy="2386551"/>
          </a:xfrm>
          <a:prstGeom prst="rect">
            <a:avLst/>
          </a:prstGeom>
        </p:spPr>
        <p:txBody>
          <a:bodyPr vert="horz" wrap="square" lIns="0" tIns="16510" rIns="0" bIns="0" rtlCol="0">
            <a:spAutoFit/>
          </a:bodyPr>
          <a:lstStyle/>
          <a:p>
            <a:pPr marL="12700">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br>
              <a:rPr lang="en-US" sz="3200" spc="5" dirty="0"/>
            </a:br>
            <a:r>
              <a:rPr lang="en-US" sz="3200" spc="5" dirty="0"/>
              <a:t>	</a:t>
            </a:r>
            <a:r>
              <a:rPr lang="en-US" sz="1800" b="0" spc="5" dirty="0"/>
              <a:t>Investors: Individuals and institutions seeking to make informed investment decisions based on predicted stock trends.</a:t>
            </a:r>
            <a:br>
              <a:rPr lang="en-US" sz="1800" b="0" spc="5" dirty="0"/>
            </a:br>
            <a:r>
              <a:rPr lang="en-US" sz="1800" b="0" spc="5" dirty="0"/>
              <a:t>Financial Analysts: Professionals analyzing market trends and providing insights to clients or organizations.</a:t>
            </a:r>
            <a:br>
              <a:rPr lang="en-US" sz="1800" b="0" spc="5" dirty="0"/>
            </a:br>
            <a:r>
              <a:rPr lang="en-US" sz="1800" b="0" spc="5" dirty="0"/>
              <a:t>Traders: Individuals engaged in buying and selling stocks for short-term profits, relying on accurate predictions for decision-making.</a:t>
            </a:r>
            <a:endParaRPr lang="en-US" sz="18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322" y="471823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8424" y="381000"/>
            <a:ext cx="9763125" cy="3891450"/>
          </a:xfrm>
          <a:prstGeom prst="rect">
            <a:avLst/>
          </a:prstGeom>
        </p:spPr>
        <p:txBody>
          <a:bodyPr vert="horz" wrap="square" lIns="0" tIns="13335" rIns="0" bIns="0" rtlCol="0">
            <a:spAutoFit/>
          </a:bodyPr>
          <a:lstStyle/>
          <a:p>
            <a:pPr marL="12700">
              <a:lnSpc>
                <a:spcPct val="100000"/>
              </a:lnSpc>
              <a:spcBef>
                <a:spcPts val="105"/>
              </a:spcBef>
            </a:pPr>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3600" dirty="0"/>
            </a:br>
            <a:r>
              <a:rPr lang="en-US" sz="3600" dirty="0"/>
              <a:t>			</a:t>
            </a:r>
            <a:r>
              <a:rPr lang="en-US" sz="1800" b="0" dirty="0"/>
              <a:t>Our solution involves building a machine learning model that learns from historical stock data to predict future prices. The model incorporates various features such as stock performance metrics, market trends, and economic indicators to make accurate predictions. The value proposition of our solution includes:</a:t>
            </a:r>
            <a:br>
              <a:rPr lang="en-US" sz="1800" b="0" dirty="0"/>
            </a:br>
            <a:r>
              <a:rPr lang="en-US" sz="1800" b="0" dirty="0"/>
              <a:t/>
            </a:r>
            <a:br>
              <a:rPr lang="en-US" sz="1800" b="0" dirty="0"/>
            </a:br>
            <a:r>
              <a:rPr lang="en-US" sz="1800" b="0" dirty="0"/>
              <a:t>Enhanced Accuracy: By leveraging advanced machine learning techniques, our model provides more accurate predictions compared to traditional methods.</a:t>
            </a:r>
            <a:br>
              <a:rPr lang="en-US" sz="1800" b="0" dirty="0"/>
            </a:br>
            <a:r>
              <a:rPr lang="en-US" sz="1800" b="0" dirty="0"/>
              <a:t>Time Efficiency: Automation of the prediction process saves time for investors and analysts, allowing them to focus on strategic decision-making.</a:t>
            </a:r>
            <a:br>
              <a:rPr lang="en-US" sz="1800" b="0" dirty="0"/>
            </a:br>
            <a:r>
              <a:rPr lang="en-US" sz="1800" b="0" dirty="0"/>
              <a:t>Scalability: The model can be scaled to handle large volumes of data and multiple stocks simultaneously, catering to diverse investment portfolios.</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220957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r>
              <a:rPr lang="en-US" sz="2000" spc="20" dirty="0"/>
              <a:t/>
            </a:r>
            <a:br>
              <a:rPr lang="en-US" sz="2000" spc="20" dirty="0"/>
            </a:br>
            <a:r>
              <a:rPr lang="en-IN" sz="2000" spc="20" dirty="0"/>
              <a:t>	</a:t>
            </a:r>
            <a:r>
              <a:rPr lang="en-US" sz="2000" b="0" spc="20" dirty="0"/>
              <a:t>One of the standout features of our solution is its ability to adapt and learn from real-time market data. By continuously updating and refining the model with the latest information, we ensure that our predictions remain relevant and reliable in dynamic market conditions.</a:t>
            </a:r>
            <a:endParaRPr sz="20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88875"/>
            <a:ext cx="5661024" cy="4765407"/>
          </a:xfrm>
          <a:prstGeom prst="rect">
            <a:avLst/>
          </a:prstGeom>
        </p:spPr>
        <p:txBody>
          <a:bodyPr vert="horz" wrap="square" lIns="0" tIns="12700" rIns="0" bIns="0" rtlCol="0">
            <a:spAutoFit/>
          </a:bodyPr>
          <a:lstStyle/>
          <a:p>
            <a:r>
              <a:rPr lang="en-US" sz="1400" spc="-45" dirty="0">
                <a:latin typeface="Trebuchet MS"/>
                <a:cs typeface="Trebuchet MS"/>
              </a:rPr>
              <a:t>We employ a supervised learning </a:t>
            </a:r>
            <a:r>
              <a:rPr lang="en-US" sz="1400" spc="-45" dirty="0" smtClean="0">
                <a:latin typeface="Trebuchet MS"/>
                <a:cs typeface="Trebuchet MS"/>
              </a:rPr>
              <a:t>approach, </a:t>
            </a:r>
            <a:r>
              <a:rPr lang="en-US" sz="1400" spc="-45" dirty="0">
                <a:latin typeface="Trebuchet MS"/>
                <a:cs typeface="Trebuchet MS"/>
              </a:rPr>
              <a:t>specifically linear regression, to train our predictive model. </a:t>
            </a:r>
            <a:r>
              <a:rPr lang="en-IN" sz="1400" b="1" dirty="0"/>
              <a:t>Data </a:t>
            </a:r>
            <a:r>
              <a:rPr lang="en-IN" sz="1400" b="1" dirty="0" err="1"/>
              <a:t>Preprocessing</a:t>
            </a:r>
            <a:r>
              <a:rPr lang="en-IN" sz="1400" dirty="0"/>
              <a:t>:</a:t>
            </a:r>
          </a:p>
          <a:p>
            <a:pPr lvl="1"/>
            <a:r>
              <a:rPr lang="en-IN" sz="1400" dirty="0"/>
              <a:t>You load the data from a CSV file named 'stock_prices.csv' into a </a:t>
            </a:r>
            <a:r>
              <a:rPr lang="en-IN" sz="1400" dirty="0" err="1"/>
              <a:t>DataFrame</a:t>
            </a:r>
            <a:r>
              <a:rPr lang="en-IN" sz="1400" dirty="0"/>
              <a:t>.</a:t>
            </a:r>
          </a:p>
          <a:p>
            <a:pPr lvl="1"/>
            <a:r>
              <a:rPr lang="en-IN" sz="1400" dirty="0"/>
              <a:t>Convert the 'date' column to </a:t>
            </a:r>
            <a:r>
              <a:rPr lang="en-IN" sz="1400" dirty="0" err="1"/>
              <a:t>datetime</a:t>
            </a:r>
            <a:r>
              <a:rPr lang="en-IN" sz="1400" dirty="0"/>
              <a:t> format and extract year, month, and day into separate columns.</a:t>
            </a:r>
          </a:p>
          <a:p>
            <a:pPr lvl="1"/>
            <a:r>
              <a:rPr lang="en-IN" sz="1400" dirty="0"/>
              <a:t>Remove outliers for the 'open', 'high', 'low', 'close', and 'volume' features by filtering out values that are less than or equal to 250 for price-related features and less than or equal to 2,400,000 for volume.</a:t>
            </a:r>
          </a:p>
          <a:p>
            <a:pPr lvl="1"/>
            <a:r>
              <a:rPr lang="en-IN" sz="1400" dirty="0"/>
              <a:t>Encode the 'symbol' column using </a:t>
            </a:r>
            <a:r>
              <a:rPr lang="en-IN" sz="1400" dirty="0" err="1"/>
              <a:t>LabelEncoder</a:t>
            </a:r>
            <a:r>
              <a:rPr lang="en-IN" sz="1400" dirty="0"/>
              <a:t>.</a:t>
            </a:r>
          </a:p>
          <a:p>
            <a:pPr lvl="1"/>
            <a:r>
              <a:rPr lang="en-IN" sz="1400" dirty="0"/>
              <a:t>Fill missing values with the mean of each column.</a:t>
            </a:r>
          </a:p>
          <a:p>
            <a:r>
              <a:rPr lang="en-IN" sz="1400" b="1" dirty="0"/>
              <a:t>Splitting Data</a:t>
            </a:r>
            <a:r>
              <a:rPr lang="en-IN" sz="1400" dirty="0"/>
              <a:t>: Split the dataset into training and testing sets using 80% of the data for training and 20% for testing.</a:t>
            </a:r>
          </a:p>
          <a:p>
            <a:r>
              <a:rPr lang="en-IN" sz="1400" b="1" dirty="0"/>
              <a:t>Linear Regression Model Training</a:t>
            </a:r>
            <a:r>
              <a:rPr lang="en-IN" sz="1400" dirty="0"/>
              <a:t>:</a:t>
            </a:r>
          </a:p>
          <a:p>
            <a:pPr lvl="1"/>
            <a:r>
              <a:rPr lang="en-IN" sz="1400" dirty="0"/>
              <a:t>Instantiate a Linear Regression model.</a:t>
            </a:r>
          </a:p>
          <a:p>
            <a:pPr lvl="1"/>
            <a:r>
              <a:rPr lang="en-IN" sz="1400" dirty="0"/>
              <a:t>Fit the model on the training data.</a:t>
            </a:r>
          </a:p>
          <a:p>
            <a:r>
              <a:rPr lang="en-IN" sz="1400" b="1" dirty="0"/>
              <a:t>Prediction and Evaluation</a:t>
            </a:r>
            <a:r>
              <a:rPr lang="en-IN" sz="1400" dirty="0"/>
              <a:t>:</a:t>
            </a:r>
          </a:p>
          <a:p>
            <a:pPr lvl="1"/>
            <a:r>
              <a:rPr lang="en-IN" sz="1400" dirty="0"/>
              <a:t>Predict the stock prices using the trained model on the test set.</a:t>
            </a:r>
          </a:p>
          <a:p>
            <a:pPr lvl="1"/>
            <a:r>
              <a:rPr lang="en-IN" sz="1400" dirty="0"/>
              <a:t>Calculate Mean Absolute Error (MAE), Mean Squared Error (MSE), Root Mean Squared Error (RMSE), and R-squared (R^2) to evaluate the model's performance.</a:t>
            </a:r>
          </a:p>
          <a:p>
            <a:pPr marL="12700">
              <a:lnSpc>
                <a:spcPct val="100000"/>
              </a:lnSpc>
              <a:spcBef>
                <a:spcPts val="100"/>
              </a:spcBef>
            </a:pPr>
            <a:endParaRPr lang="en-IN" sz="14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278</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Kanishk N D  REGN NO. :au211521243079 Panimalar Institute of Technology </vt:lpstr>
      <vt:lpstr>PREDICTING STOCK PRICES USING GENERATIVE AI</vt:lpstr>
      <vt:lpstr>AGENDA Problem Statement Project Overview End Users Solution and Value Proposition Key Features (The "Wow" Factor) Modelling Approach Results and Conclusion</vt:lpstr>
      <vt:lpstr>PROBLEM STATEMENT  Predicting stock prices accurately is challenging due to the complexity and volatility of financial markets. Traditional methods often rely on human analysis and historical data, leading to limited accuracy and scalability. There is a need for automated and robust techniques to forecast stock prices reliably.</vt:lpstr>
      <vt:lpstr>PROJECT OVERVIEW  Our project aims to leverage machine learning algorithms to predict stock prices with improved accuracy and efficiency. By utilizing historical stock data and relevant features, we aim to develop a predictive model capable of forecasting future stock prices.</vt:lpstr>
      <vt:lpstr>WHO ARE THE END USERS?  Investors: Individuals and institutions seeking to make informed investment decisions based on predicted stock trends. Financial Analysts: Professionals analyzing market trends and providing insights to clients or organizations. Traders: Individuals engaged in buying and selling stocks for short-term profits, relying on accurate predictions for decision-making.</vt:lpstr>
      <vt:lpstr>YOUR SOLUTION AND ITS VALUE PROPOSITION    Our solution involves building a machine learning model that learns from historical stock data to predict future prices. The model incorporates various features such as stock performance metrics, market trends, and economic indicators to make accurate predictions. The value proposition of our solution includes:  Enhanced Accuracy: By leveraging advanced machine learning techniques, our model provides more accurate predictions compared to traditional methods. Time Efficiency: Automation of the prediction process saves time for investors and analysts, allowing them to focus on strategic decision-making. Scalability: The model can be scaled to handle large volumes of data and multiple stocks simultaneously, catering to diverse investment portfolios.</vt:lpstr>
      <vt:lpstr>THE WOW IN YOUR SOLUTION  One of the standout features of our solution is its ability to adapt and learn from real-time market data. By continuously updating and refining the model with the latest information, we ensure that our predictions remain relevant and reliable in dynamic market conditions.</vt:lpstr>
      <vt:lpstr>PowerPoint Presentation</vt:lpstr>
      <vt:lpstr>RESULTS    https://github.com/Kanishk182004/TNSDC-GEN-AI/tree/main    After training the model, we evaluate its performance using various metrics such as Mean Squared Error (MSE), Root Mean Squared Error (RMSE), and R-squared. These metrics help us assess the accuracy and robustness of our predictions. Additionally, we conduct backtesting and validation to ensure the model's effectiveness in real-world scenarios.  In conclusion, our project demonstrates the potential of machine learning in predicting stock prices accurately. By leveraging advanced algorithms and data-driven techniques, we empower investors, analysts, and traders with valuable insights for making informed decisions in financial markets.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2021PITAI211</cp:lastModifiedBy>
  <cp:revision>3</cp:revision>
  <dcterms:created xsi:type="dcterms:W3CDTF">2024-03-29T05:08:40Z</dcterms:created>
  <dcterms:modified xsi:type="dcterms:W3CDTF">2024-04-01T04:41:39Z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