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2.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Lst>
  <p:notesMasterIdLst>
    <p:notesMasterId r:id="rId23"/>
  </p:notesMasterIdLst>
  <p:handoutMasterIdLst>
    <p:handoutMasterId r:id="rId46"/>
  </p:handoutMasterIdLst>
  <p:sldIdLst>
    <p:sldId id="256" r:id="rId22"/>
    <p:sldId id="303" r:id="rId24"/>
    <p:sldId id="258" r:id="rId25"/>
    <p:sldId id="273" r:id="rId26"/>
    <p:sldId id="275" r:id="rId27"/>
    <p:sldId id="276" r:id="rId28"/>
    <p:sldId id="277" r:id="rId29"/>
    <p:sldId id="278" r:id="rId30"/>
    <p:sldId id="279" r:id="rId31"/>
    <p:sldId id="280" r:id="rId32"/>
    <p:sldId id="281" r:id="rId33"/>
    <p:sldId id="282" r:id="rId34"/>
    <p:sldId id="283" r:id="rId35"/>
    <p:sldId id="306" r:id="rId36"/>
    <p:sldId id="284" r:id="rId37"/>
    <p:sldId id="307" r:id="rId38"/>
    <p:sldId id="285" r:id="rId39"/>
    <p:sldId id="308" r:id="rId40"/>
    <p:sldId id="286" r:id="rId41"/>
    <p:sldId id="309" r:id="rId42"/>
    <p:sldId id="304" r:id="rId43"/>
    <p:sldId id="305" r:id="rId44"/>
    <p:sldId id="270" r:id="rId45"/>
  </p:sldIdLst>
  <p:sldSz cx="12192000" cy="6858000"/>
  <p:notesSz cx="6858000" cy="9144000"/>
  <p:embeddedFontLst>
    <p:embeddedFont>
      <p:font typeface="Manrope SemiBold" charset="0"/>
      <p:bold r:id="rId50"/>
    </p:embeddedFont>
    <p:embeddedFont>
      <p:font typeface="MuseoModerno Black" pitchFamily="2" charset="0"/>
      <p:bold r:id="rId51"/>
    </p:embeddedFont>
  </p:embeddedFontLst>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guide id="3" pos="7310" userDrawn="1">
          <p15:clr>
            <a:srgbClr val="A4A3A4"/>
          </p15:clr>
        </p15:guide>
        <p15:guide id="4" pos="5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E67"/>
    <a:srgbClr val="5D76DA"/>
    <a:srgbClr val="FEF8F8"/>
    <a:srgbClr val="FDF1F1"/>
    <a:srgbClr val="FFEBFF"/>
    <a:srgbClr val="FFFBFF"/>
    <a:srgbClr val="667DD0"/>
    <a:srgbClr val="5A7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756" y="114"/>
      </p:cViewPr>
      <p:guideLst>
        <p:guide orient="horz" pos="2160"/>
        <p:guide pos="3839"/>
        <p:guide pos="7310"/>
        <p:guide pos="5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2" Type="http://schemas.openxmlformats.org/officeDocument/2006/relationships/tags" Target="tags/tag6.xml"/><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23.xml"/><Relationship Id="rId44" Type="http://schemas.openxmlformats.org/officeDocument/2006/relationships/slide" Target="slides/slide22.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MuseoModerno Black" pitchFamily="2"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MuseoModerno Black" pitchFamily="2" charset="0"/>
              </a:rPr>
            </a:fld>
            <a:endParaRPr lang="zh-CN" altLang="en-US">
              <a:latin typeface="Manrope SemiBold" charset="0"/>
              <a:ea typeface="Manrope SemiBold" charset="0"/>
              <a:cs typeface="MuseoModerno Black" pitchFamily="2"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MuseoModerno Black" pitchFamily="2"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MuseoModerno Black" pitchFamily="2" charset="0"/>
              </a:rPr>
            </a:fld>
            <a:endParaRPr lang="zh-CN" altLang="en-US">
              <a:latin typeface="Manrope SemiBold" charset="0"/>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MuseoModerno Black" pitchFamily="2"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MuseoModerno Black" pitchFamily="2" charset="0"/>
              </a:defRPr>
            </a:lvl1pPr>
          </a:lstStyle>
          <a:p>
            <a:fld id="{07A75B5C-6C8C-4047-8A72-193E0D493B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MuseoModerno Black" pitchFamily="2"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MuseoModerno Black" pitchFamily="2" charset="0"/>
              </a:defRPr>
            </a:lvl1pPr>
          </a:lstStyle>
          <a:p>
            <a:fld id="{54842789-4978-43F9-A2DE-237B27D141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MuseoModerno Black" pitchFamily="2" charset="0"/>
      </a:defRPr>
    </a:lvl1pPr>
    <a:lvl2pPr marL="457200" algn="l" defTabSz="914400" rtl="0" eaLnBrk="1" latinLnBrk="0" hangingPunct="1">
      <a:defRPr sz="1200" kern="1200">
        <a:solidFill>
          <a:schemeClr val="tx1"/>
        </a:solidFill>
        <a:latin typeface="Manrope SemiBold" charset="0"/>
        <a:ea typeface="Manrope SemiBold" charset="0"/>
        <a:cs typeface="MuseoModerno Black" pitchFamily="2" charset="0"/>
      </a:defRPr>
    </a:lvl2pPr>
    <a:lvl3pPr marL="914400" algn="l" defTabSz="914400" rtl="0" eaLnBrk="1" latinLnBrk="0" hangingPunct="1">
      <a:defRPr sz="1200" kern="1200">
        <a:solidFill>
          <a:schemeClr val="tx1"/>
        </a:solidFill>
        <a:latin typeface="Manrope SemiBold" charset="0"/>
        <a:ea typeface="Manrope SemiBold" charset="0"/>
        <a:cs typeface="MuseoModerno Black" pitchFamily="2" charset="0"/>
      </a:defRPr>
    </a:lvl3pPr>
    <a:lvl4pPr marL="1371600" algn="l" defTabSz="914400" rtl="0" eaLnBrk="1" latinLnBrk="0" hangingPunct="1">
      <a:defRPr sz="1200" kern="1200">
        <a:solidFill>
          <a:schemeClr val="tx1"/>
        </a:solidFill>
        <a:latin typeface="Manrope SemiBold" charset="0"/>
        <a:ea typeface="Manrope SemiBold" charset="0"/>
        <a:cs typeface="MuseoModerno Black" pitchFamily="2" charset="0"/>
      </a:defRPr>
    </a:lvl4pPr>
    <a:lvl5pPr marL="1828800" algn="l" defTabSz="914400" rtl="0" eaLnBrk="1" latinLnBrk="0" hangingPunct="1">
      <a:defRPr sz="1200" kern="1200">
        <a:solidFill>
          <a:schemeClr val="tx1"/>
        </a:solidFill>
        <a:latin typeface="Manrope SemiBold" charset="0"/>
        <a:ea typeface="Manrope SemiBold" charset="0"/>
        <a:cs typeface="MuseoModerno Black"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842789-4978-43F9-A2DE-237B27D1419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842789-4978-43F9-A2DE-237B27D1419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842789-4978-43F9-A2DE-237B27D1419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842789-4978-43F9-A2DE-237B27D1419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842789-4978-43F9-A2DE-237B27D1419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0B2DA3-CDEE-4435-B7D9-C314F7D6C3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9F9E-4727-4653-900B-0D249F462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7" Type="http://schemas.openxmlformats.org/officeDocument/2006/relationships/theme" Target="../theme/theme10.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7" Type="http://schemas.openxmlformats.org/officeDocument/2006/relationships/theme" Target="../theme/theme11.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7" Type="http://schemas.openxmlformats.org/officeDocument/2006/relationships/theme" Target="../theme/theme12.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7" Type="http://schemas.openxmlformats.org/officeDocument/2006/relationships/theme" Target="../theme/theme13.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7" Type="http://schemas.openxmlformats.org/officeDocument/2006/relationships/theme" Target="../theme/theme14.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7" Type="http://schemas.openxmlformats.org/officeDocument/2006/relationships/theme" Target="../theme/theme15.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7" Type="http://schemas.openxmlformats.org/officeDocument/2006/relationships/theme" Target="../theme/theme16.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92.xml"/><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7" Type="http://schemas.openxmlformats.org/officeDocument/2006/relationships/theme" Target="../theme/theme17.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13.xml"/><Relationship Id="rId8" Type="http://schemas.openxmlformats.org/officeDocument/2006/relationships/slideLayout" Target="../slideLayouts/slideLayout212.xml"/><Relationship Id="rId7" Type="http://schemas.openxmlformats.org/officeDocument/2006/relationships/slideLayout" Target="../slideLayouts/slideLayout211.xml"/><Relationship Id="rId6" Type="http://schemas.openxmlformats.org/officeDocument/2006/relationships/slideLayout" Target="../slideLayouts/slideLayout210.xml"/><Relationship Id="rId5" Type="http://schemas.openxmlformats.org/officeDocument/2006/relationships/slideLayout" Target="../slideLayouts/slideLayout209.xml"/><Relationship Id="rId4" Type="http://schemas.openxmlformats.org/officeDocument/2006/relationships/slideLayout" Target="../slideLayouts/slideLayout208.xml"/><Relationship Id="rId3" Type="http://schemas.openxmlformats.org/officeDocument/2006/relationships/slideLayout" Target="../slideLayouts/slideLayout207.xml"/><Relationship Id="rId2" Type="http://schemas.openxmlformats.org/officeDocument/2006/relationships/slideLayout" Target="../slideLayouts/slideLayout206.xml"/><Relationship Id="rId17" Type="http://schemas.openxmlformats.org/officeDocument/2006/relationships/theme" Target="../theme/theme18.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216.xml"/><Relationship Id="rId11" Type="http://schemas.openxmlformats.org/officeDocument/2006/relationships/slideLayout" Target="../slideLayouts/slideLayout215.xml"/><Relationship Id="rId10" Type="http://schemas.openxmlformats.org/officeDocument/2006/relationships/slideLayout" Target="../slideLayouts/slideLayout214.xml"/><Relationship Id="rId1" Type="http://schemas.openxmlformats.org/officeDocument/2006/relationships/slideLayout" Target="../slideLayouts/slideLayout205.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25.xml"/><Relationship Id="rId8" Type="http://schemas.openxmlformats.org/officeDocument/2006/relationships/slideLayout" Target="../slideLayouts/slideLayout224.xml"/><Relationship Id="rId7" Type="http://schemas.openxmlformats.org/officeDocument/2006/relationships/slideLayout" Target="../slideLayouts/slideLayout223.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3" Type="http://schemas.openxmlformats.org/officeDocument/2006/relationships/slideLayout" Target="../slideLayouts/slideLayout219.xml"/><Relationship Id="rId2" Type="http://schemas.openxmlformats.org/officeDocument/2006/relationships/slideLayout" Target="../slideLayouts/slideLayout218.xml"/><Relationship Id="rId17" Type="http://schemas.openxmlformats.org/officeDocument/2006/relationships/theme" Target="../theme/theme19.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228.xml"/><Relationship Id="rId11" Type="http://schemas.openxmlformats.org/officeDocument/2006/relationships/slideLayout" Target="../slideLayouts/slideLayout227.xml"/><Relationship Id="rId10" Type="http://schemas.openxmlformats.org/officeDocument/2006/relationships/slideLayout" Target="../slideLayouts/slideLayout226.xml"/><Relationship Id="rId1"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 Type="http://schemas.openxmlformats.org/officeDocument/2006/relationships/slideLayout" Target="../slideLayouts/slideLayout230.xml"/><Relationship Id="rId17" Type="http://schemas.openxmlformats.org/officeDocument/2006/relationships/theme" Target="../theme/theme20.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7" Type="http://schemas.openxmlformats.org/officeDocument/2006/relationships/theme" Target="../theme/theme4.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7" Type="http://schemas.openxmlformats.org/officeDocument/2006/relationships/theme" Target="../theme/theme5.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7" Type="http://schemas.openxmlformats.org/officeDocument/2006/relationships/theme" Target="../theme/theme6.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7" Type="http://schemas.openxmlformats.org/officeDocument/2006/relationships/theme" Target="../theme/theme7.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7" Type="http://schemas.openxmlformats.org/officeDocument/2006/relationships/theme" Target="../theme/theme8.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7" Type="http://schemas.openxmlformats.org/officeDocument/2006/relationships/theme" Target="../theme/theme9.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useoModerno Black" pitchFamily="2" charset="0"/>
              </a:defRPr>
            </a:lvl1pPr>
          </a:lstStyle>
          <a:p>
            <a:fld id="{FB0B2DA3-CDEE-4435-B7D9-C314F7D6C3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useoModerno Black"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useoModerno Black" pitchFamily="2" charset="0"/>
              </a:defRPr>
            </a:lvl1pPr>
          </a:lstStyle>
          <a:p>
            <a:fld id="{DCDA9F9E-4727-4653-900B-0D249F462BA7}" type="slidenum">
              <a:rPr lang="zh-CN" altLang="en-US" smtClean="0"/>
            </a:fld>
            <a:endParaRPr lang="zh-CN" altLang="en-US"/>
          </a:p>
        </p:txBody>
      </p:sp>
      <p:grpSp>
        <p:nvGrpSpPr>
          <p:cNvPr id="7" name="组合 6"/>
          <p:cNvGrpSpPr/>
          <p:nvPr userDrawn="1"/>
        </p:nvGrpSpPr>
        <p:grpSpPr>
          <a:xfrm flipH="1">
            <a:off x="-4" y="0"/>
            <a:ext cx="12192003" cy="6858000"/>
            <a:chOff x="-4" y="0"/>
            <a:chExt cx="12192003" cy="6858000"/>
          </a:xfrm>
        </p:grpSpPr>
        <p:grpSp>
          <p:nvGrpSpPr>
            <p:cNvPr id="8" name="组合 7"/>
            <p:cNvGrpSpPr/>
            <p:nvPr/>
          </p:nvGrpSpPr>
          <p:grpSpPr>
            <a:xfrm flipH="1">
              <a:off x="-4" y="0"/>
              <a:ext cx="12192003" cy="6858000"/>
              <a:chOff x="-3" y="0"/>
              <a:chExt cx="12192003" cy="6858000"/>
            </a:xfrm>
          </p:grpSpPr>
          <p:sp>
            <p:nvSpPr>
              <p:cNvPr id="10" name="矩形 9"/>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grpSp>
            <p:nvGrpSpPr>
              <p:cNvPr id="11" name="组合 10"/>
              <p:cNvGrpSpPr/>
              <p:nvPr/>
            </p:nvGrpSpPr>
            <p:grpSpPr>
              <a:xfrm>
                <a:off x="9880600" y="1"/>
                <a:ext cx="2311400" cy="6857999"/>
                <a:chOff x="9880600" y="1"/>
                <a:chExt cx="2311400" cy="6857999"/>
              </a:xfrm>
            </p:grpSpPr>
            <p:pic>
              <p:nvPicPr>
                <p:cNvPr id="13" name="图形 12"/>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V="1">
                  <a:off x="9880600" y="6808216"/>
                  <a:ext cx="2311400" cy="49784"/>
                </a:xfrm>
                <a:prstGeom prst="rect">
                  <a:avLst/>
                </a:prstGeom>
              </p:spPr>
            </p:pic>
            <p:pic>
              <p:nvPicPr>
                <p:cNvPr id="14" name="图形 13"/>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34696" y="1"/>
                  <a:ext cx="1257304" cy="689686"/>
                </a:xfrm>
                <a:prstGeom prst="rect">
                  <a:avLst/>
                </a:prstGeom>
              </p:spPr>
            </p:pic>
          </p:grpSp>
          <p:pic>
            <p:nvPicPr>
              <p:cNvPr id="12" name="图形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3" y="6531532"/>
                <a:ext cx="587375" cy="322201"/>
              </a:xfrm>
              <a:prstGeom prst="rect">
                <a:avLst/>
              </a:prstGeom>
            </p:spPr>
          </p:pic>
        </p:grpSp>
        <p:sp>
          <p:nvSpPr>
            <p:cNvPr id="9" name="Oval 15"/>
            <p:cNvSpPr/>
            <p:nvPr/>
          </p:nvSpPr>
          <p:spPr>
            <a:xfrm flipH="1">
              <a:off x="329155" y="177801"/>
              <a:ext cx="303927" cy="304800"/>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Manrope SemiBold" charset="0"/>
                <a:cs typeface="MuseoModerno Black" pitchFamily="2" charset="0"/>
              </a:endParaRPr>
            </a:p>
          </p:txBody>
        </p:sp>
      </p:grpSp>
      <p:sp>
        <p:nvSpPr>
          <p:cNvPr id="15" name="矩形 14"/>
          <p:cNvSpPr/>
          <p:nvPr userDrawn="1"/>
        </p:nvSpPr>
        <p:spPr>
          <a:xfrm>
            <a:off x="0" y="246299"/>
            <a:ext cx="333375" cy="646331"/>
          </a:xfrm>
          <a:prstGeom prst="rect">
            <a:avLst/>
          </a:prstGeom>
          <a:solidFill>
            <a:srgbClr val="E16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useoModerno Black" pitchFamily="2" charset="0"/>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useoModerno Black"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useoModerno Blac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useoModerno Blac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useoModerno Blac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useoModerno Blac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xml"/><Relationship Id="rId7" Type="http://schemas.openxmlformats.org/officeDocument/2006/relationships/image" Target="../media/image7.jpe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0" Type="http://schemas.openxmlformats.org/officeDocument/2006/relationships/notesSlide" Target="../notesSlides/notesSlide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5.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9.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3.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57.xml"/><Relationship Id="rId7" Type="http://schemas.openxmlformats.org/officeDocument/2006/relationships/tags" Target="../tags/tag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35.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image" Target="../media/image7.jpe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tags" Target="../tags/tag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useoModerno Black" pitchFamily="2" charset="0"/>
            </a:endParaRPr>
          </a:p>
        </p:txBody>
      </p:sp>
      <p:pic>
        <p:nvPicPr>
          <p:cNvPr id="19" name="图形 1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7566660" cy="6858000"/>
          </a:xfrm>
          <a:prstGeom prst="rect">
            <a:avLst/>
          </a:prstGeom>
        </p:spPr>
      </p:pic>
      <p:grpSp>
        <p:nvGrpSpPr>
          <p:cNvPr id="8" name="组合 7"/>
          <p:cNvGrpSpPr/>
          <p:nvPr/>
        </p:nvGrpSpPr>
        <p:grpSpPr>
          <a:xfrm>
            <a:off x="9880600" y="0"/>
            <a:ext cx="2311400" cy="6858000"/>
            <a:chOff x="9880600" y="0"/>
            <a:chExt cx="2311400" cy="6858000"/>
          </a:xfrm>
        </p:grpSpPr>
        <p:pic>
          <p:nvPicPr>
            <p:cNvPr id="7" name="图形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9880600" y="6808216"/>
              <a:ext cx="2311400" cy="49784"/>
            </a:xfrm>
            <a:prstGeom prst="rect">
              <a:avLst/>
            </a:prstGeom>
          </p:spPr>
        </p:pic>
        <p:pic>
          <p:nvPicPr>
            <p:cNvPr id="4" name="图形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800" y="0"/>
              <a:ext cx="1727200" cy="947445"/>
            </a:xfrm>
            <a:prstGeom prst="rect">
              <a:avLst/>
            </a:prstGeom>
          </p:spPr>
        </p:pic>
      </p:grpSp>
      <p:sp>
        <p:nvSpPr>
          <p:cNvPr id="17" name="Oval 15"/>
          <p:cNvSpPr/>
          <p:nvPr/>
        </p:nvSpPr>
        <p:spPr>
          <a:xfrm>
            <a:off x="11328925" y="203200"/>
            <a:ext cx="394215" cy="395347"/>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useoModerno Black" pitchFamily="2" charset="0"/>
            </a:endParaRPr>
          </a:p>
        </p:txBody>
      </p:sp>
      <p:sp>
        <p:nvSpPr>
          <p:cNvPr id="18" name="矩形 17"/>
          <p:cNvSpPr/>
          <p:nvPr/>
        </p:nvSpPr>
        <p:spPr>
          <a:xfrm>
            <a:off x="5420359" y="1544331"/>
            <a:ext cx="3569971" cy="1323439"/>
          </a:xfrm>
          <a:prstGeom prst="rect">
            <a:avLst/>
          </a:prstGeom>
        </p:spPr>
        <p:txBody>
          <a:bodyPr wrap="square">
            <a:spAutoFit/>
          </a:bodyPr>
          <a:lstStyle/>
          <a:p>
            <a:pPr algn="r"/>
            <a:r>
              <a:rPr lang="zh-CN" altLang="en-US" sz="8000" dirty="0">
                <a:solidFill>
                  <a:srgbClr val="FDF1F1"/>
                </a:solidFill>
                <a:latin typeface="MuseoModerno Black" pitchFamily="2" charset="0"/>
                <a:cs typeface="MuseoModerno Black" pitchFamily="2" charset="0"/>
              </a:rPr>
              <a:t>WPS</a:t>
            </a:r>
            <a:endParaRPr lang="zh-CN" altLang="en-US" sz="8000" dirty="0">
              <a:solidFill>
                <a:srgbClr val="FDF1F1"/>
              </a:solidFill>
              <a:latin typeface="MuseoModerno Black" pitchFamily="2" charset="0"/>
              <a:cs typeface="MuseoModerno Black" pitchFamily="2" charset="0"/>
            </a:endParaRPr>
          </a:p>
        </p:txBody>
      </p:sp>
      <p:sp>
        <p:nvSpPr>
          <p:cNvPr id="20" name="矩形 19"/>
          <p:cNvSpPr/>
          <p:nvPr/>
        </p:nvSpPr>
        <p:spPr>
          <a:xfrm>
            <a:off x="5198110" y="1595120"/>
            <a:ext cx="6723380" cy="4432300"/>
          </a:xfrm>
          <a:prstGeom prst="rect">
            <a:avLst/>
          </a:prstGeom>
        </p:spPr>
        <p:txBody>
          <a:bodyPr wrap="square">
            <a:noAutofit/>
          </a:bodyPr>
          <a:lstStyle/>
          <a:p>
            <a:pPr algn="r"/>
            <a:r>
              <a:rPr lang="en-US" altLang="zh-CN" sz="4400" dirty="0">
                <a:solidFill>
                  <a:srgbClr val="E16E67"/>
                </a:solidFill>
                <a:latin typeface="MuseoModerno Black" pitchFamily="2" charset="0"/>
                <a:cs typeface="MuseoModerno Black" pitchFamily="2" charset="0"/>
              </a:rPr>
              <a:t>Deep</a:t>
            </a:r>
            <a:r>
              <a:rPr lang="zh-CN" altLang="en-US" sz="4400" dirty="0">
                <a:solidFill>
                  <a:srgbClr val="E16E67"/>
                </a:solidFill>
                <a:latin typeface="MuseoModerno Black" pitchFamily="2" charset="0"/>
                <a:cs typeface="MuseoModerno Black" pitchFamily="2" charset="0"/>
              </a:rPr>
              <a:t> </a:t>
            </a:r>
            <a:r>
              <a:rPr lang="zh-CN" altLang="en-US" sz="8800" dirty="0">
                <a:solidFill>
                  <a:srgbClr val="E16E67"/>
                </a:solidFill>
                <a:latin typeface="MuseoModerno Black" pitchFamily="2" charset="0"/>
                <a:cs typeface="MuseoModerno Black" pitchFamily="2" charset="0"/>
              </a:rPr>
              <a:t>A</a:t>
            </a:r>
            <a:r>
              <a:rPr lang="zh-CN" altLang="en-US" sz="4400" dirty="0">
                <a:solidFill>
                  <a:srgbClr val="E16E67"/>
                </a:solidFill>
                <a:latin typeface="MuseoModerno Black" pitchFamily="2" charset="0"/>
                <a:cs typeface="MuseoModerno Black" pitchFamily="2" charset="0"/>
              </a:rPr>
              <a:t>nalysis</a:t>
            </a:r>
            <a:r>
              <a:rPr lang="en-US" altLang="zh-CN" sz="4400" dirty="0">
                <a:solidFill>
                  <a:srgbClr val="E16E67"/>
                </a:solidFill>
                <a:latin typeface="MuseoModerno Black" pitchFamily="2" charset="0"/>
                <a:cs typeface="MuseoModerno Black" pitchFamily="2" charset="0"/>
              </a:rPr>
              <a:t> on Learners Data</a:t>
            </a:r>
            <a:endParaRPr lang="en-US" altLang="zh-CN" sz="4400" dirty="0">
              <a:solidFill>
                <a:srgbClr val="E16E67"/>
              </a:solidFill>
              <a:latin typeface="MuseoModerno Black" pitchFamily="2" charset="0"/>
              <a:cs typeface="MuseoModerno Black" pitchFamily="2" charset="0"/>
            </a:endParaRPr>
          </a:p>
          <a:p>
            <a:pPr algn="r"/>
            <a:endParaRPr lang="en-US" altLang="zh-CN" sz="4400" dirty="0">
              <a:solidFill>
                <a:srgbClr val="E16E67"/>
              </a:solidFill>
              <a:latin typeface="MuseoModerno Black" pitchFamily="2" charset="0"/>
              <a:cs typeface="MuseoModerno Black" pitchFamily="2" charset="0"/>
            </a:endParaRPr>
          </a:p>
          <a:p>
            <a:pPr algn="r"/>
            <a:r>
              <a:rPr lang="en-US" altLang="zh-CN" sz="4400" dirty="0">
                <a:solidFill>
                  <a:srgbClr val="E16E67"/>
                </a:solidFill>
                <a:latin typeface="MuseoModerno Black" pitchFamily="2" charset="0"/>
                <a:cs typeface="MuseoModerno Black" pitchFamily="2" charset="0"/>
              </a:rPr>
              <a:t>Presented By:</a:t>
            </a:r>
            <a:endParaRPr lang="en-US" altLang="zh-CN" sz="4400" dirty="0">
              <a:solidFill>
                <a:srgbClr val="E16E67"/>
              </a:solidFill>
              <a:latin typeface="MuseoModerno Black" pitchFamily="2" charset="0"/>
              <a:cs typeface="MuseoModerno Black" pitchFamily="2" charset="0"/>
            </a:endParaRPr>
          </a:p>
          <a:p>
            <a:pPr algn="r"/>
            <a:r>
              <a:rPr lang="en-US" altLang="zh-CN" sz="4400" dirty="0">
                <a:solidFill>
                  <a:srgbClr val="E16E67"/>
                </a:solidFill>
                <a:latin typeface="MuseoModerno Black" pitchFamily="2" charset="0"/>
                <a:cs typeface="MuseoModerno Black" pitchFamily="2" charset="0"/>
              </a:rPr>
              <a:t>Kanishk Shukla</a:t>
            </a:r>
            <a:endParaRPr lang="en-US" altLang="zh-CN" sz="4400" dirty="0">
              <a:solidFill>
                <a:srgbClr val="E16E67"/>
              </a:solidFill>
              <a:latin typeface="MuseoModerno Black" pitchFamily="2" charset="0"/>
              <a:cs typeface="MuseoModerno Black" pitchFamily="2" charset="0"/>
            </a:endParaRPr>
          </a:p>
          <a:p>
            <a:pPr algn="r"/>
            <a:endParaRPr lang="en-US" altLang="zh-CN" sz="4400" dirty="0">
              <a:solidFill>
                <a:srgbClr val="E16E67"/>
              </a:solidFill>
              <a:latin typeface="MuseoModerno Black" pitchFamily="2" charset="0"/>
              <a:cs typeface="MuseoModerno Black" pitchFamily="2" charset="0"/>
            </a:endParaRPr>
          </a:p>
        </p:txBody>
      </p:sp>
      <p:sp>
        <p:nvSpPr>
          <p:cNvPr id="21" name="矩形 20"/>
          <p:cNvSpPr/>
          <p:nvPr/>
        </p:nvSpPr>
        <p:spPr>
          <a:xfrm>
            <a:off x="8661400" y="1344930"/>
            <a:ext cx="2963545" cy="368300"/>
          </a:xfrm>
          <a:prstGeom prst="rect">
            <a:avLst/>
          </a:prstGeom>
          <a:solidFill>
            <a:srgbClr val="5D76DA"/>
          </a:solidFill>
        </p:spPr>
        <p:txBody>
          <a:bodyPr wrap="square">
            <a:spAutoFit/>
          </a:bodyPr>
          <a:lstStyle/>
          <a:p>
            <a:pPr algn="r"/>
            <a:r>
              <a:rPr lang="en-US" altLang="zh-CN" dirty="0">
                <a:solidFill>
                  <a:schemeClr val="bg1"/>
                </a:solidFill>
                <a:latin typeface="MuseoModerno Black" pitchFamily="2" charset="0"/>
                <a:cs typeface="MuseoModerno Black" pitchFamily="2" charset="0"/>
              </a:rPr>
              <a:t>Tata Steel Prashikshan</a:t>
            </a:r>
            <a:endParaRPr lang="en-US" altLang="zh-CN" dirty="0">
              <a:solidFill>
                <a:schemeClr val="bg1"/>
              </a:solidFill>
              <a:latin typeface="MuseoModerno Black" pitchFamily="2" charset="0"/>
              <a:cs typeface="MuseoModerno Black" pitchFamily="2" charset="0"/>
            </a:endParaRPr>
          </a:p>
        </p:txBody>
      </p:sp>
      <p:pic>
        <p:nvPicPr>
          <p:cNvPr id="22" name="图形 2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1" y="4253484"/>
            <a:ext cx="4763437" cy="2612954"/>
          </a:xfrm>
          <a:prstGeom prst="rect">
            <a:avLst/>
          </a:prstGeom>
        </p:spPr>
      </p:pic>
      <p:sp>
        <p:nvSpPr>
          <p:cNvPr id="23" name="椭圆 22"/>
          <p:cNvSpPr/>
          <p:nvPr/>
        </p:nvSpPr>
        <p:spPr>
          <a:xfrm flipH="1">
            <a:off x="363674" y="1074445"/>
            <a:ext cx="5385593" cy="5385593"/>
          </a:xfrm>
          <a:prstGeom prst="ellipse">
            <a:avLst/>
          </a:prstGeom>
          <a:blipFill>
            <a:blip r:embed="rId7"/>
            <a:stretch>
              <a:fillRect l="-25078" r="-24966"/>
            </a:stretch>
          </a:blipFill>
          <a:ln w="19050">
            <a:solidFill>
              <a:srgbClr val="5D76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useoModerno Black" pitchFamily="2" charset="0"/>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2285" y="3103880"/>
            <a:ext cx="4732020" cy="1476375"/>
          </a:xfrm>
          <a:prstGeom prst="rect">
            <a:avLst/>
          </a:prstGeom>
          <a:noFill/>
        </p:spPr>
        <p:txBody>
          <a:bodyPr wrap="square" rtlCol="0">
            <a:spAutoFit/>
          </a:bodyPr>
          <a:p>
            <a:r>
              <a:rPr lang="en-US"/>
              <a:t>The average learning hours spent by the employees who completed the course is 5.47964 hours and the average learning hours spent by the employees is 1.37468 hours </a:t>
            </a:r>
            <a:endParaRPr lang="en-US"/>
          </a:p>
        </p:txBody>
      </p:sp>
      <p:sp>
        <p:nvSpPr>
          <p:cNvPr id="5" name="Text Box 4"/>
          <p:cNvSpPr txBox="1"/>
          <p:nvPr/>
        </p:nvSpPr>
        <p:spPr>
          <a:xfrm>
            <a:off x="502285" y="2717165"/>
            <a:ext cx="436626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9.)</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103" name="Picture 102"/>
          <p:cNvPicPr/>
          <p:nvPr/>
        </p:nvPicPr>
        <p:blipFill>
          <a:blip r:embed="rId1"/>
          <a:stretch>
            <a:fillRect/>
          </a:stretch>
        </p:blipFill>
        <p:spPr>
          <a:xfrm>
            <a:off x="5416550" y="899795"/>
            <a:ext cx="6593840" cy="51619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2285" y="3103880"/>
            <a:ext cx="4732020" cy="1198880"/>
          </a:xfrm>
          <a:prstGeom prst="rect">
            <a:avLst/>
          </a:prstGeom>
          <a:noFill/>
        </p:spPr>
        <p:txBody>
          <a:bodyPr wrap="square" rtlCol="0">
            <a:spAutoFit/>
          </a:bodyPr>
          <a:p>
            <a:r>
              <a:rPr lang="en-US"/>
              <a:t>The average grade by the employees who completed the course is 90.4993 and the average </a:t>
            </a:r>
            <a:r>
              <a:rPr lang="en-US">
                <a:sym typeface="+mn-ea"/>
              </a:rPr>
              <a:t>grade by the employees who did not complete the course is 10.1215</a:t>
            </a:r>
            <a:endParaRPr lang="en-US"/>
          </a:p>
        </p:txBody>
      </p:sp>
      <p:sp>
        <p:nvSpPr>
          <p:cNvPr id="5" name="Text Box 4"/>
          <p:cNvSpPr txBox="1"/>
          <p:nvPr/>
        </p:nvSpPr>
        <p:spPr>
          <a:xfrm>
            <a:off x="502285" y="2717165"/>
            <a:ext cx="436626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10.)</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2" name="Picture 1"/>
          <p:cNvPicPr>
            <a:picLocks noChangeAspect="1"/>
          </p:cNvPicPr>
          <p:nvPr/>
        </p:nvPicPr>
        <p:blipFill>
          <a:blip r:embed="rId1"/>
          <a:stretch>
            <a:fillRect/>
          </a:stretch>
        </p:blipFill>
        <p:spPr>
          <a:xfrm>
            <a:off x="5234305" y="737870"/>
            <a:ext cx="6614795" cy="5516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51560" y="5518150"/>
            <a:ext cx="10783570" cy="1198880"/>
          </a:xfrm>
          <a:prstGeom prst="rect">
            <a:avLst/>
          </a:prstGeom>
          <a:noFill/>
        </p:spPr>
        <p:txBody>
          <a:bodyPr wrap="square" rtlCol="0">
            <a:spAutoFit/>
          </a:bodyPr>
          <a:p>
            <a:r>
              <a:rPr lang="en-US" altLang="zh-CN" dirty="0">
                <a:solidFill>
                  <a:schemeClr val="tx1">
                    <a:lumMod val="75000"/>
                    <a:lumOff val="25000"/>
                  </a:schemeClr>
                </a:solidFill>
                <a:cs typeface="+mn-ea"/>
                <a:sym typeface="+mn-lt"/>
              </a:rPr>
              <a:t>Most Pursued Course Among Completed Courses: Data – What It Is What We Can Do With It</a:t>
            </a:r>
            <a:endParaRPr lang="en-US" altLang="zh-CN" dirty="0">
              <a:solidFill>
                <a:schemeClr val="tx1">
                  <a:lumMod val="75000"/>
                  <a:lumOff val="25000"/>
                </a:schemeClr>
              </a:solidFill>
              <a:cs typeface="+mn-ea"/>
              <a:sym typeface="+mn-lt"/>
            </a:endParaRPr>
          </a:p>
          <a:p>
            <a:endParaRPr lang="en-US" altLang="zh-CN" dirty="0">
              <a:solidFill>
                <a:schemeClr val="tx1">
                  <a:lumMod val="75000"/>
                  <a:lumOff val="25000"/>
                </a:schemeClr>
              </a:solidFill>
              <a:cs typeface="+mn-ea"/>
              <a:sym typeface="+mn-lt"/>
            </a:endParaRPr>
          </a:p>
          <a:p>
            <a:r>
              <a:rPr lang="en-US" altLang="zh-CN" dirty="0">
                <a:solidFill>
                  <a:schemeClr val="tx1">
                    <a:lumMod val="75000"/>
                    <a:lumOff val="25000"/>
                  </a:schemeClr>
                </a:solidFill>
                <a:cs typeface="+mn-ea"/>
                <a:sym typeface="+mn-lt"/>
              </a:rPr>
              <a:t>Most Learnt Skill Among Completed Courses: Data Visualization; Data Analysis; Analysis; Problem Solving</a:t>
            </a:r>
            <a:endParaRPr lang="en-US" altLang="zh-CN" dirty="0">
              <a:solidFill>
                <a:schemeClr val="tx1">
                  <a:lumMod val="75000"/>
                  <a:lumOff val="25000"/>
                </a:schemeClr>
              </a:solidFill>
              <a:cs typeface="+mn-ea"/>
              <a:sym typeface="+mn-lt"/>
            </a:endParaRPr>
          </a:p>
        </p:txBody>
      </p:sp>
      <p:sp>
        <p:nvSpPr>
          <p:cNvPr id="5" name="Text Box 4"/>
          <p:cNvSpPr txBox="1"/>
          <p:nvPr/>
        </p:nvSpPr>
        <p:spPr>
          <a:xfrm>
            <a:off x="156845" y="5814060"/>
            <a:ext cx="78994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11.)</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104" name="Picture 103"/>
          <p:cNvPicPr/>
          <p:nvPr/>
        </p:nvPicPr>
        <p:blipFill>
          <a:blip r:embed="rId1"/>
          <a:stretch>
            <a:fillRect/>
          </a:stretch>
        </p:blipFill>
        <p:spPr>
          <a:xfrm>
            <a:off x="-635" y="98425"/>
            <a:ext cx="12192635" cy="50012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080135" y="6043930"/>
            <a:ext cx="10367010" cy="583565"/>
          </a:xfrm>
          <a:prstGeom prst="rect">
            <a:avLst/>
          </a:prstGeom>
          <a:noFill/>
        </p:spPr>
        <p:txBody>
          <a:bodyPr wrap="square" rtlCol="0">
            <a:spAutoFit/>
          </a:bodyPr>
          <a:p>
            <a:r>
              <a:rPr lang="en-US" sz="3200"/>
              <a:t>Top 10 Highest Completion Rates By the Department</a:t>
            </a:r>
            <a:endParaRPr lang="en-US" sz="3200"/>
          </a:p>
        </p:txBody>
      </p:sp>
      <p:pic>
        <p:nvPicPr>
          <p:cNvPr id="4" name="Picture 3"/>
          <p:cNvPicPr>
            <a:picLocks noChangeAspect="1"/>
          </p:cNvPicPr>
          <p:nvPr/>
        </p:nvPicPr>
        <p:blipFill>
          <a:blip r:embed="rId1"/>
          <a:stretch>
            <a:fillRect/>
          </a:stretch>
        </p:blipFill>
        <p:spPr>
          <a:xfrm>
            <a:off x="95250" y="783590"/>
            <a:ext cx="11999595" cy="5049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080135" y="6177280"/>
            <a:ext cx="10367010" cy="583565"/>
          </a:xfrm>
          <a:prstGeom prst="rect">
            <a:avLst/>
          </a:prstGeom>
          <a:noFill/>
        </p:spPr>
        <p:txBody>
          <a:bodyPr wrap="square" rtlCol="0">
            <a:spAutoFit/>
          </a:bodyPr>
          <a:p>
            <a:r>
              <a:rPr lang="en-US" sz="3200"/>
              <a:t>Top 10 lowest Completion rates by the department </a:t>
            </a:r>
            <a:endParaRPr lang="en-US" sz="3200"/>
          </a:p>
        </p:txBody>
      </p:sp>
      <p:pic>
        <p:nvPicPr>
          <p:cNvPr id="4" name="Picture 3"/>
          <p:cNvPicPr>
            <a:picLocks noChangeAspect="1"/>
          </p:cNvPicPr>
          <p:nvPr/>
        </p:nvPicPr>
        <p:blipFill>
          <a:blip r:embed="rId1"/>
          <a:stretch>
            <a:fillRect/>
          </a:stretch>
        </p:blipFill>
        <p:spPr>
          <a:xfrm>
            <a:off x="217170" y="729615"/>
            <a:ext cx="11735435" cy="5377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766445" y="6127115"/>
            <a:ext cx="11108690" cy="521970"/>
          </a:xfrm>
          <a:prstGeom prst="rect">
            <a:avLst/>
          </a:prstGeom>
          <a:noFill/>
        </p:spPr>
        <p:txBody>
          <a:bodyPr wrap="square" rtlCol="0">
            <a:spAutoFit/>
          </a:bodyPr>
          <a:p>
            <a:r>
              <a:rPr lang="en-US" sz="2800"/>
              <a:t>Top 10 Programs by Highest Average Learning Hours Spent on it</a:t>
            </a:r>
            <a:endParaRPr lang="en-US" sz="2800"/>
          </a:p>
        </p:txBody>
      </p:sp>
      <p:pic>
        <p:nvPicPr>
          <p:cNvPr id="4" name="Picture 3"/>
          <p:cNvPicPr>
            <a:picLocks noChangeAspect="1"/>
          </p:cNvPicPr>
          <p:nvPr/>
        </p:nvPicPr>
        <p:blipFill>
          <a:blip r:embed="rId1"/>
          <a:stretch>
            <a:fillRect/>
          </a:stretch>
        </p:blipFill>
        <p:spPr>
          <a:xfrm>
            <a:off x="194945" y="692785"/>
            <a:ext cx="11885295" cy="5141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530860" y="6043930"/>
            <a:ext cx="11130915" cy="521970"/>
          </a:xfrm>
          <a:prstGeom prst="rect">
            <a:avLst/>
          </a:prstGeom>
          <a:noFill/>
        </p:spPr>
        <p:txBody>
          <a:bodyPr wrap="square" rtlCol="0">
            <a:spAutoFit/>
          </a:bodyPr>
          <a:p>
            <a:r>
              <a:rPr lang="en-US" sz="2800">
                <a:sym typeface="+mn-ea"/>
              </a:rPr>
              <a:t>Top 10 Programs by Lowest Average Learning Hours Spent </a:t>
            </a:r>
            <a:endParaRPr lang="en-US" sz="2800"/>
          </a:p>
        </p:txBody>
      </p:sp>
      <p:pic>
        <p:nvPicPr>
          <p:cNvPr id="4" name="Picture 3"/>
          <p:cNvPicPr>
            <a:picLocks noChangeAspect="1"/>
          </p:cNvPicPr>
          <p:nvPr/>
        </p:nvPicPr>
        <p:blipFill>
          <a:blip r:embed="rId1"/>
          <a:stretch>
            <a:fillRect/>
          </a:stretch>
        </p:blipFill>
        <p:spPr>
          <a:xfrm>
            <a:off x="389890" y="867410"/>
            <a:ext cx="11130280" cy="4922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92000" y="5437505"/>
            <a:ext cx="789940" cy="606425"/>
          </a:xfrm>
          <a:prstGeom prst="rect">
            <a:avLst/>
          </a:prstGeom>
          <a:noFill/>
        </p:spPr>
        <p:txBody>
          <a:bodyPr wrap="square" rtlCol="0">
            <a:noAutofit/>
          </a:bodyPr>
          <a:p>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153160" y="6127115"/>
            <a:ext cx="10367010" cy="583565"/>
          </a:xfrm>
          <a:prstGeom prst="rect">
            <a:avLst/>
          </a:prstGeom>
          <a:noFill/>
        </p:spPr>
        <p:txBody>
          <a:bodyPr wrap="square" rtlCol="0">
            <a:spAutoFit/>
          </a:bodyPr>
          <a:p>
            <a:r>
              <a:rPr lang="en-US" sz="3200"/>
              <a:t>Top 10 Divisions by highest Average Course Grades</a:t>
            </a:r>
            <a:endParaRPr lang="en-US" sz="3200"/>
          </a:p>
        </p:txBody>
      </p:sp>
      <p:pic>
        <p:nvPicPr>
          <p:cNvPr id="105" name="Picture 104"/>
          <p:cNvPicPr/>
          <p:nvPr/>
        </p:nvPicPr>
        <p:blipFill>
          <a:blip r:embed="rId1"/>
          <a:stretch>
            <a:fillRect/>
          </a:stretch>
        </p:blipFill>
        <p:spPr>
          <a:xfrm>
            <a:off x="74295" y="695325"/>
            <a:ext cx="12117705" cy="521716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92000" y="5437505"/>
            <a:ext cx="789940" cy="606425"/>
          </a:xfrm>
          <a:prstGeom prst="rect">
            <a:avLst/>
          </a:prstGeom>
          <a:noFill/>
        </p:spPr>
        <p:txBody>
          <a:bodyPr wrap="square" rtlCol="0">
            <a:noAutofit/>
          </a:bodyPr>
          <a:p>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153160" y="6127115"/>
            <a:ext cx="10367010" cy="583565"/>
          </a:xfrm>
          <a:prstGeom prst="rect">
            <a:avLst/>
          </a:prstGeom>
          <a:noFill/>
        </p:spPr>
        <p:txBody>
          <a:bodyPr wrap="square" rtlCol="0">
            <a:spAutoFit/>
          </a:bodyPr>
          <a:p>
            <a:r>
              <a:rPr lang="en-US" sz="3200">
                <a:sym typeface="+mn-ea"/>
              </a:rPr>
              <a:t>Top 10 Divisions by Lowest Average Course Grades</a:t>
            </a:r>
            <a:endParaRPr lang="en-US" sz="3200"/>
          </a:p>
        </p:txBody>
      </p:sp>
      <p:pic>
        <p:nvPicPr>
          <p:cNvPr id="106" name="Picture 105"/>
          <p:cNvPicPr/>
          <p:nvPr/>
        </p:nvPicPr>
        <p:blipFill>
          <a:blip r:embed="rId1"/>
          <a:stretch>
            <a:fillRect/>
          </a:stretch>
        </p:blipFill>
        <p:spPr>
          <a:xfrm>
            <a:off x="69850" y="680085"/>
            <a:ext cx="11993245" cy="544703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285875" y="5868670"/>
            <a:ext cx="10356850" cy="521970"/>
          </a:xfrm>
          <a:prstGeom prst="rect">
            <a:avLst/>
          </a:prstGeom>
          <a:noFill/>
        </p:spPr>
        <p:txBody>
          <a:bodyPr wrap="square" rtlCol="0">
            <a:spAutoFit/>
          </a:bodyPr>
          <a:p>
            <a:r>
              <a:rPr lang="en-US" sz="2800"/>
              <a:t>Top 10 Highest Short duration Course Completion Rates</a:t>
            </a:r>
            <a:endParaRPr lang="en-US" sz="2800"/>
          </a:p>
        </p:txBody>
      </p:sp>
      <p:pic>
        <p:nvPicPr>
          <p:cNvPr id="100" name="Picture 99"/>
          <p:cNvPicPr/>
          <p:nvPr/>
        </p:nvPicPr>
        <p:blipFill>
          <a:blip r:embed="rId1"/>
          <a:stretch>
            <a:fillRect/>
          </a:stretch>
        </p:blipFill>
        <p:spPr>
          <a:xfrm>
            <a:off x="0" y="663575"/>
            <a:ext cx="12192635" cy="502793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useoModerno Black" pitchFamily="2" charset="0"/>
            </a:endParaRPr>
          </a:p>
        </p:txBody>
      </p:sp>
      <p:pic>
        <p:nvPicPr>
          <p:cNvPr id="19" name="图形 1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 y="0"/>
            <a:ext cx="7566660" cy="6858000"/>
          </a:xfrm>
          <a:prstGeom prst="rect">
            <a:avLst/>
          </a:prstGeom>
        </p:spPr>
      </p:pic>
      <p:grpSp>
        <p:nvGrpSpPr>
          <p:cNvPr id="8" name="组合 7"/>
          <p:cNvGrpSpPr/>
          <p:nvPr/>
        </p:nvGrpSpPr>
        <p:grpSpPr>
          <a:xfrm>
            <a:off x="9880600" y="0"/>
            <a:ext cx="2311400" cy="6858000"/>
            <a:chOff x="9880600" y="0"/>
            <a:chExt cx="2311400" cy="6858000"/>
          </a:xfrm>
        </p:grpSpPr>
        <p:pic>
          <p:nvPicPr>
            <p:cNvPr id="7" name="图形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9880600" y="6808216"/>
              <a:ext cx="2311400" cy="49784"/>
            </a:xfrm>
            <a:prstGeom prst="rect">
              <a:avLst/>
            </a:prstGeom>
          </p:spPr>
        </p:pic>
        <p:pic>
          <p:nvPicPr>
            <p:cNvPr id="4" name="图形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800" y="0"/>
              <a:ext cx="1727200" cy="947445"/>
            </a:xfrm>
            <a:prstGeom prst="rect">
              <a:avLst/>
            </a:prstGeom>
          </p:spPr>
        </p:pic>
      </p:grpSp>
      <p:sp>
        <p:nvSpPr>
          <p:cNvPr id="17" name="Oval 15"/>
          <p:cNvSpPr/>
          <p:nvPr/>
        </p:nvSpPr>
        <p:spPr>
          <a:xfrm>
            <a:off x="11328925" y="203200"/>
            <a:ext cx="394215" cy="395347"/>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useoModerno Black" pitchFamily="2" charset="0"/>
            </a:endParaRPr>
          </a:p>
        </p:txBody>
      </p:sp>
      <p:pic>
        <p:nvPicPr>
          <p:cNvPr id="22" name="图形 2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2" y="5946855"/>
            <a:ext cx="1676404" cy="919581"/>
          </a:xfrm>
          <a:prstGeom prst="rect">
            <a:avLst/>
          </a:prstGeom>
        </p:spPr>
      </p:pic>
      <p:sp>
        <p:nvSpPr>
          <p:cNvPr id="24" name="矩形 23"/>
          <p:cNvSpPr/>
          <p:nvPr/>
        </p:nvSpPr>
        <p:spPr>
          <a:xfrm>
            <a:off x="836295" y="598805"/>
            <a:ext cx="11193780" cy="1322070"/>
          </a:xfrm>
          <a:prstGeom prst="rect">
            <a:avLst/>
          </a:prstGeom>
        </p:spPr>
        <p:txBody>
          <a:bodyPr wrap="square">
            <a:spAutoFit/>
          </a:bodyPr>
          <a:lstStyle/>
          <a:p>
            <a:r>
              <a:rPr lang="en-US" altLang="zh-CN" sz="8000" dirty="0">
                <a:solidFill>
                  <a:srgbClr val="5D76DA"/>
                </a:solidFill>
                <a:latin typeface="MuseoModerno Black" pitchFamily="2" charset="0"/>
                <a:cs typeface="MuseoModerno Black" pitchFamily="2" charset="0"/>
              </a:rPr>
              <a:t>Acknowledgement</a:t>
            </a:r>
            <a:endParaRPr lang="en-US" altLang="zh-CN" sz="8000" dirty="0">
              <a:solidFill>
                <a:srgbClr val="5D76DA"/>
              </a:solidFill>
              <a:latin typeface="MuseoModerno Black" pitchFamily="2" charset="0"/>
              <a:cs typeface="MuseoModerno Black" pitchFamily="2" charset="0"/>
            </a:endParaRPr>
          </a:p>
        </p:txBody>
      </p:sp>
      <p:sp>
        <p:nvSpPr>
          <p:cNvPr id="29" name="矩形 28"/>
          <p:cNvSpPr/>
          <p:nvPr/>
        </p:nvSpPr>
        <p:spPr>
          <a:xfrm>
            <a:off x="731520" y="2275205"/>
            <a:ext cx="10246360" cy="2306955"/>
          </a:xfrm>
          <a:prstGeom prst="rect">
            <a:avLst/>
          </a:prstGeom>
        </p:spPr>
        <p:txBody>
          <a:bodyPr wrap="square">
            <a:spAutoFit/>
          </a:bodyPr>
          <a:lstStyle/>
          <a:p>
            <a:r>
              <a:rPr lang="en-US" altLang="zh-CN" sz="2400" dirty="0">
                <a:solidFill>
                  <a:srgbClr val="E16E67"/>
                </a:solidFill>
                <a:latin typeface="MuseoModerno Black" pitchFamily="2" charset="0"/>
                <a:cs typeface="MuseoModerno Black" pitchFamily="2" charset="0"/>
              </a:rPr>
              <a:t>I would like to extend my sincere gratitude to Tata Steel for providing the comprehensive dataset, which was essential for this analysis. Special thanks to Mr. Sourav Ghosh for his invaluable guidance and support throughout this project. This work would not have been possible without his mentorship and the detailed data from Tata Steel. Thank you.</a:t>
            </a:r>
            <a:endParaRPr lang="en-US" altLang="zh-CN" sz="2400" dirty="0">
              <a:solidFill>
                <a:srgbClr val="E16E67"/>
              </a:solidFill>
              <a:latin typeface="MuseoModerno Black" pitchFamily="2" charset="0"/>
              <a:cs typeface="MuseoModerno Black" pitchFamily="2" charset="0"/>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93345"/>
            <a:ext cx="10305415" cy="1198880"/>
          </a:xfrm>
          <a:prstGeom prst="rect">
            <a:avLst/>
          </a:prstGeom>
          <a:noFill/>
        </p:spPr>
        <p:txBody>
          <a:bodyPr wrap="square" rtlCol="0">
            <a:spAutoFit/>
          </a:bodyPr>
          <a:p>
            <a:r>
              <a:rPr lang="en-US" altLang="zh-CN" sz="3600" dirty="0">
                <a:solidFill>
                  <a:srgbClr val="E16E67"/>
                </a:solidFill>
                <a:latin typeface="MuseoModerno Black" pitchFamily="2" charset="0"/>
                <a:cs typeface="MuseoModerno Black" pitchFamily="2" charset="0"/>
                <a:sym typeface="+mn-ea"/>
              </a:rPr>
              <a:t>Comparative Analysis from the dataset</a:t>
            </a:r>
            <a:endParaRPr lang="zh-CN" altLang="en-US" sz="3600" dirty="0">
              <a:solidFill>
                <a:srgbClr val="E16E67"/>
              </a:solidFill>
              <a:latin typeface="MuseoModerno Black" pitchFamily="2" charset="0"/>
              <a:cs typeface="MuseoModerno Black" pitchFamily="2" charset="0"/>
            </a:endParaRPr>
          </a:p>
          <a:p>
            <a:endParaRPr lang="en-US" sz="3600"/>
          </a:p>
        </p:txBody>
      </p:sp>
      <p:sp>
        <p:nvSpPr>
          <p:cNvPr id="3" name="Text Box 2"/>
          <p:cNvSpPr txBox="1"/>
          <p:nvPr/>
        </p:nvSpPr>
        <p:spPr>
          <a:xfrm>
            <a:off x="1153160" y="6127115"/>
            <a:ext cx="10367010" cy="521970"/>
          </a:xfrm>
          <a:prstGeom prst="rect">
            <a:avLst/>
          </a:prstGeom>
          <a:noFill/>
        </p:spPr>
        <p:txBody>
          <a:bodyPr wrap="square" rtlCol="0">
            <a:spAutoFit/>
          </a:bodyPr>
          <a:p>
            <a:r>
              <a:rPr lang="en-US" sz="2800"/>
              <a:t>Top 10 Lowest Short duration Course Completion Rates</a:t>
            </a:r>
            <a:endParaRPr lang="en-US" sz="2800"/>
          </a:p>
        </p:txBody>
      </p:sp>
      <p:pic>
        <p:nvPicPr>
          <p:cNvPr id="101" name="Picture 100"/>
          <p:cNvPicPr/>
          <p:nvPr/>
        </p:nvPicPr>
        <p:blipFill>
          <a:blip r:embed="rId1"/>
          <a:stretch>
            <a:fillRect/>
          </a:stretch>
        </p:blipFill>
        <p:spPr>
          <a:xfrm>
            <a:off x="87630" y="786130"/>
            <a:ext cx="12078335" cy="490474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731520"/>
            <a:ext cx="10305415" cy="5815965"/>
          </a:xfrm>
          <a:prstGeom prst="rect">
            <a:avLst/>
          </a:prstGeom>
          <a:noFill/>
        </p:spPr>
        <p:txBody>
          <a:bodyPr wrap="square" rtlCol="0">
            <a:spAutoFit/>
          </a:bodyPr>
          <a:p>
            <a:pPr marL="571500" indent="-571500">
              <a:buFont typeface="Wingdings" panose="05000000000000000000" charset="0"/>
              <a:buChar char="o"/>
            </a:pPr>
            <a:r>
              <a:rPr lang="en-US" sz="3600" dirty="0">
                <a:solidFill>
                  <a:srgbClr val="E16E67"/>
                </a:solidFill>
                <a:latin typeface="MuseoModerno Black" pitchFamily="2" charset="0"/>
                <a:cs typeface="MuseoModerno Black" pitchFamily="2" charset="0"/>
                <a:sym typeface="+mn-ea"/>
              </a:rPr>
              <a:t>Overall Insights</a:t>
            </a:r>
            <a:endParaRPr lang="en-US" sz="3600" dirty="0">
              <a:solidFill>
                <a:srgbClr val="E16E67"/>
              </a:solidFill>
              <a:latin typeface="MuseoModerno Black" pitchFamily="2" charset="0"/>
              <a:cs typeface="MuseoModerno Black" pitchFamily="2" charset="0"/>
              <a:sym typeface="+mn-ea"/>
            </a:endParaRPr>
          </a:p>
          <a:p>
            <a:pPr marL="571500" indent="-571500">
              <a:buFont typeface="Wingdings" panose="05000000000000000000" charset="0"/>
              <a:buChar char="o"/>
            </a:pPr>
            <a:endParaRPr lang="en-US" sz="36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Programs and courses that manage to achieve high grades with moderate learning hours indicate effective teaching and efficient learning processes.</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Departments or divisions with low completion rates or low grades highlight areas that might benefit from additional support, revised content, or better engagement strategies.</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 Insights into which courses require more time can help allocate resources more effectively, ensuring that challenging courses receive the support they need.</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 Understanding group-specific course preferences can lead to more tailored and relevant course offerings, enhancing overall engagement and satisfaction.</a:t>
            </a:r>
            <a:endParaRPr lang="en-US" sz="2000" dirty="0">
              <a:solidFill>
                <a:srgbClr val="E16E67"/>
              </a:solidFill>
              <a:latin typeface="MuseoModerno Black" pitchFamily="2" charset="0"/>
              <a:cs typeface="MuseoModerno Black" pitchFamily="2" charset="0"/>
              <a:sym typeface="+mn-ea"/>
            </a:endParaRPr>
          </a:p>
          <a:p>
            <a:endParaRPr lang="en-US" sz="2000" dirty="0">
              <a:solidFill>
                <a:srgbClr val="E16E67"/>
              </a:solidFill>
              <a:latin typeface="MuseoModerno Black" pitchFamily="2" charset="0"/>
              <a:cs typeface="MuseoModerno Black" pitchFamily="2" charset="0"/>
              <a:sym typeface="+mn-ea"/>
            </a:endParaRPr>
          </a:p>
        </p:txBody>
      </p:sp>
      <p:sp>
        <p:nvSpPr>
          <p:cNvPr id="3" name="Text Box 2"/>
          <p:cNvSpPr txBox="1"/>
          <p:nvPr/>
        </p:nvSpPr>
        <p:spPr>
          <a:xfrm>
            <a:off x="400050" y="900430"/>
            <a:ext cx="10367010" cy="368300"/>
          </a:xfrm>
          <a:prstGeom prst="rect">
            <a:avLst/>
          </a:prstGeom>
          <a:noFill/>
        </p:spPr>
        <p:txBody>
          <a:bodyPr wrap="square" rtlCol="0">
            <a:spAutoFit/>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3415" y="731520"/>
            <a:ext cx="10305415" cy="5200650"/>
          </a:xfrm>
          <a:prstGeom prst="rect">
            <a:avLst/>
          </a:prstGeom>
          <a:noFill/>
        </p:spPr>
        <p:txBody>
          <a:bodyPr wrap="square" rtlCol="0">
            <a:spAutoFit/>
          </a:bodyPr>
          <a:p>
            <a:pPr marL="571500" indent="-571500">
              <a:buFont typeface="Wingdings" panose="05000000000000000000" charset="0"/>
              <a:buChar char="o"/>
            </a:pPr>
            <a:r>
              <a:rPr lang="en-US" sz="3600" dirty="0">
                <a:solidFill>
                  <a:srgbClr val="E16E67"/>
                </a:solidFill>
                <a:latin typeface="MuseoModerno Black" pitchFamily="2" charset="0"/>
                <a:cs typeface="MuseoModerno Black" pitchFamily="2" charset="0"/>
                <a:sym typeface="+mn-ea"/>
              </a:rPr>
              <a:t>Suggestions</a:t>
            </a:r>
            <a:endParaRPr lang="en-US" sz="3600" dirty="0">
              <a:solidFill>
                <a:srgbClr val="E16E67"/>
              </a:solidFill>
              <a:latin typeface="MuseoModerno Black" pitchFamily="2" charset="0"/>
              <a:cs typeface="MuseoModerno Black" pitchFamily="2" charset="0"/>
              <a:sym typeface="+mn-ea"/>
            </a:endParaRPr>
          </a:p>
          <a:p>
            <a:pPr marL="571500" indent="-571500">
              <a:buFont typeface="Wingdings" panose="05000000000000000000" charset="0"/>
              <a:buChar char="o"/>
            </a:pPr>
            <a:endParaRPr lang="en-US" sz="36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Provide additional resources, such as tutoring or supplementary materials, to departments and divisions with lower completion rates or grades.</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Review and adjust courses with high learning hours but low grades to ensure content is comprehensible and engaging</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 Develop curriculum and programs that align more closely with the preferences and needs of different employee groups, ensuring relevance and engagement.</a:t>
            </a: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endParaRPr lang="en-US" sz="2000" dirty="0">
              <a:solidFill>
                <a:srgbClr val="E16E67"/>
              </a:solidFill>
              <a:latin typeface="MuseoModerno Black" pitchFamily="2" charset="0"/>
              <a:cs typeface="MuseoModerno Black" pitchFamily="2" charset="0"/>
              <a:sym typeface="+mn-ea"/>
            </a:endParaRPr>
          </a:p>
          <a:p>
            <a:pPr marL="342900" indent="-342900">
              <a:buFont typeface="Wingdings" panose="05000000000000000000" charset="0"/>
              <a:buChar char="o"/>
            </a:pPr>
            <a:r>
              <a:rPr lang="en-US" sz="2000" dirty="0">
                <a:solidFill>
                  <a:srgbClr val="E16E67"/>
                </a:solidFill>
                <a:latin typeface="MuseoModerno Black" pitchFamily="2" charset="0"/>
                <a:cs typeface="MuseoModerno Black" pitchFamily="2" charset="0"/>
                <a:sym typeface="+mn-ea"/>
              </a:rPr>
              <a:t>Implement continuous monitoring and feedback mechanisms to keep improving course offerings based on employee performance and engagement data.</a:t>
            </a:r>
            <a:endParaRPr lang="en-US" sz="2000" dirty="0">
              <a:solidFill>
                <a:srgbClr val="E16E67"/>
              </a:solidFill>
              <a:latin typeface="MuseoModerno Black" pitchFamily="2" charset="0"/>
              <a:cs typeface="MuseoModerno Black" pitchFamily="2" charset="0"/>
              <a:sym typeface="+mn-ea"/>
            </a:endParaRPr>
          </a:p>
        </p:txBody>
      </p:sp>
      <p:sp>
        <p:nvSpPr>
          <p:cNvPr id="3" name="Text Box 2"/>
          <p:cNvSpPr txBox="1"/>
          <p:nvPr/>
        </p:nvSpPr>
        <p:spPr>
          <a:xfrm>
            <a:off x="400050" y="900430"/>
            <a:ext cx="10367010" cy="368300"/>
          </a:xfrm>
          <a:prstGeom prst="rect">
            <a:avLst/>
          </a:prstGeom>
          <a:noFill/>
        </p:spPr>
        <p:txBody>
          <a:bodyPr wrap="square" rtlCol="0">
            <a:spAutoFit/>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useoModerno Black" pitchFamily="2" charset="0"/>
            </a:endParaRPr>
          </a:p>
        </p:txBody>
      </p:sp>
      <p:pic>
        <p:nvPicPr>
          <p:cNvPr id="19" name="图形 18"/>
          <p:cNvPicPr>
            <a:picLocks noChangeAspect="1"/>
          </p:cNvPicPr>
          <p:nvPr/>
        </p:nvPicPr>
        <p:blipFill>
          <a:blip r:embed="rId1"/>
          <a:stretch>
            <a:fillRect/>
          </a:stretch>
        </p:blipFill>
        <p:spPr>
          <a:xfrm>
            <a:off x="0" y="0"/>
            <a:ext cx="7566660" cy="6858000"/>
          </a:xfrm>
          <a:prstGeom prst="rect">
            <a:avLst/>
          </a:prstGeom>
        </p:spPr>
      </p:pic>
      <p:grpSp>
        <p:nvGrpSpPr>
          <p:cNvPr id="8" name="组合 7"/>
          <p:cNvGrpSpPr/>
          <p:nvPr/>
        </p:nvGrpSpPr>
        <p:grpSpPr>
          <a:xfrm>
            <a:off x="9880600" y="0"/>
            <a:ext cx="2311400" cy="6858000"/>
            <a:chOff x="9880600" y="0"/>
            <a:chExt cx="2311400" cy="6858000"/>
          </a:xfrm>
        </p:grpSpPr>
        <p:pic>
          <p:nvPicPr>
            <p:cNvPr id="7" name="图形 6"/>
            <p:cNvPicPr>
              <a:picLocks noChangeAspect="1"/>
            </p:cNvPicPr>
            <p:nvPr/>
          </p:nvPicPr>
          <p:blipFill>
            <a:blip r:embed="rId2"/>
            <a:stretch>
              <a:fillRect/>
            </a:stretch>
          </p:blipFill>
          <p:spPr>
            <a:xfrm flipV="1">
              <a:off x="9880600" y="6808216"/>
              <a:ext cx="2311400" cy="49784"/>
            </a:xfrm>
            <a:prstGeom prst="rect">
              <a:avLst/>
            </a:prstGeom>
          </p:spPr>
        </p:pic>
        <p:pic>
          <p:nvPicPr>
            <p:cNvPr id="4" name="图形 3"/>
            <p:cNvPicPr>
              <a:picLocks noChangeAspect="1"/>
            </p:cNvPicPr>
            <p:nvPr/>
          </p:nvPicPr>
          <p:blipFill>
            <a:blip r:embed="rId3"/>
            <a:stretch>
              <a:fillRect/>
            </a:stretch>
          </p:blipFill>
          <p:spPr>
            <a:xfrm>
              <a:off x="10464800" y="0"/>
              <a:ext cx="1727200" cy="947445"/>
            </a:xfrm>
            <a:prstGeom prst="rect">
              <a:avLst/>
            </a:prstGeom>
          </p:spPr>
        </p:pic>
      </p:grpSp>
      <p:sp>
        <p:nvSpPr>
          <p:cNvPr id="17" name="Oval 15"/>
          <p:cNvSpPr/>
          <p:nvPr/>
        </p:nvSpPr>
        <p:spPr>
          <a:xfrm>
            <a:off x="11328925" y="203200"/>
            <a:ext cx="394215" cy="395347"/>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useoModerno Black" pitchFamily="2" charset="0"/>
            </a:endParaRPr>
          </a:p>
        </p:txBody>
      </p:sp>
      <p:sp>
        <p:nvSpPr>
          <p:cNvPr id="18" name="矩形 17"/>
          <p:cNvSpPr/>
          <p:nvPr/>
        </p:nvSpPr>
        <p:spPr>
          <a:xfrm>
            <a:off x="5420359" y="1544331"/>
            <a:ext cx="3569971" cy="1323439"/>
          </a:xfrm>
          <a:prstGeom prst="rect">
            <a:avLst/>
          </a:prstGeom>
        </p:spPr>
        <p:txBody>
          <a:bodyPr wrap="square">
            <a:spAutoFit/>
          </a:bodyPr>
          <a:lstStyle/>
          <a:p>
            <a:pPr algn="r"/>
            <a:r>
              <a:rPr lang="zh-CN" altLang="en-US" sz="8000" dirty="0">
                <a:solidFill>
                  <a:srgbClr val="FDF1F1"/>
                </a:solidFill>
                <a:latin typeface="MuseoModerno Black" pitchFamily="2" charset="0"/>
                <a:cs typeface="MuseoModerno Black" pitchFamily="2" charset="0"/>
              </a:rPr>
              <a:t>WPS</a:t>
            </a:r>
            <a:endParaRPr lang="zh-CN" altLang="en-US" sz="8000" dirty="0">
              <a:solidFill>
                <a:srgbClr val="FDF1F1"/>
              </a:solidFill>
              <a:latin typeface="MuseoModerno Black" pitchFamily="2" charset="0"/>
              <a:cs typeface="MuseoModerno Black" pitchFamily="2" charset="0"/>
            </a:endParaRPr>
          </a:p>
        </p:txBody>
      </p:sp>
      <p:sp>
        <p:nvSpPr>
          <p:cNvPr id="20" name="矩形 19"/>
          <p:cNvSpPr/>
          <p:nvPr/>
        </p:nvSpPr>
        <p:spPr>
          <a:xfrm>
            <a:off x="5309717" y="2867835"/>
            <a:ext cx="6413183" cy="1015663"/>
          </a:xfrm>
          <a:prstGeom prst="rect">
            <a:avLst/>
          </a:prstGeom>
        </p:spPr>
        <p:txBody>
          <a:bodyPr wrap="square">
            <a:spAutoFit/>
          </a:bodyPr>
          <a:lstStyle/>
          <a:p>
            <a:pPr algn="r"/>
            <a:r>
              <a:rPr lang="en-US" altLang="zh-CN" sz="6000" dirty="0">
                <a:solidFill>
                  <a:srgbClr val="E16E67"/>
                </a:solidFill>
                <a:latin typeface="MuseoModerno Black" pitchFamily="2" charset="0"/>
                <a:cs typeface="MuseoModerno Black" pitchFamily="2" charset="0"/>
              </a:rPr>
              <a:t>THANK YOU</a:t>
            </a:r>
            <a:endParaRPr lang="zh-CN" altLang="en-US" sz="6000" dirty="0">
              <a:solidFill>
                <a:srgbClr val="E16E67"/>
              </a:solidFill>
              <a:latin typeface="MuseoModerno Black" pitchFamily="2" charset="0"/>
              <a:cs typeface="MuseoModerno Black" pitchFamily="2" charset="0"/>
            </a:endParaRPr>
          </a:p>
        </p:txBody>
      </p:sp>
      <p:pic>
        <p:nvPicPr>
          <p:cNvPr id="22" name="图形 21"/>
          <p:cNvPicPr>
            <a:picLocks noChangeAspect="1"/>
          </p:cNvPicPr>
          <p:nvPr/>
        </p:nvPicPr>
        <p:blipFill>
          <a:blip r:embed="rId3"/>
          <a:stretch>
            <a:fillRect/>
          </a:stretch>
        </p:blipFill>
        <p:spPr>
          <a:xfrm flipH="1" flipV="1">
            <a:off x="-1" y="4253484"/>
            <a:ext cx="4763437" cy="2612954"/>
          </a:xfrm>
          <a:prstGeom prst="rect">
            <a:avLst/>
          </a:prstGeom>
        </p:spPr>
      </p:pic>
      <p:sp>
        <p:nvSpPr>
          <p:cNvPr id="23" name="椭圆 22"/>
          <p:cNvSpPr/>
          <p:nvPr/>
        </p:nvSpPr>
        <p:spPr>
          <a:xfrm flipH="1">
            <a:off x="363674" y="1074445"/>
            <a:ext cx="5385593" cy="5385593"/>
          </a:xfrm>
          <a:prstGeom prst="ellipse">
            <a:avLst/>
          </a:prstGeom>
          <a:blipFill>
            <a:blip r:embed="rId4"/>
            <a:stretch>
              <a:fillRect l="-25078" r="-24966"/>
            </a:stretch>
          </a:blipFill>
          <a:ln w="19050">
            <a:solidFill>
              <a:srgbClr val="5D76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useoModerno Black" pitchFamily="2" charset="0"/>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useoModerno Black" pitchFamily="2" charset="0"/>
            </a:endParaRPr>
          </a:p>
        </p:txBody>
      </p:sp>
      <p:pic>
        <p:nvPicPr>
          <p:cNvPr id="19" name="图形 1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 y="0"/>
            <a:ext cx="7566660" cy="6858000"/>
          </a:xfrm>
          <a:prstGeom prst="rect">
            <a:avLst/>
          </a:prstGeom>
        </p:spPr>
      </p:pic>
      <p:grpSp>
        <p:nvGrpSpPr>
          <p:cNvPr id="8" name="组合 7"/>
          <p:cNvGrpSpPr/>
          <p:nvPr/>
        </p:nvGrpSpPr>
        <p:grpSpPr>
          <a:xfrm>
            <a:off x="9880600" y="0"/>
            <a:ext cx="2311400" cy="6858000"/>
            <a:chOff x="9880600" y="0"/>
            <a:chExt cx="2311400" cy="6858000"/>
          </a:xfrm>
        </p:grpSpPr>
        <p:pic>
          <p:nvPicPr>
            <p:cNvPr id="7" name="图形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9880600" y="6808216"/>
              <a:ext cx="2311400" cy="49784"/>
            </a:xfrm>
            <a:prstGeom prst="rect">
              <a:avLst/>
            </a:prstGeom>
          </p:spPr>
        </p:pic>
        <p:pic>
          <p:nvPicPr>
            <p:cNvPr id="4" name="图形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800" y="0"/>
              <a:ext cx="1727200" cy="947445"/>
            </a:xfrm>
            <a:prstGeom prst="rect">
              <a:avLst/>
            </a:prstGeom>
          </p:spPr>
        </p:pic>
      </p:grpSp>
      <p:sp>
        <p:nvSpPr>
          <p:cNvPr id="17" name="Oval 15"/>
          <p:cNvSpPr/>
          <p:nvPr/>
        </p:nvSpPr>
        <p:spPr>
          <a:xfrm>
            <a:off x="11328925" y="203200"/>
            <a:ext cx="394215" cy="395347"/>
          </a:xfrm>
          <a:custGeom>
            <a:avLst/>
            <a:gdLst>
              <a:gd name="T0" fmla="*/ 8992 w 10880"/>
              <a:gd name="T1" fmla="*/ 128 h 10912"/>
              <a:gd name="T2" fmla="*/ 3616 w 10880"/>
              <a:gd name="T3" fmla="*/ 5504 h 10912"/>
              <a:gd name="T4" fmla="*/ 3520 w 10880"/>
              <a:gd name="T5" fmla="*/ 5760 h 10912"/>
              <a:gd name="T6" fmla="*/ 3680 w 10880"/>
              <a:gd name="T7" fmla="*/ 6944 h 10912"/>
              <a:gd name="T8" fmla="*/ 3936 w 10880"/>
              <a:gd name="T9" fmla="*/ 7200 h 10912"/>
              <a:gd name="T10" fmla="*/ 5120 w 10880"/>
              <a:gd name="T11" fmla="*/ 7360 h 10912"/>
              <a:gd name="T12" fmla="*/ 5376 w 10880"/>
              <a:gd name="T13" fmla="*/ 7264 h 10912"/>
              <a:gd name="T14" fmla="*/ 10752 w 10880"/>
              <a:gd name="T15" fmla="*/ 1888 h 10912"/>
              <a:gd name="T16" fmla="*/ 10752 w 10880"/>
              <a:gd name="T17" fmla="*/ 1440 h 10912"/>
              <a:gd name="T18" fmla="*/ 9408 w 10880"/>
              <a:gd name="T19" fmla="*/ 96 h 10912"/>
              <a:gd name="T20" fmla="*/ 8992 w 10880"/>
              <a:gd name="T21" fmla="*/ 128 h 10912"/>
              <a:gd name="T22" fmla="*/ 5088 w 10880"/>
              <a:gd name="T23" fmla="*/ 6752 h 10912"/>
              <a:gd name="T24" fmla="*/ 4288 w 10880"/>
              <a:gd name="T25" fmla="*/ 6624 h 10912"/>
              <a:gd name="T26" fmla="*/ 4160 w 10880"/>
              <a:gd name="T27" fmla="*/ 5824 h 10912"/>
              <a:gd name="T28" fmla="*/ 8288 w 10880"/>
              <a:gd name="T29" fmla="*/ 1696 h 10912"/>
              <a:gd name="T30" fmla="*/ 9184 w 10880"/>
              <a:gd name="T31" fmla="*/ 2592 h 10912"/>
              <a:gd name="T32" fmla="*/ 5088 w 10880"/>
              <a:gd name="T33" fmla="*/ 6752 h 10912"/>
              <a:gd name="T34" fmla="*/ 10112 w 10880"/>
              <a:gd name="T35" fmla="*/ 1696 h 10912"/>
              <a:gd name="T36" fmla="*/ 9664 w 10880"/>
              <a:gd name="T37" fmla="*/ 2144 h 10912"/>
              <a:gd name="T38" fmla="*/ 8768 w 10880"/>
              <a:gd name="T39" fmla="*/ 1248 h 10912"/>
              <a:gd name="T40" fmla="*/ 9216 w 10880"/>
              <a:gd name="T41" fmla="*/ 800 h 10912"/>
              <a:gd name="T42" fmla="*/ 10112 w 10880"/>
              <a:gd name="T43" fmla="*/ 1696 h 10912"/>
              <a:gd name="T44" fmla="*/ 10240 w 10880"/>
              <a:gd name="T45" fmla="*/ 10272 h 10912"/>
              <a:gd name="T46" fmla="*/ 640 w 10880"/>
              <a:gd name="T47" fmla="*/ 10272 h 10912"/>
              <a:gd name="T48" fmla="*/ 640 w 10880"/>
              <a:gd name="T49" fmla="*/ 672 h 10912"/>
              <a:gd name="T50" fmla="*/ 6720 w 10880"/>
              <a:gd name="T51" fmla="*/ 672 h 10912"/>
              <a:gd name="T52" fmla="*/ 7040 w 10880"/>
              <a:gd name="T53" fmla="*/ 352 h 10912"/>
              <a:gd name="T54" fmla="*/ 6720 w 10880"/>
              <a:gd name="T55" fmla="*/ 32 h 10912"/>
              <a:gd name="T56" fmla="*/ 320 w 10880"/>
              <a:gd name="T57" fmla="*/ 32 h 10912"/>
              <a:gd name="T58" fmla="*/ 0 w 10880"/>
              <a:gd name="T59" fmla="*/ 352 h 10912"/>
              <a:gd name="T60" fmla="*/ 0 w 10880"/>
              <a:gd name="T61" fmla="*/ 10592 h 10912"/>
              <a:gd name="T62" fmla="*/ 320 w 10880"/>
              <a:gd name="T63" fmla="*/ 10912 h 10912"/>
              <a:gd name="T64" fmla="*/ 10560 w 10880"/>
              <a:gd name="T65" fmla="*/ 10912 h 10912"/>
              <a:gd name="T66" fmla="*/ 10880 w 10880"/>
              <a:gd name="T67" fmla="*/ 10592 h 10912"/>
              <a:gd name="T68" fmla="*/ 10880 w 10880"/>
              <a:gd name="T69" fmla="*/ 4192 h 10912"/>
              <a:gd name="T70" fmla="*/ 10560 w 10880"/>
              <a:gd name="T71" fmla="*/ 3872 h 10912"/>
              <a:gd name="T72" fmla="*/ 10240 w 10880"/>
              <a:gd name="T73" fmla="*/ 4192 h 10912"/>
              <a:gd name="T74" fmla="*/ 10240 w 10880"/>
              <a:gd name="T75" fmla="*/ 10272 h 10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80" h="10912">
                <a:moveTo>
                  <a:pt x="8992" y="128"/>
                </a:moveTo>
                <a:lnTo>
                  <a:pt x="3616" y="5504"/>
                </a:lnTo>
                <a:cubicBezTo>
                  <a:pt x="3552" y="5568"/>
                  <a:pt x="3520" y="5664"/>
                  <a:pt x="3520" y="5760"/>
                </a:cubicBezTo>
                <a:lnTo>
                  <a:pt x="3680" y="6944"/>
                </a:lnTo>
                <a:cubicBezTo>
                  <a:pt x="3712" y="7072"/>
                  <a:pt x="3808" y="7200"/>
                  <a:pt x="3936" y="7200"/>
                </a:cubicBezTo>
                <a:lnTo>
                  <a:pt x="5120" y="7360"/>
                </a:lnTo>
                <a:cubicBezTo>
                  <a:pt x="5216" y="7360"/>
                  <a:pt x="5312" y="7328"/>
                  <a:pt x="5376" y="7264"/>
                </a:cubicBezTo>
                <a:lnTo>
                  <a:pt x="10752" y="1888"/>
                </a:lnTo>
                <a:cubicBezTo>
                  <a:pt x="10880" y="1760"/>
                  <a:pt x="10880" y="1568"/>
                  <a:pt x="10752" y="1440"/>
                </a:cubicBezTo>
                <a:lnTo>
                  <a:pt x="9408" y="96"/>
                </a:lnTo>
                <a:cubicBezTo>
                  <a:pt x="9312" y="0"/>
                  <a:pt x="9088" y="0"/>
                  <a:pt x="8992" y="128"/>
                </a:cubicBezTo>
                <a:close/>
                <a:moveTo>
                  <a:pt x="5088" y="6752"/>
                </a:moveTo>
                <a:lnTo>
                  <a:pt x="4288" y="6624"/>
                </a:lnTo>
                <a:lnTo>
                  <a:pt x="4160" y="5824"/>
                </a:lnTo>
                <a:lnTo>
                  <a:pt x="8288" y="1696"/>
                </a:lnTo>
                <a:lnTo>
                  <a:pt x="9184" y="2592"/>
                </a:lnTo>
                <a:lnTo>
                  <a:pt x="5088" y="6752"/>
                </a:lnTo>
                <a:close/>
                <a:moveTo>
                  <a:pt x="10112" y="1696"/>
                </a:moveTo>
                <a:lnTo>
                  <a:pt x="9664" y="2144"/>
                </a:lnTo>
                <a:lnTo>
                  <a:pt x="8768" y="1248"/>
                </a:lnTo>
                <a:lnTo>
                  <a:pt x="9216" y="800"/>
                </a:lnTo>
                <a:lnTo>
                  <a:pt x="10112" y="1696"/>
                </a:lnTo>
                <a:close/>
                <a:moveTo>
                  <a:pt x="10240" y="10272"/>
                </a:moveTo>
                <a:lnTo>
                  <a:pt x="640" y="10272"/>
                </a:lnTo>
                <a:lnTo>
                  <a:pt x="640" y="672"/>
                </a:lnTo>
                <a:lnTo>
                  <a:pt x="6720" y="672"/>
                </a:lnTo>
                <a:cubicBezTo>
                  <a:pt x="6912" y="672"/>
                  <a:pt x="7040" y="544"/>
                  <a:pt x="7040" y="352"/>
                </a:cubicBezTo>
                <a:cubicBezTo>
                  <a:pt x="7040" y="160"/>
                  <a:pt x="6912" y="32"/>
                  <a:pt x="6720" y="32"/>
                </a:cubicBezTo>
                <a:lnTo>
                  <a:pt x="320" y="32"/>
                </a:lnTo>
                <a:cubicBezTo>
                  <a:pt x="160" y="32"/>
                  <a:pt x="0" y="192"/>
                  <a:pt x="0" y="352"/>
                </a:cubicBezTo>
                <a:lnTo>
                  <a:pt x="0" y="10592"/>
                </a:lnTo>
                <a:cubicBezTo>
                  <a:pt x="0" y="10752"/>
                  <a:pt x="160" y="10912"/>
                  <a:pt x="320" y="10912"/>
                </a:cubicBezTo>
                <a:lnTo>
                  <a:pt x="10560" y="10912"/>
                </a:lnTo>
                <a:cubicBezTo>
                  <a:pt x="10720" y="10912"/>
                  <a:pt x="10880" y="10752"/>
                  <a:pt x="10880" y="10592"/>
                </a:cubicBezTo>
                <a:lnTo>
                  <a:pt x="10880" y="4192"/>
                </a:lnTo>
                <a:cubicBezTo>
                  <a:pt x="10880" y="4000"/>
                  <a:pt x="10752" y="3872"/>
                  <a:pt x="10560" y="3872"/>
                </a:cubicBezTo>
                <a:cubicBezTo>
                  <a:pt x="10368" y="3872"/>
                  <a:pt x="10240" y="4000"/>
                  <a:pt x="10240" y="4192"/>
                </a:cubicBezTo>
                <a:lnTo>
                  <a:pt x="10240" y="102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useoModerno Black" pitchFamily="2" charset="0"/>
            </a:endParaRPr>
          </a:p>
        </p:txBody>
      </p:sp>
      <p:pic>
        <p:nvPicPr>
          <p:cNvPr id="22" name="图形 2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2" y="5946855"/>
            <a:ext cx="1676404" cy="919581"/>
          </a:xfrm>
          <a:prstGeom prst="rect">
            <a:avLst/>
          </a:prstGeom>
        </p:spPr>
      </p:pic>
      <p:sp>
        <p:nvSpPr>
          <p:cNvPr id="24" name="矩形 23"/>
          <p:cNvSpPr/>
          <p:nvPr/>
        </p:nvSpPr>
        <p:spPr>
          <a:xfrm>
            <a:off x="836148" y="598499"/>
            <a:ext cx="6730054" cy="1322070"/>
          </a:xfrm>
          <a:prstGeom prst="rect">
            <a:avLst/>
          </a:prstGeom>
        </p:spPr>
        <p:txBody>
          <a:bodyPr wrap="square">
            <a:spAutoFit/>
          </a:bodyPr>
          <a:lstStyle/>
          <a:p>
            <a:r>
              <a:rPr lang="en-US" altLang="zh-CN" sz="8000" dirty="0">
                <a:solidFill>
                  <a:srgbClr val="5D76DA"/>
                </a:solidFill>
                <a:latin typeface="MuseoModerno Black" pitchFamily="2" charset="0"/>
                <a:cs typeface="MuseoModerno Black" pitchFamily="2" charset="0"/>
              </a:rPr>
              <a:t>Introduction</a:t>
            </a:r>
            <a:endParaRPr lang="en-US" altLang="zh-CN" sz="8000" dirty="0">
              <a:solidFill>
                <a:srgbClr val="5D76DA"/>
              </a:solidFill>
              <a:latin typeface="MuseoModerno Black" pitchFamily="2" charset="0"/>
              <a:cs typeface="MuseoModerno Black" pitchFamily="2" charset="0"/>
            </a:endParaRPr>
          </a:p>
        </p:txBody>
      </p:sp>
      <p:sp>
        <p:nvSpPr>
          <p:cNvPr id="29" name="矩形 28"/>
          <p:cNvSpPr/>
          <p:nvPr/>
        </p:nvSpPr>
        <p:spPr>
          <a:xfrm>
            <a:off x="731520" y="1555115"/>
            <a:ext cx="10246360" cy="4523105"/>
          </a:xfrm>
          <a:prstGeom prst="rect">
            <a:avLst/>
          </a:prstGeom>
        </p:spPr>
        <p:txBody>
          <a:bodyPr wrap="square">
            <a:spAutoFit/>
          </a:bodyPr>
          <a:lstStyle/>
          <a:p>
            <a:endParaRPr lang="en-US" altLang="zh-CN" sz="2400" dirty="0">
              <a:solidFill>
                <a:srgbClr val="E16E67"/>
              </a:solidFill>
              <a:latin typeface="MuseoModerno Black" pitchFamily="2" charset="0"/>
              <a:cs typeface="MuseoModerno Black" pitchFamily="2" charset="0"/>
            </a:endParaRPr>
          </a:p>
          <a:p>
            <a:r>
              <a:rPr lang="en-US" altLang="zh-CN" sz="2400" dirty="0">
                <a:solidFill>
                  <a:srgbClr val="E16E67"/>
                </a:solidFill>
                <a:latin typeface="MuseoModerno Black" pitchFamily="2" charset="0"/>
                <a:cs typeface="MuseoModerno Black" pitchFamily="2" charset="0"/>
              </a:rPr>
              <a:t>In this presentation, I have derived insights and conducted a comparative analysis on the dataset provided by Tata Steel. This dataset includes information on employees, their groups, divisions, and departments, as well as the specific programs and courses they have taken for skill enhancement. It details the duration of each course, whether the course was completed, enrollment and completion times, learning hours spent, course grades, and the skills learned. Through a thorough examination of this dataset, I have uncovered meaningful insights that highlight key trends and patterns in the training and development activities of Tata Steel employees.</a:t>
            </a:r>
            <a:endParaRPr lang="en-US" altLang="zh-CN" sz="2400" dirty="0">
              <a:solidFill>
                <a:srgbClr val="E16E67"/>
              </a:solidFill>
              <a:latin typeface="MuseoModerno Black" pitchFamily="2" charset="0"/>
              <a:cs typeface="MuseoModerno Black" pitchFamily="2" charset="0"/>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6875" y="212833"/>
            <a:ext cx="6413183" cy="645160"/>
          </a:xfrm>
          <a:prstGeom prst="rect">
            <a:avLst/>
          </a:prstGeom>
        </p:spPr>
        <p:txBody>
          <a:bodyPr wrap="square">
            <a:spAutoFit/>
          </a:bodyPr>
          <a:lstStyle/>
          <a:p>
            <a:r>
              <a:rPr lang="en-US" altLang="zh-CN" sz="3600" dirty="0">
                <a:solidFill>
                  <a:srgbClr val="E16E67"/>
                </a:solidFill>
                <a:latin typeface="MuseoModerno Black" pitchFamily="2" charset="0"/>
                <a:cs typeface="MuseoModerno Black" pitchFamily="2" charset="0"/>
              </a:rPr>
              <a:t>Insights from the dataset</a:t>
            </a:r>
            <a:endParaRPr lang="zh-CN" altLang="en-US" sz="3600" dirty="0">
              <a:solidFill>
                <a:srgbClr val="E16E67"/>
              </a:solidFill>
              <a:latin typeface="MuseoModerno Black" pitchFamily="2" charset="0"/>
              <a:cs typeface="MuseoModerno Black" pitchFamily="2" charset="0"/>
            </a:endParaRPr>
          </a:p>
        </p:txBody>
      </p:sp>
      <p:sp>
        <p:nvSpPr>
          <p:cNvPr id="6" name="空心弧 5"/>
          <p:cNvSpPr/>
          <p:nvPr/>
        </p:nvSpPr>
        <p:spPr>
          <a:xfrm>
            <a:off x="4694360" y="2861376"/>
            <a:ext cx="2400300" cy="2400300"/>
          </a:xfrm>
          <a:prstGeom prst="blockArc">
            <a:avLst>
              <a:gd name="adj1" fmla="val 2726648"/>
              <a:gd name="adj2" fmla="val 21188414"/>
              <a:gd name="adj3" fmla="val 14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7" name="椭圆 6"/>
          <p:cNvSpPr/>
          <p:nvPr/>
        </p:nvSpPr>
        <p:spPr>
          <a:xfrm>
            <a:off x="6716835" y="3635441"/>
            <a:ext cx="653415" cy="653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8" name="图形 22"/>
          <p:cNvSpPr>
            <a:spLocks noChangeAspect="1"/>
          </p:cNvSpPr>
          <p:nvPr/>
        </p:nvSpPr>
        <p:spPr bwMode="auto">
          <a:xfrm>
            <a:off x="6860829" y="3810188"/>
            <a:ext cx="364823" cy="303315"/>
          </a:xfrm>
          <a:custGeom>
            <a:avLst/>
            <a:gdLst>
              <a:gd name="connsiteX0" fmla="*/ 451824 w 579271"/>
              <a:gd name="connsiteY0" fmla="*/ 283320 h 481609"/>
              <a:gd name="connsiteX1" fmla="*/ 466425 w 579271"/>
              <a:gd name="connsiteY1" fmla="*/ 297897 h 481609"/>
              <a:gd name="connsiteX2" fmla="*/ 466425 w 579271"/>
              <a:gd name="connsiteY2" fmla="*/ 339762 h 481609"/>
              <a:gd name="connsiteX3" fmla="*/ 508359 w 579271"/>
              <a:gd name="connsiteY3" fmla="*/ 339762 h 481609"/>
              <a:gd name="connsiteX4" fmla="*/ 522960 w 579271"/>
              <a:gd name="connsiteY4" fmla="*/ 354339 h 481609"/>
              <a:gd name="connsiteX5" fmla="*/ 508359 w 579271"/>
              <a:gd name="connsiteY5" fmla="*/ 368916 h 481609"/>
              <a:gd name="connsiteX6" fmla="*/ 451824 w 579271"/>
              <a:gd name="connsiteY6" fmla="*/ 368916 h 481609"/>
              <a:gd name="connsiteX7" fmla="*/ 437223 w 579271"/>
              <a:gd name="connsiteY7" fmla="*/ 354339 h 481609"/>
              <a:gd name="connsiteX8" fmla="*/ 437223 w 579271"/>
              <a:gd name="connsiteY8" fmla="*/ 297897 h 481609"/>
              <a:gd name="connsiteX9" fmla="*/ 451824 w 579271"/>
              <a:gd name="connsiteY9" fmla="*/ 283320 h 481609"/>
              <a:gd name="connsiteX10" fmla="*/ 451830 w 579271"/>
              <a:gd name="connsiteY10" fmla="*/ 256052 h 481609"/>
              <a:gd name="connsiteX11" fmla="*/ 353490 w 579271"/>
              <a:gd name="connsiteY11" fmla="*/ 354345 h 481609"/>
              <a:gd name="connsiteX12" fmla="*/ 451830 w 579271"/>
              <a:gd name="connsiteY12" fmla="*/ 452548 h 481609"/>
              <a:gd name="connsiteX13" fmla="*/ 550170 w 579271"/>
              <a:gd name="connsiteY13" fmla="*/ 354345 h 481609"/>
              <a:gd name="connsiteX14" fmla="*/ 451830 w 579271"/>
              <a:gd name="connsiteY14" fmla="*/ 256052 h 481609"/>
              <a:gd name="connsiteX15" fmla="*/ 451830 w 579271"/>
              <a:gd name="connsiteY15" fmla="*/ 227080 h 481609"/>
              <a:gd name="connsiteX16" fmla="*/ 579271 w 579271"/>
              <a:gd name="connsiteY16" fmla="*/ 354345 h 481609"/>
              <a:gd name="connsiteX17" fmla="*/ 451830 w 579271"/>
              <a:gd name="connsiteY17" fmla="*/ 481609 h 481609"/>
              <a:gd name="connsiteX18" fmla="*/ 324389 w 579271"/>
              <a:gd name="connsiteY18" fmla="*/ 354345 h 481609"/>
              <a:gd name="connsiteX19" fmla="*/ 451830 w 579271"/>
              <a:gd name="connsiteY19" fmla="*/ 227080 h 481609"/>
              <a:gd name="connsiteX20" fmla="*/ 160152 w 579271"/>
              <a:gd name="connsiteY20" fmla="*/ 48726 h 481609"/>
              <a:gd name="connsiteX21" fmla="*/ 170512 w 579271"/>
              <a:gd name="connsiteY21" fmla="*/ 52856 h 481609"/>
              <a:gd name="connsiteX22" fmla="*/ 174790 w 579271"/>
              <a:gd name="connsiteY22" fmla="*/ 63160 h 481609"/>
              <a:gd name="connsiteX23" fmla="*/ 170512 w 579271"/>
              <a:gd name="connsiteY23" fmla="*/ 73287 h 481609"/>
              <a:gd name="connsiteX24" fmla="*/ 160174 w 579271"/>
              <a:gd name="connsiteY24" fmla="*/ 77551 h 481609"/>
              <a:gd name="connsiteX25" fmla="*/ 149925 w 579271"/>
              <a:gd name="connsiteY25" fmla="*/ 73287 h 481609"/>
              <a:gd name="connsiteX26" fmla="*/ 145647 w 579271"/>
              <a:gd name="connsiteY26" fmla="*/ 63160 h 481609"/>
              <a:gd name="connsiteX27" fmla="*/ 149925 w 579271"/>
              <a:gd name="connsiteY27" fmla="*/ 52856 h 481609"/>
              <a:gd name="connsiteX28" fmla="*/ 160152 w 579271"/>
              <a:gd name="connsiteY28" fmla="*/ 48726 h 481609"/>
              <a:gd name="connsiteX29" fmla="*/ 111636 w 579271"/>
              <a:gd name="connsiteY29" fmla="*/ 48726 h 481609"/>
              <a:gd name="connsiteX30" fmla="*/ 121900 w 579271"/>
              <a:gd name="connsiteY30" fmla="*/ 52856 h 481609"/>
              <a:gd name="connsiteX31" fmla="*/ 126170 w 579271"/>
              <a:gd name="connsiteY31" fmla="*/ 63160 h 481609"/>
              <a:gd name="connsiteX32" fmla="*/ 121900 w 579271"/>
              <a:gd name="connsiteY32" fmla="*/ 73287 h 481609"/>
              <a:gd name="connsiteX33" fmla="*/ 111580 w 579271"/>
              <a:gd name="connsiteY33" fmla="*/ 77551 h 481609"/>
              <a:gd name="connsiteX34" fmla="*/ 101438 w 579271"/>
              <a:gd name="connsiteY34" fmla="*/ 73287 h 481609"/>
              <a:gd name="connsiteX35" fmla="*/ 97168 w 579271"/>
              <a:gd name="connsiteY35" fmla="*/ 63160 h 481609"/>
              <a:gd name="connsiteX36" fmla="*/ 101438 w 579271"/>
              <a:gd name="connsiteY36" fmla="*/ 52856 h 481609"/>
              <a:gd name="connsiteX37" fmla="*/ 111636 w 579271"/>
              <a:gd name="connsiteY37" fmla="*/ 48726 h 481609"/>
              <a:gd name="connsiteX38" fmla="*/ 63087 w 579271"/>
              <a:gd name="connsiteY38" fmla="*/ 48726 h 481609"/>
              <a:gd name="connsiteX39" fmla="*/ 73414 w 579271"/>
              <a:gd name="connsiteY39" fmla="*/ 52856 h 481609"/>
              <a:gd name="connsiteX40" fmla="*/ 77692 w 579271"/>
              <a:gd name="connsiteY40" fmla="*/ 63160 h 481609"/>
              <a:gd name="connsiteX41" fmla="*/ 73414 w 579271"/>
              <a:gd name="connsiteY41" fmla="*/ 73287 h 481609"/>
              <a:gd name="connsiteX42" fmla="*/ 63076 w 579271"/>
              <a:gd name="connsiteY42" fmla="*/ 77551 h 481609"/>
              <a:gd name="connsiteX43" fmla="*/ 52827 w 579271"/>
              <a:gd name="connsiteY43" fmla="*/ 73287 h 481609"/>
              <a:gd name="connsiteX44" fmla="*/ 48549 w 579271"/>
              <a:gd name="connsiteY44" fmla="*/ 63160 h 481609"/>
              <a:gd name="connsiteX45" fmla="*/ 52827 w 579271"/>
              <a:gd name="connsiteY45" fmla="*/ 52856 h 481609"/>
              <a:gd name="connsiteX46" fmla="*/ 63087 w 579271"/>
              <a:gd name="connsiteY46" fmla="*/ 48726 h 481609"/>
              <a:gd name="connsiteX47" fmla="*/ 40314 w 579271"/>
              <a:gd name="connsiteY47" fmla="*/ 29059 h 481609"/>
              <a:gd name="connsiteX48" fmla="*/ 29012 w 579271"/>
              <a:gd name="connsiteY48" fmla="*/ 40255 h 481609"/>
              <a:gd name="connsiteX49" fmla="*/ 29012 w 579271"/>
              <a:gd name="connsiteY49" fmla="*/ 97040 h 481609"/>
              <a:gd name="connsiteX50" fmla="*/ 485725 w 579271"/>
              <a:gd name="connsiteY50" fmla="*/ 97040 h 481609"/>
              <a:gd name="connsiteX51" fmla="*/ 485725 w 579271"/>
              <a:gd name="connsiteY51" fmla="*/ 40255 h 481609"/>
              <a:gd name="connsiteX52" fmla="*/ 474512 w 579271"/>
              <a:gd name="connsiteY52" fmla="*/ 29059 h 481609"/>
              <a:gd name="connsiteX53" fmla="*/ 40314 w 579271"/>
              <a:gd name="connsiteY53" fmla="*/ 0 h 481609"/>
              <a:gd name="connsiteX54" fmla="*/ 474601 w 579271"/>
              <a:gd name="connsiteY54" fmla="*/ 0 h 481609"/>
              <a:gd name="connsiteX55" fmla="*/ 514915 w 579271"/>
              <a:gd name="connsiteY55" fmla="*/ 40255 h 481609"/>
              <a:gd name="connsiteX56" fmla="*/ 514915 w 579271"/>
              <a:gd name="connsiteY56" fmla="*/ 195858 h 481609"/>
              <a:gd name="connsiteX57" fmla="*/ 500320 w 579271"/>
              <a:gd name="connsiteY57" fmla="*/ 210431 h 481609"/>
              <a:gd name="connsiteX58" fmla="*/ 485725 w 579271"/>
              <a:gd name="connsiteY58" fmla="*/ 195858 h 481609"/>
              <a:gd name="connsiteX59" fmla="*/ 485725 w 579271"/>
              <a:gd name="connsiteY59" fmla="*/ 126099 h 481609"/>
              <a:gd name="connsiteX60" fmla="*/ 29012 w 579271"/>
              <a:gd name="connsiteY60" fmla="*/ 126099 h 481609"/>
              <a:gd name="connsiteX61" fmla="*/ 29012 w 579271"/>
              <a:gd name="connsiteY61" fmla="*/ 376698 h 481609"/>
              <a:gd name="connsiteX62" fmla="*/ 40314 w 579271"/>
              <a:gd name="connsiteY62" fmla="*/ 387895 h 481609"/>
              <a:gd name="connsiteX63" fmla="*/ 291186 w 579271"/>
              <a:gd name="connsiteY63" fmla="*/ 387895 h 481609"/>
              <a:gd name="connsiteX64" fmla="*/ 305781 w 579271"/>
              <a:gd name="connsiteY64" fmla="*/ 402468 h 481609"/>
              <a:gd name="connsiteX65" fmla="*/ 291186 w 579271"/>
              <a:gd name="connsiteY65" fmla="*/ 417042 h 481609"/>
              <a:gd name="connsiteX66" fmla="*/ 40314 w 579271"/>
              <a:gd name="connsiteY66" fmla="*/ 417042 h 481609"/>
              <a:gd name="connsiteX67" fmla="*/ 0 w 579271"/>
              <a:gd name="connsiteY67" fmla="*/ 376787 h 481609"/>
              <a:gd name="connsiteX68" fmla="*/ 0 w 579271"/>
              <a:gd name="connsiteY68" fmla="*/ 40255 h 481609"/>
              <a:gd name="connsiteX69" fmla="*/ 40314 w 579271"/>
              <a:gd name="connsiteY69" fmla="*/ 0 h 48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9271" h="481609">
                <a:moveTo>
                  <a:pt x="451824" y="283320"/>
                </a:moveTo>
                <a:cubicBezTo>
                  <a:pt x="459926" y="283320"/>
                  <a:pt x="466425" y="289809"/>
                  <a:pt x="466425" y="297897"/>
                </a:cubicBezTo>
                <a:lnTo>
                  <a:pt x="466425" y="339762"/>
                </a:lnTo>
                <a:lnTo>
                  <a:pt x="508359" y="339762"/>
                </a:lnTo>
                <a:cubicBezTo>
                  <a:pt x="516372" y="339762"/>
                  <a:pt x="522960" y="346251"/>
                  <a:pt x="522960" y="354339"/>
                </a:cubicBezTo>
                <a:cubicBezTo>
                  <a:pt x="522960" y="362339"/>
                  <a:pt x="516372" y="368916"/>
                  <a:pt x="508359" y="368916"/>
                </a:cubicBezTo>
                <a:lnTo>
                  <a:pt x="451824" y="368916"/>
                </a:lnTo>
                <a:cubicBezTo>
                  <a:pt x="443722" y="368916"/>
                  <a:pt x="437223" y="362339"/>
                  <a:pt x="437223" y="354339"/>
                </a:cubicBezTo>
                <a:lnTo>
                  <a:pt x="437223" y="297897"/>
                </a:lnTo>
                <a:cubicBezTo>
                  <a:pt x="437223" y="289809"/>
                  <a:pt x="443722" y="283320"/>
                  <a:pt x="451824" y="283320"/>
                </a:cubicBezTo>
                <a:close/>
                <a:moveTo>
                  <a:pt x="451830" y="256052"/>
                </a:moveTo>
                <a:cubicBezTo>
                  <a:pt x="397632" y="256052"/>
                  <a:pt x="353490" y="300133"/>
                  <a:pt x="353490" y="354345"/>
                </a:cubicBezTo>
                <a:cubicBezTo>
                  <a:pt x="353490" y="408468"/>
                  <a:pt x="397632" y="452548"/>
                  <a:pt x="451830" y="452548"/>
                </a:cubicBezTo>
                <a:cubicBezTo>
                  <a:pt x="506028" y="452548"/>
                  <a:pt x="550170" y="408468"/>
                  <a:pt x="550170" y="354345"/>
                </a:cubicBezTo>
                <a:cubicBezTo>
                  <a:pt x="550170" y="300133"/>
                  <a:pt x="506028" y="256052"/>
                  <a:pt x="451830" y="256052"/>
                </a:cubicBezTo>
                <a:close/>
                <a:moveTo>
                  <a:pt x="451830" y="227080"/>
                </a:moveTo>
                <a:cubicBezTo>
                  <a:pt x="522047" y="227080"/>
                  <a:pt x="579271" y="284136"/>
                  <a:pt x="579271" y="354345"/>
                </a:cubicBezTo>
                <a:cubicBezTo>
                  <a:pt x="579271" y="424465"/>
                  <a:pt x="522047" y="481609"/>
                  <a:pt x="451830" y="481609"/>
                </a:cubicBezTo>
                <a:cubicBezTo>
                  <a:pt x="381613" y="481609"/>
                  <a:pt x="324389" y="424465"/>
                  <a:pt x="324389" y="354345"/>
                </a:cubicBezTo>
                <a:cubicBezTo>
                  <a:pt x="324389" y="284136"/>
                  <a:pt x="381613" y="227080"/>
                  <a:pt x="451830" y="227080"/>
                </a:cubicBezTo>
                <a:close/>
                <a:moveTo>
                  <a:pt x="160152" y="48726"/>
                </a:moveTo>
                <a:cubicBezTo>
                  <a:pt x="163940" y="48726"/>
                  <a:pt x="167750" y="50103"/>
                  <a:pt x="170512" y="52856"/>
                </a:cubicBezTo>
                <a:cubicBezTo>
                  <a:pt x="173186" y="55521"/>
                  <a:pt x="174790" y="59341"/>
                  <a:pt x="174790" y="63160"/>
                </a:cubicBezTo>
                <a:cubicBezTo>
                  <a:pt x="174790" y="66891"/>
                  <a:pt x="173186" y="70622"/>
                  <a:pt x="170512" y="73287"/>
                </a:cubicBezTo>
                <a:cubicBezTo>
                  <a:pt x="167749" y="76041"/>
                  <a:pt x="163917" y="77551"/>
                  <a:pt x="160174" y="77551"/>
                </a:cubicBezTo>
                <a:cubicBezTo>
                  <a:pt x="156342" y="77551"/>
                  <a:pt x="152688" y="75952"/>
                  <a:pt x="149925" y="73287"/>
                </a:cubicBezTo>
                <a:cubicBezTo>
                  <a:pt x="147162" y="70711"/>
                  <a:pt x="145647" y="66891"/>
                  <a:pt x="145647" y="63160"/>
                </a:cubicBezTo>
                <a:cubicBezTo>
                  <a:pt x="145647" y="59252"/>
                  <a:pt x="147162" y="55521"/>
                  <a:pt x="149925" y="52856"/>
                </a:cubicBezTo>
                <a:cubicBezTo>
                  <a:pt x="152599" y="50103"/>
                  <a:pt x="156364" y="48726"/>
                  <a:pt x="160152" y="48726"/>
                </a:cubicBezTo>
                <a:close/>
                <a:moveTo>
                  <a:pt x="111636" y="48726"/>
                </a:moveTo>
                <a:cubicBezTo>
                  <a:pt x="115406" y="48726"/>
                  <a:pt x="119187" y="50103"/>
                  <a:pt x="121900" y="52856"/>
                </a:cubicBezTo>
                <a:cubicBezTo>
                  <a:pt x="124658" y="55521"/>
                  <a:pt x="126170" y="59341"/>
                  <a:pt x="126170" y="63160"/>
                </a:cubicBezTo>
                <a:cubicBezTo>
                  <a:pt x="126170" y="66891"/>
                  <a:pt x="124658" y="70622"/>
                  <a:pt x="121900" y="73287"/>
                </a:cubicBezTo>
                <a:cubicBezTo>
                  <a:pt x="119231" y="76041"/>
                  <a:pt x="115405" y="77551"/>
                  <a:pt x="111580" y="77551"/>
                </a:cubicBezTo>
                <a:cubicBezTo>
                  <a:pt x="107844" y="77551"/>
                  <a:pt x="104018" y="75952"/>
                  <a:pt x="101438" y="73287"/>
                </a:cubicBezTo>
                <a:cubicBezTo>
                  <a:pt x="98680" y="70711"/>
                  <a:pt x="97168" y="66891"/>
                  <a:pt x="97168" y="63160"/>
                </a:cubicBezTo>
                <a:cubicBezTo>
                  <a:pt x="97168" y="59252"/>
                  <a:pt x="98680" y="55521"/>
                  <a:pt x="101438" y="52856"/>
                </a:cubicBezTo>
                <a:cubicBezTo>
                  <a:pt x="104107" y="50103"/>
                  <a:pt x="107866" y="48726"/>
                  <a:pt x="111636" y="48726"/>
                </a:cubicBezTo>
                <a:close/>
                <a:moveTo>
                  <a:pt x="63087" y="48726"/>
                </a:moveTo>
                <a:cubicBezTo>
                  <a:pt x="66886" y="48726"/>
                  <a:pt x="70696" y="50103"/>
                  <a:pt x="73414" y="52856"/>
                </a:cubicBezTo>
                <a:cubicBezTo>
                  <a:pt x="76177" y="55521"/>
                  <a:pt x="77692" y="59341"/>
                  <a:pt x="77692" y="63160"/>
                </a:cubicBezTo>
                <a:cubicBezTo>
                  <a:pt x="77692" y="66891"/>
                  <a:pt x="76177" y="70622"/>
                  <a:pt x="73414" y="73287"/>
                </a:cubicBezTo>
                <a:cubicBezTo>
                  <a:pt x="70651" y="76041"/>
                  <a:pt x="66908" y="77551"/>
                  <a:pt x="63076" y="77551"/>
                </a:cubicBezTo>
                <a:cubicBezTo>
                  <a:pt x="59155" y="77551"/>
                  <a:pt x="55501" y="75952"/>
                  <a:pt x="52827" y="73287"/>
                </a:cubicBezTo>
                <a:cubicBezTo>
                  <a:pt x="50153" y="70711"/>
                  <a:pt x="48549" y="66891"/>
                  <a:pt x="48549" y="63160"/>
                </a:cubicBezTo>
                <a:cubicBezTo>
                  <a:pt x="48549" y="59252"/>
                  <a:pt x="50153" y="55521"/>
                  <a:pt x="52827" y="52856"/>
                </a:cubicBezTo>
                <a:cubicBezTo>
                  <a:pt x="55501" y="50103"/>
                  <a:pt x="59288" y="48726"/>
                  <a:pt x="63087" y="48726"/>
                </a:cubicBezTo>
                <a:close/>
                <a:moveTo>
                  <a:pt x="40314" y="29059"/>
                </a:moveTo>
                <a:cubicBezTo>
                  <a:pt x="33995" y="29059"/>
                  <a:pt x="29012" y="34124"/>
                  <a:pt x="29012" y="40255"/>
                </a:cubicBezTo>
                <a:lnTo>
                  <a:pt x="29012" y="97040"/>
                </a:lnTo>
                <a:lnTo>
                  <a:pt x="485725" y="97040"/>
                </a:lnTo>
                <a:lnTo>
                  <a:pt x="485725" y="40255"/>
                </a:lnTo>
                <a:cubicBezTo>
                  <a:pt x="485725" y="34124"/>
                  <a:pt x="480653" y="29059"/>
                  <a:pt x="474512" y="29059"/>
                </a:cubicBezTo>
                <a:close/>
                <a:moveTo>
                  <a:pt x="40314" y="0"/>
                </a:moveTo>
                <a:lnTo>
                  <a:pt x="474601" y="0"/>
                </a:lnTo>
                <a:cubicBezTo>
                  <a:pt x="496760" y="0"/>
                  <a:pt x="514915" y="18039"/>
                  <a:pt x="514915" y="40255"/>
                </a:cubicBezTo>
                <a:lnTo>
                  <a:pt x="514915" y="195858"/>
                </a:lnTo>
                <a:cubicBezTo>
                  <a:pt x="514915" y="203944"/>
                  <a:pt x="508419" y="210431"/>
                  <a:pt x="500320" y="210431"/>
                </a:cubicBezTo>
                <a:cubicBezTo>
                  <a:pt x="492311" y="210431"/>
                  <a:pt x="485725" y="203944"/>
                  <a:pt x="485725" y="195858"/>
                </a:cubicBezTo>
                <a:lnTo>
                  <a:pt x="485725" y="126099"/>
                </a:lnTo>
                <a:lnTo>
                  <a:pt x="29012" y="126099"/>
                </a:lnTo>
                <a:lnTo>
                  <a:pt x="29012" y="376698"/>
                </a:lnTo>
                <a:cubicBezTo>
                  <a:pt x="29012" y="382829"/>
                  <a:pt x="34173" y="387895"/>
                  <a:pt x="40314" y="387895"/>
                </a:cubicBezTo>
                <a:lnTo>
                  <a:pt x="291186" y="387895"/>
                </a:lnTo>
                <a:cubicBezTo>
                  <a:pt x="299195" y="387895"/>
                  <a:pt x="305781" y="394471"/>
                  <a:pt x="305781" y="402468"/>
                </a:cubicBezTo>
                <a:cubicBezTo>
                  <a:pt x="305781" y="410555"/>
                  <a:pt x="299195" y="417042"/>
                  <a:pt x="291186" y="417042"/>
                </a:cubicBezTo>
                <a:lnTo>
                  <a:pt x="40314" y="417042"/>
                </a:lnTo>
                <a:cubicBezTo>
                  <a:pt x="17977" y="417042"/>
                  <a:pt x="0" y="399092"/>
                  <a:pt x="0" y="376787"/>
                </a:cubicBezTo>
                <a:lnTo>
                  <a:pt x="0" y="40255"/>
                </a:lnTo>
                <a:cubicBezTo>
                  <a:pt x="0" y="18128"/>
                  <a:pt x="17977" y="0"/>
                  <a:pt x="4031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9" name="椭圆 8"/>
          <p:cNvSpPr/>
          <p:nvPr/>
        </p:nvSpPr>
        <p:spPr>
          <a:xfrm>
            <a:off x="5234110" y="2562291"/>
            <a:ext cx="653415" cy="653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10" name="图形 63"/>
          <p:cNvSpPr>
            <a:spLocks noChangeAspect="1"/>
          </p:cNvSpPr>
          <p:nvPr/>
        </p:nvSpPr>
        <p:spPr bwMode="auto">
          <a:xfrm>
            <a:off x="5377498" y="2741182"/>
            <a:ext cx="364823" cy="295028"/>
          </a:xfrm>
          <a:custGeom>
            <a:avLst/>
            <a:gdLst>
              <a:gd name="connsiteX0" fmla="*/ 228319 w 578354"/>
              <a:gd name="connsiteY0" fmla="*/ 208320 h 467708"/>
              <a:gd name="connsiteX1" fmla="*/ 238553 w 578354"/>
              <a:gd name="connsiteY1" fmla="*/ 212584 h 467708"/>
              <a:gd name="connsiteX2" fmla="*/ 238553 w 578354"/>
              <a:gd name="connsiteY2" fmla="*/ 233106 h 467708"/>
              <a:gd name="connsiteX3" fmla="*/ 199218 w 578354"/>
              <a:gd name="connsiteY3" fmla="*/ 272462 h 467708"/>
              <a:gd name="connsiteX4" fmla="*/ 414584 w 578354"/>
              <a:gd name="connsiteY4" fmla="*/ 272462 h 467708"/>
              <a:gd name="connsiteX5" fmla="*/ 429179 w 578354"/>
              <a:gd name="connsiteY5" fmla="*/ 286854 h 467708"/>
              <a:gd name="connsiteX6" fmla="*/ 414584 w 578354"/>
              <a:gd name="connsiteY6" fmla="*/ 301424 h 467708"/>
              <a:gd name="connsiteX7" fmla="*/ 199218 w 578354"/>
              <a:gd name="connsiteY7" fmla="*/ 301424 h 467708"/>
              <a:gd name="connsiteX8" fmla="*/ 238553 w 578354"/>
              <a:gd name="connsiteY8" fmla="*/ 340691 h 467708"/>
              <a:gd name="connsiteX9" fmla="*/ 238553 w 578354"/>
              <a:gd name="connsiteY9" fmla="*/ 361124 h 467708"/>
              <a:gd name="connsiteX10" fmla="*/ 228230 w 578354"/>
              <a:gd name="connsiteY10" fmla="*/ 365388 h 467708"/>
              <a:gd name="connsiteX11" fmla="*/ 217907 w 578354"/>
              <a:gd name="connsiteY11" fmla="*/ 361124 h 467708"/>
              <a:gd name="connsiteX12" fmla="*/ 153742 w 578354"/>
              <a:gd name="connsiteY12" fmla="*/ 297071 h 467708"/>
              <a:gd name="connsiteX13" fmla="*/ 153742 w 578354"/>
              <a:gd name="connsiteY13" fmla="*/ 276549 h 467708"/>
              <a:gd name="connsiteX14" fmla="*/ 218085 w 578354"/>
              <a:gd name="connsiteY14" fmla="*/ 212584 h 467708"/>
              <a:gd name="connsiteX15" fmla="*/ 228319 w 578354"/>
              <a:gd name="connsiteY15" fmla="*/ 208320 h 467708"/>
              <a:gd name="connsiteX16" fmla="*/ 29105 w 578354"/>
              <a:gd name="connsiteY16" fmla="*/ 138810 h 467708"/>
              <a:gd name="connsiteX17" fmla="*/ 29105 w 578354"/>
              <a:gd name="connsiteY17" fmla="*/ 424252 h 467708"/>
              <a:gd name="connsiteX18" fmla="*/ 43701 w 578354"/>
              <a:gd name="connsiteY18" fmla="*/ 438826 h 467708"/>
              <a:gd name="connsiteX19" fmla="*/ 534564 w 578354"/>
              <a:gd name="connsiteY19" fmla="*/ 438826 h 467708"/>
              <a:gd name="connsiteX20" fmla="*/ 549249 w 578354"/>
              <a:gd name="connsiteY20" fmla="*/ 424252 h 467708"/>
              <a:gd name="connsiteX21" fmla="*/ 549249 w 578354"/>
              <a:gd name="connsiteY21" fmla="*/ 138810 h 467708"/>
              <a:gd name="connsiteX22" fmla="*/ 69434 w 578354"/>
              <a:gd name="connsiteY22" fmla="*/ 55010 h 467708"/>
              <a:gd name="connsiteX23" fmla="*/ 79695 w 578354"/>
              <a:gd name="connsiteY23" fmla="*/ 59150 h 467708"/>
              <a:gd name="connsiteX24" fmla="*/ 83973 w 578354"/>
              <a:gd name="connsiteY24" fmla="*/ 69479 h 467708"/>
              <a:gd name="connsiteX25" fmla="*/ 79695 w 578354"/>
              <a:gd name="connsiteY25" fmla="*/ 79629 h 467708"/>
              <a:gd name="connsiteX26" fmla="*/ 69446 w 578354"/>
              <a:gd name="connsiteY26" fmla="*/ 83903 h 467708"/>
              <a:gd name="connsiteX27" fmla="*/ 59107 w 578354"/>
              <a:gd name="connsiteY27" fmla="*/ 79629 h 467708"/>
              <a:gd name="connsiteX28" fmla="*/ 54829 w 578354"/>
              <a:gd name="connsiteY28" fmla="*/ 69479 h 467708"/>
              <a:gd name="connsiteX29" fmla="*/ 59107 w 578354"/>
              <a:gd name="connsiteY29" fmla="*/ 59150 h 467708"/>
              <a:gd name="connsiteX30" fmla="*/ 69434 w 578354"/>
              <a:gd name="connsiteY30" fmla="*/ 55010 h 467708"/>
              <a:gd name="connsiteX31" fmla="*/ 179168 w 578354"/>
              <a:gd name="connsiteY31" fmla="*/ 54916 h 467708"/>
              <a:gd name="connsiteX32" fmla="*/ 189432 w 578354"/>
              <a:gd name="connsiteY32" fmla="*/ 58987 h 467708"/>
              <a:gd name="connsiteX33" fmla="*/ 193702 w 578354"/>
              <a:gd name="connsiteY33" fmla="*/ 69309 h 467708"/>
              <a:gd name="connsiteX34" fmla="*/ 189432 w 578354"/>
              <a:gd name="connsiteY34" fmla="*/ 79631 h 467708"/>
              <a:gd name="connsiteX35" fmla="*/ 179290 w 578354"/>
              <a:gd name="connsiteY35" fmla="*/ 83902 h 467708"/>
              <a:gd name="connsiteX36" fmla="*/ 168970 w 578354"/>
              <a:gd name="connsiteY36" fmla="*/ 79542 h 467708"/>
              <a:gd name="connsiteX37" fmla="*/ 164700 w 578354"/>
              <a:gd name="connsiteY37" fmla="*/ 69309 h 467708"/>
              <a:gd name="connsiteX38" fmla="*/ 168970 w 578354"/>
              <a:gd name="connsiteY38" fmla="*/ 58987 h 467708"/>
              <a:gd name="connsiteX39" fmla="*/ 179168 w 578354"/>
              <a:gd name="connsiteY39" fmla="*/ 54916 h 467708"/>
              <a:gd name="connsiteX40" fmla="*/ 124338 w 578354"/>
              <a:gd name="connsiteY40" fmla="*/ 54916 h 467708"/>
              <a:gd name="connsiteX41" fmla="*/ 134602 w 578354"/>
              <a:gd name="connsiteY41" fmla="*/ 58987 h 467708"/>
              <a:gd name="connsiteX42" fmla="*/ 138872 w 578354"/>
              <a:gd name="connsiteY42" fmla="*/ 69309 h 467708"/>
              <a:gd name="connsiteX43" fmla="*/ 134602 w 578354"/>
              <a:gd name="connsiteY43" fmla="*/ 79631 h 467708"/>
              <a:gd name="connsiteX44" fmla="*/ 124282 w 578354"/>
              <a:gd name="connsiteY44" fmla="*/ 83902 h 467708"/>
              <a:gd name="connsiteX45" fmla="*/ 114140 w 578354"/>
              <a:gd name="connsiteY45" fmla="*/ 79542 h 467708"/>
              <a:gd name="connsiteX46" fmla="*/ 109870 w 578354"/>
              <a:gd name="connsiteY46" fmla="*/ 69309 h 467708"/>
              <a:gd name="connsiteX47" fmla="*/ 114140 w 578354"/>
              <a:gd name="connsiteY47" fmla="*/ 58987 h 467708"/>
              <a:gd name="connsiteX48" fmla="*/ 124338 w 578354"/>
              <a:gd name="connsiteY48" fmla="*/ 54916 h 467708"/>
              <a:gd name="connsiteX49" fmla="*/ 43701 w 578354"/>
              <a:gd name="connsiteY49" fmla="*/ 29059 h 467708"/>
              <a:gd name="connsiteX50" fmla="*/ 29016 w 578354"/>
              <a:gd name="connsiteY50" fmla="*/ 43722 h 467708"/>
              <a:gd name="connsiteX51" fmla="*/ 29016 w 578354"/>
              <a:gd name="connsiteY51" fmla="*/ 109662 h 467708"/>
              <a:gd name="connsiteX52" fmla="*/ 549249 w 578354"/>
              <a:gd name="connsiteY52" fmla="*/ 109662 h 467708"/>
              <a:gd name="connsiteX53" fmla="*/ 549249 w 578354"/>
              <a:gd name="connsiteY53" fmla="*/ 43634 h 467708"/>
              <a:gd name="connsiteX54" fmla="*/ 534653 w 578354"/>
              <a:gd name="connsiteY54" fmla="*/ 29059 h 467708"/>
              <a:gd name="connsiteX55" fmla="*/ 43701 w 578354"/>
              <a:gd name="connsiteY55" fmla="*/ 0 h 467708"/>
              <a:gd name="connsiteX56" fmla="*/ 534564 w 578354"/>
              <a:gd name="connsiteY56" fmla="*/ 0 h 467708"/>
              <a:gd name="connsiteX57" fmla="*/ 578354 w 578354"/>
              <a:gd name="connsiteY57" fmla="*/ 43722 h 467708"/>
              <a:gd name="connsiteX58" fmla="*/ 578354 w 578354"/>
              <a:gd name="connsiteY58" fmla="*/ 424074 h 467708"/>
              <a:gd name="connsiteX59" fmla="*/ 534653 w 578354"/>
              <a:gd name="connsiteY59" fmla="*/ 467708 h 467708"/>
              <a:gd name="connsiteX60" fmla="*/ 43701 w 578354"/>
              <a:gd name="connsiteY60" fmla="*/ 467708 h 467708"/>
              <a:gd name="connsiteX61" fmla="*/ 0 w 578354"/>
              <a:gd name="connsiteY61" fmla="*/ 424074 h 467708"/>
              <a:gd name="connsiteX62" fmla="*/ 0 w 578354"/>
              <a:gd name="connsiteY62" fmla="*/ 43634 h 467708"/>
              <a:gd name="connsiteX63" fmla="*/ 43701 w 578354"/>
              <a:gd name="connsiteY63" fmla="*/ 0 h 46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8354" h="467708">
                <a:moveTo>
                  <a:pt x="228319" y="208320"/>
                </a:moveTo>
                <a:cubicBezTo>
                  <a:pt x="232012" y="208320"/>
                  <a:pt x="235706" y="209741"/>
                  <a:pt x="238553" y="212584"/>
                </a:cubicBezTo>
                <a:cubicBezTo>
                  <a:pt x="244249" y="218270"/>
                  <a:pt x="244249" y="227420"/>
                  <a:pt x="238553" y="233106"/>
                </a:cubicBezTo>
                <a:lnTo>
                  <a:pt x="199218" y="272462"/>
                </a:lnTo>
                <a:lnTo>
                  <a:pt x="414584" y="272462"/>
                </a:lnTo>
                <a:cubicBezTo>
                  <a:pt x="422593" y="272462"/>
                  <a:pt x="429179" y="278858"/>
                  <a:pt x="429179" y="286854"/>
                </a:cubicBezTo>
                <a:cubicBezTo>
                  <a:pt x="429179" y="294938"/>
                  <a:pt x="422593" y="301424"/>
                  <a:pt x="414584" y="301424"/>
                </a:cubicBezTo>
                <a:lnTo>
                  <a:pt x="199218" y="301424"/>
                </a:lnTo>
                <a:lnTo>
                  <a:pt x="238553" y="340691"/>
                </a:lnTo>
                <a:cubicBezTo>
                  <a:pt x="244249" y="346377"/>
                  <a:pt x="244249" y="355438"/>
                  <a:pt x="238553" y="361124"/>
                </a:cubicBezTo>
                <a:cubicBezTo>
                  <a:pt x="235705" y="363967"/>
                  <a:pt x="232057" y="365388"/>
                  <a:pt x="228230" y="365388"/>
                </a:cubicBezTo>
                <a:cubicBezTo>
                  <a:pt x="224492" y="365388"/>
                  <a:pt x="220754" y="363967"/>
                  <a:pt x="217907" y="361124"/>
                </a:cubicBezTo>
                <a:lnTo>
                  <a:pt x="153742" y="297071"/>
                </a:lnTo>
                <a:cubicBezTo>
                  <a:pt x="148046" y="291385"/>
                  <a:pt x="148046" y="282234"/>
                  <a:pt x="153742" y="276549"/>
                </a:cubicBezTo>
                <a:lnTo>
                  <a:pt x="218085" y="212584"/>
                </a:lnTo>
                <a:cubicBezTo>
                  <a:pt x="220933" y="209741"/>
                  <a:pt x="224626" y="208320"/>
                  <a:pt x="228319" y="208320"/>
                </a:cubicBezTo>
                <a:close/>
                <a:moveTo>
                  <a:pt x="29105" y="138810"/>
                </a:moveTo>
                <a:lnTo>
                  <a:pt x="29105" y="424252"/>
                </a:lnTo>
                <a:cubicBezTo>
                  <a:pt x="29105" y="432250"/>
                  <a:pt x="35602" y="438826"/>
                  <a:pt x="43701" y="438826"/>
                </a:cubicBezTo>
                <a:lnTo>
                  <a:pt x="534564" y="438826"/>
                </a:lnTo>
                <a:cubicBezTo>
                  <a:pt x="542574" y="438826"/>
                  <a:pt x="549249" y="432250"/>
                  <a:pt x="549249" y="424252"/>
                </a:cubicBezTo>
                <a:lnTo>
                  <a:pt x="549249" y="138810"/>
                </a:lnTo>
                <a:close/>
                <a:moveTo>
                  <a:pt x="69434" y="55010"/>
                </a:moveTo>
                <a:cubicBezTo>
                  <a:pt x="73211" y="55010"/>
                  <a:pt x="76977" y="56390"/>
                  <a:pt x="79695" y="59150"/>
                </a:cubicBezTo>
                <a:cubicBezTo>
                  <a:pt x="82458" y="61821"/>
                  <a:pt x="83973" y="65650"/>
                  <a:pt x="83973" y="69479"/>
                </a:cubicBezTo>
                <a:cubicBezTo>
                  <a:pt x="83973" y="73218"/>
                  <a:pt x="82458" y="76958"/>
                  <a:pt x="79695" y="79629"/>
                </a:cubicBezTo>
                <a:cubicBezTo>
                  <a:pt x="77110" y="82389"/>
                  <a:pt x="73278" y="83903"/>
                  <a:pt x="69446" y="83903"/>
                </a:cubicBezTo>
                <a:cubicBezTo>
                  <a:pt x="65524" y="83903"/>
                  <a:pt x="61870" y="82389"/>
                  <a:pt x="59107" y="79629"/>
                </a:cubicBezTo>
                <a:cubicBezTo>
                  <a:pt x="56433" y="77047"/>
                  <a:pt x="54829" y="73218"/>
                  <a:pt x="54829" y="69479"/>
                </a:cubicBezTo>
                <a:cubicBezTo>
                  <a:pt x="54829" y="65561"/>
                  <a:pt x="56433" y="61821"/>
                  <a:pt x="59107" y="59150"/>
                </a:cubicBezTo>
                <a:cubicBezTo>
                  <a:pt x="61870" y="56390"/>
                  <a:pt x="65658" y="55010"/>
                  <a:pt x="69434" y="55010"/>
                </a:cubicBezTo>
                <a:close/>
                <a:moveTo>
                  <a:pt x="179168" y="54916"/>
                </a:moveTo>
                <a:cubicBezTo>
                  <a:pt x="182938" y="54916"/>
                  <a:pt x="186719" y="56273"/>
                  <a:pt x="189432" y="58987"/>
                </a:cubicBezTo>
                <a:cubicBezTo>
                  <a:pt x="192190" y="61745"/>
                  <a:pt x="193702" y="65571"/>
                  <a:pt x="193702" y="69309"/>
                </a:cubicBezTo>
                <a:cubicBezTo>
                  <a:pt x="193702" y="73224"/>
                  <a:pt x="192190" y="76961"/>
                  <a:pt x="189432" y="79631"/>
                </a:cubicBezTo>
                <a:cubicBezTo>
                  <a:pt x="186852" y="82389"/>
                  <a:pt x="183026" y="83902"/>
                  <a:pt x="179290" y="83902"/>
                </a:cubicBezTo>
                <a:cubicBezTo>
                  <a:pt x="175465" y="83902"/>
                  <a:pt x="171639" y="82389"/>
                  <a:pt x="168970" y="79542"/>
                </a:cubicBezTo>
                <a:cubicBezTo>
                  <a:pt x="166212" y="76961"/>
                  <a:pt x="164700" y="73135"/>
                  <a:pt x="164700" y="69309"/>
                </a:cubicBezTo>
                <a:cubicBezTo>
                  <a:pt x="164700" y="65393"/>
                  <a:pt x="166212" y="61745"/>
                  <a:pt x="168970" y="58987"/>
                </a:cubicBezTo>
                <a:cubicBezTo>
                  <a:pt x="171639" y="56273"/>
                  <a:pt x="175398" y="54916"/>
                  <a:pt x="179168" y="54916"/>
                </a:cubicBezTo>
                <a:close/>
                <a:moveTo>
                  <a:pt x="124338" y="54916"/>
                </a:moveTo>
                <a:cubicBezTo>
                  <a:pt x="128108" y="54916"/>
                  <a:pt x="131889" y="56273"/>
                  <a:pt x="134602" y="58987"/>
                </a:cubicBezTo>
                <a:cubicBezTo>
                  <a:pt x="137360" y="61745"/>
                  <a:pt x="138872" y="65571"/>
                  <a:pt x="138872" y="69309"/>
                </a:cubicBezTo>
                <a:cubicBezTo>
                  <a:pt x="138872" y="73224"/>
                  <a:pt x="137360" y="76961"/>
                  <a:pt x="134602" y="79631"/>
                </a:cubicBezTo>
                <a:cubicBezTo>
                  <a:pt x="131933" y="82389"/>
                  <a:pt x="128107" y="83902"/>
                  <a:pt x="124282" y="83902"/>
                </a:cubicBezTo>
                <a:cubicBezTo>
                  <a:pt x="120546" y="83902"/>
                  <a:pt x="116809" y="82389"/>
                  <a:pt x="114140" y="79542"/>
                </a:cubicBezTo>
                <a:cubicBezTo>
                  <a:pt x="111382" y="76961"/>
                  <a:pt x="109870" y="73135"/>
                  <a:pt x="109870" y="69309"/>
                </a:cubicBezTo>
                <a:cubicBezTo>
                  <a:pt x="109870" y="65393"/>
                  <a:pt x="111382" y="61745"/>
                  <a:pt x="114140" y="58987"/>
                </a:cubicBezTo>
                <a:cubicBezTo>
                  <a:pt x="116809" y="56273"/>
                  <a:pt x="120568" y="54916"/>
                  <a:pt x="124338" y="54916"/>
                </a:cubicBezTo>
                <a:close/>
                <a:moveTo>
                  <a:pt x="43701" y="29059"/>
                </a:moveTo>
                <a:cubicBezTo>
                  <a:pt x="35602" y="29059"/>
                  <a:pt x="29016" y="35547"/>
                  <a:pt x="29016" y="43722"/>
                </a:cubicBezTo>
                <a:lnTo>
                  <a:pt x="29016" y="109662"/>
                </a:lnTo>
                <a:lnTo>
                  <a:pt x="549249" y="109662"/>
                </a:lnTo>
                <a:lnTo>
                  <a:pt x="549249" y="43634"/>
                </a:lnTo>
                <a:cubicBezTo>
                  <a:pt x="549249" y="35547"/>
                  <a:pt x="542752" y="29059"/>
                  <a:pt x="534653" y="29059"/>
                </a:cubicBezTo>
                <a:close/>
                <a:moveTo>
                  <a:pt x="43701" y="0"/>
                </a:moveTo>
                <a:lnTo>
                  <a:pt x="534564" y="0"/>
                </a:lnTo>
                <a:cubicBezTo>
                  <a:pt x="558595" y="0"/>
                  <a:pt x="578354" y="19551"/>
                  <a:pt x="578354" y="43722"/>
                </a:cubicBezTo>
                <a:lnTo>
                  <a:pt x="578354" y="424074"/>
                </a:lnTo>
                <a:cubicBezTo>
                  <a:pt x="578354" y="448157"/>
                  <a:pt x="558773" y="467708"/>
                  <a:pt x="534653" y="467708"/>
                </a:cubicBezTo>
                <a:lnTo>
                  <a:pt x="43701" y="467708"/>
                </a:lnTo>
                <a:cubicBezTo>
                  <a:pt x="19581" y="467708"/>
                  <a:pt x="0" y="448157"/>
                  <a:pt x="0" y="424074"/>
                </a:cubicBezTo>
                <a:lnTo>
                  <a:pt x="0" y="43634"/>
                </a:lnTo>
                <a:cubicBezTo>
                  <a:pt x="0" y="19551"/>
                  <a:pt x="19581" y="0"/>
                  <a:pt x="43701"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11" name="椭圆 10"/>
          <p:cNvSpPr/>
          <p:nvPr/>
        </p:nvSpPr>
        <p:spPr>
          <a:xfrm>
            <a:off x="4550215" y="4475546"/>
            <a:ext cx="653415" cy="653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12" name="图形 63"/>
          <p:cNvSpPr>
            <a:spLocks noChangeAspect="1"/>
          </p:cNvSpPr>
          <p:nvPr/>
        </p:nvSpPr>
        <p:spPr bwMode="auto">
          <a:xfrm>
            <a:off x="4693603" y="4619231"/>
            <a:ext cx="364823" cy="364228"/>
          </a:xfrm>
          <a:custGeom>
            <a:avLst/>
            <a:gdLst>
              <a:gd name="connsiteX0" fmla="*/ 303336 w 606580"/>
              <a:gd name="connsiteY0" fmla="*/ 322290 h 605592"/>
              <a:gd name="connsiteX1" fmla="*/ 258395 w 606580"/>
              <a:gd name="connsiteY1" fmla="*/ 367070 h 605592"/>
              <a:gd name="connsiteX2" fmla="*/ 303336 w 606580"/>
              <a:gd name="connsiteY2" fmla="*/ 411943 h 605592"/>
              <a:gd name="connsiteX3" fmla="*/ 348183 w 606580"/>
              <a:gd name="connsiteY3" fmla="*/ 367070 h 605592"/>
              <a:gd name="connsiteX4" fmla="*/ 303336 w 606580"/>
              <a:gd name="connsiteY4" fmla="*/ 322290 h 605592"/>
              <a:gd name="connsiteX5" fmla="*/ 303336 w 606580"/>
              <a:gd name="connsiteY5" fmla="*/ 296516 h 605592"/>
              <a:gd name="connsiteX6" fmla="*/ 373996 w 606580"/>
              <a:gd name="connsiteY6" fmla="*/ 367070 h 605592"/>
              <a:gd name="connsiteX7" fmla="*/ 303336 w 606580"/>
              <a:gd name="connsiteY7" fmla="*/ 437717 h 605592"/>
              <a:gd name="connsiteX8" fmla="*/ 232583 w 606580"/>
              <a:gd name="connsiteY8" fmla="*/ 367070 h 605592"/>
              <a:gd name="connsiteX9" fmla="*/ 303336 w 606580"/>
              <a:gd name="connsiteY9" fmla="*/ 296516 h 605592"/>
              <a:gd name="connsiteX10" fmla="*/ 303325 w 606580"/>
              <a:gd name="connsiteY10" fmla="*/ 249725 h 605592"/>
              <a:gd name="connsiteX11" fmla="*/ 185670 w 606580"/>
              <a:gd name="connsiteY11" fmla="*/ 367081 h 605592"/>
              <a:gd name="connsiteX12" fmla="*/ 303325 w 606580"/>
              <a:gd name="connsiteY12" fmla="*/ 484530 h 605592"/>
              <a:gd name="connsiteX13" fmla="*/ 420888 w 606580"/>
              <a:gd name="connsiteY13" fmla="*/ 367081 h 605592"/>
              <a:gd name="connsiteX14" fmla="*/ 303325 w 606580"/>
              <a:gd name="connsiteY14" fmla="*/ 249725 h 605592"/>
              <a:gd name="connsiteX15" fmla="*/ 290417 w 606580"/>
              <a:gd name="connsiteY15" fmla="*/ 186504 h 605592"/>
              <a:gd name="connsiteX16" fmla="*/ 316233 w 606580"/>
              <a:gd name="connsiteY16" fmla="*/ 186504 h 605592"/>
              <a:gd name="connsiteX17" fmla="*/ 316233 w 606580"/>
              <a:gd name="connsiteY17" fmla="*/ 224511 h 605592"/>
              <a:gd name="connsiteX18" fmla="*/ 395165 w 606580"/>
              <a:gd name="connsiteY18" fmla="*/ 257233 h 605592"/>
              <a:gd name="connsiteX19" fmla="*/ 422095 w 606580"/>
              <a:gd name="connsiteY19" fmla="*/ 230258 h 605592"/>
              <a:gd name="connsiteX20" fmla="*/ 440296 w 606580"/>
              <a:gd name="connsiteY20" fmla="*/ 248520 h 605592"/>
              <a:gd name="connsiteX21" fmla="*/ 413366 w 606580"/>
              <a:gd name="connsiteY21" fmla="*/ 275402 h 605592"/>
              <a:gd name="connsiteX22" fmla="*/ 446146 w 606580"/>
              <a:gd name="connsiteY22" fmla="*/ 354196 h 605592"/>
              <a:gd name="connsiteX23" fmla="*/ 484220 w 606580"/>
              <a:gd name="connsiteY23" fmla="*/ 354196 h 605592"/>
              <a:gd name="connsiteX24" fmla="*/ 484220 w 606580"/>
              <a:gd name="connsiteY24" fmla="*/ 379966 h 605592"/>
              <a:gd name="connsiteX25" fmla="*/ 446146 w 606580"/>
              <a:gd name="connsiteY25" fmla="*/ 379966 h 605592"/>
              <a:gd name="connsiteX26" fmla="*/ 413366 w 606580"/>
              <a:gd name="connsiteY26" fmla="*/ 458760 h 605592"/>
              <a:gd name="connsiteX27" fmla="*/ 440389 w 606580"/>
              <a:gd name="connsiteY27" fmla="*/ 485643 h 605592"/>
              <a:gd name="connsiteX28" fmla="*/ 422095 w 606580"/>
              <a:gd name="connsiteY28" fmla="*/ 503904 h 605592"/>
              <a:gd name="connsiteX29" fmla="*/ 395165 w 606580"/>
              <a:gd name="connsiteY29" fmla="*/ 477022 h 605592"/>
              <a:gd name="connsiteX30" fmla="*/ 316233 w 606580"/>
              <a:gd name="connsiteY30" fmla="*/ 509652 h 605592"/>
              <a:gd name="connsiteX31" fmla="*/ 316233 w 606580"/>
              <a:gd name="connsiteY31" fmla="*/ 547658 h 605592"/>
              <a:gd name="connsiteX32" fmla="*/ 290417 w 606580"/>
              <a:gd name="connsiteY32" fmla="*/ 547658 h 605592"/>
              <a:gd name="connsiteX33" fmla="*/ 290417 w 606580"/>
              <a:gd name="connsiteY33" fmla="*/ 509652 h 605592"/>
              <a:gd name="connsiteX34" fmla="*/ 211485 w 606580"/>
              <a:gd name="connsiteY34" fmla="*/ 477022 h 605592"/>
              <a:gd name="connsiteX35" fmla="*/ 184462 w 606580"/>
              <a:gd name="connsiteY35" fmla="*/ 503904 h 605592"/>
              <a:gd name="connsiteX36" fmla="*/ 166261 w 606580"/>
              <a:gd name="connsiteY36" fmla="*/ 485643 h 605592"/>
              <a:gd name="connsiteX37" fmla="*/ 193191 w 606580"/>
              <a:gd name="connsiteY37" fmla="*/ 458760 h 605592"/>
              <a:gd name="connsiteX38" fmla="*/ 160411 w 606580"/>
              <a:gd name="connsiteY38" fmla="*/ 379966 h 605592"/>
              <a:gd name="connsiteX39" fmla="*/ 122431 w 606580"/>
              <a:gd name="connsiteY39" fmla="*/ 379966 h 605592"/>
              <a:gd name="connsiteX40" fmla="*/ 122431 w 606580"/>
              <a:gd name="connsiteY40" fmla="*/ 354196 h 605592"/>
              <a:gd name="connsiteX41" fmla="*/ 160411 w 606580"/>
              <a:gd name="connsiteY41" fmla="*/ 354196 h 605592"/>
              <a:gd name="connsiteX42" fmla="*/ 193191 w 606580"/>
              <a:gd name="connsiteY42" fmla="*/ 275402 h 605592"/>
              <a:gd name="connsiteX43" fmla="*/ 166261 w 606580"/>
              <a:gd name="connsiteY43" fmla="*/ 248520 h 605592"/>
              <a:gd name="connsiteX44" fmla="*/ 184462 w 606580"/>
              <a:gd name="connsiteY44" fmla="*/ 230258 h 605592"/>
              <a:gd name="connsiteX45" fmla="*/ 211485 w 606580"/>
              <a:gd name="connsiteY45" fmla="*/ 257233 h 605592"/>
              <a:gd name="connsiteX46" fmla="*/ 290417 w 606580"/>
              <a:gd name="connsiteY46" fmla="*/ 224511 h 605592"/>
              <a:gd name="connsiteX47" fmla="*/ 25812 w 606580"/>
              <a:gd name="connsiteY47" fmla="*/ 159254 h 605592"/>
              <a:gd name="connsiteX48" fmla="*/ 25812 w 606580"/>
              <a:gd name="connsiteY48" fmla="*/ 579822 h 605592"/>
              <a:gd name="connsiteX49" fmla="*/ 580768 w 606580"/>
              <a:gd name="connsiteY49" fmla="*/ 579822 h 605592"/>
              <a:gd name="connsiteX50" fmla="*/ 580768 w 606580"/>
              <a:gd name="connsiteY50" fmla="*/ 159254 h 605592"/>
              <a:gd name="connsiteX51" fmla="*/ 499956 w 606580"/>
              <a:gd name="connsiteY51" fmla="*/ 75576 h 605592"/>
              <a:gd name="connsiteX52" fmla="*/ 543636 w 606580"/>
              <a:gd name="connsiteY52" fmla="*/ 75576 h 605592"/>
              <a:gd name="connsiteX53" fmla="*/ 543636 w 606580"/>
              <a:gd name="connsiteY53" fmla="*/ 101332 h 605592"/>
              <a:gd name="connsiteX54" fmla="*/ 499956 w 606580"/>
              <a:gd name="connsiteY54" fmla="*/ 101332 h 605592"/>
              <a:gd name="connsiteX55" fmla="*/ 433695 w 606580"/>
              <a:gd name="connsiteY55" fmla="*/ 75576 h 605592"/>
              <a:gd name="connsiteX56" fmla="*/ 477234 w 606580"/>
              <a:gd name="connsiteY56" fmla="*/ 75576 h 605592"/>
              <a:gd name="connsiteX57" fmla="*/ 477234 w 606580"/>
              <a:gd name="connsiteY57" fmla="*/ 101332 h 605592"/>
              <a:gd name="connsiteX58" fmla="*/ 433695 w 606580"/>
              <a:gd name="connsiteY58" fmla="*/ 101332 h 605592"/>
              <a:gd name="connsiteX59" fmla="*/ 367363 w 606580"/>
              <a:gd name="connsiteY59" fmla="*/ 75576 h 605592"/>
              <a:gd name="connsiteX60" fmla="*/ 410902 w 606580"/>
              <a:gd name="connsiteY60" fmla="*/ 75576 h 605592"/>
              <a:gd name="connsiteX61" fmla="*/ 410902 w 606580"/>
              <a:gd name="connsiteY61" fmla="*/ 101332 h 605592"/>
              <a:gd name="connsiteX62" fmla="*/ 367363 w 606580"/>
              <a:gd name="connsiteY62" fmla="*/ 101332 h 605592"/>
              <a:gd name="connsiteX63" fmla="*/ 25812 w 606580"/>
              <a:gd name="connsiteY63" fmla="*/ 25770 h 605592"/>
              <a:gd name="connsiteX64" fmla="*/ 25812 w 606580"/>
              <a:gd name="connsiteY64" fmla="*/ 133484 h 605592"/>
              <a:gd name="connsiteX65" fmla="*/ 580768 w 606580"/>
              <a:gd name="connsiteY65" fmla="*/ 133484 h 605592"/>
              <a:gd name="connsiteX66" fmla="*/ 580768 w 606580"/>
              <a:gd name="connsiteY66" fmla="*/ 25770 h 605592"/>
              <a:gd name="connsiteX67" fmla="*/ 0 w 606580"/>
              <a:gd name="connsiteY67" fmla="*/ 0 h 605592"/>
              <a:gd name="connsiteX68" fmla="*/ 606580 w 606580"/>
              <a:gd name="connsiteY68" fmla="*/ 0 h 605592"/>
              <a:gd name="connsiteX69" fmla="*/ 606580 w 606580"/>
              <a:gd name="connsiteY69" fmla="*/ 605592 h 605592"/>
              <a:gd name="connsiteX70" fmla="*/ 0 w 606580"/>
              <a:gd name="connsiteY70" fmla="*/ 605592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6580" h="605592">
                <a:moveTo>
                  <a:pt x="303336" y="322290"/>
                </a:moveTo>
                <a:cubicBezTo>
                  <a:pt x="278544" y="322290"/>
                  <a:pt x="258395" y="342316"/>
                  <a:pt x="258395" y="367070"/>
                </a:cubicBezTo>
                <a:cubicBezTo>
                  <a:pt x="258395" y="391824"/>
                  <a:pt x="278544" y="411943"/>
                  <a:pt x="303336" y="411943"/>
                </a:cubicBezTo>
                <a:cubicBezTo>
                  <a:pt x="328034" y="411943"/>
                  <a:pt x="348183" y="391824"/>
                  <a:pt x="348183" y="367070"/>
                </a:cubicBezTo>
                <a:cubicBezTo>
                  <a:pt x="348183" y="342316"/>
                  <a:pt x="328034" y="322290"/>
                  <a:pt x="303336" y="322290"/>
                </a:cubicBezTo>
                <a:close/>
                <a:moveTo>
                  <a:pt x="303336" y="296516"/>
                </a:moveTo>
                <a:cubicBezTo>
                  <a:pt x="342333" y="296516"/>
                  <a:pt x="373996" y="328131"/>
                  <a:pt x="373996" y="367070"/>
                </a:cubicBezTo>
                <a:cubicBezTo>
                  <a:pt x="373996" y="406009"/>
                  <a:pt x="342333" y="437717"/>
                  <a:pt x="303336" y="437717"/>
                </a:cubicBezTo>
                <a:cubicBezTo>
                  <a:pt x="264338" y="437717"/>
                  <a:pt x="232583" y="406009"/>
                  <a:pt x="232583" y="367070"/>
                </a:cubicBezTo>
                <a:cubicBezTo>
                  <a:pt x="232583" y="328131"/>
                  <a:pt x="264338" y="296516"/>
                  <a:pt x="303336" y="296516"/>
                </a:cubicBezTo>
                <a:close/>
                <a:moveTo>
                  <a:pt x="303325" y="249725"/>
                </a:moveTo>
                <a:cubicBezTo>
                  <a:pt x="238415" y="249725"/>
                  <a:pt x="185670" y="302377"/>
                  <a:pt x="185670" y="367081"/>
                </a:cubicBezTo>
                <a:cubicBezTo>
                  <a:pt x="185670" y="431877"/>
                  <a:pt x="238415" y="484530"/>
                  <a:pt x="303325" y="484530"/>
                </a:cubicBezTo>
                <a:cubicBezTo>
                  <a:pt x="368143" y="484530"/>
                  <a:pt x="420888" y="431877"/>
                  <a:pt x="420888" y="367081"/>
                </a:cubicBezTo>
                <a:cubicBezTo>
                  <a:pt x="420888" y="302377"/>
                  <a:pt x="368143" y="249725"/>
                  <a:pt x="303325" y="249725"/>
                </a:cubicBezTo>
                <a:close/>
                <a:moveTo>
                  <a:pt x="290417" y="186504"/>
                </a:moveTo>
                <a:lnTo>
                  <a:pt x="316233" y="186504"/>
                </a:lnTo>
                <a:lnTo>
                  <a:pt x="316233" y="224511"/>
                </a:lnTo>
                <a:cubicBezTo>
                  <a:pt x="346042" y="227199"/>
                  <a:pt x="373343" y="239064"/>
                  <a:pt x="395165" y="257233"/>
                </a:cubicBezTo>
                <a:lnTo>
                  <a:pt x="422095" y="230258"/>
                </a:lnTo>
                <a:lnTo>
                  <a:pt x="440296" y="248520"/>
                </a:lnTo>
                <a:lnTo>
                  <a:pt x="413366" y="275402"/>
                </a:lnTo>
                <a:cubicBezTo>
                  <a:pt x="431567" y="297186"/>
                  <a:pt x="443453" y="324440"/>
                  <a:pt x="446146" y="354196"/>
                </a:cubicBezTo>
                <a:lnTo>
                  <a:pt x="484220" y="354196"/>
                </a:lnTo>
                <a:lnTo>
                  <a:pt x="484220" y="379966"/>
                </a:lnTo>
                <a:lnTo>
                  <a:pt x="446146" y="379966"/>
                </a:lnTo>
                <a:cubicBezTo>
                  <a:pt x="443453" y="409815"/>
                  <a:pt x="431567" y="436976"/>
                  <a:pt x="413366" y="458760"/>
                </a:cubicBezTo>
                <a:lnTo>
                  <a:pt x="440389" y="485643"/>
                </a:lnTo>
                <a:lnTo>
                  <a:pt x="422095" y="503904"/>
                </a:lnTo>
                <a:lnTo>
                  <a:pt x="395165" y="477022"/>
                </a:lnTo>
                <a:cubicBezTo>
                  <a:pt x="373343" y="495191"/>
                  <a:pt x="346042" y="507056"/>
                  <a:pt x="316233" y="509652"/>
                </a:cubicBezTo>
                <a:lnTo>
                  <a:pt x="316233" y="547658"/>
                </a:lnTo>
                <a:lnTo>
                  <a:pt x="290417" y="547658"/>
                </a:lnTo>
                <a:lnTo>
                  <a:pt x="290417" y="509652"/>
                </a:lnTo>
                <a:cubicBezTo>
                  <a:pt x="260516" y="507056"/>
                  <a:pt x="233215" y="495191"/>
                  <a:pt x="211485" y="477022"/>
                </a:cubicBezTo>
                <a:lnTo>
                  <a:pt x="184462" y="503904"/>
                </a:lnTo>
                <a:lnTo>
                  <a:pt x="166261" y="485643"/>
                </a:lnTo>
                <a:lnTo>
                  <a:pt x="193191" y="458760"/>
                </a:lnTo>
                <a:cubicBezTo>
                  <a:pt x="174990" y="436976"/>
                  <a:pt x="163104" y="409815"/>
                  <a:pt x="160411" y="379966"/>
                </a:cubicBezTo>
                <a:lnTo>
                  <a:pt x="122431" y="379966"/>
                </a:lnTo>
                <a:lnTo>
                  <a:pt x="122431" y="354196"/>
                </a:lnTo>
                <a:lnTo>
                  <a:pt x="160411" y="354196"/>
                </a:lnTo>
                <a:cubicBezTo>
                  <a:pt x="163104" y="324440"/>
                  <a:pt x="174990" y="297186"/>
                  <a:pt x="193191" y="275402"/>
                </a:cubicBezTo>
                <a:lnTo>
                  <a:pt x="166261" y="248520"/>
                </a:lnTo>
                <a:lnTo>
                  <a:pt x="184462" y="230258"/>
                </a:lnTo>
                <a:lnTo>
                  <a:pt x="211485" y="257233"/>
                </a:lnTo>
                <a:cubicBezTo>
                  <a:pt x="233215" y="239064"/>
                  <a:pt x="260516" y="227199"/>
                  <a:pt x="290417" y="224511"/>
                </a:cubicBezTo>
                <a:close/>
                <a:moveTo>
                  <a:pt x="25812" y="159254"/>
                </a:moveTo>
                <a:lnTo>
                  <a:pt x="25812" y="579822"/>
                </a:lnTo>
                <a:lnTo>
                  <a:pt x="580768" y="579822"/>
                </a:lnTo>
                <a:lnTo>
                  <a:pt x="580768" y="159254"/>
                </a:lnTo>
                <a:close/>
                <a:moveTo>
                  <a:pt x="499956" y="75576"/>
                </a:moveTo>
                <a:lnTo>
                  <a:pt x="543636" y="75576"/>
                </a:lnTo>
                <a:lnTo>
                  <a:pt x="543636" y="101332"/>
                </a:lnTo>
                <a:lnTo>
                  <a:pt x="499956" y="101332"/>
                </a:lnTo>
                <a:close/>
                <a:moveTo>
                  <a:pt x="433695" y="75576"/>
                </a:moveTo>
                <a:lnTo>
                  <a:pt x="477234" y="75576"/>
                </a:lnTo>
                <a:lnTo>
                  <a:pt x="477234" y="101332"/>
                </a:lnTo>
                <a:lnTo>
                  <a:pt x="433695" y="101332"/>
                </a:lnTo>
                <a:close/>
                <a:moveTo>
                  <a:pt x="367363" y="75576"/>
                </a:moveTo>
                <a:lnTo>
                  <a:pt x="410902" y="75576"/>
                </a:lnTo>
                <a:lnTo>
                  <a:pt x="410902" y="101332"/>
                </a:lnTo>
                <a:lnTo>
                  <a:pt x="367363" y="101332"/>
                </a:lnTo>
                <a:close/>
                <a:moveTo>
                  <a:pt x="25812" y="25770"/>
                </a:moveTo>
                <a:lnTo>
                  <a:pt x="25812" y="133484"/>
                </a:lnTo>
                <a:lnTo>
                  <a:pt x="580768" y="133484"/>
                </a:lnTo>
                <a:lnTo>
                  <a:pt x="580768" y="25770"/>
                </a:lnTo>
                <a:close/>
                <a:moveTo>
                  <a:pt x="0" y="0"/>
                </a:moveTo>
                <a:lnTo>
                  <a:pt x="606580" y="0"/>
                </a:lnTo>
                <a:lnTo>
                  <a:pt x="606580" y="605592"/>
                </a:lnTo>
                <a:lnTo>
                  <a:pt x="0" y="60559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13" name="文本框 30"/>
          <p:cNvSpPr txBox="1"/>
          <p:nvPr/>
        </p:nvSpPr>
        <p:spPr>
          <a:xfrm>
            <a:off x="7824108" y="2915578"/>
            <a:ext cx="252346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accent2"/>
                </a:solidFill>
                <a:latin typeface="MuseoModerno Black" pitchFamily="2" charset="0"/>
                <a:ea typeface="MuseoModerno Black" pitchFamily="2" charset="0"/>
                <a:cs typeface="+mn-ea"/>
                <a:sym typeface="+mn-lt"/>
              </a:rPr>
              <a:t>3.)</a:t>
            </a:r>
            <a:endParaRPr lang="zh-CN" altLang="en-US" sz="2000" dirty="0">
              <a:solidFill>
                <a:schemeClr val="accent2"/>
              </a:solidFill>
              <a:latin typeface="MuseoModerno Black" pitchFamily="2" charset="0"/>
              <a:ea typeface="MuseoModerno Black" pitchFamily="2" charset="0"/>
              <a:cs typeface="+mn-ea"/>
              <a:sym typeface="+mn-lt"/>
            </a:endParaRPr>
          </a:p>
        </p:txBody>
      </p:sp>
      <p:sp>
        <p:nvSpPr>
          <p:cNvPr id="14" name="文本框 31"/>
          <p:cNvSpPr txBox="1"/>
          <p:nvPr/>
        </p:nvSpPr>
        <p:spPr>
          <a:xfrm>
            <a:off x="7823963" y="3314167"/>
            <a:ext cx="3650193"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tx1">
                    <a:lumMod val="75000"/>
                    <a:lumOff val="25000"/>
                  </a:schemeClr>
                </a:solidFill>
                <a:cs typeface="+mn-ea"/>
                <a:sym typeface="+mn-lt"/>
              </a:rPr>
              <a:t>There are 1738 courses in which employees were enrolled </a:t>
            </a:r>
            <a:endParaRPr lang="en-US" altLang="zh-CN" sz="1600" dirty="0">
              <a:solidFill>
                <a:schemeClr val="tx1">
                  <a:lumMod val="75000"/>
                  <a:lumOff val="25000"/>
                </a:schemeClr>
              </a:solidFill>
              <a:cs typeface="+mn-ea"/>
              <a:sym typeface="+mn-lt"/>
            </a:endParaRPr>
          </a:p>
        </p:txBody>
      </p:sp>
      <p:sp>
        <p:nvSpPr>
          <p:cNvPr id="15" name="文本框 32"/>
          <p:cNvSpPr txBox="1"/>
          <p:nvPr/>
        </p:nvSpPr>
        <p:spPr>
          <a:xfrm>
            <a:off x="810699" y="1894498"/>
            <a:ext cx="252346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dirty="0">
                <a:solidFill>
                  <a:schemeClr val="accent2"/>
                </a:solidFill>
                <a:latin typeface="MuseoModerno Black" pitchFamily="2" charset="0"/>
                <a:ea typeface="MuseoModerno Black" pitchFamily="2" charset="0"/>
                <a:cs typeface="+mn-ea"/>
                <a:sym typeface="+mn-lt"/>
              </a:rPr>
              <a:t>1.)</a:t>
            </a:r>
            <a:endParaRPr lang="zh-CN" altLang="en-US" sz="2000" dirty="0">
              <a:solidFill>
                <a:schemeClr val="accent2"/>
              </a:solidFill>
              <a:latin typeface="MuseoModerno Black" pitchFamily="2" charset="0"/>
              <a:ea typeface="MuseoModerno Black" pitchFamily="2" charset="0"/>
              <a:cs typeface="+mn-ea"/>
              <a:sym typeface="+mn-lt"/>
            </a:endParaRPr>
          </a:p>
        </p:txBody>
      </p:sp>
      <p:sp>
        <p:nvSpPr>
          <p:cNvPr id="16" name="文本框 33"/>
          <p:cNvSpPr txBox="1"/>
          <p:nvPr/>
        </p:nvSpPr>
        <p:spPr>
          <a:xfrm>
            <a:off x="664845" y="2205990"/>
            <a:ext cx="388493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tx1">
                    <a:lumMod val="75000"/>
                    <a:lumOff val="25000"/>
                  </a:schemeClr>
                </a:solidFill>
                <a:cs typeface="+mn-ea"/>
                <a:sym typeface="+mn-lt"/>
              </a:rPr>
              <a:t>There are 12 columns and 6635 corresponding rows in the dataset with the respective employee’s department , division,  group , course undertaken and course completion</a:t>
            </a:r>
            <a:endParaRPr lang="en-US" altLang="zh-CN" sz="1600" dirty="0">
              <a:solidFill>
                <a:schemeClr val="tx1">
                  <a:lumMod val="75000"/>
                  <a:lumOff val="25000"/>
                </a:schemeClr>
              </a:solidFill>
              <a:cs typeface="+mn-ea"/>
              <a:sym typeface="+mn-lt"/>
            </a:endParaRPr>
          </a:p>
        </p:txBody>
      </p:sp>
      <p:sp>
        <p:nvSpPr>
          <p:cNvPr id="17" name="文本框 37"/>
          <p:cNvSpPr txBox="1"/>
          <p:nvPr/>
        </p:nvSpPr>
        <p:spPr>
          <a:xfrm>
            <a:off x="664649" y="4983546"/>
            <a:ext cx="252346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dirty="0">
                <a:solidFill>
                  <a:schemeClr val="accent2"/>
                </a:solidFill>
                <a:latin typeface="MuseoModerno Black" pitchFamily="2" charset="0"/>
                <a:ea typeface="MuseoModerno Black" pitchFamily="2" charset="0"/>
                <a:cs typeface="+mn-ea"/>
                <a:sym typeface="+mn-lt"/>
              </a:rPr>
              <a:t>2.)</a:t>
            </a:r>
            <a:endParaRPr lang="zh-CN" altLang="en-US" sz="2000" dirty="0">
              <a:solidFill>
                <a:schemeClr val="accent2"/>
              </a:solidFill>
              <a:latin typeface="MuseoModerno Black" pitchFamily="2" charset="0"/>
              <a:ea typeface="MuseoModerno Black" pitchFamily="2" charset="0"/>
              <a:cs typeface="+mn-ea"/>
              <a:sym typeface="+mn-lt"/>
            </a:endParaRPr>
          </a:p>
        </p:txBody>
      </p:sp>
      <p:sp>
        <p:nvSpPr>
          <p:cNvPr id="18" name="文本框 38"/>
          <p:cNvSpPr txBox="1"/>
          <p:nvPr/>
        </p:nvSpPr>
        <p:spPr>
          <a:xfrm>
            <a:off x="664210" y="5261610"/>
            <a:ext cx="4168775"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tx1">
                    <a:lumMod val="75000"/>
                    <a:lumOff val="25000"/>
                  </a:schemeClr>
                </a:solidFill>
                <a:cs typeface="+mn-ea"/>
                <a:sym typeface="+mn-lt"/>
              </a:rPr>
              <a:t>There are 1409 Employees with 22 unique divisions and 289 departments</a:t>
            </a:r>
            <a:endParaRPr lang="en-US" altLang="zh-CN" sz="1600" dirty="0">
              <a:solidFill>
                <a:schemeClr val="tx1">
                  <a:lumMod val="75000"/>
                  <a:lumOff val="25000"/>
                </a:schemeClr>
              </a:solidFill>
              <a:cs typeface="+mn-ea"/>
              <a:sym typeface="+mn-lt"/>
            </a:endParaRPr>
          </a:p>
        </p:txBody>
      </p:sp>
      <p:sp>
        <p:nvSpPr>
          <p:cNvPr id="3" name="Text Box 2"/>
          <p:cNvSpPr txBox="1"/>
          <p:nvPr/>
        </p:nvSpPr>
        <p:spPr>
          <a:xfrm>
            <a:off x="7730490" y="4714240"/>
            <a:ext cx="4064000" cy="269240"/>
          </a:xfrm>
          <a:prstGeom prst="rect">
            <a:avLst/>
          </a:prstGeom>
          <a:noFill/>
        </p:spPr>
        <p:txBody>
          <a:bodyPr wrap="square" rtlCol="0">
            <a:noAutofit/>
          </a:bodyPr>
          <a:p>
            <a:endParaRPr 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5688965" y="767715"/>
            <a:ext cx="6098540" cy="5520690"/>
          </a:xfrm>
          <a:prstGeom prst="rect">
            <a:avLst/>
          </a:prstGeom>
          <a:noFill/>
          <a:ln w="9525">
            <a:noFill/>
          </a:ln>
        </p:spPr>
      </p:pic>
      <p:sp>
        <p:nvSpPr>
          <p:cNvPr id="4" name="Text Box 3"/>
          <p:cNvSpPr txBox="1"/>
          <p:nvPr/>
        </p:nvSpPr>
        <p:spPr>
          <a:xfrm>
            <a:off x="685165" y="3103880"/>
            <a:ext cx="4732020" cy="1476375"/>
          </a:xfrm>
          <a:prstGeom prst="rect">
            <a:avLst/>
          </a:prstGeom>
          <a:noFill/>
        </p:spPr>
        <p:txBody>
          <a:bodyPr wrap="square" rtlCol="0">
            <a:spAutoFit/>
          </a:bodyPr>
          <a:p>
            <a:r>
              <a:rPr lang="en-US" altLang="zh-CN" dirty="0">
                <a:solidFill>
                  <a:schemeClr val="tx1">
                    <a:lumMod val="75000"/>
                    <a:lumOff val="25000"/>
                  </a:schemeClr>
                </a:solidFill>
                <a:cs typeface="+mn-ea"/>
                <a:sym typeface="+mn-lt"/>
              </a:rPr>
              <a:t>Out of 1738 courses 675 undertaken courses were completed and 1063 undertaken courses were not completed by the employees.</a:t>
            </a:r>
            <a:endParaRPr lang="en-US" altLang="zh-CN" dirty="0">
              <a:solidFill>
                <a:schemeClr val="tx1">
                  <a:lumMod val="75000"/>
                  <a:lumOff val="25000"/>
                </a:schemeClr>
              </a:solidFill>
              <a:cs typeface="+mn-ea"/>
              <a:sym typeface="+mn-lt"/>
            </a:endParaRPr>
          </a:p>
          <a:p>
            <a:endParaRPr lang="en-US"/>
          </a:p>
        </p:txBody>
      </p:sp>
      <p:sp>
        <p:nvSpPr>
          <p:cNvPr id="5" name="Text Box 4"/>
          <p:cNvSpPr txBox="1"/>
          <p:nvPr/>
        </p:nvSpPr>
        <p:spPr>
          <a:xfrm>
            <a:off x="685165" y="2717165"/>
            <a:ext cx="436626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4.)</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5165" y="3103880"/>
            <a:ext cx="4732020" cy="922020"/>
          </a:xfrm>
          <a:prstGeom prst="rect">
            <a:avLst/>
          </a:prstGeom>
          <a:noFill/>
        </p:spPr>
        <p:txBody>
          <a:bodyPr wrap="square" rtlCol="0">
            <a:spAutoFit/>
          </a:bodyPr>
          <a:p>
            <a:r>
              <a:rPr lang="en-US"/>
              <a:t>Only 38.8% of the undertaken courses were completed whereas 61.2% of the undertaken courses were not completed </a:t>
            </a:r>
            <a:endParaRPr lang="en-US"/>
          </a:p>
        </p:txBody>
      </p:sp>
      <p:sp>
        <p:nvSpPr>
          <p:cNvPr id="5" name="Text Box 4"/>
          <p:cNvSpPr txBox="1"/>
          <p:nvPr/>
        </p:nvSpPr>
        <p:spPr>
          <a:xfrm>
            <a:off x="685165" y="2717165"/>
            <a:ext cx="436626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5.)</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102" name="Picture 101"/>
          <p:cNvPicPr/>
          <p:nvPr/>
        </p:nvPicPr>
        <p:blipFill>
          <a:blip r:embed="rId1"/>
          <a:stretch>
            <a:fillRect/>
          </a:stretch>
        </p:blipFill>
        <p:spPr>
          <a:xfrm>
            <a:off x="5993130" y="1250315"/>
            <a:ext cx="5702300" cy="460819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18940" y="5099685"/>
            <a:ext cx="4732020" cy="1198880"/>
          </a:xfrm>
          <a:prstGeom prst="rect">
            <a:avLst/>
          </a:prstGeom>
          <a:noFill/>
        </p:spPr>
        <p:txBody>
          <a:bodyPr wrap="square" rtlCol="0">
            <a:spAutoFit/>
          </a:bodyPr>
          <a:p>
            <a:r>
              <a:rPr lang="en-US" altLang="zh-CN" dirty="0">
                <a:solidFill>
                  <a:schemeClr val="tx1">
                    <a:lumMod val="75000"/>
                    <a:lumOff val="25000"/>
                  </a:schemeClr>
                </a:solidFill>
                <a:cs typeface="+mn-ea"/>
                <a:sym typeface="+mn-lt"/>
              </a:rPr>
              <a:t>The average duration of the course is 8.35 hours and the maximum duration of a course is 49.00 hours and the minimum duration of a course is 1.70 hours</a:t>
            </a:r>
            <a:endParaRPr lang="en-US"/>
          </a:p>
        </p:txBody>
      </p:sp>
      <p:sp>
        <p:nvSpPr>
          <p:cNvPr id="5" name="Text Box 4"/>
          <p:cNvSpPr txBox="1"/>
          <p:nvPr/>
        </p:nvSpPr>
        <p:spPr>
          <a:xfrm>
            <a:off x="3121025" y="5548630"/>
            <a:ext cx="78994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6.)</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2" name="Picture 1"/>
          <p:cNvPicPr>
            <a:picLocks noChangeAspect="1"/>
          </p:cNvPicPr>
          <p:nvPr/>
        </p:nvPicPr>
        <p:blipFill>
          <a:blip r:embed="rId1"/>
          <a:stretch>
            <a:fillRect/>
          </a:stretch>
        </p:blipFill>
        <p:spPr>
          <a:xfrm>
            <a:off x="570230" y="765175"/>
            <a:ext cx="11242040" cy="3957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32225" y="5099685"/>
            <a:ext cx="5610225" cy="1198880"/>
          </a:xfrm>
          <a:prstGeom prst="rect">
            <a:avLst/>
          </a:prstGeom>
          <a:noFill/>
        </p:spPr>
        <p:txBody>
          <a:bodyPr wrap="square" rtlCol="0">
            <a:spAutoFit/>
          </a:bodyPr>
          <a:p>
            <a:r>
              <a:rPr lang="en-US" altLang="zh-CN" dirty="0">
                <a:solidFill>
                  <a:schemeClr val="tx1">
                    <a:lumMod val="75000"/>
                    <a:lumOff val="25000"/>
                  </a:schemeClr>
                </a:solidFill>
                <a:cs typeface="+mn-ea"/>
                <a:sym typeface="+mn-lt"/>
              </a:rPr>
              <a:t>The average Learning time spent on the course is 2.97 hours . Maximum Learning time spent on a course is 40.94 hours and </a:t>
            </a:r>
            <a:r>
              <a:rPr lang="en-US" altLang="zh-CN" dirty="0">
                <a:solidFill>
                  <a:schemeClr val="tx1">
                    <a:lumMod val="75000"/>
                    <a:lumOff val="25000"/>
                  </a:schemeClr>
                </a:solidFill>
                <a:cs typeface="+mn-ea"/>
                <a:sym typeface="+mn-lt"/>
              </a:rPr>
              <a:t>Minimum Learning time spent on a course is 0.00 hours</a:t>
            </a:r>
            <a:endParaRPr lang="en-US"/>
          </a:p>
        </p:txBody>
      </p:sp>
      <p:sp>
        <p:nvSpPr>
          <p:cNvPr id="5" name="Text Box 4"/>
          <p:cNvSpPr txBox="1"/>
          <p:nvPr/>
        </p:nvSpPr>
        <p:spPr>
          <a:xfrm>
            <a:off x="3121025" y="5548630"/>
            <a:ext cx="78994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7.)</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6" name="Picture 5"/>
          <p:cNvPicPr>
            <a:picLocks noChangeAspect="1"/>
          </p:cNvPicPr>
          <p:nvPr/>
        </p:nvPicPr>
        <p:blipFill>
          <a:blip r:embed="rId1"/>
          <a:stretch>
            <a:fillRect/>
          </a:stretch>
        </p:blipFill>
        <p:spPr>
          <a:xfrm>
            <a:off x="535305" y="781685"/>
            <a:ext cx="10754995" cy="3893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32225" y="5099685"/>
            <a:ext cx="5610225" cy="922020"/>
          </a:xfrm>
          <a:prstGeom prst="rect">
            <a:avLst/>
          </a:prstGeom>
          <a:noFill/>
        </p:spPr>
        <p:txBody>
          <a:bodyPr wrap="square" rtlCol="0">
            <a:spAutoFit/>
          </a:bodyPr>
          <a:p>
            <a:r>
              <a:rPr lang="en-US" altLang="zh-CN" dirty="0">
                <a:solidFill>
                  <a:schemeClr val="tx1">
                    <a:lumMod val="75000"/>
                    <a:lumOff val="25000"/>
                  </a:schemeClr>
                </a:solidFill>
                <a:cs typeface="+mn-ea"/>
                <a:sym typeface="+mn-lt"/>
              </a:rPr>
              <a:t>The average Course grade of the course is 41.34. Maximum </a:t>
            </a:r>
            <a:r>
              <a:rPr lang="en-US" altLang="zh-CN" dirty="0">
                <a:solidFill>
                  <a:schemeClr val="tx1">
                    <a:lumMod val="75000"/>
                    <a:lumOff val="25000"/>
                  </a:schemeClr>
                </a:solidFill>
                <a:cs typeface="+mn-ea"/>
                <a:sym typeface="+mn-lt"/>
              </a:rPr>
              <a:t>Course grade of the course is</a:t>
            </a:r>
            <a:r>
              <a:rPr lang="en-US" altLang="zh-CN" dirty="0">
                <a:solidFill>
                  <a:schemeClr val="tx1">
                    <a:lumMod val="75000"/>
                    <a:lumOff val="25000"/>
                  </a:schemeClr>
                </a:solidFill>
                <a:cs typeface="+mn-ea"/>
                <a:sym typeface="+mn-lt"/>
              </a:rPr>
              <a:t> 100.00 and Minimum </a:t>
            </a:r>
            <a:r>
              <a:rPr lang="en-US" altLang="zh-CN" dirty="0">
                <a:solidFill>
                  <a:schemeClr val="tx1">
                    <a:lumMod val="75000"/>
                    <a:lumOff val="25000"/>
                  </a:schemeClr>
                </a:solidFill>
                <a:cs typeface="+mn-ea"/>
                <a:sym typeface="+mn-lt"/>
              </a:rPr>
              <a:t>Course grade of the course is 0.00</a:t>
            </a:r>
            <a:endParaRPr lang="en-US"/>
          </a:p>
        </p:txBody>
      </p:sp>
      <p:sp>
        <p:nvSpPr>
          <p:cNvPr id="5" name="Text Box 4"/>
          <p:cNvSpPr txBox="1"/>
          <p:nvPr/>
        </p:nvSpPr>
        <p:spPr>
          <a:xfrm>
            <a:off x="3121025" y="5548630"/>
            <a:ext cx="789940" cy="606425"/>
          </a:xfrm>
          <a:prstGeom prst="rect">
            <a:avLst/>
          </a:prstGeom>
          <a:noFill/>
        </p:spPr>
        <p:txBody>
          <a:bodyPr wrap="square" rtlCol="0">
            <a:noAutofit/>
          </a:bodyPr>
          <a:p>
            <a:r>
              <a:rPr lang="en-US" altLang="zh-CN" dirty="0">
                <a:solidFill>
                  <a:schemeClr val="accent2"/>
                </a:solidFill>
                <a:latin typeface="MuseoModerno Black" pitchFamily="2" charset="0"/>
                <a:ea typeface="MuseoModerno Black" pitchFamily="2" charset="0"/>
                <a:cs typeface="+mn-ea"/>
                <a:sym typeface="+mn-lt"/>
              </a:rPr>
              <a:t>8.)</a:t>
            </a:r>
            <a:endParaRPr lang="zh-CN" altLang="en-US" dirty="0">
              <a:solidFill>
                <a:schemeClr val="accent2"/>
              </a:solidFill>
              <a:latin typeface="MuseoModerno Black" pitchFamily="2" charset="0"/>
              <a:ea typeface="MuseoModerno Black" pitchFamily="2" charset="0"/>
              <a:cs typeface="+mn-ea"/>
              <a:sym typeface="+mn-lt"/>
            </a:endParaRPr>
          </a:p>
          <a:p>
            <a:endParaRPr lang="en-US"/>
          </a:p>
          <a:p>
            <a:endParaRPr lang="en-US"/>
          </a:p>
        </p:txBody>
      </p:sp>
      <p:pic>
        <p:nvPicPr>
          <p:cNvPr id="2" name="Picture 1"/>
          <p:cNvPicPr>
            <a:picLocks noChangeAspect="1"/>
          </p:cNvPicPr>
          <p:nvPr/>
        </p:nvPicPr>
        <p:blipFill>
          <a:blip r:embed="rId1"/>
          <a:stretch>
            <a:fillRect/>
          </a:stretch>
        </p:blipFill>
        <p:spPr>
          <a:xfrm>
            <a:off x="501015" y="563880"/>
            <a:ext cx="10802620" cy="4075430"/>
          </a:xfrm>
          <a:prstGeom prst="rect">
            <a:avLst/>
          </a:prstGeom>
        </p:spPr>
      </p:pic>
    </p:spTree>
  </p:cSld>
  <p:clrMapOvr>
    <a:masterClrMapping/>
  </p:clrMapOvr>
</p:sld>
</file>

<file path=ppt/tags/tag1.xml><?xml version="1.0" encoding="utf-8"?>
<p:tagLst xmlns:p="http://schemas.openxmlformats.org/presentationml/2006/main">
  <p:tag name="ISLIDE.ICON" val="#369613;"/>
</p:tagLst>
</file>

<file path=ppt/tags/tag2.xml><?xml version="1.0" encoding="utf-8"?>
<p:tagLst xmlns:p="http://schemas.openxmlformats.org/presentationml/2006/main">
  <p:tag name="ISLIDE.ICON" val="#369613;"/>
</p:tagLst>
</file>

<file path=ppt/tags/tag3.xml><?xml version="1.0" encoding="utf-8"?>
<p:tagLst xmlns:p="http://schemas.openxmlformats.org/presentationml/2006/main">
  <p:tag name="ISLIDE.ICON" val="#369613;"/>
</p:tagLst>
</file>

<file path=ppt/tags/tag4.xml><?xml version="1.0" encoding="utf-8"?>
<p:tagLst xmlns:p="http://schemas.openxmlformats.org/presentationml/2006/main">
  <p:tag name="ISLIDE.ICON" val="#369613;"/>
</p:tagLst>
</file>

<file path=ppt/tags/tag5.xml><?xml version="1.0" encoding="utf-8"?>
<p:tagLst xmlns:p="http://schemas.openxmlformats.org/presentationml/2006/main">
  <p:tag name="ISLIDE.ICON" val="#369613;"/>
</p:tagLst>
</file>

<file path=ppt/tags/tag6.xml><?xml version="1.0" encoding="utf-8"?>
<p:tagLst xmlns:p="http://schemas.openxmlformats.org/presentationml/2006/main">
  <p:tag name="KSO_WPP_MARK_KEY" val="f1a15d09-5041-483f-8a30-0b32fc3e1189"/>
  <p:tag name="COMMONDATA" val="eyJoZGlkIjoiODliZWY4OTY0MGRkODE3MzUwYWNjNzJlOTZjZjEzOWIifQ=="/>
</p:tagLst>
</file>

<file path=ppt/theme/theme1.xml><?xml version="1.0" encoding="utf-8"?>
<a:theme xmlns:a="http://schemas.openxmlformats.org/drawingml/2006/main" name="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MuseoModerno Black"/>
        <a:font script="Hebr" typeface="MuseoModern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useoModern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MuseoModerno Black"/>
        <a:font script="Hebr" typeface="MuseoModern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useoModern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主题​​">
  <a:themeElements>
    <a:clrScheme name="自定义 2098">
      <a:dk1>
        <a:sysClr val="windowText" lastClr="000000"/>
      </a:dk1>
      <a:lt1>
        <a:sysClr val="window" lastClr="FFFFFF"/>
      </a:lt1>
      <a:dk2>
        <a:srgbClr val="44546A"/>
      </a:dk2>
      <a:lt2>
        <a:srgbClr val="E7E6E6"/>
      </a:lt2>
      <a:accent1>
        <a:srgbClr val="E16E67"/>
      </a:accent1>
      <a:accent2>
        <a:srgbClr val="5D76DA"/>
      </a:accent2>
      <a:accent3>
        <a:srgbClr val="E16E67"/>
      </a:accent3>
      <a:accent4>
        <a:srgbClr val="5D76DA"/>
      </a:accent4>
      <a:accent5>
        <a:srgbClr val="E16E67"/>
      </a:accent5>
      <a:accent6>
        <a:srgbClr val="5D76D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4597</Words>
  <Application>WPS Presentation</Application>
  <PresentationFormat>宽屏</PresentationFormat>
  <Paragraphs>154</Paragraphs>
  <Slides>23</Slides>
  <Notes>15</Notes>
  <HiddenSlides>0</HiddenSlides>
  <MMClips>0</MMClips>
  <ScaleCrop>false</ScaleCrop>
  <HeadingPairs>
    <vt:vector size="6" baseType="variant">
      <vt:variant>
        <vt:lpstr>已用的字体</vt:lpstr>
      </vt:variant>
      <vt:variant>
        <vt:i4>8</vt:i4>
      </vt:variant>
      <vt:variant>
        <vt:lpstr>主题</vt:lpstr>
      </vt:variant>
      <vt:variant>
        <vt:i4>20</vt:i4>
      </vt:variant>
      <vt:variant>
        <vt:lpstr>幻灯片标题</vt:lpstr>
      </vt:variant>
      <vt:variant>
        <vt:i4>23</vt:i4>
      </vt:variant>
    </vt:vector>
  </HeadingPairs>
  <TitlesOfParts>
    <vt:vector size="51" baseType="lpstr">
      <vt:lpstr>Arial</vt:lpstr>
      <vt:lpstr>SimSun</vt:lpstr>
      <vt:lpstr>Wingdings</vt:lpstr>
      <vt:lpstr>Manrope SemiBold</vt:lpstr>
      <vt:lpstr>MuseoModerno Black</vt:lpstr>
      <vt:lpstr>Microsoft YaHei</vt:lpstr>
      <vt:lpstr>Arial Unicode MS</vt:lpstr>
      <vt:lpstr>Wingdings</vt:lpstr>
      <vt:lpstr>Office 主题​​</vt:lpstr>
      <vt:lpstr>1_Office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2_Office 主题​​</vt:lpstr>
      <vt:lpstr>14_Office 主题​​</vt:lpstr>
      <vt:lpstr>15_Office 主题​​</vt:lpstr>
      <vt:lpstr>16_Office 主题​​</vt:lpstr>
      <vt:lpstr>17_Office 主题​​</vt:lpstr>
      <vt:lpstr>18_Office 主题​​</vt:lpstr>
      <vt:lpstr>19_Office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shukl</cp:lastModifiedBy>
  <cp:revision>117</cp:revision>
  <dcterms:created xsi:type="dcterms:W3CDTF">2023-04-07T07:28:00Z</dcterms:created>
  <dcterms:modified xsi:type="dcterms:W3CDTF">2024-05-18T06:19:25Z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EED3F8541288486D9AEE4374C19C3DAD_11</vt:lpwstr>
  </property>
  <property fmtid="{D5CDD505-2E9C-101B-9397-08002B2CF9AE}" pid="3" name="KSOProductBuildVer">
    <vt:lpwstr>1033-12.2.0.16909</vt:lpwstr>
  </property>
</Properties>
</file>