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x="18288000" cy="10287000"/>
  <p:notesSz cx="6858000" cy="9144000"/>
  <p:embeddedFontLst>
    <p:embeddedFont>
      <p:font typeface="Lato Bold" charset="1" panose="020F0502020204030203"/>
      <p:regular r:id="rId26"/>
    </p:embeddedFont>
    <p:embeddedFont>
      <p:font typeface="Lato" charset="1" panose="020F0502020204030203"/>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fonts/font26.fntdata" Type="http://schemas.openxmlformats.org/officeDocument/2006/relationships/font"/><Relationship Id="rId27" Target="fonts/font27.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png" Type="http://schemas.openxmlformats.org/officeDocument/2006/relationships/image"/><Relationship Id="rId4" Target="../media/image7.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png" Type="http://schemas.openxmlformats.org/officeDocument/2006/relationships/image"/></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7956739" y="2946265"/>
            <a:ext cx="331261" cy="7340735"/>
            <a:chOff x="0" y="0"/>
            <a:chExt cx="87246" cy="1933362"/>
          </a:xfrm>
        </p:grpSpPr>
        <p:sp>
          <p:nvSpPr>
            <p:cNvPr name="Freeform 3" id="3"/>
            <p:cNvSpPr/>
            <p:nvPr/>
          </p:nvSpPr>
          <p:spPr>
            <a:xfrm flipH="false" flipV="false" rot="0">
              <a:off x="0" y="0"/>
              <a:ext cx="87246" cy="1933362"/>
            </a:xfrm>
            <a:custGeom>
              <a:avLst/>
              <a:gdLst/>
              <a:ahLst/>
              <a:cxnLst/>
              <a:rect r="r" b="b" t="t" l="l"/>
              <a:pathLst>
                <a:path h="1933362" w="87246">
                  <a:moveTo>
                    <a:pt x="0" y="0"/>
                  </a:moveTo>
                  <a:lnTo>
                    <a:pt x="87246" y="0"/>
                  </a:lnTo>
                  <a:lnTo>
                    <a:pt x="87246" y="1933362"/>
                  </a:lnTo>
                  <a:lnTo>
                    <a:pt x="0" y="1933362"/>
                  </a:lnTo>
                  <a:close/>
                </a:path>
              </a:pathLst>
            </a:custGeom>
            <a:solidFill>
              <a:srgbClr val="A3FBE5"/>
            </a:solidFill>
          </p:spPr>
        </p:sp>
        <p:sp>
          <p:nvSpPr>
            <p:cNvPr name="TextBox 4" id="4"/>
            <p:cNvSpPr txBox="true"/>
            <p:nvPr/>
          </p:nvSpPr>
          <p:spPr>
            <a:xfrm>
              <a:off x="0" y="-38100"/>
              <a:ext cx="87246" cy="1971462"/>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3730931" y="3145565"/>
            <a:ext cx="10826139" cy="1120763"/>
          </a:xfrm>
          <a:prstGeom prst="rect">
            <a:avLst/>
          </a:prstGeom>
        </p:spPr>
        <p:txBody>
          <a:bodyPr anchor="t" rtlCol="false" tIns="0" lIns="0" bIns="0" rIns="0">
            <a:spAutoFit/>
          </a:bodyPr>
          <a:lstStyle/>
          <a:p>
            <a:pPr algn="ctr">
              <a:lnSpc>
                <a:spcPts val="9100"/>
              </a:lnSpc>
            </a:pPr>
            <a:r>
              <a:rPr lang="en-US" sz="6500">
                <a:solidFill>
                  <a:srgbClr val="2E2E2E"/>
                </a:solidFill>
                <a:latin typeface="Lato Bold"/>
                <a:ea typeface="Lato Bold"/>
                <a:cs typeface="Lato Bold"/>
                <a:sym typeface="Lato Bold"/>
              </a:rPr>
              <a:t>Banking Dataset Case Study</a:t>
            </a:r>
          </a:p>
        </p:txBody>
      </p:sp>
      <p:grpSp>
        <p:nvGrpSpPr>
          <p:cNvPr name="Group 6" id="6"/>
          <p:cNvGrpSpPr/>
          <p:nvPr/>
        </p:nvGrpSpPr>
        <p:grpSpPr>
          <a:xfrm rot="-5400000">
            <a:off x="5043934" y="-4722198"/>
            <a:ext cx="331261" cy="9775657"/>
            <a:chOff x="0" y="0"/>
            <a:chExt cx="87246" cy="2574659"/>
          </a:xfrm>
        </p:grpSpPr>
        <p:sp>
          <p:nvSpPr>
            <p:cNvPr name="Freeform 7" id="7"/>
            <p:cNvSpPr/>
            <p:nvPr/>
          </p:nvSpPr>
          <p:spPr>
            <a:xfrm flipH="false" flipV="false" rot="0">
              <a:off x="0" y="0"/>
              <a:ext cx="87246" cy="2574659"/>
            </a:xfrm>
            <a:custGeom>
              <a:avLst/>
              <a:gdLst/>
              <a:ahLst/>
              <a:cxnLst/>
              <a:rect r="r" b="b" t="t" l="l"/>
              <a:pathLst>
                <a:path h="2574659" w="87246">
                  <a:moveTo>
                    <a:pt x="0" y="0"/>
                  </a:moveTo>
                  <a:lnTo>
                    <a:pt x="87246" y="0"/>
                  </a:lnTo>
                  <a:lnTo>
                    <a:pt x="87246" y="2574659"/>
                  </a:lnTo>
                  <a:lnTo>
                    <a:pt x="0" y="2574659"/>
                  </a:lnTo>
                  <a:close/>
                </a:path>
              </a:pathLst>
            </a:custGeom>
            <a:solidFill>
              <a:srgbClr val="FFC2CA"/>
            </a:solidFill>
          </p:spPr>
        </p:sp>
        <p:sp>
          <p:nvSpPr>
            <p:cNvPr name="TextBox 8" id="8"/>
            <p:cNvSpPr txBox="true"/>
            <p:nvPr/>
          </p:nvSpPr>
          <p:spPr>
            <a:xfrm>
              <a:off x="0" y="-38100"/>
              <a:ext cx="87246" cy="2612759"/>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0" y="0"/>
            <a:ext cx="331261" cy="4857241"/>
            <a:chOff x="0" y="0"/>
            <a:chExt cx="87246" cy="1279273"/>
          </a:xfrm>
        </p:grpSpPr>
        <p:sp>
          <p:nvSpPr>
            <p:cNvPr name="Freeform 10" id="10"/>
            <p:cNvSpPr/>
            <p:nvPr/>
          </p:nvSpPr>
          <p:spPr>
            <a:xfrm flipH="false" flipV="false" rot="0">
              <a:off x="0" y="0"/>
              <a:ext cx="87246" cy="1279273"/>
            </a:xfrm>
            <a:custGeom>
              <a:avLst/>
              <a:gdLst/>
              <a:ahLst/>
              <a:cxnLst/>
              <a:rect r="r" b="b" t="t" l="l"/>
              <a:pathLst>
                <a:path h="1279273" w="87246">
                  <a:moveTo>
                    <a:pt x="0" y="0"/>
                  </a:moveTo>
                  <a:lnTo>
                    <a:pt x="87246" y="0"/>
                  </a:lnTo>
                  <a:lnTo>
                    <a:pt x="87246" y="1279273"/>
                  </a:lnTo>
                  <a:lnTo>
                    <a:pt x="0" y="1279273"/>
                  </a:lnTo>
                  <a:close/>
                </a:path>
              </a:pathLst>
            </a:custGeom>
            <a:solidFill>
              <a:srgbClr val="FFC2CA"/>
            </a:solidFill>
          </p:spPr>
        </p:sp>
        <p:sp>
          <p:nvSpPr>
            <p:cNvPr name="TextBox 11" id="11"/>
            <p:cNvSpPr txBox="true"/>
            <p:nvPr/>
          </p:nvSpPr>
          <p:spPr>
            <a:xfrm>
              <a:off x="0" y="-38100"/>
              <a:ext cx="87246" cy="1317373"/>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0">
            <a:off x="0" y="4786371"/>
            <a:ext cx="331261" cy="5524484"/>
            <a:chOff x="0" y="0"/>
            <a:chExt cx="87246" cy="1455008"/>
          </a:xfrm>
        </p:grpSpPr>
        <p:sp>
          <p:nvSpPr>
            <p:cNvPr name="Freeform 13" id="13"/>
            <p:cNvSpPr/>
            <p:nvPr/>
          </p:nvSpPr>
          <p:spPr>
            <a:xfrm flipH="false" flipV="false" rot="0">
              <a:off x="0" y="0"/>
              <a:ext cx="87246" cy="1455008"/>
            </a:xfrm>
            <a:custGeom>
              <a:avLst/>
              <a:gdLst/>
              <a:ahLst/>
              <a:cxnLst/>
              <a:rect r="r" b="b" t="t" l="l"/>
              <a:pathLst>
                <a:path h="1455008" w="87246">
                  <a:moveTo>
                    <a:pt x="0" y="0"/>
                  </a:moveTo>
                  <a:lnTo>
                    <a:pt x="87246" y="0"/>
                  </a:lnTo>
                  <a:lnTo>
                    <a:pt x="87246" y="1455008"/>
                  </a:lnTo>
                  <a:lnTo>
                    <a:pt x="0" y="1455008"/>
                  </a:lnTo>
                  <a:close/>
                </a:path>
              </a:pathLst>
            </a:custGeom>
            <a:solidFill>
              <a:srgbClr val="F9ECB8"/>
            </a:solidFill>
          </p:spPr>
        </p:sp>
        <p:sp>
          <p:nvSpPr>
            <p:cNvPr name="TextBox 14" id="14"/>
            <p:cNvSpPr txBox="true"/>
            <p:nvPr/>
          </p:nvSpPr>
          <p:spPr>
            <a:xfrm>
              <a:off x="0" y="-38100"/>
              <a:ext cx="87246" cy="1493108"/>
            </a:xfrm>
            <a:prstGeom prst="rect">
              <a:avLst/>
            </a:prstGeom>
          </p:spPr>
          <p:txBody>
            <a:bodyPr anchor="ctr" rtlCol="false" tIns="50800" lIns="50800" bIns="50800" rIns="50800"/>
            <a:lstStyle/>
            <a:p>
              <a:pPr algn="ctr">
                <a:lnSpc>
                  <a:spcPts val="2659"/>
                </a:lnSpc>
                <a:spcBef>
                  <a:spcPct val="0"/>
                </a:spcBef>
              </a:pPr>
            </a:p>
          </p:txBody>
        </p:sp>
      </p:grpSp>
      <p:grpSp>
        <p:nvGrpSpPr>
          <p:cNvPr name="Group 15" id="15"/>
          <p:cNvGrpSpPr/>
          <p:nvPr/>
        </p:nvGrpSpPr>
        <p:grpSpPr>
          <a:xfrm rot="-5400000">
            <a:off x="14027066" y="-3929673"/>
            <a:ext cx="331261" cy="8190607"/>
            <a:chOff x="0" y="0"/>
            <a:chExt cx="87246" cy="2157197"/>
          </a:xfrm>
        </p:grpSpPr>
        <p:sp>
          <p:nvSpPr>
            <p:cNvPr name="Freeform 16" id="16"/>
            <p:cNvSpPr/>
            <p:nvPr/>
          </p:nvSpPr>
          <p:spPr>
            <a:xfrm flipH="false" flipV="false" rot="0">
              <a:off x="0" y="0"/>
              <a:ext cx="87246" cy="2157197"/>
            </a:xfrm>
            <a:custGeom>
              <a:avLst/>
              <a:gdLst/>
              <a:ahLst/>
              <a:cxnLst/>
              <a:rect r="r" b="b" t="t" l="l"/>
              <a:pathLst>
                <a:path h="2157197" w="87246">
                  <a:moveTo>
                    <a:pt x="0" y="0"/>
                  </a:moveTo>
                  <a:lnTo>
                    <a:pt x="87246" y="0"/>
                  </a:lnTo>
                  <a:lnTo>
                    <a:pt x="87246" y="2157197"/>
                  </a:lnTo>
                  <a:lnTo>
                    <a:pt x="0" y="2157197"/>
                  </a:lnTo>
                  <a:close/>
                </a:path>
              </a:pathLst>
            </a:custGeom>
            <a:solidFill>
              <a:srgbClr val="BCAAD0"/>
            </a:solidFill>
          </p:spPr>
        </p:sp>
        <p:sp>
          <p:nvSpPr>
            <p:cNvPr name="TextBox 17" id="17"/>
            <p:cNvSpPr txBox="true"/>
            <p:nvPr/>
          </p:nvSpPr>
          <p:spPr>
            <a:xfrm>
              <a:off x="0" y="-38100"/>
              <a:ext cx="87246" cy="2195297"/>
            </a:xfrm>
            <a:prstGeom prst="rect">
              <a:avLst/>
            </a:prstGeom>
          </p:spPr>
          <p:txBody>
            <a:bodyPr anchor="ctr" rtlCol="false" tIns="50800" lIns="50800" bIns="50800" rIns="50800"/>
            <a:lstStyle/>
            <a:p>
              <a:pPr algn="ctr">
                <a:lnSpc>
                  <a:spcPts val="2659"/>
                </a:lnSpc>
                <a:spcBef>
                  <a:spcPct val="0"/>
                </a:spcBef>
              </a:pPr>
            </a:p>
          </p:txBody>
        </p:sp>
      </p:grpSp>
      <p:grpSp>
        <p:nvGrpSpPr>
          <p:cNvPr name="Group 18" id="18"/>
          <p:cNvGrpSpPr/>
          <p:nvPr/>
        </p:nvGrpSpPr>
        <p:grpSpPr>
          <a:xfrm rot="0">
            <a:off x="17956739" y="0"/>
            <a:ext cx="331261" cy="3012480"/>
            <a:chOff x="0" y="0"/>
            <a:chExt cx="87246" cy="793410"/>
          </a:xfrm>
        </p:grpSpPr>
        <p:sp>
          <p:nvSpPr>
            <p:cNvPr name="Freeform 19" id="19"/>
            <p:cNvSpPr/>
            <p:nvPr/>
          </p:nvSpPr>
          <p:spPr>
            <a:xfrm flipH="false" flipV="false" rot="0">
              <a:off x="0" y="0"/>
              <a:ext cx="87246" cy="793410"/>
            </a:xfrm>
            <a:custGeom>
              <a:avLst/>
              <a:gdLst/>
              <a:ahLst/>
              <a:cxnLst/>
              <a:rect r="r" b="b" t="t" l="l"/>
              <a:pathLst>
                <a:path h="793410" w="87246">
                  <a:moveTo>
                    <a:pt x="0" y="0"/>
                  </a:moveTo>
                  <a:lnTo>
                    <a:pt x="87246" y="0"/>
                  </a:lnTo>
                  <a:lnTo>
                    <a:pt x="87246" y="793410"/>
                  </a:lnTo>
                  <a:lnTo>
                    <a:pt x="0" y="793410"/>
                  </a:lnTo>
                  <a:close/>
                </a:path>
              </a:pathLst>
            </a:custGeom>
            <a:solidFill>
              <a:srgbClr val="BCAAD0"/>
            </a:solidFill>
          </p:spPr>
        </p:sp>
        <p:sp>
          <p:nvSpPr>
            <p:cNvPr name="TextBox 20" id="20"/>
            <p:cNvSpPr txBox="true"/>
            <p:nvPr/>
          </p:nvSpPr>
          <p:spPr>
            <a:xfrm>
              <a:off x="0" y="-38100"/>
              <a:ext cx="87246" cy="831510"/>
            </a:xfrm>
            <a:prstGeom prst="rect">
              <a:avLst/>
            </a:prstGeom>
          </p:spPr>
          <p:txBody>
            <a:bodyPr anchor="ctr" rtlCol="false" tIns="50800" lIns="50800" bIns="50800" rIns="50800"/>
            <a:lstStyle/>
            <a:p>
              <a:pPr algn="ctr">
                <a:lnSpc>
                  <a:spcPts val="2659"/>
                </a:lnSpc>
                <a:spcBef>
                  <a:spcPct val="0"/>
                </a:spcBef>
              </a:pPr>
            </a:p>
          </p:txBody>
        </p:sp>
      </p:grpSp>
      <p:grpSp>
        <p:nvGrpSpPr>
          <p:cNvPr name="Group 21" id="21"/>
          <p:cNvGrpSpPr/>
          <p:nvPr/>
        </p:nvGrpSpPr>
        <p:grpSpPr>
          <a:xfrm rot="-5400000">
            <a:off x="17610603" y="9775233"/>
            <a:ext cx="331261" cy="692272"/>
            <a:chOff x="0" y="0"/>
            <a:chExt cx="87246" cy="182327"/>
          </a:xfrm>
        </p:grpSpPr>
        <p:sp>
          <p:nvSpPr>
            <p:cNvPr name="Freeform 22" id="22"/>
            <p:cNvSpPr/>
            <p:nvPr/>
          </p:nvSpPr>
          <p:spPr>
            <a:xfrm flipH="false" flipV="false" rot="0">
              <a:off x="0" y="0"/>
              <a:ext cx="87246" cy="182327"/>
            </a:xfrm>
            <a:custGeom>
              <a:avLst/>
              <a:gdLst/>
              <a:ahLst/>
              <a:cxnLst/>
              <a:rect r="r" b="b" t="t" l="l"/>
              <a:pathLst>
                <a:path h="182327" w="87246">
                  <a:moveTo>
                    <a:pt x="0" y="0"/>
                  </a:moveTo>
                  <a:lnTo>
                    <a:pt x="87246" y="0"/>
                  </a:lnTo>
                  <a:lnTo>
                    <a:pt x="87246" y="182327"/>
                  </a:lnTo>
                  <a:lnTo>
                    <a:pt x="0" y="182327"/>
                  </a:lnTo>
                  <a:close/>
                </a:path>
              </a:pathLst>
            </a:custGeom>
            <a:solidFill>
              <a:srgbClr val="A3FBE5"/>
            </a:solidFill>
          </p:spPr>
        </p:sp>
        <p:sp>
          <p:nvSpPr>
            <p:cNvPr name="TextBox 23" id="23"/>
            <p:cNvSpPr txBox="true"/>
            <p:nvPr/>
          </p:nvSpPr>
          <p:spPr>
            <a:xfrm>
              <a:off x="0" y="-38100"/>
              <a:ext cx="87246" cy="220427"/>
            </a:xfrm>
            <a:prstGeom prst="rect">
              <a:avLst/>
            </a:prstGeom>
          </p:spPr>
          <p:txBody>
            <a:bodyPr anchor="ctr" rtlCol="false" tIns="50800" lIns="50800" bIns="50800" rIns="50800"/>
            <a:lstStyle/>
            <a:p>
              <a:pPr algn="ctr">
                <a:lnSpc>
                  <a:spcPts val="2659"/>
                </a:lnSpc>
                <a:spcBef>
                  <a:spcPct val="0"/>
                </a:spcBef>
              </a:pPr>
            </a:p>
          </p:txBody>
        </p:sp>
      </p:grpSp>
      <p:grpSp>
        <p:nvGrpSpPr>
          <p:cNvPr name="Group 24" id="24"/>
          <p:cNvGrpSpPr/>
          <p:nvPr/>
        </p:nvGrpSpPr>
        <p:grpSpPr>
          <a:xfrm rot="-5400000">
            <a:off x="1637154" y="8484216"/>
            <a:ext cx="331261" cy="3274307"/>
            <a:chOff x="0" y="0"/>
            <a:chExt cx="87246" cy="862369"/>
          </a:xfrm>
        </p:grpSpPr>
        <p:sp>
          <p:nvSpPr>
            <p:cNvPr name="Freeform 25" id="25"/>
            <p:cNvSpPr/>
            <p:nvPr/>
          </p:nvSpPr>
          <p:spPr>
            <a:xfrm flipH="false" flipV="false" rot="0">
              <a:off x="0" y="0"/>
              <a:ext cx="87246" cy="862369"/>
            </a:xfrm>
            <a:custGeom>
              <a:avLst/>
              <a:gdLst/>
              <a:ahLst/>
              <a:cxnLst/>
              <a:rect r="r" b="b" t="t" l="l"/>
              <a:pathLst>
                <a:path h="862369" w="87246">
                  <a:moveTo>
                    <a:pt x="0" y="0"/>
                  </a:moveTo>
                  <a:lnTo>
                    <a:pt x="87246" y="0"/>
                  </a:lnTo>
                  <a:lnTo>
                    <a:pt x="87246" y="862369"/>
                  </a:lnTo>
                  <a:lnTo>
                    <a:pt x="0" y="862369"/>
                  </a:lnTo>
                  <a:close/>
                </a:path>
              </a:pathLst>
            </a:custGeom>
            <a:solidFill>
              <a:srgbClr val="F9ECB8"/>
            </a:solidFill>
          </p:spPr>
        </p:sp>
        <p:sp>
          <p:nvSpPr>
            <p:cNvPr name="TextBox 26" id="26"/>
            <p:cNvSpPr txBox="true"/>
            <p:nvPr/>
          </p:nvSpPr>
          <p:spPr>
            <a:xfrm>
              <a:off x="0" y="-38100"/>
              <a:ext cx="87246" cy="900469"/>
            </a:xfrm>
            <a:prstGeom prst="rect">
              <a:avLst/>
            </a:prstGeom>
          </p:spPr>
          <p:txBody>
            <a:bodyPr anchor="ctr" rtlCol="false" tIns="50800" lIns="50800" bIns="50800" rIns="50800"/>
            <a:lstStyle/>
            <a:p>
              <a:pPr algn="ctr">
                <a:lnSpc>
                  <a:spcPts val="2659"/>
                </a:lnSpc>
                <a:spcBef>
                  <a:spcPct val="0"/>
                </a:spcBef>
              </a:pPr>
            </a:p>
          </p:txBody>
        </p:sp>
      </p:grpSp>
      <p:grpSp>
        <p:nvGrpSpPr>
          <p:cNvPr name="Group 27" id="27"/>
          <p:cNvGrpSpPr/>
          <p:nvPr/>
        </p:nvGrpSpPr>
        <p:grpSpPr>
          <a:xfrm rot="-5400000">
            <a:off x="10235886" y="3037756"/>
            <a:ext cx="331261" cy="14167228"/>
            <a:chOff x="0" y="0"/>
            <a:chExt cx="87246" cy="3731286"/>
          </a:xfrm>
        </p:grpSpPr>
        <p:sp>
          <p:nvSpPr>
            <p:cNvPr name="Freeform 28" id="28"/>
            <p:cNvSpPr/>
            <p:nvPr/>
          </p:nvSpPr>
          <p:spPr>
            <a:xfrm flipH="false" flipV="false" rot="0">
              <a:off x="0" y="0"/>
              <a:ext cx="87246" cy="3731286"/>
            </a:xfrm>
            <a:custGeom>
              <a:avLst/>
              <a:gdLst/>
              <a:ahLst/>
              <a:cxnLst/>
              <a:rect r="r" b="b" t="t" l="l"/>
              <a:pathLst>
                <a:path h="3731286" w="87246">
                  <a:moveTo>
                    <a:pt x="0" y="0"/>
                  </a:moveTo>
                  <a:lnTo>
                    <a:pt x="87246" y="0"/>
                  </a:lnTo>
                  <a:lnTo>
                    <a:pt x="87246" y="3731286"/>
                  </a:lnTo>
                  <a:lnTo>
                    <a:pt x="0" y="3731286"/>
                  </a:lnTo>
                  <a:close/>
                </a:path>
              </a:pathLst>
            </a:custGeom>
            <a:solidFill>
              <a:srgbClr val="BCAAD0"/>
            </a:solidFill>
          </p:spPr>
        </p:sp>
        <p:sp>
          <p:nvSpPr>
            <p:cNvPr name="TextBox 29" id="29"/>
            <p:cNvSpPr txBox="true"/>
            <p:nvPr/>
          </p:nvSpPr>
          <p:spPr>
            <a:xfrm>
              <a:off x="0" y="-38100"/>
              <a:ext cx="87246" cy="3769386"/>
            </a:xfrm>
            <a:prstGeom prst="rect">
              <a:avLst/>
            </a:prstGeom>
          </p:spPr>
          <p:txBody>
            <a:bodyPr anchor="ctr" rtlCol="false" tIns="50800" lIns="50800" bIns="50800" rIns="50800"/>
            <a:lstStyle/>
            <a:p>
              <a:pPr algn="ctr">
                <a:lnSpc>
                  <a:spcPts val="2659"/>
                </a:lnSpc>
                <a:spcBef>
                  <a:spcPct val="0"/>
                </a:spcBef>
              </a:pPr>
            </a:p>
          </p:txBody>
        </p:sp>
      </p:grpSp>
      <p:sp>
        <p:nvSpPr>
          <p:cNvPr name="AutoShape 30" id="30"/>
          <p:cNvSpPr/>
          <p:nvPr/>
        </p:nvSpPr>
        <p:spPr>
          <a:xfrm>
            <a:off x="8911345" y="5162550"/>
            <a:ext cx="465310" cy="0"/>
          </a:xfrm>
          <a:prstGeom prst="line">
            <a:avLst/>
          </a:prstGeom>
          <a:ln cap="flat" w="38100">
            <a:solidFill>
              <a:srgbClr val="000000"/>
            </a:solidFill>
            <a:prstDash val="solid"/>
            <a:headEnd type="none" len="sm" w="sm"/>
            <a:tailEnd type="none" len="sm" w="sm"/>
          </a:ln>
        </p:spPr>
      </p:sp>
      <p:sp>
        <p:nvSpPr>
          <p:cNvPr name="TextBox 31" id="31"/>
          <p:cNvSpPr txBox="true"/>
          <p:nvPr/>
        </p:nvSpPr>
        <p:spPr>
          <a:xfrm rot="0">
            <a:off x="7252370" y="5744826"/>
            <a:ext cx="3783259" cy="548133"/>
          </a:xfrm>
          <a:prstGeom prst="rect">
            <a:avLst/>
          </a:prstGeom>
        </p:spPr>
        <p:txBody>
          <a:bodyPr anchor="t" rtlCol="false" tIns="0" lIns="0" bIns="0" rIns="0">
            <a:spAutoFit/>
          </a:bodyPr>
          <a:lstStyle/>
          <a:p>
            <a:pPr algn="ctr">
              <a:lnSpc>
                <a:spcPts val="4432"/>
              </a:lnSpc>
            </a:pPr>
            <a:r>
              <a:rPr lang="en-US" sz="3166">
                <a:solidFill>
                  <a:srgbClr val="4D4D4D"/>
                </a:solidFill>
                <a:latin typeface="Lato"/>
                <a:ea typeface="Lato"/>
                <a:cs typeface="Lato"/>
                <a:sym typeface="Lato"/>
              </a:rPr>
              <a:t>August 2024</a:t>
            </a:r>
          </a:p>
        </p:txBody>
      </p:sp>
      <p:sp>
        <p:nvSpPr>
          <p:cNvPr name="TextBox 32" id="32"/>
          <p:cNvSpPr txBox="true"/>
          <p:nvPr/>
        </p:nvSpPr>
        <p:spPr>
          <a:xfrm rot="0">
            <a:off x="6192468" y="6549958"/>
            <a:ext cx="5903064" cy="578242"/>
          </a:xfrm>
          <a:prstGeom prst="rect">
            <a:avLst/>
          </a:prstGeom>
        </p:spPr>
        <p:txBody>
          <a:bodyPr anchor="t" rtlCol="false" tIns="0" lIns="0" bIns="0" rIns="0">
            <a:spAutoFit/>
          </a:bodyPr>
          <a:lstStyle/>
          <a:p>
            <a:pPr algn="ctr">
              <a:lnSpc>
                <a:spcPts val="4709"/>
              </a:lnSpc>
            </a:pPr>
            <a:r>
              <a:rPr lang="en-US" sz="3364">
                <a:solidFill>
                  <a:srgbClr val="4D4D4D"/>
                </a:solidFill>
                <a:latin typeface="Lato"/>
                <a:ea typeface="Lato"/>
                <a:cs typeface="Lato"/>
                <a:sym typeface="Lato"/>
              </a:rPr>
              <a:t>Kanishk Arvind Singh</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4910"/>
            <a:ext cx="7885353" cy="10287000"/>
            <a:chOff x="0" y="0"/>
            <a:chExt cx="2076801" cy="2709333"/>
          </a:xfrm>
        </p:grpSpPr>
        <p:sp>
          <p:nvSpPr>
            <p:cNvPr name="Freeform 3" id="3"/>
            <p:cNvSpPr/>
            <p:nvPr/>
          </p:nvSpPr>
          <p:spPr>
            <a:xfrm flipH="false" flipV="false" rot="0">
              <a:off x="0" y="0"/>
              <a:ext cx="2076801" cy="2709333"/>
            </a:xfrm>
            <a:custGeom>
              <a:avLst/>
              <a:gdLst/>
              <a:ahLst/>
              <a:cxnLst/>
              <a:rect r="r" b="b" t="t" l="l"/>
              <a:pathLst>
                <a:path h="2709333" w="2076801">
                  <a:moveTo>
                    <a:pt x="0" y="0"/>
                  </a:moveTo>
                  <a:lnTo>
                    <a:pt x="2076801" y="0"/>
                  </a:lnTo>
                  <a:lnTo>
                    <a:pt x="2076801" y="2709333"/>
                  </a:lnTo>
                  <a:lnTo>
                    <a:pt x="0" y="2709333"/>
                  </a:lnTo>
                  <a:close/>
                </a:path>
              </a:pathLst>
            </a:custGeom>
            <a:solidFill>
              <a:srgbClr val="F9ECB8"/>
            </a:solidFill>
          </p:spPr>
        </p:sp>
        <p:sp>
          <p:nvSpPr>
            <p:cNvPr name="TextBox 4" id="4"/>
            <p:cNvSpPr txBox="true"/>
            <p:nvPr/>
          </p:nvSpPr>
          <p:spPr>
            <a:xfrm>
              <a:off x="0" y="-38100"/>
              <a:ext cx="2076801" cy="2747433"/>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8284433" y="2863138"/>
            <a:ext cx="9534481" cy="6520237"/>
          </a:xfrm>
          <a:custGeom>
            <a:avLst/>
            <a:gdLst/>
            <a:ahLst/>
            <a:cxnLst/>
            <a:rect r="r" b="b" t="t" l="l"/>
            <a:pathLst>
              <a:path h="6520237" w="9534481">
                <a:moveTo>
                  <a:pt x="0" y="0"/>
                </a:moveTo>
                <a:lnTo>
                  <a:pt x="9534481" y="0"/>
                </a:lnTo>
                <a:lnTo>
                  <a:pt x="9534481" y="6520237"/>
                </a:lnTo>
                <a:lnTo>
                  <a:pt x="0" y="6520237"/>
                </a:lnTo>
                <a:lnTo>
                  <a:pt x="0" y="0"/>
                </a:lnTo>
                <a:close/>
              </a:path>
            </a:pathLst>
          </a:custGeom>
          <a:blipFill>
            <a:blip r:embed="rId2"/>
            <a:stretch>
              <a:fillRect l="0" t="-515" r="0" b="-515"/>
            </a:stretch>
          </a:blipFill>
        </p:spPr>
      </p:sp>
      <p:sp>
        <p:nvSpPr>
          <p:cNvPr name="TextBox 6" id="6"/>
          <p:cNvSpPr txBox="true"/>
          <p:nvPr/>
        </p:nvSpPr>
        <p:spPr>
          <a:xfrm rot="0">
            <a:off x="541778" y="1159296"/>
            <a:ext cx="7095112" cy="1459219"/>
          </a:xfrm>
          <a:prstGeom prst="rect">
            <a:avLst/>
          </a:prstGeom>
        </p:spPr>
        <p:txBody>
          <a:bodyPr anchor="t" rtlCol="false" tIns="0" lIns="0" bIns="0" rIns="0">
            <a:spAutoFit/>
          </a:bodyPr>
          <a:lstStyle/>
          <a:p>
            <a:pPr algn="l">
              <a:lnSpc>
                <a:spcPts val="6030"/>
              </a:lnSpc>
            </a:pPr>
            <a:r>
              <a:rPr lang="en-US" sz="3350">
                <a:solidFill>
                  <a:srgbClr val="4D4D4D"/>
                </a:solidFill>
                <a:latin typeface="Lato"/>
                <a:ea typeface="Lato"/>
                <a:cs typeface="Lato"/>
                <a:sym typeface="Lato"/>
              </a:rPr>
              <a:t>The distribution of last contact days is not uniform across the month.</a:t>
            </a:r>
          </a:p>
        </p:txBody>
      </p:sp>
      <p:sp>
        <p:nvSpPr>
          <p:cNvPr name="TextBox 7" id="7"/>
          <p:cNvSpPr txBox="true"/>
          <p:nvPr/>
        </p:nvSpPr>
        <p:spPr>
          <a:xfrm rot="0">
            <a:off x="541778" y="389279"/>
            <a:ext cx="4449454" cy="639421"/>
          </a:xfrm>
          <a:prstGeom prst="rect">
            <a:avLst/>
          </a:prstGeom>
        </p:spPr>
        <p:txBody>
          <a:bodyPr anchor="t" rtlCol="false" tIns="0" lIns="0" bIns="0" rIns="0">
            <a:spAutoFit/>
          </a:bodyPr>
          <a:lstStyle/>
          <a:p>
            <a:pPr algn="l">
              <a:lnSpc>
                <a:spcPts val="5390"/>
              </a:lnSpc>
            </a:pPr>
            <a:r>
              <a:rPr lang="en-US" sz="3500" spc="416">
                <a:solidFill>
                  <a:srgbClr val="4D4D4D"/>
                </a:solidFill>
                <a:latin typeface="Lato Bold"/>
                <a:ea typeface="Lato Bold"/>
                <a:cs typeface="Lato Bold"/>
                <a:sym typeface="Lato Bold"/>
              </a:rPr>
              <a:t>Findings:</a:t>
            </a:r>
          </a:p>
        </p:txBody>
      </p:sp>
      <p:sp>
        <p:nvSpPr>
          <p:cNvPr name="TextBox 8" id="8"/>
          <p:cNvSpPr txBox="true"/>
          <p:nvPr/>
        </p:nvSpPr>
        <p:spPr>
          <a:xfrm rot="0">
            <a:off x="8922461" y="-34053"/>
            <a:ext cx="8896454" cy="2390775"/>
          </a:xfrm>
          <a:prstGeom prst="rect">
            <a:avLst/>
          </a:prstGeom>
        </p:spPr>
        <p:txBody>
          <a:bodyPr anchor="t" rtlCol="false" tIns="0" lIns="0" bIns="0" rIns="0">
            <a:spAutoFit/>
          </a:bodyPr>
          <a:lstStyle/>
          <a:p>
            <a:pPr algn="ctr">
              <a:lnSpc>
                <a:spcPts val="9899"/>
              </a:lnSpc>
            </a:pPr>
            <a:r>
              <a:rPr lang="en-US" sz="5499" u="sng">
                <a:solidFill>
                  <a:srgbClr val="4D4D4D"/>
                </a:solidFill>
                <a:latin typeface="Lato Bold"/>
                <a:ea typeface="Lato Bold"/>
                <a:cs typeface="Lato Bold"/>
                <a:sym typeface="Lato Bold"/>
              </a:rPr>
              <a:t>Last contact day of the month Distribution</a:t>
            </a:r>
          </a:p>
        </p:txBody>
      </p:sp>
      <p:sp>
        <p:nvSpPr>
          <p:cNvPr name="TextBox 9" id="9"/>
          <p:cNvSpPr txBox="true"/>
          <p:nvPr/>
        </p:nvSpPr>
        <p:spPr>
          <a:xfrm rot="0">
            <a:off x="541778" y="2684201"/>
            <a:ext cx="7095112" cy="2983219"/>
          </a:xfrm>
          <a:prstGeom prst="rect">
            <a:avLst/>
          </a:prstGeom>
        </p:spPr>
        <p:txBody>
          <a:bodyPr anchor="t" rtlCol="false" tIns="0" lIns="0" bIns="0" rIns="0">
            <a:spAutoFit/>
          </a:bodyPr>
          <a:lstStyle/>
          <a:p>
            <a:pPr algn="l">
              <a:lnSpc>
                <a:spcPts val="6030"/>
              </a:lnSpc>
            </a:pPr>
            <a:r>
              <a:rPr lang="en-US" sz="3350">
                <a:solidFill>
                  <a:srgbClr val="4D4D4D"/>
                </a:solidFill>
                <a:latin typeface="Lato"/>
                <a:ea typeface="Lato"/>
                <a:cs typeface="Lato"/>
                <a:sym typeface="Lato"/>
              </a:rPr>
              <a:t>There is a significant peak around the middle of the month, specifically on day 20, indicating a higher frequency of client contacts on that day.</a:t>
            </a:r>
          </a:p>
        </p:txBody>
      </p:sp>
      <p:sp>
        <p:nvSpPr>
          <p:cNvPr name="TextBox 10" id="10"/>
          <p:cNvSpPr txBox="true"/>
          <p:nvPr/>
        </p:nvSpPr>
        <p:spPr>
          <a:xfrm rot="0">
            <a:off x="541778" y="5605507"/>
            <a:ext cx="6801797" cy="2221219"/>
          </a:xfrm>
          <a:prstGeom prst="rect">
            <a:avLst/>
          </a:prstGeom>
        </p:spPr>
        <p:txBody>
          <a:bodyPr anchor="t" rtlCol="false" tIns="0" lIns="0" bIns="0" rIns="0">
            <a:spAutoFit/>
          </a:bodyPr>
          <a:lstStyle/>
          <a:p>
            <a:pPr algn="l">
              <a:lnSpc>
                <a:spcPts val="6030"/>
              </a:lnSpc>
            </a:pPr>
            <a:r>
              <a:rPr lang="en-US" sz="3350">
                <a:solidFill>
                  <a:srgbClr val="4D4D4D"/>
                </a:solidFill>
                <a:latin typeface="Lato"/>
                <a:ea typeface="Lato"/>
                <a:cs typeface="Lato"/>
                <a:sym typeface="Lato"/>
              </a:rPr>
              <a:t>The beginning and the end of the month show lower frequencies of contact.</a:t>
            </a:r>
          </a:p>
        </p:txBody>
      </p:sp>
      <p:sp>
        <p:nvSpPr>
          <p:cNvPr name="TextBox 11" id="11"/>
          <p:cNvSpPr txBox="true"/>
          <p:nvPr/>
        </p:nvSpPr>
        <p:spPr>
          <a:xfrm rot="0">
            <a:off x="541778" y="7764814"/>
            <a:ext cx="6801797" cy="2221219"/>
          </a:xfrm>
          <a:prstGeom prst="rect">
            <a:avLst/>
          </a:prstGeom>
        </p:spPr>
        <p:txBody>
          <a:bodyPr anchor="t" rtlCol="false" tIns="0" lIns="0" bIns="0" rIns="0">
            <a:spAutoFit/>
          </a:bodyPr>
          <a:lstStyle/>
          <a:p>
            <a:pPr algn="l">
              <a:lnSpc>
                <a:spcPts val="6030"/>
              </a:lnSpc>
            </a:pPr>
            <a:r>
              <a:rPr lang="en-US" sz="3350">
                <a:solidFill>
                  <a:srgbClr val="4D4D4D"/>
                </a:solidFill>
                <a:latin typeface="Lato"/>
                <a:ea typeface="Lato"/>
                <a:cs typeface="Lato"/>
                <a:sym typeface="Lato"/>
              </a:rPr>
              <a:t>Notably, the 31st has the lowest frequency, which could be due to fewer months having this date.</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4910"/>
            <a:ext cx="7885353" cy="10287000"/>
            <a:chOff x="0" y="0"/>
            <a:chExt cx="2076801" cy="2709333"/>
          </a:xfrm>
        </p:grpSpPr>
        <p:sp>
          <p:nvSpPr>
            <p:cNvPr name="Freeform 3" id="3"/>
            <p:cNvSpPr/>
            <p:nvPr/>
          </p:nvSpPr>
          <p:spPr>
            <a:xfrm flipH="false" flipV="false" rot="0">
              <a:off x="0" y="0"/>
              <a:ext cx="2076801" cy="2709333"/>
            </a:xfrm>
            <a:custGeom>
              <a:avLst/>
              <a:gdLst/>
              <a:ahLst/>
              <a:cxnLst/>
              <a:rect r="r" b="b" t="t" l="l"/>
              <a:pathLst>
                <a:path h="2709333" w="2076801">
                  <a:moveTo>
                    <a:pt x="0" y="0"/>
                  </a:moveTo>
                  <a:lnTo>
                    <a:pt x="2076801" y="0"/>
                  </a:lnTo>
                  <a:lnTo>
                    <a:pt x="2076801" y="2709333"/>
                  </a:lnTo>
                  <a:lnTo>
                    <a:pt x="0" y="2709333"/>
                  </a:lnTo>
                  <a:close/>
                </a:path>
              </a:pathLst>
            </a:custGeom>
            <a:solidFill>
              <a:srgbClr val="F9ECB8"/>
            </a:solidFill>
          </p:spPr>
        </p:sp>
        <p:sp>
          <p:nvSpPr>
            <p:cNvPr name="TextBox 4" id="4"/>
            <p:cNvSpPr txBox="true"/>
            <p:nvPr/>
          </p:nvSpPr>
          <p:spPr>
            <a:xfrm>
              <a:off x="0" y="-38100"/>
              <a:ext cx="2076801" cy="2747433"/>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8284433" y="2863138"/>
            <a:ext cx="9534481" cy="6520237"/>
          </a:xfrm>
          <a:custGeom>
            <a:avLst/>
            <a:gdLst/>
            <a:ahLst/>
            <a:cxnLst/>
            <a:rect r="r" b="b" t="t" l="l"/>
            <a:pathLst>
              <a:path h="6520237" w="9534481">
                <a:moveTo>
                  <a:pt x="0" y="0"/>
                </a:moveTo>
                <a:lnTo>
                  <a:pt x="9534481" y="0"/>
                </a:lnTo>
                <a:lnTo>
                  <a:pt x="9534481" y="6520237"/>
                </a:lnTo>
                <a:lnTo>
                  <a:pt x="0" y="6520237"/>
                </a:lnTo>
                <a:lnTo>
                  <a:pt x="0" y="0"/>
                </a:lnTo>
                <a:close/>
              </a:path>
            </a:pathLst>
          </a:custGeom>
          <a:blipFill>
            <a:blip r:embed="rId2"/>
            <a:stretch>
              <a:fillRect l="0" t="-4769" r="0" b="-4769"/>
            </a:stretch>
          </a:blipFill>
        </p:spPr>
      </p:sp>
      <p:sp>
        <p:nvSpPr>
          <p:cNvPr name="TextBox 6" id="6"/>
          <p:cNvSpPr txBox="true"/>
          <p:nvPr/>
        </p:nvSpPr>
        <p:spPr>
          <a:xfrm rot="0">
            <a:off x="541778" y="838200"/>
            <a:ext cx="7095112" cy="2983219"/>
          </a:xfrm>
          <a:prstGeom prst="rect">
            <a:avLst/>
          </a:prstGeom>
        </p:spPr>
        <p:txBody>
          <a:bodyPr anchor="t" rtlCol="false" tIns="0" lIns="0" bIns="0" rIns="0">
            <a:spAutoFit/>
          </a:bodyPr>
          <a:lstStyle/>
          <a:p>
            <a:pPr algn="l">
              <a:lnSpc>
                <a:spcPts val="6030"/>
              </a:lnSpc>
            </a:pPr>
            <a:r>
              <a:rPr lang="en-US" sz="3350">
                <a:solidFill>
                  <a:srgbClr val="4D4D4D"/>
                </a:solidFill>
                <a:latin typeface="Lato"/>
                <a:ea typeface="Lato"/>
                <a:cs typeface="Lato"/>
                <a:sym typeface="Lato"/>
              </a:rPr>
              <a:t>The contact frequency is significantly higher in May than in any other month, suggesting that this is a peak period for the marketing campaign.</a:t>
            </a:r>
          </a:p>
        </p:txBody>
      </p:sp>
      <p:sp>
        <p:nvSpPr>
          <p:cNvPr name="TextBox 7" id="7"/>
          <p:cNvSpPr txBox="true"/>
          <p:nvPr/>
        </p:nvSpPr>
        <p:spPr>
          <a:xfrm rot="0">
            <a:off x="541778" y="197271"/>
            <a:ext cx="2491731" cy="639421"/>
          </a:xfrm>
          <a:prstGeom prst="rect">
            <a:avLst/>
          </a:prstGeom>
        </p:spPr>
        <p:txBody>
          <a:bodyPr anchor="t" rtlCol="false" tIns="0" lIns="0" bIns="0" rIns="0">
            <a:spAutoFit/>
          </a:bodyPr>
          <a:lstStyle/>
          <a:p>
            <a:pPr algn="l">
              <a:lnSpc>
                <a:spcPts val="5390"/>
              </a:lnSpc>
            </a:pPr>
            <a:r>
              <a:rPr lang="en-US" sz="3500" spc="416">
                <a:solidFill>
                  <a:srgbClr val="4D4D4D"/>
                </a:solidFill>
                <a:latin typeface="Lato Bold"/>
                <a:ea typeface="Lato Bold"/>
                <a:cs typeface="Lato Bold"/>
                <a:sym typeface="Lato Bold"/>
              </a:rPr>
              <a:t>Findings:</a:t>
            </a:r>
          </a:p>
        </p:txBody>
      </p:sp>
      <p:sp>
        <p:nvSpPr>
          <p:cNvPr name="TextBox 8" id="8"/>
          <p:cNvSpPr txBox="true"/>
          <p:nvPr/>
        </p:nvSpPr>
        <p:spPr>
          <a:xfrm rot="0">
            <a:off x="8603447" y="-2754"/>
            <a:ext cx="8896454" cy="2390775"/>
          </a:xfrm>
          <a:prstGeom prst="rect">
            <a:avLst/>
          </a:prstGeom>
        </p:spPr>
        <p:txBody>
          <a:bodyPr anchor="t" rtlCol="false" tIns="0" lIns="0" bIns="0" rIns="0">
            <a:spAutoFit/>
          </a:bodyPr>
          <a:lstStyle/>
          <a:p>
            <a:pPr algn="ctr">
              <a:lnSpc>
                <a:spcPts val="9899"/>
              </a:lnSpc>
            </a:pPr>
            <a:r>
              <a:rPr lang="en-US" sz="5499" u="sng">
                <a:solidFill>
                  <a:srgbClr val="4D4D4D"/>
                </a:solidFill>
                <a:latin typeface="Lato Bold"/>
                <a:ea typeface="Lato Bold"/>
                <a:cs typeface="Lato Bold"/>
                <a:sym typeface="Lato Bold"/>
              </a:rPr>
              <a:t>Variation of last contact month among clients</a:t>
            </a:r>
          </a:p>
        </p:txBody>
      </p:sp>
      <p:sp>
        <p:nvSpPr>
          <p:cNvPr name="TextBox 9" id="9"/>
          <p:cNvSpPr txBox="true"/>
          <p:nvPr/>
        </p:nvSpPr>
        <p:spPr>
          <a:xfrm rot="0">
            <a:off x="541778" y="4026798"/>
            <a:ext cx="7095112" cy="2983219"/>
          </a:xfrm>
          <a:prstGeom prst="rect">
            <a:avLst/>
          </a:prstGeom>
        </p:spPr>
        <p:txBody>
          <a:bodyPr anchor="t" rtlCol="false" tIns="0" lIns="0" bIns="0" rIns="0">
            <a:spAutoFit/>
          </a:bodyPr>
          <a:lstStyle/>
          <a:p>
            <a:pPr algn="l">
              <a:lnSpc>
                <a:spcPts val="6030"/>
              </a:lnSpc>
            </a:pPr>
            <a:r>
              <a:rPr lang="en-US" sz="3350">
                <a:solidFill>
                  <a:srgbClr val="4D4D4D"/>
                </a:solidFill>
                <a:latin typeface="Lato"/>
                <a:ea typeface="Lato"/>
                <a:cs typeface="Lato"/>
                <a:sym typeface="Lato"/>
              </a:rPr>
              <a:t>There is a significant peak around the middle of the month, specifically on day 20, indicating a higher frequency of client contacts on that day.</a:t>
            </a:r>
          </a:p>
        </p:txBody>
      </p:sp>
      <p:sp>
        <p:nvSpPr>
          <p:cNvPr name="TextBox 10" id="10"/>
          <p:cNvSpPr txBox="true"/>
          <p:nvPr/>
        </p:nvSpPr>
        <p:spPr>
          <a:xfrm rot="0">
            <a:off x="541778" y="7219567"/>
            <a:ext cx="6801797" cy="2221219"/>
          </a:xfrm>
          <a:prstGeom prst="rect">
            <a:avLst/>
          </a:prstGeom>
        </p:spPr>
        <p:txBody>
          <a:bodyPr anchor="t" rtlCol="false" tIns="0" lIns="0" bIns="0" rIns="0">
            <a:spAutoFit/>
          </a:bodyPr>
          <a:lstStyle/>
          <a:p>
            <a:pPr algn="l">
              <a:lnSpc>
                <a:spcPts val="6030"/>
              </a:lnSpc>
            </a:pPr>
            <a:r>
              <a:rPr lang="en-US" sz="3350">
                <a:solidFill>
                  <a:srgbClr val="4D4D4D"/>
                </a:solidFill>
                <a:latin typeface="Lato"/>
                <a:ea typeface="Lato"/>
                <a:cs typeface="Lato"/>
                <a:sym typeface="Lato"/>
              </a:rPr>
              <a:t>The months of June, July, August, and November show a moderate level of contact frequency.</a:t>
            </a:r>
          </a:p>
        </p:txBody>
      </p:sp>
      <p:sp>
        <p:nvSpPr>
          <p:cNvPr name="TextBox 11" id="11"/>
          <p:cNvSpPr txBox="true"/>
          <p:nvPr/>
        </p:nvSpPr>
        <p:spPr>
          <a:xfrm rot="0">
            <a:off x="9303783" y="8690542"/>
            <a:ext cx="6801797" cy="2221219"/>
          </a:xfrm>
          <a:prstGeom prst="rect">
            <a:avLst/>
          </a:prstGeom>
        </p:spPr>
        <p:txBody>
          <a:bodyPr anchor="t" rtlCol="false" tIns="0" lIns="0" bIns="0" rIns="0">
            <a:spAutoFit/>
          </a:bodyPr>
          <a:lstStyle/>
          <a:p>
            <a:pPr algn="l">
              <a:lnSpc>
                <a:spcPts val="6030"/>
              </a:lnSpc>
            </a:pPr>
            <a:r>
              <a:rPr lang="en-US" sz="3350">
                <a:solidFill>
                  <a:srgbClr val="4D4D4D"/>
                </a:solidFill>
                <a:latin typeface="Lato"/>
                <a:ea typeface="Lato"/>
                <a:cs typeface="Lato"/>
                <a:sym typeface="Lato"/>
              </a:rPr>
              <a:t>Notably, the 31st has the lowest frequency, which could be due to fewer months having this date.</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762048" y="1758715"/>
            <a:ext cx="5291851" cy="4593186"/>
          </a:xfrm>
          <a:custGeom>
            <a:avLst/>
            <a:gdLst/>
            <a:ahLst/>
            <a:cxnLst/>
            <a:rect r="r" b="b" t="t" l="l"/>
            <a:pathLst>
              <a:path h="4593186" w="5291851">
                <a:moveTo>
                  <a:pt x="0" y="0"/>
                </a:moveTo>
                <a:lnTo>
                  <a:pt x="5291851" y="0"/>
                </a:lnTo>
                <a:lnTo>
                  <a:pt x="5291851" y="4593186"/>
                </a:lnTo>
                <a:lnTo>
                  <a:pt x="0" y="4593186"/>
                </a:lnTo>
                <a:lnTo>
                  <a:pt x="0" y="0"/>
                </a:lnTo>
                <a:close/>
              </a:path>
            </a:pathLst>
          </a:custGeom>
          <a:blipFill>
            <a:blip r:embed="rId2"/>
            <a:stretch>
              <a:fillRect l="-12813" t="0" r="-12813" b="0"/>
            </a:stretch>
          </a:blipFill>
        </p:spPr>
      </p:sp>
      <p:sp>
        <p:nvSpPr>
          <p:cNvPr name="Freeform 3" id="3"/>
          <p:cNvSpPr/>
          <p:nvPr/>
        </p:nvSpPr>
        <p:spPr>
          <a:xfrm flipH="false" flipV="false" rot="0">
            <a:off x="11896457" y="1758715"/>
            <a:ext cx="5745012" cy="4593186"/>
          </a:xfrm>
          <a:custGeom>
            <a:avLst/>
            <a:gdLst/>
            <a:ahLst/>
            <a:cxnLst/>
            <a:rect r="r" b="b" t="t" l="l"/>
            <a:pathLst>
              <a:path h="4593186" w="5745012">
                <a:moveTo>
                  <a:pt x="0" y="0"/>
                </a:moveTo>
                <a:lnTo>
                  <a:pt x="5745012" y="0"/>
                </a:lnTo>
                <a:lnTo>
                  <a:pt x="5745012" y="4593186"/>
                </a:lnTo>
                <a:lnTo>
                  <a:pt x="0" y="4593186"/>
                </a:lnTo>
                <a:lnTo>
                  <a:pt x="0" y="0"/>
                </a:lnTo>
                <a:close/>
              </a:path>
            </a:pathLst>
          </a:custGeom>
          <a:blipFill>
            <a:blip r:embed="rId3"/>
            <a:stretch>
              <a:fillRect l="-3365" t="0" r="-3365" b="0"/>
            </a:stretch>
          </a:blipFill>
        </p:spPr>
      </p:sp>
      <p:sp>
        <p:nvSpPr>
          <p:cNvPr name="TextBox 4" id="4"/>
          <p:cNvSpPr txBox="true"/>
          <p:nvPr/>
        </p:nvSpPr>
        <p:spPr>
          <a:xfrm rot="0">
            <a:off x="766079" y="1701565"/>
            <a:ext cx="4157769" cy="459449"/>
          </a:xfrm>
          <a:prstGeom prst="rect">
            <a:avLst/>
          </a:prstGeom>
        </p:spPr>
        <p:txBody>
          <a:bodyPr anchor="t" rtlCol="false" tIns="0" lIns="0" bIns="0" rIns="0">
            <a:spAutoFit/>
          </a:bodyPr>
          <a:lstStyle/>
          <a:p>
            <a:pPr algn="l">
              <a:lnSpc>
                <a:spcPts val="3775"/>
              </a:lnSpc>
            </a:pPr>
            <a:r>
              <a:rPr lang="en-US" sz="2696">
                <a:solidFill>
                  <a:srgbClr val="BCAAD0"/>
                </a:solidFill>
                <a:latin typeface="Lato Bold"/>
                <a:ea typeface="Lato Bold"/>
                <a:cs typeface="Lato Bold"/>
                <a:sym typeface="Lato Bold"/>
              </a:rPr>
              <a:t>Findings:</a:t>
            </a:r>
          </a:p>
        </p:txBody>
      </p:sp>
      <p:sp>
        <p:nvSpPr>
          <p:cNvPr name="TextBox 5" id="5"/>
          <p:cNvSpPr txBox="true"/>
          <p:nvPr/>
        </p:nvSpPr>
        <p:spPr>
          <a:xfrm rot="0">
            <a:off x="698236" y="2646614"/>
            <a:ext cx="4869033" cy="455535"/>
          </a:xfrm>
          <a:prstGeom prst="rect">
            <a:avLst/>
          </a:prstGeom>
        </p:spPr>
        <p:txBody>
          <a:bodyPr anchor="t" rtlCol="false" tIns="0" lIns="0" bIns="0" rIns="0">
            <a:spAutoFit/>
          </a:bodyPr>
          <a:lstStyle/>
          <a:p>
            <a:pPr algn="l">
              <a:lnSpc>
                <a:spcPts val="3713"/>
              </a:lnSpc>
            </a:pPr>
            <a:r>
              <a:rPr lang="en-US" sz="2320">
                <a:solidFill>
                  <a:srgbClr val="4D4D4D"/>
                </a:solidFill>
                <a:latin typeface="Lato"/>
                <a:ea typeface="Lato"/>
                <a:cs typeface="Lato"/>
                <a:sym typeface="Lato"/>
              </a:rPr>
              <a:t>1. The mean call duration is 258s.</a:t>
            </a:r>
          </a:p>
        </p:txBody>
      </p:sp>
      <p:sp>
        <p:nvSpPr>
          <p:cNvPr name="TextBox 6" id="6"/>
          <p:cNvSpPr txBox="true"/>
          <p:nvPr/>
        </p:nvSpPr>
        <p:spPr>
          <a:xfrm rot="0">
            <a:off x="766079" y="255581"/>
            <a:ext cx="13111269" cy="1152525"/>
          </a:xfrm>
          <a:prstGeom prst="rect">
            <a:avLst/>
          </a:prstGeom>
        </p:spPr>
        <p:txBody>
          <a:bodyPr anchor="t" rtlCol="false" tIns="0" lIns="0" bIns="0" rIns="0">
            <a:spAutoFit/>
          </a:bodyPr>
          <a:lstStyle/>
          <a:p>
            <a:pPr algn="l">
              <a:lnSpc>
                <a:spcPts val="9600"/>
              </a:lnSpc>
            </a:pPr>
            <a:r>
              <a:rPr lang="en-US" sz="6000" u="sng">
                <a:solidFill>
                  <a:srgbClr val="4D4D4D"/>
                </a:solidFill>
                <a:latin typeface="Lato"/>
                <a:ea typeface="Lato"/>
                <a:cs typeface="Lato"/>
                <a:sym typeface="Lato"/>
              </a:rPr>
              <a:t>Last contact Duration Distribution</a:t>
            </a:r>
          </a:p>
        </p:txBody>
      </p:sp>
      <p:sp>
        <p:nvSpPr>
          <p:cNvPr name="TextBox 7" id="7"/>
          <p:cNvSpPr txBox="true"/>
          <p:nvPr/>
        </p:nvSpPr>
        <p:spPr>
          <a:xfrm rot="0">
            <a:off x="571300" y="7116964"/>
            <a:ext cx="4860284" cy="1987551"/>
          </a:xfrm>
          <a:prstGeom prst="rect">
            <a:avLst/>
          </a:prstGeom>
        </p:spPr>
        <p:txBody>
          <a:bodyPr anchor="t" rtlCol="false" tIns="0" lIns="0" bIns="0" rIns="0">
            <a:spAutoFit/>
          </a:bodyPr>
          <a:lstStyle/>
          <a:p>
            <a:pPr algn="l">
              <a:lnSpc>
                <a:spcPts val="3999"/>
              </a:lnSpc>
            </a:pPr>
            <a:r>
              <a:rPr lang="en-US" sz="2499">
                <a:solidFill>
                  <a:srgbClr val="4D4D4D"/>
                </a:solidFill>
                <a:latin typeface="Lato"/>
                <a:ea typeface="Lato"/>
                <a:cs typeface="Lato"/>
                <a:sym typeface="Lato"/>
              </a:rPr>
              <a:t>3. There is a high frequency of very short calls, with the number of calls declining rapidly as the duration lengthens.</a:t>
            </a:r>
          </a:p>
        </p:txBody>
      </p:sp>
      <p:sp>
        <p:nvSpPr>
          <p:cNvPr name="TextBox 8" id="8"/>
          <p:cNvSpPr txBox="true"/>
          <p:nvPr/>
        </p:nvSpPr>
        <p:spPr>
          <a:xfrm rot="0">
            <a:off x="698236" y="3597274"/>
            <a:ext cx="4733348" cy="2997201"/>
          </a:xfrm>
          <a:prstGeom prst="rect">
            <a:avLst/>
          </a:prstGeom>
        </p:spPr>
        <p:txBody>
          <a:bodyPr anchor="t" rtlCol="false" tIns="0" lIns="0" bIns="0" rIns="0">
            <a:spAutoFit/>
          </a:bodyPr>
          <a:lstStyle/>
          <a:p>
            <a:pPr algn="l">
              <a:lnSpc>
                <a:spcPts val="3999"/>
              </a:lnSpc>
            </a:pPr>
            <a:r>
              <a:rPr lang="en-US" sz="2499">
                <a:solidFill>
                  <a:srgbClr val="4D4D4D"/>
                </a:solidFill>
                <a:latin typeface="Lato"/>
                <a:ea typeface="Lato"/>
                <a:cs typeface="Lato"/>
                <a:sym typeface="Lato"/>
              </a:rPr>
              <a:t>2. The distribution is heavily right-skewed, indicating that most calls were relatively short, with a steep decrease in frequency as call duration increases.</a:t>
            </a:r>
          </a:p>
        </p:txBody>
      </p:sp>
      <p:sp>
        <p:nvSpPr>
          <p:cNvPr name="TextBox 9" id="9"/>
          <p:cNvSpPr txBox="true"/>
          <p:nvPr/>
        </p:nvSpPr>
        <p:spPr>
          <a:xfrm rot="0">
            <a:off x="6119994" y="7949514"/>
            <a:ext cx="11139306" cy="977901"/>
          </a:xfrm>
          <a:prstGeom prst="rect">
            <a:avLst/>
          </a:prstGeom>
        </p:spPr>
        <p:txBody>
          <a:bodyPr anchor="t" rtlCol="false" tIns="0" lIns="0" bIns="0" rIns="0">
            <a:spAutoFit/>
          </a:bodyPr>
          <a:lstStyle/>
          <a:p>
            <a:pPr algn="l">
              <a:lnSpc>
                <a:spcPts val="3999"/>
              </a:lnSpc>
            </a:pPr>
            <a:r>
              <a:rPr lang="en-US" sz="2499">
                <a:solidFill>
                  <a:srgbClr val="4D4D4D"/>
                </a:solidFill>
                <a:latin typeface="Lato"/>
                <a:ea typeface="Lato"/>
                <a:cs typeface="Lato"/>
                <a:sym typeface="Lato"/>
              </a:rPr>
              <a:t>5. The vast majority of contacts were brief, possibly underlining the efficiency of the call center or a focus on quick interactions.</a:t>
            </a:r>
          </a:p>
        </p:txBody>
      </p:sp>
      <p:sp>
        <p:nvSpPr>
          <p:cNvPr name="TextBox 10" id="10"/>
          <p:cNvSpPr txBox="true"/>
          <p:nvPr/>
        </p:nvSpPr>
        <p:spPr>
          <a:xfrm rot="0">
            <a:off x="6119994" y="6733488"/>
            <a:ext cx="10971492" cy="977901"/>
          </a:xfrm>
          <a:prstGeom prst="rect">
            <a:avLst/>
          </a:prstGeom>
        </p:spPr>
        <p:txBody>
          <a:bodyPr anchor="t" rtlCol="false" tIns="0" lIns="0" bIns="0" rIns="0">
            <a:spAutoFit/>
          </a:bodyPr>
          <a:lstStyle/>
          <a:p>
            <a:pPr algn="l">
              <a:lnSpc>
                <a:spcPts val="3999"/>
              </a:lnSpc>
            </a:pPr>
            <a:r>
              <a:rPr lang="en-US" sz="2499">
                <a:solidFill>
                  <a:srgbClr val="4D4D4D"/>
                </a:solidFill>
                <a:latin typeface="Lato"/>
                <a:ea typeface="Lato"/>
                <a:cs typeface="Lato"/>
                <a:sym typeface="Lato"/>
              </a:rPr>
              <a:t>4. Very few calls had a very long duration, which suggests that extended conversations were rare in this campaign.</a:t>
            </a:r>
          </a:p>
        </p:txBody>
      </p:sp>
      <p:sp>
        <p:nvSpPr>
          <p:cNvPr name="TextBox 11" id="11"/>
          <p:cNvSpPr txBox="true"/>
          <p:nvPr/>
        </p:nvSpPr>
        <p:spPr>
          <a:xfrm rot="0">
            <a:off x="6119994" y="9163050"/>
            <a:ext cx="11139306" cy="977901"/>
          </a:xfrm>
          <a:prstGeom prst="rect">
            <a:avLst/>
          </a:prstGeom>
        </p:spPr>
        <p:txBody>
          <a:bodyPr anchor="t" rtlCol="false" tIns="0" lIns="0" bIns="0" rIns="0">
            <a:spAutoFit/>
          </a:bodyPr>
          <a:lstStyle/>
          <a:p>
            <a:pPr algn="l">
              <a:lnSpc>
                <a:spcPts val="3999"/>
              </a:lnSpc>
            </a:pPr>
            <a:r>
              <a:rPr lang="en-US" sz="2499">
                <a:solidFill>
                  <a:srgbClr val="4D4D4D"/>
                </a:solidFill>
                <a:latin typeface="Lato"/>
                <a:ea typeface="Lato"/>
                <a:cs typeface="Lato"/>
                <a:sym typeface="Lato"/>
              </a:rPr>
              <a:t>6. The pattern might indicate that the standard call was meant to be brief, with only specific circumstances leading to longer discussions.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762048" y="1758715"/>
            <a:ext cx="5291851" cy="4593186"/>
          </a:xfrm>
          <a:custGeom>
            <a:avLst/>
            <a:gdLst/>
            <a:ahLst/>
            <a:cxnLst/>
            <a:rect r="r" b="b" t="t" l="l"/>
            <a:pathLst>
              <a:path h="4593186" w="5291851">
                <a:moveTo>
                  <a:pt x="0" y="0"/>
                </a:moveTo>
                <a:lnTo>
                  <a:pt x="5291851" y="0"/>
                </a:lnTo>
                <a:lnTo>
                  <a:pt x="5291851" y="4593186"/>
                </a:lnTo>
                <a:lnTo>
                  <a:pt x="0" y="4593186"/>
                </a:lnTo>
                <a:lnTo>
                  <a:pt x="0" y="0"/>
                </a:lnTo>
                <a:close/>
              </a:path>
            </a:pathLst>
          </a:custGeom>
          <a:blipFill>
            <a:blip r:embed="rId2"/>
            <a:stretch>
              <a:fillRect l="-13461" t="0" r="-13461" b="0"/>
            </a:stretch>
          </a:blipFill>
        </p:spPr>
      </p:sp>
      <p:sp>
        <p:nvSpPr>
          <p:cNvPr name="Freeform 3" id="3"/>
          <p:cNvSpPr/>
          <p:nvPr/>
        </p:nvSpPr>
        <p:spPr>
          <a:xfrm flipH="false" flipV="false" rot="0">
            <a:off x="11896457" y="1758715"/>
            <a:ext cx="5745012" cy="4593186"/>
          </a:xfrm>
          <a:custGeom>
            <a:avLst/>
            <a:gdLst/>
            <a:ahLst/>
            <a:cxnLst/>
            <a:rect r="r" b="b" t="t" l="l"/>
            <a:pathLst>
              <a:path h="4593186" w="5745012">
                <a:moveTo>
                  <a:pt x="0" y="0"/>
                </a:moveTo>
                <a:lnTo>
                  <a:pt x="5745012" y="0"/>
                </a:lnTo>
                <a:lnTo>
                  <a:pt x="5745012" y="4593186"/>
                </a:lnTo>
                <a:lnTo>
                  <a:pt x="0" y="4593186"/>
                </a:lnTo>
                <a:lnTo>
                  <a:pt x="0" y="0"/>
                </a:lnTo>
                <a:close/>
              </a:path>
            </a:pathLst>
          </a:custGeom>
          <a:blipFill>
            <a:blip r:embed="rId3"/>
            <a:stretch>
              <a:fillRect l="-3365" t="0" r="-3365" b="0"/>
            </a:stretch>
          </a:blipFill>
        </p:spPr>
      </p:sp>
      <p:sp>
        <p:nvSpPr>
          <p:cNvPr name="TextBox 4" id="4"/>
          <p:cNvSpPr txBox="true"/>
          <p:nvPr/>
        </p:nvSpPr>
        <p:spPr>
          <a:xfrm rot="0">
            <a:off x="766079" y="1701565"/>
            <a:ext cx="4157769" cy="459449"/>
          </a:xfrm>
          <a:prstGeom prst="rect">
            <a:avLst/>
          </a:prstGeom>
        </p:spPr>
        <p:txBody>
          <a:bodyPr anchor="t" rtlCol="false" tIns="0" lIns="0" bIns="0" rIns="0">
            <a:spAutoFit/>
          </a:bodyPr>
          <a:lstStyle/>
          <a:p>
            <a:pPr algn="l">
              <a:lnSpc>
                <a:spcPts val="3775"/>
              </a:lnSpc>
            </a:pPr>
            <a:r>
              <a:rPr lang="en-US" sz="2696">
                <a:solidFill>
                  <a:srgbClr val="BCAAD0"/>
                </a:solidFill>
                <a:latin typeface="Lato Bold"/>
                <a:ea typeface="Lato Bold"/>
                <a:cs typeface="Lato Bold"/>
                <a:sym typeface="Lato Bold"/>
              </a:rPr>
              <a:t>Findings:</a:t>
            </a:r>
          </a:p>
        </p:txBody>
      </p:sp>
      <p:sp>
        <p:nvSpPr>
          <p:cNvPr name="TextBox 5" id="5"/>
          <p:cNvSpPr txBox="true"/>
          <p:nvPr/>
        </p:nvSpPr>
        <p:spPr>
          <a:xfrm rot="0">
            <a:off x="698236" y="2268052"/>
            <a:ext cx="4869033" cy="924195"/>
          </a:xfrm>
          <a:prstGeom prst="rect">
            <a:avLst/>
          </a:prstGeom>
        </p:spPr>
        <p:txBody>
          <a:bodyPr anchor="t" rtlCol="false" tIns="0" lIns="0" bIns="0" rIns="0">
            <a:spAutoFit/>
          </a:bodyPr>
          <a:lstStyle/>
          <a:p>
            <a:pPr algn="l">
              <a:lnSpc>
                <a:spcPts val="3713"/>
              </a:lnSpc>
            </a:pPr>
            <a:r>
              <a:rPr lang="en-US" sz="2320">
                <a:solidFill>
                  <a:srgbClr val="4D4D4D"/>
                </a:solidFill>
                <a:latin typeface="Lato"/>
                <a:ea typeface="Lato"/>
                <a:cs typeface="Lato"/>
                <a:sym typeface="Lato"/>
              </a:rPr>
              <a:t>1. The data is highly positively skewed.</a:t>
            </a:r>
          </a:p>
        </p:txBody>
      </p:sp>
      <p:sp>
        <p:nvSpPr>
          <p:cNvPr name="TextBox 6" id="6"/>
          <p:cNvSpPr txBox="true"/>
          <p:nvPr/>
        </p:nvSpPr>
        <p:spPr>
          <a:xfrm rot="0">
            <a:off x="383039" y="196615"/>
            <a:ext cx="17521921" cy="1152525"/>
          </a:xfrm>
          <a:prstGeom prst="rect">
            <a:avLst/>
          </a:prstGeom>
        </p:spPr>
        <p:txBody>
          <a:bodyPr anchor="t" rtlCol="false" tIns="0" lIns="0" bIns="0" rIns="0">
            <a:spAutoFit/>
          </a:bodyPr>
          <a:lstStyle/>
          <a:p>
            <a:pPr algn="l">
              <a:lnSpc>
                <a:spcPts val="9600"/>
              </a:lnSpc>
            </a:pPr>
            <a:r>
              <a:rPr lang="en-US" sz="6000" u="sng">
                <a:solidFill>
                  <a:srgbClr val="4D4D4D"/>
                </a:solidFill>
                <a:latin typeface="Lato"/>
                <a:ea typeface="Lato"/>
                <a:cs typeface="Lato"/>
                <a:sym typeface="Lato"/>
              </a:rPr>
              <a:t>Contacts performed during campaign for each client</a:t>
            </a:r>
          </a:p>
        </p:txBody>
      </p:sp>
      <p:sp>
        <p:nvSpPr>
          <p:cNvPr name="TextBox 7" id="7"/>
          <p:cNvSpPr txBox="true"/>
          <p:nvPr/>
        </p:nvSpPr>
        <p:spPr>
          <a:xfrm rot="0">
            <a:off x="698236" y="6316660"/>
            <a:ext cx="4860284" cy="1987551"/>
          </a:xfrm>
          <a:prstGeom prst="rect">
            <a:avLst/>
          </a:prstGeom>
        </p:spPr>
        <p:txBody>
          <a:bodyPr anchor="t" rtlCol="false" tIns="0" lIns="0" bIns="0" rIns="0">
            <a:spAutoFit/>
          </a:bodyPr>
          <a:lstStyle/>
          <a:p>
            <a:pPr algn="l">
              <a:lnSpc>
                <a:spcPts val="3999"/>
              </a:lnSpc>
            </a:pPr>
            <a:r>
              <a:rPr lang="en-US" sz="2499">
                <a:solidFill>
                  <a:srgbClr val="4D4D4D"/>
                </a:solidFill>
                <a:latin typeface="Lato"/>
                <a:ea typeface="Lato"/>
                <a:cs typeface="Lato"/>
                <a:sym typeface="Lato"/>
              </a:rPr>
              <a:t>3. The highest proportion of clients(86.46%) received less than 5 contacts during the campaign.</a:t>
            </a:r>
          </a:p>
          <a:p>
            <a:pPr algn="l">
              <a:lnSpc>
                <a:spcPts val="3999"/>
              </a:lnSpc>
            </a:pPr>
          </a:p>
        </p:txBody>
      </p:sp>
      <p:sp>
        <p:nvSpPr>
          <p:cNvPr name="TextBox 8" id="8"/>
          <p:cNvSpPr txBox="true"/>
          <p:nvPr/>
        </p:nvSpPr>
        <p:spPr>
          <a:xfrm rot="0">
            <a:off x="698236" y="3509959"/>
            <a:ext cx="4733348" cy="2492376"/>
          </a:xfrm>
          <a:prstGeom prst="rect">
            <a:avLst/>
          </a:prstGeom>
        </p:spPr>
        <p:txBody>
          <a:bodyPr anchor="t" rtlCol="false" tIns="0" lIns="0" bIns="0" rIns="0">
            <a:spAutoFit/>
          </a:bodyPr>
          <a:lstStyle/>
          <a:p>
            <a:pPr algn="l">
              <a:lnSpc>
                <a:spcPts val="3999"/>
              </a:lnSpc>
            </a:pPr>
            <a:r>
              <a:rPr lang="en-US" sz="2499">
                <a:solidFill>
                  <a:srgbClr val="4D4D4D"/>
                </a:solidFill>
                <a:latin typeface="Lato"/>
                <a:ea typeface="Lato"/>
                <a:cs typeface="Lato"/>
                <a:sym typeface="Lato"/>
              </a:rPr>
              <a:t>2. The vast majority of clients were contacted a few times, with a sharp decrease in the number of clients as the number of contacts increases.</a:t>
            </a:r>
          </a:p>
        </p:txBody>
      </p:sp>
      <p:sp>
        <p:nvSpPr>
          <p:cNvPr name="TextBox 9" id="9"/>
          <p:cNvSpPr txBox="true"/>
          <p:nvPr/>
        </p:nvSpPr>
        <p:spPr>
          <a:xfrm rot="0">
            <a:off x="6119994" y="6861488"/>
            <a:ext cx="11139306" cy="1482726"/>
          </a:xfrm>
          <a:prstGeom prst="rect">
            <a:avLst/>
          </a:prstGeom>
        </p:spPr>
        <p:txBody>
          <a:bodyPr anchor="t" rtlCol="false" tIns="0" lIns="0" bIns="0" rIns="0">
            <a:spAutoFit/>
          </a:bodyPr>
          <a:lstStyle/>
          <a:p>
            <a:pPr algn="l">
              <a:lnSpc>
                <a:spcPts val="3999"/>
              </a:lnSpc>
            </a:pPr>
            <a:r>
              <a:rPr lang="en-US" sz="2499">
                <a:solidFill>
                  <a:srgbClr val="4D4D4D"/>
                </a:solidFill>
                <a:latin typeface="Lato"/>
                <a:ea typeface="Lato"/>
                <a:cs typeface="Lato"/>
                <a:sym typeface="Lato"/>
              </a:rPr>
              <a:t>5. The distribution of contacts is extremely skewed to the right, suggesting that the campaign strategy primarily focused on a lower number of contacts per client.</a:t>
            </a:r>
          </a:p>
        </p:txBody>
      </p:sp>
      <p:sp>
        <p:nvSpPr>
          <p:cNvPr name="TextBox 10" id="10"/>
          <p:cNvSpPr txBox="true"/>
          <p:nvPr/>
        </p:nvSpPr>
        <p:spPr>
          <a:xfrm rot="0">
            <a:off x="698236" y="8052877"/>
            <a:ext cx="4733348" cy="1987551"/>
          </a:xfrm>
          <a:prstGeom prst="rect">
            <a:avLst/>
          </a:prstGeom>
        </p:spPr>
        <p:txBody>
          <a:bodyPr anchor="t" rtlCol="false" tIns="0" lIns="0" bIns="0" rIns="0">
            <a:spAutoFit/>
          </a:bodyPr>
          <a:lstStyle/>
          <a:p>
            <a:pPr algn="l">
              <a:lnSpc>
                <a:spcPts val="3999"/>
              </a:lnSpc>
            </a:pPr>
            <a:r>
              <a:rPr lang="en-US" sz="2499">
                <a:solidFill>
                  <a:srgbClr val="4D4D4D"/>
                </a:solidFill>
                <a:latin typeface="Lato"/>
                <a:ea typeface="Lato"/>
                <a:cs typeface="Lato"/>
                <a:sym typeface="Lato"/>
              </a:rPr>
              <a:t>4. A very small number of clients were contacted more than 20 times, which indicates that such extensive contact is very rare.</a:t>
            </a:r>
          </a:p>
        </p:txBody>
      </p:sp>
      <p:sp>
        <p:nvSpPr>
          <p:cNvPr name="TextBox 11" id="11"/>
          <p:cNvSpPr txBox="true"/>
          <p:nvPr/>
        </p:nvSpPr>
        <p:spPr>
          <a:xfrm rot="0">
            <a:off x="6119994" y="8601389"/>
            <a:ext cx="11139306" cy="977901"/>
          </a:xfrm>
          <a:prstGeom prst="rect">
            <a:avLst/>
          </a:prstGeom>
        </p:spPr>
        <p:txBody>
          <a:bodyPr anchor="t" rtlCol="false" tIns="0" lIns="0" bIns="0" rIns="0">
            <a:spAutoFit/>
          </a:bodyPr>
          <a:lstStyle/>
          <a:p>
            <a:pPr algn="l">
              <a:lnSpc>
                <a:spcPts val="3999"/>
              </a:lnSpc>
            </a:pPr>
            <a:r>
              <a:rPr lang="en-US" sz="2499">
                <a:solidFill>
                  <a:srgbClr val="4D4D4D"/>
                </a:solidFill>
                <a:latin typeface="Lato"/>
                <a:ea typeface="Lato"/>
                <a:cs typeface="Lato"/>
                <a:sym typeface="Lato"/>
              </a:rPr>
              <a:t>6. There is a notable number of outliers where clients were contacted many more times than the median.</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6101916" cy="10287000"/>
            <a:chOff x="0" y="0"/>
            <a:chExt cx="1607089" cy="2709333"/>
          </a:xfrm>
        </p:grpSpPr>
        <p:sp>
          <p:nvSpPr>
            <p:cNvPr name="Freeform 3" id="3"/>
            <p:cNvSpPr/>
            <p:nvPr/>
          </p:nvSpPr>
          <p:spPr>
            <a:xfrm flipH="false" flipV="false" rot="0">
              <a:off x="0" y="0"/>
              <a:ext cx="1607089" cy="2709333"/>
            </a:xfrm>
            <a:custGeom>
              <a:avLst/>
              <a:gdLst/>
              <a:ahLst/>
              <a:cxnLst/>
              <a:rect r="r" b="b" t="t" l="l"/>
              <a:pathLst>
                <a:path h="2709333" w="1607089">
                  <a:moveTo>
                    <a:pt x="0" y="0"/>
                  </a:moveTo>
                  <a:lnTo>
                    <a:pt x="1607089" y="0"/>
                  </a:lnTo>
                  <a:lnTo>
                    <a:pt x="1607089" y="2709333"/>
                  </a:lnTo>
                  <a:lnTo>
                    <a:pt x="0" y="2709333"/>
                  </a:lnTo>
                  <a:close/>
                </a:path>
              </a:pathLst>
            </a:custGeom>
            <a:solidFill>
              <a:srgbClr val="F9ECB8"/>
            </a:solidFill>
          </p:spPr>
        </p:sp>
        <p:sp>
          <p:nvSpPr>
            <p:cNvPr name="TextBox 4" id="4"/>
            <p:cNvSpPr txBox="true"/>
            <p:nvPr/>
          </p:nvSpPr>
          <p:spPr>
            <a:xfrm>
              <a:off x="0" y="-38100"/>
              <a:ext cx="1607089" cy="274743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6101916" y="0"/>
            <a:ext cx="12186084" cy="10287000"/>
            <a:chOff x="0" y="0"/>
            <a:chExt cx="3209504" cy="2709333"/>
          </a:xfrm>
        </p:grpSpPr>
        <p:sp>
          <p:nvSpPr>
            <p:cNvPr name="Freeform 6" id="6"/>
            <p:cNvSpPr/>
            <p:nvPr/>
          </p:nvSpPr>
          <p:spPr>
            <a:xfrm flipH="false" flipV="false" rot="0">
              <a:off x="0" y="0"/>
              <a:ext cx="3209504" cy="2709333"/>
            </a:xfrm>
            <a:custGeom>
              <a:avLst/>
              <a:gdLst/>
              <a:ahLst/>
              <a:cxnLst/>
              <a:rect r="r" b="b" t="t" l="l"/>
              <a:pathLst>
                <a:path h="2709333" w="3209504">
                  <a:moveTo>
                    <a:pt x="0" y="0"/>
                  </a:moveTo>
                  <a:lnTo>
                    <a:pt x="3209504" y="0"/>
                  </a:lnTo>
                  <a:lnTo>
                    <a:pt x="3209504" y="2709333"/>
                  </a:lnTo>
                  <a:lnTo>
                    <a:pt x="0" y="2709333"/>
                  </a:lnTo>
                  <a:close/>
                </a:path>
              </a:pathLst>
            </a:custGeom>
            <a:solidFill>
              <a:srgbClr val="FFC2CA"/>
            </a:solidFill>
          </p:spPr>
        </p:sp>
        <p:sp>
          <p:nvSpPr>
            <p:cNvPr name="TextBox 7" id="7"/>
            <p:cNvSpPr txBox="true"/>
            <p:nvPr/>
          </p:nvSpPr>
          <p:spPr>
            <a:xfrm>
              <a:off x="0" y="-38100"/>
              <a:ext cx="3209504" cy="2747433"/>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7760589" y="2225665"/>
            <a:ext cx="8750527" cy="6142527"/>
          </a:xfrm>
          <a:custGeom>
            <a:avLst/>
            <a:gdLst/>
            <a:ahLst/>
            <a:cxnLst/>
            <a:rect r="r" b="b" t="t" l="l"/>
            <a:pathLst>
              <a:path h="6142527" w="8750527">
                <a:moveTo>
                  <a:pt x="0" y="0"/>
                </a:moveTo>
                <a:lnTo>
                  <a:pt x="8750527" y="0"/>
                </a:lnTo>
                <a:lnTo>
                  <a:pt x="8750527" y="6142527"/>
                </a:lnTo>
                <a:lnTo>
                  <a:pt x="0" y="6142527"/>
                </a:lnTo>
                <a:lnTo>
                  <a:pt x="0" y="0"/>
                </a:lnTo>
                <a:close/>
              </a:path>
            </a:pathLst>
          </a:custGeom>
          <a:blipFill>
            <a:blip r:embed="rId2"/>
            <a:stretch>
              <a:fillRect l="0" t="0" r="0" b="0"/>
            </a:stretch>
          </a:blipFill>
        </p:spPr>
      </p:sp>
      <p:sp>
        <p:nvSpPr>
          <p:cNvPr name="TextBox 9" id="9"/>
          <p:cNvSpPr txBox="true"/>
          <p:nvPr/>
        </p:nvSpPr>
        <p:spPr>
          <a:xfrm rot="0">
            <a:off x="419114" y="339081"/>
            <a:ext cx="2747513" cy="464806"/>
          </a:xfrm>
          <a:prstGeom prst="rect">
            <a:avLst/>
          </a:prstGeom>
        </p:spPr>
        <p:txBody>
          <a:bodyPr anchor="t" rtlCol="false" tIns="0" lIns="0" bIns="0" rIns="0">
            <a:spAutoFit/>
          </a:bodyPr>
          <a:lstStyle/>
          <a:p>
            <a:pPr algn="l">
              <a:lnSpc>
                <a:spcPts val="3780"/>
              </a:lnSpc>
            </a:pPr>
            <a:r>
              <a:rPr lang="en-US" sz="2700">
                <a:solidFill>
                  <a:srgbClr val="796292"/>
                </a:solidFill>
                <a:latin typeface="Lato Bold"/>
                <a:ea typeface="Lato Bold"/>
                <a:cs typeface="Lato Bold"/>
                <a:sym typeface="Lato Bold"/>
              </a:rPr>
              <a:t>Findings:</a:t>
            </a:r>
          </a:p>
        </p:txBody>
      </p:sp>
      <p:sp>
        <p:nvSpPr>
          <p:cNvPr name="TextBox 10" id="10"/>
          <p:cNvSpPr txBox="true"/>
          <p:nvPr/>
        </p:nvSpPr>
        <p:spPr>
          <a:xfrm rot="0">
            <a:off x="419114" y="952500"/>
            <a:ext cx="4959441" cy="774701"/>
          </a:xfrm>
          <a:prstGeom prst="rect">
            <a:avLst/>
          </a:prstGeom>
        </p:spPr>
        <p:txBody>
          <a:bodyPr anchor="t" rtlCol="false" tIns="0" lIns="0" bIns="0" rIns="0">
            <a:spAutoFit/>
          </a:bodyPr>
          <a:lstStyle/>
          <a:p>
            <a:pPr algn="just">
              <a:lnSpc>
                <a:spcPts val="3199"/>
              </a:lnSpc>
            </a:pPr>
            <a:r>
              <a:rPr lang="en-US" sz="1999">
                <a:solidFill>
                  <a:srgbClr val="4D4D4D"/>
                </a:solidFill>
                <a:latin typeface="Lato"/>
                <a:ea typeface="Lato"/>
                <a:cs typeface="Lato"/>
                <a:sym typeface="Lato"/>
              </a:rPr>
              <a:t>1. Most of the clients(81.73%) have never been contacted before.</a:t>
            </a:r>
          </a:p>
        </p:txBody>
      </p:sp>
      <p:sp>
        <p:nvSpPr>
          <p:cNvPr name="TextBox 11" id="11"/>
          <p:cNvSpPr txBox="true"/>
          <p:nvPr/>
        </p:nvSpPr>
        <p:spPr>
          <a:xfrm rot="0">
            <a:off x="6277483" y="291456"/>
            <a:ext cx="11716739" cy="1784983"/>
          </a:xfrm>
          <a:prstGeom prst="rect">
            <a:avLst/>
          </a:prstGeom>
        </p:spPr>
        <p:txBody>
          <a:bodyPr anchor="t" rtlCol="false" tIns="0" lIns="0" bIns="0" rIns="0">
            <a:spAutoFit/>
          </a:bodyPr>
          <a:lstStyle/>
          <a:p>
            <a:pPr algn="ctr" marL="0" indent="0" lvl="0">
              <a:lnSpc>
                <a:spcPts val="7140"/>
              </a:lnSpc>
              <a:spcBef>
                <a:spcPct val="0"/>
              </a:spcBef>
            </a:pPr>
            <a:r>
              <a:rPr lang="en-US" sz="5100" strike="noStrike" u="sng">
                <a:solidFill>
                  <a:srgbClr val="4D4D4D"/>
                </a:solidFill>
                <a:latin typeface="Lato"/>
                <a:ea typeface="Lato"/>
                <a:cs typeface="Lato"/>
                <a:sym typeface="Lato"/>
              </a:rPr>
              <a:t>No. of days since last contact from prev. campaign</a:t>
            </a:r>
          </a:p>
        </p:txBody>
      </p:sp>
      <p:sp>
        <p:nvSpPr>
          <p:cNvPr name="TextBox 12" id="12"/>
          <p:cNvSpPr txBox="true"/>
          <p:nvPr/>
        </p:nvSpPr>
        <p:spPr>
          <a:xfrm rot="0">
            <a:off x="419114" y="2000239"/>
            <a:ext cx="4561953" cy="374651"/>
          </a:xfrm>
          <a:prstGeom prst="rect">
            <a:avLst/>
          </a:prstGeom>
        </p:spPr>
        <p:txBody>
          <a:bodyPr anchor="t" rtlCol="false" tIns="0" lIns="0" bIns="0" rIns="0">
            <a:spAutoFit/>
          </a:bodyPr>
          <a:lstStyle/>
          <a:p>
            <a:pPr algn="just">
              <a:lnSpc>
                <a:spcPts val="3199"/>
              </a:lnSpc>
            </a:pPr>
            <a:r>
              <a:rPr lang="en-US" sz="1999">
                <a:solidFill>
                  <a:srgbClr val="4D4D4D"/>
                </a:solidFill>
                <a:latin typeface="Lato"/>
                <a:ea typeface="Lato"/>
                <a:cs typeface="Lato"/>
                <a:sym typeface="Lato"/>
              </a:rPr>
              <a:t>2. The data is highly positively skewed.</a:t>
            </a:r>
          </a:p>
        </p:txBody>
      </p:sp>
      <p:sp>
        <p:nvSpPr>
          <p:cNvPr name="TextBox 13" id="13"/>
          <p:cNvSpPr txBox="true"/>
          <p:nvPr/>
        </p:nvSpPr>
        <p:spPr>
          <a:xfrm rot="0">
            <a:off x="415081" y="2651115"/>
            <a:ext cx="5271753" cy="1574801"/>
          </a:xfrm>
          <a:prstGeom prst="rect">
            <a:avLst/>
          </a:prstGeom>
        </p:spPr>
        <p:txBody>
          <a:bodyPr anchor="t" rtlCol="false" tIns="0" lIns="0" bIns="0" rIns="0">
            <a:spAutoFit/>
          </a:bodyPr>
          <a:lstStyle/>
          <a:p>
            <a:pPr algn="just">
              <a:lnSpc>
                <a:spcPts val="3199"/>
              </a:lnSpc>
            </a:pPr>
            <a:r>
              <a:rPr lang="en-US" sz="1999">
                <a:solidFill>
                  <a:srgbClr val="4D4D4D"/>
                </a:solidFill>
                <a:latin typeface="Lato"/>
                <a:ea typeface="Lato"/>
                <a:cs typeface="Lato"/>
                <a:sym typeface="Lato"/>
              </a:rPr>
              <a:t>3. There are relatively few clients who have been contacted after a gap, with the number decreasing sharply as the number of days increases.</a:t>
            </a:r>
          </a:p>
        </p:txBody>
      </p:sp>
      <p:sp>
        <p:nvSpPr>
          <p:cNvPr name="TextBox 14" id="14"/>
          <p:cNvSpPr txBox="true"/>
          <p:nvPr/>
        </p:nvSpPr>
        <p:spPr>
          <a:xfrm rot="0">
            <a:off x="478220" y="4702166"/>
            <a:ext cx="5208615" cy="1574801"/>
          </a:xfrm>
          <a:prstGeom prst="rect">
            <a:avLst/>
          </a:prstGeom>
        </p:spPr>
        <p:txBody>
          <a:bodyPr anchor="t" rtlCol="false" tIns="0" lIns="0" bIns="0" rIns="0">
            <a:spAutoFit/>
          </a:bodyPr>
          <a:lstStyle/>
          <a:p>
            <a:pPr algn="just">
              <a:lnSpc>
                <a:spcPts val="3199"/>
              </a:lnSpc>
            </a:pPr>
            <a:r>
              <a:rPr lang="en-US" sz="1999">
                <a:solidFill>
                  <a:srgbClr val="4D4D4D"/>
                </a:solidFill>
                <a:latin typeface="Lato"/>
                <a:ea typeface="Lato"/>
                <a:cs typeface="Lato"/>
                <a:sym typeface="Lato"/>
              </a:rPr>
              <a:t>4. There is a very long tail to the distribution, indicating that while most recent contacts are quite recent, there are some clients who haven't been contacted for a very long time.</a:t>
            </a:r>
          </a:p>
        </p:txBody>
      </p:sp>
      <p:sp>
        <p:nvSpPr>
          <p:cNvPr name="TextBox 15" id="15"/>
          <p:cNvSpPr txBox="true"/>
          <p:nvPr/>
        </p:nvSpPr>
        <p:spPr>
          <a:xfrm rot="0">
            <a:off x="530751" y="6553191"/>
            <a:ext cx="5271753" cy="1574801"/>
          </a:xfrm>
          <a:prstGeom prst="rect">
            <a:avLst/>
          </a:prstGeom>
        </p:spPr>
        <p:txBody>
          <a:bodyPr anchor="t" rtlCol="false" tIns="0" lIns="0" bIns="0" rIns="0">
            <a:spAutoFit/>
          </a:bodyPr>
          <a:lstStyle/>
          <a:p>
            <a:pPr algn="just">
              <a:lnSpc>
                <a:spcPts val="3199"/>
              </a:lnSpc>
            </a:pPr>
            <a:r>
              <a:rPr lang="en-US" sz="1999">
                <a:solidFill>
                  <a:srgbClr val="4D4D4D"/>
                </a:solidFill>
                <a:latin typeface="Lato"/>
                <a:ea typeface="Lato"/>
                <a:cs typeface="Lato"/>
                <a:sym typeface="Lato"/>
              </a:rPr>
              <a:t>5. The presence of outliers indicates that there are exceptions where clients had not been contacted for a long period before the current campaign.</a:t>
            </a:r>
          </a:p>
        </p:txBody>
      </p:sp>
      <p:sp>
        <p:nvSpPr>
          <p:cNvPr name="TextBox 16" id="16"/>
          <p:cNvSpPr txBox="true"/>
          <p:nvPr/>
        </p:nvSpPr>
        <p:spPr>
          <a:xfrm rot="0">
            <a:off x="415081" y="8291992"/>
            <a:ext cx="5623697" cy="1574801"/>
          </a:xfrm>
          <a:prstGeom prst="rect">
            <a:avLst/>
          </a:prstGeom>
        </p:spPr>
        <p:txBody>
          <a:bodyPr anchor="t" rtlCol="false" tIns="0" lIns="0" bIns="0" rIns="0">
            <a:spAutoFit/>
          </a:bodyPr>
          <a:lstStyle/>
          <a:p>
            <a:pPr algn="just">
              <a:lnSpc>
                <a:spcPts val="3199"/>
              </a:lnSpc>
            </a:pPr>
            <a:r>
              <a:rPr lang="en-US" sz="1999">
                <a:solidFill>
                  <a:srgbClr val="4D4D4D"/>
                </a:solidFill>
                <a:latin typeface="Lato"/>
                <a:ea typeface="Lato"/>
                <a:cs typeface="Lato"/>
                <a:sym typeface="Lato"/>
              </a:rPr>
              <a:t>6. There is a sharp peak at or near zero, indicating that a significant number of clients were contacted recently or not at all since the previous campaign.</a:t>
            </a:r>
          </a:p>
        </p:txBody>
      </p:sp>
      <p:sp>
        <p:nvSpPr>
          <p:cNvPr name="TextBox 17" id="17"/>
          <p:cNvSpPr txBox="true"/>
          <p:nvPr/>
        </p:nvSpPr>
        <p:spPr>
          <a:xfrm rot="0">
            <a:off x="6571261" y="8632825"/>
            <a:ext cx="11716739" cy="1174751"/>
          </a:xfrm>
          <a:prstGeom prst="rect">
            <a:avLst/>
          </a:prstGeom>
        </p:spPr>
        <p:txBody>
          <a:bodyPr anchor="t" rtlCol="false" tIns="0" lIns="0" bIns="0" rIns="0">
            <a:spAutoFit/>
          </a:bodyPr>
          <a:lstStyle/>
          <a:p>
            <a:pPr algn="just">
              <a:lnSpc>
                <a:spcPts val="3199"/>
              </a:lnSpc>
            </a:pPr>
            <a:r>
              <a:rPr lang="en-US" sz="1999">
                <a:solidFill>
                  <a:srgbClr val="4D4D4D"/>
                </a:solidFill>
                <a:latin typeface="Lato"/>
                <a:ea typeface="Lato"/>
                <a:cs typeface="Lato"/>
                <a:sym typeface="Lato"/>
              </a:rPr>
              <a:t>7. Overall, the distribution is skewed to the right, reinforcing the idea that most re-contacting efforts occur after a shorter interval or that many clients are new and have not been contacted before the current campaign.</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2337212" cy="3086100"/>
            <a:chOff x="0" y="0"/>
            <a:chExt cx="615562" cy="812800"/>
          </a:xfrm>
        </p:grpSpPr>
        <p:sp>
          <p:nvSpPr>
            <p:cNvPr name="Freeform 3" id="3"/>
            <p:cNvSpPr/>
            <p:nvPr/>
          </p:nvSpPr>
          <p:spPr>
            <a:xfrm flipH="false" flipV="false" rot="0">
              <a:off x="0" y="0"/>
              <a:ext cx="615562" cy="812800"/>
            </a:xfrm>
            <a:custGeom>
              <a:avLst/>
              <a:gdLst/>
              <a:ahLst/>
              <a:cxnLst/>
              <a:rect r="r" b="b" t="t" l="l"/>
              <a:pathLst>
                <a:path h="812800" w="615562">
                  <a:moveTo>
                    <a:pt x="0" y="0"/>
                  </a:moveTo>
                  <a:lnTo>
                    <a:pt x="615562" y="0"/>
                  </a:lnTo>
                  <a:lnTo>
                    <a:pt x="615562" y="812800"/>
                  </a:lnTo>
                  <a:lnTo>
                    <a:pt x="0" y="812800"/>
                  </a:lnTo>
                  <a:close/>
                </a:path>
              </a:pathLst>
            </a:custGeom>
            <a:solidFill>
              <a:srgbClr val="F9ECB8"/>
            </a:solidFill>
          </p:spPr>
        </p:sp>
        <p:sp>
          <p:nvSpPr>
            <p:cNvPr name="TextBox 4" id="4"/>
            <p:cNvSpPr txBox="true"/>
            <p:nvPr/>
          </p:nvSpPr>
          <p:spPr>
            <a:xfrm>
              <a:off x="0" y="-38100"/>
              <a:ext cx="615562" cy="8509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7115856" y="4227960"/>
            <a:ext cx="1172144" cy="6059040"/>
            <a:chOff x="0" y="0"/>
            <a:chExt cx="308713" cy="1595797"/>
          </a:xfrm>
        </p:grpSpPr>
        <p:sp>
          <p:nvSpPr>
            <p:cNvPr name="Freeform 6" id="6"/>
            <p:cNvSpPr/>
            <p:nvPr/>
          </p:nvSpPr>
          <p:spPr>
            <a:xfrm flipH="false" flipV="false" rot="0">
              <a:off x="0" y="0"/>
              <a:ext cx="308713" cy="1595797"/>
            </a:xfrm>
            <a:custGeom>
              <a:avLst/>
              <a:gdLst/>
              <a:ahLst/>
              <a:cxnLst/>
              <a:rect r="r" b="b" t="t" l="l"/>
              <a:pathLst>
                <a:path h="1595797" w="308713">
                  <a:moveTo>
                    <a:pt x="0" y="0"/>
                  </a:moveTo>
                  <a:lnTo>
                    <a:pt x="308713" y="0"/>
                  </a:lnTo>
                  <a:lnTo>
                    <a:pt x="308713" y="1595797"/>
                  </a:lnTo>
                  <a:lnTo>
                    <a:pt x="0" y="1595797"/>
                  </a:lnTo>
                  <a:close/>
                </a:path>
              </a:pathLst>
            </a:custGeom>
            <a:solidFill>
              <a:srgbClr val="FFC2CA"/>
            </a:solidFill>
          </p:spPr>
        </p:sp>
        <p:sp>
          <p:nvSpPr>
            <p:cNvPr name="TextBox 7" id="7"/>
            <p:cNvSpPr txBox="true"/>
            <p:nvPr/>
          </p:nvSpPr>
          <p:spPr>
            <a:xfrm>
              <a:off x="0" y="-38100"/>
              <a:ext cx="308713" cy="1633897"/>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6782643" y="2196305"/>
            <a:ext cx="1496888" cy="464806"/>
          </a:xfrm>
          <a:prstGeom prst="rect">
            <a:avLst/>
          </a:prstGeom>
        </p:spPr>
        <p:txBody>
          <a:bodyPr anchor="t" rtlCol="false" tIns="0" lIns="0" bIns="0" rIns="0">
            <a:spAutoFit/>
          </a:bodyPr>
          <a:lstStyle/>
          <a:p>
            <a:pPr algn="l">
              <a:lnSpc>
                <a:spcPts val="3780"/>
              </a:lnSpc>
            </a:pPr>
            <a:r>
              <a:rPr lang="en-US" sz="2700">
                <a:solidFill>
                  <a:srgbClr val="4D4D4D"/>
                </a:solidFill>
                <a:latin typeface="Lato"/>
                <a:ea typeface="Lato"/>
                <a:cs typeface="Lato"/>
                <a:sym typeface="Lato"/>
              </a:rPr>
              <a:t>Findings:</a:t>
            </a:r>
          </a:p>
        </p:txBody>
      </p:sp>
      <p:sp>
        <p:nvSpPr>
          <p:cNvPr name="TextBox 9" id="9"/>
          <p:cNvSpPr txBox="true"/>
          <p:nvPr/>
        </p:nvSpPr>
        <p:spPr>
          <a:xfrm rot="0">
            <a:off x="6782643" y="351643"/>
            <a:ext cx="10919285" cy="1749412"/>
          </a:xfrm>
          <a:prstGeom prst="rect">
            <a:avLst/>
          </a:prstGeom>
        </p:spPr>
        <p:txBody>
          <a:bodyPr anchor="t" rtlCol="false" tIns="0" lIns="0" bIns="0" rIns="0">
            <a:spAutoFit/>
          </a:bodyPr>
          <a:lstStyle/>
          <a:p>
            <a:pPr algn="l">
              <a:lnSpc>
                <a:spcPts val="7000"/>
              </a:lnSpc>
            </a:pPr>
            <a:r>
              <a:rPr lang="en-US" sz="5000" spc="-100">
                <a:solidFill>
                  <a:srgbClr val="2E2E2E"/>
                </a:solidFill>
                <a:latin typeface="Lato Bold"/>
                <a:ea typeface="Lato Bold"/>
                <a:cs typeface="Lato Bold"/>
                <a:sym typeface="Lato Bold"/>
              </a:rPr>
              <a:t>Contacts performed before the current campaign</a:t>
            </a:r>
          </a:p>
        </p:txBody>
      </p:sp>
      <p:sp>
        <p:nvSpPr>
          <p:cNvPr name="TextBox 10" id="10"/>
          <p:cNvSpPr txBox="true"/>
          <p:nvPr/>
        </p:nvSpPr>
        <p:spPr>
          <a:xfrm rot="0">
            <a:off x="6782643" y="2692399"/>
            <a:ext cx="8581560" cy="421641"/>
          </a:xfrm>
          <a:prstGeom prst="rect">
            <a:avLst/>
          </a:prstGeom>
        </p:spPr>
        <p:txBody>
          <a:bodyPr anchor="t" rtlCol="false" tIns="0" lIns="0" bIns="0" rIns="0">
            <a:spAutoFit/>
          </a:bodyPr>
          <a:lstStyle/>
          <a:p>
            <a:pPr algn="just">
              <a:lnSpc>
                <a:spcPts val="3519"/>
              </a:lnSpc>
            </a:pPr>
            <a:r>
              <a:rPr lang="en-US" sz="2199">
                <a:solidFill>
                  <a:srgbClr val="4D4D4D"/>
                </a:solidFill>
                <a:latin typeface="Lato"/>
                <a:ea typeface="Lato"/>
                <a:cs typeface="Lato"/>
                <a:sym typeface="Lato"/>
              </a:rPr>
              <a:t>1. The data is highle positively skewed.</a:t>
            </a:r>
          </a:p>
        </p:txBody>
      </p:sp>
      <p:sp>
        <p:nvSpPr>
          <p:cNvPr name="TextBox 11" id="11"/>
          <p:cNvSpPr txBox="true"/>
          <p:nvPr/>
        </p:nvSpPr>
        <p:spPr>
          <a:xfrm rot="0">
            <a:off x="6782643" y="3171190"/>
            <a:ext cx="9966291" cy="1297941"/>
          </a:xfrm>
          <a:prstGeom prst="rect">
            <a:avLst/>
          </a:prstGeom>
        </p:spPr>
        <p:txBody>
          <a:bodyPr anchor="t" rtlCol="false" tIns="0" lIns="0" bIns="0" rIns="0">
            <a:spAutoFit/>
          </a:bodyPr>
          <a:lstStyle/>
          <a:p>
            <a:pPr algn="just">
              <a:lnSpc>
                <a:spcPts val="3519"/>
              </a:lnSpc>
            </a:pPr>
            <a:r>
              <a:rPr lang="en-US" sz="2199">
                <a:solidFill>
                  <a:srgbClr val="4D4D4D"/>
                </a:solidFill>
                <a:latin typeface="Lato"/>
                <a:ea typeface="Lato"/>
                <a:cs typeface="Lato"/>
                <a:sym typeface="Lato"/>
              </a:rPr>
              <a:t>2. The overwhelming majority of clients(81.73%) had zero contacts before the current campaign, suggesting a large number of new engagements or a policy of minimal prior contact.</a:t>
            </a:r>
          </a:p>
        </p:txBody>
      </p:sp>
      <p:sp>
        <p:nvSpPr>
          <p:cNvPr name="Freeform 12" id="12"/>
          <p:cNvSpPr/>
          <p:nvPr/>
        </p:nvSpPr>
        <p:spPr>
          <a:xfrm flipH="false" flipV="false" rot="0">
            <a:off x="718329" y="5473732"/>
            <a:ext cx="5256128" cy="4545340"/>
          </a:xfrm>
          <a:custGeom>
            <a:avLst/>
            <a:gdLst/>
            <a:ahLst/>
            <a:cxnLst/>
            <a:rect r="r" b="b" t="t" l="l"/>
            <a:pathLst>
              <a:path h="4545340" w="5256128">
                <a:moveTo>
                  <a:pt x="0" y="0"/>
                </a:moveTo>
                <a:lnTo>
                  <a:pt x="5256128" y="0"/>
                </a:lnTo>
                <a:lnTo>
                  <a:pt x="5256128" y="4545340"/>
                </a:lnTo>
                <a:lnTo>
                  <a:pt x="0" y="4545340"/>
                </a:lnTo>
                <a:lnTo>
                  <a:pt x="0" y="0"/>
                </a:lnTo>
                <a:close/>
              </a:path>
            </a:pathLst>
          </a:custGeom>
          <a:blipFill>
            <a:blip r:embed="rId2"/>
            <a:stretch>
              <a:fillRect l="0" t="-169" r="-15612" b="-169"/>
            </a:stretch>
          </a:blipFill>
        </p:spPr>
      </p:sp>
      <p:sp>
        <p:nvSpPr>
          <p:cNvPr name="Freeform 13" id="13"/>
          <p:cNvSpPr/>
          <p:nvPr/>
        </p:nvSpPr>
        <p:spPr>
          <a:xfrm flipH="false" flipV="false" rot="0">
            <a:off x="718329" y="813430"/>
            <a:ext cx="5256128" cy="4545340"/>
          </a:xfrm>
          <a:custGeom>
            <a:avLst/>
            <a:gdLst/>
            <a:ahLst/>
            <a:cxnLst/>
            <a:rect r="r" b="b" t="t" l="l"/>
            <a:pathLst>
              <a:path h="4545340" w="5256128">
                <a:moveTo>
                  <a:pt x="0" y="0"/>
                </a:moveTo>
                <a:lnTo>
                  <a:pt x="5256128" y="0"/>
                </a:lnTo>
                <a:lnTo>
                  <a:pt x="5256128" y="4545340"/>
                </a:lnTo>
                <a:lnTo>
                  <a:pt x="0" y="4545340"/>
                </a:lnTo>
                <a:lnTo>
                  <a:pt x="0" y="0"/>
                </a:lnTo>
                <a:close/>
              </a:path>
            </a:pathLst>
          </a:custGeom>
          <a:blipFill>
            <a:blip r:embed="rId3"/>
            <a:stretch>
              <a:fillRect l="-4305" t="0" r="-20203" b="0"/>
            </a:stretch>
          </a:blipFill>
        </p:spPr>
      </p:sp>
      <p:sp>
        <p:nvSpPr>
          <p:cNvPr name="TextBox 14" id="14"/>
          <p:cNvSpPr txBox="true"/>
          <p:nvPr/>
        </p:nvSpPr>
        <p:spPr>
          <a:xfrm rot="0">
            <a:off x="6782643" y="4446905"/>
            <a:ext cx="9966291" cy="1297941"/>
          </a:xfrm>
          <a:prstGeom prst="rect">
            <a:avLst/>
          </a:prstGeom>
        </p:spPr>
        <p:txBody>
          <a:bodyPr anchor="t" rtlCol="false" tIns="0" lIns="0" bIns="0" rIns="0">
            <a:spAutoFit/>
          </a:bodyPr>
          <a:lstStyle/>
          <a:p>
            <a:pPr algn="just">
              <a:lnSpc>
                <a:spcPts val="3519"/>
              </a:lnSpc>
            </a:pPr>
            <a:r>
              <a:rPr lang="en-US" sz="2199">
                <a:solidFill>
                  <a:srgbClr val="4D4D4D"/>
                </a:solidFill>
                <a:latin typeface="Lato"/>
                <a:ea typeface="Lato"/>
                <a:cs typeface="Lato"/>
                <a:sym typeface="Lato"/>
              </a:rPr>
              <a:t>3. There is a steep drop-off in frequency as the number of previous contacts increases, indicating that repeated outreach to the same clients was relatively uncommon.</a:t>
            </a:r>
          </a:p>
        </p:txBody>
      </p:sp>
      <p:sp>
        <p:nvSpPr>
          <p:cNvPr name="TextBox 15" id="15"/>
          <p:cNvSpPr txBox="true"/>
          <p:nvPr/>
        </p:nvSpPr>
        <p:spPr>
          <a:xfrm rot="0">
            <a:off x="6782643" y="5822315"/>
            <a:ext cx="10133413" cy="1297941"/>
          </a:xfrm>
          <a:prstGeom prst="rect">
            <a:avLst/>
          </a:prstGeom>
        </p:spPr>
        <p:txBody>
          <a:bodyPr anchor="t" rtlCol="false" tIns="0" lIns="0" bIns="0" rIns="0">
            <a:spAutoFit/>
          </a:bodyPr>
          <a:lstStyle/>
          <a:p>
            <a:pPr algn="just">
              <a:lnSpc>
                <a:spcPts val="3519"/>
              </a:lnSpc>
            </a:pPr>
            <a:r>
              <a:rPr lang="en-US" sz="2199">
                <a:solidFill>
                  <a:srgbClr val="4D4D4D"/>
                </a:solidFill>
                <a:latin typeface="Lato"/>
                <a:ea typeface="Lato"/>
                <a:cs typeface="Lato"/>
                <a:sym typeface="Lato"/>
              </a:rPr>
              <a:t>4. Very few clients had a high number of contacts, as evidenced by the long tail that extends to the right, which implies that only a select few clients were contacted repeatedly.</a:t>
            </a:r>
          </a:p>
        </p:txBody>
      </p:sp>
      <p:sp>
        <p:nvSpPr>
          <p:cNvPr name="TextBox 16" id="16"/>
          <p:cNvSpPr txBox="true"/>
          <p:nvPr/>
        </p:nvSpPr>
        <p:spPr>
          <a:xfrm rot="0">
            <a:off x="6782643" y="7261860"/>
            <a:ext cx="10133413" cy="817246"/>
          </a:xfrm>
          <a:prstGeom prst="rect">
            <a:avLst/>
          </a:prstGeom>
        </p:spPr>
        <p:txBody>
          <a:bodyPr anchor="t" rtlCol="false" tIns="0" lIns="0" bIns="0" rIns="0">
            <a:spAutoFit/>
          </a:bodyPr>
          <a:lstStyle/>
          <a:p>
            <a:pPr algn="just">
              <a:lnSpc>
                <a:spcPts val="3359"/>
              </a:lnSpc>
            </a:pPr>
            <a:r>
              <a:rPr lang="en-US" sz="2099">
                <a:solidFill>
                  <a:srgbClr val="4D4D4D"/>
                </a:solidFill>
                <a:latin typeface="Lato"/>
                <a:ea typeface="Lato"/>
                <a:cs typeface="Lato"/>
                <a:sym typeface="Lato"/>
              </a:rPr>
              <a:t>5. The distribution is highly right-skewed, meaning that the bank's contact strategy might be focused more on acquiring new clients or those with less prior interaction.</a:t>
            </a:r>
          </a:p>
        </p:txBody>
      </p:sp>
      <p:sp>
        <p:nvSpPr>
          <p:cNvPr name="TextBox 17" id="17"/>
          <p:cNvSpPr txBox="true"/>
          <p:nvPr/>
        </p:nvSpPr>
        <p:spPr>
          <a:xfrm rot="0">
            <a:off x="6782643" y="8164831"/>
            <a:ext cx="10133413" cy="859791"/>
          </a:xfrm>
          <a:prstGeom prst="rect">
            <a:avLst/>
          </a:prstGeom>
        </p:spPr>
        <p:txBody>
          <a:bodyPr anchor="t" rtlCol="false" tIns="0" lIns="0" bIns="0" rIns="0">
            <a:spAutoFit/>
          </a:bodyPr>
          <a:lstStyle/>
          <a:p>
            <a:pPr algn="just">
              <a:lnSpc>
                <a:spcPts val="3519"/>
              </a:lnSpc>
            </a:pPr>
            <a:r>
              <a:rPr lang="en-US" sz="2199">
                <a:solidFill>
                  <a:srgbClr val="4D4D4D"/>
                </a:solidFill>
                <a:latin typeface="Lato"/>
                <a:ea typeface="Lato"/>
                <a:cs typeface="Lato"/>
                <a:sym typeface="Lato"/>
              </a:rPr>
              <a:t>6. Overall, the bank’s outreach strategy likely prioritizes new engagements over repeated contacts with the same clients.</a:t>
            </a:r>
          </a:p>
        </p:txBody>
      </p:sp>
      <p:sp>
        <p:nvSpPr>
          <p:cNvPr name="TextBox 18" id="18"/>
          <p:cNvSpPr txBox="true"/>
          <p:nvPr/>
        </p:nvSpPr>
        <p:spPr>
          <a:xfrm rot="0">
            <a:off x="6782643" y="9034146"/>
            <a:ext cx="10133413" cy="859791"/>
          </a:xfrm>
          <a:prstGeom prst="rect">
            <a:avLst/>
          </a:prstGeom>
        </p:spPr>
        <p:txBody>
          <a:bodyPr anchor="t" rtlCol="false" tIns="0" lIns="0" bIns="0" rIns="0">
            <a:spAutoFit/>
          </a:bodyPr>
          <a:lstStyle/>
          <a:p>
            <a:pPr algn="just">
              <a:lnSpc>
                <a:spcPts val="3519"/>
              </a:lnSpc>
            </a:pPr>
            <a:r>
              <a:rPr lang="en-US" sz="2199">
                <a:solidFill>
                  <a:srgbClr val="4D4D4D"/>
                </a:solidFill>
                <a:latin typeface="Lato"/>
                <a:ea typeface="Lato"/>
                <a:cs typeface="Lato"/>
                <a:sym typeface="Lato"/>
              </a:rPr>
              <a:t>7. There are a significant number of outliers, implying that while most clients had minimal contact, a few had a much higher number of contacts.</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2309075"/>
            <a:ext cx="7941179" cy="6949225"/>
          </a:xfrm>
          <a:custGeom>
            <a:avLst/>
            <a:gdLst/>
            <a:ahLst/>
            <a:cxnLst/>
            <a:rect r="r" b="b" t="t" l="l"/>
            <a:pathLst>
              <a:path h="6949225" w="7941179">
                <a:moveTo>
                  <a:pt x="0" y="0"/>
                </a:moveTo>
                <a:lnTo>
                  <a:pt x="7941179" y="0"/>
                </a:lnTo>
                <a:lnTo>
                  <a:pt x="7941179" y="6949225"/>
                </a:lnTo>
                <a:lnTo>
                  <a:pt x="0" y="6949225"/>
                </a:lnTo>
                <a:lnTo>
                  <a:pt x="0" y="0"/>
                </a:lnTo>
                <a:close/>
              </a:path>
            </a:pathLst>
          </a:custGeom>
          <a:blipFill>
            <a:blip r:embed="rId2"/>
            <a:stretch>
              <a:fillRect l="0" t="-433" r="0" b="-433"/>
            </a:stretch>
          </a:blipFill>
        </p:spPr>
      </p:sp>
      <p:grpSp>
        <p:nvGrpSpPr>
          <p:cNvPr name="Group 3" id="3"/>
          <p:cNvGrpSpPr/>
          <p:nvPr/>
        </p:nvGrpSpPr>
        <p:grpSpPr>
          <a:xfrm rot="0">
            <a:off x="8134553" y="1718977"/>
            <a:ext cx="10153447" cy="8568023"/>
            <a:chOff x="0" y="0"/>
            <a:chExt cx="2674159" cy="2256599"/>
          </a:xfrm>
        </p:grpSpPr>
        <p:sp>
          <p:nvSpPr>
            <p:cNvPr name="Freeform 4" id="4"/>
            <p:cNvSpPr/>
            <p:nvPr/>
          </p:nvSpPr>
          <p:spPr>
            <a:xfrm flipH="false" flipV="false" rot="0">
              <a:off x="0" y="0"/>
              <a:ext cx="2674159" cy="2256599"/>
            </a:xfrm>
            <a:custGeom>
              <a:avLst/>
              <a:gdLst/>
              <a:ahLst/>
              <a:cxnLst/>
              <a:rect r="r" b="b" t="t" l="l"/>
              <a:pathLst>
                <a:path h="2256599" w="2674159">
                  <a:moveTo>
                    <a:pt x="0" y="0"/>
                  </a:moveTo>
                  <a:lnTo>
                    <a:pt x="2674159" y="0"/>
                  </a:lnTo>
                  <a:lnTo>
                    <a:pt x="2674159" y="2256599"/>
                  </a:lnTo>
                  <a:lnTo>
                    <a:pt x="0" y="2256599"/>
                  </a:lnTo>
                  <a:close/>
                </a:path>
              </a:pathLst>
            </a:custGeom>
            <a:solidFill>
              <a:srgbClr val="F9ECB8"/>
            </a:solidFill>
          </p:spPr>
        </p:sp>
        <p:sp>
          <p:nvSpPr>
            <p:cNvPr name="TextBox 5" id="5"/>
            <p:cNvSpPr txBox="true"/>
            <p:nvPr/>
          </p:nvSpPr>
          <p:spPr>
            <a:xfrm>
              <a:off x="0" y="-38100"/>
              <a:ext cx="2674159" cy="2294699"/>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8373588" y="1991893"/>
            <a:ext cx="9219958" cy="1750683"/>
          </a:xfrm>
          <a:prstGeom prst="rect">
            <a:avLst/>
          </a:prstGeom>
        </p:spPr>
        <p:txBody>
          <a:bodyPr anchor="t" rtlCol="false" tIns="0" lIns="0" bIns="0" rIns="0">
            <a:spAutoFit/>
          </a:bodyPr>
          <a:lstStyle/>
          <a:p>
            <a:pPr algn="l">
              <a:lnSpc>
                <a:spcPts val="4770"/>
              </a:lnSpc>
            </a:pPr>
            <a:r>
              <a:rPr lang="en-US" sz="2650">
                <a:solidFill>
                  <a:srgbClr val="4D4D4D"/>
                </a:solidFill>
                <a:latin typeface="Lato"/>
                <a:ea typeface="Lato"/>
                <a:cs typeface="Lato"/>
                <a:sym typeface="Lato"/>
              </a:rPr>
              <a:t>1. The vast majority of the previous campaign outcomes are unknown, which comprises 81.7% of the total, indicating a lack of data on past client engagement or response.</a:t>
            </a:r>
          </a:p>
        </p:txBody>
      </p:sp>
      <p:sp>
        <p:nvSpPr>
          <p:cNvPr name="TextBox 7" id="7"/>
          <p:cNvSpPr txBox="true"/>
          <p:nvPr/>
        </p:nvSpPr>
        <p:spPr>
          <a:xfrm rot="0">
            <a:off x="8373588" y="914400"/>
            <a:ext cx="4449454" cy="639421"/>
          </a:xfrm>
          <a:prstGeom prst="rect">
            <a:avLst/>
          </a:prstGeom>
        </p:spPr>
        <p:txBody>
          <a:bodyPr anchor="t" rtlCol="false" tIns="0" lIns="0" bIns="0" rIns="0">
            <a:spAutoFit/>
          </a:bodyPr>
          <a:lstStyle/>
          <a:p>
            <a:pPr algn="l">
              <a:lnSpc>
                <a:spcPts val="5390"/>
              </a:lnSpc>
            </a:pPr>
            <a:r>
              <a:rPr lang="en-US" sz="3500" spc="416">
                <a:solidFill>
                  <a:srgbClr val="4D4D4D"/>
                </a:solidFill>
                <a:latin typeface="Lato Bold"/>
                <a:ea typeface="Lato Bold"/>
                <a:cs typeface="Lato Bold"/>
                <a:sym typeface="Lato Bold"/>
              </a:rPr>
              <a:t>Findings:</a:t>
            </a:r>
          </a:p>
        </p:txBody>
      </p:sp>
      <p:sp>
        <p:nvSpPr>
          <p:cNvPr name="TextBox 8" id="8"/>
          <p:cNvSpPr txBox="true"/>
          <p:nvPr/>
        </p:nvSpPr>
        <p:spPr>
          <a:xfrm rot="0">
            <a:off x="193374" y="-314325"/>
            <a:ext cx="10663179" cy="1143000"/>
          </a:xfrm>
          <a:prstGeom prst="rect">
            <a:avLst/>
          </a:prstGeom>
        </p:spPr>
        <p:txBody>
          <a:bodyPr anchor="t" rtlCol="false" tIns="0" lIns="0" bIns="0" rIns="0">
            <a:spAutoFit/>
          </a:bodyPr>
          <a:lstStyle/>
          <a:p>
            <a:pPr algn="ctr">
              <a:lnSpc>
                <a:spcPts val="9899"/>
              </a:lnSpc>
            </a:pPr>
            <a:r>
              <a:rPr lang="en-US" sz="5499" u="sng">
                <a:solidFill>
                  <a:srgbClr val="4D4D4D"/>
                </a:solidFill>
                <a:latin typeface="Lato Bold"/>
                <a:ea typeface="Lato Bold"/>
                <a:cs typeface="Lato Bold"/>
                <a:sym typeface="Lato Bold"/>
              </a:rPr>
              <a:t>Outcome of previous campaigns:</a:t>
            </a:r>
          </a:p>
        </p:txBody>
      </p:sp>
      <p:sp>
        <p:nvSpPr>
          <p:cNvPr name="TextBox 9" id="9"/>
          <p:cNvSpPr txBox="true"/>
          <p:nvPr/>
        </p:nvSpPr>
        <p:spPr>
          <a:xfrm rot="0">
            <a:off x="8346430" y="6047531"/>
            <a:ext cx="9451167" cy="1750683"/>
          </a:xfrm>
          <a:prstGeom prst="rect">
            <a:avLst/>
          </a:prstGeom>
        </p:spPr>
        <p:txBody>
          <a:bodyPr anchor="t" rtlCol="false" tIns="0" lIns="0" bIns="0" rIns="0">
            <a:spAutoFit/>
          </a:bodyPr>
          <a:lstStyle/>
          <a:p>
            <a:pPr algn="l">
              <a:lnSpc>
                <a:spcPts val="4770"/>
              </a:lnSpc>
            </a:pPr>
            <a:r>
              <a:rPr lang="en-US" sz="2650">
                <a:solidFill>
                  <a:srgbClr val="4D4D4D"/>
                </a:solidFill>
                <a:latin typeface="Lato"/>
                <a:ea typeface="Lato"/>
                <a:cs typeface="Lato"/>
                <a:sym typeface="Lato"/>
              </a:rPr>
              <a:t>3. An even smaller segment, 4.1%, is categorized as other, which might include outcomes that are neither clearly successful nor outright failures.</a:t>
            </a:r>
          </a:p>
        </p:txBody>
      </p:sp>
      <p:sp>
        <p:nvSpPr>
          <p:cNvPr name="TextBox 10" id="10"/>
          <p:cNvSpPr txBox="true"/>
          <p:nvPr/>
        </p:nvSpPr>
        <p:spPr>
          <a:xfrm rot="0">
            <a:off x="8346430" y="4033005"/>
            <a:ext cx="9274274" cy="1750683"/>
          </a:xfrm>
          <a:prstGeom prst="rect">
            <a:avLst/>
          </a:prstGeom>
        </p:spPr>
        <p:txBody>
          <a:bodyPr anchor="t" rtlCol="false" tIns="0" lIns="0" bIns="0" rIns="0">
            <a:spAutoFit/>
          </a:bodyPr>
          <a:lstStyle/>
          <a:p>
            <a:pPr algn="l">
              <a:lnSpc>
                <a:spcPts val="4770"/>
              </a:lnSpc>
            </a:pPr>
            <a:r>
              <a:rPr lang="en-US" sz="2650">
                <a:solidFill>
                  <a:srgbClr val="4D4D4D"/>
                </a:solidFill>
                <a:latin typeface="Lato"/>
                <a:ea typeface="Lato"/>
                <a:cs typeface="Lato"/>
                <a:sym typeface="Lato"/>
              </a:rPr>
              <a:t>2. Only a small fraction of clients have a known outcome from previous campaigns, with 10.8% labeled as failures and 3.3% as successes.</a:t>
            </a:r>
          </a:p>
        </p:txBody>
      </p:sp>
      <p:sp>
        <p:nvSpPr>
          <p:cNvPr name="TextBox 11" id="11"/>
          <p:cNvSpPr txBox="true"/>
          <p:nvPr/>
        </p:nvSpPr>
        <p:spPr>
          <a:xfrm rot="0">
            <a:off x="8330508" y="8064913"/>
            <a:ext cx="9761538" cy="1750683"/>
          </a:xfrm>
          <a:prstGeom prst="rect">
            <a:avLst/>
          </a:prstGeom>
        </p:spPr>
        <p:txBody>
          <a:bodyPr anchor="t" rtlCol="false" tIns="0" lIns="0" bIns="0" rIns="0">
            <a:spAutoFit/>
          </a:bodyPr>
          <a:lstStyle/>
          <a:p>
            <a:pPr algn="l">
              <a:lnSpc>
                <a:spcPts val="4770"/>
              </a:lnSpc>
            </a:pPr>
            <a:r>
              <a:rPr lang="en-US" sz="2650">
                <a:solidFill>
                  <a:srgbClr val="4D4D4D"/>
                </a:solidFill>
                <a:latin typeface="Lato"/>
                <a:ea typeface="Lato"/>
                <a:cs typeface="Lato"/>
                <a:sym typeface="Lato"/>
              </a:rPr>
              <a:t>4. This distribution suggests that there is a significant opportunity for the bank to improve its tracking and analysis of campaign outcomes to better understand client behaviors and patterns.</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30335" y="1957723"/>
            <a:ext cx="7072425" cy="6779088"/>
          </a:xfrm>
          <a:custGeom>
            <a:avLst/>
            <a:gdLst/>
            <a:ahLst/>
            <a:cxnLst/>
            <a:rect r="r" b="b" t="t" l="l"/>
            <a:pathLst>
              <a:path h="6779088" w="7072425">
                <a:moveTo>
                  <a:pt x="0" y="0"/>
                </a:moveTo>
                <a:lnTo>
                  <a:pt x="7072425" y="0"/>
                </a:lnTo>
                <a:lnTo>
                  <a:pt x="7072425" y="6779088"/>
                </a:lnTo>
                <a:lnTo>
                  <a:pt x="0" y="6779088"/>
                </a:lnTo>
                <a:lnTo>
                  <a:pt x="0" y="0"/>
                </a:lnTo>
                <a:close/>
              </a:path>
            </a:pathLst>
          </a:custGeom>
          <a:blipFill>
            <a:blip r:embed="rId2"/>
            <a:stretch>
              <a:fillRect l="-28" t="0" r="-28" b="-8653"/>
            </a:stretch>
          </a:blipFill>
        </p:spPr>
      </p:sp>
      <p:grpSp>
        <p:nvGrpSpPr>
          <p:cNvPr name="Group 3" id="3"/>
          <p:cNvGrpSpPr/>
          <p:nvPr/>
        </p:nvGrpSpPr>
        <p:grpSpPr>
          <a:xfrm rot="0">
            <a:off x="8134553" y="1718977"/>
            <a:ext cx="10153447" cy="8568023"/>
            <a:chOff x="0" y="0"/>
            <a:chExt cx="2674159" cy="2256599"/>
          </a:xfrm>
        </p:grpSpPr>
        <p:sp>
          <p:nvSpPr>
            <p:cNvPr name="Freeform 4" id="4"/>
            <p:cNvSpPr/>
            <p:nvPr/>
          </p:nvSpPr>
          <p:spPr>
            <a:xfrm flipH="false" flipV="false" rot="0">
              <a:off x="0" y="0"/>
              <a:ext cx="2674159" cy="2256599"/>
            </a:xfrm>
            <a:custGeom>
              <a:avLst/>
              <a:gdLst/>
              <a:ahLst/>
              <a:cxnLst/>
              <a:rect r="r" b="b" t="t" l="l"/>
              <a:pathLst>
                <a:path h="2256599" w="2674159">
                  <a:moveTo>
                    <a:pt x="0" y="0"/>
                  </a:moveTo>
                  <a:lnTo>
                    <a:pt x="2674159" y="0"/>
                  </a:lnTo>
                  <a:lnTo>
                    <a:pt x="2674159" y="2256599"/>
                  </a:lnTo>
                  <a:lnTo>
                    <a:pt x="0" y="2256599"/>
                  </a:lnTo>
                  <a:close/>
                </a:path>
              </a:pathLst>
            </a:custGeom>
            <a:solidFill>
              <a:srgbClr val="F9ECB8"/>
            </a:solidFill>
          </p:spPr>
        </p:sp>
        <p:sp>
          <p:nvSpPr>
            <p:cNvPr name="TextBox 5" id="5"/>
            <p:cNvSpPr txBox="true"/>
            <p:nvPr/>
          </p:nvSpPr>
          <p:spPr>
            <a:xfrm>
              <a:off x="0" y="-38100"/>
              <a:ext cx="2674159" cy="2294699"/>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8373588" y="1991893"/>
            <a:ext cx="9219958" cy="1750683"/>
          </a:xfrm>
          <a:prstGeom prst="rect">
            <a:avLst/>
          </a:prstGeom>
        </p:spPr>
        <p:txBody>
          <a:bodyPr anchor="t" rtlCol="false" tIns="0" lIns="0" bIns="0" rIns="0">
            <a:spAutoFit/>
          </a:bodyPr>
          <a:lstStyle/>
          <a:p>
            <a:pPr algn="l">
              <a:lnSpc>
                <a:spcPts val="4770"/>
              </a:lnSpc>
            </a:pPr>
            <a:r>
              <a:rPr lang="en-US" sz="2650">
                <a:solidFill>
                  <a:srgbClr val="4D4D4D"/>
                </a:solidFill>
                <a:latin typeface="Lato"/>
                <a:ea typeface="Lato"/>
                <a:cs typeface="Lato"/>
                <a:sym typeface="Lato"/>
              </a:rPr>
              <a:t>1. A significant majority, 88.3%, of clients did not subscribe to a term deposit, indicating a relatively low conversion rate for the campaign.</a:t>
            </a:r>
          </a:p>
        </p:txBody>
      </p:sp>
      <p:sp>
        <p:nvSpPr>
          <p:cNvPr name="TextBox 7" id="7"/>
          <p:cNvSpPr txBox="true"/>
          <p:nvPr/>
        </p:nvSpPr>
        <p:spPr>
          <a:xfrm rot="0">
            <a:off x="8373588" y="914400"/>
            <a:ext cx="4449454" cy="639421"/>
          </a:xfrm>
          <a:prstGeom prst="rect">
            <a:avLst/>
          </a:prstGeom>
        </p:spPr>
        <p:txBody>
          <a:bodyPr anchor="t" rtlCol="false" tIns="0" lIns="0" bIns="0" rIns="0">
            <a:spAutoFit/>
          </a:bodyPr>
          <a:lstStyle/>
          <a:p>
            <a:pPr algn="l">
              <a:lnSpc>
                <a:spcPts val="5390"/>
              </a:lnSpc>
            </a:pPr>
            <a:r>
              <a:rPr lang="en-US" sz="3500" spc="416">
                <a:solidFill>
                  <a:srgbClr val="4D4D4D"/>
                </a:solidFill>
                <a:latin typeface="Lato Bold"/>
                <a:ea typeface="Lato Bold"/>
                <a:cs typeface="Lato Bold"/>
                <a:sym typeface="Lato Bold"/>
              </a:rPr>
              <a:t>Findings:</a:t>
            </a:r>
          </a:p>
        </p:txBody>
      </p:sp>
      <p:sp>
        <p:nvSpPr>
          <p:cNvPr name="TextBox 8" id="8"/>
          <p:cNvSpPr txBox="true"/>
          <p:nvPr/>
        </p:nvSpPr>
        <p:spPr>
          <a:xfrm rot="0">
            <a:off x="8330508" y="5467976"/>
            <a:ext cx="9451167" cy="2350758"/>
          </a:xfrm>
          <a:prstGeom prst="rect">
            <a:avLst/>
          </a:prstGeom>
        </p:spPr>
        <p:txBody>
          <a:bodyPr anchor="t" rtlCol="false" tIns="0" lIns="0" bIns="0" rIns="0">
            <a:spAutoFit/>
          </a:bodyPr>
          <a:lstStyle/>
          <a:p>
            <a:pPr algn="l">
              <a:lnSpc>
                <a:spcPts val="4770"/>
              </a:lnSpc>
            </a:pPr>
            <a:r>
              <a:rPr lang="en-US" sz="2650">
                <a:solidFill>
                  <a:srgbClr val="4D4D4D"/>
                </a:solidFill>
                <a:latin typeface="Lato"/>
                <a:ea typeface="Lato"/>
                <a:cs typeface="Lato"/>
                <a:sym typeface="Lato"/>
              </a:rPr>
              <a:t>3. The large disparity between subscribers and non-subscribers suggests room for improvement in targeting or product offering to increase the subscription rate.</a:t>
            </a:r>
          </a:p>
          <a:p>
            <a:pPr algn="l">
              <a:lnSpc>
                <a:spcPts val="4770"/>
              </a:lnSpc>
            </a:pPr>
          </a:p>
        </p:txBody>
      </p:sp>
      <p:sp>
        <p:nvSpPr>
          <p:cNvPr name="TextBox 9" id="9"/>
          <p:cNvSpPr txBox="true"/>
          <p:nvPr/>
        </p:nvSpPr>
        <p:spPr>
          <a:xfrm rot="0">
            <a:off x="8346430" y="4036816"/>
            <a:ext cx="9274274" cy="1750683"/>
          </a:xfrm>
          <a:prstGeom prst="rect">
            <a:avLst/>
          </a:prstGeom>
        </p:spPr>
        <p:txBody>
          <a:bodyPr anchor="t" rtlCol="false" tIns="0" lIns="0" bIns="0" rIns="0">
            <a:spAutoFit/>
          </a:bodyPr>
          <a:lstStyle/>
          <a:p>
            <a:pPr algn="l">
              <a:lnSpc>
                <a:spcPts val="4770"/>
              </a:lnSpc>
            </a:pPr>
            <a:r>
              <a:rPr lang="en-US" sz="2650">
                <a:solidFill>
                  <a:srgbClr val="4D4D4D"/>
                </a:solidFill>
                <a:latin typeface="Lato"/>
                <a:ea typeface="Lato"/>
                <a:cs typeface="Lato"/>
                <a:sym typeface="Lato"/>
              </a:rPr>
              <a:t>2. The minority, 11.7%, represents the clients who did subscribe, highlighting the successful conversions.</a:t>
            </a:r>
          </a:p>
          <a:p>
            <a:pPr algn="l">
              <a:lnSpc>
                <a:spcPts val="4770"/>
              </a:lnSpc>
            </a:pPr>
          </a:p>
        </p:txBody>
      </p:sp>
      <p:sp>
        <p:nvSpPr>
          <p:cNvPr name="TextBox 10" id="10"/>
          <p:cNvSpPr txBox="true"/>
          <p:nvPr/>
        </p:nvSpPr>
        <p:spPr>
          <a:xfrm rot="0">
            <a:off x="8330508" y="7666333"/>
            <a:ext cx="9761538" cy="1750683"/>
          </a:xfrm>
          <a:prstGeom prst="rect">
            <a:avLst/>
          </a:prstGeom>
        </p:spPr>
        <p:txBody>
          <a:bodyPr anchor="t" rtlCol="false" tIns="0" lIns="0" bIns="0" rIns="0">
            <a:spAutoFit/>
          </a:bodyPr>
          <a:lstStyle/>
          <a:p>
            <a:pPr algn="l">
              <a:lnSpc>
                <a:spcPts val="4770"/>
              </a:lnSpc>
            </a:pPr>
            <a:r>
              <a:rPr lang="en-US" sz="2650">
                <a:solidFill>
                  <a:srgbClr val="4D4D4D"/>
                </a:solidFill>
                <a:latin typeface="Lato"/>
                <a:ea typeface="Lato"/>
                <a:cs typeface="Lato"/>
                <a:sym typeface="Lato"/>
              </a:rPr>
              <a:t>4. Strategies to convert the large segment of non-subscribers could include personalized follow-ups, tailored financial products, or incentives.</a:t>
            </a:r>
          </a:p>
        </p:txBody>
      </p:sp>
      <p:sp>
        <p:nvSpPr>
          <p:cNvPr name="TextBox 11" id="11"/>
          <p:cNvSpPr txBox="true"/>
          <p:nvPr/>
        </p:nvSpPr>
        <p:spPr>
          <a:xfrm rot="0">
            <a:off x="430335" y="-276225"/>
            <a:ext cx="17427329" cy="1143000"/>
          </a:xfrm>
          <a:prstGeom prst="rect">
            <a:avLst/>
          </a:prstGeom>
        </p:spPr>
        <p:txBody>
          <a:bodyPr anchor="t" rtlCol="false" tIns="0" lIns="0" bIns="0" rIns="0">
            <a:spAutoFit/>
          </a:bodyPr>
          <a:lstStyle/>
          <a:p>
            <a:pPr algn="ctr">
              <a:lnSpc>
                <a:spcPts val="9899"/>
              </a:lnSpc>
            </a:pPr>
            <a:r>
              <a:rPr lang="en-US" sz="5499" u="sng">
                <a:solidFill>
                  <a:srgbClr val="4D4D4D"/>
                </a:solidFill>
                <a:latin typeface="Lato Bold"/>
                <a:ea typeface="Lato Bold"/>
                <a:cs typeface="Lato Bold"/>
                <a:sym typeface="Lato Bold"/>
              </a:rPr>
              <a:t>Clients who subscribed v/s who did not to term deposit</a:t>
            </a:r>
          </a:p>
        </p:txBody>
      </p:sp>
    </p:spTree>
  </p:cSld>
  <p:clrMapOvr>
    <a:masterClrMapping/>
  </p:clrMapOvr>
</p:sld>
</file>

<file path=ppt/slides/slide1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5400000">
            <a:off x="6703561" y="-6703561"/>
            <a:ext cx="4880879" cy="18288000"/>
            <a:chOff x="0" y="0"/>
            <a:chExt cx="1285499" cy="4816593"/>
          </a:xfrm>
        </p:grpSpPr>
        <p:sp>
          <p:nvSpPr>
            <p:cNvPr name="Freeform 3" id="3"/>
            <p:cNvSpPr/>
            <p:nvPr/>
          </p:nvSpPr>
          <p:spPr>
            <a:xfrm flipH="false" flipV="false" rot="0">
              <a:off x="0" y="0"/>
              <a:ext cx="1285499" cy="4816592"/>
            </a:xfrm>
            <a:custGeom>
              <a:avLst/>
              <a:gdLst/>
              <a:ahLst/>
              <a:cxnLst/>
              <a:rect r="r" b="b" t="t" l="l"/>
              <a:pathLst>
                <a:path h="4816592" w="1285499">
                  <a:moveTo>
                    <a:pt x="0" y="0"/>
                  </a:moveTo>
                  <a:lnTo>
                    <a:pt x="1285499" y="0"/>
                  </a:lnTo>
                  <a:lnTo>
                    <a:pt x="1285499" y="4816592"/>
                  </a:lnTo>
                  <a:lnTo>
                    <a:pt x="0" y="4816592"/>
                  </a:lnTo>
                  <a:close/>
                </a:path>
              </a:pathLst>
            </a:custGeom>
            <a:solidFill>
              <a:srgbClr val="FFC2CA"/>
            </a:solidFill>
          </p:spPr>
        </p:sp>
        <p:sp>
          <p:nvSpPr>
            <p:cNvPr name="TextBox 4" id="4"/>
            <p:cNvSpPr txBox="true"/>
            <p:nvPr/>
          </p:nvSpPr>
          <p:spPr>
            <a:xfrm>
              <a:off x="0" y="-38100"/>
              <a:ext cx="1285499" cy="4854693"/>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6737206" y="427679"/>
            <a:ext cx="4813588" cy="1078218"/>
          </a:xfrm>
          <a:prstGeom prst="rect">
            <a:avLst/>
          </a:prstGeom>
        </p:spPr>
        <p:txBody>
          <a:bodyPr anchor="t" rtlCol="false" tIns="0" lIns="0" bIns="0" rIns="0">
            <a:spAutoFit/>
          </a:bodyPr>
          <a:lstStyle/>
          <a:p>
            <a:pPr algn="l">
              <a:lnSpc>
                <a:spcPts val="8820"/>
              </a:lnSpc>
            </a:pPr>
            <a:r>
              <a:rPr lang="en-US" sz="6300" u="sng">
                <a:solidFill>
                  <a:srgbClr val="2E2E2E"/>
                </a:solidFill>
                <a:latin typeface="Lato Bold"/>
                <a:ea typeface="Lato Bold"/>
                <a:cs typeface="Lato Bold"/>
                <a:sym typeface="Lato Bold"/>
              </a:rPr>
              <a:t>Key Findings</a:t>
            </a:r>
          </a:p>
        </p:txBody>
      </p:sp>
      <p:sp>
        <p:nvSpPr>
          <p:cNvPr name="TextBox 6" id="6"/>
          <p:cNvSpPr txBox="true"/>
          <p:nvPr/>
        </p:nvSpPr>
        <p:spPr>
          <a:xfrm rot="0">
            <a:off x="1028700" y="1987316"/>
            <a:ext cx="7912909" cy="2592071"/>
          </a:xfrm>
          <a:prstGeom prst="rect">
            <a:avLst/>
          </a:prstGeom>
        </p:spPr>
        <p:txBody>
          <a:bodyPr anchor="t" rtlCol="false" tIns="0" lIns="0" bIns="0" rIns="0">
            <a:spAutoFit/>
          </a:bodyPr>
          <a:lstStyle/>
          <a:p>
            <a:pPr algn="just" marL="561334" indent="-280667" lvl="1">
              <a:lnSpc>
                <a:spcPts val="4159"/>
              </a:lnSpc>
              <a:buFont typeface="Arial"/>
              <a:buChar char="•"/>
            </a:pPr>
            <a:r>
              <a:rPr lang="en-US" sz="2599">
                <a:solidFill>
                  <a:srgbClr val="4D4D4D"/>
                </a:solidFill>
                <a:latin typeface="Lato"/>
                <a:ea typeface="Lato"/>
                <a:cs typeface="Lato"/>
                <a:sym typeface="Lato"/>
              </a:rPr>
              <a:t>Subscription rates for term deposits are strongly influenced by client age. Younger clients (18-30) are less likely to subscribe, while a steady increase is observed with age, notably peaking in the 60+ demographic.</a:t>
            </a:r>
          </a:p>
        </p:txBody>
      </p:sp>
      <p:sp>
        <p:nvSpPr>
          <p:cNvPr name="TextBox 7" id="7"/>
          <p:cNvSpPr txBox="true"/>
          <p:nvPr/>
        </p:nvSpPr>
        <p:spPr>
          <a:xfrm rot="0">
            <a:off x="1028700" y="8582954"/>
            <a:ext cx="16787095" cy="1020446"/>
          </a:xfrm>
          <a:prstGeom prst="rect">
            <a:avLst/>
          </a:prstGeom>
        </p:spPr>
        <p:txBody>
          <a:bodyPr anchor="t" rtlCol="false" tIns="0" lIns="0" bIns="0" rIns="0">
            <a:spAutoFit/>
          </a:bodyPr>
          <a:lstStyle/>
          <a:p>
            <a:pPr algn="just" marL="561334" indent="-280667" lvl="1">
              <a:lnSpc>
                <a:spcPts val="4159"/>
              </a:lnSpc>
              <a:buFont typeface="Arial"/>
              <a:buChar char="•"/>
            </a:pPr>
            <a:r>
              <a:rPr lang="en-US" sz="2599">
                <a:solidFill>
                  <a:srgbClr val="4D4D4D"/>
                </a:solidFill>
                <a:latin typeface="Lato"/>
                <a:ea typeface="Lato"/>
                <a:cs typeface="Lato"/>
                <a:sym typeface="Lato"/>
              </a:rPr>
              <a:t>Client default history strongly correlates with term deposit subscription likelihood. Those with no defaults exhibit significantly higher subscription rates, while those with a history of default show much lower rates.</a:t>
            </a:r>
          </a:p>
        </p:txBody>
      </p:sp>
      <p:sp>
        <p:nvSpPr>
          <p:cNvPr name="TextBox 8" id="8"/>
          <p:cNvSpPr txBox="true"/>
          <p:nvPr/>
        </p:nvSpPr>
        <p:spPr>
          <a:xfrm rot="0">
            <a:off x="9381506" y="1987316"/>
            <a:ext cx="8434289" cy="2592071"/>
          </a:xfrm>
          <a:prstGeom prst="rect">
            <a:avLst/>
          </a:prstGeom>
        </p:spPr>
        <p:txBody>
          <a:bodyPr anchor="t" rtlCol="false" tIns="0" lIns="0" bIns="0" rIns="0">
            <a:spAutoFit/>
          </a:bodyPr>
          <a:lstStyle/>
          <a:p>
            <a:pPr algn="just" marL="561334" indent="-280667" lvl="1">
              <a:lnSpc>
                <a:spcPts val="4159"/>
              </a:lnSpc>
              <a:buFont typeface="Arial"/>
              <a:buChar char="•"/>
            </a:pPr>
            <a:r>
              <a:rPr lang="en-US" sz="2599">
                <a:solidFill>
                  <a:srgbClr val="4D4D4D"/>
                </a:solidFill>
                <a:latin typeface="Lato"/>
                <a:ea typeface="Lato"/>
                <a:cs typeface="Lato"/>
                <a:sym typeface="Lato"/>
              </a:rPr>
              <a:t>Term deposit subscription rates vary significantly based on client occupation.Retirement and student status correlate with higher subscription rates, while blue-collar and entrepreneur occupations exhibit lower rates.</a:t>
            </a:r>
          </a:p>
        </p:txBody>
      </p:sp>
      <p:sp>
        <p:nvSpPr>
          <p:cNvPr name="TextBox 9" id="9"/>
          <p:cNvSpPr txBox="true"/>
          <p:nvPr/>
        </p:nvSpPr>
        <p:spPr>
          <a:xfrm rot="0">
            <a:off x="9422248" y="5171733"/>
            <a:ext cx="8393548" cy="2068195"/>
          </a:xfrm>
          <a:prstGeom prst="rect">
            <a:avLst/>
          </a:prstGeom>
        </p:spPr>
        <p:txBody>
          <a:bodyPr anchor="t" rtlCol="false" tIns="0" lIns="0" bIns="0" rIns="0">
            <a:spAutoFit/>
          </a:bodyPr>
          <a:lstStyle/>
          <a:p>
            <a:pPr algn="just" marL="561341" indent="-280670" lvl="1">
              <a:lnSpc>
                <a:spcPts val="4160"/>
              </a:lnSpc>
              <a:buFont typeface="Arial"/>
              <a:buChar char="•"/>
            </a:pPr>
            <a:r>
              <a:rPr lang="en-US" sz="2600">
                <a:solidFill>
                  <a:srgbClr val="4D4D4D"/>
                </a:solidFill>
                <a:latin typeface="Lato"/>
                <a:ea typeface="Lato"/>
                <a:cs typeface="Lato"/>
                <a:sym typeface="Lato"/>
              </a:rPr>
              <a:t>Marital status significantly influences term deposit subscription rates. Single clients exhibit the highest rates, followed by divorced clients, while married clients have lower rates.</a:t>
            </a:r>
          </a:p>
        </p:txBody>
      </p:sp>
      <p:sp>
        <p:nvSpPr>
          <p:cNvPr name="TextBox 10" id="10"/>
          <p:cNvSpPr txBox="true"/>
          <p:nvPr/>
        </p:nvSpPr>
        <p:spPr>
          <a:xfrm rot="0">
            <a:off x="1028700" y="5171733"/>
            <a:ext cx="7912909" cy="3115946"/>
          </a:xfrm>
          <a:prstGeom prst="rect">
            <a:avLst/>
          </a:prstGeom>
        </p:spPr>
        <p:txBody>
          <a:bodyPr anchor="t" rtlCol="false" tIns="0" lIns="0" bIns="0" rIns="0">
            <a:spAutoFit/>
          </a:bodyPr>
          <a:lstStyle/>
          <a:p>
            <a:pPr algn="just" marL="561334" indent="-280667" lvl="1">
              <a:lnSpc>
                <a:spcPts val="4159"/>
              </a:lnSpc>
              <a:buFont typeface="Arial"/>
              <a:buChar char="•"/>
            </a:pPr>
            <a:r>
              <a:rPr lang="en-US" sz="2599">
                <a:solidFill>
                  <a:srgbClr val="4D4D4D"/>
                </a:solidFill>
                <a:latin typeface="Lato"/>
                <a:ea typeface="Lato"/>
                <a:cs typeface="Lato"/>
                <a:sym typeface="Lato"/>
              </a:rPr>
              <a:t>Education level appears to correlate with term deposit subscription rates. Clients with tertiary education demonstrate the highest rates, followed by those with secondary education. Clients with primary education have the lowest subscription rates.</a:t>
            </a:r>
          </a:p>
        </p:txBody>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5400000">
            <a:off x="5844072" y="-2156928"/>
            <a:ext cx="6599855" cy="18288000"/>
            <a:chOff x="0" y="0"/>
            <a:chExt cx="1738233" cy="4816593"/>
          </a:xfrm>
        </p:grpSpPr>
        <p:sp>
          <p:nvSpPr>
            <p:cNvPr name="Freeform 3" id="3"/>
            <p:cNvSpPr/>
            <p:nvPr/>
          </p:nvSpPr>
          <p:spPr>
            <a:xfrm flipH="false" flipV="false" rot="0">
              <a:off x="0" y="0"/>
              <a:ext cx="1738233" cy="4816592"/>
            </a:xfrm>
            <a:custGeom>
              <a:avLst/>
              <a:gdLst/>
              <a:ahLst/>
              <a:cxnLst/>
              <a:rect r="r" b="b" t="t" l="l"/>
              <a:pathLst>
                <a:path h="4816592" w="1738233">
                  <a:moveTo>
                    <a:pt x="0" y="0"/>
                  </a:moveTo>
                  <a:lnTo>
                    <a:pt x="1738233" y="0"/>
                  </a:lnTo>
                  <a:lnTo>
                    <a:pt x="1738233" y="4816592"/>
                  </a:lnTo>
                  <a:lnTo>
                    <a:pt x="0" y="4816592"/>
                  </a:lnTo>
                  <a:close/>
                </a:path>
              </a:pathLst>
            </a:custGeom>
            <a:solidFill>
              <a:srgbClr val="FFC2CA"/>
            </a:solidFill>
          </p:spPr>
        </p:sp>
        <p:sp>
          <p:nvSpPr>
            <p:cNvPr name="TextBox 4" id="4"/>
            <p:cNvSpPr txBox="true"/>
            <p:nvPr/>
          </p:nvSpPr>
          <p:spPr>
            <a:xfrm>
              <a:off x="0" y="-38100"/>
              <a:ext cx="1738233" cy="4854693"/>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416207" y="1176338"/>
            <a:ext cx="8393548" cy="1734037"/>
          </a:xfrm>
          <a:prstGeom prst="rect">
            <a:avLst/>
          </a:prstGeom>
        </p:spPr>
        <p:txBody>
          <a:bodyPr anchor="t" rtlCol="false" tIns="0" lIns="0" bIns="0" rIns="0">
            <a:spAutoFit/>
          </a:bodyPr>
          <a:lstStyle/>
          <a:p>
            <a:pPr algn="just" marL="631597" indent="-315799" lvl="1">
              <a:lnSpc>
                <a:spcPts val="4680"/>
              </a:lnSpc>
              <a:buFont typeface="Arial"/>
              <a:buChar char="•"/>
            </a:pPr>
            <a:r>
              <a:rPr lang="en-US" sz="2925">
                <a:solidFill>
                  <a:srgbClr val="4D4D4D"/>
                </a:solidFill>
                <a:latin typeface="Lato"/>
                <a:ea typeface="Lato"/>
                <a:cs typeface="Lato"/>
                <a:sym typeface="Lato"/>
              </a:rPr>
              <a:t>Clients with extremely low balances (&lt;10000 euros) have and exceptionally low likelihood of subscribing to the term deposit.</a:t>
            </a:r>
          </a:p>
        </p:txBody>
      </p:sp>
      <p:sp>
        <p:nvSpPr>
          <p:cNvPr name="TextBox 6" id="6"/>
          <p:cNvSpPr txBox="true"/>
          <p:nvPr/>
        </p:nvSpPr>
        <p:spPr>
          <a:xfrm rot="0">
            <a:off x="472205" y="7308756"/>
            <a:ext cx="17232465" cy="1771943"/>
          </a:xfrm>
          <a:prstGeom prst="rect">
            <a:avLst/>
          </a:prstGeom>
        </p:spPr>
        <p:txBody>
          <a:bodyPr anchor="t" rtlCol="false" tIns="0" lIns="0" bIns="0" rIns="0">
            <a:spAutoFit/>
          </a:bodyPr>
          <a:lstStyle/>
          <a:p>
            <a:pPr algn="just" marL="646378" indent="-323189" lvl="1">
              <a:lnSpc>
                <a:spcPts val="4790"/>
              </a:lnSpc>
              <a:buFont typeface="Arial"/>
              <a:buChar char="•"/>
            </a:pPr>
            <a:r>
              <a:rPr lang="en-US" sz="2993">
                <a:solidFill>
                  <a:srgbClr val="4D4D4D"/>
                </a:solidFill>
                <a:latin typeface="Lato"/>
                <a:ea typeface="Lato"/>
                <a:cs typeface="Lato"/>
                <a:sym typeface="Lato"/>
              </a:rPr>
              <a:t>Term deposit subscriptions exhibit significant variation across the year. March demonstrates the highest rates, while mid-year months (June/July) show lower rates, and an increasing trend is noted towards the year-end.</a:t>
            </a:r>
          </a:p>
        </p:txBody>
      </p:sp>
      <p:sp>
        <p:nvSpPr>
          <p:cNvPr name="TextBox 7" id="7"/>
          <p:cNvSpPr txBox="true"/>
          <p:nvPr/>
        </p:nvSpPr>
        <p:spPr>
          <a:xfrm rot="0">
            <a:off x="416207" y="4286721"/>
            <a:ext cx="8393548" cy="2752677"/>
          </a:xfrm>
          <a:prstGeom prst="rect">
            <a:avLst/>
          </a:prstGeom>
        </p:spPr>
        <p:txBody>
          <a:bodyPr anchor="t" rtlCol="false" tIns="0" lIns="0" bIns="0" rIns="0">
            <a:spAutoFit/>
          </a:bodyPr>
          <a:lstStyle/>
          <a:p>
            <a:pPr algn="just" marL="595430" indent="-297715" lvl="1">
              <a:lnSpc>
                <a:spcPts val="4412"/>
              </a:lnSpc>
              <a:buFont typeface="Arial"/>
              <a:buChar char="•"/>
            </a:pPr>
            <a:r>
              <a:rPr lang="en-US" sz="2757">
                <a:solidFill>
                  <a:srgbClr val="4D4D4D"/>
                </a:solidFill>
                <a:latin typeface="Lato"/>
                <a:ea typeface="Lato"/>
                <a:cs typeface="Lato"/>
                <a:sym typeface="Lato"/>
              </a:rPr>
              <a:t>Clients without housing loans demonstrate a higher propensity to subscribe to term deposits compared to those with mortgages. This suggests that major financial commitments like housing loans may influence investment decisions.</a:t>
            </a:r>
          </a:p>
        </p:txBody>
      </p:sp>
      <p:sp>
        <p:nvSpPr>
          <p:cNvPr name="TextBox 8" id="8"/>
          <p:cNvSpPr txBox="true"/>
          <p:nvPr/>
        </p:nvSpPr>
        <p:spPr>
          <a:xfrm rot="0">
            <a:off x="9311123" y="4277196"/>
            <a:ext cx="8226425" cy="2410533"/>
          </a:xfrm>
          <a:prstGeom prst="rect">
            <a:avLst/>
          </a:prstGeom>
        </p:spPr>
        <p:txBody>
          <a:bodyPr anchor="t" rtlCol="false" tIns="0" lIns="0" bIns="0" rIns="0">
            <a:spAutoFit/>
          </a:bodyPr>
          <a:lstStyle/>
          <a:p>
            <a:pPr algn="just" marL="653768" indent="-326884" lvl="1">
              <a:lnSpc>
                <a:spcPts val="4844"/>
              </a:lnSpc>
              <a:buFont typeface="Arial"/>
              <a:buChar char="•"/>
            </a:pPr>
            <a:r>
              <a:rPr lang="en-US" sz="3028">
                <a:solidFill>
                  <a:srgbClr val="4D4D4D"/>
                </a:solidFill>
                <a:latin typeface="Lato"/>
                <a:ea typeface="Lato"/>
                <a:cs typeface="Lato"/>
                <a:sym typeface="Lato"/>
              </a:rPr>
              <a:t>Contacting clients via cellular phones results in the highest term deposit subscription rate, outperforming telephone contact and the "unknown" category.</a:t>
            </a:r>
          </a:p>
        </p:txBody>
      </p:sp>
      <p:sp>
        <p:nvSpPr>
          <p:cNvPr name="TextBox 9" id="9"/>
          <p:cNvSpPr txBox="true"/>
          <p:nvPr/>
        </p:nvSpPr>
        <p:spPr>
          <a:xfrm rot="0">
            <a:off x="9311123" y="1185863"/>
            <a:ext cx="8226425" cy="2273832"/>
          </a:xfrm>
          <a:prstGeom prst="rect">
            <a:avLst/>
          </a:prstGeom>
        </p:spPr>
        <p:txBody>
          <a:bodyPr anchor="t" rtlCol="false" tIns="0" lIns="0" bIns="0" rIns="0">
            <a:spAutoFit/>
          </a:bodyPr>
          <a:lstStyle/>
          <a:p>
            <a:pPr algn="just" marL="620124" indent="-310062" lvl="1">
              <a:lnSpc>
                <a:spcPts val="4595"/>
              </a:lnSpc>
              <a:buFont typeface="Arial"/>
              <a:buChar char="•"/>
            </a:pPr>
            <a:r>
              <a:rPr lang="en-US" sz="2872">
                <a:solidFill>
                  <a:srgbClr val="4D4D4D"/>
                </a:solidFill>
                <a:latin typeface="Lato"/>
                <a:ea typeface="Lato"/>
                <a:cs typeface="Lato"/>
                <a:sym typeface="Lato"/>
              </a:rPr>
              <a:t>Clients without existing personal loans demonstrate a significantly higher likelihood of subscribing to term deposits compared to those with loans</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5400000">
            <a:off x="5288324" y="-2712676"/>
            <a:ext cx="7711351" cy="18288000"/>
            <a:chOff x="0" y="0"/>
            <a:chExt cx="2030973" cy="4816593"/>
          </a:xfrm>
        </p:grpSpPr>
        <p:sp>
          <p:nvSpPr>
            <p:cNvPr name="Freeform 3" id="3"/>
            <p:cNvSpPr/>
            <p:nvPr/>
          </p:nvSpPr>
          <p:spPr>
            <a:xfrm flipH="false" flipV="false" rot="0">
              <a:off x="0" y="0"/>
              <a:ext cx="2030973" cy="4816592"/>
            </a:xfrm>
            <a:custGeom>
              <a:avLst/>
              <a:gdLst/>
              <a:ahLst/>
              <a:cxnLst/>
              <a:rect r="r" b="b" t="t" l="l"/>
              <a:pathLst>
                <a:path h="4816592" w="2030973">
                  <a:moveTo>
                    <a:pt x="0" y="0"/>
                  </a:moveTo>
                  <a:lnTo>
                    <a:pt x="2030973" y="0"/>
                  </a:lnTo>
                  <a:lnTo>
                    <a:pt x="2030973" y="4816592"/>
                  </a:lnTo>
                  <a:lnTo>
                    <a:pt x="0" y="4816592"/>
                  </a:lnTo>
                  <a:close/>
                </a:path>
              </a:pathLst>
            </a:custGeom>
            <a:solidFill>
              <a:srgbClr val="FFC2CA"/>
            </a:solidFill>
          </p:spPr>
        </p:sp>
        <p:sp>
          <p:nvSpPr>
            <p:cNvPr name="TextBox 4" id="4"/>
            <p:cNvSpPr txBox="true"/>
            <p:nvPr/>
          </p:nvSpPr>
          <p:spPr>
            <a:xfrm>
              <a:off x="0" y="-38100"/>
              <a:ext cx="2030973" cy="4854693"/>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2756909" y="8389271"/>
            <a:ext cx="2586858" cy="535673"/>
            <a:chOff x="0" y="0"/>
            <a:chExt cx="681313" cy="141083"/>
          </a:xfrm>
        </p:grpSpPr>
        <p:sp>
          <p:nvSpPr>
            <p:cNvPr name="Freeform 6" id="6"/>
            <p:cNvSpPr/>
            <p:nvPr/>
          </p:nvSpPr>
          <p:spPr>
            <a:xfrm flipH="false" flipV="false" rot="0">
              <a:off x="0" y="0"/>
              <a:ext cx="681313" cy="141083"/>
            </a:xfrm>
            <a:custGeom>
              <a:avLst/>
              <a:gdLst/>
              <a:ahLst/>
              <a:cxnLst/>
              <a:rect r="r" b="b" t="t" l="l"/>
              <a:pathLst>
                <a:path h="141083" w="681313">
                  <a:moveTo>
                    <a:pt x="70541" y="0"/>
                  </a:moveTo>
                  <a:lnTo>
                    <a:pt x="610771" y="0"/>
                  </a:lnTo>
                  <a:cubicBezTo>
                    <a:pt x="629480" y="0"/>
                    <a:pt x="647422" y="7432"/>
                    <a:pt x="660651" y="20661"/>
                  </a:cubicBezTo>
                  <a:cubicBezTo>
                    <a:pt x="673881" y="33890"/>
                    <a:pt x="681313" y="51833"/>
                    <a:pt x="681313" y="70541"/>
                  </a:cubicBezTo>
                  <a:lnTo>
                    <a:pt x="681313" y="70541"/>
                  </a:lnTo>
                  <a:cubicBezTo>
                    <a:pt x="681313" y="89250"/>
                    <a:pt x="673881" y="107192"/>
                    <a:pt x="660651" y="120421"/>
                  </a:cubicBezTo>
                  <a:cubicBezTo>
                    <a:pt x="647422" y="133651"/>
                    <a:pt x="629480" y="141083"/>
                    <a:pt x="610771" y="141083"/>
                  </a:cubicBezTo>
                  <a:lnTo>
                    <a:pt x="70541" y="141083"/>
                  </a:lnTo>
                  <a:cubicBezTo>
                    <a:pt x="51833" y="141083"/>
                    <a:pt x="33890" y="133651"/>
                    <a:pt x="20661" y="120421"/>
                  </a:cubicBezTo>
                  <a:cubicBezTo>
                    <a:pt x="7432" y="107192"/>
                    <a:pt x="0" y="89250"/>
                    <a:pt x="0" y="70541"/>
                  </a:cubicBezTo>
                  <a:lnTo>
                    <a:pt x="0" y="70541"/>
                  </a:lnTo>
                  <a:cubicBezTo>
                    <a:pt x="0" y="51833"/>
                    <a:pt x="7432" y="33890"/>
                    <a:pt x="20661" y="20661"/>
                  </a:cubicBezTo>
                  <a:cubicBezTo>
                    <a:pt x="33890" y="7432"/>
                    <a:pt x="51833" y="0"/>
                    <a:pt x="70541" y="0"/>
                  </a:cubicBezTo>
                  <a:close/>
                </a:path>
              </a:pathLst>
            </a:custGeom>
            <a:solidFill>
              <a:srgbClr val="000000">
                <a:alpha val="0"/>
              </a:srgbClr>
            </a:solidFill>
            <a:ln w="9525" cap="rnd">
              <a:solidFill>
                <a:srgbClr val="4D4D4D"/>
              </a:solidFill>
              <a:prstDash val="solid"/>
              <a:round/>
            </a:ln>
          </p:spPr>
        </p:sp>
        <p:sp>
          <p:nvSpPr>
            <p:cNvPr name="TextBox 7" id="7"/>
            <p:cNvSpPr txBox="true"/>
            <p:nvPr/>
          </p:nvSpPr>
          <p:spPr>
            <a:xfrm>
              <a:off x="0" y="-38100"/>
              <a:ext cx="681313" cy="179183"/>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1028700" y="885825"/>
            <a:ext cx="7081682" cy="1269354"/>
          </a:xfrm>
          <a:prstGeom prst="rect">
            <a:avLst/>
          </a:prstGeom>
        </p:spPr>
        <p:txBody>
          <a:bodyPr anchor="t" rtlCol="false" tIns="0" lIns="0" bIns="0" rIns="0">
            <a:spAutoFit/>
          </a:bodyPr>
          <a:lstStyle/>
          <a:p>
            <a:pPr algn="l">
              <a:lnSpc>
                <a:spcPts val="10360"/>
              </a:lnSpc>
            </a:pPr>
            <a:r>
              <a:rPr lang="en-US" sz="7400" u="sng">
                <a:solidFill>
                  <a:srgbClr val="2E2E2E"/>
                </a:solidFill>
                <a:latin typeface="Lato Bold"/>
                <a:ea typeface="Lato Bold"/>
                <a:cs typeface="Lato Bold"/>
                <a:sym typeface="Lato Bold"/>
              </a:rPr>
              <a:t>About the case</a:t>
            </a:r>
          </a:p>
        </p:txBody>
      </p:sp>
      <p:sp>
        <p:nvSpPr>
          <p:cNvPr name="TextBox 9" id="9"/>
          <p:cNvSpPr txBox="true"/>
          <p:nvPr/>
        </p:nvSpPr>
        <p:spPr>
          <a:xfrm rot="0">
            <a:off x="3765327" y="2580904"/>
            <a:ext cx="13870409" cy="7577017"/>
          </a:xfrm>
          <a:prstGeom prst="rect">
            <a:avLst/>
          </a:prstGeom>
        </p:spPr>
        <p:txBody>
          <a:bodyPr anchor="t" rtlCol="false" tIns="0" lIns="0" bIns="0" rIns="0">
            <a:spAutoFit/>
          </a:bodyPr>
          <a:lstStyle/>
          <a:p>
            <a:pPr algn="just">
              <a:lnSpc>
                <a:spcPts val="5048"/>
              </a:lnSpc>
            </a:pPr>
            <a:r>
              <a:rPr lang="en-US" sz="3155">
                <a:solidFill>
                  <a:srgbClr val="4D4D4D"/>
                </a:solidFill>
                <a:latin typeface="Lato"/>
                <a:ea typeface="Lato"/>
                <a:cs typeface="Lato"/>
                <a:sym typeface="Lato"/>
              </a:rPr>
              <a:t>The dataset captures detailed records of 45,211 customer interactions from a Portuguese bank's direct marketing campaigns conducted through phone calls between May 2008 and November 2010. The primary goal is to predict whether a customer will subscribe to a term deposit product. Information includes customer attributes (age, profession, marital status, education, financial product holdings), campaign details (contact method, timing, call duration, previous outcomes), and potentially external factors like interest rates. Analyzing this data aims to determine the overall conversion rate of the campaigns, identify the key customer and campaign characteristics driving subscription decisions, and potentially uncover temporal trends that might impact future marketing strategies.</a:t>
            </a:r>
          </a:p>
          <a:p>
            <a:pPr algn="just">
              <a:lnSpc>
                <a:spcPts val="5048"/>
              </a:lnSpc>
            </a:pPr>
          </a:p>
        </p:txBody>
      </p:sp>
      <p:sp>
        <p:nvSpPr>
          <p:cNvPr name="TextBox 10" id="10"/>
          <p:cNvSpPr txBox="true"/>
          <p:nvPr/>
        </p:nvSpPr>
        <p:spPr>
          <a:xfrm rot="0">
            <a:off x="12756909" y="8504715"/>
            <a:ext cx="2586858" cy="266685"/>
          </a:xfrm>
          <a:prstGeom prst="rect">
            <a:avLst/>
          </a:prstGeom>
        </p:spPr>
        <p:txBody>
          <a:bodyPr anchor="t" rtlCol="false" tIns="0" lIns="0" bIns="0" rIns="0">
            <a:spAutoFit/>
          </a:bodyPr>
          <a:lstStyle/>
          <a:p>
            <a:pPr algn="ctr">
              <a:lnSpc>
                <a:spcPts val="2100"/>
              </a:lnSpc>
            </a:pPr>
            <a:r>
              <a:rPr lang="en-US" sz="1500">
                <a:solidFill>
                  <a:srgbClr val="4D4D4D"/>
                </a:solidFill>
                <a:latin typeface="Lato"/>
                <a:ea typeface="Lato"/>
                <a:cs typeface="Lato"/>
                <a:sym typeface="Lato"/>
              </a:rPr>
              <a:t>www.reallyygreatsite.com</a:t>
            </a:r>
          </a:p>
        </p:txBody>
      </p:sp>
    </p:spTree>
  </p:cSld>
  <p:clrMapOvr>
    <a:masterClrMapping/>
  </p:clrMapOvr>
</p:sld>
</file>

<file path=ppt/slides/slide2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588329" y="2113980"/>
            <a:ext cx="2878700" cy="6059040"/>
            <a:chOff x="0" y="0"/>
            <a:chExt cx="758176" cy="1595797"/>
          </a:xfrm>
        </p:grpSpPr>
        <p:sp>
          <p:nvSpPr>
            <p:cNvPr name="Freeform 3" id="3"/>
            <p:cNvSpPr/>
            <p:nvPr/>
          </p:nvSpPr>
          <p:spPr>
            <a:xfrm flipH="false" flipV="false" rot="0">
              <a:off x="0" y="0"/>
              <a:ext cx="758176" cy="1595797"/>
            </a:xfrm>
            <a:custGeom>
              <a:avLst/>
              <a:gdLst/>
              <a:ahLst/>
              <a:cxnLst/>
              <a:rect r="r" b="b" t="t" l="l"/>
              <a:pathLst>
                <a:path h="1595797" w="758176">
                  <a:moveTo>
                    <a:pt x="0" y="0"/>
                  </a:moveTo>
                  <a:lnTo>
                    <a:pt x="758176" y="0"/>
                  </a:lnTo>
                  <a:lnTo>
                    <a:pt x="758176" y="1595797"/>
                  </a:lnTo>
                  <a:lnTo>
                    <a:pt x="0" y="1595797"/>
                  </a:lnTo>
                  <a:close/>
                </a:path>
              </a:pathLst>
            </a:custGeom>
            <a:solidFill>
              <a:srgbClr val="FFC2CA"/>
            </a:solidFill>
          </p:spPr>
        </p:sp>
        <p:sp>
          <p:nvSpPr>
            <p:cNvPr name="TextBox 4" id="4"/>
            <p:cNvSpPr txBox="true"/>
            <p:nvPr/>
          </p:nvSpPr>
          <p:spPr>
            <a:xfrm>
              <a:off x="0" y="-38100"/>
              <a:ext cx="758176" cy="1633897"/>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3724086" y="3883258"/>
            <a:ext cx="7653319" cy="1708154"/>
          </a:xfrm>
          <a:prstGeom prst="rect">
            <a:avLst/>
          </a:prstGeom>
        </p:spPr>
        <p:txBody>
          <a:bodyPr anchor="t" rtlCol="false" tIns="0" lIns="0" bIns="0" rIns="0">
            <a:spAutoFit/>
          </a:bodyPr>
          <a:lstStyle/>
          <a:p>
            <a:pPr algn="l">
              <a:lnSpc>
                <a:spcPts val="13999"/>
              </a:lnSpc>
            </a:pPr>
            <a:r>
              <a:rPr lang="en-US" sz="9999" u="sng">
                <a:solidFill>
                  <a:srgbClr val="2E2E2E"/>
                </a:solidFill>
                <a:latin typeface="Lato Bold"/>
                <a:ea typeface="Lato Bold"/>
                <a:cs typeface="Lato Bold"/>
                <a:sym typeface="Lato Bold"/>
              </a:rPr>
              <a:t>Thank You</a:t>
            </a:r>
          </a:p>
        </p:txBody>
      </p:sp>
      <p:sp>
        <p:nvSpPr>
          <p:cNvPr name="TextBox 6" id="6"/>
          <p:cNvSpPr txBox="true"/>
          <p:nvPr/>
        </p:nvSpPr>
        <p:spPr>
          <a:xfrm rot="0">
            <a:off x="873690" y="9191625"/>
            <a:ext cx="2850396" cy="490841"/>
          </a:xfrm>
          <a:prstGeom prst="rect">
            <a:avLst/>
          </a:prstGeom>
        </p:spPr>
        <p:txBody>
          <a:bodyPr anchor="t" rtlCol="false" tIns="0" lIns="0" bIns="0" rIns="0">
            <a:spAutoFit/>
          </a:bodyPr>
          <a:lstStyle/>
          <a:p>
            <a:pPr algn="l">
              <a:lnSpc>
                <a:spcPts val="3920"/>
              </a:lnSpc>
            </a:pPr>
            <a:r>
              <a:rPr lang="en-US" sz="2800">
                <a:solidFill>
                  <a:srgbClr val="2E2E2E"/>
                </a:solidFill>
                <a:latin typeface="Lato Bold"/>
                <a:ea typeface="Lato Bold"/>
                <a:cs typeface="Lato Bold"/>
                <a:sym typeface="Lato Bold"/>
              </a:rPr>
              <a:t>August 2024</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4910"/>
            <a:ext cx="7049739" cy="10287000"/>
            <a:chOff x="0" y="0"/>
            <a:chExt cx="1856721" cy="2709333"/>
          </a:xfrm>
        </p:grpSpPr>
        <p:sp>
          <p:nvSpPr>
            <p:cNvPr name="Freeform 3" id="3"/>
            <p:cNvSpPr/>
            <p:nvPr/>
          </p:nvSpPr>
          <p:spPr>
            <a:xfrm flipH="false" flipV="false" rot="0">
              <a:off x="0" y="0"/>
              <a:ext cx="1856722" cy="2709333"/>
            </a:xfrm>
            <a:custGeom>
              <a:avLst/>
              <a:gdLst/>
              <a:ahLst/>
              <a:cxnLst/>
              <a:rect r="r" b="b" t="t" l="l"/>
              <a:pathLst>
                <a:path h="2709333" w="1856722">
                  <a:moveTo>
                    <a:pt x="0" y="0"/>
                  </a:moveTo>
                  <a:lnTo>
                    <a:pt x="1856722" y="0"/>
                  </a:lnTo>
                  <a:lnTo>
                    <a:pt x="1856722" y="2709333"/>
                  </a:lnTo>
                  <a:lnTo>
                    <a:pt x="0" y="2709333"/>
                  </a:lnTo>
                  <a:close/>
                </a:path>
              </a:pathLst>
            </a:custGeom>
            <a:solidFill>
              <a:srgbClr val="F9ECB8"/>
            </a:solidFill>
          </p:spPr>
        </p:sp>
        <p:sp>
          <p:nvSpPr>
            <p:cNvPr name="TextBox 4" id="4"/>
            <p:cNvSpPr txBox="true"/>
            <p:nvPr/>
          </p:nvSpPr>
          <p:spPr>
            <a:xfrm>
              <a:off x="0" y="-38100"/>
              <a:ext cx="1856721" cy="2747433"/>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7481224" y="2249927"/>
            <a:ext cx="10394196" cy="7197528"/>
          </a:xfrm>
          <a:custGeom>
            <a:avLst/>
            <a:gdLst/>
            <a:ahLst/>
            <a:cxnLst/>
            <a:rect r="r" b="b" t="t" l="l"/>
            <a:pathLst>
              <a:path h="7197528" w="10394196">
                <a:moveTo>
                  <a:pt x="0" y="0"/>
                </a:moveTo>
                <a:lnTo>
                  <a:pt x="10394196" y="0"/>
                </a:lnTo>
                <a:lnTo>
                  <a:pt x="10394196" y="7197528"/>
                </a:lnTo>
                <a:lnTo>
                  <a:pt x="0" y="7197528"/>
                </a:lnTo>
                <a:lnTo>
                  <a:pt x="0" y="0"/>
                </a:lnTo>
                <a:close/>
              </a:path>
            </a:pathLst>
          </a:custGeom>
          <a:blipFill>
            <a:blip r:embed="rId2"/>
            <a:stretch>
              <a:fillRect l="0" t="0" r="0" b="0"/>
            </a:stretch>
          </a:blipFill>
        </p:spPr>
      </p:sp>
      <p:sp>
        <p:nvSpPr>
          <p:cNvPr name="TextBox 6" id="6"/>
          <p:cNvSpPr txBox="true"/>
          <p:nvPr/>
        </p:nvSpPr>
        <p:spPr>
          <a:xfrm rot="0">
            <a:off x="544935" y="2670652"/>
            <a:ext cx="6283373" cy="1459219"/>
          </a:xfrm>
          <a:prstGeom prst="rect">
            <a:avLst/>
          </a:prstGeom>
        </p:spPr>
        <p:txBody>
          <a:bodyPr anchor="t" rtlCol="false" tIns="0" lIns="0" bIns="0" rIns="0">
            <a:spAutoFit/>
          </a:bodyPr>
          <a:lstStyle/>
          <a:p>
            <a:pPr algn="l">
              <a:lnSpc>
                <a:spcPts val="6030"/>
              </a:lnSpc>
            </a:pPr>
            <a:r>
              <a:rPr lang="en-US" sz="3350">
                <a:solidFill>
                  <a:srgbClr val="4D4D4D"/>
                </a:solidFill>
                <a:latin typeface="Lato"/>
                <a:ea typeface="Lato"/>
                <a:cs typeface="Lato"/>
                <a:sym typeface="Lato"/>
              </a:rPr>
              <a:t>1. 43% of the clients are between the age of 30 and 40 </a:t>
            </a:r>
          </a:p>
        </p:txBody>
      </p:sp>
      <p:sp>
        <p:nvSpPr>
          <p:cNvPr name="TextBox 7" id="7"/>
          <p:cNvSpPr txBox="true"/>
          <p:nvPr/>
        </p:nvSpPr>
        <p:spPr>
          <a:xfrm rot="0">
            <a:off x="544935" y="1203192"/>
            <a:ext cx="4449454" cy="639421"/>
          </a:xfrm>
          <a:prstGeom prst="rect">
            <a:avLst/>
          </a:prstGeom>
        </p:spPr>
        <p:txBody>
          <a:bodyPr anchor="t" rtlCol="false" tIns="0" lIns="0" bIns="0" rIns="0">
            <a:spAutoFit/>
          </a:bodyPr>
          <a:lstStyle/>
          <a:p>
            <a:pPr algn="l">
              <a:lnSpc>
                <a:spcPts val="5390"/>
              </a:lnSpc>
            </a:pPr>
            <a:r>
              <a:rPr lang="en-US" sz="3500" spc="416">
                <a:solidFill>
                  <a:srgbClr val="4D4D4D"/>
                </a:solidFill>
                <a:latin typeface="Lato Bold"/>
                <a:ea typeface="Lato Bold"/>
                <a:cs typeface="Lato Bold"/>
                <a:sym typeface="Lato Bold"/>
              </a:rPr>
              <a:t>Findings:</a:t>
            </a:r>
          </a:p>
        </p:txBody>
      </p:sp>
      <p:sp>
        <p:nvSpPr>
          <p:cNvPr name="TextBox 8" id="8"/>
          <p:cNvSpPr txBox="true"/>
          <p:nvPr/>
        </p:nvSpPr>
        <p:spPr>
          <a:xfrm rot="0">
            <a:off x="7346732" y="588829"/>
            <a:ext cx="10663179" cy="1143000"/>
          </a:xfrm>
          <a:prstGeom prst="rect">
            <a:avLst/>
          </a:prstGeom>
        </p:spPr>
        <p:txBody>
          <a:bodyPr anchor="t" rtlCol="false" tIns="0" lIns="0" bIns="0" rIns="0">
            <a:spAutoFit/>
          </a:bodyPr>
          <a:lstStyle/>
          <a:p>
            <a:pPr algn="ctr">
              <a:lnSpc>
                <a:spcPts val="9899"/>
              </a:lnSpc>
            </a:pPr>
            <a:r>
              <a:rPr lang="en-US" sz="5499" u="sng">
                <a:solidFill>
                  <a:srgbClr val="4D4D4D"/>
                </a:solidFill>
                <a:latin typeface="Lato Bold"/>
                <a:ea typeface="Lato Bold"/>
                <a:cs typeface="Lato Bold"/>
                <a:sym typeface="Lato Bold"/>
              </a:rPr>
              <a:t>Distribution of age among clients </a:t>
            </a:r>
          </a:p>
        </p:txBody>
      </p:sp>
      <p:sp>
        <p:nvSpPr>
          <p:cNvPr name="TextBox 9" id="9"/>
          <p:cNvSpPr txBox="true"/>
          <p:nvPr/>
        </p:nvSpPr>
        <p:spPr>
          <a:xfrm rot="0">
            <a:off x="544935" y="4957910"/>
            <a:ext cx="5805879" cy="2221219"/>
          </a:xfrm>
          <a:prstGeom prst="rect">
            <a:avLst/>
          </a:prstGeom>
        </p:spPr>
        <p:txBody>
          <a:bodyPr anchor="t" rtlCol="false" tIns="0" lIns="0" bIns="0" rIns="0">
            <a:spAutoFit/>
          </a:bodyPr>
          <a:lstStyle/>
          <a:p>
            <a:pPr algn="l">
              <a:lnSpc>
                <a:spcPts val="6030"/>
              </a:lnSpc>
            </a:pPr>
            <a:r>
              <a:rPr lang="en-US" sz="3350">
                <a:solidFill>
                  <a:srgbClr val="4D4D4D"/>
                </a:solidFill>
                <a:latin typeface="Lato"/>
                <a:ea typeface="Lato"/>
                <a:cs typeface="Lato"/>
                <a:sym typeface="Lato"/>
              </a:rPr>
              <a:t>2. Clients above the age of 70 are classified as outliers (487 such entries)</a:t>
            </a:r>
          </a:p>
        </p:txBody>
      </p:sp>
      <p:sp>
        <p:nvSpPr>
          <p:cNvPr name="TextBox 10" id="10"/>
          <p:cNvSpPr txBox="true"/>
          <p:nvPr/>
        </p:nvSpPr>
        <p:spPr>
          <a:xfrm rot="0">
            <a:off x="544935" y="8007804"/>
            <a:ext cx="5805879" cy="697219"/>
          </a:xfrm>
          <a:prstGeom prst="rect">
            <a:avLst/>
          </a:prstGeom>
        </p:spPr>
        <p:txBody>
          <a:bodyPr anchor="t" rtlCol="false" tIns="0" lIns="0" bIns="0" rIns="0">
            <a:spAutoFit/>
          </a:bodyPr>
          <a:lstStyle/>
          <a:p>
            <a:pPr algn="l">
              <a:lnSpc>
                <a:spcPts val="6030"/>
              </a:lnSpc>
            </a:pPr>
            <a:r>
              <a:rPr lang="en-US" sz="3350">
                <a:solidFill>
                  <a:srgbClr val="4D4D4D"/>
                </a:solidFill>
                <a:latin typeface="Lato"/>
                <a:ea typeface="Lato"/>
                <a:cs typeface="Lato"/>
                <a:sym typeface="Lato"/>
              </a:rPr>
              <a:t>3. The median age is 39 years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8134553" y="1718977"/>
            <a:ext cx="10153447" cy="8568023"/>
            <a:chOff x="0" y="0"/>
            <a:chExt cx="2674159" cy="2256599"/>
          </a:xfrm>
        </p:grpSpPr>
        <p:sp>
          <p:nvSpPr>
            <p:cNvPr name="Freeform 3" id="3"/>
            <p:cNvSpPr/>
            <p:nvPr/>
          </p:nvSpPr>
          <p:spPr>
            <a:xfrm flipH="false" flipV="false" rot="0">
              <a:off x="0" y="0"/>
              <a:ext cx="2674159" cy="2256599"/>
            </a:xfrm>
            <a:custGeom>
              <a:avLst/>
              <a:gdLst/>
              <a:ahLst/>
              <a:cxnLst/>
              <a:rect r="r" b="b" t="t" l="l"/>
              <a:pathLst>
                <a:path h="2256599" w="2674159">
                  <a:moveTo>
                    <a:pt x="0" y="0"/>
                  </a:moveTo>
                  <a:lnTo>
                    <a:pt x="2674159" y="0"/>
                  </a:lnTo>
                  <a:lnTo>
                    <a:pt x="2674159" y="2256599"/>
                  </a:lnTo>
                  <a:lnTo>
                    <a:pt x="0" y="2256599"/>
                  </a:lnTo>
                  <a:close/>
                </a:path>
              </a:pathLst>
            </a:custGeom>
            <a:solidFill>
              <a:srgbClr val="F9ECB8"/>
            </a:solidFill>
          </p:spPr>
        </p:sp>
        <p:sp>
          <p:nvSpPr>
            <p:cNvPr name="TextBox 4" id="4"/>
            <p:cNvSpPr txBox="true"/>
            <p:nvPr/>
          </p:nvSpPr>
          <p:spPr>
            <a:xfrm>
              <a:off x="0" y="-38100"/>
              <a:ext cx="2674159" cy="2294699"/>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0" y="2556333"/>
            <a:ext cx="7941179" cy="6893310"/>
          </a:xfrm>
          <a:custGeom>
            <a:avLst/>
            <a:gdLst/>
            <a:ahLst/>
            <a:cxnLst/>
            <a:rect r="r" b="b" t="t" l="l"/>
            <a:pathLst>
              <a:path h="6893310" w="7941179">
                <a:moveTo>
                  <a:pt x="0" y="0"/>
                </a:moveTo>
                <a:lnTo>
                  <a:pt x="7941179" y="0"/>
                </a:lnTo>
                <a:lnTo>
                  <a:pt x="7941179" y="6893310"/>
                </a:lnTo>
                <a:lnTo>
                  <a:pt x="0" y="6893310"/>
                </a:lnTo>
                <a:lnTo>
                  <a:pt x="0" y="0"/>
                </a:lnTo>
                <a:close/>
              </a:path>
            </a:pathLst>
          </a:custGeom>
          <a:blipFill>
            <a:blip r:embed="rId2"/>
            <a:stretch>
              <a:fillRect l="0" t="0" r="0" b="-346"/>
            </a:stretch>
          </a:blipFill>
        </p:spPr>
      </p:sp>
      <p:sp>
        <p:nvSpPr>
          <p:cNvPr name="TextBox 6" id="6"/>
          <p:cNvSpPr txBox="true"/>
          <p:nvPr/>
        </p:nvSpPr>
        <p:spPr>
          <a:xfrm rot="0">
            <a:off x="8427904" y="1951452"/>
            <a:ext cx="9219958" cy="1459219"/>
          </a:xfrm>
          <a:prstGeom prst="rect">
            <a:avLst/>
          </a:prstGeom>
        </p:spPr>
        <p:txBody>
          <a:bodyPr anchor="t" rtlCol="false" tIns="0" lIns="0" bIns="0" rIns="0">
            <a:spAutoFit/>
          </a:bodyPr>
          <a:lstStyle/>
          <a:p>
            <a:pPr algn="l">
              <a:lnSpc>
                <a:spcPts val="6030"/>
              </a:lnSpc>
            </a:pPr>
            <a:r>
              <a:rPr lang="en-US" sz="3350">
                <a:solidFill>
                  <a:srgbClr val="4D4D4D"/>
                </a:solidFill>
                <a:latin typeface="Lato"/>
                <a:ea typeface="Lato"/>
                <a:cs typeface="Lato"/>
                <a:sym typeface="Lato"/>
              </a:rPr>
              <a:t>1.Majority of the clients(42.4%) have blue collar jobs or are in some management role.</a:t>
            </a:r>
          </a:p>
        </p:txBody>
      </p:sp>
      <p:sp>
        <p:nvSpPr>
          <p:cNvPr name="TextBox 7" id="7"/>
          <p:cNvSpPr txBox="true"/>
          <p:nvPr/>
        </p:nvSpPr>
        <p:spPr>
          <a:xfrm rot="0">
            <a:off x="8373588" y="914400"/>
            <a:ext cx="4449454" cy="639421"/>
          </a:xfrm>
          <a:prstGeom prst="rect">
            <a:avLst/>
          </a:prstGeom>
        </p:spPr>
        <p:txBody>
          <a:bodyPr anchor="t" rtlCol="false" tIns="0" lIns="0" bIns="0" rIns="0">
            <a:spAutoFit/>
          </a:bodyPr>
          <a:lstStyle/>
          <a:p>
            <a:pPr algn="l">
              <a:lnSpc>
                <a:spcPts val="5390"/>
              </a:lnSpc>
            </a:pPr>
            <a:r>
              <a:rPr lang="en-US" sz="3500" spc="416">
                <a:solidFill>
                  <a:srgbClr val="4D4D4D"/>
                </a:solidFill>
                <a:latin typeface="Lato Bold"/>
                <a:ea typeface="Lato Bold"/>
                <a:cs typeface="Lato Bold"/>
                <a:sym typeface="Lato Bold"/>
              </a:rPr>
              <a:t>Findings:</a:t>
            </a:r>
          </a:p>
        </p:txBody>
      </p:sp>
      <p:sp>
        <p:nvSpPr>
          <p:cNvPr name="TextBox 8" id="8"/>
          <p:cNvSpPr txBox="true"/>
          <p:nvPr/>
        </p:nvSpPr>
        <p:spPr>
          <a:xfrm rot="0">
            <a:off x="193374" y="-314325"/>
            <a:ext cx="10663179" cy="1143000"/>
          </a:xfrm>
          <a:prstGeom prst="rect">
            <a:avLst/>
          </a:prstGeom>
        </p:spPr>
        <p:txBody>
          <a:bodyPr anchor="t" rtlCol="false" tIns="0" lIns="0" bIns="0" rIns="0">
            <a:spAutoFit/>
          </a:bodyPr>
          <a:lstStyle/>
          <a:p>
            <a:pPr algn="ctr">
              <a:lnSpc>
                <a:spcPts val="9899"/>
              </a:lnSpc>
            </a:pPr>
            <a:r>
              <a:rPr lang="en-US" sz="5499" u="sng">
                <a:solidFill>
                  <a:srgbClr val="4D4D4D"/>
                </a:solidFill>
                <a:latin typeface="Lato Bold"/>
                <a:ea typeface="Lato Bold"/>
                <a:cs typeface="Lato Bold"/>
                <a:sym typeface="Lato Bold"/>
              </a:rPr>
              <a:t>Job type variation among clients</a:t>
            </a:r>
          </a:p>
        </p:txBody>
      </p:sp>
      <p:sp>
        <p:nvSpPr>
          <p:cNvPr name="TextBox 9" id="9"/>
          <p:cNvSpPr txBox="true"/>
          <p:nvPr/>
        </p:nvSpPr>
        <p:spPr>
          <a:xfrm rot="0">
            <a:off x="8285141" y="5759019"/>
            <a:ext cx="9618290" cy="2221219"/>
          </a:xfrm>
          <a:prstGeom prst="rect">
            <a:avLst/>
          </a:prstGeom>
        </p:spPr>
        <p:txBody>
          <a:bodyPr anchor="t" rtlCol="false" tIns="0" lIns="0" bIns="0" rIns="0">
            <a:spAutoFit/>
          </a:bodyPr>
          <a:lstStyle/>
          <a:p>
            <a:pPr algn="l">
              <a:lnSpc>
                <a:spcPts val="6030"/>
              </a:lnSpc>
            </a:pPr>
            <a:r>
              <a:rPr lang="en-US" sz="3350">
                <a:solidFill>
                  <a:srgbClr val="4D4D4D"/>
                </a:solidFill>
                <a:latin typeface="Lato"/>
                <a:ea typeface="Lato"/>
                <a:cs typeface="Lato"/>
                <a:sym typeface="Lato"/>
              </a:rPr>
              <a:t>3. There are relatively fewer clients who are self-employed, entrepreneurs, unemployed, housemaids, and students.</a:t>
            </a:r>
          </a:p>
        </p:txBody>
      </p:sp>
      <p:sp>
        <p:nvSpPr>
          <p:cNvPr name="TextBox 10" id="10"/>
          <p:cNvSpPr txBox="true"/>
          <p:nvPr/>
        </p:nvSpPr>
        <p:spPr>
          <a:xfrm rot="0">
            <a:off x="8373588" y="3810721"/>
            <a:ext cx="9274274" cy="1459219"/>
          </a:xfrm>
          <a:prstGeom prst="rect">
            <a:avLst/>
          </a:prstGeom>
        </p:spPr>
        <p:txBody>
          <a:bodyPr anchor="t" rtlCol="false" tIns="0" lIns="0" bIns="0" rIns="0">
            <a:spAutoFit/>
          </a:bodyPr>
          <a:lstStyle/>
          <a:p>
            <a:pPr algn="l">
              <a:lnSpc>
                <a:spcPts val="6030"/>
              </a:lnSpc>
            </a:pPr>
            <a:r>
              <a:rPr lang="en-US" sz="3350">
                <a:solidFill>
                  <a:srgbClr val="4D4D4D"/>
                </a:solidFill>
                <a:latin typeface="Lato"/>
                <a:ea typeface="Lato"/>
                <a:cs typeface="Lato"/>
                <a:sym typeface="Lato"/>
              </a:rPr>
              <a:t>2. Only 2.1% of the clients are students which is very less.</a:t>
            </a:r>
          </a:p>
        </p:txBody>
      </p:sp>
      <p:sp>
        <p:nvSpPr>
          <p:cNvPr name="TextBox 11" id="11"/>
          <p:cNvSpPr txBox="true"/>
          <p:nvPr/>
        </p:nvSpPr>
        <p:spPr>
          <a:xfrm rot="0">
            <a:off x="8213517" y="8243784"/>
            <a:ext cx="9761538" cy="2221219"/>
          </a:xfrm>
          <a:prstGeom prst="rect">
            <a:avLst/>
          </a:prstGeom>
        </p:spPr>
        <p:txBody>
          <a:bodyPr anchor="t" rtlCol="false" tIns="0" lIns="0" bIns="0" rIns="0">
            <a:spAutoFit/>
          </a:bodyPr>
          <a:lstStyle/>
          <a:p>
            <a:pPr algn="l">
              <a:lnSpc>
                <a:spcPts val="6030"/>
              </a:lnSpc>
            </a:pPr>
            <a:r>
              <a:rPr lang="en-US" sz="3350">
                <a:solidFill>
                  <a:srgbClr val="4D4D4D"/>
                </a:solidFill>
                <a:latin typeface="Lato"/>
                <a:ea typeface="Lato"/>
                <a:cs typeface="Lato"/>
                <a:sym typeface="Lato"/>
              </a:rPr>
              <a:t>4. The 'student' and 'unknown' categories have the smallest number of clients.</a:t>
            </a:r>
          </a:p>
          <a:p>
            <a:pPr algn="l">
              <a:lnSpc>
                <a:spcPts val="6030"/>
              </a:lnSpc>
            </a:pPr>
            <a:r>
              <a:rPr lang="en-US" sz="3350">
                <a:solidFill>
                  <a:srgbClr val="4D4D4D"/>
                </a:solidFill>
                <a:latin typeface="Lato"/>
                <a:ea typeface="Lato"/>
                <a:cs typeface="Lato"/>
                <a:sym typeface="Lato"/>
              </a:rPr>
              <a:t>.</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4910"/>
            <a:ext cx="7885353" cy="10287000"/>
            <a:chOff x="0" y="0"/>
            <a:chExt cx="2076801" cy="2709333"/>
          </a:xfrm>
        </p:grpSpPr>
        <p:sp>
          <p:nvSpPr>
            <p:cNvPr name="Freeform 3" id="3"/>
            <p:cNvSpPr/>
            <p:nvPr/>
          </p:nvSpPr>
          <p:spPr>
            <a:xfrm flipH="false" flipV="false" rot="0">
              <a:off x="0" y="0"/>
              <a:ext cx="2076801" cy="2709333"/>
            </a:xfrm>
            <a:custGeom>
              <a:avLst/>
              <a:gdLst/>
              <a:ahLst/>
              <a:cxnLst/>
              <a:rect r="r" b="b" t="t" l="l"/>
              <a:pathLst>
                <a:path h="2709333" w="2076801">
                  <a:moveTo>
                    <a:pt x="0" y="0"/>
                  </a:moveTo>
                  <a:lnTo>
                    <a:pt x="2076801" y="0"/>
                  </a:lnTo>
                  <a:lnTo>
                    <a:pt x="2076801" y="2709333"/>
                  </a:lnTo>
                  <a:lnTo>
                    <a:pt x="0" y="2709333"/>
                  </a:lnTo>
                  <a:close/>
                </a:path>
              </a:pathLst>
            </a:custGeom>
            <a:solidFill>
              <a:srgbClr val="F9ECB8"/>
            </a:solidFill>
          </p:spPr>
        </p:sp>
        <p:sp>
          <p:nvSpPr>
            <p:cNvPr name="TextBox 4" id="4"/>
            <p:cNvSpPr txBox="true"/>
            <p:nvPr/>
          </p:nvSpPr>
          <p:spPr>
            <a:xfrm>
              <a:off x="0" y="-38100"/>
              <a:ext cx="2076801" cy="2747433"/>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8284433" y="2184786"/>
            <a:ext cx="9534481" cy="6520237"/>
          </a:xfrm>
          <a:custGeom>
            <a:avLst/>
            <a:gdLst/>
            <a:ahLst/>
            <a:cxnLst/>
            <a:rect r="r" b="b" t="t" l="l"/>
            <a:pathLst>
              <a:path h="6520237" w="9534481">
                <a:moveTo>
                  <a:pt x="0" y="0"/>
                </a:moveTo>
                <a:lnTo>
                  <a:pt x="9534481" y="0"/>
                </a:lnTo>
                <a:lnTo>
                  <a:pt x="9534481" y="6520237"/>
                </a:lnTo>
                <a:lnTo>
                  <a:pt x="0" y="6520237"/>
                </a:lnTo>
                <a:lnTo>
                  <a:pt x="0" y="0"/>
                </a:lnTo>
                <a:close/>
              </a:path>
            </a:pathLst>
          </a:custGeom>
          <a:blipFill>
            <a:blip r:embed="rId2"/>
            <a:stretch>
              <a:fillRect l="0" t="0" r="0" b="0"/>
            </a:stretch>
          </a:blipFill>
        </p:spPr>
      </p:sp>
      <p:sp>
        <p:nvSpPr>
          <p:cNvPr name="TextBox 6" id="6"/>
          <p:cNvSpPr txBox="true"/>
          <p:nvPr/>
        </p:nvSpPr>
        <p:spPr>
          <a:xfrm rot="0">
            <a:off x="544935" y="1542335"/>
            <a:ext cx="7095112" cy="697219"/>
          </a:xfrm>
          <a:prstGeom prst="rect">
            <a:avLst/>
          </a:prstGeom>
        </p:spPr>
        <p:txBody>
          <a:bodyPr anchor="t" rtlCol="false" tIns="0" lIns="0" bIns="0" rIns="0">
            <a:spAutoFit/>
          </a:bodyPr>
          <a:lstStyle/>
          <a:p>
            <a:pPr algn="l">
              <a:lnSpc>
                <a:spcPts val="6030"/>
              </a:lnSpc>
            </a:pPr>
            <a:r>
              <a:rPr lang="en-US" sz="3350">
                <a:solidFill>
                  <a:srgbClr val="4D4D4D"/>
                </a:solidFill>
                <a:latin typeface="Lato"/>
                <a:ea typeface="Lato"/>
                <a:cs typeface="Lato"/>
                <a:sym typeface="Lato"/>
              </a:rPr>
              <a:t>Majority of the clients are Married.</a:t>
            </a:r>
          </a:p>
        </p:txBody>
      </p:sp>
      <p:sp>
        <p:nvSpPr>
          <p:cNvPr name="TextBox 7" id="7"/>
          <p:cNvSpPr txBox="true"/>
          <p:nvPr/>
        </p:nvSpPr>
        <p:spPr>
          <a:xfrm rot="0">
            <a:off x="541778" y="594035"/>
            <a:ext cx="4449454" cy="639421"/>
          </a:xfrm>
          <a:prstGeom prst="rect">
            <a:avLst/>
          </a:prstGeom>
        </p:spPr>
        <p:txBody>
          <a:bodyPr anchor="t" rtlCol="false" tIns="0" lIns="0" bIns="0" rIns="0">
            <a:spAutoFit/>
          </a:bodyPr>
          <a:lstStyle/>
          <a:p>
            <a:pPr algn="l">
              <a:lnSpc>
                <a:spcPts val="5390"/>
              </a:lnSpc>
            </a:pPr>
            <a:r>
              <a:rPr lang="en-US" sz="3500" spc="416">
                <a:solidFill>
                  <a:srgbClr val="4D4D4D"/>
                </a:solidFill>
                <a:latin typeface="Lato Bold"/>
                <a:ea typeface="Lato Bold"/>
                <a:cs typeface="Lato Bold"/>
                <a:sym typeface="Lato Bold"/>
              </a:rPr>
              <a:t>Findings:</a:t>
            </a:r>
          </a:p>
        </p:txBody>
      </p:sp>
      <p:sp>
        <p:nvSpPr>
          <p:cNvPr name="TextBox 8" id="8"/>
          <p:cNvSpPr txBox="true"/>
          <p:nvPr/>
        </p:nvSpPr>
        <p:spPr>
          <a:xfrm rot="0">
            <a:off x="8922461" y="589835"/>
            <a:ext cx="8896454" cy="1143000"/>
          </a:xfrm>
          <a:prstGeom prst="rect">
            <a:avLst/>
          </a:prstGeom>
        </p:spPr>
        <p:txBody>
          <a:bodyPr anchor="t" rtlCol="false" tIns="0" lIns="0" bIns="0" rIns="0">
            <a:spAutoFit/>
          </a:bodyPr>
          <a:lstStyle/>
          <a:p>
            <a:pPr algn="ctr">
              <a:lnSpc>
                <a:spcPts val="9899"/>
              </a:lnSpc>
            </a:pPr>
            <a:r>
              <a:rPr lang="en-US" sz="5499" u="sng">
                <a:solidFill>
                  <a:srgbClr val="4D4D4D"/>
                </a:solidFill>
                <a:latin typeface="Lato Bold"/>
                <a:ea typeface="Lato Bold"/>
                <a:cs typeface="Lato Bold"/>
                <a:sym typeface="Lato Bold"/>
              </a:rPr>
              <a:t>Marital Status Distribution</a:t>
            </a:r>
          </a:p>
        </p:txBody>
      </p:sp>
      <p:sp>
        <p:nvSpPr>
          <p:cNvPr name="TextBox 9" id="9"/>
          <p:cNvSpPr txBox="true"/>
          <p:nvPr/>
        </p:nvSpPr>
        <p:spPr>
          <a:xfrm rot="0">
            <a:off x="544935" y="2544354"/>
            <a:ext cx="7095112" cy="2221219"/>
          </a:xfrm>
          <a:prstGeom prst="rect">
            <a:avLst/>
          </a:prstGeom>
        </p:spPr>
        <p:txBody>
          <a:bodyPr anchor="t" rtlCol="false" tIns="0" lIns="0" bIns="0" rIns="0">
            <a:spAutoFit/>
          </a:bodyPr>
          <a:lstStyle/>
          <a:p>
            <a:pPr algn="l">
              <a:lnSpc>
                <a:spcPts val="6030"/>
              </a:lnSpc>
            </a:pPr>
            <a:r>
              <a:rPr lang="en-US" sz="3350">
                <a:solidFill>
                  <a:srgbClr val="4D4D4D"/>
                </a:solidFill>
                <a:latin typeface="Lato"/>
                <a:ea typeface="Lato"/>
                <a:cs typeface="Lato"/>
                <a:sym typeface="Lato"/>
              </a:rPr>
              <a:t>Single clients are the next most common group but are less than half the number of married clients.</a:t>
            </a:r>
          </a:p>
        </p:txBody>
      </p:sp>
      <p:sp>
        <p:nvSpPr>
          <p:cNvPr name="TextBox 10" id="10"/>
          <p:cNvSpPr txBox="true"/>
          <p:nvPr/>
        </p:nvSpPr>
        <p:spPr>
          <a:xfrm rot="0">
            <a:off x="541778" y="4917397"/>
            <a:ext cx="6801797" cy="2221219"/>
          </a:xfrm>
          <a:prstGeom prst="rect">
            <a:avLst/>
          </a:prstGeom>
        </p:spPr>
        <p:txBody>
          <a:bodyPr anchor="t" rtlCol="false" tIns="0" lIns="0" bIns="0" rIns="0">
            <a:spAutoFit/>
          </a:bodyPr>
          <a:lstStyle/>
          <a:p>
            <a:pPr algn="l">
              <a:lnSpc>
                <a:spcPts val="6030"/>
              </a:lnSpc>
            </a:pPr>
            <a:r>
              <a:rPr lang="en-US" sz="3350">
                <a:solidFill>
                  <a:srgbClr val="4D4D4D"/>
                </a:solidFill>
                <a:latin typeface="Lato"/>
                <a:ea typeface="Lato"/>
                <a:cs typeface="Lato"/>
                <a:sym typeface="Lato"/>
              </a:rPr>
              <a:t>Divorced clients represent a smaller fraction compared to the married and single clients</a:t>
            </a:r>
          </a:p>
        </p:txBody>
      </p:sp>
      <p:sp>
        <p:nvSpPr>
          <p:cNvPr name="TextBox 11" id="11"/>
          <p:cNvSpPr txBox="true"/>
          <p:nvPr/>
        </p:nvSpPr>
        <p:spPr>
          <a:xfrm rot="0">
            <a:off x="541778" y="7118164"/>
            <a:ext cx="6801797" cy="2983219"/>
          </a:xfrm>
          <a:prstGeom prst="rect">
            <a:avLst/>
          </a:prstGeom>
        </p:spPr>
        <p:txBody>
          <a:bodyPr anchor="t" rtlCol="false" tIns="0" lIns="0" bIns="0" rIns="0">
            <a:spAutoFit/>
          </a:bodyPr>
          <a:lstStyle/>
          <a:p>
            <a:pPr algn="l">
              <a:lnSpc>
                <a:spcPts val="6030"/>
              </a:lnSpc>
            </a:pPr>
            <a:r>
              <a:rPr lang="en-US" sz="3350">
                <a:solidFill>
                  <a:srgbClr val="4D4D4D"/>
                </a:solidFill>
                <a:latin typeface="Lato"/>
                <a:ea typeface="Lato"/>
                <a:cs typeface="Lato"/>
                <a:sym typeface="Lato"/>
              </a:rPr>
              <a:t>There is a small category labeled "No Data", indicating that there are some clients for whom the marital status is not recorded.</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2311070"/>
            <a:ext cx="8134553" cy="7975930"/>
          </a:xfrm>
          <a:custGeom>
            <a:avLst/>
            <a:gdLst/>
            <a:ahLst/>
            <a:cxnLst/>
            <a:rect r="r" b="b" t="t" l="l"/>
            <a:pathLst>
              <a:path h="7975930" w="8134553">
                <a:moveTo>
                  <a:pt x="0" y="0"/>
                </a:moveTo>
                <a:lnTo>
                  <a:pt x="8134553" y="0"/>
                </a:lnTo>
                <a:lnTo>
                  <a:pt x="8134553" y="7975930"/>
                </a:lnTo>
                <a:lnTo>
                  <a:pt x="0" y="7975930"/>
                </a:lnTo>
                <a:lnTo>
                  <a:pt x="0" y="0"/>
                </a:lnTo>
                <a:close/>
              </a:path>
            </a:pathLst>
          </a:custGeom>
          <a:blipFill>
            <a:blip r:embed="rId2"/>
            <a:stretch>
              <a:fillRect l="-3027" t="-848" r="0" b="-848"/>
            </a:stretch>
          </a:blipFill>
        </p:spPr>
      </p:sp>
      <p:grpSp>
        <p:nvGrpSpPr>
          <p:cNvPr name="Group 3" id="3"/>
          <p:cNvGrpSpPr/>
          <p:nvPr/>
        </p:nvGrpSpPr>
        <p:grpSpPr>
          <a:xfrm rot="0">
            <a:off x="8134553" y="1718977"/>
            <a:ext cx="10153447" cy="8568023"/>
            <a:chOff x="0" y="0"/>
            <a:chExt cx="2674159" cy="2256599"/>
          </a:xfrm>
        </p:grpSpPr>
        <p:sp>
          <p:nvSpPr>
            <p:cNvPr name="Freeform 4" id="4"/>
            <p:cNvSpPr/>
            <p:nvPr/>
          </p:nvSpPr>
          <p:spPr>
            <a:xfrm flipH="false" flipV="false" rot="0">
              <a:off x="0" y="0"/>
              <a:ext cx="2674159" cy="2256599"/>
            </a:xfrm>
            <a:custGeom>
              <a:avLst/>
              <a:gdLst/>
              <a:ahLst/>
              <a:cxnLst/>
              <a:rect r="r" b="b" t="t" l="l"/>
              <a:pathLst>
                <a:path h="2256599" w="2674159">
                  <a:moveTo>
                    <a:pt x="0" y="0"/>
                  </a:moveTo>
                  <a:lnTo>
                    <a:pt x="2674159" y="0"/>
                  </a:lnTo>
                  <a:lnTo>
                    <a:pt x="2674159" y="2256599"/>
                  </a:lnTo>
                  <a:lnTo>
                    <a:pt x="0" y="2256599"/>
                  </a:lnTo>
                  <a:close/>
                </a:path>
              </a:pathLst>
            </a:custGeom>
            <a:solidFill>
              <a:srgbClr val="F9ECB8"/>
            </a:solidFill>
          </p:spPr>
        </p:sp>
        <p:sp>
          <p:nvSpPr>
            <p:cNvPr name="TextBox 5" id="5"/>
            <p:cNvSpPr txBox="true"/>
            <p:nvPr/>
          </p:nvSpPr>
          <p:spPr>
            <a:xfrm>
              <a:off x="0" y="-38100"/>
              <a:ext cx="2674159" cy="2294699"/>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8373588" y="2118575"/>
            <a:ext cx="9219958" cy="1459219"/>
          </a:xfrm>
          <a:prstGeom prst="rect">
            <a:avLst/>
          </a:prstGeom>
        </p:spPr>
        <p:txBody>
          <a:bodyPr anchor="t" rtlCol="false" tIns="0" lIns="0" bIns="0" rIns="0">
            <a:spAutoFit/>
          </a:bodyPr>
          <a:lstStyle/>
          <a:p>
            <a:pPr algn="l">
              <a:lnSpc>
                <a:spcPts val="6030"/>
              </a:lnSpc>
            </a:pPr>
            <a:r>
              <a:rPr lang="en-US" sz="3350">
                <a:solidFill>
                  <a:srgbClr val="4D4D4D"/>
                </a:solidFill>
                <a:latin typeface="Lato"/>
                <a:ea typeface="Lato"/>
                <a:cs typeface="Lato"/>
                <a:sym typeface="Lato"/>
              </a:rPr>
              <a:t>1. Majority of the clients(51.3%) have completed their secondary education.</a:t>
            </a:r>
          </a:p>
        </p:txBody>
      </p:sp>
      <p:sp>
        <p:nvSpPr>
          <p:cNvPr name="TextBox 7" id="7"/>
          <p:cNvSpPr txBox="true"/>
          <p:nvPr/>
        </p:nvSpPr>
        <p:spPr>
          <a:xfrm rot="0">
            <a:off x="8373588" y="914400"/>
            <a:ext cx="4449454" cy="639421"/>
          </a:xfrm>
          <a:prstGeom prst="rect">
            <a:avLst/>
          </a:prstGeom>
        </p:spPr>
        <p:txBody>
          <a:bodyPr anchor="t" rtlCol="false" tIns="0" lIns="0" bIns="0" rIns="0">
            <a:spAutoFit/>
          </a:bodyPr>
          <a:lstStyle/>
          <a:p>
            <a:pPr algn="l">
              <a:lnSpc>
                <a:spcPts val="5390"/>
              </a:lnSpc>
            </a:pPr>
            <a:r>
              <a:rPr lang="en-US" sz="3500" spc="416">
                <a:solidFill>
                  <a:srgbClr val="4D4D4D"/>
                </a:solidFill>
                <a:latin typeface="Lato Bold"/>
                <a:ea typeface="Lato Bold"/>
                <a:cs typeface="Lato Bold"/>
                <a:sym typeface="Lato Bold"/>
              </a:rPr>
              <a:t>Findings:</a:t>
            </a:r>
          </a:p>
        </p:txBody>
      </p:sp>
      <p:sp>
        <p:nvSpPr>
          <p:cNvPr name="TextBox 8" id="8"/>
          <p:cNvSpPr txBox="true"/>
          <p:nvPr/>
        </p:nvSpPr>
        <p:spPr>
          <a:xfrm rot="0">
            <a:off x="193374" y="-314325"/>
            <a:ext cx="10663179" cy="1143000"/>
          </a:xfrm>
          <a:prstGeom prst="rect">
            <a:avLst/>
          </a:prstGeom>
        </p:spPr>
        <p:txBody>
          <a:bodyPr anchor="t" rtlCol="false" tIns="0" lIns="0" bIns="0" rIns="0">
            <a:spAutoFit/>
          </a:bodyPr>
          <a:lstStyle/>
          <a:p>
            <a:pPr algn="ctr">
              <a:lnSpc>
                <a:spcPts val="9899"/>
              </a:lnSpc>
            </a:pPr>
            <a:r>
              <a:rPr lang="en-US" sz="5499" u="sng">
                <a:solidFill>
                  <a:srgbClr val="4D4D4D"/>
                </a:solidFill>
                <a:latin typeface="Lato Bold"/>
                <a:ea typeface="Lato Bold"/>
                <a:cs typeface="Lato Bold"/>
                <a:sym typeface="Lato Bold"/>
              </a:rPr>
              <a:t>level of education among clients:</a:t>
            </a:r>
          </a:p>
        </p:txBody>
      </p:sp>
      <p:sp>
        <p:nvSpPr>
          <p:cNvPr name="TextBox 9" id="9"/>
          <p:cNvSpPr txBox="true"/>
          <p:nvPr/>
        </p:nvSpPr>
        <p:spPr>
          <a:xfrm rot="0">
            <a:off x="8462034" y="5812488"/>
            <a:ext cx="9451167" cy="2983219"/>
          </a:xfrm>
          <a:prstGeom prst="rect">
            <a:avLst/>
          </a:prstGeom>
        </p:spPr>
        <p:txBody>
          <a:bodyPr anchor="t" rtlCol="false" tIns="0" lIns="0" bIns="0" rIns="0">
            <a:spAutoFit/>
          </a:bodyPr>
          <a:lstStyle/>
          <a:p>
            <a:pPr algn="l">
              <a:lnSpc>
                <a:spcPts val="6030"/>
              </a:lnSpc>
            </a:pPr>
            <a:r>
              <a:rPr lang="en-US" sz="3350">
                <a:solidFill>
                  <a:srgbClr val="4D4D4D"/>
                </a:solidFill>
                <a:latin typeface="Lato"/>
                <a:ea typeface="Lato"/>
                <a:cs typeface="Lato"/>
                <a:sym typeface="Lato"/>
              </a:rPr>
              <a:t>3. Clients with primary education form a smaller proportion compared to the other two educational levels.</a:t>
            </a:r>
          </a:p>
          <a:p>
            <a:pPr algn="l">
              <a:lnSpc>
                <a:spcPts val="6030"/>
              </a:lnSpc>
            </a:pPr>
          </a:p>
        </p:txBody>
      </p:sp>
      <p:sp>
        <p:nvSpPr>
          <p:cNvPr name="TextBox 10" id="10"/>
          <p:cNvSpPr txBox="true"/>
          <p:nvPr/>
        </p:nvSpPr>
        <p:spPr>
          <a:xfrm rot="0">
            <a:off x="8373588" y="3387294"/>
            <a:ext cx="9274274" cy="2221219"/>
          </a:xfrm>
          <a:prstGeom prst="rect">
            <a:avLst/>
          </a:prstGeom>
        </p:spPr>
        <p:txBody>
          <a:bodyPr anchor="t" rtlCol="false" tIns="0" lIns="0" bIns="0" rIns="0">
            <a:spAutoFit/>
          </a:bodyPr>
          <a:lstStyle/>
          <a:p>
            <a:pPr algn="l">
              <a:lnSpc>
                <a:spcPts val="6030"/>
              </a:lnSpc>
            </a:pPr>
            <a:r>
              <a:rPr lang="en-US" sz="3350">
                <a:solidFill>
                  <a:srgbClr val="4D4D4D"/>
                </a:solidFill>
                <a:latin typeface="Lato"/>
                <a:ea typeface="Lato"/>
                <a:cs typeface="Lato"/>
                <a:sym typeface="Lato"/>
              </a:rPr>
              <a:t>2. The next substantial group consists of clients with tertiary education, indicating a significant number of clients with higher education.</a:t>
            </a:r>
          </a:p>
        </p:txBody>
      </p:sp>
      <p:sp>
        <p:nvSpPr>
          <p:cNvPr name="TextBox 11" id="11"/>
          <p:cNvSpPr txBox="true"/>
          <p:nvPr/>
        </p:nvSpPr>
        <p:spPr>
          <a:xfrm rot="0">
            <a:off x="8373588" y="8170738"/>
            <a:ext cx="9761538" cy="1459219"/>
          </a:xfrm>
          <a:prstGeom prst="rect">
            <a:avLst/>
          </a:prstGeom>
        </p:spPr>
        <p:txBody>
          <a:bodyPr anchor="t" rtlCol="false" tIns="0" lIns="0" bIns="0" rIns="0">
            <a:spAutoFit/>
          </a:bodyPr>
          <a:lstStyle/>
          <a:p>
            <a:pPr algn="l">
              <a:lnSpc>
                <a:spcPts val="6030"/>
              </a:lnSpc>
            </a:pPr>
            <a:r>
              <a:rPr lang="en-US" sz="3350">
                <a:solidFill>
                  <a:srgbClr val="4D4D4D"/>
                </a:solidFill>
                <a:latin typeface="Lato"/>
                <a:ea typeface="Lato"/>
                <a:cs typeface="Lato"/>
                <a:sym typeface="Lato"/>
              </a:rPr>
              <a:t>4. There is a category of clients for whom the level of education is unknown.</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874405" y="1028700"/>
            <a:ext cx="5264481" cy="8158970"/>
            <a:chOff x="0" y="0"/>
            <a:chExt cx="847667" cy="1313726"/>
          </a:xfrm>
        </p:grpSpPr>
        <p:sp>
          <p:nvSpPr>
            <p:cNvPr name="Freeform 3" id="3"/>
            <p:cNvSpPr/>
            <p:nvPr/>
          </p:nvSpPr>
          <p:spPr>
            <a:xfrm flipH="false" flipV="false" rot="0">
              <a:off x="0" y="0"/>
              <a:ext cx="847667" cy="1313726"/>
            </a:xfrm>
            <a:custGeom>
              <a:avLst/>
              <a:gdLst/>
              <a:ahLst/>
              <a:cxnLst/>
              <a:rect r="r" b="b" t="t" l="l"/>
              <a:pathLst>
                <a:path h="1313726" w="847667">
                  <a:moveTo>
                    <a:pt x="0" y="0"/>
                  </a:moveTo>
                  <a:lnTo>
                    <a:pt x="847667" y="0"/>
                  </a:lnTo>
                  <a:lnTo>
                    <a:pt x="847667" y="1313726"/>
                  </a:lnTo>
                  <a:lnTo>
                    <a:pt x="0" y="1313726"/>
                  </a:lnTo>
                  <a:close/>
                </a:path>
              </a:pathLst>
            </a:custGeom>
            <a:solidFill>
              <a:srgbClr val="FFC2CA"/>
            </a:solidFill>
          </p:spPr>
        </p:sp>
        <p:sp>
          <p:nvSpPr>
            <p:cNvPr name="TextBox 4" id="4"/>
            <p:cNvSpPr txBox="true"/>
            <p:nvPr/>
          </p:nvSpPr>
          <p:spPr>
            <a:xfrm>
              <a:off x="0" y="-38100"/>
              <a:ext cx="847667" cy="1351826"/>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6583625" y="1028700"/>
            <a:ext cx="5264481" cy="8158970"/>
            <a:chOff x="0" y="0"/>
            <a:chExt cx="847667" cy="1313726"/>
          </a:xfrm>
        </p:grpSpPr>
        <p:sp>
          <p:nvSpPr>
            <p:cNvPr name="Freeform 6" id="6"/>
            <p:cNvSpPr/>
            <p:nvPr/>
          </p:nvSpPr>
          <p:spPr>
            <a:xfrm flipH="false" flipV="false" rot="0">
              <a:off x="0" y="0"/>
              <a:ext cx="847667" cy="1313726"/>
            </a:xfrm>
            <a:custGeom>
              <a:avLst/>
              <a:gdLst/>
              <a:ahLst/>
              <a:cxnLst/>
              <a:rect r="r" b="b" t="t" l="l"/>
              <a:pathLst>
                <a:path h="1313726" w="847667">
                  <a:moveTo>
                    <a:pt x="0" y="0"/>
                  </a:moveTo>
                  <a:lnTo>
                    <a:pt x="847667" y="0"/>
                  </a:lnTo>
                  <a:lnTo>
                    <a:pt x="847667" y="1313726"/>
                  </a:lnTo>
                  <a:lnTo>
                    <a:pt x="0" y="1313726"/>
                  </a:lnTo>
                  <a:close/>
                </a:path>
              </a:pathLst>
            </a:custGeom>
            <a:solidFill>
              <a:srgbClr val="E9E9E3"/>
            </a:solidFill>
          </p:spPr>
        </p:sp>
        <p:sp>
          <p:nvSpPr>
            <p:cNvPr name="TextBox 7" id="7"/>
            <p:cNvSpPr txBox="true"/>
            <p:nvPr/>
          </p:nvSpPr>
          <p:spPr>
            <a:xfrm>
              <a:off x="0" y="-38100"/>
              <a:ext cx="847667" cy="1351826"/>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2295781" y="1028700"/>
            <a:ext cx="5464141" cy="8158970"/>
            <a:chOff x="0" y="0"/>
            <a:chExt cx="877459" cy="1310208"/>
          </a:xfrm>
        </p:grpSpPr>
        <p:sp>
          <p:nvSpPr>
            <p:cNvPr name="Freeform 9" id="9"/>
            <p:cNvSpPr/>
            <p:nvPr/>
          </p:nvSpPr>
          <p:spPr>
            <a:xfrm flipH="false" flipV="false" rot="0">
              <a:off x="0" y="0"/>
              <a:ext cx="877459" cy="1310208"/>
            </a:xfrm>
            <a:custGeom>
              <a:avLst/>
              <a:gdLst/>
              <a:ahLst/>
              <a:cxnLst/>
              <a:rect r="r" b="b" t="t" l="l"/>
              <a:pathLst>
                <a:path h="1310208" w="877459">
                  <a:moveTo>
                    <a:pt x="0" y="0"/>
                  </a:moveTo>
                  <a:lnTo>
                    <a:pt x="877459" y="0"/>
                  </a:lnTo>
                  <a:lnTo>
                    <a:pt x="877459" y="1310208"/>
                  </a:lnTo>
                  <a:lnTo>
                    <a:pt x="0" y="1310208"/>
                  </a:lnTo>
                  <a:close/>
                </a:path>
              </a:pathLst>
            </a:custGeom>
            <a:solidFill>
              <a:srgbClr val="BCAAD0"/>
            </a:solidFill>
          </p:spPr>
        </p:sp>
        <p:sp>
          <p:nvSpPr>
            <p:cNvPr name="TextBox 10" id="10"/>
            <p:cNvSpPr txBox="true"/>
            <p:nvPr/>
          </p:nvSpPr>
          <p:spPr>
            <a:xfrm>
              <a:off x="0" y="-38100"/>
              <a:ext cx="877459" cy="1348308"/>
            </a:xfrm>
            <a:prstGeom prst="rect">
              <a:avLst/>
            </a:prstGeom>
          </p:spPr>
          <p:txBody>
            <a:bodyPr anchor="ctr" rtlCol="false" tIns="50800" lIns="50800" bIns="50800" rIns="50800"/>
            <a:lstStyle/>
            <a:p>
              <a:pPr algn="ctr">
                <a:lnSpc>
                  <a:spcPts val="2659"/>
                </a:lnSpc>
              </a:pPr>
            </a:p>
          </p:txBody>
        </p:sp>
      </p:grpSp>
      <p:sp>
        <p:nvSpPr>
          <p:cNvPr name="AutoShape 11" id="11"/>
          <p:cNvSpPr/>
          <p:nvPr/>
        </p:nvSpPr>
        <p:spPr>
          <a:xfrm>
            <a:off x="8874662" y="5817862"/>
            <a:ext cx="682408" cy="0"/>
          </a:xfrm>
          <a:prstGeom prst="line">
            <a:avLst/>
          </a:prstGeom>
          <a:ln cap="flat" w="19050">
            <a:solidFill>
              <a:srgbClr val="000000"/>
            </a:solidFill>
            <a:prstDash val="solid"/>
            <a:headEnd type="none" len="sm" w="sm"/>
            <a:tailEnd type="none" len="sm" w="sm"/>
          </a:ln>
        </p:spPr>
      </p:sp>
      <p:sp>
        <p:nvSpPr>
          <p:cNvPr name="AutoShape 12" id="12"/>
          <p:cNvSpPr/>
          <p:nvPr/>
        </p:nvSpPr>
        <p:spPr>
          <a:xfrm>
            <a:off x="14685731" y="5808337"/>
            <a:ext cx="684241" cy="0"/>
          </a:xfrm>
          <a:prstGeom prst="line">
            <a:avLst/>
          </a:prstGeom>
          <a:ln cap="flat" w="19050">
            <a:solidFill>
              <a:srgbClr val="000000"/>
            </a:solidFill>
            <a:prstDash val="solid"/>
            <a:headEnd type="none" len="sm" w="sm"/>
            <a:tailEnd type="none" len="sm" w="sm"/>
          </a:ln>
        </p:spPr>
      </p:sp>
      <p:sp>
        <p:nvSpPr>
          <p:cNvPr name="AutoShape 13" id="13"/>
          <p:cNvSpPr/>
          <p:nvPr/>
        </p:nvSpPr>
        <p:spPr>
          <a:xfrm>
            <a:off x="3162506" y="5827387"/>
            <a:ext cx="682408" cy="0"/>
          </a:xfrm>
          <a:prstGeom prst="line">
            <a:avLst/>
          </a:prstGeom>
          <a:ln cap="flat" w="9525">
            <a:solidFill>
              <a:srgbClr val="000000"/>
            </a:solidFill>
            <a:prstDash val="solid"/>
            <a:headEnd type="none" len="sm" w="sm"/>
            <a:tailEnd type="none" len="sm" w="sm"/>
          </a:ln>
        </p:spPr>
      </p:sp>
      <p:sp>
        <p:nvSpPr>
          <p:cNvPr name="Freeform 14" id="14"/>
          <p:cNvSpPr/>
          <p:nvPr/>
        </p:nvSpPr>
        <p:spPr>
          <a:xfrm flipH="false" flipV="false" rot="0">
            <a:off x="1696154" y="1792261"/>
            <a:ext cx="3615112" cy="3745848"/>
          </a:xfrm>
          <a:custGeom>
            <a:avLst/>
            <a:gdLst/>
            <a:ahLst/>
            <a:cxnLst/>
            <a:rect r="r" b="b" t="t" l="l"/>
            <a:pathLst>
              <a:path h="3745848" w="3615112">
                <a:moveTo>
                  <a:pt x="0" y="0"/>
                </a:moveTo>
                <a:lnTo>
                  <a:pt x="3615112" y="0"/>
                </a:lnTo>
                <a:lnTo>
                  <a:pt x="3615112" y="3745847"/>
                </a:lnTo>
                <a:lnTo>
                  <a:pt x="0" y="3745847"/>
                </a:lnTo>
                <a:lnTo>
                  <a:pt x="0" y="0"/>
                </a:lnTo>
                <a:close/>
              </a:path>
            </a:pathLst>
          </a:custGeom>
          <a:blipFill>
            <a:blip r:embed="rId2"/>
            <a:stretch>
              <a:fillRect l="0" t="0" r="0" b="0"/>
            </a:stretch>
          </a:blipFill>
        </p:spPr>
      </p:sp>
      <p:sp>
        <p:nvSpPr>
          <p:cNvPr name="Freeform 15" id="15"/>
          <p:cNvSpPr/>
          <p:nvPr/>
        </p:nvSpPr>
        <p:spPr>
          <a:xfrm flipH="false" flipV="false" rot="0">
            <a:off x="7446990" y="1792261"/>
            <a:ext cx="3623703" cy="3760447"/>
          </a:xfrm>
          <a:custGeom>
            <a:avLst/>
            <a:gdLst/>
            <a:ahLst/>
            <a:cxnLst/>
            <a:rect r="r" b="b" t="t" l="l"/>
            <a:pathLst>
              <a:path h="3760447" w="3623703">
                <a:moveTo>
                  <a:pt x="0" y="0"/>
                </a:moveTo>
                <a:lnTo>
                  <a:pt x="3623703" y="0"/>
                </a:lnTo>
                <a:lnTo>
                  <a:pt x="3623703" y="3760446"/>
                </a:lnTo>
                <a:lnTo>
                  <a:pt x="0" y="3760446"/>
                </a:lnTo>
                <a:lnTo>
                  <a:pt x="0" y="0"/>
                </a:lnTo>
                <a:close/>
              </a:path>
            </a:pathLst>
          </a:custGeom>
          <a:blipFill>
            <a:blip r:embed="rId3"/>
            <a:stretch>
              <a:fillRect l="0" t="0" r="0" b="0"/>
            </a:stretch>
          </a:blipFill>
        </p:spPr>
      </p:sp>
      <p:sp>
        <p:nvSpPr>
          <p:cNvPr name="TextBox 16" id="16"/>
          <p:cNvSpPr txBox="true"/>
          <p:nvPr/>
        </p:nvSpPr>
        <p:spPr>
          <a:xfrm rot="0">
            <a:off x="871470" y="1148679"/>
            <a:ext cx="5264481" cy="533014"/>
          </a:xfrm>
          <a:prstGeom prst="rect">
            <a:avLst/>
          </a:prstGeom>
        </p:spPr>
        <p:txBody>
          <a:bodyPr anchor="t" rtlCol="false" tIns="0" lIns="0" bIns="0" rIns="0">
            <a:spAutoFit/>
          </a:bodyPr>
          <a:lstStyle/>
          <a:p>
            <a:pPr algn="ctr">
              <a:lnSpc>
                <a:spcPts val="4352"/>
              </a:lnSpc>
            </a:pPr>
            <a:r>
              <a:rPr lang="en-US" sz="3108">
                <a:solidFill>
                  <a:srgbClr val="2E2E2E"/>
                </a:solidFill>
                <a:latin typeface="Lato Bold"/>
                <a:ea typeface="Lato Bold"/>
                <a:cs typeface="Lato Bold"/>
                <a:sym typeface="Lato Bold"/>
              </a:rPr>
              <a:t>Clients with credit</a:t>
            </a:r>
          </a:p>
        </p:txBody>
      </p:sp>
      <p:sp>
        <p:nvSpPr>
          <p:cNvPr name="TextBox 17" id="17"/>
          <p:cNvSpPr txBox="true"/>
          <p:nvPr/>
        </p:nvSpPr>
        <p:spPr>
          <a:xfrm rot="0">
            <a:off x="1386999" y="6074867"/>
            <a:ext cx="4239293" cy="465910"/>
          </a:xfrm>
          <a:prstGeom prst="rect">
            <a:avLst/>
          </a:prstGeom>
        </p:spPr>
        <p:txBody>
          <a:bodyPr anchor="t" rtlCol="false" tIns="0" lIns="0" bIns="0" rIns="0">
            <a:spAutoFit/>
          </a:bodyPr>
          <a:lstStyle/>
          <a:p>
            <a:pPr algn="ctr">
              <a:lnSpc>
                <a:spcPts val="3925"/>
              </a:lnSpc>
            </a:pPr>
            <a:r>
              <a:rPr lang="en-US" sz="2453">
                <a:solidFill>
                  <a:srgbClr val="4D4D4D"/>
                </a:solidFill>
                <a:latin typeface="Lato"/>
                <a:ea typeface="Lato"/>
                <a:cs typeface="Lato"/>
                <a:sym typeface="Lato"/>
              </a:rPr>
              <a:t>Findings:</a:t>
            </a:r>
          </a:p>
        </p:txBody>
      </p:sp>
      <p:sp>
        <p:nvSpPr>
          <p:cNvPr name="TextBox 18" id="18"/>
          <p:cNvSpPr txBox="true"/>
          <p:nvPr/>
        </p:nvSpPr>
        <p:spPr>
          <a:xfrm rot="0">
            <a:off x="6583384" y="1148679"/>
            <a:ext cx="5264481" cy="533014"/>
          </a:xfrm>
          <a:prstGeom prst="rect">
            <a:avLst/>
          </a:prstGeom>
        </p:spPr>
        <p:txBody>
          <a:bodyPr anchor="t" rtlCol="false" tIns="0" lIns="0" bIns="0" rIns="0">
            <a:spAutoFit/>
          </a:bodyPr>
          <a:lstStyle/>
          <a:p>
            <a:pPr algn="ctr">
              <a:lnSpc>
                <a:spcPts val="4352"/>
              </a:lnSpc>
            </a:pPr>
            <a:r>
              <a:rPr lang="en-US" sz="3108">
                <a:solidFill>
                  <a:srgbClr val="2E2E2E"/>
                </a:solidFill>
                <a:latin typeface="Lato Bold"/>
                <a:ea typeface="Lato Bold"/>
                <a:cs typeface="Lato Bold"/>
                <a:sym typeface="Lato Bold"/>
              </a:rPr>
              <a:t>Clients with housing loan</a:t>
            </a:r>
          </a:p>
        </p:txBody>
      </p:sp>
      <p:sp>
        <p:nvSpPr>
          <p:cNvPr name="TextBox 19" id="19"/>
          <p:cNvSpPr txBox="true"/>
          <p:nvPr/>
        </p:nvSpPr>
        <p:spPr>
          <a:xfrm rot="0">
            <a:off x="12305866" y="1147426"/>
            <a:ext cx="5278619" cy="534266"/>
          </a:xfrm>
          <a:prstGeom prst="rect">
            <a:avLst/>
          </a:prstGeom>
        </p:spPr>
        <p:txBody>
          <a:bodyPr anchor="t" rtlCol="false" tIns="0" lIns="0" bIns="0" rIns="0">
            <a:spAutoFit/>
          </a:bodyPr>
          <a:lstStyle/>
          <a:p>
            <a:pPr algn="ctr">
              <a:lnSpc>
                <a:spcPts val="4364"/>
              </a:lnSpc>
            </a:pPr>
            <a:r>
              <a:rPr lang="en-US" sz="3117">
                <a:solidFill>
                  <a:srgbClr val="2E2E2E"/>
                </a:solidFill>
                <a:latin typeface="Lato Bold"/>
                <a:ea typeface="Lato Bold"/>
                <a:cs typeface="Lato Bold"/>
                <a:sym typeface="Lato Bold"/>
              </a:rPr>
              <a:t>Clients with personal loans</a:t>
            </a:r>
          </a:p>
        </p:txBody>
      </p:sp>
      <p:sp>
        <p:nvSpPr>
          <p:cNvPr name="TextBox 20" id="20"/>
          <p:cNvSpPr txBox="true"/>
          <p:nvPr/>
        </p:nvSpPr>
        <p:spPr>
          <a:xfrm rot="0">
            <a:off x="1384064" y="6778902"/>
            <a:ext cx="4239293" cy="1456510"/>
          </a:xfrm>
          <a:prstGeom prst="rect">
            <a:avLst/>
          </a:prstGeom>
        </p:spPr>
        <p:txBody>
          <a:bodyPr anchor="t" rtlCol="false" tIns="0" lIns="0" bIns="0" rIns="0">
            <a:spAutoFit/>
          </a:bodyPr>
          <a:lstStyle/>
          <a:p>
            <a:pPr algn="ctr">
              <a:lnSpc>
                <a:spcPts val="3925"/>
              </a:lnSpc>
            </a:pPr>
            <a:r>
              <a:rPr lang="en-US" sz="2453">
                <a:solidFill>
                  <a:srgbClr val="4D4D4D"/>
                </a:solidFill>
                <a:latin typeface="Lato"/>
                <a:ea typeface="Lato"/>
                <a:cs typeface="Lato"/>
                <a:sym typeface="Lato"/>
              </a:rPr>
              <a:t>Only 1.8%(815) of the clients have credit in default</a:t>
            </a:r>
          </a:p>
          <a:p>
            <a:pPr algn="ctr">
              <a:lnSpc>
                <a:spcPts val="3925"/>
              </a:lnSpc>
            </a:pPr>
          </a:p>
        </p:txBody>
      </p:sp>
      <p:sp>
        <p:nvSpPr>
          <p:cNvPr name="TextBox 21" id="21"/>
          <p:cNvSpPr txBox="true"/>
          <p:nvPr/>
        </p:nvSpPr>
        <p:spPr>
          <a:xfrm rot="0">
            <a:off x="7139195" y="6074867"/>
            <a:ext cx="4239293" cy="465910"/>
          </a:xfrm>
          <a:prstGeom prst="rect">
            <a:avLst/>
          </a:prstGeom>
        </p:spPr>
        <p:txBody>
          <a:bodyPr anchor="t" rtlCol="false" tIns="0" lIns="0" bIns="0" rIns="0">
            <a:spAutoFit/>
          </a:bodyPr>
          <a:lstStyle/>
          <a:p>
            <a:pPr algn="ctr">
              <a:lnSpc>
                <a:spcPts val="3925"/>
              </a:lnSpc>
            </a:pPr>
            <a:r>
              <a:rPr lang="en-US" sz="2453">
                <a:solidFill>
                  <a:srgbClr val="4D4D4D"/>
                </a:solidFill>
                <a:latin typeface="Lato"/>
                <a:ea typeface="Lato"/>
                <a:cs typeface="Lato"/>
                <a:sym typeface="Lato"/>
              </a:rPr>
              <a:t>Findings:</a:t>
            </a:r>
          </a:p>
        </p:txBody>
      </p:sp>
      <p:sp>
        <p:nvSpPr>
          <p:cNvPr name="TextBox 22" id="22"/>
          <p:cNvSpPr txBox="true"/>
          <p:nvPr/>
        </p:nvSpPr>
        <p:spPr>
          <a:xfrm rot="0">
            <a:off x="12825529" y="6074867"/>
            <a:ext cx="4239293" cy="465910"/>
          </a:xfrm>
          <a:prstGeom prst="rect">
            <a:avLst/>
          </a:prstGeom>
        </p:spPr>
        <p:txBody>
          <a:bodyPr anchor="t" rtlCol="false" tIns="0" lIns="0" bIns="0" rIns="0">
            <a:spAutoFit/>
          </a:bodyPr>
          <a:lstStyle/>
          <a:p>
            <a:pPr algn="ctr">
              <a:lnSpc>
                <a:spcPts val="3925"/>
              </a:lnSpc>
            </a:pPr>
            <a:r>
              <a:rPr lang="en-US" sz="2453">
                <a:solidFill>
                  <a:srgbClr val="4D4D4D"/>
                </a:solidFill>
                <a:latin typeface="Lato"/>
                <a:ea typeface="Lato"/>
                <a:cs typeface="Lato"/>
                <a:sym typeface="Lato"/>
              </a:rPr>
              <a:t>Findings:</a:t>
            </a:r>
          </a:p>
        </p:txBody>
      </p:sp>
      <p:sp>
        <p:nvSpPr>
          <p:cNvPr name="TextBox 23" id="23"/>
          <p:cNvSpPr txBox="true"/>
          <p:nvPr/>
        </p:nvSpPr>
        <p:spPr>
          <a:xfrm rot="0">
            <a:off x="7139195" y="6788427"/>
            <a:ext cx="4239293" cy="1456510"/>
          </a:xfrm>
          <a:prstGeom prst="rect">
            <a:avLst/>
          </a:prstGeom>
        </p:spPr>
        <p:txBody>
          <a:bodyPr anchor="t" rtlCol="false" tIns="0" lIns="0" bIns="0" rIns="0">
            <a:spAutoFit/>
          </a:bodyPr>
          <a:lstStyle/>
          <a:p>
            <a:pPr algn="ctr">
              <a:lnSpc>
                <a:spcPts val="3925"/>
              </a:lnSpc>
            </a:pPr>
            <a:r>
              <a:rPr lang="en-US" sz="2453">
                <a:solidFill>
                  <a:srgbClr val="4D4D4D"/>
                </a:solidFill>
                <a:latin typeface="Lato"/>
                <a:ea typeface="Lato"/>
                <a:cs typeface="Lato"/>
                <a:sym typeface="Lato"/>
              </a:rPr>
              <a:t>Majority of the clients (55.6%) have housing loans</a:t>
            </a:r>
          </a:p>
          <a:p>
            <a:pPr algn="ctr">
              <a:lnSpc>
                <a:spcPts val="3925"/>
              </a:lnSpc>
            </a:pPr>
          </a:p>
        </p:txBody>
      </p:sp>
      <p:sp>
        <p:nvSpPr>
          <p:cNvPr name="Freeform 24" id="24"/>
          <p:cNvSpPr/>
          <p:nvPr/>
        </p:nvSpPr>
        <p:spPr>
          <a:xfrm flipH="false" flipV="false" rot="0">
            <a:off x="13216000" y="1860029"/>
            <a:ext cx="3623703" cy="3760447"/>
          </a:xfrm>
          <a:custGeom>
            <a:avLst/>
            <a:gdLst/>
            <a:ahLst/>
            <a:cxnLst/>
            <a:rect r="r" b="b" t="t" l="l"/>
            <a:pathLst>
              <a:path h="3760447" w="3623703">
                <a:moveTo>
                  <a:pt x="0" y="0"/>
                </a:moveTo>
                <a:lnTo>
                  <a:pt x="3623703" y="0"/>
                </a:lnTo>
                <a:lnTo>
                  <a:pt x="3623703" y="3760447"/>
                </a:lnTo>
                <a:lnTo>
                  <a:pt x="0" y="3760447"/>
                </a:lnTo>
                <a:lnTo>
                  <a:pt x="0" y="0"/>
                </a:lnTo>
                <a:close/>
              </a:path>
            </a:pathLst>
          </a:custGeom>
          <a:blipFill>
            <a:blip r:embed="rId4"/>
            <a:stretch>
              <a:fillRect l="-283" t="0" r="-283" b="0"/>
            </a:stretch>
          </a:blipFill>
        </p:spPr>
      </p:sp>
      <p:sp>
        <p:nvSpPr>
          <p:cNvPr name="TextBox 25" id="25"/>
          <p:cNvSpPr txBox="true"/>
          <p:nvPr/>
        </p:nvSpPr>
        <p:spPr>
          <a:xfrm rot="0">
            <a:off x="12908205" y="6797952"/>
            <a:ext cx="4239293" cy="1456510"/>
          </a:xfrm>
          <a:prstGeom prst="rect">
            <a:avLst/>
          </a:prstGeom>
        </p:spPr>
        <p:txBody>
          <a:bodyPr anchor="t" rtlCol="false" tIns="0" lIns="0" bIns="0" rIns="0">
            <a:spAutoFit/>
          </a:bodyPr>
          <a:lstStyle/>
          <a:p>
            <a:pPr algn="ctr">
              <a:lnSpc>
                <a:spcPts val="3925"/>
              </a:lnSpc>
            </a:pPr>
            <a:r>
              <a:rPr lang="en-US" sz="2453">
                <a:solidFill>
                  <a:srgbClr val="4D4D4D"/>
                </a:solidFill>
                <a:latin typeface="Lato"/>
                <a:ea typeface="Lato"/>
                <a:cs typeface="Lato"/>
                <a:sym typeface="Lato"/>
              </a:rPr>
              <a:t>Majority of the clients (84%) of the clients don't have any personal loans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762048" y="1758715"/>
            <a:ext cx="5291851" cy="4593186"/>
          </a:xfrm>
          <a:custGeom>
            <a:avLst/>
            <a:gdLst/>
            <a:ahLst/>
            <a:cxnLst/>
            <a:rect r="r" b="b" t="t" l="l"/>
            <a:pathLst>
              <a:path h="4593186" w="5291851">
                <a:moveTo>
                  <a:pt x="0" y="0"/>
                </a:moveTo>
                <a:lnTo>
                  <a:pt x="5291851" y="0"/>
                </a:lnTo>
                <a:lnTo>
                  <a:pt x="5291851" y="4593186"/>
                </a:lnTo>
                <a:lnTo>
                  <a:pt x="0" y="4593186"/>
                </a:lnTo>
                <a:lnTo>
                  <a:pt x="0" y="0"/>
                </a:lnTo>
                <a:close/>
              </a:path>
            </a:pathLst>
          </a:custGeom>
          <a:blipFill>
            <a:blip r:embed="rId2"/>
            <a:stretch>
              <a:fillRect l="-13482" t="0" r="-13482" b="0"/>
            </a:stretch>
          </a:blipFill>
        </p:spPr>
      </p:sp>
      <p:sp>
        <p:nvSpPr>
          <p:cNvPr name="Freeform 3" id="3"/>
          <p:cNvSpPr/>
          <p:nvPr/>
        </p:nvSpPr>
        <p:spPr>
          <a:xfrm flipH="false" flipV="false" rot="0">
            <a:off x="11896457" y="1758715"/>
            <a:ext cx="5745012" cy="4593186"/>
          </a:xfrm>
          <a:custGeom>
            <a:avLst/>
            <a:gdLst/>
            <a:ahLst/>
            <a:cxnLst/>
            <a:rect r="r" b="b" t="t" l="l"/>
            <a:pathLst>
              <a:path h="4593186" w="5745012">
                <a:moveTo>
                  <a:pt x="0" y="0"/>
                </a:moveTo>
                <a:lnTo>
                  <a:pt x="5745012" y="0"/>
                </a:lnTo>
                <a:lnTo>
                  <a:pt x="5745012" y="4593186"/>
                </a:lnTo>
                <a:lnTo>
                  <a:pt x="0" y="4593186"/>
                </a:lnTo>
                <a:lnTo>
                  <a:pt x="0" y="0"/>
                </a:lnTo>
                <a:close/>
              </a:path>
            </a:pathLst>
          </a:custGeom>
          <a:blipFill>
            <a:blip r:embed="rId3"/>
            <a:stretch>
              <a:fillRect l="-3365" t="0" r="-3365" b="0"/>
            </a:stretch>
          </a:blipFill>
        </p:spPr>
      </p:sp>
      <p:sp>
        <p:nvSpPr>
          <p:cNvPr name="TextBox 4" id="4"/>
          <p:cNvSpPr txBox="true"/>
          <p:nvPr/>
        </p:nvSpPr>
        <p:spPr>
          <a:xfrm rot="0">
            <a:off x="766079" y="1500415"/>
            <a:ext cx="4157769" cy="459449"/>
          </a:xfrm>
          <a:prstGeom prst="rect">
            <a:avLst/>
          </a:prstGeom>
        </p:spPr>
        <p:txBody>
          <a:bodyPr anchor="t" rtlCol="false" tIns="0" lIns="0" bIns="0" rIns="0">
            <a:spAutoFit/>
          </a:bodyPr>
          <a:lstStyle/>
          <a:p>
            <a:pPr algn="l">
              <a:lnSpc>
                <a:spcPts val="3775"/>
              </a:lnSpc>
            </a:pPr>
            <a:r>
              <a:rPr lang="en-US" sz="2696">
                <a:solidFill>
                  <a:srgbClr val="BCAAD0"/>
                </a:solidFill>
                <a:latin typeface="Lato Bold"/>
                <a:ea typeface="Lato Bold"/>
                <a:cs typeface="Lato Bold"/>
                <a:sym typeface="Lato Bold"/>
              </a:rPr>
              <a:t>Findings:</a:t>
            </a:r>
          </a:p>
        </p:txBody>
      </p:sp>
      <p:sp>
        <p:nvSpPr>
          <p:cNvPr name="TextBox 5" id="5"/>
          <p:cNvSpPr txBox="true"/>
          <p:nvPr/>
        </p:nvSpPr>
        <p:spPr>
          <a:xfrm rot="0">
            <a:off x="593881" y="2046286"/>
            <a:ext cx="4869033" cy="2330177"/>
          </a:xfrm>
          <a:prstGeom prst="rect">
            <a:avLst/>
          </a:prstGeom>
        </p:spPr>
        <p:txBody>
          <a:bodyPr anchor="t" rtlCol="false" tIns="0" lIns="0" bIns="0" rIns="0">
            <a:spAutoFit/>
          </a:bodyPr>
          <a:lstStyle/>
          <a:p>
            <a:pPr algn="l" marL="501079" indent="-250539" lvl="1">
              <a:lnSpc>
                <a:spcPts val="3713"/>
              </a:lnSpc>
              <a:buAutoNum type="arabicPeriod" startAt="1"/>
            </a:pPr>
            <a:r>
              <a:rPr lang="en-US" sz="2320">
                <a:solidFill>
                  <a:srgbClr val="4D4D4D"/>
                </a:solidFill>
                <a:latin typeface="Lato"/>
                <a:ea typeface="Lato"/>
                <a:cs typeface="Lato"/>
                <a:sym typeface="Lato"/>
              </a:rPr>
              <a:t>A large majority of clients have a relatively low average yearly balance, as indicated by the tall bar at the beginning of the histogram.</a:t>
            </a:r>
          </a:p>
        </p:txBody>
      </p:sp>
      <p:sp>
        <p:nvSpPr>
          <p:cNvPr name="TextBox 6" id="6"/>
          <p:cNvSpPr txBox="true"/>
          <p:nvPr/>
        </p:nvSpPr>
        <p:spPr>
          <a:xfrm rot="0">
            <a:off x="766079" y="255581"/>
            <a:ext cx="13111269" cy="1152525"/>
          </a:xfrm>
          <a:prstGeom prst="rect">
            <a:avLst/>
          </a:prstGeom>
        </p:spPr>
        <p:txBody>
          <a:bodyPr anchor="t" rtlCol="false" tIns="0" lIns="0" bIns="0" rIns="0">
            <a:spAutoFit/>
          </a:bodyPr>
          <a:lstStyle/>
          <a:p>
            <a:pPr algn="l">
              <a:lnSpc>
                <a:spcPts val="9600"/>
              </a:lnSpc>
            </a:pPr>
            <a:r>
              <a:rPr lang="en-US" sz="6000" u="sng">
                <a:solidFill>
                  <a:srgbClr val="4D4D4D"/>
                </a:solidFill>
                <a:latin typeface="Lato"/>
                <a:ea typeface="Lato"/>
                <a:cs typeface="Lato"/>
                <a:sym typeface="Lato"/>
              </a:rPr>
              <a:t>Average yearly Balance Distribution</a:t>
            </a:r>
          </a:p>
        </p:txBody>
      </p:sp>
      <p:sp>
        <p:nvSpPr>
          <p:cNvPr name="TextBox 7" id="7"/>
          <p:cNvSpPr txBox="true"/>
          <p:nvPr/>
        </p:nvSpPr>
        <p:spPr>
          <a:xfrm rot="0">
            <a:off x="766079" y="7284768"/>
            <a:ext cx="4860284" cy="2492376"/>
          </a:xfrm>
          <a:prstGeom prst="rect">
            <a:avLst/>
          </a:prstGeom>
        </p:spPr>
        <p:txBody>
          <a:bodyPr anchor="t" rtlCol="false" tIns="0" lIns="0" bIns="0" rIns="0">
            <a:spAutoFit/>
          </a:bodyPr>
          <a:lstStyle/>
          <a:p>
            <a:pPr algn="l">
              <a:lnSpc>
                <a:spcPts val="3999"/>
              </a:lnSpc>
            </a:pPr>
            <a:r>
              <a:rPr lang="en-US" sz="2499">
                <a:solidFill>
                  <a:srgbClr val="4D4D4D"/>
                </a:solidFill>
                <a:latin typeface="Lato"/>
                <a:ea typeface="Lato"/>
                <a:cs typeface="Lato"/>
                <a:sym typeface="Lato"/>
              </a:rPr>
              <a:t>3. There are very few clients with an average yearly balance above 20,000 euros, indicating that high balances are rare within this client base</a:t>
            </a:r>
          </a:p>
        </p:txBody>
      </p:sp>
      <p:sp>
        <p:nvSpPr>
          <p:cNvPr name="TextBox 8" id="8"/>
          <p:cNvSpPr txBox="true"/>
          <p:nvPr/>
        </p:nvSpPr>
        <p:spPr>
          <a:xfrm rot="0">
            <a:off x="766079" y="4582842"/>
            <a:ext cx="4733348" cy="2492376"/>
          </a:xfrm>
          <a:prstGeom prst="rect">
            <a:avLst/>
          </a:prstGeom>
        </p:spPr>
        <p:txBody>
          <a:bodyPr anchor="t" rtlCol="false" tIns="0" lIns="0" bIns="0" rIns="0">
            <a:spAutoFit/>
          </a:bodyPr>
          <a:lstStyle/>
          <a:p>
            <a:pPr algn="l">
              <a:lnSpc>
                <a:spcPts val="3999"/>
              </a:lnSpc>
            </a:pPr>
            <a:r>
              <a:rPr lang="en-US" sz="2499">
                <a:solidFill>
                  <a:srgbClr val="4D4D4D"/>
                </a:solidFill>
                <a:latin typeface="Lato"/>
                <a:ea typeface="Lato"/>
                <a:cs typeface="Lato"/>
                <a:sym typeface="Lato"/>
              </a:rPr>
              <a:t>2. The frequency of clients decreases rapidly as the balance amount increases, suggesting that higher balances are much less common.</a:t>
            </a:r>
          </a:p>
        </p:txBody>
      </p:sp>
      <p:sp>
        <p:nvSpPr>
          <p:cNvPr name="TextBox 9" id="9"/>
          <p:cNvSpPr txBox="true"/>
          <p:nvPr/>
        </p:nvSpPr>
        <p:spPr>
          <a:xfrm rot="0">
            <a:off x="6405973" y="8052053"/>
            <a:ext cx="11139306" cy="1482726"/>
          </a:xfrm>
          <a:prstGeom prst="rect">
            <a:avLst/>
          </a:prstGeom>
        </p:spPr>
        <p:txBody>
          <a:bodyPr anchor="t" rtlCol="false" tIns="0" lIns="0" bIns="0" rIns="0">
            <a:spAutoFit/>
          </a:bodyPr>
          <a:lstStyle/>
          <a:p>
            <a:pPr algn="l">
              <a:lnSpc>
                <a:spcPts val="3999"/>
              </a:lnSpc>
            </a:pPr>
            <a:r>
              <a:rPr lang="en-US" sz="2499">
                <a:solidFill>
                  <a:srgbClr val="4D4D4D"/>
                </a:solidFill>
                <a:latin typeface="Lato"/>
                <a:ea typeface="Lato"/>
                <a:cs typeface="Lato"/>
                <a:sym typeface="Lato"/>
              </a:rPr>
              <a:t>5. Considering the shape of the distribution, the bank’s client base is likely comprised of individuals with modest means rather than high-net-worth individuals.</a:t>
            </a:r>
          </a:p>
        </p:txBody>
      </p:sp>
      <p:sp>
        <p:nvSpPr>
          <p:cNvPr name="TextBox 10" id="10"/>
          <p:cNvSpPr txBox="true"/>
          <p:nvPr/>
        </p:nvSpPr>
        <p:spPr>
          <a:xfrm rot="0">
            <a:off x="6405973" y="6713026"/>
            <a:ext cx="10946926" cy="977901"/>
          </a:xfrm>
          <a:prstGeom prst="rect">
            <a:avLst/>
          </a:prstGeom>
        </p:spPr>
        <p:txBody>
          <a:bodyPr anchor="t" rtlCol="false" tIns="0" lIns="0" bIns="0" rIns="0">
            <a:spAutoFit/>
          </a:bodyPr>
          <a:lstStyle/>
          <a:p>
            <a:pPr algn="l">
              <a:lnSpc>
                <a:spcPts val="3999"/>
              </a:lnSpc>
            </a:pPr>
            <a:r>
              <a:rPr lang="en-US" sz="2499">
                <a:solidFill>
                  <a:srgbClr val="4D4D4D"/>
                </a:solidFill>
                <a:latin typeface="Lato"/>
                <a:ea typeface="Lato"/>
                <a:cs typeface="Lato"/>
                <a:sym typeface="Lato"/>
              </a:rPr>
              <a:t>4. The distribution is right-skewed, with most clients clustered in the lower balance range and outliers with high balances.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76254" y="1991755"/>
            <a:ext cx="5999732" cy="4379835"/>
          </a:xfrm>
          <a:custGeom>
            <a:avLst/>
            <a:gdLst/>
            <a:ahLst/>
            <a:cxnLst/>
            <a:rect r="r" b="b" t="t" l="l"/>
            <a:pathLst>
              <a:path h="4379835" w="5999732">
                <a:moveTo>
                  <a:pt x="0" y="0"/>
                </a:moveTo>
                <a:lnTo>
                  <a:pt x="5999731" y="0"/>
                </a:lnTo>
                <a:lnTo>
                  <a:pt x="5999731" y="4379835"/>
                </a:lnTo>
                <a:lnTo>
                  <a:pt x="0" y="4379835"/>
                </a:lnTo>
                <a:lnTo>
                  <a:pt x="0" y="0"/>
                </a:lnTo>
                <a:close/>
              </a:path>
            </a:pathLst>
          </a:custGeom>
          <a:blipFill>
            <a:blip r:embed="rId2"/>
            <a:stretch>
              <a:fillRect l="0" t="-15289" r="0" b="-6253"/>
            </a:stretch>
          </a:blipFill>
        </p:spPr>
      </p:sp>
      <p:grpSp>
        <p:nvGrpSpPr>
          <p:cNvPr name="Group 3" id="3"/>
          <p:cNvGrpSpPr/>
          <p:nvPr/>
        </p:nvGrpSpPr>
        <p:grpSpPr>
          <a:xfrm rot="5400000">
            <a:off x="8417361" y="-8417361"/>
            <a:ext cx="1727225" cy="18561946"/>
            <a:chOff x="0" y="0"/>
            <a:chExt cx="454907" cy="4888743"/>
          </a:xfrm>
        </p:grpSpPr>
        <p:sp>
          <p:nvSpPr>
            <p:cNvPr name="Freeform 4" id="4"/>
            <p:cNvSpPr/>
            <p:nvPr/>
          </p:nvSpPr>
          <p:spPr>
            <a:xfrm flipH="false" flipV="false" rot="0">
              <a:off x="0" y="0"/>
              <a:ext cx="454907" cy="4888743"/>
            </a:xfrm>
            <a:custGeom>
              <a:avLst/>
              <a:gdLst/>
              <a:ahLst/>
              <a:cxnLst/>
              <a:rect r="r" b="b" t="t" l="l"/>
              <a:pathLst>
                <a:path h="4888743" w="454907">
                  <a:moveTo>
                    <a:pt x="0" y="0"/>
                  </a:moveTo>
                  <a:lnTo>
                    <a:pt x="454907" y="0"/>
                  </a:lnTo>
                  <a:lnTo>
                    <a:pt x="454907" y="4888743"/>
                  </a:lnTo>
                  <a:lnTo>
                    <a:pt x="0" y="4888743"/>
                  </a:lnTo>
                  <a:close/>
                </a:path>
              </a:pathLst>
            </a:custGeom>
            <a:solidFill>
              <a:srgbClr val="FFC2CA"/>
            </a:solidFill>
          </p:spPr>
        </p:sp>
        <p:sp>
          <p:nvSpPr>
            <p:cNvPr name="TextBox 5" id="5"/>
            <p:cNvSpPr txBox="true"/>
            <p:nvPr/>
          </p:nvSpPr>
          <p:spPr>
            <a:xfrm>
              <a:off x="0" y="-38100"/>
              <a:ext cx="454907" cy="4926843"/>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2364964" y="378717"/>
            <a:ext cx="13558072" cy="649983"/>
          </a:xfrm>
          <a:prstGeom prst="rect">
            <a:avLst/>
          </a:prstGeom>
        </p:spPr>
        <p:txBody>
          <a:bodyPr anchor="t" rtlCol="false" tIns="0" lIns="0" bIns="0" rIns="0">
            <a:spAutoFit/>
          </a:bodyPr>
          <a:lstStyle/>
          <a:p>
            <a:pPr algn="ctr">
              <a:lnSpc>
                <a:spcPts val="5317"/>
              </a:lnSpc>
            </a:pPr>
            <a:r>
              <a:rPr lang="en-US" sz="3798" spc="744">
                <a:solidFill>
                  <a:srgbClr val="4D4D4D"/>
                </a:solidFill>
                <a:latin typeface="Lato Bold"/>
                <a:ea typeface="Lato Bold"/>
                <a:cs typeface="Lato Bold"/>
                <a:sym typeface="Lato Bold"/>
              </a:rPr>
              <a:t>Communication types used during campaign</a:t>
            </a:r>
          </a:p>
        </p:txBody>
      </p:sp>
      <p:sp>
        <p:nvSpPr>
          <p:cNvPr name="TextBox 7" id="7"/>
          <p:cNvSpPr txBox="true"/>
          <p:nvPr/>
        </p:nvSpPr>
        <p:spPr>
          <a:xfrm rot="0">
            <a:off x="7723293" y="3465439"/>
            <a:ext cx="8691672" cy="1063582"/>
          </a:xfrm>
          <a:prstGeom prst="rect">
            <a:avLst/>
          </a:prstGeom>
        </p:spPr>
        <p:txBody>
          <a:bodyPr anchor="t" rtlCol="false" tIns="0" lIns="0" bIns="0" rIns="0">
            <a:spAutoFit/>
          </a:bodyPr>
          <a:lstStyle/>
          <a:p>
            <a:pPr algn="just">
              <a:lnSpc>
                <a:spcPts val="4301"/>
              </a:lnSpc>
            </a:pPr>
            <a:r>
              <a:rPr lang="en-US" sz="2688">
                <a:solidFill>
                  <a:srgbClr val="4D4D4D"/>
                </a:solidFill>
                <a:latin typeface="Lato"/>
                <a:ea typeface="Lato"/>
                <a:cs typeface="Lato"/>
                <a:sym typeface="Lato"/>
              </a:rPr>
              <a:t>1. 64.8 % pf the clients were contacted using a cellular medium.</a:t>
            </a:r>
          </a:p>
        </p:txBody>
      </p:sp>
      <p:sp>
        <p:nvSpPr>
          <p:cNvPr name="TextBox 8" id="8"/>
          <p:cNvSpPr txBox="true"/>
          <p:nvPr/>
        </p:nvSpPr>
        <p:spPr>
          <a:xfrm rot="0">
            <a:off x="7723293" y="2325049"/>
            <a:ext cx="3708447" cy="590191"/>
          </a:xfrm>
          <a:prstGeom prst="rect">
            <a:avLst/>
          </a:prstGeom>
        </p:spPr>
        <p:txBody>
          <a:bodyPr anchor="t" rtlCol="false" tIns="0" lIns="0" bIns="0" rIns="0">
            <a:spAutoFit/>
          </a:bodyPr>
          <a:lstStyle/>
          <a:p>
            <a:pPr algn="l">
              <a:lnSpc>
                <a:spcPts val="4861"/>
              </a:lnSpc>
            </a:pPr>
            <a:r>
              <a:rPr lang="en-US" sz="3472">
                <a:solidFill>
                  <a:srgbClr val="555555"/>
                </a:solidFill>
                <a:latin typeface="Lato Bold"/>
                <a:ea typeface="Lato Bold"/>
                <a:cs typeface="Lato Bold"/>
                <a:sym typeface="Lato Bold"/>
              </a:rPr>
              <a:t>Findings:</a:t>
            </a:r>
          </a:p>
        </p:txBody>
      </p:sp>
      <p:sp>
        <p:nvSpPr>
          <p:cNvPr name="TextBox 9" id="9"/>
          <p:cNvSpPr txBox="true"/>
          <p:nvPr/>
        </p:nvSpPr>
        <p:spPr>
          <a:xfrm rot="0">
            <a:off x="1269904" y="7058218"/>
            <a:ext cx="9208821" cy="496571"/>
          </a:xfrm>
          <a:prstGeom prst="rect">
            <a:avLst/>
          </a:prstGeom>
        </p:spPr>
        <p:txBody>
          <a:bodyPr anchor="t" rtlCol="false" tIns="0" lIns="0" bIns="0" rIns="0">
            <a:spAutoFit/>
          </a:bodyPr>
          <a:lstStyle/>
          <a:p>
            <a:pPr algn="just">
              <a:lnSpc>
                <a:spcPts val="4159"/>
              </a:lnSpc>
            </a:pPr>
            <a:r>
              <a:rPr lang="en-US" sz="2599">
                <a:solidFill>
                  <a:srgbClr val="4D4D4D"/>
                </a:solidFill>
                <a:latin typeface="Lato"/>
                <a:ea typeface="Lato"/>
                <a:cs typeface="Lato"/>
                <a:sym typeface="Lato"/>
              </a:rPr>
              <a:t>2. only 6.4 % of the clients were contacted using telephone.</a:t>
            </a:r>
          </a:p>
        </p:txBody>
      </p:sp>
      <p:sp>
        <p:nvSpPr>
          <p:cNvPr name="TextBox 10" id="10"/>
          <p:cNvSpPr txBox="true"/>
          <p:nvPr/>
        </p:nvSpPr>
        <p:spPr>
          <a:xfrm rot="0">
            <a:off x="1269904" y="8116764"/>
            <a:ext cx="7700698" cy="1032812"/>
          </a:xfrm>
          <a:prstGeom prst="rect">
            <a:avLst/>
          </a:prstGeom>
        </p:spPr>
        <p:txBody>
          <a:bodyPr anchor="t" rtlCol="false" tIns="0" lIns="0" bIns="0" rIns="0">
            <a:spAutoFit/>
          </a:bodyPr>
          <a:lstStyle/>
          <a:p>
            <a:pPr algn="just">
              <a:lnSpc>
                <a:spcPts val="4225"/>
              </a:lnSpc>
            </a:pPr>
            <a:r>
              <a:rPr lang="en-US" sz="2641">
                <a:solidFill>
                  <a:srgbClr val="4D4D4D"/>
                </a:solidFill>
                <a:latin typeface="Lato"/>
                <a:ea typeface="Lato"/>
                <a:cs typeface="Lato"/>
                <a:sym typeface="Lato"/>
              </a:rPr>
              <a:t>3. A very large percentage of the clients (28.8%) were contacted using unknown means.</a:t>
            </a:r>
          </a:p>
        </p:txBody>
      </p:sp>
      <p:sp>
        <p:nvSpPr>
          <p:cNvPr name="Freeform 11" id="11"/>
          <p:cNvSpPr/>
          <p:nvPr/>
        </p:nvSpPr>
        <p:spPr>
          <a:xfrm flipH="false" flipV="false" rot="0">
            <a:off x="10633658" y="4995464"/>
            <a:ext cx="7033600" cy="4726855"/>
          </a:xfrm>
          <a:custGeom>
            <a:avLst/>
            <a:gdLst/>
            <a:ahLst/>
            <a:cxnLst/>
            <a:rect r="r" b="b" t="t" l="l"/>
            <a:pathLst>
              <a:path h="4726855" w="7033600">
                <a:moveTo>
                  <a:pt x="0" y="0"/>
                </a:moveTo>
                <a:lnTo>
                  <a:pt x="7033600" y="0"/>
                </a:lnTo>
                <a:lnTo>
                  <a:pt x="7033600" y="4726854"/>
                </a:lnTo>
                <a:lnTo>
                  <a:pt x="0" y="4726854"/>
                </a:lnTo>
                <a:lnTo>
                  <a:pt x="0" y="0"/>
                </a:lnTo>
                <a:close/>
              </a:path>
            </a:pathLst>
          </a:custGeom>
          <a:blipFill>
            <a:blip r:embed="rId3"/>
            <a:stretch>
              <a:fillRect l="0" t="-1481" r="-1608" b="-188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DAGOZWa41-I</dc:identifier>
  <dcterms:modified xsi:type="dcterms:W3CDTF">2011-08-01T06:04:30Z</dcterms:modified>
  <cp:revision>1</cp:revision>
  <dc:title>Creative Business Presentation</dc:title>
</cp:coreProperties>
</file>