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64" r:id="rId7"/>
    <p:sldId id="260" r:id="rId8"/>
    <p:sldId id="261" r:id="rId9"/>
    <p:sldId id="265" r:id="rId10"/>
    <p:sldId id="262" r:id="rId11"/>
    <p:sldId id="266" r:id="rId12"/>
    <p:sldId id="272" r:id="rId13"/>
    <p:sldId id="274" r:id="rId14"/>
    <p:sldId id="275" r:id="rId15"/>
    <p:sldId id="276" r:id="rId16"/>
    <p:sldId id="270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126A8-B0B5-12C7-4F12-90D21F2359A7}" v="739" dt="2025-04-29T19:08:09.896"/>
    <p1510:client id="{98F4E1B8-2F5E-0B96-DF99-2DC91318F267}" v="863" dt="2025-04-29T14:44:27.934"/>
    <p1510:client id="{AB5B6A3A-9C5E-88C4-AA90-93211DA60A9D}" v="597" dt="2025-04-29T19:08:53.654"/>
    <p1510:client id="{F1CA3774-7578-77CE-47B5-A1DFC4370642}" v="48" dt="2025-04-29T15:27:43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5000">
                <a:ea typeface="+mj-lt"/>
                <a:cs typeface="+mj-lt"/>
              </a:rPr>
              <a:t>Reimagining Influence Detection in Social Networks via Graph Neural Networks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598016"/>
            <a:ext cx="8258176" cy="89891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/>
              <a:t>Group: 08</a:t>
            </a:r>
          </a:p>
          <a:p>
            <a:r>
              <a:rPr lang="en-US" sz="1600" err="1"/>
              <a:t>Harshavardana</a:t>
            </a:r>
            <a:r>
              <a:rPr lang="en-US" sz="1600"/>
              <a:t> Reddy Kolan</a:t>
            </a:r>
            <a:br>
              <a:rPr lang="en-US" sz="1600"/>
            </a:br>
            <a:r>
              <a:rPr lang="en-US" sz="1600"/>
              <a:t>Shikha Kumari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58D24-4649-1BE2-FCE6-4362B2EC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GNN Structure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35E73-F8E5-D7D1-1FA3-DDF3AFCED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124922" cy="45164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b="1"/>
              <a:t>Node Type (</a:t>
            </a:r>
            <a:r>
              <a:rPr lang="en-US" sz="2200" b="1" err="1"/>
              <a:t>StackOverflow</a:t>
            </a:r>
            <a:r>
              <a:rPr lang="en-US" sz="2200" b="1"/>
              <a:t>)</a:t>
            </a:r>
          </a:p>
          <a:p>
            <a:pPr lvl="1"/>
            <a:r>
              <a:rPr lang="en-US" sz="1800"/>
              <a:t>user, question, answer</a:t>
            </a:r>
            <a:endParaRPr lang="en-US" sz="1800" b="1"/>
          </a:p>
          <a:p>
            <a:r>
              <a:rPr lang="en-US" sz="2200" b="1"/>
              <a:t>Edge Type (</a:t>
            </a:r>
            <a:r>
              <a:rPr lang="en-US" sz="2200" b="1" err="1"/>
              <a:t>StackOverflow</a:t>
            </a:r>
            <a:r>
              <a:rPr lang="en-US" sz="2200" b="1"/>
              <a:t>)</a:t>
            </a:r>
            <a:endParaRPr lang="en-US" sz="1800"/>
          </a:p>
          <a:p>
            <a:pPr lvl="1"/>
            <a:r>
              <a:rPr lang="en-US" sz="1800"/>
              <a:t>user → asks → question</a:t>
            </a:r>
          </a:p>
          <a:p>
            <a:pPr lvl="1"/>
            <a:r>
              <a:rPr lang="en-US" sz="1800"/>
              <a:t>user → answers → answer</a:t>
            </a:r>
          </a:p>
          <a:p>
            <a:pPr lvl="1"/>
            <a:r>
              <a:rPr lang="en-US" sz="1800"/>
              <a:t>question → has → answer</a:t>
            </a:r>
          </a:p>
          <a:p>
            <a:pPr lvl="1"/>
            <a:r>
              <a:rPr lang="en-US" sz="1800"/>
              <a:t>question → </a:t>
            </a:r>
            <a:r>
              <a:rPr lang="en-US" sz="1800" err="1"/>
              <a:t>accepted_answer</a:t>
            </a:r>
            <a:r>
              <a:rPr lang="en-US" sz="1800"/>
              <a:t> → answer</a:t>
            </a:r>
          </a:p>
          <a:p>
            <a:pPr lvl="1"/>
            <a:r>
              <a:rPr lang="en-US" sz="1800"/>
              <a:t>Reverse edges</a:t>
            </a:r>
          </a:p>
          <a:p>
            <a:pPr lvl="1"/>
            <a:r>
              <a:rPr lang="en-US" sz="1800"/>
              <a:t>Self-loops added</a:t>
            </a:r>
          </a:p>
          <a:p>
            <a:pPr lvl="1"/>
            <a:endParaRPr lang="en-US" sz="1800"/>
          </a:p>
          <a:p>
            <a:pPr marL="457200" lvl="1" indent="0">
              <a:buNone/>
            </a:pPr>
            <a:endParaRPr lang="en-US" sz="1200" b="1"/>
          </a:p>
          <a:p>
            <a:pPr marL="0" indent="0">
              <a:buNone/>
            </a:pPr>
            <a:endParaRPr lang="en-US" sz="1200"/>
          </a:p>
          <a:p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D1B75-65F0-55CF-7387-A991B6D341F8}"/>
              </a:ext>
            </a:extLst>
          </p:cNvPr>
          <p:cNvSpPr txBox="1"/>
          <p:nvPr/>
        </p:nvSpPr>
        <p:spPr>
          <a:xfrm>
            <a:off x="6259734" y="1927041"/>
            <a:ext cx="5428463" cy="29874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200" b="1"/>
              <a:t>Node Type (</a:t>
            </a:r>
            <a:r>
              <a:rPr lang="en-US" sz="2200" err="1">
                <a:ea typeface="+mn-lt"/>
                <a:cs typeface="+mn-lt"/>
              </a:rPr>
              <a:t>AskReddit</a:t>
            </a:r>
            <a:r>
              <a:rPr lang="en-US" sz="2200" b="1"/>
              <a:t>)</a:t>
            </a:r>
            <a:endParaRPr lang="en-US" sz="22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author, post, comment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200" b="1"/>
              <a:t>Edge Type (</a:t>
            </a:r>
            <a:r>
              <a:rPr lang="en-US" sz="2200" err="1">
                <a:ea typeface="+mn-lt"/>
                <a:cs typeface="+mn-lt"/>
              </a:rPr>
              <a:t>AskReddit</a:t>
            </a:r>
            <a:r>
              <a:rPr lang="en-US" sz="2200" b="1"/>
              <a:t>)</a:t>
            </a:r>
            <a:endParaRPr lang="en-US" sz="22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author→ </a:t>
            </a:r>
            <a:r>
              <a:rPr lang="en-US" err="1"/>
              <a:t>wrote_post</a:t>
            </a:r>
            <a:r>
              <a:rPr lang="en-US"/>
              <a:t>→ post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author → </a:t>
            </a:r>
            <a:r>
              <a:rPr lang="en-US" err="1">
                <a:ea typeface="+mn-lt"/>
                <a:cs typeface="+mn-lt"/>
              </a:rPr>
              <a:t>wrote_comment</a:t>
            </a:r>
            <a:r>
              <a:rPr lang="en-US">
                <a:ea typeface="+mn-lt"/>
                <a:cs typeface="+mn-lt"/>
              </a:rPr>
              <a:t> → comment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post → has→ comment</a:t>
            </a:r>
            <a:endParaRPr lang="en-US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Reverse edges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/>
              <a:t>Self-</a:t>
            </a:r>
            <a:r>
              <a:rPr lang="en-US" err="1"/>
              <a:t>loopsadded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6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9F3DA-8D43-2A3C-19B5-0D78695A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181464"/>
            <a:ext cx="10722189" cy="154005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kern="1200">
                <a:latin typeface="+mj-lt"/>
                <a:ea typeface="+mj-ea"/>
                <a:cs typeface="+mj-cs"/>
              </a:rPr>
              <a:t>Visualization of </a:t>
            </a:r>
            <a:r>
              <a:rPr lang="en-US" sz="6600"/>
              <a:t>Node and it's Neighbors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380C83C0-E7FA-CA95-A3E2-94333B2D2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2271500"/>
            <a:ext cx="7890933" cy="4119988"/>
          </a:xfrm>
        </p:spPr>
      </p:pic>
      <p:pic>
        <p:nvPicPr>
          <p:cNvPr id="9" name="Picture 8" descr="A diagram of a network&#10;&#10;AI-generated content may be incorrect.">
            <a:extLst>
              <a:ext uri="{FF2B5EF4-FFF2-40B4-BE49-F238E27FC236}">
                <a16:creationId xmlns:a16="http://schemas.microsoft.com/office/drawing/2014/main" id="{4ED7578E-FD01-8AEE-27BF-4DF6552BB8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511" b="-196"/>
          <a:stretch/>
        </p:blipFill>
        <p:spPr>
          <a:xfrm>
            <a:off x="6688667" y="2162276"/>
            <a:ext cx="5308602" cy="43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2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BEB14-3F2D-CDFF-4412-DEFA44F50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08EB6B-5C9D-BE75-72CB-4569CEDD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A1FF0-B73F-A019-4E4E-180907CC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Training Pipeline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420E40A-D207-2E50-F93F-8E51611FF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A6EE-909B-2FF6-F81E-F824FE5D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lvl="2">
              <a:buFont typeface="Wingdings,Sans-Serif" panose="020B0604020202020204" pitchFamily="34" charset="0"/>
              <a:buChar char="§"/>
            </a:pPr>
            <a:endParaRPr lang="en-US"/>
          </a:p>
          <a:p>
            <a:pPr lvl="2">
              <a:buFont typeface="Wingdings,Sans-Serif" panose="020B0604020202020204" pitchFamily="34" charset="0"/>
              <a:buChar char="§"/>
            </a:pPr>
            <a:endParaRPr lang="en-US"/>
          </a:p>
          <a:p>
            <a:pPr lvl="2"/>
            <a:endParaRPr lang="en-US"/>
          </a:p>
          <a:p>
            <a:pPr lvl="2"/>
            <a:endParaRPr lang="en-US" sz="1200"/>
          </a:p>
          <a:p>
            <a:endParaRPr lang="en-US" sz="1200" b="1"/>
          </a:p>
        </p:txBody>
      </p:sp>
      <p:pic>
        <p:nvPicPr>
          <p:cNvPr id="4" name="Picture 3" descr="A diagram of graphing process&#10;&#10;AI-generated content may be incorrect.">
            <a:extLst>
              <a:ext uri="{FF2B5EF4-FFF2-40B4-BE49-F238E27FC236}">
                <a16:creationId xmlns:a16="http://schemas.microsoft.com/office/drawing/2014/main" id="{14C4950E-472B-202B-294C-BCCF8B64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6" y="2044372"/>
            <a:ext cx="5553075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CE576-90D3-1320-3E1E-C76076612CA1}"/>
              </a:ext>
            </a:extLst>
          </p:cNvPr>
          <p:cNvSpPr txBox="1"/>
          <p:nvPr/>
        </p:nvSpPr>
        <p:spPr>
          <a:xfrm>
            <a:off x="6613657" y="1928301"/>
            <a:ext cx="489695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/>
              <a:t>Takes an </a:t>
            </a:r>
            <a:r>
              <a:rPr lang="en-US" b="1"/>
              <a:t>input graph</a:t>
            </a:r>
            <a:r>
              <a:rPr lang="en-US"/>
              <a:t> with node features.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Uses a </a:t>
            </a:r>
            <a:r>
              <a:rPr lang="en-US" b="1"/>
              <a:t>Heterogeneous </a:t>
            </a:r>
            <a:r>
              <a:rPr lang="en-US" b="1" err="1"/>
              <a:t>GraphSAGE</a:t>
            </a:r>
            <a:r>
              <a:rPr lang="en-US"/>
              <a:t> model for message passing.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Architecture consists of: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Graph Convolution Layer</a:t>
            </a:r>
            <a:r>
              <a:rPr lang="en-US"/>
              <a:t> → aggregates neighbor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ReLU Activation</a:t>
            </a:r>
            <a:r>
              <a:rPr lang="en-US"/>
              <a:t> → adds non-linearity.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Second Graph Convolution Layer</a:t>
            </a:r>
            <a:r>
              <a:rPr lang="en-US"/>
              <a:t> → further refines node embeddings.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ReLU Activation</a:t>
            </a:r>
            <a:r>
              <a:rPr lang="en-US"/>
              <a:t> → applied again for deeper representations.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Linear Layer (Output Layer)</a:t>
            </a:r>
            <a:r>
              <a:rPr lang="en-US"/>
              <a:t> → maps final embeddings to prediction scores.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Suitable for tasks like </a:t>
            </a:r>
            <a:r>
              <a:rPr lang="en-US" b="1"/>
              <a:t>node classification</a:t>
            </a:r>
            <a:r>
              <a:rPr lang="en-US"/>
              <a:t> or </a:t>
            </a:r>
            <a:r>
              <a:rPr lang="en-US" b="1"/>
              <a:t>link prediction</a:t>
            </a:r>
            <a:r>
              <a:rPr lang="en-US"/>
              <a:t> in </a:t>
            </a:r>
            <a:r>
              <a:rPr lang="en-US" b="1"/>
              <a:t>heterogeneous graphs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759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C8BF1-F612-0D0A-DE83-8883CFB1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A5E251-6C75-4600-D0E3-2111A4BD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D53D-F4FB-7704-6082-046F8C37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Training Setup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AEDBBB6F-D283-F413-F61A-E28C1BDFB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83EB-2EE4-826D-3D01-0DDE61FD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200" b="1"/>
              <a:t>🛠 </a:t>
            </a:r>
            <a:r>
              <a:rPr lang="en-US" sz="1200" b="1">
                <a:solidFill>
                  <a:schemeClr val="accent1"/>
                </a:solidFill>
              </a:rPr>
              <a:t>Training Setup for Heterogeneous GNN</a:t>
            </a:r>
            <a:endParaRPr lang="en-US" sz="1200">
              <a:solidFill>
                <a:schemeClr val="accent1"/>
              </a:solidFill>
            </a:endParaRPr>
          </a:p>
          <a:p>
            <a:r>
              <a:rPr lang="en-US" sz="1200" b="1">
                <a:ea typeface="+mn-lt"/>
                <a:cs typeface="+mn-lt"/>
              </a:rPr>
              <a:t>Graph Neural Network (GNN) Model:</a:t>
            </a:r>
            <a:endParaRPr lang="en-US" sz="1200"/>
          </a:p>
          <a:p>
            <a:pPr lvl="1"/>
            <a:r>
              <a:rPr lang="en-US" sz="1200">
                <a:ea typeface="+mn-lt"/>
                <a:cs typeface="+mn-lt"/>
              </a:rPr>
              <a:t>Implemented using </a:t>
            </a:r>
            <a:r>
              <a:rPr lang="en-US" sz="1200" b="1" err="1">
                <a:ea typeface="+mn-lt"/>
                <a:cs typeface="+mn-lt"/>
              </a:rPr>
              <a:t>PyTorch</a:t>
            </a:r>
            <a:r>
              <a:rPr lang="en-US" sz="1200" b="1">
                <a:ea typeface="+mn-lt"/>
                <a:cs typeface="+mn-lt"/>
              </a:rPr>
              <a:t> Geometric</a:t>
            </a:r>
            <a:endParaRPr lang="en-US" sz="1200"/>
          </a:p>
          <a:p>
            <a:pPr lvl="1"/>
            <a:r>
              <a:rPr lang="en-US" sz="1200">
                <a:ea typeface="+mn-lt"/>
                <a:cs typeface="+mn-lt"/>
              </a:rPr>
              <a:t>Uses </a:t>
            </a:r>
            <a:r>
              <a:rPr lang="en-US" sz="1200" b="1">
                <a:ea typeface="+mn-lt"/>
                <a:cs typeface="+mn-lt"/>
              </a:rPr>
              <a:t>Heterogeneous Graph Convolutions</a:t>
            </a:r>
            <a:r>
              <a:rPr lang="en-US" sz="1200">
                <a:ea typeface="+mn-lt"/>
                <a:cs typeface="+mn-lt"/>
              </a:rPr>
              <a:t> for multiple node and edge types: </a:t>
            </a:r>
            <a:r>
              <a:rPr lang="en-US" sz="1200" err="1">
                <a:ea typeface="+mn-lt"/>
                <a:cs typeface="+mn-lt"/>
              </a:rPr>
              <a:t>GraphSAGE</a:t>
            </a:r>
            <a:endParaRPr lang="en-US" sz="1200" err="1"/>
          </a:p>
          <a:p>
            <a:r>
              <a:rPr lang="en-US" sz="1200" b="1">
                <a:ea typeface="+mn-lt"/>
                <a:cs typeface="+mn-lt"/>
              </a:rPr>
              <a:t>Hyperparameters:</a:t>
            </a:r>
            <a:endParaRPr lang="en-US" sz="1200"/>
          </a:p>
          <a:p>
            <a:pPr lvl="1"/>
            <a:r>
              <a:rPr lang="en-US" sz="1200" b="1">
                <a:ea typeface="+mn-lt"/>
                <a:cs typeface="+mn-lt"/>
              </a:rPr>
              <a:t>Hidden Layers:</a:t>
            </a:r>
            <a:r>
              <a:rPr lang="en-US" sz="1200">
                <a:ea typeface="+mn-lt"/>
                <a:cs typeface="+mn-lt"/>
              </a:rPr>
              <a:t> 2-layer </a:t>
            </a:r>
            <a:r>
              <a:rPr lang="en-US" sz="1200" b="1" err="1">
                <a:ea typeface="+mn-lt"/>
                <a:cs typeface="+mn-lt"/>
              </a:rPr>
              <a:t>SAGEConv</a:t>
            </a:r>
            <a:r>
              <a:rPr lang="en-US" sz="1200">
                <a:ea typeface="+mn-lt"/>
                <a:cs typeface="+mn-lt"/>
              </a:rPr>
              <a:t> with 64 hidden units</a:t>
            </a:r>
            <a:endParaRPr lang="en-US" sz="1200"/>
          </a:p>
          <a:p>
            <a:pPr lvl="1"/>
            <a:r>
              <a:rPr lang="en-US" sz="1200" b="1">
                <a:ea typeface="+mn-lt"/>
                <a:cs typeface="+mn-lt"/>
              </a:rPr>
              <a:t>Output channels</a:t>
            </a:r>
            <a:r>
              <a:rPr lang="en-US" sz="1200">
                <a:ea typeface="+mn-lt"/>
                <a:cs typeface="+mn-lt"/>
              </a:rPr>
              <a:t>: 2</a:t>
            </a:r>
          </a:p>
          <a:p>
            <a:pPr lvl="1"/>
            <a:r>
              <a:rPr lang="en-US" sz="1200" b="1">
                <a:ea typeface="+mn-lt"/>
                <a:cs typeface="+mn-lt"/>
              </a:rPr>
              <a:t>Aggregation:</a:t>
            </a:r>
            <a:r>
              <a:rPr lang="en-US" sz="1200">
                <a:ea typeface="+mn-lt"/>
                <a:cs typeface="+mn-lt"/>
              </a:rPr>
              <a:t> Mean pooling to aggregate neighbor information</a:t>
            </a:r>
            <a:endParaRPr lang="en-US" sz="1200"/>
          </a:p>
          <a:p>
            <a:pPr lvl="1"/>
            <a:r>
              <a:rPr lang="en-US" sz="1200" b="1">
                <a:ea typeface="+mn-lt"/>
                <a:cs typeface="+mn-lt"/>
              </a:rPr>
              <a:t>Learning Rate: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b="1">
                <a:ea typeface="+mn-lt"/>
                <a:cs typeface="+mn-lt"/>
              </a:rPr>
              <a:t>0.01 </a:t>
            </a:r>
            <a:endParaRPr lang="en-US" sz="1200">
              <a:ea typeface="+mn-lt"/>
              <a:cs typeface="+mn-lt"/>
            </a:endParaRPr>
          </a:p>
          <a:p>
            <a:pPr lvl="1"/>
            <a:r>
              <a:rPr lang="en-US" sz="1200" b="1" err="1">
                <a:ea typeface="+mn-lt"/>
                <a:cs typeface="+mn-lt"/>
              </a:rPr>
              <a:t>Num_epochs</a:t>
            </a:r>
            <a:r>
              <a:rPr lang="en-US" sz="1200" b="1">
                <a:ea typeface="+mn-lt"/>
                <a:cs typeface="+mn-lt"/>
              </a:rPr>
              <a:t>: 50</a:t>
            </a:r>
          </a:p>
          <a:p>
            <a:pPr lvl="1"/>
            <a:r>
              <a:rPr lang="en-US" sz="1200" b="1">
                <a:ea typeface="+mn-lt"/>
                <a:cs typeface="+mn-lt"/>
              </a:rPr>
              <a:t>Batch Size:</a:t>
            </a:r>
            <a:r>
              <a:rPr lang="en-US" sz="1200">
                <a:ea typeface="+mn-lt"/>
                <a:cs typeface="+mn-lt"/>
              </a:rPr>
              <a:t> 64</a:t>
            </a:r>
            <a:endParaRPr lang="en-US" sz="1200"/>
          </a:p>
          <a:p>
            <a:pPr lvl="1"/>
            <a:r>
              <a:rPr lang="en-US" sz="1200" b="1">
                <a:ea typeface="+mn-lt"/>
                <a:cs typeface="+mn-lt"/>
              </a:rPr>
              <a:t>Number of </a:t>
            </a:r>
            <a:r>
              <a:rPr lang="en-US" sz="1200" b="1" err="1">
                <a:ea typeface="+mn-lt"/>
                <a:cs typeface="+mn-lt"/>
              </a:rPr>
              <a:t>neighbours</a:t>
            </a:r>
            <a:r>
              <a:rPr lang="en-US" sz="1200">
                <a:ea typeface="+mn-lt"/>
                <a:cs typeface="+mn-lt"/>
              </a:rPr>
              <a:t>: [10,10]</a:t>
            </a:r>
          </a:p>
          <a:p>
            <a:pPr lvl="1"/>
            <a:r>
              <a:rPr lang="en-US" sz="1200" b="1">
                <a:ea typeface="+mn-lt"/>
                <a:cs typeface="+mn-lt"/>
              </a:rPr>
              <a:t>Split:</a:t>
            </a:r>
            <a:r>
              <a:rPr lang="en-US" sz="1200">
                <a:ea typeface="+mn-lt"/>
                <a:cs typeface="+mn-lt"/>
              </a:rPr>
              <a:t> '</a:t>
            </a:r>
            <a:r>
              <a:rPr lang="en-US" sz="1200" err="1">
                <a:ea typeface="+mn-lt"/>
                <a:cs typeface="+mn-lt"/>
              </a:rPr>
              <a:t>train_rest</a:t>
            </a:r>
            <a:r>
              <a:rPr lang="en-US" sz="1200">
                <a:ea typeface="+mn-lt"/>
                <a:cs typeface="+mn-lt"/>
              </a:rPr>
              <a:t>'</a:t>
            </a:r>
          </a:p>
          <a:p>
            <a:pPr lvl="1"/>
            <a:r>
              <a:rPr lang="en-US" sz="1200" b="1">
                <a:ea typeface="+mn-lt"/>
                <a:cs typeface="+mn-lt"/>
              </a:rPr>
              <a:t>Optimizer:</a:t>
            </a:r>
            <a:r>
              <a:rPr lang="en-US" sz="1200">
                <a:ea typeface="+mn-lt"/>
                <a:cs typeface="+mn-lt"/>
              </a:rPr>
              <a:t> Adam(Weight Decay: </a:t>
            </a:r>
            <a:r>
              <a:rPr lang="en-US" sz="1200" b="1">
                <a:ea typeface="+mn-lt"/>
                <a:cs typeface="+mn-lt"/>
              </a:rPr>
              <a:t>1e-4</a:t>
            </a:r>
            <a:r>
              <a:rPr lang="en-US" sz="1200">
                <a:ea typeface="+mn-lt"/>
                <a:cs typeface="+mn-lt"/>
              </a:rPr>
              <a:t> for regularization)</a:t>
            </a:r>
            <a:endParaRPr lang="en-US" sz="1200"/>
          </a:p>
          <a:p>
            <a:pPr lvl="1"/>
            <a:r>
              <a:rPr lang="en-US" sz="1200" b="1">
                <a:ea typeface="+mn-lt"/>
                <a:cs typeface="+mn-lt"/>
              </a:rPr>
              <a:t>Loss Function</a:t>
            </a:r>
            <a:r>
              <a:rPr lang="en-US" sz="1200">
                <a:ea typeface="+mn-lt"/>
                <a:cs typeface="+mn-lt"/>
              </a:rPr>
              <a:t>: Cross Entropy</a:t>
            </a:r>
          </a:p>
          <a:p>
            <a:r>
              <a:rPr lang="en-US" sz="1200" b="1">
                <a:ea typeface="+mn-lt"/>
                <a:cs typeface="+mn-lt"/>
              </a:rPr>
              <a:t>Data Handling &amp; Training:</a:t>
            </a:r>
            <a:endParaRPr lang="en-US" sz="1200"/>
          </a:p>
          <a:p>
            <a:pPr lvl="1"/>
            <a:r>
              <a:rPr lang="en-US" sz="1200" b="1">
                <a:ea typeface="+mn-lt"/>
                <a:cs typeface="+mn-lt"/>
              </a:rPr>
              <a:t>Self-loops:</a:t>
            </a:r>
            <a:r>
              <a:rPr lang="en-US" sz="1200">
                <a:ea typeface="+mn-lt"/>
                <a:cs typeface="+mn-lt"/>
              </a:rPr>
              <a:t> Helps model </a:t>
            </a:r>
            <a:r>
              <a:rPr lang="en-US" sz="1200" b="1">
                <a:ea typeface="+mn-lt"/>
                <a:cs typeface="+mn-lt"/>
              </a:rPr>
              <a:t>user self-engagement patterns </a:t>
            </a:r>
            <a:endParaRPr lang="en-US" sz="1200">
              <a:ea typeface="+mn-lt"/>
              <a:cs typeface="+mn-lt"/>
            </a:endParaRPr>
          </a:p>
          <a:p>
            <a:pPr lvl="1"/>
            <a:r>
              <a:rPr lang="en-US" sz="1200" b="1">
                <a:ea typeface="+mn-lt"/>
                <a:cs typeface="+mn-lt"/>
              </a:rPr>
              <a:t>Node Splitting:</a:t>
            </a:r>
            <a:r>
              <a:rPr lang="en-US" sz="1200">
                <a:ea typeface="+mn-lt"/>
                <a:cs typeface="+mn-lt"/>
              </a:rPr>
              <a:t> </a:t>
            </a:r>
            <a:r>
              <a:rPr lang="en-US" sz="1200" b="1" err="1">
                <a:ea typeface="+mn-lt"/>
                <a:cs typeface="+mn-lt"/>
              </a:rPr>
              <a:t>RandomNodeSplit</a:t>
            </a:r>
            <a:r>
              <a:rPr lang="en-US" sz="1200">
                <a:ea typeface="+mn-lt"/>
                <a:cs typeface="+mn-lt"/>
              </a:rPr>
              <a:t> (80% train, 10% validation, 10% test)</a:t>
            </a:r>
          </a:p>
          <a:p>
            <a:pPr lvl="1"/>
            <a:r>
              <a:rPr lang="en-US" sz="1200" b="1">
                <a:ea typeface="+mn-lt"/>
                <a:cs typeface="+mn-lt"/>
              </a:rPr>
              <a:t>Stratified Mini-Batching</a:t>
            </a:r>
            <a:r>
              <a:rPr lang="en-US" sz="1200">
                <a:ea typeface="+mn-lt"/>
                <a:cs typeface="+mn-lt"/>
              </a:rPr>
              <a:t> for balanced sampling (necessary due to class imbalance) - New Addition</a:t>
            </a:r>
            <a:endParaRPr lang="en-US" sz="1200" b="1">
              <a:ea typeface="+mn-lt"/>
              <a:cs typeface="+mn-lt"/>
            </a:endParaRPr>
          </a:p>
          <a:p>
            <a:pPr lvl="1"/>
            <a:r>
              <a:rPr lang="en-US" sz="1200" b="1">
                <a:ea typeface="+mn-lt"/>
                <a:cs typeface="+mn-lt"/>
              </a:rPr>
              <a:t>Mini-Batch Training: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b="1" err="1">
                <a:ea typeface="+mn-lt"/>
                <a:cs typeface="+mn-lt"/>
              </a:rPr>
              <a:t>NeighborLoader</a:t>
            </a:r>
            <a:r>
              <a:rPr lang="en-US" sz="1200">
                <a:ea typeface="+mn-lt"/>
                <a:cs typeface="+mn-lt"/>
              </a:rPr>
              <a:t> for efficiency</a:t>
            </a:r>
            <a:endParaRPr lang="en-US" sz="1200"/>
          </a:p>
          <a:p>
            <a:pPr marL="0" indent="0">
              <a:buNone/>
            </a:pP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17473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C8BF1-F612-0D0A-DE83-8883CFB1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A5E251-6C75-4600-D0E3-2111A4BD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ED53D-F4FB-7704-6082-046F8C37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Stratified Sampling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AEDBBB6F-D283-F413-F61A-E28C1BDFB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83EB-2EE4-826D-3D01-0DDE61FD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997904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200" b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200" b="1"/>
          </a:p>
        </p:txBody>
      </p:sp>
      <p:pic>
        <p:nvPicPr>
          <p:cNvPr id="5" name="Picture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58E77A8D-814A-07B4-EAC9-D9465F41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3" y="2179563"/>
            <a:ext cx="3412305" cy="3577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889266-F720-0B0B-A662-C60AB2123C55}"/>
              </a:ext>
            </a:extLst>
          </p:cNvPr>
          <p:cNvSpPr txBox="1"/>
          <p:nvPr/>
        </p:nvSpPr>
        <p:spPr>
          <a:xfrm>
            <a:off x="5686322" y="2064773"/>
            <a:ext cx="583380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b="1">
                <a:latin typeface="Aptos"/>
                <a:cs typeface="Arial"/>
              </a:rPr>
              <a:t>Extract training indices</a:t>
            </a:r>
            <a:r>
              <a:rPr lang="en-US">
                <a:latin typeface="Aptos"/>
                <a:cs typeface="Arial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en-US" b="1">
                <a:latin typeface="Aptos"/>
                <a:cs typeface="Arial"/>
              </a:rPr>
              <a:t>Group indices by class</a:t>
            </a:r>
            <a:r>
              <a:rPr lang="en-US">
                <a:latin typeface="Aptos"/>
                <a:cs typeface="Arial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en-US" b="1">
                <a:latin typeface="Aptos"/>
                <a:cs typeface="Arial"/>
              </a:rPr>
              <a:t>Shuffle each class's indices</a:t>
            </a:r>
            <a:r>
              <a:rPr lang="en-US">
                <a:latin typeface="Aptos"/>
                <a:cs typeface="Arial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en-US" b="1">
                <a:latin typeface="Aptos"/>
                <a:cs typeface="Arial"/>
              </a:rPr>
              <a:t>Compute batching parameters</a:t>
            </a:r>
            <a:r>
              <a:rPr lang="en-US">
                <a:latin typeface="Aptos"/>
                <a:cs typeface="Arial"/>
              </a:rPr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en-US" err="1">
                <a:solidFill>
                  <a:srgbClr val="188038"/>
                </a:solidFill>
                <a:latin typeface="Aptos"/>
                <a:ea typeface="Roboto Mono"/>
                <a:cs typeface="Arial"/>
              </a:rPr>
              <a:t>samples_per_class</a:t>
            </a:r>
            <a:r>
              <a:rPr lang="en-US">
                <a:latin typeface="Aptos"/>
                <a:cs typeface="Arial"/>
              </a:rPr>
              <a:t>: How many samples of </a:t>
            </a:r>
            <a:r>
              <a:rPr lang="en-US" b="1">
                <a:latin typeface="Aptos"/>
                <a:cs typeface="Arial"/>
              </a:rPr>
              <a:t>each class</a:t>
            </a:r>
            <a:r>
              <a:rPr lang="en-US">
                <a:latin typeface="Aptos"/>
                <a:cs typeface="Arial"/>
              </a:rPr>
              <a:t> should go into one batch.</a:t>
            </a:r>
          </a:p>
          <a:p>
            <a:pPr marL="742950" lvl="1" indent="-285750">
              <a:buFont typeface="Courier New"/>
              <a:buChar char="o"/>
            </a:pPr>
            <a:r>
              <a:rPr lang="en-US" err="1">
                <a:solidFill>
                  <a:srgbClr val="188038"/>
                </a:solidFill>
                <a:latin typeface="Aptos"/>
                <a:ea typeface="Roboto Mono"/>
                <a:cs typeface="Arial"/>
              </a:rPr>
              <a:t>min_batches</a:t>
            </a:r>
            <a:r>
              <a:rPr lang="en-US">
                <a:latin typeface="Aptos"/>
                <a:cs typeface="Arial"/>
              </a:rPr>
              <a:t>: The number of </a:t>
            </a:r>
            <a:r>
              <a:rPr lang="en-US" b="1">
                <a:latin typeface="Aptos"/>
                <a:cs typeface="Arial"/>
              </a:rPr>
              <a:t>complete</a:t>
            </a:r>
            <a:r>
              <a:rPr lang="en-US">
                <a:latin typeface="Aptos"/>
                <a:cs typeface="Arial"/>
              </a:rPr>
              <a:t> batches we can form, based on the smallest class size.</a:t>
            </a:r>
          </a:p>
          <a:p>
            <a:pPr marL="285750" indent="-285750">
              <a:buFont typeface="Calibri"/>
              <a:buChar char="-"/>
            </a:pPr>
            <a:r>
              <a:rPr lang="en-US" b="1">
                <a:latin typeface="Aptos"/>
                <a:cs typeface="Arial"/>
              </a:rPr>
              <a:t>Form batches</a:t>
            </a:r>
            <a:r>
              <a:rPr lang="en-US">
                <a:latin typeface="Aptos"/>
                <a:cs typeface="Arial"/>
              </a:rPr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Aptos"/>
                <a:cs typeface="Arial"/>
              </a:rPr>
              <a:t>Take the right slice of samples from </a:t>
            </a:r>
            <a:r>
              <a:rPr lang="en-US" b="1">
                <a:latin typeface="Aptos"/>
                <a:cs typeface="Arial"/>
              </a:rPr>
              <a:t>each class's shuffled list</a:t>
            </a:r>
            <a:r>
              <a:rPr lang="en-US">
                <a:latin typeface="Aptos"/>
                <a:cs typeface="Arial"/>
              </a:rPr>
              <a:t>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Aptos"/>
                <a:cs typeface="Arial"/>
              </a:rPr>
              <a:t>Concatenate them to form one batch.</a:t>
            </a:r>
          </a:p>
          <a:p>
            <a:pPr marL="285750" indent="-285750">
              <a:buFont typeface="Calibri"/>
              <a:buChar char="-"/>
            </a:pPr>
            <a:r>
              <a:rPr lang="en-US" b="1">
                <a:latin typeface="Aptos"/>
                <a:cs typeface="Arial"/>
              </a:rPr>
              <a:t>Return all batches</a:t>
            </a:r>
            <a:r>
              <a:rPr lang="en-US">
                <a:latin typeface="Aptos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37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378A8-0556-D059-9396-1B1AD62F4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FEFCB5-0F5C-2D1C-8F23-94D15EA9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445B1-1BA6-41C3-DC99-9E60FCC8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Evaluation Metrics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2011200-94B3-97DF-937A-33F40281D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DC75-7DC7-C646-E012-AF66D6B6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4997904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200" b="1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200" b="1"/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E2895304-F75E-3215-99D7-AF44504C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55" y="1934114"/>
            <a:ext cx="9515475" cy="1638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B9950-21D0-4CC1-0D84-9B615F7A0437}"/>
              </a:ext>
            </a:extLst>
          </p:cNvPr>
          <p:cNvSpPr txBox="1"/>
          <p:nvPr/>
        </p:nvSpPr>
        <p:spPr>
          <a:xfrm>
            <a:off x="922985" y="3745605"/>
            <a:ext cx="93479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Both models perform well across datasets, with GCN showing slightly better overall metrics.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+mn-lt"/>
                <a:cs typeface="+mn-lt"/>
              </a:rPr>
              <a:t>Despite a good AUC score for </a:t>
            </a:r>
            <a:r>
              <a:rPr lang="en-US" err="1">
                <a:ea typeface="+mn-lt"/>
                <a:cs typeface="+mn-lt"/>
              </a:rPr>
              <a:t>AskReddit</a:t>
            </a:r>
            <a:r>
              <a:rPr lang="en-US">
                <a:ea typeface="+mn-lt"/>
                <a:cs typeface="+mn-lt"/>
              </a:rPr>
              <a:t>, the ROC curve suggests underfitting, likely due to the model being too simple to capture complex patterns.</a:t>
            </a:r>
          </a:p>
        </p:txBody>
      </p:sp>
    </p:spTree>
    <p:extLst>
      <p:ext uri="{BB962C8B-B14F-4D97-AF65-F5344CB8AC3E}">
        <p14:creationId xmlns:p14="http://schemas.microsoft.com/office/powerpoint/2010/main" val="182647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8CB92-A755-0C53-9B20-2171568E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0994953" cy="12537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/>
              <a:t>ROC Curve for GNN (Stack Overflow | </a:t>
            </a:r>
            <a:r>
              <a:rPr lang="en-US" sz="4600" err="1"/>
              <a:t>AskReddit</a:t>
            </a:r>
            <a:r>
              <a:rPr lang="en-US" sz="4600"/>
              <a:t>)</a:t>
            </a:r>
            <a:endParaRPr lang="en-US" sz="4600" kern="1200">
              <a:latin typeface="+mj-lt"/>
              <a:ea typeface="+mj-ea"/>
              <a:cs typeface="+mj-cs"/>
            </a:endParaRP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A83823E-3BBB-A025-6B80-E73DC2C49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441" y="1936649"/>
            <a:ext cx="5249334" cy="4131733"/>
          </a:xfrm>
        </p:spPr>
      </p:pic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BD924BE4-263D-AC98-8363-AAC4F93D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08" y="1935855"/>
            <a:ext cx="5727700" cy="413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D15C3-EECE-81E6-DDE0-4618012C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Work: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612D-8830-1D90-19B0-E926C50A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Increasing complexity of the models by number of layers, changing configurations.</a:t>
            </a:r>
          </a:p>
          <a:p>
            <a:r>
              <a:rPr lang="en-US" sz="2200"/>
              <a:t>Trying different models – like GAT</a:t>
            </a:r>
          </a:p>
          <a:p>
            <a:r>
              <a:rPr lang="en-US" sz="2200"/>
              <a:t>Extending to other platforms in Social Networks.</a:t>
            </a:r>
          </a:p>
        </p:txBody>
      </p:sp>
    </p:spTree>
    <p:extLst>
      <p:ext uri="{BB962C8B-B14F-4D97-AF65-F5344CB8AC3E}">
        <p14:creationId xmlns:p14="http://schemas.microsoft.com/office/powerpoint/2010/main" val="24916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0F178-D585-9654-4316-94041EB1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98003"/>
          </a:xfrm>
        </p:spPr>
        <p:txBody>
          <a:bodyPr>
            <a:normAutofit/>
          </a:bodyPr>
          <a:lstStyle/>
          <a:p>
            <a:r>
              <a:rPr lang="en-US" sz="5400"/>
              <a:t>Contents: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6D5BF-8186-4878-70C9-F32EA10B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11" y="1712673"/>
            <a:ext cx="10515600" cy="48156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000" b="1">
                <a:ea typeface="+mn-lt"/>
                <a:cs typeface="+mn-lt"/>
              </a:rPr>
              <a:t>Introduction</a:t>
            </a:r>
            <a:endParaRPr lang="en-US" sz="1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Problem Statement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Next Steps Integrated</a:t>
            </a:r>
          </a:p>
          <a:p>
            <a:pPr marL="0" indent="0">
              <a:buNone/>
            </a:pPr>
            <a:r>
              <a:rPr lang="en-US" sz="1000" b="1">
                <a:ea typeface="+mn-lt"/>
                <a:cs typeface="+mn-lt"/>
              </a:rPr>
              <a:t>Dataset</a:t>
            </a:r>
            <a:endParaRPr lang="en-US" sz="1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Data Collection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Data Cleaning &amp; Preprocessing</a:t>
            </a:r>
          </a:p>
          <a:p>
            <a:pPr marL="0" indent="0">
              <a:buNone/>
            </a:pPr>
            <a:r>
              <a:rPr lang="en-US" sz="1000" b="1">
                <a:ea typeface="+mn-lt"/>
                <a:cs typeface="+mn-lt"/>
              </a:rPr>
              <a:t>Models</a:t>
            </a:r>
            <a:endParaRPr lang="en-US" sz="1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Classical Models (</a:t>
            </a:r>
            <a:r>
              <a:rPr lang="en-US" sz="1000" err="1">
                <a:ea typeface="+mn-lt"/>
                <a:cs typeface="+mn-lt"/>
              </a:rPr>
              <a:t>XGBoost</a:t>
            </a:r>
            <a:r>
              <a:rPr lang="en-US" sz="1000">
                <a:ea typeface="+mn-lt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Graph Neural Networks (GNN) Pipeline</a:t>
            </a:r>
          </a:p>
          <a:p>
            <a:pPr marL="0" indent="0">
              <a:buNone/>
            </a:pPr>
            <a:r>
              <a:rPr lang="en-US" sz="1000" b="1">
                <a:ea typeface="+mn-lt"/>
                <a:cs typeface="+mn-lt"/>
              </a:rPr>
              <a:t>Graph Structure</a:t>
            </a:r>
            <a:endParaRPr lang="en-US" sz="1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Node Types: For Stack Overflow - Users, Questions, Answers; </a:t>
            </a:r>
            <a:r>
              <a:rPr lang="en-US" sz="1000" err="1">
                <a:ea typeface="+mn-lt"/>
                <a:cs typeface="+mn-lt"/>
              </a:rPr>
              <a:t>AskReddit</a:t>
            </a:r>
            <a:r>
              <a:rPr lang="en-US" sz="1000">
                <a:ea typeface="+mn-lt"/>
                <a:cs typeface="+mn-lt"/>
              </a:rPr>
              <a:t> – Posts, Comments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Edge Types: For Stack Overflow - Asks, Answers, Has, Accepted Answer; </a:t>
            </a:r>
            <a:r>
              <a:rPr lang="en-US" sz="1000" err="1">
                <a:ea typeface="+mn-lt"/>
                <a:cs typeface="+mn-lt"/>
              </a:rPr>
              <a:t>AskReddit</a:t>
            </a:r>
            <a:r>
              <a:rPr lang="en-US" sz="1000">
                <a:ea typeface="+mn-lt"/>
                <a:cs typeface="+mn-lt"/>
              </a:rPr>
              <a:t> - Asks, Answers, Has</a:t>
            </a:r>
          </a:p>
          <a:p>
            <a:pPr marL="0" indent="0">
              <a:buNone/>
            </a:pPr>
            <a:r>
              <a:rPr lang="en-US" sz="1000" b="1">
                <a:ea typeface="+mn-lt"/>
                <a:cs typeface="+mn-lt"/>
              </a:rPr>
              <a:t>Heterogeneous GNN (</a:t>
            </a:r>
            <a:r>
              <a:rPr lang="en-US" sz="1000" b="1" err="1">
                <a:ea typeface="+mn-lt"/>
                <a:cs typeface="+mn-lt"/>
              </a:rPr>
              <a:t>HetGNN</a:t>
            </a:r>
            <a:r>
              <a:rPr lang="en-US" sz="1000" b="1">
                <a:ea typeface="+mn-lt"/>
                <a:cs typeface="+mn-lt"/>
              </a:rPr>
              <a:t>)</a:t>
            </a:r>
            <a:endParaRPr lang="en-US" sz="1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err="1">
                <a:ea typeface="+mn-lt"/>
                <a:cs typeface="+mn-lt"/>
              </a:rPr>
              <a:t>GraphSAGE</a:t>
            </a:r>
            <a:r>
              <a:rPr lang="en-US" sz="1000">
                <a:ea typeface="+mn-lt"/>
                <a:cs typeface="+mn-lt"/>
              </a:rPr>
              <a:t> Pipeline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Model Architecture Explanation</a:t>
            </a:r>
          </a:p>
          <a:p>
            <a:pPr marL="0" indent="0">
              <a:buNone/>
            </a:pPr>
            <a:r>
              <a:rPr lang="en-US" sz="1000" b="1">
                <a:ea typeface="+mn-lt"/>
                <a:cs typeface="+mn-lt"/>
              </a:rPr>
              <a:t>Model Training &amp; Metrics</a:t>
            </a:r>
            <a:endParaRPr lang="en-US" sz="1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Training Setup: Stratified Mini-Batching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Metrics: Accuracy, Precision, Recall, F1-score, AUC</a:t>
            </a:r>
          </a:p>
          <a:p>
            <a:pPr marL="0" indent="0">
              <a:buNone/>
            </a:pPr>
            <a:r>
              <a:rPr lang="en-US" sz="1000" b="1">
                <a:ea typeface="+mn-lt"/>
                <a:cs typeface="+mn-lt"/>
              </a:rPr>
              <a:t>Conclusion &amp; Future Work</a:t>
            </a:r>
            <a:endParaRPr lang="en-US" sz="1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>
                <a:ea typeface="+mn-lt"/>
                <a:cs typeface="+mn-lt"/>
              </a:rPr>
              <a:t>Summary of Findings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/>
              <a:t>Recommended Improvements</a:t>
            </a:r>
          </a:p>
          <a:p>
            <a:endParaRPr lang="en-US" sz="700"/>
          </a:p>
          <a:p>
            <a:endParaRPr lang="en-US" sz="700"/>
          </a:p>
          <a:p>
            <a:endParaRPr lang="en-US" sz="700"/>
          </a:p>
          <a:p>
            <a:endParaRPr lang="en-US" sz="700"/>
          </a:p>
        </p:txBody>
      </p:sp>
    </p:spTree>
    <p:extLst>
      <p:ext uri="{BB962C8B-B14F-4D97-AF65-F5344CB8AC3E}">
        <p14:creationId xmlns:p14="http://schemas.microsoft.com/office/powerpoint/2010/main" val="424060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0EEF4-95B0-16EA-FFC6-D27BF58B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A72F-9725-FB95-FCE4-415937FB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 b="1"/>
          </a:p>
          <a:p>
            <a:r>
              <a:rPr lang="en-US" sz="2200" b="1" dirty="0">
                <a:ea typeface="+mn-lt"/>
                <a:cs typeface="+mn-lt"/>
              </a:rPr>
              <a:t>Problem Statement:</a:t>
            </a:r>
            <a:r>
              <a:rPr lang="en-US" sz="2200" dirty="0">
                <a:ea typeface="+mn-lt"/>
                <a:cs typeface="+mn-lt"/>
              </a:rPr>
              <a:t> 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Identifying influential users across social networks (Stack Overflow), Identifying active users </a:t>
            </a:r>
            <a:r>
              <a:rPr lang="en-US" sz="2200" dirty="0" err="1">
                <a:ea typeface="+mn-lt"/>
                <a:cs typeface="+mn-lt"/>
              </a:rPr>
              <a:t>acoss</a:t>
            </a:r>
            <a:r>
              <a:rPr lang="en-US" sz="2200" dirty="0">
                <a:ea typeface="+mn-lt"/>
                <a:cs typeface="+mn-lt"/>
              </a:rPr>
              <a:t> social network (Ask Reddit) for validation.</a:t>
            </a:r>
            <a:endParaRPr lang="en-US" sz="2200" dirty="0"/>
          </a:p>
          <a:p>
            <a:endParaRPr lang="en-US" sz="2200" b="1">
              <a:ea typeface="+mn-lt"/>
              <a:cs typeface="+mn-lt"/>
            </a:endParaRPr>
          </a:p>
          <a:p>
            <a:r>
              <a:rPr lang="en-US" sz="2200" b="1" dirty="0">
                <a:ea typeface="+mn-lt"/>
                <a:cs typeface="+mn-lt"/>
              </a:rPr>
              <a:t>Objective: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200" dirty="0">
                <a:ea typeface="+mn-lt"/>
                <a:cs typeface="+mn-lt"/>
              </a:rPr>
              <a:t>Reward influential users to enhance participation, engagement, and content quality. 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Recommend top users to those seeking expertise in related domains.</a:t>
            </a:r>
          </a:p>
          <a:p>
            <a:pPr lvl="1"/>
            <a:endParaRPr lang="en-US" sz="2200"/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7014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919A6-B249-B0AF-35DB-C00F392B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Dataset Overview – Stack Overflow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5A8DC-58A0-3F23-3F07-21CBFFED0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83807"/>
            <a:ext cx="6963388" cy="41066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1500" b="1">
                <a:ea typeface="+mn-lt"/>
                <a:cs typeface="+mn-lt"/>
              </a:rPr>
              <a:t>What is the dataset?</a:t>
            </a:r>
            <a:r>
              <a:rPr lang="en-US" sz="1500">
                <a:ea typeface="+mn-lt"/>
                <a:cs typeface="+mn-lt"/>
              </a:rPr>
              <a:t> </a:t>
            </a:r>
            <a:endParaRPr lang="en-US" sz="1500"/>
          </a:p>
          <a:p>
            <a:pPr marL="742950" lvl="1" indent="-285750" algn="just"/>
            <a:r>
              <a:rPr lang="en-US" sz="1500">
                <a:ea typeface="+mn-lt"/>
                <a:cs typeface="+mn-lt"/>
              </a:rPr>
              <a:t>Stack Overflow interactions (Users, Questions, Answers)</a:t>
            </a:r>
            <a:endParaRPr lang="en-US" sz="1500"/>
          </a:p>
          <a:p>
            <a:pPr marL="742950" lvl="1" indent="-285750" algn="just"/>
            <a:r>
              <a:rPr lang="en-US" sz="1500" err="1">
                <a:ea typeface="+mn-lt"/>
                <a:cs typeface="+mn-lt"/>
              </a:rPr>
              <a:t>AskReddit</a:t>
            </a:r>
            <a:r>
              <a:rPr lang="en-US" sz="1500">
                <a:ea typeface="+mn-lt"/>
                <a:cs typeface="+mn-lt"/>
              </a:rPr>
              <a:t> (Posts, Comments)</a:t>
            </a:r>
          </a:p>
          <a:p>
            <a:pPr algn="just"/>
            <a:r>
              <a:rPr lang="en-US" sz="1500" b="1">
                <a:ea typeface="+mn-lt"/>
                <a:cs typeface="+mn-lt"/>
              </a:rPr>
              <a:t>How did we extract it?</a:t>
            </a:r>
            <a:r>
              <a:rPr lang="en-US" sz="1500">
                <a:ea typeface="+mn-lt"/>
                <a:cs typeface="+mn-lt"/>
              </a:rPr>
              <a:t> </a:t>
            </a:r>
            <a:endParaRPr lang="en-US" sz="1500"/>
          </a:p>
          <a:p>
            <a:pPr lvl="1" indent="-285750" algn="just"/>
            <a:r>
              <a:rPr lang="en-US" sz="1500">
                <a:ea typeface="+mn-lt"/>
                <a:cs typeface="+mn-lt"/>
              </a:rPr>
              <a:t>Collected using API – Stack Overflow</a:t>
            </a:r>
            <a:endParaRPr lang="en-US" sz="1100">
              <a:ea typeface="+mn-lt"/>
              <a:cs typeface="+mn-lt"/>
            </a:endParaRPr>
          </a:p>
          <a:p>
            <a:pPr lvl="1" indent="-285750" algn="just"/>
            <a:r>
              <a:rPr lang="en-US" sz="1500">
                <a:ea typeface="+mn-lt"/>
                <a:cs typeface="+mn-lt"/>
              </a:rPr>
              <a:t>Downloaded from Kaggle - </a:t>
            </a:r>
            <a:r>
              <a:rPr lang="en-US" sz="1500" err="1">
                <a:ea typeface="+mn-lt"/>
                <a:cs typeface="+mn-lt"/>
              </a:rPr>
              <a:t>AskReddit</a:t>
            </a:r>
          </a:p>
          <a:p>
            <a:pPr algn="just"/>
            <a:r>
              <a:rPr lang="en-US" sz="1500" b="1"/>
              <a:t>How did we transformed in the tabular form for classical models?</a:t>
            </a:r>
            <a:endParaRPr lang="en-US" sz="1500"/>
          </a:p>
          <a:p>
            <a:pPr marL="742950" lvl="1" indent="-285750" algn="just"/>
            <a:r>
              <a:rPr lang="en-US" sz="1500">
                <a:ea typeface="Roboto"/>
                <a:cs typeface="Roboto"/>
              </a:rPr>
              <a:t>Formula to define influence: </a:t>
            </a:r>
            <a:endParaRPr lang="en-US" sz="1500">
              <a:solidFill>
                <a:srgbClr val="156082"/>
              </a:solidFill>
              <a:ea typeface="Roboto"/>
              <a:cs typeface="Roboto"/>
            </a:endParaRPr>
          </a:p>
          <a:p>
            <a:pPr marL="457200" lvl="1" indent="0" algn="just">
              <a:buNone/>
            </a:pPr>
            <a:r>
              <a:rPr lang="en-US" sz="1500" err="1">
                <a:solidFill>
                  <a:schemeClr val="accent1"/>
                </a:solidFill>
                <a:ea typeface="Roboto"/>
                <a:cs typeface="Roboto"/>
              </a:rPr>
              <a:t>influence_score</a:t>
            </a:r>
            <a:r>
              <a:rPr lang="en-US" sz="1500">
                <a:solidFill>
                  <a:schemeClr val="accent1"/>
                </a:solidFill>
                <a:ea typeface="Roboto"/>
                <a:cs typeface="Roboto"/>
              </a:rPr>
              <a:t>=</a:t>
            </a:r>
            <a:r>
              <a:rPr lang="en-US" sz="1500" b="1">
                <a:solidFill>
                  <a:schemeClr val="accent1"/>
                </a:solidFill>
                <a:ea typeface="Roboto"/>
                <a:cs typeface="Roboto"/>
              </a:rPr>
              <a:t>reputation+3*gold_badge_count+2*</a:t>
            </a:r>
            <a:r>
              <a:rPr lang="en-US" sz="1500" b="1" err="1">
                <a:solidFill>
                  <a:schemeClr val="accent1"/>
                </a:solidFill>
                <a:ea typeface="Roboto"/>
                <a:cs typeface="Roboto"/>
              </a:rPr>
              <a:t>silver_badge_count+bronze_badge_count</a:t>
            </a:r>
            <a:endParaRPr lang="en-US" sz="1500">
              <a:solidFill>
                <a:schemeClr val="accent1"/>
              </a:solidFill>
              <a:ea typeface="Roboto"/>
              <a:cs typeface="Roboto"/>
            </a:endParaRPr>
          </a:p>
          <a:p>
            <a:pPr lvl="1" algn="just"/>
            <a:r>
              <a:rPr lang="en-US" sz="1500">
                <a:ea typeface="Roboto"/>
                <a:cs typeface="Roboto"/>
              </a:rPr>
              <a:t>The threshold for defining influential users is the users falling in the top 10% of </a:t>
            </a:r>
            <a:r>
              <a:rPr lang="en-US" sz="1500" err="1">
                <a:ea typeface="Roboto"/>
                <a:cs typeface="Roboto"/>
              </a:rPr>
              <a:t>influence_score</a:t>
            </a:r>
            <a:r>
              <a:rPr lang="en-US" sz="1500">
                <a:ea typeface="Roboto"/>
                <a:cs typeface="Roboto"/>
              </a:rPr>
              <a:t>.</a:t>
            </a:r>
            <a:endParaRPr lang="en-US"/>
          </a:p>
          <a:p>
            <a:pPr lvl="1" algn="just"/>
            <a:r>
              <a:rPr lang="en-US" sz="1500">
                <a:ea typeface="Roboto"/>
                <a:cs typeface="Roboto"/>
              </a:rPr>
              <a:t>Aggregated</a:t>
            </a:r>
            <a:r>
              <a:rPr lang="en-US" sz="1500"/>
              <a:t> questions and answers by User ID to summarize user activity (total questions, average scores, accepted answers).</a:t>
            </a:r>
            <a:endParaRPr lang="en-US"/>
          </a:p>
          <a:p>
            <a:pPr lvl="1" algn="just"/>
            <a:r>
              <a:rPr lang="en-US" sz="1500"/>
              <a:t>Merged the datasets(Users, Questions, Answers) to create a single, comprehensive dataset for classical models.</a:t>
            </a:r>
          </a:p>
          <a:p>
            <a:pPr lvl="1"/>
            <a:endParaRPr lang="en-US" sz="1500">
              <a:ea typeface="+mn-lt"/>
              <a:cs typeface="+mn-lt"/>
            </a:endParaRPr>
          </a:p>
          <a:p>
            <a:endParaRPr lang="en-US" sz="1500" b="1"/>
          </a:p>
          <a:p>
            <a:endParaRPr lang="en-US" sz="1500"/>
          </a:p>
          <a:p>
            <a:endParaRPr lang="en-US" sz="1500"/>
          </a:p>
        </p:txBody>
      </p:sp>
      <p:pic>
        <p:nvPicPr>
          <p:cNvPr id="6" name="Picture 5" descr="A graph of a distribution of influence&#10;&#10;AI-generated content may be incorrect.">
            <a:extLst>
              <a:ext uri="{FF2B5EF4-FFF2-40B4-BE49-F238E27FC236}">
                <a16:creationId xmlns:a16="http://schemas.microsoft.com/office/drawing/2014/main" id="{5F42A3C3-5BA0-6FCF-B1B9-4D5712DF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846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78779-6B81-5D44-75BA-71712E50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Dataset Overview – AskReddit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1725-3F6A-A2AC-E1E4-A0B07438F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/>
              <a:t>What is the dataset?</a:t>
            </a:r>
            <a:r>
              <a:rPr lang="en-US" sz="1500"/>
              <a:t> </a:t>
            </a:r>
          </a:p>
          <a:p>
            <a:pPr marL="742950" lvl="1" indent="-285750"/>
            <a:r>
              <a:rPr lang="en-US" sz="1500"/>
              <a:t>AskReddit (Posts, Comments)</a:t>
            </a:r>
          </a:p>
          <a:p>
            <a:r>
              <a:rPr lang="en-US" sz="1500" b="1"/>
              <a:t>How did we extract it?</a:t>
            </a:r>
            <a:r>
              <a:rPr lang="en-US" sz="1500"/>
              <a:t> </a:t>
            </a:r>
          </a:p>
          <a:p>
            <a:pPr lvl="1" indent="-285750"/>
            <a:r>
              <a:rPr lang="en-US" sz="1500"/>
              <a:t>Downloaded from Kaggle – A month of AskReddit</a:t>
            </a:r>
          </a:p>
          <a:p>
            <a:r>
              <a:rPr lang="en-US" sz="1500" b="1"/>
              <a:t>How did we transformed in the tabular form for classical models?</a:t>
            </a:r>
            <a:endParaRPr lang="en-US" sz="1500"/>
          </a:p>
          <a:p>
            <a:pPr marL="742950" lvl="1" indent="-285750"/>
            <a:r>
              <a:rPr lang="en-US" sz="1500"/>
              <a:t>Formula to define influence: </a:t>
            </a:r>
          </a:p>
          <a:p>
            <a:pPr lvl="1"/>
            <a:r>
              <a:rPr lang="en-US" sz="1500" b="1"/>
              <a:t>Activity score= num_posts+num_comments</a:t>
            </a:r>
          </a:p>
          <a:p>
            <a:pPr lvl="1"/>
            <a:r>
              <a:rPr lang="en-US" sz="1500"/>
              <a:t>The threshold for defining influential users is the users falling in the top 10% of activity_score.</a:t>
            </a:r>
          </a:p>
          <a:p>
            <a:pPr lvl="1"/>
            <a:r>
              <a:rPr lang="en-US" sz="1500"/>
              <a:t>Aggregated questions and answers by User ID to summarize user activity (</a:t>
            </a:r>
            <a:r>
              <a:rPr lang="en-US" sz="1500">
                <a:ea typeface="+mn-lt"/>
                <a:cs typeface="+mn-lt"/>
              </a:rPr>
              <a:t>avg_post_score</a:t>
            </a:r>
            <a:r>
              <a:rPr lang="en-US" sz="1500"/>
              <a:t>, </a:t>
            </a:r>
            <a:r>
              <a:rPr lang="en-US" sz="1500">
                <a:ea typeface="+mn-lt"/>
                <a:cs typeface="+mn-lt"/>
              </a:rPr>
              <a:t>total_comments</a:t>
            </a:r>
            <a:r>
              <a:rPr lang="en-US" sz="1500"/>
              <a:t>, </a:t>
            </a:r>
            <a:r>
              <a:rPr lang="en-US" sz="1500">
                <a:ea typeface="+mn-lt"/>
                <a:cs typeface="+mn-lt"/>
              </a:rPr>
              <a:t>avg_comment_score</a:t>
            </a:r>
            <a:r>
              <a:rPr lang="en-US" sz="1500"/>
              <a:t>).</a:t>
            </a:r>
          </a:p>
          <a:p>
            <a:pPr lvl="1"/>
            <a:r>
              <a:rPr lang="en-US" sz="1500"/>
              <a:t>Merged the datasets(posts and comments) to create a single, comprehensive dataset for classical models.</a:t>
            </a:r>
          </a:p>
          <a:p>
            <a:pPr lvl="1"/>
            <a:endParaRPr lang="en-US" sz="150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CF5F45C-B57A-3B97-8A5E-9BF8D1EA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764636"/>
            <a:ext cx="4014216" cy="2559062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A325D0E-2BB8-8C2F-3AE4-6762B1254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04" y="4079193"/>
            <a:ext cx="3427199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1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85E7C-05C6-D5CB-3FAB-BB8C222BC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119D5-FD42-8A95-40B6-DC38E666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Aptos"/>
              </a:rPr>
              <a:t>Preprocessing:</a:t>
            </a:r>
            <a:endParaRPr lang="en-US" sz="54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938C8-C03C-CAD0-13AA-86651F350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56" y="2071316"/>
            <a:ext cx="6383614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For </a:t>
            </a:r>
            <a:r>
              <a:rPr lang="en-US" sz="2200" b="1" err="1">
                <a:ea typeface="+mn-lt"/>
                <a:cs typeface="+mn-lt"/>
              </a:rPr>
              <a:t>Stackoverflow</a:t>
            </a:r>
            <a:endParaRPr lang="en-US" sz="22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Removed reputation and badge variables because:</a:t>
            </a:r>
          </a:p>
          <a:p>
            <a:pPr marL="342900" indent="-342900"/>
            <a:r>
              <a:rPr lang="en-US" sz="2200"/>
              <a:t>High correlation between features</a:t>
            </a:r>
          </a:p>
          <a:p>
            <a:pPr marL="342900" indent="-342900"/>
            <a:r>
              <a:rPr lang="en-US" sz="2200"/>
              <a:t>Used for defining target variable</a:t>
            </a:r>
          </a:p>
          <a:p>
            <a:pPr marL="342900" indent="-342900"/>
            <a:endParaRPr lang="en-US" sz="2200"/>
          </a:p>
          <a:p>
            <a:pPr marL="342900" indent="-342900"/>
            <a:r>
              <a:rPr lang="en-US" sz="2200" b="1"/>
              <a:t>For Ask Reddit:</a:t>
            </a:r>
            <a:endParaRPr lang="en-US" sz="2200"/>
          </a:p>
          <a:p>
            <a:pPr marL="342900" indent="-342900"/>
            <a:r>
              <a:rPr lang="en-US" sz="2200"/>
              <a:t>Removed unwanted columns such as </a:t>
            </a:r>
            <a:r>
              <a:rPr lang="en-US" sz="2200">
                <a:ea typeface="+mn-lt"/>
                <a:cs typeface="+mn-lt"/>
              </a:rPr>
              <a:t>timestamp, title and </a:t>
            </a:r>
            <a:r>
              <a:rPr lang="en-US" sz="2200" err="1">
                <a:ea typeface="+mn-lt"/>
                <a:cs typeface="+mn-lt"/>
              </a:rPr>
              <a:t>url</a:t>
            </a:r>
            <a:r>
              <a:rPr lang="en-US" sz="2200">
                <a:ea typeface="+mn-lt"/>
                <a:cs typeface="+mn-lt"/>
              </a:rPr>
              <a:t> of the post.</a:t>
            </a:r>
            <a:br>
              <a:rPr lang="en-US" sz="2200"/>
            </a:br>
            <a:endParaRPr lang="en-US" sz="2200"/>
          </a:p>
          <a:p>
            <a:pPr marL="342900" indent="-342900"/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3B430-53AB-2047-2B7D-A7048C20DD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6" r="18062" b="3"/>
          <a:stretch/>
        </p:blipFill>
        <p:spPr>
          <a:xfrm>
            <a:off x="6677987" y="2070410"/>
            <a:ext cx="5025148" cy="412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8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8F916-1BED-EF16-6B33-A625A004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Models Used: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817D4-6904-5BBC-102B-201B5947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b="1"/>
          </a:p>
          <a:p>
            <a:pPr>
              <a:buFont typeface=""/>
              <a:buChar char="•"/>
            </a:pPr>
            <a:r>
              <a:rPr lang="en-US" sz="2200" b="1"/>
              <a:t>Classical Models:</a:t>
            </a:r>
            <a:r>
              <a:rPr lang="en-US" sz="2200"/>
              <a:t> </a:t>
            </a:r>
          </a:p>
          <a:p>
            <a:pPr lvl="1">
              <a:buFont typeface=""/>
              <a:buChar char="•"/>
            </a:pPr>
            <a:r>
              <a:rPr lang="en-US" sz="2200" b="1" err="1"/>
              <a:t>XGBoost</a:t>
            </a:r>
            <a:r>
              <a:rPr lang="en-US" sz="2200"/>
              <a:t> for tabular learning.</a:t>
            </a:r>
          </a:p>
          <a:p>
            <a:pPr>
              <a:buFont typeface=""/>
              <a:buChar char="•"/>
            </a:pPr>
            <a:r>
              <a:rPr lang="en-US" sz="2200" b="1"/>
              <a:t>Graph Neural Networks (GNN):</a:t>
            </a:r>
            <a:r>
              <a:rPr lang="en-US" sz="2200"/>
              <a:t> </a:t>
            </a:r>
          </a:p>
          <a:p>
            <a:pPr lvl="1">
              <a:buFont typeface=""/>
              <a:buChar char="•"/>
            </a:pPr>
            <a:r>
              <a:rPr lang="en-US" sz="2200"/>
              <a:t>Used </a:t>
            </a:r>
            <a:r>
              <a:rPr lang="en-US" sz="2200" b="1" err="1"/>
              <a:t>GarphSAGE</a:t>
            </a:r>
            <a:r>
              <a:rPr lang="en-US" sz="2200"/>
              <a:t>: </a:t>
            </a:r>
            <a:r>
              <a:rPr lang="en-US" sz="2200" b="1"/>
              <a:t>Heterogeneous Graph Representation</a:t>
            </a:r>
            <a:r>
              <a:rPr lang="en-US" sz="2200"/>
              <a:t> for node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28484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F65FD-F282-879B-0531-ABCE66C6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Classical Model: XGBoost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3ACA-82D6-CECA-B481-A61E4E63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69" y="1929384"/>
            <a:ext cx="10696731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Applied on structured tabular data</a:t>
            </a:r>
            <a:endParaRPr lang="en-US" sz="2200"/>
          </a:p>
          <a:p>
            <a:r>
              <a:rPr lang="en-US" sz="2200" b="1">
                <a:ea typeface="+mn-lt"/>
                <a:cs typeface="+mn-lt"/>
              </a:rPr>
              <a:t>Features for Stack Overflow:</a:t>
            </a:r>
            <a:r>
              <a:rPr lang="en-US" sz="2200">
                <a:ea typeface="+mn-lt"/>
                <a:cs typeface="+mn-lt"/>
              </a:rPr>
              <a:t> 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err="1">
                <a:ea typeface="+mn-lt"/>
                <a:cs typeface="+mn-lt"/>
              </a:rPr>
              <a:t>total_questions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avg_question_score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avg_answer_score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accepted_answers</a:t>
            </a:r>
            <a:endParaRPr lang="en-US" sz="2200">
              <a:ea typeface="+mn-lt"/>
              <a:cs typeface="+mn-lt"/>
            </a:endParaRPr>
          </a:p>
          <a:p>
            <a:r>
              <a:rPr lang="en-US" sz="2200" b="1">
                <a:ea typeface="+mn-lt"/>
                <a:cs typeface="+mn-lt"/>
              </a:rPr>
              <a:t>Features for </a:t>
            </a:r>
            <a:r>
              <a:rPr lang="en-US" sz="2200" b="1" err="1">
                <a:ea typeface="+mn-lt"/>
                <a:cs typeface="+mn-lt"/>
              </a:rPr>
              <a:t>AskReddit</a:t>
            </a:r>
            <a:r>
              <a:rPr lang="en-US" sz="2200" b="1">
                <a:ea typeface="+mn-lt"/>
                <a:cs typeface="+mn-lt"/>
              </a:rPr>
              <a:t>:</a:t>
            </a:r>
            <a:r>
              <a:rPr lang="en-US" sz="2200">
                <a:ea typeface="+mn-lt"/>
                <a:cs typeface="+mn-lt"/>
              </a:rPr>
              <a:t>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 err="1">
                <a:ea typeface="+mn-lt"/>
                <a:cs typeface="+mn-lt"/>
              </a:rPr>
              <a:t>avg_post_score</a:t>
            </a:r>
            <a:r>
              <a:rPr lang="en-US" sz="2200">
                <a:ea typeface="+mn-lt"/>
                <a:cs typeface="+mn-lt"/>
              </a:rPr>
              <a:t>, </a:t>
            </a:r>
            <a:r>
              <a:rPr lang="en-US" sz="2200" err="1">
                <a:ea typeface="+mn-lt"/>
                <a:cs typeface="+mn-lt"/>
              </a:rPr>
              <a:t>total_comments,avg_comment_score</a:t>
            </a:r>
            <a:endParaRPr lang="en-US" err="1">
              <a:ea typeface="+mn-lt"/>
              <a:cs typeface="+mn-lt"/>
            </a:endParaRPr>
          </a:p>
          <a:p>
            <a:r>
              <a:rPr lang="en-US" sz="2200" b="1">
                <a:ea typeface="+mn-lt"/>
                <a:cs typeface="+mn-lt"/>
              </a:rPr>
              <a:t>Limitation:</a:t>
            </a:r>
            <a:r>
              <a:rPr lang="en-US" sz="2200">
                <a:ea typeface="+mn-lt"/>
                <a:cs typeface="+mn-lt"/>
              </a:rPr>
              <a:t> 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>
                <a:ea typeface="+mn-lt"/>
                <a:cs typeface="+mn-lt"/>
              </a:rPr>
              <a:t>Ignores relationships between users and content (questions and answers)</a:t>
            </a: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5747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C4C268-6BE8-A8B9-11FB-6C604AAF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latin typeface="Aptos"/>
              </a:rPr>
              <a:t>Why GNNs?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BDF97-DD6E-187A-6065-1A2894A6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3040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accent1"/>
                </a:solidFill>
                <a:ea typeface="+mn-lt"/>
                <a:cs typeface="+mn-lt"/>
              </a:rPr>
              <a:t>GNNs are </a:t>
            </a:r>
            <a:r>
              <a:rPr lang="en-US" sz="1800" b="1">
                <a:solidFill>
                  <a:schemeClr val="accent1"/>
                </a:solidFill>
                <a:ea typeface="+mn-lt"/>
                <a:cs typeface="+mn-lt"/>
              </a:rPr>
              <a:t>essential</a:t>
            </a:r>
            <a:r>
              <a:rPr lang="en-US" sz="1800">
                <a:solidFill>
                  <a:schemeClr val="accent1"/>
                </a:solidFill>
                <a:ea typeface="+mn-lt"/>
                <a:cs typeface="+mn-lt"/>
              </a:rPr>
              <a:t> for this problem because </a:t>
            </a:r>
            <a:r>
              <a:rPr lang="en-US" sz="1800" b="1">
                <a:solidFill>
                  <a:schemeClr val="accent1"/>
                </a:solidFill>
                <a:ea typeface="+mn-lt"/>
                <a:cs typeface="+mn-lt"/>
              </a:rPr>
              <a:t>Stack Overflow interactions are inherently a networked structure</a:t>
            </a:r>
            <a:r>
              <a:rPr lang="en-US" sz="1800">
                <a:solidFill>
                  <a:schemeClr val="accent1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Graphs Model Real-World Interactions: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Unlike tabular models, </a:t>
            </a:r>
            <a:r>
              <a:rPr lang="en-US" sz="1800" b="1">
                <a:ea typeface="+mn-lt"/>
                <a:cs typeface="+mn-lt"/>
              </a:rPr>
              <a:t>GNNs understand relational data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This allows us to </a:t>
            </a:r>
            <a:r>
              <a:rPr lang="en-US" sz="1800" b="1">
                <a:ea typeface="+mn-lt"/>
                <a:cs typeface="+mn-lt"/>
              </a:rPr>
              <a:t>predict user influence</a:t>
            </a:r>
            <a:r>
              <a:rPr lang="en-US" sz="1800">
                <a:ea typeface="+mn-lt"/>
                <a:cs typeface="+mn-lt"/>
              </a:rPr>
              <a:t> based on their </a:t>
            </a:r>
            <a:r>
              <a:rPr lang="en-US" sz="1800" b="1">
                <a:ea typeface="+mn-lt"/>
                <a:cs typeface="+mn-lt"/>
              </a:rPr>
              <a:t>position in the network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Message Passing &amp; Information Propagation: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GNNs </a:t>
            </a:r>
            <a:r>
              <a:rPr lang="en-US" sz="1800" b="1">
                <a:ea typeface="+mn-lt"/>
                <a:cs typeface="+mn-lt"/>
              </a:rPr>
              <a:t>aggregate information</a:t>
            </a:r>
            <a:r>
              <a:rPr lang="en-US" sz="1800">
                <a:ea typeface="+mn-lt"/>
                <a:cs typeface="+mn-lt"/>
              </a:rPr>
              <a:t> from connected nodes.</a:t>
            </a:r>
            <a:endParaRPr lang="en-US" sz="1800"/>
          </a:p>
          <a:p>
            <a:pPr lvl="1"/>
            <a:r>
              <a:rPr lang="en-US" sz="1800" b="1">
                <a:ea typeface="+mn-lt"/>
                <a:cs typeface="+mn-lt"/>
              </a:rPr>
              <a:t>Classical models fail to model this</a:t>
            </a:r>
            <a:r>
              <a:rPr lang="en-US" sz="1800">
                <a:ea typeface="+mn-lt"/>
                <a:cs typeface="+mn-lt"/>
              </a:rPr>
              <a:t> interaction effect.</a:t>
            </a:r>
            <a:endParaRPr lang="en-US" sz="1800"/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Heterogeneous GNNs Adapt to Different Node Types: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Users, Questions, and Answers have </a:t>
            </a:r>
            <a:r>
              <a:rPr lang="en-US" sz="1800" b="1">
                <a:ea typeface="+mn-lt"/>
                <a:cs typeface="+mn-lt"/>
              </a:rPr>
              <a:t>different roles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pPr lvl="1"/>
            <a:r>
              <a:rPr lang="en-US" sz="1800">
                <a:ea typeface="+mn-lt"/>
                <a:cs typeface="+mn-lt"/>
              </a:rPr>
              <a:t>GNNs </a:t>
            </a:r>
            <a:r>
              <a:rPr lang="en-US" sz="1800" b="1">
                <a:ea typeface="+mn-lt"/>
                <a:cs typeface="+mn-lt"/>
              </a:rPr>
              <a:t>learn embeddings</a:t>
            </a:r>
            <a:r>
              <a:rPr lang="en-US" sz="1800">
                <a:ea typeface="+mn-lt"/>
                <a:cs typeface="+mn-lt"/>
              </a:rPr>
              <a:t> specific to </a:t>
            </a:r>
            <a:r>
              <a:rPr lang="en-US" sz="1800" b="1">
                <a:ea typeface="+mn-lt"/>
                <a:cs typeface="+mn-lt"/>
              </a:rPr>
              <a:t>each type of node</a:t>
            </a:r>
            <a:r>
              <a:rPr lang="en-US" sz="1800">
                <a:ea typeface="+mn-lt"/>
                <a:cs typeface="+mn-lt"/>
              </a:rPr>
              <a:t> (e.g., an expert vs. a beginner has different engagement patterns).</a:t>
            </a:r>
            <a:endParaRPr lang="en-US" sz="18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827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Reimagining Influence Detection in Social Networks via Graph Neural Networks</vt:lpstr>
      <vt:lpstr>Contents:</vt:lpstr>
      <vt:lpstr>Introduction</vt:lpstr>
      <vt:lpstr>Dataset Overview – Stack Overflow</vt:lpstr>
      <vt:lpstr>Dataset Overview – AskReddit</vt:lpstr>
      <vt:lpstr>Preprocessing:</vt:lpstr>
      <vt:lpstr>Models Used:</vt:lpstr>
      <vt:lpstr>Classical Model: XGBoost</vt:lpstr>
      <vt:lpstr>Why GNNs?</vt:lpstr>
      <vt:lpstr>GNN Structure</vt:lpstr>
      <vt:lpstr>Visualization of Node and it's Neighbors</vt:lpstr>
      <vt:lpstr>Training Pipeline</vt:lpstr>
      <vt:lpstr>Training Setup</vt:lpstr>
      <vt:lpstr>Stratified Sampling</vt:lpstr>
      <vt:lpstr>Evaluation Metrics</vt:lpstr>
      <vt:lpstr>ROC Curve for GNN (Stack Overflow | AskReddit)</vt:lpstr>
      <vt:lpstr>Future 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56</cp:revision>
  <dcterms:created xsi:type="dcterms:W3CDTF">2025-03-17T21:00:11Z</dcterms:created>
  <dcterms:modified xsi:type="dcterms:W3CDTF">2025-04-29T19:10:48Z</dcterms:modified>
</cp:coreProperties>
</file>