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3" r:id="rId6"/>
    <p:sldId id="265" r:id="rId7"/>
    <p:sldId id="262" r:id="rId8"/>
    <p:sldId id="264"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65" autoAdjust="0"/>
    <p:restoredTop sz="94660"/>
  </p:normalViewPr>
  <p:slideViewPr>
    <p:cSldViewPr snapToGrid="0">
      <p:cViewPr varScale="1">
        <p:scale>
          <a:sx n="68" d="100"/>
          <a:sy n="68" d="100"/>
        </p:scale>
        <p:origin x="9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89139-5F1E-40BD-94AE-7DD8D93778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E8C329-1046-46B1-B50E-128FBE25EC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EDB182-A69E-4CE2-90CF-412B03D8C995}"/>
              </a:ext>
            </a:extLst>
          </p:cNvPr>
          <p:cNvSpPr>
            <a:spLocks noGrp="1"/>
          </p:cNvSpPr>
          <p:nvPr>
            <p:ph type="dt" sz="half" idx="10"/>
          </p:nvPr>
        </p:nvSpPr>
        <p:spPr/>
        <p:txBody>
          <a:bodyPr/>
          <a:lstStyle/>
          <a:p>
            <a:fld id="{BBBBE561-D795-4D58-AA6C-2C6D1D366DEE}" type="datetimeFigureOut">
              <a:rPr lang="en-US" smtClean="0"/>
              <a:t>5/22/2019</a:t>
            </a:fld>
            <a:endParaRPr lang="en-US"/>
          </a:p>
        </p:txBody>
      </p:sp>
      <p:sp>
        <p:nvSpPr>
          <p:cNvPr id="5" name="Footer Placeholder 4">
            <a:extLst>
              <a:ext uri="{FF2B5EF4-FFF2-40B4-BE49-F238E27FC236}">
                <a16:creationId xmlns:a16="http://schemas.microsoft.com/office/drawing/2014/main" id="{7F87CB73-A37B-44A2-B0A7-8FDE3252B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C4DA9F-EEDA-4B55-9909-50C49F679852}"/>
              </a:ext>
            </a:extLst>
          </p:cNvPr>
          <p:cNvSpPr>
            <a:spLocks noGrp="1"/>
          </p:cNvSpPr>
          <p:nvPr>
            <p:ph type="sldNum" sz="quarter" idx="12"/>
          </p:nvPr>
        </p:nvSpPr>
        <p:spPr/>
        <p:txBody>
          <a:bodyPr/>
          <a:lstStyle/>
          <a:p>
            <a:fld id="{00DFE462-E888-4EC2-8ECE-9C8DB0CCF94C}" type="slidenum">
              <a:rPr lang="en-US" smtClean="0"/>
              <a:t>‹#›</a:t>
            </a:fld>
            <a:endParaRPr lang="en-US"/>
          </a:p>
        </p:txBody>
      </p:sp>
    </p:spTree>
    <p:extLst>
      <p:ext uri="{BB962C8B-B14F-4D97-AF65-F5344CB8AC3E}">
        <p14:creationId xmlns:p14="http://schemas.microsoft.com/office/powerpoint/2010/main" val="3554058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33CA9-9D4D-4417-A681-DD4A39F8A8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970ADF-F1F0-44E6-A107-D1ADBA4996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6018F9-909C-4C50-9BB4-9B1837FBB6CF}"/>
              </a:ext>
            </a:extLst>
          </p:cNvPr>
          <p:cNvSpPr>
            <a:spLocks noGrp="1"/>
          </p:cNvSpPr>
          <p:nvPr>
            <p:ph type="dt" sz="half" idx="10"/>
          </p:nvPr>
        </p:nvSpPr>
        <p:spPr/>
        <p:txBody>
          <a:bodyPr/>
          <a:lstStyle/>
          <a:p>
            <a:fld id="{BBBBE561-D795-4D58-AA6C-2C6D1D366DEE}" type="datetimeFigureOut">
              <a:rPr lang="en-US" smtClean="0"/>
              <a:t>5/22/2019</a:t>
            </a:fld>
            <a:endParaRPr lang="en-US"/>
          </a:p>
        </p:txBody>
      </p:sp>
      <p:sp>
        <p:nvSpPr>
          <p:cNvPr id="5" name="Footer Placeholder 4">
            <a:extLst>
              <a:ext uri="{FF2B5EF4-FFF2-40B4-BE49-F238E27FC236}">
                <a16:creationId xmlns:a16="http://schemas.microsoft.com/office/drawing/2014/main" id="{FDCAC877-F0C2-4911-9082-45FFC8349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0621C-388E-4D82-8F21-2F17C9801F39}"/>
              </a:ext>
            </a:extLst>
          </p:cNvPr>
          <p:cNvSpPr>
            <a:spLocks noGrp="1"/>
          </p:cNvSpPr>
          <p:nvPr>
            <p:ph type="sldNum" sz="quarter" idx="12"/>
          </p:nvPr>
        </p:nvSpPr>
        <p:spPr/>
        <p:txBody>
          <a:bodyPr/>
          <a:lstStyle/>
          <a:p>
            <a:fld id="{00DFE462-E888-4EC2-8ECE-9C8DB0CCF94C}" type="slidenum">
              <a:rPr lang="en-US" smtClean="0"/>
              <a:t>‹#›</a:t>
            </a:fld>
            <a:endParaRPr lang="en-US"/>
          </a:p>
        </p:txBody>
      </p:sp>
    </p:spTree>
    <p:extLst>
      <p:ext uri="{BB962C8B-B14F-4D97-AF65-F5344CB8AC3E}">
        <p14:creationId xmlns:p14="http://schemas.microsoft.com/office/powerpoint/2010/main" val="192769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EF64D3-06FC-4FCA-AF1D-5109C20A33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316FBB-80E5-4A73-BD62-897DEF2055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627B0-73F0-4FB1-8AF9-4EC92ECC64DC}"/>
              </a:ext>
            </a:extLst>
          </p:cNvPr>
          <p:cNvSpPr>
            <a:spLocks noGrp="1"/>
          </p:cNvSpPr>
          <p:nvPr>
            <p:ph type="dt" sz="half" idx="10"/>
          </p:nvPr>
        </p:nvSpPr>
        <p:spPr/>
        <p:txBody>
          <a:bodyPr/>
          <a:lstStyle/>
          <a:p>
            <a:fld id="{BBBBE561-D795-4D58-AA6C-2C6D1D366DEE}" type="datetimeFigureOut">
              <a:rPr lang="en-US" smtClean="0"/>
              <a:t>5/22/2019</a:t>
            </a:fld>
            <a:endParaRPr lang="en-US"/>
          </a:p>
        </p:txBody>
      </p:sp>
      <p:sp>
        <p:nvSpPr>
          <p:cNvPr id="5" name="Footer Placeholder 4">
            <a:extLst>
              <a:ext uri="{FF2B5EF4-FFF2-40B4-BE49-F238E27FC236}">
                <a16:creationId xmlns:a16="http://schemas.microsoft.com/office/drawing/2014/main" id="{6A85D729-6CA7-4C26-A5FE-BEF072A162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07AE2-921A-433D-8DF5-DCE542E90AAF}"/>
              </a:ext>
            </a:extLst>
          </p:cNvPr>
          <p:cNvSpPr>
            <a:spLocks noGrp="1"/>
          </p:cNvSpPr>
          <p:nvPr>
            <p:ph type="sldNum" sz="quarter" idx="12"/>
          </p:nvPr>
        </p:nvSpPr>
        <p:spPr/>
        <p:txBody>
          <a:bodyPr/>
          <a:lstStyle/>
          <a:p>
            <a:fld id="{00DFE462-E888-4EC2-8ECE-9C8DB0CCF94C}" type="slidenum">
              <a:rPr lang="en-US" smtClean="0"/>
              <a:t>‹#›</a:t>
            </a:fld>
            <a:endParaRPr lang="en-US"/>
          </a:p>
        </p:txBody>
      </p:sp>
    </p:spTree>
    <p:extLst>
      <p:ext uri="{BB962C8B-B14F-4D97-AF65-F5344CB8AC3E}">
        <p14:creationId xmlns:p14="http://schemas.microsoft.com/office/powerpoint/2010/main" val="2918277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4B59-08FE-4533-B6E7-2D9AF0A6C1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C4799A-8EEA-4EDD-8E2D-BADF738187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8D3DAB-1DFE-4D52-B380-3E1F311313D0}"/>
              </a:ext>
            </a:extLst>
          </p:cNvPr>
          <p:cNvSpPr>
            <a:spLocks noGrp="1"/>
          </p:cNvSpPr>
          <p:nvPr>
            <p:ph type="dt" sz="half" idx="10"/>
          </p:nvPr>
        </p:nvSpPr>
        <p:spPr/>
        <p:txBody>
          <a:bodyPr/>
          <a:lstStyle/>
          <a:p>
            <a:fld id="{BBBBE561-D795-4D58-AA6C-2C6D1D366DEE}" type="datetimeFigureOut">
              <a:rPr lang="en-US" smtClean="0"/>
              <a:t>5/22/2019</a:t>
            </a:fld>
            <a:endParaRPr lang="en-US"/>
          </a:p>
        </p:txBody>
      </p:sp>
      <p:sp>
        <p:nvSpPr>
          <p:cNvPr id="5" name="Footer Placeholder 4">
            <a:extLst>
              <a:ext uri="{FF2B5EF4-FFF2-40B4-BE49-F238E27FC236}">
                <a16:creationId xmlns:a16="http://schemas.microsoft.com/office/drawing/2014/main" id="{EBE144C3-BF3B-42F3-A171-6E3978B984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329980-06DA-4A9E-80F6-CC65995804CF}"/>
              </a:ext>
            </a:extLst>
          </p:cNvPr>
          <p:cNvSpPr>
            <a:spLocks noGrp="1"/>
          </p:cNvSpPr>
          <p:nvPr>
            <p:ph type="sldNum" sz="quarter" idx="12"/>
          </p:nvPr>
        </p:nvSpPr>
        <p:spPr/>
        <p:txBody>
          <a:bodyPr/>
          <a:lstStyle/>
          <a:p>
            <a:fld id="{00DFE462-E888-4EC2-8ECE-9C8DB0CCF94C}" type="slidenum">
              <a:rPr lang="en-US" smtClean="0"/>
              <a:t>‹#›</a:t>
            </a:fld>
            <a:endParaRPr lang="en-US"/>
          </a:p>
        </p:txBody>
      </p:sp>
    </p:spTree>
    <p:extLst>
      <p:ext uri="{BB962C8B-B14F-4D97-AF65-F5344CB8AC3E}">
        <p14:creationId xmlns:p14="http://schemas.microsoft.com/office/powerpoint/2010/main" val="4085576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258D-AE86-4911-98DE-3F8827E9AB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9CA3BF-1530-4927-8873-59424CFF03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74A3D0-A23C-4C38-A0B5-DB9D8E01167C}"/>
              </a:ext>
            </a:extLst>
          </p:cNvPr>
          <p:cNvSpPr>
            <a:spLocks noGrp="1"/>
          </p:cNvSpPr>
          <p:nvPr>
            <p:ph type="dt" sz="half" idx="10"/>
          </p:nvPr>
        </p:nvSpPr>
        <p:spPr/>
        <p:txBody>
          <a:bodyPr/>
          <a:lstStyle/>
          <a:p>
            <a:fld id="{BBBBE561-D795-4D58-AA6C-2C6D1D366DEE}" type="datetimeFigureOut">
              <a:rPr lang="en-US" smtClean="0"/>
              <a:t>5/22/2019</a:t>
            </a:fld>
            <a:endParaRPr lang="en-US"/>
          </a:p>
        </p:txBody>
      </p:sp>
      <p:sp>
        <p:nvSpPr>
          <p:cNvPr id="5" name="Footer Placeholder 4">
            <a:extLst>
              <a:ext uri="{FF2B5EF4-FFF2-40B4-BE49-F238E27FC236}">
                <a16:creationId xmlns:a16="http://schemas.microsoft.com/office/drawing/2014/main" id="{2E3AB56B-9E58-465C-9F16-52A3939E3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E84DD-9058-482D-BA4A-E33DEBE70E4E}"/>
              </a:ext>
            </a:extLst>
          </p:cNvPr>
          <p:cNvSpPr>
            <a:spLocks noGrp="1"/>
          </p:cNvSpPr>
          <p:nvPr>
            <p:ph type="sldNum" sz="quarter" idx="12"/>
          </p:nvPr>
        </p:nvSpPr>
        <p:spPr/>
        <p:txBody>
          <a:bodyPr/>
          <a:lstStyle/>
          <a:p>
            <a:fld id="{00DFE462-E888-4EC2-8ECE-9C8DB0CCF94C}" type="slidenum">
              <a:rPr lang="en-US" smtClean="0"/>
              <a:t>‹#›</a:t>
            </a:fld>
            <a:endParaRPr lang="en-US"/>
          </a:p>
        </p:txBody>
      </p:sp>
    </p:spTree>
    <p:extLst>
      <p:ext uri="{BB962C8B-B14F-4D97-AF65-F5344CB8AC3E}">
        <p14:creationId xmlns:p14="http://schemas.microsoft.com/office/powerpoint/2010/main" val="171844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E7CBA-9048-4503-86A7-E542FD4978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9321C4-C877-466B-89A4-54B791A5B9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879A19-FD5D-4D4B-97FC-7EA311C7F7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EC24A4-BDBD-4D4C-9356-305BA4805F80}"/>
              </a:ext>
            </a:extLst>
          </p:cNvPr>
          <p:cNvSpPr>
            <a:spLocks noGrp="1"/>
          </p:cNvSpPr>
          <p:nvPr>
            <p:ph type="dt" sz="half" idx="10"/>
          </p:nvPr>
        </p:nvSpPr>
        <p:spPr/>
        <p:txBody>
          <a:bodyPr/>
          <a:lstStyle/>
          <a:p>
            <a:fld id="{BBBBE561-D795-4D58-AA6C-2C6D1D366DEE}" type="datetimeFigureOut">
              <a:rPr lang="en-US" smtClean="0"/>
              <a:t>5/22/2019</a:t>
            </a:fld>
            <a:endParaRPr lang="en-US"/>
          </a:p>
        </p:txBody>
      </p:sp>
      <p:sp>
        <p:nvSpPr>
          <p:cNvPr id="6" name="Footer Placeholder 5">
            <a:extLst>
              <a:ext uri="{FF2B5EF4-FFF2-40B4-BE49-F238E27FC236}">
                <a16:creationId xmlns:a16="http://schemas.microsoft.com/office/drawing/2014/main" id="{167C0144-6A94-42E8-BCE7-A466A4AC27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117C5B-006C-435C-A18A-49534FEC845A}"/>
              </a:ext>
            </a:extLst>
          </p:cNvPr>
          <p:cNvSpPr>
            <a:spLocks noGrp="1"/>
          </p:cNvSpPr>
          <p:nvPr>
            <p:ph type="sldNum" sz="quarter" idx="12"/>
          </p:nvPr>
        </p:nvSpPr>
        <p:spPr/>
        <p:txBody>
          <a:bodyPr/>
          <a:lstStyle/>
          <a:p>
            <a:fld id="{00DFE462-E888-4EC2-8ECE-9C8DB0CCF94C}" type="slidenum">
              <a:rPr lang="en-US" smtClean="0"/>
              <a:t>‹#›</a:t>
            </a:fld>
            <a:endParaRPr lang="en-US"/>
          </a:p>
        </p:txBody>
      </p:sp>
    </p:spTree>
    <p:extLst>
      <p:ext uri="{BB962C8B-B14F-4D97-AF65-F5344CB8AC3E}">
        <p14:creationId xmlns:p14="http://schemas.microsoft.com/office/powerpoint/2010/main" val="3131364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3370-F56F-4FC6-A253-28CF1CD0F9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1F3430-6426-4497-9E0C-008D306FC7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3B45F2-F88A-4BBD-ABA0-2F04091293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DF7BE7-B2FB-411F-8FC4-A00F7D6B3D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F00B26-1DFC-4FCD-8FC6-0FF6273A68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34C8CC-D908-41CF-BBDB-CABF39672AB3}"/>
              </a:ext>
            </a:extLst>
          </p:cNvPr>
          <p:cNvSpPr>
            <a:spLocks noGrp="1"/>
          </p:cNvSpPr>
          <p:nvPr>
            <p:ph type="dt" sz="half" idx="10"/>
          </p:nvPr>
        </p:nvSpPr>
        <p:spPr/>
        <p:txBody>
          <a:bodyPr/>
          <a:lstStyle/>
          <a:p>
            <a:fld id="{BBBBE561-D795-4D58-AA6C-2C6D1D366DEE}" type="datetimeFigureOut">
              <a:rPr lang="en-US" smtClean="0"/>
              <a:t>5/22/2019</a:t>
            </a:fld>
            <a:endParaRPr lang="en-US"/>
          </a:p>
        </p:txBody>
      </p:sp>
      <p:sp>
        <p:nvSpPr>
          <p:cNvPr id="8" name="Footer Placeholder 7">
            <a:extLst>
              <a:ext uri="{FF2B5EF4-FFF2-40B4-BE49-F238E27FC236}">
                <a16:creationId xmlns:a16="http://schemas.microsoft.com/office/drawing/2014/main" id="{9D4A3120-AC69-4594-AB5E-F4A833FA3B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81459-571B-48FB-8E49-24ECE9BAEDBD}"/>
              </a:ext>
            </a:extLst>
          </p:cNvPr>
          <p:cNvSpPr>
            <a:spLocks noGrp="1"/>
          </p:cNvSpPr>
          <p:nvPr>
            <p:ph type="sldNum" sz="quarter" idx="12"/>
          </p:nvPr>
        </p:nvSpPr>
        <p:spPr/>
        <p:txBody>
          <a:bodyPr/>
          <a:lstStyle/>
          <a:p>
            <a:fld id="{00DFE462-E888-4EC2-8ECE-9C8DB0CCF94C}" type="slidenum">
              <a:rPr lang="en-US" smtClean="0"/>
              <a:t>‹#›</a:t>
            </a:fld>
            <a:endParaRPr lang="en-US"/>
          </a:p>
        </p:txBody>
      </p:sp>
    </p:spTree>
    <p:extLst>
      <p:ext uri="{BB962C8B-B14F-4D97-AF65-F5344CB8AC3E}">
        <p14:creationId xmlns:p14="http://schemas.microsoft.com/office/powerpoint/2010/main" val="52206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BB207-50D7-4164-8EF6-87622C6F32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A371A5-704C-48B8-9984-A8EF091114BD}"/>
              </a:ext>
            </a:extLst>
          </p:cNvPr>
          <p:cNvSpPr>
            <a:spLocks noGrp="1"/>
          </p:cNvSpPr>
          <p:nvPr>
            <p:ph type="dt" sz="half" idx="10"/>
          </p:nvPr>
        </p:nvSpPr>
        <p:spPr/>
        <p:txBody>
          <a:bodyPr/>
          <a:lstStyle/>
          <a:p>
            <a:fld id="{BBBBE561-D795-4D58-AA6C-2C6D1D366DEE}" type="datetimeFigureOut">
              <a:rPr lang="en-US" smtClean="0"/>
              <a:t>5/22/2019</a:t>
            </a:fld>
            <a:endParaRPr lang="en-US"/>
          </a:p>
        </p:txBody>
      </p:sp>
      <p:sp>
        <p:nvSpPr>
          <p:cNvPr id="4" name="Footer Placeholder 3">
            <a:extLst>
              <a:ext uri="{FF2B5EF4-FFF2-40B4-BE49-F238E27FC236}">
                <a16:creationId xmlns:a16="http://schemas.microsoft.com/office/drawing/2014/main" id="{99EE6BB3-5841-49AD-871D-7A5F502B4F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59636E-F2E1-4B30-A2E4-4E39E82C3FF0}"/>
              </a:ext>
            </a:extLst>
          </p:cNvPr>
          <p:cNvSpPr>
            <a:spLocks noGrp="1"/>
          </p:cNvSpPr>
          <p:nvPr>
            <p:ph type="sldNum" sz="quarter" idx="12"/>
          </p:nvPr>
        </p:nvSpPr>
        <p:spPr/>
        <p:txBody>
          <a:bodyPr/>
          <a:lstStyle/>
          <a:p>
            <a:fld id="{00DFE462-E888-4EC2-8ECE-9C8DB0CCF94C}" type="slidenum">
              <a:rPr lang="en-US" smtClean="0"/>
              <a:t>‹#›</a:t>
            </a:fld>
            <a:endParaRPr lang="en-US"/>
          </a:p>
        </p:txBody>
      </p:sp>
    </p:spTree>
    <p:extLst>
      <p:ext uri="{BB962C8B-B14F-4D97-AF65-F5344CB8AC3E}">
        <p14:creationId xmlns:p14="http://schemas.microsoft.com/office/powerpoint/2010/main" val="3160646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0A2090-4FF0-44DE-8503-97BBE7B1B541}"/>
              </a:ext>
            </a:extLst>
          </p:cNvPr>
          <p:cNvSpPr>
            <a:spLocks noGrp="1"/>
          </p:cNvSpPr>
          <p:nvPr>
            <p:ph type="dt" sz="half" idx="10"/>
          </p:nvPr>
        </p:nvSpPr>
        <p:spPr/>
        <p:txBody>
          <a:bodyPr/>
          <a:lstStyle/>
          <a:p>
            <a:fld id="{BBBBE561-D795-4D58-AA6C-2C6D1D366DEE}" type="datetimeFigureOut">
              <a:rPr lang="en-US" smtClean="0"/>
              <a:t>5/22/2019</a:t>
            </a:fld>
            <a:endParaRPr lang="en-US"/>
          </a:p>
        </p:txBody>
      </p:sp>
      <p:sp>
        <p:nvSpPr>
          <p:cNvPr id="3" name="Footer Placeholder 2">
            <a:extLst>
              <a:ext uri="{FF2B5EF4-FFF2-40B4-BE49-F238E27FC236}">
                <a16:creationId xmlns:a16="http://schemas.microsoft.com/office/drawing/2014/main" id="{0DE941F4-17A1-42B7-A8E6-AE3B450580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8D0AE8-D1D7-4CB0-B048-1486C719456A}"/>
              </a:ext>
            </a:extLst>
          </p:cNvPr>
          <p:cNvSpPr>
            <a:spLocks noGrp="1"/>
          </p:cNvSpPr>
          <p:nvPr>
            <p:ph type="sldNum" sz="quarter" idx="12"/>
          </p:nvPr>
        </p:nvSpPr>
        <p:spPr/>
        <p:txBody>
          <a:bodyPr/>
          <a:lstStyle/>
          <a:p>
            <a:fld id="{00DFE462-E888-4EC2-8ECE-9C8DB0CCF94C}" type="slidenum">
              <a:rPr lang="en-US" smtClean="0"/>
              <a:t>‹#›</a:t>
            </a:fld>
            <a:endParaRPr lang="en-US"/>
          </a:p>
        </p:txBody>
      </p:sp>
    </p:spTree>
    <p:extLst>
      <p:ext uri="{BB962C8B-B14F-4D97-AF65-F5344CB8AC3E}">
        <p14:creationId xmlns:p14="http://schemas.microsoft.com/office/powerpoint/2010/main" val="158923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F363-2D4A-4E93-A31A-AD34DD4E81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4B2B9D-C91B-4148-8668-3482278035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61E752-AF94-420B-98CC-EBAC00E73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FEA7FB-03A9-44C6-883B-945053B14990}"/>
              </a:ext>
            </a:extLst>
          </p:cNvPr>
          <p:cNvSpPr>
            <a:spLocks noGrp="1"/>
          </p:cNvSpPr>
          <p:nvPr>
            <p:ph type="dt" sz="half" idx="10"/>
          </p:nvPr>
        </p:nvSpPr>
        <p:spPr/>
        <p:txBody>
          <a:bodyPr/>
          <a:lstStyle/>
          <a:p>
            <a:fld id="{BBBBE561-D795-4D58-AA6C-2C6D1D366DEE}" type="datetimeFigureOut">
              <a:rPr lang="en-US" smtClean="0"/>
              <a:t>5/22/2019</a:t>
            </a:fld>
            <a:endParaRPr lang="en-US"/>
          </a:p>
        </p:txBody>
      </p:sp>
      <p:sp>
        <p:nvSpPr>
          <p:cNvPr id="6" name="Footer Placeholder 5">
            <a:extLst>
              <a:ext uri="{FF2B5EF4-FFF2-40B4-BE49-F238E27FC236}">
                <a16:creationId xmlns:a16="http://schemas.microsoft.com/office/drawing/2014/main" id="{113A7E63-45CE-471D-9AEC-EDB558DDA1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D636DA-E586-4EF4-A0C1-4C9C3D6BDFCB}"/>
              </a:ext>
            </a:extLst>
          </p:cNvPr>
          <p:cNvSpPr>
            <a:spLocks noGrp="1"/>
          </p:cNvSpPr>
          <p:nvPr>
            <p:ph type="sldNum" sz="quarter" idx="12"/>
          </p:nvPr>
        </p:nvSpPr>
        <p:spPr/>
        <p:txBody>
          <a:bodyPr/>
          <a:lstStyle/>
          <a:p>
            <a:fld id="{00DFE462-E888-4EC2-8ECE-9C8DB0CCF94C}" type="slidenum">
              <a:rPr lang="en-US" smtClean="0"/>
              <a:t>‹#›</a:t>
            </a:fld>
            <a:endParaRPr lang="en-US"/>
          </a:p>
        </p:txBody>
      </p:sp>
    </p:spTree>
    <p:extLst>
      <p:ext uri="{BB962C8B-B14F-4D97-AF65-F5344CB8AC3E}">
        <p14:creationId xmlns:p14="http://schemas.microsoft.com/office/powerpoint/2010/main" val="2183942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1073-7113-4252-A925-8D530B2CC6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0B4220-7913-4FED-8861-F97465D3ED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C00322-50CC-4E86-B074-D1C95038CA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1305EF-DAEB-4EA0-87D8-65EA4AAC0388}"/>
              </a:ext>
            </a:extLst>
          </p:cNvPr>
          <p:cNvSpPr>
            <a:spLocks noGrp="1"/>
          </p:cNvSpPr>
          <p:nvPr>
            <p:ph type="dt" sz="half" idx="10"/>
          </p:nvPr>
        </p:nvSpPr>
        <p:spPr/>
        <p:txBody>
          <a:bodyPr/>
          <a:lstStyle/>
          <a:p>
            <a:fld id="{BBBBE561-D795-4D58-AA6C-2C6D1D366DEE}" type="datetimeFigureOut">
              <a:rPr lang="en-US" smtClean="0"/>
              <a:t>5/22/2019</a:t>
            </a:fld>
            <a:endParaRPr lang="en-US"/>
          </a:p>
        </p:txBody>
      </p:sp>
      <p:sp>
        <p:nvSpPr>
          <p:cNvPr id="6" name="Footer Placeholder 5">
            <a:extLst>
              <a:ext uri="{FF2B5EF4-FFF2-40B4-BE49-F238E27FC236}">
                <a16:creationId xmlns:a16="http://schemas.microsoft.com/office/drawing/2014/main" id="{F6301FF5-5A0D-4425-A435-B7B2C39A4E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25D5F3-313A-419F-8228-FEE215E05B4D}"/>
              </a:ext>
            </a:extLst>
          </p:cNvPr>
          <p:cNvSpPr>
            <a:spLocks noGrp="1"/>
          </p:cNvSpPr>
          <p:nvPr>
            <p:ph type="sldNum" sz="quarter" idx="12"/>
          </p:nvPr>
        </p:nvSpPr>
        <p:spPr/>
        <p:txBody>
          <a:bodyPr/>
          <a:lstStyle/>
          <a:p>
            <a:fld id="{00DFE462-E888-4EC2-8ECE-9C8DB0CCF94C}" type="slidenum">
              <a:rPr lang="en-US" smtClean="0"/>
              <a:t>‹#›</a:t>
            </a:fld>
            <a:endParaRPr lang="en-US"/>
          </a:p>
        </p:txBody>
      </p:sp>
    </p:spTree>
    <p:extLst>
      <p:ext uri="{BB962C8B-B14F-4D97-AF65-F5344CB8AC3E}">
        <p14:creationId xmlns:p14="http://schemas.microsoft.com/office/powerpoint/2010/main" val="1960347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92000">
              <a:schemeClr val="accent6">
                <a:lumMod val="67000"/>
              </a:schemeClr>
            </a:gs>
            <a:gs pos="0">
              <a:schemeClr val="accent6">
                <a:lumMod val="97000"/>
                <a:lumOff val="3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F23671-E0D9-416F-ACCB-EA46F6E1D9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1EB3F1-985C-4483-A84D-1FA2B4148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9E59C-23F4-4191-984E-73F97B33D7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BE561-D795-4D58-AA6C-2C6D1D366DEE}" type="datetimeFigureOut">
              <a:rPr lang="en-US" smtClean="0"/>
              <a:t>5/22/2019</a:t>
            </a:fld>
            <a:endParaRPr lang="en-US"/>
          </a:p>
        </p:txBody>
      </p:sp>
      <p:sp>
        <p:nvSpPr>
          <p:cNvPr id="5" name="Footer Placeholder 4">
            <a:extLst>
              <a:ext uri="{FF2B5EF4-FFF2-40B4-BE49-F238E27FC236}">
                <a16:creationId xmlns:a16="http://schemas.microsoft.com/office/drawing/2014/main" id="{2E5B8540-AE97-47A2-8EEF-CC2D0B9938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477252-B992-4AD8-A080-94C64C488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DFE462-E888-4EC2-8ECE-9C8DB0CCF94C}" type="slidenum">
              <a:rPr lang="en-US" smtClean="0"/>
              <a:t>‹#›</a:t>
            </a:fld>
            <a:endParaRPr lang="en-US"/>
          </a:p>
        </p:txBody>
      </p:sp>
    </p:spTree>
    <p:extLst>
      <p:ext uri="{BB962C8B-B14F-4D97-AF65-F5344CB8AC3E}">
        <p14:creationId xmlns:p14="http://schemas.microsoft.com/office/powerpoint/2010/main" val="3096911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www.theserverside.com/definition/Java" TargetMode="External"/><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hyperlink" Target="https://www.theserverside.com/definition/IntellJ-IDEA" TargetMode="External"/><Relationship Id="rId5" Type="http://schemas.openxmlformats.org/officeDocument/2006/relationships/hyperlink" Target="https://searchsoftwarequality.techtarget.com/definition/integrated-development-environment"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699E39-A6B5-4438-BCFC-D76CEA2E447B}"/>
              </a:ext>
            </a:extLst>
          </p:cNvPr>
          <p:cNvSpPr/>
          <p:nvPr/>
        </p:nvSpPr>
        <p:spPr>
          <a:xfrm>
            <a:off x="1622985" y="1512727"/>
            <a:ext cx="8946029" cy="2123658"/>
          </a:xfrm>
          <a:prstGeom prst="rect">
            <a:avLst/>
          </a:prstGeom>
          <a:solidFill>
            <a:schemeClr val="accent6">
              <a:lumMod val="75000"/>
              <a:alpha val="14000"/>
            </a:schemeClr>
          </a:solid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6600" b="1" spc="50" dirty="0">
                <a:ln w="0">
                  <a:solidFill>
                    <a:schemeClr val="accent1">
                      <a:lumMod val="50000"/>
                    </a:schemeClr>
                  </a:solidFill>
                </a:ln>
                <a:solidFill>
                  <a:schemeClr val="accent6">
                    <a:lumMod val="40000"/>
                    <a:lumOff val="60000"/>
                  </a:schemeClr>
                </a:solidFill>
                <a:effectLst>
                  <a:innerShdw blurRad="63500" dist="50800" dir="13500000">
                    <a:srgbClr val="000000">
                      <a:alpha val="50000"/>
                    </a:srgbClr>
                  </a:innerShdw>
                </a:effectLst>
                <a:latin typeface="Berlin Sans FB Demi" panose="020E0802020502020306" pitchFamily="34" charset="0"/>
                <a:cs typeface="Times New Roman" panose="02020603050405020304" pitchFamily="18" charset="0"/>
              </a:rPr>
              <a:t>Garbage Management System Using IoT </a:t>
            </a:r>
          </a:p>
        </p:txBody>
      </p:sp>
      <p:pic>
        <p:nvPicPr>
          <p:cNvPr id="12" name="Picture 11">
            <a:extLst>
              <a:ext uri="{FF2B5EF4-FFF2-40B4-BE49-F238E27FC236}">
                <a16:creationId xmlns:a16="http://schemas.microsoft.com/office/drawing/2014/main" id="{7352D4DC-4470-4F59-A41F-E147A5939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8441" y="4388950"/>
            <a:ext cx="808891" cy="808891"/>
          </a:xfrm>
          <a:prstGeom prst="rect">
            <a:avLst/>
          </a:prstGeom>
        </p:spPr>
      </p:pic>
      <p:pic>
        <p:nvPicPr>
          <p:cNvPr id="16" name="Picture 15">
            <a:extLst>
              <a:ext uri="{FF2B5EF4-FFF2-40B4-BE49-F238E27FC236}">
                <a16:creationId xmlns:a16="http://schemas.microsoft.com/office/drawing/2014/main" id="{27CBD562-07F8-4358-9E6B-BC1F3720E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9756" y="4487424"/>
            <a:ext cx="1339556" cy="602800"/>
          </a:xfrm>
          <a:prstGeom prst="rect">
            <a:avLst/>
          </a:prstGeom>
          <a:ln>
            <a:noFill/>
          </a:ln>
          <a:effectLst>
            <a:outerShdw blurRad="190500" algn="tl" rotWithShape="0">
              <a:srgbClr val="000000">
                <a:alpha val="70000"/>
              </a:srgbClr>
            </a:outerShdw>
          </a:effectLst>
        </p:spPr>
      </p:pic>
      <p:pic>
        <p:nvPicPr>
          <p:cNvPr id="20" name="Picture 19">
            <a:extLst>
              <a:ext uri="{FF2B5EF4-FFF2-40B4-BE49-F238E27FC236}">
                <a16:creationId xmlns:a16="http://schemas.microsoft.com/office/drawing/2014/main" id="{01935A28-2713-4B57-807A-5D9AE390BDD1}"/>
              </a:ext>
            </a:extLst>
          </p:cNvPr>
          <p:cNvPicPr>
            <a:picLocks noChangeAspect="1"/>
          </p:cNvPicPr>
          <p:nvPr/>
        </p:nvPicPr>
        <p:blipFill rotWithShape="1">
          <a:blip r:embed="rId5">
            <a:extLst>
              <a:ext uri="{28A0092B-C50C-407E-A947-70E740481C1C}">
                <a14:useLocalDpi xmlns:a14="http://schemas.microsoft.com/office/drawing/2010/main" val="0"/>
              </a:ext>
            </a:extLst>
          </a:blip>
          <a:srcRect r="67367"/>
          <a:stretch/>
        </p:blipFill>
        <p:spPr>
          <a:xfrm>
            <a:off x="734734" y="3062713"/>
            <a:ext cx="1740936" cy="2123658"/>
          </a:xfrm>
          <a:prstGeom prst="rect">
            <a:avLst/>
          </a:prstGeom>
        </p:spPr>
      </p:pic>
      <p:pic>
        <p:nvPicPr>
          <p:cNvPr id="21" name="Picture 20">
            <a:extLst>
              <a:ext uri="{FF2B5EF4-FFF2-40B4-BE49-F238E27FC236}">
                <a16:creationId xmlns:a16="http://schemas.microsoft.com/office/drawing/2014/main" id="{82D7F38B-2A26-4A9B-B788-4534481D61A6}"/>
              </a:ext>
            </a:extLst>
          </p:cNvPr>
          <p:cNvPicPr>
            <a:picLocks noChangeAspect="1"/>
          </p:cNvPicPr>
          <p:nvPr/>
        </p:nvPicPr>
        <p:blipFill rotWithShape="1">
          <a:blip r:embed="rId5">
            <a:extLst>
              <a:ext uri="{28A0092B-C50C-407E-A947-70E740481C1C}">
                <a14:useLocalDpi xmlns:a14="http://schemas.microsoft.com/office/drawing/2010/main" val="0"/>
              </a:ext>
            </a:extLst>
          </a:blip>
          <a:srcRect l="64447"/>
          <a:stretch/>
        </p:blipFill>
        <p:spPr>
          <a:xfrm>
            <a:off x="9964854" y="3131066"/>
            <a:ext cx="1955409" cy="2088381"/>
          </a:xfrm>
          <a:prstGeom prst="rect">
            <a:avLst/>
          </a:prstGeom>
        </p:spPr>
      </p:pic>
      <p:pic>
        <p:nvPicPr>
          <p:cNvPr id="3" name="Picture 2">
            <a:extLst>
              <a:ext uri="{FF2B5EF4-FFF2-40B4-BE49-F238E27FC236}">
                <a16:creationId xmlns:a16="http://schemas.microsoft.com/office/drawing/2014/main" id="{A87A0A46-F277-4441-BC0D-84C66D874A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7882" y="4381234"/>
            <a:ext cx="731147" cy="731147"/>
          </a:xfrm>
          <a:prstGeom prst="rect">
            <a:avLst/>
          </a:prstGeom>
        </p:spPr>
      </p:pic>
      <p:pic>
        <p:nvPicPr>
          <p:cNvPr id="6" name="Picture 5">
            <a:extLst>
              <a:ext uri="{FF2B5EF4-FFF2-40B4-BE49-F238E27FC236}">
                <a16:creationId xmlns:a16="http://schemas.microsoft.com/office/drawing/2014/main" id="{B0E84F25-7727-4D80-B31D-3352C96D0E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5423" y="4487424"/>
            <a:ext cx="1339555" cy="5845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484E8A08-C4A7-4C93-8804-FD70FB0EBDE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18316" y="4094228"/>
            <a:ext cx="913172" cy="1251045"/>
          </a:xfrm>
          <a:prstGeom prst="rect">
            <a:avLst/>
          </a:prstGeom>
        </p:spPr>
      </p:pic>
    </p:spTree>
    <p:extLst>
      <p:ext uri="{BB962C8B-B14F-4D97-AF65-F5344CB8AC3E}">
        <p14:creationId xmlns:p14="http://schemas.microsoft.com/office/powerpoint/2010/main" val="27019240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0E2B85-D64A-4477-8C54-F3CDFA9BBA84}"/>
              </a:ext>
            </a:extLst>
          </p:cNvPr>
          <p:cNvPicPr>
            <a:picLocks noChangeAspect="1"/>
          </p:cNvPicPr>
          <p:nvPr/>
        </p:nvPicPr>
        <p:blipFill rotWithShape="1">
          <a:blip r:embed="rId3">
            <a:extLst>
              <a:ext uri="{28A0092B-C50C-407E-A947-70E740481C1C}">
                <a14:useLocalDpi xmlns:a14="http://schemas.microsoft.com/office/drawing/2010/main" val="0"/>
              </a:ext>
            </a:extLst>
          </a:blip>
          <a:srcRect l="32179" r="34740"/>
          <a:stretch/>
        </p:blipFill>
        <p:spPr>
          <a:xfrm flipH="1">
            <a:off x="10367890" y="4839286"/>
            <a:ext cx="1658622" cy="1913480"/>
          </a:xfrm>
          <a:prstGeom prst="rect">
            <a:avLst/>
          </a:prstGeom>
        </p:spPr>
      </p:pic>
      <p:sp>
        <p:nvSpPr>
          <p:cNvPr id="4" name="Rectangle 3">
            <a:extLst>
              <a:ext uri="{FF2B5EF4-FFF2-40B4-BE49-F238E27FC236}">
                <a16:creationId xmlns:a16="http://schemas.microsoft.com/office/drawing/2014/main" id="{C5E782D7-FBA4-4D69-A562-D45BF729F26D}"/>
              </a:ext>
            </a:extLst>
          </p:cNvPr>
          <p:cNvSpPr/>
          <p:nvPr/>
        </p:nvSpPr>
        <p:spPr>
          <a:xfrm>
            <a:off x="4960257" y="629558"/>
            <a:ext cx="2941329" cy="769441"/>
          </a:xfrm>
          <a:prstGeom prst="rect">
            <a:avLst/>
          </a:prstGeom>
        </p:spPr>
        <p:txBody>
          <a:bodyPr wrap="square">
            <a:spAutoFit/>
          </a:bodyPr>
          <a:lstStyle/>
          <a:p>
            <a:r>
              <a:rPr lang="en-US" sz="4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ahnschrift Condensed" panose="020B0502040204020203" pitchFamily="34" charset="0"/>
              </a:rPr>
              <a:t>CONCLUSION</a:t>
            </a:r>
          </a:p>
        </p:txBody>
      </p:sp>
      <p:sp>
        <p:nvSpPr>
          <p:cNvPr id="3" name="Rectangle 2">
            <a:extLst>
              <a:ext uri="{FF2B5EF4-FFF2-40B4-BE49-F238E27FC236}">
                <a16:creationId xmlns:a16="http://schemas.microsoft.com/office/drawing/2014/main" id="{875BA4B1-C6D2-4939-9202-23BA44088520}"/>
              </a:ext>
            </a:extLst>
          </p:cNvPr>
          <p:cNvSpPr/>
          <p:nvPr/>
        </p:nvSpPr>
        <p:spPr>
          <a:xfrm>
            <a:off x="443403" y="1728879"/>
            <a:ext cx="11051911" cy="2677656"/>
          </a:xfrm>
          <a:prstGeom prst="rect">
            <a:avLst/>
          </a:prstGeom>
        </p:spPr>
        <p:txBody>
          <a:bodyPr wrap="square">
            <a:spAutoFit/>
          </a:bodyPr>
          <a:lstStyle/>
          <a:p>
            <a:r>
              <a:rPr lang="en-US" sz="2800" dirty="0">
                <a:latin typeface="Cambria" panose="02040503050406030204" pitchFamily="18" charset="0"/>
                <a:ea typeface="Cambria" panose="02040503050406030204" pitchFamily="18" charset="0"/>
              </a:rPr>
              <a:t>Monitoring the fullness of bins through the use of sensors, it is possible to achieve a more efficient system than the current existing. Our idea of “Garbage Management System Using IoT”, mainly concentrates on Monitoring the waste management, providing a smart technology for waste system, avoiding human intervention, reducing human time and effort and which results in healthy and waste ridden environment. </a:t>
            </a:r>
          </a:p>
        </p:txBody>
      </p:sp>
    </p:spTree>
    <p:extLst>
      <p:ext uri="{BB962C8B-B14F-4D97-AF65-F5344CB8AC3E}">
        <p14:creationId xmlns:p14="http://schemas.microsoft.com/office/powerpoint/2010/main" val="72769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1D3EBC-3D52-4AB2-889C-E1471F68AE00}"/>
              </a:ext>
            </a:extLst>
          </p:cNvPr>
          <p:cNvPicPr>
            <a:picLocks noChangeAspect="1"/>
          </p:cNvPicPr>
          <p:nvPr/>
        </p:nvPicPr>
        <p:blipFill rotWithShape="1">
          <a:blip r:embed="rId3">
            <a:extLst>
              <a:ext uri="{28A0092B-C50C-407E-A947-70E740481C1C}">
                <a14:useLocalDpi xmlns:a14="http://schemas.microsoft.com/office/drawing/2010/main" val="0"/>
              </a:ext>
            </a:extLst>
          </a:blip>
          <a:srcRect l="32179" r="34740"/>
          <a:stretch/>
        </p:blipFill>
        <p:spPr>
          <a:xfrm flipH="1">
            <a:off x="10367890" y="4839286"/>
            <a:ext cx="1658622" cy="1913480"/>
          </a:xfrm>
          <a:prstGeom prst="rect">
            <a:avLst/>
          </a:prstGeom>
        </p:spPr>
      </p:pic>
      <p:sp>
        <p:nvSpPr>
          <p:cNvPr id="2" name="Rectangle 1">
            <a:extLst>
              <a:ext uri="{FF2B5EF4-FFF2-40B4-BE49-F238E27FC236}">
                <a16:creationId xmlns:a16="http://schemas.microsoft.com/office/drawing/2014/main" id="{D974629A-255E-4BDF-AE0D-C2A9AACC58B6}"/>
              </a:ext>
            </a:extLst>
          </p:cNvPr>
          <p:cNvSpPr/>
          <p:nvPr/>
        </p:nvSpPr>
        <p:spPr>
          <a:xfrm>
            <a:off x="4528457" y="513443"/>
            <a:ext cx="3135086" cy="769441"/>
          </a:xfrm>
          <a:prstGeom prst="rect">
            <a:avLst/>
          </a:prstGeom>
        </p:spPr>
        <p:txBody>
          <a:bodyPr wrap="square">
            <a:spAutoFit/>
          </a:bodyPr>
          <a:lstStyle/>
          <a:p>
            <a:r>
              <a:rPr lang="en-US" sz="4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ahnschrift Condensed" panose="020B0502040204020203" pitchFamily="34" charset="0"/>
              </a:rPr>
              <a:t>INTRODUCTION </a:t>
            </a:r>
          </a:p>
        </p:txBody>
      </p:sp>
      <p:sp>
        <p:nvSpPr>
          <p:cNvPr id="3" name="Rectangle 2">
            <a:extLst>
              <a:ext uri="{FF2B5EF4-FFF2-40B4-BE49-F238E27FC236}">
                <a16:creationId xmlns:a16="http://schemas.microsoft.com/office/drawing/2014/main" id="{70EAB884-E78F-4EFA-BD74-0824BACE7559}"/>
              </a:ext>
            </a:extLst>
          </p:cNvPr>
          <p:cNvSpPr/>
          <p:nvPr/>
        </p:nvSpPr>
        <p:spPr>
          <a:xfrm>
            <a:off x="420568" y="1282884"/>
            <a:ext cx="2606804" cy="461665"/>
          </a:xfrm>
          <a:prstGeom prst="rect">
            <a:avLst/>
          </a:prstGeom>
        </p:spPr>
        <p:txBody>
          <a:bodyPr wrap="none">
            <a:spAutoFit/>
          </a:bodyPr>
          <a:lstStyle/>
          <a:p>
            <a:r>
              <a:rPr lang="en-US" sz="2400" dirty="0">
                <a:ln w="0"/>
                <a:effectLst>
                  <a:outerShdw blurRad="38100" dist="19050" dir="2700000" algn="tl" rotWithShape="0">
                    <a:schemeClr val="dk1">
                      <a:alpha val="40000"/>
                    </a:schemeClr>
                  </a:outerShdw>
                </a:effectLst>
                <a:latin typeface="Algerian" panose="04020705040A02060702" pitchFamily="82" charset="0"/>
              </a:rPr>
              <a:t> CONCEPT OF IOT </a:t>
            </a:r>
          </a:p>
        </p:txBody>
      </p:sp>
      <p:pic>
        <p:nvPicPr>
          <p:cNvPr id="6" name="Picture 3" descr="C:\Users\SHIVAM\AppData\Local\Microsoft\Windows\Temporary Internet Files\Content.IE5\UC70RQGG\mba-em-internet-of-things-2.jpg1[1].png">
            <a:extLst>
              <a:ext uri="{FF2B5EF4-FFF2-40B4-BE49-F238E27FC236}">
                <a16:creationId xmlns:a16="http://schemas.microsoft.com/office/drawing/2014/main" id="{0736D465-8A68-4C27-9372-07CC1A0724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3570" y="3841172"/>
            <a:ext cx="2959852" cy="1996228"/>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EAB91A7-E59E-424D-863B-E83C4059B501}"/>
              </a:ext>
            </a:extLst>
          </p:cNvPr>
          <p:cNvSpPr>
            <a:spLocks noGrp="1"/>
          </p:cNvSpPr>
          <p:nvPr>
            <p:ph type="title"/>
          </p:nvPr>
        </p:nvSpPr>
        <p:spPr>
          <a:xfrm>
            <a:off x="420568" y="1976399"/>
            <a:ext cx="11235871" cy="2286000"/>
          </a:xfrm>
        </p:spPr>
        <p:txBody>
          <a:bodyPr>
            <a:noAutofit/>
          </a:bodyPr>
          <a:lstStyle/>
          <a:p>
            <a:pPr algn="just"/>
            <a:r>
              <a:rPr lang="en-US" sz="2800" dirty="0">
                <a:latin typeface="Cambria" panose="02040503050406030204" pitchFamily="18" charset="0"/>
                <a:cs typeface="Times New Roman" panose="02020603050405020304" pitchFamily="18" charset="0"/>
              </a:rPr>
              <a:t>The Internet of Things (IoT) is a system of interrelated computing devices, mechanical and digital machines, objects, animals or people that are provided with unique identifiers and the ability to transfer data over a network without requiring human-to-human or human-to-computer interaction.</a:t>
            </a:r>
          </a:p>
        </p:txBody>
      </p:sp>
    </p:spTree>
    <p:extLst>
      <p:ext uri="{BB962C8B-B14F-4D97-AF65-F5344CB8AC3E}">
        <p14:creationId xmlns:p14="http://schemas.microsoft.com/office/powerpoint/2010/main" val="262720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3819FC-CF12-429D-9020-C3E008313C22}"/>
              </a:ext>
            </a:extLst>
          </p:cNvPr>
          <p:cNvPicPr>
            <a:picLocks noChangeAspect="1"/>
          </p:cNvPicPr>
          <p:nvPr/>
        </p:nvPicPr>
        <p:blipFill rotWithShape="1">
          <a:blip r:embed="rId3">
            <a:extLst>
              <a:ext uri="{28A0092B-C50C-407E-A947-70E740481C1C}">
                <a14:useLocalDpi xmlns:a14="http://schemas.microsoft.com/office/drawing/2010/main" val="0"/>
              </a:ext>
            </a:extLst>
          </a:blip>
          <a:srcRect l="32179" r="34740"/>
          <a:stretch/>
        </p:blipFill>
        <p:spPr>
          <a:xfrm flipH="1">
            <a:off x="10367890" y="4839286"/>
            <a:ext cx="1658622" cy="1913480"/>
          </a:xfrm>
          <a:prstGeom prst="rect">
            <a:avLst/>
          </a:prstGeom>
        </p:spPr>
      </p:pic>
      <p:sp>
        <p:nvSpPr>
          <p:cNvPr id="5" name="Rectangle 4">
            <a:extLst>
              <a:ext uri="{FF2B5EF4-FFF2-40B4-BE49-F238E27FC236}">
                <a16:creationId xmlns:a16="http://schemas.microsoft.com/office/drawing/2014/main" id="{1283F78F-F374-4159-9991-78DD07801861}"/>
              </a:ext>
            </a:extLst>
          </p:cNvPr>
          <p:cNvSpPr/>
          <p:nvPr/>
        </p:nvSpPr>
        <p:spPr>
          <a:xfrm>
            <a:off x="4107542" y="397329"/>
            <a:ext cx="4223658" cy="769441"/>
          </a:xfrm>
          <a:prstGeom prst="rect">
            <a:avLst/>
          </a:prstGeom>
        </p:spPr>
        <p:txBody>
          <a:bodyPr wrap="square">
            <a:spAutoFit/>
          </a:bodyPr>
          <a:lstStyle/>
          <a:p>
            <a:r>
              <a:rPr lang="en-US" sz="4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ahnschrift Condensed" panose="020B0502040204020203" pitchFamily="34" charset="0"/>
              </a:rPr>
              <a:t>PROBLEM STATEMENT</a:t>
            </a:r>
          </a:p>
        </p:txBody>
      </p:sp>
      <p:sp>
        <p:nvSpPr>
          <p:cNvPr id="6" name="Title 1">
            <a:extLst>
              <a:ext uri="{FF2B5EF4-FFF2-40B4-BE49-F238E27FC236}">
                <a16:creationId xmlns:a16="http://schemas.microsoft.com/office/drawing/2014/main" id="{504272D7-1FA4-400C-B6AC-68FC66E80FF4}"/>
              </a:ext>
            </a:extLst>
          </p:cNvPr>
          <p:cNvSpPr>
            <a:spLocks noGrp="1"/>
          </p:cNvSpPr>
          <p:nvPr>
            <p:ph type="title"/>
          </p:nvPr>
        </p:nvSpPr>
        <p:spPr>
          <a:xfrm>
            <a:off x="449035" y="1474937"/>
            <a:ext cx="11060794" cy="2286000"/>
          </a:xfrm>
        </p:spPr>
        <p:txBody>
          <a:bodyPr>
            <a:noAutofit/>
          </a:bodyPr>
          <a:lstStyle/>
          <a:p>
            <a:pPr algn="just"/>
            <a:r>
              <a:rPr lang="en-US" sz="2800" dirty="0">
                <a:solidFill>
                  <a:schemeClr val="tx1"/>
                </a:solidFill>
                <a:latin typeface="Cambria" panose="02040503050406030204" pitchFamily="18" charset="0"/>
                <a:cs typeface="Times New Roman" panose="02020603050405020304" pitchFamily="18" charset="0"/>
              </a:rPr>
              <a:t>Garbage Management and Collection in Cities, Town and Villages is a major concern and emerging problem in Smart City paradigm. Also lack of proper resource distribution in the process of Garbage collection is great risk to sanitation, cleanliness and health. </a:t>
            </a:r>
          </a:p>
        </p:txBody>
      </p:sp>
      <p:pic>
        <p:nvPicPr>
          <p:cNvPr id="8" name="Picture 7">
            <a:extLst>
              <a:ext uri="{FF2B5EF4-FFF2-40B4-BE49-F238E27FC236}">
                <a16:creationId xmlns:a16="http://schemas.microsoft.com/office/drawing/2014/main" id="{B0D7E54B-D5ED-4497-819B-73617FAEB4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203079" y="3089181"/>
            <a:ext cx="2336800" cy="2646208"/>
          </a:xfrm>
          <a:prstGeom prst="rect">
            <a:avLst/>
          </a:prstGeom>
        </p:spPr>
      </p:pic>
    </p:spTree>
    <p:extLst>
      <p:ext uri="{BB962C8B-B14F-4D97-AF65-F5344CB8AC3E}">
        <p14:creationId xmlns:p14="http://schemas.microsoft.com/office/powerpoint/2010/main" val="125328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3E75B1-5A48-4082-9614-666D02728D95}"/>
              </a:ext>
            </a:extLst>
          </p:cNvPr>
          <p:cNvPicPr>
            <a:picLocks noChangeAspect="1"/>
          </p:cNvPicPr>
          <p:nvPr/>
        </p:nvPicPr>
        <p:blipFill rotWithShape="1">
          <a:blip r:embed="rId3">
            <a:extLst>
              <a:ext uri="{28A0092B-C50C-407E-A947-70E740481C1C}">
                <a14:useLocalDpi xmlns:a14="http://schemas.microsoft.com/office/drawing/2010/main" val="0"/>
              </a:ext>
            </a:extLst>
          </a:blip>
          <a:srcRect l="32179" r="34740"/>
          <a:stretch/>
        </p:blipFill>
        <p:spPr>
          <a:xfrm flipH="1">
            <a:off x="10367890" y="4839286"/>
            <a:ext cx="1658622" cy="1913480"/>
          </a:xfrm>
          <a:prstGeom prst="rect">
            <a:avLst/>
          </a:prstGeom>
        </p:spPr>
      </p:pic>
      <p:sp>
        <p:nvSpPr>
          <p:cNvPr id="4" name="Rectangle 3">
            <a:extLst>
              <a:ext uri="{FF2B5EF4-FFF2-40B4-BE49-F238E27FC236}">
                <a16:creationId xmlns:a16="http://schemas.microsoft.com/office/drawing/2014/main" id="{C70A2FEE-8AAD-4660-8E7E-CC609B7BF6A5}"/>
              </a:ext>
            </a:extLst>
          </p:cNvPr>
          <p:cNvSpPr/>
          <p:nvPr/>
        </p:nvSpPr>
        <p:spPr>
          <a:xfrm>
            <a:off x="3984171" y="353786"/>
            <a:ext cx="4223658" cy="769441"/>
          </a:xfrm>
          <a:prstGeom prst="rect">
            <a:avLst/>
          </a:prstGeom>
        </p:spPr>
        <p:txBody>
          <a:bodyPr wrap="square">
            <a:spAutoFit/>
          </a:bodyPr>
          <a:lstStyle/>
          <a:p>
            <a:r>
              <a:rPr lang="en-US" sz="4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ahnschrift Condensed" panose="020B0502040204020203" pitchFamily="34" charset="0"/>
              </a:rPr>
              <a:t>PROPOSED SOLUTION</a:t>
            </a:r>
          </a:p>
        </p:txBody>
      </p:sp>
      <p:sp>
        <p:nvSpPr>
          <p:cNvPr id="7" name="Title 1">
            <a:extLst>
              <a:ext uri="{FF2B5EF4-FFF2-40B4-BE49-F238E27FC236}">
                <a16:creationId xmlns:a16="http://schemas.microsoft.com/office/drawing/2014/main" id="{CD3D8E5A-0F77-4F1A-9F97-4BC97AE5B43D}"/>
              </a:ext>
            </a:extLst>
          </p:cNvPr>
          <p:cNvSpPr>
            <a:spLocks noGrp="1"/>
          </p:cNvSpPr>
          <p:nvPr>
            <p:ph type="title"/>
          </p:nvPr>
        </p:nvSpPr>
        <p:spPr>
          <a:xfrm>
            <a:off x="390977" y="1562022"/>
            <a:ext cx="11060794" cy="2286000"/>
          </a:xfrm>
        </p:spPr>
        <p:txBody>
          <a:bodyPr>
            <a:noAutofit/>
          </a:bodyPr>
          <a:lstStyle/>
          <a:p>
            <a:pPr algn="just"/>
            <a:r>
              <a:rPr lang="en-US" sz="2800" dirty="0">
                <a:latin typeface="Cambria" panose="02040503050406030204" pitchFamily="18" charset="0"/>
                <a:cs typeface="Times New Roman" panose="02020603050405020304" pitchFamily="18" charset="0"/>
              </a:rPr>
              <a:t>The project “ Garbage Management System Using IoT ” is a very innovative system which will help to keep the cities clean. The system monitors the garbage bins and informs about the level of garbage collected in the garbage </a:t>
            </a:r>
            <a:r>
              <a:rPr lang="en-US" sz="2800" dirty="0" err="1">
                <a:latin typeface="Cambria" panose="02040503050406030204" pitchFamily="18" charset="0"/>
                <a:cs typeface="Times New Roman" panose="02020603050405020304" pitchFamily="18" charset="0"/>
              </a:rPr>
              <a:t>bins.This</a:t>
            </a:r>
            <a:r>
              <a:rPr lang="en-US" sz="2800" dirty="0">
                <a:latin typeface="Cambria" panose="02040503050406030204" pitchFamily="18" charset="0"/>
                <a:cs typeface="Times New Roman" panose="02020603050405020304" pitchFamily="18" charset="0"/>
              </a:rPr>
              <a:t> system built on a platform which was based Wi-Fi module (ESP8266) board which was interfaced with a ultrasonic sensor. </a:t>
            </a:r>
            <a:endParaRPr lang="en-US" sz="2800" dirty="0">
              <a:solidFill>
                <a:schemeClr val="tx1"/>
              </a:solidFill>
              <a:latin typeface="Cambria" panose="020405030504060302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C3EC05A-650A-497D-AF60-27C720C762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543" y="3747115"/>
            <a:ext cx="1582084" cy="2167455"/>
          </a:xfrm>
          <a:prstGeom prst="rect">
            <a:avLst/>
          </a:prstGeom>
        </p:spPr>
      </p:pic>
    </p:spTree>
    <p:extLst>
      <p:ext uri="{BB962C8B-B14F-4D97-AF65-F5344CB8AC3E}">
        <p14:creationId xmlns:p14="http://schemas.microsoft.com/office/powerpoint/2010/main" val="599528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0E2B85-D64A-4477-8C54-F3CDFA9BBA84}"/>
              </a:ext>
            </a:extLst>
          </p:cNvPr>
          <p:cNvPicPr>
            <a:picLocks noChangeAspect="1"/>
          </p:cNvPicPr>
          <p:nvPr/>
        </p:nvPicPr>
        <p:blipFill rotWithShape="1">
          <a:blip r:embed="rId3">
            <a:extLst>
              <a:ext uri="{28A0092B-C50C-407E-A947-70E740481C1C}">
                <a14:useLocalDpi xmlns:a14="http://schemas.microsoft.com/office/drawing/2010/main" val="0"/>
              </a:ext>
            </a:extLst>
          </a:blip>
          <a:srcRect l="32179" r="34740"/>
          <a:stretch/>
        </p:blipFill>
        <p:spPr>
          <a:xfrm flipH="1">
            <a:off x="10367890" y="4839286"/>
            <a:ext cx="1658622" cy="1913480"/>
          </a:xfrm>
          <a:prstGeom prst="rect">
            <a:avLst/>
          </a:prstGeom>
        </p:spPr>
      </p:pic>
      <p:sp>
        <p:nvSpPr>
          <p:cNvPr id="4" name="Rectangle 3">
            <a:extLst>
              <a:ext uri="{FF2B5EF4-FFF2-40B4-BE49-F238E27FC236}">
                <a16:creationId xmlns:a16="http://schemas.microsoft.com/office/drawing/2014/main" id="{C5E782D7-FBA4-4D69-A562-D45BF729F26D}"/>
              </a:ext>
            </a:extLst>
          </p:cNvPr>
          <p:cNvSpPr/>
          <p:nvPr/>
        </p:nvSpPr>
        <p:spPr>
          <a:xfrm>
            <a:off x="4510314" y="440872"/>
            <a:ext cx="3171372" cy="769441"/>
          </a:xfrm>
          <a:prstGeom prst="rect">
            <a:avLst/>
          </a:prstGeom>
        </p:spPr>
        <p:txBody>
          <a:bodyPr wrap="square">
            <a:spAutoFit/>
          </a:bodyPr>
          <a:lstStyle/>
          <a:p>
            <a:r>
              <a:rPr lang="en-US" sz="4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ahnschrift Condensed" panose="020B0502040204020203" pitchFamily="34" charset="0"/>
              </a:rPr>
              <a:t>TECHNOLOGIES</a:t>
            </a:r>
          </a:p>
        </p:txBody>
      </p:sp>
      <p:pic>
        <p:nvPicPr>
          <p:cNvPr id="6" name="Picture 5">
            <a:extLst>
              <a:ext uri="{FF2B5EF4-FFF2-40B4-BE49-F238E27FC236}">
                <a16:creationId xmlns:a16="http://schemas.microsoft.com/office/drawing/2014/main" id="{33DD7544-9F70-4DC2-B515-5053E6AEDB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6385" y="2615255"/>
            <a:ext cx="3616644" cy="1627490"/>
          </a:xfrm>
          <a:prstGeom prst="rect">
            <a:avLst/>
          </a:prstGeom>
          <a:ln>
            <a:noFill/>
          </a:ln>
          <a:effectLst>
            <a:outerShdw blurRad="190500" algn="tl" rotWithShape="0">
              <a:srgbClr val="000000">
                <a:alpha val="70000"/>
              </a:srgbClr>
            </a:outerShdw>
          </a:effectLst>
        </p:spPr>
      </p:pic>
      <p:sp>
        <p:nvSpPr>
          <p:cNvPr id="3" name="Rectangle 2">
            <a:extLst>
              <a:ext uri="{FF2B5EF4-FFF2-40B4-BE49-F238E27FC236}">
                <a16:creationId xmlns:a16="http://schemas.microsoft.com/office/drawing/2014/main" id="{E6DB43D2-4D40-4722-BAF5-105CD9EBE080}"/>
              </a:ext>
            </a:extLst>
          </p:cNvPr>
          <p:cNvSpPr/>
          <p:nvPr/>
        </p:nvSpPr>
        <p:spPr>
          <a:xfrm>
            <a:off x="165488" y="1874728"/>
            <a:ext cx="7930897" cy="3108543"/>
          </a:xfrm>
          <a:prstGeom prst="rect">
            <a:avLst/>
          </a:prstGeom>
        </p:spPr>
        <p:txBody>
          <a:bodyPr wrap="square">
            <a:spAutoFit/>
          </a:bodyPr>
          <a:lstStyle/>
          <a:p>
            <a:r>
              <a:rPr lang="en-US" sz="2800" dirty="0">
                <a:latin typeface="Cambria" panose="02040503050406030204" pitchFamily="18" charset="0"/>
                <a:ea typeface="Cambria" panose="02040503050406030204" pitchFamily="18" charset="0"/>
              </a:rPr>
              <a:t>The Firebase Realtime Database is a cloud-hosted database. Data is stored as JSON and synchronized in Realtime to every connected client. When you build cross-platform apps with our iOS, Android, and JavaScript SDKs, all of “your clients share one Realtime Database instance and automatically receive updates with the newest data. Instead </a:t>
            </a:r>
          </a:p>
        </p:txBody>
      </p:sp>
    </p:spTree>
    <p:extLst>
      <p:ext uri="{BB962C8B-B14F-4D97-AF65-F5344CB8AC3E}">
        <p14:creationId xmlns:p14="http://schemas.microsoft.com/office/powerpoint/2010/main" val="1048010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0E2B85-D64A-4477-8C54-F3CDFA9BBA84}"/>
              </a:ext>
            </a:extLst>
          </p:cNvPr>
          <p:cNvPicPr>
            <a:picLocks noChangeAspect="1"/>
          </p:cNvPicPr>
          <p:nvPr/>
        </p:nvPicPr>
        <p:blipFill rotWithShape="1">
          <a:blip r:embed="rId3">
            <a:extLst>
              <a:ext uri="{28A0092B-C50C-407E-A947-70E740481C1C}">
                <a14:useLocalDpi xmlns:a14="http://schemas.microsoft.com/office/drawing/2010/main" val="0"/>
              </a:ext>
            </a:extLst>
          </a:blip>
          <a:srcRect l="32179" r="34740"/>
          <a:stretch/>
        </p:blipFill>
        <p:spPr>
          <a:xfrm flipH="1">
            <a:off x="10367890" y="4839286"/>
            <a:ext cx="1658622" cy="1913480"/>
          </a:xfrm>
          <a:prstGeom prst="rect">
            <a:avLst/>
          </a:prstGeom>
        </p:spPr>
      </p:pic>
      <p:sp>
        <p:nvSpPr>
          <p:cNvPr id="4" name="Rectangle 3">
            <a:extLst>
              <a:ext uri="{FF2B5EF4-FFF2-40B4-BE49-F238E27FC236}">
                <a16:creationId xmlns:a16="http://schemas.microsoft.com/office/drawing/2014/main" id="{C5E782D7-FBA4-4D69-A562-D45BF729F26D}"/>
              </a:ext>
            </a:extLst>
          </p:cNvPr>
          <p:cNvSpPr/>
          <p:nvPr/>
        </p:nvSpPr>
        <p:spPr>
          <a:xfrm>
            <a:off x="4510314" y="440872"/>
            <a:ext cx="3171372" cy="769441"/>
          </a:xfrm>
          <a:prstGeom prst="rect">
            <a:avLst/>
          </a:prstGeom>
        </p:spPr>
        <p:txBody>
          <a:bodyPr wrap="square">
            <a:spAutoFit/>
          </a:bodyPr>
          <a:lstStyle/>
          <a:p>
            <a:r>
              <a:rPr lang="en-US" sz="4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ahnschrift Condensed" panose="020B0502040204020203" pitchFamily="34" charset="0"/>
              </a:rPr>
              <a:t>TECHNOLOGIES</a:t>
            </a:r>
          </a:p>
        </p:txBody>
      </p:sp>
      <p:pic>
        <p:nvPicPr>
          <p:cNvPr id="8" name="Picture 7">
            <a:extLst>
              <a:ext uri="{FF2B5EF4-FFF2-40B4-BE49-F238E27FC236}">
                <a16:creationId xmlns:a16="http://schemas.microsoft.com/office/drawing/2014/main" id="{FDF857EC-D5C7-45B0-97AC-9726C82C7B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9596" y="2535757"/>
            <a:ext cx="3591932" cy="15675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2">
            <a:extLst>
              <a:ext uri="{FF2B5EF4-FFF2-40B4-BE49-F238E27FC236}">
                <a16:creationId xmlns:a16="http://schemas.microsoft.com/office/drawing/2014/main" id="{427BC427-4B78-484E-84B0-040CC007F31B}"/>
              </a:ext>
            </a:extLst>
          </p:cNvPr>
          <p:cNvSpPr/>
          <p:nvPr/>
        </p:nvSpPr>
        <p:spPr>
          <a:xfrm>
            <a:off x="319312" y="1980701"/>
            <a:ext cx="7472569" cy="2677656"/>
          </a:xfrm>
          <a:prstGeom prst="rect">
            <a:avLst/>
          </a:prstGeom>
        </p:spPr>
        <p:txBody>
          <a:bodyPr wrap="square">
            <a:spAutoFit/>
          </a:bodyPr>
          <a:lstStyle/>
          <a:p>
            <a:r>
              <a:rPr lang="en-US" sz="2800" dirty="0">
                <a:latin typeface="Cambria" panose="02040503050406030204" pitchFamily="18" charset="0"/>
                <a:ea typeface="Cambria" panose="02040503050406030204" pitchFamily="18" charset="0"/>
              </a:rPr>
              <a:t>Android Studio is the official integrated development environment (</a:t>
            </a:r>
            <a:r>
              <a:rPr lang="en-US" sz="2800" u="sng" dirty="0">
                <a:latin typeface="Cambria" panose="02040503050406030204" pitchFamily="18" charset="0"/>
                <a:ea typeface="Cambria" panose="02040503050406030204" pitchFamily="18" charset="0"/>
                <a:hlinkClick r:id="rId5">
                  <a:extLst>
                    <a:ext uri="{A12FA001-AC4F-418D-AE19-62706E023703}">
                      <ahyp:hlinkClr xmlns:ahyp="http://schemas.microsoft.com/office/drawing/2018/hyperlinkcolor" val="tx"/>
                    </a:ext>
                  </a:extLst>
                </a:hlinkClick>
              </a:rPr>
              <a:t>IDE</a:t>
            </a:r>
            <a:r>
              <a:rPr lang="en-US" sz="2800" dirty="0">
                <a:latin typeface="Cambria" panose="02040503050406030204" pitchFamily="18" charset="0"/>
                <a:ea typeface="Cambria" panose="02040503050406030204" pitchFamily="18" charset="0"/>
              </a:rPr>
              <a:t>) for Android application development. It is based on the </a:t>
            </a:r>
            <a:r>
              <a:rPr lang="en-US" sz="2800" u="sng" dirty="0">
                <a:latin typeface="Cambria" panose="02040503050406030204" pitchFamily="18" charset="0"/>
                <a:ea typeface="Cambria" panose="02040503050406030204" pitchFamily="18" charset="0"/>
                <a:hlinkClick r:id="rId6">
                  <a:extLst>
                    <a:ext uri="{A12FA001-AC4F-418D-AE19-62706E023703}">
                      <ahyp:hlinkClr xmlns:ahyp="http://schemas.microsoft.com/office/drawing/2018/hyperlinkcolor" val="tx"/>
                    </a:ext>
                  </a:extLst>
                </a:hlinkClick>
              </a:rPr>
              <a:t>IntelliJ IDEA</a:t>
            </a:r>
            <a:r>
              <a:rPr lang="en-US" sz="2800" dirty="0">
                <a:latin typeface="Cambria" panose="02040503050406030204" pitchFamily="18" charset="0"/>
                <a:ea typeface="Cambria" panose="02040503050406030204" pitchFamily="18" charset="0"/>
              </a:rPr>
              <a:t>, a </a:t>
            </a:r>
            <a:r>
              <a:rPr lang="en-US" sz="2800" u="sng" dirty="0">
                <a:latin typeface="Cambria" panose="02040503050406030204" pitchFamily="18" charset="0"/>
                <a:ea typeface="Cambria" panose="02040503050406030204" pitchFamily="18" charset="0"/>
                <a:hlinkClick r:id="rId7">
                  <a:extLst>
                    <a:ext uri="{A12FA001-AC4F-418D-AE19-62706E023703}">
                      <ahyp:hlinkClr xmlns:ahyp="http://schemas.microsoft.com/office/drawing/2018/hyperlinkcolor" val="tx"/>
                    </a:ext>
                  </a:extLst>
                </a:hlinkClick>
              </a:rPr>
              <a:t>Java</a:t>
            </a:r>
            <a:r>
              <a:rPr lang="en-US" sz="2800" dirty="0">
                <a:latin typeface="Cambria" panose="02040503050406030204" pitchFamily="18" charset="0"/>
                <a:ea typeface="Cambria" panose="02040503050406030204" pitchFamily="18" charset="0"/>
              </a:rPr>
              <a:t> integrated development environment for software, and incorporates its code editing and developer tools.</a:t>
            </a:r>
          </a:p>
        </p:txBody>
      </p:sp>
    </p:spTree>
    <p:extLst>
      <p:ext uri="{BB962C8B-B14F-4D97-AF65-F5344CB8AC3E}">
        <p14:creationId xmlns:p14="http://schemas.microsoft.com/office/powerpoint/2010/main" val="707428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0E2B85-D64A-4477-8C54-F3CDFA9BBA84}"/>
              </a:ext>
            </a:extLst>
          </p:cNvPr>
          <p:cNvPicPr>
            <a:picLocks noChangeAspect="1"/>
          </p:cNvPicPr>
          <p:nvPr/>
        </p:nvPicPr>
        <p:blipFill rotWithShape="1">
          <a:blip r:embed="rId3">
            <a:extLst>
              <a:ext uri="{28A0092B-C50C-407E-A947-70E740481C1C}">
                <a14:useLocalDpi xmlns:a14="http://schemas.microsoft.com/office/drawing/2010/main" val="0"/>
              </a:ext>
            </a:extLst>
          </a:blip>
          <a:srcRect l="32179" r="34740"/>
          <a:stretch/>
        </p:blipFill>
        <p:spPr>
          <a:xfrm flipH="1">
            <a:off x="10367890" y="4839286"/>
            <a:ext cx="1658622" cy="1913480"/>
          </a:xfrm>
          <a:prstGeom prst="rect">
            <a:avLst/>
          </a:prstGeom>
        </p:spPr>
      </p:pic>
      <p:sp>
        <p:nvSpPr>
          <p:cNvPr id="4" name="Rectangle 3">
            <a:extLst>
              <a:ext uri="{FF2B5EF4-FFF2-40B4-BE49-F238E27FC236}">
                <a16:creationId xmlns:a16="http://schemas.microsoft.com/office/drawing/2014/main" id="{C5E782D7-FBA4-4D69-A562-D45BF729F26D}"/>
              </a:ext>
            </a:extLst>
          </p:cNvPr>
          <p:cNvSpPr/>
          <p:nvPr/>
        </p:nvSpPr>
        <p:spPr>
          <a:xfrm>
            <a:off x="4510314" y="440872"/>
            <a:ext cx="3171372" cy="769441"/>
          </a:xfrm>
          <a:prstGeom prst="rect">
            <a:avLst/>
          </a:prstGeom>
        </p:spPr>
        <p:txBody>
          <a:bodyPr wrap="square">
            <a:spAutoFit/>
          </a:bodyPr>
          <a:lstStyle/>
          <a:p>
            <a:r>
              <a:rPr lang="en-US" sz="4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ahnschrift Condensed" panose="020B0502040204020203" pitchFamily="34" charset="0"/>
              </a:rPr>
              <a:t>TECHNOLOGIES</a:t>
            </a:r>
          </a:p>
        </p:txBody>
      </p:sp>
      <p:pic>
        <p:nvPicPr>
          <p:cNvPr id="5" name="Picture 4">
            <a:extLst>
              <a:ext uri="{FF2B5EF4-FFF2-40B4-BE49-F238E27FC236}">
                <a16:creationId xmlns:a16="http://schemas.microsoft.com/office/drawing/2014/main" id="{8BC43F4A-9B9E-41B3-89A7-83FEC4680C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0668" y="1683384"/>
            <a:ext cx="3155902" cy="3155902"/>
          </a:xfrm>
          <a:prstGeom prst="rect">
            <a:avLst/>
          </a:prstGeom>
        </p:spPr>
      </p:pic>
      <p:sp>
        <p:nvSpPr>
          <p:cNvPr id="10" name="Rectangle 9">
            <a:extLst>
              <a:ext uri="{FF2B5EF4-FFF2-40B4-BE49-F238E27FC236}">
                <a16:creationId xmlns:a16="http://schemas.microsoft.com/office/drawing/2014/main" id="{37BC4C02-0245-49A2-B458-E56FFF33560C}"/>
              </a:ext>
            </a:extLst>
          </p:cNvPr>
          <p:cNvSpPr/>
          <p:nvPr/>
        </p:nvSpPr>
        <p:spPr>
          <a:xfrm>
            <a:off x="435430" y="2042094"/>
            <a:ext cx="7998427" cy="2677656"/>
          </a:xfrm>
          <a:prstGeom prst="rect">
            <a:avLst/>
          </a:prstGeom>
        </p:spPr>
        <p:txBody>
          <a:bodyPr wrap="square">
            <a:spAutoFit/>
          </a:bodyPr>
          <a:lstStyle/>
          <a:p>
            <a:r>
              <a:rPr lang="en-US" sz="2800" dirty="0">
                <a:latin typeface="Cambria" panose="02040503050406030204" pitchFamily="18" charset="0"/>
                <a:ea typeface="Cambria" panose="02040503050406030204" pitchFamily="18" charset="0"/>
              </a:rPr>
              <a:t>To connect to the internet in </a:t>
            </a:r>
            <a:r>
              <a:rPr lang="en-US" sz="2800" dirty="0" err="1">
                <a:latin typeface="Cambria" panose="02040503050406030204" pitchFamily="18" charset="0"/>
                <a:ea typeface="Cambria" panose="02040503050406030204" pitchFamily="18" charset="0"/>
              </a:rPr>
              <a:t>Iphones</a:t>
            </a:r>
            <a:r>
              <a:rPr lang="en-US" sz="2800" dirty="0">
                <a:latin typeface="Cambria" panose="02040503050406030204" pitchFamily="18" charset="0"/>
                <a:ea typeface="Cambria" panose="02040503050406030204" pitchFamily="18" charset="0"/>
              </a:rPr>
              <a:t> make use of a prebuilt platform called </a:t>
            </a:r>
            <a:r>
              <a:rPr lang="en-US" sz="2800" dirty="0" err="1">
                <a:latin typeface="Cambria" panose="02040503050406030204" pitchFamily="18" charset="0"/>
                <a:ea typeface="Cambria" panose="02040503050406030204" pitchFamily="18" charset="0"/>
              </a:rPr>
              <a:t>Blynk</a:t>
            </a:r>
            <a:r>
              <a:rPr lang="en-US" sz="2800" dirty="0">
                <a:latin typeface="Cambria" panose="02040503050406030204" pitchFamily="18" charset="0"/>
                <a:ea typeface="Cambria" panose="02040503050406030204" pitchFamily="18" charset="0"/>
              </a:rPr>
              <a:t> app. “After the user installs the </a:t>
            </a:r>
            <a:r>
              <a:rPr lang="en-US" sz="2800" dirty="0" err="1">
                <a:latin typeface="Cambria" panose="02040503050406030204" pitchFamily="18" charset="0"/>
                <a:ea typeface="Cambria" panose="02040503050406030204" pitchFamily="18" charset="0"/>
              </a:rPr>
              <a:t>Blynk</a:t>
            </a:r>
            <a:r>
              <a:rPr lang="en-US" sz="2800" dirty="0">
                <a:latin typeface="Cambria" panose="02040503050406030204" pitchFamily="18" charset="0"/>
                <a:ea typeface="Cambria" panose="02040503050406030204" pitchFamily="18" charset="0"/>
              </a:rPr>
              <a:t> app  on the iOS platform, an account to be created in the app to access its services. The services are enabled for the signed users. </a:t>
            </a:r>
          </a:p>
        </p:txBody>
      </p:sp>
    </p:spTree>
    <p:extLst>
      <p:ext uri="{BB962C8B-B14F-4D97-AF65-F5344CB8AC3E}">
        <p14:creationId xmlns:p14="http://schemas.microsoft.com/office/powerpoint/2010/main" val="33082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0E2B85-D64A-4477-8C54-F3CDFA9BBA84}"/>
              </a:ext>
            </a:extLst>
          </p:cNvPr>
          <p:cNvPicPr>
            <a:picLocks noChangeAspect="1"/>
          </p:cNvPicPr>
          <p:nvPr/>
        </p:nvPicPr>
        <p:blipFill rotWithShape="1">
          <a:blip r:embed="rId3">
            <a:extLst>
              <a:ext uri="{28A0092B-C50C-407E-A947-70E740481C1C}">
                <a14:useLocalDpi xmlns:a14="http://schemas.microsoft.com/office/drawing/2010/main" val="0"/>
              </a:ext>
            </a:extLst>
          </a:blip>
          <a:srcRect l="32179" r="34740"/>
          <a:stretch/>
        </p:blipFill>
        <p:spPr>
          <a:xfrm flipH="1">
            <a:off x="10367890" y="4839286"/>
            <a:ext cx="1658622" cy="1913480"/>
          </a:xfrm>
          <a:prstGeom prst="rect">
            <a:avLst/>
          </a:prstGeom>
        </p:spPr>
      </p:pic>
      <p:sp>
        <p:nvSpPr>
          <p:cNvPr id="4" name="Rectangle 3">
            <a:extLst>
              <a:ext uri="{FF2B5EF4-FFF2-40B4-BE49-F238E27FC236}">
                <a16:creationId xmlns:a16="http://schemas.microsoft.com/office/drawing/2014/main" id="{C5E782D7-FBA4-4D69-A562-D45BF729F26D}"/>
              </a:ext>
            </a:extLst>
          </p:cNvPr>
          <p:cNvSpPr/>
          <p:nvPr/>
        </p:nvSpPr>
        <p:spPr>
          <a:xfrm>
            <a:off x="4510314" y="440872"/>
            <a:ext cx="3171372" cy="769441"/>
          </a:xfrm>
          <a:prstGeom prst="rect">
            <a:avLst/>
          </a:prstGeom>
        </p:spPr>
        <p:txBody>
          <a:bodyPr wrap="square">
            <a:spAutoFit/>
          </a:bodyPr>
          <a:lstStyle/>
          <a:p>
            <a:r>
              <a:rPr lang="en-US" sz="4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ahnschrift Condensed" panose="020B0502040204020203" pitchFamily="34" charset="0"/>
              </a:rPr>
              <a:t>TECHNOLOGIES</a:t>
            </a:r>
          </a:p>
        </p:txBody>
      </p:sp>
      <p:pic>
        <p:nvPicPr>
          <p:cNvPr id="7" name="Picture 6">
            <a:extLst>
              <a:ext uri="{FF2B5EF4-FFF2-40B4-BE49-F238E27FC236}">
                <a16:creationId xmlns:a16="http://schemas.microsoft.com/office/drawing/2014/main" id="{66EEC022-5D2D-430F-A7F9-165AC2C1DF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4757" y="1905548"/>
            <a:ext cx="2564491" cy="2564491"/>
          </a:xfrm>
          <a:prstGeom prst="rect">
            <a:avLst/>
          </a:prstGeom>
        </p:spPr>
      </p:pic>
      <p:sp>
        <p:nvSpPr>
          <p:cNvPr id="3" name="Rectangle 2">
            <a:extLst>
              <a:ext uri="{FF2B5EF4-FFF2-40B4-BE49-F238E27FC236}">
                <a16:creationId xmlns:a16="http://schemas.microsoft.com/office/drawing/2014/main" id="{875BA4B1-C6D2-4939-9202-23BA44088520}"/>
              </a:ext>
            </a:extLst>
          </p:cNvPr>
          <p:cNvSpPr/>
          <p:nvPr/>
        </p:nvSpPr>
        <p:spPr>
          <a:xfrm>
            <a:off x="637943" y="1905549"/>
            <a:ext cx="6636657" cy="2677656"/>
          </a:xfrm>
          <a:prstGeom prst="rect">
            <a:avLst/>
          </a:prstGeom>
        </p:spPr>
        <p:txBody>
          <a:bodyPr wrap="square">
            <a:spAutoFit/>
          </a:bodyPr>
          <a:lstStyle/>
          <a:p>
            <a:r>
              <a:rPr lang="en-US" sz="2800" dirty="0">
                <a:latin typeface="Cambria" panose="02040503050406030204" pitchFamily="18" charset="0"/>
                <a:ea typeface="Cambria" panose="02040503050406030204" pitchFamily="18" charset="0"/>
              </a:rPr>
              <a:t>WordPress is a free and open-source content management system based on PHP &amp; MySQL. Features include a plugin architecture and a template system. To make a prototype web interface I have used WordPress system </a:t>
            </a:r>
          </a:p>
        </p:txBody>
      </p:sp>
    </p:spTree>
    <p:extLst>
      <p:ext uri="{BB962C8B-B14F-4D97-AF65-F5344CB8AC3E}">
        <p14:creationId xmlns:p14="http://schemas.microsoft.com/office/powerpoint/2010/main" val="113256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0E2B85-D64A-4477-8C54-F3CDFA9BBA84}"/>
              </a:ext>
            </a:extLst>
          </p:cNvPr>
          <p:cNvPicPr>
            <a:picLocks noChangeAspect="1"/>
          </p:cNvPicPr>
          <p:nvPr/>
        </p:nvPicPr>
        <p:blipFill rotWithShape="1">
          <a:blip r:embed="rId3">
            <a:extLst>
              <a:ext uri="{28A0092B-C50C-407E-A947-70E740481C1C}">
                <a14:useLocalDpi xmlns:a14="http://schemas.microsoft.com/office/drawing/2010/main" val="0"/>
              </a:ext>
            </a:extLst>
          </a:blip>
          <a:srcRect l="32179" r="34740"/>
          <a:stretch/>
        </p:blipFill>
        <p:spPr>
          <a:xfrm flipH="1">
            <a:off x="10367890" y="4839286"/>
            <a:ext cx="1658622" cy="1913480"/>
          </a:xfrm>
          <a:prstGeom prst="rect">
            <a:avLst/>
          </a:prstGeom>
        </p:spPr>
      </p:pic>
      <p:sp>
        <p:nvSpPr>
          <p:cNvPr id="4" name="Rectangle 3">
            <a:extLst>
              <a:ext uri="{FF2B5EF4-FFF2-40B4-BE49-F238E27FC236}">
                <a16:creationId xmlns:a16="http://schemas.microsoft.com/office/drawing/2014/main" id="{C5E782D7-FBA4-4D69-A562-D45BF729F26D}"/>
              </a:ext>
            </a:extLst>
          </p:cNvPr>
          <p:cNvSpPr/>
          <p:nvPr/>
        </p:nvSpPr>
        <p:spPr>
          <a:xfrm>
            <a:off x="5555343" y="237672"/>
            <a:ext cx="2035629" cy="769441"/>
          </a:xfrm>
          <a:prstGeom prst="rect">
            <a:avLst/>
          </a:prstGeom>
        </p:spPr>
        <p:txBody>
          <a:bodyPr wrap="square">
            <a:spAutoFit/>
          </a:bodyPr>
          <a:lstStyle/>
          <a:p>
            <a:r>
              <a:rPr lang="en-US" sz="4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ahnschrift Condensed" panose="020B0502040204020203" pitchFamily="34" charset="0"/>
              </a:rPr>
              <a:t>BENEFITS</a:t>
            </a:r>
          </a:p>
        </p:txBody>
      </p:sp>
      <p:sp>
        <p:nvSpPr>
          <p:cNvPr id="3" name="Rectangle 2">
            <a:extLst>
              <a:ext uri="{FF2B5EF4-FFF2-40B4-BE49-F238E27FC236}">
                <a16:creationId xmlns:a16="http://schemas.microsoft.com/office/drawing/2014/main" id="{875BA4B1-C6D2-4939-9202-23BA44088520}"/>
              </a:ext>
            </a:extLst>
          </p:cNvPr>
          <p:cNvSpPr/>
          <p:nvPr/>
        </p:nvSpPr>
        <p:spPr>
          <a:xfrm>
            <a:off x="347657" y="1351508"/>
            <a:ext cx="8375428" cy="4154984"/>
          </a:xfrm>
          <a:prstGeom prst="rect">
            <a:avLst/>
          </a:prstGeom>
        </p:spPr>
        <p:txBody>
          <a:bodyPr wrap="square">
            <a:spAutoFit/>
          </a:bodyPr>
          <a:lstStyle/>
          <a:p>
            <a:pPr marL="457200" indent="-457200">
              <a:buFont typeface="Arial" panose="020B0604020202020204" pitchFamily="34" charset="0"/>
              <a:buChar char="•"/>
            </a:pPr>
            <a:r>
              <a:rPr lang="en-US" sz="2400" dirty="0">
                <a:latin typeface="Cambria" panose="02040503050406030204" pitchFamily="18" charset="0"/>
                <a:ea typeface="Cambria" panose="02040503050406030204" pitchFamily="18" charset="0"/>
              </a:rPr>
              <a:t>The garbage will be collected on time-to-time  basis. </a:t>
            </a:r>
          </a:p>
          <a:p>
            <a:pPr marL="457200" indent="-4572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r>
              <a:rPr lang="en-US" sz="2400" dirty="0">
                <a:latin typeface="Cambria" panose="02040503050406030204" pitchFamily="18" charset="0"/>
                <a:ea typeface="Cambria" panose="02040503050406030204" pitchFamily="18" charset="0"/>
              </a:rPr>
              <a:t>There would not be any bad smell around the bin. </a:t>
            </a:r>
          </a:p>
          <a:p>
            <a:pPr marL="457200" indent="-4572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r>
              <a:rPr lang="en-US" sz="2400" dirty="0">
                <a:latin typeface="Cambria" panose="02040503050406030204" pitchFamily="18" charset="0"/>
                <a:ea typeface="Cambria" panose="02040503050406030204" pitchFamily="18" charset="0"/>
              </a:rPr>
              <a:t>Real time garbage levels to collect the garbage. </a:t>
            </a:r>
          </a:p>
          <a:p>
            <a:pPr marL="457200" indent="-4572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r>
              <a:rPr lang="en-US" sz="2400" dirty="0">
                <a:latin typeface="Cambria" panose="02040503050406030204" pitchFamily="18" charset="0"/>
                <a:ea typeface="Cambria" panose="02040503050406030204" pitchFamily="18" charset="0"/>
              </a:rPr>
              <a:t>Saving on fuel consumption, thus reducing the threat to the environment</a:t>
            </a:r>
          </a:p>
          <a:p>
            <a:pPr marL="457200" indent="-4572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r>
              <a:rPr lang="en-US" sz="2400" dirty="0">
                <a:latin typeface="Cambria" panose="02040503050406030204" pitchFamily="18" charset="0"/>
                <a:ea typeface="Cambria" panose="02040503050406030204" pitchFamily="18" charset="0"/>
              </a:rPr>
              <a:t>The solution offers you the means to have less trucks on the road for less time</a:t>
            </a:r>
          </a:p>
        </p:txBody>
      </p:sp>
      <p:pic>
        <p:nvPicPr>
          <p:cNvPr id="8" name="Picture 7">
            <a:extLst>
              <a:ext uri="{FF2B5EF4-FFF2-40B4-BE49-F238E27FC236}">
                <a16:creationId xmlns:a16="http://schemas.microsoft.com/office/drawing/2014/main" id="{3CFD5B0A-7FFB-4986-BAA7-1D39D3F05E2C}"/>
              </a:ext>
            </a:extLst>
          </p:cNvPr>
          <p:cNvPicPr>
            <a:picLocks noChangeAspect="1"/>
          </p:cNvPicPr>
          <p:nvPr/>
        </p:nvPicPr>
        <p:blipFill rotWithShape="1">
          <a:blip r:embed="rId4">
            <a:extLst>
              <a:ext uri="{28A0092B-C50C-407E-A947-70E740481C1C}">
                <a14:useLocalDpi xmlns:a14="http://schemas.microsoft.com/office/drawing/2010/main" val="0"/>
              </a:ext>
            </a:extLst>
          </a:blip>
          <a:srcRect l="26630"/>
          <a:stretch/>
        </p:blipFill>
        <p:spPr>
          <a:xfrm rot="18508697">
            <a:off x="8464736" y="2629804"/>
            <a:ext cx="3759201" cy="1732511"/>
          </a:xfrm>
          <a:prstGeom prst="rect">
            <a:avLst/>
          </a:prstGeom>
        </p:spPr>
      </p:pic>
    </p:spTree>
    <p:extLst>
      <p:ext uri="{BB962C8B-B14F-4D97-AF65-F5344CB8AC3E}">
        <p14:creationId xmlns:p14="http://schemas.microsoft.com/office/powerpoint/2010/main" val="298394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470</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Bahnschrift Condensed</vt:lpstr>
      <vt:lpstr>Berlin Sans FB Demi</vt:lpstr>
      <vt:lpstr>Calibri</vt:lpstr>
      <vt:lpstr>Calibri Light</vt:lpstr>
      <vt:lpstr>Cambria</vt:lpstr>
      <vt:lpstr>Office Theme</vt:lpstr>
      <vt:lpstr>PowerPoint Presentation</vt:lpstr>
      <vt:lpstr>The Internet of Things (IoT) is a system of interrelated computing devices, mechanical and digital machines, objects, animals or people that are provided with unique identifiers and the ability to transfer data over a network without requiring human-to-human or human-to-computer interaction.</vt:lpstr>
      <vt:lpstr>Garbage Management and Collection in Cities, Town and Villages is a major concern and emerging problem in Smart City paradigm. Also lack of proper resource distribution in the process of Garbage collection is great risk to sanitation, cleanliness and health. </vt:lpstr>
      <vt:lpstr>The project “ Garbage Management System Using IoT ” is a very innovative system which will help to keep the cities clean. The system monitors the garbage bins and informs about the level of garbage collected in the garbage bins.This system built on a platform which was based Wi-Fi module (ESP8266) board which was interfaced with a ultrasonic sensor.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Kanishka Dilshan</dc:creator>
  <cp:lastModifiedBy>Kanishka Dilshan</cp:lastModifiedBy>
  <cp:revision>35</cp:revision>
  <dcterms:created xsi:type="dcterms:W3CDTF">2019-05-20T15:00:55Z</dcterms:created>
  <dcterms:modified xsi:type="dcterms:W3CDTF">2019-05-21T21:05:28Z</dcterms:modified>
</cp:coreProperties>
</file>