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5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Bhatt" userId="9d84ced5347df89a" providerId="LiveId" clId="{45E9D3D4-75B6-42BC-A98F-7A684C0139A5}"/>
    <pc:docChg chg="modSld">
      <pc:chgData name="Ritik Bhatt" userId="9d84ced5347df89a" providerId="LiveId" clId="{45E9D3D4-75B6-42BC-A98F-7A684C0139A5}" dt="2024-01-18T02:55:08.752" v="3" actId="1038"/>
      <pc:docMkLst>
        <pc:docMk/>
      </pc:docMkLst>
      <pc:sldChg chg="modSp mod">
        <pc:chgData name="Ritik Bhatt" userId="9d84ced5347df89a" providerId="LiveId" clId="{45E9D3D4-75B6-42BC-A98F-7A684C0139A5}" dt="2024-01-18T02:55:08.752" v="3" actId="1038"/>
        <pc:sldMkLst>
          <pc:docMk/>
          <pc:sldMk cId="0" sldId="262"/>
        </pc:sldMkLst>
        <pc:spChg chg="mod">
          <ac:chgData name="Ritik Bhatt" userId="9d84ced5347df89a" providerId="LiveId" clId="{45E9D3D4-75B6-42BC-A98F-7A684C0139A5}" dt="2024-01-18T02:55:08.752" v="3" actId="1038"/>
          <ac:spMkLst>
            <pc:docMk/>
            <pc:sldMk cId="0" sldId="262"/>
            <ac:spMk id="3" creationId="{00000000-0000-0000-0000-000000000000}"/>
          </ac:spMkLst>
        </pc:spChg>
        <pc:spChg chg="mod">
          <ac:chgData name="Ritik Bhatt" userId="9d84ced5347df89a" providerId="LiveId" clId="{45E9D3D4-75B6-42BC-A98F-7A684C0139A5}" dt="2024-01-18T02:54:16.070" v="1" actId="14100"/>
          <ac:spMkLst>
            <pc:docMk/>
            <pc:sldMk cId="0" sldId="262"/>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32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3943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90355"/>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TEAM - CPC </a:t>
            </a:r>
            <a:endParaRPr lang="en-US" sz="4374" dirty="0"/>
          </a:p>
        </p:txBody>
      </p:sp>
      <p:sp>
        <p:nvSpPr>
          <p:cNvPr id="6" name="Text 3"/>
          <p:cNvSpPr/>
          <p:nvPr/>
        </p:nvSpPr>
        <p:spPr>
          <a:xfrm>
            <a:off x="833199" y="2917984"/>
            <a:ext cx="7477601" cy="166639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Dark Web Monitoring System</a:t>
            </a:r>
            <a:endParaRPr lang="en-US" sz="5249" dirty="0"/>
          </a:p>
        </p:txBody>
      </p:sp>
      <p:sp>
        <p:nvSpPr>
          <p:cNvPr id="7" name="Text 4"/>
          <p:cNvSpPr/>
          <p:nvPr/>
        </p:nvSpPr>
        <p:spPr>
          <a:xfrm>
            <a:off x="833199" y="4917638"/>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this presentation, we will delve into the concept of a dark web monitoring system, focusing on the development of a dark web crawler. This system is designed to provide insights into the hidden corners of the internet, enabling proactive security measures.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2393394" y="6455807"/>
            <a:ext cx="10199013" cy="399812"/>
          </a:xfrm>
          <a:prstGeom prst="rect">
            <a:avLst/>
          </a:prstGeom>
          <a:noFill/>
          <a:ln/>
        </p:spPr>
        <p:txBody>
          <a:bodyPr wrap="none" rtlCol="0" anchor="t"/>
          <a:lstStyle/>
          <a:p>
            <a:pPr marL="342900" indent="-342900" algn="l">
              <a:lnSpc>
                <a:spcPts val="3149"/>
              </a:lnSpc>
              <a:buSzPct val="100000"/>
              <a:buChar char="•"/>
            </a:pPr>
            <a:endParaRPr lang="en-US" sz="1750" dirty="0"/>
          </a:p>
        </p:txBody>
      </p:sp>
      <p:pic>
        <p:nvPicPr>
          <p:cNvPr id="8" name="Picture 7">
            <a:extLst>
              <a:ext uri="{FF2B5EF4-FFF2-40B4-BE49-F238E27FC236}">
                <a16:creationId xmlns:a16="http://schemas.microsoft.com/office/drawing/2014/main" id="{D7280617-E1A7-BC52-CCA7-58906857D216}"/>
              </a:ext>
            </a:extLst>
          </p:cNvPr>
          <p:cNvPicPr>
            <a:picLocks noChangeAspect="1"/>
          </p:cNvPicPr>
          <p:nvPr/>
        </p:nvPicPr>
        <p:blipFill>
          <a:blip r:embed="rId3"/>
          <a:stretch>
            <a:fillRect/>
          </a:stretch>
        </p:blipFill>
        <p:spPr>
          <a:xfrm>
            <a:off x="568712" y="761369"/>
            <a:ext cx="13548732" cy="67068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46121"/>
            <a:ext cx="9306401"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Purpose and Importance of Dark Web Monitoring</a:t>
            </a:r>
            <a:endParaRPr lang="en-US" sz="4374" dirty="0"/>
          </a:p>
        </p:txBody>
      </p:sp>
      <p:sp>
        <p:nvSpPr>
          <p:cNvPr id="6" name="Shape 3"/>
          <p:cNvSpPr/>
          <p:nvPr/>
        </p:nvSpPr>
        <p:spPr>
          <a:xfrm>
            <a:off x="4490799" y="3241715"/>
            <a:ext cx="499943" cy="499943"/>
          </a:xfrm>
          <a:prstGeom prst="roundRect">
            <a:avLst>
              <a:gd name="adj" fmla="val 20000"/>
            </a:avLst>
          </a:prstGeom>
          <a:solidFill>
            <a:srgbClr val="110080"/>
          </a:solidFill>
          <a:ln w="13811">
            <a:solidFill>
              <a:srgbClr val="2A1999"/>
            </a:solidFill>
            <a:prstDash val="solid"/>
          </a:ln>
        </p:spPr>
      </p:sp>
      <p:sp>
        <p:nvSpPr>
          <p:cNvPr id="7" name="Text 4"/>
          <p:cNvSpPr/>
          <p:nvPr/>
        </p:nvSpPr>
        <p:spPr>
          <a:xfrm>
            <a:off x="4661892" y="3283387"/>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5212913" y="3318034"/>
            <a:ext cx="360795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Proactive Security Measures</a:t>
            </a:r>
            <a:endParaRPr lang="en-US" sz="2187" dirty="0"/>
          </a:p>
        </p:txBody>
      </p:sp>
      <p:sp>
        <p:nvSpPr>
          <p:cNvPr id="9" name="Text 6"/>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Dark web monitoring is crucial for identifying potential threats and vulnerabilities before they impact businesses and individuals.</a:t>
            </a:r>
            <a:endParaRPr lang="en-US" sz="1750" dirty="0"/>
          </a:p>
        </p:txBody>
      </p:sp>
      <p:sp>
        <p:nvSpPr>
          <p:cNvPr id="10" name="Shape 7"/>
          <p:cNvSpPr/>
          <p:nvPr/>
        </p:nvSpPr>
        <p:spPr>
          <a:xfrm>
            <a:off x="9255085" y="3241715"/>
            <a:ext cx="499943" cy="499943"/>
          </a:xfrm>
          <a:prstGeom prst="roundRect">
            <a:avLst>
              <a:gd name="adj" fmla="val 20000"/>
            </a:avLst>
          </a:prstGeom>
          <a:solidFill>
            <a:srgbClr val="110080"/>
          </a:solidFill>
          <a:ln w="13811">
            <a:solidFill>
              <a:srgbClr val="2A1999"/>
            </a:solidFill>
            <a:prstDash val="solid"/>
          </a:ln>
        </p:spPr>
      </p:sp>
      <p:sp>
        <p:nvSpPr>
          <p:cNvPr id="11" name="Text 8"/>
          <p:cNvSpPr/>
          <p:nvPr/>
        </p:nvSpPr>
        <p:spPr>
          <a:xfrm>
            <a:off x="9407128" y="3283387"/>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9977199" y="3318034"/>
            <a:ext cx="3323153"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Insight into Illicit Activities</a:t>
            </a:r>
            <a:endParaRPr lang="en-US" sz="2187" dirty="0"/>
          </a:p>
        </p:txBody>
      </p:sp>
      <p:sp>
        <p:nvSpPr>
          <p:cNvPr id="13" name="Text 10"/>
          <p:cNvSpPr/>
          <p:nvPr/>
        </p:nvSpPr>
        <p:spPr>
          <a:xfrm>
            <a:off x="9977199" y="3798451"/>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It aids in understanding and tracking illegal trade, fraud, and other criminal activities occurring in the hidden layers of the internet.</a:t>
            </a:r>
            <a:endParaRPr lang="en-US" sz="1750" dirty="0"/>
          </a:p>
        </p:txBody>
      </p:sp>
      <p:sp>
        <p:nvSpPr>
          <p:cNvPr id="14" name="Shape 11"/>
          <p:cNvSpPr/>
          <p:nvPr/>
        </p:nvSpPr>
        <p:spPr>
          <a:xfrm>
            <a:off x="4490799" y="5615821"/>
            <a:ext cx="499943" cy="499943"/>
          </a:xfrm>
          <a:prstGeom prst="roundRect">
            <a:avLst>
              <a:gd name="adj" fmla="val 20000"/>
            </a:avLst>
          </a:prstGeom>
          <a:solidFill>
            <a:srgbClr val="110080"/>
          </a:solidFill>
          <a:ln w="13811">
            <a:solidFill>
              <a:srgbClr val="2A1999"/>
            </a:solidFill>
            <a:prstDash val="solid"/>
          </a:ln>
        </p:spPr>
      </p:sp>
      <p:sp>
        <p:nvSpPr>
          <p:cNvPr id="15" name="Text 12"/>
          <p:cNvSpPr/>
          <p:nvPr/>
        </p:nvSpPr>
        <p:spPr>
          <a:xfrm>
            <a:off x="4639032" y="5657493"/>
            <a:ext cx="20347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5212913" y="5692140"/>
            <a:ext cx="319028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Protecting Sensitive Data</a:t>
            </a:r>
            <a:endParaRPr lang="en-US" sz="2187" dirty="0"/>
          </a:p>
        </p:txBody>
      </p:sp>
      <p:sp>
        <p:nvSpPr>
          <p:cNvPr id="17" name="Text 14"/>
          <p:cNvSpPr/>
          <p:nvPr/>
        </p:nvSpPr>
        <p:spPr>
          <a:xfrm>
            <a:off x="5212913" y="6172557"/>
            <a:ext cx="8584287"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By monitoring the dark web, organizations can safeguard their sensitive information and prevent data breaches.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3053"/>
          </a:xfrm>
          <a:prstGeom prst="rect">
            <a:avLst/>
          </a:prstGeom>
          <a:solidFill>
            <a:srgbClr val="272525"/>
          </a:solidFill>
          <a:ln/>
        </p:spPr>
      </p:sp>
      <p:sp>
        <p:nvSpPr>
          <p:cNvPr id="4" name="Text 2"/>
          <p:cNvSpPr/>
          <p:nvPr/>
        </p:nvSpPr>
        <p:spPr>
          <a:xfrm>
            <a:off x="3340775" y="460177"/>
            <a:ext cx="7948851" cy="1045845"/>
          </a:xfrm>
          <a:prstGeom prst="rect">
            <a:avLst/>
          </a:prstGeom>
          <a:noFill/>
          <a:ln/>
        </p:spPr>
        <p:txBody>
          <a:bodyPr wrap="square" rtlCol="0" anchor="t"/>
          <a:lstStyle/>
          <a:p>
            <a:pPr marL="0" indent="0">
              <a:lnSpc>
                <a:spcPts val="4118"/>
              </a:lnSpc>
              <a:buNone/>
            </a:pPr>
            <a:r>
              <a:rPr lang="en-US" sz="3294" b="1" kern="0" spc="-99" dirty="0">
                <a:solidFill>
                  <a:srgbClr val="FFFFFF"/>
                </a:solidFill>
                <a:latin typeface="Inter" pitchFamily="34" charset="0"/>
                <a:ea typeface="Inter" pitchFamily="34" charset="-122"/>
                <a:cs typeface="Inter" pitchFamily="34" charset="-120"/>
              </a:rPr>
              <a:t>Command Line Dark Web Monitor Features: </a:t>
            </a:r>
            <a:endParaRPr lang="en-US" sz="3294" dirty="0"/>
          </a:p>
        </p:txBody>
      </p:sp>
      <p:sp>
        <p:nvSpPr>
          <p:cNvPr id="5" name="Text 3"/>
          <p:cNvSpPr/>
          <p:nvPr/>
        </p:nvSpPr>
        <p:spPr>
          <a:xfrm>
            <a:off x="3340775" y="1840706"/>
            <a:ext cx="7948851" cy="535543"/>
          </a:xfrm>
          <a:prstGeom prst="rect">
            <a:avLst/>
          </a:prstGeom>
          <a:noFill/>
          <a:ln/>
        </p:spPr>
        <p:txBody>
          <a:bodyPr wrap="square" rtlCol="0" anchor="t"/>
          <a:lstStyle/>
          <a:p>
            <a:pPr marL="0" indent="0">
              <a:lnSpc>
                <a:spcPts val="2108"/>
              </a:lnSpc>
              <a:buNone/>
            </a:pPr>
            <a:r>
              <a:rPr lang="en-US" sz="1318" b="1" kern="0" spc="-26" dirty="0">
                <a:solidFill>
                  <a:srgbClr val="E5E0DF"/>
                </a:solidFill>
                <a:latin typeface="Inter" pitchFamily="34" charset="0"/>
                <a:ea typeface="Inter" pitchFamily="34" charset="-122"/>
                <a:cs typeface="Inter" pitchFamily="34" charset="-120"/>
              </a:rPr>
              <a:t>The overall project is a command line tool which will be compatible to run on servers with customisable kernels for less operating cost.  </a:t>
            </a:r>
            <a:endParaRPr lang="en-US" sz="1318" dirty="0"/>
          </a:p>
        </p:txBody>
      </p:sp>
      <p:sp>
        <p:nvSpPr>
          <p:cNvPr id="6" name="Text 4"/>
          <p:cNvSpPr/>
          <p:nvPr/>
        </p:nvSpPr>
        <p:spPr>
          <a:xfrm>
            <a:off x="3608427" y="2564487"/>
            <a:ext cx="7681198" cy="301228"/>
          </a:xfrm>
          <a:prstGeom prst="rect">
            <a:avLst/>
          </a:prstGeom>
          <a:noFill/>
          <a:ln/>
        </p:spPr>
        <p:txBody>
          <a:bodyPr wrap="none" rtlCol="0" anchor="t"/>
          <a:lstStyle/>
          <a:p>
            <a:pPr marL="342900" indent="-342900" algn="l">
              <a:lnSpc>
                <a:spcPts val="2372"/>
              </a:lnSpc>
              <a:buSzPct val="100000"/>
              <a:buFont typeface="+mj-lt"/>
              <a:buAutoNum type="arabicPeriod"/>
            </a:pPr>
            <a:r>
              <a:rPr lang="en-US" sz="1318" b="1" kern="0" spc="-26" dirty="0">
                <a:solidFill>
                  <a:srgbClr val="E5E0DF"/>
                </a:solidFill>
                <a:latin typeface="Inter" pitchFamily="34" charset="0"/>
                <a:ea typeface="Inter" pitchFamily="34" charset="-122"/>
                <a:cs typeface="Inter" pitchFamily="34" charset="-120"/>
              </a:rPr>
              <a:t>Sentiment Detection (NLP):</a:t>
            </a:r>
            <a:endParaRPr lang="en-US" sz="1318" dirty="0"/>
          </a:p>
        </p:txBody>
      </p:sp>
      <p:sp>
        <p:nvSpPr>
          <p:cNvPr id="7" name="Text 5"/>
          <p:cNvSpPr/>
          <p:nvPr/>
        </p:nvSpPr>
        <p:spPr>
          <a:xfrm>
            <a:off x="3876199" y="3053953"/>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Utilizes NLP for sentiment analysis within the dark web content.</a:t>
            </a:r>
            <a:endParaRPr lang="en-US" sz="1318" dirty="0"/>
          </a:p>
        </p:txBody>
      </p:sp>
      <p:sp>
        <p:nvSpPr>
          <p:cNvPr id="8" name="Text 6"/>
          <p:cNvSpPr/>
          <p:nvPr/>
        </p:nvSpPr>
        <p:spPr>
          <a:xfrm>
            <a:off x="3608427" y="3422094"/>
            <a:ext cx="7681198" cy="301228"/>
          </a:xfrm>
          <a:prstGeom prst="rect">
            <a:avLst/>
          </a:prstGeom>
          <a:noFill/>
          <a:ln/>
        </p:spPr>
        <p:txBody>
          <a:bodyPr wrap="none" rtlCol="0" anchor="t"/>
          <a:lstStyle/>
          <a:p>
            <a:pPr marL="342900" indent="-342900" algn="l">
              <a:lnSpc>
                <a:spcPts val="2372"/>
              </a:lnSpc>
              <a:buSzPct val="100000"/>
              <a:buFont typeface="+mj-lt"/>
              <a:buAutoNum type="arabicPeriod" startAt="2"/>
            </a:pPr>
            <a:r>
              <a:rPr lang="en-US" sz="1318" b="1" kern="0" spc="-26" dirty="0">
                <a:solidFill>
                  <a:srgbClr val="E5E0DF"/>
                </a:solidFill>
                <a:latin typeface="Inter" pitchFamily="34" charset="0"/>
                <a:ea typeface="Inter" pitchFamily="34" charset="-122"/>
                <a:cs typeface="Inter" pitchFamily="34" charset="-120"/>
              </a:rPr>
              <a:t>Web Archives (Onion Websites , i2p):</a:t>
            </a:r>
            <a:endParaRPr lang="en-US" sz="1318" dirty="0"/>
          </a:p>
        </p:txBody>
      </p:sp>
      <p:sp>
        <p:nvSpPr>
          <p:cNvPr id="9" name="Text 7"/>
          <p:cNvSpPr/>
          <p:nvPr/>
        </p:nvSpPr>
        <p:spPr>
          <a:xfrm>
            <a:off x="3876199" y="3790236"/>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Scrapes and archives data from onion/i2p websites.</a:t>
            </a:r>
            <a:endParaRPr lang="en-US" sz="1318" dirty="0"/>
          </a:p>
        </p:txBody>
      </p:sp>
      <p:sp>
        <p:nvSpPr>
          <p:cNvPr id="10" name="Text 8"/>
          <p:cNvSpPr/>
          <p:nvPr/>
        </p:nvSpPr>
        <p:spPr>
          <a:xfrm>
            <a:off x="3608427" y="4158377"/>
            <a:ext cx="7681198" cy="301228"/>
          </a:xfrm>
          <a:prstGeom prst="rect">
            <a:avLst/>
          </a:prstGeom>
          <a:noFill/>
          <a:ln/>
        </p:spPr>
        <p:txBody>
          <a:bodyPr wrap="none" rtlCol="0" anchor="t"/>
          <a:lstStyle/>
          <a:p>
            <a:pPr marL="342900" indent="-342900" algn="l">
              <a:lnSpc>
                <a:spcPts val="2372"/>
              </a:lnSpc>
              <a:buSzPct val="100000"/>
              <a:buFont typeface="+mj-lt"/>
              <a:buAutoNum type="arabicPeriod" startAt="3"/>
            </a:pPr>
            <a:r>
              <a:rPr lang="en-US" sz="1318" b="1" kern="0" spc="-26" dirty="0">
                <a:solidFill>
                  <a:srgbClr val="E5E0DF"/>
                </a:solidFill>
                <a:latin typeface="Inter" pitchFamily="34" charset="0"/>
                <a:ea typeface="Inter" pitchFamily="34" charset="-122"/>
                <a:cs typeface="Inter" pitchFamily="34" charset="-120"/>
              </a:rPr>
              <a:t>Asynchronous Programming:</a:t>
            </a:r>
            <a:endParaRPr lang="en-US" sz="1318" dirty="0"/>
          </a:p>
        </p:txBody>
      </p:sp>
      <p:sp>
        <p:nvSpPr>
          <p:cNvPr id="11" name="Text 9"/>
          <p:cNvSpPr/>
          <p:nvPr/>
        </p:nvSpPr>
        <p:spPr>
          <a:xfrm>
            <a:off x="3876199" y="4526518"/>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Implements asynchronous operations for efficiency.</a:t>
            </a:r>
            <a:endParaRPr lang="en-US" sz="1318" dirty="0"/>
          </a:p>
        </p:txBody>
      </p:sp>
      <p:sp>
        <p:nvSpPr>
          <p:cNvPr id="12" name="Text 10"/>
          <p:cNvSpPr/>
          <p:nvPr/>
        </p:nvSpPr>
        <p:spPr>
          <a:xfrm>
            <a:off x="3608427" y="4894659"/>
            <a:ext cx="7681198" cy="301228"/>
          </a:xfrm>
          <a:prstGeom prst="rect">
            <a:avLst/>
          </a:prstGeom>
          <a:noFill/>
          <a:ln/>
        </p:spPr>
        <p:txBody>
          <a:bodyPr wrap="none" rtlCol="0" anchor="t"/>
          <a:lstStyle/>
          <a:p>
            <a:pPr marL="342900" indent="-342900" algn="l">
              <a:lnSpc>
                <a:spcPts val="2372"/>
              </a:lnSpc>
              <a:buSzPct val="100000"/>
              <a:buFont typeface="+mj-lt"/>
              <a:buAutoNum type="arabicPeriod" startAt="4"/>
            </a:pPr>
            <a:r>
              <a:rPr lang="en-US" sz="1318" b="1" kern="0" spc="-26" dirty="0">
                <a:solidFill>
                  <a:srgbClr val="E5E0DF"/>
                </a:solidFill>
                <a:latin typeface="Inter" pitchFamily="34" charset="0"/>
                <a:ea typeface="Inter" pitchFamily="34" charset="-122"/>
                <a:cs typeface="Inter" pitchFamily="34" charset="-120"/>
              </a:rPr>
              <a:t>Interactive CLI for Tor Control:</a:t>
            </a:r>
            <a:endParaRPr lang="en-US" sz="1318" dirty="0"/>
          </a:p>
        </p:txBody>
      </p:sp>
      <p:sp>
        <p:nvSpPr>
          <p:cNvPr id="13" name="Text 11"/>
          <p:cNvSpPr/>
          <p:nvPr/>
        </p:nvSpPr>
        <p:spPr>
          <a:xfrm>
            <a:off x="3876199" y="5262801"/>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CLI for seamless control over Tor utilities.</a:t>
            </a:r>
            <a:endParaRPr lang="en-US" sz="1318" dirty="0"/>
          </a:p>
        </p:txBody>
      </p:sp>
      <p:sp>
        <p:nvSpPr>
          <p:cNvPr id="14" name="Text 12"/>
          <p:cNvSpPr/>
          <p:nvPr/>
        </p:nvSpPr>
        <p:spPr>
          <a:xfrm>
            <a:off x="3608427" y="5630942"/>
            <a:ext cx="7681198" cy="301228"/>
          </a:xfrm>
          <a:prstGeom prst="rect">
            <a:avLst/>
          </a:prstGeom>
          <a:noFill/>
          <a:ln/>
        </p:spPr>
        <p:txBody>
          <a:bodyPr wrap="none" rtlCol="0" anchor="t"/>
          <a:lstStyle/>
          <a:p>
            <a:pPr marL="342900" indent="-342900" algn="l">
              <a:lnSpc>
                <a:spcPts val="2372"/>
              </a:lnSpc>
              <a:buSzPct val="100000"/>
              <a:buFont typeface="+mj-lt"/>
              <a:buAutoNum type="arabicPeriod" startAt="5"/>
            </a:pPr>
            <a:r>
              <a:rPr lang="en-US" sz="1318" b="1" kern="0" spc="-26" dirty="0">
                <a:solidFill>
                  <a:srgbClr val="E5E0DF"/>
                </a:solidFill>
                <a:latin typeface="Inter" pitchFamily="34" charset="0"/>
                <a:ea typeface="Inter" pitchFamily="34" charset="-122"/>
                <a:cs typeface="Inter" pitchFamily="34" charset="-120"/>
              </a:rPr>
              <a:t>Customizable Thread Interactive Kernel:</a:t>
            </a:r>
            <a:endParaRPr lang="en-US" sz="1318" dirty="0"/>
          </a:p>
        </p:txBody>
      </p:sp>
      <p:sp>
        <p:nvSpPr>
          <p:cNvPr id="15" name="Text 13"/>
          <p:cNvSpPr/>
          <p:nvPr/>
        </p:nvSpPr>
        <p:spPr>
          <a:xfrm>
            <a:off x="3876199" y="5999083"/>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Flexible code supports customizable thread interactive kernel.</a:t>
            </a:r>
            <a:endParaRPr lang="en-US" sz="1318" dirty="0"/>
          </a:p>
        </p:txBody>
      </p:sp>
      <p:sp>
        <p:nvSpPr>
          <p:cNvPr id="16" name="Text 14"/>
          <p:cNvSpPr/>
          <p:nvPr/>
        </p:nvSpPr>
        <p:spPr>
          <a:xfrm>
            <a:off x="3608427" y="6367224"/>
            <a:ext cx="7681198" cy="301228"/>
          </a:xfrm>
          <a:prstGeom prst="rect">
            <a:avLst/>
          </a:prstGeom>
          <a:noFill/>
          <a:ln/>
        </p:spPr>
        <p:txBody>
          <a:bodyPr wrap="none" rtlCol="0" anchor="t"/>
          <a:lstStyle/>
          <a:p>
            <a:pPr marL="342900" indent="-342900" algn="l">
              <a:lnSpc>
                <a:spcPts val="2372"/>
              </a:lnSpc>
              <a:buSzPct val="100000"/>
              <a:buFont typeface="+mj-lt"/>
              <a:buAutoNum type="arabicPeriod" startAt="6"/>
            </a:pPr>
            <a:r>
              <a:rPr lang="en-US" sz="1318" b="1" kern="0" spc="-26" dirty="0">
                <a:solidFill>
                  <a:srgbClr val="E5E0DF"/>
                </a:solidFill>
                <a:latin typeface="Inter" pitchFamily="34" charset="0"/>
                <a:ea typeface="Inter" pitchFamily="34" charset="-122"/>
                <a:cs typeface="Inter" pitchFamily="34" charset="-120"/>
              </a:rPr>
              <a:t>Separate Storage of Onion Links:</a:t>
            </a:r>
            <a:endParaRPr lang="en-US" sz="1318" dirty="0"/>
          </a:p>
        </p:txBody>
      </p:sp>
      <p:sp>
        <p:nvSpPr>
          <p:cNvPr id="17" name="Text 15"/>
          <p:cNvSpPr/>
          <p:nvPr/>
        </p:nvSpPr>
        <p:spPr>
          <a:xfrm>
            <a:off x="3876199" y="6735366"/>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Stores onion links in dedicated storage.</a:t>
            </a:r>
            <a:endParaRPr lang="en-US" sz="1318" dirty="0"/>
          </a:p>
        </p:txBody>
      </p:sp>
      <p:sp>
        <p:nvSpPr>
          <p:cNvPr id="18" name="Text 16"/>
          <p:cNvSpPr/>
          <p:nvPr/>
        </p:nvSpPr>
        <p:spPr>
          <a:xfrm>
            <a:off x="3608427" y="7103507"/>
            <a:ext cx="7681198" cy="301228"/>
          </a:xfrm>
          <a:prstGeom prst="rect">
            <a:avLst/>
          </a:prstGeom>
          <a:noFill/>
          <a:ln/>
        </p:spPr>
        <p:txBody>
          <a:bodyPr wrap="none" rtlCol="0" anchor="t"/>
          <a:lstStyle/>
          <a:p>
            <a:pPr marL="342900" indent="-342900" algn="l">
              <a:lnSpc>
                <a:spcPts val="2372"/>
              </a:lnSpc>
              <a:buSzPct val="100000"/>
              <a:buFont typeface="+mj-lt"/>
              <a:buAutoNum type="arabicPeriod" startAt="7"/>
            </a:pPr>
            <a:r>
              <a:rPr lang="en-US" sz="1318" b="1" kern="0" spc="-26" dirty="0">
                <a:solidFill>
                  <a:srgbClr val="E5E0DF"/>
                </a:solidFill>
                <a:latin typeface="Inter" pitchFamily="34" charset="0"/>
                <a:ea typeface="Inter" pitchFamily="34" charset="-122"/>
                <a:cs typeface="Inter" pitchFamily="34" charset="-120"/>
              </a:rPr>
              <a:t>Scheduled Re-Search for Occasional Websites:</a:t>
            </a:r>
            <a:endParaRPr lang="en-US" sz="1318" dirty="0"/>
          </a:p>
        </p:txBody>
      </p:sp>
      <p:sp>
        <p:nvSpPr>
          <p:cNvPr id="19" name="Text 17"/>
          <p:cNvSpPr/>
          <p:nvPr/>
        </p:nvSpPr>
        <p:spPr>
          <a:xfrm>
            <a:off x="3876199" y="7471648"/>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Periodically re-searches and updates URLs of occasionally online websites.</a:t>
            </a:r>
            <a:endParaRPr lang="en-US" sz="131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504128"/>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Key Features and Functionalities of the System</a:t>
            </a:r>
            <a:endParaRPr lang="en-US" sz="4374" dirty="0"/>
          </a:p>
        </p:txBody>
      </p:sp>
      <p:sp>
        <p:nvSpPr>
          <p:cNvPr id="6" name="Shape 3"/>
          <p:cNvSpPr/>
          <p:nvPr/>
        </p:nvSpPr>
        <p:spPr>
          <a:xfrm>
            <a:off x="2037993" y="5226129"/>
            <a:ext cx="3370064" cy="1671399"/>
          </a:xfrm>
          <a:prstGeom prst="roundRect">
            <a:avLst>
              <a:gd name="adj" fmla="val 5982"/>
            </a:avLst>
          </a:prstGeom>
          <a:solidFill>
            <a:srgbClr val="110080"/>
          </a:solidFill>
          <a:ln w="13811">
            <a:solidFill>
              <a:srgbClr val="2A1999"/>
            </a:solidFill>
            <a:prstDash val="solid"/>
          </a:ln>
        </p:spPr>
      </p:sp>
      <p:sp>
        <p:nvSpPr>
          <p:cNvPr id="7" name="Text 4"/>
          <p:cNvSpPr/>
          <p:nvPr/>
        </p:nvSpPr>
        <p:spPr>
          <a:xfrm>
            <a:off x="2629376" y="5462111"/>
            <a:ext cx="2542699"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5E0DF"/>
                </a:solidFill>
                <a:latin typeface="Inter" pitchFamily="34" charset="0"/>
                <a:ea typeface="Inter" pitchFamily="34" charset="-122"/>
                <a:cs typeface="Inter" pitchFamily="34" charset="-120"/>
              </a:rPr>
              <a:t>CLI for seamless control over Tor utilities.</a:t>
            </a:r>
            <a:endParaRPr lang="en-US" sz="1750" dirty="0"/>
          </a:p>
        </p:txBody>
      </p:sp>
      <p:sp>
        <p:nvSpPr>
          <p:cNvPr id="8" name="Shape 5"/>
          <p:cNvSpPr/>
          <p:nvPr/>
        </p:nvSpPr>
        <p:spPr>
          <a:xfrm>
            <a:off x="5630228" y="5226129"/>
            <a:ext cx="3370064" cy="1671399"/>
          </a:xfrm>
          <a:prstGeom prst="roundRect">
            <a:avLst>
              <a:gd name="adj" fmla="val 5982"/>
            </a:avLst>
          </a:prstGeom>
          <a:solidFill>
            <a:srgbClr val="110080"/>
          </a:solidFill>
          <a:ln w="13811">
            <a:solidFill>
              <a:srgbClr val="2A1999"/>
            </a:solidFill>
            <a:prstDash val="solid"/>
          </a:ln>
        </p:spPr>
      </p:sp>
      <p:sp>
        <p:nvSpPr>
          <p:cNvPr id="9" name="Text 6"/>
          <p:cNvSpPr/>
          <p:nvPr/>
        </p:nvSpPr>
        <p:spPr>
          <a:xfrm>
            <a:off x="5866209" y="5462111"/>
            <a:ext cx="2898100"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TOR as well as I2P networks are involved.</a:t>
            </a:r>
            <a:endParaRPr lang="en-US" sz="1750" dirty="0"/>
          </a:p>
        </p:txBody>
      </p:sp>
      <p:sp>
        <p:nvSpPr>
          <p:cNvPr id="10" name="Shape 7"/>
          <p:cNvSpPr/>
          <p:nvPr/>
        </p:nvSpPr>
        <p:spPr>
          <a:xfrm>
            <a:off x="9222462" y="5226129"/>
            <a:ext cx="3370064" cy="1671399"/>
          </a:xfrm>
          <a:prstGeom prst="roundRect">
            <a:avLst>
              <a:gd name="adj" fmla="val 5982"/>
            </a:avLst>
          </a:prstGeom>
          <a:solidFill>
            <a:srgbClr val="110080"/>
          </a:solidFill>
          <a:ln w="13811">
            <a:solidFill>
              <a:srgbClr val="2A1999"/>
            </a:solidFill>
            <a:prstDash val="solid"/>
          </a:ln>
        </p:spPr>
      </p:sp>
      <p:sp>
        <p:nvSpPr>
          <p:cNvPr id="11" name="Text 8"/>
          <p:cNvSpPr/>
          <p:nvPr/>
        </p:nvSpPr>
        <p:spPr>
          <a:xfrm>
            <a:off x="9458444" y="5462111"/>
            <a:ext cx="2898100"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Asynchronous programming</a:t>
            </a:r>
            <a:endParaRPr lang="en-US" sz="1750" dirty="0"/>
          </a:p>
        </p:txBody>
      </p:sp>
      <p:sp>
        <p:nvSpPr>
          <p:cNvPr id="12" name="Text 9"/>
          <p:cNvSpPr/>
          <p:nvPr/>
        </p:nvSpPr>
        <p:spPr>
          <a:xfrm>
            <a:off x="9458444" y="5906333"/>
            <a:ext cx="2898100"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&amp; emotion analysis through (NLP)</a:t>
            </a:r>
            <a:endParaRPr lang="en-US" sz="1750" dirty="0"/>
          </a:p>
        </p:txBody>
      </p:sp>
      <p:sp>
        <p:nvSpPr>
          <p:cNvPr id="13" name="Text 10"/>
          <p:cNvSpPr/>
          <p:nvPr/>
        </p:nvSpPr>
        <p:spPr>
          <a:xfrm>
            <a:off x="2037993" y="7147441"/>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838"/>
          </a:xfrm>
          <a:prstGeom prst="rect">
            <a:avLst/>
          </a:prstGeom>
          <a:solidFill>
            <a:srgbClr val="272525"/>
          </a:solidFill>
          <a:ln/>
        </p:spPr>
      </p:sp>
      <p:sp>
        <p:nvSpPr>
          <p:cNvPr id="4" name="Text 2"/>
          <p:cNvSpPr/>
          <p:nvPr/>
        </p:nvSpPr>
        <p:spPr>
          <a:xfrm>
            <a:off x="2696528" y="534710"/>
            <a:ext cx="8405574" cy="607576"/>
          </a:xfrm>
          <a:prstGeom prst="rect">
            <a:avLst/>
          </a:prstGeom>
          <a:noFill/>
          <a:ln/>
        </p:spPr>
        <p:txBody>
          <a:bodyPr wrap="none" rtlCol="0" anchor="t"/>
          <a:lstStyle/>
          <a:p>
            <a:pPr marL="0" indent="0">
              <a:lnSpc>
                <a:spcPts val="4785"/>
              </a:lnSpc>
              <a:buNone/>
            </a:pPr>
            <a:r>
              <a:rPr lang="en-US" sz="3828" b="1" kern="0" spc="-115" dirty="0">
                <a:solidFill>
                  <a:srgbClr val="FFFFFF"/>
                </a:solidFill>
                <a:latin typeface="Inter" pitchFamily="34" charset="0"/>
                <a:ea typeface="Inter" pitchFamily="34" charset="-122"/>
                <a:cs typeface="Inter" pitchFamily="34" charset="-120"/>
              </a:rPr>
              <a:t>Key-features of the Dark Web Crawler</a:t>
            </a:r>
            <a:endParaRPr lang="en-US" sz="3828" dirty="0"/>
          </a:p>
        </p:txBody>
      </p:sp>
      <p:pic>
        <p:nvPicPr>
          <p:cNvPr id="5" name="Image 0" descr="preencoded.png"/>
          <p:cNvPicPr>
            <a:picLocks noChangeAspect="1"/>
          </p:cNvPicPr>
          <p:nvPr/>
        </p:nvPicPr>
        <p:blipFill>
          <a:blip r:embed="rId3"/>
          <a:stretch>
            <a:fillRect/>
          </a:stretch>
        </p:blipFill>
        <p:spPr>
          <a:xfrm>
            <a:off x="2696528" y="1531144"/>
            <a:ext cx="2884527" cy="1782723"/>
          </a:xfrm>
          <a:prstGeom prst="rect">
            <a:avLst/>
          </a:prstGeom>
        </p:spPr>
      </p:pic>
      <p:sp>
        <p:nvSpPr>
          <p:cNvPr id="6" name="Text 3"/>
          <p:cNvSpPr/>
          <p:nvPr/>
        </p:nvSpPr>
        <p:spPr>
          <a:xfrm>
            <a:off x="2696528" y="3556873"/>
            <a:ext cx="2884527" cy="607695"/>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Cost Efficiency and Future Scalability: </a:t>
            </a:r>
            <a:endParaRPr lang="en-US" sz="1914" dirty="0"/>
          </a:p>
        </p:txBody>
      </p:sp>
      <p:sp>
        <p:nvSpPr>
          <p:cNvPr id="7" name="Text 4"/>
          <p:cNvSpPr/>
          <p:nvPr/>
        </p:nvSpPr>
        <p:spPr>
          <a:xfrm>
            <a:off x="2696528" y="4281249"/>
            <a:ext cx="2884527" cy="3109913"/>
          </a:xfrm>
          <a:prstGeom prst="rect">
            <a:avLst/>
          </a:prstGeom>
          <a:noFill/>
          <a:ln/>
        </p:spPr>
        <p:txBody>
          <a:bodyPr wrap="square" rtlCol="0" anchor="t"/>
          <a:lstStyle/>
          <a:p>
            <a:pPr marL="0" indent="0" algn="just">
              <a:lnSpc>
                <a:spcPts val="2450"/>
              </a:lnSpc>
              <a:buNone/>
            </a:pPr>
            <a:r>
              <a:rPr lang="en-US" sz="1531" kern="0" spc="-31" dirty="0">
                <a:solidFill>
                  <a:srgbClr val="E5E0DF"/>
                </a:solidFill>
                <a:latin typeface="Inter" pitchFamily="34" charset="0"/>
                <a:ea typeface="Inter" pitchFamily="34" charset="-122"/>
                <a:cs typeface="Inter" pitchFamily="34" charset="-120"/>
              </a:rPr>
              <a:t>Our solution is designed with cost efficiency in mind, leveraging advanced servers and a specialized kernel optimized for handling threads. This not only reduces operational costs but also ensures efficient performance, paving the way for future scalability as the cause grows.</a:t>
            </a:r>
            <a:endParaRPr lang="en-US" sz="1531" dirty="0"/>
          </a:p>
        </p:txBody>
      </p:sp>
      <p:pic>
        <p:nvPicPr>
          <p:cNvPr id="8" name="Image 1" descr="preencoded.png"/>
          <p:cNvPicPr>
            <a:picLocks noChangeAspect="1"/>
          </p:cNvPicPr>
          <p:nvPr/>
        </p:nvPicPr>
        <p:blipFill>
          <a:blip r:embed="rId4"/>
          <a:stretch>
            <a:fillRect/>
          </a:stretch>
        </p:blipFill>
        <p:spPr>
          <a:xfrm>
            <a:off x="5872758" y="1531144"/>
            <a:ext cx="2884646" cy="1782842"/>
          </a:xfrm>
          <a:prstGeom prst="rect">
            <a:avLst/>
          </a:prstGeom>
        </p:spPr>
      </p:pic>
      <p:sp>
        <p:nvSpPr>
          <p:cNvPr id="9" name="Text 5"/>
          <p:cNvSpPr/>
          <p:nvPr/>
        </p:nvSpPr>
        <p:spPr>
          <a:xfrm>
            <a:off x="5872758" y="3556992"/>
            <a:ext cx="2884646" cy="911543"/>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Web Archives for Seamless Data Preservation: </a:t>
            </a:r>
            <a:endParaRPr lang="en-US" sz="1914" dirty="0"/>
          </a:p>
        </p:txBody>
      </p:sp>
      <p:sp>
        <p:nvSpPr>
          <p:cNvPr id="10" name="Text 6"/>
          <p:cNvSpPr/>
          <p:nvPr/>
        </p:nvSpPr>
        <p:spPr>
          <a:xfrm>
            <a:off x="5872758" y="4585216"/>
            <a:ext cx="2884646" cy="3109913"/>
          </a:xfrm>
          <a:prstGeom prst="rect">
            <a:avLst/>
          </a:prstGeom>
          <a:noFill/>
          <a:ln/>
        </p:spPr>
        <p:txBody>
          <a:bodyPr wrap="square" rtlCol="0" anchor="t"/>
          <a:lstStyle/>
          <a:p>
            <a:pPr marL="0" indent="0" algn="just">
              <a:lnSpc>
                <a:spcPts val="2450"/>
              </a:lnSpc>
              <a:buNone/>
            </a:pPr>
            <a:r>
              <a:rPr lang="en-US" sz="1531" kern="0" spc="-31" dirty="0">
                <a:solidFill>
                  <a:srgbClr val="E5E0DF"/>
                </a:solidFill>
                <a:latin typeface="Inter" pitchFamily="34" charset="0"/>
                <a:ea typeface="Inter" pitchFamily="34" charset="-122"/>
                <a:cs typeface="Inter" pitchFamily="34" charset="-120"/>
              </a:rPr>
              <a:t>The incorporation of robust web archiving features ensures the seamless preservation of historical web records. By maintaining data in its original format, our solution guarantees an authentic user experience while meeting regulatory conditions for the preservation of reliable and unaltered copies.</a:t>
            </a:r>
            <a:endParaRPr lang="en-US" sz="1531" dirty="0"/>
          </a:p>
        </p:txBody>
      </p:sp>
      <p:pic>
        <p:nvPicPr>
          <p:cNvPr id="11" name="Image 2" descr="preencoded.png"/>
          <p:cNvPicPr>
            <a:picLocks noChangeAspect="1"/>
          </p:cNvPicPr>
          <p:nvPr/>
        </p:nvPicPr>
        <p:blipFill>
          <a:blip r:embed="rId5"/>
          <a:stretch>
            <a:fillRect/>
          </a:stretch>
        </p:blipFill>
        <p:spPr>
          <a:xfrm>
            <a:off x="9049107" y="1531144"/>
            <a:ext cx="2884646" cy="1782842"/>
          </a:xfrm>
          <a:prstGeom prst="rect">
            <a:avLst/>
          </a:prstGeom>
        </p:spPr>
      </p:pic>
      <p:sp>
        <p:nvSpPr>
          <p:cNvPr id="12" name="Text 7"/>
          <p:cNvSpPr/>
          <p:nvPr/>
        </p:nvSpPr>
        <p:spPr>
          <a:xfrm>
            <a:off x="9049107" y="3556992"/>
            <a:ext cx="2884646" cy="607695"/>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Enhanced Anonymity with Tor IP Utility: </a:t>
            </a:r>
            <a:endParaRPr lang="en-US" sz="1914" dirty="0"/>
          </a:p>
        </p:txBody>
      </p:sp>
      <p:sp>
        <p:nvSpPr>
          <p:cNvPr id="13" name="Text 8"/>
          <p:cNvSpPr/>
          <p:nvPr/>
        </p:nvSpPr>
        <p:spPr>
          <a:xfrm>
            <a:off x="9049107" y="4281368"/>
            <a:ext cx="2884646" cy="3109913"/>
          </a:xfrm>
          <a:prstGeom prst="rect">
            <a:avLst/>
          </a:prstGeom>
          <a:noFill/>
          <a:ln/>
        </p:spPr>
        <p:txBody>
          <a:bodyPr wrap="square" rtlCol="0" anchor="t"/>
          <a:lstStyle/>
          <a:p>
            <a:pPr marL="0" indent="0" algn="just">
              <a:lnSpc>
                <a:spcPts val="2450"/>
              </a:lnSpc>
              <a:buNone/>
            </a:pPr>
            <a:r>
              <a:rPr lang="en-US" sz="1531" kern="0" spc="-31" dirty="0">
                <a:solidFill>
                  <a:srgbClr val="E5E0DF"/>
                </a:solidFill>
                <a:latin typeface="Inter" pitchFamily="34" charset="0"/>
                <a:ea typeface="Inter" pitchFamily="34" charset="-122"/>
                <a:cs typeface="Inter" pitchFamily="34" charset="-120"/>
              </a:rPr>
              <a:t>Our Tor IP utility stands as a cornerstone for anonymity, offering a suite of features that are both user-friendly and instrumental in keeping your online activities discreet. By harnessing this utility, users can navigate the digital landscape with confidence, assured of their privacy and security.</a:t>
            </a:r>
            <a:endParaRPr lang="en-US" sz="153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792367" y="644843"/>
            <a:ext cx="6872883"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Conclusion and Future Enhancements</a:t>
            </a:r>
            <a:endParaRPr lang="en-US" sz="3062" dirty="0"/>
          </a:p>
        </p:txBody>
      </p:sp>
      <p:sp>
        <p:nvSpPr>
          <p:cNvPr id="6" name="Text 3"/>
          <p:cNvSpPr/>
          <p:nvPr/>
        </p:nvSpPr>
        <p:spPr>
          <a:xfrm>
            <a:off x="1792367" y="1364099"/>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Optimized System Architecture for Maximum Efficiency:</a:t>
            </a:r>
            <a:endParaRPr lang="en-US" sz="1225" dirty="0"/>
          </a:p>
        </p:txBody>
      </p:sp>
      <p:sp>
        <p:nvSpPr>
          <p:cNvPr id="7" name="Text 4"/>
          <p:cNvSpPr/>
          <p:nvPr/>
        </p:nvSpPr>
        <p:spPr>
          <a:xfrm>
            <a:off x="1792367" y="1787723"/>
            <a:ext cx="7388066" cy="579119"/>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Our project is strategically designed to operate seamlessly across three parallel systems, each tailored to deliver optimal performance in key areas:</a:t>
            </a:r>
          </a:p>
          <a:p>
            <a:pPr marL="0" indent="0">
              <a:lnSpc>
                <a:spcPts val="1960"/>
              </a:lnSpc>
              <a:buNone/>
            </a:pPr>
            <a:endParaRPr lang="en-US" sz="1225" dirty="0"/>
          </a:p>
        </p:txBody>
      </p:sp>
      <p:sp>
        <p:nvSpPr>
          <p:cNvPr id="8" name="Shape 5"/>
          <p:cNvSpPr/>
          <p:nvPr/>
        </p:nvSpPr>
        <p:spPr>
          <a:xfrm>
            <a:off x="2010132" y="2460069"/>
            <a:ext cx="31075" cy="5124569"/>
          </a:xfrm>
          <a:prstGeom prst="roundRect">
            <a:avLst>
              <a:gd name="adj" fmla="val 225238"/>
            </a:avLst>
          </a:prstGeom>
          <a:solidFill>
            <a:srgbClr val="2A1999"/>
          </a:solidFill>
          <a:ln/>
        </p:spPr>
      </p:sp>
      <p:sp>
        <p:nvSpPr>
          <p:cNvPr id="9" name="Shape 6"/>
          <p:cNvSpPr/>
          <p:nvPr/>
        </p:nvSpPr>
        <p:spPr>
          <a:xfrm>
            <a:off x="2200573" y="2740878"/>
            <a:ext cx="544354" cy="31075"/>
          </a:xfrm>
          <a:prstGeom prst="roundRect">
            <a:avLst>
              <a:gd name="adj" fmla="val 225238"/>
            </a:avLst>
          </a:prstGeom>
          <a:solidFill>
            <a:srgbClr val="2A1999"/>
          </a:solidFill>
          <a:ln/>
        </p:spPr>
      </p:sp>
      <p:sp>
        <p:nvSpPr>
          <p:cNvPr id="10" name="Shape 7"/>
          <p:cNvSpPr/>
          <p:nvPr/>
        </p:nvSpPr>
        <p:spPr>
          <a:xfrm>
            <a:off x="1850648" y="2581513"/>
            <a:ext cx="349925" cy="349925"/>
          </a:xfrm>
          <a:prstGeom prst="roundRect">
            <a:avLst>
              <a:gd name="adj" fmla="val 20002"/>
            </a:avLst>
          </a:prstGeom>
          <a:solidFill>
            <a:srgbClr val="110080"/>
          </a:solidFill>
          <a:ln w="9644">
            <a:solidFill>
              <a:srgbClr val="2A1999"/>
            </a:solidFill>
            <a:prstDash val="solid"/>
          </a:ln>
        </p:spPr>
      </p:sp>
      <p:sp>
        <p:nvSpPr>
          <p:cNvPr id="11" name="Text 8"/>
          <p:cNvSpPr/>
          <p:nvPr/>
        </p:nvSpPr>
        <p:spPr>
          <a:xfrm>
            <a:off x="1971854" y="2610564"/>
            <a:ext cx="10739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1</a:t>
            </a:r>
            <a:endParaRPr lang="en-US" sz="1837" dirty="0"/>
          </a:p>
        </p:txBody>
      </p:sp>
      <p:sp>
        <p:nvSpPr>
          <p:cNvPr id="12" name="Text 9"/>
          <p:cNvSpPr/>
          <p:nvPr/>
        </p:nvSpPr>
        <p:spPr>
          <a:xfrm>
            <a:off x="2881074" y="2615565"/>
            <a:ext cx="3274695" cy="243007"/>
          </a:xfrm>
          <a:prstGeom prst="rect">
            <a:avLst/>
          </a:prstGeom>
          <a:noFill/>
          <a:ln/>
        </p:spPr>
        <p:txBody>
          <a:bodyPr wrap="none" rtlCol="0" anchor="t"/>
          <a:lstStyle/>
          <a:p>
            <a:pPr marL="0" indent="0" algn="l">
              <a:lnSpc>
                <a:spcPts val="1914"/>
              </a:lnSpc>
              <a:buNone/>
            </a:pPr>
            <a:r>
              <a:rPr lang="en-US" sz="1531" b="1" kern="0" spc="-46" dirty="0">
                <a:solidFill>
                  <a:srgbClr val="E5E0DF"/>
                </a:solidFill>
                <a:latin typeface="Inter" pitchFamily="34" charset="0"/>
                <a:ea typeface="Inter" pitchFamily="34" charset="-122"/>
                <a:cs typeface="Inter" pitchFamily="34" charset="-120"/>
              </a:rPr>
              <a:t>High-Performance Scraping Server:</a:t>
            </a:r>
            <a:endParaRPr lang="en-US" sz="1531" dirty="0"/>
          </a:p>
        </p:txBody>
      </p:sp>
      <p:sp>
        <p:nvSpPr>
          <p:cNvPr id="13" name="Text 10"/>
          <p:cNvSpPr/>
          <p:nvPr/>
        </p:nvSpPr>
        <p:spPr>
          <a:xfrm>
            <a:off x="2881074" y="2951798"/>
            <a:ext cx="6299359" cy="746165"/>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 A dedicated server boasting exceptional CPU performance is employed for the efficient and rapid scraping of data. This ensures a streamlined data acquisition process, maximizing the overall efficiency of the system.</a:t>
            </a:r>
            <a:endParaRPr lang="en-US" sz="1225" dirty="0"/>
          </a:p>
        </p:txBody>
      </p:sp>
      <p:sp>
        <p:nvSpPr>
          <p:cNvPr id="14" name="Shape 11"/>
          <p:cNvSpPr/>
          <p:nvPr/>
        </p:nvSpPr>
        <p:spPr>
          <a:xfrm>
            <a:off x="2200573" y="4323814"/>
            <a:ext cx="544354" cy="31075"/>
          </a:xfrm>
          <a:prstGeom prst="roundRect">
            <a:avLst>
              <a:gd name="adj" fmla="val 225238"/>
            </a:avLst>
          </a:prstGeom>
          <a:solidFill>
            <a:srgbClr val="2A1999"/>
          </a:solidFill>
          <a:ln/>
        </p:spPr>
      </p:sp>
      <p:sp>
        <p:nvSpPr>
          <p:cNvPr id="15" name="Shape 12"/>
          <p:cNvSpPr/>
          <p:nvPr/>
        </p:nvSpPr>
        <p:spPr>
          <a:xfrm>
            <a:off x="1850648" y="4164449"/>
            <a:ext cx="349925" cy="349925"/>
          </a:xfrm>
          <a:prstGeom prst="roundRect">
            <a:avLst>
              <a:gd name="adj" fmla="val 20002"/>
            </a:avLst>
          </a:prstGeom>
          <a:solidFill>
            <a:srgbClr val="110080"/>
          </a:solidFill>
          <a:ln w="9644">
            <a:solidFill>
              <a:srgbClr val="2A1999"/>
            </a:solidFill>
            <a:prstDash val="solid"/>
          </a:ln>
        </p:spPr>
      </p:sp>
      <p:sp>
        <p:nvSpPr>
          <p:cNvPr id="16" name="Text 13"/>
          <p:cNvSpPr/>
          <p:nvPr/>
        </p:nvSpPr>
        <p:spPr>
          <a:xfrm>
            <a:off x="1952804" y="4193500"/>
            <a:ext cx="14549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2</a:t>
            </a:r>
            <a:endParaRPr lang="en-US" sz="1837" dirty="0"/>
          </a:p>
        </p:txBody>
      </p:sp>
      <p:sp>
        <p:nvSpPr>
          <p:cNvPr id="17" name="Text 14"/>
          <p:cNvSpPr/>
          <p:nvPr/>
        </p:nvSpPr>
        <p:spPr>
          <a:xfrm>
            <a:off x="2881074" y="4164449"/>
            <a:ext cx="6299359" cy="310991"/>
          </a:xfrm>
          <a:prstGeom prst="rect">
            <a:avLst/>
          </a:prstGeom>
          <a:noFill/>
          <a:ln/>
        </p:spPr>
        <p:txBody>
          <a:bodyPr wrap="none" rtlCol="0" anchor="t"/>
          <a:lstStyle/>
          <a:p>
            <a:pPr marL="0" indent="0" algn="l">
              <a:lnSpc>
                <a:spcPts val="2449"/>
              </a:lnSpc>
              <a:buNone/>
            </a:pPr>
            <a:r>
              <a:rPr lang="en-US" sz="1531" b="1" kern="0" spc="-24" dirty="0">
                <a:solidFill>
                  <a:srgbClr val="E5E0DF"/>
                </a:solidFill>
                <a:latin typeface="Inter" pitchFamily="34" charset="0"/>
                <a:ea typeface="Inter" pitchFamily="34" charset="-122"/>
                <a:cs typeface="Inter" pitchFamily="34" charset="-120"/>
              </a:rPr>
              <a:t>Robust Database Infrastructure:</a:t>
            </a:r>
            <a:r>
              <a:rPr lang="en-US" sz="1531" kern="0" spc="-24" dirty="0">
                <a:solidFill>
                  <a:srgbClr val="E5E0DF"/>
                </a:solidFill>
                <a:latin typeface="Inter" pitchFamily="34" charset="0"/>
                <a:ea typeface="Inter" pitchFamily="34" charset="-122"/>
                <a:cs typeface="Inter" pitchFamily="34" charset="-120"/>
              </a:rPr>
              <a:t> </a:t>
            </a:r>
            <a:endParaRPr lang="en-US" sz="1531" dirty="0"/>
          </a:p>
        </p:txBody>
      </p:sp>
      <p:sp>
        <p:nvSpPr>
          <p:cNvPr id="18" name="Text 15"/>
          <p:cNvSpPr/>
          <p:nvPr/>
        </p:nvSpPr>
        <p:spPr>
          <a:xfrm>
            <a:off x="2881074" y="4568666"/>
            <a:ext cx="6299359" cy="994886"/>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At the core of our architecture lies a powerful database, meticulously designed to handle and store extensive web archives. This infrastructure guarantees not only the reliability of data storage but also facilitates seamless retrieval and analysis, meeting the highest standards of archival precision.</a:t>
            </a:r>
            <a:endParaRPr lang="en-US" sz="1225" dirty="0"/>
          </a:p>
        </p:txBody>
      </p:sp>
      <p:sp>
        <p:nvSpPr>
          <p:cNvPr id="19" name="Shape 16"/>
          <p:cNvSpPr/>
          <p:nvPr/>
        </p:nvSpPr>
        <p:spPr>
          <a:xfrm>
            <a:off x="2200573" y="6189405"/>
            <a:ext cx="544354" cy="31075"/>
          </a:xfrm>
          <a:prstGeom prst="roundRect">
            <a:avLst>
              <a:gd name="adj" fmla="val 225238"/>
            </a:avLst>
          </a:prstGeom>
          <a:solidFill>
            <a:srgbClr val="2A1999"/>
          </a:solidFill>
          <a:ln/>
        </p:spPr>
      </p:sp>
      <p:sp>
        <p:nvSpPr>
          <p:cNvPr id="20" name="Shape 17"/>
          <p:cNvSpPr/>
          <p:nvPr/>
        </p:nvSpPr>
        <p:spPr>
          <a:xfrm>
            <a:off x="1850648" y="6030039"/>
            <a:ext cx="349925" cy="349925"/>
          </a:xfrm>
          <a:prstGeom prst="roundRect">
            <a:avLst>
              <a:gd name="adj" fmla="val 20002"/>
            </a:avLst>
          </a:prstGeom>
          <a:solidFill>
            <a:srgbClr val="110080"/>
          </a:solidFill>
          <a:ln w="9644">
            <a:solidFill>
              <a:srgbClr val="2A1999"/>
            </a:solidFill>
            <a:prstDash val="solid"/>
          </a:ln>
        </p:spPr>
      </p:sp>
      <p:sp>
        <p:nvSpPr>
          <p:cNvPr id="21" name="Text 18"/>
          <p:cNvSpPr/>
          <p:nvPr/>
        </p:nvSpPr>
        <p:spPr>
          <a:xfrm>
            <a:off x="1948994" y="6059091"/>
            <a:ext cx="15311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3</a:t>
            </a:r>
            <a:endParaRPr lang="en-US" sz="1837" dirty="0"/>
          </a:p>
        </p:txBody>
      </p:sp>
      <p:sp>
        <p:nvSpPr>
          <p:cNvPr id="22" name="Text 19"/>
          <p:cNvSpPr/>
          <p:nvPr/>
        </p:nvSpPr>
        <p:spPr>
          <a:xfrm>
            <a:off x="2881074" y="6030039"/>
            <a:ext cx="6299359" cy="310991"/>
          </a:xfrm>
          <a:prstGeom prst="rect">
            <a:avLst/>
          </a:prstGeom>
          <a:noFill/>
          <a:ln/>
        </p:spPr>
        <p:txBody>
          <a:bodyPr wrap="none" rtlCol="0" anchor="t"/>
          <a:lstStyle/>
          <a:p>
            <a:pPr marL="0" indent="0" algn="l">
              <a:lnSpc>
                <a:spcPts val="2449"/>
              </a:lnSpc>
              <a:buNone/>
            </a:pPr>
            <a:r>
              <a:rPr lang="en-US" sz="1531" b="1" kern="0" spc="-24" dirty="0">
                <a:solidFill>
                  <a:srgbClr val="E5E0DF"/>
                </a:solidFill>
                <a:latin typeface="Inter" pitchFamily="34" charset="0"/>
                <a:ea typeface="Inter" pitchFamily="34" charset="-122"/>
                <a:cs typeface="Inter" pitchFamily="34" charset="-120"/>
              </a:rPr>
              <a:t>GPU-Enhanced NLP Processing System:</a:t>
            </a:r>
            <a:r>
              <a:rPr lang="en-US" sz="1531" kern="0" spc="-24" dirty="0">
                <a:solidFill>
                  <a:srgbClr val="E5E0DF"/>
                </a:solidFill>
                <a:latin typeface="Inter" pitchFamily="34" charset="0"/>
                <a:ea typeface="Inter" pitchFamily="34" charset="-122"/>
                <a:cs typeface="Inter" pitchFamily="34" charset="-120"/>
              </a:rPr>
              <a:t> </a:t>
            </a:r>
            <a:endParaRPr lang="en-US" sz="1531" dirty="0"/>
          </a:p>
        </p:txBody>
      </p:sp>
      <p:sp>
        <p:nvSpPr>
          <p:cNvPr id="23" name="Text 20"/>
          <p:cNvSpPr/>
          <p:nvPr/>
        </p:nvSpPr>
        <p:spPr>
          <a:xfrm>
            <a:off x="2881074" y="6434257"/>
            <a:ext cx="6299359" cy="994886"/>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The third system is equipped with a high-powered GPU, specifically chosen for its prowess in executing Natural Language Processing (NLP) tasks. This computational powerhouse enhances the speed and precision of NLP algorithms, empowering the system to extract valuable insights from the gathered data efficiently.</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781776"/>
            <a:ext cx="10554414" cy="2666048"/>
          </a:xfrm>
          <a:prstGeom prst="rect">
            <a:avLst/>
          </a:prstGeom>
          <a:noFill/>
          <a:ln/>
        </p:spPr>
        <p:txBody>
          <a:bodyPr wrap="square" rtlCol="0" anchor="t"/>
          <a:lstStyle/>
          <a:p>
            <a:pPr marL="0" indent="0" algn="just">
              <a:lnSpc>
                <a:spcPts val="3499"/>
              </a:lnSpc>
              <a:buNone/>
            </a:pPr>
            <a:r>
              <a:rPr lang="en-US" b="1" kern="0" spc="-35" dirty="0">
                <a:solidFill>
                  <a:srgbClr val="E5E0DF"/>
                </a:solidFill>
                <a:highlight>
                  <a:srgbClr val="0000FF"/>
                </a:highlight>
                <a:latin typeface="Inter" pitchFamily="34" charset="0"/>
                <a:ea typeface="Inter" pitchFamily="34" charset="-122"/>
                <a:cs typeface="Inter" pitchFamily="34" charset="-120"/>
              </a:rPr>
              <a:t>4.  </a:t>
            </a:r>
            <a:r>
              <a:rPr lang="en-US" b="1" kern="0" spc="-35" dirty="0">
                <a:solidFill>
                  <a:srgbClr val="E5E0DF"/>
                </a:solidFill>
                <a:latin typeface="Inter" pitchFamily="34" charset="0"/>
                <a:ea typeface="Inter" pitchFamily="34" charset="-122"/>
                <a:cs typeface="Inter" pitchFamily="34" charset="-120"/>
              </a:rPr>
              <a:t>ALERTING MECHANISM : </a:t>
            </a:r>
            <a:r>
              <a:rPr lang="en-US" kern="0" spc="-35" dirty="0">
                <a:solidFill>
                  <a:srgbClr val="E5E0DF"/>
                </a:solidFill>
                <a:latin typeface="Inter" pitchFamily="34" charset="0"/>
                <a:ea typeface="Inter" pitchFamily="34" charset="-122"/>
                <a:cs typeface="Inter" pitchFamily="34" charset="-120"/>
              </a:rPr>
              <a:t>In our project, meticulously scrutinized data is identified for potential leaks across networks and securely stored in a centralized dump. This forms the basis for an advanced alert system, enabling users to promptly check the status of their credentials and take swift action in case of compromise. Our streamlined processes ensure robust security measures for proactive defense against potential threats</a:t>
            </a:r>
            <a:r>
              <a:rPr lang="en-US" b="1" kern="0" spc="-35" dirty="0">
                <a:solidFill>
                  <a:srgbClr val="E5E0DF"/>
                </a:solidFill>
                <a:latin typeface="Inter" pitchFamily="34" charset="0"/>
                <a:ea typeface="Inter" pitchFamily="34" charset="-122"/>
                <a:cs typeface="Inter" pitchFamily="34" charset="-120"/>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781776"/>
            <a:ext cx="10554414" cy="2666048"/>
          </a:xfrm>
          <a:prstGeom prst="rect">
            <a:avLst/>
          </a:prstGeom>
          <a:noFill/>
          <a:ln/>
        </p:spPr>
        <p:txBody>
          <a:bodyPr wrap="square" rtlCol="0" anchor="t"/>
          <a:lstStyle/>
          <a:p>
            <a:pPr marL="0" indent="0" algn="just">
              <a:lnSpc>
                <a:spcPts val="3499"/>
              </a:lnSpc>
              <a:buNone/>
            </a:pPr>
            <a:endParaRPr lang="en-US" dirty="0"/>
          </a:p>
        </p:txBody>
      </p:sp>
      <p:sp>
        <p:nvSpPr>
          <p:cNvPr id="5" name="TextBox 4">
            <a:extLst>
              <a:ext uri="{FF2B5EF4-FFF2-40B4-BE49-F238E27FC236}">
                <a16:creationId xmlns:a16="http://schemas.microsoft.com/office/drawing/2014/main" id="{F7F22E60-9220-4448-4C6A-36941932738C}"/>
              </a:ext>
            </a:extLst>
          </p:cNvPr>
          <p:cNvSpPr txBox="1"/>
          <p:nvPr/>
        </p:nvSpPr>
        <p:spPr>
          <a:xfrm>
            <a:off x="0" y="0"/>
            <a:ext cx="14630400" cy="3154710"/>
          </a:xfrm>
          <a:prstGeom prst="rect">
            <a:avLst/>
          </a:prstGeom>
          <a:noFill/>
        </p:spPr>
        <p:txBody>
          <a:bodyPr wrap="square" rtlCol="0">
            <a:spAutoFit/>
          </a:bodyPr>
          <a:lstStyle/>
          <a:p>
            <a:pPr algn="ctr"/>
            <a:r>
              <a:rPr lang="en-US" sz="19900" dirty="0">
                <a:solidFill>
                  <a:schemeClr val="bg1"/>
                </a:solidFill>
              </a:rPr>
              <a:t>Thank You</a:t>
            </a:r>
            <a:endParaRPr lang="en-IN" sz="19900" dirty="0">
              <a:solidFill>
                <a:schemeClr val="bg1"/>
              </a:solidFill>
            </a:endParaRPr>
          </a:p>
        </p:txBody>
      </p:sp>
      <p:sp>
        <p:nvSpPr>
          <p:cNvPr id="6" name="TextBox 5">
            <a:extLst>
              <a:ext uri="{FF2B5EF4-FFF2-40B4-BE49-F238E27FC236}">
                <a16:creationId xmlns:a16="http://schemas.microsoft.com/office/drawing/2014/main" id="{8E00264E-27AB-7081-A622-E614FFDF3FB0}"/>
              </a:ext>
            </a:extLst>
          </p:cNvPr>
          <p:cNvSpPr txBox="1"/>
          <p:nvPr/>
        </p:nvSpPr>
        <p:spPr>
          <a:xfrm>
            <a:off x="0" y="4723075"/>
            <a:ext cx="14630400" cy="2800767"/>
          </a:xfrm>
          <a:prstGeom prst="rect">
            <a:avLst/>
          </a:prstGeom>
          <a:noFill/>
        </p:spPr>
        <p:txBody>
          <a:bodyPr wrap="square" rtlCol="0">
            <a:spAutoFit/>
          </a:bodyPr>
          <a:lstStyle/>
          <a:p>
            <a:pPr lvl="1"/>
            <a:r>
              <a:rPr lang="en-US" sz="4400" b="1" dirty="0">
                <a:solidFill>
                  <a:schemeClr val="bg1"/>
                </a:solidFill>
              </a:rPr>
              <a:t>Team Members:</a:t>
            </a:r>
          </a:p>
          <a:p>
            <a:pPr marL="742950" lvl="1" indent="-285750">
              <a:buFont typeface="Arial" panose="020B0604020202020204" pitchFamily="34" charset="0"/>
              <a:buChar char="•"/>
            </a:pPr>
            <a:r>
              <a:rPr lang="en-US" sz="4400" dirty="0">
                <a:solidFill>
                  <a:schemeClr val="bg1"/>
                </a:solidFill>
              </a:rPr>
              <a:t>Ayush Agrawal</a:t>
            </a:r>
          </a:p>
          <a:p>
            <a:pPr marL="742950" lvl="1" indent="-285750">
              <a:buFont typeface="Arial" panose="020B0604020202020204" pitchFamily="34" charset="0"/>
              <a:buChar char="•"/>
            </a:pPr>
            <a:r>
              <a:rPr lang="en-US" sz="4400" dirty="0">
                <a:solidFill>
                  <a:schemeClr val="bg1"/>
                </a:solidFill>
              </a:rPr>
              <a:t>Ritik Bhatt</a:t>
            </a:r>
          </a:p>
          <a:p>
            <a:pPr marL="742950" lvl="1" indent="-285750">
              <a:buFont typeface="Arial" panose="020B0604020202020204" pitchFamily="34" charset="0"/>
              <a:buChar char="•"/>
            </a:pPr>
            <a:r>
              <a:rPr lang="en-US" sz="4400" dirty="0" err="1">
                <a:solidFill>
                  <a:schemeClr val="bg1"/>
                </a:solidFill>
              </a:rPr>
              <a:t>Suryansh</a:t>
            </a:r>
            <a:r>
              <a:rPr lang="en-US" sz="4400" dirty="0">
                <a:solidFill>
                  <a:schemeClr val="bg1"/>
                </a:solidFill>
              </a:rPr>
              <a:t> </a:t>
            </a:r>
            <a:r>
              <a:rPr lang="en-US" sz="4400" dirty="0" err="1">
                <a:solidFill>
                  <a:schemeClr val="bg1"/>
                </a:solidFill>
              </a:rPr>
              <a:t>Deshwal</a:t>
            </a:r>
            <a:endParaRPr lang="en-US" sz="4400" dirty="0">
              <a:solidFill>
                <a:schemeClr val="bg1"/>
              </a:solidFill>
            </a:endParaRPr>
          </a:p>
        </p:txBody>
      </p:sp>
    </p:spTree>
    <p:extLst>
      <p:ext uri="{BB962C8B-B14F-4D97-AF65-F5344CB8AC3E}">
        <p14:creationId xmlns:p14="http://schemas.microsoft.com/office/powerpoint/2010/main" val="190359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734</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Agrawal</cp:lastModifiedBy>
  <cp:revision>10</cp:revision>
  <dcterms:created xsi:type="dcterms:W3CDTF">2024-01-18T02:32:49Z</dcterms:created>
  <dcterms:modified xsi:type="dcterms:W3CDTF">2024-01-18T03:55:13Z</dcterms:modified>
</cp:coreProperties>
</file>