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2" r:id="rId9"/>
    <p:sldId id="261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9A6E9-606D-43F2-84D9-AA82FAE1AD0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3CB7D0-0EE8-4EB5-93B3-4692DF15D4E8}">
      <dgm:prSet/>
      <dgm:spPr/>
      <dgm:t>
        <a:bodyPr/>
        <a:lstStyle/>
        <a:p>
          <a:r>
            <a:rPr lang="en-CA"/>
            <a:t>Replaced the null, unknown and Unknown with np.nan in  dataset</a:t>
          </a:r>
          <a:endParaRPr lang="en-US"/>
        </a:p>
      </dgm:t>
    </dgm:pt>
    <dgm:pt modelId="{A876E0FE-A86B-48CE-8F1A-5ADA9DEE1F9B}" type="parTrans" cxnId="{806F32BE-FB5A-44A6-9A1E-D4F2D841DECD}">
      <dgm:prSet/>
      <dgm:spPr/>
      <dgm:t>
        <a:bodyPr/>
        <a:lstStyle/>
        <a:p>
          <a:endParaRPr lang="en-US"/>
        </a:p>
      </dgm:t>
    </dgm:pt>
    <dgm:pt modelId="{268C8AD0-85F1-4D7B-B700-CD175F6369BA}" type="sibTrans" cxnId="{806F32BE-FB5A-44A6-9A1E-D4F2D841DECD}">
      <dgm:prSet/>
      <dgm:spPr/>
      <dgm:t>
        <a:bodyPr/>
        <a:lstStyle/>
        <a:p>
          <a:endParaRPr lang="en-US"/>
        </a:p>
      </dgm:t>
    </dgm:pt>
    <dgm:pt modelId="{2EB48B01-E86B-4ADF-8B15-A9FB74611574}">
      <dgm:prSet/>
      <dgm:spPr/>
      <dgm:t>
        <a:bodyPr/>
        <a:lstStyle/>
        <a:p>
          <a:r>
            <a:rPr lang="en-CA"/>
            <a:t>Calculated the missing values per column and dropped the columns with highest number of nulls and unique values.</a:t>
          </a:r>
          <a:endParaRPr lang="en-US"/>
        </a:p>
      </dgm:t>
    </dgm:pt>
    <dgm:pt modelId="{00213A28-7510-442C-BBD4-1327980C98A3}" type="parTrans" cxnId="{4BE13575-553F-422C-A7A9-9049CCC4123D}">
      <dgm:prSet/>
      <dgm:spPr/>
      <dgm:t>
        <a:bodyPr/>
        <a:lstStyle/>
        <a:p>
          <a:endParaRPr lang="en-US"/>
        </a:p>
      </dgm:t>
    </dgm:pt>
    <dgm:pt modelId="{95683813-3F6A-4ED5-AD52-0CD2671D9CDA}" type="sibTrans" cxnId="{4BE13575-553F-422C-A7A9-9049CCC4123D}">
      <dgm:prSet/>
      <dgm:spPr/>
      <dgm:t>
        <a:bodyPr/>
        <a:lstStyle/>
        <a:p>
          <a:endParaRPr lang="en-US"/>
        </a:p>
      </dgm:t>
    </dgm:pt>
    <dgm:pt modelId="{01314E5C-EAC0-4EC2-8C86-C7E338D899E7}">
      <dgm:prSet/>
      <dgm:spPr/>
      <dgm:t>
        <a:bodyPr/>
        <a:lstStyle/>
        <a:p>
          <a:r>
            <a:rPr lang="en-CA"/>
            <a:t>Fitting and transforming the Simple Imputer on dataset for missing entries.</a:t>
          </a:r>
          <a:endParaRPr lang="en-US"/>
        </a:p>
      </dgm:t>
    </dgm:pt>
    <dgm:pt modelId="{3C7BDFB4-EF6F-4615-9195-8748AFCC825E}" type="parTrans" cxnId="{6B603A7B-8772-4A38-ADAA-DD0E607C01F2}">
      <dgm:prSet/>
      <dgm:spPr/>
      <dgm:t>
        <a:bodyPr/>
        <a:lstStyle/>
        <a:p>
          <a:endParaRPr lang="en-US"/>
        </a:p>
      </dgm:t>
    </dgm:pt>
    <dgm:pt modelId="{1582EE84-DD18-4778-A9FB-3C52DA102166}" type="sibTrans" cxnId="{6B603A7B-8772-4A38-ADAA-DD0E607C01F2}">
      <dgm:prSet/>
      <dgm:spPr/>
      <dgm:t>
        <a:bodyPr/>
        <a:lstStyle/>
        <a:p>
          <a:endParaRPr lang="en-US"/>
        </a:p>
      </dgm:t>
    </dgm:pt>
    <dgm:pt modelId="{C228E011-4BF2-4A27-AC08-AEF7E5096D6C}">
      <dgm:prSet/>
      <dgm:spPr/>
      <dgm:t>
        <a:bodyPr/>
        <a:lstStyle/>
        <a:p>
          <a:r>
            <a:rPr lang="en-CA"/>
            <a:t>Applied Standard Scaler on the numerical features in a pipeline.</a:t>
          </a:r>
          <a:endParaRPr lang="en-US"/>
        </a:p>
      </dgm:t>
    </dgm:pt>
    <dgm:pt modelId="{C6D7D850-312D-4909-A01D-766FDC49D693}" type="parTrans" cxnId="{3C82D452-5D7F-48C1-A0CB-FFDC2A42A7E0}">
      <dgm:prSet/>
      <dgm:spPr/>
      <dgm:t>
        <a:bodyPr/>
        <a:lstStyle/>
        <a:p>
          <a:endParaRPr lang="en-US"/>
        </a:p>
      </dgm:t>
    </dgm:pt>
    <dgm:pt modelId="{BD937769-9323-4A11-AC58-879B6FA1B691}" type="sibTrans" cxnId="{3C82D452-5D7F-48C1-A0CB-FFDC2A42A7E0}">
      <dgm:prSet/>
      <dgm:spPr/>
      <dgm:t>
        <a:bodyPr/>
        <a:lstStyle/>
        <a:p>
          <a:endParaRPr lang="en-US"/>
        </a:p>
      </dgm:t>
    </dgm:pt>
    <dgm:pt modelId="{E185A80B-71CB-4C71-9E6E-C526318D8C10}">
      <dgm:prSet/>
      <dgm:spPr/>
      <dgm:t>
        <a:bodyPr/>
        <a:lstStyle/>
        <a:p>
          <a:r>
            <a:rPr lang="en-CA"/>
            <a:t>Applied OneHotEncoder on the categorical features in a pipeline.</a:t>
          </a:r>
          <a:endParaRPr lang="en-US"/>
        </a:p>
      </dgm:t>
    </dgm:pt>
    <dgm:pt modelId="{8DE7859A-A1F2-4908-B29F-F3AB15310BC8}" type="parTrans" cxnId="{89D59BA1-DD5D-41E5-B3A1-90777A45F1B2}">
      <dgm:prSet/>
      <dgm:spPr/>
      <dgm:t>
        <a:bodyPr/>
        <a:lstStyle/>
        <a:p>
          <a:endParaRPr lang="en-US"/>
        </a:p>
      </dgm:t>
    </dgm:pt>
    <dgm:pt modelId="{F6F73186-0DDE-4AF3-91A0-BBAC79E2395A}" type="sibTrans" cxnId="{89D59BA1-DD5D-41E5-B3A1-90777A45F1B2}">
      <dgm:prSet/>
      <dgm:spPr/>
      <dgm:t>
        <a:bodyPr/>
        <a:lstStyle/>
        <a:p>
          <a:endParaRPr lang="en-US"/>
        </a:p>
      </dgm:t>
    </dgm:pt>
    <dgm:pt modelId="{BA314F89-2495-4431-BE74-AB7E78D3A39A}">
      <dgm:prSet/>
      <dgm:spPr/>
      <dgm:t>
        <a:bodyPr/>
        <a:lstStyle/>
        <a:p>
          <a:r>
            <a:rPr lang="en-CA"/>
            <a:t>Applied ColumnTransformer for both the pipelines.</a:t>
          </a:r>
          <a:endParaRPr lang="en-US"/>
        </a:p>
      </dgm:t>
    </dgm:pt>
    <dgm:pt modelId="{D4129966-FCE2-44A3-B339-097846991918}" type="parTrans" cxnId="{1E0E8324-F34F-4C06-BD75-82A8F85F193C}">
      <dgm:prSet/>
      <dgm:spPr/>
      <dgm:t>
        <a:bodyPr/>
        <a:lstStyle/>
        <a:p>
          <a:endParaRPr lang="en-US"/>
        </a:p>
      </dgm:t>
    </dgm:pt>
    <dgm:pt modelId="{4AC91729-DD51-4893-AD42-F80F630082B8}" type="sibTrans" cxnId="{1E0E8324-F34F-4C06-BD75-82A8F85F193C}">
      <dgm:prSet/>
      <dgm:spPr/>
      <dgm:t>
        <a:bodyPr/>
        <a:lstStyle/>
        <a:p>
          <a:endParaRPr lang="en-US"/>
        </a:p>
      </dgm:t>
    </dgm:pt>
    <dgm:pt modelId="{C02CB182-B46A-4A2F-88AF-48A2B7A85A9F}" type="pres">
      <dgm:prSet presAssocID="{B739A6E9-606D-43F2-84D9-AA82FAE1AD06}" presName="vert0" presStyleCnt="0">
        <dgm:presLayoutVars>
          <dgm:dir/>
          <dgm:animOne val="branch"/>
          <dgm:animLvl val="lvl"/>
        </dgm:presLayoutVars>
      </dgm:prSet>
      <dgm:spPr/>
    </dgm:pt>
    <dgm:pt modelId="{150DD76C-B7BB-46E6-86C4-24D19C1081AC}" type="pres">
      <dgm:prSet presAssocID="{373CB7D0-0EE8-4EB5-93B3-4692DF15D4E8}" presName="thickLine" presStyleLbl="alignNode1" presStyleIdx="0" presStyleCnt="6"/>
      <dgm:spPr/>
    </dgm:pt>
    <dgm:pt modelId="{D3DDB4D1-CD28-4D32-A1E8-4798C418BC3D}" type="pres">
      <dgm:prSet presAssocID="{373CB7D0-0EE8-4EB5-93B3-4692DF15D4E8}" presName="horz1" presStyleCnt="0"/>
      <dgm:spPr/>
    </dgm:pt>
    <dgm:pt modelId="{050CF0D3-E0D2-44B7-858F-BD4A3E58F2FB}" type="pres">
      <dgm:prSet presAssocID="{373CB7D0-0EE8-4EB5-93B3-4692DF15D4E8}" presName="tx1" presStyleLbl="revTx" presStyleIdx="0" presStyleCnt="6"/>
      <dgm:spPr/>
    </dgm:pt>
    <dgm:pt modelId="{226C6C87-ABEE-4DDF-9172-7E73B9BAB522}" type="pres">
      <dgm:prSet presAssocID="{373CB7D0-0EE8-4EB5-93B3-4692DF15D4E8}" presName="vert1" presStyleCnt="0"/>
      <dgm:spPr/>
    </dgm:pt>
    <dgm:pt modelId="{BDDDF204-1822-4654-8118-C44FECDA6082}" type="pres">
      <dgm:prSet presAssocID="{2EB48B01-E86B-4ADF-8B15-A9FB74611574}" presName="thickLine" presStyleLbl="alignNode1" presStyleIdx="1" presStyleCnt="6"/>
      <dgm:spPr/>
    </dgm:pt>
    <dgm:pt modelId="{86E39FF1-FC78-4851-93CC-0C024CDE4DA5}" type="pres">
      <dgm:prSet presAssocID="{2EB48B01-E86B-4ADF-8B15-A9FB74611574}" presName="horz1" presStyleCnt="0"/>
      <dgm:spPr/>
    </dgm:pt>
    <dgm:pt modelId="{89DF93B7-D8AD-4435-B347-D93A7690D9E8}" type="pres">
      <dgm:prSet presAssocID="{2EB48B01-E86B-4ADF-8B15-A9FB74611574}" presName="tx1" presStyleLbl="revTx" presStyleIdx="1" presStyleCnt="6"/>
      <dgm:spPr/>
    </dgm:pt>
    <dgm:pt modelId="{0918EA48-35D3-4541-8FA1-720FEEAB23E9}" type="pres">
      <dgm:prSet presAssocID="{2EB48B01-E86B-4ADF-8B15-A9FB74611574}" presName="vert1" presStyleCnt="0"/>
      <dgm:spPr/>
    </dgm:pt>
    <dgm:pt modelId="{4DA9BD37-4CF6-4B1D-9EFB-C06B62568076}" type="pres">
      <dgm:prSet presAssocID="{01314E5C-EAC0-4EC2-8C86-C7E338D899E7}" presName="thickLine" presStyleLbl="alignNode1" presStyleIdx="2" presStyleCnt="6"/>
      <dgm:spPr/>
    </dgm:pt>
    <dgm:pt modelId="{8D6AE08C-F8C2-446E-B222-FA4E8133860E}" type="pres">
      <dgm:prSet presAssocID="{01314E5C-EAC0-4EC2-8C86-C7E338D899E7}" presName="horz1" presStyleCnt="0"/>
      <dgm:spPr/>
    </dgm:pt>
    <dgm:pt modelId="{A85FE378-D6BC-4652-ACB4-BBBA60381A31}" type="pres">
      <dgm:prSet presAssocID="{01314E5C-EAC0-4EC2-8C86-C7E338D899E7}" presName="tx1" presStyleLbl="revTx" presStyleIdx="2" presStyleCnt="6"/>
      <dgm:spPr/>
    </dgm:pt>
    <dgm:pt modelId="{A18D1B1E-87F9-4D49-8D91-49ABC0825F94}" type="pres">
      <dgm:prSet presAssocID="{01314E5C-EAC0-4EC2-8C86-C7E338D899E7}" presName="vert1" presStyleCnt="0"/>
      <dgm:spPr/>
    </dgm:pt>
    <dgm:pt modelId="{2D6E7050-9E6F-4371-A6DE-7B4A1FD9FF43}" type="pres">
      <dgm:prSet presAssocID="{C228E011-4BF2-4A27-AC08-AEF7E5096D6C}" presName="thickLine" presStyleLbl="alignNode1" presStyleIdx="3" presStyleCnt="6"/>
      <dgm:spPr/>
    </dgm:pt>
    <dgm:pt modelId="{A0F594B0-B00E-4917-A18B-83CDCD2B1175}" type="pres">
      <dgm:prSet presAssocID="{C228E011-4BF2-4A27-AC08-AEF7E5096D6C}" presName="horz1" presStyleCnt="0"/>
      <dgm:spPr/>
    </dgm:pt>
    <dgm:pt modelId="{8E5612E3-37E1-4E07-ABCB-0DFA72D335F2}" type="pres">
      <dgm:prSet presAssocID="{C228E011-4BF2-4A27-AC08-AEF7E5096D6C}" presName="tx1" presStyleLbl="revTx" presStyleIdx="3" presStyleCnt="6"/>
      <dgm:spPr/>
    </dgm:pt>
    <dgm:pt modelId="{B55721F3-521A-4BE0-ADB1-A70CC0870499}" type="pres">
      <dgm:prSet presAssocID="{C228E011-4BF2-4A27-AC08-AEF7E5096D6C}" presName="vert1" presStyleCnt="0"/>
      <dgm:spPr/>
    </dgm:pt>
    <dgm:pt modelId="{79C6CF63-AE40-4D41-8FDD-F03131BA6471}" type="pres">
      <dgm:prSet presAssocID="{E185A80B-71CB-4C71-9E6E-C526318D8C10}" presName="thickLine" presStyleLbl="alignNode1" presStyleIdx="4" presStyleCnt="6"/>
      <dgm:spPr/>
    </dgm:pt>
    <dgm:pt modelId="{9D89CA4D-7FD4-40F7-BBCD-E9D048D7F2A2}" type="pres">
      <dgm:prSet presAssocID="{E185A80B-71CB-4C71-9E6E-C526318D8C10}" presName="horz1" presStyleCnt="0"/>
      <dgm:spPr/>
    </dgm:pt>
    <dgm:pt modelId="{5555B7D5-FEE9-44D3-9ABA-7E60C6FDBB3C}" type="pres">
      <dgm:prSet presAssocID="{E185A80B-71CB-4C71-9E6E-C526318D8C10}" presName="tx1" presStyleLbl="revTx" presStyleIdx="4" presStyleCnt="6"/>
      <dgm:spPr/>
    </dgm:pt>
    <dgm:pt modelId="{15DDF350-62A3-4790-9CD0-E34CB4960DE0}" type="pres">
      <dgm:prSet presAssocID="{E185A80B-71CB-4C71-9E6E-C526318D8C10}" presName="vert1" presStyleCnt="0"/>
      <dgm:spPr/>
    </dgm:pt>
    <dgm:pt modelId="{2D5D96C7-724C-43EE-8122-D60625343CFB}" type="pres">
      <dgm:prSet presAssocID="{BA314F89-2495-4431-BE74-AB7E78D3A39A}" presName="thickLine" presStyleLbl="alignNode1" presStyleIdx="5" presStyleCnt="6"/>
      <dgm:spPr/>
    </dgm:pt>
    <dgm:pt modelId="{48F95D13-DF00-4136-AD6B-D24FA4BA606A}" type="pres">
      <dgm:prSet presAssocID="{BA314F89-2495-4431-BE74-AB7E78D3A39A}" presName="horz1" presStyleCnt="0"/>
      <dgm:spPr/>
    </dgm:pt>
    <dgm:pt modelId="{2087A03F-02E4-47AD-8780-AB809D88752A}" type="pres">
      <dgm:prSet presAssocID="{BA314F89-2495-4431-BE74-AB7E78D3A39A}" presName="tx1" presStyleLbl="revTx" presStyleIdx="5" presStyleCnt="6"/>
      <dgm:spPr/>
    </dgm:pt>
    <dgm:pt modelId="{8CBA2E35-2CCC-4A74-9378-62EF91B78D42}" type="pres">
      <dgm:prSet presAssocID="{BA314F89-2495-4431-BE74-AB7E78D3A39A}" presName="vert1" presStyleCnt="0"/>
      <dgm:spPr/>
    </dgm:pt>
  </dgm:ptLst>
  <dgm:cxnLst>
    <dgm:cxn modelId="{1E0E8324-F34F-4C06-BD75-82A8F85F193C}" srcId="{B739A6E9-606D-43F2-84D9-AA82FAE1AD06}" destId="{BA314F89-2495-4431-BE74-AB7E78D3A39A}" srcOrd="5" destOrd="0" parTransId="{D4129966-FCE2-44A3-B339-097846991918}" sibTransId="{4AC91729-DD51-4893-AD42-F80F630082B8}"/>
    <dgm:cxn modelId="{C587F335-65B5-46AC-A8A5-69F95A75255F}" type="presOf" srcId="{C228E011-4BF2-4A27-AC08-AEF7E5096D6C}" destId="{8E5612E3-37E1-4E07-ABCB-0DFA72D335F2}" srcOrd="0" destOrd="0" presId="urn:microsoft.com/office/officeart/2008/layout/LinedList"/>
    <dgm:cxn modelId="{D71F983C-8F5B-426D-AF51-082FEF85A02D}" type="presOf" srcId="{BA314F89-2495-4431-BE74-AB7E78D3A39A}" destId="{2087A03F-02E4-47AD-8780-AB809D88752A}" srcOrd="0" destOrd="0" presId="urn:microsoft.com/office/officeart/2008/layout/LinedList"/>
    <dgm:cxn modelId="{3C82D452-5D7F-48C1-A0CB-FFDC2A42A7E0}" srcId="{B739A6E9-606D-43F2-84D9-AA82FAE1AD06}" destId="{C228E011-4BF2-4A27-AC08-AEF7E5096D6C}" srcOrd="3" destOrd="0" parTransId="{C6D7D850-312D-4909-A01D-766FDC49D693}" sibTransId="{BD937769-9323-4A11-AC58-879B6FA1B691}"/>
    <dgm:cxn modelId="{0673DE73-CA66-44C2-9C24-B9B57A417745}" type="presOf" srcId="{01314E5C-EAC0-4EC2-8C86-C7E338D899E7}" destId="{A85FE378-D6BC-4652-ACB4-BBBA60381A31}" srcOrd="0" destOrd="0" presId="urn:microsoft.com/office/officeart/2008/layout/LinedList"/>
    <dgm:cxn modelId="{4BE13575-553F-422C-A7A9-9049CCC4123D}" srcId="{B739A6E9-606D-43F2-84D9-AA82FAE1AD06}" destId="{2EB48B01-E86B-4ADF-8B15-A9FB74611574}" srcOrd="1" destOrd="0" parTransId="{00213A28-7510-442C-BBD4-1327980C98A3}" sibTransId="{95683813-3F6A-4ED5-AD52-0CD2671D9CDA}"/>
    <dgm:cxn modelId="{6B603A7B-8772-4A38-ADAA-DD0E607C01F2}" srcId="{B739A6E9-606D-43F2-84D9-AA82FAE1AD06}" destId="{01314E5C-EAC0-4EC2-8C86-C7E338D899E7}" srcOrd="2" destOrd="0" parTransId="{3C7BDFB4-EF6F-4615-9195-8748AFCC825E}" sibTransId="{1582EE84-DD18-4778-A9FB-3C52DA102166}"/>
    <dgm:cxn modelId="{6082AD9F-B1AB-4CC1-8C1A-A6D7630BB9C4}" type="presOf" srcId="{373CB7D0-0EE8-4EB5-93B3-4692DF15D4E8}" destId="{050CF0D3-E0D2-44B7-858F-BD4A3E58F2FB}" srcOrd="0" destOrd="0" presId="urn:microsoft.com/office/officeart/2008/layout/LinedList"/>
    <dgm:cxn modelId="{89D59BA1-DD5D-41E5-B3A1-90777A45F1B2}" srcId="{B739A6E9-606D-43F2-84D9-AA82FAE1AD06}" destId="{E185A80B-71CB-4C71-9E6E-C526318D8C10}" srcOrd="4" destOrd="0" parTransId="{8DE7859A-A1F2-4908-B29F-F3AB15310BC8}" sibTransId="{F6F73186-0DDE-4AF3-91A0-BBAC79E2395A}"/>
    <dgm:cxn modelId="{1E2610A8-ADDB-4F3F-BA10-D7C5907461AB}" type="presOf" srcId="{E185A80B-71CB-4C71-9E6E-C526318D8C10}" destId="{5555B7D5-FEE9-44D3-9ABA-7E60C6FDBB3C}" srcOrd="0" destOrd="0" presId="urn:microsoft.com/office/officeart/2008/layout/LinedList"/>
    <dgm:cxn modelId="{3E1BC6B6-C9CC-47BD-A233-E5A4BFC45E73}" type="presOf" srcId="{2EB48B01-E86B-4ADF-8B15-A9FB74611574}" destId="{89DF93B7-D8AD-4435-B347-D93A7690D9E8}" srcOrd="0" destOrd="0" presId="urn:microsoft.com/office/officeart/2008/layout/LinedList"/>
    <dgm:cxn modelId="{806F32BE-FB5A-44A6-9A1E-D4F2D841DECD}" srcId="{B739A6E9-606D-43F2-84D9-AA82FAE1AD06}" destId="{373CB7D0-0EE8-4EB5-93B3-4692DF15D4E8}" srcOrd="0" destOrd="0" parTransId="{A876E0FE-A86B-48CE-8F1A-5ADA9DEE1F9B}" sibTransId="{268C8AD0-85F1-4D7B-B700-CD175F6369BA}"/>
    <dgm:cxn modelId="{9F9255DB-E7DD-4A06-A2E7-217894A9FEF0}" type="presOf" srcId="{B739A6E9-606D-43F2-84D9-AA82FAE1AD06}" destId="{C02CB182-B46A-4A2F-88AF-48A2B7A85A9F}" srcOrd="0" destOrd="0" presId="urn:microsoft.com/office/officeart/2008/layout/LinedList"/>
    <dgm:cxn modelId="{08F93026-0E80-41D8-A04A-A1D84A5CDA59}" type="presParOf" srcId="{C02CB182-B46A-4A2F-88AF-48A2B7A85A9F}" destId="{150DD76C-B7BB-46E6-86C4-24D19C1081AC}" srcOrd="0" destOrd="0" presId="urn:microsoft.com/office/officeart/2008/layout/LinedList"/>
    <dgm:cxn modelId="{A2A68B13-E960-4C20-B68A-F3CF3EDD7729}" type="presParOf" srcId="{C02CB182-B46A-4A2F-88AF-48A2B7A85A9F}" destId="{D3DDB4D1-CD28-4D32-A1E8-4798C418BC3D}" srcOrd="1" destOrd="0" presId="urn:microsoft.com/office/officeart/2008/layout/LinedList"/>
    <dgm:cxn modelId="{7E13116C-D148-4975-8227-31837F0DA045}" type="presParOf" srcId="{D3DDB4D1-CD28-4D32-A1E8-4798C418BC3D}" destId="{050CF0D3-E0D2-44B7-858F-BD4A3E58F2FB}" srcOrd="0" destOrd="0" presId="urn:microsoft.com/office/officeart/2008/layout/LinedList"/>
    <dgm:cxn modelId="{C1B845FB-389E-4389-8E4E-01C83EB7549A}" type="presParOf" srcId="{D3DDB4D1-CD28-4D32-A1E8-4798C418BC3D}" destId="{226C6C87-ABEE-4DDF-9172-7E73B9BAB522}" srcOrd="1" destOrd="0" presId="urn:microsoft.com/office/officeart/2008/layout/LinedList"/>
    <dgm:cxn modelId="{29DAFC1A-B827-4BC2-A16F-412D37006CA9}" type="presParOf" srcId="{C02CB182-B46A-4A2F-88AF-48A2B7A85A9F}" destId="{BDDDF204-1822-4654-8118-C44FECDA6082}" srcOrd="2" destOrd="0" presId="urn:microsoft.com/office/officeart/2008/layout/LinedList"/>
    <dgm:cxn modelId="{50D536AC-7D56-4164-8B6C-2B6A6FF3AF21}" type="presParOf" srcId="{C02CB182-B46A-4A2F-88AF-48A2B7A85A9F}" destId="{86E39FF1-FC78-4851-93CC-0C024CDE4DA5}" srcOrd="3" destOrd="0" presId="urn:microsoft.com/office/officeart/2008/layout/LinedList"/>
    <dgm:cxn modelId="{D698AAED-60EC-4000-B652-1232C629FBA7}" type="presParOf" srcId="{86E39FF1-FC78-4851-93CC-0C024CDE4DA5}" destId="{89DF93B7-D8AD-4435-B347-D93A7690D9E8}" srcOrd="0" destOrd="0" presId="urn:microsoft.com/office/officeart/2008/layout/LinedList"/>
    <dgm:cxn modelId="{AA45C414-2BA2-4F8B-82E5-B2DB882F37FD}" type="presParOf" srcId="{86E39FF1-FC78-4851-93CC-0C024CDE4DA5}" destId="{0918EA48-35D3-4541-8FA1-720FEEAB23E9}" srcOrd="1" destOrd="0" presId="urn:microsoft.com/office/officeart/2008/layout/LinedList"/>
    <dgm:cxn modelId="{8FD08439-16C2-4E18-A7E7-1105660CC94A}" type="presParOf" srcId="{C02CB182-B46A-4A2F-88AF-48A2B7A85A9F}" destId="{4DA9BD37-4CF6-4B1D-9EFB-C06B62568076}" srcOrd="4" destOrd="0" presId="urn:microsoft.com/office/officeart/2008/layout/LinedList"/>
    <dgm:cxn modelId="{80D91572-5754-41FB-B167-0E2C0EDEBBB6}" type="presParOf" srcId="{C02CB182-B46A-4A2F-88AF-48A2B7A85A9F}" destId="{8D6AE08C-F8C2-446E-B222-FA4E8133860E}" srcOrd="5" destOrd="0" presId="urn:microsoft.com/office/officeart/2008/layout/LinedList"/>
    <dgm:cxn modelId="{6417A0AF-CC6E-4826-A963-5B0928068B29}" type="presParOf" srcId="{8D6AE08C-F8C2-446E-B222-FA4E8133860E}" destId="{A85FE378-D6BC-4652-ACB4-BBBA60381A31}" srcOrd="0" destOrd="0" presId="urn:microsoft.com/office/officeart/2008/layout/LinedList"/>
    <dgm:cxn modelId="{EA59FB87-6E3D-4CB6-A6AB-352F13145402}" type="presParOf" srcId="{8D6AE08C-F8C2-446E-B222-FA4E8133860E}" destId="{A18D1B1E-87F9-4D49-8D91-49ABC0825F94}" srcOrd="1" destOrd="0" presId="urn:microsoft.com/office/officeart/2008/layout/LinedList"/>
    <dgm:cxn modelId="{2D40C523-9CEA-48FD-8045-ABCA566CB472}" type="presParOf" srcId="{C02CB182-B46A-4A2F-88AF-48A2B7A85A9F}" destId="{2D6E7050-9E6F-4371-A6DE-7B4A1FD9FF43}" srcOrd="6" destOrd="0" presId="urn:microsoft.com/office/officeart/2008/layout/LinedList"/>
    <dgm:cxn modelId="{B88817D4-C469-452B-BE7E-CA8C94858211}" type="presParOf" srcId="{C02CB182-B46A-4A2F-88AF-48A2B7A85A9F}" destId="{A0F594B0-B00E-4917-A18B-83CDCD2B1175}" srcOrd="7" destOrd="0" presId="urn:microsoft.com/office/officeart/2008/layout/LinedList"/>
    <dgm:cxn modelId="{816C74E8-9D61-4E23-B3AC-C978C44C1896}" type="presParOf" srcId="{A0F594B0-B00E-4917-A18B-83CDCD2B1175}" destId="{8E5612E3-37E1-4E07-ABCB-0DFA72D335F2}" srcOrd="0" destOrd="0" presId="urn:microsoft.com/office/officeart/2008/layout/LinedList"/>
    <dgm:cxn modelId="{34F02F1F-8181-4C52-9212-B3B811BAE018}" type="presParOf" srcId="{A0F594B0-B00E-4917-A18B-83CDCD2B1175}" destId="{B55721F3-521A-4BE0-ADB1-A70CC0870499}" srcOrd="1" destOrd="0" presId="urn:microsoft.com/office/officeart/2008/layout/LinedList"/>
    <dgm:cxn modelId="{C23D1D02-78C0-4E84-A8FF-BEEB30122E97}" type="presParOf" srcId="{C02CB182-B46A-4A2F-88AF-48A2B7A85A9F}" destId="{79C6CF63-AE40-4D41-8FDD-F03131BA6471}" srcOrd="8" destOrd="0" presId="urn:microsoft.com/office/officeart/2008/layout/LinedList"/>
    <dgm:cxn modelId="{584C0F53-B513-402A-9EED-FA639B76B083}" type="presParOf" srcId="{C02CB182-B46A-4A2F-88AF-48A2B7A85A9F}" destId="{9D89CA4D-7FD4-40F7-BBCD-E9D048D7F2A2}" srcOrd="9" destOrd="0" presId="urn:microsoft.com/office/officeart/2008/layout/LinedList"/>
    <dgm:cxn modelId="{77C8C38C-2B6C-434C-ABB9-73746C2B6DDB}" type="presParOf" srcId="{9D89CA4D-7FD4-40F7-BBCD-E9D048D7F2A2}" destId="{5555B7D5-FEE9-44D3-9ABA-7E60C6FDBB3C}" srcOrd="0" destOrd="0" presId="urn:microsoft.com/office/officeart/2008/layout/LinedList"/>
    <dgm:cxn modelId="{7029AD65-D973-4195-BE42-90DC7A977D8E}" type="presParOf" srcId="{9D89CA4D-7FD4-40F7-BBCD-E9D048D7F2A2}" destId="{15DDF350-62A3-4790-9CD0-E34CB4960DE0}" srcOrd="1" destOrd="0" presId="urn:microsoft.com/office/officeart/2008/layout/LinedList"/>
    <dgm:cxn modelId="{3F76FD5D-2C6F-434E-B971-344C127E87DD}" type="presParOf" srcId="{C02CB182-B46A-4A2F-88AF-48A2B7A85A9F}" destId="{2D5D96C7-724C-43EE-8122-D60625343CFB}" srcOrd="10" destOrd="0" presId="urn:microsoft.com/office/officeart/2008/layout/LinedList"/>
    <dgm:cxn modelId="{BA969A67-A215-44EB-A96C-83E01FD0A2F9}" type="presParOf" srcId="{C02CB182-B46A-4A2F-88AF-48A2B7A85A9F}" destId="{48F95D13-DF00-4136-AD6B-D24FA4BA606A}" srcOrd="11" destOrd="0" presId="urn:microsoft.com/office/officeart/2008/layout/LinedList"/>
    <dgm:cxn modelId="{4D505DDD-C057-4DF1-BBC3-7A8F128260C9}" type="presParOf" srcId="{48F95D13-DF00-4136-AD6B-D24FA4BA606A}" destId="{2087A03F-02E4-47AD-8780-AB809D88752A}" srcOrd="0" destOrd="0" presId="urn:microsoft.com/office/officeart/2008/layout/LinedList"/>
    <dgm:cxn modelId="{A0C29360-0699-4B81-A0E0-922196960049}" type="presParOf" srcId="{48F95D13-DF00-4136-AD6B-D24FA4BA606A}" destId="{8CBA2E35-2CCC-4A74-9378-62EF91B78D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DD76C-B7BB-46E6-86C4-24D19C1081AC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CF0D3-E0D2-44B7-858F-BD4A3E58F2FB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Replaced the null, unknown and Unknown with np.nan in  dataset</a:t>
          </a:r>
          <a:endParaRPr lang="en-US" sz="2200" kern="1200"/>
        </a:p>
      </dsp:txBody>
      <dsp:txXfrm>
        <a:off x="0" y="2703"/>
        <a:ext cx="6900512" cy="921789"/>
      </dsp:txXfrm>
    </dsp:sp>
    <dsp:sp modelId="{BDDDF204-1822-4654-8118-C44FECDA6082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F93B7-D8AD-4435-B347-D93A7690D9E8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Calculated the missing values per column and dropped the columns with highest number of nulls and unique values.</a:t>
          </a:r>
          <a:endParaRPr lang="en-US" sz="2200" kern="1200"/>
        </a:p>
      </dsp:txBody>
      <dsp:txXfrm>
        <a:off x="0" y="924492"/>
        <a:ext cx="6900512" cy="921789"/>
      </dsp:txXfrm>
    </dsp:sp>
    <dsp:sp modelId="{4DA9BD37-4CF6-4B1D-9EFB-C06B62568076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FE378-D6BC-4652-ACB4-BBBA60381A31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Fitting and transforming the Simple Imputer on dataset for missing entries.</a:t>
          </a:r>
          <a:endParaRPr lang="en-US" sz="2200" kern="1200"/>
        </a:p>
      </dsp:txBody>
      <dsp:txXfrm>
        <a:off x="0" y="1846281"/>
        <a:ext cx="6900512" cy="921789"/>
      </dsp:txXfrm>
    </dsp:sp>
    <dsp:sp modelId="{2D6E7050-9E6F-4371-A6DE-7B4A1FD9FF43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612E3-37E1-4E07-ABCB-0DFA72D335F2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Applied Standard Scaler on the numerical features in a pipeline.</a:t>
          </a:r>
          <a:endParaRPr lang="en-US" sz="2200" kern="1200"/>
        </a:p>
      </dsp:txBody>
      <dsp:txXfrm>
        <a:off x="0" y="2768070"/>
        <a:ext cx="6900512" cy="921789"/>
      </dsp:txXfrm>
    </dsp:sp>
    <dsp:sp modelId="{79C6CF63-AE40-4D41-8FDD-F03131BA6471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5B7D5-FEE9-44D3-9ABA-7E60C6FDBB3C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Applied OneHotEncoder on the categorical features in a pipeline.</a:t>
          </a:r>
          <a:endParaRPr lang="en-US" sz="2200" kern="1200"/>
        </a:p>
      </dsp:txBody>
      <dsp:txXfrm>
        <a:off x="0" y="3689859"/>
        <a:ext cx="6900512" cy="921789"/>
      </dsp:txXfrm>
    </dsp:sp>
    <dsp:sp modelId="{2D5D96C7-724C-43EE-8122-D60625343CFB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7A03F-02E4-47AD-8780-AB809D88752A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Applied ColumnTransformer for both the pipelines.</a:t>
          </a:r>
          <a:endParaRPr lang="en-US" sz="2200" kern="1200"/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1C29-678A-932D-275B-727CE0183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C2793-53EE-4F46-524A-E607C57FC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69A7-4D78-CE4C-7061-CD42A43A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CBA-B68B-4128-903E-9FCB096AB164}" type="datetimeFigureOut">
              <a:rPr lang="en-CA" smtClean="0"/>
              <a:t>2022-08-16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60341-1CD3-52AE-3F02-F9C63B4B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B51F4-99A1-B015-6B8C-1D6D0B33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F77-48DA-4994-91AA-23A063D51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57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FCD1-9DC2-3353-4143-A6AD30DF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E453A-8E2C-F8C3-4FD9-754F473FA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F8F8-D999-7D84-BDFE-5FEF229A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CBA-B68B-4128-903E-9FCB096AB164}" type="datetimeFigureOut">
              <a:rPr lang="en-CA" smtClean="0"/>
              <a:t>2022-08-16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D51FF-72BF-F822-3C14-F917AFB0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BD4B-05FE-EFF8-CFC6-DDF1209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F77-48DA-4994-91AA-23A063D51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72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996A3-1302-AA52-F5B2-A278783B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84D0E-79E1-55A4-AF5D-BAC6FE1B3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A9E1F-62D1-40D4-EB0A-9AC53768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CBA-B68B-4128-903E-9FCB096AB164}" type="datetimeFigureOut">
              <a:rPr lang="en-CA" smtClean="0"/>
              <a:t>2022-08-16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2FD1-5321-CD25-1EB5-795DD8E5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5E2B-2EFA-CC24-9CB0-F3B1A909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F77-48DA-4994-91AA-23A063D51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0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4E48-E379-C5B9-C1D3-D3F4B21C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3B12-648C-E603-F3B5-26201C92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F969A-2D3E-37DA-7DB3-464BAB10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CBA-B68B-4128-903E-9FCB096AB164}" type="datetimeFigureOut">
              <a:rPr lang="en-CA" smtClean="0"/>
              <a:t>2022-08-16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1E01E-0A32-74D9-7E2D-86F2883B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DF5C7-2F18-B965-5207-55C88AB9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F77-48DA-4994-91AA-23A063D51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15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4FD8-6780-9547-C481-90AD12B6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7CBA4-4E43-965E-E30C-85360E2BB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03E63-9CA7-BD58-55F4-79EDDECB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CBA-B68B-4128-903E-9FCB096AB164}" type="datetimeFigureOut">
              <a:rPr lang="en-CA" smtClean="0"/>
              <a:t>2022-08-16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C18FA-8692-23E3-C55B-2FD7BBE8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F0AC1-6361-C8A7-5E39-A4CC141B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F77-48DA-4994-91AA-23A063D51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14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ED5E-67B9-8B56-BC48-6D6C9004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0CCB-405E-E623-462B-0D0B44B0B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50602-64E9-735A-07C7-B106A295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5EA06-16E6-775F-0EDC-D6F42576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CBA-B68B-4128-903E-9FCB096AB164}" type="datetimeFigureOut">
              <a:rPr lang="en-CA" smtClean="0"/>
              <a:t>2022-08-16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82B29-B54C-BB4C-C1FE-D1CFD27A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87A39-49CE-1601-DF22-B2EC5386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F77-48DA-4994-91AA-23A063D51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45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E62-FAB9-2C81-6F18-7074EE52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3942F-C463-59B5-28DF-55499BFE8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35161-A1D5-BACD-5A5A-61F66683F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E7BB9-EB8B-2CD8-B941-93DB03E14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C7D49-F1BA-9E31-8187-7C68BC48E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BC7C8-078F-510C-6973-D0E6AA04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CBA-B68B-4128-903E-9FCB096AB164}" type="datetimeFigureOut">
              <a:rPr lang="en-CA" smtClean="0"/>
              <a:t>2022-08-16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41405-832B-D30A-0032-05F77C97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5CBC9-FF04-B2D5-3A17-1C269868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F77-48DA-4994-91AA-23A063D51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222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E7A1-B2C6-4DEB-786E-921B591D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F4E4D-F5BB-3B0D-D8AE-37884F8F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CBA-B68B-4128-903E-9FCB096AB164}" type="datetimeFigureOut">
              <a:rPr lang="en-CA" smtClean="0"/>
              <a:t>2022-08-16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21447-E5FF-C798-4177-26CFC693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172B5-B7CF-9176-FAF8-C080F574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F77-48DA-4994-91AA-23A063D51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85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6CC9C-11A3-E9CC-4300-CF98DE28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CBA-B68B-4128-903E-9FCB096AB164}" type="datetimeFigureOut">
              <a:rPr lang="en-CA" smtClean="0"/>
              <a:t>2022-08-16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4846B-5B48-A8AB-1730-CC1370AE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0849D-644C-FC90-5138-DF321BDD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F77-48DA-4994-91AA-23A063D51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50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AD90-3AF8-E521-4AF0-F3D6B57A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4901-6502-478E-99A7-EA435CFD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2DA33-8BE7-C873-FB36-E570ABA44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BE894-8E53-EAD7-83BE-441160F3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CBA-B68B-4128-903E-9FCB096AB164}" type="datetimeFigureOut">
              <a:rPr lang="en-CA" smtClean="0"/>
              <a:t>2022-08-16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ED9D6-A821-C6C8-EECA-67EDE5DE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F62A8-6743-709D-E274-45ADF63E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F77-48DA-4994-91AA-23A063D51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88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7711-2720-68A7-2AFA-D8DB062F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36D22-647D-E46A-265D-F8DC9498B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95284-EFB6-47E2-9D49-D92F8EDED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40D62-22DF-CED5-FB40-23F6D1A3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2CBA-B68B-4128-903E-9FCB096AB164}" type="datetimeFigureOut">
              <a:rPr lang="en-CA" smtClean="0"/>
              <a:t>2022-08-16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04646-205E-B0A0-8943-754701AB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A94B1-D00D-702C-86A0-697B3AA3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F77-48DA-4994-91AA-23A063D51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13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15258-4480-8B09-1848-4FF6469C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D2E59-9253-9E0D-FA74-E335D087E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5EE6-3A88-FE8C-2117-AC6D00523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F2CBA-B68B-4128-903E-9FCB096AB164}" type="datetimeFigureOut">
              <a:rPr lang="en-CA" smtClean="0"/>
              <a:t>2022-08-16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7C2C-371B-5337-5C80-B9D828297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2F98-4961-1FDE-792A-0B6AAB694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90F77-48DA-4994-91AA-23A063D51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72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9EB6-6791-FBBC-2D11-C16DB73B2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CA" sz="5400" dirty="0"/>
              <a:t>Traffic Collision Group4 Sec002 - COMP 247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7198E-257F-14BE-3019-25BCFFCF4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367103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CA" sz="2100" dirty="0"/>
              <a:t>By Group 4:-</a:t>
            </a:r>
          </a:p>
          <a:p>
            <a:pPr algn="l"/>
            <a:r>
              <a:rPr lang="en-CA" sz="2100" dirty="0"/>
              <a:t> Vikas Bhargav Trivedi</a:t>
            </a:r>
          </a:p>
          <a:p>
            <a:pPr algn="l"/>
            <a:r>
              <a:rPr lang="en-CA" sz="2100" dirty="0"/>
              <a:t>Kanishka Dhir</a:t>
            </a:r>
          </a:p>
          <a:p>
            <a:pPr algn="l"/>
            <a:r>
              <a:rPr lang="en-CA" sz="2100" dirty="0"/>
              <a:t>Chitra </a:t>
            </a:r>
            <a:r>
              <a:rPr lang="en-CA" sz="2100" dirty="0" err="1"/>
              <a:t>Hajra</a:t>
            </a:r>
            <a:r>
              <a:rPr lang="en-CA" sz="2100" dirty="0"/>
              <a:t> Roy</a:t>
            </a:r>
          </a:p>
          <a:p>
            <a:pPr algn="l"/>
            <a:endParaRPr lang="en-CA" sz="1100" dirty="0"/>
          </a:p>
        </p:txBody>
      </p:sp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CAAA056D-299C-E07A-5A73-5299DE742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98" r="1629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7871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7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EE754-BF8E-D49D-1183-7DF72F72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Lucida Handwriting" panose="03010101010101010101" pitchFamily="66" charset="0"/>
              </a:rPr>
              <a:t>Support Vector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87A47-ACB0-BA5B-1D77-FC26879D8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55" y="337854"/>
            <a:ext cx="6439887" cy="3091146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0405AE2-6213-1B56-65C5-A3F52BAF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83A4BE2-3BBB-F27D-2956-5015C22FB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146" r="45663"/>
          <a:stretch/>
        </p:blipFill>
        <p:spPr>
          <a:xfrm>
            <a:off x="4412755" y="3647870"/>
            <a:ext cx="6447268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8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E9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5ECD4-3478-402F-817A-8C00022D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Lucida Handwriting" panose="03010101010101010101" pitchFamily="66" charset="0"/>
              </a:rPr>
              <a:t>Random Forest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CA982E-E583-C928-8652-B342179B2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41" y="311560"/>
            <a:ext cx="7047290" cy="3219580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6DB0C3D9-DF1B-0071-5D1B-87BF5BF2B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989B4D-957C-3C45-79C7-2C6EDC09A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41" y="3725694"/>
            <a:ext cx="6870758" cy="296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9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5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4F8630-59D6-EE69-7A4B-93C9B0C1C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07" y="888477"/>
            <a:ext cx="7655670" cy="3226644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78C2E13-C4DD-331A-4DB9-C74E521BD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221" y="4630365"/>
            <a:ext cx="5894456" cy="1496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465F8A-ECF4-2E69-CE6E-E0F145AA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Lucida Handwriting" panose="03010101010101010101" pitchFamily="66" charset="0"/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57166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938F6-23CD-37AF-FDC7-8EF56AE5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2984769" cy="1800526"/>
          </a:xfrm>
        </p:spPr>
        <p:txBody>
          <a:bodyPr>
            <a:normAutofit/>
          </a:bodyPr>
          <a:lstStyle/>
          <a:p>
            <a:r>
              <a:rPr lang="en-CA" dirty="0">
                <a:latin typeface="Lucida Handwriting" panose="03010101010101010101" pitchFamily="66" charset="0"/>
              </a:rPr>
              <a:t>Front End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04FB8A-5F22-A804-9F8E-2A114C50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2887493" cy="3553581"/>
          </a:xfrm>
        </p:spPr>
        <p:txBody>
          <a:bodyPr>
            <a:normAutofit/>
          </a:bodyPr>
          <a:lstStyle/>
          <a:p>
            <a:r>
              <a:rPr lang="en-US" sz="2400" dirty="0"/>
              <a:t>Used </a:t>
            </a:r>
            <a:r>
              <a:rPr lang="en-US" sz="2400" dirty="0" err="1"/>
              <a:t>Javascript</a:t>
            </a:r>
            <a:r>
              <a:rPr lang="en-US" sz="2400" dirty="0"/>
              <a:t>, </a:t>
            </a:r>
            <a:r>
              <a:rPr lang="en-US" sz="2400" dirty="0" err="1"/>
              <a:t>Jquery</a:t>
            </a:r>
            <a:r>
              <a:rPr lang="en-US" sz="2400" dirty="0"/>
              <a:t> ,HTML and CSS to develop the front end</a:t>
            </a:r>
            <a:r>
              <a:rPr lang="en-US" sz="2000" dirty="0"/>
              <a:t>. </a:t>
            </a:r>
          </a:p>
          <a:p>
            <a:endParaRPr lang="en-US" sz="2000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1371A63-E9BA-D52F-8200-441DFDB95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58" y="847748"/>
            <a:ext cx="7996136" cy="48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2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E411D-0EE5-205F-68BA-06E9B8AE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 Demonstration</a:t>
            </a:r>
            <a:b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6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C7BE5-C4CF-EE74-6FBB-E4D05D88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b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Graph</a:t>
            </a:r>
          </a:p>
        </p:txBody>
      </p:sp>
      <p:pic>
        <p:nvPicPr>
          <p:cNvPr id="5" name="Content Placeholder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CDFDABA4-4D69-5A4F-1607-9893E4BA7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63777"/>
            <a:ext cx="6780700" cy="512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6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2A1FB-CBC0-FA46-4198-AE99327F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Exploration:</a:t>
            </a:r>
            <a:b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Injury Column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 </a:t>
            </a: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C5D57C3-05F6-4BB3-B273-189290587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7" y="428017"/>
            <a:ext cx="6026947" cy="3112851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6088723-E959-00DD-7DC7-F8745CA17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36" y="796259"/>
            <a:ext cx="5546955" cy="287054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92FE385-5616-24BE-9507-8B216DBD3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4615840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Most of Fatal Accidents have occurred when the Injury is Fatal and no fatal injury has resulted in non-fatal outcome.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8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4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8F112-DB97-5F7B-7D2A-D5C27DA7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59" y="4329321"/>
            <a:ext cx="8667475" cy="1645920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Exploration: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Column</a:t>
            </a:r>
            <a:br>
              <a:rPr lang="en-US" sz="1500" dirty="0"/>
            </a:br>
            <a:r>
              <a:rPr lang="en-US" sz="1800" dirty="0"/>
              <a:t>Most of accidents have taken place during daylight.</a:t>
            </a:r>
            <a:endParaRPr lang="en-US" sz="15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AC7F451-2F72-404B-BD7B-F1DC4307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361909"/>
            <a:ext cx="4198545" cy="3745711"/>
          </a:xfrm>
          <a:prstGeom prst="rect">
            <a:avLst/>
          </a:prstGeom>
        </p:spPr>
      </p:pic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B46E4FC6-30C0-0C4F-D4F0-319098F79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71" y="661059"/>
            <a:ext cx="5717469" cy="344656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149D555D-9AF5-1772-96C9-0540A1D0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728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1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4ABDC-D393-1A41-376D-DE688F11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CA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Exploration: District Column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5B3740-B1B7-0C17-9FCA-A800398C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844826"/>
            <a:ext cx="6904383" cy="355961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37A243-504D-3416-2968-8D00D07C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Highest Number of Fatal accidents have occurred in Scarborough District and highest number of non-Fatal accidents have occurred in Toronto and East York.</a:t>
            </a:r>
          </a:p>
        </p:txBody>
      </p:sp>
    </p:spTree>
    <p:extLst>
      <p:ext uri="{BB962C8B-B14F-4D97-AF65-F5344CB8AC3E}">
        <p14:creationId xmlns:p14="http://schemas.microsoft.com/office/powerpoint/2010/main" val="83906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13187-1EE7-87C7-6AA6-1C5EA5F6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Exploration: Roads Condition Column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E27241-661D-409F-0EAA-C5BD742BE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of the accidents resulting in fatality took place when road condition was other.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CA3BED89-0B8F-B606-3A8C-2D08BFBE7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79552"/>
            <a:ext cx="7214616" cy="467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5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4E2F4-D3B6-4286-00CC-D68CB83B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Exploration: </a:t>
            </a:r>
            <a:r>
              <a:rPr lang="en-US" sz="4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Traffctl</a:t>
            </a:r>
            <a:r>
              <a:rPr lang="en-US" sz="4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Invage</a:t>
            </a:r>
            <a:r>
              <a:rPr lang="en-US" sz="4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Columns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Text&#10;&#10;Description automatically generated with medium confidence">
            <a:extLst>
              <a:ext uri="{FF2B5EF4-FFF2-40B4-BE49-F238E27FC236}">
                <a16:creationId xmlns:a16="http://schemas.microsoft.com/office/drawing/2014/main" id="{7B4412D4-2501-A11E-710C-8BBACE965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932079"/>
            <a:ext cx="5455917" cy="298711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Bar chart&#10;&#10;Description automatically generated">
            <a:extLst>
              <a:ext uri="{FF2B5EF4-FFF2-40B4-BE49-F238E27FC236}">
                <a16:creationId xmlns:a16="http://schemas.microsoft.com/office/drawing/2014/main" id="{DE0C1344-34B0-01F3-524D-2C59B2379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4308"/>
            <a:ext cx="5955742" cy="27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8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B5A3E-8EC6-DF5E-14C7-B25033A7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A" sz="3400" dirty="0">
                <a:latin typeface="Lucida Handwriting" panose="03010101010101010101" pitchFamily="66" charset="0"/>
              </a:rPr>
              <a:t>Feature Selection and Data Modelling: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4FDE30-A9D4-9E90-BBA8-5AC762449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64285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090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23727-C0A0-9EB6-8028-73B0509E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 sz="3700" dirty="0">
                <a:solidFill>
                  <a:srgbClr val="FFFFFF"/>
                </a:solidFill>
                <a:latin typeface="Lucida Handwriting" panose="03010101010101010101" pitchFamily="66" charset="0"/>
              </a:rPr>
              <a:t>Columns after preprocessing: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7A31-0CF9-3BBE-AD87-A7C139D5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CA" b="0" dirty="0">
                <a:effectLst/>
                <a:latin typeface="IBMPlexMono,  Courier New"/>
              </a:rPr>
              <a:t>["X", "Y", "YEAR", "HOUR", "ROAD_CLASS", "DISTRICT", "LATITUDE", "LONGITUDE", "LOCCOORD", "ACCLOC", "TRAFFCTL", "VISIBILITY", "LIGHT", "RDSFCOND", "IMPACTYPE", "INVTYPE", "INVAGE", "INJURY", "INITDIR", "VEHTYPE", "MANOEUVER", "DRIVACT", "DRIVCOND", "AUTOMOBILE", "AG_DRIV", "POLICE_DIVISION", "HOOD_ID"]}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277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326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IBMPlexMono,  Courier New</vt:lpstr>
      <vt:lpstr>Lucida Handwriting</vt:lpstr>
      <vt:lpstr>Times New Roman</vt:lpstr>
      <vt:lpstr>Office Theme</vt:lpstr>
      <vt:lpstr>Traffic Collision Group4 Sec002 - COMP 247</vt:lpstr>
      <vt:lpstr>Data Exploration Correlation Graph</vt:lpstr>
      <vt:lpstr>Data Exploration: Injury Column   </vt:lpstr>
      <vt:lpstr>Data Exploration: Light Column Most of accidents have taken place during daylight.</vt:lpstr>
      <vt:lpstr>Data Exploration: District Column </vt:lpstr>
      <vt:lpstr>Data Exploration: Roads Condition Column</vt:lpstr>
      <vt:lpstr>Data Exploration: Traffctl and Invage Columns</vt:lpstr>
      <vt:lpstr>Feature Selection and Data Modelling:</vt:lpstr>
      <vt:lpstr>Columns after preprocessing:</vt:lpstr>
      <vt:lpstr>Support Vector Machine</vt:lpstr>
      <vt:lpstr>Random Forest</vt:lpstr>
      <vt:lpstr>Neural Network</vt:lpstr>
      <vt:lpstr>Front End</vt:lpstr>
      <vt:lpstr>Live Demonstration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KSI Dataset</dc:title>
  <dc:creator>Kanishka Dhir</dc:creator>
  <cp:lastModifiedBy>Kanishka Dhir</cp:lastModifiedBy>
  <cp:revision>6</cp:revision>
  <dcterms:created xsi:type="dcterms:W3CDTF">2022-08-15T18:57:31Z</dcterms:created>
  <dcterms:modified xsi:type="dcterms:W3CDTF">2022-08-17T03:36:04Z</dcterms:modified>
</cp:coreProperties>
</file>