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3" autoAdjust="0"/>
    <p:restoredTop sz="94660"/>
  </p:normalViewPr>
  <p:slideViewPr>
    <p:cSldViewPr>
      <p:cViewPr varScale="1">
        <p:scale>
          <a:sx n="86" d="100"/>
          <a:sy n="86" d="100"/>
        </p:scale>
        <p:origin x="-70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AppData\Roaming\Microsoft\Excel\IBM%20EXCEL%20SHEET%20(version%201).xlsb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AppData\Roaming\Microsoft\Excel\IBM%20EXCEL%20SHEET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[IBM EXCEL SHEET (version 1).xlsb]Sheet1!PivotTable1</c:name>
    <c:fmtId val="2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EMPLOYEE PERFORMANCE</a:t>
            </a:r>
            <a:r>
              <a:rPr lang="en-US" baseline="0"/>
              <a:t> ANALYSIS</a:t>
            </a:r>
            <a:r>
              <a:rPr lang="en-US"/>
              <a:t> </a:t>
            </a:r>
          </a:p>
        </c:rich>
      </c:tx>
      <c:layout/>
    </c:title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Val val="1"/>
        </c:dLbls>
        <c:shape val="box"/>
        <c:axId val="79603200"/>
        <c:axId val="79604736"/>
        <c:axId val="0"/>
      </c:bar3DChart>
      <c:catAx>
        <c:axId val="79603200"/>
        <c:scaling>
          <c:orientation val="minMax"/>
        </c:scaling>
        <c:axPos val="b"/>
        <c:majorTickMark val="none"/>
        <c:tickLblPos val="nextTo"/>
        <c:crossAx val="79604736"/>
        <c:crosses val="autoZero"/>
        <c:auto val="1"/>
        <c:lblAlgn val="ctr"/>
        <c:lblOffset val="100"/>
      </c:catAx>
      <c:valAx>
        <c:axId val="79604736"/>
        <c:scaling>
          <c:orientation val="minMax"/>
        </c:scaling>
        <c:delete val="1"/>
        <c:axPos val="l"/>
        <c:numFmt formatCode="General" sourceLinked="1"/>
        <c:majorTickMark val="none"/>
        <c:tickLblPos val="none"/>
        <c:crossAx val="79603200"/>
        <c:crosses val="autoZero"/>
        <c:crossBetween val="between"/>
      </c:valAx>
    </c:plotArea>
    <c:legend>
      <c:legendPos val="t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[IBM EXCEL SHEET (version 1).xlsb]Sheet1!PivotTable1</c:name>
    <c:fmtId val="5"/>
  </c:pivotSource>
  <c:chart>
    <c:title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view3D>
      <c:rotY val="2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8200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STUDENT </a:t>
            </a:r>
            <a:r>
              <a:rPr lang="en-US" sz="2400" dirty="0"/>
              <a:t>NAME</a:t>
            </a:r>
            <a:r>
              <a:rPr lang="en-US" sz="2400" dirty="0" smtClean="0"/>
              <a:t>: KANISHKA K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312209577/asunm1353312209577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 GENERAL</a:t>
            </a:r>
            <a:endParaRPr lang="en-US" sz="2400" dirty="0"/>
          </a:p>
          <a:p>
            <a:r>
              <a:rPr lang="en-US" sz="2400" dirty="0" smtClean="0"/>
              <a:t>COLLEGE: ANNA ADARSH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11071226" cy="82798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 smtClean="0">
                <a:latin typeface="Trebuchet MS"/>
                <a:cs typeface="Trebuchet MS"/>
              </a:rPr>
              <a:t>M</a:t>
            </a:r>
            <a:r>
              <a:rPr sz="4800" b="1" dirty="0" smtClean="0">
                <a:latin typeface="Trebuchet MS"/>
                <a:cs typeface="Trebuchet MS"/>
              </a:rPr>
              <a:t>O</a:t>
            </a:r>
            <a:r>
              <a:rPr sz="4800" b="1" spc="-15" dirty="0" smtClean="0">
                <a:latin typeface="Trebuchet MS"/>
                <a:cs typeface="Trebuchet MS"/>
              </a:rPr>
              <a:t>D</a:t>
            </a:r>
            <a:r>
              <a:rPr sz="4800" b="1" spc="-35" dirty="0" smtClean="0">
                <a:latin typeface="Trebuchet MS"/>
                <a:cs typeface="Trebuchet MS"/>
              </a:rPr>
              <a:t>E</a:t>
            </a:r>
            <a:r>
              <a:rPr sz="4800" b="1" spc="-30" dirty="0" smtClean="0">
                <a:latin typeface="Trebuchet MS"/>
                <a:cs typeface="Trebuchet MS"/>
              </a:rPr>
              <a:t>LL</a:t>
            </a:r>
            <a:r>
              <a:rPr sz="4800" b="1" spc="-5" dirty="0" smtClean="0">
                <a:latin typeface="Trebuchet MS"/>
                <a:cs typeface="Trebuchet MS"/>
              </a:rPr>
              <a:t>I</a:t>
            </a:r>
            <a:r>
              <a:rPr sz="4800" b="1" spc="30" dirty="0" smtClean="0">
                <a:latin typeface="Trebuchet MS"/>
                <a:cs typeface="Trebuchet MS"/>
              </a:rPr>
              <a:t>N</a:t>
            </a:r>
            <a:r>
              <a:rPr sz="4800" b="1" spc="5" dirty="0" smtClean="0">
                <a:latin typeface="Trebuchet MS"/>
                <a:cs typeface="Trebuchet MS"/>
              </a:rPr>
              <a:t>G</a:t>
            </a:r>
            <a:endParaRPr lang="en-US" sz="4800" b="1" spc="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5" dirty="0" smtClean="0">
                <a:ea typeface="Microsoft Yi Baiti" pitchFamily="66" charset="0"/>
                <a:cs typeface="Trebuchet MS"/>
              </a:rPr>
              <a:t>Data collection- Collected the data collection from IBM dashboard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5" dirty="0" smtClean="0">
                <a:ea typeface="Microsoft Yi Baiti" pitchFamily="66" charset="0"/>
                <a:cs typeface="Trebuchet MS"/>
              </a:rPr>
              <a:t>Features collection- Features was taken 11 out of 22 from the data set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5" dirty="0" smtClean="0">
                <a:ea typeface="Microsoft Yi Baiti" pitchFamily="66" charset="0"/>
                <a:cs typeface="Trebuchet MS"/>
              </a:rPr>
              <a:t>Features selection- The features which are required for the employee performance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5" dirty="0" smtClean="0">
                <a:ea typeface="Microsoft Yi Baiti" pitchFamily="66" charset="0"/>
                <a:cs typeface="Trebuchet MS"/>
              </a:rPr>
              <a:t>Data cleaning- Identifying the missing values and filtering it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5" dirty="0" smtClean="0">
                <a:ea typeface="Microsoft Yi Baiti" pitchFamily="66" charset="0"/>
                <a:cs typeface="Trebuchet MS"/>
              </a:rPr>
              <a:t>Calculation of performance level- It was calculated based on the current employee rating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5" dirty="0" smtClean="0">
                <a:ea typeface="Microsoft Yi Baiti" pitchFamily="66" charset="0"/>
                <a:cs typeface="Trebuchet MS"/>
              </a:rPr>
              <a:t>Summary- Pivot table= Clicked insert option and pivot table option.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5" dirty="0" smtClean="0">
                <a:ea typeface="Microsoft Yi Baiti" pitchFamily="66" charset="0"/>
                <a:cs typeface="Trebuchet MS"/>
              </a:rPr>
              <a:t> </a:t>
            </a:r>
            <a:r>
              <a:rPr lang="en-US" sz="2800" b="1" spc="5" dirty="0" smtClean="0">
                <a:ea typeface="Microsoft Yi Baiti" pitchFamily="66" charset="0"/>
                <a:cs typeface="Trebuchet MS"/>
              </a:rPr>
              <a:t>                  Graph= Went to the insert and click on the chart and clicked to show the table in the 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5" dirty="0" smtClean="0">
                <a:ea typeface="Microsoft Yi Baiti" pitchFamily="66" charset="0"/>
                <a:cs typeface="Trebuchet MS"/>
              </a:rPr>
              <a:t> </a:t>
            </a:r>
            <a:r>
              <a:rPr lang="en-US" sz="2800" b="1" spc="5" dirty="0" smtClean="0">
                <a:ea typeface="Microsoft Yi Baiti" pitchFamily="66" charset="0"/>
                <a:cs typeface="Trebuchet MS"/>
              </a:rPr>
              <a:t>                  Pie chart= Same procedure as click the insert in menu bar and again clicked the shapes to show the pie chart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800" b="1" spc="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800" b="1" spc="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72600" y="5334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838200" y="2133600"/>
          <a:ext cx="7729537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/>
          <p:cNvSpPr txBox="1">
            <a:spLocks/>
          </p:cNvSpPr>
          <p:nvPr/>
        </p:nvSpPr>
        <p:spPr>
          <a:xfrm>
            <a:off x="755332" y="385444"/>
            <a:ext cx="9912668" cy="165333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</a:t>
            </a:r>
            <a:r>
              <a:rPr kumimoji="0" lang="en-US" sz="4800" b="1" i="0" u="none" strike="noStrike" kern="0" cap="none" spc="-4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</a:t>
            </a:r>
            <a:r>
              <a:rPr kumimoji="0" lang="en-US" sz="4800" b="1" i="0" u="none" strike="noStrike" kern="0" cap="none" spc="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r>
              <a:rPr kumimoji="0" lang="en-US" sz="4800" b="1" i="0" u="none" strike="noStrike" kern="0" cap="none" spc="-3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</a:t>
            </a:r>
            <a:r>
              <a:rPr kumimoji="0" lang="en-US" sz="4800" b="1" i="0" u="none" strike="noStrike" kern="0" cap="none" spc="-40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TS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b="1" kern="0" dirty="0" smtClean="0">
              <a:solidFill>
                <a:sysClr val="windowText" lastClr="000000"/>
              </a:solidFill>
              <a:latin typeface="+mj-lt"/>
              <a:ea typeface="+mj-ea"/>
              <a:cs typeface="+mj-c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b="1" kern="0" dirty="0" smtClean="0">
              <a:solidFill>
                <a:sysClr val="windowText" lastClr="000000"/>
              </a:solidFill>
              <a:latin typeface="+mj-lt"/>
              <a:ea typeface="+mj-ea"/>
              <a:cs typeface="+mj-c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b="1" kern="0" dirty="0" smtClean="0">
              <a:solidFill>
                <a:sysClr val="windowText" lastClr="000000"/>
              </a:solidFill>
              <a:latin typeface="+mj-lt"/>
              <a:ea typeface="+mj-ea"/>
              <a:cs typeface="+mj-c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 smtClean="0">
                <a:solidFill>
                  <a:sysClr val="windowText" lastClr="000000"/>
                </a:solidFill>
                <a:latin typeface="+mj-lt"/>
                <a:ea typeface="+mj-ea"/>
                <a:cs typeface="+mj-cs"/>
              </a:rPr>
              <a:t>                     Result for high performance level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b="1" kern="0" dirty="0" smtClean="0">
              <a:solidFill>
                <a:sysClr val="windowText" lastClr="000000"/>
              </a:solidFill>
              <a:latin typeface="+mj-lt"/>
              <a:ea typeface="+mj-ea"/>
              <a:cs typeface="+mj-c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b="1" kern="0" dirty="0" smtClean="0">
              <a:solidFill>
                <a:sysClr val="windowText" lastClr="000000"/>
              </a:solidFill>
              <a:latin typeface="+mj-lt"/>
              <a:ea typeface="+mj-ea"/>
              <a:cs typeface="+mj-c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b="1" kern="0" dirty="0" smtClean="0">
              <a:solidFill>
                <a:sysClr val="windowText" lastClr="000000"/>
              </a:solidFill>
              <a:latin typeface="+mj-lt"/>
              <a:ea typeface="+mj-ea"/>
              <a:cs typeface="+mj-c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b="1" kern="0" dirty="0" smtClean="0">
              <a:solidFill>
                <a:sysClr val="windowText" lastClr="000000"/>
              </a:solidFill>
              <a:latin typeface="+mj-lt"/>
              <a:ea typeface="+mj-ea"/>
              <a:cs typeface="+mj-c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b="1" kern="0" dirty="0" smtClean="0">
              <a:solidFill>
                <a:sysClr val="windowText" lastClr="000000"/>
              </a:solidFill>
              <a:latin typeface="+mj-lt"/>
              <a:ea typeface="+mj-ea"/>
              <a:cs typeface="+mj-c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b="1" kern="0" dirty="0" smtClean="0">
              <a:solidFill>
                <a:sysClr val="windowText" lastClr="000000"/>
              </a:solidFill>
              <a:latin typeface="+mj-lt"/>
              <a:ea typeface="+mj-ea"/>
              <a:cs typeface="+mj-c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b="1" kern="0" dirty="0" smtClean="0">
              <a:solidFill>
                <a:sysClr val="windowText" lastClr="000000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2743200" y="2057400"/>
          <a:ext cx="5638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89419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Dubai Light" pitchFamily="34" charset="-78"/>
                <a:cs typeface="Dubai Light" pitchFamily="34" charset="-78"/>
              </a:rPr>
              <a:t>Our analysis of employee performance using excel revealed key trends in productivity, areas for improvement, and top performers across department.</a:t>
            </a:r>
            <a:br>
              <a:rPr lang="en-US" sz="3200" dirty="0" smtClean="0">
                <a:latin typeface="Dubai Light" pitchFamily="34" charset="-78"/>
                <a:cs typeface="Dubai Light" pitchFamily="34" charset="-78"/>
              </a:rPr>
            </a:br>
            <a:r>
              <a:rPr lang="en-US" sz="3200" dirty="0" smtClean="0">
                <a:latin typeface="Dubai Light" pitchFamily="34" charset="-78"/>
                <a:cs typeface="Dubai Light" pitchFamily="34" charset="-78"/>
              </a:rPr>
              <a:t/>
            </a:r>
            <a:br>
              <a:rPr lang="en-US" sz="3200" dirty="0" smtClean="0">
                <a:latin typeface="Dubai Light" pitchFamily="34" charset="-78"/>
                <a:cs typeface="Dubai Light" pitchFamily="34" charset="-78"/>
              </a:rPr>
            </a:br>
            <a:r>
              <a:rPr lang="en-US" sz="3200" dirty="0" smtClean="0">
                <a:latin typeface="Dubai Light" pitchFamily="34" charset="-78"/>
                <a:cs typeface="Dubai Light" pitchFamily="34" charset="-78"/>
              </a:rPr>
              <a:t>By identifying high-performing individuals and teams ,  management can focus on best practices to enhance overall productivity and address performance gaps effectively.</a:t>
            </a:r>
            <a:br>
              <a:rPr lang="en-US" sz="3200" dirty="0" smtClean="0">
                <a:latin typeface="Dubai Light" pitchFamily="34" charset="-78"/>
                <a:cs typeface="Dubai Light" pitchFamily="34" charset="-78"/>
              </a:rPr>
            </a:br>
            <a:r>
              <a:rPr lang="en-US" sz="3200" dirty="0" smtClean="0">
                <a:latin typeface="Dubai Light" pitchFamily="34" charset="-78"/>
                <a:cs typeface="Dubai Light" pitchFamily="34" charset="-78"/>
              </a:rPr>
              <a:t/>
            </a:r>
            <a:br>
              <a:rPr lang="en-US" sz="3200" dirty="0" smtClean="0">
                <a:latin typeface="Dubai Light" pitchFamily="34" charset="-78"/>
                <a:cs typeface="Dubai Light" pitchFamily="34" charset="-78"/>
              </a:rPr>
            </a:br>
            <a:r>
              <a:rPr lang="en-US" sz="3200" dirty="0" smtClean="0">
                <a:latin typeface="Dubai Light" pitchFamily="34" charset="-78"/>
                <a:cs typeface="Dubai Light" pitchFamily="34" charset="-78"/>
              </a:rPr>
              <a:t>By leveraging data-driven insights from this analysis, we can create a more efficient and motivated workforce, driving success for both employees and organization.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63000" y="1600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77200" y="29718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6800" y="457200"/>
            <a:ext cx="7620000" cy="691086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buFont typeface="Arial" pitchFamily="34" charset="0"/>
              <a:buChar char="•"/>
              <a:tabLst>
                <a:tab pos="2727960" algn="l"/>
              </a:tabLst>
            </a:pPr>
            <a:r>
              <a:rPr spc="-20" dirty="0"/>
              <a:t>P</a:t>
            </a:r>
            <a:r>
              <a:rPr spc="15" dirty="0"/>
              <a:t>ROB</a:t>
            </a:r>
            <a:r>
              <a:rPr spc="55" dirty="0"/>
              <a:t>L</a:t>
            </a:r>
            <a:r>
              <a:rPr spc="-20" dirty="0"/>
              <a:t>E</a:t>
            </a:r>
            <a:r>
              <a:rPr spc="20" dirty="0"/>
              <a:t>M</a:t>
            </a:r>
            <a:r>
              <a:rPr dirty="0"/>
              <a:t>	</a:t>
            </a:r>
            <a:r>
              <a:rPr spc="10" dirty="0" smtClean="0"/>
              <a:t>S</a:t>
            </a:r>
            <a:r>
              <a:rPr spc="-370" dirty="0" smtClean="0"/>
              <a:t>T</a:t>
            </a:r>
            <a:r>
              <a:rPr spc="-375" dirty="0" smtClean="0"/>
              <a:t>A</a:t>
            </a:r>
            <a:r>
              <a:rPr spc="15" dirty="0" smtClean="0"/>
              <a:t>T</a:t>
            </a:r>
            <a:r>
              <a:rPr spc="-10" dirty="0" smtClean="0"/>
              <a:t>E</a:t>
            </a:r>
            <a:r>
              <a:rPr spc="-20" dirty="0" smtClean="0"/>
              <a:t>ME</a:t>
            </a:r>
            <a:r>
              <a:rPr spc="10" dirty="0" smtClean="0"/>
              <a:t>NT</a:t>
            </a:r>
            <a:r>
              <a:rPr lang="en-US" spc="10" dirty="0" smtClean="0"/>
              <a:t/>
            </a:r>
            <a:br>
              <a:rPr lang="en-US" spc="10" dirty="0" smtClean="0"/>
            </a:br>
            <a:r>
              <a:rPr lang="en-US" spc="10" dirty="0" smtClean="0"/>
              <a:t/>
            </a:r>
            <a:br>
              <a:rPr lang="en-US" spc="10" dirty="0" smtClean="0"/>
            </a:br>
            <a:r>
              <a:rPr lang="en-US" sz="3200" spc="10" dirty="0" smtClean="0"/>
              <a:t>1. Improve employee retention and recruitment strategies.</a:t>
            </a:r>
            <a:br>
              <a:rPr lang="en-US" sz="3200" spc="10" dirty="0" smtClean="0"/>
            </a:br>
            <a:r>
              <a:rPr lang="en-US" sz="3200" spc="10" dirty="0" smtClean="0"/>
              <a:t/>
            </a:r>
            <a:br>
              <a:rPr lang="en-US" sz="3200" spc="10" dirty="0" smtClean="0"/>
            </a:br>
            <a:r>
              <a:rPr lang="en-US" sz="3200" spc="10" dirty="0" smtClean="0"/>
              <a:t>2. Optimize workforce planning and resource allocation.</a:t>
            </a:r>
            <a:br>
              <a:rPr lang="en-US" sz="3200" spc="10" dirty="0" smtClean="0"/>
            </a:br>
            <a:r>
              <a:rPr lang="en-US" sz="3200" spc="10" dirty="0" smtClean="0"/>
              <a:t/>
            </a:r>
            <a:br>
              <a:rPr lang="en-US" sz="3200" spc="10" dirty="0" smtClean="0"/>
            </a:br>
            <a:r>
              <a:rPr lang="en-US" sz="3200" spc="10" dirty="0" smtClean="0"/>
              <a:t>3. Enhance training programs and employee development initiatives.   </a:t>
            </a:r>
            <a:r>
              <a:rPr lang="en-US" spc="10" dirty="0" smtClean="0"/>
              <a:t/>
            </a:r>
            <a:br>
              <a:rPr lang="en-US" spc="10" dirty="0" smtClean="0"/>
            </a:br>
            <a:r>
              <a:rPr lang="en-US" spc="10" dirty="0" smtClean="0"/>
              <a:t/>
            </a:r>
            <a:br>
              <a:rPr lang="en-US" spc="10" dirty="0" smtClean="0"/>
            </a:br>
            <a:endParaRPr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458200" y="1219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.A performance evaluation conclusion should briefly summarize a person’s performance during the review period, highlighting their key strengths and something they can improve upon:</a:t>
            </a: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Objectives and goals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 management and organization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Areas of improvement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48800" y="2819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3000" y="990600"/>
            <a:ext cx="7848600" cy="49410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buFont typeface="Wingdings" pitchFamily="2" charset="2"/>
              <a:buChar char="v"/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</a:t>
            </a:r>
            <a:r>
              <a:rPr sz="3200" spc="5" dirty="0" smtClean="0"/>
              <a:t>?</a:t>
            </a: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smtClean="0"/>
              <a:t>The employees</a:t>
            </a:r>
            <a:br>
              <a:rPr lang="en-US" sz="3200" spc="5" dirty="0" smtClean="0"/>
            </a:br>
            <a:r>
              <a:rPr lang="en-US" sz="3200" spc="5" dirty="0" smtClean="0"/>
              <a:t>Managers</a:t>
            </a:r>
            <a:br>
              <a:rPr lang="en-US" sz="3200" spc="5" dirty="0" smtClean="0"/>
            </a:br>
            <a:r>
              <a:rPr lang="en-US" sz="3200" spc="5" dirty="0" smtClean="0"/>
              <a:t>Peers</a:t>
            </a:r>
            <a:br>
              <a:rPr lang="en-US" sz="3200" spc="5" dirty="0" smtClean="0"/>
            </a:br>
            <a:r>
              <a:rPr lang="en-US" sz="3200" spc="5" dirty="0" smtClean="0"/>
              <a:t>Customers and Clients</a:t>
            </a:r>
            <a:br>
              <a:rPr lang="en-US" sz="3200" spc="5" dirty="0" smtClean="0"/>
            </a:br>
            <a:r>
              <a:rPr lang="en-US" sz="3200" spc="5" dirty="0" smtClean="0"/>
              <a:t>Team leaders</a:t>
            </a:r>
            <a:br>
              <a:rPr lang="en-US" sz="3200" spc="5" dirty="0" smtClean="0"/>
            </a:br>
            <a:r>
              <a:rPr lang="en-US" sz="3200" spc="5" dirty="0" err="1" smtClean="0"/>
              <a:t>Organisations</a:t>
            </a: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smtClean="0"/>
              <a:t/>
            </a:r>
            <a:br>
              <a:rPr lang="en-US" sz="3200" spc="5" dirty="0" smtClean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1030" name="Picture 6" descr="F:\kani_Photos\2 ppt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685800"/>
            <a:ext cx="1981200" cy="1752600"/>
          </a:xfrm>
          <a:prstGeom prst="rect">
            <a:avLst/>
          </a:prstGeom>
          <a:noFill/>
        </p:spPr>
      </p:pic>
      <p:pic>
        <p:nvPicPr>
          <p:cNvPr id="1032" name="Picture 8" descr="7 Types of Organizational Structures for Compani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2819400"/>
            <a:ext cx="3048000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54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787890" cy="116474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 smtClean="0"/>
              <a:t>P</a:t>
            </a:r>
            <a:r>
              <a:rPr sz="3600" spc="-30" dirty="0" smtClean="0"/>
              <a:t>R</a:t>
            </a:r>
            <a:r>
              <a:rPr sz="3600" spc="10" dirty="0" smtClean="0"/>
              <a:t>O</a:t>
            </a:r>
            <a:r>
              <a:rPr sz="3600" spc="-15" dirty="0" smtClean="0"/>
              <a:t>P</a:t>
            </a:r>
            <a:r>
              <a:rPr sz="3600" spc="10" dirty="0" smtClean="0"/>
              <a:t>O</a:t>
            </a:r>
            <a:r>
              <a:rPr sz="3600" spc="25" dirty="0" smtClean="0"/>
              <a:t>S</a:t>
            </a:r>
            <a:r>
              <a:rPr sz="3600" spc="-30" dirty="0" smtClean="0"/>
              <a:t>I</a:t>
            </a:r>
            <a:r>
              <a:rPr sz="3600" spc="-35" dirty="0" smtClean="0"/>
              <a:t>T</a:t>
            </a:r>
            <a:r>
              <a:rPr sz="3600" spc="-30" dirty="0" smtClean="0"/>
              <a:t>I</a:t>
            </a:r>
            <a:r>
              <a:rPr sz="3600" spc="10" dirty="0" smtClean="0"/>
              <a:t>O</a:t>
            </a:r>
            <a:r>
              <a:rPr sz="3600" dirty="0" smtClean="0"/>
              <a:t>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                </a:t>
            </a:r>
            <a:r>
              <a:rPr lang="en-US" sz="3600" dirty="0" smtClean="0">
                <a:latin typeface="+mj-lt"/>
              </a:rPr>
              <a:t>Conditional formatting: For </a:t>
            </a:r>
            <a:br>
              <a:rPr lang="en-US" sz="3600" dirty="0" smtClean="0">
                <a:latin typeface="+mj-lt"/>
              </a:rPr>
            </a:br>
            <a:r>
              <a:rPr lang="en-US" sz="3600" dirty="0" smtClean="0">
                <a:latin typeface="+mj-lt"/>
              </a:rPr>
              <a:t>                highlighting the missing value.</a:t>
            </a:r>
            <a:br>
              <a:rPr lang="en-US" sz="3600" dirty="0" smtClean="0">
                <a:latin typeface="+mj-lt"/>
              </a:rPr>
            </a:br>
            <a:r>
              <a:rPr lang="en-US" sz="3600" dirty="0" smtClean="0">
                <a:latin typeface="+mj-lt"/>
              </a:rPr>
              <a:t>                Filtering: Removing and filtering </a:t>
            </a:r>
            <a:br>
              <a:rPr lang="en-US" sz="3600" dirty="0" smtClean="0">
                <a:latin typeface="+mj-lt"/>
              </a:rPr>
            </a:br>
            <a:r>
              <a:rPr lang="en-US" sz="3600" dirty="0" smtClean="0">
                <a:latin typeface="+mj-lt"/>
              </a:rPr>
              <a:t>                the missing values.</a:t>
            </a:r>
            <a:br>
              <a:rPr lang="en-US" sz="3600" dirty="0" smtClean="0">
                <a:latin typeface="+mj-lt"/>
              </a:rPr>
            </a:br>
            <a:r>
              <a:rPr lang="en-US" sz="3600" dirty="0" smtClean="0">
                <a:latin typeface="+mj-lt"/>
              </a:rPr>
              <a:t>                Formula: For calculating the employee’s performance.</a:t>
            </a:r>
            <a:br>
              <a:rPr lang="en-US" sz="3600" dirty="0" smtClean="0">
                <a:latin typeface="+mj-lt"/>
              </a:rPr>
            </a:br>
            <a:r>
              <a:rPr lang="en-US" sz="3600" dirty="0" smtClean="0">
                <a:latin typeface="+mj-lt"/>
              </a:rPr>
              <a:t>Pivot table: For summary.</a:t>
            </a:r>
            <a:br>
              <a:rPr lang="en-US" sz="3600" dirty="0" smtClean="0">
                <a:latin typeface="+mj-lt"/>
              </a:rPr>
            </a:br>
            <a:r>
              <a:rPr lang="en-US" sz="3600" dirty="0" smtClean="0">
                <a:latin typeface="+mj-lt"/>
              </a:rPr>
              <a:t>Graph: Data visualization.      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                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0341293"/>
          </a:xfrm>
        </p:spPr>
        <p:txBody>
          <a:bodyPr/>
          <a:lstStyle/>
          <a:p>
            <a:r>
              <a:rPr lang="en-IN" dirty="0"/>
              <a:t>Dataset </a:t>
            </a:r>
            <a:r>
              <a:rPr lang="en-IN" dirty="0" smtClean="0"/>
              <a:t>Description</a:t>
            </a:r>
            <a:br>
              <a:rPr lang="en-IN" dirty="0" smtClean="0"/>
            </a:br>
            <a:r>
              <a:rPr lang="en-IN" sz="2800" dirty="0" smtClean="0">
                <a:latin typeface="Arial" pitchFamily="34" charset="0"/>
                <a:cs typeface="Arial" pitchFamily="34" charset="0"/>
              </a:rPr>
              <a:t>Employee data set is taken from IBM dashboard.</a:t>
            </a:r>
            <a:br>
              <a:rPr lang="en-IN" sz="2800" dirty="0" smtClean="0">
                <a:latin typeface="Arial" pitchFamily="34" charset="0"/>
                <a:cs typeface="Arial" pitchFamily="34" charset="0"/>
              </a:rPr>
            </a:br>
            <a:r>
              <a:rPr lang="en-IN" sz="2800" dirty="0" smtClean="0">
                <a:latin typeface="Arial" pitchFamily="34" charset="0"/>
                <a:cs typeface="Arial" pitchFamily="34" charset="0"/>
              </a:rPr>
              <a:t>Details taken 11 features out of 22 features.</a:t>
            </a:r>
            <a:br>
              <a:rPr lang="en-IN" sz="2800" dirty="0" smtClean="0">
                <a:latin typeface="Arial" pitchFamily="34" charset="0"/>
                <a:cs typeface="Arial" pitchFamily="34" charset="0"/>
              </a:rPr>
            </a:br>
            <a:r>
              <a:rPr lang="en-IN" sz="2800" dirty="0" smtClean="0">
                <a:latin typeface="Arial" pitchFamily="34" charset="0"/>
                <a:cs typeface="Arial" pitchFamily="34" charset="0"/>
              </a:rPr>
              <a:t>They are:</a:t>
            </a:r>
            <a:br>
              <a:rPr lang="en-IN" sz="2800" dirty="0" smtClean="0">
                <a:latin typeface="Arial" pitchFamily="34" charset="0"/>
                <a:cs typeface="Arial" pitchFamily="34" charset="0"/>
              </a:rPr>
            </a:br>
            <a:r>
              <a:rPr lang="en-IN" sz="2800" dirty="0" smtClean="0">
                <a:latin typeface="Arial" pitchFamily="34" charset="0"/>
                <a:cs typeface="Arial" pitchFamily="34" charset="0"/>
              </a:rPr>
              <a:t>Employee ID- Numerical value</a:t>
            </a:r>
            <a:br>
              <a:rPr lang="en-IN" sz="2800" dirty="0" smtClean="0">
                <a:latin typeface="Arial" pitchFamily="34" charset="0"/>
                <a:cs typeface="Arial" pitchFamily="34" charset="0"/>
              </a:rPr>
            </a:br>
            <a:r>
              <a:rPr lang="en-IN" sz="2800" dirty="0" smtClean="0">
                <a:latin typeface="Arial" pitchFamily="34" charset="0"/>
                <a:cs typeface="Arial" pitchFamily="34" charset="0"/>
              </a:rPr>
              <a:t>First name- Text</a:t>
            </a:r>
            <a:br>
              <a:rPr lang="en-IN" sz="2800" dirty="0" smtClean="0">
                <a:latin typeface="Arial" pitchFamily="34" charset="0"/>
                <a:cs typeface="Arial" pitchFamily="34" charset="0"/>
              </a:rPr>
            </a:br>
            <a:r>
              <a:rPr lang="en-IN" sz="2800" dirty="0" smtClean="0">
                <a:latin typeface="Arial" pitchFamily="34" charset="0"/>
                <a:cs typeface="Arial" pitchFamily="34" charset="0"/>
              </a:rPr>
              <a:t>Last name- Text</a:t>
            </a:r>
            <a:br>
              <a:rPr lang="en-IN" sz="2800" dirty="0" smtClean="0">
                <a:latin typeface="Arial" pitchFamily="34" charset="0"/>
                <a:cs typeface="Arial" pitchFamily="34" charset="0"/>
              </a:rPr>
            </a:br>
            <a:r>
              <a:rPr lang="en-IN" sz="2800" dirty="0" smtClean="0">
                <a:latin typeface="Arial" pitchFamily="34" charset="0"/>
                <a:cs typeface="Arial" pitchFamily="34" charset="0"/>
              </a:rPr>
              <a:t>Start date- Numerical value and Text </a:t>
            </a:r>
            <a:br>
              <a:rPr lang="en-IN" sz="2800" dirty="0" smtClean="0">
                <a:latin typeface="Arial" pitchFamily="34" charset="0"/>
                <a:cs typeface="Arial" pitchFamily="34" charset="0"/>
              </a:rPr>
            </a:br>
            <a:r>
              <a:rPr lang="en-IN" sz="2800" dirty="0" smtClean="0">
                <a:latin typeface="Arial" pitchFamily="34" charset="0"/>
                <a:cs typeface="Arial" pitchFamily="34" charset="0"/>
              </a:rPr>
              <a:t>Exit date- Numerical value and Text</a:t>
            </a:r>
            <a:br>
              <a:rPr lang="en-IN" sz="2800" dirty="0" smtClean="0">
                <a:latin typeface="Arial" pitchFamily="34" charset="0"/>
                <a:cs typeface="Arial" pitchFamily="34" charset="0"/>
              </a:rPr>
            </a:br>
            <a:r>
              <a:rPr lang="en-IN" sz="2800" dirty="0" smtClean="0">
                <a:latin typeface="Arial" pitchFamily="34" charset="0"/>
                <a:cs typeface="Arial" pitchFamily="34" charset="0"/>
              </a:rPr>
              <a:t>Business unit- Text</a:t>
            </a:r>
            <a:br>
              <a:rPr lang="en-IN" sz="2800" dirty="0" smtClean="0">
                <a:latin typeface="Arial" pitchFamily="34" charset="0"/>
                <a:cs typeface="Arial" pitchFamily="34" charset="0"/>
              </a:rPr>
            </a:br>
            <a:r>
              <a:rPr lang="en-IN" sz="2800" dirty="0" smtClean="0">
                <a:latin typeface="Arial" pitchFamily="34" charset="0"/>
                <a:cs typeface="Arial" pitchFamily="34" charset="0"/>
              </a:rPr>
              <a:t>Employee classification type- Text</a:t>
            </a:r>
            <a:br>
              <a:rPr lang="en-IN" sz="2800" dirty="0" smtClean="0">
                <a:latin typeface="Arial" pitchFamily="34" charset="0"/>
                <a:cs typeface="Arial" pitchFamily="34" charset="0"/>
              </a:rPr>
            </a:br>
            <a:r>
              <a:rPr lang="en-IN" sz="2800" dirty="0" smtClean="0">
                <a:latin typeface="Arial" pitchFamily="34" charset="0"/>
                <a:cs typeface="Arial" pitchFamily="34" charset="0"/>
              </a:rPr>
              <a:t>Gender- Category type</a:t>
            </a:r>
            <a:br>
              <a:rPr lang="en-IN" sz="2800" dirty="0" smtClean="0">
                <a:latin typeface="Arial" pitchFamily="34" charset="0"/>
                <a:cs typeface="Arial" pitchFamily="34" charset="0"/>
              </a:rPr>
            </a:br>
            <a:r>
              <a:rPr lang="en-IN" sz="2800" dirty="0" smtClean="0">
                <a:latin typeface="Arial" pitchFamily="34" charset="0"/>
                <a:cs typeface="Arial" pitchFamily="34" charset="0"/>
              </a:rPr>
              <a:t>Performance score- Text</a:t>
            </a:r>
            <a:br>
              <a:rPr lang="en-IN" sz="2800" dirty="0" smtClean="0">
                <a:latin typeface="Arial" pitchFamily="34" charset="0"/>
                <a:cs typeface="Arial" pitchFamily="34" charset="0"/>
              </a:rPr>
            </a:br>
            <a:r>
              <a:rPr lang="en-IN" sz="2800" dirty="0" smtClean="0">
                <a:latin typeface="Arial" pitchFamily="34" charset="0"/>
                <a:cs typeface="Arial" pitchFamily="34" charset="0"/>
              </a:rPr>
              <a:t>Current employee rating- Numerical value</a:t>
            </a:r>
            <a:r>
              <a:rPr lang="en-IN" sz="3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IN" sz="3200" dirty="0" smtClean="0">
                <a:latin typeface="Arial" pitchFamily="34" charset="0"/>
                <a:cs typeface="Arial" pitchFamily="34" charset="0"/>
              </a:rPr>
            </a:br>
            <a:r>
              <a:rPr lang="en-IN" sz="3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IN" sz="3200" dirty="0" smtClean="0">
                <a:latin typeface="Arial" pitchFamily="34" charset="0"/>
                <a:cs typeface="Arial" pitchFamily="34" charset="0"/>
              </a:rPr>
            </a:br>
            <a:r>
              <a:rPr lang="en-IN" sz="3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IN" sz="3200" dirty="0" smtClean="0">
                <a:latin typeface="Arial" pitchFamily="34" charset="0"/>
                <a:cs typeface="Arial" pitchFamily="34" charset="0"/>
              </a:rPr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8480425" cy="413318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 smtClean="0"/>
              <a:t>SOLUTION</a:t>
            </a:r>
            <a:r>
              <a:rPr lang="en-US" sz="4250" spc="20" dirty="0" smtClean="0"/>
              <a:t/>
            </a:r>
            <a:br>
              <a:rPr lang="en-US" sz="4250" spc="20" dirty="0" smtClean="0"/>
            </a:br>
            <a:r>
              <a:rPr lang="en-US" sz="4250" spc="20" dirty="0" smtClean="0"/>
              <a:t/>
            </a:r>
            <a:br>
              <a:rPr lang="en-US" sz="4250" spc="20" dirty="0" smtClean="0"/>
            </a:br>
            <a:r>
              <a:rPr lang="en-US" sz="4250" spc="20" dirty="0" smtClean="0"/>
              <a:t/>
            </a:r>
            <a:br>
              <a:rPr lang="en-US" sz="4250" spc="20" dirty="0" smtClean="0"/>
            </a:br>
            <a:r>
              <a:rPr lang="en-US" sz="2800" spc="20" dirty="0" smtClean="0"/>
              <a:t>=IFS(Z8&gt;=5,”VERYHIGH”,Z8&gt;=4,”HIGH”,Z8&gt;=3,”MED”,TRUE,”LOW”)</a:t>
            </a:r>
            <a:br>
              <a:rPr lang="en-US" sz="2800" spc="20" dirty="0" smtClean="0"/>
            </a:br>
            <a:r>
              <a:rPr lang="en-US" sz="2800" spc="20" dirty="0" smtClean="0"/>
              <a:t>               USED FOR CALACULATING THE CURRENT </a:t>
            </a:r>
            <a:br>
              <a:rPr lang="en-US" sz="2800" spc="20" dirty="0" smtClean="0"/>
            </a:br>
            <a:r>
              <a:rPr lang="en-US" sz="2800" spc="20" dirty="0" smtClean="0"/>
              <a:t> </a:t>
            </a:r>
            <a:r>
              <a:rPr lang="en-US" sz="2800" spc="20" dirty="0" smtClean="0"/>
              <a:t>                     EMPLOYEE RATING</a:t>
            </a:r>
            <a:br>
              <a:rPr lang="en-US" sz="2800" spc="20" dirty="0" smtClean="0"/>
            </a:br>
            <a:r>
              <a:rPr lang="en-US" sz="2800" spc="20" dirty="0" smtClean="0"/>
              <a:t> </a:t>
            </a:r>
            <a:r>
              <a:rPr lang="en-US" sz="2800" spc="20" dirty="0" smtClean="0"/>
              <a:t>              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</TotalTime>
  <Words>259</Words>
  <Application>Microsoft Office PowerPoint</Application>
  <PresentationFormat>Custom</PresentationFormat>
  <Paragraphs>76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  1. Improve employee retention and recruitment strategies.  2. Optimize workforce planning and resource allocation.  3. Enhance training programs and employee development initiatives.     </vt:lpstr>
      <vt:lpstr>PROJECT OVERVIEW</vt:lpstr>
      <vt:lpstr>WHO ARE THE END USERS?  The employees Managers Peers Customers and Clients Team leaders Organisations  </vt:lpstr>
      <vt:lpstr>OUR SOLUTION AND ITS VALUE PROPOSITION                   Conditional formatting: For                  highlighting the missing value.                 Filtering: Removing and filtering                  the missing values.                 Formula: For calculating the employee’s performance. Pivot table: For summary. Graph: Data visualization.                                   </vt:lpstr>
      <vt:lpstr>Dataset Description Employee data set is taken from IBM dashboard. Details taken 11 features out of 22 features. They are: Employee ID- Numerical value First name- Text Last name- Text Start date- Numerical value and Text  Exit date- Numerical value and Text Business unit- Text Employee classification type- Text Gender- Category type Performance score- Text Current employee rating- Numerical value      </vt:lpstr>
      <vt:lpstr>THE "WOW" IN OUR SOLUTION   =IFS(Z8&gt;=5,”VERYHIGH”,Z8&gt;=4,”HIGH”,Z8&gt;=3,”MED”,TRUE,”LOW”)                USED FOR CALACULATING THE CURRENT                        EMPLOYEE RATING                </vt:lpstr>
      <vt:lpstr>Slide 10</vt:lpstr>
      <vt:lpstr>RESULTS</vt:lpstr>
      <vt:lpstr>Slide 12</vt:lpstr>
      <vt:lpstr>Conclusion Our analysis of employee performance using excel revealed key trends in productivity, areas for improvement, and top performers across department.  By identifying high-performing individuals and teams ,  management can focus on best practices to enhance overall productivity and address performance gaps effectively.  By leveraging data-driven insights from this analysis, we can create a more efficient and motivated workforce, driving success for both employees and organization.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User</cp:lastModifiedBy>
  <cp:revision>65</cp:revision>
  <dcterms:created xsi:type="dcterms:W3CDTF">2024-03-29T15:07:22Z</dcterms:created>
  <dcterms:modified xsi:type="dcterms:W3CDTF">2024-09-10T06:42:38Z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