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2" roundtripDataSignature="AMtx7mjyDa6pk1/ayk0d+NeUKVcIM9Lt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1"/>
          <p:cNvSpPr txBox="1"/>
          <p:nvPr/>
        </p:nvSpPr>
        <p:spPr>
          <a:xfrm>
            <a:off x="2554542" y="3314150"/>
            <a:ext cx="8610600" cy="18694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ME: kanishkar v</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312204218</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 A/F</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Annai Violet arts and science college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2" name="Google Shape;192;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3" name="Google Shape;193;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4" name="Google Shape;194;p10"/>
          <p:cNvSpPr txBox="1"/>
          <p:nvPr/>
        </p:nvSpPr>
        <p:spPr>
          <a:xfrm>
            <a:off x="739775" y="291147"/>
            <a:ext cx="4117858" cy="737236"/>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10"/>
          <p:cNvSpPr txBox="1"/>
          <p:nvPr/>
        </p:nvSpPr>
        <p:spPr>
          <a:xfrm>
            <a:off x="1097838" y="1653538"/>
            <a:ext cx="10407980" cy="38633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00"/>
                </a:solidFill>
                <a:latin typeface="Calibri"/>
                <a:ea typeface="Calibri"/>
                <a:cs typeface="Calibri"/>
                <a:sym typeface="Calibri"/>
              </a:rPr>
              <a:t>1. Data Collection: Gather employee data (e.g., demographics, tenure, turnover reasons).</a:t>
            </a:r>
            <a:br>
              <a:rPr lang="en-US" sz="2800">
                <a:solidFill>
                  <a:srgbClr val="000000"/>
                </a:solidFill>
                <a:latin typeface="Calibri"/>
                <a:ea typeface="Calibri"/>
                <a:cs typeface="Calibri"/>
                <a:sym typeface="Calibri"/>
              </a:rPr>
            </a:br>
            <a:r>
              <a:rPr lang="en-US" sz="2800">
                <a:solidFill>
                  <a:srgbClr val="000000"/>
                </a:solidFill>
                <a:latin typeface="Calibri"/>
                <a:ea typeface="Calibri"/>
                <a:cs typeface="Calibri"/>
                <a:sym typeface="Calibri"/>
              </a:rPr>
              <a:t>2. Data Preparation: Clean and organize data.</a:t>
            </a:r>
            <a:br>
              <a:rPr lang="en-US" sz="2800">
                <a:solidFill>
                  <a:srgbClr val="000000"/>
                </a:solidFill>
                <a:latin typeface="Calibri"/>
                <a:ea typeface="Calibri"/>
                <a:cs typeface="Calibri"/>
                <a:sym typeface="Calibri"/>
              </a:rPr>
            </a:br>
            <a:r>
              <a:rPr lang="en-US" sz="2800">
                <a:solidFill>
                  <a:srgbClr val="000000"/>
                </a:solidFill>
                <a:latin typeface="Calibri"/>
                <a:ea typeface="Calibri"/>
                <a:cs typeface="Calibri"/>
                <a:sym typeface="Calibri"/>
              </a:rPr>
              <a:t>3. Pivot Table Setup: Use categories like department, tenure, and turnover rates.</a:t>
            </a:r>
            <a:br>
              <a:rPr lang="en-US" sz="2800">
                <a:solidFill>
                  <a:srgbClr val="000000"/>
                </a:solidFill>
                <a:latin typeface="Calibri"/>
                <a:ea typeface="Calibri"/>
                <a:cs typeface="Calibri"/>
                <a:sym typeface="Calibri"/>
              </a:rPr>
            </a:br>
            <a:r>
              <a:rPr lang="en-US" sz="2800">
                <a:solidFill>
                  <a:srgbClr val="000000"/>
                </a:solidFill>
                <a:latin typeface="Calibri"/>
                <a:ea typeface="Calibri"/>
                <a:cs typeface="Calibri"/>
                <a:sym typeface="Calibri"/>
              </a:rPr>
              <a:t>4. Analysis: Identify trends and high-turnover areas.</a:t>
            </a:r>
            <a:br>
              <a:rPr lang="en-US" sz="2800">
                <a:solidFill>
                  <a:srgbClr val="000000"/>
                </a:solidFill>
                <a:latin typeface="Calibri"/>
                <a:ea typeface="Calibri"/>
                <a:cs typeface="Calibri"/>
                <a:sym typeface="Calibri"/>
              </a:rPr>
            </a:br>
            <a:r>
              <a:rPr lang="en-US" sz="2800">
                <a:solidFill>
                  <a:srgbClr val="000000"/>
                </a:solidFill>
                <a:latin typeface="Calibri"/>
                <a:ea typeface="Calibri"/>
                <a:cs typeface="Calibri"/>
                <a:sym typeface="Calibri"/>
              </a:rPr>
              <a:t>5. Visualization: Create charts for clear insights.</a:t>
            </a:r>
            <a:br>
              <a:rPr lang="en-US" sz="2800">
                <a:solidFill>
                  <a:srgbClr val="000000"/>
                </a:solidFill>
                <a:latin typeface="Calibri"/>
                <a:ea typeface="Calibri"/>
                <a:cs typeface="Calibri"/>
                <a:sym typeface="Calibri"/>
              </a:rPr>
            </a:br>
            <a:r>
              <a:rPr lang="en-US" sz="2800">
                <a:solidFill>
                  <a:srgbClr val="000000"/>
                </a:solidFill>
                <a:latin typeface="Calibri"/>
                <a:ea typeface="Calibri"/>
                <a:cs typeface="Calibri"/>
                <a:sym typeface="Calibri"/>
              </a:rPr>
              <a:t>6. Insights: Generate actionable recommendations for retention improvement.</a:t>
            </a:r>
            <a:endParaRPr sz="280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p:nvPr/>
        </p:nvSpPr>
        <p:spPr>
          <a:xfrm>
            <a:off x="10211952" y="5153173"/>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1"/>
          <p:cNvSpPr/>
          <p:nvPr/>
        </p:nvSpPr>
        <p:spPr>
          <a:xfrm>
            <a:off x="7293395" y="1122679"/>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1"/>
          <p:cNvSpPr/>
          <p:nvPr/>
        </p:nvSpPr>
        <p:spPr>
          <a:xfrm>
            <a:off x="10488177" y="5714999"/>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4" name="Google Shape;204;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5" name="Google Shape;205;p11"/>
          <p:cNvSpPr txBox="1"/>
          <p:nvPr>
            <p:ph type="title"/>
          </p:nvPr>
        </p:nvSpPr>
        <p:spPr>
          <a:xfrm>
            <a:off x="755332" y="385444"/>
            <a:ext cx="3380971" cy="737236"/>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6" name="Google Shape;206;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07" name="Google Shape;207;p11"/>
          <p:cNvPicPr preferRelativeResize="0"/>
          <p:nvPr/>
        </p:nvPicPr>
        <p:blipFill>
          <a:blip r:embed="rId4">
            <a:alphaModFix/>
          </a:blip>
          <a:stretch>
            <a:fillRect/>
          </a:stretch>
        </p:blipFill>
        <p:spPr>
          <a:xfrm>
            <a:off x="1458950" y="1446521"/>
            <a:ext cx="8752994" cy="5259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636979" y="385442"/>
            <a:ext cx="11284002" cy="72390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3" name="Google Shape;213;p12"/>
          <p:cNvSpPr txBox="1"/>
          <p:nvPr/>
        </p:nvSpPr>
        <p:spPr>
          <a:xfrm>
            <a:off x="600102" y="1109343"/>
            <a:ext cx="10991797" cy="42824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2800">
                <a:solidFill>
                  <a:srgbClr val="000000"/>
                </a:solidFill>
                <a:latin typeface="Calibri"/>
                <a:ea typeface="Calibri"/>
                <a:cs typeface="Calibri"/>
                <a:sym typeface="Calibri"/>
              </a:rPr>
            </a:br>
            <a:br>
              <a:rPr lang="en-US" sz="2800">
                <a:solidFill>
                  <a:srgbClr val="000000"/>
                </a:solidFill>
                <a:latin typeface="Calibri"/>
                <a:ea typeface="Calibri"/>
                <a:cs typeface="Calibri"/>
                <a:sym typeface="Calibri"/>
              </a:rPr>
            </a:br>
            <a:r>
              <a:rPr lang="en-US" sz="2800">
                <a:solidFill>
                  <a:srgbClr val="000000"/>
                </a:solidFill>
                <a:latin typeface="Calibri"/>
                <a:ea typeface="Calibri"/>
                <a:cs typeface="Calibri"/>
                <a:sym typeface="Calibri"/>
              </a:rPr>
              <a:t>The employee turnover analysis using Pivot Tables provided valuable insights into turnover trends and contributing factors. By identifying high-risk demographics and correlating performance with attrition, we developed targeted retention strategies. Implementing these strategies can enhance employee satisfaction, reduce turnover costs, and ultimately improve organizational performance. </a:t>
            </a:r>
            <a:br>
              <a:rPr lang="en-US" sz="2800">
                <a:solidFill>
                  <a:srgbClr val="000000"/>
                </a:solidFill>
                <a:latin typeface="Calibri"/>
                <a:ea typeface="Calibri"/>
                <a:cs typeface="Calibri"/>
                <a:sym typeface="Calibri"/>
              </a:rPr>
            </a:br>
            <a:br>
              <a:rPr lang="en-US" sz="2800">
                <a:solidFill>
                  <a:srgbClr val="000000"/>
                </a:solidFill>
                <a:latin typeface="Calibri"/>
                <a:ea typeface="Calibri"/>
                <a:cs typeface="Calibri"/>
                <a:sym typeface="Calibri"/>
              </a:rPr>
            </a:br>
            <a:endParaRPr sz="28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388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1217522" y="2123271"/>
            <a:ext cx="8593228" cy="1412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Using Pivot Tables For Employees Turnover Analysis </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999973" cy="737236"/>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2824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9013282" y="575054"/>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p:nvPr/>
        </p:nvSpPr>
        <p:spPr>
          <a:xfrm>
            <a:off x="7302212" y="153352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txBox="1"/>
          <p:nvPr>
            <p:ph type="title"/>
          </p:nvPr>
        </p:nvSpPr>
        <p:spPr>
          <a:xfrm>
            <a:off x="834072" y="575055"/>
            <a:ext cx="6243031" cy="6388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8" name="Google Shape;128;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0" name="Google Shape;130;p4"/>
          <p:cNvSpPr txBox="1"/>
          <p:nvPr/>
        </p:nvSpPr>
        <p:spPr>
          <a:xfrm>
            <a:off x="381865" y="1857375"/>
            <a:ext cx="9334001" cy="3025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00"/>
                </a:solidFill>
                <a:latin typeface="Calibri"/>
                <a:ea typeface="Calibri"/>
                <a:cs typeface="Calibri"/>
                <a:sym typeface="Calibri"/>
              </a:rPr>
              <a:t>High employee turnover can significantly impact organizational performance and culture. To address this issue, we aim to analyze employee turnover data to identify patterns, trends, and factors contributing to turnover rates within the organization. The analysis will utilize Pivot Tables to summarize key metrics such as turnover rates by department, tenure, and demographics.</a:t>
            </a:r>
            <a:endParaRPr sz="28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5"/>
          <p:cNvGrpSpPr/>
          <p:nvPr/>
        </p:nvGrpSpPr>
        <p:grpSpPr>
          <a:xfrm>
            <a:off x="9228722" y="2936240"/>
            <a:ext cx="3533775" cy="3810000"/>
            <a:chOff x="8658225" y="2647950"/>
            <a:chExt cx="3533775" cy="3810000"/>
          </a:xfrm>
        </p:grpSpPr>
        <p:sp>
          <p:nvSpPr>
            <p:cNvPr id="136" name="Google Shape;136;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5"/>
          <p:cNvSpPr/>
          <p:nvPr/>
        </p:nvSpPr>
        <p:spPr>
          <a:xfrm>
            <a:off x="7406120" y="98710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5"/>
          <p:cNvSpPr txBox="1"/>
          <p:nvPr>
            <p:ph type="title"/>
          </p:nvPr>
        </p:nvSpPr>
        <p:spPr>
          <a:xfrm>
            <a:off x="739775" y="829627"/>
            <a:ext cx="5263515" cy="6388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1" name="Google Shape;141;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5"/>
          <p:cNvSpPr txBox="1"/>
          <p:nvPr/>
        </p:nvSpPr>
        <p:spPr>
          <a:xfrm>
            <a:off x="990600" y="2133600"/>
            <a:ext cx="7924800" cy="80264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44" name="Google Shape;144;p5"/>
          <p:cNvSpPr txBox="1"/>
          <p:nvPr/>
        </p:nvSpPr>
        <p:spPr>
          <a:xfrm>
            <a:off x="1253385" y="2125980"/>
            <a:ext cx="8761148" cy="26060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00"/>
                </a:solidFill>
                <a:latin typeface="Calibri"/>
                <a:ea typeface="Calibri"/>
                <a:cs typeface="Calibri"/>
                <a:sym typeface="Calibri"/>
              </a:rPr>
              <a:t>This project focuses on using Pivot Tables to analyze employee turnover data, aiming to identify patterns and trends across various dimensions such as department, tenure, age, and gender. By summarizing the data efficiently, Pivot Tables will help uncover key insights into factors contributing to turnover.</a:t>
            </a:r>
            <a:endParaRPr sz="28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p:nvPr/>
        </p:nvSpPr>
        <p:spPr>
          <a:xfrm>
            <a:off x="10151025" y="5619749"/>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6"/>
          <p:cNvSpPr/>
          <p:nvPr/>
        </p:nvSpPr>
        <p:spPr>
          <a:xfrm>
            <a:off x="7099154" y="140995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p:nvPr/>
        </p:nvSpPr>
        <p:spPr>
          <a:xfrm>
            <a:off x="10151025" y="6234111"/>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3" name="Google Shape;153;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5" name="Google Shape;155;p6"/>
          <p:cNvSpPr txBox="1"/>
          <p:nvPr/>
        </p:nvSpPr>
        <p:spPr>
          <a:xfrm>
            <a:off x="3206748" y="2251959"/>
            <a:ext cx="4572000" cy="21869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00"/>
                </a:solidFill>
                <a:latin typeface="Calibri"/>
                <a:ea typeface="Calibri"/>
                <a:cs typeface="Calibri"/>
                <a:sym typeface="Calibri"/>
              </a:rPr>
              <a:t>1. HR Managers</a:t>
            </a:r>
            <a:br>
              <a:rPr lang="en-US" sz="2800">
                <a:solidFill>
                  <a:srgbClr val="000000"/>
                </a:solidFill>
                <a:latin typeface="Calibri"/>
                <a:ea typeface="Calibri"/>
                <a:cs typeface="Calibri"/>
                <a:sym typeface="Calibri"/>
              </a:rPr>
            </a:br>
            <a:r>
              <a:rPr lang="en-US" sz="2800">
                <a:solidFill>
                  <a:srgbClr val="000000"/>
                </a:solidFill>
                <a:latin typeface="Calibri"/>
                <a:ea typeface="Calibri"/>
                <a:cs typeface="Calibri"/>
                <a:sym typeface="Calibri"/>
              </a:rPr>
              <a:t>2. Executives</a:t>
            </a:r>
            <a:br>
              <a:rPr lang="en-US" sz="2800">
                <a:solidFill>
                  <a:srgbClr val="000000"/>
                </a:solidFill>
                <a:latin typeface="Calibri"/>
                <a:ea typeface="Calibri"/>
                <a:cs typeface="Calibri"/>
                <a:sym typeface="Calibri"/>
              </a:rPr>
            </a:br>
            <a:r>
              <a:rPr lang="en-US" sz="2800">
                <a:solidFill>
                  <a:srgbClr val="000000"/>
                </a:solidFill>
                <a:latin typeface="Calibri"/>
                <a:ea typeface="Calibri"/>
                <a:cs typeface="Calibri"/>
                <a:sym typeface="Calibri"/>
              </a:rPr>
              <a:t>3. Department Managers</a:t>
            </a:r>
            <a:br>
              <a:rPr lang="en-US" sz="2800">
                <a:solidFill>
                  <a:srgbClr val="000000"/>
                </a:solidFill>
                <a:latin typeface="Calibri"/>
                <a:ea typeface="Calibri"/>
                <a:cs typeface="Calibri"/>
                <a:sym typeface="Calibri"/>
              </a:rPr>
            </a:br>
            <a:r>
              <a:rPr lang="en-US" sz="2800">
                <a:solidFill>
                  <a:srgbClr val="000000"/>
                </a:solidFill>
                <a:latin typeface="Calibri"/>
                <a:ea typeface="Calibri"/>
                <a:cs typeface="Calibri"/>
                <a:sym typeface="Calibri"/>
              </a:rPr>
              <a:t>4. Recruitment Teams</a:t>
            </a:r>
            <a:br>
              <a:rPr lang="en-US" sz="2800">
                <a:solidFill>
                  <a:srgbClr val="000000"/>
                </a:solidFill>
                <a:latin typeface="Calibri"/>
                <a:ea typeface="Calibri"/>
                <a:cs typeface="Calibri"/>
                <a:sym typeface="Calibri"/>
              </a:rPr>
            </a:br>
            <a:r>
              <a:rPr lang="en-US" sz="2800">
                <a:solidFill>
                  <a:srgbClr val="000000"/>
                </a:solidFill>
                <a:latin typeface="Calibri"/>
                <a:ea typeface="Calibri"/>
                <a:cs typeface="Calibri"/>
                <a:sym typeface="Calibri"/>
              </a:rPr>
              <a:t>5. Business Analysts</a:t>
            </a:r>
            <a:endParaRPr sz="28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b="0" l="0" r="0" t="0"/>
          <a:stretch/>
        </p:blipFill>
        <p:spPr>
          <a:xfrm>
            <a:off x="-439676" y="3225312"/>
            <a:ext cx="2695574" cy="3248025"/>
          </a:xfrm>
          <a:prstGeom prst="rect">
            <a:avLst/>
          </a:prstGeom>
          <a:noFill/>
          <a:ln>
            <a:noFill/>
          </a:ln>
        </p:spPr>
      </p:pic>
      <p:sp>
        <p:nvSpPr>
          <p:cNvPr id="161" name="Google Shape;161;p7"/>
          <p:cNvSpPr/>
          <p:nvPr/>
        </p:nvSpPr>
        <p:spPr>
          <a:xfrm>
            <a:off x="10002202" y="5362574"/>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7"/>
          <p:cNvSpPr/>
          <p:nvPr/>
        </p:nvSpPr>
        <p:spPr>
          <a:xfrm>
            <a:off x="10459402" y="1652829"/>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p:nvPr/>
        </p:nvSpPr>
        <p:spPr>
          <a:xfrm>
            <a:off x="10140315" y="58197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txBox="1"/>
          <p:nvPr>
            <p:ph type="title"/>
          </p:nvPr>
        </p:nvSpPr>
        <p:spPr>
          <a:xfrm>
            <a:off x="558165" y="857885"/>
            <a:ext cx="9763125" cy="546736"/>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5" name="Google Shape;165;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6" name="Google Shape;166;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7" name="Google Shape;167;p7"/>
          <p:cNvSpPr txBox="1"/>
          <p:nvPr/>
        </p:nvSpPr>
        <p:spPr>
          <a:xfrm>
            <a:off x="1747837" y="1652828"/>
            <a:ext cx="8219723" cy="51206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00"/>
                </a:solidFill>
                <a:latin typeface="Calibri"/>
                <a:ea typeface="Calibri"/>
                <a:cs typeface="Calibri"/>
                <a:sym typeface="Calibri"/>
              </a:rPr>
              <a:t>Our Solution:</a:t>
            </a:r>
            <a:br>
              <a:rPr lang="en-US" sz="2800">
                <a:solidFill>
                  <a:srgbClr val="000000"/>
                </a:solidFill>
                <a:latin typeface="Calibri"/>
                <a:ea typeface="Calibri"/>
                <a:cs typeface="Calibri"/>
                <a:sym typeface="Calibri"/>
              </a:rPr>
            </a:br>
            <a:r>
              <a:rPr lang="en-US" sz="2800">
                <a:solidFill>
                  <a:srgbClr val="000000"/>
                </a:solidFill>
                <a:latin typeface="Calibri"/>
                <a:ea typeface="Calibri"/>
                <a:cs typeface="Calibri"/>
                <a:sym typeface="Calibri"/>
              </a:rPr>
              <a:t>Using Pivot Tables to analyze employee turnover data, uncover trends, and identify key factors contributing to employee attrition.</a:t>
            </a:r>
            <a:br>
              <a:rPr lang="en-US" sz="2800">
                <a:solidFill>
                  <a:srgbClr val="000000"/>
                </a:solidFill>
                <a:latin typeface="Calibri"/>
                <a:ea typeface="Calibri"/>
                <a:cs typeface="Calibri"/>
                <a:sym typeface="Calibri"/>
              </a:rPr>
            </a:br>
            <a:br>
              <a:rPr lang="en-US" sz="2800">
                <a:solidFill>
                  <a:srgbClr val="000000"/>
                </a:solidFill>
                <a:latin typeface="Calibri"/>
                <a:ea typeface="Calibri"/>
                <a:cs typeface="Calibri"/>
                <a:sym typeface="Calibri"/>
              </a:rPr>
            </a:br>
            <a:r>
              <a:rPr lang="en-US" sz="2800">
                <a:solidFill>
                  <a:srgbClr val="000000"/>
                </a:solidFill>
                <a:latin typeface="Calibri"/>
                <a:ea typeface="Calibri"/>
                <a:cs typeface="Calibri"/>
                <a:sym typeface="Calibri"/>
              </a:rPr>
              <a:t>Value Proposition:</a:t>
            </a:r>
            <a:br>
              <a:rPr lang="en-US" sz="2800">
                <a:solidFill>
                  <a:srgbClr val="000000"/>
                </a:solidFill>
                <a:latin typeface="Calibri"/>
                <a:ea typeface="Calibri"/>
                <a:cs typeface="Calibri"/>
                <a:sym typeface="Calibri"/>
              </a:rPr>
            </a:br>
            <a:r>
              <a:rPr lang="en-US" sz="2800">
                <a:solidFill>
                  <a:srgbClr val="000000"/>
                </a:solidFill>
                <a:latin typeface="Calibri"/>
                <a:ea typeface="Calibri"/>
                <a:cs typeface="Calibri"/>
                <a:sym typeface="Calibri"/>
              </a:rPr>
              <a:t>Provides data-driven insights for reducing turnover, improving employee retention, and optimizing workforce management, leading to cost savings and enhanced organizational performance.</a:t>
            </a:r>
            <a:br>
              <a:rPr lang="en-US" sz="2800">
                <a:solidFill>
                  <a:srgbClr val="000000"/>
                </a:solidFill>
                <a:latin typeface="Calibri"/>
                <a:ea typeface="Calibri"/>
                <a:cs typeface="Calibri"/>
                <a:sym typeface="Calibri"/>
              </a:rPr>
            </a:br>
            <a:br>
              <a:rPr lang="en-US" sz="2800">
                <a:solidFill>
                  <a:srgbClr val="000000"/>
                </a:solidFill>
                <a:latin typeface="Calibri"/>
                <a:ea typeface="Calibri"/>
                <a:cs typeface="Calibri"/>
                <a:sym typeface="Calibri"/>
              </a:rPr>
            </a:br>
            <a:endParaRPr sz="28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ph type="title"/>
          </p:nvPr>
        </p:nvSpPr>
        <p:spPr>
          <a:xfrm>
            <a:off x="755332" y="385444"/>
            <a:ext cx="10681335" cy="72390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3" name="Google Shape;173;p8"/>
          <p:cNvSpPr txBox="1"/>
          <p:nvPr/>
        </p:nvSpPr>
        <p:spPr>
          <a:xfrm>
            <a:off x="1567295" y="1497330"/>
            <a:ext cx="9057409" cy="38633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2800">
                <a:solidFill>
                  <a:srgbClr val="000000"/>
                </a:solidFill>
                <a:latin typeface="Calibri"/>
                <a:ea typeface="Calibri"/>
                <a:cs typeface="Calibri"/>
                <a:sym typeface="Calibri"/>
              </a:rPr>
            </a:br>
            <a:br>
              <a:rPr lang="en-US" sz="2800">
                <a:solidFill>
                  <a:srgbClr val="000000"/>
                </a:solidFill>
                <a:latin typeface="Calibri"/>
                <a:ea typeface="Calibri"/>
                <a:cs typeface="Calibri"/>
                <a:sym typeface="Calibri"/>
              </a:rPr>
            </a:br>
            <a:r>
              <a:rPr lang="en-US" sz="2800">
                <a:solidFill>
                  <a:srgbClr val="000000"/>
                </a:solidFill>
                <a:latin typeface="Calibri"/>
                <a:ea typeface="Calibri"/>
                <a:cs typeface="Calibri"/>
                <a:sym typeface="Calibri"/>
              </a:rPr>
              <a:t>The dataset includes key employee details such as ID, department, tenure, age, gender, salary, hire/exit dates, job role, and reason for leaving. This data will be used in Pivot Tables to analyze turnover trends and factors influencing employee attrition.</a:t>
            </a:r>
            <a:br>
              <a:rPr lang="en-US" sz="2800">
                <a:solidFill>
                  <a:srgbClr val="000000"/>
                </a:solidFill>
                <a:latin typeface="Calibri"/>
                <a:ea typeface="Calibri"/>
                <a:cs typeface="Calibri"/>
                <a:sym typeface="Calibri"/>
              </a:rPr>
            </a:br>
            <a:br>
              <a:rPr lang="en-US" sz="2800">
                <a:solidFill>
                  <a:srgbClr val="000000"/>
                </a:solidFill>
                <a:latin typeface="Calibri"/>
                <a:ea typeface="Calibri"/>
                <a:cs typeface="Calibri"/>
                <a:sym typeface="Calibri"/>
              </a:rPr>
            </a:br>
            <a:endParaRPr sz="280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2" name="Google Shape;182;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3" name="Google Shape;183;p9"/>
          <p:cNvSpPr txBox="1"/>
          <p:nvPr>
            <p:ph type="title"/>
          </p:nvPr>
        </p:nvSpPr>
        <p:spPr>
          <a:xfrm>
            <a:off x="739775" y="654938"/>
            <a:ext cx="8480425" cy="6388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4" name="Google Shape;184;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5" name="Google Shape;185;p9"/>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86" name="Google Shape;186;p9"/>
          <p:cNvSpPr txBox="1"/>
          <p:nvPr/>
        </p:nvSpPr>
        <p:spPr>
          <a:xfrm>
            <a:off x="2258138" y="1906077"/>
            <a:ext cx="9504141" cy="42824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2800">
                <a:solidFill>
                  <a:srgbClr val="000000"/>
                </a:solidFill>
                <a:latin typeface="Calibri"/>
                <a:ea typeface="Calibri"/>
                <a:cs typeface="Calibri"/>
                <a:sym typeface="Calibri"/>
              </a:rPr>
            </a:br>
            <a:br>
              <a:rPr lang="en-US" sz="2800">
                <a:solidFill>
                  <a:srgbClr val="000000"/>
                </a:solidFill>
                <a:latin typeface="Calibri"/>
                <a:ea typeface="Calibri"/>
                <a:cs typeface="Calibri"/>
                <a:sym typeface="Calibri"/>
              </a:rPr>
            </a:br>
            <a:r>
              <a:rPr lang="en-US" sz="2800">
                <a:solidFill>
                  <a:srgbClr val="000000"/>
                </a:solidFill>
                <a:latin typeface="Calibri"/>
                <a:ea typeface="Calibri"/>
                <a:cs typeface="Calibri"/>
                <a:sym typeface="Calibri"/>
              </a:rPr>
              <a:t>Our solution transforms complex employee turnover data into clear, actionable insights using Pivot Tables, enabling quick identification of trends and patterns. This empowers HR and management to make informed decisions that enhance employee retention and improve organizational performance.</a:t>
            </a:r>
            <a:br>
              <a:rPr lang="en-US" sz="2800">
                <a:solidFill>
                  <a:srgbClr val="000000"/>
                </a:solidFill>
                <a:latin typeface="Calibri"/>
                <a:ea typeface="Calibri"/>
                <a:cs typeface="Calibri"/>
                <a:sym typeface="Calibri"/>
              </a:rPr>
            </a:br>
            <a:br>
              <a:rPr lang="en-US" sz="2800">
                <a:solidFill>
                  <a:srgbClr val="000000"/>
                </a:solidFill>
                <a:latin typeface="Calibri"/>
                <a:ea typeface="Calibri"/>
                <a:cs typeface="Calibri"/>
                <a:sym typeface="Calibri"/>
              </a:rPr>
            </a:br>
            <a:endParaRPr sz="28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2024-03-25T23:07:22Z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8ec68a5b8e954e16b423118626f0d956</vt:lpwstr>
  </property>
</Properties>
</file>