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88" r:id="rId5"/>
  </p:sldMasterIdLst>
  <p:notesMasterIdLst>
    <p:notesMasterId r:id="rId36"/>
  </p:notesMasterIdLst>
  <p:handoutMasterIdLst>
    <p:handoutMasterId r:id="rId37"/>
  </p:handoutMasterIdLst>
  <p:sldIdLst>
    <p:sldId id="270" r:id="rId6"/>
    <p:sldId id="266" r:id="rId7"/>
    <p:sldId id="410" r:id="rId8"/>
    <p:sldId id="267" r:id="rId9"/>
    <p:sldId id="278" r:id="rId10"/>
    <p:sldId id="277" r:id="rId11"/>
    <p:sldId id="263" r:id="rId12"/>
    <p:sldId id="268" r:id="rId13"/>
    <p:sldId id="269" r:id="rId14"/>
    <p:sldId id="279" r:id="rId15"/>
    <p:sldId id="281" r:id="rId16"/>
    <p:sldId id="282" r:id="rId17"/>
    <p:sldId id="294" r:id="rId18"/>
    <p:sldId id="283" r:id="rId19"/>
    <p:sldId id="284" r:id="rId20"/>
    <p:sldId id="287" r:id="rId21"/>
    <p:sldId id="288" r:id="rId22"/>
    <p:sldId id="290" r:id="rId23"/>
    <p:sldId id="293" r:id="rId24"/>
    <p:sldId id="291" r:id="rId25"/>
    <p:sldId id="292" r:id="rId26"/>
    <p:sldId id="271" r:id="rId27"/>
    <p:sldId id="408" r:id="rId28"/>
    <p:sldId id="321" r:id="rId29"/>
    <p:sldId id="403" r:id="rId30"/>
    <p:sldId id="404" r:id="rId31"/>
    <p:sldId id="405" r:id="rId32"/>
    <p:sldId id="406" r:id="rId33"/>
    <p:sldId id="407"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598" autoAdjust="0"/>
  </p:normalViewPr>
  <p:slideViewPr>
    <p:cSldViewPr snapToGrid="0">
      <p:cViewPr varScale="1">
        <p:scale>
          <a:sx n="72" d="100"/>
          <a:sy n="72" d="100"/>
        </p:scale>
        <p:origin x="732"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242206-07F2-4205-AA3E-B116631D755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FFD7EBE-763B-41FC-B7E2-DCA04A498B60}">
      <dgm:prSet/>
      <dgm:spPr/>
      <dgm:t>
        <a:bodyPr/>
        <a:lstStyle/>
        <a:p>
          <a:r>
            <a:rPr lang="en-IN" b="1" dirty="0"/>
            <a:t>The following are the built-in functions to handle file errors:</a:t>
          </a:r>
          <a:endParaRPr lang="en-US" dirty="0"/>
        </a:p>
      </dgm:t>
    </dgm:pt>
    <dgm:pt modelId="{B658958A-FC35-4029-8399-48E8E3B412C4}" type="parTrans" cxnId="{CFC04868-EC7F-46DF-8C1B-60C967018F1E}">
      <dgm:prSet/>
      <dgm:spPr/>
      <dgm:t>
        <a:bodyPr/>
        <a:lstStyle/>
        <a:p>
          <a:endParaRPr lang="en-US"/>
        </a:p>
      </dgm:t>
    </dgm:pt>
    <dgm:pt modelId="{FF029CB4-F880-4795-BF92-23DC885FE7F0}" type="sibTrans" cxnId="{CFC04868-EC7F-46DF-8C1B-60C967018F1E}">
      <dgm:prSet/>
      <dgm:spPr/>
      <dgm:t>
        <a:bodyPr/>
        <a:lstStyle/>
        <a:p>
          <a:endParaRPr lang="en-US"/>
        </a:p>
      </dgm:t>
    </dgm:pt>
    <dgm:pt modelId="{2204C79F-F7F0-46AB-A216-6B098407E073}">
      <dgm:prSet/>
      <dgm:spPr/>
      <dgm:t>
        <a:bodyPr/>
        <a:lstStyle/>
        <a:p>
          <a:r>
            <a:rPr lang="en-IN" b="1" dirty="0"/>
            <a:t>int bad()</a:t>
          </a:r>
          <a:endParaRPr lang="en-US" dirty="0"/>
        </a:p>
      </dgm:t>
    </dgm:pt>
    <dgm:pt modelId="{29A4D478-926C-4204-A18B-564B867133C0}" type="parTrans" cxnId="{2F54D7EA-08B1-4BD1-9C6A-79CA4A40EF54}">
      <dgm:prSet/>
      <dgm:spPr/>
      <dgm:t>
        <a:bodyPr/>
        <a:lstStyle/>
        <a:p>
          <a:endParaRPr lang="en-US"/>
        </a:p>
      </dgm:t>
    </dgm:pt>
    <dgm:pt modelId="{6EC757BC-7BC5-40A9-BFC0-D6C2FEDBBBD0}" type="sibTrans" cxnId="{2F54D7EA-08B1-4BD1-9C6A-79CA4A40EF54}">
      <dgm:prSet/>
      <dgm:spPr/>
      <dgm:t>
        <a:bodyPr/>
        <a:lstStyle/>
        <a:p>
          <a:endParaRPr lang="en-US"/>
        </a:p>
      </dgm:t>
    </dgm:pt>
    <dgm:pt modelId="{0A1027D4-D888-4EFE-922F-303F84B2B03B}">
      <dgm:prSet/>
      <dgm:spPr/>
      <dgm:t>
        <a:bodyPr/>
        <a:lstStyle/>
        <a:p>
          <a:r>
            <a:rPr lang="en-IN" b="1"/>
            <a:t>int fail()</a:t>
          </a:r>
          <a:endParaRPr lang="en-US"/>
        </a:p>
      </dgm:t>
    </dgm:pt>
    <dgm:pt modelId="{65165EE0-39FC-41F1-94E7-01BE9CC89E97}" type="parTrans" cxnId="{CDA3491E-CBAA-4814-BE4F-1D79C0AFCAE1}">
      <dgm:prSet/>
      <dgm:spPr/>
      <dgm:t>
        <a:bodyPr/>
        <a:lstStyle/>
        <a:p>
          <a:endParaRPr lang="en-US"/>
        </a:p>
      </dgm:t>
    </dgm:pt>
    <dgm:pt modelId="{67003BFD-7042-47DA-A386-4065B770564C}" type="sibTrans" cxnId="{CDA3491E-CBAA-4814-BE4F-1D79C0AFCAE1}">
      <dgm:prSet/>
      <dgm:spPr/>
      <dgm:t>
        <a:bodyPr/>
        <a:lstStyle/>
        <a:p>
          <a:endParaRPr lang="en-US"/>
        </a:p>
      </dgm:t>
    </dgm:pt>
    <dgm:pt modelId="{F331B326-D805-4535-B228-12012FA1A442}">
      <dgm:prSet/>
      <dgm:spPr/>
      <dgm:t>
        <a:bodyPr/>
        <a:lstStyle/>
        <a:p>
          <a:r>
            <a:rPr lang="en-IN" b="1"/>
            <a:t>int good()</a:t>
          </a:r>
          <a:endParaRPr lang="en-US"/>
        </a:p>
      </dgm:t>
    </dgm:pt>
    <dgm:pt modelId="{A17C8E8C-4D01-4D20-94B0-B77CB69761AE}" type="parTrans" cxnId="{1F9E7F25-93D4-41AE-A701-9819545A8F6C}">
      <dgm:prSet/>
      <dgm:spPr/>
      <dgm:t>
        <a:bodyPr/>
        <a:lstStyle/>
        <a:p>
          <a:endParaRPr lang="en-US"/>
        </a:p>
      </dgm:t>
    </dgm:pt>
    <dgm:pt modelId="{456D9F59-77D1-4270-B0FB-2B10A92E4506}" type="sibTrans" cxnId="{1F9E7F25-93D4-41AE-A701-9819545A8F6C}">
      <dgm:prSet/>
      <dgm:spPr/>
      <dgm:t>
        <a:bodyPr/>
        <a:lstStyle/>
        <a:p>
          <a:endParaRPr lang="en-US"/>
        </a:p>
      </dgm:t>
    </dgm:pt>
    <dgm:pt modelId="{6E329F33-6EB6-4742-AC70-67F9CB1FC714}">
      <dgm:prSet/>
      <dgm:spPr/>
      <dgm:t>
        <a:bodyPr/>
        <a:lstStyle/>
        <a:p>
          <a:r>
            <a:rPr lang="en-IN" b="1"/>
            <a:t>int eof()</a:t>
          </a:r>
          <a:endParaRPr lang="en-US"/>
        </a:p>
      </dgm:t>
    </dgm:pt>
    <dgm:pt modelId="{C9884D7F-7993-4BC4-8354-6107AFE9E775}" type="parTrans" cxnId="{E1387404-B822-4714-9897-FA0AE6B2A115}">
      <dgm:prSet/>
      <dgm:spPr/>
      <dgm:t>
        <a:bodyPr/>
        <a:lstStyle/>
        <a:p>
          <a:endParaRPr lang="en-US"/>
        </a:p>
      </dgm:t>
    </dgm:pt>
    <dgm:pt modelId="{0827FD8A-408F-44F6-8309-FFD3E2389436}" type="sibTrans" cxnId="{E1387404-B822-4714-9897-FA0AE6B2A115}">
      <dgm:prSet/>
      <dgm:spPr/>
      <dgm:t>
        <a:bodyPr/>
        <a:lstStyle/>
        <a:p>
          <a:endParaRPr lang="en-US"/>
        </a:p>
      </dgm:t>
    </dgm:pt>
    <dgm:pt modelId="{E93571F3-40AD-4DD2-8F35-F00D6C7482A6}">
      <dgm:prSet/>
      <dgm:spPr/>
      <dgm:t>
        <a:bodyPr/>
        <a:lstStyle/>
        <a:p>
          <a:r>
            <a:rPr lang="en-IN" b="1"/>
            <a:t>clear()</a:t>
          </a:r>
          <a:endParaRPr lang="en-US"/>
        </a:p>
      </dgm:t>
    </dgm:pt>
    <dgm:pt modelId="{38ADA3E7-9BF0-4093-9243-FF3002D2DC5D}" type="parTrans" cxnId="{737EB406-2288-4A90-A7F0-98014C1B5A34}">
      <dgm:prSet/>
      <dgm:spPr/>
      <dgm:t>
        <a:bodyPr/>
        <a:lstStyle/>
        <a:p>
          <a:endParaRPr lang="en-US"/>
        </a:p>
      </dgm:t>
    </dgm:pt>
    <dgm:pt modelId="{F2B2A2B4-9A06-4C72-9399-33698687478F}" type="sibTrans" cxnId="{737EB406-2288-4A90-A7F0-98014C1B5A34}">
      <dgm:prSet/>
      <dgm:spPr/>
      <dgm:t>
        <a:bodyPr/>
        <a:lstStyle/>
        <a:p>
          <a:endParaRPr lang="en-US"/>
        </a:p>
      </dgm:t>
    </dgm:pt>
    <dgm:pt modelId="{FF261F71-D383-4E55-A527-7E1CF37F5D33}" type="pres">
      <dgm:prSet presAssocID="{52242206-07F2-4205-AA3E-B116631D7550}" presName="linear" presStyleCnt="0">
        <dgm:presLayoutVars>
          <dgm:animLvl val="lvl"/>
          <dgm:resizeHandles val="exact"/>
        </dgm:presLayoutVars>
      </dgm:prSet>
      <dgm:spPr/>
    </dgm:pt>
    <dgm:pt modelId="{4C611F13-6657-4291-ACB1-4C7C5E7B9622}" type="pres">
      <dgm:prSet presAssocID="{DFFD7EBE-763B-41FC-B7E2-DCA04A498B60}" presName="parentText" presStyleLbl="node1" presStyleIdx="0" presStyleCnt="1">
        <dgm:presLayoutVars>
          <dgm:chMax val="0"/>
          <dgm:bulletEnabled val="1"/>
        </dgm:presLayoutVars>
      </dgm:prSet>
      <dgm:spPr/>
    </dgm:pt>
    <dgm:pt modelId="{5582C48B-853C-4F70-8422-94812ABADCBB}" type="pres">
      <dgm:prSet presAssocID="{DFFD7EBE-763B-41FC-B7E2-DCA04A498B60}" presName="childText" presStyleLbl="revTx" presStyleIdx="0" presStyleCnt="1">
        <dgm:presLayoutVars>
          <dgm:bulletEnabled val="1"/>
        </dgm:presLayoutVars>
      </dgm:prSet>
      <dgm:spPr/>
    </dgm:pt>
  </dgm:ptLst>
  <dgm:cxnLst>
    <dgm:cxn modelId="{E1387404-B822-4714-9897-FA0AE6B2A115}" srcId="{DFFD7EBE-763B-41FC-B7E2-DCA04A498B60}" destId="{6E329F33-6EB6-4742-AC70-67F9CB1FC714}" srcOrd="3" destOrd="0" parTransId="{C9884D7F-7993-4BC4-8354-6107AFE9E775}" sibTransId="{0827FD8A-408F-44F6-8309-FFD3E2389436}"/>
    <dgm:cxn modelId="{737EB406-2288-4A90-A7F0-98014C1B5A34}" srcId="{DFFD7EBE-763B-41FC-B7E2-DCA04A498B60}" destId="{E93571F3-40AD-4DD2-8F35-F00D6C7482A6}" srcOrd="4" destOrd="0" parTransId="{38ADA3E7-9BF0-4093-9243-FF3002D2DC5D}" sibTransId="{F2B2A2B4-9A06-4C72-9399-33698687478F}"/>
    <dgm:cxn modelId="{B7C9400F-B63A-4C6E-B121-2987C47498F3}" type="presOf" srcId="{6E329F33-6EB6-4742-AC70-67F9CB1FC714}" destId="{5582C48B-853C-4F70-8422-94812ABADCBB}" srcOrd="0" destOrd="3" presId="urn:microsoft.com/office/officeart/2005/8/layout/vList2"/>
    <dgm:cxn modelId="{CDA3491E-CBAA-4814-BE4F-1D79C0AFCAE1}" srcId="{DFFD7EBE-763B-41FC-B7E2-DCA04A498B60}" destId="{0A1027D4-D888-4EFE-922F-303F84B2B03B}" srcOrd="1" destOrd="0" parTransId="{65165EE0-39FC-41F1-94E7-01BE9CC89E97}" sibTransId="{67003BFD-7042-47DA-A386-4065B770564C}"/>
    <dgm:cxn modelId="{1F9E7F25-93D4-41AE-A701-9819545A8F6C}" srcId="{DFFD7EBE-763B-41FC-B7E2-DCA04A498B60}" destId="{F331B326-D805-4535-B228-12012FA1A442}" srcOrd="2" destOrd="0" parTransId="{A17C8E8C-4D01-4D20-94B0-B77CB69761AE}" sibTransId="{456D9F59-77D1-4270-B0FB-2B10A92E4506}"/>
    <dgm:cxn modelId="{91BDD438-F22D-4A9A-8FB7-0CB587D9941B}" type="presOf" srcId="{E93571F3-40AD-4DD2-8F35-F00D6C7482A6}" destId="{5582C48B-853C-4F70-8422-94812ABADCBB}" srcOrd="0" destOrd="4" presId="urn:microsoft.com/office/officeart/2005/8/layout/vList2"/>
    <dgm:cxn modelId="{504BA663-DB99-42C5-A877-999B5C75ABC4}" type="presOf" srcId="{F331B326-D805-4535-B228-12012FA1A442}" destId="{5582C48B-853C-4F70-8422-94812ABADCBB}" srcOrd="0" destOrd="2" presId="urn:microsoft.com/office/officeart/2005/8/layout/vList2"/>
    <dgm:cxn modelId="{CFC04868-EC7F-46DF-8C1B-60C967018F1E}" srcId="{52242206-07F2-4205-AA3E-B116631D7550}" destId="{DFFD7EBE-763B-41FC-B7E2-DCA04A498B60}" srcOrd="0" destOrd="0" parTransId="{B658958A-FC35-4029-8399-48E8E3B412C4}" sibTransId="{FF029CB4-F880-4795-BF92-23DC885FE7F0}"/>
    <dgm:cxn modelId="{C59ED355-BEBC-40B4-B116-067730F08328}" type="presOf" srcId="{52242206-07F2-4205-AA3E-B116631D7550}" destId="{FF261F71-D383-4E55-A527-7E1CF37F5D33}" srcOrd="0" destOrd="0" presId="urn:microsoft.com/office/officeart/2005/8/layout/vList2"/>
    <dgm:cxn modelId="{AF6CCF7E-7FF1-4E7E-B66C-DF5E17A0ECC2}" type="presOf" srcId="{0A1027D4-D888-4EFE-922F-303F84B2B03B}" destId="{5582C48B-853C-4F70-8422-94812ABADCBB}" srcOrd="0" destOrd="1" presId="urn:microsoft.com/office/officeart/2005/8/layout/vList2"/>
    <dgm:cxn modelId="{A8D965DE-411D-4025-881E-189B3CF77821}" type="presOf" srcId="{DFFD7EBE-763B-41FC-B7E2-DCA04A498B60}" destId="{4C611F13-6657-4291-ACB1-4C7C5E7B9622}" srcOrd="0" destOrd="0" presId="urn:microsoft.com/office/officeart/2005/8/layout/vList2"/>
    <dgm:cxn modelId="{2F54D7EA-08B1-4BD1-9C6A-79CA4A40EF54}" srcId="{DFFD7EBE-763B-41FC-B7E2-DCA04A498B60}" destId="{2204C79F-F7F0-46AB-A216-6B098407E073}" srcOrd="0" destOrd="0" parTransId="{29A4D478-926C-4204-A18B-564B867133C0}" sibTransId="{6EC757BC-7BC5-40A9-BFC0-D6C2FEDBBBD0}"/>
    <dgm:cxn modelId="{714F74F4-6880-490A-B08D-5E349D58EED5}" type="presOf" srcId="{2204C79F-F7F0-46AB-A216-6B098407E073}" destId="{5582C48B-853C-4F70-8422-94812ABADCBB}" srcOrd="0" destOrd="0" presId="urn:microsoft.com/office/officeart/2005/8/layout/vList2"/>
    <dgm:cxn modelId="{7560FD3C-4734-4691-9F8B-3E7ED58554BB}" type="presParOf" srcId="{FF261F71-D383-4E55-A527-7E1CF37F5D33}" destId="{4C611F13-6657-4291-ACB1-4C7C5E7B9622}" srcOrd="0" destOrd="0" presId="urn:microsoft.com/office/officeart/2005/8/layout/vList2"/>
    <dgm:cxn modelId="{19D303CB-2FE2-4223-80BF-6FEE42D24144}" type="presParOf" srcId="{FF261F71-D383-4E55-A527-7E1CF37F5D33}" destId="{5582C48B-853C-4F70-8422-94812ABADCB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11F13-6657-4291-ACB1-4C7C5E7B9622}">
      <dsp:nvSpPr>
        <dsp:cNvPr id="0" name=""/>
        <dsp:cNvSpPr/>
      </dsp:nvSpPr>
      <dsp:spPr>
        <a:xfrm>
          <a:off x="0" y="5999"/>
          <a:ext cx="6180513" cy="22545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b="1" kern="1200" dirty="0"/>
            <a:t>The following are the built-in functions to handle file errors:</a:t>
          </a:r>
          <a:endParaRPr lang="en-US" sz="4100" kern="1200" dirty="0"/>
        </a:p>
      </dsp:txBody>
      <dsp:txXfrm>
        <a:off x="110060" y="116059"/>
        <a:ext cx="5960393" cy="2034470"/>
      </dsp:txXfrm>
    </dsp:sp>
    <dsp:sp modelId="{5582C48B-853C-4F70-8422-94812ABADCBB}">
      <dsp:nvSpPr>
        <dsp:cNvPr id="0" name=""/>
        <dsp:cNvSpPr/>
      </dsp:nvSpPr>
      <dsp:spPr>
        <a:xfrm>
          <a:off x="0" y="2260589"/>
          <a:ext cx="6180513" cy="2800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231"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IN" sz="3200" b="1" kern="1200" dirty="0"/>
            <a:t>int bad()</a:t>
          </a:r>
          <a:endParaRPr lang="en-US" sz="3200" kern="1200" dirty="0"/>
        </a:p>
        <a:p>
          <a:pPr marL="285750" lvl="1" indent="-285750" algn="l" defTabSz="1422400">
            <a:lnSpc>
              <a:spcPct val="90000"/>
            </a:lnSpc>
            <a:spcBef>
              <a:spcPct val="0"/>
            </a:spcBef>
            <a:spcAft>
              <a:spcPct val="20000"/>
            </a:spcAft>
            <a:buChar char="•"/>
          </a:pPr>
          <a:r>
            <a:rPr lang="en-IN" sz="3200" b="1" kern="1200"/>
            <a:t>int fail()</a:t>
          </a:r>
          <a:endParaRPr lang="en-US" sz="3200" kern="1200"/>
        </a:p>
        <a:p>
          <a:pPr marL="285750" lvl="1" indent="-285750" algn="l" defTabSz="1422400">
            <a:lnSpc>
              <a:spcPct val="90000"/>
            </a:lnSpc>
            <a:spcBef>
              <a:spcPct val="0"/>
            </a:spcBef>
            <a:spcAft>
              <a:spcPct val="20000"/>
            </a:spcAft>
            <a:buChar char="•"/>
          </a:pPr>
          <a:r>
            <a:rPr lang="en-IN" sz="3200" b="1" kern="1200"/>
            <a:t>int good()</a:t>
          </a:r>
          <a:endParaRPr lang="en-US" sz="3200" kern="1200"/>
        </a:p>
        <a:p>
          <a:pPr marL="285750" lvl="1" indent="-285750" algn="l" defTabSz="1422400">
            <a:lnSpc>
              <a:spcPct val="90000"/>
            </a:lnSpc>
            <a:spcBef>
              <a:spcPct val="0"/>
            </a:spcBef>
            <a:spcAft>
              <a:spcPct val="20000"/>
            </a:spcAft>
            <a:buChar char="•"/>
          </a:pPr>
          <a:r>
            <a:rPr lang="en-IN" sz="3200" b="1" kern="1200"/>
            <a:t>int eof()</a:t>
          </a:r>
          <a:endParaRPr lang="en-US" sz="3200" kern="1200"/>
        </a:p>
        <a:p>
          <a:pPr marL="285750" lvl="1" indent="-285750" algn="l" defTabSz="1422400">
            <a:lnSpc>
              <a:spcPct val="90000"/>
            </a:lnSpc>
            <a:spcBef>
              <a:spcPct val="0"/>
            </a:spcBef>
            <a:spcAft>
              <a:spcPct val="20000"/>
            </a:spcAft>
            <a:buChar char="•"/>
          </a:pPr>
          <a:r>
            <a:rPr lang="en-IN" sz="3200" b="1" kern="1200"/>
            <a:t>clear()</a:t>
          </a:r>
          <a:endParaRPr lang="en-US" sz="3200" kern="1200"/>
        </a:p>
      </dsp:txBody>
      <dsp:txXfrm>
        <a:off x="0" y="2260589"/>
        <a:ext cx="6180513" cy="28007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1/4/2023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57048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3211041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694475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788355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75916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7905113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996695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3163305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endParaRPr lang="en-US"/>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40515847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endParaRPr lang="en-US"/>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1909896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endParaRPr lang="en-US"/>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1383987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84560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endParaRPr lang="en-US"/>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99373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endParaRPr lang="en-US"/>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17772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19649529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49498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endParaRPr lang="en-US"/>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36452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 id="2147483686" r:id="rId13"/>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533481664"/>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94325" y="940158"/>
            <a:ext cx="11702603" cy="1950173"/>
          </a:xfrm>
        </p:spPr>
        <p:txBody>
          <a:bodyPr>
            <a:normAutofit/>
          </a:bodyPr>
          <a:lstStyle/>
          <a:p>
            <a:pPr algn="ctr"/>
            <a:r>
              <a:rPr lang="en-US" dirty="0"/>
              <a:t>ERROR HANDLING DURING FILE OPERATIONS</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1</a:t>
            </a:fld>
            <a:endParaRPr lang="en-US" noProof="0" dirty="0"/>
          </a:p>
        </p:txBody>
      </p:sp>
      <p:sp>
        <p:nvSpPr>
          <p:cNvPr id="2" name="TextBox 1">
            <a:extLst>
              <a:ext uri="{FF2B5EF4-FFF2-40B4-BE49-F238E27FC236}">
                <a16:creationId xmlns:a16="http://schemas.microsoft.com/office/drawing/2014/main" id="{D54E7C24-1789-F6F0-9B83-0712E93CF895}"/>
              </a:ext>
            </a:extLst>
          </p:cNvPr>
          <p:cNvSpPr txBox="1"/>
          <p:nvPr/>
        </p:nvSpPr>
        <p:spPr>
          <a:xfrm>
            <a:off x="9144000" y="4332792"/>
            <a:ext cx="2729948" cy="3785652"/>
          </a:xfrm>
          <a:prstGeom prst="rect">
            <a:avLst/>
          </a:prstGeom>
          <a:noFill/>
        </p:spPr>
        <p:txBody>
          <a:bodyPr wrap="square" rtlCol="0">
            <a:spAutoFit/>
          </a:bodyPr>
          <a:lstStyle/>
          <a:p>
            <a:pPr algn="ctr"/>
            <a:r>
              <a:rPr lang="en-IN" sz="2000" b="1" dirty="0" err="1">
                <a:solidFill>
                  <a:schemeClr val="bg1"/>
                </a:solidFill>
              </a:rPr>
              <a:t>Pranjal</a:t>
            </a:r>
            <a:r>
              <a:rPr lang="en-IN" sz="2000" b="1" dirty="0">
                <a:solidFill>
                  <a:schemeClr val="bg1"/>
                </a:solidFill>
              </a:rPr>
              <a:t> Tiwari</a:t>
            </a:r>
          </a:p>
          <a:p>
            <a:pPr algn="ctr"/>
            <a:r>
              <a:rPr lang="en-IN" sz="2000" b="1" dirty="0">
                <a:solidFill>
                  <a:schemeClr val="bg1"/>
                </a:solidFill>
              </a:rPr>
              <a:t>076</a:t>
            </a:r>
          </a:p>
          <a:p>
            <a:pPr algn="ctr"/>
            <a:r>
              <a:rPr lang="en-IN" sz="2000" b="1" dirty="0">
                <a:solidFill>
                  <a:schemeClr val="bg1"/>
                </a:solidFill>
              </a:rPr>
              <a:t>&amp;</a:t>
            </a:r>
          </a:p>
          <a:p>
            <a:pPr algn="ctr"/>
            <a:r>
              <a:rPr lang="en-IN" sz="2000" b="1" dirty="0" err="1">
                <a:solidFill>
                  <a:schemeClr val="bg1"/>
                </a:solidFill>
              </a:rPr>
              <a:t>Ansh</a:t>
            </a:r>
            <a:r>
              <a:rPr lang="en-IN" sz="2000" b="1" dirty="0">
                <a:solidFill>
                  <a:schemeClr val="bg1"/>
                </a:solidFill>
              </a:rPr>
              <a:t> Sharma</a:t>
            </a:r>
          </a:p>
          <a:p>
            <a:pPr algn="ctr"/>
            <a:r>
              <a:rPr lang="en-IN" sz="2000" b="1" dirty="0">
                <a:solidFill>
                  <a:schemeClr val="bg1"/>
                </a:solidFill>
              </a:rPr>
              <a:t>078</a:t>
            </a:r>
          </a:p>
          <a:p>
            <a:pPr algn="ctr"/>
            <a:endParaRPr lang="en-IN" sz="2000" b="1" dirty="0">
              <a:solidFill>
                <a:schemeClr val="bg1"/>
              </a:solidFill>
            </a:endParaRPr>
          </a:p>
          <a:p>
            <a:pPr algn="ctr"/>
            <a:r>
              <a:rPr lang="en-IN" sz="2000" b="1" dirty="0">
                <a:solidFill>
                  <a:schemeClr val="bg1"/>
                </a:solidFill>
              </a:rPr>
              <a:t>BCA – III EB</a:t>
            </a: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p:txBody>
      </p:sp>
    </p:spTree>
    <p:extLst>
      <p:ext uri="{BB962C8B-B14F-4D97-AF65-F5344CB8AC3E}">
        <p14:creationId xmlns:p14="http://schemas.microsoft.com/office/powerpoint/2010/main" val="3386475026"/>
      </p:ext>
    </p:extLst>
  </p:cSld>
  <p:clrMapOvr>
    <a:masterClrMapping/>
  </p:clrMapOvr>
  <mc:AlternateContent xmlns:mc="http://schemas.openxmlformats.org/markup-compatibility/2006" xmlns:p14="http://schemas.microsoft.com/office/powerpoint/2010/main">
    <mc:Choice Requires="p14">
      <p:transition spd="slow" p14:dur="3400" advTm="7559">
        <p14:reveal/>
      </p:transition>
    </mc:Choice>
    <mc:Fallback xmlns="">
      <p:transition spd="slow" advTm="755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B22036-3C95-47CA-8E92-698403EF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B963C5B-C292-4B20-9EC4-89C35372D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ED378-D344-5EFC-CDEF-059D62622081}"/>
              </a:ext>
            </a:extLst>
          </p:cNvPr>
          <p:cNvSpPr>
            <a:spLocks noGrp="1"/>
          </p:cNvSpPr>
          <p:nvPr>
            <p:ph type="title"/>
          </p:nvPr>
        </p:nvSpPr>
        <p:spPr>
          <a:xfrm>
            <a:off x="647700" y="141842"/>
            <a:ext cx="10712377" cy="872100"/>
          </a:xfrm>
        </p:spPr>
        <p:txBody>
          <a:bodyPr vert="horz" lIns="91440" tIns="45720" rIns="91440" bIns="45720" rtlCol="0" anchor="ctr">
            <a:normAutofit/>
          </a:bodyPr>
          <a:lstStyle/>
          <a:p>
            <a:pPr>
              <a:lnSpc>
                <a:spcPct val="90000"/>
              </a:lnSpc>
            </a:pPr>
            <a:r>
              <a:rPr lang="en-US" sz="3600" spc="-40" dirty="0">
                <a:solidFill>
                  <a:srgbClr val="FFFFFF"/>
                </a:solidFill>
                <a:latin typeface="Bahnschrift" panose="020B0502040204020203" pitchFamily="34" charset="0"/>
              </a:rPr>
              <a:t>1. int bad()</a:t>
            </a:r>
          </a:p>
        </p:txBody>
      </p:sp>
      <p:sp>
        <p:nvSpPr>
          <p:cNvPr id="4" name="Content Placeholder 3">
            <a:extLst>
              <a:ext uri="{FF2B5EF4-FFF2-40B4-BE49-F238E27FC236}">
                <a16:creationId xmlns:a16="http://schemas.microsoft.com/office/drawing/2014/main" id="{56D3C10B-D75A-3D03-C4D7-616716A07F24}"/>
              </a:ext>
            </a:extLst>
          </p:cNvPr>
          <p:cNvSpPr>
            <a:spLocks noGrp="1"/>
          </p:cNvSpPr>
          <p:nvPr>
            <p:ph sz="quarter" idx="14"/>
          </p:nvPr>
        </p:nvSpPr>
        <p:spPr>
          <a:xfrm>
            <a:off x="647700" y="1150467"/>
            <a:ext cx="6165224" cy="4884654"/>
          </a:xfrm>
        </p:spPr>
        <p:txBody>
          <a:bodyPr vert="horz" lIns="91440" tIns="45720" rIns="91440" bIns="45720" rtlCol="0">
            <a:noAutofit/>
          </a:bodyPr>
          <a:lstStyle/>
          <a:p>
            <a:r>
              <a:rPr lang="en-US" sz="3600" dirty="0"/>
              <a:t>It returns a non-zero (true) value if an invalid operation is attempted or an unrecoverable error has occurred. Returns zero if it may be possible to recover from any other error reported and continue operations.</a:t>
            </a:r>
          </a:p>
        </p:txBody>
      </p:sp>
      <p:sp>
        <p:nvSpPr>
          <p:cNvPr id="6" name="Slide Number Placeholder 5">
            <a:extLst>
              <a:ext uri="{FF2B5EF4-FFF2-40B4-BE49-F238E27FC236}">
                <a16:creationId xmlns:a16="http://schemas.microsoft.com/office/drawing/2014/main" id="{10F1E2FB-C6A7-C250-532E-62D2C09EA9DC}"/>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solidFill>
                  <a:srgbClr val="FFFFFF"/>
                </a:solidFill>
                <a:effectLst/>
                <a:uLnTx/>
                <a:uFillTx/>
              </a:rPr>
              <a:pPr marR="0" lvl="0" indent="0" fontAlgn="auto">
                <a:spcBef>
                  <a:spcPts val="0"/>
                </a:spcBef>
                <a:spcAft>
                  <a:spcPts val="600"/>
                </a:spcAft>
                <a:buClrTx/>
                <a:buSzTx/>
                <a:buFontTx/>
                <a:buNone/>
                <a:tabLst/>
                <a:defRPr/>
              </a:pPr>
              <a:t>10</a:t>
            </a:fld>
            <a:endParaRPr kumimoji="0" lang="en-US" b="0" i="0" u="none" strike="noStrike" cap="none" spc="0" normalizeH="0" baseline="0" noProof="0">
              <a:ln>
                <a:noFill/>
              </a:ln>
              <a:solidFill>
                <a:srgbClr val="FFFFFF"/>
              </a:solidFill>
              <a:effectLst/>
              <a:uLnTx/>
              <a:uFillTx/>
            </a:endParaRPr>
          </a:p>
        </p:txBody>
      </p:sp>
      <p:pic>
        <p:nvPicPr>
          <p:cNvPr id="5" name="Picture 4">
            <a:extLst>
              <a:ext uri="{FF2B5EF4-FFF2-40B4-BE49-F238E27FC236}">
                <a16:creationId xmlns:a16="http://schemas.microsoft.com/office/drawing/2014/main" id="{8E9427F3-2619-CFAC-B941-B91ABB47A408}"/>
              </a:ext>
            </a:extLst>
          </p:cNvPr>
          <p:cNvPicPr>
            <a:picLocks noChangeAspect="1"/>
          </p:cNvPicPr>
          <p:nvPr/>
        </p:nvPicPr>
        <p:blipFill>
          <a:blip r:embed="rId2"/>
          <a:stretch>
            <a:fillRect/>
          </a:stretch>
        </p:blipFill>
        <p:spPr>
          <a:xfrm>
            <a:off x="6923314" y="1150467"/>
            <a:ext cx="5268686" cy="5707533"/>
          </a:xfrm>
          <a:prstGeom prst="rect">
            <a:avLst/>
          </a:prstGeom>
        </p:spPr>
      </p:pic>
    </p:spTree>
    <p:extLst>
      <p:ext uri="{BB962C8B-B14F-4D97-AF65-F5344CB8AC3E}">
        <p14:creationId xmlns:p14="http://schemas.microsoft.com/office/powerpoint/2010/main" val="1434433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7">
            <a:extLst>
              <a:ext uri="{FF2B5EF4-FFF2-40B4-BE49-F238E27FC236}">
                <a16:creationId xmlns:a16="http://schemas.microsoft.com/office/drawing/2014/main" id="{F3FAC0BD-E5E7-4E36-B85D-0C1D0408A115}"/>
              </a:ext>
            </a:extLst>
          </p:cNvPr>
          <p:cNvSpPr txBox="1">
            <a:spLocks/>
          </p:cNvSpPr>
          <p:nvPr/>
        </p:nvSpPr>
        <p:spPr>
          <a:xfrm>
            <a:off x="11365992" y="6356350"/>
            <a:ext cx="6309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11</a:t>
            </a:r>
            <a:endParaRPr lang="en-US" dirty="0"/>
          </a:p>
        </p:txBody>
      </p:sp>
      <p:sp>
        <p:nvSpPr>
          <p:cNvPr id="9" name="TextBox 8"/>
          <p:cNvSpPr txBox="1"/>
          <p:nvPr/>
        </p:nvSpPr>
        <p:spPr>
          <a:xfrm>
            <a:off x="9871915" y="2060619"/>
            <a:ext cx="2320085" cy="1938992"/>
          </a:xfrm>
          <a:prstGeom prst="rect">
            <a:avLst/>
          </a:prstGeom>
          <a:noFill/>
        </p:spPr>
        <p:txBody>
          <a:bodyPr wrap="square" rtlCol="0">
            <a:spAutoFit/>
          </a:bodyPr>
          <a:lstStyle/>
          <a:p>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Example for </a:t>
            </a:r>
          </a:p>
          <a:p>
            <a:r>
              <a:rPr lang="en-US" sz="4000" b="1"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 bad()</a:t>
            </a:r>
          </a:p>
        </p:txBody>
      </p:sp>
      <p:pic>
        <p:nvPicPr>
          <p:cNvPr id="3" name="Picture 2">
            <a:extLst>
              <a:ext uri="{FF2B5EF4-FFF2-40B4-BE49-F238E27FC236}">
                <a16:creationId xmlns:a16="http://schemas.microsoft.com/office/drawing/2014/main" id="{EFA35ACF-42C8-D5DC-6688-6393DDF49E6B}"/>
              </a:ext>
            </a:extLst>
          </p:cNvPr>
          <p:cNvPicPr>
            <a:picLocks noChangeAspect="1"/>
          </p:cNvPicPr>
          <p:nvPr/>
        </p:nvPicPr>
        <p:blipFill>
          <a:blip r:embed="rId2"/>
          <a:stretch>
            <a:fillRect/>
          </a:stretch>
        </p:blipFill>
        <p:spPr>
          <a:xfrm>
            <a:off x="528638" y="471489"/>
            <a:ext cx="9012927" cy="5884862"/>
          </a:xfrm>
          <a:prstGeom prst="rect">
            <a:avLst/>
          </a:prstGeom>
        </p:spPr>
      </p:pic>
    </p:spTree>
    <p:extLst>
      <p:ext uri="{BB962C8B-B14F-4D97-AF65-F5344CB8AC3E}">
        <p14:creationId xmlns:p14="http://schemas.microsoft.com/office/powerpoint/2010/main" val="2757279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E222E66E-61B6-4384-8DA3-80F52DF7C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B673C49-C6C2-E189-1F87-53B54D773550}"/>
              </a:ext>
            </a:extLst>
          </p:cNvPr>
          <p:cNvPicPr>
            <a:picLocks noChangeAspect="1"/>
          </p:cNvPicPr>
          <p:nvPr/>
        </p:nvPicPr>
        <p:blipFill rotWithShape="1">
          <a:blip r:embed="rId2"/>
          <a:srcRect r="8890" b="1"/>
          <a:stretch/>
        </p:blipFill>
        <p:spPr>
          <a:xfrm>
            <a:off x="20" y="11"/>
            <a:ext cx="12191980" cy="6857989"/>
          </a:xfrm>
          <a:prstGeom prst="rect">
            <a:avLst/>
          </a:prstGeom>
        </p:spPr>
      </p:pic>
      <p:sp>
        <p:nvSpPr>
          <p:cNvPr id="27" name="Rectangle 26">
            <a:extLst>
              <a:ext uri="{FF2B5EF4-FFF2-40B4-BE49-F238E27FC236}">
                <a16:creationId xmlns:a16="http://schemas.microsoft.com/office/drawing/2014/main" id="{3E0A32C1-327A-4393-8585-F94260E5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700" y="4781773"/>
            <a:ext cx="10553699" cy="1161827"/>
          </a:xfrm>
        </p:spPr>
        <p:txBody>
          <a:bodyPr vert="horz" lIns="91440" tIns="45720" rIns="91440" bIns="45720" rtlCol="0" anchor="b">
            <a:normAutofit/>
          </a:bodyPr>
          <a:lstStyle/>
          <a:p>
            <a:r>
              <a:rPr lang="en-US" sz="5400" b="1" kern="1200" spc="-40" baseline="0">
                <a:solidFill>
                  <a:srgbClr val="FFFFFF"/>
                </a:solidFill>
                <a:latin typeface="+mj-lt"/>
                <a:ea typeface="+mj-ea"/>
                <a:cs typeface="+mj-cs"/>
              </a:rPr>
              <a:t>Output</a:t>
            </a:r>
          </a:p>
        </p:txBody>
      </p:sp>
      <p:sp>
        <p:nvSpPr>
          <p:cNvPr id="9" name="Slide Number Placeholder 8"/>
          <p:cNvSpPr>
            <a:spLocks noGrp="1"/>
          </p:cNvSpPr>
          <p:nvPr>
            <p:ph type="sldNum" sz="quarter" idx="12"/>
          </p:nvPr>
        </p:nvSpPr>
        <p:spPr>
          <a:xfrm>
            <a:off x="11365992" y="6356350"/>
            <a:ext cx="630936" cy="365125"/>
          </a:xfrm>
        </p:spPr>
        <p:txBody>
          <a:bodyPr vert="horz" lIns="91440" tIns="45720" rIns="91440" bIns="45720" rtlCol="0" anchor="ctr">
            <a:normAutofit/>
          </a:bodyPr>
          <a:lstStyle/>
          <a:p>
            <a:pPr>
              <a:spcAft>
                <a:spcPts val="600"/>
              </a:spcAft>
              <a:defRPr/>
            </a:pPr>
            <a:fld id="{2722F022-211C-4882-844C-086FEA6806AA}" type="slidenum">
              <a:rPr lang="en-US" smtClean="0">
                <a:solidFill>
                  <a:srgbClr val="FFFFFF"/>
                </a:solidFill>
                <a:effectLst>
                  <a:outerShdw blurRad="38100" dist="38100" dir="2700000" algn="tl">
                    <a:srgbClr val="000000">
                      <a:alpha val="43137"/>
                    </a:srgbClr>
                  </a:outerShdw>
                </a:effectLst>
              </a:rPr>
              <a:pPr>
                <a:spcAft>
                  <a:spcPts val="600"/>
                </a:spcAft>
                <a:defRPr/>
              </a:pPr>
              <a:t>12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35699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87BA0B9-4AAD-020E-EF83-1BA832288541}"/>
              </a:ext>
            </a:extLst>
          </p:cNvPr>
          <p:cNvSpPr>
            <a:spLocks noGrp="1"/>
          </p:cNvSpPr>
          <p:nvPr>
            <p:ph type="title"/>
          </p:nvPr>
        </p:nvSpPr>
        <p:spPr/>
        <p:txBody>
          <a:bodyPr>
            <a:normAutofit fontScale="90000"/>
          </a:bodyPr>
          <a:lstStyle/>
          <a:p>
            <a:r>
              <a:rPr lang="en-US" spc="-40" dirty="0">
                <a:solidFill>
                  <a:srgbClr val="FFFFFF"/>
                </a:solidFill>
                <a:latin typeface="Bahnschrift" panose="020B0502040204020203" pitchFamily="34" charset="0"/>
              </a:rPr>
              <a:t>2</a:t>
            </a:r>
            <a:r>
              <a:rPr lang="en-US" sz="4800" spc="-40" dirty="0">
                <a:solidFill>
                  <a:srgbClr val="FFFFFF"/>
                </a:solidFill>
                <a:latin typeface="Bahnschrift" panose="020B0502040204020203" pitchFamily="34" charset="0"/>
              </a:rPr>
              <a:t>. int fail()</a:t>
            </a:r>
            <a:endParaRPr lang="en-IN" dirty="0"/>
          </a:p>
        </p:txBody>
      </p:sp>
      <p:sp>
        <p:nvSpPr>
          <p:cNvPr id="14" name="Content Placeholder 13">
            <a:extLst>
              <a:ext uri="{FF2B5EF4-FFF2-40B4-BE49-F238E27FC236}">
                <a16:creationId xmlns:a16="http://schemas.microsoft.com/office/drawing/2014/main" id="{75AC383F-82BB-18B7-F39B-1E6FD76AEB5D}"/>
              </a:ext>
            </a:extLst>
          </p:cNvPr>
          <p:cNvSpPr>
            <a:spLocks noGrp="1"/>
          </p:cNvSpPr>
          <p:nvPr>
            <p:ph sz="quarter" idx="14"/>
          </p:nvPr>
        </p:nvSpPr>
        <p:spPr>
          <a:xfrm>
            <a:off x="723605" y="2222817"/>
            <a:ext cx="4989966" cy="4314825"/>
          </a:xfrm>
        </p:spPr>
        <p:txBody>
          <a:bodyPr>
            <a:normAutofit/>
          </a:bodyPr>
          <a:lstStyle/>
          <a:p>
            <a:r>
              <a:rPr lang="en-US" sz="3600" b="0" i="0" dirty="0">
                <a:solidFill>
                  <a:srgbClr val="212529"/>
                </a:solidFill>
                <a:effectLst/>
                <a:latin typeface="-apple-system"/>
              </a:rPr>
              <a:t>The </a:t>
            </a:r>
            <a:r>
              <a:rPr lang="en-US" sz="3600" b="1" i="0" dirty="0">
                <a:effectLst/>
                <a:latin typeface="-apple-system"/>
              </a:rPr>
              <a:t>fail( ) </a:t>
            </a:r>
            <a:r>
              <a:rPr lang="en-US" sz="3600" b="0" i="0" dirty="0">
                <a:solidFill>
                  <a:srgbClr val="212529"/>
                </a:solidFill>
                <a:effectLst/>
                <a:latin typeface="-apple-system"/>
              </a:rPr>
              <a:t>function returns a non-zero value when an input or output operation has failed.</a:t>
            </a:r>
            <a:endParaRPr lang="en-IN" sz="3600" dirty="0"/>
          </a:p>
        </p:txBody>
      </p:sp>
      <p:sp>
        <p:nvSpPr>
          <p:cNvPr id="8" name="Date Placeholder 7">
            <a:extLst>
              <a:ext uri="{FF2B5EF4-FFF2-40B4-BE49-F238E27FC236}">
                <a16:creationId xmlns:a16="http://schemas.microsoft.com/office/drawing/2014/main" id="{30B5E1F5-2E52-8523-A2BB-1B886B0EB425}"/>
              </a:ext>
            </a:extLst>
          </p:cNvPr>
          <p:cNvSpPr>
            <a:spLocks noGrp="1"/>
          </p:cNvSpPr>
          <p:nvPr>
            <p:ph type="dt" sz="half" idx="10"/>
          </p:nvPr>
        </p:nvSpPr>
        <p:spPr/>
        <p:txBody>
          <a:body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7770E57A-592A-EEAF-FDFD-8C150B409B62}"/>
              </a:ext>
            </a:extLst>
          </p:cNvPr>
          <p:cNvSpPr>
            <a:spLocks noGrp="1"/>
          </p:cNvSpPr>
          <p:nvPr>
            <p:ph type="sldNum" sz="quarter" idx="12"/>
          </p:nvPr>
        </p:nvSpPr>
        <p:spPr/>
        <p:txBody>
          <a:bodyPr/>
          <a:lstStyle/>
          <a:p>
            <a:pPr>
              <a:defRPr/>
            </a:pPr>
            <a:fld id="{2722F022-211C-4882-844C-086FEA6806AA}" type="slidenum">
              <a:rPr lang="en-US" smtClean="0">
                <a:effectLst>
                  <a:outerShdw blurRad="38100" dist="38100" dir="2700000" algn="tl">
                    <a:srgbClr val="000000">
                      <a:alpha val="43137"/>
                    </a:srgbClr>
                  </a:outerShdw>
                </a:effectLst>
              </a:rPr>
              <a:pPr>
                <a:defRPr/>
              </a:pPr>
              <a:t>13</a:t>
            </a:fld>
            <a:endParaRPr lang="en-US" dirty="0">
              <a:effectLst>
                <a:outerShdw blurRad="38100" dist="38100" dir="2700000" algn="tl">
                  <a:srgbClr val="000000">
                    <a:alpha val="43137"/>
                  </a:srgbClr>
                </a:outerShdw>
              </a:effectLst>
            </a:endParaRPr>
          </a:p>
        </p:txBody>
      </p:sp>
      <p:pic>
        <p:nvPicPr>
          <p:cNvPr id="16" name="Picture 15">
            <a:extLst>
              <a:ext uri="{FF2B5EF4-FFF2-40B4-BE49-F238E27FC236}">
                <a16:creationId xmlns:a16="http://schemas.microsoft.com/office/drawing/2014/main" id="{A5DFF3A7-C0E6-ED4E-88A4-5AB90C443D71}"/>
              </a:ext>
            </a:extLst>
          </p:cNvPr>
          <p:cNvPicPr>
            <a:picLocks noChangeAspect="1"/>
          </p:cNvPicPr>
          <p:nvPr/>
        </p:nvPicPr>
        <p:blipFill>
          <a:blip r:embed="rId2"/>
          <a:stretch>
            <a:fillRect/>
          </a:stretch>
        </p:blipFill>
        <p:spPr>
          <a:xfrm>
            <a:off x="6705600" y="1077912"/>
            <a:ext cx="5486400" cy="5780088"/>
          </a:xfrm>
          <a:prstGeom prst="rect">
            <a:avLst/>
          </a:prstGeom>
        </p:spPr>
      </p:pic>
    </p:spTree>
    <p:extLst>
      <p:ext uri="{BB962C8B-B14F-4D97-AF65-F5344CB8AC3E}">
        <p14:creationId xmlns:p14="http://schemas.microsoft.com/office/powerpoint/2010/main" val="1906560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7">
            <a:extLst>
              <a:ext uri="{FF2B5EF4-FFF2-40B4-BE49-F238E27FC236}">
                <a16:creationId xmlns:a16="http://schemas.microsoft.com/office/drawing/2014/main" id="{F3FAC0BD-E5E7-4E36-B85D-0C1D0408A115}"/>
              </a:ext>
            </a:extLst>
          </p:cNvPr>
          <p:cNvSpPr txBox="1">
            <a:spLocks/>
          </p:cNvSpPr>
          <p:nvPr/>
        </p:nvSpPr>
        <p:spPr>
          <a:xfrm>
            <a:off x="11365992" y="6356350"/>
            <a:ext cx="6309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11</a:t>
            </a:r>
            <a:endParaRPr lang="en-US" dirty="0"/>
          </a:p>
        </p:txBody>
      </p:sp>
      <p:sp>
        <p:nvSpPr>
          <p:cNvPr id="9" name="TextBox 8"/>
          <p:cNvSpPr txBox="1"/>
          <p:nvPr/>
        </p:nvSpPr>
        <p:spPr>
          <a:xfrm>
            <a:off x="9871915" y="2060619"/>
            <a:ext cx="2320085" cy="1938992"/>
          </a:xfrm>
          <a:prstGeom prst="rect">
            <a:avLst/>
          </a:prstGeom>
          <a:noFill/>
        </p:spPr>
        <p:txBody>
          <a:bodyPr wrap="square" rtlCol="0">
            <a:spAutoFit/>
          </a:bodyPr>
          <a:lstStyle/>
          <a:p>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Example for </a:t>
            </a:r>
          </a:p>
          <a:p>
            <a:r>
              <a:rPr lang="en-US" sz="4000" b="1"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 fail()</a:t>
            </a:r>
          </a:p>
        </p:txBody>
      </p:sp>
      <p:pic>
        <p:nvPicPr>
          <p:cNvPr id="6" name="Picture 5">
            <a:extLst>
              <a:ext uri="{FF2B5EF4-FFF2-40B4-BE49-F238E27FC236}">
                <a16:creationId xmlns:a16="http://schemas.microsoft.com/office/drawing/2014/main" id="{8DE39BD2-40EA-BCC8-5266-1811DBE621D0}"/>
              </a:ext>
            </a:extLst>
          </p:cNvPr>
          <p:cNvPicPr>
            <a:picLocks noChangeAspect="1"/>
          </p:cNvPicPr>
          <p:nvPr/>
        </p:nvPicPr>
        <p:blipFill>
          <a:blip r:embed="rId2"/>
          <a:stretch>
            <a:fillRect/>
          </a:stretch>
        </p:blipFill>
        <p:spPr>
          <a:xfrm>
            <a:off x="585789" y="585788"/>
            <a:ext cx="9039224" cy="5770562"/>
          </a:xfrm>
          <a:prstGeom prst="rect">
            <a:avLst/>
          </a:prstGeom>
        </p:spPr>
      </p:pic>
    </p:spTree>
    <p:extLst>
      <p:ext uri="{BB962C8B-B14F-4D97-AF65-F5344CB8AC3E}">
        <p14:creationId xmlns:p14="http://schemas.microsoft.com/office/powerpoint/2010/main" val="3725534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222E66E-61B6-4384-8DA3-80F52DF7C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DD59B1-C131-A2ED-F26A-3A5F821140E3}"/>
              </a:ext>
            </a:extLst>
          </p:cNvPr>
          <p:cNvPicPr>
            <a:picLocks noChangeAspect="1"/>
          </p:cNvPicPr>
          <p:nvPr/>
        </p:nvPicPr>
        <p:blipFill rotWithShape="1">
          <a:blip r:embed="rId2"/>
          <a:srcRect r="35555" b="-1"/>
          <a:stretch/>
        </p:blipFill>
        <p:spPr>
          <a:xfrm>
            <a:off x="20" y="10"/>
            <a:ext cx="12188932" cy="5700703"/>
          </a:xfrm>
          <a:prstGeom prst="rect">
            <a:avLst/>
          </a:prstGeom>
        </p:spPr>
      </p:pic>
      <p:sp>
        <p:nvSpPr>
          <p:cNvPr id="18" name="Rectangle 17">
            <a:extLst>
              <a:ext uri="{FF2B5EF4-FFF2-40B4-BE49-F238E27FC236}">
                <a16:creationId xmlns:a16="http://schemas.microsoft.com/office/drawing/2014/main" id="{3E0A32C1-327A-4393-8585-F94260E5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700" y="4781773"/>
            <a:ext cx="10553699" cy="1161827"/>
          </a:xfrm>
        </p:spPr>
        <p:txBody>
          <a:bodyPr vert="horz" lIns="91440" tIns="45720" rIns="91440" bIns="45720" rtlCol="0" anchor="b">
            <a:normAutofit/>
          </a:bodyPr>
          <a:lstStyle/>
          <a:p>
            <a:r>
              <a:rPr lang="en-US" sz="5400" b="1" kern="1200" spc="-40" baseline="0">
                <a:solidFill>
                  <a:srgbClr val="FFFFFF"/>
                </a:solidFill>
                <a:latin typeface="+mj-lt"/>
                <a:ea typeface="+mj-ea"/>
                <a:cs typeface="+mj-cs"/>
              </a:rPr>
              <a:t>Output</a:t>
            </a:r>
          </a:p>
        </p:txBody>
      </p:sp>
      <p:sp>
        <p:nvSpPr>
          <p:cNvPr id="9" name="Slide Number Placeholder 8"/>
          <p:cNvSpPr>
            <a:spLocks noGrp="1"/>
          </p:cNvSpPr>
          <p:nvPr>
            <p:ph type="sldNum" sz="quarter" idx="12"/>
          </p:nvPr>
        </p:nvSpPr>
        <p:spPr>
          <a:xfrm>
            <a:off x="11365992" y="6356350"/>
            <a:ext cx="630936" cy="365125"/>
          </a:xfrm>
        </p:spPr>
        <p:txBody>
          <a:bodyPr vert="horz" lIns="91440" tIns="45720" rIns="91440" bIns="45720" rtlCol="0" anchor="ctr">
            <a:normAutofit/>
          </a:bodyPr>
          <a:lstStyle/>
          <a:p>
            <a:pPr>
              <a:spcAft>
                <a:spcPts val="600"/>
              </a:spcAft>
              <a:defRPr/>
            </a:pPr>
            <a:fld id="{2722F022-211C-4882-844C-086FEA6806AA}" type="slidenum">
              <a:rPr lang="en-US" smtClean="0">
                <a:solidFill>
                  <a:srgbClr val="FFFFFF"/>
                </a:solidFill>
                <a:effectLst>
                  <a:outerShdw blurRad="38100" dist="38100" dir="2700000" algn="tl">
                    <a:srgbClr val="000000">
                      <a:alpha val="43137"/>
                    </a:srgbClr>
                  </a:outerShdw>
                </a:effectLst>
              </a:rPr>
              <a:pPr>
                <a:spcAft>
                  <a:spcPts val="600"/>
                </a:spcAft>
                <a:defRPr/>
              </a:pPr>
              <a:t>15</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4838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6B9F8E7-EAA1-4B1C-BC13-EEB5C78C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A7734B-518B-46E3-AF41-1134F2FF7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649045" y="365124"/>
            <a:ext cx="9523655" cy="1501327"/>
          </a:xfrm>
        </p:spPr>
        <p:txBody>
          <a:bodyPr vert="horz" lIns="91440" tIns="45720" rIns="91440" bIns="45720" rtlCol="0" anchor="b">
            <a:normAutofit/>
          </a:bodyPr>
          <a:lstStyle/>
          <a:p>
            <a:pPr>
              <a:lnSpc>
                <a:spcPct val="90000"/>
              </a:lnSpc>
            </a:pPr>
            <a:r>
              <a:rPr lang="en-US" spc="-40">
                <a:solidFill>
                  <a:srgbClr val="FFFFFF"/>
                </a:solidFill>
              </a:rPr>
              <a:t>3. int good( ) </a:t>
            </a:r>
          </a:p>
        </p:txBody>
      </p:sp>
      <p:pic>
        <p:nvPicPr>
          <p:cNvPr id="4" name="Picture 3">
            <a:extLst>
              <a:ext uri="{FF2B5EF4-FFF2-40B4-BE49-F238E27FC236}">
                <a16:creationId xmlns:a16="http://schemas.microsoft.com/office/drawing/2014/main" id="{14D3BC14-759D-BB57-61CF-F990F4AAA331}"/>
              </a:ext>
            </a:extLst>
          </p:cNvPr>
          <p:cNvPicPr>
            <a:picLocks noChangeAspect="1"/>
          </p:cNvPicPr>
          <p:nvPr/>
        </p:nvPicPr>
        <p:blipFill rotWithShape="1">
          <a:blip r:embed="rId2"/>
          <a:srcRect l="12468" r="19091" b="-1"/>
          <a:stretch/>
        </p:blipFill>
        <p:spPr>
          <a:xfrm>
            <a:off x="1" y="2286000"/>
            <a:ext cx="5067300" cy="4572000"/>
          </a:xfrm>
          <a:prstGeom prst="rect">
            <a:avLst/>
          </a:prstGeom>
        </p:spPr>
      </p:pic>
      <p:sp>
        <p:nvSpPr>
          <p:cNvPr id="2" name="Content Placeholder 1"/>
          <p:cNvSpPr>
            <a:spLocks noGrp="1"/>
          </p:cNvSpPr>
          <p:nvPr>
            <p:ph sz="quarter" idx="14"/>
          </p:nvPr>
        </p:nvSpPr>
        <p:spPr>
          <a:xfrm>
            <a:off x="5819887" y="2651124"/>
            <a:ext cx="5610113" cy="3532421"/>
          </a:xfrm>
        </p:spPr>
        <p:txBody>
          <a:bodyPr vert="horz" lIns="91440" tIns="45720" rIns="91440" bIns="45720" rtlCol="0">
            <a:normAutofit/>
          </a:bodyPr>
          <a:lstStyle/>
          <a:p>
            <a:r>
              <a:rPr lang="en-US" sz="3600" dirty="0"/>
              <a:t>The </a:t>
            </a:r>
            <a:r>
              <a:rPr lang="en-US" sz="3600" b="1" dirty="0"/>
              <a:t>good()</a:t>
            </a:r>
            <a:r>
              <a:rPr lang="en-US" sz="3600" dirty="0"/>
              <a:t> function returns a non-zero(true) value when no error has occurred otherwise return zero(false).</a:t>
            </a:r>
          </a:p>
        </p:txBody>
      </p:sp>
      <p:pic>
        <p:nvPicPr>
          <p:cNvPr id="7" name="Picture 6"/>
          <p:cNvPicPr>
            <a:picLocks noChangeAspect="1"/>
          </p:cNvPicPr>
          <p:nvPr/>
        </p:nvPicPr>
        <p:blipFill>
          <a:blip r:embed="rId3"/>
          <a:stretch>
            <a:fillRect/>
          </a:stretch>
        </p:blipFill>
        <p:spPr>
          <a:xfrm>
            <a:off x="11445684" y="6401428"/>
            <a:ext cx="634039" cy="365792"/>
          </a:xfrm>
          <a:prstGeom prst="rect">
            <a:avLst/>
          </a:prstGeom>
        </p:spPr>
      </p:pic>
    </p:spTree>
    <p:extLst>
      <p:ext uri="{BB962C8B-B14F-4D97-AF65-F5344CB8AC3E}">
        <p14:creationId xmlns:p14="http://schemas.microsoft.com/office/powerpoint/2010/main" val="2567496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4D8C254-148A-82AD-2F0C-362EF92495F0}"/>
              </a:ext>
            </a:extLst>
          </p:cNvPr>
          <p:cNvPicPr>
            <a:picLocks noChangeAspect="1"/>
          </p:cNvPicPr>
          <p:nvPr/>
        </p:nvPicPr>
        <p:blipFill>
          <a:blip r:embed="rId2"/>
          <a:stretch>
            <a:fillRect/>
          </a:stretch>
        </p:blipFill>
        <p:spPr>
          <a:xfrm>
            <a:off x="675861" y="571500"/>
            <a:ext cx="8958469" cy="5736535"/>
          </a:xfrm>
          <a:prstGeom prst="rect">
            <a:avLst/>
          </a:prstGeom>
        </p:spPr>
      </p:pic>
      <p:sp>
        <p:nvSpPr>
          <p:cNvPr id="14" name="TextBox 13">
            <a:extLst>
              <a:ext uri="{FF2B5EF4-FFF2-40B4-BE49-F238E27FC236}">
                <a16:creationId xmlns:a16="http://schemas.microsoft.com/office/drawing/2014/main" id="{DCCCC890-1DC3-3C84-DF64-3E65A8CB9879}"/>
              </a:ext>
            </a:extLst>
          </p:cNvPr>
          <p:cNvSpPr txBox="1"/>
          <p:nvPr/>
        </p:nvSpPr>
        <p:spPr>
          <a:xfrm>
            <a:off x="9740347" y="2060619"/>
            <a:ext cx="2451653" cy="1938992"/>
          </a:xfrm>
          <a:prstGeom prst="rect">
            <a:avLst/>
          </a:prstGeom>
          <a:noFill/>
        </p:spPr>
        <p:txBody>
          <a:bodyPr wrap="square" rtlCol="0">
            <a:spAutoFit/>
          </a:bodyPr>
          <a:lstStyle/>
          <a:p>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Example for </a:t>
            </a:r>
          </a:p>
          <a:p>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int good()</a:t>
            </a:r>
          </a:p>
        </p:txBody>
      </p:sp>
    </p:spTree>
    <p:extLst>
      <p:ext uri="{BB962C8B-B14F-4D97-AF65-F5344CB8AC3E}">
        <p14:creationId xmlns:p14="http://schemas.microsoft.com/office/powerpoint/2010/main" val="2180932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E222E66E-61B6-4384-8DA3-80F52DF7C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A317829-CFAA-702A-B5D6-2C434A145009}"/>
              </a:ext>
            </a:extLst>
          </p:cNvPr>
          <p:cNvPicPr>
            <a:picLocks noChangeAspect="1"/>
          </p:cNvPicPr>
          <p:nvPr/>
        </p:nvPicPr>
        <p:blipFill rotWithShape="1">
          <a:blip r:embed="rId2"/>
          <a:srcRect r="41333" b="-1"/>
          <a:stretch/>
        </p:blipFill>
        <p:spPr>
          <a:xfrm>
            <a:off x="20" y="-136514"/>
            <a:ext cx="12191980" cy="6857989"/>
          </a:xfrm>
          <a:prstGeom prst="rect">
            <a:avLst/>
          </a:prstGeom>
        </p:spPr>
      </p:pic>
      <p:sp>
        <p:nvSpPr>
          <p:cNvPr id="27" name="Rectangle 26">
            <a:extLst>
              <a:ext uri="{FF2B5EF4-FFF2-40B4-BE49-F238E27FC236}">
                <a16:creationId xmlns:a16="http://schemas.microsoft.com/office/drawing/2014/main" id="{3E0A32C1-327A-4393-8585-F94260E5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700" y="4781773"/>
            <a:ext cx="10553699" cy="1161827"/>
          </a:xfrm>
        </p:spPr>
        <p:txBody>
          <a:bodyPr vert="horz" lIns="91440" tIns="45720" rIns="91440" bIns="45720" rtlCol="0" anchor="b">
            <a:normAutofit/>
          </a:bodyPr>
          <a:lstStyle/>
          <a:p>
            <a:r>
              <a:rPr lang="en-US" sz="5400" b="1" kern="1200" spc="-40" baseline="0">
                <a:solidFill>
                  <a:srgbClr val="FFFFFF"/>
                </a:solidFill>
                <a:latin typeface="+mj-lt"/>
                <a:ea typeface="+mj-ea"/>
                <a:cs typeface="+mj-cs"/>
              </a:rPr>
              <a:t>Output</a:t>
            </a:r>
          </a:p>
        </p:txBody>
      </p:sp>
      <p:sp>
        <p:nvSpPr>
          <p:cNvPr id="9" name="Slide Number Placeholder 8"/>
          <p:cNvSpPr>
            <a:spLocks noGrp="1"/>
          </p:cNvSpPr>
          <p:nvPr>
            <p:ph type="sldNum" sz="quarter" idx="12"/>
          </p:nvPr>
        </p:nvSpPr>
        <p:spPr>
          <a:xfrm>
            <a:off x="11365992" y="6356350"/>
            <a:ext cx="630936" cy="365125"/>
          </a:xfrm>
        </p:spPr>
        <p:txBody>
          <a:bodyPr vert="horz" lIns="91440" tIns="45720" rIns="91440" bIns="45720" rtlCol="0" anchor="ctr">
            <a:normAutofit/>
          </a:bodyPr>
          <a:lstStyle/>
          <a:p>
            <a:pPr>
              <a:spcAft>
                <a:spcPts val="600"/>
              </a:spcAft>
              <a:defRPr/>
            </a:pPr>
            <a:fld id="{2722F022-211C-4882-844C-086FEA6806AA}" type="slidenum">
              <a:rPr lang="en-US" smtClean="0">
                <a:solidFill>
                  <a:srgbClr val="FFFFFF"/>
                </a:solidFill>
                <a:effectLst>
                  <a:outerShdw blurRad="38100" dist="38100" dir="2700000" algn="tl">
                    <a:srgbClr val="000000">
                      <a:alpha val="43137"/>
                    </a:srgbClr>
                  </a:outerShdw>
                </a:effectLst>
              </a:rPr>
              <a:pPr>
                <a:spcAft>
                  <a:spcPts val="600"/>
                </a:spcAft>
                <a:defRPr/>
              </a:pPr>
              <a:t>18</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91201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a:bodyPr>
          <a:lstStyle/>
          <a:p>
            <a:r>
              <a:rPr lang="en-US" sz="3600" dirty="0">
                <a:latin typeface="Bahnschrift" panose="020B0502040204020203" pitchFamily="34" charset="0"/>
              </a:rPr>
              <a:t>4. int </a:t>
            </a:r>
            <a:r>
              <a:rPr lang="en-US" sz="3600" dirty="0" err="1">
                <a:latin typeface="Bahnschrift" panose="020B0502040204020203" pitchFamily="34" charset="0"/>
              </a:rPr>
              <a:t>eof</a:t>
            </a:r>
            <a:r>
              <a:rPr lang="en-US" sz="3600" dirty="0">
                <a:latin typeface="Bahnschrift" panose="020B0502040204020203" pitchFamily="34" charset="0"/>
              </a:rPr>
              <a:t>( ) </a:t>
            </a:r>
          </a:p>
        </p:txBody>
      </p:sp>
      <p:sp>
        <p:nvSpPr>
          <p:cNvPr id="2" name="Content Placeholder 1"/>
          <p:cNvSpPr>
            <a:spLocks noGrp="1"/>
          </p:cNvSpPr>
          <p:nvPr>
            <p:ph sz="quarter" idx="14"/>
          </p:nvPr>
        </p:nvSpPr>
        <p:spPr>
          <a:xfrm>
            <a:off x="201168" y="1669692"/>
            <a:ext cx="6318943" cy="4314825"/>
          </a:xfrm>
        </p:spPr>
        <p:txBody>
          <a:bodyPr>
            <a:normAutofit/>
          </a:bodyPr>
          <a:lstStyle/>
          <a:p>
            <a:r>
              <a:rPr lang="en-US" sz="3600" b="0" i="0" dirty="0">
                <a:solidFill>
                  <a:srgbClr val="212529"/>
                </a:solidFill>
                <a:effectLst/>
                <a:latin typeface="-apple-system"/>
              </a:rPr>
              <a:t>The </a:t>
            </a:r>
            <a:r>
              <a:rPr lang="en-US" sz="3600" b="1" i="0" dirty="0" err="1">
                <a:effectLst/>
                <a:latin typeface="-apple-system"/>
              </a:rPr>
              <a:t>eof</a:t>
            </a:r>
            <a:r>
              <a:rPr lang="en-US" sz="3600" b="1" i="0" dirty="0">
                <a:effectLst/>
                <a:latin typeface="-apple-system"/>
              </a:rPr>
              <a:t>( )</a:t>
            </a:r>
            <a:r>
              <a:rPr lang="en-US" sz="3600" b="0" i="0" dirty="0">
                <a:effectLst/>
                <a:latin typeface="-apple-system"/>
              </a:rPr>
              <a:t> </a:t>
            </a:r>
            <a:r>
              <a:rPr lang="en-US" sz="3600" b="0" i="0" dirty="0">
                <a:solidFill>
                  <a:srgbClr val="212529"/>
                </a:solidFill>
                <a:effectLst/>
                <a:latin typeface="-apple-system"/>
              </a:rPr>
              <a:t>function returns a non-zero (true) value when end-of-file is encountered while reading; otherwise returns zero (false).</a:t>
            </a:r>
            <a:endParaRPr lang="en-IN" sz="3600" dirty="0"/>
          </a:p>
        </p:txBody>
      </p:sp>
      <p:pic>
        <p:nvPicPr>
          <p:cNvPr id="7" name="Picture 6"/>
          <p:cNvPicPr>
            <a:picLocks noChangeAspect="1"/>
          </p:cNvPicPr>
          <p:nvPr/>
        </p:nvPicPr>
        <p:blipFill>
          <a:blip r:embed="rId2"/>
          <a:stretch>
            <a:fillRect/>
          </a:stretch>
        </p:blipFill>
        <p:spPr>
          <a:xfrm>
            <a:off x="11445684" y="6401428"/>
            <a:ext cx="634039" cy="365792"/>
          </a:xfrm>
          <a:prstGeom prst="rect">
            <a:avLst/>
          </a:prstGeom>
        </p:spPr>
      </p:pic>
      <p:pic>
        <p:nvPicPr>
          <p:cNvPr id="4" name="Picture 3">
            <a:extLst>
              <a:ext uri="{FF2B5EF4-FFF2-40B4-BE49-F238E27FC236}">
                <a16:creationId xmlns:a16="http://schemas.microsoft.com/office/drawing/2014/main" id="{D9266831-819C-17DF-23C9-843CD1F05BB2}"/>
              </a:ext>
            </a:extLst>
          </p:cNvPr>
          <p:cNvPicPr>
            <a:picLocks noChangeAspect="1"/>
          </p:cNvPicPr>
          <p:nvPr/>
        </p:nvPicPr>
        <p:blipFill>
          <a:blip r:embed="rId3"/>
          <a:stretch>
            <a:fillRect/>
          </a:stretch>
        </p:blipFill>
        <p:spPr>
          <a:xfrm>
            <a:off x="6692349" y="1139686"/>
            <a:ext cx="5499652" cy="5718313"/>
          </a:xfrm>
          <a:prstGeom prst="rect">
            <a:avLst/>
          </a:prstGeom>
        </p:spPr>
      </p:pic>
    </p:spTree>
    <p:extLst>
      <p:ext uri="{BB962C8B-B14F-4D97-AF65-F5344CB8AC3E}">
        <p14:creationId xmlns:p14="http://schemas.microsoft.com/office/powerpoint/2010/main" val="42470916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500" fill="hold"/>
                                        <p:tgtEl>
                                          <p:spTgt spid="2">
                                            <p:txEl>
                                              <p:pRg st="0" end="0"/>
                                            </p:txEl>
                                          </p:spTgt>
                                        </p:tgtEl>
                                        <p:attrNameLst>
                                          <p:attrName>style.color</p:attrName>
                                        </p:attrNameLst>
                                      </p:cBhvr>
                                      <p:to>
                                        <a:srgbClr val="0054B2"/>
                                      </p:to>
                                    </p:animClr>
                                    <p:animClr clrSpc="rgb" dir="cw">
                                      <p:cBhvr>
                                        <p:cTn id="7" dur="500" fill="hold"/>
                                        <p:tgtEl>
                                          <p:spTgt spid="2">
                                            <p:txEl>
                                              <p:pRg st="0" end="0"/>
                                            </p:txEl>
                                          </p:spTgt>
                                        </p:tgtEl>
                                        <p:attrNameLst>
                                          <p:attrName>fillcolor</p:attrName>
                                        </p:attrNameLst>
                                      </p:cBhvr>
                                      <p:to>
                                        <a:srgbClr val="0054B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632619" y="845670"/>
            <a:ext cx="3024982" cy="5166659"/>
          </a:xfrm>
        </p:spPr>
        <p:txBody>
          <a:bodyPr>
            <a:normAutofit/>
          </a:bodyPr>
          <a:lstStyle/>
          <a:p>
            <a:r>
              <a:rPr lang="en-US" sz="5400" dirty="0"/>
              <a:t>Topics</a:t>
            </a:r>
            <a:br>
              <a:rPr lang="en-US" sz="5400" dirty="0"/>
            </a:br>
            <a:r>
              <a:rPr lang="en-US" sz="5400" dirty="0"/>
              <a:t> to be  covered</a:t>
            </a:r>
            <a:br>
              <a:rPr lang="en-US" sz="5400" dirty="0"/>
            </a:br>
            <a:br>
              <a:rPr lang="en-US" sz="5400" dirty="0"/>
            </a:br>
            <a:endParaRPr lang="en-US" sz="540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585805" y="3428999"/>
            <a:ext cx="6599238" cy="3429001"/>
          </a:xfrm>
        </p:spPr>
        <p:txBody>
          <a:bodyPr>
            <a:noAutofit/>
          </a:bodyPr>
          <a:lstStyle/>
          <a:p>
            <a:r>
              <a:rPr lang="en-US" sz="2800" b="1" dirty="0">
                <a:latin typeface="Bahnschrift" panose="020B0502040204020203" pitchFamily="34" charset="0"/>
              </a:rPr>
              <a:t>File Handling</a:t>
            </a:r>
          </a:p>
          <a:p>
            <a:r>
              <a:rPr lang="en-US" sz="2800" b="1" dirty="0">
                <a:latin typeface="Bahnschrift" panose="020B0502040204020203" pitchFamily="34" charset="0"/>
              </a:rPr>
              <a:t>Introduction to error handling</a:t>
            </a:r>
          </a:p>
          <a:p>
            <a:r>
              <a:rPr lang="en-US" sz="2800" b="1" dirty="0">
                <a:latin typeface="Bahnschrift" panose="020B0502040204020203" pitchFamily="34" charset="0"/>
              </a:rPr>
              <a:t>Need</a:t>
            </a:r>
          </a:p>
          <a:p>
            <a:r>
              <a:rPr lang="en-US" sz="2800" b="1" dirty="0">
                <a:latin typeface="Bahnschrift" panose="020B0502040204020203" pitchFamily="34" charset="0"/>
              </a:rPr>
              <a:t>Methods</a:t>
            </a:r>
          </a:p>
          <a:p>
            <a:r>
              <a:rPr lang="en-US" sz="2800" b="1" dirty="0">
                <a:latin typeface="Bahnschrift" panose="020B0502040204020203" pitchFamily="34" charset="0"/>
              </a:rPr>
              <a:t>Examples</a:t>
            </a:r>
          </a:p>
          <a:p>
            <a:r>
              <a:rPr lang="en-US" sz="2800" b="1" dirty="0">
                <a:latin typeface="Bahnschrift" panose="020B0502040204020203" pitchFamily="34" charset="0"/>
              </a:rPr>
              <a:t>PYQs &amp; MCQs</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
        <p:nvSpPr>
          <p:cNvPr id="3" name="Picture Placeholder 2">
            <a:extLst>
              <a:ext uri="{FF2B5EF4-FFF2-40B4-BE49-F238E27FC236}">
                <a16:creationId xmlns:a16="http://schemas.microsoft.com/office/drawing/2014/main" id="{E1A81D26-FCF0-8B75-B3CB-7F3C25C19EF5}"/>
              </a:ext>
            </a:extLst>
          </p:cNvPr>
          <p:cNvSpPr>
            <a:spLocks noGrp="1"/>
          </p:cNvSpPr>
          <p:nvPr>
            <p:ph type="pic" sz="quarter" idx="14"/>
          </p:nvPr>
        </p:nvSpPr>
        <p:spPr/>
      </p:sp>
      <p:pic>
        <p:nvPicPr>
          <p:cNvPr id="6" name="Picture 5">
            <a:extLst>
              <a:ext uri="{FF2B5EF4-FFF2-40B4-BE49-F238E27FC236}">
                <a16:creationId xmlns:a16="http://schemas.microsoft.com/office/drawing/2014/main" id="{882B443D-7C85-0F0A-DF19-B1A361402B1B}"/>
              </a:ext>
            </a:extLst>
          </p:cNvPr>
          <p:cNvPicPr>
            <a:picLocks noChangeAspect="1"/>
          </p:cNvPicPr>
          <p:nvPr/>
        </p:nvPicPr>
        <p:blipFill>
          <a:blip r:embed="rId3"/>
          <a:stretch>
            <a:fillRect/>
          </a:stretch>
        </p:blipFill>
        <p:spPr>
          <a:xfrm>
            <a:off x="8163719" y="0"/>
            <a:ext cx="4076701" cy="3429000"/>
          </a:xfrm>
          <a:prstGeom prst="rect">
            <a:avLst/>
          </a:prstGeom>
        </p:spPr>
      </p:pic>
      <p:sp>
        <p:nvSpPr>
          <p:cNvPr id="8" name="Picture Placeholder 7">
            <a:extLst>
              <a:ext uri="{FF2B5EF4-FFF2-40B4-BE49-F238E27FC236}">
                <a16:creationId xmlns:a16="http://schemas.microsoft.com/office/drawing/2014/main" id="{883F18FB-FF9A-42EF-1393-C262BEFB67AE}"/>
              </a:ext>
            </a:extLst>
          </p:cNvPr>
          <p:cNvSpPr>
            <a:spLocks noGrp="1"/>
          </p:cNvSpPr>
          <p:nvPr>
            <p:ph type="pic" sz="quarter" idx="13"/>
          </p:nvPr>
        </p:nvSpPr>
        <p:spPr/>
      </p:sp>
      <p:pic>
        <p:nvPicPr>
          <p:cNvPr id="10" name="Picture 9">
            <a:extLst>
              <a:ext uri="{FF2B5EF4-FFF2-40B4-BE49-F238E27FC236}">
                <a16:creationId xmlns:a16="http://schemas.microsoft.com/office/drawing/2014/main" id="{43259F51-BBE0-E21E-75B5-914168C35D8F}"/>
              </a:ext>
            </a:extLst>
          </p:cNvPr>
          <p:cNvPicPr>
            <a:picLocks noChangeAspect="1"/>
          </p:cNvPicPr>
          <p:nvPr/>
        </p:nvPicPr>
        <p:blipFill>
          <a:blip r:embed="rId4"/>
          <a:stretch>
            <a:fillRect/>
          </a:stretch>
        </p:blipFill>
        <p:spPr>
          <a:xfrm>
            <a:off x="4076700" y="-3"/>
            <a:ext cx="4087019" cy="3154020"/>
          </a:xfrm>
          <a:prstGeom prst="rect">
            <a:avLst/>
          </a:prstGeom>
        </p:spPr>
      </p:pic>
    </p:spTree>
    <p:extLst>
      <p:ext uri="{BB962C8B-B14F-4D97-AF65-F5344CB8AC3E}">
        <p14:creationId xmlns:p14="http://schemas.microsoft.com/office/powerpoint/2010/main" val="21063478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7">
            <a:extLst>
              <a:ext uri="{FF2B5EF4-FFF2-40B4-BE49-F238E27FC236}">
                <a16:creationId xmlns:a16="http://schemas.microsoft.com/office/drawing/2014/main" id="{F3FAC0BD-E5E7-4E36-B85D-0C1D0408A115}"/>
              </a:ext>
            </a:extLst>
          </p:cNvPr>
          <p:cNvSpPr txBox="1">
            <a:spLocks/>
          </p:cNvSpPr>
          <p:nvPr/>
        </p:nvSpPr>
        <p:spPr>
          <a:xfrm>
            <a:off x="11365992" y="6356350"/>
            <a:ext cx="6309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11</a:t>
            </a:r>
            <a:endParaRPr lang="en-US" dirty="0"/>
          </a:p>
        </p:txBody>
      </p:sp>
      <p:sp>
        <p:nvSpPr>
          <p:cNvPr id="9" name="TextBox 8"/>
          <p:cNvSpPr txBox="1"/>
          <p:nvPr/>
        </p:nvSpPr>
        <p:spPr>
          <a:xfrm>
            <a:off x="9871915" y="2060619"/>
            <a:ext cx="2320085" cy="1938992"/>
          </a:xfrm>
          <a:prstGeom prst="rect">
            <a:avLst/>
          </a:prstGeom>
          <a:noFill/>
        </p:spPr>
        <p:txBody>
          <a:bodyPr wrap="square" rtlCol="0">
            <a:spAutoFit/>
          </a:bodyPr>
          <a:lstStyle/>
          <a:p>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Example for </a:t>
            </a:r>
          </a:p>
          <a:p>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int </a:t>
            </a:r>
            <a:r>
              <a:rPr lang="en-US" sz="4000" b="1" dirty="0" err="1">
                <a:latin typeface="Arial Unicode MS" panose="020B0604020202020204" pitchFamily="34" charset="-128"/>
                <a:ea typeface="Arial Unicode MS" panose="020B0604020202020204" pitchFamily="34" charset="-128"/>
                <a:cs typeface="Arial Unicode MS" panose="020B0604020202020204" pitchFamily="34" charset="-128"/>
              </a:rPr>
              <a:t>eof</a:t>
            </a:r>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pic>
        <p:nvPicPr>
          <p:cNvPr id="3" name="Picture 2">
            <a:extLst>
              <a:ext uri="{FF2B5EF4-FFF2-40B4-BE49-F238E27FC236}">
                <a16:creationId xmlns:a16="http://schemas.microsoft.com/office/drawing/2014/main" id="{9E8953BA-4424-ACE0-2C20-D8F931849B97}"/>
              </a:ext>
            </a:extLst>
          </p:cNvPr>
          <p:cNvPicPr>
            <a:picLocks noChangeAspect="1"/>
          </p:cNvPicPr>
          <p:nvPr/>
        </p:nvPicPr>
        <p:blipFill>
          <a:blip r:embed="rId2"/>
          <a:stretch>
            <a:fillRect/>
          </a:stretch>
        </p:blipFill>
        <p:spPr>
          <a:xfrm>
            <a:off x="662609" y="585788"/>
            <a:ext cx="9209306" cy="5770562"/>
          </a:xfrm>
          <a:prstGeom prst="rect">
            <a:avLst/>
          </a:prstGeom>
        </p:spPr>
      </p:pic>
    </p:spTree>
    <p:extLst>
      <p:ext uri="{BB962C8B-B14F-4D97-AF65-F5344CB8AC3E}">
        <p14:creationId xmlns:p14="http://schemas.microsoft.com/office/powerpoint/2010/main" val="4129393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E222E66E-61B6-4384-8DA3-80F52DF7C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E47394A-C1EB-9A16-4E1A-6476C75CA4F1}"/>
              </a:ext>
            </a:extLst>
          </p:cNvPr>
          <p:cNvPicPr>
            <a:picLocks noChangeAspect="1"/>
          </p:cNvPicPr>
          <p:nvPr/>
        </p:nvPicPr>
        <p:blipFill rotWithShape="1">
          <a:blip r:embed="rId2"/>
          <a:srcRect r="22667" b="1"/>
          <a:stretch/>
        </p:blipFill>
        <p:spPr>
          <a:xfrm>
            <a:off x="20" y="10"/>
            <a:ext cx="12191980" cy="6857989"/>
          </a:xfrm>
          <a:prstGeom prst="rect">
            <a:avLst/>
          </a:prstGeom>
        </p:spPr>
      </p:pic>
      <p:sp>
        <p:nvSpPr>
          <p:cNvPr id="27" name="Rectangle 26">
            <a:extLst>
              <a:ext uri="{FF2B5EF4-FFF2-40B4-BE49-F238E27FC236}">
                <a16:creationId xmlns:a16="http://schemas.microsoft.com/office/drawing/2014/main" id="{3E0A32C1-327A-4393-8585-F94260E5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700" y="4781773"/>
            <a:ext cx="10553699" cy="1161827"/>
          </a:xfrm>
        </p:spPr>
        <p:txBody>
          <a:bodyPr vert="horz" lIns="91440" tIns="45720" rIns="91440" bIns="45720" rtlCol="0" anchor="b">
            <a:normAutofit/>
          </a:bodyPr>
          <a:lstStyle/>
          <a:p>
            <a:r>
              <a:rPr lang="en-US" sz="5400" b="1" kern="1200" spc="-40" baseline="0">
                <a:solidFill>
                  <a:srgbClr val="FFFFFF"/>
                </a:solidFill>
                <a:latin typeface="+mj-lt"/>
                <a:ea typeface="+mj-ea"/>
                <a:cs typeface="+mj-cs"/>
              </a:rPr>
              <a:t>Output</a:t>
            </a:r>
          </a:p>
        </p:txBody>
      </p:sp>
    </p:spTree>
    <p:extLst>
      <p:ext uri="{BB962C8B-B14F-4D97-AF65-F5344CB8AC3E}">
        <p14:creationId xmlns:p14="http://schemas.microsoft.com/office/powerpoint/2010/main" val="1842758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9E3417-C771-4F3C-B4DD-356263496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580DD05-39CD-4456-866A-CD4ADCD8F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19270" y="801445"/>
            <a:ext cx="2914012" cy="5255111"/>
          </a:xfrm>
        </p:spPr>
        <p:txBody>
          <a:bodyPr vert="horz" lIns="91440" tIns="45720" rIns="91440" bIns="45720" rtlCol="0" anchor="t">
            <a:normAutofit/>
          </a:bodyPr>
          <a:lstStyle/>
          <a:p>
            <a:pPr>
              <a:lnSpc>
                <a:spcPct val="90000"/>
              </a:lnSpc>
            </a:pPr>
            <a:r>
              <a:rPr lang="en-US" sz="3600" spc="-40" dirty="0">
                <a:solidFill>
                  <a:srgbClr val="FFFFFF"/>
                </a:solidFill>
              </a:rPr>
              <a:t>5. int clear( ) </a:t>
            </a:r>
          </a:p>
        </p:txBody>
      </p:sp>
      <p:pic>
        <p:nvPicPr>
          <p:cNvPr id="4" name="Picture 3">
            <a:extLst>
              <a:ext uri="{FF2B5EF4-FFF2-40B4-BE49-F238E27FC236}">
                <a16:creationId xmlns:a16="http://schemas.microsoft.com/office/drawing/2014/main" id="{5984A2C6-C76E-9A8F-A3D9-5F0D8C646AB9}"/>
              </a:ext>
            </a:extLst>
          </p:cNvPr>
          <p:cNvPicPr>
            <a:picLocks noChangeAspect="1"/>
          </p:cNvPicPr>
          <p:nvPr/>
        </p:nvPicPr>
        <p:blipFill rotWithShape="1">
          <a:blip r:embed="rId2"/>
          <a:srcRect t="17379" b="5992"/>
          <a:stretch/>
        </p:blipFill>
        <p:spPr>
          <a:xfrm>
            <a:off x="3040641" y="10"/>
            <a:ext cx="9144000" cy="4326469"/>
          </a:xfrm>
          <a:prstGeom prst="rect">
            <a:avLst/>
          </a:prstGeom>
        </p:spPr>
      </p:pic>
      <p:sp>
        <p:nvSpPr>
          <p:cNvPr id="2" name="Content Placeholder 1"/>
          <p:cNvSpPr>
            <a:spLocks noGrp="1"/>
          </p:cNvSpPr>
          <p:nvPr>
            <p:ph sz="quarter" idx="14"/>
          </p:nvPr>
        </p:nvSpPr>
        <p:spPr>
          <a:xfrm>
            <a:off x="3492615" y="4564604"/>
            <a:ext cx="7796951" cy="1964784"/>
          </a:xfrm>
        </p:spPr>
        <p:txBody>
          <a:bodyPr vert="horz" lIns="91440" tIns="45720" rIns="91440" bIns="45720" rtlCol="0">
            <a:normAutofit/>
          </a:bodyPr>
          <a:lstStyle/>
          <a:p>
            <a:r>
              <a:rPr lang="en-US" sz="3600" b="0" i="0" dirty="0">
                <a:effectLst/>
              </a:rPr>
              <a:t>The </a:t>
            </a:r>
            <a:r>
              <a:rPr lang="en-US" sz="3600" b="1" i="0" dirty="0">
                <a:effectLst/>
              </a:rPr>
              <a:t>clear( )</a:t>
            </a:r>
            <a:r>
              <a:rPr lang="en-US" sz="3600" b="0" i="0" dirty="0">
                <a:effectLst/>
              </a:rPr>
              <a:t> function is used to reset the error state so that further operations can be attempted.</a:t>
            </a:r>
          </a:p>
          <a:p>
            <a:pPr marL="0"/>
            <a:endParaRPr lang="en-US" dirty="0"/>
          </a:p>
        </p:txBody>
      </p:sp>
      <p:pic>
        <p:nvPicPr>
          <p:cNvPr id="7" name="Picture 6"/>
          <p:cNvPicPr>
            <a:picLocks noChangeAspect="1"/>
          </p:cNvPicPr>
          <p:nvPr/>
        </p:nvPicPr>
        <p:blipFill>
          <a:blip r:embed="rId3"/>
          <a:stretch>
            <a:fillRect/>
          </a:stretch>
        </p:blipFill>
        <p:spPr>
          <a:xfrm>
            <a:off x="11445684" y="6401428"/>
            <a:ext cx="634039" cy="365792"/>
          </a:xfrm>
          <a:prstGeom prst="rect">
            <a:avLst/>
          </a:prstGeom>
        </p:spPr>
      </p:pic>
    </p:spTree>
    <p:extLst>
      <p:ext uri="{BB962C8B-B14F-4D97-AF65-F5344CB8AC3E}">
        <p14:creationId xmlns:p14="http://schemas.microsoft.com/office/powerpoint/2010/main" val="260554823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Text&#10;&#10;Description automatically generated">
            <a:extLst>
              <a:ext uri="{FF2B5EF4-FFF2-40B4-BE49-F238E27FC236}">
                <a16:creationId xmlns:a16="http://schemas.microsoft.com/office/drawing/2014/main" id="{6DC9501E-C374-0B58-FF9A-6DB894A31055}"/>
              </a:ext>
            </a:extLst>
          </p:cNvPr>
          <p:cNvPicPr>
            <a:picLocks noGrp="1" noChangeAspect="1"/>
          </p:cNvPicPr>
          <p:nvPr>
            <p:ph sz="quarter" idx="14"/>
          </p:nvPr>
        </p:nvPicPr>
        <p:blipFill>
          <a:blip r:embed="rId2"/>
          <a:stretch>
            <a:fillRect/>
          </a:stretch>
        </p:blipFill>
        <p:spPr>
          <a:xfrm>
            <a:off x="0" y="0"/>
            <a:ext cx="12192000" cy="6857999"/>
          </a:xfrm>
        </p:spPr>
      </p:pic>
      <p:sp>
        <p:nvSpPr>
          <p:cNvPr id="5" name="Date Placeholder 4">
            <a:extLst>
              <a:ext uri="{FF2B5EF4-FFF2-40B4-BE49-F238E27FC236}">
                <a16:creationId xmlns:a16="http://schemas.microsoft.com/office/drawing/2014/main" id="{0795D152-6760-78C2-EDD4-8770F008D5C5}"/>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D52CAF30-A27A-519A-88C4-1678247F65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7195325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230981F0-CD36-449B-A93F-18D4CD4C90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186" b="5308"/>
          <a:stretch/>
        </p:blipFill>
        <p:spPr bwMode="auto">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98040" y="4780756"/>
            <a:ext cx="2812446" cy="1726455"/>
          </a:xfrm>
        </p:spPr>
        <p:txBody>
          <a:bodyPr vert="horz" wrap="square" lIns="0" tIns="0" rIns="0" bIns="0" rtlCol="0" anchor="b" anchorCtr="0">
            <a:normAutofit/>
          </a:bodyPr>
          <a:lstStyle/>
          <a:p>
            <a:pPr>
              <a:lnSpc>
                <a:spcPct val="100000"/>
              </a:lnSpc>
            </a:pPr>
            <a:r>
              <a:rPr lang="en-US" b="1" kern="1200" dirty="0">
                <a:solidFill>
                  <a:srgbClr val="002060"/>
                </a:solidFill>
                <a:latin typeface="+mj-lt"/>
                <a:ea typeface="+mj-ea"/>
                <a:cs typeface="+mj-cs"/>
              </a:rPr>
              <a:t>Q &amp; A Session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lnSpcReduction="10000"/>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ECDE456-73C7-7BA5-EEC2-3E15C492C34F}"/>
              </a:ext>
            </a:extLst>
          </p:cNvPr>
          <p:cNvSpPr>
            <a:spLocks noGrp="1"/>
          </p:cNvSpPr>
          <p:nvPr>
            <p:ph type="title"/>
          </p:nvPr>
        </p:nvSpPr>
        <p:spPr>
          <a:xfrm>
            <a:off x="550862" y="580363"/>
            <a:ext cx="6379210" cy="1333057"/>
          </a:xfrm>
        </p:spPr>
        <p:txBody>
          <a:bodyPr wrap="square" anchor="t">
            <a:normAutofit/>
          </a:bodyPr>
          <a:lstStyle/>
          <a:p>
            <a:r>
              <a:rPr lang="en-IN" sz="5400" dirty="0"/>
              <a:t>MCQs</a:t>
            </a:r>
          </a:p>
        </p:txBody>
      </p:sp>
      <p:pic>
        <p:nvPicPr>
          <p:cNvPr id="4" name="Picture 3">
            <a:extLst>
              <a:ext uri="{FF2B5EF4-FFF2-40B4-BE49-F238E27FC236}">
                <a16:creationId xmlns:a16="http://schemas.microsoft.com/office/drawing/2014/main" id="{4F2ADE20-474E-B736-2CCB-B90E8E45ED23}"/>
              </a:ext>
            </a:extLst>
          </p:cNvPr>
          <p:cNvPicPr>
            <a:picLocks noChangeAspect="1"/>
          </p:cNvPicPr>
          <p:nvPr/>
        </p:nvPicPr>
        <p:blipFill>
          <a:blip r:embed="rId2"/>
          <a:stretch>
            <a:fillRect/>
          </a:stretch>
        </p:blipFill>
        <p:spPr>
          <a:xfrm>
            <a:off x="550863" y="2178805"/>
            <a:ext cx="4895780" cy="4081967"/>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15" name="Group 14">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16" name="Freeform: Shape 15">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Content Placeholder 7">
            <a:extLst>
              <a:ext uri="{FF2B5EF4-FFF2-40B4-BE49-F238E27FC236}">
                <a16:creationId xmlns:a16="http://schemas.microsoft.com/office/drawing/2014/main" id="{21487C77-5EC4-E9C0-C5FC-5D249AC5EC0E}"/>
              </a:ext>
            </a:extLst>
          </p:cNvPr>
          <p:cNvSpPr>
            <a:spLocks noGrp="1"/>
          </p:cNvSpPr>
          <p:nvPr>
            <p:ph idx="1"/>
          </p:nvPr>
        </p:nvSpPr>
        <p:spPr>
          <a:xfrm>
            <a:off x="6034334" y="1192736"/>
            <a:ext cx="5859087" cy="5084901"/>
          </a:xfrm>
        </p:spPr>
        <p:txBody>
          <a:bodyPr anchor="t">
            <a:noAutofit/>
          </a:bodyPr>
          <a:lstStyle/>
          <a:p>
            <a:pPr marL="0" indent="0">
              <a:lnSpc>
                <a:spcPct val="100000"/>
              </a:lnSpc>
              <a:spcAft>
                <a:spcPts val="10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Q.1 </a:t>
            </a:r>
            <a:r>
              <a:rPr lang="en-IN" sz="2800" dirty="0">
                <a:effectLst/>
                <a:latin typeface="Calibri" panose="020F0502020204030204" pitchFamily="34" charset="0"/>
                <a:ea typeface="Calibri" panose="020F0502020204030204" pitchFamily="34" charset="0"/>
                <a:cs typeface="Times New Roman" panose="02020603050405020304" pitchFamily="18" charset="0"/>
              </a:rPr>
              <a:t>What is an error?</a:t>
            </a:r>
          </a:p>
          <a:p>
            <a:pPr marL="342900" lvl="0" indent="-342900">
              <a:lnSpc>
                <a:spcPct val="100000"/>
              </a:lnSpc>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A state that helps ongoing work</a:t>
            </a:r>
          </a:p>
          <a:p>
            <a:pPr marL="342900" lvl="0" indent="-342900">
              <a:lnSpc>
                <a:spcPct val="100000"/>
              </a:lnSpc>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Problem that stops ongoing work</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Used for faster execution</a:t>
            </a:r>
          </a:p>
          <a:p>
            <a:pPr marL="342900" lvl="0" indent="-342900">
              <a:lnSpc>
                <a:spcPct val="100000"/>
              </a:lnSpc>
              <a:spcAft>
                <a:spcPts val="1000"/>
              </a:spcAft>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Something that make the work easier</a:t>
            </a:r>
          </a:p>
          <a:p>
            <a:pPr marL="228600">
              <a:lnSpc>
                <a:spcPct val="100000"/>
              </a:lnSpc>
              <a:spcAft>
                <a:spcPts val="10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Answer - </a:t>
            </a:r>
            <a:r>
              <a:rPr lang="en-US" sz="2800" dirty="0">
                <a:latin typeface="Calibri" panose="020F0502020204030204" pitchFamily="34" charset="0"/>
                <a:ea typeface="Calibri" panose="020F0502020204030204" pitchFamily="34" charset="0"/>
                <a:cs typeface="Times New Roman" panose="02020603050405020304" pitchFamily="18" charset="0"/>
              </a:rPr>
              <a:t>2</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2800" dirty="0"/>
          </a:p>
        </p:txBody>
      </p:sp>
      <p:sp>
        <p:nvSpPr>
          <p:cNvPr id="19" name="Freeform: Shape 18">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Slide Number Placeholder 5">
            <a:extLst>
              <a:ext uri="{FF2B5EF4-FFF2-40B4-BE49-F238E27FC236}">
                <a16:creationId xmlns:a16="http://schemas.microsoft.com/office/drawing/2014/main" id="{86C8E4E7-4847-80EE-D193-1E9A33388491}"/>
              </a:ext>
            </a:extLst>
          </p:cNvPr>
          <p:cNvSpPr>
            <a:spLocks noGrp="1"/>
          </p:cNvSpPr>
          <p:nvPr>
            <p:ph type="sldNum" sz="quarter" idx="12"/>
          </p:nvPr>
        </p:nvSpPr>
        <p:spPr>
          <a:xfrm>
            <a:off x="9948863" y="6507212"/>
            <a:ext cx="1692274" cy="153888"/>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BA1B0FB-D917-4C8C-928F-313BD683BF39}" type="slidenum">
              <a:rPr kumimoji="0" lang="en-US" b="0" i="0" u="none" strike="noStrike" kern="1200" cap="none" spc="0" normalizeH="0" baseline="0" noProof="0" smtClean="0">
                <a:ln>
                  <a:noFill/>
                </a:ln>
                <a:effectLst/>
                <a:uLnTx/>
                <a:uFillTx/>
                <a:latin typeface="Gill Sans MT"/>
                <a:ea typeface="+mn-ea"/>
                <a:cs typeface="+mn-cs"/>
              </a:rPr>
              <a:pPr marL="0" marR="0" lvl="0" indent="0" defTabSz="914400" rtl="0" eaLnBrk="1" fontAlgn="auto" latinLnBrk="0" hangingPunct="1">
                <a:spcBef>
                  <a:spcPts val="0"/>
                </a:spcBef>
                <a:spcAft>
                  <a:spcPts val="600"/>
                </a:spcAft>
                <a:buClrTx/>
                <a:buSzTx/>
                <a:buFontTx/>
                <a:buNone/>
                <a:tabLst/>
                <a:defRPr/>
              </a:pPr>
              <a:t>25</a:t>
            </a:fld>
            <a:endParaRPr kumimoji="0" lang="en-US" b="0" i="0" u="none" strike="noStrike" kern="1200" cap="none" spc="0" normalizeH="0" baseline="0" noProof="0">
              <a:ln>
                <a:noFill/>
              </a:ln>
              <a:effectLst/>
              <a:uLnTx/>
              <a:uFillTx/>
              <a:latin typeface="Gill Sans MT"/>
              <a:ea typeface="+mn-ea"/>
              <a:cs typeface="+mn-cs"/>
            </a:endParaRPr>
          </a:p>
        </p:txBody>
      </p:sp>
    </p:spTree>
    <p:extLst>
      <p:ext uri="{BB962C8B-B14F-4D97-AF65-F5344CB8AC3E}">
        <p14:creationId xmlns:p14="http://schemas.microsoft.com/office/powerpoint/2010/main" val="56536819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57DE13-34D6-5A5B-6FAC-EFAB69259C19}"/>
              </a:ext>
            </a:extLst>
          </p:cNvPr>
          <p:cNvSpPr>
            <a:spLocks noGrp="1"/>
          </p:cNvSpPr>
          <p:nvPr>
            <p:ph idx="1"/>
          </p:nvPr>
        </p:nvSpPr>
        <p:spPr>
          <a:xfrm>
            <a:off x="202965" y="1532263"/>
            <a:ext cx="5583474" cy="3414425"/>
          </a:xfrm>
        </p:spPr>
        <p:txBody>
          <a:bodyPr anchor="t">
            <a:noAutofit/>
          </a:bodyPr>
          <a:lstStyle/>
          <a:p>
            <a:pPr marL="0" indent="0">
              <a:spcAft>
                <a:spcPts val="10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Q.2 </a:t>
            </a:r>
            <a:r>
              <a:rPr lang="en-IN" sz="2800" dirty="0">
                <a:latin typeface="Calibri" panose="020F0502020204030204" pitchFamily="34" charset="0"/>
                <a:ea typeface="Calibri" panose="020F0502020204030204" pitchFamily="34" charset="0"/>
                <a:cs typeface="Times New Roman" panose="02020603050405020304" pitchFamily="18" charset="0"/>
              </a:rPr>
              <a:t> C++ supports</a:t>
            </a:r>
            <a:r>
              <a:rPr lang="en-IN" sz="2800" dirty="0">
                <a:effectLst/>
                <a:latin typeface="Calibri" panose="020F0502020204030204" pitchFamily="34" charset="0"/>
                <a:ea typeface="Calibri" panose="020F0502020204030204" pitchFamily="34" charset="0"/>
                <a:cs typeface="Times New Roman" panose="02020603050405020304" pitchFamily="18" charset="0"/>
              </a:rPr>
              <a:t>  built-in functions for handling errors.</a:t>
            </a:r>
          </a:p>
          <a:p>
            <a:pPr marL="342900" lvl="0" indent="-342900">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True</a:t>
            </a:r>
          </a:p>
          <a:p>
            <a:pPr marL="342900" lvl="0" indent="-342900">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False</a:t>
            </a:r>
          </a:p>
          <a:p>
            <a:pPr marL="342900" lvl="0" indent="-342900">
              <a:buFont typeface="+mj-lt"/>
              <a:buAutoNum type="arabicPeriod"/>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10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Answer -1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p:pic>
        <p:nvPicPr>
          <p:cNvPr id="7" name="Picture 6" descr="Toy plastic numbers">
            <a:extLst>
              <a:ext uri="{FF2B5EF4-FFF2-40B4-BE49-F238E27FC236}">
                <a16:creationId xmlns:a16="http://schemas.microsoft.com/office/drawing/2014/main" id="{D66BBD63-BE63-61D1-47C7-A98572AC7463}"/>
              </a:ext>
            </a:extLst>
          </p:cNvPr>
          <p:cNvPicPr>
            <a:picLocks noChangeAspect="1"/>
          </p:cNvPicPr>
          <p:nvPr/>
        </p:nvPicPr>
        <p:blipFill rotWithShape="1">
          <a:blip r:embed="rId2"/>
          <a:srcRect l="15665" r="17583" b="-2"/>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0" name="Group 19">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2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5" name="Oval 24">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lide Number Placeholder 4">
            <a:extLst>
              <a:ext uri="{FF2B5EF4-FFF2-40B4-BE49-F238E27FC236}">
                <a16:creationId xmlns:a16="http://schemas.microsoft.com/office/drawing/2014/main" id="{D712FEEF-A9AA-ABFF-3C17-C6C4F3407546}"/>
              </a:ext>
            </a:extLst>
          </p:cNvPr>
          <p:cNvSpPr>
            <a:spLocks noGrp="1"/>
          </p:cNvSpPr>
          <p:nvPr>
            <p:ph type="sldNum" sz="quarter" idx="12"/>
          </p:nvPr>
        </p:nvSpPr>
        <p:spPr>
          <a:xfrm>
            <a:off x="9948863" y="6507212"/>
            <a:ext cx="1692274" cy="153888"/>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BA1B0FB-D917-4C8C-928F-313BD683BF39}" type="slidenum">
              <a:rPr kumimoji="0" lang="en-US" b="0" i="0" u="none" strike="noStrike" kern="1200" cap="none" spc="0" normalizeH="0" baseline="0" noProof="0" smtClean="0">
                <a:ln>
                  <a:noFill/>
                </a:ln>
                <a:effectLst/>
                <a:uLnTx/>
                <a:uFillTx/>
                <a:latin typeface="Gill Sans MT"/>
                <a:ea typeface="+mn-ea"/>
                <a:cs typeface="+mn-cs"/>
              </a:rPr>
              <a:pPr marL="0" marR="0" lvl="0" indent="0" defTabSz="914400" rtl="0" eaLnBrk="1" fontAlgn="auto" latinLnBrk="0" hangingPunct="1">
                <a:spcBef>
                  <a:spcPts val="0"/>
                </a:spcBef>
                <a:spcAft>
                  <a:spcPts val="600"/>
                </a:spcAft>
                <a:buClrTx/>
                <a:buSzTx/>
                <a:buFontTx/>
                <a:buNone/>
                <a:tabLst/>
                <a:defRPr/>
              </a:pPr>
              <a:t>26</a:t>
            </a:fld>
            <a:endParaRPr kumimoji="0" lang="en-US" b="0" i="0" u="none" strike="noStrike" kern="1200" cap="none" spc="0" normalizeH="0" baseline="0" noProof="0">
              <a:ln>
                <a:noFill/>
              </a:ln>
              <a:effectLst/>
              <a:uLnTx/>
              <a:uFillTx/>
              <a:latin typeface="Gill Sans MT"/>
              <a:ea typeface="+mn-ea"/>
              <a:cs typeface="+mn-cs"/>
            </a:endParaRPr>
          </a:p>
        </p:txBody>
      </p:sp>
    </p:spTree>
    <p:extLst>
      <p:ext uri="{BB962C8B-B14F-4D97-AF65-F5344CB8AC3E}">
        <p14:creationId xmlns:p14="http://schemas.microsoft.com/office/powerpoint/2010/main" val="19613957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57DE13-34D6-5A5B-6FAC-EFAB69259C19}"/>
              </a:ext>
            </a:extLst>
          </p:cNvPr>
          <p:cNvSpPr>
            <a:spLocks noGrp="1"/>
          </p:cNvSpPr>
          <p:nvPr>
            <p:ph idx="1"/>
          </p:nvPr>
        </p:nvSpPr>
        <p:spPr>
          <a:xfrm>
            <a:off x="350838" y="1432965"/>
            <a:ext cx="5592762" cy="3414425"/>
          </a:xfrm>
        </p:spPr>
        <p:txBody>
          <a:bodyPr anchor="t">
            <a:noAutofit/>
          </a:bodyPr>
          <a:lstStyle/>
          <a:p>
            <a:pPr marL="0" indent="0">
              <a:spcAft>
                <a:spcPts val="10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Q.3 </a:t>
            </a:r>
            <a:r>
              <a:rPr lang="en-IN" sz="2800" dirty="0">
                <a:effectLst/>
                <a:latin typeface="Calibri" panose="020F0502020204030204" pitchFamily="34" charset="0"/>
                <a:ea typeface="Calibri" panose="020F0502020204030204" pitchFamily="34" charset="0"/>
                <a:cs typeface="Times New Roman" panose="02020603050405020304" pitchFamily="18" charset="0"/>
              </a:rPr>
              <a:t>How many built-in functions are there for handling errors.</a:t>
            </a:r>
          </a:p>
          <a:p>
            <a:pPr marL="342900" lvl="0" indent="-342900">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Two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Seven</a:t>
            </a:r>
          </a:p>
          <a:p>
            <a:pPr marL="342900" lvl="0" indent="-342900">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Three </a:t>
            </a:r>
          </a:p>
          <a:p>
            <a:pPr marL="342900" lvl="0" indent="-342900">
              <a:spcAft>
                <a:spcPts val="1000"/>
              </a:spcAft>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Five</a:t>
            </a:r>
          </a:p>
          <a:p>
            <a:pPr marL="228600">
              <a:spcAft>
                <a:spcPts val="10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Answer -4</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p:pic>
        <p:nvPicPr>
          <p:cNvPr id="7" name="Picture 6" descr="Many question marks on black background">
            <a:extLst>
              <a:ext uri="{FF2B5EF4-FFF2-40B4-BE49-F238E27FC236}">
                <a16:creationId xmlns:a16="http://schemas.microsoft.com/office/drawing/2014/main" id="{A6210666-7E0B-A839-8F47-84382AFC1B38}"/>
              </a:ext>
            </a:extLst>
          </p:cNvPr>
          <p:cNvPicPr>
            <a:picLocks noChangeAspect="1"/>
          </p:cNvPicPr>
          <p:nvPr/>
        </p:nvPicPr>
        <p:blipFill rotWithShape="1">
          <a:blip r:embed="rId2"/>
          <a:srcRect l="47380" r="1" b="1"/>
          <a:stretch/>
        </p:blipFill>
        <p:spPr>
          <a:xfrm>
            <a:off x="5719706" y="60679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20" name="Group 19">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21" name="Freeform: Shape 20">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Oval 23">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lide Number Placeholder 4">
            <a:extLst>
              <a:ext uri="{FF2B5EF4-FFF2-40B4-BE49-F238E27FC236}">
                <a16:creationId xmlns:a16="http://schemas.microsoft.com/office/drawing/2014/main" id="{D712FEEF-A9AA-ABFF-3C17-C6C4F3407546}"/>
              </a:ext>
            </a:extLst>
          </p:cNvPr>
          <p:cNvSpPr>
            <a:spLocks noGrp="1"/>
          </p:cNvSpPr>
          <p:nvPr>
            <p:ph type="sldNum" sz="quarter" idx="12"/>
          </p:nvPr>
        </p:nvSpPr>
        <p:spPr>
          <a:xfrm>
            <a:off x="9948863" y="6507212"/>
            <a:ext cx="1692274" cy="153888"/>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BA1B0FB-D917-4C8C-928F-313BD683BF39}" type="slidenum">
              <a:rPr kumimoji="0" lang="en-US" b="0" i="0" u="none" strike="noStrike" kern="1200" cap="none" spc="0" normalizeH="0" baseline="0" noProof="0" smtClean="0">
                <a:ln>
                  <a:noFill/>
                </a:ln>
                <a:effectLst/>
                <a:uLnTx/>
                <a:uFillTx/>
                <a:latin typeface="Gill Sans MT"/>
                <a:ea typeface="+mn-ea"/>
                <a:cs typeface="+mn-cs"/>
              </a:rPr>
              <a:pPr marL="0" marR="0" lvl="0" indent="0" defTabSz="914400" rtl="0" eaLnBrk="1" fontAlgn="auto" latinLnBrk="0" hangingPunct="1">
                <a:spcBef>
                  <a:spcPts val="0"/>
                </a:spcBef>
                <a:spcAft>
                  <a:spcPts val="600"/>
                </a:spcAft>
                <a:buClrTx/>
                <a:buSzTx/>
                <a:buFontTx/>
                <a:buNone/>
                <a:tabLst/>
                <a:defRPr/>
              </a:pPr>
              <a:t>27</a:t>
            </a:fld>
            <a:endParaRPr kumimoji="0" lang="en-US" b="0" i="0" u="none" strike="noStrike" kern="1200" cap="none" spc="0" normalizeH="0" baseline="0" noProof="0">
              <a:ln>
                <a:noFill/>
              </a:ln>
              <a:effectLst/>
              <a:uLnTx/>
              <a:uFillTx/>
              <a:latin typeface="Gill Sans MT"/>
              <a:ea typeface="+mn-ea"/>
              <a:cs typeface="+mn-cs"/>
            </a:endParaRPr>
          </a:p>
        </p:txBody>
      </p:sp>
    </p:spTree>
    <p:extLst>
      <p:ext uri="{BB962C8B-B14F-4D97-AF65-F5344CB8AC3E}">
        <p14:creationId xmlns:p14="http://schemas.microsoft.com/office/powerpoint/2010/main" val="193874441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57DE13-34D6-5A5B-6FAC-EFAB69259C19}"/>
              </a:ext>
            </a:extLst>
          </p:cNvPr>
          <p:cNvSpPr>
            <a:spLocks noGrp="1"/>
          </p:cNvSpPr>
          <p:nvPr>
            <p:ph idx="1"/>
          </p:nvPr>
        </p:nvSpPr>
        <p:spPr>
          <a:xfrm>
            <a:off x="164307" y="1179651"/>
            <a:ext cx="7208042" cy="4849673"/>
          </a:xfrm>
        </p:spPr>
        <p:txBody>
          <a:bodyPr anchor="t">
            <a:noAutofit/>
          </a:bodyPr>
          <a:lstStyle/>
          <a:p>
            <a:pPr marL="0" indent="0">
              <a:spcAft>
                <a:spcPts val="10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Q.</a:t>
            </a:r>
            <a:r>
              <a:rPr lang="en-US" sz="2800" dirty="0">
                <a:latin typeface="Calibri" panose="020F0502020204030204" pitchFamily="34" charset="0"/>
                <a:ea typeface="Calibri" panose="020F0502020204030204" pitchFamily="34" charset="0"/>
                <a:cs typeface="Times New Roman" panose="02020603050405020304" pitchFamily="18" charset="0"/>
              </a:rPr>
              <a:t>4 </a:t>
            </a:r>
            <a:r>
              <a:rPr lang="en-US" sz="2800" b="1" dirty="0"/>
              <a:t>good()</a:t>
            </a:r>
            <a:r>
              <a:rPr lang="en-US" sz="2800" dirty="0"/>
              <a:t> function returns a  _______ value when no error has occurred. </a:t>
            </a:r>
          </a:p>
          <a:p>
            <a:pPr marL="342900" lvl="0" indent="-342900">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zero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string</a:t>
            </a:r>
          </a:p>
          <a:p>
            <a:pPr marL="342900" lvl="0" indent="-342900">
              <a:spcAft>
                <a:spcPts val="1000"/>
              </a:spcAft>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n</a:t>
            </a:r>
            <a:r>
              <a:rPr lang="en-IN" sz="2800" dirty="0">
                <a:effectLst/>
                <a:latin typeface="Calibri" panose="020F0502020204030204" pitchFamily="34" charset="0"/>
                <a:ea typeface="Calibri" panose="020F0502020204030204" pitchFamily="34" charset="0"/>
                <a:cs typeface="Times New Roman" panose="02020603050405020304" pitchFamily="18" charset="0"/>
              </a:rPr>
              <a:t>on-zero</a:t>
            </a:r>
          </a:p>
          <a:p>
            <a:pPr marL="342900" lvl="0" indent="-342900">
              <a:spcAft>
                <a:spcPts val="1000"/>
              </a:spcAft>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none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10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Answer -3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p:pic>
        <p:nvPicPr>
          <p:cNvPr id="26" name="Picture 25" descr="Question mark on green pastel background">
            <a:extLst>
              <a:ext uri="{FF2B5EF4-FFF2-40B4-BE49-F238E27FC236}">
                <a16:creationId xmlns:a16="http://schemas.microsoft.com/office/drawing/2014/main" id="{94819922-553C-06E5-1A6A-82307566488A}"/>
              </a:ext>
            </a:extLst>
          </p:cNvPr>
          <p:cNvPicPr>
            <a:picLocks noChangeAspect="1"/>
          </p:cNvPicPr>
          <p:nvPr/>
        </p:nvPicPr>
        <p:blipFill rotWithShape="1">
          <a:blip r:embed="rId2"/>
          <a:srcRect l="8218" r="8218"/>
          <a:stretch/>
        </p:blipFill>
        <p:spPr>
          <a:xfrm>
            <a:off x="7372349" y="10"/>
            <a:ext cx="4819651"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39" name="Rectangle 3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712FEEF-A9AA-ABFF-3C17-C6C4F3407546}"/>
              </a:ext>
            </a:extLst>
          </p:cNvPr>
          <p:cNvSpPr>
            <a:spLocks noGrp="1"/>
          </p:cNvSpPr>
          <p:nvPr>
            <p:ph type="sldNum" sz="quarter" idx="12"/>
          </p:nvPr>
        </p:nvSpPr>
        <p:spPr>
          <a:xfrm>
            <a:off x="9948863" y="6507212"/>
            <a:ext cx="1692274" cy="153888"/>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BA1B0FB-D917-4C8C-928F-313BD683BF39}" type="slidenum">
              <a:rPr kumimoji="0" lang="en-US" b="0" i="0" u="none" strike="noStrike" kern="1200" cap="none" spc="0" normalizeH="0" baseline="0" noProof="0" smtClean="0">
                <a:ln>
                  <a:noFill/>
                </a:ln>
                <a:effectLst/>
                <a:uLnTx/>
                <a:uFillTx/>
                <a:latin typeface="Gill Sans MT"/>
                <a:ea typeface="+mn-ea"/>
                <a:cs typeface="+mn-cs"/>
              </a:rPr>
              <a:pPr marL="0" marR="0" lvl="0" indent="0" defTabSz="914400" rtl="0" eaLnBrk="1" fontAlgn="auto" latinLnBrk="0" hangingPunct="1">
                <a:spcBef>
                  <a:spcPts val="0"/>
                </a:spcBef>
                <a:spcAft>
                  <a:spcPts val="600"/>
                </a:spcAft>
                <a:buClrTx/>
                <a:buSzTx/>
                <a:buFontTx/>
                <a:buNone/>
                <a:tabLst/>
                <a:defRPr/>
              </a:pPr>
              <a:t>28</a:t>
            </a:fld>
            <a:endParaRPr kumimoji="0" lang="en-US" b="0" i="0" u="none" strike="noStrike" kern="1200" cap="none" spc="0" normalizeH="0" baseline="0" noProof="0">
              <a:ln>
                <a:noFill/>
              </a:ln>
              <a:effectLst/>
              <a:uLnTx/>
              <a:uFillTx/>
              <a:latin typeface="Gill Sans MT"/>
              <a:ea typeface="+mn-ea"/>
              <a:cs typeface="+mn-cs"/>
            </a:endParaRPr>
          </a:p>
        </p:txBody>
      </p:sp>
    </p:spTree>
    <p:extLst>
      <p:ext uri="{BB962C8B-B14F-4D97-AF65-F5344CB8AC3E}">
        <p14:creationId xmlns:p14="http://schemas.microsoft.com/office/powerpoint/2010/main" val="5590644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57DE13-34D6-5A5B-6FAC-EFAB69259C19}"/>
              </a:ext>
            </a:extLst>
          </p:cNvPr>
          <p:cNvSpPr>
            <a:spLocks noGrp="1"/>
          </p:cNvSpPr>
          <p:nvPr>
            <p:ph idx="1"/>
          </p:nvPr>
        </p:nvSpPr>
        <p:spPr>
          <a:xfrm>
            <a:off x="194219" y="1131050"/>
            <a:ext cx="7156793" cy="4921353"/>
          </a:xfrm>
        </p:spPr>
        <p:txBody>
          <a:bodyPr anchor="t">
            <a:noAutofit/>
          </a:bodyPr>
          <a:lstStyle/>
          <a:p>
            <a:pPr marL="0" indent="0">
              <a:lnSpc>
                <a:spcPct val="100000"/>
              </a:lnSpc>
              <a:spcAft>
                <a:spcPts val="10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Q.5 </a:t>
            </a:r>
            <a:r>
              <a:rPr lang="en-US" sz="2800" b="1" dirty="0">
                <a:latin typeface="-apple-system"/>
              </a:rPr>
              <a:t>fail( ) </a:t>
            </a:r>
            <a:r>
              <a:rPr lang="en-US" sz="2800" dirty="0">
                <a:latin typeface="-apple-system"/>
              </a:rPr>
              <a:t>function returns a ______ value when an input or output operation has failed. </a:t>
            </a:r>
          </a:p>
          <a:p>
            <a:pPr marL="342900" lvl="0" indent="-342900">
              <a:lnSpc>
                <a:spcPct val="100000"/>
              </a:lnSpc>
              <a:buFont typeface="+mj-lt"/>
              <a:buAutoNum type="arabicPeriod"/>
            </a:pPr>
            <a:r>
              <a:rPr lang="en-US" sz="2800" dirty="0">
                <a:latin typeface="-apple-system"/>
                <a:ea typeface="Calibri" panose="020F0502020204030204" pitchFamily="34" charset="0"/>
                <a:cs typeface="Times New Roman" panose="02020603050405020304" pitchFamily="18" charset="0"/>
              </a:rPr>
              <a:t>zero</a:t>
            </a:r>
            <a:r>
              <a:rPr lang="en-IN" sz="28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0000"/>
              </a:lnSpc>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string</a:t>
            </a:r>
          </a:p>
          <a:p>
            <a:pPr marL="342900" lvl="0" indent="-342900">
              <a:lnSpc>
                <a:spcPct val="100000"/>
              </a:lnSpc>
              <a:spcAft>
                <a:spcPts val="1000"/>
              </a:spcAft>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None</a:t>
            </a:r>
          </a:p>
          <a:p>
            <a:pPr marL="342900" indent="-342900">
              <a:lnSpc>
                <a:spcPct val="100000"/>
              </a:lnSpc>
              <a:spcAft>
                <a:spcPts val="1000"/>
              </a:spcAft>
              <a:buFont typeface="+mj-lt"/>
              <a:buAutoNum type="arabicPeriod"/>
            </a:pPr>
            <a:r>
              <a:rPr lang="en-IN" sz="2800" dirty="0">
                <a:latin typeface="Calibri" panose="020F0502020204030204" pitchFamily="34" charset="0"/>
                <a:ea typeface="Calibri" panose="020F0502020204030204" pitchFamily="34" charset="0"/>
                <a:cs typeface="Times New Roman" panose="02020603050405020304" pitchFamily="18" charset="0"/>
              </a:rPr>
              <a:t>non-zero</a:t>
            </a:r>
          </a:p>
          <a:p>
            <a:pPr>
              <a:lnSpc>
                <a:spcPct val="100000"/>
              </a:lnSpc>
              <a:spcAft>
                <a:spcPts val="1000"/>
              </a:spcAft>
            </a:pPr>
            <a:r>
              <a:rPr lang="en-US" sz="2800" dirty="0">
                <a:latin typeface="Calibri" panose="020F0502020204030204" pitchFamily="34" charset="0"/>
                <a:ea typeface="Calibri" panose="020F0502020204030204" pitchFamily="34" charset="0"/>
                <a:cs typeface="Times New Roman" panose="02020603050405020304" pitchFamily="18" charset="0"/>
              </a:rPr>
              <a:t>Answer -4</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2800" dirty="0">
              <a:effectLst/>
              <a:latin typeface="-apple-system"/>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sz="2800" dirty="0">
                <a:latin typeface="-apple-system"/>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2800" dirty="0"/>
          </a:p>
        </p:txBody>
      </p:sp>
      <p:pic>
        <p:nvPicPr>
          <p:cNvPr id="9" name="Picture 8">
            <a:extLst>
              <a:ext uri="{FF2B5EF4-FFF2-40B4-BE49-F238E27FC236}">
                <a16:creationId xmlns:a16="http://schemas.microsoft.com/office/drawing/2014/main" id="{3AAE0536-3467-E1E4-1EC8-1D2118727018}"/>
              </a:ext>
            </a:extLst>
          </p:cNvPr>
          <p:cNvPicPr>
            <a:picLocks noChangeAspect="1"/>
          </p:cNvPicPr>
          <p:nvPr/>
        </p:nvPicPr>
        <p:blipFill rotWithShape="1">
          <a:blip r:embed="rId2"/>
          <a:srcRect l="12034" r="26506" b="-2"/>
          <a:stretch/>
        </p:blipFill>
        <p:spPr>
          <a:xfrm>
            <a:off x="6144727" y="1217656"/>
            <a:ext cx="5132388" cy="45092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9" name="Group 1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2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Oval 2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lide Number Placeholder 4">
            <a:extLst>
              <a:ext uri="{FF2B5EF4-FFF2-40B4-BE49-F238E27FC236}">
                <a16:creationId xmlns:a16="http://schemas.microsoft.com/office/drawing/2014/main" id="{D712FEEF-A9AA-ABFF-3C17-C6C4F3407546}"/>
              </a:ext>
            </a:extLst>
          </p:cNvPr>
          <p:cNvSpPr>
            <a:spLocks noGrp="1"/>
          </p:cNvSpPr>
          <p:nvPr>
            <p:ph type="sldNum" sz="quarter" idx="12"/>
          </p:nvPr>
        </p:nvSpPr>
        <p:spPr>
          <a:xfrm>
            <a:off x="9948863" y="6507212"/>
            <a:ext cx="1692274" cy="153888"/>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BA1B0FB-D917-4C8C-928F-313BD683BF39}" type="slidenum">
              <a:rPr kumimoji="0" lang="en-US" b="0" i="0" u="none" strike="noStrike" kern="1200" cap="none" spc="0" normalizeH="0" baseline="0" noProof="0" smtClean="0">
                <a:ln>
                  <a:noFill/>
                </a:ln>
                <a:effectLst/>
                <a:uLnTx/>
                <a:uFillTx/>
                <a:latin typeface="Gill Sans MT"/>
                <a:ea typeface="+mn-ea"/>
                <a:cs typeface="+mn-cs"/>
              </a:rPr>
              <a:pPr marL="0" marR="0" lvl="0" indent="0" defTabSz="914400" rtl="0" eaLnBrk="1" fontAlgn="auto" latinLnBrk="0" hangingPunct="1">
                <a:spcBef>
                  <a:spcPts val="0"/>
                </a:spcBef>
                <a:spcAft>
                  <a:spcPts val="600"/>
                </a:spcAft>
                <a:buClrTx/>
                <a:buSzTx/>
                <a:buFontTx/>
                <a:buNone/>
                <a:tabLst/>
                <a:defRPr/>
              </a:pPr>
              <a:t>29</a:t>
            </a:fld>
            <a:endParaRPr kumimoji="0" lang="en-US" b="0" i="0" u="none" strike="noStrike" kern="1200" cap="none" spc="0" normalizeH="0" baseline="0" noProof="0">
              <a:ln>
                <a:noFill/>
              </a:ln>
              <a:effectLst/>
              <a:uLnTx/>
              <a:uFillTx/>
              <a:latin typeface="Gill Sans MT"/>
              <a:ea typeface="+mn-ea"/>
              <a:cs typeface="+mn-cs"/>
            </a:endParaRPr>
          </a:p>
        </p:txBody>
      </p:sp>
    </p:spTree>
    <p:extLst>
      <p:ext uri="{BB962C8B-B14F-4D97-AF65-F5344CB8AC3E}">
        <p14:creationId xmlns:p14="http://schemas.microsoft.com/office/powerpoint/2010/main" val="145479929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B5712E6-A52A-1909-AE46-DBB1E9F30715}"/>
              </a:ext>
            </a:extLst>
          </p:cNvPr>
          <p:cNvSpPr>
            <a:spLocks noGrp="1"/>
          </p:cNvSpPr>
          <p:nvPr>
            <p:ph type="title"/>
          </p:nvPr>
        </p:nvSpPr>
        <p:spPr/>
        <p:txBody>
          <a:bodyPr/>
          <a:lstStyle/>
          <a:p>
            <a:r>
              <a:rPr lang="en-US" sz="4800" dirty="0">
                <a:latin typeface="Agency FB" panose="020B0503020202020204" pitchFamily="34" charset="0"/>
              </a:rPr>
              <a:t>What is File Handling?</a:t>
            </a:r>
            <a:endParaRPr lang="en-IN" dirty="0"/>
          </a:p>
        </p:txBody>
      </p:sp>
      <p:sp>
        <p:nvSpPr>
          <p:cNvPr id="3" name="Footer Placeholder 2">
            <a:extLst>
              <a:ext uri="{FF2B5EF4-FFF2-40B4-BE49-F238E27FC236}">
                <a16:creationId xmlns:a16="http://schemas.microsoft.com/office/drawing/2014/main" id="{6D16CEF7-1915-58DC-2DD3-7610F18D5B93}"/>
              </a:ext>
            </a:extLst>
          </p:cNvPr>
          <p:cNvSpPr>
            <a:spLocks noGrp="1"/>
          </p:cNvSpPr>
          <p:nvPr>
            <p:ph type="ftr" sz="quarter" idx="11"/>
          </p:nvPr>
        </p:nvSpPr>
        <p:spPr/>
        <p:txBody>
          <a:bodyPr/>
          <a:lstStyle/>
          <a:p>
            <a:r>
              <a:rPr lang="en-US"/>
              <a:t>Presentation title</a:t>
            </a:r>
            <a:endParaRPr lang="en-US" dirty="0"/>
          </a:p>
        </p:txBody>
      </p:sp>
      <p:sp>
        <p:nvSpPr>
          <p:cNvPr id="10" name="Content Placeholder 9">
            <a:extLst>
              <a:ext uri="{FF2B5EF4-FFF2-40B4-BE49-F238E27FC236}">
                <a16:creationId xmlns:a16="http://schemas.microsoft.com/office/drawing/2014/main" id="{77471D20-F0BC-21FC-99E3-45FF9764530A}"/>
              </a:ext>
            </a:extLst>
          </p:cNvPr>
          <p:cNvSpPr>
            <a:spLocks noGrp="1"/>
          </p:cNvSpPr>
          <p:nvPr>
            <p:ph idx="1"/>
          </p:nvPr>
        </p:nvSpPr>
        <p:spPr>
          <a:xfrm>
            <a:off x="5295900" y="2670586"/>
            <a:ext cx="6701027" cy="3527014"/>
          </a:xfrm>
        </p:spPr>
        <p:txBody>
          <a:bodyPr>
            <a:normAutofit fontScale="62500" lnSpcReduction="20000"/>
          </a:bodyPr>
          <a:lstStyle/>
          <a:p>
            <a:r>
              <a:rPr lang="en-US" sz="2600" b="1" dirty="0">
                <a:latin typeface="Arial" panose="020B0604020202020204" pitchFamily="34" charset="0"/>
                <a:cs typeface="Arial" panose="020B0604020202020204" pitchFamily="34" charset="0"/>
              </a:rPr>
              <a:t>File handling is used to store data permanently in a computer. Using file handling we can store our data in secondary memory (Hard disk).</a:t>
            </a:r>
          </a:p>
          <a:p>
            <a:r>
              <a:rPr lang="en-US" sz="2600" b="1" dirty="0">
                <a:latin typeface="Arial" panose="020B0604020202020204" pitchFamily="34" charset="0"/>
                <a:cs typeface="Arial" panose="020B0604020202020204" pitchFamily="34" charset="0"/>
              </a:rPr>
              <a:t>How to perform the File Handling</a:t>
            </a:r>
          </a:p>
          <a:p>
            <a:r>
              <a:rPr lang="en-US" sz="2600" b="1" dirty="0">
                <a:latin typeface="Arial" panose="020B0604020202020204" pitchFamily="34" charset="0"/>
                <a:cs typeface="Arial" panose="020B0604020202020204" pitchFamily="34" charset="0"/>
              </a:rPr>
              <a:t>For performing file handling we need to follow the following steps:-</a:t>
            </a:r>
          </a:p>
          <a:p>
            <a:r>
              <a:rPr lang="en-US" sz="2600" b="1" dirty="0">
                <a:latin typeface="Arial" panose="020B0604020202020204" pitchFamily="34" charset="0"/>
                <a:cs typeface="Arial" panose="020B0604020202020204" pitchFamily="34" charset="0"/>
              </a:rPr>
              <a:t> STEP 1-Naming a file</a:t>
            </a:r>
          </a:p>
          <a:p>
            <a:r>
              <a:rPr lang="en-US" sz="2600" b="1" dirty="0">
                <a:latin typeface="Arial" panose="020B0604020202020204" pitchFamily="34" charset="0"/>
                <a:cs typeface="Arial" panose="020B0604020202020204" pitchFamily="34" charset="0"/>
              </a:rPr>
              <a:t> STEP 2-Opening a file</a:t>
            </a:r>
          </a:p>
          <a:p>
            <a:r>
              <a:rPr lang="en-US" sz="2600" b="1" dirty="0">
                <a:latin typeface="Arial" panose="020B0604020202020204" pitchFamily="34" charset="0"/>
                <a:cs typeface="Arial" panose="020B0604020202020204" pitchFamily="34" charset="0"/>
              </a:rPr>
              <a:t> STEP 3-Writing data into the file</a:t>
            </a:r>
          </a:p>
          <a:p>
            <a:r>
              <a:rPr lang="en-US" sz="2600" b="1" dirty="0">
                <a:latin typeface="Arial" panose="020B0604020202020204" pitchFamily="34" charset="0"/>
                <a:cs typeface="Arial" panose="020B0604020202020204" pitchFamily="34" charset="0"/>
              </a:rPr>
              <a:t> STEP 4-Reading data from the file</a:t>
            </a:r>
          </a:p>
          <a:p>
            <a:r>
              <a:rPr lang="en-US" sz="2600" b="1" dirty="0">
                <a:latin typeface="Arial" panose="020B0604020202020204" pitchFamily="34" charset="0"/>
                <a:cs typeface="Arial" panose="020B0604020202020204" pitchFamily="34" charset="0"/>
              </a:rPr>
              <a:t> STEP 5-Closing a file.</a:t>
            </a:r>
          </a:p>
          <a:p>
            <a:endParaRPr lang="en-IN" dirty="0"/>
          </a:p>
        </p:txBody>
      </p:sp>
      <p:sp>
        <p:nvSpPr>
          <p:cNvPr id="8" name="Slide Number Placeholder 7">
            <a:extLst>
              <a:ext uri="{FF2B5EF4-FFF2-40B4-BE49-F238E27FC236}">
                <a16:creationId xmlns:a16="http://schemas.microsoft.com/office/drawing/2014/main" id="{BA1534C2-2DEA-619C-06C6-EF6604532E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3" name="Picture Placeholder 12">
            <a:extLst>
              <a:ext uri="{FF2B5EF4-FFF2-40B4-BE49-F238E27FC236}">
                <a16:creationId xmlns:a16="http://schemas.microsoft.com/office/drawing/2014/main" id="{E8F12BA5-59AD-2536-C086-C8722E3CC9DE}"/>
              </a:ext>
            </a:extLst>
          </p:cNvPr>
          <p:cNvPicPr>
            <a:picLocks noGrp="1" noChangeAspect="1"/>
          </p:cNvPicPr>
          <p:nvPr>
            <p:ph type="pic" sz="quarter" idx="13"/>
          </p:nvPr>
        </p:nvPicPr>
        <p:blipFill>
          <a:blip r:embed="rId2"/>
          <a:srcRect l="1406" r="1406"/>
          <a:stretch>
            <a:fillRect/>
          </a:stretch>
        </p:blipFill>
        <p:spPr>
          <a:prstGeom prst="rect">
            <a:avLst/>
          </a:prstGeom>
        </p:spPr>
      </p:pic>
    </p:spTree>
    <p:extLst>
      <p:ext uri="{BB962C8B-B14F-4D97-AF65-F5344CB8AC3E}">
        <p14:creationId xmlns:p14="http://schemas.microsoft.com/office/powerpoint/2010/main" val="33047689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normAutofit/>
          </a:bodyPr>
          <a:lstStyle/>
          <a:p>
            <a:r>
              <a:rPr lang="en-US" sz="6000"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144001" y="832198"/>
            <a:ext cx="3048000" cy="3348245"/>
          </a:xfrm>
        </p:spPr>
        <p:txBody>
          <a:bodyPr>
            <a:normAutofit fontScale="92500" lnSpcReduction="10000"/>
          </a:bodyPr>
          <a:lstStyle/>
          <a:p>
            <a:r>
              <a:rPr lang="en-US" dirty="0" err="1"/>
              <a:t>Pranjal</a:t>
            </a:r>
            <a:r>
              <a:rPr lang="en-US" dirty="0"/>
              <a:t> Tiwari</a:t>
            </a:r>
          </a:p>
          <a:p>
            <a:r>
              <a:rPr lang="en-US" dirty="0"/>
              <a:t>07629802021</a:t>
            </a:r>
          </a:p>
          <a:p>
            <a:r>
              <a:rPr lang="en-US" dirty="0"/>
              <a:t>&amp;</a:t>
            </a:r>
          </a:p>
          <a:p>
            <a:r>
              <a:rPr lang="en-US" dirty="0" err="1"/>
              <a:t>Ansh</a:t>
            </a:r>
            <a:r>
              <a:rPr lang="en-US" dirty="0"/>
              <a:t> Sharma</a:t>
            </a:r>
          </a:p>
          <a:p>
            <a:r>
              <a:rPr lang="en-US" dirty="0"/>
              <a:t>07829802021</a:t>
            </a:r>
          </a:p>
          <a:p>
            <a:endParaRPr lang="en-US" dirty="0"/>
          </a:p>
          <a:p>
            <a:r>
              <a:rPr lang="en-US" dirty="0"/>
              <a:t>BCA-III EB</a:t>
            </a:r>
          </a:p>
          <a:p>
            <a:endParaRPr lang="en-US" dirty="0"/>
          </a:p>
          <a:p>
            <a:r>
              <a:rPr lang="en-US" dirty="0"/>
              <a:t>C++ Presentation</a:t>
            </a:r>
          </a:p>
          <a:p>
            <a:endParaRPr lang="en-US" dirty="0"/>
          </a:p>
          <a:p>
            <a:endParaRPr lang="en-US"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Tree>
    <p:extLst>
      <p:ext uri="{BB962C8B-B14F-4D97-AF65-F5344CB8AC3E}">
        <p14:creationId xmlns:p14="http://schemas.microsoft.com/office/powerpoint/2010/main" val="767611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randombar(horizontal)">
                                      <p:cBhvr>
                                        <p:cTn id="7" dur="500"/>
                                        <p:tgtEl>
                                          <p:spTgt spid="3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randombar(horizontal)">
                                      <p:cBhvr>
                                        <p:cTn id="10" dur="500"/>
                                        <p:tgtEl>
                                          <p:spTgt spid="3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randombar(horizontal)">
                                      <p:cBhvr>
                                        <p:cTn id="13" dur="500"/>
                                        <p:tgtEl>
                                          <p:spTgt spid="3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3">
                                            <p:txEl>
                                              <p:pRg st="3" end="3"/>
                                            </p:txEl>
                                          </p:spTgt>
                                        </p:tgtEl>
                                        <p:attrNameLst>
                                          <p:attrName>style.visibility</p:attrName>
                                        </p:attrNameLst>
                                      </p:cBhvr>
                                      <p:to>
                                        <p:strVal val="visible"/>
                                      </p:to>
                                    </p:set>
                                    <p:animEffect transition="in" filter="randombar(horizontal)">
                                      <p:cBhvr>
                                        <p:cTn id="16" dur="500"/>
                                        <p:tgtEl>
                                          <p:spTgt spid="3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3">
                                            <p:txEl>
                                              <p:pRg st="4" end="4"/>
                                            </p:txEl>
                                          </p:spTgt>
                                        </p:tgtEl>
                                        <p:attrNameLst>
                                          <p:attrName>style.visibility</p:attrName>
                                        </p:attrNameLst>
                                      </p:cBhvr>
                                      <p:to>
                                        <p:strVal val="visible"/>
                                      </p:to>
                                    </p:set>
                                    <p:animEffect transition="in" filter="randombar(horizontal)">
                                      <p:cBhvr>
                                        <p:cTn id="19" dur="500"/>
                                        <p:tgtEl>
                                          <p:spTgt spid="3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3">
                                            <p:txEl>
                                              <p:pRg st="6" end="6"/>
                                            </p:txEl>
                                          </p:spTgt>
                                        </p:tgtEl>
                                        <p:attrNameLst>
                                          <p:attrName>style.visibility</p:attrName>
                                        </p:attrNameLst>
                                      </p:cBhvr>
                                      <p:to>
                                        <p:strVal val="visible"/>
                                      </p:to>
                                    </p:set>
                                    <p:animEffect transition="in" filter="randombar(horizontal)">
                                      <p:cBhvr>
                                        <p:cTn id="22" dur="500"/>
                                        <p:tgtEl>
                                          <p:spTgt spid="33">
                                            <p:txEl>
                                              <p:pRg st="6" end="6"/>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3">
                                            <p:txEl>
                                              <p:pRg st="8" end="8"/>
                                            </p:txEl>
                                          </p:spTgt>
                                        </p:tgtEl>
                                        <p:attrNameLst>
                                          <p:attrName>style.visibility</p:attrName>
                                        </p:attrNameLst>
                                      </p:cBhvr>
                                      <p:to>
                                        <p:strVal val="visible"/>
                                      </p:to>
                                    </p:set>
                                    <p:animEffect transition="in" filter="randombar(horizontal)">
                                      <p:cBhvr>
                                        <p:cTn id="25" dur="500"/>
                                        <p:tgtEl>
                                          <p:spTgt spid="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Autofit/>
          </a:bodyPr>
          <a:lstStyle/>
          <a:p>
            <a:r>
              <a:rPr lang="en-US" sz="2800" b="0" i="0" dirty="0">
                <a:solidFill>
                  <a:srgbClr val="61738E"/>
                </a:solidFill>
                <a:effectLst/>
                <a:latin typeface="Source Sans Pro" panose="020B0503030403020204" pitchFamily="34" charset="0"/>
              </a:rPr>
              <a:t>Errors are the problems that occur in the program due to an illegal operation performed by the user. Error Handling is the process of handling errors and exceptions such that the normal execution of the system is not affected . </a:t>
            </a:r>
            <a:endParaRPr lang="en-US" sz="280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4</a:t>
            </a:fld>
            <a:endParaRPr lang="en-US" noProof="0" dirty="0"/>
          </a:p>
        </p:txBody>
      </p:sp>
      <p:pic>
        <p:nvPicPr>
          <p:cNvPr id="16" name="Picture Placeholder 15">
            <a:extLst>
              <a:ext uri="{FF2B5EF4-FFF2-40B4-BE49-F238E27FC236}">
                <a16:creationId xmlns:a16="http://schemas.microsoft.com/office/drawing/2014/main" id="{1125345F-358F-D0E8-2AF6-367861B9B693}"/>
              </a:ext>
            </a:extLst>
          </p:cNvPr>
          <p:cNvPicPr>
            <a:picLocks noGrp="1" noChangeAspect="1"/>
          </p:cNvPicPr>
          <p:nvPr>
            <p:ph type="pic" sz="quarter" idx="13"/>
          </p:nvPr>
        </p:nvPicPr>
        <p:blipFill>
          <a:blip r:embed="rId2"/>
          <a:srcRect l="18967" r="18967"/>
          <a:stretch>
            <a:fillRect/>
          </a:stretch>
        </p:blipFill>
        <p:spPr>
          <a:xfrm>
            <a:off x="-1" y="2286000"/>
            <a:ext cx="5273787" cy="4572000"/>
          </a:xfrm>
          <a:prstGeom prst="rect">
            <a:avLst/>
          </a:prstGeom>
          <a:solidFill>
            <a:srgbClr val="FFFFFF">
              <a:shade val="85000"/>
            </a:srgbClr>
          </a:solidFill>
          <a:ln w="88900" cap="sq">
            <a:solidFill>
              <a:schemeClr val="accent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47538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AB22036-3C95-47CA-8E92-698403EF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B963C5B-C292-4B20-9EC4-89C35372D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0EA9D-D98A-050A-A9E3-EC0CC4F3097B}"/>
              </a:ext>
            </a:extLst>
          </p:cNvPr>
          <p:cNvSpPr>
            <a:spLocks noGrp="1"/>
          </p:cNvSpPr>
          <p:nvPr>
            <p:ph type="title"/>
          </p:nvPr>
        </p:nvSpPr>
        <p:spPr>
          <a:xfrm>
            <a:off x="647700" y="141842"/>
            <a:ext cx="10712377" cy="872100"/>
          </a:xfrm>
        </p:spPr>
        <p:txBody>
          <a:bodyPr vert="horz" lIns="91440" tIns="45720" rIns="91440" bIns="45720" rtlCol="0" anchor="ctr">
            <a:normAutofit/>
          </a:bodyPr>
          <a:lstStyle/>
          <a:p>
            <a:r>
              <a:rPr lang="en-US" sz="2800" spc="-40">
                <a:solidFill>
                  <a:srgbClr val="FFFFFF"/>
                </a:solidFill>
              </a:rPr>
              <a:t>error handling in file</a:t>
            </a:r>
          </a:p>
        </p:txBody>
      </p:sp>
      <p:sp>
        <p:nvSpPr>
          <p:cNvPr id="5" name="Content Placeholder 4">
            <a:extLst>
              <a:ext uri="{FF2B5EF4-FFF2-40B4-BE49-F238E27FC236}">
                <a16:creationId xmlns:a16="http://schemas.microsoft.com/office/drawing/2014/main" id="{CB6541CB-C219-3BF3-05DB-6AC23845D681}"/>
              </a:ext>
            </a:extLst>
          </p:cNvPr>
          <p:cNvSpPr>
            <a:spLocks noGrp="1"/>
          </p:cNvSpPr>
          <p:nvPr>
            <p:ph idx="1"/>
          </p:nvPr>
        </p:nvSpPr>
        <p:spPr>
          <a:xfrm>
            <a:off x="647700" y="1844937"/>
            <a:ext cx="5855458" cy="4332026"/>
          </a:xfrm>
        </p:spPr>
        <p:txBody>
          <a:bodyPr vert="horz" lIns="91440" tIns="45720" rIns="91440" bIns="45720" rtlCol="0">
            <a:normAutofit/>
          </a:bodyPr>
          <a:lstStyle/>
          <a:p>
            <a:r>
              <a:rPr lang="en-US" sz="3400" dirty="0"/>
              <a:t>Error handling is a process to handle the  errors in a file . We perform error handling so, the normal flow of program can be maintained even after getting errors.</a:t>
            </a:r>
          </a:p>
        </p:txBody>
      </p:sp>
      <p:sp>
        <p:nvSpPr>
          <p:cNvPr id="6" name="Date Placeholder 5">
            <a:extLst>
              <a:ext uri="{FF2B5EF4-FFF2-40B4-BE49-F238E27FC236}">
                <a16:creationId xmlns:a16="http://schemas.microsoft.com/office/drawing/2014/main" id="{5EDDDB08-6E1D-5736-D025-C90C04A5A541}"/>
              </a:ext>
            </a:extLst>
          </p:cNvPr>
          <p:cNvSpPr>
            <a:spLocks noGrp="1"/>
          </p:cNvSpPr>
          <p:nvPr>
            <p:ph type="dt" sz="half" idx="10"/>
          </p:nvPr>
        </p:nvSpPr>
        <p:spPr>
          <a:xfrm>
            <a:off x="7325958" y="6356350"/>
            <a:ext cx="3875442" cy="365125"/>
          </a:xfrm>
        </p:spPr>
        <p:txBody>
          <a:bodyPr vert="horz" lIns="91440" tIns="45720" rIns="91440" bIns="45720" rtlCol="0" anchor="ctr">
            <a:normAutofit/>
          </a:bodyPr>
          <a:lstStyle/>
          <a:p>
            <a:pPr>
              <a:spcAft>
                <a:spcPts val="600"/>
              </a:spcAft>
              <a:defRPr/>
            </a:pPr>
            <a:r>
              <a:rPr lang="en-US">
                <a:solidFill>
                  <a:srgbClr val="FFFFFF"/>
                </a:solidFill>
              </a:rPr>
              <a:t>20XX</a:t>
            </a:r>
          </a:p>
        </p:txBody>
      </p:sp>
      <p:sp>
        <p:nvSpPr>
          <p:cNvPr id="7" name="Slide Number Placeholder 6">
            <a:extLst>
              <a:ext uri="{FF2B5EF4-FFF2-40B4-BE49-F238E27FC236}">
                <a16:creationId xmlns:a16="http://schemas.microsoft.com/office/drawing/2014/main" id="{D3B6BA3A-ECB8-BEC9-D895-13664F7204D3}"/>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D6D940D-6D44-4DF9-9322-B4B11F7EDCD0}" type="slidenum">
              <a:rPr kumimoji="0" lang="en-US" b="0" i="0" u="none" strike="noStrike" cap="none" spc="0" normalizeH="0" baseline="0" noProof="0">
                <a:ln>
                  <a:noFill/>
                </a:ln>
                <a:solidFill>
                  <a:srgbClr val="FFFFFF"/>
                </a:solidFill>
                <a:effectLst/>
                <a:uLnTx/>
                <a:uFillTx/>
              </a:rPr>
              <a:pPr marR="0" lvl="0" indent="0" fontAlgn="auto">
                <a:spcBef>
                  <a:spcPts val="0"/>
                </a:spcBef>
                <a:spcAft>
                  <a:spcPts val="600"/>
                </a:spcAft>
                <a:buClrTx/>
                <a:buSzTx/>
                <a:buFontTx/>
                <a:buNone/>
                <a:tabLst/>
                <a:defRPr/>
              </a:pPr>
              <a:t>5</a:t>
            </a:fld>
            <a:endParaRPr kumimoji="0" lang="en-US" b="0" i="0" u="none" strike="noStrike" cap="none" spc="0" normalizeH="0" baseline="0" noProof="0">
              <a:ln>
                <a:noFill/>
              </a:ln>
              <a:solidFill>
                <a:srgbClr val="FFFFFF"/>
              </a:solidFill>
              <a:effectLst/>
              <a:uLnTx/>
              <a:uFillTx/>
            </a:endParaRPr>
          </a:p>
        </p:txBody>
      </p:sp>
      <p:pic>
        <p:nvPicPr>
          <p:cNvPr id="8" name="Picture 7">
            <a:extLst>
              <a:ext uri="{FF2B5EF4-FFF2-40B4-BE49-F238E27FC236}">
                <a16:creationId xmlns:a16="http://schemas.microsoft.com/office/drawing/2014/main" id="{BFD00619-315D-A353-E7D8-D7BA4452DADE}"/>
              </a:ext>
            </a:extLst>
          </p:cNvPr>
          <p:cNvPicPr>
            <a:picLocks noChangeAspect="1"/>
          </p:cNvPicPr>
          <p:nvPr/>
        </p:nvPicPr>
        <p:blipFill>
          <a:blip r:embed="rId2"/>
          <a:stretch>
            <a:fillRect/>
          </a:stretch>
        </p:blipFill>
        <p:spPr>
          <a:xfrm>
            <a:off x="6850743" y="1150466"/>
            <a:ext cx="5355771" cy="5707533"/>
          </a:xfrm>
          <a:prstGeom prst="rect">
            <a:avLst/>
          </a:prstGeom>
        </p:spPr>
      </p:pic>
    </p:spTree>
    <p:extLst>
      <p:ext uri="{BB962C8B-B14F-4D97-AF65-F5344CB8AC3E}">
        <p14:creationId xmlns:p14="http://schemas.microsoft.com/office/powerpoint/2010/main" val="16636918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70540796-FFF9-4CEE-8B72-E22597609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C8B5E5-85FD-4C1F-9D06-893194542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680F6-140E-C9B0-E239-7C616D9BA0F6}"/>
              </a:ext>
            </a:extLst>
          </p:cNvPr>
          <p:cNvSpPr>
            <a:spLocks noGrp="1"/>
          </p:cNvSpPr>
          <p:nvPr>
            <p:ph type="title"/>
          </p:nvPr>
        </p:nvSpPr>
        <p:spPr>
          <a:xfrm>
            <a:off x="395909" y="316065"/>
            <a:ext cx="10375900" cy="1214562"/>
          </a:xfrm>
        </p:spPr>
        <p:txBody>
          <a:bodyPr vert="horz" lIns="91440" tIns="45720" rIns="91440" bIns="45720" rtlCol="0" anchor="b">
            <a:normAutofit/>
          </a:bodyPr>
          <a:lstStyle/>
          <a:p>
            <a:r>
              <a:rPr lang="en-US" spc="-40" dirty="0">
                <a:solidFill>
                  <a:srgbClr val="FFFFFF"/>
                </a:solidFill>
              </a:rPr>
              <a:t>need of error handling</a:t>
            </a:r>
          </a:p>
        </p:txBody>
      </p:sp>
      <p:sp>
        <p:nvSpPr>
          <p:cNvPr id="5" name="Content Placeholder 4">
            <a:extLst>
              <a:ext uri="{FF2B5EF4-FFF2-40B4-BE49-F238E27FC236}">
                <a16:creationId xmlns:a16="http://schemas.microsoft.com/office/drawing/2014/main" id="{42B0DF88-5DF6-91BC-35A1-68427EBF5D81}"/>
              </a:ext>
            </a:extLst>
          </p:cNvPr>
          <p:cNvSpPr>
            <a:spLocks noGrp="1"/>
          </p:cNvSpPr>
          <p:nvPr>
            <p:ph idx="1"/>
          </p:nvPr>
        </p:nvSpPr>
        <p:spPr>
          <a:xfrm>
            <a:off x="507734" y="2286001"/>
            <a:ext cx="7224026" cy="4329112"/>
          </a:xfrm>
        </p:spPr>
        <p:txBody>
          <a:bodyPr vert="horz" lIns="91440" tIns="45720" rIns="91440" bIns="45720" rtlCol="0">
            <a:normAutofit/>
          </a:bodyPr>
          <a:lstStyle/>
          <a:p>
            <a:pPr>
              <a:lnSpc>
                <a:spcPct val="100000"/>
              </a:lnSpc>
            </a:pPr>
            <a:r>
              <a:rPr lang="en-US" sz="2000" b="1" i="0" dirty="0">
                <a:effectLst/>
              </a:rPr>
              <a:t>The following are the commo</a:t>
            </a:r>
            <a:r>
              <a:rPr lang="en-US" sz="2000" b="1" dirty="0"/>
              <a:t>n problems that lead to errors during file operations:</a:t>
            </a:r>
          </a:p>
          <a:p>
            <a:pPr>
              <a:lnSpc>
                <a:spcPct val="100000"/>
              </a:lnSpc>
            </a:pPr>
            <a:endParaRPr lang="en-US" sz="1700" b="1" dirty="0"/>
          </a:p>
          <a:p>
            <a:pPr marL="342900" indent="-228600">
              <a:lnSpc>
                <a:spcPct val="100000"/>
              </a:lnSpc>
              <a:buFont typeface="Arial" panose="020B0604020202020204" pitchFamily="34" charset="0"/>
              <a:buChar char="•"/>
            </a:pPr>
            <a:r>
              <a:rPr lang="en-US" sz="1800" b="1" dirty="0"/>
              <a:t>When trying to open a file for reading might not exist.</a:t>
            </a:r>
          </a:p>
          <a:p>
            <a:pPr marL="342900" indent="-228600">
              <a:lnSpc>
                <a:spcPct val="100000"/>
              </a:lnSpc>
              <a:buFont typeface="Arial" panose="020B0604020202020204" pitchFamily="34" charset="0"/>
              <a:buChar char="•"/>
            </a:pPr>
            <a:r>
              <a:rPr lang="en-US" sz="1800" b="1" dirty="0"/>
              <a:t>When trying to read from a file beyond its total number of characters.</a:t>
            </a:r>
          </a:p>
          <a:p>
            <a:pPr marL="342900" indent="-228600">
              <a:lnSpc>
                <a:spcPct val="100000"/>
              </a:lnSpc>
              <a:buFont typeface="Arial" panose="020B0604020202020204" pitchFamily="34" charset="0"/>
              <a:buChar char="•"/>
            </a:pPr>
            <a:r>
              <a:rPr lang="en-US" sz="1800" b="1" dirty="0"/>
              <a:t>When trying to perform a read operation from a file that has opened in write mode</a:t>
            </a:r>
          </a:p>
          <a:p>
            <a:pPr marL="342900" indent="-228600">
              <a:lnSpc>
                <a:spcPct val="100000"/>
              </a:lnSpc>
              <a:buFont typeface="Arial" panose="020B0604020202020204" pitchFamily="34" charset="0"/>
              <a:buChar char="•"/>
            </a:pPr>
            <a:r>
              <a:rPr lang="en-US" sz="1800" b="1" dirty="0"/>
              <a:t>When trying to perform a write operation on a file that  has opened in reading mode.</a:t>
            </a:r>
          </a:p>
          <a:p>
            <a:pPr marL="342900" indent="-228600">
              <a:lnSpc>
                <a:spcPct val="100000"/>
              </a:lnSpc>
              <a:buFont typeface="Arial" panose="020B0604020202020204" pitchFamily="34" charset="0"/>
              <a:buChar char="•"/>
            </a:pPr>
            <a:r>
              <a:rPr lang="en-US" sz="1800" b="1" dirty="0"/>
              <a:t>When trying to operate on a file that has not been opened.</a:t>
            </a:r>
          </a:p>
          <a:p>
            <a:pPr marL="342900" indent="-228600">
              <a:lnSpc>
                <a:spcPct val="100000"/>
              </a:lnSpc>
              <a:buFont typeface="Arial" panose="020B0604020202020204" pitchFamily="34" charset="0"/>
              <a:buChar char="•"/>
            </a:pPr>
            <a:endParaRPr lang="en-US" sz="1800" b="1" dirty="0"/>
          </a:p>
          <a:p>
            <a:pPr marL="342900" indent="-228600">
              <a:lnSpc>
                <a:spcPct val="100000"/>
              </a:lnSpc>
              <a:buFont typeface="Arial" panose="020B0604020202020204" pitchFamily="34" charset="0"/>
              <a:buChar char="•"/>
            </a:pPr>
            <a:endParaRPr lang="en-US" sz="1700" b="1" dirty="0"/>
          </a:p>
          <a:p>
            <a:pPr indent="-228600">
              <a:lnSpc>
                <a:spcPct val="100000"/>
              </a:lnSpc>
              <a:buFont typeface="Arial" panose="020B0604020202020204" pitchFamily="34" charset="0"/>
              <a:buChar char="•"/>
            </a:pPr>
            <a:endParaRPr lang="en-US" sz="1700" dirty="0"/>
          </a:p>
        </p:txBody>
      </p:sp>
      <p:pic>
        <p:nvPicPr>
          <p:cNvPr id="9" name="Picture Placeholder 8">
            <a:extLst>
              <a:ext uri="{FF2B5EF4-FFF2-40B4-BE49-F238E27FC236}">
                <a16:creationId xmlns:a16="http://schemas.microsoft.com/office/drawing/2014/main" id="{26767071-EE1C-E64E-CF54-61B3C23FA876}"/>
              </a:ext>
            </a:extLst>
          </p:cNvPr>
          <p:cNvPicPr>
            <a:picLocks noGrp="1" noChangeAspect="1"/>
          </p:cNvPicPr>
          <p:nvPr>
            <p:ph type="pic" sz="quarter" idx="13"/>
          </p:nvPr>
        </p:nvPicPr>
        <p:blipFill rotWithShape="1">
          <a:blip r:embed="rId2"/>
          <a:srcRect r="-1" b="22824"/>
          <a:stretch/>
        </p:blipFill>
        <p:spPr>
          <a:xfrm>
            <a:off x="8379459" y="2900363"/>
            <a:ext cx="3304807" cy="3276599"/>
          </a:xfrm>
          <a:prstGeom prst="rect">
            <a:avLst/>
          </a:prstGeom>
        </p:spPr>
      </p:pic>
      <p:sp>
        <p:nvSpPr>
          <p:cNvPr id="7" name="Slide Number Placeholder 6">
            <a:extLst>
              <a:ext uri="{FF2B5EF4-FFF2-40B4-BE49-F238E27FC236}">
                <a16:creationId xmlns:a16="http://schemas.microsoft.com/office/drawing/2014/main" id="{67378ACD-BA8D-4B6D-270B-4B0B6A69AA81}"/>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D6D940D-6D44-4DF9-9322-B4B11F7EDCD0}" type="slidenum">
              <a:rPr kumimoji="0" lang="en-US" b="0" i="0" u="none" strike="noStrike" cap="none" spc="0" normalizeH="0" baseline="0" noProof="0">
                <a:ln>
                  <a:noFill/>
                </a:ln>
                <a:effectLst/>
                <a:uLnTx/>
                <a:uFillTx/>
              </a:rPr>
              <a:pPr marR="0" lvl="0" indent="0" fontAlgn="auto">
                <a:spcBef>
                  <a:spcPts val="0"/>
                </a:spcBef>
                <a:spcAft>
                  <a:spcPts val="600"/>
                </a:spcAft>
                <a:buClrTx/>
                <a:buSzTx/>
                <a:buFontTx/>
                <a:buNone/>
                <a:tabLst/>
                <a:defRPr/>
              </a:pPr>
              <a:t>6</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27054031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67341D0A-0322-470A-BC74-EE9311CE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C2F39F9-0762-44C7-A5B8-A7081E4CB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vert="horz" lIns="91440" tIns="45720" rIns="91440" bIns="45720" rtlCol="0" anchor="t">
            <a:normAutofit/>
          </a:bodyPr>
          <a:lstStyle/>
          <a:p>
            <a:r>
              <a:rPr lang="en-US" sz="6000" spc="-40" dirty="0">
                <a:solidFill>
                  <a:srgbClr val="FFFFFF"/>
                </a:solidFill>
              </a:rPr>
              <a:t>Methods for handling errors</a:t>
            </a:r>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lvl="0">
              <a:spcAft>
                <a:spcPts val="600"/>
              </a:spcAft>
            </a:pPr>
            <a:r>
              <a:rPr lang="en-US" kern="1200" noProof="0">
                <a:solidFill>
                  <a:srgbClr val="FFFFFF"/>
                </a:solidFill>
                <a:latin typeface="+mn-lt"/>
                <a:ea typeface="+mn-ea"/>
                <a:cs typeface="+mn-cs"/>
              </a:rPr>
              <a:t>Presentation title</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pPr>
            <a:r>
              <a:rPr lang="en-US">
                <a:solidFill>
                  <a:srgbClr val="FFFFFF"/>
                </a:solidFill>
              </a:rPr>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smtClean="0">
                <a:solidFill>
                  <a:srgbClr val="FFFFFF"/>
                </a:solidFill>
              </a:rPr>
              <a:pPr lvl="0">
                <a:spcAft>
                  <a:spcPts val="600"/>
                </a:spcAft>
              </a:pPr>
              <a:t>7</a:t>
            </a:fld>
            <a:endParaRPr lang="en-US" noProof="0">
              <a:solidFill>
                <a:srgbClr val="FFFFFF"/>
              </a:solidFill>
            </a:endParaRPr>
          </a:p>
        </p:txBody>
      </p:sp>
      <p:sp>
        <p:nvSpPr>
          <p:cNvPr id="6" name="Picture Placeholder 5">
            <a:extLst>
              <a:ext uri="{FF2B5EF4-FFF2-40B4-BE49-F238E27FC236}">
                <a16:creationId xmlns:a16="http://schemas.microsoft.com/office/drawing/2014/main" id="{1CADA64B-B6E6-6D8C-2673-E9223363CD45}"/>
              </a:ext>
            </a:extLst>
          </p:cNvPr>
          <p:cNvSpPr>
            <a:spLocks noGrp="1"/>
          </p:cNvSpPr>
          <p:nvPr>
            <p:ph type="pic" sz="quarter" idx="13"/>
          </p:nvPr>
        </p:nvSpPr>
        <p:spPr/>
      </p:sp>
      <p:pic>
        <p:nvPicPr>
          <p:cNvPr id="8" name="Picture 7">
            <a:extLst>
              <a:ext uri="{FF2B5EF4-FFF2-40B4-BE49-F238E27FC236}">
                <a16:creationId xmlns:a16="http://schemas.microsoft.com/office/drawing/2014/main" id="{6EBCFE62-1A85-4AD9-BF12-7AF3F58519A7}"/>
              </a:ext>
            </a:extLst>
          </p:cNvPr>
          <p:cNvPicPr>
            <a:picLocks noChangeAspect="1"/>
          </p:cNvPicPr>
          <p:nvPr/>
        </p:nvPicPr>
        <p:blipFill>
          <a:blip r:embed="rId3"/>
          <a:stretch>
            <a:fillRect/>
          </a:stretch>
        </p:blipFill>
        <p:spPr>
          <a:xfrm>
            <a:off x="7083550" y="0"/>
            <a:ext cx="5108450" cy="4602163"/>
          </a:xfrm>
          <a:prstGeom prst="rect">
            <a:avLst/>
          </a:prstGeom>
        </p:spPr>
      </p:pic>
      <p:pic>
        <p:nvPicPr>
          <p:cNvPr id="13" name="Picture 12">
            <a:extLst>
              <a:ext uri="{FF2B5EF4-FFF2-40B4-BE49-F238E27FC236}">
                <a16:creationId xmlns:a16="http://schemas.microsoft.com/office/drawing/2014/main" id="{D89C5440-F4A0-A0E2-E854-2329FEB91EAF}"/>
              </a:ext>
            </a:extLst>
          </p:cNvPr>
          <p:cNvPicPr>
            <a:picLocks noChangeAspect="1"/>
          </p:cNvPicPr>
          <p:nvPr/>
        </p:nvPicPr>
        <p:blipFill>
          <a:blip r:embed="rId4"/>
          <a:stretch>
            <a:fillRect/>
          </a:stretch>
        </p:blipFill>
        <p:spPr>
          <a:xfrm>
            <a:off x="7083550" y="4533900"/>
            <a:ext cx="5108450" cy="2324100"/>
          </a:xfrm>
          <a:prstGeom prst="rect">
            <a:avLst/>
          </a:prstGeom>
        </p:spPr>
      </p:pic>
      <p:pic>
        <p:nvPicPr>
          <p:cNvPr id="17" name="Picture 16">
            <a:extLst>
              <a:ext uri="{FF2B5EF4-FFF2-40B4-BE49-F238E27FC236}">
                <a16:creationId xmlns:a16="http://schemas.microsoft.com/office/drawing/2014/main" id="{A2D657F9-A540-321B-83B2-BC0585E77586}"/>
              </a:ext>
            </a:extLst>
          </p:cNvPr>
          <p:cNvPicPr>
            <a:picLocks noChangeAspect="1"/>
          </p:cNvPicPr>
          <p:nvPr/>
        </p:nvPicPr>
        <p:blipFill>
          <a:blip r:embed="rId5"/>
          <a:stretch>
            <a:fillRect/>
          </a:stretch>
        </p:blipFill>
        <p:spPr>
          <a:xfrm>
            <a:off x="0" y="4535046"/>
            <a:ext cx="7083550" cy="2322954"/>
          </a:xfrm>
          <a:prstGeom prst="rect">
            <a:avLst/>
          </a:prstGeom>
        </p:spPr>
      </p:pic>
    </p:spTree>
    <p:extLst>
      <p:ext uri="{BB962C8B-B14F-4D97-AF65-F5344CB8AC3E}">
        <p14:creationId xmlns:p14="http://schemas.microsoft.com/office/powerpoint/2010/main" val="2826028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4005083-1151-4AA0-B5A5-E5612B2B2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B963C5B-C292-4B20-9EC4-89C35372D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55DDF4C-0E0C-1D53-2AC8-303DF9DF038E}"/>
              </a:ext>
            </a:extLst>
          </p:cNvPr>
          <p:cNvSpPr>
            <a:spLocks noGrp="1"/>
          </p:cNvSpPr>
          <p:nvPr>
            <p:ph idx="1"/>
          </p:nvPr>
        </p:nvSpPr>
        <p:spPr>
          <a:xfrm>
            <a:off x="5162944" y="1838220"/>
            <a:ext cx="6657190" cy="4332026"/>
          </a:xfrm>
        </p:spPr>
        <p:txBody>
          <a:bodyPr vert="horz" lIns="91440" tIns="45720" rIns="91440" bIns="45720" rtlCol="0">
            <a:normAutofit/>
          </a:bodyPr>
          <a:lstStyle/>
          <a:p>
            <a:endParaRPr lang="en-US" sz="3200" dirty="0"/>
          </a:p>
          <a:p>
            <a:r>
              <a:rPr lang="en-US" sz="3200" b="0" i="0" dirty="0">
                <a:effectLst/>
              </a:rPr>
              <a:t>The </a:t>
            </a:r>
            <a:r>
              <a:rPr lang="en-US" sz="3200" dirty="0"/>
              <a:t>C</a:t>
            </a:r>
            <a:r>
              <a:rPr lang="en-US" sz="3200" b="0" i="0" dirty="0">
                <a:effectLst/>
              </a:rPr>
              <a:t>++ programming language provides several built-in functions to handle errors during file operations.</a:t>
            </a:r>
          </a:p>
          <a:p>
            <a:pPr indent="-228600">
              <a:buFont typeface="Arial" panose="020B0604020202020204" pitchFamily="34" charset="0"/>
              <a:buChar char="•"/>
            </a:pPr>
            <a:endParaRPr lang="en-US" sz="3200" dirty="0"/>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3694991"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8</a:t>
            </a:fld>
            <a:endParaRPr lang="en-US" noProof="0"/>
          </a:p>
        </p:txBody>
      </p:sp>
      <p:pic>
        <p:nvPicPr>
          <p:cNvPr id="6" name="Picture 5">
            <a:extLst>
              <a:ext uri="{FF2B5EF4-FFF2-40B4-BE49-F238E27FC236}">
                <a16:creationId xmlns:a16="http://schemas.microsoft.com/office/drawing/2014/main" id="{A0CBA840-CA8F-54FB-356B-D985725430AA}"/>
              </a:ext>
            </a:extLst>
          </p:cNvPr>
          <p:cNvPicPr>
            <a:picLocks noChangeAspect="1"/>
          </p:cNvPicPr>
          <p:nvPr/>
        </p:nvPicPr>
        <p:blipFill>
          <a:blip r:embed="rId2"/>
          <a:stretch>
            <a:fillRect/>
          </a:stretch>
        </p:blipFill>
        <p:spPr>
          <a:xfrm>
            <a:off x="0" y="1150468"/>
            <a:ext cx="4724401" cy="5707532"/>
          </a:xfrm>
          <a:prstGeom prst="rect">
            <a:avLst/>
          </a:prstGeom>
        </p:spPr>
      </p:pic>
    </p:spTree>
    <p:extLst>
      <p:ext uri="{BB962C8B-B14F-4D97-AF65-F5344CB8AC3E}">
        <p14:creationId xmlns:p14="http://schemas.microsoft.com/office/powerpoint/2010/main" val="2834861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6490788-4690-498C-A434-9C54A4908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405C480-D9A6-4C41-B663-0292654D6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524162" y="465512"/>
            <a:ext cx="3158836" cy="5478087"/>
          </a:xfrm>
        </p:spPr>
        <p:txBody>
          <a:bodyPr vert="horz" lIns="91440" tIns="45720" rIns="91440" bIns="45720" rtlCol="0" anchor="b">
            <a:normAutofit/>
          </a:bodyPr>
          <a:lstStyle/>
          <a:p>
            <a:pPr>
              <a:lnSpc>
                <a:spcPct val="90000"/>
              </a:lnSpc>
            </a:pPr>
            <a:r>
              <a:rPr lang="en-US" spc="-40">
                <a:solidFill>
                  <a:srgbClr val="FFFFFF"/>
                </a:solidFill>
              </a:rPr>
              <a:t>Built-in functions</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9</a:t>
            </a:fld>
            <a:endParaRPr lang="en-US" noProof="0"/>
          </a:p>
        </p:txBody>
      </p:sp>
      <p:graphicFrame>
        <p:nvGraphicFramePr>
          <p:cNvPr id="29" name="Content Placeholder 5">
            <a:extLst>
              <a:ext uri="{FF2B5EF4-FFF2-40B4-BE49-F238E27FC236}">
                <a16:creationId xmlns:a16="http://schemas.microsoft.com/office/drawing/2014/main" id="{B23B63E0-7B34-A0C1-949D-186D575AF0BD}"/>
              </a:ext>
            </a:extLst>
          </p:cNvPr>
          <p:cNvGraphicFramePr>
            <a:graphicFrameLocks noGrp="1"/>
          </p:cNvGraphicFramePr>
          <p:nvPr>
            <p:ph sz="quarter" idx="14"/>
            <p:extLst>
              <p:ext uri="{D42A27DB-BD31-4B8C-83A1-F6EECF244321}">
                <p14:modId xmlns:p14="http://schemas.microsoft.com/office/powerpoint/2010/main" val="2465893183"/>
              </p:ext>
            </p:extLst>
          </p:nvPr>
        </p:nvGraphicFramePr>
        <p:xfrm>
          <a:off x="5025045" y="670905"/>
          <a:ext cx="6180513" cy="5067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346412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
</p:tagLst>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757C30-AE9A-4680-90EB-19D282EC2B7C}">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schemas.microsoft.com/office/2006/documentManagement/types"/>
    <ds:schemaRef ds:uri="http://schemas.microsoft.com/sharepoint/v3"/>
    <ds:schemaRef ds:uri="http://purl.org/dc/terms/"/>
    <ds:schemaRef ds:uri="230e9df3-be65-4c73-a93b-d1236ebd677e"/>
    <ds:schemaRef ds:uri="16c05727-aa75-4e4a-9b5f-8a80a1165891"/>
    <ds:schemaRef ds:uri="http://www.w3.org/XML/1998/namespace"/>
  </ds:schemaRefs>
</ds:datastoreItem>
</file>

<file path=customXml/itemProps2.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{AEFE2B55-9E99-4899-B6BD-E145CD67A0C2}tf89117832_win32</Template>
  <TotalTime>1282</TotalTime>
  <Words>685</Words>
  <Application>Microsoft Office PowerPoint</Application>
  <PresentationFormat>Widescreen</PresentationFormat>
  <Paragraphs>151</Paragraphs>
  <Slides>30</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30</vt:i4>
      </vt:variant>
    </vt:vector>
  </HeadingPairs>
  <TitlesOfParts>
    <vt:vector size="42" baseType="lpstr">
      <vt:lpstr>Arial Unicode MS</vt:lpstr>
      <vt:lpstr>Agency FB</vt:lpstr>
      <vt:lpstr>-apple-system</vt:lpstr>
      <vt:lpstr>Arial</vt:lpstr>
      <vt:lpstr>Avenir Next LT Pro</vt:lpstr>
      <vt:lpstr>Bahnschrift</vt:lpstr>
      <vt:lpstr>Calibri</vt:lpstr>
      <vt:lpstr>Gill Sans MT</vt:lpstr>
      <vt:lpstr>Source Sans Pro</vt:lpstr>
      <vt:lpstr>Walbaum Display</vt:lpstr>
      <vt:lpstr>ColorBlockVTI</vt:lpstr>
      <vt:lpstr>3DFloatVTI</vt:lpstr>
      <vt:lpstr>ERROR HANDLING DURING FILE OPERATIONS</vt:lpstr>
      <vt:lpstr>Topics  to be  covered  </vt:lpstr>
      <vt:lpstr>What is File Handling?</vt:lpstr>
      <vt:lpstr>Introduction</vt:lpstr>
      <vt:lpstr>error handling in file</vt:lpstr>
      <vt:lpstr>need of error handling</vt:lpstr>
      <vt:lpstr>Methods for handling errors</vt:lpstr>
      <vt:lpstr>PowerPoint Presentation</vt:lpstr>
      <vt:lpstr>Built-in functions</vt:lpstr>
      <vt:lpstr>1. int bad()</vt:lpstr>
      <vt:lpstr>PowerPoint Presentation</vt:lpstr>
      <vt:lpstr>Output</vt:lpstr>
      <vt:lpstr>2. int fail()</vt:lpstr>
      <vt:lpstr>PowerPoint Presentation</vt:lpstr>
      <vt:lpstr>Output</vt:lpstr>
      <vt:lpstr>3. int good( ) </vt:lpstr>
      <vt:lpstr>PowerPoint Presentation</vt:lpstr>
      <vt:lpstr>Output</vt:lpstr>
      <vt:lpstr>4. int eof( ) </vt:lpstr>
      <vt:lpstr>PowerPoint Presentation</vt:lpstr>
      <vt:lpstr>Output</vt:lpstr>
      <vt:lpstr>5. int clear( ) </vt:lpstr>
      <vt:lpstr>PowerPoint Presentation</vt:lpstr>
      <vt:lpstr>Q &amp; A Session</vt:lpstr>
      <vt:lpstr>MCQs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 in File</dc:title>
  <dc:creator>PRANJAL TIWARI</dc:creator>
  <cp:lastModifiedBy>PRANJAL TIWARI</cp:lastModifiedBy>
  <cp:revision>41</cp:revision>
  <dcterms:created xsi:type="dcterms:W3CDTF">2022-12-26T16:00:23Z</dcterms:created>
  <dcterms:modified xsi:type="dcterms:W3CDTF">2023-01-04T05:52:36Z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