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A9E93-80B4-42F4-B25F-269EA3A8FE02}" v="40" dt="2023-04-02T01:51:47.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7407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3742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9173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5213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7720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89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8/13/2023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7930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194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523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78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8/13/2023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0140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8/13/2023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70983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l.gov/agencies/eta/foreign-labor/performance" TargetMode="External"/><Relationship Id="rId2" Type="http://schemas.openxmlformats.org/officeDocument/2006/relationships/hyperlink" Target="https://www.uscis.gov/working-in-the-united-states/h-1b-specialty-occupations" TargetMode="External"/><Relationship Id="rId1" Type="http://schemas.openxmlformats.org/officeDocument/2006/relationships/slideLayout" Target="../slideLayouts/slideLayout2.xml"/><Relationship Id="rId4" Type="http://schemas.openxmlformats.org/officeDocument/2006/relationships/hyperlink" Target="https://travel.state.gov/content/travel/en/us-visas.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6" name="Group 56">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58">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59">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60">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C3298BA-4FF0-31D7-8F04-1E4E09D272AA}"/>
              </a:ext>
            </a:extLst>
          </p:cNvPr>
          <p:cNvSpPr>
            <a:spLocks noGrp="1"/>
          </p:cNvSpPr>
          <p:nvPr>
            <p:ph type="title"/>
          </p:nvPr>
        </p:nvSpPr>
        <p:spPr>
          <a:xfrm>
            <a:off x="691079" y="3442637"/>
            <a:ext cx="4418418" cy="3000549"/>
          </a:xfrm>
        </p:spPr>
        <p:txBody>
          <a:bodyPr anchor="ctr">
            <a:normAutofit/>
          </a:bodyPr>
          <a:lstStyle/>
          <a:p>
            <a:r>
              <a:rPr lang="en-US" b="1" dirty="0">
                <a:latin typeface="Times New Roman" panose="02020603050405020304" pitchFamily="18" charset="0"/>
                <a:cs typeface="Times New Roman" panose="02020603050405020304" pitchFamily="18" charset="0"/>
              </a:rPr>
              <a:t>H-1B VISA ANALYSIS</a:t>
            </a:r>
            <a:endParaRPr lang="en-US" b="1" dirty="0"/>
          </a:p>
        </p:txBody>
      </p:sp>
      <p:pic>
        <p:nvPicPr>
          <p:cNvPr id="50" name="Picture 49" descr="A picture containing text, clipart&#10;&#10;Description automatically generated">
            <a:extLst>
              <a:ext uri="{FF2B5EF4-FFF2-40B4-BE49-F238E27FC236}">
                <a16:creationId xmlns:a16="http://schemas.microsoft.com/office/drawing/2014/main" id="{EF56EB1A-2E7C-831D-AF21-A8E81297B08B}"/>
              </a:ext>
            </a:extLst>
          </p:cNvPr>
          <p:cNvPicPr>
            <a:picLocks noChangeAspect="1"/>
          </p:cNvPicPr>
          <p:nvPr/>
        </p:nvPicPr>
        <p:blipFill rotWithShape="1">
          <a:blip r:embed="rId2">
            <a:extLst>
              <a:ext uri="{28A0092B-C50C-407E-A947-70E740481C1C}">
                <a14:useLocalDpi xmlns:a14="http://schemas.microsoft.com/office/drawing/2010/main" val="0"/>
              </a:ext>
            </a:extLst>
          </a:blip>
          <a:srcRect t="21069" r="-1" b="21226"/>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100" name="Right Triangle 89">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050535E-D0B5-1A7A-2F94-046440082DAA}"/>
              </a:ext>
            </a:extLst>
          </p:cNvPr>
          <p:cNvSpPr>
            <a:spLocks noGrp="1"/>
          </p:cNvSpPr>
          <p:nvPr>
            <p:ph idx="1"/>
          </p:nvPr>
        </p:nvSpPr>
        <p:spPr>
          <a:xfrm>
            <a:off x="5594340" y="3442638"/>
            <a:ext cx="5924531" cy="3000547"/>
          </a:xfrm>
        </p:spPr>
        <p:txBody>
          <a:bodyPr anchor="ctr">
            <a:norm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Team Members</a:t>
            </a:r>
          </a:p>
          <a:p>
            <a:pPr marL="0" indent="0">
              <a:buNone/>
            </a:pPr>
            <a:r>
              <a:rPr lang="en-US" dirty="0">
                <a:latin typeface="Times New Roman" panose="02020603050405020304" pitchFamily="18" charset="0"/>
                <a:cs typeface="Times New Roman" panose="02020603050405020304" pitchFamily="18" charset="0"/>
              </a:rPr>
              <a:t>		Varsha Sri Madhusudhanan</a:t>
            </a:r>
          </a:p>
          <a:p>
            <a:pPr marL="0" indent="0">
              <a:buNone/>
            </a:pPr>
            <a:r>
              <a:rPr lang="en-US" dirty="0">
                <a:latin typeface="Times New Roman" panose="02020603050405020304" pitchFamily="18" charset="0"/>
                <a:cs typeface="Times New Roman" panose="02020603050405020304" pitchFamily="18" charset="0"/>
              </a:rPr>
              <a:t>		Kanishma Subbiah</a:t>
            </a:r>
          </a:p>
          <a:p>
            <a:endParaRPr lang="en-US" dirty="0"/>
          </a:p>
        </p:txBody>
      </p:sp>
    </p:spTree>
    <p:extLst>
      <p:ext uri="{BB962C8B-B14F-4D97-AF65-F5344CB8AC3E}">
        <p14:creationId xmlns:p14="http://schemas.microsoft.com/office/powerpoint/2010/main" val="2726396713"/>
      </p:ext>
    </p:extLst>
  </p:cSld>
  <p:clrMapOvr>
    <a:masterClrMapping/>
  </p:clrMapOvr>
  <mc:AlternateContent xmlns:mc="http://schemas.openxmlformats.org/markup-compatibility/2006" xmlns:p14="http://schemas.microsoft.com/office/powerpoint/2010/main">
    <mc:Choice Requires="p14">
      <p:transition spd="slow" p14:dur="2000" advTm="37614"/>
    </mc:Choice>
    <mc:Fallback xmlns="">
      <p:transition spd="slow" advTm="376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54A4-72AE-A924-1BBA-FC46D03F2D71}"/>
              </a:ext>
            </a:extLst>
          </p:cNvPr>
          <p:cNvSpPr>
            <a:spLocks noGrp="1"/>
          </p:cNvSpPr>
          <p:nvPr>
            <p:ph type="title"/>
          </p:nvPr>
        </p:nvSpPr>
        <p:spPr>
          <a:xfrm>
            <a:off x="0" y="362857"/>
            <a:ext cx="12061371" cy="1407886"/>
          </a:xfrm>
        </p:spPr>
        <p:txBody>
          <a:bodyPr>
            <a:noAutofit/>
          </a:bodyPr>
          <a:lstStyle/>
          <a:p>
            <a:pPr algn="ctr"/>
            <a:r>
              <a:rPr lang="en-US" sz="4000">
                <a:latin typeface="Times New Roman" panose="02020603050405020304" pitchFamily="18" charset="0"/>
                <a:cs typeface="Times New Roman" panose="02020603050405020304" pitchFamily="18" charset="0"/>
              </a:rPr>
              <a:t>TOP 5 HUB FOR EMPLOYERS WHO SPONSOR THE MAJORITY OF H-1B</a:t>
            </a:r>
            <a:br>
              <a:rPr lang="en-US" sz="4000">
                <a:latin typeface="Times New Roman" panose="02020603050405020304" pitchFamily="18" charset="0"/>
                <a:cs typeface="Times New Roman" panose="02020603050405020304" pitchFamily="18" charset="0"/>
              </a:rPr>
            </a:br>
            <a:endParaRPr lang="en-US" sz="4000" dirty="0"/>
          </a:p>
        </p:txBody>
      </p:sp>
      <p:pic>
        <p:nvPicPr>
          <p:cNvPr id="5" name="Content Placeholder 4">
            <a:extLst>
              <a:ext uri="{FF2B5EF4-FFF2-40B4-BE49-F238E27FC236}">
                <a16:creationId xmlns:a16="http://schemas.microsoft.com/office/drawing/2014/main" id="{5F6D868A-589C-F926-EC52-2EFA398DE2DA}"/>
              </a:ext>
            </a:extLst>
          </p:cNvPr>
          <p:cNvPicPr>
            <a:picLocks noGrp="1" noChangeAspect="1"/>
          </p:cNvPicPr>
          <p:nvPr>
            <p:ph idx="1"/>
          </p:nvPr>
        </p:nvPicPr>
        <p:blipFill>
          <a:blip r:embed="rId2"/>
          <a:stretch>
            <a:fillRect/>
          </a:stretch>
        </p:blipFill>
        <p:spPr>
          <a:xfrm>
            <a:off x="783771" y="1277258"/>
            <a:ext cx="7566854" cy="3829850"/>
          </a:xfrm>
        </p:spPr>
      </p:pic>
      <p:sp>
        <p:nvSpPr>
          <p:cNvPr id="6" name="Title 11">
            <a:extLst>
              <a:ext uri="{FF2B5EF4-FFF2-40B4-BE49-F238E27FC236}">
                <a16:creationId xmlns:a16="http://schemas.microsoft.com/office/drawing/2014/main" id="{B3DFB5C6-887C-E938-E93E-6785C1052F2C}"/>
              </a:ext>
            </a:extLst>
          </p:cNvPr>
          <p:cNvSpPr txBox="1">
            <a:spLocks/>
          </p:cNvSpPr>
          <p:nvPr/>
        </p:nvSpPr>
        <p:spPr>
          <a:xfrm>
            <a:off x="0" y="5630756"/>
            <a:ext cx="12192000" cy="78150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just"/>
            <a:r>
              <a:rPr lang="en-US" sz="2500" dirty="0">
                <a:latin typeface="Times New Roman" panose="02020603050405020304" pitchFamily="18" charset="0"/>
                <a:cs typeface="Times New Roman" panose="02020603050405020304" pitchFamily="18" charset="0"/>
              </a:rPr>
              <a:t>For further checking of Company details based on the count application, we can hover on a distinct state to view the details.</a:t>
            </a:r>
          </a:p>
        </p:txBody>
      </p:sp>
    </p:spTree>
    <p:extLst>
      <p:ext uri="{BB962C8B-B14F-4D97-AF65-F5344CB8AC3E}">
        <p14:creationId xmlns:p14="http://schemas.microsoft.com/office/powerpoint/2010/main" val="273255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39CF7F-8257-7A57-7F8E-1A2C8EC8C83F}"/>
              </a:ext>
            </a:extLst>
          </p:cNvPr>
          <p:cNvPicPr>
            <a:picLocks noChangeAspect="1"/>
          </p:cNvPicPr>
          <p:nvPr/>
        </p:nvPicPr>
        <p:blipFill>
          <a:blip r:embed="rId2"/>
          <a:stretch>
            <a:fillRect/>
          </a:stretch>
        </p:blipFill>
        <p:spPr>
          <a:xfrm>
            <a:off x="376518" y="117002"/>
            <a:ext cx="11335870" cy="3754489"/>
          </a:xfrm>
          <a:prstGeom prst="rect">
            <a:avLst/>
          </a:prstGeom>
        </p:spPr>
      </p:pic>
      <p:pic>
        <p:nvPicPr>
          <p:cNvPr id="6" name="Content Placeholder 4">
            <a:extLst>
              <a:ext uri="{FF2B5EF4-FFF2-40B4-BE49-F238E27FC236}">
                <a16:creationId xmlns:a16="http://schemas.microsoft.com/office/drawing/2014/main" id="{9507E626-7DF2-68BF-B2CE-27BB356E5077}"/>
              </a:ext>
            </a:extLst>
          </p:cNvPr>
          <p:cNvPicPr>
            <a:picLocks noGrp="1" noChangeAspect="1"/>
          </p:cNvPicPr>
          <p:nvPr>
            <p:ph idx="1"/>
          </p:nvPr>
        </p:nvPicPr>
        <p:blipFill>
          <a:blip r:embed="rId3"/>
          <a:stretch>
            <a:fillRect/>
          </a:stretch>
        </p:blipFill>
        <p:spPr>
          <a:xfrm>
            <a:off x="1667436" y="3871491"/>
            <a:ext cx="6064624" cy="2869507"/>
          </a:xfrm>
        </p:spPr>
      </p:pic>
    </p:spTree>
    <p:extLst>
      <p:ext uri="{BB962C8B-B14F-4D97-AF65-F5344CB8AC3E}">
        <p14:creationId xmlns:p14="http://schemas.microsoft.com/office/powerpoint/2010/main" val="219493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23FA-543D-2AAF-C693-A887C1C02D05}"/>
              </a:ext>
            </a:extLst>
          </p:cNvPr>
          <p:cNvSpPr>
            <a:spLocks noGrp="1"/>
          </p:cNvSpPr>
          <p:nvPr>
            <p:ph type="title"/>
          </p:nvPr>
        </p:nvSpPr>
        <p:spPr>
          <a:xfrm>
            <a:off x="0" y="1"/>
            <a:ext cx="12192000" cy="71269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BOTTOM EMPLOYER DETAILS</a:t>
            </a:r>
          </a:p>
        </p:txBody>
      </p:sp>
      <p:pic>
        <p:nvPicPr>
          <p:cNvPr id="7" name="Picture 6">
            <a:extLst>
              <a:ext uri="{FF2B5EF4-FFF2-40B4-BE49-F238E27FC236}">
                <a16:creationId xmlns:a16="http://schemas.microsoft.com/office/drawing/2014/main" id="{C517A613-9CAC-6E16-9DD3-271E564C00C6}"/>
              </a:ext>
            </a:extLst>
          </p:cNvPr>
          <p:cNvPicPr>
            <a:picLocks noChangeAspect="1"/>
          </p:cNvPicPr>
          <p:nvPr/>
        </p:nvPicPr>
        <p:blipFill>
          <a:blip r:embed="rId2"/>
          <a:stretch>
            <a:fillRect/>
          </a:stretch>
        </p:blipFill>
        <p:spPr>
          <a:xfrm>
            <a:off x="282388" y="891399"/>
            <a:ext cx="5813612" cy="4110907"/>
          </a:xfrm>
          <a:prstGeom prst="rect">
            <a:avLst/>
          </a:prstGeom>
        </p:spPr>
      </p:pic>
      <p:pic>
        <p:nvPicPr>
          <p:cNvPr id="8" name="Picture 7">
            <a:extLst>
              <a:ext uri="{FF2B5EF4-FFF2-40B4-BE49-F238E27FC236}">
                <a16:creationId xmlns:a16="http://schemas.microsoft.com/office/drawing/2014/main" id="{7D265FFA-FDBE-7ADF-3B4B-944DAEC0B4B6}"/>
              </a:ext>
            </a:extLst>
          </p:cNvPr>
          <p:cNvPicPr>
            <a:picLocks noChangeAspect="1"/>
          </p:cNvPicPr>
          <p:nvPr/>
        </p:nvPicPr>
        <p:blipFill>
          <a:blip r:embed="rId3"/>
          <a:stretch>
            <a:fillRect/>
          </a:stretch>
        </p:blipFill>
        <p:spPr>
          <a:xfrm>
            <a:off x="6096000" y="891399"/>
            <a:ext cx="6096000" cy="4110907"/>
          </a:xfrm>
          <a:prstGeom prst="rect">
            <a:avLst/>
          </a:prstGeom>
        </p:spPr>
      </p:pic>
      <p:sp>
        <p:nvSpPr>
          <p:cNvPr id="9" name="Title 11">
            <a:extLst>
              <a:ext uri="{FF2B5EF4-FFF2-40B4-BE49-F238E27FC236}">
                <a16:creationId xmlns:a16="http://schemas.microsoft.com/office/drawing/2014/main" id="{5DBCE5CE-99B8-0CCA-F872-588E88BF904A}"/>
              </a:ext>
            </a:extLst>
          </p:cNvPr>
          <p:cNvSpPr txBox="1">
            <a:spLocks/>
          </p:cNvSpPr>
          <p:nvPr/>
        </p:nvSpPr>
        <p:spPr>
          <a:xfrm>
            <a:off x="0" y="5181010"/>
            <a:ext cx="12192000" cy="1448390"/>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just"/>
            <a:r>
              <a:rPr lang="en-US" sz="2000" dirty="0">
                <a:latin typeface="Times New Roman" panose="02020603050405020304" pitchFamily="18" charset="0"/>
                <a:cs typeface="Times New Roman" panose="02020603050405020304" pitchFamily="18" charset="0"/>
              </a:rPr>
              <a:t>Analyst, Business Analyst seems to be the lowest Job title on the list and the company corresponding to it is Ares Operation LLC. The lowest 5 states in the US with the certified approval rate are Alaska, Montana, Vermont, South Dakota, and Wyoming.</a:t>
            </a:r>
          </a:p>
        </p:txBody>
      </p:sp>
    </p:spTree>
    <p:extLst>
      <p:ext uri="{BB962C8B-B14F-4D97-AF65-F5344CB8AC3E}">
        <p14:creationId xmlns:p14="http://schemas.microsoft.com/office/powerpoint/2010/main" val="260452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80F7-FB7E-3E03-387A-D358F115FE3B}"/>
              </a:ext>
            </a:extLst>
          </p:cNvPr>
          <p:cNvSpPr>
            <a:spLocks noGrp="1"/>
          </p:cNvSpPr>
          <p:nvPr>
            <p:ph type="title"/>
          </p:nvPr>
        </p:nvSpPr>
        <p:spPr>
          <a:xfrm>
            <a:off x="691079" y="725952"/>
            <a:ext cx="10325000" cy="712884"/>
          </a:xfrm>
        </p:spPr>
        <p:txBody>
          <a:bodyPr>
            <a:normAutofit fontScale="90000"/>
          </a:bodyPr>
          <a:lstStyle/>
          <a:p>
            <a:pPr algn="ctr"/>
            <a:r>
              <a:rPr lang="en-US" sz="4400" b="1" dirty="0">
                <a:solidFill>
                  <a:srgbClr val="000000"/>
                </a:solidFill>
                <a:effectLst/>
                <a:latin typeface="Times New Roman" panose="02020603050405020304" pitchFamily="18" charset="0"/>
              </a:rPr>
              <a:t>CONCLUSION</a:t>
            </a:r>
            <a:br>
              <a:rPr lang="en-US" dirty="0">
                <a:effectLst/>
              </a:rPr>
            </a:br>
            <a:endParaRPr lang="en-US" dirty="0"/>
          </a:p>
        </p:txBody>
      </p:sp>
      <p:sp>
        <p:nvSpPr>
          <p:cNvPr id="3" name="Content Placeholder 2">
            <a:extLst>
              <a:ext uri="{FF2B5EF4-FFF2-40B4-BE49-F238E27FC236}">
                <a16:creationId xmlns:a16="http://schemas.microsoft.com/office/drawing/2014/main" id="{7AF66ADC-8BC1-581D-1EA2-ED02B1095922}"/>
              </a:ext>
            </a:extLst>
          </p:cNvPr>
          <p:cNvSpPr>
            <a:spLocks noGrp="1"/>
          </p:cNvSpPr>
          <p:nvPr>
            <p:ph idx="1"/>
          </p:nvPr>
        </p:nvSpPr>
        <p:spPr>
          <a:xfrm>
            <a:off x="691079" y="1815696"/>
            <a:ext cx="10325000" cy="3564436"/>
          </a:xfrm>
        </p:spPr>
        <p:txBody>
          <a:bodyPr>
            <a:normAutofit/>
          </a:bodyPr>
          <a:lstStyle/>
          <a:p>
            <a:pPr marL="0" indent="0">
              <a:buNone/>
            </a:pPr>
            <a:r>
              <a:rPr lang="en-US" sz="2000" dirty="0">
                <a:solidFill>
                  <a:srgbClr val="000000"/>
                </a:solidFill>
                <a:effectLst/>
                <a:latin typeface="Times New Roman" panose="02020603050405020304" pitchFamily="18" charset="0"/>
              </a:rPr>
              <a:t>	By analyzing and visualizing data on H-1B visa applications and approvals, an individual can identify which states and areas are likely to be hubs for H-1B employers and sponsors, which industries are sponsoring the most H-1B visas, the U.S. job market fluctuation, and their wages. This information can be valuable for Government officials, employers, and foreign workers interested in understanding the dynamics of the H-1B visa program and using this data for analyses. Overall, Tableau can help provide a more comprehensive understanding of the H-1B visa program and its impact on the US economy and workforce.</a:t>
            </a:r>
            <a:endParaRPr lang="en-US" dirty="0">
              <a:effectLst/>
            </a:endParaRPr>
          </a:p>
          <a:p>
            <a:endParaRPr lang="en-US" sz="1200" dirty="0">
              <a:solidFill>
                <a:srgbClr val="666666"/>
              </a:solidFill>
              <a:effectLst/>
              <a:latin typeface="Tableau Book"/>
            </a:endParaRPr>
          </a:p>
        </p:txBody>
      </p:sp>
    </p:spTree>
    <p:extLst>
      <p:ext uri="{BB962C8B-B14F-4D97-AF65-F5344CB8AC3E}">
        <p14:creationId xmlns:p14="http://schemas.microsoft.com/office/powerpoint/2010/main" val="256391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5992-01FE-BDE3-F0EC-03FC9AA53D92}"/>
              </a:ext>
            </a:extLst>
          </p:cNvPr>
          <p:cNvSpPr>
            <a:spLocks noGrp="1"/>
          </p:cNvSpPr>
          <p:nvPr>
            <p:ph type="title"/>
          </p:nvPr>
        </p:nvSpPr>
        <p:spPr>
          <a:xfrm>
            <a:off x="691079" y="725952"/>
            <a:ext cx="10325000" cy="578414"/>
          </a:xfrm>
        </p:spPr>
        <p:txBody>
          <a:bodyPr>
            <a:normAutofit fontScale="90000"/>
          </a:bodyPr>
          <a:lstStyle/>
          <a:p>
            <a:pPr algn="ctr"/>
            <a:r>
              <a:rPr lang="en-US" sz="4000" b="1" dirty="0">
                <a:solidFill>
                  <a:srgbClr val="000000"/>
                </a:solidFill>
                <a:effectLst/>
                <a:latin typeface="Times New Roman" panose="02020603050405020304" pitchFamily="18" charset="0"/>
                <a:cs typeface="Times New Roman" panose="02020603050405020304" pitchFamily="18" charset="0"/>
              </a:rPr>
              <a:t>REFERENCE LINKS</a:t>
            </a:r>
            <a:br>
              <a:rPr lang="en-US" sz="4000" dirty="0">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852A34-30C9-B26F-F4ED-59C65FC9AA80}"/>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000" b="1" dirty="0">
                <a:solidFill>
                  <a:srgbClr val="000000"/>
                </a:solidFill>
                <a:effectLst/>
                <a:latin typeface="Times New Roman" panose="02020603050405020304" pitchFamily="18" charset="0"/>
              </a:rPr>
              <a:t>To view more info about H-1B visa(Official Site) - </a:t>
            </a:r>
            <a:r>
              <a:rPr lang="en-US" sz="2000" i="1" dirty="0">
                <a:solidFill>
                  <a:schemeClr val="accent5">
                    <a:lumMod val="75000"/>
                  </a:schemeClr>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https://www.uscis.gov/working-in-the-united-states/h-1b-specialty-occupations</a:t>
            </a:r>
            <a:endParaRPr lang="en-US" dirty="0">
              <a:solidFill>
                <a:schemeClr val="accent5">
                  <a:lumMod val="75000"/>
                </a:schemeClr>
              </a:solidFill>
              <a:effectLst/>
            </a:endParaRPr>
          </a:p>
          <a:p>
            <a:pPr>
              <a:buFont typeface="Wingdings" panose="05000000000000000000" pitchFamily="2" charset="2"/>
              <a:buChar char="Ø"/>
            </a:pPr>
            <a:r>
              <a:rPr lang="en-US" sz="2000" i="1" dirty="0">
                <a:solidFill>
                  <a:schemeClr val="accent5">
                    <a:lumMod val="75000"/>
                  </a:schemeClr>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https://travel.state.gov/content/travel/en/us-visas/immigrate.html</a:t>
            </a:r>
            <a:endParaRPr lang="en-US" dirty="0">
              <a:solidFill>
                <a:schemeClr val="accent5">
                  <a:lumMod val="75000"/>
                </a:schemeClr>
              </a:solidFill>
              <a:effectLst/>
            </a:endParaRPr>
          </a:p>
          <a:p>
            <a:pPr marL="0" indent="0">
              <a:buNone/>
            </a:pPr>
            <a:br>
              <a:rPr lang="en-US" sz="1200" dirty="0">
                <a:solidFill>
                  <a:srgbClr val="666666"/>
                </a:solidFill>
                <a:effectLst/>
                <a:latin typeface="Tableau Book"/>
              </a:rPr>
            </a:br>
            <a:endParaRPr lang="en-US" sz="1200" dirty="0">
              <a:solidFill>
                <a:srgbClr val="666666"/>
              </a:solidFill>
              <a:effectLst/>
              <a:latin typeface="Tableau Book"/>
            </a:endParaRPr>
          </a:p>
          <a:p>
            <a:pPr>
              <a:buFont typeface="Wingdings" panose="05000000000000000000" pitchFamily="2" charset="2"/>
              <a:buChar char="Ø"/>
            </a:pPr>
            <a:r>
              <a:rPr lang="en-US" sz="2000" b="1" dirty="0">
                <a:solidFill>
                  <a:srgbClr val="000000"/>
                </a:solidFill>
                <a:effectLst/>
                <a:latin typeface="Times New Roman" panose="02020603050405020304" pitchFamily="18" charset="0"/>
              </a:rPr>
              <a:t>Data Source </a:t>
            </a:r>
            <a:r>
              <a:rPr lang="en-US" sz="2000" dirty="0">
                <a:solidFill>
                  <a:srgbClr val="000000"/>
                </a:solidFill>
                <a:effectLst/>
                <a:latin typeface="Times New Roman" panose="02020603050405020304" pitchFamily="18" charset="0"/>
              </a:rPr>
              <a:t>-</a:t>
            </a:r>
            <a:r>
              <a:rPr lang="en-US" sz="2000" i="1" dirty="0">
                <a:solidFill>
                  <a:srgbClr val="000000"/>
                </a:solidFill>
                <a:effectLst/>
                <a:latin typeface="Times New Roman" panose="02020603050405020304" pitchFamily="18" charset="0"/>
              </a:rPr>
              <a:t> </a:t>
            </a:r>
            <a:r>
              <a:rPr lang="en-US" sz="2000" i="1" dirty="0">
                <a:solidFill>
                  <a:schemeClr val="accent5">
                    <a:lumMod val="75000"/>
                  </a:schemeClr>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https://www.dol.gov/agencies/eta/foreign-labor/performance</a:t>
            </a:r>
            <a:endParaRPr lang="en-US" dirty="0">
              <a:solidFill>
                <a:schemeClr val="accent5">
                  <a:lumMod val="75000"/>
                </a:schemeClr>
              </a:solidFill>
              <a:effectLst/>
            </a:endParaRPr>
          </a:p>
          <a:p>
            <a:pPr>
              <a:buFont typeface="Wingdings" panose="05000000000000000000" pitchFamily="2" charset="2"/>
              <a:buChar char="Ø"/>
            </a:pPr>
            <a:endParaRPr lang="en-US" sz="1200" dirty="0">
              <a:solidFill>
                <a:srgbClr val="666666"/>
              </a:solidFill>
              <a:effectLst/>
              <a:latin typeface="Tableau Book"/>
            </a:endParaRPr>
          </a:p>
          <a:p>
            <a:pPr>
              <a:buFont typeface="Wingdings" panose="05000000000000000000" pitchFamily="2" charset="2"/>
              <a:buChar char="Ø"/>
            </a:pPr>
            <a:r>
              <a:rPr lang="en-US" sz="2000" b="1" dirty="0">
                <a:solidFill>
                  <a:srgbClr val="000000"/>
                </a:solidFill>
                <a:effectLst/>
                <a:latin typeface="Times New Roman" panose="02020603050405020304" pitchFamily="18" charset="0"/>
              </a:rPr>
              <a:t>To Calculate the Current vs New Prevailing Wage -</a:t>
            </a:r>
            <a:r>
              <a:rPr lang="en-US" sz="2000" b="1" i="1" dirty="0">
                <a:solidFill>
                  <a:srgbClr val="000000"/>
                </a:solidFill>
                <a:effectLst/>
                <a:latin typeface="Times New Roman" panose="02020603050405020304" pitchFamily="18" charset="0"/>
              </a:rPr>
              <a:t> </a:t>
            </a:r>
            <a:r>
              <a:rPr lang="en-US" sz="2000" i="1" dirty="0">
                <a:solidFill>
                  <a:schemeClr val="accent5">
                    <a:lumMod val="75000"/>
                  </a:schemeClr>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https://travel.state.gov/content/travel/en/us-visas.html/</a:t>
            </a:r>
            <a:endParaRPr lang="en-US" dirty="0">
              <a:solidFill>
                <a:schemeClr val="accent5">
                  <a:lumMod val="75000"/>
                </a:schemeClr>
              </a:solidFill>
              <a:effectLst/>
            </a:endParaRPr>
          </a:p>
          <a:p>
            <a:pPr marL="0" indent="0">
              <a:buNone/>
            </a:pPr>
            <a:br>
              <a:rPr lang="en-US" sz="1200" dirty="0">
                <a:solidFill>
                  <a:srgbClr val="666666"/>
                </a:solidFill>
                <a:effectLst/>
                <a:latin typeface="Tableau Book"/>
              </a:rPr>
            </a:br>
            <a:endParaRPr lang="en-US" dirty="0"/>
          </a:p>
          <a:p>
            <a:endParaRPr lang="en-US" dirty="0"/>
          </a:p>
        </p:txBody>
      </p:sp>
    </p:spTree>
    <p:extLst>
      <p:ext uri="{BB962C8B-B14F-4D97-AF65-F5344CB8AC3E}">
        <p14:creationId xmlns:p14="http://schemas.microsoft.com/office/powerpoint/2010/main" val="133854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389B4FDB-F9D1-4D43-B86D-51ACE9F907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037B23DA-4E0E-49BE-810E-C7637A07D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5CA7FE-FCD5-47C3-92FB-F49AC69F07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AD5018E-7FB8-4FEA-AA3F-0FD36E374B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A88892-D552-45DB-8CCD-6C9A16ACF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B1D7A35-3512-4D9A-B5D9-88E8A9395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ACB0DD2-9414-48A9-BA79-D51E16632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A1E851-0464-4EC3-8219-C796250F0A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AADBF1-0CE2-427F-BEFD-78D4E64BF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02B401-1D95-400A-8D9E-187246678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F0EAFB-F3A2-4D25-B560-F52A2590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FFB80C-E3CE-4819-BDF0-4D68A9A0D9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0BA09C-F68C-40C4-B9F9-9D9724CFF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3E693F-C86C-4623-AA42-E883D6374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6482AA-F56C-40B0-8222-3F76E3CC0B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2A172B-1DBA-4520-AFAF-08E154349D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F0BAB68-600A-48AF-BBC0-D1362225C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52F0024-3921-4943-BD75-8B8E54FC8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D632151-7D28-4DE9-BA72-C4FDEF1E25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BFC43-3BCE-427B-BAC0-F42B78D05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0CDE154-7BBB-4C66-9015-97400737B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477CCD5-EA4B-4626-BD59-A76E926500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4D9CD3-DD4C-4140-9D1A-A3B5217FD5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51245D5-14B2-48E8-88BA-467904EEA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CC1EB80-3911-41A9-A8E6-5966A0E47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11626-2449-4313-BB89-F50B6E7D5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C8FC9E-6640-4CBC-BAB7-FCBDC5634E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0DD99DF-C91C-40A4-A8BE-DDA9140A4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F4A4E36-7BA6-445B-A7ED-470D4BFC3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35AC5C2-3974-4BD4-B657-1F17DD2CC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611033-3144-473A-80C6-F4FB900F9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C39CA26-B170-4CA4-A8FB-61C194ADC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2A56D982-198E-436A-A2D7-B9877B370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1" y="15284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descr="Whiteboard&#10;&#10;Description automatically generated with low confidence">
            <a:extLst>
              <a:ext uri="{FF2B5EF4-FFF2-40B4-BE49-F238E27FC236}">
                <a16:creationId xmlns:a16="http://schemas.microsoft.com/office/drawing/2014/main" id="{177A28D9-FB23-F0BF-A401-08DB3E631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9" y="139228"/>
            <a:ext cx="12035588" cy="6715665"/>
          </a:xfrm>
          <a:prstGeom prst="rect">
            <a:avLst/>
          </a:prstGeom>
        </p:spPr>
      </p:pic>
      <p:sp>
        <p:nvSpPr>
          <p:cNvPr id="2" name="Title 1">
            <a:extLst>
              <a:ext uri="{FF2B5EF4-FFF2-40B4-BE49-F238E27FC236}">
                <a16:creationId xmlns:a16="http://schemas.microsoft.com/office/drawing/2014/main" id="{360C012D-D70A-27B4-C58A-768271F8D436}"/>
              </a:ext>
            </a:extLst>
          </p:cNvPr>
          <p:cNvSpPr>
            <a:spLocks noGrp="1"/>
          </p:cNvSpPr>
          <p:nvPr>
            <p:ph type="title"/>
          </p:nvPr>
        </p:nvSpPr>
        <p:spPr>
          <a:xfrm>
            <a:off x="385056" y="4997566"/>
            <a:ext cx="10811122" cy="1930811"/>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3929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1" name="Group 8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F9925FD-9B99-20F5-9F5E-8E43651B5D91}"/>
              </a:ext>
            </a:extLst>
          </p:cNvPr>
          <p:cNvSpPr>
            <a:spLocks noGrp="1"/>
          </p:cNvSpPr>
          <p:nvPr>
            <p:ph type="title"/>
          </p:nvPr>
        </p:nvSpPr>
        <p:spPr>
          <a:xfrm>
            <a:off x="691079" y="725952"/>
            <a:ext cx="4927425" cy="1210486"/>
          </a:xfrm>
        </p:spPr>
        <p:txBody>
          <a:bodyPr>
            <a:normAutofit/>
          </a:bodyPr>
          <a:lstStyle/>
          <a:p>
            <a:r>
              <a:rPr lang="en-US" dirty="0">
                <a:latin typeface="Times New Roman" panose="02020603050405020304" pitchFamily="18" charset="0"/>
                <a:cs typeface="Times New Roman" panose="02020603050405020304" pitchFamily="18" charset="0"/>
              </a:rPr>
              <a:t>OVERVIEW</a:t>
            </a:r>
          </a:p>
        </p:txBody>
      </p:sp>
      <p:sp>
        <p:nvSpPr>
          <p:cNvPr id="114" name="Right Triangle 11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24E038B-73BE-5107-D0D6-B017F54D163C}"/>
              </a:ext>
            </a:extLst>
          </p:cNvPr>
          <p:cNvSpPr>
            <a:spLocks noGrp="1"/>
          </p:cNvSpPr>
          <p:nvPr>
            <p:ph idx="1"/>
          </p:nvPr>
        </p:nvSpPr>
        <p:spPr>
          <a:xfrm>
            <a:off x="691079" y="1972070"/>
            <a:ext cx="4927425" cy="4159977"/>
          </a:xfrm>
        </p:spPr>
        <p:txBody>
          <a:bodyPr>
            <a:noAutofit/>
          </a:bodyPr>
          <a:lstStyle/>
          <a:p>
            <a:pPr marL="0" indent="0" algn="just">
              <a:lnSpc>
                <a:spcPct val="100000"/>
              </a:lnSpc>
              <a:buNone/>
            </a:pPr>
            <a:r>
              <a:rPr lang="en-US" sz="1800" dirty="0">
                <a:effectLst/>
                <a:latin typeface="Times New Roman" panose="02020603050405020304" pitchFamily="18" charset="0"/>
              </a:rPr>
              <a:t>	The H-1B visa program has been a significant part of the US labor market, providing temporary employment opportunities for foreign workers in specialized fields. There is fluctuation in the visa application programs and also there has been an existing issue in the US labor market and economy as a whole. Based on the situation our analyses will aim to,</a:t>
            </a:r>
          </a:p>
          <a:p>
            <a:pPr>
              <a:lnSpc>
                <a:spcPct val="100000"/>
              </a:lnSpc>
              <a:buFont typeface="Wingdings" panose="05000000000000000000" pitchFamily="2" charset="2"/>
              <a:buChar char="Ø"/>
            </a:pPr>
            <a:r>
              <a:rPr lang="en-US" sz="1800" dirty="0">
                <a:latin typeface="Times New Roman" panose="02020603050405020304" pitchFamily="18" charset="0"/>
              </a:rPr>
              <a:t>I</a:t>
            </a:r>
            <a:r>
              <a:rPr lang="en-US" sz="1800" dirty="0">
                <a:effectLst/>
                <a:latin typeface="Times New Roman" panose="02020603050405020304" pitchFamily="18" charset="0"/>
              </a:rPr>
              <a:t>dentify the key trends and patterns in H-1B visa usage, </a:t>
            </a:r>
          </a:p>
          <a:p>
            <a:pPr>
              <a:lnSpc>
                <a:spcPct val="100000"/>
              </a:lnSpc>
              <a:buFont typeface="Wingdings" panose="05000000000000000000" pitchFamily="2" charset="2"/>
              <a:buChar char="Ø"/>
            </a:pPr>
            <a:r>
              <a:rPr lang="en-US" sz="1800" dirty="0">
                <a:latin typeface="Times New Roman" panose="02020603050405020304" pitchFamily="18" charset="0"/>
              </a:rPr>
              <a:t>E</a:t>
            </a:r>
            <a:r>
              <a:rPr lang="en-US" sz="1800" dirty="0">
                <a:effectLst/>
                <a:latin typeface="Times New Roman" panose="02020603050405020304" pitchFamily="18" charset="0"/>
              </a:rPr>
              <a:t>xamine the characteristics of H-1B visa holders</a:t>
            </a:r>
          </a:p>
          <a:p>
            <a:pPr>
              <a:lnSpc>
                <a:spcPct val="100000"/>
              </a:lnSpc>
              <a:buFont typeface="Wingdings" panose="05000000000000000000" pitchFamily="2" charset="2"/>
              <a:buChar char="Ø"/>
            </a:pPr>
            <a:r>
              <a:rPr lang="en-US" sz="1800" dirty="0">
                <a:latin typeface="Times New Roman" panose="02020603050405020304" pitchFamily="18" charset="0"/>
              </a:rPr>
              <a:t>E</a:t>
            </a:r>
            <a:r>
              <a:rPr lang="en-US" sz="1800" dirty="0">
                <a:effectLst/>
                <a:latin typeface="Times New Roman" panose="02020603050405020304" pitchFamily="18" charset="0"/>
              </a:rPr>
              <a:t>valuate the program's impact on wages, job opportunities, and economic growth</a:t>
            </a:r>
            <a:endParaRPr lang="en-US" sz="1800" dirty="0">
              <a:latin typeface="Times New Roman" panose="02020603050405020304" pitchFamily="18" charset="0"/>
              <a:cs typeface="Times New Roman" panose="02020603050405020304" pitchFamily="18" charset="0"/>
            </a:endParaRPr>
          </a:p>
        </p:txBody>
      </p:sp>
      <p:pic>
        <p:nvPicPr>
          <p:cNvPr id="74" name="Picture 73" descr="A close-up of a blue credit card&#10;&#10;Description automatically generated with low confidence">
            <a:extLst>
              <a:ext uri="{FF2B5EF4-FFF2-40B4-BE49-F238E27FC236}">
                <a16:creationId xmlns:a16="http://schemas.microsoft.com/office/drawing/2014/main" id="{5F68D896-F3C0-B4AF-3F15-C73744A1CA0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3943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80652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BA05BD-EE24-AB4D-7486-E3C4F072EC5D}"/>
              </a:ext>
            </a:extLst>
          </p:cNvPr>
          <p:cNvSpPr>
            <a:spLocks noGrp="1"/>
          </p:cNvSpPr>
          <p:nvPr>
            <p:ph type="title"/>
          </p:nvPr>
        </p:nvSpPr>
        <p:spPr>
          <a:xfrm>
            <a:off x="6088653" y="725951"/>
            <a:ext cx="4927425" cy="1938525"/>
          </a:xfrm>
        </p:spPr>
        <p:txBody>
          <a:bodyPr>
            <a:normAutofit/>
          </a:bodyPr>
          <a:lstStyle/>
          <a:p>
            <a:pPr>
              <a:lnSpc>
                <a:spcPct val="90000"/>
              </a:lnSpc>
            </a:pPr>
            <a:r>
              <a:rPr lang="en-US" b="1">
                <a:effectLst/>
                <a:latin typeface="Times New Roman" panose="02020603050405020304" pitchFamily="18" charset="0"/>
                <a:cs typeface="Times New Roman" panose="02020603050405020304" pitchFamily="18" charset="0"/>
              </a:rPr>
              <a:t>INTENDED AUDIENCE:</a:t>
            </a:r>
            <a:r>
              <a:rPr lang="en-US">
                <a:effectLst/>
                <a:latin typeface="Times New Roman" panose="02020603050405020304" pitchFamily="18" charset="0"/>
                <a:cs typeface="Times New Roman" panose="02020603050405020304" pitchFamily="18" charset="0"/>
              </a:rPr>
              <a:t> </a:t>
            </a:r>
            <a:br>
              <a:rPr lang="en-US">
                <a:effectLst/>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5" name="Picture 4" descr="A picture containing company name&#10;&#10;Description automatically generated">
            <a:extLst>
              <a:ext uri="{FF2B5EF4-FFF2-40B4-BE49-F238E27FC236}">
                <a16:creationId xmlns:a16="http://schemas.microsoft.com/office/drawing/2014/main" id="{ECEF5D50-3B1C-3BC4-FCCA-3BD8852736C3}"/>
              </a:ext>
            </a:extLst>
          </p:cNvPr>
          <p:cNvPicPr>
            <a:picLocks noChangeAspect="1"/>
          </p:cNvPicPr>
          <p:nvPr/>
        </p:nvPicPr>
        <p:blipFill rotWithShape="1">
          <a:blip r:embed="rId2">
            <a:extLst>
              <a:ext uri="{28A0092B-C50C-407E-A947-70E740481C1C}">
                <a14:useLocalDpi xmlns:a14="http://schemas.microsoft.com/office/drawing/2010/main" val="0"/>
              </a:ext>
            </a:extLst>
          </a:blip>
          <a:srcRect l="7908" r="-1"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4F76725-7520-9FDE-FD5B-19C9F9C12736}"/>
              </a:ext>
            </a:extLst>
          </p:cNvPr>
          <p:cNvSpPr>
            <a:spLocks noGrp="1"/>
          </p:cNvSpPr>
          <p:nvPr>
            <p:ph idx="1"/>
          </p:nvPr>
        </p:nvSpPr>
        <p:spPr>
          <a:xfrm>
            <a:off x="6088653" y="2886116"/>
            <a:ext cx="4927425" cy="3245931"/>
          </a:xfrm>
        </p:spPr>
        <p:txBody>
          <a:bodyPr>
            <a:normAutofit/>
          </a:bodyPr>
          <a:lstStyle/>
          <a:p>
            <a:pPr marL="0" indent="0">
              <a:buNone/>
            </a:pPr>
            <a:r>
              <a:rPr lang="en-US" dirty="0">
                <a:effectLst/>
                <a:latin typeface="Times New Roman" panose="02020603050405020304" pitchFamily="18" charset="0"/>
              </a:rPr>
              <a:t>1. H-1B visa applicant </a:t>
            </a:r>
            <a:br>
              <a:rPr lang="en-US" dirty="0">
                <a:effectLst/>
              </a:rPr>
            </a:br>
            <a:r>
              <a:rPr lang="en-US" dirty="0">
                <a:effectLst/>
                <a:latin typeface="Times New Roman" panose="02020603050405020304" pitchFamily="18" charset="0"/>
              </a:rPr>
              <a:t>2. Government officials</a:t>
            </a:r>
            <a:br>
              <a:rPr lang="en-US" dirty="0">
                <a:effectLst/>
              </a:rPr>
            </a:br>
            <a:r>
              <a:rPr lang="en-US" dirty="0">
                <a:effectLst/>
                <a:latin typeface="Times New Roman" panose="02020603050405020304" pitchFamily="18" charset="0"/>
              </a:rPr>
              <a:t>3. Human resources professionals </a:t>
            </a:r>
            <a:br>
              <a:rPr lang="en-US" dirty="0">
                <a:effectLst/>
              </a:rPr>
            </a:br>
            <a:r>
              <a:rPr lang="en-US" dirty="0">
                <a:effectLst/>
                <a:latin typeface="Times New Roman" panose="02020603050405020304" pitchFamily="18" charset="0"/>
              </a:rPr>
              <a:t>4. Business leaders </a:t>
            </a:r>
            <a:br>
              <a:rPr lang="en-US" dirty="0">
                <a:effectLst/>
              </a:rPr>
            </a:br>
            <a:r>
              <a:rPr lang="en-US" dirty="0">
                <a:effectLst/>
                <a:latin typeface="Times New Roman" panose="02020603050405020304" pitchFamily="18" charset="0"/>
              </a:rPr>
              <a:t>5. Researchers and analysts</a:t>
            </a:r>
            <a:endParaRPr lang="en-US" dirty="0"/>
          </a:p>
        </p:txBody>
      </p:sp>
    </p:spTree>
    <p:extLst>
      <p:ext uri="{BB962C8B-B14F-4D97-AF65-F5344CB8AC3E}">
        <p14:creationId xmlns:p14="http://schemas.microsoft.com/office/powerpoint/2010/main" val="29661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4"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8"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9" name="Rectangle 4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70" name="Freeform: Shape 48">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1" name="Group 50">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81">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3" name="Right Triangle 83">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AB0548-BA28-3905-9934-FD1235A3F3F0}"/>
              </a:ext>
            </a:extLst>
          </p:cNvPr>
          <p:cNvSpPr>
            <a:spLocks noGrp="1"/>
          </p:cNvSpPr>
          <p:nvPr>
            <p:ph type="title"/>
          </p:nvPr>
        </p:nvSpPr>
        <p:spPr>
          <a:xfrm>
            <a:off x="691078" y="722903"/>
            <a:ext cx="5402451" cy="2460770"/>
          </a:xfrm>
        </p:spPr>
        <p:txBody>
          <a:bodyPr vert="horz" lIns="91440" tIns="45720" rIns="91440" bIns="45720" rtlCol="0" anchor="b">
            <a:normAutofit/>
          </a:bodyPr>
          <a:lstStyle/>
          <a:p>
            <a:r>
              <a:rPr lang="en-US" sz="4000" dirty="0">
                <a:latin typeface="Times New Roman" panose="02020603050405020304" pitchFamily="18" charset="0"/>
                <a:cs typeface="Times New Roman" panose="02020603050405020304" pitchFamily="18" charset="0"/>
              </a:rPr>
              <a:t>H-1B VISA STATISTICS</a:t>
            </a:r>
          </a:p>
        </p:txBody>
      </p:sp>
      <p:pic>
        <p:nvPicPr>
          <p:cNvPr id="7" name="Content Placeholder 6" descr="Map&#10;&#10;Description automatically generated with medium confidence">
            <a:extLst>
              <a:ext uri="{FF2B5EF4-FFF2-40B4-BE49-F238E27FC236}">
                <a16:creationId xmlns:a16="http://schemas.microsoft.com/office/drawing/2014/main" id="{7B816795-7364-7040-7D83-33055513B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6629" y="170166"/>
            <a:ext cx="4744102" cy="6344393"/>
          </a:xfrm>
          <a:prstGeom prst="rect">
            <a:avLst/>
          </a:prstGeom>
        </p:spPr>
      </p:pic>
    </p:spTree>
    <p:extLst>
      <p:ext uri="{BB962C8B-B14F-4D97-AF65-F5344CB8AC3E}">
        <p14:creationId xmlns:p14="http://schemas.microsoft.com/office/powerpoint/2010/main" val="421280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3" name="Group 17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4" name="Straight Connector 17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6" name="Right Triangle 20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8" name="Rectangle 207">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0" name="Group 209">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1" name="Straight Connector 210">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3" name="Right Triangle 242">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553837-F344-4881-3320-A24DB706C575}"/>
              </a:ext>
            </a:extLst>
          </p:cNvPr>
          <p:cNvSpPr>
            <a:spLocks noGrp="1"/>
          </p:cNvSpPr>
          <p:nvPr>
            <p:ph type="title"/>
          </p:nvPr>
        </p:nvSpPr>
        <p:spPr>
          <a:xfrm>
            <a:off x="-59989" y="227378"/>
            <a:ext cx="12149511" cy="1618780"/>
          </a:xfrm>
        </p:spPr>
        <p:txBody>
          <a:bodyPr vert="horz" lIns="91440" tIns="45720" rIns="91440" bIns="45720" rtlCol="0" anchor="b">
            <a:normAutofit fontScale="90000"/>
          </a:bodyPr>
          <a:lstStyle/>
          <a:p>
            <a:pPr algn="ctr"/>
            <a:r>
              <a:rPr lang="en-US" sz="4000" dirty="0">
                <a:latin typeface="Times New Roman" panose="02020603050405020304" pitchFamily="18" charset="0"/>
                <a:cs typeface="Times New Roman" panose="02020603050405020304" pitchFamily="18" charset="0"/>
              </a:rPr>
              <a:t>CASE STATUS</a:t>
            </a:r>
            <a:br>
              <a:rPr lang="en-US" sz="4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We analyzed the data based on case status and decision date from 2019-2021. From our analysis, the certified, certified-withdrawn, and withdrawn have been increased. The denial rate has sharply decreased. This proves that there is an increase in opportunities for H-1B applicants.</a:t>
            </a:r>
          </a:p>
        </p:txBody>
      </p:sp>
      <p:pic>
        <p:nvPicPr>
          <p:cNvPr id="5" name="Content Placeholder 4">
            <a:extLst>
              <a:ext uri="{FF2B5EF4-FFF2-40B4-BE49-F238E27FC236}">
                <a16:creationId xmlns:a16="http://schemas.microsoft.com/office/drawing/2014/main" id="{01200B5B-1D4C-E593-F7AF-E1406CB17A8C}"/>
              </a:ext>
            </a:extLst>
          </p:cNvPr>
          <p:cNvPicPr>
            <a:picLocks noGrp="1" noChangeAspect="1"/>
          </p:cNvPicPr>
          <p:nvPr>
            <p:ph idx="1"/>
          </p:nvPr>
        </p:nvPicPr>
        <p:blipFill>
          <a:blip r:embed="rId2"/>
          <a:stretch>
            <a:fillRect/>
          </a:stretch>
        </p:blipFill>
        <p:spPr>
          <a:xfrm>
            <a:off x="2867828" y="2343235"/>
            <a:ext cx="6450080" cy="4344600"/>
          </a:xfrm>
          <a:prstGeom prst="rect">
            <a:avLst/>
          </a:prstGeom>
        </p:spPr>
      </p:pic>
      <p:sp>
        <p:nvSpPr>
          <p:cNvPr id="6" name="Content Placeholder 2">
            <a:extLst>
              <a:ext uri="{FF2B5EF4-FFF2-40B4-BE49-F238E27FC236}">
                <a16:creationId xmlns:a16="http://schemas.microsoft.com/office/drawing/2014/main" id="{98642AA9-3B6F-4931-2FAA-7C89C9F79768}"/>
              </a:ext>
            </a:extLst>
          </p:cNvPr>
          <p:cNvSpPr txBox="1">
            <a:spLocks/>
          </p:cNvSpPr>
          <p:nvPr/>
        </p:nvSpPr>
        <p:spPr>
          <a:xfrm>
            <a:off x="580969" y="3347269"/>
            <a:ext cx="4587502" cy="30936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09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6" name="Group 1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Right Triangle 4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0" name="Rectangle 4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1" name="Group 5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8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3" name="Right Triangle 8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Content Placeholder 9">
            <a:extLst>
              <a:ext uri="{FF2B5EF4-FFF2-40B4-BE49-F238E27FC236}">
                <a16:creationId xmlns:a16="http://schemas.microsoft.com/office/drawing/2014/main" id="{3EDEABA5-33A5-B0F7-AF15-AEA73E9D1450}"/>
              </a:ext>
            </a:extLst>
          </p:cNvPr>
          <p:cNvPicPr>
            <a:picLocks noGrp="1" noChangeAspect="1"/>
          </p:cNvPicPr>
          <p:nvPr>
            <p:ph idx="1"/>
          </p:nvPr>
        </p:nvPicPr>
        <p:blipFill>
          <a:blip r:embed="rId2"/>
          <a:stretch>
            <a:fillRect/>
          </a:stretch>
        </p:blipFill>
        <p:spPr>
          <a:xfrm>
            <a:off x="-132204" y="-71838"/>
            <a:ext cx="12188950" cy="6923797"/>
          </a:xfrm>
          <a:prstGeom prst="rect">
            <a:avLst/>
          </a:prstGeom>
        </p:spPr>
      </p:pic>
      <p:sp>
        <p:nvSpPr>
          <p:cNvPr id="12" name="Title 11">
            <a:extLst>
              <a:ext uri="{FF2B5EF4-FFF2-40B4-BE49-F238E27FC236}">
                <a16:creationId xmlns:a16="http://schemas.microsoft.com/office/drawing/2014/main" id="{8BA27FD2-30BD-951D-6179-14FEF790609A}"/>
              </a:ext>
            </a:extLst>
          </p:cNvPr>
          <p:cNvSpPr>
            <a:spLocks noGrp="1"/>
          </p:cNvSpPr>
          <p:nvPr>
            <p:ph type="title"/>
          </p:nvPr>
        </p:nvSpPr>
        <p:spPr>
          <a:xfrm>
            <a:off x="7198312" y="3771571"/>
            <a:ext cx="4775285" cy="1985346"/>
          </a:xfrm>
        </p:spPr>
        <p:txBody>
          <a:bodyPr>
            <a:noAutofit/>
          </a:bodyPr>
          <a:lstStyle/>
          <a:p>
            <a:pPr algn="just"/>
            <a:r>
              <a:rPr lang="en-US" sz="2500" dirty="0">
                <a:latin typeface="Times New Roman" panose="02020603050405020304" pitchFamily="18" charset="0"/>
                <a:cs typeface="Times New Roman" panose="02020603050405020304" pitchFamily="18" charset="0"/>
              </a:rPr>
              <a:t>This visualizes the grand total number of applications year-wise and the grand total of case status for 3 consecutive years. c</a:t>
            </a:r>
          </a:p>
        </p:txBody>
      </p:sp>
    </p:spTree>
    <p:extLst>
      <p:ext uri="{BB962C8B-B14F-4D97-AF65-F5344CB8AC3E}">
        <p14:creationId xmlns:p14="http://schemas.microsoft.com/office/powerpoint/2010/main" val="395618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F301-5A35-7D8A-60CE-7CE79DB80EB9}"/>
              </a:ext>
            </a:extLst>
          </p:cNvPr>
          <p:cNvSpPr>
            <a:spLocks noGrp="1"/>
          </p:cNvSpPr>
          <p:nvPr>
            <p:ph type="title"/>
          </p:nvPr>
        </p:nvSpPr>
        <p:spPr>
          <a:xfrm>
            <a:off x="691079" y="1"/>
            <a:ext cx="10325000" cy="860612"/>
          </a:xfrm>
        </p:spPr>
        <p:txBody>
          <a:bodyPr/>
          <a:lstStyle/>
          <a:p>
            <a:pPr algn="ctr"/>
            <a:r>
              <a:rPr lang="en-US" sz="4400" dirty="0">
                <a:latin typeface="Times New Roman" panose="02020603050405020304" pitchFamily="18" charset="0"/>
                <a:cs typeface="Times New Roman" panose="02020603050405020304" pitchFamily="18" charset="0"/>
              </a:rPr>
              <a:t>EMPLOYER AND JOB DETAILS</a:t>
            </a:r>
            <a:endParaRPr lang="en-US" dirty="0"/>
          </a:p>
        </p:txBody>
      </p:sp>
      <p:pic>
        <p:nvPicPr>
          <p:cNvPr id="4" name="Content Placeholder 12" descr="Graphical user interface, text, application&#10;&#10;Description automatically generated">
            <a:extLst>
              <a:ext uri="{FF2B5EF4-FFF2-40B4-BE49-F238E27FC236}">
                <a16:creationId xmlns:a16="http://schemas.microsoft.com/office/drawing/2014/main" id="{6CB99AFD-BE88-37C5-8BC8-D92AB646EF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4" b="73711"/>
          <a:stretch/>
        </p:blipFill>
        <p:spPr>
          <a:xfrm>
            <a:off x="690979" y="954122"/>
            <a:ext cx="10325100" cy="1439453"/>
          </a:xfrm>
        </p:spPr>
      </p:pic>
      <p:sp>
        <p:nvSpPr>
          <p:cNvPr id="5" name="Title 11">
            <a:extLst>
              <a:ext uri="{FF2B5EF4-FFF2-40B4-BE49-F238E27FC236}">
                <a16:creationId xmlns:a16="http://schemas.microsoft.com/office/drawing/2014/main" id="{BFE23868-69EE-1A62-57A1-8C044C65E519}"/>
              </a:ext>
            </a:extLst>
          </p:cNvPr>
          <p:cNvSpPr txBox="1">
            <a:spLocks/>
          </p:cNvSpPr>
          <p:nvPr/>
        </p:nvSpPr>
        <p:spPr>
          <a:xfrm>
            <a:off x="690979" y="3280460"/>
            <a:ext cx="10325100" cy="309406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filtering the Employer name and Job title we will be able to know the aggregations of prevailing wage also the count of applications filed by the Employer. The following slides depict the highest positions of all fields which are specified below and the results are: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instance of certified approval status, </a:t>
            </a:r>
            <a:r>
              <a:rPr lang="en-US" sz="2000" b="1" dirty="0">
                <a:latin typeface="Times New Roman" panose="02020603050405020304" pitchFamily="18" charset="0"/>
                <a:cs typeface="Times New Roman" panose="02020603050405020304" pitchFamily="18" charset="0"/>
              </a:rPr>
              <a:t>California</a:t>
            </a:r>
            <a:r>
              <a:rPr lang="en-US" sz="2000" dirty="0">
                <a:latin typeface="Times New Roman" panose="02020603050405020304" pitchFamily="18" charset="0"/>
                <a:cs typeface="Times New Roman" panose="02020603050405020304" pitchFamily="18" charset="0"/>
              </a:rPr>
              <a:t> ranks first.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Google LLC </a:t>
            </a:r>
            <a:r>
              <a:rPr lang="en-US" sz="2000" dirty="0">
                <a:latin typeface="Times New Roman" panose="02020603050405020304" pitchFamily="18" charset="0"/>
                <a:cs typeface="Times New Roman" panose="02020603050405020304" pitchFamily="18" charset="0"/>
              </a:rPr>
              <a:t>showcases in front for filing the number of applications over the period of time.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US Job Market, the trending occupation is </a:t>
            </a:r>
            <a:r>
              <a:rPr lang="en-US" sz="2000" b="1" dirty="0">
                <a:latin typeface="Times New Roman" panose="02020603050405020304" pitchFamily="18" charset="0"/>
                <a:cs typeface="Times New Roman" panose="02020603050405020304" pitchFamily="18" charset="0"/>
              </a:rPr>
              <a:t>Software Engineer</a:t>
            </a:r>
            <a:r>
              <a:rPr lang="en-US" sz="2000" dirty="0">
                <a:latin typeface="Times New Roman" panose="02020603050405020304" pitchFamily="18" charset="0"/>
                <a:cs typeface="Times New Roman" panose="02020603050405020304" pitchFamily="18" charset="0"/>
              </a:rPr>
              <a:t> which holds 43.3% when compared to the other top 5 job titles.</a:t>
            </a:r>
          </a:p>
          <a:p>
            <a:pPr algn="just"/>
            <a:endParaRPr lang="en-US" sz="20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3811-A1EF-F4BC-2557-C03FF2DCB8DC}"/>
              </a:ext>
            </a:extLst>
          </p:cNvPr>
          <p:cNvSpPr>
            <a:spLocks noGrp="1"/>
          </p:cNvSpPr>
          <p:nvPr>
            <p:ph type="title"/>
          </p:nvPr>
        </p:nvSpPr>
        <p:spPr>
          <a:xfrm>
            <a:off x="691079" y="0"/>
            <a:ext cx="10325000" cy="1442463"/>
          </a:xfrm>
        </p:spPr>
        <p:txBody>
          <a:bodyPr>
            <a:normAutofit/>
          </a:bodyPr>
          <a:lstStyle/>
          <a:p>
            <a:pPr algn="ctr"/>
            <a:r>
              <a:rPr lang="en-US" sz="4000" dirty="0">
                <a:latin typeface="Times New Roman" panose="02020603050405020304" pitchFamily="18" charset="0"/>
                <a:cs typeface="Times New Roman" panose="02020603050405020304" pitchFamily="18" charset="0"/>
              </a:rPr>
              <a:t>TOP 5 EMPLOYERS BASED ON APPLICATION</a:t>
            </a:r>
            <a:endParaRPr lang="en-US" sz="4000" dirty="0"/>
          </a:p>
        </p:txBody>
      </p:sp>
      <p:pic>
        <p:nvPicPr>
          <p:cNvPr id="6" name="Picture 5">
            <a:extLst>
              <a:ext uri="{FF2B5EF4-FFF2-40B4-BE49-F238E27FC236}">
                <a16:creationId xmlns:a16="http://schemas.microsoft.com/office/drawing/2014/main" id="{C1EEF392-7E27-D4DE-D2D1-A2D323BC08D2}"/>
              </a:ext>
            </a:extLst>
          </p:cNvPr>
          <p:cNvPicPr>
            <a:picLocks noChangeAspect="1"/>
          </p:cNvPicPr>
          <p:nvPr/>
        </p:nvPicPr>
        <p:blipFill>
          <a:blip r:embed="rId2"/>
          <a:stretch>
            <a:fillRect/>
          </a:stretch>
        </p:blipFill>
        <p:spPr>
          <a:xfrm>
            <a:off x="1365641" y="1450021"/>
            <a:ext cx="9650438" cy="5260729"/>
          </a:xfrm>
          <a:prstGeom prst="rect">
            <a:avLst/>
          </a:prstGeom>
        </p:spPr>
      </p:pic>
    </p:spTree>
    <p:extLst>
      <p:ext uri="{BB962C8B-B14F-4D97-AF65-F5344CB8AC3E}">
        <p14:creationId xmlns:p14="http://schemas.microsoft.com/office/powerpoint/2010/main" val="367061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Group 12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Right Triangle 156">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9" name="Rectangle 15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1" name="Group 160">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2" name="Straight Connector 161">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80119FC-7363-AB20-9CAB-0D386AC2D1ED}"/>
              </a:ext>
            </a:extLst>
          </p:cNvPr>
          <p:cNvSpPr>
            <a:spLocks noGrp="1"/>
          </p:cNvSpPr>
          <p:nvPr>
            <p:ph type="title"/>
          </p:nvPr>
        </p:nvSpPr>
        <p:spPr>
          <a:xfrm>
            <a:off x="1339942" y="16142"/>
            <a:ext cx="9807425" cy="838945"/>
          </a:xfrm>
        </p:spPr>
        <p:txBody>
          <a:bodyPr vert="horz" lIns="91440" tIns="45720" rIns="91440" bIns="45720" rtlCol="0" anchor="b">
            <a:normAutofit/>
          </a:bodyPr>
          <a:lstStyle/>
          <a:p>
            <a:pPr algn="ctr"/>
            <a:r>
              <a:rPr lang="en-US" sz="4000" dirty="0">
                <a:latin typeface="Times New Roman" panose="02020603050405020304" pitchFamily="18" charset="0"/>
                <a:cs typeface="Times New Roman" panose="02020603050405020304" pitchFamily="18" charset="0"/>
              </a:rPr>
              <a:t>TOP 5 JOB MARKETS IN THE U.S.</a:t>
            </a:r>
          </a:p>
        </p:txBody>
      </p:sp>
      <p:sp>
        <p:nvSpPr>
          <p:cNvPr id="194" name="Right Triangle 193">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C377E72F-0797-779D-2A7C-D224346BEBAF}"/>
              </a:ext>
            </a:extLst>
          </p:cNvPr>
          <p:cNvPicPr>
            <a:picLocks noChangeAspect="1"/>
          </p:cNvPicPr>
          <p:nvPr/>
        </p:nvPicPr>
        <p:blipFill>
          <a:blip r:embed="rId2"/>
          <a:stretch>
            <a:fillRect/>
          </a:stretch>
        </p:blipFill>
        <p:spPr>
          <a:xfrm>
            <a:off x="1997612" y="1255928"/>
            <a:ext cx="8004517" cy="5435085"/>
          </a:xfrm>
          <a:prstGeom prst="rect">
            <a:avLst/>
          </a:prstGeom>
        </p:spPr>
      </p:pic>
    </p:spTree>
    <p:extLst>
      <p:ext uri="{BB962C8B-B14F-4D97-AF65-F5344CB8AC3E}">
        <p14:creationId xmlns:p14="http://schemas.microsoft.com/office/powerpoint/2010/main" val="1931595764"/>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208</TotalTime>
  <Words>636</Words>
  <Application>Microsoft Office PowerPoint</Application>
  <PresentationFormat>Widescreen</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CosineVTI</vt:lpstr>
      <vt:lpstr>H-1B VISA ANALYSIS</vt:lpstr>
      <vt:lpstr>OVERVIEW</vt:lpstr>
      <vt:lpstr>INTENDED AUDIENCE:  </vt:lpstr>
      <vt:lpstr>H-1B VISA STATISTICS</vt:lpstr>
      <vt:lpstr>CASE STATUS We analyzed the data based on case status and decision date from 2019-2021. From our analysis, the certified, certified-withdrawn, and withdrawn have been increased. The denial rate has sharply decreased. This proves that there is an increase in opportunities for H-1B applicants.</vt:lpstr>
      <vt:lpstr>This visualizes the grand total number of applications year-wise and the grand total of case status for 3 consecutive years. c</vt:lpstr>
      <vt:lpstr>EMPLOYER AND JOB DETAILS</vt:lpstr>
      <vt:lpstr>TOP 5 EMPLOYERS BASED ON APPLICATION</vt:lpstr>
      <vt:lpstr>TOP 5 JOB MARKETS IN THE U.S.</vt:lpstr>
      <vt:lpstr>TOP 5 HUB FOR EMPLOYERS WHO SPONSOR THE MAJORITY OF H-1B </vt:lpstr>
      <vt:lpstr>PowerPoint Presentation</vt:lpstr>
      <vt:lpstr>BOTTOM EMPLOYER DETAILS</vt:lpstr>
      <vt:lpstr>CONCLUSION </vt:lpstr>
      <vt:lpstr>REFERENCE LINKS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ANALYSIS</dc:title>
  <dc:creator>kanishma1994@outlook.com</dc:creator>
  <cp:lastModifiedBy>kanishma1994@outlook.com</cp:lastModifiedBy>
  <cp:revision>2</cp:revision>
  <dcterms:created xsi:type="dcterms:W3CDTF">2023-04-01T22:23:00Z</dcterms:created>
  <dcterms:modified xsi:type="dcterms:W3CDTF">2023-08-13T16:42:29Z</dcterms:modified>
</cp:coreProperties>
</file>