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1" r:id="rId6"/>
    <p:sldId id="270" r:id="rId7"/>
    <p:sldId id="271" r:id="rId8"/>
    <p:sldId id="262" r:id="rId9"/>
    <p:sldId id="263" r:id="rId10"/>
    <p:sldId id="260" r:id="rId11"/>
    <p:sldId id="259" r:id="rId12"/>
    <p:sldId id="280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65" r:id="rId21"/>
    <p:sldId id="266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E8C3B-7B95-4E51-BFE6-D6E7C8AC4207}" v="2" dt="2023-11-20T20:40:08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69ABEF-B12D-4821-AE04-F9795B980C6C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4D8E16E-84F3-4C23-9EE7-EBAFB72EAAF2}">
      <dgm:prSet/>
      <dgm:spPr/>
      <dgm:t>
        <a:bodyPr/>
        <a:lstStyle/>
        <a:p>
          <a:r>
            <a:rPr lang="en-US" b="1" i="0"/>
            <a:t>Industry Innovator</a:t>
          </a:r>
          <a:r>
            <a:rPr lang="en-US" b="0" i="0"/>
            <a:t>: Boston-based company offering cloud-based POS solutions for restaurants.</a:t>
          </a:r>
          <a:endParaRPr lang="en-US"/>
        </a:p>
      </dgm:t>
    </dgm:pt>
    <dgm:pt modelId="{FB7845B1-7ECF-4877-BCC3-F19277C19452}" type="parTrans" cxnId="{CAD3AE6A-6EE0-46FB-8364-DCCD0A60F3FF}">
      <dgm:prSet/>
      <dgm:spPr/>
      <dgm:t>
        <a:bodyPr/>
        <a:lstStyle/>
        <a:p>
          <a:endParaRPr lang="en-US"/>
        </a:p>
      </dgm:t>
    </dgm:pt>
    <dgm:pt modelId="{F112BAE3-F142-464B-AA7E-142C4515ED50}" type="sibTrans" cxnId="{CAD3AE6A-6EE0-46FB-8364-DCCD0A60F3FF}">
      <dgm:prSet/>
      <dgm:spPr/>
      <dgm:t>
        <a:bodyPr/>
        <a:lstStyle/>
        <a:p>
          <a:endParaRPr lang="en-US"/>
        </a:p>
      </dgm:t>
    </dgm:pt>
    <dgm:pt modelId="{D8E5F4C7-9937-433C-8A26-71BF2B6D98A8}">
      <dgm:prSet/>
      <dgm:spPr/>
      <dgm:t>
        <a:bodyPr/>
        <a:lstStyle/>
        <a:p>
          <a:r>
            <a:rPr lang="en-US" b="1" i="0"/>
            <a:t>Remarkable Growth</a:t>
          </a:r>
          <a:r>
            <a:rPr lang="en-US" b="0" i="0"/>
            <a:t>: Achieved a 40% revenue increase in Q3 2023.</a:t>
          </a:r>
          <a:endParaRPr lang="en-US"/>
        </a:p>
      </dgm:t>
    </dgm:pt>
    <dgm:pt modelId="{60B1FD72-03EC-4CD0-A081-D2332E265CFC}" type="parTrans" cxnId="{D9161ADA-0D30-43D2-8FC5-86472ED6826D}">
      <dgm:prSet/>
      <dgm:spPr/>
      <dgm:t>
        <a:bodyPr/>
        <a:lstStyle/>
        <a:p>
          <a:endParaRPr lang="en-US"/>
        </a:p>
      </dgm:t>
    </dgm:pt>
    <dgm:pt modelId="{645C1A3F-7685-4B0A-9880-66B0FD2C63E0}" type="sibTrans" cxnId="{D9161ADA-0D30-43D2-8FC5-86472ED6826D}">
      <dgm:prSet/>
      <dgm:spPr/>
      <dgm:t>
        <a:bodyPr/>
        <a:lstStyle/>
        <a:p>
          <a:endParaRPr lang="en-US"/>
        </a:p>
      </dgm:t>
    </dgm:pt>
    <dgm:pt modelId="{FCE178C3-2D9D-4D1F-882F-79E6A82A40F4}">
      <dgm:prSet/>
      <dgm:spPr/>
      <dgm:t>
        <a:bodyPr/>
        <a:lstStyle/>
        <a:p>
          <a:r>
            <a:rPr lang="en-US" b="1" i="0"/>
            <a:t>Extensive Reach</a:t>
          </a:r>
          <a:r>
            <a:rPr lang="en-US" b="0" i="0"/>
            <a:t>: Provides services to 93,000 restaurants, including POS and payment processing.</a:t>
          </a:r>
          <a:endParaRPr lang="en-US"/>
        </a:p>
      </dgm:t>
    </dgm:pt>
    <dgm:pt modelId="{D152C250-91C0-47D6-812C-A48E9F421644}" type="parTrans" cxnId="{D1BA5B7F-BC1D-42A5-87F9-6B67954448C6}">
      <dgm:prSet/>
      <dgm:spPr/>
      <dgm:t>
        <a:bodyPr/>
        <a:lstStyle/>
        <a:p>
          <a:endParaRPr lang="en-US"/>
        </a:p>
      </dgm:t>
    </dgm:pt>
    <dgm:pt modelId="{95613EEF-1A84-487E-95C3-DE51F2354D49}" type="sibTrans" cxnId="{D1BA5B7F-BC1D-42A5-87F9-6B67954448C6}">
      <dgm:prSet/>
      <dgm:spPr/>
      <dgm:t>
        <a:bodyPr/>
        <a:lstStyle/>
        <a:p>
          <a:endParaRPr lang="en-US"/>
        </a:p>
      </dgm:t>
    </dgm:pt>
    <dgm:pt modelId="{366532AD-6072-4D98-9405-A02B5D08DA26}">
      <dgm:prSet/>
      <dgm:spPr/>
      <dgm:t>
        <a:bodyPr/>
        <a:lstStyle/>
        <a:p>
          <a:r>
            <a:rPr lang="en-US" b="1" i="0"/>
            <a:t>Market Confidence</a:t>
          </a:r>
          <a:r>
            <a:rPr lang="en-US" b="0" i="0"/>
            <a:t>: Valued at nearly $33 billion with a 63% stock increase on NYSE debut.</a:t>
          </a:r>
          <a:endParaRPr lang="en-US"/>
        </a:p>
      </dgm:t>
    </dgm:pt>
    <dgm:pt modelId="{46FF110F-224C-438B-AF96-7FEF252453D0}" type="parTrans" cxnId="{72133AB7-6D55-4646-A1C5-94F36ADB0946}">
      <dgm:prSet/>
      <dgm:spPr/>
      <dgm:t>
        <a:bodyPr/>
        <a:lstStyle/>
        <a:p>
          <a:endParaRPr lang="en-US"/>
        </a:p>
      </dgm:t>
    </dgm:pt>
    <dgm:pt modelId="{1055B492-1A6B-40A5-9E7B-315779889831}" type="sibTrans" cxnId="{72133AB7-6D55-4646-A1C5-94F36ADB0946}">
      <dgm:prSet/>
      <dgm:spPr/>
      <dgm:t>
        <a:bodyPr/>
        <a:lstStyle/>
        <a:p>
          <a:endParaRPr lang="en-US"/>
        </a:p>
      </dgm:t>
    </dgm:pt>
    <dgm:pt modelId="{3B8F5791-1E76-4BE2-A7FE-EDAFE6811847}" type="pres">
      <dgm:prSet presAssocID="{2269ABEF-B12D-4821-AE04-F9795B980C6C}" presName="vert0" presStyleCnt="0">
        <dgm:presLayoutVars>
          <dgm:dir/>
          <dgm:animOne val="branch"/>
          <dgm:animLvl val="lvl"/>
        </dgm:presLayoutVars>
      </dgm:prSet>
      <dgm:spPr/>
    </dgm:pt>
    <dgm:pt modelId="{C8D5010E-1FC1-4DFC-8C87-BF7666DA427E}" type="pres">
      <dgm:prSet presAssocID="{44D8E16E-84F3-4C23-9EE7-EBAFB72EAAF2}" presName="thickLine" presStyleLbl="alignNode1" presStyleIdx="0" presStyleCnt="4"/>
      <dgm:spPr/>
    </dgm:pt>
    <dgm:pt modelId="{E46C1E83-86A0-4AD3-8E70-AB4249564BF9}" type="pres">
      <dgm:prSet presAssocID="{44D8E16E-84F3-4C23-9EE7-EBAFB72EAAF2}" presName="horz1" presStyleCnt="0"/>
      <dgm:spPr/>
    </dgm:pt>
    <dgm:pt modelId="{02A473E6-6D29-4000-987B-BCC824801D26}" type="pres">
      <dgm:prSet presAssocID="{44D8E16E-84F3-4C23-9EE7-EBAFB72EAAF2}" presName="tx1" presStyleLbl="revTx" presStyleIdx="0" presStyleCnt="4"/>
      <dgm:spPr/>
    </dgm:pt>
    <dgm:pt modelId="{B6E36494-B408-4B46-B3B5-37A9CC904EEA}" type="pres">
      <dgm:prSet presAssocID="{44D8E16E-84F3-4C23-9EE7-EBAFB72EAAF2}" presName="vert1" presStyleCnt="0"/>
      <dgm:spPr/>
    </dgm:pt>
    <dgm:pt modelId="{937E9747-9F2F-40D1-8C33-3C2D22A2B0F1}" type="pres">
      <dgm:prSet presAssocID="{D8E5F4C7-9937-433C-8A26-71BF2B6D98A8}" presName="thickLine" presStyleLbl="alignNode1" presStyleIdx="1" presStyleCnt="4"/>
      <dgm:spPr/>
    </dgm:pt>
    <dgm:pt modelId="{63C8B52E-382F-47FA-8B2D-C434C2D630DE}" type="pres">
      <dgm:prSet presAssocID="{D8E5F4C7-9937-433C-8A26-71BF2B6D98A8}" presName="horz1" presStyleCnt="0"/>
      <dgm:spPr/>
    </dgm:pt>
    <dgm:pt modelId="{8455EE5E-E499-4F6D-9985-2ACAC969A6FB}" type="pres">
      <dgm:prSet presAssocID="{D8E5F4C7-9937-433C-8A26-71BF2B6D98A8}" presName="tx1" presStyleLbl="revTx" presStyleIdx="1" presStyleCnt="4"/>
      <dgm:spPr/>
    </dgm:pt>
    <dgm:pt modelId="{29632F30-5CB9-4528-A7D2-7265FE56D64E}" type="pres">
      <dgm:prSet presAssocID="{D8E5F4C7-9937-433C-8A26-71BF2B6D98A8}" presName="vert1" presStyleCnt="0"/>
      <dgm:spPr/>
    </dgm:pt>
    <dgm:pt modelId="{CC965E49-72FE-4EE7-992B-B69AB151575F}" type="pres">
      <dgm:prSet presAssocID="{FCE178C3-2D9D-4D1F-882F-79E6A82A40F4}" presName="thickLine" presStyleLbl="alignNode1" presStyleIdx="2" presStyleCnt="4"/>
      <dgm:spPr/>
    </dgm:pt>
    <dgm:pt modelId="{861959DC-0E6B-4F68-A063-036FCC343606}" type="pres">
      <dgm:prSet presAssocID="{FCE178C3-2D9D-4D1F-882F-79E6A82A40F4}" presName="horz1" presStyleCnt="0"/>
      <dgm:spPr/>
    </dgm:pt>
    <dgm:pt modelId="{A28811D1-3E90-4B50-B3A4-096CA2C69B5C}" type="pres">
      <dgm:prSet presAssocID="{FCE178C3-2D9D-4D1F-882F-79E6A82A40F4}" presName="tx1" presStyleLbl="revTx" presStyleIdx="2" presStyleCnt="4"/>
      <dgm:spPr/>
    </dgm:pt>
    <dgm:pt modelId="{B3746429-AE3B-4BA4-8483-6EED9351906F}" type="pres">
      <dgm:prSet presAssocID="{FCE178C3-2D9D-4D1F-882F-79E6A82A40F4}" presName="vert1" presStyleCnt="0"/>
      <dgm:spPr/>
    </dgm:pt>
    <dgm:pt modelId="{A7DB2A1B-9ED2-4B2B-8327-C2FD0003D56C}" type="pres">
      <dgm:prSet presAssocID="{366532AD-6072-4D98-9405-A02B5D08DA26}" presName="thickLine" presStyleLbl="alignNode1" presStyleIdx="3" presStyleCnt="4"/>
      <dgm:spPr/>
    </dgm:pt>
    <dgm:pt modelId="{B1CAE9D1-6364-4E33-B68A-E34DB886A74E}" type="pres">
      <dgm:prSet presAssocID="{366532AD-6072-4D98-9405-A02B5D08DA26}" presName="horz1" presStyleCnt="0"/>
      <dgm:spPr/>
    </dgm:pt>
    <dgm:pt modelId="{21B441A0-7818-4F01-96AB-AABD4FE3417D}" type="pres">
      <dgm:prSet presAssocID="{366532AD-6072-4D98-9405-A02B5D08DA26}" presName="tx1" presStyleLbl="revTx" presStyleIdx="3" presStyleCnt="4"/>
      <dgm:spPr/>
    </dgm:pt>
    <dgm:pt modelId="{54C976CD-239D-41DD-A634-665A5B512D94}" type="pres">
      <dgm:prSet presAssocID="{366532AD-6072-4D98-9405-A02B5D08DA26}" presName="vert1" presStyleCnt="0"/>
      <dgm:spPr/>
    </dgm:pt>
  </dgm:ptLst>
  <dgm:cxnLst>
    <dgm:cxn modelId="{7F52E724-FDED-4397-8242-60991C9DB502}" type="presOf" srcId="{366532AD-6072-4D98-9405-A02B5D08DA26}" destId="{21B441A0-7818-4F01-96AB-AABD4FE3417D}" srcOrd="0" destOrd="0" presId="urn:microsoft.com/office/officeart/2008/layout/LinedList"/>
    <dgm:cxn modelId="{99ABAF5F-161D-45C8-BD2B-1444AA43FBE6}" type="presOf" srcId="{FCE178C3-2D9D-4D1F-882F-79E6A82A40F4}" destId="{A28811D1-3E90-4B50-B3A4-096CA2C69B5C}" srcOrd="0" destOrd="0" presId="urn:microsoft.com/office/officeart/2008/layout/LinedList"/>
    <dgm:cxn modelId="{BF6B4162-069D-4A66-9F9F-B6B0CECDB4DA}" type="presOf" srcId="{2269ABEF-B12D-4821-AE04-F9795B980C6C}" destId="{3B8F5791-1E76-4BE2-A7FE-EDAFE6811847}" srcOrd="0" destOrd="0" presId="urn:microsoft.com/office/officeart/2008/layout/LinedList"/>
    <dgm:cxn modelId="{52A54A44-407E-4061-9DD8-5AEEF80FFA8C}" type="presOf" srcId="{D8E5F4C7-9937-433C-8A26-71BF2B6D98A8}" destId="{8455EE5E-E499-4F6D-9985-2ACAC969A6FB}" srcOrd="0" destOrd="0" presId="urn:microsoft.com/office/officeart/2008/layout/LinedList"/>
    <dgm:cxn modelId="{CAD3AE6A-6EE0-46FB-8364-DCCD0A60F3FF}" srcId="{2269ABEF-B12D-4821-AE04-F9795B980C6C}" destId="{44D8E16E-84F3-4C23-9EE7-EBAFB72EAAF2}" srcOrd="0" destOrd="0" parTransId="{FB7845B1-7ECF-4877-BCC3-F19277C19452}" sibTransId="{F112BAE3-F142-464B-AA7E-142C4515ED50}"/>
    <dgm:cxn modelId="{D1BA5B7F-BC1D-42A5-87F9-6B67954448C6}" srcId="{2269ABEF-B12D-4821-AE04-F9795B980C6C}" destId="{FCE178C3-2D9D-4D1F-882F-79E6A82A40F4}" srcOrd="2" destOrd="0" parTransId="{D152C250-91C0-47D6-812C-A48E9F421644}" sibTransId="{95613EEF-1A84-487E-95C3-DE51F2354D49}"/>
    <dgm:cxn modelId="{72133AB7-6D55-4646-A1C5-94F36ADB0946}" srcId="{2269ABEF-B12D-4821-AE04-F9795B980C6C}" destId="{366532AD-6072-4D98-9405-A02B5D08DA26}" srcOrd="3" destOrd="0" parTransId="{46FF110F-224C-438B-AF96-7FEF252453D0}" sibTransId="{1055B492-1A6B-40A5-9E7B-315779889831}"/>
    <dgm:cxn modelId="{D9161ADA-0D30-43D2-8FC5-86472ED6826D}" srcId="{2269ABEF-B12D-4821-AE04-F9795B980C6C}" destId="{D8E5F4C7-9937-433C-8A26-71BF2B6D98A8}" srcOrd="1" destOrd="0" parTransId="{60B1FD72-03EC-4CD0-A081-D2332E265CFC}" sibTransId="{645C1A3F-7685-4B0A-9880-66B0FD2C63E0}"/>
    <dgm:cxn modelId="{5B88A9E4-4288-4608-A075-82FD251BB18E}" type="presOf" srcId="{44D8E16E-84F3-4C23-9EE7-EBAFB72EAAF2}" destId="{02A473E6-6D29-4000-987B-BCC824801D26}" srcOrd="0" destOrd="0" presId="urn:microsoft.com/office/officeart/2008/layout/LinedList"/>
    <dgm:cxn modelId="{0696E91D-1696-4E9F-8D0F-B49C7E0A45C5}" type="presParOf" srcId="{3B8F5791-1E76-4BE2-A7FE-EDAFE6811847}" destId="{C8D5010E-1FC1-4DFC-8C87-BF7666DA427E}" srcOrd="0" destOrd="0" presId="urn:microsoft.com/office/officeart/2008/layout/LinedList"/>
    <dgm:cxn modelId="{FE2B43EA-424B-45CE-8215-40FDCE70D654}" type="presParOf" srcId="{3B8F5791-1E76-4BE2-A7FE-EDAFE6811847}" destId="{E46C1E83-86A0-4AD3-8E70-AB4249564BF9}" srcOrd="1" destOrd="0" presId="urn:microsoft.com/office/officeart/2008/layout/LinedList"/>
    <dgm:cxn modelId="{C7F3064C-A06D-41DF-BD6C-F4F925A8200E}" type="presParOf" srcId="{E46C1E83-86A0-4AD3-8E70-AB4249564BF9}" destId="{02A473E6-6D29-4000-987B-BCC824801D26}" srcOrd="0" destOrd="0" presId="urn:microsoft.com/office/officeart/2008/layout/LinedList"/>
    <dgm:cxn modelId="{E5DED433-79FA-4E28-8BAF-E2D97DE07207}" type="presParOf" srcId="{E46C1E83-86A0-4AD3-8E70-AB4249564BF9}" destId="{B6E36494-B408-4B46-B3B5-37A9CC904EEA}" srcOrd="1" destOrd="0" presId="urn:microsoft.com/office/officeart/2008/layout/LinedList"/>
    <dgm:cxn modelId="{A6F10182-ADE9-4AC3-8E15-562584AB027B}" type="presParOf" srcId="{3B8F5791-1E76-4BE2-A7FE-EDAFE6811847}" destId="{937E9747-9F2F-40D1-8C33-3C2D22A2B0F1}" srcOrd="2" destOrd="0" presId="urn:microsoft.com/office/officeart/2008/layout/LinedList"/>
    <dgm:cxn modelId="{73DE33E3-1289-4D25-8B7D-552E0C551710}" type="presParOf" srcId="{3B8F5791-1E76-4BE2-A7FE-EDAFE6811847}" destId="{63C8B52E-382F-47FA-8B2D-C434C2D630DE}" srcOrd="3" destOrd="0" presId="urn:microsoft.com/office/officeart/2008/layout/LinedList"/>
    <dgm:cxn modelId="{E8B6B2DD-1A80-4F01-BDD7-E8BD842A83EC}" type="presParOf" srcId="{63C8B52E-382F-47FA-8B2D-C434C2D630DE}" destId="{8455EE5E-E499-4F6D-9985-2ACAC969A6FB}" srcOrd="0" destOrd="0" presId="urn:microsoft.com/office/officeart/2008/layout/LinedList"/>
    <dgm:cxn modelId="{C66532E6-D0CA-433E-A958-70D2C32A813C}" type="presParOf" srcId="{63C8B52E-382F-47FA-8B2D-C434C2D630DE}" destId="{29632F30-5CB9-4528-A7D2-7265FE56D64E}" srcOrd="1" destOrd="0" presId="urn:microsoft.com/office/officeart/2008/layout/LinedList"/>
    <dgm:cxn modelId="{03B4C000-F644-43F2-9940-59833DF7AEA3}" type="presParOf" srcId="{3B8F5791-1E76-4BE2-A7FE-EDAFE6811847}" destId="{CC965E49-72FE-4EE7-992B-B69AB151575F}" srcOrd="4" destOrd="0" presId="urn:microsoft.com/office/officeart/2008/layout/LinedList"/>
    <dgm:cxn modelId="{053F1D58-EAE6-4A3E-9B6D-4DCEF4D09BB3}" type="presParOf" srcId="{3B8F5791-1E76-4BE2-A7FE-EDAFE6811847}" destId="{861959DC-0E6B-4F68-A063-036FCC343606}" srcOrd="5" destOrd="0" presId="urn:microsoft.com/office/officeart/2008/layout/LinedList"/>
    <dgm:cxn modelId="{CD2654CC-38A0-4E87-BCDC-D8E5D2FB218C}" type="presParOf" srcId="{861959DC-0E6B-4F68-A063-036FCC343606}" destId="{A28811D1-3E90-4B50-B3A4-096CA2C69B5C}" srcOrd="0" destOrd="0" presId="urn:microsoft.com/office/officeart/2008/layout/LinedList"/>
    <dgm:cxn modelId="{61BE254C-B425-47B1-878F-44EF189FA2DC}" type="presParOf" srcId="{861959DC-0E6B-4F68-A063-036FCC343606}" destId="{B3746429-AE3B-4BA4-8483-6EED9351906F}" srcOrd="1" destOrd="0" presId="urn:microsoft.com/office/officeart/2008/layout/LinedList"/>
    <dgm:cxn modelId="{4C226091-67BD-4C84-AD69-F635A29CADE9}" type="presParOf" srcId="{3B8F5791-1E76-4BE2-A7FE-EDAFE6811847}" destId="{A7DB2A1B-9ED2-4B2B-8327-C2FD0003D56C}" srcOrd="6" destOrd="0" presId="urn:microsoft.com/office/officeart/2008/layout/LinedList"/>
    <dgm:cxn modelId="{B1D98696-3F26-4A9D-9604-E61A62F6A4E1}" type="presParOf" srcId="{3B8F5791-1E76-4BE2-A7FE-EDAFE6811847}" destId="{B1CAE9D1-6364-4E33-B68A-E34DB886A74E}" srcOrd="7" destOrd="0" presId="urn:microsoft.com/office/officeart/2008/layout/LinedList"/>
    <dgm:cxn modelId="{B89C40FE-6229-4E85-B718-357AF1302499}" type="presParOf" srcId="{B1CAE9D1-6364-4E33-B68A-E34DB886A74E}" destId="{21B441A0-7818-4F01-96AB-AABD4FE3417D}" srcOrd="0" destOrd="0" presId="urn:microsoft.com/office/officeart/2008/layout/LinedList"/>
    <dgm:cxn modelId="{03349A01-E3CF-4012-B0F0-16EB9DE9084C}" type="presParOf" srcId="{B1CAE9D1-6364-4E33-B68A-E34DB886A74E}" destId="{54C976CD-239D-41DD-A634-665A5B512D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5C4C49-3762-4F1A-92BD-B0F8C8140F8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5BD3E8F-C6DB-4F98-A1DC-AA086ECD9E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 dirty="0"/>
            <a:t>Recommendations</a:t>
          </a:r>
          <a:endParaRPr lang="en-US" dirty="0"/>
        </a:p>
      </dgm:t>
    </dgm:pt>
    <dgm:pt modelId="{FA026DAC-F938-4ED0-972F-5F461C6F2853}" type="parTrans" cxnId="{15B4BFDC-63CE-4011-8241-6DA1A5AD325C}">
      <dgm:prSet/>
      <dgm:spPr/>
      <dgm:t>
        <a:bodyPr/>
        <a:lstStyle/>
        <a:p>
          <a:endParaRPr lang="en-US"/>
        </a:p>
      </dgm:t>
    </dgm:pt>
    <dgm:pt modelId="{745184BD-3261-408D-801E-139C6614B03C}" type="sibTrans" cxnId="{15B4BFDC-63CE-4011-8241-6DA1A5AD32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AD53DD-1700-4FBD-8F72-40A2191974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Tailored Services: Align services with peak times and popular cuisines.</a:t>
          </a:r>
        </a:p>
      </dgm:t>
    </dgm:pt>
    <dgm:pt modelId="{4FFF33A6-CB62-45D9-824B-5B33ACCC0D88}" type="parTrans" cxnId="{1060EBE9-2F9C-4A12-971E-C4158625E5CC}">
      <dgm:prSet/>
      <dgm:spPr/>
      <dgm:t>
        <a:bodyPr/>
        <a:lstStyle/>
        <a:p>
          <a:endParaRPr lang="en-US"/>
        </a:p>
      </dgm:t>
    </dgm:pt>
    <dgm:pt modelId="{200E9B05-F591-49C1-90BD-240035C27114}" type="sibTrans" cxnId="{1060EBE9-2F9C-4A12-971E-C4158625E5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D0A237-23E7-43EE-B660-A1366D11EC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Enhanced Customer Experience: Address areas with lower ratings.</a:t>
          </a:r>
        </a:p>
      </dgm:t>
    </dgm:pt>
    <dgm:pt modelId="{D83FCFC3-384E-4FC2-81D9-1621C84BF7A3}" type="parTrans" cxnId="{8D7A4AB1-9764-4CD5-A492-EDDB2A0556F3}">
      <dgm:prSet/>
      <dgm:spPr/>
      <dgm:t>
        <a:bodyPr/>
        <a:lstStyle/>
        <a:p>
          <a:endParaRPr lang="en-US"/>
        </a:p>
      </dgm:t>
    </dgm:pt>
    <dgm:pt modelId="{938E6C90-E6E3-45CA-BBD0-958687560E10}" type="sibTrans" cxnId="{8D7A4AB1-9764-4CD5-A492-EDDB2A0556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A10F16-917D-452A-9E62-5769A56E2A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Optimized Operations: Streamline processes to improve efficiency.</a:t>
          </a:r>
        </a:p>
      </dgm:t>
    </dgm:pt>
    <dgm:pt modelId="{A2589990-E50B-45C9-B528-0C0EC449C101}" type="parTrans" cxnId="{6EB56F57-67B3-4C9E-BD4A-A2F8C65AADB5}">
      <dgm:prSet/>
      <dgm:spPr/>
      <dgm:t>
        <a:bodyPr/>
        <a:lstStyle/>
        <a:p>
          <a:endParaRPr lang="en-US"/>
        </a:p>
      </dgm:t>
    </dgm:pt>
    <dgm:pt modelId="{1EB31ADB-334D-4809-9C97-4401A030C2F5}" type="sibTrans" cxnId="{6EB56F57-67B3-4C9E-BD4A-A2F8C65AAD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0D22D3-39B4-4C3B-8BFE-B375F7D72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Competitive Edge: Securing Toast's leadership in the restaurant tech space by benchmarking performance and fine-tuning plans with business intelligence.</a:t>
          </a:r>
        </a:p>
      </dgm:t>
    </dgm:pt>
    <dgm:pt modelId="{CD91C42D-1D8E-457B-9685-C6D1DF34137D}" type="parTrans" cxnId="{07A81073-B703-4565-A891-59D5415319C6}">
      <dgm:prSet/>
      <dgm:spPr/>
      <dgm:t>
        <a:bodyPr/>
        <a:lstStyle/>
        <a:p>
          <a:endParaRPr lang="en-US"/>
        </a:p>
      </dgm:t>
    </dgm:pt>
    <dgm:pt modelId="{8251F3C9-863D-48B1-AE19-52961B0C8246}" type="sibTrans" cxnId="{07A81073-B703-4565-A891-59D5415319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24D76C-0B5E-41F1-A8A0-E02B697AE6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Zone D Focus: Improve eating experiences by modifying relationships, marketing, and cuisines to attract more customers and ensure long-term success.</a:t>
          </a:r>
        </a:p>
      </dgm:t>
    </dgm:pt>
    <dgm:pt modelId="{49EB3EEB-947A-4AEF-A50E-8D69209BE1C5}" type="parTrans" cxnId="{A263E835-6196-42EA-9CE9-FD1594895044}">
      <dgm:prSet/>
      <dgm:spPr/>
      <dgm:t>
        <a:bodyPr/>
        <a:lstStyle/>
        <a:p>
          <a:endParaRPr lang="en-US"/>
        </a:p>
      </dgm:t>
    </dgm:pt>
    <dgm:pt modelId="{04DF9B3D-98B9-40C7-9596-F5D6ED82E4F4}" type="sibTrans" cxnId="{A263E835-6196-42EA-9CE9-FD1594895044}">
      <dgm:prSet/>
      <dgm:spPr/>
      <dgm:t>
        <a:bodyPr/>
        <a:lstStyle/>
        <a:p>
          <a:endParaRPr lang="en-US"/>
        </a:p>
      </dgm:t>
    </dgm:pt>
    <dgm:pt modelId="{9950C3C7-A615-4584-9F7F-2B10D84302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Market Adaptability: Utilize trends for continuous service enhancement.</a:t>
          </a:r>
        </a:p>
      </dgm:t>
    </dgm:pt>
    <dgm:pt modelId="{2DFD06D5-05A1-4D2E-A955-A90E7CEA9D74}" type="sibTrans" cxnId="{10ED43AE-F847-44D5-ADE0-086E4FB242AC}">
      <dgm:prSet/>
      <dgm:spPr/>
      <dgm:t>
        <a:bodyPr/>
        <a:lstStyle/>
        <a:p>
          <a:endParaRPr lang="en-US"/>
        </a:p>
      </dgm:t>
    </dgm:pt>
    <dgm:pt modelId="{B9512849-326A-443D-B2F8-D40091A64971}" type="parTrans" cxnId="{10ED43AE-F847-44D5-ADE0-086E4FB242AC}">
      <dgm:prSet/>
      <dgm:spPr/>
      <dgm:t>
        <a:bodyPr/>
        <a:lstStyle/>
        <a:p>
          <a:endParaRPr lang="en-US"/>
        </a:p>
      </dgm:t>
    </dgm:pt>
    <dgm:pt modelId="{627C1CA5-42DC-473C-9993-9CCA5CFD5FB0}" type="pres">
      <dgm:prSet presAssocID="{6E5C4C49-3762-4F1A-92BD-B0F8C8140F86}" presName="root" presStyleCnt="0">
        <dgm:presLayoutVars>
          <dgm:dir/>
          <dgm:resizeHandles val="exact"/>
        </dgm:presLayoutVars>
      </dgm:prSet>
      <dgm:spPr/>
    </dgm:pt>
    <dgm:pt modelId="{46626C1A-09E7-4585-BBA0-2DA249245940}" type="pres">
      <dgm:prSet presAssocID="{6E5C4C49-3762-4F1A-92BD-B0F8C8140F86}" presName="container" presStyleCnt="0">
        <dgm:presLayoutVars>
          <dgm:dir/>
          <dgm:resizeHandles val="exact"/>
        </dgm:presLayoutVars>
      </dgm:prSet>
      <dgm:spPr/>
    </dgm:pt>
    <dgm:pt modelId="{5CD0E65E-17A4-4408-A751-DC70743D5A36}" type="pres">
      <dgm:prSet presAssocID="{55BD3E8F-C6DB-4F98-A1DC-AA086ECD9E61}" presName="compNode" presStyleCnt="0"/>
      <dgm:spPr/>
    </dgm:pt>
    <dgm:pt modelId="{4E17515F-7A71-4E3E-9237-B3E16A8719AC}" type="pres">
      <dgm:prSet presAssocID="{55BD3E8F-C6DB-4F98-A1DC-AA086ECD9E61}" presName="iconBgRect" presStyleLbl="bgShp" presStyleIdx="0" presStyleCnt="7"/>
      <dgm:spPr/>
    </dgm:pt>
    <dgm:pt modelId="{525773FD-CB2F-4630-B7FE-9A168405D9E1}" type="pres">
      <dgm:prSet presAssocID="{55BD3E8F-C6DB-4F98-A1DC-AA086ECD9E6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4CCA672-E0F9-47E8-8991-D939D70A2CF3}" type="pres">
      <dgm:prSet presAssocID="{55BD3E8F-C6DB-4F98-A1DC-AA086ECD9E61}" presName="spaceRect" presStyleCnt="0"/>
      <dgm:spPr/>
    </dgm:pt>
    <dgm:pt modelId="{141963CC-7012-4F48-93E0-B7C141A91AAC}" type="pres">
      <dgm:prSet presAssocID="{55BD3E8F-C6DB-4F98-A1DC-AA086ECD9E61}" presName="textRect" presStyleLbl="revTx" presStyleIdx="0" presStyleCnt="7">
        <dgm:presLayoutVars>
          <dgm:chMax val="1"/>
          <dgm:chPref val="1"/>
        </dgm:presLayoutVars>
      </dgm:prSet>
      <dgm:spPr/>
    </dgm:pt>
    <dgm:pt modelId="{FE17AE2C-D4FB-46B5-9CC5-5E078045856C}" type="pres">
      <dgm:prSet presAssocID="{745184BD-3261-408D-801E-139C6614B03C}" presName="sibTrans" presStyleLbl="sibTrans2D1" presStyleIdx="0" presStyleCnt="0"/>
      <dgm:spPr/>
    </dgm:pt>
    <dgm:pt modelId="{9A6A35C9-11F5-41B6-B6B7-7049D54428DB}" type="pres">
      <dgm:prSet presAssocID="{72AD53DD-1700-4FBD-8F72-40A2191974B4}" presName="compNode" presStyleCnt="0"/>
      <dgm:spPr/>
    </dgm:pt>
    <dgm:pt modelId="{E42C2BFE-9D34-45EE-801E-61ECEDB35D5B}" type="pres">
      <dgm:prSet presAssocID="{72AD53DD-1700-4FBD-8F72-40A2191974B4}" presName="iconBgRect" presStyleLbl="bgShp" presStyleIdx="1" presStyleCnt="7"/>
      <dgm:spPr/>
    </dgm:pt>
    <dgm:pt modelId="{97588091-0880-400D-A3A2-BD943CA3D03D}" type="pres">
      <dgm:prSet presAssocID="{72AD53DD-1700-4FBD-8F72-40A2191974B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2BDFD972-0927-46A0-ABFE-AF0C9D6E2A4F}" type="pres">
      <dgm:prSet presAssocID="{72AD53DD-1700-4FBD-8F72-40A2191974B4}" presName="spaceRect" presStyleCnt="0"/>
      <dgm:spPr/>
    </dgm:pt>
    <dgm:pt modelId="{9A68662F-4CDC-4F69-A69A-BEA656E4B8C2}" type="pres">
      <dgm:prSet presAssocID="{72AD53DD-1700-4FBD-8F72-40A2191974B4}" presName="textRect" presStyleLbl="revTx" presStyleIdx="1" presStyleCnt="7">
        <dgm:presLayoutVars>
          <dgm:chMax val="1"/>
          <dgm:chPref val="1"/>
        </dgm:presLayoutVars>
      </dgm:prSet>
      <dgm:spPr/>
    </dgm:pt>
    <dgm:pt modelId="{BC88B9AE-266F-4FDF-AE99-962FE0094FA9}" type="pres">
      <dgm:prSet presAssocID="{200E9B05-F591-49C1-90BD-240035C27114}" presName="sibTrans" presStyleLbl="sibTrans2D1" presStyleIdx="0" presStyleCnt="0"/>
      <dgm:spPr/>
    </dgm:pt>
    <dgm:pt modelId="{C2069294-6262-4E36-92AF-944A98A199E4}" type="pres">
      <dgm:prSet presAssocID="{95D0A237-23E7-43EE-B660-A1366D11EC83}" presName="compNode" presStyleCnt="0"/>
      <dgm:spPr/>
    </dgm:pt>
    <dgm:pt modelId="{6DAAC84A-2565-4ECD-AF2E-046FE1B6F6B7}" type="pres">
      <dgm:prSet presAssocID="{95D0A237-23E7-43EE-B660-A1366D11EC83}" presName="iconBgRect" presStyleLbl="bgShp" presStyleIdx="2" presStyleCnt="7"/>
      <dgm:spPr/>
    </dgm:pt>
    <dgm:pt modelId="{10DC9045-6AF5-4F22-A05A-BFAAF9C2F01A}" type="pres">
      <dgm:prSet presAssocID="{95D0A237-23E7-43EE-B660-A1366D11EC8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EB9C14A0-8CC2-4553-98A4-588EB8D7D1A0}" type="pres">
      <dgm:prSet presAssocID="{95D0A237-23E7-43EE-B660-A1366D11EC83}" presName="spaceRect" presStyleCnt="0"/>
      <dgm:spPr/>
    </dgm:pt>
    <dgm:pt modelId="{E666B4CB-37A1-40A8-B1DB-B83EDE89003D}" type="pres">
      <dgm:prSet presAssocID="{95D0A237-23E7-43EE-B660-A1366D11EC83}" presName="textRect" presStyleLbl="revTx" presStyleIdx="2" presStyleCnt="7">
        <dgm:presLayoutVars>
          <dgm:chMax val="1"/>
          <dgm:chPref val="1"/>
        </dgm:presLayoutVars>
      </dgm:prSet>
      <dgm:spPr/>
    </dgm:pt>
    <dgm:pt modelId="{3CDBA880-5B84-43B3-8472-BAB4FDB0FE5C}" type="pres">
      <dgm:prSet presAssocID="{938E6C90-E6E3-45CA-BBD0-958687560E10}" presName="sibTrans" presStyleLbl="sibTrans2D1" presStyleIdx="0" presStyleCnt="0"/>
      <dgm:spPr/>
    </dgm:pt>
    <dgm:pt modelId="{51CCB0E6-C81C-462E-8DDE-887A3EEB0F5C}" type="pres">
      <dgm:prSet presAssocID="{A6A10F16-917D-452A-9E62-5769A56E2AAF}" presName="compNode" presStyleCnt="0"/>
      <dgm:spPr/>
    </dgm:pt>
    <dgm:pt modelId="{EBBA4731-72E3-483A-9FC7-68C4C8504D2B}" type="pres">
      <dgm:prSet presAssocID="{A6A10F16-917D-452A-9E62-5769A56E2AAF}" presName="iconBgRect" presStyleLbl="bgShp" presStyleIdx="3" presStyleCnt="7"/>
      <dgm:spPr/>
    </dgm:pt>
    <dgm:pt modelId="{6EC68F6E-0AD1-4AA4-804B-72706A5829B0}" type="pres">
      <dgm:prSet presAssocID="{A6A10F16-917D-452A-9E62-5769A56E2AA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8C41D3E-4DB0-43D1-8A87-3D04BBEF632A}" type="pres">
      <dgm:prSet presAssocID="{A6A10F16-917D-452A-9E62-5769A56E2AAF}" presName="spaceRect" presStyleCnt="0"/>
      <dgm:spPr/>
    </dgm:pt>
    <dgm:pt modelId="{13C03900-4B5E-4154-BE87-2FD9D128A688}" type="pres">
      <dgm:prSet presAssocID="{A6A10F16-917D-452A-9E62-5769A56E2AAF}" presName="textRect" presStyleLbl="revTx" presStyleIdx="3" presStyleCnt="7">
        <dgm:presLayoutVars>
          <dgm:chMax val="1"/>
          <dgm:chPref val="1"/>
        </dgm:presLayoutVars>
      </dgm:prSet>
      <dgm:spPr/>
    </dgm:pt>
    <dgm:pt modelId="{40D0736C-83DD-4937-BD1F-EFA03AF96EA5}" type="pres">
      <dgm:prSet presAssocID="{1EB31ADB-334D-4809-9C97-4401A030C2F5}" presName="sibTrans" presStyleLbl="sibTrans2D1" presStyleIdx="0" presStyleCnt="0"/>
      <dgm:spPr/>
    </dgm:pt>
    <dgm:pt modelId="{CA1F9FDC-201D-41EE-AC70-55EF9EF9A2F1}" type="pres">
      <dgm:prSet presAssocID="{9950C3C7-A615-4584-9F7F-2B10D84302FB}" presName="compNode" presStyleCnt="0"/>
      <dgm:spPr/>
    </dgm:pt>
    <dgm:pt modelId="{EEDEFBEA-36C3-4D6D-8DE1-332F7C9959C0}" type="pres">
      <dgm:prSet presAssocID="{9950C3C7-A615-4584-9F7F-2B10D84302FB}" presName="iconBgRect" presStyleLbl="bgShp" presStyleIdx="4" presStyleCnt="7"/>
      <dgm:spPr/>
    </dgm:pt>
    <dgm:pt modelId="{A9983B77-7330-4E73-99DB-D283CF8584C5}" type="pres">
      <dgm:prSet presAssocID="{9950C3C7-A615-4584-9F7F-2B10D84302F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A435473-7711-4788-A285-925E6F80E0A2}" type="pres">
      <dgm:prSet presAssocID="{9950C3C7-A615-4584-9F7F-2B10D84302FB}" presName="spaceRect" presStyleCnt="0"/>
      <dgm:spPr/>
    </dgm:pt>
    <dgm:pt modelId="{DB0901C3-CA27-4BCE-8170-A9ED384F356B}" type="pres">
      <dgm:prSet presAssocID="{9950C3C7-A615-4584-9F7F-2B10D84302FB}" presName="textRect" presStyleLbl="revTx" presStyleIdx="4" presStyleCnt="7">
        <dgm:presLayoutVars>
          <dgm:chMax val="1"/>
          <dgm:chPref val="1"/>
        </dgm:presLayoutVars>
      </dgm:prSet>
      <dgm:spPr/>
    </dgm:pt>
    <dgm:pt modelId="{A7E5C842-C34A-49D3-806C-A34CCF6E3E13}" type="pres">
      <dgm:prSet presAssocID="{2DFD06D5-05A1-4D2E-A955-A90E7CEA9D74}" presName="sibTrans" presStyleLbl="sibTrans2D1" presStyleIdx="0" presStyleCnt="0"/>
      <dgm:spPr/>
    </dgm:pt>
    <dgm:pt modelId="{8A515614-8179-4C38-ADDB-3B1A97CE4A59}" type="pres">
      <dgm:prSet presAssocID="{940D22D3-39B4-4C3B-8BFE-B375F7D7277A}" presName="compNode" presStyleCnt="0"/>
      <dgm:spPr/>
    </dgm:pt>
    <dgm:pt modelId="{031EE34B-4792-44EE-9DEA-32AB4F793D76}" type="pres">
      <dgm:prSet presAssocID="{940D22D3-39B4-4C3B-8BFE-B375F7D7277A}" presName="iconBgRect" presStyleLbl="bgShp" presStyleIdx="5" presStyleCnt="7"/>
      <dgm:spPr/>
    </dgm:pt>
    <dgm:pt modelId="{E45E3D44-D68B-4331-9E51-76B24DA70608}" type="pres">
      <dgm:prSet presAssocID="{940D22D3-39B4-4C3B-8BFE-B375F7D7277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5B4DF0A7-54B4-4C94-BE58-E6C4D9ACBCE1}" type="pres">
      <dgm:prSet presAssocID="{940D22D3-39B4-4C3B-8BFE-B375F7D7277A}" presName="spaceRect" presStyleCnt="0"/>
      <dgm:spPr/>
    </dgm:pt>
    <dgm:pt modelId="{C783C6E8-7DC3-40D2-A9B6-EC5E2088FA8E}" type="pres">
      <dgm:prSet presAssocID="{940D22D3-39B4-4C3B-8BFE-B375F7D7277A}" presName="textRect" presStyleLbl="revTx" presStyleIdx="5" presStyleCnt="7">
        <dgm:presLayoutVars>
          <dgm:chMax val="1"/>
          <dgm:chPref val="1"/>
        </dgm:presLayoutVars>
      </dgm:prSet>
      <dgm:spPr/>
    </dgm:pt>
    <dgm:pt modelId="{2594EF75-6B9B-45C7-A79E-311522106045}" type="pres">
      <dgm:prSet presAssocID="{8251F3C9-863D-48B1-AE19-52961B0C8246}" presName="sibTrans" presStyleLbl="sibTrans2D1" presStyleIdx="0" presStyleCnt="0"/>
      <dgm:spPr/>
    </dgm:pt>
    <dgm:pt modelId="{7CB18539-277C-4228-BE33-B1939743FEAB}" type="pres">
      <dgm:prSet presAssocID="{7724D76C-0B5E-41F1-A8A0-E02B697AE6EC}" presName="compNode" presStyleCnt="0"/>
      <dgm:spPr/>
    </dgm:pt>
    <dgm:pt modelId="{19A707A8-1B85-41D3-83C9-827B6551ACFC}" type="pres">
      <dgm:prSet presAssocID="{7724D76C-0B5E-41F1-A8A0-E02B697AE6EC}" presName="iconBgRect" presStyleLbl="bgShp" presStyleIdx="6" presStyleCnt="7"/>
      <dgm:spPr/>
    </dgm:pt>
    <dgm:pt modelId="{7E03D881-35E7-4E0C-A8B4-809B6B150969}" type="pres">
      <dgm:prSet presAssocID="{7724D76C-0B5E-41F1-A8A0-E02B697AE6E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A4534AC0-62A2-409A-9100-A9A56C0A32DD}" type="pres">
      <dgm:prSet presAssocID="{7724D76C-0B5E-41F1-A8A0-E02B697AE6EC}" presName="spaceRect" presStyleCnt="0"/>
      <dgm:spPr/>
    </dgm:pt>
    <dgm:pt modelId="{39AD4B03-5CC2-4464-8A0E-256FBC0E7644}" type="pres">
      <dgm:prSet presAssocID="{7724D76C-0B5E-41F1-A8A0-E02B697AE6E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FDB3B208-15BF-4222-ADC8-41ACE66CADCA}" type="presOf" srcId="{8251F3C9-863D-48B1-AE19-52961B0C8246}" destId="{2594EF75-6B9B-45C7-A79E-311522106045}" srcOrd="0" destOrd="0" presId="urn:microsoft.com/office/officeart/2018/2/layout/IconCircleList"/>
    <dgm:cxn modelId="{4AE9C014-F8DB-4296-99AA-A3770A4C74D9}" type="presOf" srcId="{55BD3E8F-C6DB-4F98-A1DC-AA086ECD9E61}" destId="{141963CC-7012-4F48-93E0-B7C141A91AAC}" srcOrd="0" destOrd="0" presId="urn:microsoft.com/office/officeart/2018/2/layout/IconCircleList"/>
    <dgm:cxn modelId="{67B06B23-4F8F-425F-894C-9E798E4E3D86}" type="presOf" srcId="{2DFD06D5-05A1-4D2E-A955-A90E7CEA9D74}" destId="{A7E5C842-C34A-49D3-806C-A34CCF6E3E13}" srcOrd="0" destOrd="0" presId="urn:microsoft.com/office/officeart/2018/2/layout/IconCircleList"/>
    <dgm:cxn modelId="{9386A631-B771-4422-9D18-AE07A753E69C}" type="presOf" srcId="{745184BD-3261-408D-801E-139C6614B03C}" destId="{FE17AE2C-D4FB-46B5-9CC5-5E078045856C}" srcOrd="0" destOrd="0" presId="urn:microsoft.com/office/officeart/2018/2/layout/IconCircleList"/>
    <dgm:cxn modelId="{A263E835-6196-42EA-9CE9-FD1594895044}" srcId="{6E5C4C49-3762-4F1A-92BD-B0F8C8140F86}" destId="{7724D76C-0B5E-41F1-A8A0-E02B697AE6EC}" srcOrd="6" destOrd="0" parTransId="{49EB3EEB-947A-4AEF-A50E-8D69209BE1C5}" sibTransId="{04DF9B3D-98B9-40C7-9596-F5D6ED82E4F4}"/>
    <dgm:cxn modelId="{BD788A3A-E752-4919-8D03-C539407E0C69}" type="presOf" srcId="{72AD53DD-1700-4FBD-8F72-40A2191974B4}" destId="{9A68662F-4CDC-4F69-A69A-BEA656E4B8C2}" srcOrd="0" destOrd="0" presId="urn:microsoft.com/office/officeart/2018/2/layout/IconCircleList"/>
    <dgm:cxn modelId="{F3B47E3E-D39C-473C-B237-FE0CA7055927}" type="presOf" srcId="{938E6C90-E6E3-45CA-BBD0-958687560E10}" destId="{3CDBA880-5B84-43B3-8472-BAB4FDB0FE5C}" srcOrd="0" destOrd="0" presId="urn:microsoft.com/office/officeart/2018/2/layout/IconCircleList"/>
    <dgm:cxn modelId="{07A81073-B703-4565-A891-59D5415319C6}" srcId="{6E5C4C49-3762-4F1A-92BD-B0F8C8140F86}" destId="{940D22D3-39B4-4C3B-8BFE-B375F7D7277A}" srcOrd="5" destOrd="0" parTransId="{CD91C42D-1D8E-457B-9685-C6D1DF34137D}" sibTransId="{8251F3C9-863D-48B1-AE19-52961B0C8246}"/>
    <dgm:cxn modelId="{DCAE9E74-1873-4C46-9F4C-D04401CD2FAE}" type="presOf" srcId="{7724D76C-0B5E-41F1-A8A0-E02B697AE6EC}" destId="{39AD4B03-5CC2-4464-8A0E-256FBC0E7644}" srcOrd="0" destOrd="0" presId="urn:microsoft.com/office/officeart/2018/2/layout/IconCircleList"/>
    <dgm:cxn modelId="{6EB56F57-67B3-4C9E-BD4A-A2F8C65AADB5}" srcId="{6E5C4C49-3762-4F1A-92BD-B0F8C8140F86}" destId="{A6A10F16-917D-452A-9E62-5769A56E2AAF}" srcOrd="3" destOrd="0" parTransId="{A2589990-E50B-45C9-B528-0C0EC449C101}" sibTransId="{1EB31ADB-334D-4809-9C97-4401A030C2F5}"/>
    <dgm:cxn modelId="{78207B8D-D70F-4DC7-A111-9C57A01B9F78}" type="presOf" srcId="{95D0A237-23E7-43EE-B660-A1366D11EC83}" destId="{E666B4CB-37A1-40A8-B1DB-B83EDE89003D}" srcOrd="0" destOrd="0" presId="urn:microsoft.com/office/officeart/2018/2/layout/IconCircleList"/>
    <dgm:cxn modelId="{BE672693-F77D-4D53-AD89-E8975972CB79}" type="presOf" srcId="{6E5C4C49-3762-4F1A-92BD-B0F8C8140F86}" destId="{627C1CA5-42DC-473C-9993-9CCA5CFD5FB0}" srcOrd="0" destOrd="0" presId="urn:microsoft.com/office/officeart/2018/2/layout/IconCircleList"/>
    <dgm:cxn modelId="{B2AACC9D-0E9D-466B-B154-2D0F17390DEE}" type="presOf" srcId="{A6A10F16-917D-452A-9E62-5769A56E2AAF}" destId="{13C03900-4B5E-4154-BE87-2FD9D128A688}" srcOrd="0" destOrd="0" presId="urn:microsoft.com/office/officeart/2018/2/layout/IconCircleList"/>
    <dgm:cxn modelId="{DA221AAC-E3D1-44C1-85BF-839FF30922DC}" type="presOf" srcId="{200E9B05-F591-49C1-90BD-240035C27114}" destId="{BC88B9AE-266F-4FDF-AE99-962FE0094FA9}" srcOrd="0" destOrd="0" presId="urn:microsoft.com/office/officeart/2018/2/layout/IconCircleList"/>
    <dgm:cxn modelId="{10ED43AE-F847-44D5-ADE0-086E4FB242AC}" srcId="{6E5C4C49-3762-4F1A-92BD-B0F8C8140F86}" destId="{9950C3C7-A615-4584-9F7F-2B10D84302FB}" srcOrd="4" destOrd="0" parTransId="{B9512849-326A-443D-B2F8-D40091A64971}" sibTransId="{2DFD06D5-05A1-4D2E-A955-A90E7CEA9D74}"/>
    <dgm:cxn modelId="{8D7A4AB1-9764-4CD5-A492-EDDB2A0556F3}" srcId="{6E5C4C49-3762-4F1A-92BD-B0F8C8140F86}" destId="{95D0A237-23E7-43EE-B660-A1366D11EC83}" srcOrd="2" destOrd="0" parTransId="{D83FCFC3-384E-4FC2-81D9-1621C84BF7A3}" sibTransId="{938E6C90-E6E3-45CA-BBD0-958687560E10}"/>
    <dgm:cxn modelId="{063BF0D3-07EE-48FA-9F1F-15D010D386D6}" type="presOf" srcId="{9950C3C7-A615-4584-9F7F-2B10D84302FB}" destId="{DB0901C3-CA27-4BCE-8170-A9ED384F356B}" srcOrd="0" destOrd="0" presId="urn:microsoft.com/office/officeart/2018/2/layout/IconCircleList"/>
    <dgm:cxn modelId="{15B4BFDC-63CE-4011-8241-6DA1A5AD325C}" srcId="{6E5C4C49-3762-4F1A-92BD-B0F8C8140F86}" destId="{55BD3E8F-C6DB-4F98-A1DC-AA086ECD9E61}" srcOrd="0" destOrd="0" parTransId="{FA026DAC-F938-4ED0-972F-5F461C6F2853}" sibTransId="{745184BD-3261-408D-801E-139C6614B03C}"/>
    <dgm:cxn modelId="{9FF978E0-C6FD-40E5-ADBA-F5DF9FF2244E}" type="presOf" srcId="{940D22D3-39B4-4C3B-8BFE-B375F7D7277A}" destId="{C783C6E8-7DC3-40D2-A9B6-EC5E2088FA8E}" srcOrd="0" destOrd="0" presId="urn:microsoft.com/office/officeart/2018/2/layout/IconCircleList"/>
    <dgm:cxn modelId="{1060EBE9-2F9C-4A12-971E-C4158625E5CC}" srcId="{6E5C4C49-3762-4F1A-92BD-B0F8C8140F86}" destId="{72AD53DD-1700-4FBD-8F72-40A2191974B4}" srcOrd="1" destOrd="0" parTransId="{4FFF33A6-CB62-45D9-824B-5B33ACCC0D88}" sibTransId="{200E9B05-F591-49C1-90BD-240035C27114}"/>
    <dgm:cxn modelId="{95DC4EFF-AC91-4F86-ABDE-E56A1DF31319}" type="presOf" srcId="{1EB31ADB-334D-4809-9C97-4401A030C2F5}" destId="{40D0736C-83DD-4937-BD1F-EFA03AF96EA5}" srcOrd="0" destOrd="0" presId="urn:microsoft.com/office/officeart/2018/2/layout/IconCircleList"/>
    <dgm:cxn modelId="{C2C0BF8D-4F69-4574-9916-C95B11DB2928}" type="presParOf" srcId="{627C1CA5-42DC-473C-9993-9CCA5CFD5FB0}" destId="{46626C1A-09E7-4585-BBA0-2DA249245940}" srcOrd="0" destOrd="0" presId="urn:microsoft.com/office/officeart/2018/2/layout/IconCircleList"/>
    <dgm:cxn modelId="{C3F8DB35-B3AB-4817-810B-7C66A0D6134A}" type="presParOf" srcId="{46626C1A-09E7-4585-BBA0-2DA249245940}" destId="{5CD0E65E-17A4-4408-A751-DC70743D5A36}" srcOrd="0" destOrd="0" presId="urn:microsoft.com/office/officeart/2018/2/layout/IconCircleList"/>
    <dgm:cxn modelId="{34E617E6-52E7-4871-BE38-30A586D2C131}" type="presParOf" srcId="{5CD0E65E-17A4-4408-A751-DC70743D5A36}" destId="{4E17515F-7A71-4E3E-9237-B3E16A8719AC}" srcOrd="0" destOrd="0" presId="urn:microsoft.com/office/officeart/2018/2/layout/IconCircleList"/>
    <dgm:cxn modelId="{F07A2E3E-9315-4F6F-8E27-ABEAB7878CC5}" type="presParOf" srcId="{5CD0E65E-17A4-4408-A751-DC70743D5A36}" destId="{525773FD-CB2F-4630-B7FE-9A168405D9E1}" srcOrd="1" destOrd="0" presId="urn:microsoft.com/office/officeart/2018/2/layout/IconCircleList"/>
    <dgm:cxn modelId="{B615EDD3-E99A-45D2-BD13-A50FB8903FF8}" type="presParOf" srcId="{5CD0E65E-17A4-4408-A751-DC70743D5A36}" destId="{C4CCA672-E0F9-47E8-8991-D939D70A2CF3}" srcOrd="2" destOrd="0" presId="urn:microsoft.com/office/officeart/2018/2/layout/IconCircleList"/>
    <dgm:cxn modelId="{F77CB80E-D694-4908-A4CD-A839852E8287}" type="presParOf" srcId="{5CD0E65E-17A4-4408-A751-DC70743D5A36}" destId="{141963CC-7012-4F48-93E0-B7C141A91AAC}" srcOrd="3" destOrd="0" presId="urn:microsoft.com/office/officeart/2018/2/layout/IconCircleList"/>
    <dgm:cxn modelId="{FB77914D-D331-4C91-A9F7-47FDD67E4082}" type="presParOf" srcId="{46626C1A-09E7-4585-BBA0-2DA249245940}" destId="{FE17AE2C-D4FB-46B5-9CC5-5E078045856C}" srcOrd="1" destOrd="0" presId="urn:microsoft.com/office/officeart/2018/2/layout/IconCircleList"/>
    <dgm:cxn modelId="{C25ED133-7EA3-4C12-9B0C-670E45CF71FC}" type="presParOf" srcId="{46626C1A-09E7-4585-BBA0-2DA249245940}" destId="{9A6A35C9-11F5-41B6-B6B7-7049D54428DB}" srcOrd="2" destOrd="0" presId="urn:microsoft.com/office/officeart/2018/2/layout/IconCircleList"/>
    <dgm:cxn modelId="{0CA11F85-D8E4-4086-9C54-BCA7BB1B162F}" type="presParOf" srcId="{9A6A35C9-11F5-41B6-B6B7-7049D54428DB}" destId="{E42C2BFE-9D34-45EE-801E-61ECEDB35D5B}" srcOrd="0" destOrd="0" presId="urn:microsoft.com/office/officeart/2018/2/layout/IconCircleList"/>
    <dgm:cxn modelId="{CA9FAD4B-8DF6-4685-87A4-F54D10CB1FC4}" type="presParOf" srcId="{9A6A35C9-11F5-41B6-B6B7-7049D54428DB}" destId="{97588091-0880-400D-A3A2-BD943CA3D03D}" srcOrd="1" destOrd="0" presId="urn:microsoft.com/office/officeart/2018/2/layout/IconCircleList"/>
    <dgm:cxn modelId="{42E45E20-4105-4306-BCE7-4760326FEE15}" type="presParOf" srcId="{9A6A35C9-11F5-41B6-B6B7-7049D54428DB}" destId="{2BDFD972-0927-46A0-ABFE-AF0C9D6E2A4F}" srcOrd="2" destOrd="0" presId="urn:microsoft.com/office/officeart/2018/2/layout/IconCircleList"/>
    <dgm:cxn modelId="{A9F5F310-CE29-4300-A45D-8CB29624C419}" type="presParOf" srcId="{9A6A35C9-11F5-41B6-B6B7-7049D54428DB}" destId="{9A68662F-4CDC-4F69-A69A-BEA656E4B8C2}" srcOrd="3" destOrd="0" presId="urn:microsoft.com/office/officeart/2018/2/layout/IconCircleList"/>
    <dgm:cxn modelId="{E95F96D9-9028-40B5-8484-AFED449C5C17}" type="presParOf" srcId="{46626C1A-09E7-4585-BBA0-2DA249245940}" destId="{BC88B9AE-266F-4FDF-AE99-962FE0094FA9}" srcOrd="3" destOrd="0" presId="urn:microsoft.com/office/officeart/2018/2/layout/IconCircleList"/>
    <dgm:cxn modelId="{E7C0A690-721D-4D14-8F1C-53832F03E661}" type="presParOf" srcId="{46626C1A-09E7-4585-BBA0-2DA249245940}" destId="{C2069294-6262-4E36-92AF-944A98A199E4}" srcOrd="4" destOrd="0" presId="urn:microsoft.com/office/officeart/2018/2/layout/IconCircleList"/>
    <dgm:cxn modelId="{F6F41FB3-19FB-4E35-9E62-72352C845C59}" type="presParOf" srcId="{C2069294-6262-4E36-92AF-944A98A199E4}" destId="{6DAAC84A-2565-4ECD-AF2E-046FE1B6F6B7}" srcOrd="0" destOrd="0" presId="urn:microsoft.com/office/officeart/2018/2/layout/IconCircleList"/>
    <dgm:cxn modelId="{AA1238DD-91E6-41E4-B7C5-58BA11A2AC28}" type="presParOf" srcId="{C2069294-6262-4E36-92AF-944A98A199E4}" destId="{10DC9045-6AF5-4F22-A05A-BFAAF9C2F01A}" srcOrd="1" destOrd="0" presId="urn:microsoft.com/office/officeart/2018/2/layout/IconCircleList"/>
    <dgm:cxn modelId="{7F9A62E9-ECD3-4112-925B-320194CACC1B}" type="presParOf" srcId="{C2069294-6262-4E36-92AF-944A98A199E4}" destId="{EB9C14A0-8CC2-4553-98A4-588EB8D7D1A0}" srcOrd="2" destOrd="0" presId="urn:microsoft.com/office/officeart/2018/2/layout/IconCircleList"/>
    <dgm:cxn modelId="{921E3811-CFC9-4697-B5C3-B6AC123BCFF5}" type="presParOf" srcId="{C2069294-6262-4E36-92AF-944A98A199E4}" destId="{E666B4CB-37A1-40A8-B1DB-B83EDE89003D}" srcOrd="3" destOrd="0" presId="urn:microsoft.com/office/officeart/2018/2/layout/IconCircleList"/>
    <dgm:cxn modelId="{DE55672E-7B5D-41D1-B6C4-1AC0F6180797}" type="presParOf" srcId="{46626C1A-09E7-4585-BBA0-2DA249245940}" destId="{3CDBA880-5B84-43B3-8472-BAB4FDB0FE5C}" srcOrd="5" destOrd="0" presId="urn:microsoft.com/office/officeart/2018/2/layout/IconCircleList"/>
    <dgm:cxn modelId="{E8378F1D-B256-41F3-84C3-6C1281D91670}" type="presParOf" srcId="{46626C1A-09E7-4585-BBA0-2DA249245940}" destId="{51CCB0E6-C81C-462E-8DDE-887A3EEB0F5C}" srcOrd="6" destOrd="0" presId="urn:microsoft.com/office/officeart/2018/2/layout/IconCircleList"/>
    <dgm:cxn modelId="{AEB96C8B-7A08-4230-AC7A-BC59329DBB46}" type="presParOf" srcId="{51CCB0E6-C81C-462E-8DDE-887A3EEB0F5C}" destId="{EBBA4731-72E3-483A-9FC7-68C4C8504D2B}" srcOrd="0" destOrd="0" presId="urn:microsoft.com/office/officeart/2018/2/layout/IconCircleList"/>
    <dgm:cxn modelId="{0EFF41F9-644C-4F85-AAE8-F60E3576E0C9}" type="presParOf" srcId="{51CCB0E6-C81C-462E-8DDE-887A3EEB0F5C}" destId="{6EC68F6E-0AD1-4AA4-804B-72706A5829B0}" srcOrd="1" destOrd="0" presId="urn:microsoft.com/office/officeart/2018/2/layout/IconCircleList"/>
    <dgm:cxn modelId="{CB5590E9-8308-4F30-B4C5-A4467AD8775A}" type="presParOf" srcId="{51CCB0E6-C81C-462E-8DDE-887A3EEB0F5C}" destId="{58C41D3E-4DB0-43D1-8A87-3D04BBEF632A}" srcOrd="2" destOrd="0" presId="urn:microsoft.com/office/officeart/2018/2/layout/IconCircleList"/>
    <dgm:cxn modelId="{319BCDDE-ABB3-4072-9DAD-7BD7480D59DB}" type="presParOf" srcId="{51CCB0E6-C81C-462E-8DDE-887A3EEB0F5C}" destId="{13C03900-4B5E-4154-BE87-2FD9D128A688}" srcOrd="3" destOrd="0" presId="urn:microsoft.com/office/officeart/2018/2/layout/IconCircleList"/>
    <dgm:cxn modelId="{61244992-2837-458B-BA8D-0E6CFF24DB92}" type="presParOf" srcId="{46626C1A-09E7-4585-BBA0-2DA249245940}" destId="{40D0736C-83DD-4937-BD1F-EFA03AF96EA5}" srcOrd="7" destOrd="0" presId="urn:microsoft.com/office/officeart/2018/2/layout/IconCircleList"/>
    <dgm:cxn modelId="{B9B5C086-5A80-47FD-BA4C-A5EFE0BA2BAE}" type="presParOf" srcId="{46626C1A-09E7-4585-BBA0-2DA249245940}" destId="{CA1F9FDC-201D-41EE-AC70-55EF9EF9A2F1}" srcOrd="8" destOrd="0" presId="urn:microsoft.com/office/officeart/2018/2/layout/IconCircleList"/>
    <dgm:cxn modelId="{FBAC7DFF-9EB6-4E4C-8864-1A19D60C6A8E}" type="presParOf" srcId="{CA1F9FDC-201D-41EE-AC70-55EF9EF9A2F1}" destId="{EEDEFBEA-36C3-4D6D-8DE1-332F7C9959C0}" srcOrd="0" destOrd="0" presId="urn:microsoft.com/office/officeart/2018/2/layout/IconCircleList"/>
    <dgm:cxn modelId="{490ADD7F-4E88-4FF6-88D4-0CA0E2713839}" type="presParOf" srcId="{CA1F9FDC-201D-41EE-AC70-55EF9EF9A2F1}" destId="{A9983B77-7330-4E73-99DB-D283CF8584C5}" srcOrd="1" destOrd="0" presId="urn:microsoft.com/office/officeart/2018/2/layout/IconCircleList"/>
    <dgm:cxn modelId="{40C1FBFD-057F-4CCF-B861-3F7EB3245153}" type="presParOf" srcId="{CA1F9FDC-201D-41EE-AC70-55EF9EF9A2F1}" destId="{CA435473-7711-4788-A285-925E6F80E0A2}" srcOrd="2" destOrd="0" presId="urn:microsoft.com/office/officeart/2018/2/layout/IconCircleList"/>
    <dgm:cxn modelId="{7670408F-4C5B-4BA6-BF29-5C6DB7F3188B}" type="presParOf" srcId="{CA1F9FDC-201D-41EE-AC70-55EF9EF9A2F1}" destId="{DB0901C3-CA27-4BCE-8170-A9ED384F356B}" srcOrd="3" destOrd="0" presId="urn:microsoft.com/office/officeart/2018/2/layout/IconCircleList"/>
    <dgm:cxn modelId="{ECAAAB79-5E43-49B7-8AF6-538366CA6F13}" type="presParOf" srcId="{46626C1A-09E7-4585-BBA0-2DA249245940}" destId="{A7E5C842-C34A-49D3-806C-A34CCF6E3E13}" srcOrd="9" destOrd="0" presId="urn:microsoft.com/office/officeart/2018/2/layout/IconCircleList"/>
    <dgm:cxn modelId="{D820367D-7E38-4FE5-8B9F-21FB0F777D65}" type="presParOf" srcId="{46626C1A-09E7-4585-BBA0-2DA249245940}" destId="{8A515614-8179-4C38-ADDB-3B1A97CE4A59}" srcOrd="10" destOrd="0" presId="urn:microsoft.com/office/officeart/2018/2/layout/IconCircleList"/>
    <dgm:cxn modelId="{C17F7537-8DE0-4629-AC96-BC64F6D033C5}" type="presParOf" srcId="{8A515614-8179-4C38-ADDB-3B1A97CE4A59}" destId="{031EE34B-4792-44EE-9DEA-32AB4F793D76}" srcOrd="0" destOrd="0" presId="urn:microsoft.com/office/officeart/2018/2/layout/IconCircleList"/>
    <dgm:cxn modelId="{24324E42-F356-4411-AA38-A5B2FBCF9352}" type="presParOf" srcId="{8A515614-8179-4C38-ADDB-3B1A97CE4A59}" destId="{E45E3D44-D68B-4331-9E51-76B24DA70608}" srcOrd="1" destOrd="0" presId="urn:microsoft.com/office/officeart/2018/2/layout/IconCircleList"/>
    <dgm:cxn modelId="{642C997E-80D9-46D5-A3DC-89C9844F5D5C}" type="presParOf" srcId="{8A515614-8179-4C38-ADDB-3B1A97CE4A59}" destId="{5B4DF0A7-54B4-4C94-BE58-E6C4D9ACBCE1}" srcOrd="2" destOrd="0" presId="urn:microsoft.com/office/officeart/2018/2/layout/IconCircleList"/>
    <dgm:cxn modelId="{9964D8D5-D81D-4836-9C79-5BB24E042F4D}" type="presParOf" srcId="{8A515614-8179-4C38-ADDB-3B1A97CE4A59}" destId="{C783C6E8-7DC3-40D2-A9B6-EC5E2088FA8E}" srcOrd="3" destOrd="0" presId="urn:microsoft.com/office/officeart/2018/2/layout/IconCircleList"/>
    <dgm:cxn modelId="{E44AB907-099B-4E3D-A009-F32F053FE4F9}" type="presParOf" srcId="{46626C1A-09E7-4585-BBA0-2DA249245940}" destId="{2594EF75-6B9B-45C7-A79E-311522106045}" srcOrd="11" destOrd="0" presId="urn:microsoft.com/office/officeart/2018/2/layout/IconCircleList"/>
    <dgm:cxn modelId="{CDB23C0A-42E9-4231-95B3-DB137E86064E}" type="presParOf" srcId="{46626C1A-09E7-4585-BBA0-2DA249245940}" destId="{7CB18539-277C-4228-BE33-B1939743FEAB}" srcOrd="12" destOrd="0" presId="urn:microsoft.com/office/officeart/2018/2/layout/IconCircleList"/>
    <dgm:cxn modelId="{FAAB4987-600F-4C2B-A322-848B8BBB4691}" type="presParOf" srcId="{7CB18539-277C-4228-BE33-B1939743FEAB}" destId="{19A707A8-1B85-41D3-83C9-827B6551ACFC}" srcOrd="0" destOrd="0" presId="urn:microsoft.com/office/officeart/2018/2/layout/IconCircleList"/>
    <dgm:cxn modelId="{74C28F8D-261C-474F-AE01-5D714F40AF3E}" type="presParOf" srcId="{7CB18539-277C-4228-BE33-B1939743FEAB}" destId="{7E03D881-35E7-4E0C-A8B4-809B6B150969}" srcOrd="1" destOrd="0" presId="urn:microsoft.com/office/officeart/2018/2/layout/IconCircleList"/>
    <dgm:cxn modelId="{E6C293FD-302C-4C7A-97D5-49E23486F87B}" type="presParOf" srcId="{7CB18539-277C-4228-BE33-B1939743FEAB}" destId="{A4534AC0-62A2-409A-9100-A9A56C0A32DD}" srcOrd="2" destOrd="0" presId="urn:microsoft.com/office/officeart/2018/2/layout/IconCircleList"/>
    <dgm:cxn modelId="{35B5AF9C-514D-4752-9915-26E0770F499D}" type="presParOf" srcId="{7CB18539-277C-4228-BE33-B1939743FEAB}" destId="{39AD4B03-5CC2-4464-8A0E-256FBC0E764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5010E-1FC1-4DFC-8C87-BF7666DA427E}">
      <dsp:nvSpPr>
        <dsp:cNvPr id="0" name=""/>
        <dsp:cNvSpPr/>
      </dsp:nvSpPr>
      <dsp:spPr>
        <a:xfrm>
          <a:off x="0" y="0"/>
          <a:ext cx="424358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A473E6-6D29-4000-987B-BCC824801D26}">
      <dsp:nvSpPr>
        <dsp:cNvPr id="0" name=""/>
        <dsp:cNvSpPr/>
      </dsp:nvSpPr>
      <dsp:spPr>
        <a:xfrm>
          <a:off x="0" y="0"/>
          <a:ext cx="4243589" cy="83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Industry Innovator</a:t>
          </a:r>
          <a:r>
            <a:rPr lang="en-US" sz="1600" b="0" i="0" kern="1200"/>
            <a:t>: Boston-based company offering cloud-based POS solutions for restaurants.</a:t>
          </a:r>
          <a:endParaRPr lang="en-US" sz="1600" kern="1200"/>
        </a:p>
      </dsp:txBody>
      <dsp:txXfrm>
        <a:off x="0" y="0"/>
        <a:ext cx="4243589" cy="830167"/>
      </dsp:txXfrm>
    </dsp:sp>
    <dsp:sp modelId="{937E9747-9F2F-40D1-8C33-3C2D22A2B0F1}">
      <dsp:nvSpPr>
        <dsp:cNvPr id="0" name=""/>
        <dsp:cNvSpPr/>
      </dsp:nvSpPr>
      <dsp:spPr>
        <a:xfrm>
          <a:off x="0" y="830167"/>
          <a:ext cx="424358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55EE5E-E499-4F6D-9985-2ACAC969A6FB}">
      <dsp:nvSpPr>
        <dsp:cNvPr id="0" name=""/>
        <dsp:cNvSpPr/>
      </dsp:nvSpPr>
      <dsp:spPr>
        <a:xfrm>
          <a:off x="0" y="830167"/>
          <a:ext cx="4243589" cy="83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Remarkable Growth</a:t>
          </a:r>
          <a:r>
            <a:rPr lang="en-US" sz="1600" b="0" i="0" kern="1200"/>
            <a:t>: Achieved a 40% revenue increase in Q3 2023.</a:t>
          </a:r>
          <a:endParaRPr lang="en-US" sz="1600" kern="1200"/>
        </a:p>
      </dsp:txBody>
      <dsp:txXfrm>
        <a:off x="0" y="830167"/>
        <a:ext cx="4243589" cy="830167"/>
      </dsp:txXfrm>
    </dsp:sp>
    <dsp:sp modelId="{CC965E49-72FE-4EE7-992B-B69AB151575F}">
      <dsp:nvSpPr>
        <dsp:cNvPr id="0" name=""/>
        <dsp:cNvSpPr/>
      </dsp:nvSpPr>
      <dsp:spPr>
        <a:xfrm>
          <a:off x="0" y="1660334"/>
          <a:ext cx="424358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8811D1-3E90-4B50-B3A4-096CA2C69B5C}">
      <dsp:nvSpPr>
        <dsp:cNvPr id="0" name=""/>
        <dsp:cNvSpPr/>
      </dsp:nvSpPr>
      <dsp:spPr>
        <a:xfrm>
          <a:off x="0" y="1660334"/>
          <a:ext cx="4243589" cy="83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Extensive Reach</a:t>
          </a:r>
          <a:r>
            <a:rPr lang="en-US" sz="1600" b="0" i="0" kern="1200"/>
            <a:t>: Provides services to 93,000 restaurants, including POS and payment processing.</a:t>
          </a:r>
          <a:endParaRPr lang="en-US" sz="1600" kern="1200"/>
        </a:p>
      </dsp:txBody>
      <dsp:txXfrm>
        <a:off x="0" y="1660334"/>
        <a:ext cx="4243589" cy="830167"/>
      </dsp:txXfrm>
    </dsp:sp>
    <dsp:sp modelId="{A7DB2A1B-9ED2-4B2B-8327-C2FD0003D56C}">
      <dsp:nvSpPr>
        <dsp:cNvPr id="0" name=""/>
        <dsp:cNvSpPr/>
      </dsp:nvSpPr>
      <dsp:spPr>
        <a:xfrm>
          <a:off x="0" y="2490501"/>
          <a:ext cx="424358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B441A0-7818-4F01-96AB-AABD4FE3417D}">
      <dsp:nvSpPr>
        <dsp:cNvPr id="0" name=""/>
        <dsp:cNvSpPr/>
      </dsp:nvSpPr>
      <dsp:spPr>
        <a:xfrm>
          <a:off x="0" y="2490501"/>
          <a:ext cx="4243589" cy="83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Market Confidence</a:t>
          </a:r>
          <a:r>
            <a:rPr lang="en-US" sz="1600" b="0" i="0" kern="1200"/>
            <a:t>: Valued at nearly $33 billion with a 63% stock increase on NYSE debut.</a:t>
          </a:r>
          <a:endParaRPr lang="en-US" sz="1600" kern="1200"/>
        </a:p>
      </dsp:txBody>
      <dsp:txXfrm>
        <a:off x="0" y="2490501"/>
        <a:ext cx="4243589" cy="830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7515F-7A71-4E3E-9237-B3E16A8719AC}">
      <dsp:nvSpPr>
        <dsp:cNvPr id="0" name=""/>
        <dsp:cNvSpPr/>
      </dsp:nvSpPr>
      <dsp:spPr>
        <a:xfrm>
          <a:off x="205509" y="16114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773FD-CB2F-4630-B7FE-9A168405D9E1}">
      <dsp:nvSpPr>
        <dsp:cNvPr id="0" name=""/>
        <dsp:cNvSpPr/>
      </dsp:nvSpPr>
      <dsp:spPr>
        <a:xfrm>
          <a:off x="396960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963CC-7012-4F48-93E0-B7C141A91AAC}">
      <dsp:nvSpPr>
        <dsp:cNvPr id="0" name=""/>
        <dsp:cNvSpPr/>
      </dsp:nvSpPr>
      <dsp:spPr>
        <a:xfrm>
          <a:off x="1312541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Recommendations</a:t>
          </a:r>
          <a:endParaRPr lang="en-US" sz="1100" kern="1200" dirty="0"/>
        </a:p>
      </dsp:txBody>
      <dsp:txXfrm>
        <a:off x="1312541" y="16114"/>
        <a:ext cx="2148945" cy="911674"/>
      </dsp:txXfrm>
    </dsp:sp>
    <dsp:sp modelId="{E42C2BFE-9D34-45EE-801E-61ECEDB35D5B}">
      <dsp:nvSpPr>
        <dsp:cNvPr id="0" name=""/>
        <dsp:cNvSpPr/>
      </dsp:nvSpPr>
      <dsp:spPr>
        <a:xfrm>
          <a:off x="3835925" y="16114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88091-0880-400D-A3A2-BD943CA3D03D}">
      <dsp:nvSpPr>
        <dsp:cNvPr id="0" name=""/>
        <dsp:cNvSpPr/>
      </dsp:nvSpPr>
      <dsp:spPr>
        <a:xfrm>
          <a:off x="4027376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8662F-4CDC-4F69-A69A-BEA656E4B8C2}">
      <dsp:nvSpPr>
        <dsp:cNvPr id="0" name=""/>
        <dsp:cNvSpPr/>
      </dsp:nvSpPr>
      <dsp:spPr>
        <a:xfrm>
          <a:off x="4942957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Tailored Services: Align services with peak times and popular cuisines.</a:t>
          </a:r>
        </a:p>
      </dsp:txBody>
      <dsp:txXfrm>
        <a:off x="4942957" y="16114"/>
        <a:ext cx="2148945" cy="911674"/>
      </dsp:txXfrm>
    </dsp:sp>
    <dsp:sp modelId="{6DAAC84A-2565-4ECD-AF2E-046FE1B6F6B7}">
      <dsp:nvSpPr>
        <dsp:cNvPr id="0" name=""/>
        <dsp:cNvSpPr/>
      </dsp:nvSpPr>
      <dsp:spPr>
        <a:xfrm>
          <a:off x="7466341" y="16114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C9045-6AF5-4F22-A05A-BFAAF9C2F01A}">
      <dsp:nvSpPr>
        <dsp:cNvPr id="0" name=""/>
        <dsp:cNvSpPr/>
      </dsp:nvSpPr>
      <dsp:spPr>
        <a:xfrm>
          <a:off x="7657792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6B4CB-37A1-40A8-B1DB-B83EDE89003D}">
      <dsp:nvSpPr>
        <dsp:cNvPr id="0" name=""/>
        <dsp:cNvSpPr/>
      </dsp:nvSpPr>
      <dsp:spPr>
        <a:xfrm>
          <a:off x="8573374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Enhanced Customer Experience: Address areas with lower ratings.</a:t>
          </a:r>
        </a:p>
      </dsp:txBody>
      <dsp:txXfrm>
        <a:off x="8573374" y="16114"/>
        <a:ext cx="2148945" cy="911674"/>
      </dsp:txXfrm>
    </dsp:sp>
    <dsp:sp modelId="{EBBA4731-72E3-483A-9FC7-68C4C8504D2B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68F6E-0AD1-4AA4-804B-72706A5829B0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03900-4B5E-4154-BE87-2FD9D128A688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Optimized Operations: Streamline processes to improve efficiency.</a:t>
          </a:r>
        </a:p>
      </dsp:txBody>
      <dsp:txXfrm>
        <a:off x="1312541" y="1640565"/>
        <a:ext cx="2148945" cy="911674"/>
      </dsp:txXfrm>
    </dsp:sp>
    <dsp:sp modelId="{EEDEFBEA-36C3-4D6D-8DE1-332F7C9959C0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83B77-7330-4E73-99DB-D283CF8584C5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901C3-CA27-4BCE-8170-A9ED384F356B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Market Adaptability: Utilize trends for continuous service enhancement.</a:t>
          </a:r>
        </a:p>
      </dsp:txBody>
      <dsp:txXfrm>
        <a:off x="4942957" y="1640565"/>
        <a:ext cx="2148945" cy="911674"/>
      </dsp:txXfrm>
    </dsp:sp>
    <dsp:sp modelId="{031EE34B-4792-44EE-9DEA-32AB4F793D76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E3D44-D68B-4331-9E51-76B24DA70608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3C6E8-7DC3-40D2-A9B6-EC5E2088FA8E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Competitive Edge: Securing Toast's leadership in the restaurant tech space by benchmarking performance and fine-tuning plans with business intelligence.</a:t>
          </a:r>
        </a:p>
      </dsp:txBody>
      <dsp:txXfrm>
        <a:off x="8573374" y="1640565"/>
        <a:ext cx="2148945" cy="911674"/>
      </dsp:txXfrm>
    </dsp:sp>
    <dsp:sp modelId="{19A707A8-1B85-41D3-83C9-827B6551ACFC}">
      <dsp:nvSpPr>
        <dsp:cNvPr id="0" name=""/>
        <dsp:cNvSpPr/>
      </dsp:nvSpPr>
      <dsp:spPr>
        <a:xfrm>
          <a:off x="205509" y="3265016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3D881-35E7-4E0C-A8B4-809B6B150969}">
      <dsp:nvSpPr>
        <dsp:cNvPr id="0" name=""/>
        <dsp:cNvSpPr/>
      </dsp:nvSpPr>
      <dsp:spPr>
        <a:xfrm>
          <a:off x="396960" y="3456467"/>
          <a:ext cx="528770" cy="52877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D4B03-5CC2-4464-8A0E-256FBC0E7644}">
      <dsp:nvSpPr>
        <dsp:cNvPr id="0" name=""/>
        <dsp:cNvSpPr/>
      </dsp:nvSpPr>
      <dsp:spPr>
        <a:xfrm>
          <a:off x="1312541" y="3265016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Zone D Focus: Improve eating experiences by modifying relationships, marketing, and cuisines to attract more customers and ensure long-term success.</a:t>
          </a:r>
        </a:p>
      </dsp:txBody>
      <dsp:txXfrm>
        <a:off x="1312541" y="3265016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2B39-E1BF-953B-B45F-BA457B85E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1021E-1A0C-5113-077E-E109191BA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4BF90-1443-F310-A816-029164C9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931E4-48AF-8C44-6096-BB44ADB3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DDFE-14E9-684B-EBE8-95CBC84E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9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627C-B02D-4DB9-77D4-B567C1D6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0946-C6D1-E8E0-8E37-C50E44C95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60BB6-EE9D-0F13-D516-A99BF8DA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A4FD2-0964-9126-404F-555663A6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493D-E37B-214F-4C54-3C9A8D5F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1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5BECF-9C98-8AFD-919D-74B4AB117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58ABC-F99C-0611-F182-1B06E6EEC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AA3D4-8701-F3B0-85AC-A81ECB00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E2B4-641F-A0B5-2444-9EDA2DDD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0B6AE-A316-5DFE-AAC1-82437FC4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1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638A-0A0B-5248-538A-59286554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BE9BD-2A89-30A5-7A44-0D23628C0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9DF92-D276-5233-B3BF-8BB0E345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32338-96F2-3797-9292-4A26C2C9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18182-8399-126B-67BC-2C7F276E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6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9F27-85B0-62C3-349A-E82EE622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5E52A-A32F-B436-06B2-0B9E03F86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8537E-907B-07D2-09F5-EFD239FC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C6EF3-D6C9-1878-FB15-55BB5503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DD645-B383-0BA2-7DEA-98239694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9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190A-4200-198D-110E-82A5A408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8AFD-CEAC-61CE-90CC-847E6A7B6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EBCFC-043F-42DA-7FD7-B0C670365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4E55F-06D7-06CA-067F-0A3A289D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8AFC9-8F6A-125E-EDFE-D28CFDEC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2F17E-A911-33E7-491B-AB7E62DF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20A9-7506-5E1F-BB21-D9B62434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D6B11-8986-617D-EDEA-9B755BA43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54E62-3309-CFD0-4470-4F088495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005BF-EE80-DDF7-67C3-25BDA719F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4E369-B6A3-DC7F-8C13-26483C893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0A86B-50D0-1FAB-CA64-60E2CF9F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75C99-1C94-79E9-6180-7E4CA4B1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00316-0621-9C48-C862-09C1BC8D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4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47B7-CA63-6ED6-5DC1-3363FA90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AAC3A-79D2-2B80-DA20-B76BB64D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0D173-AC68-5614-4401-21679252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3EA22-0BDD-B838-A08C-98297B48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99265-2B5A-7ED4-2323-86973E68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98D40-DB05-0170-462B-6CE62CEF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42CCC-1DB3-FFE2-6150-C6E8A0D6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6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D6EE-7294-40B5-5A5F-33ADCF69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17C3-612B-6077-D488-7B3FE59B2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934A0-C676-78AA-07E8-6C6A686CA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6158E-5FB4-DC6D-1284-0579FC41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08880-61BE-E527-6BB5-CBD11F64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C2C8E-E76B-FBF6-EA82-668609E9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8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AF45-753F-EDF0-611D-2097E766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AD9DC-21BF-CE96-5447-6062DE2E6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89787-BF49-13A5-4E6F-3032E3399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8EF2-5597-AF6A-10CA-875FF653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69-C98E-4FD4-86B2-ED36774D3F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F34EC-F9D9-3B24-A451-082A9866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862D3-042E-D033-C3EE-732BFDBA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9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7AFFA-F445-2F72-5BA6-35E1413B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88558-AD51-14B0-E0FB-88F964AE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540BF-BD3D-FD42-785E-6EA2EA22D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2569-C98E-4FD4-86B2-ED36774D3F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E0EE-1584-0086-8A8B-C952AE32E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BC38-CA85-2FC2-9010-3569B840D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E9257-C269-4B30-A060-955A2A3B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6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nest-30/Restaurant-Sales-Analysis/blob/main/RestaurantsDetails.xlsx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CD45B-C9E5-708F-A25A-A4FA29207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b="1" dirty="0">
                <a:latin typeface="Viner Hand ITC" panose="03070502030502020203" pitchFamily="66" charset="0"/>
              </a:rPr>
              <a:t>Toast,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116C7-3A1C-8BDA-31C5-1FCCDD6B7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1600" b="1" u="sng" dirty="0"/>
              <a:t>Group -2 Team Members:</a:t>
            </a:r>
          </a:p>
          <a:p>
            <a:pPr marL="514350" lvl="1" indent="-285750" algn="l">
              <a:buFont typeface="Wingdings" panose="05000000000000000000" pitchFamily="2" charset="2"/>
              <a:buChar char="Ø"/>
            </a:pPr>
            <a:r>
              <a:rPr lang="en-US" sz="1600" dirty="0"/>
              <a:t>Jahnavi Tirumala </a:t>
            </a:r>
            <a:r>
              <a:rPr lang="en-US" sz="1600" dirty="0" err="1"/>
              <a:t>sitty</a:t>
            </a:r>
            <a:endParaRPr lang="en-US" sz="1600" dirty="0"/>
          </a:p>
          <a:p>
            <a:pPr marL="514350" lvl="1" indent="-285750" algn="l">
              <a:buFont typeface="Wingdings" panose="05000000000000000000" pitchFamily="2" charset="2"/>
              <a:buChar char="Ø"/>
            </a:pPr>
            <a:r>
              <a:rPr lang="en-US" sz="1600" dirty="0" err="1"/>
              <a:t>Jyothsna</a:t>
            </a:r>
            <a:r>
              <a:rPr lang="en-US" sz="1600" dirty="0"/>
              <a:t> Reddy </a:t>
            </a:r>
            <a:r>
              <a:rPr lang="en-US" sz="1600" dirty="0" err="1"/>
              <a:t>Madireddy</a:t>
            </a:r>
            <a:endParaRPr lang="en-US" sz="1600" dirty="0"/>
          </a:p>
          <a:p>
            <a:pPr marL="514350" lvl="1" indent="-285750" algn="l">
              <a:buFont typeface="Wingdings" panose="05000000000000000000" pitchFamily="2" charset="2"/>
              <a:buChar char="Ø"/>
            </a:pPr>
            <a:r>
              <a:rPr lang="en-US" sz="1600" dirty="0"/>
              <a:t>Kanishma Subbiah</a:t>
            </a:r>
          </a:p>
          <a:p>
            <a:pPr marL="514350" lvl="1" indent="-285750" algn="l">
              <a:buFont typeface="Wingdings" panose="05000000000000000000" pitchFamily="2" charset="2"/>
              <a:buChar char="Ø"/>
            </a:pPr>
            <a:r>
              <a:rPr lang="en-US" sz="1600" dirty="0"/>
              <a:t>Varsha Sri </a:t>
            </a:r>
            <a:r>
              <a:rPr lang="en-US" sz="1600" dirty="0" err="1"/>
              <a:t>Madusudhanan</a:t>
            </a:r>
            <a:endParaRPr lang="en-US" sz="1600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oast POS Review: The Real Truth From TheRealBarman, 55%, 55% OFF">
            <a:extLst>
              <a:ext uri="{FF2B5EF4-FFF2-40B4-BE49-F238E27FC236}">
                <a16:creationId xmlns:a16="http://schemas.microsoft.com/office/drawing/2014/main" id="{870BF559-C76B-3F15-5252-E4F2F5B11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" r="3001" b="9817"/>
          <a:stretch/>
        </p:blipFill>
        <p:spPr bwMode="auto">
          <a:xfrm>
            <a:off x="6301070" y="1012536"/>
            <a:ext cx="4408229" cy="4289137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5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err="1"/>
              <a:t>POSRestaurantDashboard</a:t>
            </a:r>
            <a:r>
              <a:rPr lang="en-US" sz="3200" b="1" dirty="0"/>
              <a:t> – Static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E574F-AFA9-9F13-F5D9-CF3BC60B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72" y="384539"/>
            <a:ext cx="9924655" cy="49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5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EB1CD-1175-B069-9A18-1C56F2BF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/>
              <a:t>KEY INSIGHTS</a:t>
            </a:r>
          </a:p>
        </p:txBody>
      </p:sp>
      <p:sp>
        <p:nvSpPr>
          <p:cNvPr id="4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29C4C5E-2C0C-B542-8845-8E74C792A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Insights Gained</a:t>
            </a:r>
            <a:r>
              <a:rPr lang="en-US" sz="1700" b="0" i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Order Trends</a:t>
            </a:r>
            <a:r>
              <a:rPr lang="en-US" sz="1700" b="0" i="0">
                <a:effectLst/>
              </a:rPr>
              <a:t>: Identified peak hours for orders, favored cuisines, and order frequency.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Customer Satisfaction</a:t>
            </a:r>
            <a:r>
              <a:rPr lang="en-US" sz="1700" b="0" i="0">
                <a:effectLst/>
              </a:rPr>
              <a:t>: Mapped customer feedback to measure satisfaction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Operational Efficiency:</a:t>
            </a:r>
            <a:r>
              <a:rPr lang="en-US" sz="1700" b="0" i="0">
                <a:effectLst/>
              </a:rPr>
              <a:t> Recognizing areas for improvement, such as optimizing pricing strategies and streamlining operations, will enhance the company's effectiveness.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B788BAB-8CC4-049B-6E4D-F46D95F96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54" r="3322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874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BE2C0-4CAA-48AD-6788-E729F3233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942799"/>
            <a:ext cx="4805691" cy="3325032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How to find which Zone has many cuisines so that I can have many options to explore?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CCCEC-567C-3F99-242F-EDD66FD6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2193256"/>
            <a:ext cx="4141760" cy="338588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582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86219-B946-1992-8980-91762C8F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XENOGRAPHICS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627B-66DF-D501-8E94-90617076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Xeno.graphics is a collection of unusual charts and maps</a:t>
            </a:r>
            <a:endParaRPr lang="en-US" sz="2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8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FD94-5504-1299-BC69-697CF980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UPSET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320F-0A3B-23DF-8950-F345C590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Comprehending the connections among sets is a crucial analytical undertaking. If the number of sets beyond a minor threshold, the main problem in this situation is the combinatorial explosion of the number of set intersections.</a:t>
            </a:r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24C44-FEA7-F506-14AD-33FCA5A7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845969"/>
            <a:ext cx="6389346" cy="517537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5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dirty="0">
                <a:solidFill>
                  <a:srgbClr val="FFFFFF"/>
                </a:solidFill>
              </a:rPr>
              <a:t>Total number of Cuisine as per Intersected Zone</a:t>
            </a:r>
            <a:endParaRPr lang="en-US" sz="31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DB5C44-34A6-276A-ED53-1E99078DE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1574019"/>
            <a:ext cx="6721655" cy="3528376"/>
          </a:xfrm>
        </p:spPr>
      </p:pic>
    </p:spTree>
    <p:extLst>
      <p:ext uri="{BB962C8B-B14F-4D97-AF65-F5344CB8AC3E}">
        <p14:creationId xmlns:p14="http://schemas.microsoft.com/office/powerpoint/2010/main" val="357901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number of Cuisine per Zone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F6CF5-7C73-A2BA-CF07-F1630E58A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616" y="1547445"/>
            <a:ext cx="7165831" cy="37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7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dirty="0" err="1">
                <a:solidFill>
                  <a:srgbClr val="FFFFFF"/>
                </a:solidFill>
              </a:rPr>
              <a:t>DottedPlot</a:t>
            </a:r>
            <a:r>
              <a:rPr lang="en-US" sz="3100" b="1" dirty="0">
                <a:solidFill>
                  <a:srgbClr val="FFFFFF"/>
                </a:solidFill>
              </a:rPr>
              <a:t> - Intersected Zone &amp; Cuisines</a:t>
            </a:r>
            <a:endParaRPr lang="en-US" sz="31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690706-8C0B-F299-70B4-E4488DEFD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446" y="1446934"/>
            <a:ext cx="6726854" cy="3562435"/>
          </a:xfrm>
        </p:spPr>
      </p:pic>
    </p:spTree>
    <p:extLst>
      <p:ext uri="{BB962C8B-B14F-4D97-AF65-F5344CB8AC3E}">
        <p14:creationId xmlns:p14="http://schemas.microsoft.com/office/powerpoint/2010/main" val="3522762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 of Cuisine per Zone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B1B9937-1BEA-E6C4-2639-5646F730D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63142"/>
            <a:ext cx="6780700" cy="372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46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err="1"/>
              <a:t>UpsetPlot</a:t>
            </a:r>
            <a:r>
              <a:rPr lang="en-US" sz="3200" b="1" dirty="0"/>
              <a:t> Dashboard - Based on Cuisine &amp; Zone - Dynamic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BD0CE-DE31-1A30-0411-13A72D32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57" y="1286482"/>
            <a:ext cx="8296533" cy="41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4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 b="1" dirty="0"/>
              <a:t>INTRODUCTION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lose-up of several blue paper&#10;&#10;Description automatically generated">
            <a:extLst>
              <a:ext uri="{FF2B5EF4-FFF2-40B4-BE49-F238E27FC236}">
                <a16:creationId xmlns:a16="http://schemas.microsoft.com/office/drawing/2014/main" id="{1C3C46A8-077B-6D1D-4358-CA99F7ABE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4" r="1652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70FEF-3C3F-5500-2E3F-CE5531D9B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339591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3458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DASHBOARD HIGHLIGHTS - RESTAURANT POS DATA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C3D2-9C38-386D-E08E-2D586A98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820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b="1" u="sng" dirty="0"/>
              <a:t>Peak and Base Hours: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New Year's Rush: </a:t>
            </a:r>
            <a:r>
              <a:rPr lang="en-US" dirty="0"/>
              <a:t>Peak orders surged at 11 PM, while 7 PM marked the lowest order activity.</a:t>
            </a:r>
          </a:p>
          <a:p>
            <a:pPr marL="0" indent="0" algn="just">
              <a:buNone/>
            </a:pPr>
            <a:r>
              <a:rPr lang="en-US" b="1" u="sng" dirty="0"/>
              <a:t>Restaurant Preferences: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Top Choice: </a:t>
            </a:r>
            <a:r>
              <a:rPr lang="en-US" dirty="0"/>
              <a:t>Willies emerged as the leading restaurant in sales.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Room for Improvement: </a:t>
            </a:r>
            <a:r>
              <a:rPr lang="en-US" dirty="0"/>
              <a:t>Oslo recorded the least preference among customers.</a:t>
            </a:r>
          </a:p>
          <a:p>
            <a:pPr marL="0" indent="0" algn="just">
              <a:buNone/>
            </a:pPr>
            <a:r>
              <a:rPr lang="en-US" b="1" u="sng" dirty="0"/>
              <a:t>Cuisine Ratings:</a:t>
            </a:r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Customer Favorite: T</a:t>
            </a:r>
            <a:r>
              <a:rPr lang="en-US" dirty="0"/>
              <a:t>he table shows that the cuisine with the highest average rating is Chinese, </a:t>
            </a:r>
          </a:p>
          <a:p>
            <a:pPr algn="just"/>
            <a:r>
              <a:rPr lang="en-US" dirty="0"/>
              <a:t>followed by North Indian and African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Needs a Boost:</a:t>
            </a:r>
            <a:r>
              <a:rPr lang="en-US" dirty="0"/>
              <a:t> The cuisine with the lowest average rating is Continental, followed by Arabian and North Indian.</a:t>
            </a:r>
          </a:p>
          <a:p>
            <a:pPr marL="0" indent="0" algn="just">
              <a:buNone/>
            </a:pPr>
            <a:r>
              <a:rPr lang="en-US" b="1" u="sng" dirty="0"/>
              <a:t>Delivery Service Ratings:</a:t>
            </a:r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Delivery Champion: </a:t>
            </a:r>
            <a:r>
              <a:rPr lang="en-US" dirty="0"/>
              <a:t>The Cave restaurant led the pack with top delivery service ratings.</a:t>
            </a:r>
          </a:p>
          <a:p>
            <a:pPr marL="0" indent="0" algn="just">
              <a:buNone/>
            </a:pPr>
            <a:r>
              <a:rPr lang="en-US" b="1" u="sng" dirty="0"/>
              <a:t>Zone with many food choices: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Zone and Cuisines: </a:t>
            </a:r>
            <a:r>
              <a:rPr lang="en-US" dirty="0"/>
              <a:t>Customers can find where they can find more food options if they didn’t like a particular cuisine.</a:t>
            </a:r>
          </a:p>
        </p:txBody>
      </p:sp>
    </p:spTree>
    <p:extLst>
      <p:ext uri="{BB962C8B-B14F-4D97-AF65-F5344CB8AC3E}">
        <p14:creationId xmlns:p14="http://schemas.microsoft.com/office/powerpoint/2010/main" val="4087139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BUSINESS INSIGHTS AND RECOMMENDATIONS FOR THE DATASET.</a:t>
            </a:r>
            <a:endParaRPr lang="en-US" sz="2800" b="1" dirty="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0B7033AC-80E9-AAAC-BCD1-D63C5D0B0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4229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547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498ED3C-5C93-4C64-9BAA-6CA05EF4B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60" y="1938468"/>
            <a:ext cx="7009396" cy="29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8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Magnifying glass showing decling performance">
            <a:extLst>
              <a:ext uri="{FF2B5EF4-FFF2-40B4-BE49-F238E27FC236}">
                <a16:creationId xmlns:a16="http://schemas.microsoft.com/office/drawing/2014/main" id="{4237F51F-DEB2-A9AC-9E5C-0F9E9DEBC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" r="23298" b="835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5D1CC-32D4-6313-B6A5-6A3A9504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200" b="1" dirty="0"/>
              <a:t>DATA COLLECTION &amp; PREPROCESSING FOR RESTAURANT POS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B8A33-6B4B-D7AD-2109-AD4EB06C4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047152" cy="352593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Source of Data</a:t>
            </a:r>
            <a:r>
              <a:rPr lang="en-US" sz="1400" b="0" i="0" dirty="0">
                <a:effectLst/>
                <a:latin typeface="Söhne"/>
              </a:rPr>
              <a:t>: Utilized a comprehensive dataset from </a:t>
            </a:r>
            <a:r>
              <a:rPr lang="en-US" sz="1400" b="1" i="0" dirty="0">
                <a:effectLst/>
                <a:latin typeface="Söhne"/>
              </a:rPr>
              <a:t>Kaggle</a:t>
            </a:r>
            <a:r>
              <a:rPr lang="en-US" sz="1400" b="0" i="0" dirty="0">
                <a:effectLst/>
                <a:latin typeface="Söhne"/>
              </a:rPr>
              <a:t>, reflecting sales and customer metrics from over 10 restaurants during New Year 2022 celebrations.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Dataset Composition</a:t>
            </a:r>
            <a:r>
              <a:rPr lang="en-US" sz="1400" b="0" i="0" dirty="0">
                <a:effectLst/>
                <a:latin typeface="Söhne"/>
              </a:rPr>
              <a:t>: Includes two main tables featuring fields such as </a:t>
            </a:r>
            <a:r>
              <a:rPr lang="en-US" sz="1400" b="0" i="0" dirty="0" err="1">
                <a:effectLst/>
                <a:latin typeface="Söhne"/>
              </a:rPr>
              <a:t>RestaurantID</a:t>
            </a:r>
            <a:r>
              <a:rPr lang="en-US" sz="1400" b="0" i="0" dirty="0">
                <a:effectLst/>
                <a:latin typeface="Söhne"/>
              </a:rPr>
              <a:t>, Name, Cuisine, Zone, Order Details, Customer Information, and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Preprocessing Steps</a:t>
            </a:r>
            <a:r>
              <a:rPr lang="en-US" sz="1400" b="0" i="0" dirty="0">
                <a:effectLst/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Cleaning</a:t>
            </a:r>
            <a:r>
              <a:rPr lang="en-US" sz="1400" b="0" i="0" dirty="0">
                <a:effectLst/>
                <a:latin typeface="Söhne"/>
              </a:rPr>
              <a:t>: Removed missing values and duplicate records to enhance data quality.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Splitting Data</a:t>
            </a:r>
            <a:r>
              <a:rPr lang="en-US" sz="1400" b="0" i="0" dirty="0">
                <a:effectLst/>
                <a:latin typeface="Söhne"/>
              </a:rPr>
              <a:t>: Segregated compounded information into individual columns for clarity.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Format Standardization</a:t>
            </a:r>
            <a:r>
              <a:rPr lang="en-US" sz="1400" b="0" i="0" dirty="0">
                <a:effectLst/>
                <a:latin typeface="Söhne"/>
              </a:rPr>
              <a:t>: Ensured all entries conformed to a uniform format for consistent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Finalization</a:t>
            </a:r>
            <a:r>
              <a:rPr lang="en-US" sz="1400" b="0" i="0" dirty="0">
                <a:effectLst/>
                <a:latin typeface="Söhne"/>
              </a:rPr>
              <a:t>: Saved the refined dataset as a new Excel file, ready for analysis.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106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odes on papers">
            <a:extLst>
              <a:ext uri="{FF2B5EF4-FFF2-40B4-BE49-F238E27FC236}">
                <a16:creationId xmlns:a16="http://schemas.microsoft.com/office/drawing/2014/main" id="{ED6B6625-040B-2F0F-884B-9AF226FD9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6" r="1966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/>
              <a:t>KAGGLE DATASET SOURCES AND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E0DCE-E942-4475-907A-850F5E9B2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Restaurant-Sales-Analysis/RestaurantsDetails.xlsx at main · Ernest-30/Restaurant-Sales-Analysis. (n.d.). GitHub. Retrieved November 9, 2023, from </a:t>
            </a:r>
          </a:p>
          <a:p>
            <a:pPr marL="0" indent="0">
              <a:buNone/>
            </a:pPr>
            <a:r>
              <a:rPr lang="en-IN" sz="2000" dirty="0">
                <a:hlinkClick r:id="rId3"/>
              </a:rPr>
              <a:t>https://github.com/Ernest-30/Restaurant-Sales-Analysis/blob/main/RestaurantsDetails.xlsx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5063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dirty="0">
                <a:solidFill>
                  <a:srgbClr val="FFFFFF"/>
                </a:solidFill>
              </a:rPr>
              <a:t>Total number of restaurant</a:t>
            </a:r>
            <a:br>
              <a:rPr lang="en-US" sz="3100" b="1" dirty="0">
                <a:solidFill>
                  <a:srgbClr val="FFFFFF"/>
                </a:solidFill>
              </a:rPr>
            </a:br>
            <a:r>
              <a:rPr lang="en-US" sz="3100" b="1" dirty="0">
                <a:solidFill>
                  <a:srgbClr val="FFFFFF"/>
                </a:solidFill>
              </a:rPr>
              <a:t>Table chart</a:t>
            </a:r>
            <a:endParaRPr lang="en-US" sz="31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3FB972-576B-19BB-C7E2-D94579C15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96501"/>
            <a:ext cx="6780700" cy="386499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6EB02DD-AD5C-1368-F01D-248584027DE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19816" cy="815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kern="1200" dirty="0">
                <a:latin typeface="+mj-lt"/>
                <a:ea typeface="+mj-ea"/>
                <a:cs typeface="+mj-cs"/>
              </a:rPr>
              <a:t>DATA VISUALIZATION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0545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dirty="0">
                <a:solidFill>
                  <a:srgbClr val="FFFFFF"/>
                </a:solidFill>
              </a:rPr>
              <a:t>Total number of Cuisines</a:t>
            </a:r>
            <a:br>
              <a:rPr lang="en-US" sz="3100" b="1" dirty="0">
                <a:solidFill>
                  <a:srgbClr val="FFFFFF"/>
                </a:solidFill>
              </a:rPr>
            </a:br>
            <a:r>
              <a:rPr lang="en-US" sz="3100" b="1" dirty="0">
                <a:solidFill>
                  <a:srgbClr val="FFFFFF"/>
                </a:solidFill>
              </a:rPr>
              <a:t>Table chart</a:t>
            </a:r>
            <a:endParaRPr lang="en-US" sz="31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3F004261-0CB4-0A83-B738-C749ED954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96501"/>
            <a:ext cx="6780700" cy="38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9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PEAK HOURS ANALYSIS - BAR CHART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D323B-2A7B-7F4A-C74B-0A2A445A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372" y="1574019"/>
            <a:ext cx="6616207" cy="359435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04F8F3-3A3E-74B5-3EB1-460FE5D23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373" y="1689628"/>
            <a:ext cx="6616206" cy="347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7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CUSTOMER-RATING BASED ON DELIVERY - TREEMAP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9ED37E-9A0B-1C48-DEBE-B386611D9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1574019"/>
            <a:ext cx="6336726" cy="3333750"/>
          </a:xfrm>
        </p:spPr>
      </p:pic>
    </p:spTree>
    <p:extLst>
      <p:ext uri="{BB962C8B-B14F-4D97-AF65-F5344CB8AC3E}">
        <p14:creationId xmlns:p14="http://schemas.microsoft.com/office/powerpoint/2010/main" val="48648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0492-99A0-5AA2-C362-AC85428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CUSTOMER- RATING BASED ON CUSINES – HIGHLIGHTED 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8F01D2-55F2-A93F-1E02-5E725F740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1695" y="1341754"/>
            <a:ext cx="7216729" cy="3798279"/>
          </a:xfrm>
        </p:spPr>
      </p:pic>
    </p:spTree>
    <p:extLst>
      <p:ext uri="{BB962C8B-B14F-4D97-AF65-F5344CB8AC3E}">
        <p14:creationId xmlns:p14="http://schemas.microsoft.com/office/powerpoint/2010/main" val="75186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697</Words>
  <Application>Microsoft Office PowerPoint</Application>
  <PresentationFormat>Widescreen</PresentationFormat>
  <Paragraphs>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Söhne</vt:lpstr>
      <vt:lpstr>Viner Hand ITC</vt:lpstr>
      <vt:lpstr>Wingdings</vt:lpstr>
      <vt:lpstr>Office Theme</vt:lpstr>
      <vt:lpstr>Toast, Inc.</vt:lpstr>
      <vt:lpstr>INTRODUCTION</vt:lpstr>
      <vt:lpstr>DATA COLLECTION &amp; PREPROCESSING FOR RESTAURANT POS ANALYSIS</vt:lpstr>
      <vt:lpstr>KAGGLE DATASET SOURCES AND LINKS</vt:lpstr>
      <vt:lpstr>Total number of restaurant Table chart</vt:lpstr>
      <vt:lpstr>Total number of Cuisines Table chart</vt:lpstr>
      <vt:lpstr>PEAK HOURS ANALYSIS - BAR CHART</vt:lpstr>
      <vt:lpstr>CUSTOMER-RATING BASED ON DELIVERY - TREEMAP</vt:lpstr>
      <vt:lpstr>CUSTOMER- RATING BASED ON CUSINES – HIGHLIGHTED TABLE</vt:lpstr>
      <vt:lpstr>POSRestaurantDashboard – Static </vt:lpstr>
      <vt:lpstr>KEY INSIGHTS</vt:lpstr>
      <vt:lpstr>PowerPoint Presentation</vt:lpstr>
      <vt:lpstr>XENOGRAPHICS</vt:lpstr>
      <vt:lpstr>UPSET PLOT</vt:lpstr>
      <vt:lpstr>Total number of Cuisine as per Intersected Zone</vt:lpstr>
      <vt:lpstr>Total number of Cuisine per Zone</vt:lpstr>
      <vt:lpstr>DottedPlot - Intersected Zone &amp; Cuisines</vt:lpstr>
      <vt:lpstr>List of Cuisine per Zone</vt:lpstr>
      <vt:lpstr>UpsetPlot Dashboard - Based on Cuisine &amp; Zone - Dynamic</vt:lpstr>
      <vt:lpstr>DASHBOARD HIGHLIGHTS - RESTAURANT POS DATA INSIGHTS</vt:lpstr>
      <vt:lpstr>BUSINESS INSIGHTS AND RECOMMENDATIONS FOR THE DATASET.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Toast, Inc.</dc:title>
  <dc:creator>Jyothsna Madireddy</dc:creator>
  <cp:lastModifiedBy>Kanishma Subbiah</cp:lastModifiedBy>
  <cp:revision>17</cp:revision>
  <dcterms:created xsi:type="dcterms:W3CDTF">2023-11-08T19:09:30Z</dcterms:created>
  <dcterms:modified xsi:type="dcterms:W3CDTF">2023-11-28T23:36:26Z</dcterms:modified>
</cp:coreProperties>
</file>