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Evolution of Biochip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From Microarrays to Lab-on-a-Chip Systems</a:t>
            </a:r>
          </a:p>
          <a:p>
            <a:r>
              <a:t>Presented by: [Your Name]</a:t>
            </a:r>
          </a:p>
          <a:p>
            <a:r>
              <a:t>[Your College],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Biochips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Miniaturized devices for biological/chemical analysis</a:t>
            </a:r>
          </a:p>
          <a:p>
            <a:r>
              <a:t>• Purpose: High-throughput, integrated analysis</a:t>
            </a:r>
          </a:p>
          <a:p>
            <a:r>
              <a:t>• Fields Impacted:</a:t>
            </a:r>
          </a:p>
          <a:p>
            <a:r>
              <a:t>   - Genomics</a:t>
            </a:r>
          </a:p>
          <a:p>
            <a:r>
              <a:t>   - Diagnostics</a:t>
            </a:r>
          </a:p>
          <a:p>
            <a:r>
              <a:t>   - Drug Discovery</a:t>
            </a:r>
          </a:p>
          <a:p>
            <a:r>
              <a:t>• Evolution: DNA Microarrays → Lab-on-a-Chip (LOC)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DNA Microarrays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Principle: Nucleic acid hybridization using probe arrays</a:t>
            </a:r>
          </a:p>
          <a:p>
            <a:r>
              <a:t>• Milestones:</a:t>
            </a:r>
          </a:p>
          <a:p>
            <a:r>
              <a:t>   - 1991: Fodor et al. – Light-directed synthesis</a:t>
            </a:r>
          </a:p>
          <a:p>
            <a:r>
              <a:t>   - 1994: Affymetrix GeneChip® launched</a:t>
            </a:r>
          </a:p>
          <a:p>
            <a:r>
              <a:t>• Applications:</a:t>
            </a:r>
          </a:p>
          <a:p>
            <a:r>
              <a:t>   - Gene expression profiling</a:t>
            </a:r>
          </a:p>
          <a:p>
            <a:r>
              <a:t>   - SNP analysis</a:t>
            </a:r>
          </a:p>
          <a:p>
            <a:r>
              <a:t>   - Disease biomarker discovery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0" y="1371600"/>
            <a:ext cx="32004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Placeholder:</a:t>
            </a:r>
          </a:p>
          <a:p>
            <a:r>
              <a:t>https://upload.wikimedia.org/wikipedia/commons/thumb/b/bd/Affymetrix_GeneChip_Cassette.jpg/640px-Affymetrix_GeneChip_Cassette.jpg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Lab-on-a-Chip (LOC)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Concept: Miniaturized lab using microfluidics</a:t>
            </a:r>
          </a:p>
          <a:p>
            <a:r>
              <a:t>• Features:</a:t>
            </a:r>
          </a:p>
          <a:p>
            <a:r>
              <a:t>   - Sample handling, PCR, detection – all on-chip</a:t>
            </a:r>
          </a:p>
          <a:p>
            <a:r>
              <a:t>   - Use of PDMS material</a:t>
            </a:r>
          </a:p>
          <a:p>
            <a:r>
              <a:t>• Milestone: 1998 – Integrated DNA LOC at Univ. of Michigan</a:t>
            </a:r>
          </a:p>
          <a:p>
            <a:r>
              <a:t>• Advantages: Speed, portability, low reagent usage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0" y="1371600"/>
            <a:ext cx="32004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Placeholder:</a:t>
            </a:r>
          </a:p>
          <a:p>
            <a:r>
              <a:t>https://upload.wikimedia.org/wikipedia/commons/thumb/e/e1/Microfluidics_chip.jpg/640px-Microfluidics_chip.jpg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Biochips in Diagnostics &amp; Drug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Diagnostics:</a:t>
            </a:r>
          </a:p>
          <a:p>
            <a:r>
              <a:t>   - FDA-approved tests (e.g., CytoScan Dx)</a:t>
            </a:r>
          </a:p>
          <a:p>
            <a:r>
              <a:t>   - Rapid COVID-19 PCR chips</a:t>
            </a:r>
          </a:p>
          <a:p>
            <a:r>
              <a:t>   - i-STAT handheld blood tests</a:t>
            </a:r>
          </a:p>
          <a:p>
            <a:r>
              <a:t>• Drug Discovery:</a:t>
            </a:r>
          </a:p>
          <a:p>
            <a:r>
              <a:t>   - High-throughput compound screening</a:t>
            </a:r>
          </a:p>
          <a:p>
            <a:r>
              <a:t>   - Organ-on-chip for toxicity testing</a:t>
            </a:r>
          </a:p>
          <a:p>
            <a:r>
              <a:t>   - Pharmacogenomics arrays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0" y="1371600"/>
            <a:ext cx="32004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Placeholder:</a:t>
            </a:r>
          </a:p>
          <a:p>
            <a:r>
              <a:t>https://upload.wikimedia.org/wikipedia/commons/thumb/c/cc/Abbott_i-STAT_1.jpg/640px-Abbott_i-STAT_1.jpg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Trends &amp;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Trends:</a:t>
            </a:r>
          </a:p>
          <a:p>
            <a:r>
              <a:t>   - Organ/body-on-chip systems</a:t>
            </a:r>
          </a:p>
          <a:p>
            <a:r>
              <a:t>   - AI integration &amp; 3D printing</a:t>
            </a:r>
          </a:p>
          <a:p>
            <a:r>
              <a:t>   - Wearable biosensor chips</a:t>
            </a:r>
          </a:p>
          <a:p>
            <a:r>
              <a:t>• Conclusion:</a:t>
            </a:r>
          </a:p>
          <a:p>
            <a:r>
              <a:t>   - Biochips transform science and medicine</a:t>
            </a:r>
          </a:p>
          <a:p>
            <a:r>
              <a:t>   - 'Big leaps come from making things small.'</a:t>
            </a:r>
          </a:p>
        </p:txBody>
      </p:sp>
      <p:sp>
        <p:nvSpPr>
          <p:cNvPr id="4" name="Rectangle 3"/>
          <p:cNvSpPr/>
          <p:nvPr/>
        </p:nvSpPr>
        <p:spPr>
          <a:xfrm>
            <a:off x="5029200" y="1371600"/>
            <a:ext cx="3200400" cy="1828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Image Placeholder:</a:t>
            </a:r>
          </a:p>
          <a:p>
            <a:r>
              <a:t>https://upload.wikimedia.org/wikipedia/commons/thumb/6/6d/Organ-on-a-Chip_model.png/640px-Organ-on-a-Chip_model.png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