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66" r:id="rId7"/>
    <p:sldId id="267" r:id="rId8"/>
    <p:sldId id="268" r:id="rId9"/>
    <p:sldId id="271" r:id="rId10"/>
    <p:sldId id="272" r:id="rId11"/>
    <p:sldId id="273" r:id="rId12"/>
    <p:sldId id="275" r:id="rId13"/>
    <p:sldId id="276" r:id="rId14"/>
    <p:sldId id="277" r:id="rId15"/>
    <p:sldId id="279"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22-10-2023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4A4152-F4FC-491D-BA01-A9D9A002841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7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25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8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73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4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5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79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DC871-49C7-4E97-9008-8444A22B88C4}"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A4152-F4FC-491D-BA01-A9D9A002841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52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C871-49C7-4E97-9008-8444A22B88C4}"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7640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5DC871-49C7-4E97-9008-8444A22B88C4}" type="datetimeFigureOut">
              <a:rPr lang="en-IN" smtClean="0"/>
              <a:t>22-10-2023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4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5DC871-49C7-4E97-9008-8444A22B88C4}" type="datetimeFigureOut">
              <a:rPr lang="en-IN" smtClean="0"/>
              <a:t>22-10-2023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4A4152-F4FC-491D-BA01-A9D9A002841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4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20EBB2-85E8-13E0-7C21-9FCB169B0450}"/>
              </a:ext>
            </a:extLst>
          </p:cNvPr>
          <p:cNvSpPr txBox="1"/>
          <p:nvPr/>
        </p:nvSpPr>
        <p:spPr>
          <a:xfrm>
            <a:off x="209550" y="247650"/>
            <a:ext cx="11563350" cy="1384995"/>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DOMAIN</a:t>
            </a:r>
            <a:r>
              <a:rPr lang="en-US" sz="2800" dirty="0" smtClean="0">
                <a:latin typeface="Times New Roman" panose="02020603050405020304" pitchFamily="18" charset="0"/>
                <a:cs typeface="Times New Roman" panose="02020603050405020304" pitchFamily="18" charset="0"/>
              </a:rPr>
              <a:t>-SALESFORCE DEVELOPER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USECASE-</a:t>
            </a:r>
            <a:r>
              <a:rPr lang="en-US" sz="2800" dirty="0" smtClean="0">
                <a:latin typeface="Times New Roman" panose="02020603050405020304" pitchFamily="18" charset="0"/>
                <a:cs typeface="Times New Roman" panose="02020603050405020304" pitchFamily="18" charset="0"/>
              </a:rPr>
              <a:t>JOB APPLICATION TRACKING SYSTEM</a:t>
            </a:r>
            <a:endParaRPr lang="en-IN" sz="2800" dirty="0"/>
          </a:p>
        </p:txBody>
      </p:sp>
      <p:sp>
        <p:nvSpPr>
          <p:cNvPr id="4" name="TextBox 3">
            <a:extLst>
              <a:ext uri="{FF2B5EF4-FFF2-40B4-BE49-F238E27FC236}">
                <a16:creationId xmlns:a16="http://schemas.microsoft.com/office/drawing/2014/main" xmlns="" id="{2326FE0A-9588-B860-93D6-F90758AD54EA}"/>
              </a:ext>
            </a:extLst>
          </p:cNvPr>
          <p:cNvSpPr txBox="1"/>
          <p:nvPr/>
        </p:nvSpPr>
        <p:spPr>
          <a:xfrm>
            <a:off x="742950" y="2809875"/>
            <a:ext cx="11029950" cy="1908215"/>
          </a:xfrm>
          <a:prstGeom prst="rect">
            <a:avLst/>
          </a:prstGeom>
          <a:noFill/>
        </p:spPr>
        <p:txBody>
          <a:bodyPr wrap="square" rtlCol="0">
            <a:spAutoFit/>
          </a:bodyPr>
          <a:lstStyle/>
          <a:p>
            <a:pPr>
              <a:lnSpc>
                <a:spcPct val="100000"/>
              </a:lnSpc>
            </a:pPr>
            <a:r>
              <a:rPr lang="en-US" sz="2000" b="1" dirty="0" smtClean="0"/>
              <a:t>TEAM MEMBERS                                                                    </a:t>
            </a:r>
            <a:r>
              <a:rPr lang="en-US" sz="2000" b="1" dirty="0" smtClean="0"/>
              <a:t>MENTOR</a:t>
            </a:r>
            <a:r>
              <a:rPr lang="en-US" sz="2000" dirty="0" smtClean="0"/>
              <a:t>-</a:t>
            </a:r>
            <a:r>
              <a:rPr lang="en-US" sz="2000" dirty="0" err="1" smtClean="0"/>
              <a:t>Venkata</a:t>
            </a:r>
            <a:r>
              <a:rPr lang="en-US" sz="2000" dirty="0" smtClean="0"/>
              <a:t> </a:t>
            </a:r>
            <a:r>
              <a:rPr lang="en-US" sz="2000" dirty="0" err="1" smtClean="0"/>
              <a:t>Ramanen</a:t>
            </a:r>
            <a:endParaRPr lang="en-US" sz="2000" dirty="0" smtClean="0"/>
          </a:p>
          <a:p>
            <a:pPr>
              <a:lnSpc>
                <a:spcPct val="100000"/>
              </a:lnSpc>
            </a:pPr>
            <a:r>
              <a:rPr lang="en-US" sz="2000" dirty="0" smtClean="0"/>
              <a:t>KANISKA </a:t>
            </a:r>
            <a:r>
              <a:rPr lang="en-US" sz="2000" dirty="0"/>
              <a:t>P                                                                              </a:t>
            </a:r>
            <a:r>
              <a:rPr lang="en-US" sz="2000" dirty="0" smtClean="0"/>
              <a:t>  </a:t>
            </a:r>
            <a:r>
              <a:rPr lang="en-US" sz="2000" b="1" dirty="0" smtClean="0"/>
              <a:t>GUIDE-</a:t>
            </a:r>
            <a:r>
              <a:rPr lang="en-US" sz="2000" dirty="0" err="1" smtClean="0"/>
              <a:t>Venkata</a:t>
            </a:r>
            <a:r>
              <a:rPr lang="en-US" sz="2000" dirty="0" smtClean="0"/>
              <a:t> </a:t>
            </a:r>
            <a:r>
              <a:rPr lang="en-US" sz="2000" dirty="0" err="1" smtClean="0"/>
              <a:t>Ramanen</a:t>
            </a:r>
            <a:endParaRPr lang="en-US" sz="2000" b="1" dirty="0"/>
          </a:p>
          <a:p>
            <a:pPr>
              <a:lnSpc>
                <a:spcPct val="100000"/>
              </a:lnSpc>
            </a:pPr>
            <a:r>
              <a:rPr lang="en-US" sz="2000" dirty="0" smtClean="0"/>
              <a:t>HARINA V B                                                                               </a:t>
            </a:r>
            <a:r>
              <a:rPr lang="en-US" sz="2000" b="1" dirty="0" smtClean="0"/>
              <a:t>EVALUATOR-</a:t>
            </a:r>
            <a:r>
              <a:rPr lang="en-US" sz="2000" dirty="0" err="1" smtClean="0"/>
              <a:t>Venkata</a:t>
            </a:r>
            <a:r>
              <a:rPr lang="en-US" sz="2000" b="1" dirty="0" smtClean="0"/>
              <a:t> </a:t>
            </a:r>
            <a:r>
              <a:rPr lang="en-US" sz="2000" dirty="0" err="1" smtClean="0"/>
              <a:t>Ramanen</a:t>
            </a:r>
            <a:endParaRPr lang="en-US" sz="2000" dirty="0" smtClean="0"/>
          </a:p>
          <a:p>
            <a:pPr>
              <a:lnSpc>
                <a:spcPct val="100000"/>
              </a:lnSpc>
            </a:pPr>
            <a:r>
              <a:rPr lang="en-US" sz="2000" dirty="0" smtClean="0"/>
              <a:t>SOUNDAMMAL K                                                                  </a:t>
            </a:r>
          </a:p>
          <a:p>
            <a:pPr>
              <a:lnSpc>
                <a:spcPct val="100000"/>
              </a:lnSpc>
            </a:pPr>
            <a:r>
              <a:rPr lang="en-US" sz="2000" dirty="0" smtClean="0"/>
              <a:t>SREE </a:t>
            </a:r>
            <a:r>
              <a:rPr lang="en-US" sz="2000" dirty="0"/>
              <a:t>PRIYA DHARSSHINI R V</a:t>
            </a:r>
          </a:p>
          <a:p>
            <a:endParaRPr lang="en-IN" dirty="0"/>
          </a:p>
        </p:txBody>
      </p:sp>
    </p:spTree>
    <p:extLst>
      <p:ext uri="{BB962C8B-B14F-4D97-AF65-F5344CB8AC3E}">
        <p14:creationId xmlns:p14="http://schemas.microsoft.com/office/powerpoint/2010/main" val="18763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3439887" y="151039"/>
            <a:ext cx="849385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FIELDS AND RELATIONSHIP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15166" y="674259"/>
            <a:ext cx="11296649"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Fields </a:t>
            </a:r>
            <a:r>
              <a:rPr lang="en-US" sz="2400" dirty="0">
                <a:latin typeface="Times New Roman" panose="02020603050405020304" pitchFamily="18" charset="0"/>
                <a:cs typeface="Times New Roman" panose="02020603050405020304" pitchFamily="18" charset="0"/>
              </a:rPr>
              <a:t>in Salesforce represent what the columns represent in relational databases. It can store data values which are required for a particular object in a record</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There </a:t>
            </a:r>
            <a:r>
              <a:rPr lang="en-US" sz="2400" b="1" dirty="0">
                <a:latin typeface="Times New Roman" panose="02020603050405020304" pitchFamily="18" charset="0"/>
                <a:cs typeface="Times New Roman" panose="02020603050405020304" pitchFamily="18" charset="0"/>
              </a:rPr>
              <a:t>are 2 types of fields in salesforce</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Standard </a:t>
            </a:r>
            <a:r>
              <a:rPr lang="en-US" sz="2400" b="1" dirty="0">
                <a:latin typeface="Times New Roman" panose="02020603050405020304" pitchFamily="18" charset="0"/>
                <a:cs typeface="Times New Roman" panose="02020603050405020304" pitchFamily="18" charset="0"/>
              </a:rPr>
              <a:t>fields: </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are four standard fields in every custom object that are Created By, Last Modified By, Owner, and the field created at the time of the creation of an object. These fields cannot be deleted or edited and they are always required.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Custom </a:t>
            </a:r>
            <a:r>
              <a:rPr lang="en-US" sz="2400" b="1" dirty="0">
                <a:latin typeface="Times New Roman" panose="02020603050405020304" pitchFamily="18" charset="0"/>
                <a:cs typeface="Times New Roman" panose="02020603050405020304" pitchFamily="18" charset="0"/>
              </a:rPr>
              <a:t>fields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Custom fields which are added by the administrator/developer to meet the business requirements of any organization. They may or may not be required.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876799" y="542925"/>
            <a:ext cx="69437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PROFILE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23875" y="1153230"/>
            <a:ext cx="11296649"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&gt;A </a:t>
            </a:r>
            <a:r>
              <a:rPr lang="en-US" sz="2400" dirty="0">
                <a:latin typeface="Times New Roman" panose="02020603050405020304" pitchFamily="18" charset="0"/>
                <a:cs typeface="Times New Roman" panose="02020603050405020304" pitchFamily="18" charset="0"/>
              </a:rPr>
              <a:t>profile is a group/collection of settings and permissions that define what a user can do in salesforce. A profile controls “Object permissions, Field permissions, User permissions, Tab settings, App settings, Apex class access, Visualforce page access, Page layouts, Record Types, Login hours &amp; Login IP ranges</a:t>
            </a:r>
            <a:r>
              <a:rPr lang="en-US" sz="2400" dirty="0" smtClean="0">
                <a:latin typeface="Times New Roman" panose="02020603050405020304" pitchFamily="18" charset="0"/>
                <a:cs typeface="Times New Roman" panose="02020603050405020304" pitchFamily="18" charset="0"/>
              </a:rPr>
              <a:t>.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&gt; A </a:t>
            </a:r>
            <a:r>
              <a:rPr lang="en-US" sz="2400" dirty="0">
                <a:latin typeface="Times New Roman" panose="02020603050405020304" pitchFamily="18" charset="0"/>
                <a:cs typeface="Times New Roman" panose="02020603050405020304" pitchFamily="18" charset="0"/>
              </a:rPr>
              <a:t>profile can be assigned to many users, but user can be assigned single profile at a time.</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25143" y="3762103"/>
            <a:ext cx="5233851"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ROLE</a:t>
            </a:r>
          </a:p>
          <a:p>
            <a:endParaRPr lang="en-IN" dirty="0"/>
          </a:p>
        </p:txBody>
      </p:sp>
      <p:sp>
        <p:nvSpPr>
          <p:cNvPr id="7" name="TextBox 6"/>
          <p:cNvSpPr txBox="1"/>
          <p:nvPr/>
        </p:nvSpPr>
        <p:spPr>
          <a:xfrm>
            <a:off x="661851" y="4380411"/>
            <a:ext cx="11033760"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In Salesforce, roles are used to determine which users have access to certain data and functions within the system. They are also used to define the reporting hierarchy within an organization. Users with higher roles have greater access to data and more control over the system.</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764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5042263" y="542925"/>
            <a:ext cx="677826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10664" y="1423196"/>
            <a:ext cx="11296649" cy="415498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&gt;What </a:t>
            </a:r>
            <a:r>
              <a:rPr lang="en-US" sz="2400" b="1" dirty="0">
                <a:latin typeface="Times New Roman" panose="02020603050405020304" pitchFamily="18" charset="0"/>
                <a:cs typeface="Times New Roman" panose="02020603050405020304" pitchFamily="18" charset="0"/>
              </a:rPr>
              <a:t>is a user</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t>
            </a:r>
            <a:r>
              <a:rPr lang="en-US" sz="2400" dirty="0" smtClean="0">
                <a:latin typeface="Times New Roman" panose="02020603050405020304" pitchFamily="18" charset="0"/>
                <a:cs typeface="Times New Roman" panose="02020603050405020304" pitchFamily="18" charset="0"/>
              </a:rPr>
              <a:t>access.</a:t>
            </a: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000" b="1" dirty="0" smtClean="0">
                <a:latin typeface="Times New Roman" panose="02020603050405020304" pitchFamily="18" charset="0"/>
                <a:cs typeface="Times New Roman" panose="02020603050405020304" pitchFamily="18" charset="0"/>
              </a:rPr>
              <a:t>NOTE</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Salesforce license can only be used by 2 Users at a time in Dev Org, so If you don’t find salesforce license then deactivate a user who has salesforce license Or change the license type from Salesforce to any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55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SHARING RULES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19372" y="1780247"/>
            <a:ext cx="11296649" cy="304698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&gt;What </a:t>
            </a:r>
            <a:r>
              <a:rPr lang="en-US" sz="2400" b="1" dirty="0">
                <a:latin typeface="Times New Roman" panose="02020603050405020304" pitchFamily="18" charset="0"/>
                <a:cs typeface="Times New Roman" panose="02020603050405020304" pitchFamily="18" charset="0"/>
              </a:rPr>
              <a:t>are Sharing Rules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Sharing </a:t>
            </a:r>
            <a:r>
              <a:rPr lang="en-US" sz="2400" dirty="0">
                <a:latin typeface="Times New Roman" panose="02020603050405020304" pitchFamily="18" charset="0"/>
                <a:cs typeface="Times New Roman" panose="02020603050405020304" pitchFamily="18" charset="0"/>
              </a:rPr>
              <a:t>rules help users to share records based on conditions. It is basically created for objects whose organization-wide defaults (OWD) are set to public read-only or private because sharing rules can only extend the access and not restrict it</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&gt;Types </a:t>
            </a:r>
            <a:r>
              <a:rPr lang="en-US" sz="2400" b="1" dirty="0">
                <a:latin typeface="Times New Roman" panose="02020603050405020304" pitchFamily="18" charset="0"/>
                <a:cs typeface="Times New Roman" panose="02020603050405020304" pitchFamily="18" charset="0"/>
              </a:rPr>
              <a:t>of sharing </a:t>
            </a:r>
            <a:r>
              <a:rPr lang="en-US" sz="2400" b="1" dirty="0" smtClean="0">
                <a:latin typeface="Times New Roman" panose="02020603050405020304" pitchFamily="18" charset="0"/>
                <a:cs typeface="Times New Roman" panose="02020603050405020304" pitchFamily="18" charset="0"/>
              </a:rPr>
              <a:t>rules</a:t>
            </a:r>
          </a:p>
          <a:p>
            <a:r>
              <a:rPr lang="en-US" sz="2400" dirty="0" smtClean="0">
                <a:latin typeface="Times New Roman" panose="02020603050405020304" pitchFamily="18" charset="0"/>
                <a:cs typeface="Times New Roman" panose="02020603050405020304" pitchFamily="18" charset="0"/>
              </a:rPr>
              <a:t>            1. Owner-based </a:t>
            </a:r>
            <a:r>
              <a:rPr lang="en-US" sz="2400" dirty="0">
                <a:latin typeface="Times New Roman" panose="02020603050405020304" pitchFamily="18" charset="0"/>
                <a:cs typeface="Times New Roman" panose="02020603050405020304" pitchFamily="18" charset="0"/>
              </a:rPr>
              <a:t>Sharing </a:t>
            </a:r>
            <a:r>
              <a:rPr lang="en-US" sz="2400" dirty="0" smtClean="0">
                <a:latin typeface="Times New Roman" panose="02020603050405020304" pitchFamily="18" charset="0"/>
                <a:cs typeface="Times New Roman" panose="02020603050405020304" pitchFamily="18" charset="0"/>
              </a:rPr>
              <a:t>Rules</a:t>
            </a:r>
          </a:p>
          <a:p>
            <a:r>
              <a:rPr lang="en-US" sz="2400" dirty="0" smtClean="0">
                <a:latin typeface="Times New Roman" panose="02020603050405020304" pitchFamily="18" charset="0"/>
                <a:cs typeface="Times New Roman" panose="02020603050405020304" pitchFamily="18" charset="0"/>
              </a:rPr>
              <a:t>            2. Criteria-based </a:t>
            </a:r>
            <a:r>
              <a:rPr lang="en-US" sz="2400" dirty="0">
                <a:latin typeface="Times New Roman" panose="02020603050405020304" pitchFamily="18" charset="0"/>
                <a:cs typeface="Times New Roman" panose="02020603050405020304" pitchFamily="18" charset="0"/>
              </a:rPr>
              <a:t>Sharing Rules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32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USER ADOPTION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03315" y="1324170"/>
            <a:ext cx="11296649"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Salesforce </a:t>
            </a:r>
            <a:r>
              <a:rPr lang="en-US" sz="2400" dirty="0">
                <a:latin typeface="Times New Roman" panose="02020603050405020304" pitchFamily="18" charset="0"/>
                <a:cs typeface="Times New Roman" panose="02020603050405020304" pitchFamily="18" charset="0"/>
              </a:rPr>
              <a:t>user adoption is the act of enabling a user to use SFDC's full CRM capabilities by creating strategies around onboarding, training, and continued development – all to drive overall digital adoption.</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00388" y="2797943"/>
            <a:ext cx="3526972" cy="369332"/>
          </a:xfrm>
          <a:prstGeom prst="rect">
            <a:avLst/>
          </a:prstGeom>
          <a:noFill/>
        </p:spPr>
        <p:txBody>
          <a:bodyPr wrap="square" rtlCol="0">
            <a:spAutoFit/>
          </a:bodyPr>
          <a:lstStyle/>
          <a:p>
            <a:endParaRPr lang="en-IN" dirty="0"/>
          </a:p>
        </p:txBody>
      </p:sp>
      <p:pic>
        <p:nvPicPr>
          <p:cNvPr id="5" name="Picture 4"/>
          <p:cNvPicPr>
            <a:picLocks noChangeAspect="1"/>
          </p:cNvPicPr>
          <p:nvPr/>
        </p:nvPicPr>
        <p:blipFill>
          <a:blip r:embed="rId2"/>
          <a:stretch>
            <a:fillRect/>
          </a:stretch>
        </p:blipFill>
        <p:spPr>
          <a:xfrm>
            <a:off x="4510514" y="2697012"/>
            <a:ext cx="2091109" cy="749873"/>
          </a:xfrm>
          <a:prstGeom prst="rect">
            <a:avLst/>
          </a:prstGeom>
        </p:spPr>
      </p:pic>
      <p:sp>
        <p:nvSpPr>
          <p:cNvPr id="6" name="TextBox 5"/>
          <p:cNvSpPr txBox="1"/>
          <p:nvPr/>
        </p:nvSpPr>
        <p:spPr>
          <a:xfrm>
            <a:off x="419371" y="3547816"/>
            <a:ext cx="11089005"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12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502333" y="314667"/>
            <a:ext cx="805842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DASHBOARDS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16527" y="995558"/>
            <a:ext cx="11296649"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Dashboards </a:t>
            </a:r>
            <a:r>
              <a:rPr lang="en-US" sz="2400" dirty="0">
                <a:latin typeface="Times New Roman" panose="02020603050405020304" pitchFamily="18" charset="0"/>
                <a:cs typeface="Times New Roman" panose="02020603050405020304" pitchFamily="18" charset="0"/>
              </a:rPr>
              <a:t>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07428" y="2761297"/>
            <a:ext cx="2778035" cy="800219"/>
          </a:xfrm>
          <a:prstGeom prst="rect">
            <a:avLst/>
          </a:prstGeom>
          <a:noFill/>
        </p:spPr>
        <p:txBody>
          <a:bodyPr wrap="square" rtlCol="0">
            <a:spAutoFit/>
          </a:bodyPr>
          <a:lstStyle/>
          <a:p>
            <a:pPr lvl="0"/>
            <a:r>
              <a:rPr lang="en-US" sz="2800" b="1" dirty="0">
                <a:solidFill>
                  <a:prstClr val="black"/>
                </a:solidFill>
                <a:latin typeface="Times New Roman" panose="02020603050405020304" pitchFamily="18" charset="0"/>
                <a:cs typeface="Times New Roman" panose="02020603050405020304" pitchFamily="18" charset="0"/>
              </a:rPr>
              <a:t>FLOWS</a:t>
            </a:r>
            <a:endParaRPr lang="en-IN" sz="2800" b="1" dirty="0">
              <a:solidFill>
                <a:prstClr val="black"/>
              </a:solidFill>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516527" y="3407627"/>
            <a:ext cx="10762433" cy="2585323"/>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lang="en-US" sz="2400" dirty="0" err="1">
                <a:solidFill>
                  <a:prstClr val="black"/>
                </a:solidFill>
                <a:latin typeface="Times New Roman" panose="02020603050405020304" pitchFamily="18" charset="0"/>
                <a:cs typeface="Times New Roman" panose="02020603050405020304" pitchFamily="18" charset="0"/>
              </a:rPr>
              <a:t>Autolaunched</a:t>
            </a:r>
            <a:r>
              <a:rPr lang="en-US" sz="2400" dirty="0">
                <a:solidFill>
                  <a:prstClr val="black"/>
                </a:solidFill>
                <a:latin typeface="Times New Roman" panose="02020603050405020304" pitchFamily="18" charset="0"/>
                <a:cs typeface="Times New Roman" panose="02020603050405020304" pitchFamily="18" charset="0"/>
              </a:rPr>
              <a:t> Flows  Record-Triggered Flows  Platform Event-Triggered Flows</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095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t>       THANKYOU</a:t>
            </a:r>
          </a:p>
        </p:txBody>
      </p:sp>
    </p:spTree>
    <p:extLst>
      <p:ext uri="{BB962C8B-B14F-4D97-AF65-F5344CB8AC3E}">
        <p14:creationId xmlns:p14="http://schemas.microsoft.com/office/powerpoint/2010/main" val="23255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t>
            </a:r>
            <a:r>
              <a:rPr lang="en-US" sz="2400" dirty="0" smtClean="0">
                <a:latin typeface="Times New Roman" panose="02020603050405020304" pitchFamily="18" charset="0"/>
                <a:cs typeface="Times New Roman" panose="02020603050405020304" pitchFamily="18" charset="0"/>
              </a:rPr>
              <a:t>a is  </a:t>
            </a:r>
            <a:r>
              <a:rPr lang="en-US" sz="2400" dirty="0">
                <a:latin typeface="Times New Roman" panose="02020603050405020304" pitchFamily="18" charset="0"/>
                <a:cs typeface="Times New Roman" panose="02020603050405020304" pitchFamily="18" charset="0"/>
              </a:rPr>
              <a:t>CRM platform and its an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aas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 . </a:t>
            </a:r>
            <a:r>
              <a:rPr lang="en-US" sz="2400" dirty="0" smtClean="0">
                <a:latin typeface="Times New Roman" panose="02020603050405020304" pitchFamily="18" charset="0"/>
                <a:cs typeface="Times New Roman" panose="02020603050405020304" pitchFamily="18" charset="0"/>
              </a:rPr>
              <a:t>Apart </a:t>
            </a:r>
            <a:r>
              <a:rPr lang="en-US" sz="2400" dirty="0">
                <a:latin typeface="Times New Roman" panose="02020603050405020304" pitchFamily="18" charset="0"/>
                <a:cs typeface="Times New Roman" panose="02020603050405020304" pitchFamily="18" charset="0"/>
              </a:rPr>
              <a:t>from </a:t>
            </a:r>
            <a:r>
              <a:rPr lang="en-US" sz="2400" dirty="0" smtClean="0">
                <a:latin typeface="Times New Roman" panose="02020603050405020304" pitchFamily="18" charset="0"/>
                <a:cs typeface="Times New Roman" panose="02020603050405020304" pitchFamily="18" charset="0"/>
              </a:rPr>
              <a:t>this, It </a:t>
            </a:r>
            <a:r>
              <a:rPr lang="en-US" sz="2400" dirty="0">
                <a:latin typeface="Times New Roman" panose="02020603050405020304" pitchFamily="18" charset="0"/>
                <a:cs typeface="Times New Roman" panose="02020603050405020304" pitchFamily="18" charset="0"/>
              </a:rPr>
              <a:t>is game-changing technology, with a host of productivity- boosting features, that will help you sell smarter and faster</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937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B9F4B5-4D64-9E54-CFE1-1F37B4CBCBEC}"/>
              </a:ext>
            </a:extLst>
          </p:cNvPr>
          <p:cNvSpPr txBox="1"/>
          <p:nvPr/>
        </p:nvSpPr>
        <p:spPr>
          <a:xfrm>
            <a:off x="2682241" y="1003679"/>
            <a:ext cx="89385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JOB APPLICATION TRACKING SYSTEM</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D16ADFD-EEE2-3A50-A353-8788814897CB}"/>
              </a:ext>
            </a:extLst>
          </p:cNvPr>
          <p:cNvSpPr txBox="1"/>
          <p:nvPr/>
        </p:nvSpPr>
        <p:spPr>
          <a:xfrm>
            <a:off x="519954" y="2169715"/>
            <a:ext cx="11205322"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In the project we Create a CRM Application which helps the applicant to track the No. of jobs he applied and helps him to find the job posted by the various recruiters, find the best attributes to be involved to run the process in a smooth way and easily to track.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&gt;In this project you can do hands on practice the configuration as well as customization with the Data modeling, App building, User Adoption &amp; Many more </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a:p>
          <a:p>
            <a:endParaRPr lang="en-US" sz="2400" b="1" dirty="0"/>
          </a:p>
          <a:p>
            <a:endParaRPr lang="en-US" sz="2400" dirty="0"/>
          </a:p>
          <a:p>
            <a:endParaRPr lang="en-IN" sz="2400" dirty="0"/>
          </a:p>
        </p:txBody>
      </p:sp>
    </p:spTree>
    <p:extLst>
      <p:ext uri="{BB962C8B-B14F-4D97-AF65-F5344CB8AC3E}">
        <p14:creationId xmlns:p14="http://schemas.microsoft.com/office/powerpoint/2010/main" val="36970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smtClean="0"/>
              <a:t>CREATION OF DEVELOPER ACCOUNT</a:t>
            </a:r>
            <a:endParaRPr lang="en-IN" sz="2800" b="1" dirty="0"/>
          </a:p>
        </p:txBody>
      </p:sp>
      <p:sp>
        <p:nvSpPr>
          <p:cNvPr id="3" name="TextBox 2">
            <a:extLst>
              <a:ext uri="{FF2B5EF4-FFF2-40B4-BE49-F238E27FC236}">
                <a16:creationId xmlns:a16="http://schemas.microsoft.com/office/drawing/2014/main" xmlns=""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a:t>
            </a:r>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 org has all the features and licenses you need to get started with </a:t>
            </a:r>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Salesforce.</a:t>
            </a:r>
          </a:p>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217713" y="2800350"/>
            <a:ext cx="5956663" cy="2996946"/>
          </a:xfrm>
          <a:prstGeom prst="rect">
            <a:avLst/>
          </a:prstGeom>
        </p:spPr>
      </p:pic>
      <p:pic>
        <p:nvPicPr>
          <p:cNvPr id="5" name="Picture 4"/>
          <p:cNvPicPr>
            <a:picLocks noChangeAspect="1"/>
          </p:cNvPicPr>
          <p:nvPr/>
        </p:nvPicPr>
        <p:blipFill>
          <a:blip r:embed="rId3"/>
          <a:stretch>
            <a:fillRect/>
          </a:stretch>
        </p:blipFill>
        <p:spPr>
          <a:xfrm>
            <a:off x="6377599" y="2800349"/>
            <a:ext cx="5673530" cy="2996947"/>
          </a:xfrm>
          <a:prstGeom prst="rect">
            <a:avLst/>
          </a:prstGeom>
        </p:spPr>
      </p:pic>
    </p:spTree>
    <p:extLst>
      <p:ext uri="{BB962C8B-B14F-4D97-AF65-F5344CB8AC3E}">
        <p14:creationId xmlns:p14="http://schemas.microsoft.com/office/powerpoint/2010/main" val="14320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0926" y="1208014"/>
            <a:ext cx="11469189" cy="4774366"/>
          </a:xfrm>
          <a:prstGeom prst="rect">
            <a:avLst/>
          </a:prstGeom>
        </p:spPr>
      </p:pic>
    </p:spTree>
    <p:extLst>
      <p:ext uri="{BB962C8B-B14F-4D97-AF65-F5344CB8AC3E}">
        <p14:creationId xmlns:p14="http://schemas.microsoft.com/office/powerpoint/2010/main" val="29472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EBA211-D86B-C686-35F4-42DB29881362}"/>
              </a:ext>
            </a:extLst>
          </p:cNvPr>
          <p:cNvSpPr txBox="1"/>
          <p:nvPr/>
        </p:nvSpPr>
        <p:spPr>
          <a:xfrm>
            <a:off x="4911634" y="314325"/>
            <a:ext cx="689936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OBJECTS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1A4F546-7F3C-0293-C162-33EA81054B0C}"/>
              </a:ext>
            </a:extLst>
          </p:cNvPr>
          <p:cNvSpPr txBox="1"/>
          <p:nvPr/>
        </p:nvSpPr>
        <p:spPr>
          <a:xfrm>
            <a:off x="243840" y="837545"/>
            <a:ext cx="11744325" cy="489364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&gt;WHAT IS AN OBJECT?</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Salesforce </a:t>
            </a:r>
            <a:r>
              <a:rPr lang="en-US" sz="2400" dirty="0">
                <a:latin typeface="Times New Roman" panose="02020603050405020304" pitchFamily="18" charset="0"/>
                <a:cs typeface="Times New Roman" panose="02020603050405020304" pitchFamily="18" charset="0"/>
              </a:rPr>
              <a:t>objects are database tables that permit you to store data that is specific to </a:t>
            </a:r>
            <a:r>
              <a:rPr lang="en-US" sz="2400" dirty="0" smtClean="0">
                <a:latin typeface="Times New Roman" panose="02020603050405020304" pitchFamily="18" charset="0"/>
                <a:cs typeface="Times New Roman" panose="02020603050405020304" pitchFamily="18" charset="0"/>
              </a:rPr>
              <a:t>                an </a:t>
            </a:r>
            <a:r>
              <a:rPr lang="en-US" sz="2400" dirty="0">
                <a:latin typeface="Times New Roman" panose="02020603050405020304" pitchFamily="18" charset="0"/>
                <a:cs typeface="Times New Roman" panose="02020603050405020304" pitchFamily="18" charset="0"/>
              </a:rPr>
              <a:t>organization. It consists of fields (columns) and records (rows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&gt;</a:t>
            </a:r>
            <a:r>
              <a:rPr lang="en-US" sz="2000" b="1" dirty="0" smtClean="0">
                <a:latin typeface="Times New Roman" panose="02020603050405020304" pitchFamily="18" charset="0"/>
                <a:cs typeface="Times New Roman" panose="02020603050405020304" pitchFamily="18" charset="0"/>
              </a:rPr>
              <a:t>SALESFORCE OBJECTS ARE OF 2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1.Standard </a:t>
            </a:r>
            <a:r>
              <a:rPr lang="en-US" sz="2400" dirty="0">
                <a:latin typeface="Times New Roman" panose="02020603050405020304" pitchFamily="18" charset="0"/>
                <a:cs typeface="Times New Roman" panose="02020603050405020304" pitchFamily="18" charset="0"/>
              </a:rPr>
              <a:t>Objects: Standard objects are the kind of objects that are provided by salesforce.com such as users, contracts, reports, dashboards, etc</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2.Custom </a:t>
            </a:r>
            <a:r>
              <a:rPr lang="en-US" sz="2400" dirty="0">
                <a:latin typeface="Times New Roman" panose="02020603050405020304" pitchFamily="18" charset="0"/>
                <a:cs typeface="Times New Roman" panose="02020603050405020304" pitchFamily="18" charset="0"/>
              </a:rPr>
              <a:t>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4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F875DC-989D-6479-13F7-E35EFB17168E}"/>
              </a:ext>
            </a:extLst>
          </p:cNvPr>
          <p:cNvSpPr txBox="1"/>
          <p:nvPr/>
        </p:nvSpPr>
        <p:spPr>
          <a:xfrm>
            <a:off x="2159726" y="742950"/>
            <a:ext cx="949887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In This Application We Use 4 Custom Objects:</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F4211FC-99FD-6BEF-2CA6-D31275ED7B9F}"/>
              </a:ext>
            </a:extLst>
          </p:cNvPr>
          <p:cNvSpPr txBox="1"/>
          <p:nvPr/>
        </p:nvSpPr>
        <p:spPr>
          <a:xfrm>
            <a:off x="495300" y="1666875"/>
            <a:ext cx="11582400" cy="2308324"/>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&gt;</a:t>
            </a:r>
            <a:r>
              <a:rPr lang="en-IN" sz="2400" dirty="0" smtClean="0">
                <a:latin typeface="Times New Roman" panose="02020603050405020304" pitchFamily="18" charset="0"/>
                <a:cs typeface="Times New Roman" panose="02020603050405020304" pitchFamily="18" charset="0"/>
              </a:rPr>
              <a:t>Recruiter</a:t>
            </a:r>
          </a:p>
          <a:p>
            <a:r>
              <a:rPr lang="en-IN" sz="2400" dirty="0" smtClean="0">
                <a:latin typeface="Times New Roman" panose="02020603050405020304" pitchFamily="18" charset="0"/>
                <a:cs typeface="Times New Roman" panose="02020603050405020304" pitchFamily="18" charset="0"/>
              </a:rPr>
              <a:t>&gt;</a:t>
            </a:r>
            <a:r>
              <a:rPr lang="en-IN" sz="2400" dirty="0">
                <a:latin typeface="Times New Roman" panose="02020603050405020304" pitchFamily="18" charset="0"/>
                <a:cs typeface="Times New Roman" panose="02020603050405020304" pitchFamily="18" charset="0"/>
              </a:rPr>
              <a:t>Jobs</a:t>
            </a:r>
          </a:p>
          <a:p>
            <a:r>
              <a:rPr lang="en-IN" sz="2400" dirty="0">
                <a:latin typeface="Times New Roman" panose="02020603050405020304" pitchFamily="18" charset="0"/>
                <a:cs typeface="Times New Roman" panose="02020603050405020304" pitchFamily="18" charset="0"/>
              </a:rPr>
              <a:t>&gt;Candidate</a:t>
            </a:r>
          </a:p>
          <a:p>
            <a:r>
              <a:rPr lang="en-IN" sz="2400" dirty="0">
                <a:latin typeface="Times New Roman" panose="02020603050405020304" pitchFamily="18" charset="0"/>
                <a:cs typeface="Times New Roman" panose="02020603050405020304" pitchFamily="18" charset="0"/>
              </a:rPr>
              <a:t>&gt;4.Job-Application</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98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5164184" y="194582"/>
            <a:ext cx="665634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TABS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505097" y="717802"/>
            <a:ext cx="11315427" cy="489364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Tabs </a:t>
            </a:r>
            <a:r>
              <a:rPr lang="en-US" sz="2400" dirty="0">
                <a:latin typeface="Times New Roman" panose="02020603050405020304" pitchFamily="18" charset="0"/>
                <a:cs typeface="Times New Roman" panose="02020603050405020304" pitchFamily="18" charset="0"/>
              </a:rPr>
              <a:t>in Salesforce help users view the information at a glance. It displays the data of objects and other web content in the application</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There </a:t>
            </a:r>
            <a:r>
              <a:rPr lang="en-US" sz="2400" b="1" dirty="0">
                <a:latin typeface="Times New Roman" panose="02020603050405020304" pitchFamily="18" charset="0"/>
                <a:cs typeface="Times New Roman" panose="02020603050405020304" pitchFamily="18" charset="0"/>
              </a:rPr>
              <a:t>are mainly 4 types of tabs</a:t>
            </a:r>
            <a:r>
              <a:rPr lang="en-US"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&gt;Standard </a:t>
            </a:r>
            <a:r>
              <a:rPr lang="en-US" sz="2400" b="1" dirty="0">
                <a:latin typeface="Times New Roman" panose="02020603050405020304" pitchFamily="18" charset="0"/>
                <a:cs typeface="Times New Roman" panose="02020603050405020304" pitchFamily="18" charset="0"/>
              </a:rPr>
              <a:t>Object Tabs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Standard </a:t>
            </a:r>
            <a:r>
              <a:rPr lang="en-US" sz="2400" dirty="0">
                <a:latin typeface="Times New Roman" panose="02020603050405020304" pitchFamily="18" charset="0"/>
                <a:cs typeface="Times New Roman" panose="02020603050405020304" pitchFamily="18" charset="0"/>
              </a:rPr>
              <a:t>object tabs display data related to standard objects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&gt;Custom </a:t>
            </a:r>
            <a:r>
              <a:rPr lang="en-US" sz="2400" b="1" dirty="0">
                <a:latin typeface="Times New Roman" panose="02020603050405020304" pitchFamily="18" charset="0"/>
                <a:cs typeface="Times New Roman" panose="02020603050405020304" pitchFamily="18" charset="0"/>
              </a:rPr>
              <a:t>Object Tabs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Custom </a:t>
            </a:r>
            <a:r>
              <a:rPr lang="en-US" sz="2400" dirty="0">
                <a:latin typeface="Times New Roman" panose="02020603050405020304" pitchFamily="18" charset="0"/>
                <a:cs typeface="Times New Roman" panose="02020603050405020304" pitchFamily="18" charset="0"/>
              </a:rPr>
              <a:t>object tabs display data related to custom objects. These tabs look and function just like standard tabs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&gt;Web </a:t>
            </a:r>
            <a:r>
              <a:rPr lang="en-US" sz="2400" b="1" dirty="0">
                <a:latin typeface="Times New Roman" panose="02020603050405020304" pitchFamily="18" charset="0"/>
                <a:cs typeface="Times New Roman" panose="02020603050405020304" pitchFamily="18" charset="0"/>
              </a:rPr>
              <a:t>Tabs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Web </a:t>
            </a:r>
            <a:r>
              <a:rPr lang="en-US" sz="2400" dirty="0">
                <a:latin typeface="Times New Roman" panose="02020603050405020304" pitchFamily="18" charset="0"/>
                <a:cs typeface="Times New Roman" panose="02020603050405020304" pitchFamily="18" charset="0"/>
              </a:rPr>
              <a:t>Tabs display any external Web-based application or Web page in a Salesforce tab</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&gt;Visualforce </a:t>
            </a:r>
            <a:r>
              <a:rPr lang="en-US" sz="2400" b="1" dirty="0">
                <a:latin typeface="Times New Roman" panose="02020603050405020304" pitchFamily="18" charset="0"/>
                <a:cs typeface="Times New Roman" panose="02020603050405020304" pitchFamily="18" charset="0"/>
              </a:rPr>
              <a:t>Tabs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Visualforce </a:t>
            </a:r>
            <a:r>
              <a:rPr lang="en-US" sz="2400" dirty="0">
                <a:latin typeface="Times New Roman" panose="02020603050405020304" pitchFamily="18" charset="0"/>
                <a:cs typeface="Times New Roman" panose="02020603050405020304" pitchFamily="18" charset="0"/>
              </a:rPr>
              <a:t>Tabs display data from a Visualforce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35B5F47-6543-2925-76EC-1E5D74DB1A16}"/>
              </a:ext>
            </a:extLst>
          </p:cNvPr>
          <p:cNvSpPr txBox="1"/>
          <p:nvPr/>
        </p:nvSpPr>
        <p:spPr>
          <a:xfrm>
            <a:off x="4249783" y="272960"/>
            <a:ext cx="757074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LIGHTNING APP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F4538EC-1DEA-4489-2160-19AA79D9ED29}"/>
              </a:ext>
            </a:extLst>
          </p:cNvPr>
          <p:cNvSpPr txBox="1"/>
          <p:nvPr/>
        </p:nvSpPr>
        <p:spPr>
          <a:xfrm>
            <a:off x="410663" y="796180"/>
            <a:ext cx="11296649" cy="489364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Apps </a:t>
            </a:r>
            <a:r>
              <a:rPr lang="en-US" sz="2400" dirty="0">
                <a:latin typeface="Times New Roman" panose="02020603050405020304" pitchFamily="18" charset="0"/>
                <a:cs typeface="Times New Roman" panose="02020603050405020304" pitchFamily="18" charset="0"/>
              </a:rPr>
              <a:t>in Salesforce are a group of tabs that help the application function by working together </a:t>
            </a:r>
            <a:r>
              <a:rPr lang="en-US" sz="2400" dirty="0" smtClean="0">
                <a:latin typeface="Times New Roman" panose="02020603050405020304" pitchFamily="18" charset="0"/>
                <a:cs typeface="Times New Roman" panose="02020603050405020304" pitchFamily="18" charset="0"/>
              </a:rPr>
              <a:t>as a </a:t>
            </a:r>
            <a:r>
              <a:rPr lang="en-US" sz="2400" dirty="0">
                <a:latin typeface="Times New Roman" panose="02020603050405020304" pitchFamily="18" charset="0"/>
                <a:cs typeface="Times New Roman" panose="02020603050405020304" pitchFamily="18" charset="0"/>
              </a:rPr>
              <a:t>unit. It has a name, a logo, and a particular set of tabs. The simplest app usually has just two tabs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There </a:t>
            </a:r>
            <a:r>
              <a:rPr lang="en-US" sz="2400" b="1" dirty="0">
                <a:latin typeface="Times New Roman" panose="02020603050405020304" pitchFamily="18" charset="0"/>
                <a:cs typeface="Times New Roman" panose="02020603050405020304" pitchFamily="18" charset="0"/>
              </a:rPr>
              <a:t>are 2 types of Salesforce </a:t>
            </a:r>
            <a:r>
              <a:rPr lang="en-US" sz="2400" b="1" dirty="0" smtClean="0">
                <a:latin typeface="Times New Roman" panose="02020603050405020304" pitchFamily="18" charset="0"/>
                <a:cs typeface="Times New Roman" panose="02020603050405020304" pitchFamily="18" charset="0"/>
              </a:rPr>
              <a:t>applications</a:t>
            </a:r>
          </a:p>
          <a:p>
            <a:r>
              <a:rPr lang="en-US" sz="2400" b="1" dirty="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Standard </a:t>
            </a:r>
            <a:r>
              <a:rPr lang="en-US" sz="2400" b="1" dirty="0">
                <a:latin typeface="Times New Roman" panose="02020603050405020304" pitchFamily="18" charset="0"/>
                <a:cs typeface="Times New Roman" panose="02020603050405020304" pitchFamily="18" charset="0"/>
              </a:rPr>
              <a:t>apps: </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apps come with every occurrence of Salesforce as default. Community, Call Center, Content, Sales, Marketing, Salesforce Chatter, Site.com, and App Launcher are included in these apps. The description, logo, and label of a standard app cannot be </a:t>
            </a:r>
            <a:r>
              <a:rPr lang="en-US" sz="2400" dirty="0" smtClean="0">
                <a:latin typeface="Times New Roman" panose="02020603050405020304" pitchFamily="18" charset="0"/>
                <a:cs typeface="Times New Roman" panose="02020603050405020304" pitchFamily="18" charset="0"/>
              </a:rPr>
              <a:t>altered.</a:t>
            </a:r>
          </a:p>
          <a:p>
            <a:r>
              <a:rPr lang="en-US" sz="2400" b="1" dirty="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Custom </a:t>
            </a:r>
            <a:r>
              <a:rPr lang="en-US" sz="2400" b="1" dirty="0">
                <a:latin typeface="Times New Roman" panose="02020603050405020304" pitchFamily="18" charset="0"/>
                <a:cs typeface="Times New Roman" panose="02020603050405020304" pitchFamily="18" charset="0"/>
              </a:rPr>
              <a:t>apps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apps are created according to the needs of a company. They can be made by putting custom and standard tabs together. Logos for custom apps can be changed.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86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721</TotalTime>
  <Words>1292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Admin</cp:lastModifiedBy>
  <cp:revision>18</cp:revision>
  <dcterms:created xsi:type="dcterms:W3CDTF">2023-05-17T05:28:50Z</dcterms:created>
  <dcterms:modified xsi:type="dcterms:W3CDTF">2023-10-22T11:48:22Z</dcterms:modified>
</cp:coreProperties>
</file>