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61" r:id="rId3"/>
    <p:sldId id="272" r:id="rId4"/>
    <p:sldId id="262" r:id="rId5"/>
    <p:sldId id="290" r:id="rId6"/>
    <p:sldId id="263" r:id="rId7"/>
    <p:sldId id="291" r:id="rId8"/>
    <p:sldId id="264" r:id="rId9"/>
    <p:sldId id="266" r:id="rId10"/>
    <p:sldId id="287" r:id="rId11"/>
    <p:sldId id="288" r:id="rId12"/>
    <p:sldId id="293" r:id="rId13"/>
    <p:sldId id="268" r:id="rId14"/>
    <p:sldId id="28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3" d="100"/>
          <a:sy n="73" d="100"/>
        </p:scale>
        <p:origin x="132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15-Sep-20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54766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15-Sep-20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04967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15-Sep-20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78595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15-Sep-20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101509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15-Sep-20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04371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15-Sep-20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87509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15-Sep-20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45965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15-Sep-20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76240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15-Sep-20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78982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15-Sep-20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0256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15-Sep-20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52583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15-Sep-20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2036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15-Sep-20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56585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15-Sep-20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99126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15-Sep-20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60012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15-Sep-20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53974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15-Sep-20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40535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15-Sep-20</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725034866"/>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14417" y="1881981"/>
            <a:ext cx="6790386" cy="1200329"/>
          </a:xfrm>
          <a:prstGeom prst="rect">
            <a:avLst/>
          </a:prstGeom>
        </p:spPr>
        <p:txBody>
          <a:bodyPr wrap="square">
            <a:spAutoFit/>
          </a:bodyPr>
          <a:lstStyle/>
          <a:p>
            <a:r>
              <a:rPr lang="en-US" sz="3600" b="1" dirty="0"/>
              <a:t>Sheikh Kamal It Training &amp; </a:t>
            </a:r>
          </a:p>
          <a:p>
            <a:r>
              <a:rPr lang="en-US" sz="3600" b="1" dirty="0"/>
              <a:t>Incubation Center Project </a:t>
            </a:r>
          </a:p>
        </p:txBody>
      </p:sp>
      <p:sp>
        <p:nvSpPr>
          <p:cNvPr id="3" name="Rectangle 2"/>
          <p:cNvSpPr/>
          <p:nvPr/>
        </p:nvSpPr>
        <p:spPr>
          <a:xfrm>
            <a:off x="2635901" y="3125959"/>
            <a:ext cx="3829895" cy="784830"/>
          </a:xfrm>
          <a:prstGeom prst="rect">
            <a:avLst/>
          </a:prstGeom>
        </p:spPr>
        <p:txBody>
          <a:bodyPr wrap="none">
            <a:spAutoFit/>
          </a:bodyPr>
          <a:lstStyle/>
          <a:p>
            <a:r>
              <a:rPr lang="en-US" sz="4500" dirty="0"/>
              <a:t>APTIS Writing </a:t>
            </a:r>
          </a:p>
        </p:txBody>
      </p:sp>
    </p:spTree>
    <p:extLst>
      <p:ext uri="{BB962C8B-B14F-4D97-AF65-F5344CB8AC3E}">
        <p14:creationId xmlns:p14="http://schemas.microsoft.com/office/powerpoint/2010/main" val="2606275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6" name="Rectangle 10"/>
          <p:cNvSpPr>
            <a:spLocks noGrp="1" noChangeArrowheads="1"/>
          </p:cNvSpPr>
          <p:nvPr>
            <p:ph type="title"/>
          </p:nvPr>
        </p:nvSpPr>
        <p:spPr>
          <a:xfrm>
            <a:off x="285206" y="652280"/>
            <a:ext cx="8229600" cy="5421947"/>
          </a:xfrm>
        </p:spPr>
        <p:txBody>
          <a:bodyPr>
            <a:normAutofit fontScale="90000"/>
          </a:bodyPr>
          <a:lstStyle/>
          <a:p>
            <a:pPr algn="l" eaLnBrk="1" hangingPunct="1">
              <a:defRPr/>
            </a:pPr>
            <a:r>
              <a:rPr lang="en-US" sz="2500" dirty="0" smtClean="0">
                <a:solidFill>
                  <a:schemeClr val="tx1"/>
                </a:solidFill>
                <a:effectLst>
                  <a:outerShdw blurRad="38100" dist="38100" dir="2700000" algn="tl">
                    <a:srgbClr val="000000">
                      <a:alpha val="43137"/>
                    </a:srgbClr>
                  </a:outerShdw>
                </a:effectLst>
              </a:rPr>
              <a:t>                                  </a:t>
            </a:r>
            <a:r>
              <a:rPr lang="en-US" sz="2900" b="1" dirty="0" smtClean="0">
                <a:solidFill>
                  <a:schemeClr val="tx1"/>
                </a:solidFill>
                <a:effectLst>
                  <a:outerShdw blurRad="38100" dist="38100" dir="2700000" algn="tl">
                    <a:srgbClr val="000000">
                      <a:alpha val="43137"/>
                    </a:srgbClr>
                  </a:outerShdw>
                </a:effectLst>
              </a:rPr>
              <a:t>LAYOUT A</a:t>
            </a:r>
            <a:r>
              <a:rPr lang="en-US" sz="2900" u="sng" dirty="0" smtClean="0">
                <a:solidFill>
                  <a:schemeClr val="tx1"/>
                </a:solidFill>
                <a:effectLst>
                  <a:outerShdw blurRad="38100" dist="38100" dir="2700000" algn="tl">
                    <a:srgbClr val="000000">
                      <a:alpha val="43137"/>
                    </a:srgbClr>
                  </a:outerShdw>
                </a:effectLst>
              </a:rPr>
              <a:t/>
            </a:r>
            <a:br>
              <a:rPr lang="en-US" sz="2900" u="sng" dirty="0" smtClean="0">
                <a:solidFill>
                  <a:schemeClr val="tx1"/>
                </a:solidFill>
                <a:effectLst>
                  <a:outerShdw blurRad="38100" dist="38100" dir="2700000" algn="tl">
                    <a:srgbClr val="000000">
                      <a:alpha val="43137"/>
                    </a:srgbClr>
                  </a:outerShdw>
                </a:effectLst>
              </a:rPr>
            </a:br>
            <a:r>
              <a:rPr lang="en-US" sz="2900" u="sng" dirty="0" smtClean="0">
                <a:solidFill>
                  <a:schemeClr val="tx1"/>
                </a:solidFill>
                <a:effectLst>
                  <a:outerShdw blurRad="38100" dist="38100" dir="2700000" algn="tl">
                    <a:srgbClr val="000000">
                      <a:alpha val="43137"/>
                    </a:srgbClr>
                  </a:outerShdw>
                </a:effectLst>
              </a:rPr>
              <a:t/>
            </a:r>
            <a:br>
              <a:rPr lang="en-US" sz="2900" u="sng" dirty="0" smtClean="0">
                <a:solidFill>
                  <a:schemeClr val="tx1"/>
                </a:solidFill>
                <a:effectLst>
                  <a:outerShdw blurRad="38100" dist="38100" dir="2700000" algn="tl">
                    <a:srgbClr val="000000">
                      <a:alpha val="43137"/>
                    </a:srgbClr>
                  </a:outerShdw>
                </a:effectLst>
              </a:rPr>
            </a:br>
            <a:r>
              <a:rPr lang="en-US" sz="2000" dirty="0" smtClean="0">
                <a:solidFill>
                  <a:schemeClr val="tx1"/>
                </a:solidFill>
                <a:effectLst>
                  <a:outerShdw blurRad="38100" dist="38100" dir="2700000" algn="tl">
                    <a:srgbClr val="000000">
                      <a:alpha val="43137"/>
                    </a:srgbClr>
                  </a:outerShdw>
                </a:effectLst>
              </a:rPr>
              <a:t>Dear Sir,</a:t>
            </a:r>
            <a:br>
              <a:rPr lang="en-US" sz="2000" dirty="0" smtClean="0">
                <a:solidFill>
                  <a:schemeClr val="tx1"/>
                </a:solidFill>
                <a:effectLst>
                  <a:outerShdw blurRad="38100" dist="38100" dir="2700000" algn="tl">
                    <a:srgbClr val="000000">
                      <a:alpha val="43137"/>
                    </a:srgbClr>
                  </a:outerShdw>
                </a:effectLst>
              </a:rPr>
            </a:br>
            <a:r>
              <a:rPr lang="en-US" sz="2000" dirty="0" smtClean="0">
                <a:solidFill>
                  <a:schemeClr val="tx1"/>
                </a:solidFill>
                <a:effectLst>
                  <a:outerShdw blurRad="38100" dist="38100" dir="2700000" algn="tl">
                    <a:srgbClr val="000000">
                      <a:alpha val="43137"/>
                    </a:srgbClr>
                  </a:outerShdw>
                </a:effectLst>
              </a:rPr>
              <a:t>I am writing to you because I am unable to pay next month’s rent which is due on Saturday. Unfortunately, the other day I lost my wallet, and there was a large amount of money inside. I have, therefore, had to write to my parents to ask them to send me some money urgently. As soon as it arrives, I will immediately notify you and arrange to pay by cash or </a:t>
            </a:r>
            <a:r>
              <a:rPr lang="en-US" sz="2000" dirty="0" err="1" smtClean="0">
                <a:solidFill>
                  <a:schemeClr val="tx1"/>
                </a:solidFill>
                <a:effectLst>
                  <a:outerShdw blurRad="38100" dist="38100" dir="2700000" algn="tl">
                    <a:srgbClr val="000000">
                      <a:alpha val="43137"/>
                    </a:srgbClr>
                  </a:outerShdw>
                </a:effectLst>
              </a:rPr>
              <a:t>cheque</a:t>
            </a:r>
            <a:r>
              <a:rPr lang="en-US" sz="2000" dirty="0" smtClean="0">
                <a:solidFill>
                  <a:schemeClr val="tx1"/>
                </a:solidFill>
                <a:effectLst>
                  <a:outerShdw blurRad="38100" dist="38100" dir="2700000" algn="tl">
                    <a:srgbClr val="000000">
                      <a:alpha val="43137"/>
                    </a:srgbClr>
                  </a:outerShdw>
                </a:effectLst>
              </a:rPr>
              <a:t>. I hope that this does not cause you much inconvenience. There are also some problems with the flat that I wish to bring to your attention. First, the cold tap in the bathroom will not turn off properly, and the water is dripping constantly. This will need to be fixed quickly because it is wasting water. Second, one of the back burners on the top of the oven does not work at all. I’m sorry that I cannot pay the rent on time, and trust that you will understand.</a:t>
            </a:r>
            <a:br>
              <a:rPr lang="en-US" sz="2000" dirty="0" smtClean="0">
                <a:solidFill>
                  <a:schemeClr val="tx1"/>
                </a:solidFill>
                <a:effectLst>
                  <a:outerShdw blurRad="38100" dist="38100" dir="2700000" algn="tl">
                    <a:srgbClr val="000000">
                      <a:alpha val="43137"/>
                    </a:srgbClr>
                  </a:outerShdw>
                </a:effectLst>
              </a:rPr>
            </a:br>
            <a:r>
              <a:rPr lang="en-US" sz="2000" dirty="0" smtClean="0">
                <a:solidFill>
                  <a:schemeClr val="tx1"/>
                </a:solidFill>
                <a:effectLst>
                  <a:outerShdw blurRad="38100" dist="38100" dir="2700000" algn="tl">
                    <a:srgbClr val="000000">
                      <a:alpha val="43137"/>
                    </a:srgbClr>
                  </a:outerShdw>
                </a:effectLst>
              </a:rPr>
              <a:t/>
            </a:r>
            <a:br>
              <a:rPr lang="en-US" sz="2000" dirty="0" smtClean="0">
                <a:solidFill>
                  <a:schemeClr val="tx1"/>
                </a:solidFill>
                <a:effectLst>
                  <a:outerShdw blurRad="38100" dist="38100" dir="2700000" algn="tl">
                    <a:srgbClr val="000000">
                      <a:alpha val="43137"/>
                    </a:srgbClr>
                  </a:outerShdw>
                </a:effectLst>
              </a:rPr>
            </a:br>
            <a:r>
              <a:rPr lang="en-US" sz="2000" dirty="0" smtClean="0">
                <a:solidFill>
                  <a:schemeClr val="tx1"/>
                </a:solidFill>
                <a:effectLst>
                  <a:outerShdw blurRad="38100" dist="38100" dir="2700000" algn="tl">
                    <a:srgbClr val="000000">
                      <a:alpha val="43137"/>
                    </a:srgbClr>
                  </a:outerShdw>
                </a:effectLst>
              </a:rPr>
              <a:t>Yours sincerely</a:t>
            </a:r>
            <a:br>
              <a:rPr lang="en-US" sz="2000" dirty="0" smtClean="0">
                <a:solidFill>
                  <a:schemeClr val="tx1"/>
                </a:solidFill>
                <a:effectLst>
                  <a:outerShdw blurRad="38100" dist="38100" dir="2700000" algn="tl">
                    <a:srgbClr val="000000">
                      <a:alpha val="43137"/>
                    </a:srgbClr>
                  </a:outerShdw>
                </a:effectLst>
              </a:rPr>
            </a:br>
            <a:r>
              <a:rPr lang="en-US" sz="2000" dirty="0" smtClean="0">
                <a:solidFill>
                  <a:schemeClr val="tx1"/>
                </a:solidFill>
                <a:effectLst>
                  <a:outerShdw blurRad="38100" dist="38100" dir="2700000" algn="tl">
                    <a:srgbClr val="000000">
                      <a:alpha val="43137"/>
                    </a:srgbClr>
                  </a:outerShdw>
                </a:effectLst>
              </a:rPr>
              <a:t>Jane Citizen</a:t>
            </a:r>
            <a:br>
              <a:rPr lang="en-US" sz="2000" dirty="0" smtClean="0">
                <a:solidFill>
                  <a:schemeClr val="tx1"/>
                </a:solidFill>
                <a:effectLst>
                  <a:outerShdw blurRad="38100" dist="38100" dir="2700000" algn="tl">
                    <a:srgbClr val="000000">
                      <a:alpha val="43137"/>
                    </a:srgbClr>
                  </a:outerShdw>
                </a:effectLst>
              </a:rPr>
            </a:br>
            <a:endParaRPr lang="en-US" sz="2000" dirty="0" smtClean="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99554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60" name="Rectangle 4"/>
          <p:cNvSpPr>
            <a:spLocks noGrp="1" noChangeArrowheads="1"/>
          </p:cNvSpPr>
          <p:nvPr>
            <p:ph type="title"/>
          </p:nvPr>
        </p:nvSpPr>
        <p:spPr>
          <a:xfrm>
            <a:off x="404949" y="720724"/>
            <a:ext cx="8412479" cy="5745389"/>
          </a:xfrm>
        </p:spPr>
        <p:txBody>
          <a:bodyPr>
            <a:normAutofit fontScale="90000"/>
          </a:bodyPr>
          <a:lstStyle/>
          <a:p>
            <a:pPr algn="l" eaLnBrk="1" hangingPunct="1">
              <a:defRPr/>
            </a:pPr>
            <a:r>
              <a:rPr lang="en-US" sz="2500" dirty="0" smtClean="0">
                <a:solidFill>
                  <a:schemeClr val="tx1"/>
                </a:solidFill>
              </a:rPr>
              <a:t>                                </a:t>
            </a:r>
            <a:r>
              <a:rPr lang="en-US" sz="2900" b="1" dirty="0" smtClean="0">
                <a:solidFill>
                  <a:schemeClr val="tx1"/>
                </a:solidFill>
              </a:rPr>
              <a:t>LAYOUT B</a:t>
            </a:r>
            <a:r>
              <a:rPr lang="en-US" sz="1800" dirty="0" smtClean="0">
                <a:solidFill>
                  <a:schemeClr val="tx1"/>
                </a:solidFill>
              </a:rPr>
              <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1800" dirty="0" smtClean="0">
                <a:solidFill>
                  <a:schemeClr val="tx1"/>
                </a:solidFill>
              </a:rPr>
              <a:t>Dear Sir,</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1800" dirty="0" smtClean="0">
                <a:solidFill>
                  <a:schemeClr val="tx1"/>
                </a:solidFill>
              </a:rPr>
              <a:t>I am writing to you because I am unable to pay next month’s rent which is due on Saturday. Unfortunately, the other day I lost my wallet, and there was a large amount of money inside. I have, therefore, had to write to my parents to ask them to send me some money urgently. As soon as it arrives, I will immediately notify you and arrange to pay by cash or </a:t>
            </a:r>
            <a:r>
              <a:rPr lang="en-US" sz="1800" dirty="0" err="1" smtClean="0">
                <a:solidFill>
                  <a:schemeClr val="tx1"/>
                </a:solidFill>
              </a:rPr>
              <a:t>cheque</a:t>
            </a:r>
            <a:r>
              <a:rPr lang="en-US" sz="1800" dirty="0" smtClean="0">
                <a:solidFill>
                  <a:schemeClr val="tx1"/>
                </a:solidFill>
              </a:rPr>
              <a:t>. I hope that this does not cause you much inconvenience. </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1800" dirty="0" smtClean="0">
                <a:solidFill>
                  <a:schemeClr val="tx1"/>
                </a:solidFill>
              </a:rPr>
              <a:t>There are also some problems with the flat that I wish to bring to your attention. First, the cold tap in the bathroom will not turn off properly, and the water is dripping constantly. This will need to be fixed quickly because it is wasting water. Second, one of the back burners on the top of the oven does not work at all. </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1800" dirty="0" smtClean="0">
                <a:solidFill>
                  <a:schemeClr val="tx1"/>
                </a:solidFill>
              </a:rPr>
              <a:t>I’m sorry that I cannot pay the rent on time, and trust that you will understand.</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1800" dirty="0" smtClean="0">
                <a:solidFill>
                  <a:schemeClr val="tx1"/>
                </a:solidFill>
              </a:rPr>
              <a:t>Yours sincerely</a:t>
            </a:r>
            <a:br>
              <a:rPr lang="en-US" sz="1800" dirty="0" smtClean="0">
                <a:solidFill>
                  <a:schemeClr val="tx1"/>
                </a:solidFill>
              </a:rPr>
            </a:br>
            <a:r>
              <a:rPr lang="en-US" sz="1800" dirty="0" smtClean="0">
                <a:solidFill>
                  <a:schemeClr val="tx1"/>
                </a:solidFill>
              </a:rPr>
              <a:t>Jane Citizen</a:t>
            </a:r>
            <a:br>
              <a:rPr lang="en-US" sz="1800" dirty="0" smtClean="0">
                <a:solidFill>
                  <a:schemeClr val="tx1"/>
                </a:solidFill>
              </a:rPr>
            </a:br>
            <a:endParaRPr lang="en-US" sz="1800" dirty="0" smtClean="0">
              <a:solidFill>
                <a:schemeClr val="tx1"/>
              </a:solidFill>
            </a:endParaRPr>
          </a:p>
        </p:txBody>
      </p:sp>
    </p:spTree>
    <p:extLst>
      <p:ext uri="{BB962C8B-B14F-4D97-AF65-F5344CB8AC3E}">
        <p14:creationId xmlns:p14="http://schemas.microsoft.com/office/powerpoint/2010/main" val="1757552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071159" y="0"/>
            <a:ext cx="6152606" cy="6864974"/>
          </a:xfrm>
          <a:prstGeom prst="rect">
            <a:avLst/>
          </a:prstGeom>
          <a:noFill/>
        </p:spPr>
      </p:pic>
      <p:sp>
        <p:nvSpPr>
          <p:cNvPr id="3" name="TextBox 2"/>
          <p:cNvSpPr txBox="1"/>
          <p:nvPr/>
        </p:nvSpPr>
        <p:spPr>
          <a:xfrm>
            <a:off x="1123403" y="1829385"/>
            <a:ext cx="6100362" cy="861774"/>
          </a:xfrm>
          <a:prstGeom prst="rect">
            <a:avLst/>
          </a:prstGeom>
          <a:noFill/>
        </p:spPr>
        <p:txBody>
          <a:bodyPr wrap="square" rtlCol="0">
            <a:spAutoFit/>
          </a:bodyPr>
          <a:lstStyle/>
          <a:p>
            <a:pPr algn="just"/>
            <a:r>
              <a:rPr lang="en-US" sz="1250" dirty="0">
                <a:solidFill>
                  <a:schemeClr val="bg1"/>
                </a:solidFill>
                <a:latin typeface="Calibri" panose="020F0502020204030204" pitchFamily="34" charset="0"/>
                <a:cs typeface="Calibri" panose="020F0502020204030204" pitchFamily="34" charset="0"/>
              </a:rPr>
              <a:t>Hey </a:t>
            </a:r>
            <a:r>
              <a:rPr lang="en-US" sz="1250" dirty="0" err="1">
                <a:solidFill>
                  <a:schemeClr val="bg1"/>
                </a:solidFill>
                <a:latin typeface="Calibri" panose="020F0502020204030204" pitchFamily="34" charset="0"/>
                <a:cs typeface="Calibri" panose="020F0502020204030204" pitchFamily="34" charset="0"/>
              </a:rPr>
              <a:t>Rasel</a:t>
            </a:r>
            <a:r>
              <a:rPr lang="en-US" sz="1250" dirty="0">
                <a:solidFill>
                  <a:schemeClr val="bg1"/>
                </a:solidFill>
                <a:latin typeface="Calibri" panose="020F0502020204030204" pitchFamily="34" charset="0"/>
                <a:cs typeface="Calibri" panose="020F0502020204030204" pitchFamily="34" charset="0"/>
              </a:rPr>
              <a:t>, what do you think about the fee increase at the sports club? I can’t believe they will increase the fees and close early. If you ask me, the gym should offer a discount if they plan to close early. I just signed up and already a fee increase! Not happy!!</a:t>
            </a:r>
          </a:p>
          <a:p>
            <a:pPr algn="just"/>
            <a:r>
              <a:rPr lang="en-US" sz="1250" dirty="0" err="1">
                <a:solidFill>
                  <a:schemeClr val="bg1"/>
                </a:solidFill>
                <a:latin typeface="Calibri" panose="020F0502020204030204" pitchFamily="34" charset="0"/>
                <a:cs typeface="Calibri" panose="020F0502020204030204" pitchFamily="34" charset="0"/>
              </a:rPr>
              <a:t>Sakib</a:t>
            </a:r>
            <a:endParaRPr lang="en-US" sz="1250" dirty="0">
              <a:solidFill>
                <a:schemeClr val="bg1"/>
              </a:solidFill>
              <a:latin typeface="Calibri" panose="020F0502020204030204" pitchFamily="34" charset="0"/>
              <a:cs typeface="Calibri" panose="020F0502020204030204" pitchFamily="34" charset="0"/>
            </a:endParaRPr>
          </a:p>
        </p:txBody>
      </p:sp>
      <p:sp>
        <p:nvSpPr>
          <p:cNvPr id="4" name="TextBox 3"/>
          <p:cNvSpPr txBox="1"/>
          <p:nvPr/>
        </p:nvSpPr>
        <p:spPr>
          <a:xfrm>
            <a:off x="1071159" y="3432487"/>
            <a:ext cx="6152606" cy="3539430"/>
          </a:xfrm>
          <a:prstGeom prst="rect">
            <a:avLst/>
          </a:prstGeom>
          <a:noFill/>
        </p:spPr>
        <p:txBody>
          <a:bodyPr wrap="square" rtlCol="0">
            <a:spAutoFit/>
          </a:bodyPr>
          <a:lstStyle/>
          <a:p>
            <a:pPr algn="just"/>
            <a:r>
              <a:rPr lang="en-US" sz="1400" dirty="0">
                <a:solidFill>
                  <a:schemeClr val="bg1"/>
                </a:solidFill>
                <a:latin typeface="Calibri" panose="020F0502020204030204" pitchFamily="34" charset="0"/>
                <a:cs typeface="Calibri" panose="020F0502020204030204" pitchFamily="34" charset="0"/>
              </a:rPr>
              <a:t>Dear </a:t>
            </a:r>
            <a:r>
              <a:rPr lang="en-US" sz="1400" dirty="0" smtClean="0">
                <a:solidFill>
                  <a:schemeClr val="bg1"/>
                </a:solidFill>
                <a:latin typeface="Calibri" panose="020F0502020204030204" pitchFamily="34" charset="0"/>
                <a:cs typeface="Calibri" panose="020F0502020204030204" pitchFamily="34" charset="0"/>
              </a:rPr>
              <a:t>concerned,</a:t>
            </a:r>
            <a:endParaRPr lang="en-US" sz="1400" dirty="0">
              <a:solidFill>
                <a:schemeClr val="bg1"/>
              </a:solidFill>
              <a:latin typeface="Calibri" panose="020F0502020204030204" pitchFamily="34" charset="0"/>
              <a:cs typeface="Calibri" panose="020F0502020204030204" pitchFamily="34" charset="0"/>
            </a:endParaRPr>
          </a:p>
          <a:p>
            <a:pPr algn="just"/>
            <a:r>
              <a:rPr lang="en-US" sz="1400" dirty="0">
                <a:solidFill>
                  <a:schemeClr val="bg1"/>
                </a:solidFill>
                <a:latin typeface="Calibri" panose="020F0502020204030204" pitchFamily="34" charset="0"/>
                <a:cs typeface="Calibri" panose="020F0502020204030204" pitchFamily="34" charset="0"/>
              </a:rPr>
              <a:t>I am writing to complain about the fee increase to take effect from next month and your plan to close early on Wednesdays.</a:t>
            </a:r>
          </a:p>
          <a:p>
            <a:pPr algn="just"/>
            <a:r>
              <a:rPr lang="en-US" sz="1400" dirty="0">
                <a:solidFill>
                  <a:schemeClr val="bg1"/>
                </a:solidFill>
                <a:latin typeface="Calibri" panose="020F0502020204030204" pitchFamily="34" charset="0"/>
                <a:cs typeface="Calibri" panose="020F0502020204030204" pitchFamily="34" charset="0"/>
              </a:rPr>
              <a:t>I have been a member for only three months and feel it is unacceptable to increase the fee so soon after signing up while also closing early on Wednesdays, which is one of the days when I like to go to the sports club and meet my personal trainer.</a:t>
            </a:r>
          </a:p>
          <a:p>
            <a:pPr algn="just"/>
            <a:r>
              <a:rPr lang="en-US" sz="1400" dirty="0">
                <a:solidFill>
                  <a:schemeClr val="bg1"/>
                </a:solidFill>
                <a:latin typeface="Calibri" panose="020F0502020204030204" pitchFamily="34" charset="0"/>
                <a:cs typeface="Calibri" panose="020F0502020204030204" pitchFamily="34" charset="0"/>
              </a:rPr>
              <a:t>I think you should rethink the fee increase if you are withdrawing services. One alternative is to implement the fee increase after you have completed the maintenance. Another alternative is to complete the maintenance after the gym is closed at 10pm.</a:t>
            </a:r>
          </a:p>
          <a:p>
            <a:pPr algn="just"/>
            <a:r>
              <a:rPr lang="en-US" sz="1400" dirty="0" smtClean="0">
                <a:solidFill>
                  <a:schemeClr val="bg1"/>
                </a:solidFill>
                <a:latin typeface="Calibri" panose="020F0502020204030204" pitchFamily="34" charset="0"/>
                <a:cs typeface="Calibri" panose="020F0502020204030204" pitchFamily="34" charset="0"/>
              </a:rPr>
              <a:t>Hope to hear back </a:t>
            </a:r>
            <a:r>
              <a:rPr lang="en-US" sz="1400" dirty="0">
                <a:solidFill>
                  <a:schemeClr val="bg1"/>
                </a:solidFill>
                <a:latin typeface="Calibri" panose="020F0502020204030204" pitchFamily="34" charset="0"/>
                <a:cs typeface="Calibri" panose="020F0502020204030204" pitchFamily="34" charset="0"/>
              </a:rPr>
              <a:t>from </a:t>
            </a:r>
            <a:r>
              <a:rPr lang="en-US" sz="1400" dirty="0" smtClean="0">
                <a:solidFill>
                  <a:schemeClr val="bg1"/>
                </a:solidFill>
                <a:latin typeface="Calibri" panose="020F0502020204030204" pitchFamily="34" charset="0"/>
                <a:cs typeface="Calibri" panose="020F0502020204030204" pitchFamily="34" charset="0"/>
              </a:rPr>
              <a:t>you if </a:t>
            </a:r>
            <a:r>
              <a:rPr lang="en-US" sz="1400" dirty="0">
                <a:solidFill>
                  <a:schemeClr val="bg1"/>
                </a:solidFill>
                <a:latin typeface="Calibri" panose="020F0502020204030204" pitchFamily="34" charset="0"/>
                <a:cs typeface="Calibri" panose="020F0502020204030204" pitchFamily="34" charset="0"/>
              </a:rPr>
              <a:t>my recommendations are acceptable. If not, I </a:t>
            </a:r>
            <a:r>
              <a:rPr lang="en-US" sz="1400" dirty="0" smtClean="0">
                <a:solidFill>
                  <a:schemeClr val="bg1"/>
                </a:solidFill>
                <a:latin typeface="Calibri" panose="020F0502020204030204" pitchFamily="34" charset="0"/>
                <a:cs typeface="Calibri" panose="020F0502020204030204" pitchFamily="34" charset="0"/>
              </a:rPr>
              <a:t>will have to </a:t>
            </a:r>
            <a:r>
              <a:rPr lang="en-US" sz="1400" dirty="0">
                <a:solidFill>
                  <a:schemeClr val="bg1"/>
                </a:solidFill>
                <a:latin typeface="Calibri" panose="020F0502020204030204" pitchFamily="34" charset="0"/>
                <a:cs typeface="Calibri" panose="020F0502020204030204" pitchFamily="34" charset="0"/>
              </a:rPr>
              <a:t>look </a:t>
            </a:r>
            <a:r>
              <a:rPr lang="en-US" sz="1400" dirty="0" smtClean="0">
                <a:solidFill>
                  <a:schemeClr val="bg1"/>
                </a:solidFill>
                <a:latin typeface="Calibri" panose="020F0502020204030204" pitchFamily="34" charset="0"/>
                <a:cs typeface="Calibri" panose="020F0502020204030204" pitchFamily="34" charset="0"/>
              </a:rPr>
              <a:t>for </a:t>
            </a:r>
            <a:r>
              <a:rPr lang="en-US" sz="1400" dirty="0">
                <a:solidFill>
                  <a:schemeClr val="bg1"/>
                </a:solidFill>
                <a:latin typeface="Calibri" panose="020F0502020204030204" pitchFamily="34" charset="0"/>
                <a:cs typeface="Calibri" panose="020F0502020204030204" pitchFamily="34" charset="0"/>
              </a:rPr>
              <a:t>another sports club for my membership.</a:t>
            </a:r>
          </a:p>
          <a:p>
            <a:pPr algn="just"/>
            <a:r>
              <a:rPr lang="en-US" sz="1400" dirty="0">
                <a:solidFill>
                  <a:schemeClr val="bg1"/>
                </a:solidFill>
                <a:latin typeface="Calibri" panose="020F0502020204030204" pitchFamily="34" charset="0"/>
                <a:cs typeface="Calibri" panose="020F0502020204030204" pitchFamily="34" charset="0"/>
              </a:rPr>
              <a:t>Regards,</a:t>
            </a:r>
          </a:p>
          <a:p>
            <a:pPr algn="just"/>
            <a:r>
              <a:rPr lang="en-US" sz="1400" dirty="0" err="1" smtClean="0">
                <a:solidFill>
                  <a:schemeClr val="bg1"/>
                </a:solidFill>
                <a:latin typeface="Calibri" panose="020F0502020204030204" pitchFamily="34" charset="0"/>
                <a:cs typeface="Calibri" panose="020F0502020204030204" pitchFamily="34" charset="0"/>
              </a:rPr>
              <a:t>Sakib</a:t>
            </a:r>
            <a:endParaRPr lang="en-US" sz="1400" dirty="0">
              <a:solidFill>
                <a:schemeClr val="bg1"/>
              </a:solidFill>
              <a:latin typeface="Calibri" panose="020F0502020204030204" pitchFamily="34" charset="0"/>
              <a:cs typeface="Calibri" panose="020F0502020204030204" pitchFamily="34" charset="0"/>
            </a:endParaRPr>
          </a:p>
          <a:p>
            <a:pPr algn="just"/>
            <a:endParaRPr lang="en-US" sz="1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62336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817" y="1176628"/>
            <a:ext cx="8503920" cy="4893647"/>
          </a:xfrm>
          <a:prstGeom prst="rect">
            <a:avLst/>
          </a:prstGeom>
        </p:spPr>
        <p:txBody>
          <a:bodyPr wrap="square">
            <a:spAutoFit/>
          </a:bodyPr>
          <a:lstStyle/>
          <a:p>
            <a:pPr algn="just"/>
            <a:r>
              <a:rPr lang="en-US" sz="2400" b="1" dirty="0"/>
              <a:t>The most common mistakes are the following</a:t>
            </a:r>
            <a:r>
              <a:rPr lang="en-US" sz="2400" b="1" dirty="0" smtClean="0"/>
              <a:t>:</a:t>
            </a:r>
          </a:p>
          <a:p>
            <a:pPr algn="just"/>
            <a:endParaRPr lang="en-US" sz="2400" dirty="0"/>
          </a:p>
          <a:p>
            <a:pPr algn="just"/>
            <a:r>
              <a:rPr lang="en-US" sz="2400" dirty="0"/>
              <a:t>•	</a:t>
            </a:r>
            <a:r>
              <a:rPr lang="en-US" sz="2400" b="1" dirty="0"/>
              <a:t>Not answering the questions </a:t>
            </a:r>
            <a:r>
              <a:rPr lang="en-US" sz="2400" b="1" dirty="0" smtClean="0"/>
              <a:t>or going </a:t>
            </a:r>
            <a:r>
              <a:rPr lang="en-US" sz="2400" b="1" dirty="0"/>
              <a:t>off </a:t>
            </a:r>
            <a:r>
              <a:rPr lang="en-US" sz="2400" b="1" dirty="0" smtClean="0"/>
              <a:t>topic. </a:t>
            </a:r>
            <a:r>
              <a:rPr lang="en-US" sz="2400" b="1" dirty="0"/>
              <a:t>Read the question and understand what you are required to do.</a:t>
            </a:r>
          </a:p>
          <a:p>
            <a:pPr algn="just"/>
            <a:endParaRPr lang="en-US" sz="2400" b="1" dirty="0"/>
          </a:p>
          <a:p>
            <a:pPr algn="just"/>
            <a:r>
              <a:rPr lang="en-US" sz="2400" b="1" dirty="0"/>
              <a:t>•	Writing too much but with poor grammar, spelling and punctuation. Keep to </a:t>
            </a:r>
            <a:r>
              <a:rPr lang="en-US" sz="2400" b="1" dirty="0" smtClean="0"/>
              <a:t>the word count </a:t>
            </a:r>
            <a:r>
              <a:rPr lang="en-US" sz="2400" b="1" dirty="0"/>
              <a:t>and focus on accuracy.</a:t>
            </a:r>
          </a:p>
          <a:p>
            <a:pPr algn="just"/>
            <a:endParaRPr lang="en-US" sz="2400" b="1" dirty="0"/>
          </a:p>
          <a:p>
            <a:pPr algn="just"/>
            <a:r>
              <a:rPr lang="en-US" sz="2400" b="1" dirty="0"/>
              <a:t>•	Not capitalizing months, cities, countries and names.</a:t>
            </a:r>
          </a:p>
          <a:p>
            <a:pPr algn="just"/>
            <a:endParaRPr lang="en-US" sz="2400" b="1" dirty="0"/>
          </a:p>
          <a:p>
            <a:pPr algn="just"/>
            <a:endParaRPr lang="en-US" sz="2400" b="1" dirty="0"/>
          </a:p>
        </p:txBody>
      </p:sp>
    </p:spTree>
    <p:extLst>
      <p:ext uri="{BB962C8B-B14F-4D97-AF65-F5344CB8AC3E}">
        <p14:creationId xmlns:p14="http://schemas.microsoft.com/office/powerpoint/2010/main" val="12601170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307" y="2605558"/>
            <a:ext cx="5148329" cy="2308538"/>
          </a:xfrm>
          <a:prstGeom prst="rect">
            <a:avLst/>
          </a:prstGeom>
        </p:spPr>
      </p:pic>
    </p:spTree>
    <p:extLst>
      <p:ext uri="{BB962C8B-B14F-4D97-AF65-F5344CB8AC3E}">
        <p14:creationId xmlns:p14="http://schemas.microsoft.com/office/powerpoint/2010/main" val="1978538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326" y="1282591"/>
            <a:ext cx="7994469" cy="3046988"/>
          </a:xfrm>
          <a:prstGeom prst="rect">
            <a:avLst/>
          </a:prstGeom>
        </p:spPr>
        <p:txBody>
          <a:bodyPr wrap="square">
            <a:spAutoFit/>
          </a:bodyPr>
          <a:lstStyle/>
          <a:p>
            <a:r>
              <a:rPr lang="en-US" sz="2400" b="1" dirty="0"/>
              <a:t>Word-level writing  (Part 1)</a:t>
            </a:r>
          </a:p>
          <a:p>
            <a:endParaRPr lang="en-US" sz="2400" dirty="0"/>
          </a:p>
          <a:p>
            <a:pPr algn="just"/>
            <a:r>
              <a:rPr lang="en-US" sz="2400" dirty="0"/>
              <a:t>In the first part, you have joined a club, course or activity and must answer a series of 5 text messages from other members of the club, course or activity. There is no extended writing in this part (no sentence writing),  just individual words. You should spend no more than 2 minutes on this part.</a:t>
            </a:r>
          </a:p>
        </p:txBody>
      </p:sp>
    </p:spTree>
    <p:extLst>
      <p:ext uri="{BB962C8B-B14F-4D97-AF65-F5344CB8AC3E}">
        <p14:creationId xmlns:p14="http://schemas.microsoft.com/office/powerpoint/2010/main" val="2918418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46271176"/>
              </p:ext>
            </p:extLst>
          </p:nvPr>
        </p:nvGraphicFramePr>
        <p:xfrm>
          <a:off x="1172898" y="1812535"/>
          <a:ext cx="8741109" cy="6129681"/>
        </p:xfrm>
        <a:graphic>
          <a:graphicData uri="http://schemas.openxmlformats.org/drawingml/2006/table">
            <a:tbl>
              <a:tblPr>
                <a:tableStyleId>{5C22544A-7EE6-4342-B048-85BDC9FD1C3A}</a:tableStyleId>
              </a:tblPr>
              <a:tblGrid>
                <a:gridCol w="8741109">
                  <a:extLst>
                    <a:ext uri="{9D8B030D-6E8A-4147-A177-3AD203B41FA5}">
                      <a16:colId xmlns:a16="http://schemas.microsoft.com/office/drawing/2014/main" val="20000"/>
                    </a:ext>
                  </a:extLst>
                </a:gridCol>
              </a:tblGrid>
              <a:tr h="1073905">
                <a:tc>
                  <a:txBody>
                    <a:bodyPr/>
                    <a:lstStyle/>
                    <a:p>
                      <a:pPr marL="63500" marR="0">
                        <a:lnSpc>
                          <a:spcPct val="107000"/>
                        </a:lnSpc>
                        <a:spcBef>
                          <a:spcPts val="0"/>
                        </a:spcBef>
                        <a:spcAft>
                          <a:spcPts val="800"/>
                        </a:spcAft>
                      </a:pPr>
                      <a:r>
                        <a:rPr lang="en-US" sz="2300" dirty="0">
                          <a:effectLst/>
                        </a:rPr>
                        <a:t>Since the emphasis in this task is on the</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0000"/>
                  </a:ext>
                </a:extLst>
              </a:tr>
              <a:tr h="385370">
                <a:tc>
                  <a:txBody>
                    <a:bodyPr/>
                    <a:lstStyle/>
                    <a:p>
                      <a:pPr marL="63500" marR="0">
                        <a:lnSpc>
                          <a:spcPct val="107000"/>
                        </a:lnSpc>
                        <a:spcBef>
                          <a:spcPts val="0"/>
                        </a:spcBef>
                        <a:spcAft>
                          <a:spcPts val="800"/>
                        </a:spcAft>
                      </a:pPr>
                      <a:r>
                        <a:rPr lang="en-US" sz="2300" dirty="0">
                          <a:effectLst/>
                        </a:rPr>
                        <a:t>accurate completion of a form, the most</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0001"/>
                  </a:ext>
                </a:extLst>
              </a:tr>
              <a:tr h="385372">
                <a:tc>
                  <a:txBody>
                    <a:bodyPr/>
                    <a:lstStyle/>
                    <a:p>
                      <a:pPr marL="63500" marR="0">
                        <a:lnSpc>
                          <a:spcPts val="980"/>
                        </a:lnSpc>
                        <a:spcBef>
                          <a:spcPts val="0"/>
                        </a:spcBef>
                        <a:spcAft>
                          <a:spcPts val="800"/>
                        </a:spcAft>
                      </a:pPr>
                      <a:r>
                        <a:rPr lang="en-US" sz="2300" dirty="0">
                          <a:effectLst/>
                        </a:rPr>
                        <a:t>important things to focus on using a capital letter</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0002"/>
                  </a:ext>
                </a:extLst>
              </a:tr>
              <a:tr h="428189">
                <a:tc>
                  <a:txBody>
                    <a:bodyPr/>
                    <a:lstStyle/>
                    <a:p>
                      <a:pPr marL="63500" marR="0">
                        <a:lnSpc>
                          <a:spcPct val="107000"/>
                        </a:lnSpc>
                        <a:spcBef>
                          <a:spcPts val="0"/>
                        </a:spcBef>
                        <a:spcAft>
                          <a:spcPts val="800"/>
                        </a:spcAft>
                      </a:pPr>
                      <a:r>
                        <a:rPr lang="en-US" sz="2300">
                          <a:effectLst/>
                        </a:rPr>
                        <a:t>if needed and spelling.</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0003"/>
                  </a:ext>
                </a:extLst>
              </a:tr>
              <a:tr h="1007814">
                <a:tc>
                  <a:txBody>
                    <a:bodyPr/>
                    <a:lstStyle/>
                    <a:p>
                      <a:pPr marL="63500" marR="0">
                        <a:lnSpc>
                          <a:spcPct val="107000"/>
                        </a:lnSpc>
                        <a:spcBef>
                          <a:spcPts val="0"/>
                        </a:spcBef>
                        <a:spcAft>
                          <a:spcPts val="800"/>
                        </a:spcAft>
                      </a:pPr>
                      <a:r>
                        <a:rPr lang="en-US" sz="2300">
                          <a:effectLst/>
                        </a:rPr>
                        <a:t>Common errors are to write in all capital letters</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0004"/>
                  </a:ext>
                </a:extLst>
              </a:tr>
              <a:tr h="383803">
                <a:tc>
                  <a:txBody>
                    <a:bodyPr/>
                    <a:lstStyle/>
                    <a:p>
                      <a:pPr marL="63500" marR="0">
                        <a:lnSpc>
                          <a:spcPts val="1020"/>
                        </a:lnSpc>
                        <a:spcBef>
                          <a:spcPts val="0"/>
                        </a:spcBef>
                        <a:spcAft>
                          <a:spcPts val="800"/>
                        </a:spcAft>
                      </a:pPr>
                      <a:r>
                        <a:rPr lang="en-US" sz="2300">
                          <a:effectLst/>
                        </a:rPr>
                        <a:t>and to write the month as a number instead of</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0005"/>
                  </a:ext>
                </a:extLst>
              </a:tr>
              <a:tr h="449600">
                <a:tc>
                  <a:txBody>
                    <a:bodyPr/>
                    <a:lstStyle/>
                    <a:p>
                      <a:pPr marL="63500" marR="0">
                        <a:lnSpc>
                          <a:spcPct val="107000"/>
                        </a:lnSpc>
                        <a:spcBef>
                          <a:spcPts val="0"/>
                        </a:spcBef>
                        <a:spcAft>
                          <a:spcPts val="800"/>
                        </a:spcAft>
                      </a:pPr>
                      <a:r>
                        <a:rPr lang="en-US" sz="2300">
                          <a:effectLst/>
                        </a:rPr>
                        <a:t>Word.</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0006"/>
                  </a:ext>
                </a:extLst>
              </a:tr>
              <a:tr h="1007814">
                <a:tc>
                  <a:txBody>
                    <a:bodyPr/>
                    <a:lstStyle/>
                    <a:p>
                      <a:pPr marL="63500" marR="0">
                        <a:lnSpc>
                          <a:spcPct val="107000"/>
                        </a:lnSpc>
                        <a:spcBef>
                          <a:spcPts val="0"/>
                        </a:spcBef>
                        <a:spcAft>
                          <a:spcPts val="800"/>
                        </a:spcAft>
                      </a:pP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0007"/>
                  </a:ext>
                </a:extLst>
              </a:tr>
              <a:tr h="1007814">
                <a:tc>
                  <a:txBody>
                    <a:bodyPr/>
                    <a:lstStyle/>
                    <a:p>
                      <a:pPr marL="63500" marR="0">
                        <a:lnSpc>
                          <a:spcPct val="107000"/>
                        </a:lnSpc>
                        <a:spcBef>
                          <a:spcPts val="0"/>
                        </a:spcBef>
                        <a:spcAft>
                          <a:spcPts val="800"/>
                        </a:spcAft>
                      </a:pP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0008"/>
                  </a:ext>
                </a:extLst>
              </a:tr>
            </a:tbl>
          </a:graphicData>
        </a:graphic>
      </p:graphicFrame>
      <p:sp>
        <p:nvSpPr>
          <p:cNvPr id="3" name="Rectangle 2"/>
          <p:cNvSpPr/>
          <p:nvPr/>
        </p:nvSpPr>
        <p:spPr>
          <a:xfrm>
            <a:off x="1172899" y="1110982"/>
            <a:ext cx="1694695" cy="415498"/>
          </a:xfrm>
          <a:prstGeom prst="rect">
            <a:avLst/>
          </a:prstGeom>
        </p:spPr>
        <p:txBody>
          <a:bodyPr wrap="none">
            <a:spAutoFit/>
          </a:bodyPr>
          <a:lstStyle/>
          <a:p>
            <a:r>
              <a:rPr lang="en-US" sz="2100" b="1" dirty="0"/>
              <a:t>Preparation</a:t>
            </a:r>
          </a:p>
        </p:txBody>
      </p:sp>
    </p:spTree>
    <p:extLst>
      <p:ext uri="{BB962C8B-B14F-4D97-AF65-F5344CB8AC3E}">
        <p14:creationId xmlns:p14="http://schemas.microsoft.com/office/powerpoint/2010/main" val="3543747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452" y="2418646"/>
            <a:ext cx="8319018" cy="2246769"/>
          </a:xfrm>
          <a:prstGeom prst="rect">
            <a:avLst/>
          </a:prstGeom>
        </p:spPr>
        <p:txBody>
          <a:bodyPr wrap="square">
            <a:spAutoFit/>
          </a:bodyPr>
          <a:lstStyle/>
          <a:p>
            <a:pPr algn="just"/>
            <a:r>
              <a:rPr lang="en-US" sz="2800" b="1" dirty="0"/>
              <a:t>Short text writing (Part 2)</a:t>
            </a:r>
          </a:p>
          <a:p>
            <a:pPr algn="just"/>
            <a:endParaRPr lang="en-US" sz="2800" b="1" dirty="0"/>
          </a:p>
          <a:p>
            <a:pPr algn="just"/>
            <a:r>
              <a:rPr lang="en-US" sz="2800" dirty="0"/>
              <a:t>This part is again about form filling, but this time you need to write in sentences. You should spend no more than </a:t>
            </a:r>
            <a:r>
              <a:rPr lang="en-US" sz="2800" dirty="0" smtClean="0"/>
              <a:t>3 </a:t>
            </a:r>
            <a:r>
              <a:rPr lang="en-US" sz="2800" dirty="0"/>
              <a:t>minutes on this part.</a:t>
            </a:r>
          </a:p>
        </p:txBody>
      </p:sp>
    </p:spTree>
    <p:extLst>
      <p:ext uri="{BB962C8B-B14F-4D97-AF65-F5344CB8AC3E}">
        <p14:creationId xmlns:p14="http://schemas.microsoft.com/office/powerpoint/2010/main" val="264626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0" y="1169143"/>
            <a:ext cx="10554789" cy="5780297"/>
          </a:xfrm>
          <a:prstGeom prst="rect">
            <a:avLst/>
          </a:prstGeom>
          <a:noFill/>
        </p:spPr>
      </p:pic>
    </p:spTree>
    <p:extLst>
      <p:ext uri="{BB962C8B-B14F-4D97-AF65-F5344CB8AC3E}">
        <p14:creationId xmlns:p14="http://schemas.microsoft.com/office/powerpoint/2010/main" val="3067364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5946" y="1670645"/>
            <a:ext cx="7901189" cy="3539430"/>
          </a:xfrm>
          <a:prstGeom prst="rect">
            <a:avLst/>
          </a:prstGeom>
        </p:spPr>
        <p:txBody>
          <a:bodyPr wrap="square">
            <a:spAutoFit/>
          </a:bodyPr>
          <a:lstStyle/>
          <a:p>
            <a:pPr algn="just"/>
            <a:r>
              <a:rPr lang="en-US" sz="2800" b="1" dirty="0"/>
              <a:t>Three written parts of the text, all of which require responses  (Part 3) </a:t>
            </a:r>
          </a:p>
          <a:p>
            <a:pPr algn="just"/>
            <a:endParaRPr lang="en-US" sz="2800" dirty="0"/>
          </a:p>
          <a:p>
            <a:pPr algn="just"/>
            <a:endParaRPr lang="en-US" sz="2800" dirty="0"/>
          </a:p>
          <a:p>
            <a:pPr algn="just"/>
            <a:r>
              <a:rPr lang="en-US" sz="2800" dirty="0"/>
              <a:t>In this part, you will have a social network-type interaction. You will receive three questions and need to respond. You should spend no more than </a:t>
            </a:r>
            <a:r>
              <a:rPr lang="en-US" sz="2800" dirty="0" smtClean="0"/>
              <a:t>9 </a:t>
            </a:r>
            <a:r>
              <a:rPr lang="en-US" sz="2800" dirty="0"/>
              <a:t>minutes on this part.</a:t>
            </a:r>
          </a:p>
        </p:txBody>
      </p:sp>
    </p:spTree>
    <p:extLst>
      <p:ext uri="{BB962C8B-B14F-4D97-AF65-F5344CB8AC3E}">
        <p14:creationId xmlns:p14="http://schemas.microsoft.com/office/powerpoint/2010/main" val="379573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69817" y="1388306"/>
            <a:ext cx="9444446" cy="5469694"/>
          </a:xfrm>
          <a:prstGeom prst="rect">
            <a:avLst/>
          </a:prstGeom>
          <a:noFill/>
        </p:spPr>
      </p:pic>
    </p:spTree>
    <p:extLst>
      <p:ext uri="{BB962C8B-B14F-4D97-AF65-F5344CB8AC3E}">
        <p14:creationId xmlns:p14="http://schemas.microsoft.com/office/powerpoint/2010/main" val="243204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414" y="1503127"/>
            <a:ext cx="7407745" cy="3970318"/>
          </a:xfrm>
          <a:prstGeom prst="rect">
            <a:avLst/>
          </a:prstGeom>
        </p:spPr>
        <p:txBody>
          <a:bodyPr wrap="square">
            <a:spAutoFit/>
          </a:bodyPr>
          <a:lstStyle/>
          <a:p>
            <a:pPr algn="just"/>
            <a:endParaRPr lang="en-US" sz="2800" dirty="0"/>
          </a:p>
          <a:p>
            <a:pPr algn="just"/>
            <a:r>
              <a:rPr lang="en-US" sz="2800" b="1" dirty="0"/>
              <a:t>Formal and informal writing  (Part 4) </a:t>
            </a:r>
          </a:p>
          <a:p>
            <a:pPr algn="just"/>
            <a:endParaRPr lang="en-US" sz="2800" dirty="0"/>
          </a:p>
          <a:p>
            <a:pPr algn="just"/>
            <a:r>
              <a:rPr lang="en-US" sz="2800" dirty="0"/>
              <a:t>This part requires that you write an informal email to a friend and a more formal email to an unknown person. Both emails are in reaction to information about a change. You should spend no more than 15 minutes on this part.</a:t>
            </a:r>
          </a:p>
        </p:txBody>
      </p:sp>
    </p:spTree>
    <p:extLst>
      <p:ext uri="{BB962C8B-B14F-4D97-AF65-F5344CB8AC3E}">
        <p14:creationId xmlns:p14="http://schemas.microsoft.com/office/powerpoint/2010/main" val="2692385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3470" y="1346354"/>
            <a:ext cx="7547570" cy="3785652"/>
          </a:xfrm>
          <a:prstGeom prst="rect">
            <a:avLst/>
          </a:prstGeom>
        </p:spPr>
        <p:txBody>
          <a:bodyPr wrap="square">
            <a:spAutoFit/>
          </a:bodyPr>
          <a:lstStyle/>
          <a:p>
            <a:pPr algn="just"/>
            <a:r>
              <a:rPr lang="en-US" sz="2400" b="1" dirty="0"/>
              <a:t>Preparation</a:t>
            </a:r>
          </a:p>
          <a:p>
            <a:pPr algn="just"/>
            <a:endParaRPr lang="en-US" sz="2400" dirty="0"/>
          </a:p>
          <a:p>
            <a:pPr algn="just"/>
            <a:r>
              <a:rPr lang="en-US" sz="2400" dirty="0"/>
              <a:t>Differentiate your two messages. One should clearly be an informal email to a friend or close family member, while the second should clearly be a formal email to a company.</a:t>
            </a:r>
          </a:p>
          <a:p>
            <a:pPr algn="just"/>
            <a:endParaRPr lang="en-US" sz="2400" dirty="0"/>
          </a:p>
          <a:p>
            <a:pPr algn="just"/>
            <a:r>
              <a:rPr lang="en-US" sz="2400" dirty="0"/>
              <a:t>You are also assessed on how broadly and accurately you can write so use a wide range of vocabulary, grammar and cohesive devices. </a:t>
            </a:r>
          </a:p>
        </p:txBody>
      </p:sp>
    </p:spTree>
    <p:extLst>
      <p:ext uri="{BB962C8B-B14F-4D97-AF65-F5344CB8AC3E}">
        <p14:creationId xmlns:p14="http://schemas.microsoft.com/office/powerpoint/2010/main" val="2782336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191</TotalTime>
  <Words>559</Words>
  <Application>Microsoft Office PowerPoint</Application>
  <PresentationFormat>On-screen Show (4:3)</PresentationFormat>
  <Paragraphs>48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LAYOUT A  Dear Sir, I am writing to you because I am unable to pay next month’s rent which is due on Saturday. Unfortunately, the other day I lost my wallet, and there was a large amount of money inside. I have, therefore, had to write to my parents to ask them to send me some money urgently. As soon as it arrives, I will immediately notify you and arrange to pay by cash or cheque. I hope that this does not cause you much inconvenience. There are also some problems with the flat that I wish to bring to your attention. First, the cold tap in the bathroom will not turn off properly, and the water is dripping constantly. This will need to be fixed quickly because it is wasting water. Second, one of the back burners on the top of the oven does not work at all. I’m sorry that I cannot pay the rent on time, and trust that you will understand.  Yours sincerely Jane Citizen </vt:lpstr>
      <vt:lpstr>                                LAYOUT B  Dear Sir,  I am writing to you because I am unable to pay next month’s rent which is due on Saturday. Unfortunately, the other day I lost my wallet, and there was a large amount of money inside. I have, therefore, had to write to my parents to ask them to send me some money urgently. As soon as it arrives, I will immediately notify you and arrange to pay by cash or cheque. I hope that this does not cause you much inconvenience.   There are also some problems with the flat that I wish to bring to your attention. First, the cold tap in the bathroom will not turn off properly, and the water is dripping constantly. This will need to be fixed quickly because it is wasting water. Second, one of the back burners on the top of the oven does not work at all.   I’m sorry that I cannot pay the rent on time, and trust that you will understand.  Yours sincerely Jane Citizen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SAKIB</cp:lastModifiedBy>
  <cp:revision>20</cp:revision>
  <dcterms:created xsi:type="dcterms:W3CDTF">2019-01-14T08:16:36Z</dcterms:created>
  <dcterms:modified xsi:type="dcterms:W3CDTF">2020-09-15T05:46:00Z</dcterms:modified>
</cp:coreProperties>
</file>