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EN%20KUMAR\Desktop\anitha\employee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Sheet1!$H$1</c:f>
              <c:strCache>
                <c:ptCount val="1"/>
                <c:pt idx="0">
                  <c:v>   Year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91-48D3-B961-EBEE2844A1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91-48D3-B961-EBEE2844A1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91-48D3-B961-EBEE2844A1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C91-48D3-B961-EBEE2844A1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C91-48D3-B961-EBEE2844A1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C91-48D3-B961-EBEE2844A1B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C91-48D3-B961-EBEE2844A1B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C91-48D3-B961-EBEE2844A1B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C91-48D3-B961-EBEE2844A1B7}"/>
              </c:ext>
            </c:extLst>
          </c:dPt>
          <c:dLbls>
            <c:dLbl>
              <c:idx val="0"/>
              <c:layout>
                <c:manualLayout>
                  <c:x val="-7.2222222222222215E-2"/>
                  <c:y val="-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91-48D3-B961-EBEE2844A1B7}"/>
                </c:ext>
              </c:extLst>
            </c:dLbl>
            <c:dLbl>
              <c:idx val="1"/>
              <c:layout>
                <c:manualLayout>
                  <c:x val="-8.5000000000000062E-2"/>
                  <c:y val="4.94791666666666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91-48D3-B961-EBEE2844A1B7}"/>
                </c:ext>
              </c:extLst>
            </c:dLbl>
            <c:dLbl>
              <c:idx val="2"/>
              <c:layout>
                <c:manualLayout>
                  <c:x val="-0.1133333333333333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91-48D3-B961-EBEE2844A1B7}"/>
                </c:ext>
              </c:extLst>
            </c:dLbl>
            <c:dLbl>
              <c:idx val="3"/>
              <c:layout>
                <c:manualLayout>
                  <c:x val="-6.5000000000000002E-2"/>
                  <c:y val="-3.127009514435695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91-48D3-B961-EBEE2844A1B7}"/>
                </c:ext>
              </c:extLst>
            </c:dLbl>
            <c:dLbl>
              <c:idx val="4"/>
              <c:layout>
                <c:manualLayout>
                  <c:x val="-3.9087947882736153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91-48D3-B961-EBEE2844A1B7}"/>
                </c:ext>
              </c:extLst>
            </c:dLbl>
            <c:dLbl>
              <c:idx val="5"/>
              <c:layout>
                <c:manualLayout>
                  <c:x val="2.6058631921824105E-2"/>
                  <c:y val="-1.15163147792706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C91-48D3-B961-EBEE2844A1B7}"/>
                </c:ext>
              </c:extLst>
            </c:dLbl>
            <c:dLbl>
              <c:idx val="6"/>
              <c:layout>
                <c:manualLayout>
                  <c:x val="0"/>
                  <c:y val="-5.75815738963531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C91-48D3-B961-EBEE2844A1B7}"/>
                </c:ext>
              </c:extLst>
            </c:dLbl>
            <c:dLbl>
              <c:idx val="8"/>
              <c:layout>
                <c:manualLayout>
                  <c:x val="4.7774158523344191E-2"/>
                  <c:y val="-1.535508637236084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C91-48D3-B961-EBEE2844A1B7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multiLvlStrRef>
              <c:f>Sheet1!$D$2:$G$10</c:f>
              <c:multiLvlStrCache>
                <c:ptCount val="9"/>
                <c:lvl>
                  <c:pt idx="0">
                    <c:v>01-Jan-15</c:v>
                  </c:pt>
                  <c:pt idx="1">
                    <c:v>25-Dec-16</c:v>
                  </c:pt>
                  <c:pt idx="2">
                    <c:v>14-May-17</c:v>
                  </c:pt>
                  <c:pt idx="3">
                    <c:v>01-Sep-16</c:v>
                  </c:pt>
                  <c:pt idx="4">
                    <c:v>25-Jan-16</c:v>
                  </c:pt>
                  <c:pt idx="5">
                    <c:v>05-Feb-15</c:v>
                  </c:pt>
                  <c:pt idx="6">
                    <c:v>01-Mar-14</c:v>
                  </c:pt>
                  <c:pt idx="7">
                    <c:v>03-Apr-15</c:v>
                  </c:pt>
                  <c:pt idx="8">
                    <c:v>05-Aug-15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</c:lvl>
                <c:lvl>
                  <c:pt idx="0">
                    <c:v>500000</c:v>
                  </c:pt>
                  <c:pt idx="1">
                    <c:v>250000</c:v>
                  </c:pt>
                  <c:pt idx="2">
                    <c:v>150000</c:v>
                  </c:pt>
                  <c:pt idx="3">
                    <c:v>25000</c:v>
                  </c:pt>
                  <c:pt idx="4">
                    <c:v>15000</c:v>
                  </c:pt>
                  <c:pt idx="5">
                    <c:v>15000</c:v>
                  </c:pt>
                  <c:pt idx="6">
                    <c:v>12000</c:v>
                  </c:pt>
                  <c:pt idx="7">
                    <c:v>6000</c:v>
                  </c:pt>
                  <c:pt idx="8">
                    <c:v>5000</c:v>
                  </c:pt>
                </c:lvl>
                <c:lvl>
                  <c:pt idx="0">
                    <c:v>Director</c:v>
                  </c:pt>
                  <c:pt idx="1">
                    <c:v>Asst.Director</c:v>
                  </c:pt>
                  <c:pt idx="2">
                    <c:v>Manager</c:v>
                  </c:pt>
                  <c:pt idx="3">
                    <c:v>Assistant</c:v>
                  </c:pt>
                  <c:pt idx="4">
                    <c:v>Driver</c:v>
                  </c:pt>
                  <c:pt idx="5">
                    <c:v>Office Boy</c:v>
                  </c:pt>
                  <c:pt idx="6">
                    <c:v>Peon</c:v>
                  </c:pt>
                  <c:pt idx="7">
                    <c:v>Asst.Manager</c:v>
                  </c:pt>
                  <c:pt idx="8">
                    <c:v>Supervioser</c:v>
                  </c:pt>
                </c:lvl>
              </c:multiLvlStrCache>
            </c:multiLvlStrRef>
          </c:cat>
          <c:val>
            <c:numRef>
              <c:f>Sheet1!$H$2:$H$10</c:f>
              <c:numCache>
                <c:formatCode>General</c:formatCode>
                <c:ptCount val="9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C91-48D3-B961-EBEE2844A1B7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  Month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DC91-48D3-B961-EBEE2844A1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DC91-48D3-B961-EBEE2844A1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DC91-48D3-B961-EBEE2844A1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DC91-48D3-B961-EBEE2844A1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DC91-48D3-B961-EBEE2844A1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DC91-48D3-B961-EBEE2844A1B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DC91-48D3-B961-EBEE2844A1B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DC91-48D3-B961-EBEE2844A1B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DC91-48D3-B961-EBEE2844A1B7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multiLvlStrRef>
              <c:f>Sheet1!$D$2:$G$10</c:f>
              <c:multiLvlStrCache>
                <c:ptCount val="9"/>
                <c:lvl>
                  <c:pt idx="0">
                    <c:v>01-Jan-15</c:v>
                  </c:pt>
                  <c:pt idx="1">
                    <c:v>25-Dec-16</c:v>
                  </c:pt>
                  <c:pt idx="2">
                    <c:v>14-May-17</c:v>
                  </c:pt>
                  <c:pt idx="3">
                    <c:v>01-Sep-16</c:v>
                  </c:pt>
                  <c:pt idx="4">
                    <c:v>25-Jan-16</c:v>
                  </c:pt>
                  <c:pt idx="5">
                    <c:v>05-Feb-15</c:v>
                  </c:pt>
                  <c:pt idx="6">
                    <c:v>01-Mar-14</c:v>
                  </c:pt>
                  <c:pt idx="7">
                    <c:v>03-Apr-15</c:v>
                  </c:pt>
                  <c:pt idx="8">
                    <c:v>05-Aug-15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Male</c:v>
                  </c:pt>
                  <c:pt idx="5">
                    <c:v>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Male</c:v>
                  </c:pt>
                </c:lvl>
                <c:lvl>
                  <c:pt idx="0">
                    <c:v>500000</c:v>
                  </c:pt>
                  <c:pt idx="1">
                    <c:v>250000</c:v>
                  </c:pt>
                  <c:pt idx="2">
                    <c:v>150000</c:v>
                  </c:pt>
                  <c:pt idx="3">
                    <c:v>25000</c:v>
                  </c:pt>
                  <c:pt idx="4">
                    <c:v>15000</c:v>
                  </c:pt>
                  <c:pt idx="5">
                    <c:v>15000</c:v>
                  </c:pt>
                  <c:pt idx="6">
                    <c:v>12000</c:v>
                  </c:pt>
                  <c:pt idx="7">
                    <c:v>6000</c:v>
                  </c:pt>
                  <c:pt idx="8">
                    <c:v>5000</c:v>
                  </c:pt>
                </c:lvl>
                <c:lvl>
                  <c:pt idx="0">
                    <c:v>Director</c:v>
                  </c:pt>
                  <c:pt idx="1">
                    <c:v>Asst.Director</c:v>
                  </c:pt>
                  <c:pt idx="2">
                    <c:v>Manager</c:v>
                  </c:pt>
                  <c:pt idx="3">
                    <c:v>Assistant</c:v>
                  </c:pt>
                  <c:pt idx="4">
                    <c:v>Driver</c:v>
                  </c:pt>
                  <c:pt idx="5">
                    <c:v>Office Boy</c:v>
                  </c:pt>
                  <c:pt idx="6">
                    <c:v>Peon</c:v>
                  </c:pt>
                  <c:pt idx="7">
                    <c:v>Asst.Manager</c:v>
                  </c:pt>
                  <c:pt idx="8">
                    <c:v>Supervioser</c:v>
                  </c:pt>
                </c:lvl>
              </c:multiLvlStrCache>
            </c:multiLvl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DC91-48D3-B961-EBEE2844A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NAME: K. ANITHA.</a:t>
            </a:r>
          </a:p>
          <a:p>
            <a:r>
              <a:rPr lang="en-US" sz="2400" dirty="0"/>
              <a:t>REGISTER NO: 312216214</a:t>
            </a:r>
          </a:p>
          <a:p>
            <a:r>
              <a:rPr lang="en-US" sz="2400" dirty="0"/>
              <a:t>DEPARTMENT: B.COM(Bank Management)</a:t>
            </a:r>
          </a:p>
          <a:p>
            <a:r>
              <a:rPr lang="en-US" sz="2400" dirty="0"/>
              <a:t>COLLEGE: SHRI SHANKARALAL SUNDARBAI SHASUNSUN JAIN COLLEGE FOR WOMEN.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D0F3D-D1B8-8B68-618E-D2AF1E81D330}"/>
              </a:ext>
            </a:extLst>
          </p:cNvPr>
          <p:cNvSpPr txBox="1"/>
          <p:nvPr/>
        </p:nvSpPr>
        <p:spPr>
          <a:xfrm>
            <a:off x="1524000" y="1295400"/>
            <a:ext cx="99822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1.DATA COLLECTION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Employee Data </a:t>
            </a:r>
          </a:p>
          <a:p>
            <a:r>
              <a:rPr lang="en-IN" sz="2000" b="1" dirty="0"/>
              <a:t>2.FEATURE COLLECTION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CNIC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Designation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Basic Salary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Joining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Month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Contact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Address</a:t>
            </a:r>
          </a:p>
          <a:p>
            <a:r>
              <a:rPr lang="en-IN" sz="2000" b="1" dirty="0"/>
              <a:t>3.SALARY LEVEL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High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Medium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E464260-75F5-4D66-8049-89BF36F93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315905"/>
              </p:ext>
            </p:extLst>
          </p:nvPr>
        </p:nvGraphicFramePr>
        <p:xfrm>
          <a:off x="838200" y="1219200"/>
          <a:ext cx="7620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5A36A-9770-BC4B-BCCA-0DDE09E2CF00}"/>
              </a:ext>
            </a:extLst>
          </p:cNvPr>
          <p:cNvSpPr txBox="1"/>
          <p:nvPr/>
        </p:nvSpPr>
        <p:spPr>
          <a:xfrm>
            <a:off x="1371600" y="1371600"/>
            <a:ext cx="82296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Summary: What are the main takeaways from the project?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Contributions: What contributions does the project make?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Limitations: What are the limitations or challenges faced?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Recommendations: What are the proposed next steps or recommendations?</a:t>
            </a:r>
            <a:endParaRPr lang="en-IN" sz="2800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C6341F-1D86-F1CE-CD99-13F0BB91BAB6}"/>
              </a:ext>
            </a:extLst>
          </p:cNvPr>
          <p:cNvSpPr/>
          <p:nvPr/>
        </p:nvSpPr>
        <p:spPr>
          <a:xfrm>
            <a:off x="1600200" y="2514600"/>
            <a:ext cx="6934200" cy="2743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Issues: Difficulty in deriving actionable insights, improving performance, reducing turnover, and optimizing compensation.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Challenge: Fragmented and underutilized employee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Objective: To analyze and integrate employee data to enhance decision-making and strategic improvements.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Definition of the Problem: Describe the specific problem or challenge that the project addresses.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1" y="0"/>
            <a:ext cx="531749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9CECB-9490-E72E-CB5C-2B7E2A28E221}"/>
              </a:ext>
            </a:extLst>
          </p:cNvPr>
          <p:cNvSpPr txBox="1"/>
          <p:nvPr/>
        </p:nvSpPr>
        <p:spPr>
          <a:xfrm>
            <a:off x="1219200" y="762000"/>
            <a:ext cx="79358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"Project Overview" section provides a high-level summary of a project, including its key aspects and general approach. It is designed to give readers a clear understanding of what the project is about, its purpose, and its scope. Here’s what it typically includes: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Summarize the primary goal of the project and its intended outcome.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 Define the boundaries of the project, including what is within and outside its scope.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 List the key deliverables or outputs of the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8A3EE-7240-8451-6E65-4C93132A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7010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D45A8-8151-D137-DA07-7657E9106E26}"/>
              </a:ext>
            </a:extLst>
          </p:cNvPr>
          <p:cNvSpPr txBox="1"/>
          <p:nvPr/>
        </p:nvSpPr>
        <p:spPr>
          <a:xfrm>
            <a:off x="2819400" y="1981200"/>
            <a:ext cx="63348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Data Integration: Combine data from various systems into a unified dataset.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Advanced Analysis: Use statistical methods and machine learning to </a:t>
            </a:r>
            <a:r>
              <a:rPr lang="en-IN" sz="2800" dirty="0" err="1"/>
              <a:t>analyze</a:t>
            </a:r>
            <a:r>
              <a:rPr lang="en-IN" sz="2800" dirty="0"/>
              <a:t> data.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Insight Generation: Provide actionable recommendations based on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4A63-1D08-00F3-20B2-89E4AB609BEA}"/>
              </a:ext>
            </a:extLst>
          </p:cNvPr>
          <p:cNvSpPr txBox="1"/>
          <p:nvPr/>
        </p:nvSpPr>
        <p:spPr>
          <a:xfrm>
            <a:off x="838200" y="1219200"/>
            <a:ext cx="9067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Explanation: This section details the data used for the project. It includes information on the dataset’s origin, structure, and any relevant characteristics.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EAC67-9876-7F7A-150E-B28175EF20EE}"/>
              </a:ext>
            </a:extLst>
          </p:cNvPr>
          <p:cNvSpPr txBox="1"/>
          <p:nvPr/>
        </p:nvSpPr>
        <p:spPr>
          <a:xfrm>
            <a:off x="1371600" y="2819400"/>
            <a:ext cx="77819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Demographic Data: Information on name, gender, job role, and tenure.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Performance Data: Performance ratings, achievements, and feedback scores.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Attendance Data: Records of attendance, absenteeism, and leave.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87C64-0AF0-6A24-6D3B-19F9F61FD8A7}"/>
              </a:ext>
            </a:extLst>
          </p:cNvPr>
          <p:cNvSpPr txBox="1"/>
          <p:nvPr/>
        </p:nvSpPr>
        <p:spPr>
          <a:xfrm>
            <a:off x="3352801" y="2133600"/>
            <a:ext cx="373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Director  </a:t>
            </a:r>
            <a:r>
              <a:rPr lang="en-IN" sz="2400" dirty="0"/>
              <a:t>             500000</a:t>
            </a:r>
          </a:p>
          <a:p>
            <a:r>
              <a:rPr lang="en-IN" sz="2400" b="1" dirty="0" err="1"/>
              <a:t>Asst.Director</a:t>
            </a:r>
            <a:r>
              <a:rPr lang="en-IN" sz="2400" b="1" dirty="0"/>
              <a:t>      </a:t>
            </a:r>
            <a:r>
              <a:rPr lang="en-IN" sz="2400" dirty="0"/>
              <a:t>250000</a:t>
            </a:r>
          </a:p>
          <a:p>
            <a:r>
              <a:rPr lang="en-IN" sz="2400" b="1" dirty="0"/>
              <a:t>Manager</a:t>
            </a:r>
            <a:r>
              <a:rPr lang="en-IN" sz="2400" dirty="0"/>
              <a:t>             150000</a:t>
            </a:r>
          </a:p>
          <a:p>
            <a:r>
              <a:rPr lang="en-IN" sz="2400" b="1" dirty="0"/>
              <a:t>Assistant </a:t>
            </a:r>
            <a:r>
              <a:rPr lang="en-IN" sz="2400" dirty="0"/>
              <a:t>              25000</a:t>
            </a:r>
          </a:p>
          <a:p>
            <a:r>
              <a:rPr lang="en-IN" sz="2400" b="1" dirty="0"/>
              <a:t>Driver  </a:t>
            </a:r>
            <a:r>
              <a:rPr lang="en-IN" sz="2400" dirty="0"/>
              <a:t>                  15000</a:t>
            </a:r>
          </a:p>
          <a:p>
            <a:r>
              <a:rPr lang="en-IN" sz="2400" b="1" dirty="0"/>
              <a:t>Office Boy</a:t>
            </a:r>
            <a:r>
              <a:rPr lang="en-IN" sz="2400" dirty="0"/>
              <a:t>             15000</a:t>
            </a:r>
          </a:p>
          <a:p>
            <a:r>
              <a:rPr lang="en-IN" sz="2400" b="1" dirty="0"/>
              <a:t>Peon   </a:t>
            </a:r>
            <a:r>
              <a:rPr lang="en-IN" sz="2400" dirty="0"/>
              <a:t>                   12000</a:t>
            </a:r>
          </a:p>
          <a:p>
            <a:r>
              <a:rPr lang="en-IN" sz="2400" b="1" dirty="0" err="1"/>
              <a:t>Asst.Manager</a:t>
            </a:r>
            <a:r>
              <a:rPr lang="en-IN" sz="2400" b="1" dirty="0"/>
              <a:t>        </a:t>
            </a:r>
            <a:r>
              <a:rPr lang="en-IN" sz="2400" dirty="0"/>
              <a:t>6000</a:t>
            </a:r>
          </a:p>
          <a:p>
            <a:r>
              <a:rPr lang="en-IN" sz="2400" b="1" dirty="0" err="1"/>
              <a:t>Supervioser</a:t>
            </a:r>
            <a:r>
              <a:rPr lang="en-IN" sz="2400" dirty="0"/>
              <a:t>            5000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7ECB8-BDF6-5FDC-A078-C7574796F75F}"/>
              </a:ext>
            </a:extLst>
          </p:cNvPr>
          <p:cNvSpPr txBox="1"/>
          <p:nvPr/>
        </p:nvSpPr>
        <p:spPr>
          <a:xfrm>
            <a:off x="3810000" y="12954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SALARY LEVEL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483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praveen kumar</cp:lastModifiedBy>
  <cp:revision>17</cp:revision>
  <dcterms:created xsi:type="dcterms:W3CDTF">2024-03-29T15:07:22Z</dcterms:created>
  <dcterms:modified xsi:type="dcterms:W3CDTF">2024-09-03T08:21:17Z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