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84ADC-4A14-4BD1-B527-681FD705D5B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4B6A37-50D8-4304-8150-46B2CB0C36B4}">
      <dgm:prSet/>
      <dgm:spPr/>
      <dgm:t>
        <a:bodyPr/>
        <a:lstStyle/>
        <a:p>
          <a:pPr>
            <a:defRPr cap="all"/>
          </a:pPr>
          <a:r>
            <a:rPr lang="en-US" b="1" i="0" baseline="0"/>
            <a:t>Routine screenings</a:t>
          </a:r>
          <a:r>
            <a:rPr lang="en-US" b="0" i="0" baseline="0"/>
            <a:t> for individuals over </a:t>
          </a:r>
          <a:r>
            <a:rPr lang="en-US" b="1" i="0" baseline="0"/>
            <a:t>40 years</a:t>
          </a:r>
          <a:r>
            <a:rPr lang="en-US" b="0" i="0" baseline="0"/>
            <a:t> to monitor cholesterol and blood pressure levels.</a:t>
          </a:r>
          <a:endParaRPr lang="en-US"/>
        </a:p>
      </dgm:t>
    </dgm:pt>
    <dgm:pt modelId="{4B2D24B0-05DF-4881-9EE2-C5893E12BCDA}" type="parTrans" cxnId="{190FFA2F-9917-4E73-97A1-717C702C415A}">
      <dgm:prSet/>
      <dgm:spPr/>
      <dgm:t>
        <a:bodyPr/>
        <a:lstStyle/>
        <a:p>
          <a:endParaRPr lang="en-US"/>
        </a:p>
      </dgm:t>
    </dgm:pt>
    <dgm:pt modelId="{37795AE8-E563-42CF-9728-91BFCFE0F376}" type="sibTrans" cxnId="{190FFA2F-9917-4E73-97A1-717C702C415A}">
      <dgm:prSet/>
      <dgm:spPr/>
      <dgm:t>
        <a:bodyPr/>
        <a:lstStyle/>
        <a:p>
          <a:endParaRPr lang="en-US"/>
        </a:p>
      </dgm:t>
    </dgm:pt>
    <dgm:pt modelId="{7D7EF43E-4032-40F0-8AD1-D9CA4D872EBF}">
      <dgm:prSet/>
      <dgm:spPr/>
      <dgm:t>
        <a:bodyPr/>
        <a:lstStyle/>
        <a:p>
          <a:pPr>
            <a:defRPr cap="all"/>
          </a:pPr>
          <a:r>
            <a:rPr lang="en-US" b="0" i="0" baseline="0"/>
            <a:t>Implement </a:t>
          </a:r>
          <a:r>
            <a:rPr lang="en-US" b="1" i="0" baseline="0"/>
            <a:t>dietary interventions</a:t>
          </a:r>
          <a:r>
            <a:rPr lang="en-US" b="0" i="0" baseline="0"/>
            <a:t> (low-fat, low-sodium diets) and </a:t>
          </a:r>
          <a:r>
            <a:rPr lang="en-US" b="1" i="0" baseline="0"/>
            <a:t>medication adherence programs</a:t>
          </a:r>
          <a:r>
            <a:rPr lang="en-US" b="0" i="0" baseline="0"/>
            <a:t> for high-risk groups. </a:t>
          </a:r>
          <a:endParaRPr lang="en-US"/>
        </a:p>
      </dgm:t>
    </dgm:pt>
    <dgm:pt modelId="{CC166E1A-A609-46DC-AA0B-7D5F00BFA2CC}" type="parTrans" cxnId="{514F9647-4BC4-455A-B413-A724774353C9}">
      <dgm:prSet/>
      <dgm:spPr/>
      <dgm:t>
        <a:bodyPr/>
        <a:lstStyle/>
        <a:p>
          <a:endParaRPr lang="en-US"/>
        </a:p>
      </dgm:t>
    </dgm:pt>
    <dgm:pt modelId="{9CB6DAEB-E504-4155-A2F6-7B092F392533}" type="sibTrans" cxnId="{514F9647-4BC4-455A-B413-A724774353C9}">
      <dgm:prSet/>
      <dgm:spPr/>
      <dgm:t>
        <a:bodyPr/>
        <a:lstStyle/>
        <a:p>
          <a:endParaRPr lang="en-US"/>
        </a:p>
      </dgm:t>
    </dgm:pt>
    <dgm:pt modelId="{7FBD77A5-DFFC-4FB9-A94C-99B428E4F0CF}">
      <dgm:prSet/>
      <dgm:spPr/>
      <dgm:t>
        <a:bodyPr/>
        <a:lstStyle/>
        <a:p>
          <a:pPr>
            <a:defRPr cap="all"/>
          </a:pPr>
          <a:r>
            <a:rPr lang="en-US" b="1"/>
            <a:t>Weight management programs</a:t>
          </a:r>
          <a:r>
            <a:rPr lang="en-US"/>
            <a:t> through </a:t>
          </a:r>
          <a:r>
            <a:rPr lang="en-US" b="1"/>
            <a:t>nutrition counseling and fitness initiatives</a:t>
          </a:r>
          <a:r>
            <a:rPr lang="en-US"/>
            <a:t> to reduce BMI.</a:t>
          </a:r>
        </a:p>
      </dgm:t>
    </dgm:pt>
    <dgm:pt modelId="{376E8761-09E9-413B-85F9-34C4FA0AC3B4}" type="parTrans" cxnId="{A52E7362-9479-4CAB-BA84-D012C70CC630}">
      <dgm:prSet/>
      <dgm:spPr/>
      <dgm:t>
        <a:bodyPr/>
        <a:lstStyle/>
        <a:p>
          <a:endParaRPr lang="en-US"/>
        </a:p>
      </dgm:t>
    </dgm:pt>
    <dgm:pt modelId="{328BA93D-253A-4DE2-8D73-E5A3A5448B84}" type="sibTrans" cxnId="{A52E7362-9479-4CAB-BA84-D012C70CC630}">
      <dgm:prSet/>
      <dgm:spPr/>
      <dgm:t>
        <a:bodyPr/>
        <a:lstStyle/>
        <a:p>
          <a:endParaRPr lang="en-US"/>
        </a:p>
      </dgm:t>
    </dgm:pt>
    <dgm:pt modelId="{C429C938-5A2A-4E81-9C2A-7722609F7D05}">
      <dgm:prSet/>
      <dgm:spPr/>
      <dgm:t>
        <a:bodyPr/>
        <a:lstStyle/>
        <a:p>
          <a:pPr>
            <a:defRPr cap="all"/>
          </a:pPr>
          <a:r>
            <a:rPr lang="en-US" b="1"/>
            <a:t>metabolic and cardiovascular differences</a:t>
          </a:r>
          <a:r>
            <a:rPr lang="en-US"/>
            <a:t> in men and women for </a:t>
          </a:r>
          <a:r>
            <a:rPr lang="en-US" b="1"/>
            <a:t>personalized treatment plans</a:t>
          </a:r>
          <a:r>
            <a:rPr lang="en-US"/>
            <a:t>. </a:t>
          </a:r>
        </a:p>
      </dgm:t>
    </dgm:pt>
    <dgm:pt modelId="{AA0EA737-142F-4275-9DC6-6A4FB76F3DFA}" type="parTrans" cxnId="{0AB3520F-8443-49F1-A02F-442612C1D28E}">
      <dgm:prSet/>
      <dgm:spPr/>
      <dgm:t>
        <a:bodyPr/>
        <a:lstStyle/>
        <a:p>
          <a:endParaRPr lang="en-US"/>
        </a:p>
      </dgm:t>
    </dgm:pt>
    <dgm:pt modelId="{99FC46C9-22AE-4B7C-ADFA-C02ED3A09699}" type="sibTrans" cxnId="{0AB3520F-8443-49F1-A02F-442612C1D28E}">
      <dgm:prSet/>
      <dgm:spPr/>
      <dgm:t>
        <a:bodyPr/>
        <a:lstStyle/>
        <a:p>
          <a:endParaRPr lang="en-US"/>
        </a:p>
      </dgm:t>
    </dgm:pt>
    <dgm:pt modelId="{BCEBBE24-251A-46A6-84EC-E2F81EC08E3B}" type="pres">
      <dgm:prSet presAssocID="{74C84ADC-4A14-4BD1-B527-681FD705D5B5}" presName="root" presStyleCnt="0">
        <dgm:presLayoutVars>
          <dgm:dir/>
          <dgm:resizeHandles val="exact"/>
        </dgm:presLayoutVars>
      </dgm:prSet>
      <dgm:spPr/>
    </dgm:pt>
    <dgm:pt modelId="{7E83E6CF-D9D0-4C01-B9DC-A267EDE5ED61}" type="pres">
      <dgm:prSet presAssocID="{3D4B6A37-50D8-4304-8150-46B2CB0C36B4}" presName="compNode" presStyleCnt="0"/>
      <dgm:spPr/>
    </dgm:pt>
    <dgm:pt modelId="{8A97AE7A-1DAE-4111-A4B2-4A5B9D00A57D}" type="pres">
      <dgm:prSet presAssocID="{3D4B6A37-50D8-4304-8150-46B2CB0C36B4}" presName="iconBgRect" presStyleLbl="bgShp" presStyleIdx="0" presStyleCnt="4"/>
      <dgm:spPr/>
    </dgm:pt>
    <dgm:pt modelId="{CF92579E-45C4-4216-AD82-8B6A930D24D4}" type="pres">
      <dgm:prSet presAssocID="{3D4B6A37-50D8-4304-8150-46B2CB0C36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74B19977-17F6-47B3-8F45-C7070C32DB89}" type="pres">
      <dgm:prSet presAssocID="{3D4B6A37-50D8-4304-8150-46B2CB0C36B4}" presName="spaceRect" presStyleCnt="0"/>
      <dgm:spPr/>
    </dgm:pt>
    <dgm:pt modelId="{803A1AA7-D2BB-408A-9EB0-518645988B78}" type="pres">
      <dgm:prSet presAssocID="{3D4B6A37-50D8-4304-8150-46B2CB0C36B4}" presName="textRect" presStyleLbl="revTx" presStyleIdx="0" presStyleCnt="4">
        <dgm:presLayoutVars>
          <dgm:chMax val="1"/>
          <dgm:chPref val="1"/>
        </dgm:presLayoutVars>
      </dgm:prSet>
      <dgm:spPr/>
    </dgm:pt>
    <dgm:pt modelId="{F3141E4E-40C2-4D6D-83D0-EBEEA774332F}" type="pres">
      <dgm:prSet presAssocID="{37795AE8-E563-42CF-9728-91BFCFE0F376}" presName="sibTrans" presStyleCnt="0"/>
      <dgm:spPr/>
    </dgm:pt>
    <dgm:pt modelId="{AE301B6A-8D7E-4E3D-902C-571A1A918F47}" type="pres">
      <dgm:prSet presAssocID="{7D7EF43E-4032-40F0-8AD1-D9CA4D872EBF}" presName="compNode" presStyleCnt="0"/>
      <dgm:spPr/>
    </dgm:pt>
    <dgm:pt modelId="{E0BCD878-6878-4B43-BAD7-BE815D0F493B}" type="pres">
      <dgm:prSet presAssocID="{7D7EF43E-4032-40F0-8AD1-D9CA4D872EBF}" presName="iconBgRect" presStyleLbl="bgShp" presStyleIdx="1" presStyleCnt="4"/>
      <dgm:spPr/>
    </dgm:pt>
    <dgm:pt modelId="{57527B51-3521-4C30-BE25-83797DCCE775}" type="pres">
      <dgm:prSet presAssocID="{7D7EF43E-4032-40F0-8AD1-D9CA4D872E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7CFDBB3B-C4B9-4C01-847D-EC800014D659}" type="pres">
      <dgm:prSet presAssocID="{7D7EF43E-4032-40F0-8AD1-D9CA4D872EBF}" presName="spaceRect" presStyleCnt="0"/>
      <dgm:spPr/>
    </dgm:pt>
    <dgm:pt modelId="{7C9B1950-95B7-4481-92DC-F6D42941A58E}" type="pres">
      <dgm:prSet presAssocID="{7D7EF43E-4032-40F0-8AD1-D9CA4D872EBF}" presName="textRect" presStyleLbl="revTx" presStyleIdx="1" presStyleCnt="4">
        <dgm:presLayoutVars>
          <dgm:chMax val="1"/>
          <dgm:chPref val="1"/>
        </dgm:presLayoutVars>
      </dgm:prSet>
      <dgm:spPr/>
    </dgm:pt>
    <dgm:pt modelId="{EFECC741-5016-48AD-8E13-73A8910318FC}" type="pres">
      <dgm:prSet presAssocID="{9CB6DAEB-E504-4155-A2F6-7B092F392533}" presName="sibTrans" presStyleCnt="0"/>
      <dgm:spPr/>
    </dgm:pt>
    <dgm:pt modelId="{1AC8F07E-437D-4EF9-9A74-1A1231DDF7BD}" type="pres">
      <dgm:prSet presAssocID="{7FBD77A5-DFFC-4FB9-A94C-99B428E4F0CF}" presName="compNode" presStyleCnt="0"/>
      <dgm:spPr/>
    </dgm:pt>
    <dgm:pt modelId="{42F47324-3778-4359-B7F8-C292E6EBC7BB}" type="pres">
      <dgm:prSet presAssocID="{7FBD77A5-DFFC-4FB9-A94C-99B428E4F0CF}" presName="iconBgRect" presStyleLbl="bgShp" presStyleIdx="2" presStyleCnt="4"/>
      <dgm:spPr/>
    </dgm:pt>
    <dgm:pt modelId="{E568AAEF-AD55-46CC-8187-127DC30436BA}" type="pres">
      <dgm:prSet presAssocID="{7FBD77A5-DFFC-4FB9-A94C-99B428E4F0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C4D5D52B-827C-4A9B-9597-0A8D0139848D}" type="pres">
      <dgm:prSet presAssocID="{7FBD77A5-DFFC-4FB9-A94C-99B428E4F0CF}" presName="spaceRect" presStyleCnt="0"/>
      <dgm:spPr/>
    </dgm:pt>
    <dgm:pt modelId="{ECEA8F00-C6A2-4CF7-A182-C6596D4E17ED}" type="pres">
      <dgm:prSet presAssocID="{7FBD77A5-DFFC-4FB9-A94C-99B428E4F0CF}" presName="textRect" presStyleLbl="revTx" presStyleIdx="2" presStyleCnt="4">
        <dgm:presLayoutVars>
          <dgm:chMax val="1"/>
          <dgm:chPref val="1"/>
        </dgm:presLayoutVars>
      </dgm:prSet>
      <dgm:spPr/>
    </dgm:pt>
    <dgm:pt modelId="{0F72F2BA-555A-48B9-BD33-DA4028DE1353}" type="pres">
      <dgm:prSet presAssocID="{328BA93D-253A-4DE2-8D73-E5A3A5448B84}" presName="sibTrans" presStyleCnt="0"/>
      <dgm:spPr/>
    </dgm:pt>
    <dgm:pt modelId="{537C6203-57E8-4C1B-868E-071E33A2C5E2}" type="pres">
      <dgm:prSet presAssocID="{C429C938-5A2A-4E81-9C2A-7722609F7D05}" presName="compNode" presStyleCnt="0"/>
      <dgm:spPr/>
    </dgm:pt>
    <dgm:pt modelId="{766B7C88-4C74-400B-8209-4BC85818D02C}" type="pres">
      <dgm:prSet presAssocID="{C429C938-5A2A-4E81-9C2A-7722609F7D05}" presName="iconBgRect" presStyleLbl="bgShp" presStyleIdx="3" presStyleCnt="4"/>
      <dgm:spPr/>
    </dgm:pt>
    <dgm:pt modelId="{21883D02-E750-4757-9DD9-37E192340EA1}" type="pres">
      <dgm:prSet presAssocID="{C429C938-5A2A-4E81-9C2A-7722609F7D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7F187F30-1640-4897-B3BA-16C708887FDF}" type="pres">
      <dgm:prSet presAssocID="{C429C938-5A2A-4E81-9C2A-7722609F7D05}" presName="spaceRect" presStyleCnt="0"/>
      <dgm:spPr/>
    </dgm:pt>
    <dgm:pt modelId="{FA329E2C-4575-4B42-8E6A-E77CDA3ACFEC}" type="pres">
      <dgm:prSet presAssocID="{C429C938-5A2A-4E81-9C2A-7722609F7D0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FA4709-088E-43CF-A0CD-6907A80D1531}" type="presOf" srcId="{7D7EF43E-4032-40F0-8AD1-D9CA4D872EBF}" destId="{7C9B1950-95B7-4481-92DC-F6D42941A58E}" srcOrd="0" destOrd="0" presId="urn:microsoft.com/office/officeart/2018/5/layout/IconCircleLabelList"/>
    <dgm:cxn modelId="{79AADD0A-2428-467E-8F39-C2B56680C164}" type="presOf" srcId="{C429C938-5A2A-4E81-9C2A-7722609F7D05}" destId="{FA329E2C-4575-4B42-8E6A-E77CDA3ACFEC}" srcOrd="0" destOrd="0" presId="urn:microsoft.com/office/officeart/2018/5/layout/IconCircleLabelList"/>
    <dgm:cxn modelId="{0AB3520F-8443-49F1-A02F-442612C1D28E}" srcId="{74C84ADC-4A14-4BD1-B527-681FD705D5B5}" destId="{C429C938-5A2A-4E81-9C2A-7722609F7D05}" srcOrd="3" destOrd="0" parTransId="{AA0EA737-142F-4275-9DC6-6A4FB76F3DFA}" sibTransId="{99FC46C9-22AE-4B7C-ADFA-C02ED3A09699}"/>
    <dgm:cxn modelId="{190FFA2F-9917-4E73-97A1-717C702C415A}" srcId="{74C84ADC-4A14-4BD1-B527-681FD705D5B5}" destId="{3D4B6A37-50D8-4304-8150-46B2CB0C36B4}" srcOrd="0" destOrd="0" parTransId="{4B2D24B0-05DF-4881-9EE2-C5893E12BCDA}" sibTransId="{37795AE8-E563-42CF-9728-91BFCFE0F376}"/>
    <dgm:cxn modelId="{A52E7362-9479-4CAB-BA84-D012C70CC630}" srcId="{74C84ADC-4A14-4BD1-B527-681FD705D5B5}" destId="{7FBD77A5-DFFC-4FB9-A94C-99B428E4F0CF}" srcOrd="2" destOrd="0" parTransId="{376E8761-09E9-413B-85F9-34C4FA0AC3B4}" sibTransId="{328BA93D-253A-4DE2-8D73-E5A3A5448B84}"/>
    <dgm:cxn modelId="{514F9647-4BC4-455A-B413-A724774353C9}" srcId="{74C84ADC-4A14-4BD1-B527-681FD705D5B5}" destId="{7D7EF43E-4032-40F0-8AD1-D9CA4D872EBF}" srcOrd="1" destOrd="0" parTransId="{CC166E1A-A609-46DC-AA0B-7D5F00BFA2CC}" sibTransId="{9CB6DAEB-E504-4155-A2F6-7B092F392533}"/>
    <dgm:cxn modelId="{24FF5A90-5B1D-41CB-AFDB-2705085B9E68}" type="presOf" srcId="{3D4B6A37-50D8-4304-8150-46B2CB0C36B4}" destId="{803A1AA7-D2BB-408A-9EB0-518645988B78}" srcOrd="0" destOrd="0" presId="urn:microsoft.com/office/officeart/2018/5/layout/IconCircleLabelList"/>
    <dgm:cxn modelId="{972630CC-ECE2-417D-BA58-900C8FC8F6B4}" type="presOf" srcId="{7FBD77A5-DFFC-4FB9-A94C-99B428E4F0CF}" destId="{ECEA8F00-C6A2-4CF7-A182-C6596D4E17ED}" srcOrd="0" destOrd="0" presId="urn:microsoft.com/office/officeart/2018/5/layout/IconCircleLabelList"/>
    <dgm:cxn modelId="{3D03A7D6-8A0A-4A41-AA75-BEA7D52D04C4}" type="presOf" srcId="{74C84ADC-4A14-4BD1-B527-681FD705D5B5}" destId="{BCEBBE24-251A-46A6-84EC-E2F81EC08E3B}" srcOrd="0" destOrd="0" presId="urn:microsoft.com/office/officeart/2018/5/layout/IconCircleLabelList"/>
    <dgm:cxn modelId="{A8F40D09-85B0-43FE-BF27-B35F867AEAD7}" type="presParOf" srcId="{BCEBBE24-251A-46A6-84EC-E2F81EC08E3B}" destId="{7E83E6CF-D9D0-4C01-B9DC-A267EDE5ED61}" srcOrd="0" destOrd="0" presId="urn:microsoft.com/office/officeart/2018/5/layout/IconCircleLabelList"/>
    <dgm:cxn modelId="{E355176E-8707-402B-A392-1BD21658268D}" type="presParOf" srcId="{7E83E6CF-D9D0-4C01-B9DC-A267EDE5ED61}" destId="{8A97AE7A-1DAE-4111-A4B2-4A5B9D00A57D}" srcOrd="0" destOrd="0" presId="urn:microsoft.com/office/officeart/2018/5/layout/IconCircleLabelList"/>
    <dgm:cxn modelId="{C8F8D4AF-AF66-46AF-B6E6-B68C0CF7ACD5}" type="presParOf" srcId="{7E83E6CF-D9D0-4C01-B9DC-A267EDE5ED61}" destId="{CF92579E-45C4-4216-AD82-8B6A930D24D4}" srcOrd="1" destOrd="0" presId="urn:microsoft.com/office/officeart/2018/5/layout/IconCircleLabelList"/>
    <dgm:cxn modelId="{A7079172-3278-43D4-BC74-8FCD396F5396}" type="presParOf" srcId="{7E83E6CF-D9D0-4C01-B9DC-A267EDE5ED61}" destId="{74B19977-17F6-47B3-8F45-C7070C32DB89}" srcOrd="2" destOrd="0" presId="urn:microsoft.com/office/officeart/2018/5/layout/IconCircleLabelList"/>
    <dgm:cxn modelId="{4E630B7E-91EB-4207-BEBE-AD4A2C261849}" type="presParOf" srcId="{7E83E6CF-D9D0-4C01-B9DC-A267EDE5ED61}" destId="{803A1AA7-D2BB-408A-9EB0-518645988B78}" srcOrd="3" destOrd="0" presId="urn:microsoft.com/office/officeart/2018/5/layout/IconCircleLabelList"/>
    <dgm:cxn modelId="{329B9EC8-D42A-4B7A-87AC-2BBE222DAE26}" type="presParOf" srcId="{BCEBBE24-251A-46A6-84EC-E2F81EC08E3B}" destId="{F3141E4E-40C2-4D6D-83D0-EBEEA774332F}" srcOrd="1" destOrd="0" presId="urn:microsoft.com/office/officeart/2018/5/layout/IconCircleLabelList"/>
    <dgm:cxn modelId="{9E8E427A-DF4A-4C37-AEF7-67467C9D61F1}" type="presParOf" srcId="{BCEBBE24-251A-46A6-84EC-E2F81EC08E3B}" destId="{AE301B6A-8D7E-4E3D-902C-571A1A918F47}" srcOrd="2" destOrd="0" presId="urn:microsoft.com/office/officeart/2018/5/layout/IconCircleLabelList"/>
    <dgm:cxn modelId="{B972769C-FD95-41A1-A58C-C853D89DA342}" type="presParOf" srcId="{AE301B6A-8D7E-4E3D-902C-571A1A918F47}" destId="{E0BCD878-6878-4B43-BAD7-BE815D0F493B}" srcOrd="0" destOrd="0" presId="urn:microsoft.com/office/officeart/2018/5/layout/IconCircleLabelList"/>
    <dgm:cxn modelId="{601F2746-0B46-49C3-8D38-707F89DBD2D2}" type="presParOf" srcId="{AE301B6A-8D7E-4E3D-902C-571A1A918F47}" destId="{57527B51-3521-4C30-BE25-83797DCCE775}" srcOrd="1" destOrd="0" presId="urn:microsoft.com/office/officeart/2018/5/layout/IconCircleLabelList"/>
    <dgm:cxn modelId="{47E25F81-7D7E-4243-99C8-DEB01927CA7D}" type="presParOf" srcId="{AE301B6A-8D7E-4E3D-902C-571A1A918F47}" destId="{7CFDBB3B-C4B9-4C01-847D-EC800014D659}" srcOrd="2" destOrd="0" presId="urn:microsoft.com/office/officeart/2018/5/layout/IconCircleLabelList"/>
    <dgm:cxn modelId="{3FE4FFDE-22A0-4A62-AFA1-AB11C75B2D23}" type="presParOf" srcId="{AE301B6A-8D7E-4E3D-902C-571A1A918F47}" destId="{7C9B1950-95B7-4481-92DC-F6D42941A58E}" srcOrd="3" destOrd="0" presId="urn:microsoft.com/office/officeart/2018/5/layout/IconCircleLabelList"/>
    <dgm:cxn modelId="{ECBEEE2A-3920-4044-A004-2AC85768E259}" type="presParOf" srcId="{BCEBBE24-251A-46A6-84EC-E2F81EC08E3B}" destId="{EFECC741-5016-48AD-8E13-73A8910318FC}" srcOrd="3" destOrd="0" presId="urn:microsoft.com/office/officeart/2018/5/layout/IconCircleLabelList"/>
    <dgm:cxn modelId="{A77FA87D-6CD6-4BDB-BEE7-70D7B55A66F7}" type="presParOf" srcId="{BCEBBE24-251A-46A6-84EC-E2F81EC08E3B}" destId="{1AC8F07E-437D-4EF9-9A74-1A1231DDF7BD}" srcOrd="4" destOrd="0" presId="urn:microsoft.com/office/officeart/2018/5/layout/IconCircleLabelList"/>
    <dgm:cxn modelId="{243E002F-92D7-4A97-B599-38EB4861A669}" type="presParOf" srcId="{1AC8F07E-437D-4EF9-9A74-1A1231DDF7BD}" destId="{42F47324-3778-4359-B7F8-C292E6EBC7BB}" srcOrd="0" destOrd="0" presId="urn:microsoft.com/office/officeart/2018/5/layout/IconCircleLabelList"/>
    <dgm:cxn modelId="{E08861C9-D3A2-41F0-86EB-5FC04F8A46CD}" type="presParOf" srcId="{1AC8F07E-437D-4EF9-9A74-1A1231DDF7BD}" destId="{E568AAEF-AD55-46CC-8187-127DC30436BA}" srcOrd="1" destOrd="0" presId="urn:microsoft.com/office/officeart/2018/5/layout/IconCircleLabelList"/>
    <dgm:cxn modelId="{7763E3E6-E421-4135-B840-0023C93861AC}" type="presParOf" srcId="{1AC8F07E-437D-4EF9-9A74-1A1231DDF7BD}" destId="{C4D5D52B-827C-4A9B-9597-0A8D0139848D}" srcOrd="2" destOrd="0" presId="urn:microsoft.com/office/officeart/2018/5/layout/IconCircleLabelList"/>
    <dgm:cxn modelId="{C4650ECA-B601-48CE-8C1E-F6B0A550353C}" type="presParOf" srcId="{1AC8F07E-437D-4EF9-9A74-1A1231DDF7BD}" destId="{ECEA8F00-C6A2-4CF7-A182-C6596D4E17ED}" srcOrd="3" destOrd="0" presId="urn:microsoft.com/office/officeart/2018/5/layout/IconCircleLabelList"/>
    <dgm:cxn modelId="{9CB1F578-414A-45FC-9E7F-5B311FDC7133}" type="presParOf" srcId="{BCEBBE24-251A-46A6-84EC-E2F81EC08E3B}" destId="{0F72F2BA-555A-48B9-BD33-DA4028DE1353}" srcOrd="5" destOrd="0" presId="urn:microsoft.com/office/officeart/2018/5/layout/IconCircleLabelList"/>
    <dgm:cxn modelId="{85C3970A-DA63-46A5-834C-216880209883}" type="presParOf" srcId="{BCEBBE24-251A-46A6-84EC-E2F81EC08E3B}" destId="{537C6203-57E8-4C1B-868E-071E33A2C5E2}" srcOrd="6" destOrd="0" presId="urn:microsoft.com/office/officeart/2018/5/layout/IconCircleLabelList"/>
    <dgm:cxn modelId="{5DBA5412-F0EC-4AF8-8E89-AAEE0B7DAD91}" type="presParOf" srcId="{537C6203-57E8-4C1B-868E-071E33A2C5E2}" destId="{766B7C88-4C74-400B-8209-4BC85818D02C}" srcOrd="0" destOrd="0" presId="urn:microsoft.com/office/officeart/2018/5/layout/IconCircleLabelList"/>
    <dgm:cxn modelId="{BA04D6A5-5F60-4878-A3F7-9411DAEE778D}" type="presParOf" srcId="{537C6203-57E8-4C1B-868E-071E33A2C5E2}" destId="{21883D02-E750-4757-9DD9-37E192340EA1}" srcOrd="1" destOrd="0" presId="urn:microsoft.com/office/officeart/2018/5/layout/IconCircleLabelList"/>
    <dgm:cxn modelId="{CE0E32EA-37D0-4FA7-B338-2580DD9D812D}" type="presParOf" srcId="{537C6203-57E8-4C1B-868E-071E33A2C5E2}" destId="{7F187F30-1640-4897-B3BA-16C708887FDF}" srcOrd="2" destOrd="0" presId="urn:microsoft.com/office/officeart/2018/5/layout/IconCircleLabelList"/>
    <dgm:cxn modelId="{ED576CF2-AB98-43A7-BBFC-0992B22FB83A}" type="presParOf" srcId="{537C6203-57E8-4C1B-868E-071E33A2C5E2}" destId="{FA329E2C-4575-4B42-8E6A-E77CDA3ACF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7AE7A-1DAE-4111-A4B2-4A5B9D00A57D}">
      <dsp:nvSpPr>
        <dsp:cNvPr id="0" name=""/>
        <dsp:cNvSpPr/>
      </dsp:nvSpPr>
      <dsp:spPr>
        <a:xfrm>
          <a:off x="973190" y="88547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2579E-45C4-4216-AD82-8B6A930D24D4}">
      <dsp:nvSpPr>
        <dsp:cNvPr id="0" name=""/>
        <dsp:cNvSpPr/>
      </dsp:nvSpPr>
      <dsp:spPr>
        <a:xfrm>
          <a:off x="1242597" y="115488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A1AA7-D2BB-408A-9EB0-518645988B78}">
      <dsp:nvSpPr>
        <dsp:cNvPr id="0" name=""/>
        <dsp:cNvSpPr/>
      </dsp:nvSpPr>
      <dsp:spPr>
        <a:xfrm>
          <a:off x="569079" y="2543364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Routine screenings</a:t>
          </a:r>
          <a:r>
            <a:rPr lang="en-US" sz="1100" b="0" i="0" kern="1200" baseline="0"/>
            <a:t> for individuals over </a:t>
          </a:r>
          <a:r>
            <a:rPr lang="en-US" sz="1100" b="1" i="0" kern="1200" baseline="0"/>
            <a:t>40 years</a:t>
          </a:r>
          <a:r>
            <a:rPr lang="en-US" sz="1100" b="0" i="0" kern="1200" baseline="0"/>
            <a:t> to monitor cholesterol and blood pressure levels.</a:t>
          </a:r>
          <a:endParaRPr lang="en-US" sz="1100" kern="1200"/>
        </a:p>
      </dsp:txBody>
      <dsp:txXfrm>
        <a:off x="569079" y="2543364"/>
        <a:ext cx="2072362" cy="922500"/>
      </dsp:txXfrm>
    </dsp:sp>
    <dsp:sp modelId="{E0BCD878-6878-4B43-BAD7-BE815D0F493B}">
      <dsp:nvSpPr>
        <dsp:cNvPr id="0" name=""/>
        <dsp:cNvSpPr/>
      </dsp:nvSpPr>
      <dsp:spPr>
        <a:xfrm>
          <a:off x="3408216" y="88547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27B51-3521-4C30-BE25-83797DCCE775}">
      <dsp:nvSpPr>
        <dsp:cNvPr id="0" name=""/>
        <dsp:cNvSpPr/>
      </dsp:nvSpPr>
      <dsp:spPr>
        <a:xfrm>
          <a:off x="3677623" y="115488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B1950-95B7-4481-92DC-F6D42941A58E}">
      <dsp:nvSpPr>
        <dsp:cNvPr id="0" name=""/>
        <dsp:cNvSpPr/>
      </dsp:nvSpPr>
      <dsp:spPr>
        <a:xfrm>
          <a:off x="3004105" y="2543364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Implement </a:t>
          </a:r>
          <a:r>
            <a:rPr lang="en-US" sz="1100" b="1" i="0" kern="1200" baseline="0"/>
            <a:t>dietary interventions</a:t>
          </a:r>
          <a:r>
            <a:rPr lang="en-US" sz="1100" b="0" i="0" kern="1200" baseline="0"/>
            <a:t> (low-fat, low-sodium diets) and </a:t>
          </a:r>
          <a:r>
            <a:rPr lang="en-US" sz="1100" b="1" i="0" kern="1200" baseline="0"/>
            <a:t>medication adherence programs</a:t>
          </a:r>
          <a:r>
            <a:rPr lang="en-US" sz="1100" b="0" i="0" kern="1200" baseline="0"/>
            <a:t> for high-risk groups. </a:t>
          </a:r>
          <a:endParaRPr lang="en-US" sz="1100" kern="1200"/>
        </a:p>
      </dsp:txBody>
      <dsp:txXfrm>
        <a:off x="3004105" y="2543364"/>
        <a:ext cx="2072362" cy="922500"/>
      </dsp:txXfrm>
    </dsp:sp>
    <dsp:sp modelId="{42F47324-3778-4359-B7F8-C292E6EBC7BB}">
      <dsp:nvSpPr>
        <dsp:cNvPr id="0" name=""/>
        <dsp:cNvSpPr/>
      </dsp:nvSpPr>
      <dsp:spPr>
        <a:xfrm>
          <a:off x="5843242" y="88547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8AAEF-AD55-46CC-8187-127DC30436BA}">
      <dsp:nvSpPr>
        <dsp:cNvPr id="0" name=""/>
        <dsp:cNvSpPr/>
      </dsp:nvSpPr>
      <dsp:spPr>
        <a:xfrm>
          <a:off x="6112649" y="115488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A8F00-C6A2-4CF7-A182-C6596D4E17ED}">
      <dsp:nvSpPr>
        <dsp:cNvPr id="0" name=""/>
        <dsp:cNvSpPr/>
      </dsp:nvSpPr>
      <dsp:spPr>
        <a:xfrm>
          <a:off x="5439131" y="2543364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Weight management programs</a:t>
          </a:r>
          <a:r>
            <a:rPr lang="en-US" sz="1100" kern="1200"/>
            <a:t> through </a:t>
          </a:r>
          <a:r>
            <a:rPr lang="en-US" sz="1100" b="1" kern="1200"/>
            <a:t>nutrition counseling and fitness initiatives</a:t>
          </a:r>
          <a:r>
            <a:rPr lang="en-US" sz="1100" kern="1200"/>
            <a:t> to reduce BMI.</a:t>
          </a:r>
        </a:p>
      </dsp:txBody>
      <dsp:txXfrm>
        <a:off x="5439131" y="2543364"/>
        <a:ext cx="2072362" cy="922500"/>
      </dsp:txXfrm>
    </dsp:sp>
    <dsp:sp modelId="{766B7C88-4C74-400B-8209-4BC85818D02C}">
      <dsp:nvSpPr>
        <dsp:cNvPr id="0" name=""/>
        <dsp:cNvSpPr/>
      </dsp:nvSpPr>
      <dsp:spPr>
        <a:xfrm>
          <a:off x="8278268" y="88547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83D02-E750-4757-9DD9-37E192340EA1}">
      <dsp:nvSpPr>
        <dsp:cNvPr id="0" name=""/>
        <dsp:cNvSpPr/>
      </dsp:nvSpPr>
      <dsp:spPr>
        <a:xfrm>
          <a:off x="8547675" y="115488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29E2C-4575-4B42-8E6A-E77CDA3ACFEC}">
      <dsp:nvSpPr>
        <dsp:cNvPr id="0" name=""/>
        <dsp:cNvSpPr/>
      </dsp:nvSpPr>
      <dsp:spPr>
        <a:xfrm>
          <a:off x="7874157" y="2543364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metabolic and cardiovascular differences</a:t>
          </a:r>
          <a:r>
            <a:rPr lang="en-US" sz="1100" kern="1200"/>
            <a:t> in men and women for </a:t>
          </a:r>
          <a:r>
            <a:rPr lang="en-US" sz="1100" b="1" kern="1200"/>
            <a:t>personalized treatment plans</a:t>
          </a:r>
          <a:r>
            <a:rPr lang="en-US" sz="1100" kern="1200"/>
            <a:t>. </a:t>
          </a:r>
        </a:p>
      </dsp:txBody>
      <dsp:txXfrm>
        <a:off x="7874157" y="2543364"/>
        <a:ext cx="2072362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D81E-E666-6A94-5FF7-4E0EF4348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04E38-23CF-6A53-C4A0-54E2D424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A655-AE30-F774-8B2E-FA163299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8601-FA08-4861-9D06-EDD2401A4F3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51355-38BB-6DC7-0234-49A22FFD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7FDE-2F78-0E49-C7FB-ED81ECCF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C989-6950-40B2-AE46-B6E243EB2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89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FD51-BCED-87E8-57BF-13956464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5F2BF-242A-A708-DC80-90EE2F01F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C9EB5-0168-C85D-E6FF-DEE11BCE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8601-FA08-4861-9D06-EDD2401A4F3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4184-E396-20BA-627F-963EE306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64F86-AF9B-7039-74F2-CAFFCD5A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C989-6950-40B2-AE46-B6E243EB2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D37D6-1384-292C-C8C9-6886BE556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E4B6D-1302-DF64-5E56-CC8DFD44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097E0-91EB-230D-AB9D-C236110B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8601-FA08-4861-9D06-EDD2401A4F3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22480-6BCB-392E-4308-C6907633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55C37-D77B-D8A2-79AE-53782522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C989-6950-40B2-AE46-B6E243EB2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02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D5AC-C5B2-7E17-B2E0-BB357081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8ED6-27B0-943A-16DA-9175D947B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3F96-103C-62A6-AE94-9E166AED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8601-FA08-4861-9D06-EDD2401A4F3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4D52E-404F-E514-474E-2DB94742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33A27-76EE-DBA0-E86D-0070F058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C989-6950-40B2-AE46-B6E243EB2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4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356B-9323-3817-9C31-C3DF6F3F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097FC-59E2-21AD-9EE8-ADBA2FBE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7C5D5-7A36-3C7A-4F40-6B5EAC75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8601-FA08-4861-9D06-EDD2401A4F3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83F0-581B-A438-46E0-AD07DB0E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2B43B-649A-2048-8AA0-59867015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C989-6950-40B2-AE46-B6E243EB2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19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75FE-5712-9C1D-C4FE-2996C279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BB09-477B-764F-2B2E-922645BDE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7C932-6A28-B0E2-C7A2-F5E1A3288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DB13B-2984-BAE8-98DE-C31DAE4D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8601-FA08-4861-9D06-EDD2401A4F3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1A3F3-AEAF-71CD-24F0-E2FE9857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C64AF-FE5D-D021-549B-BE13DEE7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C989-6950-40B2-AE46-B6E243EB2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98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E577-79EC-C442-11E5-420B6AE8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301E2-7B98-A8F0-F3E5-DC4AC4430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F8B23-4D8F-7660-BBD9-9B6CE8B46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AF9E2-DABB-AC8C-2F81-7E40EC027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2FD7A-4F01-84A6-2E74-F493D1099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9E7D4-1B08-B3FE-FCB5-25FDC8E5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8601-FA08-4861-9D06-EDD2401A4F3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A2FD3-A609-9859-1E25-998F408F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EAD3B-ACA8-B7C7-7419-2930ECAB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C989-6950-40B2-AE46-B6E243EB2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4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3F7A-4A8D-6D8B-2FEC-E68D6688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45DAC-A22A-517B-E7C1-D7A9A32B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8601-FA08-4861-9D06-EDD2401A4F3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49983-1A47-7B38-A7D1-7678963C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44399-D8E8-394F-92FD-EE043886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C989-6950-40B2-AE46-B6E243EB2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70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F95F-A85F-E60A-8EC3-297E0C24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8601-FA08-4861-9D06-EDD2401A4F3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828BF-A6D4-B5E4-9D3A-F2BEA7DF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32C90-FD0D-5DD8-54F8-3B7A35D8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C989-6950-40B2-AE46-B6E243EB2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82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A71C-3F9A-A37B-E5E4-A2AFFC89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349CF-EB76-FC08-E16F-EC9DDE00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D6A1F-11D1-C2BF-0032-3AAB7982A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E1DA9-B5DA-B6C4-7CE3-5F855696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8601-FA08-4861-9D06-EDD2401A4F3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1F94F-3510-67BB-7E47-6DF8607D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D323A-5605-29CC-7EBD-93D2D272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C989-6950-40B2-AE46-B6E243EB2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A2E0-0D73-7003-092E-7679B949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9BD4A-7EC7-136F-3660-E4176861D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5C524-92B7-7D20-4222-3F5DC7E93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4987D-CC08-A34F-0FD3-24EA4C3B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8601-FA08-4861-9D06-EDD2401A4F3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BD62D-AEB0-E315-1524-00C66E42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DCB5A-7092-53FA-DF63-8D80C698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C989-6950-40B2-AE46-B6E243EB2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4FA27-8DBA-732C-2519-7C7305B8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E888E-1F0B-036D-0166-EEB00997B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1F1BF-1032-2CBF-B565-8FCF4D1A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48601-FA08-4861-9D06-EDD2401A4F3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2125-D012-A131-768B-2CF739AC7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0DEC3-52E7-17DE-07A3-E62B52180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2C989-6950-40B2-AE46-B6E243EB2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39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46E137DB-325E-C123-7924-BDEABAE20F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9753" b="629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5941D-06E6-8BE8-4E6B-A6EA95648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IN" sz="4000">
                <a:solidFill>
                  <a:srgbClr val="FFFFFF"/>
                </a:solidFill>
                <a:latin typeface="Britannic Bold" panose="020B0903060703020204" pitchFamily="34" charset="0"/>
              </a:rPr>
              <a:t>Heart Disease Analysis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37248-A0EC-C4E5-57C3-D22019146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en-IN" sz="1800">
                <a:solidFill>
                  <a:srgbClr val="FFFFFF"/>
                </a:solidFill>
              </a:rPr>
              <a:t>Kanithra S 23BDS021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2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9F889-0B1C-CEF1-3327-F6E7C742E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AFB3F-73EF-CEA8-D2F6-040295E2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Transform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6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11D7C-2525-7AEA-CB44-6A904A3C9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2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871A2-7710-2DCC-58A7-6B58E032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58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A80458-0F4B-5FD3-6045-B9B3646D0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B030E-3BFE-72B3-CE0A-DBB7473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Dashboard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AA60-55C1-45D0-A140-70D3C003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624088"/>
          </a:xfrm>
        </p:spPr>
        <p:txBody>
          <a:bodyPr anchor="t">
            <a:normAutofit/>
          </a:bodyPr>
          <a:lstStyle/>
          <a:p>
            <a:r>
              <a:rPr lang="en-IN" sz="3200" dirty="0"/>
              <a:t>Insights </a:t>
            </a:r>
          </a:p>
        </p:txBody>
      </p:sp>
      <p:pic>
        <p:nvPicPr>
          <p:cNvPr id="15" name="Picture 14" descr="Heartshaped platelets suspended in the air">
            <a:extLst>
              <a:ext uri="{FF2B5EF4-FFF2-40B4-BE49-F238E27FC236}">
                <a16:creationId xmlns:a16="http://schemas.microsoft.com/office/drawing/2014/main" id="{2CEF9D82-6996-38FA-E8CA-AAE7CF34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66" r="18200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8">
            <a:extLst>
              <a:ext uri="{FF2B5EF4-FFF2-40B4-BE49-F238E27FC236}">
                <a16:creationId xmlns:a16="http://schemas.microsoft.com/office/drawing/2014/main" id="{1FA87378-44C2-3E01-7BEC-180B9EC29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68557" y="1609726"/>
            <a:ext cx="5444382" cy="4532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Smoking &amp; Diabetes contribute to 5,123 heart disease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indicating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strong link between these factors and cardiovascular issues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High-risk patients are mostly aged 30-70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showing that middle-aged and older individuals are at greater risk.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Cholesterol levels fluctuate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with peaks around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40-50 and 60-70 years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suggesting these age groups need closer monitoring.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Blood pressure is distributed across all age groups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but certain ages (e.g., 28K cases at 71 years) show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higher prevalence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reinforcing that hypertension is a critical concern.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total BMI sum is 290.13K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which suggests obesity might be a key factor in heart disease risk.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Triglyceride levels total 3M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reinforcing the need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diet and lifestyle changes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prevent lipid-related heart disease.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Female count remains consistent across age groups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meaning heart disease affects both genders relatively equally.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Male and Female stress-level distributions are similar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but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medium and high-stress levels have the highest patient 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indicating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stress management is crucial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Medium stress level accounts for the highest percentage of high-risk patients (~33%)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while low-stress individuals still face significant risk.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Patients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zero stress have a negligible high-risk count (0.22%)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reinforcing stress as a contributing factor to heart disease.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6D405-C99F-646E-6140-07E31B71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CEEAF5C-7454-BA4D-CF98-2B5B82376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26209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65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289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Britannic Bold</vt:lpstr>
      <vt:lpstr>Office Theme</vt:lpstr>
      <vt:lpstr>Heart Disease Analysis </vt:lpstr>
      <vt:lpstr>Transform </vt:lpstr>
      <vt:lpstr>Dashboard </vt:lpstr>
      <vt:lpstr>Dashboard </vt:lpstr>
      <vt:lpstr>Insights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Kanithra S. 23BDS021</dc:creator>
  <cp:lastModifiedBy>Kanithra S. 23BDS021</cp:lastModifiedBy>
  <cp:revision>1</cp:revision>
  <dcterms:created xsi:type="dcterms:W3CDTF">2025-02-22T07:35:23Z</dcterms:created>
  <dcterms:modified xsi:type="dcterms:W3CDTF">2025-02-22T09:08:19Z</dcterms:modified>
</cp:coreProperties>
</file>