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8" d="100"/>
          <a:sy n="88" d="100"/>
        </p:scale>
        <p:origin x="49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176B-FA7C-A11D-0161-AC92ECAC8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E30F62-6F93-1EF5-9340-A00F5A14E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3218F-E544-0589-186A-E2CF1D59D05A}"/>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6B046FF7-D167-7440-6114-1732C88E7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198AA-2A5E-53B0-4A8E-B9EFBDEE7544}"/>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66690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80BF-222E-E47D-5277-8C4390C9C5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3A5DA-4222-ABB6-7D58-AD50AE5CA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5F52C-6ABE-75EC-A7BB-486AFEE9EE2C}"/>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1A2351A4-A82E-B855-70B0-07CCE185F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AC659-A261-3C88-E076-3FE56F015251}"/>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360096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B469A-F5AB-64D7-A72C-26C9358374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8DD370-FDDB-8010-7EB4-73983F6C2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FAEB7-4CEC-2A28-6516-E88181360A0B}"/>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4F8B4274-759E-7BB4-EAF6-1E6C0C852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DAB81-9DC9-EE1C-7776-CE1D848C47E4}"/>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109931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A927-6CC9-6B25-5533-79AFAE1B2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689B8-04A1-83FB-6AF9-52E3A05D8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D9067-9FB9-DBD9-9DDC-9B04854892E7}"/>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DA2F25A0-8E93-6CE0-7432-05891D596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CBAE5-4F3C-F052-24CD-054D0CD4D331}"/>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217962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46D3-0047-F0BE-F499-344CDBC67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F2360C-8376-32B3-B6E6-5342EDE8E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859E5-806E-86DD-F4AD-7A2542B28503}"/>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2E29A664-ED03-1872-827A-1E9F17762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87BA5-B731-B88B-7CE8-5C0E512864BF}"/>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47400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CCE5-0426-4EB4-161C-007875D575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3CF83-B2D4-B70D-1E34-F2040E89A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F879CE-4061-CC7A-6C2F-0FDC7A8A3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56F764-6B42-AB4D-D000-2FC5EF310F5A}"/>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6" name="Footer Placeholder 5">
            <a:extLst>
              <a:ext uri="{FF2B5EF4-FFF2-40B4-BE49-F238E27FC236}">
                <a16:creationId xmlns:a16="http://schemas.microsoft.com/office/drawing/2014/main" id="{A8B20CB4-CFF1-D091-F90C-4B48131C5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16B00-16D4-87A0-7C27-05430F52045B}"/>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180867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543-B7CF-666B-253E-F6EECF7A62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30D9D-9C43-6D85-210C-78F807738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B69C7-1CBB-F7D8-FCC8-358AEEA6D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2992C8-11BF-F589-D240-044ED18FD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E8DD4-62E5-9096-DA08-44125F569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A46ADE-B8EE-32A5-B65F-A96C91F29FD7}"/>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8" name="Footer Placeholder 7">
            <a:extLst>
              <a:ext uri="{FF2B5EF4-FFF2-40B4-BE49-F238E27FC236}">
                <a16:creationId xmlns:a16="http://schemas.microsoft.com/office/drawing/2014/main" id="{EDD136F1-9902-8EFE-99BE-3D042433DF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0C02E-B19B-3C41-CAB9-C310ADD4D837}"/>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96628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5310-9F96-7E28-D46D-8558A19810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2A4DF6-C6A7-50C3-7720-819184692358}"/>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4" name="Footer Placeholder 3">
            <a:extLst>
              <a:ext uri="{FF2B5EF4-FFF2-40B4-BE49-F238E27FC236}">
                <a16:creationId xmlns:a16="http://schemas.microsoft.com/office/drawing/2014/main" id="{9BC60183-0CA1-0BEF-9BE8-11DFB9B1D8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CF0F13-2FA0-CC23-AAA5-A12B80EA84F1}"/>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134338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A6918-4D9B-9052-1F1A-3F4722641D5C}"/>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3" name="Footer Placeholder 2">
            <a:extLst>
              <a:ext uri="{FF2B5EF4-FFF2-40B4-BE49-F238E27FC236}">
                <a16:creationId xmlns:a16="http://schemas.microsoft.com/office/drawing/2014/main" id="{9CDCF20D-F851-6D63-9612-0A942735FA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E8CBB9-037D-0697-F0B9-77759898FB3A}"/>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19022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0B72-D4CE-8F48-48A4-DA951F50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19237-5F54-EA1C-3F5D-69EAB4E54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386C5-9665-5251-0928-BF02E9CC5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6DA8C-1870-A035-E262-4C4501F86736}"/>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6" name="Footer Placeholder 5">
            <a:extLst>
              <a:ext uri="{FF2B5EF4-FFF2-40B4-BE49-F238E27FC236}">
                <a16:creationId xmlns:a16="http://schemas.microsoft.com/office/drawing/2014/main" id="{2F6AD318-A66A-1790-5447-A420FE2EA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B278B-799A-49F4-F4DD-7FF50C7EA158}"/>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334052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762D-B7D8-9F34-00EA-128AF24D0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7AD055-AC50-3DFE-E7F4-251F9BF20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EF52BD-AECA-2D79-F9D1-D6EF4773A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86BEA-F34F-D890-2DA3-2CA68E2B8440}"/>
              </a:ext>
            </a:extLst>
          </p:cNvPr>
          <p:cNvSpPr>
            <a:spLocks noGrp="1"/>
          </p:cNvSpPr>
          <p:nvPr>
            <p:ph type="dt" sz="half" idx="10"/>
          </p:nvPr>
        </p:nvSpPr>
        <p:spPr/>
        <p:txBody>
          <a:bodyPr/>
          <a:lstStyle/>
          <a:p>
            <a:fld id="{09A94D66-1660-4245-BE34-7A21EE4E4518}" type="datetimeFigureOut">
              <a:rPr lang="en-IN" smtClean="0"/>
              <a:t>28-04-2024</a:t>
            </a:fld>
            <a:endParaRPr lang="en-IN"/>
          </a:p>
        </p:txBody>
      </p:sp>
      <p:sp>
        <p:nvSpPr>
          <p:cNvPr id="6" name="Footer Placeholder 5">
            <a:extLst>
              <a:ext uri="{FF2B5EF4-FFF2-40B4-BE49-F238E27FC236}">
                <a16:creationId xmlns:a16="http://schemas.microsoft.com/office/drawing/2014/main" id="{2E0953D7-DC23-DC92-6B60-19A1470FD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25210-8562-F9AF-44B8-D2DD6065FF45}"/>
              </a:ext>
            </a:extLst>
          </p:cNvPr>
          <p:cNvSpPr>
            <a:spLocks noGrp="1"/>
          </p:cNvSpPr>
          <p:nvPr>
            <p:ph type="sldNum" sz="quarter" idx="12"/>
          </p:nvPr>
        </p:nvSpPr>
        <p:spPr/>
        <p:txBody>
          <a:bodyPr/>
          <a:lstStyle/>
          <a:p>
            <a:fld id="{6ED13918-E61D-423E-A4F1-5A86706F7C69}" type="slidenum">
              <a:rPr lang="en-IN" smtClean="0"/>
              <a:t>‹#›</a:t>
            </a:fld>
            <a:endParaRPr lang="en-IN"/>
          </a:p>
        </p:txBody>
      </p:sp>
    </p:spTree>
    <p:extLst>
      <p:ext uri="{BB962C8B-B14F-4D97-AF65-F5344CB8AC3E}">
        <p14:creationId xmlns:p14="http://schemas.microsoft.com/office/powerpoint/2010/main" val="364407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3084F-5C07-C3A5-6D85-E73F7ABDE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A0DC11-6D49-A60B-F007-E9B85919E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B7CF2-C189-D8EE-B2B4-544C1251E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94D66-1660-4245-BE34-7A21EE4E4518}" type="datetimeFigureOut">
              <a:rPr lang="en-IN" smtClean="0"/>
              <a:t>28-04-2024</a:t>
            </a:fld>
            <a:endParaRPr lang="en-IN"/>
          </a:p>
        </p:txBody>
      </p:sp>
      <p:sp>
        <p:nvSpPr>
          <p:cNvPr id="5" name="Footer Placeholder 4">
            <a:extLst>
              <a:ext uri="{FF2B5EF4-FFF2-40B4-BE49-F238E27FC236}">
                <a16:creationId xmlns:a16="http://schemas.microsoft.com/office/drawing/2014/main" id="{EBB2299C-6444-984F-3996-3560646B5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C14C7E-9EA7-DA9B-6A8A-B753100FA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13918-E61D-423E-A4F1-5A86706F7C69}" type="slidenum">
              <a:rPr lang="en-IN" smtClean="0"/>
              <a:t>‹#›</a:t>
            </a:fld>
            <a:endParaRPr lang="en-IN"/>
          </a:p>
        </p:txBody>
      </p:sp>
    </p:spTree>
    <p:extLst>
      <p:ext uri="{BB962C8B-B14F-4D97-AF65-F5344CB8AC3E}">
        <p14:creationId xmlns:p14="http://schemas.microsoft.com/office/powerpoint/2010/main" val="348387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9CE3086-D56C-059A-E358-0F02FB63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423" y="-9833"/>
            <a:ext cx="5171153" cy="1372920"/>
          </a:xfrm>
          <a:prstGeom prst="rect">
            <a:avLst/>
          </a:prstGeom>
          <a:effectLst>
            <a:reflection blurRad="6350" stA="50000" endA="275" endPos="40000" dist="101600" dir="5400000" sy="-100000" algn="bl" rotWithShape="0"/>
          </a:effectLst>
        </p:spPr>
      </p:pic>
      <p:sp>
        <p:nvSpPr>
          <p:cNvPr id="12" name="Rectangle 11">
            <a:extLst>
              <a:ext uri="{FF2B5EF4-FFF2-40B4-BE49-F238E27FC236}">
                <a16:creationId xmlns:a16="http://schemas.microsoft.com/office/drawing/2014/main" id="{A26FEFD1-D142-9CC6-8207-754686D94A33}"/>
              </a:ext>
            </a:extLst>
          </p:cNvPr>
          <p:cNvSpPr/>
          <p:nvPr/>
        </p:nvSpPr>
        <p:spPr>
          <a:xfrm>
            <a:off x="3510423" y="2006556"/>
            <a:ext cx="5704639" cy="400110"/>
          </a:xfrm>
          <a:prstGeom prst="rect">
            <a:avLst/>
          </a:prstGeom>
          <a:noFill/>
        </p:spPr>
        <p:txBody>
          <a:bodyPr wrap="none" lIns="91440" tIns="45720" rIns="91440" bIns="45720" numCol="1">
            <a:spAutoFit/>
          </a:bodyPr>
          <a:lstStyle/>
          <a:p>
            <a:pPr algn="ctr"/>
            <a:r>
              <a:rPr lang="en-GB" sz="2000" b="1" dirty="0">
                <a:solidFill>
                  <a:srgbClr val="000000"/>
                </a:solidFill>
                <a:effectLst/>
                <a:latin typeface="Times New Roman" panose="02020603050405020304" pitchFamily="18" charset="0"/>
                <a:ea typeface="Times New Roman" panose="02020603050405020304" pitchFamily="18" charset="0"/>
              </a:rPr>
              <a:t>L.J. SCHOOL OF COMPUTER APPLICATIONS</a:t>
            </a:r>
            <a:endParaRPr lang="en-IN" sz="2000" dirty="0">
              <a:effectLst/>
              <a:latin typeface="Calibri" panose="020F0502020204030204" pitchFamily="34" charset="0"/>
              <a:ea typeface="Times New Roman" panose="02020603050405020304" pitchFamily="18" charset="0"/>
            </a:endParaRPr>
          </a:p>
        </p:txBody>
      </p:sp>
      <p:sp>
        <p:nvSpPr>
          <p:cNvPr id="13" name="Rectangle 12">
            <a:extLst>
              <a:ext uri="{FF2B5EF4-FFF2-40B4-BE49-F238E27FC236}">
                <a16:creationId xmlns:a16="http://schemas.microsoft.com/office/drawing/2014/main" id="{1CC8054F-8F12-3CC1-2A8E-74B13F40CBA4}"/>
              </a:ext>
            </a:extLst>
          </p:cNvPr>
          <p:cNvSpPr/>
          <p:nvPr/>
        </p:nvSpPr>
        <p:spPr>
          <a:xfrm>
            <a:off x="3876386" y="2455108"/>
            <a:ext cx="4551946" cy="837280"/>
          </a:xfrm>
          <a:prstGeom prst="rect">
            <a:avLst/>
          </a:prstGeom>
          <a:noFill/>
        </p:spPr>
        <p:txBody>
          <a:bodyPr wrap="square" lIns="91440" tIns="45720" rIns="91440" bIns="45720">
            <a:spAutoFit/>
          </a:bodyPr>
          <a:lstStyle/>
          <a:p>
            <a:pPr algn="ctr">
              <a:lnSpc>
                <a:spcPct val="107000"/>
              </a:lnSpc>
              <a:spcAft>
                <a:spcPts val="800"/>
              </a:spcAft>
            </a:pPr>
            <a:r>
              <a:rPr lang="en-GB" sz="2000" u="sng" dirty="0">
                <a:solidFill>
                  <a:srgbClr val="002060"/>
                </a:solidFill>
                <a:latin typeface="Times New Roman" panose="02020603050405020304" pitchFamily="18" charset="0"/>
                <a:ea typeface="Times New Roman" panose="02020603050405020304" pitchFamily="18" charset="0"/>
              </a:rPr>
              <a:t>Project Title</a:t>
            </a:r>
            <a:endParaRPr lang="en-IN" sz="2000" dirty="0">
              <a:latin typeface="Calibri" panose="020F0502020204030204" pitchFamily="34" charset="0"/>
              <a:ea typeface="Times New Roman" panose="02020603050405020304" pitchFamily="18" charset="0"/>
            </a:endParaRPr>
          </a:p>
          <a:p>
            <a:pPr algn="ctr">
              <a:lnSpc>
                <a:spcPct val="107000"/>
              </a:lnSpc>
              <a:spcAft>
                <a:spcPts val="800"/>
              </a:spcAft>
            </a:pPr>
            <a:r>
              <a:rPr lang="en-GB" sz="2000" b="1" dirty="0">
                <a:solidFill>
                  <a:srgbClr val="000000"/>
                </a:solidFill>
                <a:latin typeface="Times New Roman" panose="02020603050405020304" pitchFamily="18" charset="0"/>
                <a:ea typeface="Times New Roman" panose="02020603050405020304" pitchFamily="18" charset="0"/>
              </a:rPr>
              <a:t>Student grievance management system</a:t>
            </a:r>
            <a:endParaRPr lang="en-IN" sz="2000" dirty="0">
              <a:latin typeface="Calibri" panose="020F0502020204030204" pitchFamily="34" charset="0"/>
              <a:ea typeface="Times New Roman" panose="02020603050405020304" pitchFamily="18" charset="0"/>
            </a:endParaRPr>
          </a:p>
        </p:txBody>
      </p:sp>
      <p:sp>
        <p:nvSpPr>
          <p:cNvPr id="15" name="Rectangle 14">
            <a:extLst>
              <a:ext uri="{FF2B5EF4-FFF2-40B4-BE49-F238E27FC236}">
                <a16:creationId xmlns:a16="http://schemas.microsoft.com/office/drawing/2014/main" id="{989B6E5C-83CA-C6B2-D71B-3E45C7EC2B38}"/>
              </a:ext>
            </a:extLst>
          </p:cNvPr>
          <p:cNvSpPr/>
          <p:nvPr/>
        </p:nvSpPr>
        <p:spPr>
          <a:xfrm>
            <a:off x="5025357" y="3243946"/>
            <a:ext cx="2674770" cy="646331"/>
          </a:xfrm>
          <a:prstGeom prst="rect">
            <a:avLst/>
          </a:prstGeom>
          <a:noFill/>
        </p:spPr>
        <p:txBody>
          <a:bodyPr wrap="square" lIns="91440" tIns="45720" rIns="91440" bIns="45720">
            <a:spAutoFit/>
          </a:bodyPr>
          <a:lstStyle/>
          <a:p>
            <a:pPr algn="ctr"/>
            <a:r>
              <a:rPr lang="en-GB" sz="1800" b="1" dirty="0">
                <a:effectLst/>
                <a:latin typeface="Times New Roman" panose="02020603050405020304" pitchFamily="18" charset="0"/>
                <a:ea typeface="Times New Roman" panose="02020603050405020304" pitchFamily="18" charset="0"/>
              </a:rPr>
              <a:t>Group No</a:t>
            </a:r>
            <a:r>
              <a:rPr lang="en-GB" sz="1800" dirty="0">
                <a:effectLst/>
                <a:latin typeface="Times New Roman" panose="02020603050405020304" pitchFamily="18" charset="0"/>
                <a:ea typeface="Times New Roman" panose="02020603050405020304" pitchFamily="18" charset="0"/>
              </a:rPr>
              <a:t>: - </a:t>
            </a:r>
            <a:r>
              <a:rPr lang="en-IN" sz="1800" b="1" dirty="0">
                <a:solidFill>
                  <a:srgbClr val="000000"/>
                </a:solidFill>
                <a:effectLst/>
                <a:latin typeface="Calibri" panose="020F0502020204030204" pitchFamily="34" charset="0"/>
                <a:ea typeface="Times New Roman" panose="02020603050405020304" pitchFamily="18" charset="0"/>
              </a:rPr>
              <a:t>IMCA_6_A_1</a:t>
            </a:r>
          </a:p>
          <a:p>
            <a:pPr algn="ctr"/>
            <a:endParaRPr lang="en-IN" sz="1800" dirty="0">
              <a:effectLst/>
              <a:latin typeface="Calibri" panose="020F0502020204030204" pitchFamily="34" charset="0"/>
              <a:ea typeface="Times New Roman" panose="02020603050405020304" pitchFamily="18" charset="0"/>
            </a:endParaRPr>
          </a:p>
        </p:txBody>
      </p:sp>
      <p:graphicFrame>
        <p:nvGraphicFramePr>
          <p:cNvPr id="17" name="Table 16">
            <a:extLst>
              <a:ext uri="{FF2B5EF4-FFF2-40B4-BE49-F238E27FC236}">
                <a16:creationId xmlns:a16="http://schemas.microsoft.com/office/drawing/2014/main" id="{4071411F-509A-AE24-E327-C8860ADD0FE8}"/>
              </a:ext>
            </a:extLst>
          </p:cNvPr>
          <p:cNvGraphicFramePr>
            <a:graphicFrameLocks noGrp="1"/>
          </p:cNvGraphicFramePr>
          <p:nvPr>
            <p:extLst>
              <p:ext uri="{D42A27DB-BD31-4B8C-83A1-F6EECF244321}">
                <p14:modId xmlns:p14="http://schemas.microsoft.com/office/powerpoint/2010/main" val="3711418857"/>
              </p:ext>
            </p:extLst>
          </p:nvPr>
        </p:nvGraphicFramePr>
        <p:xfrm>
          <a:off x="3802991" y="4290387"/>
          <a:ext cx="4625341" cy="1082675"/>
        </p:xfrm>
        <a:graphic>
          <a:graphicData uri="http://schemas.openxmlformats.org/drawingml/2006/table">
            <a:tbl>
              <a:tblPr bandRow="1">
                <a:tableStyleId>{2D5ABB26-0587-4C30-8999-92F81FD0307C}</a:tableStyleId>
              </a:tblPr>
              <a:tblGrid>
                <a:gridCol w="363420">
                  <a:extLst>
                    <a:ext uri="{9D8B030D-6E8A-4147-A177-3AD203B41FA5}">
                      <a16:colId xmlns:a16="http://schemas.microsoft.com/office/drawing/2014/main" val="3580379477"/>
                    </a:ext>
                  </a:extLst>
                </a:gridCol>
                <a:gridCol w="2086486">
                  <a:extLst>
                    <a:ext uri="{9D8B030D-6E8A-4147-A177-3AD203B41FA5}">
                      <a16:colId xmlns:a16="http://schemas.microsoft.com/office/drawing/2014/main" val="3987266169"/>
                    </a:ext>
                  </a:extLst>
                </a:gridCol>
                <a:gridCol w="2175435">
                  <a:extLst>
                    <a:ext uri="{9D8B030D-6E8A-4147-A177-3AD203B41FA5}">
                      <a16:colId xmlns:a16="http://schemas.microsoft.com/office/drawing/2014/main" val="291607988"/>
                    </a:ext>
                  </a:extLst>
                </a:gridCol>
              </a:tblGrid>
              <a:tr h="356870">
                <a:tc>
                  <a:txBody>
                    <a:bodyPr/>
                    <a:lstStyle/>
                    <a:p>
                      <a:pPr algn="l">
                        <a:lnSpc>
                          <a:spcPct val="107000"/>
                        </a:lnSpc>
                        <a:spcAft>
                          <a:spcPts val="800"/>
                        </a:spcAft>
                      </a:pPr>
                      <a:r>
                        <a:rPr lang="en-GB" sz="1600" dirty="0">
                          <a:effectLst/>
                        </a:rPr>
                        <a:t>1.</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dirty="0">
                          <a:effectLst/>
                        </a:rPr>
                        <a:t>Shah Harsh M</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dirty="0">
                          <a:effectLst/>
                        </a:rPr>
                        <a:t>21004501210056</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389445"/>
                  </a:ext>
                </a:extLst>
              </a:tr>
              <a:tr h="368935">
                <a:tc>
                  <a:txBody>
                    <a:bodyPr/>
                    <a:lstStyle/>
                    <a:p>
                      <a:pPr algn="l">
                        <a:lnSpc>
                          <a:spcPct val="107000"/>
                        </a:lnSpc>
                        <a:spcAft>
                          <a:spcPts val="800"/>
                        </a:spcAft>
                      </a:pPr>
                      <a:r>
                        <a:rPr lang="en-GB" sz="1600">
                          <a:effectLst/>
                        </a:rPr>
                        <a:t>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a:effectLst/>
                        </a:rPr>
                        <a:t>Rami Harit M</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a:effectLst/>
                        </a:rPr>
                        <a:t>21004501210053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3180418"/>
                  </a:ext>
                </a:extLst>
              </a:tr>
              <a:tr h="356870">
                <a:tc>
                  <a:txBody>
                    <a:bodyPr/>
                    <a:lstStyle/>
                    <a:p>
                      <a:pPr algn="l">
                        <a:lnSpc>
                          <a:spcPct val="107000"/>
                        </a:lnSpc>
                        <a:spcAft>
                          <a:spcPts val="800"/>
                        </a:spcAft>
                      </a:pPr>
                      <a:r>
                        <a:rPr lang="en-GB" sz="1600">
                          <a:effectLst/>
                        </a:rPr>
                        <a:t>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dirty="0">
                          <a:effectLst/>
                        </a:rPr>
                        <a:t>Kanzariya Kanji S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30000"/>
                        </a:lnSpc>
                        <a:spcAft>
                          <a:spcPts val="800"/>
                        </a:spcAft>
                      </a:pPr>
                      <a:r>
                        <a:rPr lang="en-GB" sz="1600" dirty="0">
                          <a:effectLst/>
                        </a:rPr>
                        <a:t>21004501210019</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99760"/>
                  </a:ext>
                </a:extLst>
              </a:tr>
            </a:tbl>
          </a:graphicData>
        </a:graphic>
      </p:graphicFrame>
      <p:sp>
        <p:nvSpPr>
          <p:cNvPr id="18" name="Rectangle 1">
            <a:extLst>
              <a:ext uri="{FF2B5EF4-FFF2-40B4-BE49-F238E27FC236}">
                <a16:creationId xmlns:a16="http://schemas.microsoft.com/office/drawing/2014/main" id="{EE422188-2A41-A4FE-4F45-B07B6195AB61}"/>
              </a:ext>
            </a:extLst>
          </p:cNvPr>
          <p:cNvSpPr>
            <a:spLocks noChangeArrowheads="1"/>
          </p:cNvSpPr>
          <p:nvPr/>
        </p:nvSpPr>
        <p:spPr bwMode="auto">
          <a:xfrm>
            <a:off x="5255799" y="3859262"/>
            <a:ext cx="16803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Developed By:</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1E8ADD70-A05B-3E39-A2DF-7327B9841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57" y="4753121"/>
            <a:ext cx="4146600" cy="2178620"/>
          </a:xfrm>
          <a:prstGeom prst="rect">
            <a:avLst/>
          </a:prstGeom>
        </p:spPr>
      </p:pic>
      <p:pic>
        <p:nvPicPr>
          <p:cNvPr id="2" name="Picture 1">
            <a:extLst>
              <a:ext uri="{FF2B5EF4-FFF2-40B4-BE49-F238E27FC236}">
                <a16:creationId xmlns:a16="http://schemas.microsoft.com/office/drawing/2014/main" id="{C499C9C1-5046-40A3-436D-0A722FF71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spTree>
    <p:extLst>
      <p:ext uri="{BB962C8B-B14F-4D97-AF65-F5344CB8AC3E}">
        <p14:creationId xmlns:p14="http://schemas.microsoft.com/office/powerpoint/2010/main" val="286878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Features of Project:-</a:t>
            </a: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780010" y="1534678"/>
            <a:ext cx="11057314" cy="3823903"/>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rPr>
              <a:t>A hierarchical resolution structure, beginning with the Head of Department (HOD) and moving through administrative levels as needed, is a facet of your student grievance management project. Students can monitor the progress of their complaints with its help.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rPr>
              <a:t>For maintaining student information, the system interfaces with Excel sheets and a database. </a:t>
            </a:r>
            <a:r>
              <a:rPr lang="en-US" sz="2200" i="0" dirty="0">
                <a:effectLst/>
                <a:highlight>
                  <a:srgbClr val="FFFFFF"/>
                </a:highlight>
                <a:latin typeface="Times New Roman" panose="02020603050405020304" pitchFamily="18" charset="0"/>
                <a:cs typeface="Times New Roman" panose="02020603050405020304" pitchFamily="18" charset="0"/>
              </a:rPr>
              <a:t>It also enables grievances with opinions to be viewed and resolved by administrators at all levels. </a:t>
            </a:r>
            <a:r>
              <a:rPr lang="en-US" sz="2200" i="0" dirty="0">
                <a:effectLst/>
                <a:latin typeface="Times New Roman" panose="02020603050405020304" pitchFamily="18" charset="0"/>
                <a:cs typeface="Times New Roman" panose="02020603050405020304" pitchFamily="18" charset="0"/>
              </a:rPr>
              <a:t>Transparency, efficiency, and accessibility are given top priority by the platform, which facilitates data-driven decision-making and offers clear channels of communication.</a:t>
            </a:r>
            <a:endPar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F57C30-06F4-0907-EB2A-7146B54DD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6" name="Picture 5">
            <a:extLst>
              <a:ext uri="{FF2B5EF4-FFF2-40B4-BE49-F238E27FC236}">
                <a16:creationId xmlns:a16="http://schemas.microsoft.com/office/drawing/2014/main" id="{9EE7C052-433F-0A48-3661-77E2DC773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369" y="-82968"/>
            <a:ext cx="2705052" cy="1413204"/>
          </a:xfrm>
          <a:prstGeom prst="rect">
            <a:avLst/>
          </a:prstGeom>
        </p:spPr>
      </p:pic>
    </p:spTree>
    <p:extLst>
      <p:ext uri="{BB962C8B-B14F-4D97-AF65-F5344CB8AC3E}">
        <p14:creationId xmlns:p14="http://schemas.microsoft.com/office/powerpoint/2010/main" val="381656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Coding Standards:-</a:t>
            </a: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588818" y="1385050"/>
            <a:ext cx="10515600" cy="3078795"/>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Following naming conventions and coding guidelines was essential to preserving uniformity and readability across the codebase when the student grievance management system was being developed. </a:t>
            </a:r>
          </a:p>
          <a:p>
            <a:pPr algn="just">
              <a:lnSpc>
                <a:spcPct val="120000"/>
              </a:lnSpc>
            </a:pPr>
            <a:r>
              <a:rPr lang="en-US" sz="2200" dirty="0">
                <a:latin typeface="Times New Roman" panose="02020603050405020304" pitchFamily="18" charset="0"/>
                <a:cs typeface="Times New Roman" panose="02020603050405020304" pitchFamily="18" charset="0"/>
              </a:rPr>
              <a:t>Variables, functions, and classes were given meaningful and descriptive names that clearly communicated their functions and purposes. In addition, significant remarks were included when needed to clarify intricate algorithms or give background information for upcoming developers.</a:t>
            </a:r>
          </a:p>
        </p:txBody>
      </p:sp>
      <p:pic>
        <p:nvPicPr>
          <p:cNvPr id="4" name="Picture 3">
            <a:extLst>
              <a:ext uri="{FF2B5EF4-FFF2-40B4-BE49-F238E27FC236}">
                <a16:creationId xmlns:a16="http://schemas.microsoft.com/office/drawing/2014/main" id="{4F1C57CC-4C51-64F4-B44F-2FA1A33AB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331" y="6166640"/>
            <a:ext cx="642938" cy="691360"/>
          </a:xfrm>
          <a:prstGeom prst="rect">
            <a:avLst/>
          </a:prstGeom>
        </p:spPr>
      </p:pic>
      <p:pic>
        <p:nvPicPr>
          <p:cNvPr id="5" name="Picture 4">
            <a:extLst>
              <a:ext uri="{FF2B5EF4-FFF2-40B4-BE49-F238E27FC236}">
                <a16:creationId xmlns:a16="http://schemas.microsoft.com/office/drawing/2014/main" id="{1DD23FC1-C3AD-06BC-2B07-FB30F69F0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66" y="5074337"/>
            <a:ext cx="2165918" cy="2381250"/>
          </a:xfrm>
          <a:prstGeom prst="rect">
            <a:avLst/>
          </a:prstGeom>
        </p:spPr>
      </p:pic>
      <p:pic>
        <p:nvPicPr>
          <p:cNvPr id="6" name="Picture 5">
            <a:extLst>
              <a:ext uri="{FF2B5EF4-FFF2-40B4-BE49-F238E27FC236}">
                <a16:creationId xmlns:a16="http://schemas.microsoft.com/office/drawing/2014/main" id="{BE89A0F1-EDA2-4C81-F12A-CAC5FAA4A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828" y="5074336"/>
            <a:ext cx="4222172" cy="1783663"/>
          </a:xfrm>
          <a:prstGeom prst="rect">
            <a:avLst/>
          </a:prstGeom>
        </p:spPr>
      </p:pic>
    </p:spTree>
    <p:extLst>
      <p:ext uri="{BB962C8B-B14F-4D97-AF65-F5344CB8AC3E}">
        <p14:creationId xmlns:p14="http://schemas.microsoft.com/office/powerpoint/2010/main" val="408270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a:xfrm>
            <a:off x="755073" y="90805"/>
            <a:ext cx="10515600" cy="1325563"/>
          </a:xfrm>
        </p:spPr>
        <p:txBody>
          <a:bodyPr/>
          <a:lstStyle/>
          <a:p>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Agile Project Charter:-</a:t>
            </a:r>
            <a:br>
              <a:rPr lang="en-IN" dirty="0">
                <a:latin typeface="Times New Roman" panose="02020603050405020304" pitchFamily="18" charset="0"/>
                <a:cs typeface="Times New Roman" panose="02020603050405020304" pitchFamily="18" charset="0"/>
              </a:rPr>
            </a:br>
            <a:endParaRPr lang="en-IN" dirty="0"/>
          </a:p>
        </p:txBody>
      </p:sp>
      <p:graphicFrame>
        <p:nvGraphicFramePr>
          <p:cNvPr id="8" name="Content Placeholder 7">
            <a:extLst>
              <a:ext uri="{FF2B5EF4-FFF2-40B4-BE49-F238E27FC236}">
                <a16:creationId xmlns:a16="http://schemas.microsoft.com/office/drawing/2014/main" id="{EBBBFAA0-124C-857E-EB7A-6723A5582389}"/>
              </a:ext>
            </a:extLst>
          </p:cNvPr>
          <p:cNvGraphicFramePr>
            <a:graphicFrameLocks noGrp="1"/>
          </p:cNvGraphicFramePr>
          <p:nvPr>
            <p:ph idx="1"/>
            <p:extLst>
              <p:ext uri="{D42A27DB-BD31-4B8C-83A1-F6EECF244321}">
                <p14:modId xmlns:p14="http://schemas.microsoft.com/office/powerpoint/2010/main" val="2040451404"/>
              </p:ext>
            </p:extLst>
          </p:nvPr>
        </p:nvGraphicFramePr>
        <p:xfrm>
          <a:off x="1537856" y="784937"/>
          <a:ext cx="8645235" cy="5805512"/>
        </p:xfrm>
        <a:graphic>
          <a:graphicData uri="http://schemas.openxmlformats.org/drawingml/2006/table">
            <a:tbl>
              <a:tblPr/>
              <a:tblGrid>
                <a:gridCol w="3265338">
                  <a:extLst>
                    <a:ext uri="{9D8B030D-6E8A-4147-A177-3AD203B41FA5}">
                      <a16:colId xmlns:a16="http://schemas.microsoft.com/office/drawing/2014/main" val="97799016"/>
                    </a:ext>
                  </a:extLst>
                </a:gridCol>
                <a:gridCol w="5379897">
                  <a:extLst>
                    <a:ext uri="{9D8B030D-6E8A-4147-A177-3AD203B41FA5}">
                      <a16:colId xmlns:a16="http://schemas.microsoft.com/office/drawing/2014/main" val="4154568431"/>
                    </a:ext>
                  </a:extLst>
                </a:gridCol>
              </a:tblGrid>
              <a:tr h="313929">
                <a:tc gridSpan="2">
                  <a:txBody>
                    <a:bodyPr/>
                    <a:lstStyle/>
                    <a:p>
                      <a:pPr rtl="0" fontAlgn="t">
                        <a:spcBef>
                          <a:spcPts val="0"/>
                        </a:spcBef>
                        <a:spcAft>
                          <a:spcPts val="0"/>
                        </a:spcAft>
                      </a:pPr>
                      <a:r>
                        <a:rPr lang="en-IN" sz="1600" b="1" i="0" u="sng" dirty="0">
                          <a:solidFill>
                            <a:srgbClr val="000000"/>
                          </a:solidFill>
                          <a:effectLst/>
                          <a:latin typeface="Calibri" panose="020F0502020204030204" pitchFamily="34" charset="0"/>
                        </a:rPr>
                        <a:t>General Project Information</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713340365"/>
                  </a:ext>
                </a:extLst>
              </a:tr>
              <a:tr h="313929">
                <a:tc>
                  <a:txBody>
                    <a:bodyPr/>
                    <a:lstStyle/>
                    <a:p>
                      <a:pP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Project Name</a:t>
                      </a:r>
                      <a:endParaRPr lang="en-IN" sz="16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rtl="0" fontAlgn="t">
                        <a:spcBef>
                          <a:spcPts val="0"/>
                        </a:spcBef>
                        <a:spcAft>
                          <a:spcPts val="0"/>
                        </a:spcAft>
                      </a:pPr>
                      <a:r>
                        <a:rPr lang="en-IN" sz="1400" b="0" i="0" u="none" strike="noStrike" dirty="0">
                          <a:solidFill>
                            <a:srgbClr val="000000"/>
                          </a:solidFill>
                          <a:effectLst/>
                          <a:highlight>
                            <a:srgbClr val="DBE5F1"/>
                          </a:highlight>
                          <a:latin typeface="Calibri" panose="020F0502020204030204" pitchFamily="34" charset="0"/>
                        </a:rPr>
                        <a:t>Student Grievance Management System</a:t>
                      </a:r>
                      <a:endParaRPr lang="en-IN" sz="1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005268381"/>
                  </a:ext>
                </a:extLst>
              </a:tr>
              <a:tr h="313929">
                <a:tc>
                  <a:txBody>
                    <a:bodyPr/>
                    <a:lstStyle/>
                    <a:p>
                      <a:pPr rtl="0" fontAlgn="t">
                        <a:spcBef>
                          <a:spcPts val="0"/>
                        </a:spcBef>
                        <a:spcAft>
                          <a:spcPts val="0"/>
                        </a:spcAft>
                      </a:pPr>
                      <a:r>
                        <a:rPr lang="en-IN" sz="1600" b="1" i="0" u="none" strike="noStrike" dirty="0">
                          <a:solidFill>
                            <a:srgbClr val="000000"/>
                          </a:solidFill>
                          <a:effectLst/>
                          <a:latin typeface="Calibri" panose="020F0502020204030204" pitchFamily="34" charset="0"/>
                        </a:rPr>
                        <a:t>Project Champion</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rtl="0" fontAlgn="t">
                        <a:spcBef>
                          <a:spcPts val="0"/>
                        </a:spcBef>
                        <a:spcAft>
                          <a:spcPts val="0"/>
                        </a:spcAft>
                      </a:pPr>
                      <a:r>
                        <a:rPr lang="en-IN" sz="1400" b="1" i="0" u="none" strike="noStrike" dirty="0">
                          <a:solidFill>
                            <a:srgbClr val="000000"/>
                          </a:solidFill>
                          <a:effectLst/>
                          <a:latin typeface="Calibri" panose="020F0502020204030204" pitchFamily="34" charset="0"/>
                        </a:rPr>
                        <a:t>Kanzariya Kanji,Harsh Shah,Harit Rami</a:t>
                      </a:r>
                      <a:endParaRPr lang="en-IN" sz="20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589817356"/>
                  </a:ext>
                </a:extLst>
              </a:tr>
              <a:tr h="313929">
                <a:tc>
                  <a:txBody>
                    <a:bodyPr/>
                    <a:lstStyle/>
                    <a:p>
                      <a:pP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Project Sponsor</a:t>
                      </a:r>
                      <a:endParaRPr lang="en-IN" sz="28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rtl="0" fontAlgn="t">
                        <a:spcBef>
                          <a:spcPts val="0"/>
                        </a:spcBef>
                        <a:spcAft>
                          <a:spcPts val="0"/>
                        </a:spcAft>
                      </a:pPr>
                      <a:r>
                        <a:rPr lang="en-IN" sz="1400" b="0" i="0" u="none" strike="noStrike" dirty="0">
                          <a:solidFill>
                            <a:srgbClr val="000000"/>
                          </a:solidFill>
                          <a:effectLst/>
                          <a:highlight>
                            <a:srgbClr val="DBE5F1"/>
                          </a:highlight>
                          <a:latin typeface="Calibri" panose="020F0502020204030204" pitchFamily="34" charset="0"/>
                        </a:rPr>
                        <a:t>Company name</a:t>
                      </a:r>
                      <a:endParaRPr lang="en-IN" sz="20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566722711"/>
                  </a:ext>
                </a:extLst>
              </a:tr>
              <a:tr h="313929">
                <a:tc>
                  <a:txBody>
                    <a:bodyPr/>
                    <a:lstStyle/>
                    <a:p>
                      <a:pPr rtl="0" fontAlgn="t">
                        <a:spcBef>
                          <a:spcPts val="0"/>
                        </a:spcBef>
                        <a:spcAft>
                          <a:spcPts val="0"/>
                        </a:spcAft>
                      </a:pPr>
                      <a:r>
                        <a:rPr lang="en-IN" sz="1600" b="1" i="0" u="none" strike="noStrike" dirty="0">
                          <a:solidFill>
                            <a:srgbClr val="000000"/>
                          </a:solidFill>
                          <a:effectLst/>
                          <a:latin typeface="Calibri" panose="020F0502020204030204" pitchFamily="34" charset="0"/>
                        </a:rPr>
                        <a:t>Project Manager</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Monica Gahlawat</a:t>
                      </a:r>
                      <a:endParaRPr lang="en-IN" sz="1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014725966"/>
                  </a:ext>
                </a:extLst>
              </a:tr>
              <a:tr h="313929">
                <a:tc>
                  <a:txBody>
                    <a:bodyPr/>
                    <a:lstStyle/>
                    <a:p>
                      <a:pP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Stakeholders</a:t>
                      </a:r>
                      <a:endParaRPr lang="en-IN" sz="2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rtl="0" fontAlgn="t">
                        <a:spcBef>
                          <a:spcPts val="0"/>
                        </a:spcBef>
                        <a:spcAft>
                          <a:spcPts val="0"/>
                        </a:spcAft>
                      </a:pPr>
                      <a:r>
                        <a:rPr lang="en-US" sz="1400" b="0" i="0" u="none" strike="noStrike" dirty="0">
                          <a:solidFill>
                            <a:srgbClr val="000000"/>
                          </a:solidFill>
                          <a:effectLst/>
                          <a:highlight>
                            <a:srgbClr val="DBE5F1"/>
                          </a:highlight>
                          <a:latin typeface="Calibri" panose="020F0502020204030204" pitchFamily="34" charset="0"/>
                        </a:rPr>
                        <a:t>L.J Institute Of Computer Application</a:t>
                      </a:r>
                      <a:endParaRPr lang="en-US" sz="1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866926989"/>
                  </a:ext>
                </a:extLst>
              </a:tr>
              <a:tr h="313929">
                <a:tc>
                  <a:txBody>
                    <a:bodyPr/>
                    <a:lstStyle/>
                    <a:p>
                      <a:pPr rtl="0" fontAlgn="t">
                        <a:spcBef>
                          <a:spcPts val="0"/>
                        </a:spcBef>
                        <a:spcAft>
                          <a:spcPts val="0"/>
                        </a:spcAft>
                      </a:pPr>
                      <a:r>
                        <a:rPr lang="en-IN" sz="1600" b="1" i="0" u="none" strike="noStrike" dirty="0">
                          <a:solidFill>
                            <a:srgbClr val="000000"/>
                          </a:solidFill>
                          <a:effectLst/>
                          <a:latin typeface="Calibri" panose="020F0502020204030204" pitchFamily="34" charset="0"/>
                        </a:rPr>
                        <a:t>Expected Start Date</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9-1-2024</a:t>
                      </a:r>
                      <a:endParaRPr lang="en-IN" sz="1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578572976"/>
                  </a:ext>
                </a:extLst>
              </a:tr>
              <a:tr h="313929">
                <a:tc>
                  <a:txBody>
                    <a:bodyPr/>
                    <a:lstStyle/>
                    <a:p>
                      <a:pP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Expected Completion Date</a:t>
                      </a:r>
                      <a:endParaRPr lang="en-IN" sz="2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rtl="0" fontAlgn="t">
                        <a:spcBef>
                          <a:spcPts val="0"/>
                        </a:spcBef>
                        <a:spcAft>
                          <a:spcPts val="0"/>
                        </a:spcAft>
                      </a:pPr>
                      <a:r>
                        <a:rPr lang="en-IN" sz="1400" b="0" i="0" u="none" strike="noStrike" dirty="0">
                          <a:solidFill>
                            <a:srgbClr val="000000"/>
                          </a:solidFill>
                          <a:effectLst/>
                          <a:highlight>
                            <a:srgbClr val="DBE5F1"/>
                          </a:highlight>
                          <a:latin typeface="Calibri" panose="020F0502020204030204" pitchFamily="34" charset="0"/>
                        </a:rPr>
                        <a:t>1-4-2024</a:t>
                      </a:r>
                      <a:endParaRPr lang="en-IN" sz="1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311671"/>
                  </a:ext>
                </a:extLst>
              </a:tr>
              <a:tr h="313929">
                <a:tc gridSpan="2">
                  <a:txBody>
                    <a:bodyPr/>
                    <a:lstStyle/>
                    <a:p>
                      <a:pPr rtl="0" fontAlgn="t">
                        <a:spcBef>
                          <a:spcPts val="0"/>
                        </a:spcBef>
                        <a:spcAft>
                          <a:spcPts val="0"/>
                        </a:spcAft>
                      </a:pPr>
                      <a:r>
                        <a:rPr lang="en-IN" sz="1600" b="1" i="0" u="sng" dirty="0">
                          <a:solidFill>
                            <a:srgbClr val="000000"/>
                          </a:solidFill>
                          <a:effectLst/>
                          <a:latin typeface="Calibri" panose="020F0502020204030204" pitchFamily="34" charset="0"/>
                        </a:rPr>
                        <a:t>Project Details</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612187216"/>
                  </a:ext>
                </a:extLst>
              </a:tr>
              <a:tr h="514809">
                <a:tc>
                  <a:txBody>
                    <a:bodyPr/>
                    <a:lstStyle/>
                    <a:p>
                      <a:pPr algn="ct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Mission</a:t>
                      </a:r>
                      <a:endParaRPr lang="en-IN" sz="2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rtl="0" fontAlgn="t">
                        <a:spcBef>
                          <a:spcPts val="0"/>
                        </a:spcBef>
                        <a:spcAft>
                          <a:spcPts val="0"/>
                        </a:spcAft>
                      </a:pPr>
                      <a:r>
                        <a:rPr lang="en-US" sz="1400" b="0" i="0" u="none" strike="noStrike" dirty="0">
                          <a:solidFill>
                            <a:srgbClr val="000000"/>
                          </a:solidFill>
                          <a:effectLst/>
                          <a:highlight>
                            <a:srgbClr val="DBE5F1"/>
                          </a:highlight>
                          <a:latin typeface="Calibri" panose="020F0502020204030204" pitchFamily="34" charset="0"/>
                        </a:rPr>
                        <a:t>The mission of the Grievance Management System is to handle and control gravity-related challenges.</a:t>
                      </a:r>
                      <a:endParaRPr lang="en-US" sz="1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086279768"/>
                  </a:ext>
                </a:extLst>
              </a:tr>
              <a:tr h="688237">
                <a:tc>
                  <a:txBody>
                    <a:bodyPr/>
                    <a:lstStyle/>
                    <a:p>
                      <a:pPr algn="ctr" rtl="0" fontAlgn="t">
                        <a:spcBef>
                          <a:spcPts val="0"/>
                        </a:spcBef>
                        <a:spcAft>
                          <a:spcPts val="0"/>
                        </a:spcAft>
                      </a:pPr>
                      <a:r>
                        <a:rPr lang="en-IN" sz="1600" b="1" i="0" u="none" strike="noStrike" dirty="0">
                          <a:solidFill>
                            <a:srgbClr val="000000"/>
                          </a:solidFill>
                          <a:effectLst/>
                          <a:latin typeface="Calibri" panose="020F0502020204030204" pitchFamily="34" charset="0"/>
                        </a:rPr>
                        <a:t>Vision</a:t>
                      </a:r>
                      <a:endParaRPr lang="en-IN" sz="2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The Grievance Management System's mission is to transform the understanding, application, and navigation of gravity for the benefit of human exploration, science, and technology.</a:t>
                      </a:r>
                      <a:endParaRPr lang="en-US" sz="1400" dirty="0">
                        <a:effectLs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804434644"/>
                  </a:ext>
                </a:extLst>
              </a:tr>
              <a:tr h="1570828">
                <a:tc>
                  <a:txBody>
                    <a:bodyPr/>
                    <a:lstStyle/>
                    <a:p>
                      <a:pPr algn="ctr" rtl="0" fontAlgn="t">
                        <a:spcBef>
                          <a:spcPts val="0"/>
                        </a:spcBef>
                        <a:spcAft>
                          <a:spcPts val="0"/>
                        </a:spcAft>
                      </a:pPr>
                      <a:r>
                        <a:rPr lang="en-IN" sz="1600" b="1" i="0" u="none" strike="noStrike" dirty="0">
                          <a:solidFill>
                            <a:srgbClr val="000000"/>
                          </a:solidFill>
                          <a:effectLst/>
                          <a:highlight>
                            <a:srgbClr val="DBE5F1"/>
                          </a:highlight>
                          <a:latin typeface="Calibri" panose="020F0502020204030204" pitchFamily="34" charset="0"/>
                        </a:rPr>
                        <a:t>Scope</a:t>
                      </a:r>
                      <a:endParaRPr lang="en-IN" sz="24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rtl="0" fontAlgn="t">
                        <a:spcBef>
                          <a:spcPts val="0"/>
                        </a:spcBef>
                        <a:spcAft>
                          <a:spcPts val="0"/>
                        </a:spcAft>
                      </a:pPr>
                      <a:r>
                        <a:rPr lang="en-US" sz="1400" b="0" i="0" u="none" strike="noStrike" dirty="0">
                          <a:solidFill>
                            <a:srgbClr val="000000"/>
                          </a:solidFill>
                          <a:effectLst/>
                          <a:highlight>
                            <a:srgbClr val="DBE5F1"/>
                          </a:highlight>
                          <a:latin typeface="Calibri" panose="020F0502020204030204" pitchFamily="34" charset="0"/>
                        </a:rPr>
                        <a:t>The scope of a Student Grievance Management System encompasses efficient complaint submission, centralized tracking, confidentiality, communication facilitation, documentation, analytics, integration, accessibility, training, compliance, and continuous improvement.</a:t>
                      </a:r>
                      <a:endParaRPr lang="en-US" sz="1400" dirty="0">
                        <a:effectLst/>
                        <a:highlight>
                          <a:srgbClr val="DBE5F1"/>
                        </a:highlight>
                      </a:endParaRPr>
                    </a:p>
                    <a:p>
                      <a:pPr fontAlgn="t"/>
                      <a:br>
                        <a:rPr lang="en-US" sz="1700" dirty="0">
                          <a:effectLst/>
                          <a:highlight>
                            <a:srgbClr val="DBE5F1"/>
                          </a:highlight>
                        </a:rPr>
                      </a:br>
                      <a:endParaRPr lang="en-US" sz="1700" dirty="0">
                        <a:effectLst/>
                        <a:highlight>
                          <a:srgbClr val="DBE5F1"/>
                        </a:highlight>
                      </a:endParaRPr>
                    </a:p>
                  </a:txBody>
                  <a:tcPr marL="66363" marR="66363" marT="44242" marB="44242">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773963927"/>
                  </a:ext>
                </a:extLst>
              </a:tr>
            </a:tbl>
          </a:graphicData>
        </a:graphic>
      </p:graphicFrame>
      <p:pic>
        <p:nvPicPr>
          <p:cNvPr id="3" name="Picture 2">
            <a:extLst>
              <a:ext uri="{FF2B5EF4-FFF2-40B4-BE49-F238E27FC236}">
                <a16:creationId xmlns:a16="http://schemas.microsoft.com/office/drawing/2014/main" id="{2C57802A-269B-715D-64A5-FC49539D5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062" y="6166113"/>
            <a:ext cx="642938" cy="691360"/>
          </a:xfrm>
          <a:prstGeom prst="rect">
            <a:avLst/>
          </a:prstGeom>
        </p:spPr>
      </p:pic>
    </p:spTree>
    <p:extLst>
      <p:ext uri="{BB962C8B-B14F-4D97-AF65-F5344CB8AC3E}">
        <p14:creationId xmlns:p14="http://schemas.microsoft.com/office/powerpoint/2010/main" val="33117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588818" y="1385050"/>
            <a:ext cx="10515600" cy="3167285"/>
          </a:xfrm>
        </p:spPr>
        <p:txBody>
          <a:bodyPr>
            <a:normAutofit/>
          </a:bodyPr>
          <a:lstStyle/>
          <a:p>
            <a:pPr algn="just">
              <a:lnSpc>
                <a:spcPct val="100000"/>
              </a:lnSpc>
            </a:pPr>
            <a:r>
              <a:rPr lang="en-US" sz="22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In conclusion, enhancing a student grievance management system with features such as anonymous reporting, automated tracking, and a user-friendly interface can significantly improve its effectiveness in addressing student concerns. By implementing these enhancements, educational institutions can foster a supportive academic environment, promote transparency and accountability, and better serve the needs of their student community. It's imperative for institutions to continually review and update their grievance management systems to ensure they remain responsive to the evolving needs of students and maintain trust and confidence in the academic community.</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1790C2-A227-427F-F11A-4B70074ED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5" name="Picture 4">
            <a:extLst>
              <a:ext uri="{FF2B5EF4-FFF2-40B4-BE49-F238E27FC236}">
                <a16:creationId xmlns:a16="http://schemas.microsoft.com/office/drawing/2014/main" id="{110DDC0A-7C7E-2A82-EE1C-5E4450FE1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11829"/>
            <a:ext cx="2447925" cy="2309813"/>
          </a:xfrm>
          <a:prstGeom prst="rect">
            <a:avLst/>
          </a:prstGeom>
        </p:spPr>
      </p:pic>
    </p:spTree>
    <p:extLst>
      <p:ext uri="{BB962C8B-B14F-4D97-AF65-F5344CB8AC3E}">
        <p14:creationId xmlns:p14="http://schemas.microsoft.com/office/powerpoint/2010/main" val="325145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55F4F0-8110-3EBB-5A9B-3DE8D869E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36" y="5503817"/>
            <a:ext cx="3257855" cy="1659444"/>
          </a:xfrm>
          <a:prstGeom prst="rect">
            <a:avLst/>
          </a:prstGeom>
        </p:spPr>
      </p:pic>
      <p:pic>
        <p:nvPicPr>
          <p:cNvPr id="1026" name="Picture 2">
            <a:extLst>
              <a:ext uri="{FF2B5EF4-FFF2-40B4-BE49-F238E27FC236}">
                <a16:creationId xmlns:a16="http://schemas.microsoft.com/office/drawing/2014/main" id="{80C05FC0-F9FB-876F-2F30-9967E37D2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285" y="554234"/>
            <a:ext cx="4948715" cy="2786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1BE0D61-B4C7-E319-3421-24BE8E165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40969"/>
            <a:ext cx="5217175" cy="2937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191DE18-0735-1283-4F23-13C85ABCB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sp>
        <p:nvSpPr>
          <p:cNvPr id="6" name="Rectangle 5">
            <a:extLst>
              <a:ext uri="{FF2B5EF4-FFF2-40B4-BE49-F238E27FC236}">
                <a16:creationId xmlns:a16="http://schemas.microsoft.com/office/drawing/2014/main" id="{9128A668-AE0E-C9C0-DD83-D964361980C8}"/>
              </a:ext>
            </a:extLst>
          </p:cNvPr>
          <p:cNvSpPr/>
          <p:nvPr/>
        </p:nvSpPr>
        <p:spPr>
          <a:xfrm>
            <a:off x="1147285" y="162833"/>
            <a:ext cx="1885452" cy="400110"/>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US" sz="2000" b="0" cap="none" spc="0" dirty="0">
                <a:ln w="0"/>
                <a:effectLst/>
                <a:latin typeface="Times New Roman" panose="02020603050405020304" pitchFamily="18" charset="0"/>
                <a:cs typeface="Times New Roman" panose="02020603050405020304" pitchFamily="18" charset="0"/>
              </a:rPr>
              <a:t>Login Page </a:t>
            </a:r>
          </a:p>
        </p:txBody>
      </p:sp>
      <p:sp>
        <p:nvSpPr>
          <p:cNvPr id="7" name="Rectangle 6">
            <a:extLst>
              <a:ext uri="{FF2B5EF4-FFF2-40B4-BE49-F238E27FC236}">
                <a16:creationId xmlns:a16="http://schemas.microsoft.com/office/drawing/2014/main" id="{A2094CFC-CC08-7C2E-364D-8639690059F5}"/>
              </a:ext>
            </a:extLst>
          </p:cNvPr>
          <p:cNvSpPr/>
          <p:nvPr/>
        </p:nvSpPr>
        <p:spPr>
          <a:xfrm>
            <a:off x="6096000" y="2940859"/>
            <a:ext cx="2383987" cy="400110"/>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US" sz="2000" b="0" cap="none" spc="0" dirty="0">
                <a:ln w="0"/>
                <a:effectLst/>
                <a:latin typeface="Times New Roman" panose="02020603050405020304" pitchFamily="18" charset="0"/>
                <a:cs typeface="Times New Roman" panose="02020603050405020304" pitchFamily="18" charset="0"/>
              </a:rPr>
              <a:t>Dashboard Page </a:t>
            </a:r>
          </a:p>
        </p:txBody>
      </p:sp>
    </p:spTree>
    <p:extLst>
      <p:ext uri="{BB962C8B-B14F-4D97-AF65-F5344CB8AC3E}">
        <p14:creationId xmlns:p14="http://schemas.microsoft.com/office/powerpoint/2010/main" val="92600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D5D27-C9A4-7054-EA32-65D361A69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7" name="Picture 6">
            <a:extLst>
              <a:ext uri="{FF2B5EF4-FFF2-40B4-BE49-F238E27FC236}">
                <a16:creationId xmlns:a16="http://schemas.microsoft.com/office/drawing/2014/main" id="{9788F4D4-F6E5-5F83-D77C-619B9CDD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960" y="748665"/>
            <a:ext cx="9530080" cy="5360670"/>
          </a:xfrm>
          <a:prstGeom prst="rect">
            <a:avLst/>
          </a:prstGeom>
        </p:spPr>
      </p:pic>
      <p:pic>
        <p:nvPicPr>
          <p:cNvPr id="5" name="Picture 4">
            <a:extLst>
              <a:ext uri="{FF2B5EF4-FFF2-40B4-BE49-F238E27FC236}">
                <a16:creationId xmlns:a16="http://schemas.microsoft.com/office/drawing/2014/main" id="{6902F269-B843-9DCE-7700-7DED2A60B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45" y="5552031"/>
            <a:ext cx="2954727" cy="1563259"/>
          </a:xfrm>
          <a:prstGeom prst="rect">
            <a:avLst/>
          </a:prstGeom>
        </p:spPr>
      </p:pic>
    </p:spTree>
    <p:extLst>
      <p:ext uri="{BB962C8B-B14F-4D97-AF65-F5344CB8AC3E}">
        <p14:creationId xmlns:p14="http://schemas.microsoft.com/office/powerpoint/2010/main" val="33300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2AADF1-1E1C-4F28-DE06-44CC63D33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743" y="1762125"/>
            <a:ext cx="7620000" cy="3333750"/>
          </a:xfrm>
        </p:spPr>
      </p:pic>
    </p:spTree>
    <p:extLst>
      <p:ext uri="{BB962C8B-B14F-4D97-AF65-F5344CB8AC3E}">
        <p14:creationId xmlns:p14="http://schemas.microsoft.com/office/powerpoint/2010/main" val="292028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381F-E0BE-937E-E524-927E0AEC61B3}"/>
              </a:ext>
            </a:extLst>
          </p:cNvPr>
          <p:cNvSpPr>
            <a:spLocks noGrp="1"/>
          </p:cNvSpPr>
          <p:nvPr>
            <p:ph type="title"/>
          </p:nvPr>
        </p:nvSpPr>
        <p:spPr/>
        <p:txBody>
          <a:bodyPr>
            <a:normAutofit/>
          </a:bodyPr>
          <a:lstStyle/>
          <a:p>
            <a:pPr algn="ctr"/>
            <a:r>
              <a:rPr lang="en-IN" sz="3600" u="sng" dirty="0">
                <a:latin typeface="Times New Roman" panose="02020603050405020304" pitchFamily="18" charset="0"/>
                <a:cs typeface="Times New Roman" panose="02020603050405020304" pitchFamily="18" charset="0"/>
              </a:rPr>
              <a:t>Presentation Flow</a:t>
            </a:r>
          </a:p>
        </p:txBody>
      </p:sp>
      <p:sp>
        <p:nvSpPr>
          <p:cNvPr id="3" name="Content Placeholder 2">
            <a:extLst>
              <a:ext uri="{FF2B5EF4-FFF2-40B4-BE49-F238E27FC236}">
                <a16:creationId xmlns:a16="http://schemas.microsoft.com/office/drawing/2014/main" id="{406FCBA2-8751-EEF5-8063-0A4BA155DEDE}"/>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Project objective</a:t>
            </a:r>
          </a:p>
          <a:p>
            <a:r>
              <a:rPr lang="en-IN" dirty="0">
                <a:latin typeface="Times New Roman" panose="02020603050405020304" pitchFamily="18" charset="0"/>
                <a:cs typeface="Times New Roman" panose="02020603050405020304" pitchFamily="18" charset="0"/>
              </a:rPr>
              <a:t>Technology Platform Overview</a:t>
            </a:r>
          </a:p>
          <a:p>
            <a:r>
              <a:rPr lang="en-IN" dirty="0">
                <a:latin typeface="Times New Roman" panose="02020603050405020304" pitchFamily="18" charset="0"/>
                <a:cs typeface="Times New Roman" panose="02020603050405020304" pitchFamily="18" charset="0"/>
              </a:rPr>
              <a:t>Assumptions and Constraints</a:t>
            </a:r>
          </a:p>
          <a:p>
            <a:r>
              <a:rPr lang="en-IN" dirty="0">
                <a:latin typeface="Times New Roman" panose="02020603050405020304" pitchFamily="18" charset="0"/>
                <a:cs typeface="Times New Roman" panose="02020603050405020304" pitchFamily="18" charset="0"/>
              </a:rPr>
              <a:t>Timeline Chart</a:t>
            </a:r>
          </a:p>
          <a:p>
            <a:r>
              <a:rPr lang="en-IN" dirty="0">
                <a:latin typeface="Times New Roman" panose="02020603050405020304" pitchFamily="18" charset="0"/>
                <a:cs typeface="Times New Roman" panose="02020603050405020304" pitchFamily="18" charset="0"/>
              </a:rPr>
              <a:t>Targeted Users</a:t>
            </a:r>
          </a:p>
          <a:p>
            <a:r>
              <a:rPr lang="en-IN" dirty="0">
                <a:latin typeface="Times New Roman" panose="02020603050405020304" pitchFamily="18" charset="0"/>
                <a:cs typeface="Times New Roman" panose="02020603050405020304" pitchFamily="18" charset="0"/>
              </a:rPr>
              <a:t>Interaction Diagram</a:t>
            </a:r>
          </a:p>
          <a:p>
            <a:r>
              <a:rPr lang="en-IN" dirty="0">
                <a:latin typeface="Times New Roman" panose="02020603050405020304" pitchFamily="18" charset="0"/>
                <a:cs typeface="Times New Roman" panose="02020603050405020304" pitchFamily="18" charset="0"/>
              </a:rPr>
              <a:t>Features of Project</a:t>
            </a:r>
          </a:p>
          <a:p>
            <a:r>
              <a:rPr lang="en-IN" dirty="0">
                <a:latin typeface="Times New Roman" panose="02020603050405020304" pitchFamily="18" charset="0"/>
                <a:cs typeface="Times New Roman" panose="02020603050405020304" pitchFamily="18" charset="0"/>
              </a:rPr>
              <a:t>Coding Standards</a:t>
            </a:r>
          </a:p>
          <a:p>
            <a:r>
              <a:rPr lang="en-IN" dirty="0">
                <a:latin typeface="Times New Roman" panose="02020603050405020304" pitchFamily="18" charset="0"/>
                <a:cs typeface="Times New Roman" panose="02020603050405020304" pitchFamily="18" charset="0"/>
              </a:rPr>
              <a:t>Agile Project Charter</a:t>
            </a:r>
          </a:p>
          <a:p>
            <a:r>
              <a:rPr lang="en-IN" dirty="0">
                <a:latin typeface="Times New Roman" panose="02020603050405020304" pitchFamily="18" charset="0"/>
                <a:cs typeface="Times New Roman" panose="02020603050405020304" pitchFamily="18" charset="0"/>
              </a:rPr>
              <a:t>Conclusion</a:t>
            </a:r>
          </a:p>
        </p:txBody>
      </p:sp>
      <p:pic>
        <p:nvPicPr>
          <p:cNvPr id="4" name="Picture 3">
            <a:extLst>
              <a:ext uri="{FF2B5EF4-FFF2-40B4-BE49-F238E27FC236}">
                <a16:creationId xmlns:a16="http://schemas.microsoft.com/office/drawing/2014/main" id="{74969956-28AD-4EDC-2E45-0E2AD0813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179" y="4943588"/>
            <a:ext cx="2971876" cy="2160442"/>
          </a:xfrm>
          <a:prstGeom prst="rect">
            <a:avLst/>
          </a:prstGeom>
        </p:spPr>
      </p:pic>
      <p:pic>
        <p:nvPicPr>
          <p:cNvPr id="5" name="Picture 4">
            <a:extLst>
              <a:ext uri="{FF2B5EF4-FFF2-40B4-BE49-F238E27FC236}">
                <a16:creationId xmlns:a16="http://schemas.microsoft.com/office/drawing/2014/main" id="{A348A4F9-3036-6745-EE6E-1208E4E10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3728" y="6166640"/>
            <a:ext cx="642938" cy="691360"/>
          </a:xfrm>
          <a:prstGeom prst="rect">
            <a:avLst/>
          </a:prstGeom>
        </p:spPr>
      </p:pic>
    </p:spTree>
    <p:extLst>
      <p:ext uri="{BB962C8B-B14F-4D97-AF65-F5344CB8AC3E}">
        <p14:creationId xmlns:p14="http://schemas.microsoft.com/office/powerpoint/2010/main" val="354983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Project objective:-</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588818" y="1385050"/>
            <a:ext cx="10515600" cy="4351338"/>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The objective of the new student grievance system is to completely replace the existing one by automating processes, maintaining consistency, and cutting down on delays. It promotes confidence among stakeholders, emphasizes accountability and openness, and offers real-time updates.</a:t>
            </a:r>
          </a:p>
          <a:p>
            <a:pPr algn="just">
              <a:lnSpc>
                <a:spcPct val="120000"/>
              </a:lnSpc>
            </a:pPr>
            <a:r>
              <a:rPr lang="en-US" sz="2200" dirty="0">
                <a:latin typeface="Times New Roman" panose="02020603050405020304" pitchFamily="18" charset="0"/>
                <a:cs typeface="Times New Roman" panose="02020603050405020304" pitchFamily="18" charset="0"/>
              </a:rPr>
              <a:t> It facilitates timely communication between parties by lowering information latency through automated notifications. Web portals encourage accessibility, encouraging convenience and diversity. Validation and integrity checks improve data accuracy, facilitating trend analysis and well-informed decision-making.</a:t>
            </a: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EA0EC3-EA58-CA8C-E467-6FA1C09DE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 y="4824481"/>
            <a:ext cx="2039984" cy="2039984"/>
          </a:xfrm>
          <a:prstGeom prst="rect">
            <a:avLst/>
          </a:prstGeom>
        </p:spPr>
      </p:pic>
      <p:pic>
        <p:nvPicPr>
          <p:cNvPr id="5" name="Picture 4">
            <a:extLst>
              <a:ext uri="{FF2B5EF4-FFF2-40B4-BE49-F238E27FC236}">
                <a16:creationId xmlns:a16="http://schemas.microsoft.com/office/drawing/2014/main" id="{514478FC-BAF1-E691-9F5F-F90F79E67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spTree>
    <p:extLst>
      <p:ext uri="{BB962C8B-B14F-4D97-AF65-F5344CB8AC3E}">
        <p14:creationId xmlns:p14="http://schemas.microsoft.com/office/powerpoint/2010/main" val="375964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Technology Platform Overview:-</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588818" y="1385050"/>
            <a:ext cx="10515600" cy="4351338"/>
          </a:xfrm>
        </p:spPr>
        <p:txBody>
          <a:bodyPr>
            <a:normAutofit/>
          </a:bodyPr>
          <a:lstStyle/>
          <a:p>
            <a:pPr algn="just">
              <a:lnSpc>
                <a:spcPct val="120000"/>
              </a:lnSpc>
            </a:pPr>
            <a:r>
              <a:rPr lang="en-US" sz="2600" dirty="0">
                <a:latin typeface="Times New Roman" panose="02020603050405020304" pitchFamily="18" charset="0"/>
                <a:cs typeface="Times New Roman" panose="02020603050405020304" pitchFamily="18" charset="0"/>
              </a:rPr>
              <a:t>Platform -: Web Application</a:t>
            </a:r>
          </a:p>
          <a:p>
            <a:pPr algn="just">
              <a:lnSpc>
                <a:spcPct val="120000"/>
              </a:lnSpc>
            </a:pPr>
            <a:r>
              <a:rPr lang="en-US" sz="2600" dirty="0">
                <a:latin typeface="Times New Roman" panose="02020603050405020304" pitchFamily="18" charset="0"/>
                <a:cs typeface="Times New Roman" panose="02020603050405020304" pitchFamily="18" charset="0"/>
              </a:rPr>
              <a:t>Web Application Development Framework : Django</a:t>
            </a:r>
          </a:p>
          <a:p>
            <a:pPr algn="just">
              <a:lnSpc>
                <a:spcPct val="120000"/>
              </a:lnSpc>
            </a:pPr>
            <a:r>
              <a:rPr lang="en-IN" sz="2600" dirty="0">
                <a:latin typeface="Times New Roman" panose="02020603050405020304" pitchFamily="18" charset="0"/>
                <a:cs typeface="Times New Roman" panose="02020603050405020304" pitchFamily="18" charset="0"/>
              </a:rPr>
              <a:t>Developing Language : Python</a:t>
            </a:r>
          </a:p>
          <a:p>
            <a:pPr algn="just">
              <a:lnSpc>
                <a:spcPct val="120000"/>
              </a:lnSpc>
            </a:pPr>
            <a:r>
              <a:rPr lang="en-IN" sz="2600" dirty="0">
                <a:latin typeface="Times New Roman" panose="02020603050405020304" pitchFamily="18" charset="0"/>
                <a:cs typeface="Times New Roman" panose="02020603050405020304" pitchFamily="18" charset="0"/>
              </a:rPr>
              <a:t>Flow of Django : Model-View-Templet(MVT)</a:t>
            </a:r>
          </a:p>
          <a:p>
            <a:pPr algn="just">
              <a:lnSpc>
                <a:spcPct val="120000"/>
              </a:lnSpc>
            </a:pPr>
            <a:r>
              <a:rPr lang="en-IN" sz="2600" dirty="0">
                <a:latin typeface="Times New Roman" panose="02020603050405020304" pitchFamily="18" charset="0"/>
                <a:cs typeface="Times New Roman" panose="02020603050405020304" pitchFamily="18" charset="0"/>
              </a:rPr>
              <a:t>Django Versions : 4.2.11(LTS)</a:t>
            </a:r>
          </a:p>
          <a:p>
            <a:pPr algn="just">
              <a:lnSpc>
                <a:spcPct val="120000"/>
              </a:lnSpc>
            </a:pPr>
            <a:r>
              <a:rPr lang="en-US" sz="2600" dirty="0">
                <a:latin typeface="Times New Roman" panose="02020603050405020304" pitchFamily="18" charset="0"/>
                <a:cs typeface="Times New Roman" panose="02020603050405020304" pitchFamily="18" charset="0"/>
              </a:rPr>
              <a:t>Latest Release Date : December 4, 2023</a:t>
            </a:r>
            <a:endParaRPr lang="en-IN" sz="2600" dirty="0">
              <a:latin typeface="Times New Roman" panose="02020603050405020304" pitchFamily="18" charset="0"/>
              <a:cs typeface="Times New Roman" panose="02020603050405020304" pitchFamily="18" charset="0"/>
            </a:endParaRPr>
          </a:p>
          <a:p>
            <a:pPr algn="just">
              <a:lnSpc>
                <a:spcPct val="120000"/>
              </a:lnSpc>
            </a:pPr>
            <a:r>
              <a:rPr lang="en-IN" sz="2600" dirty="0">
                <a:latin typeface="Times New Roman" panose="02020603050405020304" pitchFamily="18" charset="0"/>
                <a:cs typeface="Times New Roman" panose="02020603050405020304" pitchFamily="18" charset="0"/>
              </a:rPr>
              <a:t>Database : Sqllite</a:t>
            </a:r>
          </a:p>
        </p:txBody>
      </p:sp>
      <p:pic>
        <p:nvPicPr>
          <p:cNvPr id="8" name="Picture 7">
            <a:extLst>
              <a:ext uri="{FF2B5EF4-FFF2-40B4-BE49-F238E27FC236}">
                <a16:creationId xmlns:a16="http://schemas.microsoft.com/office/drawing/2014/main" id="{63BA6E24-13B1-19FB-E1F3-C5F88AC11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9" y="5798228"/>
            <a:ext cx="1389293" cy="1389293"/>
          </a:xfrm>
          <a:prstGeom prst="rect">
            <a:avLst/>
          </a:prstGeom>
        </p:spPr>
      </p:pic>
      <p:pic>
        <p:nvPicPr>
          <p:cNvPr id="12" name="Picture 11">
            <a:extLst>
              <a:ext uri="{FF2B5EF4-FFF2-40B4-BE49-F238E27FC236}">
                <a16:creationId xmlns:a16="http://schemas.microsoft.com/office/drawing/2014/main" id="{FC25DB2D-2A76-D875-84E0-8F2FDCE35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113" y="-99832"/>
            <a:ext cx="2776348" cy="1563259"/>
          </a:xfrm>
          <a:prstGeom prst="rect">
            <a:avLst/>
          </a:prstGeom>
        </p:spPr>
      </p:pic>
      <p:pic>
        <p:nvPicPr>
          <p:cNvPr id="4" name="Picture 3">
            <a:extLst>
              <a:ext uri="{FF2B5EF4-FFF2-40B4-BE49-F238E27FC236}">
                <a16:creationId xmlns:a16="http://schemas.microsoft.com/office/drawing/2014/main" id="{4844812C-6B46-2FB0-515B-A0EF0877F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6068317"/>
            <a:ext cx="642938" cy="691360"/>
          </a:xfrm>
          <a:prstGeom prst="rect">
            <a:avLst/>
          </a:prstGeom>
        </p:spPr>
      </p:pic>
    </p:spTree>
    <p:extLst>
      <p:ext uri="{BB962C8B-B14F-4D97-AF65-F5344CB8AC3E}">
        <p14:creationId xmlns:p14="http://schemas.microsoft.com/office/powerpoint/2010/main" val="164751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Assumptions and Constraints:-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656704" y="1385049"/>
            <a:ext cx="10447713" cy="4042357"/>
          </a:xfrm>
        </p:spPr>
        <p:txBody>
          <a:bodyPr>
            <a:normAutofit fontScale="25000" lnSpcReduction="20000"/>
          </a:bodyPr>
          <a:lstStyle/>
          <a:p>
            <a:pPr indent="0" rtl="0">
              <a:spcBef>
                <a:spcPts val="0"/>
              </a:spcBef>
              <a:spcAft>
                <a:spcPts val="1000"/>
              </a:spcAft>
              <a:buNone/>
            </a:pPr>
            <a:r>
              <a:rPr lang="en-US" sz="9600" u="sng" dirty="0">
                <a:solidFill>
                  <a:srgbClr val="0D0D0D"/>
                </a:solidFill>
                <a:effectLst/>
                <a:highlight>
                  <a:srgbClr val="FFFFFF"/>
                </a:highlight>
                <a:latin typeface="Times New Roman" panose="02020603050405020304" pitchFamily="18" charset="0"/>
                <a:cs typeface="Times New Roman" panose="02020603050405020304" pitchFamily="18" charset="0"/>
              </a:rPr>
              <a:t>Assumptions:</a:t>
            </a:r>
          </a:p>
          <a:p>
            <a:pPr indent="0" rtl="0">
              <a:lnSpc>
                <a:spcPct val="120000"/>
              </a:lnSpc>
              <a:spcBef>
                <a:spcPts val="0"/>
              </a:spcBef>
              <a:spcAft>
                <a:spcPts val="1000"/>
              </a:spcAft>
              <a:buNone/>
            </a:pPr>
            <a:endParaRPr lang="en-US" sz="2400" b="0" dirty="0">
              <a:effectLst/>
              <a:latin typeface="Times New Roman" panose="02020603050405020304" pitchFamily="18" charset="0"/>
              <a:cs typeface="Times New Roman" panose="02020603050405020304" pitchFamily="18" charset="0"/>
            </a:endParaRPr>
          </a:p>
          <a:p>
            <a:pPr algn="just" rtl="0">
              <a:lnSpc>
                <a:spcPct val="120000"/>
              </a:lnSpc>
              <a:spcBef>
                <a:spcPts val="0"/>
              </a:spcBef>
              <a:spcAft>
                <a:spcPts val="1000"/>
              </a:spcAft>
            </a:pPr>
            <a:r>
              <a:rPr lang="en-US" sz="8800" u="none" strike="noStrike" dirty="0">
                <a:solidFill>
                  <a:srgbClr val="000000"/>
                </a:solidFill>
                <a:effectLst/>
                <a:latin typeface="Times New Roman" panose="02020603050405020304" pitchFamily="18" charset="0"/>
                <a:cs typeface="Times New Roman" panose="02020603050405020304" pitchFamily="18" charset="0"/>
              </a:rPr>
              <a:t>1.Support from Stakeholders: It is expected that the student grievance system's implementation will be actively supported and participated in by stakeholders, such as academics, administrative staff, and students.</a:t>
            </a:r>
            <a:endParaRPr lang="en-US" sz="8800" dirty="0">
              <a:effectLst/>
              <a:latin typeface="Times New Roman" panose="02020603050405020304" pitchFamily="18" charset="0"/>
              <a:cs typeface="Times New Roman" panose="02020603050405020304" pitchFamily="18" charset="0"/>
            </a:endParaRPr>
          </a:p>
          <a:p>
            <a:pPr algn="just" rtl="0">
              <a:lnSpc>
                <a:spcPct val="120000"/>
              </a:lnSpc>
              <a:spcBef>
                <a:spcPts val="0"/>
              </a:spcBef>
              <a:spcAft>
                <a:spcPts val="1000"/>
              </a:spcAft>
            </a:pPr>
            <a:r>
              <a:rPr lang="en-US" sz="8800" u="none" strike="noStrike" dirty="0">
                <a:solidFill>
                  <a:srgbClr val="000000"/>
                </a:solidFill>
                <a:effectLst/>
                <a:latin typeface="Times New Roman" panose="02020603050405020304" pitchFamily="18" charset="0"/>
                <a:cs typeface="Times New Roman" panose="02020603050405020304" pitchFamily="18" charset="0"/>
              </a:rPr>
              <a:t>2.Technical Infrastructure: It is anticipated that the system's development, deployment, and operation will be supported by the availability of the technical infrastructure, which includes servers, network resources, and software tools.</a:t>
            </a:r>
            <a:endParaRPr lang="en-US" sz="8800" dirty="0">
              <a:effectLst/>
              <a:latin typeface="Times New Roman" panose="02020603050405020304" pitchFamily="18" charset="0"/>
              <a:cs typeface="Times New Roman" panose="02020603050405020304" pitchFamily="18" charset="0"/>
            </a:endParaRPr>
          </a:p>
          <a:p>
            <a:pPr algn="just" rtl="0">
              <a:lnSpc>
                <a:spcPct val="120000"/>
              </a:lnSpc>
              <a:spcBef>
                <a:spcPts val="0"/>
              </a:spcBef>
              <a:spcAft>
                <a:spcPts val="1000"/>
              </a:spcAft>
            </a:pPr>
            <a:r>
              <a:rPr lang="en-US" sz="8800" u="none" strike="noStrike" dirty="0">
                <a:solidFill>
                  <a:srgbClr val="000000"/>
                </a:solidFill>
                <a:effectLst/>
                <a:latin typeface="Times New Roman" panose="02020603050405020304" pitchFamily="18" charset="0"/>
                <a:cs typeface="Times New Roman" panose="02020603050405020304" pitchFamily="18" charset="0"/>
              </a:rPr>
              <a:t>3.Data Availability: It is expected that pertinent data, including grievance records from the past, shall be easily accessible and properly maintained for the purposes of system development and testing.</a:t>
            </a:r>
            <a:endParaRPr lang="en-US" sz="88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A44C45-C245-CC65-6DF0-DFA4390C6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5146" y="4731492"/>
            <a:ext cx="2447925" cy="2309813"/>
          </a:xfrm>
          <a:prstGeom prst="rect">
            <a:avLst/>
          </a:prstGeom>
        </p:spPr>
      </p:pic>
      <p:pic>
        <p:nvPicPr>
          <p:cNvPr id="5" name="Picture 4">
            <a:extLst>
              <a:ext uri="{FF2B5EF4-FFF2-40B4-BE49-F238E27FC236}">
                <a16:creationId xmlns:a16="http://schemas.microsoft.com/office/drawing/2014/main" id="{A447B9A1-92E3-0271-9CBD-86E14AB0D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831" y="0"/>
            <a:ext cx="2947172" cy="1659444"/>
          </a:xfrm>
          <a:prstGeom prst="rect">
            <a:avLst/>
          </a:prstGeom>
        </p:spPr>
      </p:pic>
    </p:spTree>
    <p:extLst>
      <p:ext uri="{BB962C8B-B14F-4D97-AF65-F5344CB8AC3E}">
        <p14:creationId xmlns:p14="http://schemas.microsoft.com/office/powerpoint/2010/main" val="360603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Assumptions and Constraints:-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656704" y="1385049"/>
            <a:ext cx="10447713" cy="3989487"/>
          </a:xfrm>
        </p:spPr>
        <p:txBody>
          <a:bodyPr>
            <a:normAutofit fontScale="92500" lnSpcReduction="10000"/>
          </a:bodyPr>
          <a:lstStyle/>
          <a:p>
            <a:pPr indent="0" rtl="0">
              <a:spcBef>
                <a:spcPts val="0"/>
              </a:spcBef>
              <a:spcAft>
                <a:spcPts val="1000"/>
              </a:spcAft>
              <a:buNone/>
            </a:pPr>
            <a:r>
              <a:rPr lang="en-US" sz="2400" u="sng" dirty="0">
                <a:solidFill>
                  <a:srgbClr val="0D0D0D"/>
                </a:solidFill>
                <a:highlight>
                  <a:srgbClr val="FFFFFF"/>
                </a:highlight>
                <a:latin typeface="Times New Roman" panose="02020603050405020304" pitchFamily="18" charset="0"/>
                <a:cs typeface="Times New Roman" panose="02020603050405020304" pitchFamily="18" charset="0"/>
              </a:rPr>
              <a:t>Constraints</a:t>
            </a:r>
            <a:r>
              <a:rPr lang="en-US" sz="2400" u="sng"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indent="0" algn="just" rtl="0">
              <a:lnSpc>
                <a:spcPct val="120000"/>
              </a:lnSpc>
              <a:spcBef>
                <a:spcPts val="0"/>
              </a:spcBef>
              <a:spcAft>
                <a:spcPts val="1000"/>
              </a:spcAft>
              <a:buNone/>
            </a:pPr>
            <a:endParaRPr lang="en-US" sz="2600" b="0" dirty="0">
              <a:effectLst/>
              <a:latin typeface="Times New Roman" panose="02020603050405020304" pitchFamily="18" charset="0"/>
              <a:cs typeface="Times New Roman" panose="02020603050405020304" pitchFamily="18" charset="0"/>
            </a:endParaRPr>
          </a:p>
          <a:p>
            <a:pPr algn="just" rtl="0">
              <a:lnSpc>
                <a:spcPct val="110000"/>
              </a:lnSpc>
              <a:spcBef>
                <a:spcPts val="0"/>
              </a:spcBef>
              <a:spcAft>
                <a:spcPts val="1000"/>
              </a:spcAft>
            </a:pPr>
            <a:r>
              <a:rPr lang="en-US" sz="2600" u="none" strike="noStrike" dirty="0">
                <a:solidFill>
                  <a:srgbClr val="0D0D0D"/>
                </a:solidFill>
                <a:effectLst/>
                <a:highlight>
                  <a:srgbClr val="FFFFFF"/>
                </a:highlight>
                <a:latin typeface="Cambria" panose="02040503050406030204" pitchFamily="18" charset="0"/>
              </a:rPr>
              <a:t>1.Semester-based Routing: The Head of Department (HOD) of the relevant semester should automatically receive complaints. For example, if a student is in the 5th semester, their complaint should be directed to the HOD of the 5th semester.</a:t>
            </a:r>
            <a:endParaRPr lang="en-US" sz="2600" dirty="0">
              <a:effectLst/>
            </a:endParaRPr>
          </a:p>
          <a:p>
            <a:pPr algn="just" rtl="0">
              <a:lnSpc>
                <a:spcPct val="110000"/>
              </a:lnSpc>
              <a:spcBef>
                <a:spcPts val="0"/>
              </a:spcBef>
              <a:spcAft>
                <a:spcPts val="1000"/>
              </a:spcAft>
            </a:pPr>
            <a:r>
              <a:rPr lang="en-US" sz="2600" u="none" strike="noStrike" dirty="0">
                <a:solidFill>
                  <a:srgbClr val="0D0D0D"/>
                </a:solidFill>
                <a:effectLst/>
                <a:highlight>
                  <a:srgbClr val="FFFFFF"/>
                </a:highlight>
                <a:latin typeface="Cambria" panose="02040503050406030204" pitchFamily="18" charset="0"/>
              </a:rPr>
              <a:t>2.Verification of Authorization: Only students who are enrolled in that semester at this time should be able submit complaints about it. This verifies that grievances are genuine and coming from involved students</a:t>
            </a:r>
            <a:r>
              <a:rPr lang="en-US" sz="2200" u="none" strike="noStrike" dirty="0">
                <a:solidFill>
                  <a:srgbClr val="0D0D0D"/>
                </a:solidFill>
                <a:effectLst/>
                <a:highlight>
                  <a:srgbClr val="FFFFFF"/>
                </a:highlight>
                <a:latin typeface="Cambria" panose="02040503050406030204" pitchFamily="18" charset="0"/>
              </a:rPr>
              <a:t>.</a:t>
            </a:r>
            <a:endParaRPr lang="en-US" sz="2200" dirty="0">
              <a:effectLst/>
            </a:endParaRPr>
          </a:p>
        </p:txBody>
      </p:sp>
      <p:pic>
        <p:nvPicPr>
          <p:cNvPr id="4" name="Picture 3">
            <a:extLst>
              <a:ext uri="{FF2B5EF4-FFF2-40B4-BE49-F238E27FC236}">
                <a16:creationId xmlns:a16="http://schemas.microsoft.com/office/drawing/2014/main" id="{BA407D6D-BFE5-875A-FA9B-CA6A2AC49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5" name="Content Placeholder 5">
            <a:extLst>
              <a:ext uri="{FF2B5EF4-FFF2-40B4-BE49-F238E27FC236}">
                <a16:creationId xmlns:a16="http://schemas.microsoft.com/office/drawing/2014/main" id="{140153BB-4D9D-AFA1-2A89-17D1D315B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66" y="5374536"/>
            <a:ext cx="2223655" cy="1442469"/>
          </a:xfrm>
          <a:prstGeom prst="rect">
            <a:avLst/>
          </a:prstGeom>
        </p:spPr>
      </p:pic>
    </p:spTree>
    <p:extLst>
      <p:ext uri="{BB962C8B-B14F-4D97-AF65-F5344CB8AC3E}">
        <p14:creationId xmlns:p14="http://schemas.microsoft.com/office/powerpoint/2010/main" val="379463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Timeline Chart:-</a:t>
            </a:r>
            <a:br>
              <a:rPr lang="en-IN" dirty="0">
                <a:latin typeface="Times New Roman" panose="02020603050405020304" pitchFamily="18"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8C669785-836D-A419-9885-C1A137D2F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1026" name="Picture 2">
            <a:extLst>
              <a:ext uri="{FF2B5EF4-FFF2-40B4-BE49-F238E27FC236}">
                <a16:creationId xmlns:a16="http://schemas.microsoft.com/office/drawing/2014/main" id="{A12C3553-8AE1-72A9-F960-682CEABBA1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935" y="1178708"/>
            <a:ext cx="10430865" cy="500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85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Targeted Users:-</a:t>
            </a:r>
            <a:endParaRPr lang="en-IN" dirty="0"/>
          </a:p>
        </p:txBody>
      </p:sp>
      <p:sp>
        <p:nvSpPr>
          <p:cNvPr id="3" name="Content Placeholder 2">
            <a:extLst>
              <a:ext uri="{FF2B5EF4-FFF2-40B4-BE49-F238E27FC236}">
                <a16:creationId xmlns:a16="http://schemas.microsoft.com/office/drawing/2014/main" id="{87536927-4ED8-3FD3-E6E8-9A851FD44B5A}"/>
              </a:ext>
            </a:extLst>
          </p:cNvPr>
          <p:cNvSpPr>
            <a:spLocks noGrp="1"/>
          </p:cNvSpPr>
          <p:nvPr>
            <p:ph idx="1"/>
          </p:nvPr>
        </p:nvSpPr>
        <p:spPr>
          <a:xfrm>
            <a:off x="663634" y="1459864"/>
            <a:ext cx="10515600" cy="4351338"/>
          </a:xfrm>
        </p:spPr>
        <p:txBody>
          <a:bodyPr>
            <a:normAutofit fontScale="92500" lnSpcReduction="20000"/>
          </a:bodyPr>
          <a:lstStyle/>
          <a:p>
            <a:pPr algn="just" rtl="0">
              <a:lnSpc>
                <a:spcPct val="110000"/>
              </a:lnSpc>
              <a:spcBef>
                <a:spcPts val="0"/>
              </a:spcBef>
              <a:spcAft>
                <a:spcPts val="1000"/>
              </a:spcAft>
            </a:pPr>
            <a:r>
              <a:rPr lang="en-US" sz="2200" u="sng" strike="noStrike" dirty="0">
                <a:solidFill>
                  <a:srgbClr val="000000"/>
                </a:solidFill>
                <a:effectLst/>
                <a:latin typeface="Cambria" panose="02040503050406030204" pitchFamily="18" charset="0"/>
              </a:rPr>
              <a:t>Students:</a:t>
            </a:r>
            <a:endParaRPr lang="en-US" sz="2200" u="sng" dirty="0">
              <a:effectLst/>
            </a:endParaRPr>
          </a:p>
          <a:p>
            <a:pPr algn="just" rtl="0">
              <a:lnSpc>
                <a:spcPct val="110000"/>
              </a:lnSpc>
              <a:spcBef>
                <a:spcPts val="0"/>
              </a:spcBef>
              <a:spcAft>
                <a:spcPts val="1000"/>
              </a:spcAft>
            </a:pPr>
            <a:r>
              <a:rPr lang="en-US" sz="2200" u="none" strike="noStrike" dirty="0">
                <a:solidFill>
                  <a:srgbClr val="000000"/>
                </a:solidFill>
                <a:effectLst/>
                <a:latin typeface="Cambria" panose="02040503050406030204" pitchFamily="18" charset="0"/>
              </a:rPr>
              <a:t>Role: File grievances, monitor grievance progress and provide feedback on the resolution procedure.</a:t>
            </a:r>
            <a:endParaRPr lang="en-US" sz="2200" dirty="0">
              <a:effectLst/>
            </a:endParaRPr>
          </a:p>
          <a:p>
            <a:pPr algn="just" rtl="0">
              <a:lnSpc>
                <a:spcPct val="110000"/>
              </a:lnSpc>
              <a:spcBef>
                <a:spcPts val="0"/>
              </a:spcBef>
              <a:spcAft>
                <a:spcPts val="1000"/>
              </a:spcAft>
            </a:pPr>
            <a:r>
              <a:rPr lang="en-US" sz="2200" u="sng" strike="noStrike" dirty="0">
                <a:solidFill>
                  <a:srgbClr val="000000"/>
                </a:solidFill>
                <a:effectLst/>
                <a:latin typeface="Cambria" panose="02040503050406030204" pitchFamily="18" charset="0"/>
              </a:rPr>
              <a:t>HOD:</a:t>
            </a:r>
            <a:endParaRPr lang="en-US" sz="2200" u="sng" dirty="0">
              <a:effectLst/>
            </a:endParaRPr>
          </a:p>
          <a:p>
            <a:pPr algn="just" rtl="0">
              <a:lnSpc>
                <a:spcPct val="110000"/>
              </a:lnSpc>
              <a:spcBef>
                <a:spcPts val="0"/>
              </a:spcBef>
              <a:spcAft>
                <a:spcPts val="1000"/>
              </a:spcAft>
            </a:pPr>
            <a:r>
              <a:rPr lang="en-US" sz="2200" u="none" strike="noStrike" dirty="0">
                <a:solidFill>
                  <a:srgbClr val="000000"/>
                </a:solidFill>
                <a:effectLst/>
                <a:latin typeface="Cambria" panose="02040503050406030204" pitchFamily="18" charset="0"/>
              </a:rPr>
              <a:t>Participate in the grievance resolution process, examine and accept student grievances, and offer suggestions and feedback.</a:t>
            </a:r>
            <a:endParaRPr lang="en-US" sz="2200" dirty="0">
              <a:effectLst/>
            </a:endParaRPr>
          </a:p>
          <a:p>
            <a:pPr algn="just" rtl="0">
              <a:lnSpc>
                <a:spcPct val="110000"/>
              </a:lnSpc>
              <a:spcBef>
                <a:spcPts val="0"/>
              </a:spcBef>
              <a:spcAft>
                <a:spcPts val="1000"/>
              </a:spcAft>
            </a:pPr>
            <a:r>
              <a:rPr lang="en-US" sz="2200" u="sng" strike="noStrike" dirty="0">
                <a:solidFill>
                  <a:srgbClr val="000000"/>
                </a:solidFill>
                <a:effectLst/>
                <a:latin typeface="Cambria" panose="02040503050406030204" pitchFamily="18" charset="0"/>
              </a:rPr>
              <a:t>Administrators:</a:t>
            </a:r>
            <a:endParaRPr lang="en-US" sz="2200" u="sng" dirty="0">
              <a:effectLst/>
            </a:endParaRPr>
          </a:p>
          <a:p>
            <a:pPr algn="just" rtl="0">
              <a:lnSpc>
                <a:spcPct val="110000"/>
              </a:lnSpc>
              <a:spcBef>
                <a:spcPts val="0"/>
              </a:spcBef>
              <a:spcAft>
                <a:spcPts val="1000"/>
              </a:spcAft>
            </a:pPr>
            <a:r>
              <a:rPr lang="en-US" sz="2200" u="none" strike="noStrike" dirty="0">
                <a:solidFill>
                  <a:srgbClr val="000000"/>
                </a:solidFill>
                <a:effectLst/>
                <a:latin typeface="Cambria" panose="02040503050406030204" pitchFamily="18" charset="0"/>
              </a:rPr>
              <a:t>Role: Coordinate and direct the grievance resolution procedure, designate grievances to the relevant staff, and keep tabs on the status of grievances.</a:t>
            </a:r>
            <a:endParaRPr lang="en-US" sz="2200" dirty="0">
              <a:effectLst/>
            </a:endParaRPr>
          </a:p>
          <a:p>
            <a:pPr marL="0" indent="0">
              <a:buNone/>
            </a:pPr>
            <a:br>
              <a:rPr lang="en-US" dirty="0"/>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2684D4-1679-4693-FD5D-919A61FE3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5" name="Content Placeholder 5">
            <a:extLst>
              <a:ext uri="{FF2B5EF4-FFF2-40B4-BE49-F238E27FC236}">
                <a16:creationId xmlns:a16="http://schemas.microsoft.com/office/drawing/2014/main" id="{27C4AC48-98E6-4440-2D39-C3B2D85FE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62" y="4978681"/>
            <a:ext cx="2592030" cy="2710231"/>
          </a:xfrm>
          <a:prstGeom prst="rect">
            <a:avLst/>
          </a:prstGeom>
        </p:spPr>
      </p:pic>
      <p:pic>
        <p:nvPicPr>
          <p:cNvPr id="7" name="Picture 6">
            <a:extLst>
              <a:ext uri="{FF2B5EF4-FFF2-40B4-BE49-F238E27FC236}">
                <a16:creationId xmlns:a16="http://schemas.microsoft.com/office/drawing/2014/main" id="{265ACF04-40D3-016F-207C-A8B6E0409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440" y="0"/>
            <a:ext cx="2194560" cy="1097280"/>
          </a:xfrm>
          <a:prstGeom prst="rect">
            <a:avLst/>
          </a:prstGeom>
        </p:spPr>
      </p:pic>
    </p:spTree>
    <p:extLst>
      <p:ext uri="{BB962C8B-B14F-4D97-AF65-F5344CB8AC3E}">
        <p14:creationId xmlns:p14="http://schemas.microsoft.com/office/powerpoint/2010/main" val="7696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DE6-2838-772E-C8BA-F3A3EFE3CA15}"/>
              </a:ext>
            </a:extLst>
          </p:cNvPr>
          <p:cNvSpPr>
            <a:spLocks noGrp="1"/>
          </p:cNvSpPr>
          <p:nvPr>
            <p:ph type="title"/>
          </p:nvPr>
        </p:nvSpPr>
        <p:spPr/>
        <p:txBody>
          <a:bodyPr/>
          <a:lstStyle/>
          <a:p>
            <a:r>
              <a:rPr lang="en-IN" sz="2800" b="1" u="sng" dirty="0">
                <a:latin typeface="Times New Roman" panose="02020603050405020304" pitchFamily="18" charset="0"/>
                <a:cs typeface="Times New Roman" panose="02020603050405020304" pitchFamily="18" charset="0"/>
              </a:rPr>
              <a:t>Interaction Diagram:-</a:t>
            </a:r>
            <a:br>
              <a:rPr lang="en-IN" dirty="0">
                <a:latin typeface="Times New Roman" panose="02020603050405020304" pitchFamily="18" charset="0"/>
                <a:cs typeface="Times New Roman" panose="02020603050405020304" pitchFamily="18" charset="0"/>
              </a:rPr>
            </a:br>
            <a:endParaRPr lang="en-IN" dirty="0"/>
          </a:p>
        </p:txBody>
      </p:sp>
      <p:pic>
        <p:nvPicPr>
          <p:cNvPr id="2050" name="Picture 2">
            <a:extLst>
              <a:ext uri="{FF2B5EF4-FFF2-40B4-BE49-F238E27FC236}">
                <a16:creationId xmlns:a16="http://schemas.microsoft.com/office/drawing/2014/main" id="{70B578C2-CF75-4097-E285-B53F3ED966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78" y="1010227"/>
            <a:ext cx="11471564" cy="51168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D535A6A-787B-6855-28E0-27E2204D5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3896" y="6166640"/>
            <a:ext cx="642938" cy="691360"/>
          </a:xfrm>
          <a:prstGeom prst="rect">
            <a:avLst/>
          </a:prstGeom>
        </p:spPr>
      </p:pic>
      <p:pic>
        <p:nvPicPr>
          <p:cNvPr id="5" name="Picture 4">
            <a:extLst>
              <a:ext uri="{FF2B5EF4-FFF2-40B4-BE49-F238E27FC236}">
                <a16:creationId xmlns:a16="http://schemas.microsoft.com/office/drawing/2014/main" id="{3F31B5AE-9C8C-D594-BFB7-7AFBDAC50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08" y="5535857"/>
            <a:ext cx="3693395" cy="1651874"/>
          </a:xfrm>
          <a:prstGeom prst="rect">
            <a:avLst/>
          </a:prstGeom>
        </p:spPr>
      </p:pic>
    </p:spTree>
    <p:extLst>
      <p:ext uri="{BB962C8B-B14F-4D97-AF65-F5344CB8AC3E}">
        <p14:creationId xmlns:p14="http://schemas.microsoft.com/office/powerpoint/2010/main" val="113815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903</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PowerPoint Presentation</vt:lpstr>
      <vt:lpstr>Presentation Flow</vt:lpstr>
      <vt:lpstr>Project objective:- </vt:lpstr>
      <vt:lpstr>Technology Platform Overview:- </vt:lpstr>
      <vt:lpstr>Assumptions and Constraints:- </vt:lpstr>
      <vt:lpstr>Assumptions and Constraints:- </vt:lpstr>
      <vt:lpstr>Timeline Chart:- </vt:lpstr>
      <vt:lpstr>Targeted Users:-</vt:lpstr>
      <vt:lpstr>Interaction Diagram:- </vt:lpstr>
      <vt:lpstr>Features of Project:-</vt:lpstr>
      <vt:lpstr>Coding Standards:-</vt:lpstr>
      <vt:lpstr>        Agile Project Charter:- </vt:lpstr>
      <vt:lpstr>Conclusion:-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Harsh</dc:creator>
  <cp:lastModifiedBy>Harit Maheshbhai</cp:lastModifiedBy>
  <cp:revision>7</cp:revision>
  <dcterms:created xsi:type="dcterms:W3CDTF">2024-04-11T13:18:43Z</dcterms:created>
  <dcterms:modified xsi:type="dcterms:W3CDTF">2024-04-28T11:26:45Z</dcterms:modified>
</cp:coreProperties>
</file>