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</p:sldIdLst>
  <p:sldSz cx="18288000" cy="10287000"/>
  <p:notesSz cx="6858000" cy="9144000"/>
  <p:embeddedFontLst>
    <p:embeddedFont>
      <p:font typeface="Bebas Neue Cyrillic" panose="020B0604020202020204" charset="0"/>
      <p:regular r:id="rId13"/>
    </p:embeddedFont>
    <p:embeddedFont>
      <p:font typeface="Canva Sans" panose="020B0604020202020204" charset="0"/>
      <p:regular r:id="rId14"/>
    </p:embeddedFont>
    <p:embeddedFont>
      <p:font typeface="Open Sans" panose="020B0606030504020204" pitchFamily="34" charset="0"/>
      <p:regular r:id="rId15"/>
    </p:embeddedFont>
    <p:embeddedFont>
      <p:font typeface="Open Sans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887442" y="2058006"/>
            <a:ext cx="2513117" cy="2550211"/>
          </a:xfrm>
          <a:custGeom>
            <a:avLst/>
            <a:gdLst/>
            <a:ahLst/>
            <a:cxnLst/>
            <a:rect l="l" t="t" r="r" b="b"/>
            <a:pathLst>
              <a:path w="2513117" h="2550211">
                <a:moveTo>
                  <a:pt x="0" y="0"/>
                </a:moveTo>
                <a:lnTo>
                  <a:pt x="2513116" y="0"/>
                </a:lnTo>
                <a:lnTo>
                  <a:pt x="2513116" y="2550210"/>
                </a:lnTo>
                <a:lnTo>
                  <a:pt x="0" y="2550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779686" y="2704313"/>
            <a:ext cx="728628" cy="987058"/>
          </a:xfrm>
          <a:custGeom>
            <a:avLst/>
            <a:gdLst/>
            <a:ahLst/>
            <a:cxnLst/>
            <a:rect l="l" t="t" r="r" b="b"/>
            <a:pathLst>
              <a:path w="728628" h="987058">
                <a:moveTo>
                  <a:pt x="0" y="0"/>
                </a:moveTo>
                <a:lnTo>
                  <a:pt x="728628" y="0"/>
                </a:lnTo>
                <a:lnTo>
                  <a:pt x="728628" y="987057"/>
                </a:lnTo>
                <a:lnTo>
                  <a:pt x="0" y="987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79485" y="4972050"/>
            <a:ext cx="1312903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TRANSPORT LAYER SECURITY (TLS).</a:t>
            </a:r>
          </a:p>
        </p:txBody>
      </p:sp>
      <p:sp>
        <p:nvSpPr>
          <p:cNvPr id="11" name="Freeform 11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52392" y="8534652"/>
            <a:ext cx="719602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Presented by :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Jenil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Arvindbhai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Paladiya</a:t>
            </a:r>
            <a:endParaRPr lang="en-US" sz="3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52392" y="9201150"/>
            <a:ext cx="719602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Matriculation Number : 4243558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A957B-8480-42F5-98C9-0F8F55AE2D0C}"/>
              </a:ext>
            </a:extLst>
          </p:cNvPr>
          <p:cNvSpPr txBox="1"/>
          <p:nvPr/>
        </p:nvSpPr>
        <p:spPr>
          <a:xfrm>
            <a:off x="552392" y="7848416"/>
            <a:ext cx="9144000" cy="597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Subject :  </a:t>
            </a:r>
            <a:r>
              <a:rPr lang="en-US" sz="3000" i="0" dirty="0">
                <a:solidFill>
                  <a:schemeClr val="bg1"/>
                </a:solidFill>
                <a:effectLst/>
                <a:latin typeface="Inter"/>
              </a:rPr>
              <a:t>Cyber Security and  Data Protection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34817" y="2983502"/>
            <a:ext cx="7824483" cy="4754663"/>
          </a:xfrm>
          <a:custGeom>
            <a:avLst/>
            <a:gdLst/>
            <a:ahLst/>
            <a:cxnLst/>
            <a:rect l="l" t="t" r="r" b="b"/>
            <a:pathLst>
              <a:path w="7824483" h="4754663">
                <a:moveTo>
                  <a:pt x="0" y="0"/>
                </a:moveTo>
                <a:lnTo>
                  <a:pt x="7824483" y="0"/>
                </a:lnTo>
                <a:lnTo>
                  <a:pt x="7824483" y="4754663"/>
                </a:lnTo>
                <a:lnTo>
                  <a:pt x="0" y="47546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2036" b="-9141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579485" y="333306"/>
            <a:ext cx="1312903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CONSLUSION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32701" y="1475983"/>
            <a:ext cx="13822597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63F1F9"/>
                </a:solidFill>
                <a:latin typeface="Canva Sans"/>
                <a:ea typeface="Canva Sans"/>
                <a:cs typeface="Canva Sans"/>
                <a:sym typeface="Canva Sans"/>
              </a:rPr>
              <a:t>TLS ensures that online communication is secure by encrypting data, verifying identities, and ensuring data integrity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57039" y="3742218"/>
            <a:ext cx="7686961" cy="318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67" lvl="1" indent="-248284" algn="l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Summary: TLS plays a critical role in ensuring secure communication on the internet by encrypting data, authenticating parties, and maintaining data integrity.</a:t>
            </a:r>
          </a:p>
          <a:p>
            <a:pPr marL="496567" lvl="1" indent="-248284" algn="l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Final Note: Continuous upgrades and proper configurations are essential for its effectiveness.</a:t>
            </a:r>
          </a:p>
          <a:p>
            <a:pPr marL="496567" lvl="1" indent="-248284" algn="l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Call to Action: "Ensure your systems use the latest TLS version and secure configurations!"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39108" y="517674"/>
            <a:ext cx="1263019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Studio Shodwe</a:t>
            </a:r>
          </a:p>
        </p:txBody>
      </p:sp>
      <p:sp>
        <p:nvSpPr>
          <p:cNvPr id="3" name="Freeform 3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70709" y="2565941"/>
            <a:ext cx="13146582" cy="4128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81"/>
              </a:lnSpc>
              <a:spcBef>
                <a:spcPct val="0"/>
              </a:spcBef>
            </a:pPr>
            <a:r>
              <a:rPr lang="en-US" sz="23987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301067" y="734409"/>
            <a:ext cx="4206578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INDEX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926059" y="1991244"/>
            <a:ext cx="597723" cy="59772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054571" y="2172039"/>
            <a:ext cx="340698" cy="26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31518" y="2055155"/>
            <a:ext cx="931898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Overview of TLS and its Main Components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4926059" y="2747348"/>
            <a:ext cx="597723" cy="597723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054571" y="2928143"/>
            <a:ext cx="340698" cy="26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4926059" y="3506996"/>
            <a:ext cx="597723" cy="597723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5054571" y="3687791"/>
            <a:ext cx="340698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4926059" y="4266644"/>
            <a:ext cx="597723" cy="597723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5054571" y="4447440"/>
            <a:ext cx="340698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4926059" y="5026293"/>
            <a:ext cx="597723" cy="597723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5054571" y="5207088"/>
            <a:ext cx="340698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4926059" y="5785941"/>
            <a:ext cx="597723" cy="597723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5054571" y="5966736"/>
            <a:ext cx="340698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4926059" y="6545589"/>
            <a:ext cx="597723" cy="597723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5054571" y="6726385"/>
            <a:ext cx="340698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07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4926059" y="7305238"/>
            <a:ext cx="597723" cy="597723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5054571" y="7486033"/>
            <a:ext cx="340698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08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731518" y="3578904"/>
            <a:ext cx="931898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Main Services Where TLS is Applied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5731518" y="4334554"/>
            <a:ext cx="931898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Crypto Algorithms Used in TLS and Their Selection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731518" y="5090204"/>
            <a:ext cx="931898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Benefits of TLS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5731518" y="5904060"/>
            <a:ext cx="931898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Limits of TLS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731518" y="6637802"/>
            <a:ext cx="931898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Real-World Examples and Case Study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5731518" y="7397450"/>
            <a:ext cx="931898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Conslusion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5731518" y="2839555"/>
            <a:ext cx="931898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TLS Works (Handshake Process)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935589" y="2880809"/>
            <a:ext cx="7556210" cy="5827635"/>
          </a:xfrm>
          <a:custGeom>
            <a:avLst/>
            <a:gdLst/>
            <a:ahLst/>
            <a:cxnLst/>
            <a:rect l="l" t="t" r="r" b="b"/>
            <a:pathLst>
              <a:path w="7556210" h="5827635">
                <a:moveTo>
                  <a:pt x="0" y="0"/>
                </a:moveTo>
                <a:lnTo>
                  <a:pt x="7556210" y="0"/>
                </a:lnTo>
                <a:lnTo>
                  <a:pt x="7556210" y="5827635"/>
                </a:lnTo>
                <a:lnTo>
                  <a:pt x="0" y="58276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432" r="-10108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579485" y="110443"/>
            <a:ext cx="1312903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OVERVIEW OF TLS AND ITS MAIN COMPONENTS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11959" y="1195203"/>
            <a:ext cx="13864081" cy="9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Definition: TLS (Transport Layer Security) is a cryptographic protocol that ensures secure communication over the internet by encrypting data between devices.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99624" y="2492627"/>
            <a:ext cx="8344376" cy="655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3499"/>
              </a:lnSpc>
              <a:buAutoNum type="arabicPeriod"/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Encryption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Function: Encrypts the data, ensuring that no one can read it during transmission.</a:t>
            </a:r>
          </a:p>
          <a:p>
            <a:pPr marL="539749" lvl="1" indent="-269875" algn="just">
              <a:lnSpc>
                <a:spcPts val="3499"/>
              </a:lnSpc>
              <a:buAutoNum type="arabicPeriod"/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Authentication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Function: Verifies the identity of the communicating parties, ensuring the right server is being communicated with.</a:t>
            </a:r>
          </a:p>
          <a:p>
            <a:pPr marL="539749" lvl="1" indent="-269875" algn="just">
              <a:lnSpc>
                <a:spcPts val="3499"/>
              </a:lnSpc>
              <a:buAutoNum type="arabicPeriod"/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 Integrity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Function: Ensures that data is not tampered with during transmission, maintaining its authenticity.</a:t>
            </a:r>
          </a:p>
          <a:p>
            <a:pPr marL="539749" lvl="1" indent="-269875" algn="just">
              <a:lnSpc>
                <a:spcPts val="3499"/>
              </a:lnSpc>
              <a:buAutoNum type="arabicPeriod"/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Session Keys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Function: Uses temporary, symmetric keys for faster encryption during a session.</a:t>
            </a: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79485" y="241300"/>
            <a:ext cx="1312903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HOW TLS WORKS (HANDSHAKE PROCESS)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678778" y="1793302"/>
            <a:ext cx="6930443" cy="5650629"/>
            <a:chOff x="0" y="0"/>
            <a:chExt cx="9240591" cy="753417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240591" cy="7534173"/>
            </a:xfrm>
            <a:custGeom>
              <a:avLst/>
              <a:gdLst/>
              <a:ahLst/>
              <a:cxnLst/>
              <a:rect l="l" t="t" r="r" b="b"/>
              <a:pathLst>
                <a:path w="9240591" h="7534173">
                  <a:moveTo>
                    <a:pt x="0" y="0"/>
                  </a:moveTo>
                  <a:lnTo>
                    <a:pt x="9240591" y="0"/>
                  </a:lnTo>
                  <a:lnTo>
                    <a:pt x="9240591" y="7534173"/>
                  </a:lnTo>
                  <a:lnTo>
                    <a:pt x="0" y="7534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1359" r="-31707"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1037412" y="-38100"/>
              <a:ext cx="921544" cy="418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63F1F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Client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290805" y="151977"/>
              <a:ext cx="1179124" cy="418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63F1F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Server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40773" y="981075"/>
            <a:ext cx="5061229" cy="3051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63F1F9"/>
                </a:solidFill>
                <a:latin typeface="Canva Sans"/>
                <a:ea typeface="Canva Sans"/>
                <a:cs typeface="Canva Sans"/>
                <a:sym typeface="Canva Sans"/>
              </a:rPr>
              <a:t>Step 1: Client Hello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63F1F9"/>
                </a:solidFill>
                <a:latin typeface="Canva Sans"/>
                <a:ea typeface="Canva Sans"/>
                <a:cs typeface="Canva Sans"/>
                <a:sym typeface="Canva Sans"/>
              </a:rPr>
              <a:t> The client initiates the handshake by sending supported TLS versions, cipher suites, and other relevant parameters to the server.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629253" y="1419225"/>
            <a:ext cx="5061229" cy="261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63F1F9"/>
                </a:solidFill>
                <a:latin typeface="Canva Sans"/>
                <a:ea typeface="Canva Sans"/>
                <a:cs typeface="Canva Sans"/>
                <a:sym typeface="Canva Sans"/>
              </a:rPr>
              <a:t>Step 2: Server Hello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63F1F9"/>
                </a:solidFill>
                <a:latin typeface="Canva Sans"/>
                <a:ea typeface="Canva Sans"/>
                <a:cs typeface="Canva Sans"/>
                <a:sym typeface="Canva Sans"/>
              </a:rPr>
              <a:t>The server responds with its chosen configuration and sends a digital certificate to authenticate its identity.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63F1F9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40773" y="4735033"/>
            <a:ext cx="5061229" cy="348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63F1F9"/>
                </a:solidFill>
                <a:latin typeface="Canva Sans"/>
                <a:ea typeface="Canva Sans"/>
                <a:cs typeface="Canva Sans"/>
                <a:sym typeface="Canva Sans"/>
              </a:rPr>
              <a:t>Step 3: Certificate Verification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63F1F9"/>
                </a:solidFill>
                <a:latin typeface="Canva Sans"/>
                <a:ea typeface="Canva Sans"/>
                <a:cs typeface="Canva Sans"/>
                <a:sym typeface="Canva Sans"/>
              </a:rPr>
              <a:t>The client checks the server's certificate to verify its authenticity, ensuring it's signed by a trusted Certificate Authority (CA).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63F1F9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63F1F9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814481" y="4570992"/>
            <a:ext cx="5061229" cy="348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63F1F9"/>
                </a:solidFill>
                <a:latin typeface="Canva Sans"/>
                <a:ea typeface="Canva Sans"/>
                <a:cs typeface="Canva Sans"/>
                <a:sym typeface="Canva Sans"/>
              </a:rPr>
              <a:t>Step 4: Key Exchange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63F1F9"/>
                </a:solidFill>
                <a:latin typeface="Canva Sans"/>
                <a:ea typeface="Canva Sans"/>
                <a:cs typeface="Canva Sans"/>
                <a:sym typeface="Canva Sans"/>
              </a:rPr>
              <a:t>Both the client and server exchange keys (using asymmetric encryption) to securely generate a session key for further communication.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63F1F9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83526" y="8537575"/>
            <a:ext cx="11276342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63F1F9"/>
                </a:solidFill>
                <a:latin typeface="Canva Sans"/>
                <a:ea typeface="Canva Sans"/>
                <a:cs typeface="Canva Sans"/>
                <a:sym typeface="Canva Sans"/>
              </a:rPr>
              <a:t>Step 5: Secure Communication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63F1F9"/>
                </a:solidFill>
                <a:latin typeface="Canva Sans"/>
                <a:ea typeface="Canva Sans"/>
                <a:cs typeface="Canva Sans"/>
                <a:sym typeface="Canva Sans"/>
              </a:rPr>
              <a:t> Encrypted data transfer begins using the session key for encryption and decryption, ensuring confidentiality and integrity of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30100"/>
              </p:ext>
            </p:extLst>
          </p:nvPr>
        </p:nvGraphicFramePr>
        <p:xfrm>
          <a:off x="4060450" y="1493119"/>
          <a:ext cx="8882319" cy="6783922"/>
        </p:xfrm>
        <a:graphic>
          <a:graphicData uri="http://schemas.openxmlformats.org/drawingml/2006/table">
            <a:tbl>
              <a:tblPr/>
              <a:tblGrid>
                <a:gridCol w="2960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0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5919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 b="1">
                          <a:solidFill>
                            <a:srgbClr val="BAB4B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Service Type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5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 b="1">
                          <a:solidFill>
                            <a:srgbClr val="BAB4B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Example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5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 b="1">
                          <a:solidFill>
                            <a:srgbClr val="BAB4B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Icon/Image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5703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Web Browsing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HTTPS secure websites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8075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Email Services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IMAP, SMTP encryption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8075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Online Payments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E-commerce payment gateways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8075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VPN Connections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Secure tunneling for remote workers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8075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VoIP Services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Encrypted voice communication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endParaRPr lang="en-US" sz="1100" dirty="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1"/>
          <p:cNvGrpSpPr/>
          <p:nvPr/>
        </p:nvGrpSpPr>
        <p:grpSpPr>
          <a:xfrm>
            <a:off x="11353800" y="2628900"/>
            <a:ext cx="1086746" cy="5512097"/>
            <a:chOff x="0" y="0"/>
            <a:chExt cx="1723610" cy="874234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23610" cy="1723610"/>
            </a:xfrm>
            <a:custGeom>
              <a:avLst/>
              <a:gdLst/>
              <a:ahLst/>
              <a:cxnLst/>
              <a:rect l="l" t="t" r="r" b="b"/>
              <a:pathLst>
                <a:path w="1723610" h="1723610">
                  <a:moveTo>
                    <a:pt x="0" y="0"/>
                  </a:moveTo>
                  <a:lnTo>
                    <a:pt x="1723610" y="0"/>
                  </a:lnTo>
                  <a:lnTo>
                    <a:pt x="1723610" y="1723610"/>
                  </a:lnTo>
                  <a:lnTo>
                    <a:pt x="0" y="17236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2193" y="1850856"/>
              <a:ext cx="1681417" cy="1681417"/>
            </a:xfrm>
            <a:custGeom>
              <a:avLst/>
              <a:gdLst/>
              <a:ahLst/>
              <a:cxnLst/>
              <a:rect l="l" t="t" r="r" b="b"/>
              <a:pathLst>
                <a:path w="1681417" h="1681417">
                  <a:moveTo>
                    <a:pt x="0" y="0"/>
                  </a:moveTo>
                  <a:lnTo>
                    <a:pt x="1681417" y="0"/>
                  </a:lnTo>
                  <a:lnTo>
                    <a:pt x="1681417" y="1681417"/>
                  </a:lnTo>
                  <a:lnTo>
                    <a:pt x="0" y="16814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216334" y="3735114"/>
              <a:ext cx="1421897" cy="1421897"/>
            </a:xfrm>
            <a:custGeom>
              <a:avLst/>
              <a:gdLst/>
              <a:ahLst/>
              <a:cxnLst/>
              <a:rect l="l" t="t" r="r" b="b"/>
              <a:pathLst>
                <a:path w="1421897" h="1421897">
                  <a:moveTo>
                    <a:pt x="0" y="0"/>
                  </a:moveTo>
                  <a:lnTo>
                    <a:pt x="1421897" y="0"/>
                  </a:lnTo>
                  <a:lnTo>
                    <a:pt x="1421897" y="1421896"/>
                  </a:lnTo>
                  <a:lnTo>
                    <a:pt x="0" y="142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21097" y="5356723"/>
              <a:ext cx="1681417" cy="1681417"/>
            </a:xfrm>
            <a:custGeom>
              <a:avLst/>
              <a:gdLst/>
              <a:ahLst/>
              <a:cxnLst/>
              <a:rect l="l" t="t" r="r" b="b"/>
              <a:pathLst>
                <a:path w="1681417" h="1681417">
                  <a:moveTo>
                    <a:pt x="0" y="0"/>
                  </a:moveTo>
                  <a:lnTo>
                    <a:pt x="1681417" y="0"/>
                  </a:lnTo>
                  <a:lnTo>
                    <a:pt x="1681417" y="1681417"/>
                  </a:lnTo>
                  <a:lnTo>
                    <a:pt x="0" y="16814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136423" y="7176255"/>
              <a:ext cx="1566091" cy="1566091"/>
            </a:xfrm>
            <a:custGeom>
              <a:avLst/>
              <a:gdLst/>
              <a:ahLst/>
              <a:cxnLst/>
              <a:rect l="l" t="t" r="r" b="b"/>
              <a:pathLst>
                <a:path w="1566091" h="1566091">
                  <a:moveTo>
                    <a:pt x="0" y="0"/>
                  </a:moveTo>
                  <a:lnTo>
                    <a:pt x="1566091" y="0"/>
                  </a:lnTo>
                  <a:lnTo>
                    <a:pt x="1566091" y="1566091"/>
                  </a:lnTo>
                  <a:lnTo>
                    <a:pt x="0" y="15660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2579485" y="333306"/>
            <a:ext cx="1312903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MAIN SERVICES WHERE TLS IS APPLIED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10" name="Table 10"/>
          <p:cNvGraphicFramePr>
            <a:graphicFrameLocks noGrp="1"/>
          </p:cNvGraphicFramePr>
          <p:nvPr/>
        </p:nvGraphicFramePr>
        <p:xfrm>
          <a:off x="2426486" y="1934938"/>
          <a:ext cx="11737289" cy="5565579"/>
        </p:xfrm>
        <a:graphic>
          <a:graphicData uri="http://schemas.openxmlformats.org/drawingml/2006/table">
            <a:tbl>
              <a:tblPr/>
              <a:tblGrid>
                <a:gridCol w="3376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6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7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4163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 b="1">
                          <a:solidFill>
                            <a:srgbClr val="BAB4B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Algorithm Type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5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 b="1">
                          <a:solidFill>
                            <a:srgbClr val="BAB4B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Example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5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 b="1">
                          <a:solidFill>
                            <a:srgbClr val="BAB4B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Purpose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5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 b="1">
                          <a:solidFill>
                            <a:srgbClr val="BAB4B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Icon/Image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3744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Key Exchange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ECDHE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Secure key generation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513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Encryption Algorithm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AES-128, AES-256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Encrypting 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4432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Hashing Algorithm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SHA-256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Ensures data integrity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4163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Digital Signature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RSA, ECDSA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Certificate validation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Group 11"/>
          <p:cNvGrpSpPr/>
          <p:nvPr/>
        </p:nvGrpSpPr>
        <p:grpSpPr>
          <a:xfrm>
            <a:off x="12424611" y="2857500"/>
            <a:ext cx="1215189" cy="4656363"/>
            <a:chOff x="0" y="0"/>
            <a:chExt cx="1811934" cy="69429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012" cy="1810012"/>
            </a:xfrm>
            <a:custGeom>
              <a:avLst/>
              <a:gdLst/>
              <a:ahLst/>
              <a:cxnLst/>
              <a:rect l="l" t="t" r="r" b="b"/>
              <a:pathLst>
                <a:path w="1810012" h="1810012">
                  <a:moveTo>
                    <a:pt x="0" y="0"/>
                  </a:moveTo>
                  <a:lnTo>
                    <a:pt x="1810012" y="0"/>
                  </a:lnTo>
                  <a:lnTo>
                    <a:pt x="1810012" y="1810012"/>
                  </a:lnTo>
                  <a:lnTo>
                    <a:pt x="0" y="18100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48570" y="1941104"/>
              <a:ext cx="1312872" cy="1312872"/>
            </a:xfrm>
            <a:custGeom>
              <a:avLst/>
              <a:gdLst/>
              <a:ahLst/>
              <a:cxnLst/>
              <a:rect l="l" t="t" r="r" b="b"/>
              <a:pathLst>
                <a:path w="1312872" h="1312872">
                  <a:moveTo>
                    <a:pt x="0" y="0"/>
                  </a:moveTo>
                  <a:lnTo>
                    <a:pt x="1312872" y="0"/>
                  </a:lnTo>
                  <a:lnTo>
                    <a:pt x="1312872" y="1312872"/>
                  </a:lnTo>
                  <a:lnTo>
                    <a:pt x="0" y="1312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248570" y="3818161"/>
              <a:ext cx="1312872" cy="1312872"/>
            </a:xfrm>
            <a:custGeom>
              <a:avLst/>
              <a:gdLst/>
              <a:ahLst/>
              <a:cxnLst/>
              <a:rect l="l" t="t" r="r" b="b"/>
              <a:pathLst>
                <a:path w="1312872" h="1312872">
                  <a:moveTo>
                    <a:pt x="0" y="0"/>
                  </a:moveTo>
                  <a:lnTo>
                    <a:pt x="1312872" y="0"/>
                  </a:lnTo>
                  <a:lnTo>
                    <a:pt x="1312872" y="1312872"/>
                  </a:lnTo>
                  <a:lnTo>
                    <a:pt x="0" y="1312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0" y="5131033"/>
              <a:ext cx="1811934" cy="1811934"/>
            </a:xfrm>
            <a:custGeom>
              <a:avLst/>
              <a:gdLst/>
              <a:ahLst/>
              <a:cxnLst/>
              <a:rect l="l" t="t" r="r" b="b"/>
              <a:pathLst>
                <a:path w="1811934" h="1811934">
                  <a:moveTo>
                    <a:pt x="0" y="0"/>
                  </a:moveTo>
                  <a:lnTo>
                    <a:pt x="1811934" y="0"/>
                  </a:lnTo>
                  <a:lnTo>
                    <a:pt x="1811934" y="1811934"/>
                  </a:lnTo>
                  <a:lnTo>
                    <a:pt x="0" y="18119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2579485" y="333306"/>
            <a:ext cx="1312903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CRYPTO ALGORITHMS USED IN TLS AND THEIR SELECTION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566223" y="2468416"/>
            <a:ext cx="4349671" cy="3092221"/>
          </a:xfrm>
          <a:custGeom>
            <a:avLst/>
            <a:gdLst/>
            <a:ahLst/>
            <a:cxnLst/>
            <a:rect l="l" t="t" r="r" b="b"/>
            <a:pathLst>
              <a:path w="4349671" h="3092221">
                <a:moveTo>
                  <a:pt x="0" y="0"/>
                </a:moveTo>
                <a:lnTo>
                  <a:pt x="4349671" y="0"/>
                </a:lnTo>
                <a:lnTo>
                  <a:pt x="4349671" y="3092221"/>
                </a:lnTo>
                <a:lnTo>
                  <a:pt x="0" y="30922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579485" y="333306"/>
            <a:ext cx="13129030" cy="809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BENEFITS OF TLS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42074" y="1379391"/>
            <a:ext cx="15003851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63F1F9"/>
                </a:solidFill>
                <a:latin typeface="Canva Sans"/>
                <a:ea typeface="Canva Sans"/>
                <a:cs typeface="Canva Sans"/>
                <a:sym typeface="Canva Sans"/>
              </a:rPr>
              <a:t>TLS offers a wide range of security benefits that ensure the confidentiality, integrity, and trustworthiness of online communications.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965334" y="3388368"/>
            <a:ext cx="3629607" cy="1362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 Security (Encrypts sensitive information)</a:t>
            </a:r>
          </a:p>
        </p:txBody>
      </p:sp>
      <p:sp>
        <p:nvSpPr>
          <p:cNvPr id="14" name="Freeform 14"/>
          <p:cNvSpPr/>
          <p:nvPr/>
        </p:nvSpPr>
        <p:spPr>
          <a:xfrm>
            <a:off x="9972995" y="2468416"/>
            <a:ext cx="4349671" cy="3092221"/>
          </a:xfrm>
          <a:custGeom>
            <a:avLst/>
            <a:gdLst/>
            <a:ahLst/>
            <a:cxnLst/>
            <a:rect l="l" t="t" r="r" b="b"/>
            <a:pathLst>
              <a:path w="4349671" h="3092221">
                <a:moveTo>
                  <a:pt x="0" y="0"/>
                </a:moveTo>
                <a:lnTo>
                  <a:pt x="4349671" y="0"/>
                </a:lnTo>
                <a:lnTo>
                  <a:pt x="4349671" y="3092221"/>
                </a:lnTo>
                <a:lnTo>
                  <a:pt x="0" y="30922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333027" y="3304596"/>
            <a:ext cx="3629607" cy="1362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User Trust (Secure websites display a padlock icon)</a:t>
            </a:r>
          </a:p>
        </p:txBody>
      </p:sp>
      <p:sp>
        <p:nvSpPr>
          <p:cNvPr id="16" name="Freeform 16"/>
          <p:cNvSpPr/>
          <p:nvPr/>
        </p:nvSpPr>
        <p:spPr>
          <a:xfrm>
            <a:off x="3605302" y="5956781"/>
            <a:ext cx="4349671" cy="3092221"/>
          </a:xfrm>
          <a:custGeom>
            <a:avLst/>
            <a:gdLst/>
            <a:ahLst/>
            <a:cxnLst/>
            <a:rect l="l" t="t" r="r" b="b"/>
            <a:pathLst>
              <a:path w="4349671" h="3092221">
                <a:moveTo>
                  <a:pt x="0" y="0"/>
                </a:moveTo>
                <a:lnTo>
                  <a:pt x="4349671" y="0"/>
                </a:lnTo>
                <a:lnTo>
                  <a:pt x="4349671" y="3092221"/>
                </a:lnTo>
                <a:lnTo>
                  <a:pt x="0" y="30922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3986116" y="6810393"/>
            <a:ext cx="3629607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IN" sz="3200" b="0" i="0" dirty="0">
                <a:solidFill>
                  <a:srgbClr val="FFFFFF"/>
                </a:solidFill>
                <a:effectLst/>
              </a:rPr>
              <a:t>Authentication (Verifies server identity)</a:t>
            </a:r>
            <a:endParaRPr lang="en-US" sz="3200" dirty="0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10372106" y="5867321"/>
            <a:ext cx="4349671" cy="3092221"/>
          </a:xfrm>
          <a:custGeom>
            <a:avLst/>
            <a:gdLst/>
            <a:ahLst/>
            <a:cxnLst/>
            <a:rect l="l" t="t" r="r" b="b"/>
            <a:pathLst>
              <a:path w="4349671" h="3092221">
                <a:moveTo>
                  <a:pt x="0" y="0"/>
                </a:moveTo>
                <a:lnTo>
                  <a:pt x="4349671" y="0"/>
                </a:lnTo>
                <a:lnTo>
                  <a:pt x="4349671" y="3092220"/>
                </a:lnTo>
                <a:lnTo>
                  <a:pt x="0" y="30922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0693059" y="6474901"/>
            <a:ext cx="3629607" cy="1819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Defense Against Attacks (Prevents man-in-the-middle (MITM) attacks)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566223" y="2468416"/>
            <a:ext cx="4349671" cy="3092221"/>
          </a:xfrm>
          <a:custGeom>
            <a:avLst/>
            <a:gdLst/>
            <a:ahLst/>
            <a:cxnLst/>
            <a:rect l="l" t="t" r="r" b="b"/>
            <a:pathLst>
              <a:path w="4349671" h="3092221">
                <a:moveTo>
                  <a:pt x="0" y="0"/>
                </a:moveTo>
                <a:lnTo>
                  <a:pt x="4349671" y="0"/>
                </a:lnTo>
                <a:lnTo>
                  <a:pt x="4349671" y="3092221"/>
                </a:lnTo>
                <a:lnTo>
                  <a:pt x="0" y="30922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579485" y="333306"/>
            <a:ext cx="1312903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LIMITS OF TLS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42074" y="1379391"/>
            <a:ext cx="15003851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63F1F9"/>
                </a:solidFill>
                <a:latin typeface="Canva Sans"/>
                <a:ea typeface="Canva Sans"/>
                <a:cs typeface="Canva Sans"/>
                <a:sym typeface="Canva Sans"/>
              </a:rPr>
              <a:t>While TLS provides robust security, there are certain limitations and challenges that can impact its effectiveness.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926255" y="3159768"/>
            <a:ext cx="3629607" cy="1819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Performance Overhead (Slight delay due to encryption processes)</a:t>
            </a:r>
          </a:p>
        </p:txBody>
      </p:sp>
      <p:sp>
        <p:nvSpPr>
          <p:cNvPr id="14" name="Freeform 14"/>
          <p:cNvSpPr/>
          <p:nvPr/>
        </p:nvSpPr>
        <p:spPr>
          <a:xfrm>
            <a:off x="9972995" y="2468416"/>
            <a:ext cx="4349671" cy="3092221"/>
          </a:xfrm>
          <a:custGeom>
            <a:avLst/>
            <a:gdLst/>
            <a:ahLst/>
            <a:cxnLst/>
            <a:rect l="l" t="t" r="r" b="b"/>
            <a:pathLst>
              <a:path w="4349671" h="3092221">
                <a:moveTo>
                  <a:pt x="0" y="0"/>
                </a:moveTo>
                <a:lnTo>
                  <a:pt x="4349671" y="0"/>
                </a:lnTo>
                <a:lnTo>
                  <a:pt x="4349671" y="3092221"/>
                </a:lnTo>
                <a:lnTo>
                  <a:pt x="0" y="30922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372106" y="2940052"/>
            <a:ext cx="3629607" cy="2277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Certificate Management (Expired or mismanaged certificates disrupt security)</a:t>
            </a:r>
          </a:p>
        </p:txBody>
      </p:sp>
      <p:sp>
        <p:nvSpPr>
          <p:cNvPr id="16" name="Freeform 16"/>
          <p:cNvSpPr/>
          <p:nvPr/>
        </p:nvSpPr>
        <p:spPr>
          <a:xfrm>
            <a:off x="3605302" y="5956781"/>
            <a:ext cx="4349671" cy="3092221"/>
          </a:xfrm>
          <a:custGeom>
            <a:avLst/>
            <a:gdLst/>
            <a:ahLst/>
            <a:cxnLst/>
            <a:rect l="l" t="t" r="r" b="b"/>
            <a:pathLst>
              <a:path w="4349671" h="3092221">
                <a:moveTo>
                  <a:pt x="0" y="0"/>
                </a:moveTo>
                <a:lnTo>
                  <a:pt x="4349671" y="0"/>
                </a:lnTo>
                <a:lnTo>
                  <a:pt x="4349671" y="3092221"/>
                </a:lnTo>
                <a:lnTo>
                  <a:pt x="0" y="30922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3727828" y="6810393"/>
            <a:ext cx="4188066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IN" sz="3000" dirty="0">
                <a:solidFill>
                  <a:schemeClr val="bg1"/>
                </a:solidFill>
              </a:rPr>
              <a:t>Limited Protection Scope</a:t>
            </a:r>
            <a:br>
              <a:rPr lang="en-IN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(</a:t>
            </a:r>
            <a:r>
              <a:rPr lang="en-US" sz="3000" dirty="0">
                <a:solidFill>
                  <a:schemeClr val="bg1"/>
                </a:solidFill>
              </a:rPr>
              <a:t>website stores passwords without encryption</a:t>
            </a:r>
            <a:r>
              <a:rPr lang="en-US" sz="3000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</a:p>
        </p:txBody>
      </p:sp>
      <p:sp>
        <p:nvSpPr>
          <p:cNvPr id="18" name="Freeform 18"/>
          <p:cNvSpPr/>
          <p:nvPr/>
        </p:nvSpPr>
        <p:spPr>
          <a:xfrm>
            <a:off x="10372106" y="5867321"/>
            <a:ext cx="4349671" cy="3092221"/>
          </a:xfrm>
          <a:custGeom>
            <a:avLst/>
            <a:gdLst/>
            <a:ahLst/>
            <a:cxnLst/>
            <a:rect l="l" t="t" r="r" b="b"/>
            <a:pathLst>
              <a:path w="4349671" h="3092221">
                <a:moveTo>
                  <a:pt x="0" y="0"/>
                </a:moveTo>
                <a:lnTo>
                  <a:pt x="4349671" y="0"/>
                </a:lnTo>
                <a:lnTo>
                  <a:pt x="4349671" y="3092220"/>
                </a:lnTo>
                <a:lnTo>
                  <a:pt x="0" y="30922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0732138" y="6703501"/>
            <a:ext cx="3629607" cy="1362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Configuration Issues (Poor server setup can weaken security)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28536" y="4406850"/>
            <a:ext cx="6133743" cy="4275625"/>
          </a:xfrm>
          <a:custGeom>
            <a:avLst/>
            <a:gdLst/>
            <a:ahLst/>
            <a:cxnLst/>
            <a:rect l="l" t="t" r="r" b="b"/>
            <a:pathLst>
              <a:path w="6133743" h="4275625">
                <a:moveTo>
                  <a:pt x="0" y="0"/>
                </a:moveTo>
                <a:lnTo>
                  <a:pt x="6133743" y="0"/>
                </a:lnTo>
                <a:lnTo>
                  <a:pt x="6133743" y="4275625"/>
                </a:lnTo>
                <a:lnTo>
                  <a:pt x="0" y="42756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912" r="-11900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579485" y="333306"/>
            <a:ext cx="1312903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REAL-WORLD EXAMPLES AND CASE STUDY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687728" y="1495647"/>
            <a:ext cx="9169669" cy="7181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l">
              <a:lnSpc>
                <a:spcPts val="4238"/>
              </a:lnSpc>
              <a:buAutoNum type="arabicPeriod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E-commerce (🛒):</a:t>
            </a:r>
          </a:p>
          <a:p>
            <a:pPr marL="993135" lvl="2" indent="-331045" algn="l">
              <a:lnSpc>
                <a:spcPts val="3748"/>
              </a:lnSpc>
              <a:buFont typeface="Arial"/>
              <a:buChar char="⚬"/>
            </a:pPr>
            <a:r>
              <a:rPr lang="en-US" sz="2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E-commerce websites use TLS to protect customer transactions. TLS ensures that sensitive information such as credit card details and shipping addresses are encrypted during the checkout process.</a:t>
            </a:r>
          </a:p>
          <a:p>
            <a:pPr marL="561341" lvl="1" indent="-280670" algn="l">
              <a:lnSpc>
                <a:spcPts val="4238"/>
              </a:lnSpc>
              <a:buAutoNum type="arabicPeriod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Banking (💳):</a:t>
            </a:r>
          </a:p>
          <a:p>
            <a:pPr marL="993135" lvl="2" indent="-331045" algn="l">
              <a:lnSpc>
                <a:spcPts val="3748"/>
              </a:lnSpc>
              <a:buFont typeface="Arial"/>
              <a:buChar char="⚬"/>
            </a:pPr>
            <a:r>
              <a:rPr lang="en-US" sz="2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Banking websites use TLS to provide secure access to financial accounts. It encrypts login credentials, transaction details, and other sensitive data to ensure privacy and prevent hacking.</a:t>
            </a:r>
          </a:p>
          <a:p>
            <a:pPr marL="561341" lvl="1" indent="-280670" algn="l">
              <a:lnSpc>
                <a:spcPts val="4238"/>
              </a:lnSpc>
              <a:buAutoNum type="arabicPeriod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Social Media (📱):</a:t>
            </a:r>
          </a:p>
          <a:p>
            <a:pPr marL="993135" lvl="2" indent="-331045" algn="l">
              <a:lnSpc>
                <a:spcPts val="3748"/>
              </a:lnSpc>
              <a:buFont typeface="Arial"/>
              <a:buChar char="⚬"/>
            </a:pPr>
            <a:r>
              <a:rPr lang="en-US" sz="2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Social media platforms like Facebook and Twitter use TLS to secure logins and communication. This protects users' personal data and messaging from unauthorized access, especially on public networks.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52392" y="1526321"/>
            <a:ext cx="7448608" cy="419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Case Study (2014 – Google’s Priority on HTTPS):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52392" y="2094964"/>
            <a:ext cx="7659028" cy="1934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Case Study Overview: In 2014, Google announced that websites using HTTPS (secured by TLS) would receive a ranking boost in search results. This move incentivized website owners to adopt TLS for improved security and better SEO performance.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10519" y="9068052"/>
            <a:ext cx="17466963" cy="78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Impact: This decision significantly influenced the internet landscape, accelerating the adoption of HTTPS across the web and making secure connections a standard practice for many websites, from blogs to large e-commerce platforms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792</Words>
  <Application>Microsoft Office PowerPoint</Application>
  <PresentationFormat>Custom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Open Sans Bold</vt:lpstr>
      <vt:lpstr>Inter</vt:lpstr>
      <vt:lpstr>Bebas Neue Cyrillic</vt:lpstr>
      <vt:lpstr>Arial</vt:lpstr>
      <vt:lpstr>Calibri</vt:lpstr>
      <vt:lpstr>Open Sans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4243558 Jenil Paladiya Cyber Security Presentation </dc:title>
  <cp:lastModifiedBy>Disha Narola</cp:lastModifiedBy>
  <cp:revision>3</cp:revision>
  <dcterms:created xsi:type="dcterms:W3CDTF">2006-08-16T00:00:00Z</dcterms:created>
  <dcterms:modified xsi:type="dcterms:W3CDTF">2025-02-06T13:42:45Z</dcterms:modified>
  <dc:identifier>DAGd6s6wH8M</dc:identifier>
</cp:coreProperties>
</file>