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6.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8.xml"/><Relationship Id="rId44" Type="http://schemas.openxmlformats.org/officeDocument/2006/relationships/font" Target="fonts/Lato-bold.fntdata"/><Relationship Id="rId21" Type="http://schemas.openxmlformats.org/officeDocument/2006/relationships/slide" Target="slides/slide17.xml"/><Relationship Id="rId43" Type="http://schemas.openxmlformats.org/officeDocument/2006/relationships/font" Target="fonts/Lato-regular.fntdata"/><Relationship Id="rId24" Type="http://schemas.openxmlformats.org/officeDocument/2006/relationships/slide" Target="slides/slide20.xml"/><Relationship Id="rId46" Type="http://schemas.openxmlformats.org/officeDocument/2006/relationships/font" Target="fonts/Lato-boldItalic.fntdata"/><Relationship Id="rId23" Type="http://schemas.openxmlformats.org/officeDocument/2006/relationships/slide" Target="slides/slide19.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aleway-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644d4858e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644d4858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ab752e04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ab752e04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b752e04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b752e04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ab752e04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ab752e0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644d4858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644d4858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44d4858e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44d4858e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ab752e040_3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ab752e040_3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644d4858e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44d4858e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b752e04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b752e04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ab752e04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ab752e04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644d485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44d4858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ab752e04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ab752e04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ab752e04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ab752e04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ab752e04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ab752e04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ab752e040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ab752e040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ab752e04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ab752e0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644d4858e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644d4858e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ab752e040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ab752e040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ab752e04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ab752e04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644d4858e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644d4858e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ab752e04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ab752e04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44d4858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44d4858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ab752e040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ab752e040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ab752e04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ab752e04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ab752e04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ab752e04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ab752e040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ab752e040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ab752e0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ab752e0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644d4858e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44d4858e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44d485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44d485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44d4858e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44d4858e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644d4858e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644d4858e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644d4858e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644d4858e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ab752e0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ab752e0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3600"/>
              <a:buFont typeface="Calibri"/>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5" name="Google Shape;85;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88" name="Shape 88"/>
        <p:cNvGrpSpPr/>
        <p:nvPr/>
      </p:nvGrpSpPr>
      <p:grpSpPr>
        <a:xfrm>
          <a:off x="0" y="0"/>
          <a:ext cx="0" cy="0"/>
          <a:chOff x="0" y="0"/>
          <a:chExt cx="0" cy="0"/>
        </a:xfrm>
      </p:grpSpPr>
      <p:sp>
        <p:nvSpPr>
          <p:cNvPr id="89" name="Google Shape;89;p14"/>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 name="Google Shape;90;p14"/>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4"/>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3" name="Google Shape;93;p14"/>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94" name="Google Shape;94;p14"/>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4"/>
          <p:cNvSpPr txBox="1"/>
          <p:nvPr>
            <p:ph idx="11" type="ftr"/>
          </p:nvPr>
        </p:nvSpPr>
        <p:spPr>
          <a:xfrm>
            <a:off x="3600450" y="4844839"/>
            <a:ext cx="34860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solidFill>
                  <a:schemeClr val="dk2"/>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800" u="none" cap="none" strike="noStrike">
                <a:solidFill>
                  <a:schemeClr val="dk2"/>
                </a:solidFill>
                <a:latin typeface="Calibri"/>
                <a:ea typeface="Calibri"/>
                <a:cs typeface="Calibri"/>
                <a:sym typeface="Calibri"/>
              </a:defRPr>
            </a:lvl1pPr>
            <a:lvl2pPr indent="0" lvl="1" marL="0" rtl="0" algn="r">
              <a:spcBef>
                <a:spcPts val="0"/>
              </a:spcBef>
              <a:buNone/>
              <a:defRPr b="0" i="0" sz="800" u="none" cap="none" strike="noStrike">
                <a:solidFill>
                  <a:schemeClr val="dk2"/>
                </a:solidFill>
                <a:latin typeface="Calibri"/>
                <a:ea typeface="Calibri"/>
                <a:cs typeface="Calibri"/>
                <a:sym typeface="Calibri"/>
              </a:defRPr>
            </a:lvl2pPr>
            <a:lvl3pPr indent="0" lvl="2" marL="0" rtl="0" algn="r">
              <a:spcBef>
                <a:spcPts val="0"/>
              </a:spcBef>
              <a:buNone/>
              <a:defRPr b="0" i="0" sz="800" u="none" cap="none" strike="noStrike">
                <a:solidFill>
                  <a:schemeClr val="dk2"/>
                </a:solidFill>
                <a:latin typeface="Calibri"/>
                <a:ea typeface="Calibri"/>
                <a:cs typeface="Calibri"/>
                <a:sym typeface="Calibri"/>
              </a:defRPr>
            </a:lvl3pPr>
            <a:lvl4pPr indent="0" lvl="3" marL="0" rtl="0" algn="r">
              <a:spcBef>
                <a:spcPts val="0"/>
              </a:spcBef>
              <a:buNone/>
              <a:defRPr b="0" i="0" sz="800" u="none" cap="none" strike="noStrike">
                <a:solidFill>
                  <a:schemeClr val="dk2"/>
                </a:solidFill>
                <a:latin typeface="Calibri"/>
                <a:ea typeface="Calibri"/>
                <a:cs typeface="Calibri"/>
                <a:sym typeface="Calibri"/>
              </a:defRPr>
            </a:lvl4pPr>
            <a:lvl5pPr indent="0" lvl="4" marL="0" rtl="0" algn="r">
              <a:spcBef>
                <a:spcPts val="0"/>
              </a:spcBef>
              <a:buNone/>
              <a:defRPr b="0" i="0" sz="800" u="none" cap="none" strike="noStrike">
                <a:solidFill>
                  <a:schemeClr val="dk2"/>
                </a:solidFill>
                <a:latin typeface="Calibri"/>
                <a:ea typeface="Calibri"/>
                <a:cs typeface="Calibri"/>
                <a:sym typeface="Calibri"/>
              </a:defRPr>
            </a:lvl5pPr>
            <a:lvl6pPr indent="0" lvl="5" marL="0" rtl="0" algn="r">
              <a:spcBef>
                <a:spcPts val="0"/>
              </a:spcBef>
              <a:buNone/>
              <a:defRPr b="0" i="0" sz="800" u="none" cap="none" strike="noStrike">
                <a:solidFill>
                  <a:schemeClr val="dk2"/>
                </a:solidFill>
                <a:latin typeface="Calibri"/>
                <a:ea typeface="Calibri"/>
                <a:cs typeface="Calibri"/>
                <a:sym typeface="Calibri"/>
              </a:defRPr>
            </a:lvl6pPr>
            <a:lvl7pPr indent="0" lvl="6" marL="0" rtl="0" algn="r">
              <a:spcBef>
                <a:spcPts val="0"/>
              </a:spcBef>
              <a:buNone/>
              <a:defRPr b="0" i="0" sz="800" u="none" cap="none" strike="noStrike">
                <a:solidFill>
                  <a:schemeClr val="dk2"/>
                </a:solidFill>
                <a:latin typeface="Calibri"/>
                <a:ea typeface="Calibri"/>
                <a:cs typeface="Calibri"/>
                <a:sym typeface="Calibri"/>
              </a:defRPr>
            </a:lvl7pPr>
            <a:lvl8pPr indent="0" lvl="7" marL="0" rtl="0" algn="r">
              <a:spcBef>
                <a:spcPts val="0"/>
              </a:spcBef>
              <a:buNone/>
              <a:defRPr b="0" i="0" sz="800" u="none" cap="none" strike="noStrike">
                <a:solidFill>
                  <a:schemeClr val="dk2"/>
                </a:solidFill>
                <a:latin typeface="Calibri"/>
                <a:ea typeface="Calibri"/>
                <a:cs typeface="Calibri"/>
                <a:sym typeface="Calibri"/>
              </a:defRPr>
            </a:lvl8pPr>
            <a:lvl9pPr indent="0" lvl="8" marL="0" rt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7" name="Shape 97"/>
        <p:cNvGrpSpPr/>
        <p:nvPr/>
      </p:nvGrpSpPr>
      <p:grpSpPr>
        <a:xfrm>
          <a:off x="0" y="0"/>
          <a:ext cx="0" cy="0"/>
          <a:chOff x="0" y="0"/>
          <a:chExt cx="0" cy="0"/>
        </a:xfrm>
      </p:grpSpPr>
      <p:sp>
        <p:nvSpPr>
          <p:cNvPr id="98" name="Google Shape;98;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5"/>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0" name="Google Shape;100;p15"/>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1" name="Google Shape;101;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4.jpg"/><Relationship Id="rId4" Type="http://schemas.openxmlformats.org/officeDocument/2006/relationships/image" Target="../media/image22.jpg"/><Relationship Id="rId5" Type="http://schemas.openxmlformats.org/officeDocument/2006/relationships/image" Target="../media/image2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1" Type="http://schemas.openxmlformats.org/officeDocument/2006/relationships/hyperlink" Target="https://www.wunderground.com/history/monthly/us/ca/los-angeles-downtown/KCQT/date/2018-4" TargetMode="External"/><Relationship Id="rId10" Type="http://schemas.openxmlformats.org/officeDocument/2006/relationships/hyperlink" Target="https://www.wunderground.com/history/monthly/us/il/chicago/KILCHICA123/date/2018-5" TargetMode="External"/><Relationship Id="rId13" Type="http://schemas.openxmlformats.org/officeDocument/2006/relationships/hyperlink" Target="https://www.seattle.gov/Documents/Departments/SDOT/BikeProgram/SDOTBikeShareEvaluationReport2017.pdf" TargetMode="External"/><Relationship Id="rId12" Type="http://schemas.openxmlformats.org/officeDocument/2006/relationships/hyperlink" Target="https://www.wired.com/story/the-bike-share-war-is-shaking-up-seattle-like-nowhere-else/" TargetMode="External"/><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www.divvybikes.com/system-data" TargetMode="External"/><Relationship Id="rId4" Type="http://schemas.openxmlformats.org/officeDocument/2006/relationships/hyperlink" Target="https://www.divvybikes.com/system-data" TargetMode="External"/><Relationship Id="rId9" Type="http://schemas.openxmlformats.org/officeDocument/2006/relationships/hyperlink" Target="https://www.wunderground.com/history/monthly/us/dc/washington/KDCA/date/2018-4" TargetMode="External"/><Relationship Id="rId5" Type="http://schemas.openxmlformats.org/officeDocument/2006/relationships/hyperlink" Target="https://bikeshare.metro.net/about/data/" TargetMode="External"/><Relationship Id="rId6" Type="http://schemas.openxmlformats.org/officeDocument/2006/relationships/hyperlink" Target="https://bikeshare.metro.net/about/data/" TargetMode="External"/><Relationship Id="rId7" Type="http://schemas.openxmlformats.org/officeDocument/2006/relationships/hyperlink" Target="https://s3.amazonaws.com/capitalbikeshare-data/index.html" TargetMode="External"/><Relationship Id="rId8" Type="http://schemas.openxmlformats.org/officeDocument/2006/relationships/hyperlink" Target="https://s3.amazonaws.com/capitalbikeshare-dat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dfin.com/blog/2017/05/these-are-the-10-most-walkable-cities-of-2017.html" TargetMode="External"/><Relationship Id="rId4" Type="http://schemas.openxmlformats.org/officeDocument/2006/relationships/hyperlink" Target="https://www.redfin.com/blog/2017/05/these-are-the-10-most-walkable-cities-of-2017.html" TargetMode="External"/><Relationship Id="rId5" Type="http://schemas.openxmlformats.org/officeDocument/2006/relationships/hyperlink" Target="https://www.redfin.com/blog/2017/05/these-are-the-10-most-walkable-cities-of-2017.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Bike Sharing Trends in the United States</a:t>
            </a:r>
            <a:endParaRPr>
              <a:solidFill>
                <a:schemeClr val="accent1"/>
              </a:solidFill>
            </a:endParaRPr>
          </a:p>
        </p:txBody>
      </p:sp>
      <p:sp>
        <p:nvSpPr>
          <p:cNvPr id="109" name="Google Shape;109;p16"/>
          <p:cNvSpPr txBox="1"/>
          <p:nvPr>
            <p:ph idx="1" type="subTitle"/>
          </p:nvPr>
        </p:nvSpPr>
        <p:spPr>
          <a:xfrm>
            <a:off x="825050" y="3341729"/>
            <a:ext cx="7543800" cy="12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to Seattle Department of Transportation</a:t>
            </a:r>
            <a:endParaRPr/>
          </a:p>
          <a:p>
            <a:pPr indent="0" lvl="0" marL="0" rtl="0" algn="l">
              <a:spcBef>
                <a:spcPts val="0"/>
              </a:spcBef>
              <a:spcAft>
                <a:spcPts val="0"/>
              </a:spcAft>
              <a:buNone/>
            </a:pPr>
            <a:r>
              <a:rPr lang="en"/>
              <a:t>Ankit Dhall, Kankshi Dhar, Mayhah Suri</a:t>
            </a:r>
            <a:endParaRPr/>
          </a:p>
          <a:p>
            <a:pPr indent="0" lvl="0" marL="0" rtl="0" algn="l">
              <a:spcBef>
                <a:spcPts val="0"/>
              </a:spcBef>
              <a:spcAft>
                <a:spcPts val="0"/>
              </a:spcAft>
              <a:buNone/>
            </a:pPr>
            <a:r>
              <a:rPr lang="en"/>
              <a:t>December 13th, 2018</a:t>
            </a:r>
            <a:endParaRPr/>
          </a:p>
        </p:txBody>
      </p:sp>
      <p:sp>
        <p:nvSpPr>
          <p:cNvPr id="110" name="Google Shape;11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7800" y="6393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SDOT</a:t>
            </a:r>
            <a:endParaRPr/>
          </a:p>
        </p:txBody>
      </p:sp>
      <p:sp>
        <p:nvSpPr>
          <p:cNvPr id="183" name="Google Shape;183;p25"/>
          <p:cNvSpPr txBox="1"/>
          <p:nvPr>
            <p:ph idx="4294967295" type="body"/>
          </p:nvPr>
        </p:nvSpPr>
        <p:spPr>
          <a:xfrm>
            <a:off x="727800" y="1174500"/>
            <a:ext cx="5526900" cy="30174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1400"/>
              <a:t>Seattle Department of Transportation</a:t>
            </a:r>
            <a:endParaRPr sz="1400"/>
          </a:p>
          <a:p>
            <a:pPr indent="0" lvl="0" marL="0" rtl="0" algn="l">
              <a:lnSpc>
                <a:spcPct val="85000"/>
              </a:lnSpc>
              <a:spcBef>
                <a:spcPts val="0"/>
              </a:spcBef>
              <a:spcAft>
                <a:spcPts val="0"/>
              </a:spcAft>
              <a:buNone/>
            </a:pPr>
            <a:r>
              <a:rPr lang="en" sz="1400"/>
              <a:t>Core values for bike sharing system:</a:t>
            </a:r>
            <a:endParaRPr sz="1400"/>
          </a:p>
          <a:p>
            <a:pPr indent="-317500" lvl="0" marL="457200" rtl="0" algn="l">
              <a:lnSpc>
                <a:spcPct val="85000"/>
              </a:lnSpc>
              <a:spcBef>
                <a:spcPts val="0"/>
              </a:spcBef>
              <a:spcAft>
                <a:spcPts val="0"/>
              </a:spcAft>
              <a:buSzPts val="1400"/>
              <a:buChar char="●"/>
            </a:pPr>
            <a:r>
              <a:rPr lang="en" sz="1400"/>
              <a:t>Support an active, healthy, and people first use of Seattle’s streets</a:t>
            </a:r>
            <a:endParaRPr sz="1400"/>
          </a:p>
          <a:p>
            <a:pPr indent="-317500" lvl="0" marL="457200" rtl="0" algn="l">
              <a:lnSpc>
                <a:spcPct val="85000"/>
              </a:lnSpc>
              <a:spcBef>
                <a:spcPts val="0"/>
              </a:spcBef>
              <a:spcAft>
                <a:spcPts val="0"/>
              </a:spcAft>
              <a:buSzPts val="1400"/>
              <a:buChar char="●"/>
            </a:pPr>
            <a:r>
              <a:rPr lang="en" sz="1400"/>
              <a:t>Ensure affordable and equitable service—particularly for cost-burdened communities of color—while expanding access to</a:t>
            </a:r>
            <a:br>
              <a:rPr lang="en" sz="1400"/>
            </a:br>
            <a:r>
              <a:rPr lang="en" sz="1400"/>
              <a:t>Opportunities</a:t>
            </a:r>
            <a:endParaRPr sz="1400"/>
          </a:p>
          <a:p>
            <a:pPr indent="-317500" lvl="0" marL="457200" rtl="0" algn="l">
              <a:lnSpc>
                <a:spcPct val="85000"/>
              </a:lnSpc>
              <a:spcBef>
                <a:spcPts val="0"/>
              </a:spcBef>
              <a:spcAft>
                <a:spcPts val="0"/>
              </a:spcAft>
              <a:buSzPts val="1400"/>
              <a:buChar char="●"/>
            </a:pPr>
            <a:r>
              <a:rPr lang="en" sz="1400"/>
              <a:t>Fill mobility gaps and improve connections to transit</a:t>
            </a:r>
            <a:endParaRPr sz="1400"/>
          </a:p>
          <a:p>
            <a:pPr indent="-317500" lvl="0" marL="457200" rtl="0" algn="l">
              <a:lnSpc>
                <a:spcPct val="85000"/>
              </a:lnSpc>
              <a:spcBef>
                <a:spcPts val="0"/>
              </a:spcBef>
              <a:spcAft>
                <a:spcPts val="0"/>
              </a:spcAft>
              <a:buSzPts val="1400"/>
              <a:buChar char="●"/>
            </a:pPr>
            <a:r>
              <a:rPr lang="en" sz="1400"/>
              <a:t>Be safe and advance our Vision Zero objectives</a:t>
            </a:r>
            <a:endParaRPr sz="1400"/>
          </a:p>
          <a:p>
            <a:pPr indent="-317500" lvl="0" marL="457200" rtl="0" algn="l">
              <a:lnSpc>
                <a:spcPct val="85000"/>
              </a:lnSpc>
              <a:spcBef>
                <a:spcPts val="0"/>
              </a:spcBef>
              <a:spcAft>
                <a:spcPts val="0"/>
              </a:spcAft>
              <a:buSzPts val="1400"/>
              <a:buChar char="●"/>
            </a:pPr>
            <a:r>
              <a:rPr lang="en" sz="1400"/>
              <a:t>Provide a low-carbon mobility option as part of Seattle’s efforts to reduce carbon emissions</a:t>
            </a:r>
            <a:endParaRPr sz="1400"/>
          </a:p>
          <a:p>
            <a:pPr indent="-317500" lvl="0" marL="457200" rtl="0" algn="l">
              <a:lnSpc>
                <a:spcPct val="85000"/>
              </a:lnSpc>
              <a:spcBef>
                <a:spcPts val="0"/>
              </a:spcBef>
              <a:spcAft>
                <a:spcPts val="0"/>
              </a:spcAft>
              <a:buSzPts val="1400"/>
              <a:buChar char="●"/>
            </a:pPr>
            <a:r>
              <a:rPr lang="en" sz="1400"/>
              <a:t>Manage public space to ensure sidewalks are organized and free from obstructions</a:t>
            </a:r>
            <a:endParaRPr sz="1400"/>
          </a:p>
          <a:p>
            <a:pPr indent="-317500" lvl="0" marL="457200" rtl="0" algn="l">
              <a:lnSpc>
                <a:spcPct val="85000"/>
              </a:lnSpc>
              <a:spcBef>
                <a:spcPts val="0"/>
              </a:spcBef>
              <a:spcAft>
                <a:spcPts val="0"/>
              </a:spcAft>
              <a:buSzPts val="1400"/>
              <a:buChar char="●"/>
            </a:pPr>
            <a:r>
              <a:rPr lang="en" sz="1400"/>
              <a:t>Derive insights into how people use the system, compliance issues, and targeted bike infrastructure investments with robust data partnerships.</a:t>
            </a:r>
            <a:endParaRPr sz="1400"/>
          </a:p>
          <a:p>
            <a:pPr indent="0" lvl="0" marL="0" rtl="0" algn="r">
              <a:lnSpc>
                <a:spcPct val="85000"/>
              </a:lnSpc>
              <a:spcBef>
                <a:spcPts val="0"/>
              </a:spcBef>
              <a:spcAft>
                <a:spcPts val="0"/>
              </a:spcAft>
              <a:buNone/>
            </a:pPr>
            <a:r>
              <a:rPr lang="en" sz="1400"/>
              <a:t>From </a:t>
            </a:r>
            <a:r>
              <a:rPr i="1" lang="en" sz="1400"/>
              <a:t>2017 free-floating bike share pilot evaluation report</a:t>
            </a:r>
            <a:r>
              <a:rPr lang="en" sz="1400"/>
              <a:t>, SDOT 2018 </a:t>
            </a:r>
            <a:endParaRPr sz="1400"/>
          </a:p>
        </p:txBody>
      </p:sp>
      <p:sp>
        <p:nvSpPr>
          <p:cNvPr id="184" name="Google Shape;184;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5" name="Google Shape;185;p25"/>
          <p:cNvPicPr preferRelativeResize="0"/>
          <p:nvPr/>
        </p:nvPicPr>
        <p:blipFill>
          <a:blip r:embed="rId3">
            <a:alphaModFix/>
          </a:blip>
          <a:stretch>
            <a:fillRect/>
          </a:stretch>
        </p:blipFill>
        <p:spPr>
          <a:xfrm>
            <a:off x="6453203" y="2112102"/>
            <a:ext cx="2390775" cy="1314450"/>
          </a:xfrm>
          <a:prstGeom prst="rect">
            <a:avLst/>
          </a:prstGeom>
          <a:noFill/>
          <a:ln>
            <a:noFill/>
          </a:ln>
        </p:spPr>
      </p:pic>
      <p:sp>
        <p:nvSpPr>
          <p:cNvPr id="186" name="Google Shape;186;p25"/>
          <p:cNvSpPr txBox="1"/>
          <p:nvPr/>
        </p:nvSpPr>
        <p:spPr>
          <a:xfrm>
            <a:off x="6999450" y="3136475"/>
            <a:ext cx="40236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From Seattle Dept. of Transportation</a:t>
            </a:r>
            <a:endParaRPr i="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7800" y="5561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Basics</a:t>
            </a:r>
            <a:endParaRPr/>
          </a:p>
        </p:txBody>
      </p:sp>
      <p:sp>
        <p:nvSpPr>
          <p:cNvPr id="192" name="Google Shape;192;p26"/>
          <p:cNvSpPr txBox="1"/>
          <p:nvPr>
            <p:ph idx="4294967295" type="body"/>
          </p:nvPr>
        </p:nvSpPr>
        <p:spPr>
          <a:xfrm>
            <a:off x="1148650" y="1687350"/>
            <a:ext cx="22368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How long is the average ride?</a:t>
            </a:r>
            <a:endParaRPr sz="1400"/>
          </a:p>
          <a:p>
            <a:pPr indent="-317500" lvl="0" marL="457200" rtl="0" algn="l">
              <a:spcBef>
                <a:spcPts val="1600"/>
              </a:spcBef>
              <a:spcAft>
                <a:spcPts val="0"/>
              </a:spcAft>
              <a:buSzPts val="1400"/>
              <a:buChar char="●"/>
            </a:pPr>
            <a:r>
              <a:rPr lang="en" sz="1400"/>
              <a:t>LA -  36.79 minutes</a:t>
            </a:r>
            <a:endParaRPr sz="1400"/>
          </a:p>
          <a:p>
            <a:pPr indent="-317500" lvl="0" marL="457200" rtl="0" algn="l">
              <a:spcBef>
                <a:spcPts val="0"/>
              </a:spcBef>
              <a:spcAft>
                <a:spcPts val="0"/>
              </a:spcAft>
              <a:buSzPts val="1400"/>
              <a:buChar char="●"/>
            </a:pPr>
            <a:r>
              <a:rPr lang="en" sz="1400"/>
              <a:t>DC - 20.82 minutes</a:t>
            </a:r>
            <a:endParaRPr sz="1400"/>
          </a:p>
          <a:p>
            <a:pPr indent="-317500" lvl="0" marL="457200" rtl="0" algn="l">
              <a:spcBef>
                <a:spcPts val="0"/>
              </a:spcBef>
              <a:spcAft>
                <a:spcPts val="0"/>
              </a:spcAft>
              <a:buSzPts val="1400"/>
              <a:buChar char="●"/>
            </a:pPr>
            <a:r>
              <a:rPr lang="en" sz="1400"/>
              <a:t>CG - 24.21  minutes</a:t>
            </a:r>
            <a:endParaRPr sz="1400"/>
          </a:p>
        </p:txBody>
      </p:sp>
      <p:sp>
        <p:nvSpPr>
          <p:cNvPr id="193" name="Google Shape;193;p26"/>
          <p:cNvSpPr txBox="1"/>
          <p:nvPr>
            <p:ph idx="4294967295" type="body"/>
          </p:nvPr>
        </p:nvSpPr>
        <p:spPr>
          <a:xfrm>
            <a:off x="3445350" y="1687350"/>
            <a:ext cx="21963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 </a:t>
            </a:r>
            <a:r>
              <a:rPr lang="en" sz="1400">
                <a:solidFill>
                  <a:schemeClr val="dk2"/>
                </a:solidFill>
              </a:rPr>
              <a:t>Age range of users?</a:t>
            </a:r>
            <a:endParaRPr sz="1400">
              <a:solidFill>
                <a:schemeClr val="dk2"/>
              </a:solidFill>
            </a:endParaRPr>
          </a:p>
          <a:p>
            <a:pPr indent="-317500" lvl="0" marL="457200" rtl="0" algn="l">
              <a:spcBef>
                <a:spcPts val="1600"/>
              </a:spcBef>
              <a:spcAft>
                <a:spcPts val="0"/>
              </a:spcAft>
              <a:buClr>
                <a:schemeClr val="dk2"/>
              </a:buClr>
              <a:buSzPts val="1400"/>
              <a:buChar char="●"/>
            </a:pPr>
            <a:r>
              <a:rPr lang="en" sz="1400">
                <a:solidFill>
                  <a:schemeClr val="dk2"/>
                </a:solidFill>
              </a:rPr>
              <a:t>Average- 35.37 years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Min- 15 years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Max- 85 years </a:t>
            </a:r>
            <a:endParaRPr sz="1400">
              <a:solidFill>
                <a:schemeClr val="dk2"/>
              </a:solidFill>
            </a:endParaRPr>
          </a:p>
        </p:txBody>
      </p:sp>
      <p:sp>
        <p:nvSpPr>
          <p:cNvPr id="194" name="Google Shape;194;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5" name="Google Shape;195;p26"/>
          <p:cNvSpPr txBox="1"/>
          <p:nvPr>
            <p:ph idx="4294967295" type="body"/>
          </p:nvPr>
        </p:nvSpPr>
        <p:spPr>
          <a:xfrm>
            <a:off x="5701550" y="1687350"/>
            <a:ext cx="2293800" cy="1884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 </a:t>
            </a:r>
            <a:r>
              <a:rPr lang="en" sz="1400">
                <a:solidFill>
                  <a:srgbClr val="434343"/>
                </a:solidFill>
              </a:rPr>
              <a:t>How many bikes in the fleet?</a:t>
            </a:r>
            <a:endParaRPr sz="1400">
              <a:solidFill>
                <a:srgbClr val="434343"/>
              </a:solidFill>
            </a:endParaRPr>
          </a:p>
          <a:p>
            <a:pPr indent="-317500" lvl="0" marL="457200" rtl="0" algn="l">
              <a:spcBef>
                <a:spcPts val="1600"/>
              </a:spcBef>
              <a:spcAft>
                <a:spcPts val="0"/>
              </a:spcAft>
              <a:buClr>
                <a:srgbClr val="434343"/>
              </a:buClr>
              <a:buSzPts val="1400"/>
              <a:buChar char="●"/>
            </a:pPr>
            <a:r>
              <a:rPr lang="en" sz="1400">
                <a:solidFill>
                  <a:srgbClr val="434343"/>
                </a:solidFill>
              </a:rPr>
              <a:t>LA - 1398</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 DC - 4505</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CG - not available</a:t>
            </a:r>
            <a:endParaRPr sz="1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470425" y="1522644"/>
            <a:ext cx="2400300" cy="17145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3600">
                <a:solidFill>
                  <a:schemeClr val="accent1"/>
                </a:solidFill>
              </a:rPr>
              <a:t>Bikeshare </a:t>
            </a:r>
            <a:r>
              <a:rPr lang="en" sz="3600">
                <a:solidFill>
                  <a:schemeClr val="accent1"/>
                </a:solidFill>
              </a:rPr>
              <a:t>Trends  </a:t>
            </a:r>
            <a:endParaRPr sz="3600">
              <a:solidFill>
                <a:schemeClr val="accent1"/>
              </a:solidFill>
            </a:endParaRPr>
          </a:p>
        </p:txBody>
      </p:sp>
      <p:sp>
        <p:nvSpPr>
          <p:cNvPr id="201" name="Google Shape;201;p27"/>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7" name="Google Shape;207;p28"/>
          <p:cNvPicPr preferRelativeResize="0"/>
          <p:nvPr/>
        </p:nvPicPr>
        <p:blipFill rotWithShape="1">
          <a:blip r:embed="rId3">
            <a:alphaModFix/>
          </a:blip>
          <a:srcRect b="0" l="0" r="0" t="40775"/>
          <a:stretch/>
        </p:blipFill>
        <p:spPr>
          <a:xfrm>
            <a:off x="0" y="214125"/>
            <a:ext cx="9143999" cy="4852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3" name="Google Shape;213;p29"/>
          <p:cNvPicPr preferRelativeResize="0"/>
          <p:nvPr/>
        </p:nvPicPr>
        <p:blipFill rotWithShape="1">
          <a:blip r:embed="rId3">
            <a:alphaModFix/>
          </a:blip>
          <a:srcRect b="3839" l="0" r="0" t="34328"/>
          <a:stretch/>
        </p:blipFill>
        <p:spPr>
          <a:xfrm>
            <a:off x="0" y="309800"/>
            <a:ext cx="8437075" cy="4510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9" name="Google Shape;219;p30"/>
          <p:cNvPicPr preferRelativeResize="0"/>
          <p:nvPr/>
        </p:nvPicPr>
        <p:blipFill rotWithShape="1">
          <a:blip r:embed="rId3">
            <a:alphaModFix/>
          </a:blip>
          <a:srcRect b="3024" l="0" r="4906" t="33163"/>
          <a:stretch/>
        </p:blipFill>
        <p:spPr>
          <a:xfrm>
            <a:off x="123025" y="186800"/>
            <a:ext cx="8255551" cy="471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25" name="Google Shape;225;p31"/>
          <p:cNvPicPr preferRelativeResize="0"/>
          <p:nvPr/>
        </p:nvPicPr>
        <p:blipFill>
          <a:blip r:embed="rId3">
            <a:alphaModFix/>
          </a:blip>
          <a:stretch>
            <a:fillRect/>
          </a:stretch>
        </p:blipFill>
        <p:spPr>
          <a:xfrm>
            <a:off x="0" y="138725"/>
            <a:ext cx="4420800" cy="2535675"/>
          </a:xfrm>
          <a:prstGeom prst="rect">
            <a:avLst/>
          </a:prstGeom>
          <a:noFill/>
          <a:ln>
            <a:noFill/>
          </a:ln>
        </p:spPr>
      </p:pic>
      <p:pic>
        <p:nvPicPr>
          <p:cNvPr id="226" name="Google Shape;226;p31"/>
          <p:cNvPicPr preferRelativeResize="0"/>
          <p:nvPr/>
        </p:nvPicPr>
        <p:blipFill>
          <a:blip r:embed="rId4">
            <a:alphaModFix/>
          </a:blip>
          <a:stretch>
            <a:fillRect/>
          </a:stretch>
        </p:blipFill>
        <p:spPr>
          <a:xfrm>
            <a:off x="4510500" y="168525"/>
            <a:ext cx="4492500" cy="2476101"/>
          </a:xfrm>
          <a:prstGeom prst="rect">
            <a:avLst/>
          </a:prstGeom>
          <a:noFill/>
          <a:ln>
            <a:noFill/>
          </a:ln>
        </p:spPr>
      </p:pic>
      <p:pic>
        <p:nvPicPr>
          <p:cNvPr id="227" name="Google Shape;227;p31"/>
          <p:cNvPicPr preferRelativeResize="0"/>
          <p:nvPr/>
        </p:nvPicPr>
        <p:blipFill>
          <a:blip r:embed="rId5">
            <a:alphaModFix/>
          </a:blip>
          <a:stretch>
            <a:fillRect/>
          </a:stretch>
        </p:blipFill>
        <p:spPr>
          <a:xfrm>
            <a:off x="2489875" y="2644625"/>
            <a:ext cx="4189375" cy="2476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3" name="Google Shape;233;p32"/>
          <p:cNvPicPr preferRelativeResize="0"/>
          <p:nvPr/>
        </p:nvPicPr>
        <p:blipFill>
          <a:blip r:embed="rId3">
            <a:alphaModFix/>
          </a:blip>
          <a:stretch>
            <a:fillRect/>
          </a:stretch>
        </p:blipFill>
        <p:spPr>
          <a:xfrm>
            <a:off x="164025" y="241475"/>
            <a:ext cx="8761276" cy="475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9" name="Google Shape;239;p33"/>
          <p:cNvPicPr preferRelativeResize="0"/>
          <p:nvPr/>
        </p:nvPicPr>
        <p:blipFill>
          <a:blip r:embed="rId3">
            <a:alphaModFix/>
          </a:blip>
          <a:stretch>
            <a:fillRect/>
          </a:stretch>
        </p:blipFill>
        <p:spPr>
          <a:xfrm>
            <a:off x="259700" y="336600"/>
            <a:ext cx="8665600" cy="4606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5" name="Google Shape;245;p34"/>
          <p:cNvPicPr preferRelativeResize="0"/>
          <p:nvPr/>
        </p:nvPicPr>
        <p:blipFill>
          <a:blip r:embed="rId3">
            <a:alphaModFix/>
          </a:blip>
          <a:stretch>
            <a:fillRect/>
          </a:stretch>
        </p:blipFill>
        <p:spPr>
          <a:xfrm>
            <a:off x="0" y="196650"/>
            <a:ext cx="9020974" cy="475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59270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Presentation Outline</a:t>
            </a:r>
            <a:endParaRPr>
              <a:solidFill>
                <a:schemeClr val="accent1"/>
              </a:solidFill>
            </a:endParaRPr>
          </a:p>
        </p:txBody>
      </p:sp>
      <p:sp>
        <p:nvSpPr>
          <p:cNvPr id="116" name="Google Shape;116;p17"/>
          <p:cNvSpPr txBox="1"/>
          <p:nvPr>
            <p:ph idx="4294967295" type="body"/>
          </p:nvPr>
        </p:nvSpPr>
        <p:spPr>
          <a:xfrm>
            <a:off x="801760" y="1421075"/>
            <a:ext cx="7543800" cy="3017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Introduction</a:t>
            </a:r>
            <a:endParaRPr sz="2400"/>
          </a:p>
          <a:p>
            <a:pPr indent="-381000" lvl="0" marL="457200" rtl="0" algn="l">
              <a:spcBef>
                <a:spcPts val="0"/>
              </a:spcBef>
              <a:spcAft>
                <a:spcPts val="0"/>
              </a:spcAft>
              <a:buSzPts val="2400"/>
              <a:buChar char="●"/>
            </a:pPr>
            <a:r>
              <a:rPr lang="en" sz="2400"/>
              <a:t>Research Questions</a:t>
            </a:r>
            <a:endParaRPr sz="2400"/>
          </a:p>
          <a:p>
            <a:pPr indent="-381000" lvl="0" marL="457200" rtl="0" algn="l">
              <a:spcBef>
                <a:spcPts val="0"/>
              </a:spcBef>
              <a:spcAft>
                <a:spcPts val="0"/>
              </a:spcAft>
              <a:buSzPts val="2400"/>
              <a:buChar char="●"/>
            </a:pPr>
            <a:r>
              <a:rPr lang="en" sz="2400"/>
              <a:t>Data</a:t>
            </a:r>
            <a:endParaRPr sz="2400"/>
          </a:p>
          <a:p>
            <a:pPr indent="-381000" lvl="0" marL="457200" rtl="0" algn="l">
              <a:spcBef>
                <a:spcPts val="0"/>
              </a:spcBef>
              <a:spcAft>
                <a:spcPts val="0"/>
              </a:spcAft>
              <a:buSzPts val="2400"/>
              <a:buChar char="●"/>
            </a:pPr>
            <a:r>
              <a:rPr lang="en" sz="2400"/>
              <a:t>Analysis: Trends</a:t>
            </a:r>
            <a:endParaRPr sz="2400"/>
          </a:p>
          <a:p>
            <a:pPr indent="-381000" lvl="0" marL="457200" rtl="0" algn="l">
              <a:spcBef>
                <a:spcPts val="0"/>
              </a:spcBef>
              <a:spcAft>
                <a:spcPts val="0"/>
              </a:spcAft>
              <a:buSzPts val="2400"/>
              <a:buChar char="●"/>
            </a:pPr>
            <a:r>
              <a:rPr lang="en" sz="2400"/>
              <a:t>Analysis: Recommendations</a:t>
            </a:r>
            <a:endParaRPr sz="2400"/>
          </a:p>
          <a:p>
            <a:pPr indent="0" lvl="0" marL="0" rtl="0" algn="l">
              <a:spcBef>
                <a:spcPts val="1600"/>
              </a:spcBef>
              <a:spcAft>
                <a:spcPts val="1600"/>
              </a:spcAft>
              <a:buNone/>
            </a:pPr>
            <a:r>
              <a:t/>
            </a:r>
            <a:endParaRPr/>
          </a:p>
        </p:txBody>
      </p:sp>
      <p:sp>
        <p:nvSpPr>
          <p:cNvPr id="117" name="Google Shape;117;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1" name="Google Shape;251;p35"/>
          <p:cNvPicPr preferRelativeResize="0"/>
          <p:nvPr/>
        </p:nvPicPr>
        <p:blipFill>
          <a:blip r:embed="rId3">
            <a:alphaModFix/>
          </a:blip>
          <a:stretch>
            <a:fillRect/>
          </a:stretch>
        </p:blipFill>
        <p:spPr>
          <a:xfrm>
            <a:off x="82025" y="265250"/>
            <a:ext cx="8454274" cy="466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7" name="Google Shape;257;p36"/>
          <p:cNvPicPr preferRelativeResize="0"/>
          <p:nvPr/>
        </p:nvPicPr>
        <p:blipFill>
          <a:blip r:embed="rId3">
            <a:alphaModFix/>
          </a:blip>
          <a:stretch>
            <a:fillRect/>
          </a:stretch>
        </p:blipFill>
        <p:spPr>
          <a:xfrm>
            <a:off x="68475" y="227800"/>
            <a:ext cx="8467824" cy="47428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3" name="Google Shape;263;p37"/>
          <p:cNvPicPr preferRelativeResize="0"/>
          <p:nvPr/>
        </p:nvPicPr>
        <p:blipFill>
          <a:blip r:embed="rId3">
            <a:alphaModFix/>
          </a:blip>
          <a:stretch>
            <a:fillRect/>
          </a:stretch>
        </p:blipFill>
        <p:spPr>
          <a:xfrm>
            <a:off x="133150" y="218450"/>
            <a:ext cx="8403149" cy="4765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9" name="Google Shape;269;p38"/>
          <p:cNvPicPr preferRelativeResize="0"/>
          <p:nvPr/>
        </p:nvPicPr>
        <p:blipFill>
          <a:blip r:embed="rId3">
            <a:alphaModFix/>
          </a:blip>
          <a:stretch>
            <a:fillRect/>
          </a:stretch>
        </p:blipFill>
        <p:spPr>
          <a:xfrm>
            <a:off x="164025" y="196650"/>
            <a:ext cx="8761276" cy="481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5" name="Google Shape;275;p39"/>
          <p:cNvPicPr preferRelativeResize="0"/>
          <p:nvPr/>
        </p:nvPicPr>
        <p:blipFill>
          <a:blip r:embed="rId3">
            <a:alphaModFix/>
          </a:blip>
          <a:stretch>
            <a:fillRect/>
          </a:stretch>
        </p:blipFill>
        <p:spPr>
          <a:xfrm>
            <a:off x="237400" y="177975"/>
            <a:ext cx="8547626" cy="488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1" name="Google Shape;281;p40"/>
          <p:cNvPicPr preferRelativeResize="0"/>
          <p:nvPr/>
        </p:nvPicPr>
        <p:blipFill>
          <a:blip r:embed="rId3">
            <a:alphaModFix/>
          </a:blip>
          <a:stretch>
            <a:fillRect/>
          </a:stretch>
        </p:blipFill>
        <p:spPr>
          <a:xfrm>
            <a:off x="238276" y="95725"/>
            <a:ext cx="8728049" cy="4888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87" name="Google Shape;287;p41"/>
          <p:cNvSpPr txBox="1"/>
          <p:nvPr>
            <p:ph type="title"/>
          </p:nvPr>
        </p:nvSpPr>
        <p:spPr>
          <a:xfrm>
            <a:off x="168025" y="2357700"/>
            <a:ext cx="2819700" cy="42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2300">
                <a:solidFill>
                  <a:schemeClr val="accent1"/>
                </a:solidFill>
              </a:rPr>
              <a:t>Recommendations</a:t>
            </a:r>
            <a:endParaRPr b="1" sz="23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93" name="Google Shape;293;p42"/>
          <p:cNvPicPr preferRelativeResize="0"/>
          <p:nvPr/>
        </p:nvPicPr>
        <p:blipFill>
          <a:blip r:embed="rId3">
            <a:alphaModFix/>
          </a:blip>
          <a:stretch>
            <a:fillRect/>
          </a:stretch>
        </p:blipFill>
        <p:spPr>
          <a:xfrm>
            <a:off x="5060949" y="323000"/>
            <a:ext cx="3475352" cy="4497493"/>
          </a:xfrm>
          <a:prstGeom prst="rect">
            <a:avLst/>
          </a:prstGeom>
          <a:noFill/>
          <a:ln>
            <a:noFill/>
          </a:ln>
        </p:spPr>
      </p:pic>
      <p:pic>
        <p:nvPicPr>
          <p:cNvPr id="294" name="Google Shape;294;p42"/>
          <p:cNvPicPr preferRelativeResize="0"/>
          <p:nvPr/>
        </p:nvPicPr>
        <p:blipFill>
          <a:blip r:embed="rId4">
            <a:alphaModFix/>
          </a:blip>
          <a:stretch>
            <a:fillRect/>
          </a:stretch>
        </p:blipFill>
        <p:spPr>
          <a:xfrm>
            <a:off x="212400" y="0"/>
            <a:ext cx="4408927" cy="2827775"/>
          </a:xfrm>
          <a:prstGeom prst="rect">
            <a:avLst/>
          </a:prstGeom>
          <a:noFill/>
          <a:ln>
            <a:noFill/>
          </a:ln>
        </p:spPr>
      </p:pic>
      <p:pic>
        <p:nvPicPr>
          <p:cNvPr id="295" name="Google Shape;295;p42"/>
          <p:cNvPicPr preferRelativeResize="0"/>
          <p:nvPr/>
        </p:nvPicPr>
        <p:blipFill rotWithShape="1">
          <a:blip r:embed="rId5">
            <a:alphaModFix/>
          </a:blip>
          <a:srcRect b="12556" l="0" r="0" t="0"/>
          <a:stretch/>
        </p:blipFill>
        <p:spPr>
          <a:xfrm>
            <a:off x="367375" y="2455725"/>
            <a:ext cx="3965428" cy="250705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727800" y="5787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best system for Seattle?</a:t>
            </a:r>
            <a:endParaRPr/>
          </a:p>
        </p:txBody>
      </p:sp>
      <p:sp>
        <p:nvSpPr>
          <p:cNvPr id="301" name="Google Shape;301;p43"/>
          <p:cNvSpPr txBox="1"/>
          <p:nvPr>
            <p:ph idx="4294967295" type="body"/>
          </p:nvPr>
        </p:nvSpPr>
        <p:spPr>
          <a:xfrm>
            <a:off x="202350" y="1243650"/>
            <a:ext cx="8739300" cy="33765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b="1" lang="en" sz="1600"/>
              <a:t>Easily accessible for users:</a:t>
            </a:r>
            <a:endParaRPr b="1" sz="1600"/>
          </a:p>
          <a:p>
            <a:pPr indent="0" lvl="0" marL="457200" rtl="0" algn="just">
              <a:spcBef>
                <a:spcPts val="1600"/>
              </a:spcBef>
              <a:spcAft>
                <a:spcPts val="0"/>
              </a:spcAft>
              <a:buNone/>
            </a:pPr>
            <a:r>
              <a:rPr lang="en" sz="1600"/>
              <a:t>As we have seen in visualizations before, the hourly distributions v/s week shows a homogenous pattern during the week and a scattered pattern in the weekend. We see that Bike users mostly are very active during the office rush hours that begin from morning 6 am to 10am and then again from 3pm to 8pm on the weekdays. On weekends,  it’s quite the opposite. On Saturdays and Sundays, there is a uniform pattern of bike usage from 9am  to 8pm roughly.</a:t>
            </a:r>
            <a:endParaRPr sz="1600"/>
          </a:p>
          <a:p>
            <a:pPr indent="-330200" lvl="0" marL="457200" rtl="0" algn="just">
              <a:spcBef>
                <a:spcPts val="1600"/>
              </a:spcBef>
              <a:spcAft>
                <a:spcPts val="0"/>
              </a:spcAft>
              <a:buSzPts val="1600"/>
              <a:buChar char="❖"/>
            </a:pPr>
            <a:r>
              <a:rPr b="1" lang="en" sz="1600"/>
              <a:t>Our Recommendation:</a:t>
            </a:r>
            <a:endParaRPr b="1" sz="1600"/>
          </a:p>
          <a:p>
            <a:pPr indent="0" lvl="0" marL="457200" rtl="0" algn="just">
              <a:spcBef>
                <a:spcPts val="1600"/>
              </a:spcBef>
              <a:spcAft>
                <a:spcPts val="0"/>
              </a:spcAft>
              <a:buNone/>
            </a:pPr>
            <a:r>
              <a:rPr lang="en" sz="1600"/>
              <a:t>Increase the number of bikes on share spots near subways, tourist spots, </a:t>
            </a:r>
            <a:r>
              <a:rPr lang="en" sz="1600"/>
              <a:t>bus stops</a:t>
            </a:r>
            <a:r>
              <a:rPr lang="en" sz="1600"/>
              <a:t> since a lot of   working class and tourists are using these bikes. These spots should house the most bikes as these will be the most convenient station locations</a:t>
            </a:r>
            <a:endParaRPr sz="1600"/>
          </a:p>
          <a:p>
            <a:pPr indent="0" lvl="0" marL="457200" rtl="0" algn="just">
              <a:spcBef>
                <a:spcPts val="1600"/>
              </a:spcBef>
              <a:spcAft>
                <a:spcPts val="0"/>
              </a:spcAft>
              <a:buNone/>
            </a:pPr>
            <a:r>
              <a:t/>
            </a:r>
            <a:endParaRPr sz="1600"/>
          </a:p>
          <a:p>
            <a:pPr indent="0" lvl="0" marL="457200" rtl="0" algn="just">
              <a:spcBef>
                <a:spcPts val="1600"/>
              </a:spcBef>
              <a:spcAft>
                <a:spcPts val="1600"/>
              </a:spcAft>
              <a:buNone/>
            </a:pPr>
            <a:r>
              <a:t/>
            </a:r>
            <a:endParaRPr sz="1600"/>
          </a:p>
        </p:txBody>
      </p:sp>
      <p:sp>
        <p:nvSpPr>
          <p:cNvPr id="302" name="Google Shape;302;p4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08" name="Google Shape;308;p44"/>
          <p:cNvSpPr txBox="1"/>
          <p:nvPr>
            <p:ph type="title"/>
          </p:nvPr>
        </p:nvSpPr>
        <p:spPr>
          <a:xfrm>
            <a:off x="800100" y="296151"/>
            <a:ext cx="7543800" cy="501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Recommendation: Station locations</a:t>
            </a:r>
            <a:endParaRPr/>
          </a:p>
        </p:txBody>
      </p:sp>
      <p:sp>
        <p:nvSpPr>
          <p:cNvPr id="309" name="Google Shape;309;p44"/>
          <p:cNvSpPr txBox="1"/>
          <p:nvPr>
            <p:ph idx="1" type="body"/>
          </p:nvPr>
        </p:nvSpPr>
        <p:spPr>
          <a:xfrm>
            <a:off x="822950" y="1117000"/>
            <a:ext cx="2098200" cy="32847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t/>
            </a:r>
            <a:endParaRPr sz="1800"/>
          </a:p>
          <a:p>
            <a:pPr indent="0" lvl="0" marL="0" rtl="0" algn="l">
              <a:spcBef>
                <a:spcPts val="900"/>
              </a:spcBef>
              <a:spcAft>
                <a:spcPts val="0"/>
              </a:spcAft>
              <a:buNone/>
            </a:pPr>
            <a:r>
              <a:t/>
            </a:r>
            <a:endParaRPr sz="1800"/>
          </a:p>
          <a:p>
            <a:pPr indent="0" lvl="0" marL="0" rtl="0" algn="l">
              <a:spcBef>
                <a:spcPts val="900"/>
              </a:spcBef>
              <a:spcAft>
                <a:spcPts val="200"/>
              </a:spcAft>
              <a:buNone/>
            </a:pPr>
            <a:r>
              <a:t/>
            </a:r>
            <a:endParaRPr sz="1800"/>
          </a:p>
        </p:txBody>
      </p:sp>
      <p:pic>
        <p:nvPicPr>
          <p:cNvPr id="310" name="Google Shape;310;p44"/>
          <p:cNvPicPr preferRelativeResize="0"/>
          <p:nvPr/>
        </p:nvPicPr>
        <p:blipFill rotWithShape="1">
          <a:blip r:embed="rId3">
            <a:alphaModFix/>
          </a:blip>
          <a:srcRect b="11879" l="0" r="0" t="12259"/>
          <a:stretch/>
        </p:blipFill>
        <p:spPr>
          <a:xfrm>
            <a:off x="512975" y="938125"/>
            <a:ext cx="8165826" cy="39067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7800" y="5927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chemeClr val="accent1"/>
                </a:solidFill>
              </a:rPr>
              <a:t>What is bike share or bike sharing?</a:t>
            </a:r>
            <a:endParaRPr>
              <a:solidFill>
                <a:schemeClr val="accent1"/>
              </a:solidFill>
            </a:endParaRPr>
          </a:p>
        </p:txBody>
      </p:sp>
      <p:sp>
        <p:nvSpPr>
          <p:cNvPr id="123" name="Google Shape;123;p18"/>
          <p:cNvSpPr txBox="1"/>
          <p:nvPr>
            <p:ph idx="4294967295" type="body"/>
          </p:nvPr>
        </p:nvSpPr>
        <p:spPr>
          <a:xfrm>
            <a:off x="658790" y="1213913"/>
            <a:ext cx="7826400" cy="301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Short term bicycle rental</a:t>
            </a:r>
            <a:endParaRPr sz="1400"/>
          </a:p>
          <a:p>
            <a:pPr indent="-317500" lvl="0" marL="457200" rtl="0" algn="l">
              <a:spcBef>
                <a:spcPts val="0"/>
              </a:spcBef>
              <a:spcAft>
                <a:spcPts val="0"/>
              </a:spcAft>
              <a:buSzPts val="1400"/>
              <a:buChar char="●"/>
            </a:pPr>
            <a:r>
              <a:rPr lang="en" sz="1400"/>
              <a:t>User rents at unmanned station and returns at the same or different rack</a:t>
            </a:r>
            <a:endParaRPr sz="1400"/>
          </a:p>
          <a:p>
            <a:pPr indent="-317500" lvl="0" marL="457200" rtl="0" algn="l">
              <a:spcBef>
                <a:spcPts val="0"/>
              </a:spcBef>
              <a:spcAft>
                <a:spcPts val="0"/>
              </a:spcAft>
              <a:buSzPts val="1400"/>
              <a:buChar char="●"/>
            </a:pPr>
            <a:r>
              <a:rPr lang="en" sz="1400"/>
              <a:t>S</a:t>
            </a:r>
            <a:r>
              <a:rPr lang="en" sz="1400"/>
              <a:t>ome systems are dockless, which requires users to have an app on their smartphones</a:t>
            </a:r>
            <a:endParaRPr sz="1400"/>
          </a:p>
          <a:p>
            <a:pPr indent="-317500" lvl="0" marL="457200" rtl="0" algn="l">
              <a:spcBef>
                <a:spcPts val="0"/>
              </a:spcBef>
              <a:spcAft>
                <a:spcPts val="0"/>
              </a:spcAft>
              <a:buSzPts val="1400"/>
              <a:buChar char="●"/>
            </a:pPr>
            <a:r>
              <a:rPr lang="en" sz="1400"/>
              <a:t>Most systems offer memberships in addition to one-day and multi-day passes. </a:t>
            </a:r>
            <a:endParaRPr sz="1400">
              <a:solidFill>
                <a:schemeClr val="dk1"/>
              </a:solidFill>
            </a:endParaRPr>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pic>
        <p:nvPicPr>
          <p:cNvPr id="124" name="Google Shape;124;p18"/>
          <p:cNvPicPr preferRelativeResize="0"/>
          <p:nvPr/>
        </p:nvPicPr>
        <p:blipFill rotWithShape="1">
          <a:blip r:embed="rId3">
            <a:alphaModFix/>
          </a:blip>
          <a:srcRect b="6733" l="0" r="0" t="0"/>
          <a:stretch/>
        </p:blipFill>
        <p:spPr>
          <a:xfrm>
            <a:off x="2838550" y="2294900"/>
            <a:ext cx="3680898" cy="2286473"/>
          </a:xfrm>
          <a:prstGeom prst="rect">
            <a:avLst/>
          </a:prstGeom>
          <a:noFill/>
          <a:ln>
            <a:noFill/>
          </a:ln>
        </p:spPr>
      </p:pic>
      <p:sp>
        <p:nvSpPr>
          <p:cNvPr id="125" name="Google Shape;125;p18"/>
          <p:cNvSpPr txBox="1"/>
          <p:nvPr/>
        </p:nvSpPr>
        <p:spPr>
          <a:xfrm>
            <a:off x="2526000" y="4708200"/>
            <a:ext cx="49482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Bike sharing system in Paris, France. By Pline - Own work, CC BY-SA 3.0, https://commons.wikimedia.org/w/index.php?curid=4164593</a:t>
            </a:r>
            <a:endParaRPr sz="1000"/>
          </a:p>
        </p:txBody>
      </p:sp>
      <p:sp>
        <p:nvSpPr>
          <p:cNvPr id="126" name="Google Shape;126;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727800" y="5927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best system for Seattle?</a:t>
            </a:r>
            <a:endParaRPr/>
          </a:p>
        </p:txBody>
      </p:sp>
      <p:sp>
        <p:nvSpPr>
          <p:cNvPr id="316" name="Google Shape;316;p45"/>
          <p:cNvSpPr txBox="1"/>
          <p:nvPr>
            <p:ph idx="4294967295" type="body"/>
          </p:nvPr>
        </p:nvSpPr>
        <p:spPr>
          <a:xfrm>
            <a:off x="163400" y="1267325"/>
            <a:ext cx="8762700" cy="37893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b="1" lang="en"/>
              <a:t>User Types:</a:t>
            </a:r>
            <a:endParaRPr b="1"/>
          </a:p>
          <a:p>
            <a:pPr indent="0" lvl="0" marL="457200" rtl="0" algn="just">
              <a:spcBef>
                <a:spcPts val="1600"/>
              </a:spcBef>
              <a:spcAft>
                <a:spcPts val="0"/>
              </a:spcAft>
              <a:buNone/>
            </a:pPr>
            <a:r>
              <a:rPr lang="en"/>
              <a:t>T</a:t>
            </a:r>
            <a:r>
              <a:rPr lang="en"/>
              <a:t>he monthly pass users make regular but short trips and the Walk-ups generally make the longer but vastly irregular trips. We have seen that the number of bike share users fall in these categories :</a:t>
            </a:r>
            <a:endParaRPr/>
          </a:p>
          <a:p>
            <a:pPr indent="-311150" lvl="0" marL="914400" rtl="0" algn="just">
              <a:spcBef>
                <a:spcPts val="1600"/>
              </a:spcBef>
              <a:spcAft>
                <a:spcPts val="0"/>
              </a:spcAft>
              <a:buSzPts val="1300"/>
              <a:buAutoNum type="arabicPeriod"/>
            </a:pPr>
            <a:r>
              <a:rPr lang="en"/>
              <a:t>Monthly Pass</a:t>
            </a:r>
            <a:endParaRPr/>
          </a:p>
          <a:p>
            <a:pPr indent="-311150" lvl="0" marL="914400" rtl="0" algn="just">
              <a:spcBef>
                <a:spcPts val="0"/>
              </a:spcBef>
              <a:spcAft>
                <a:spcPts val="0"/>
              </a:spcAft>
              <a:buSzPts val="1300"/>
              <a:buAutoNum type="arabicPeriod"/>
            </a:pPr>
            <a:r>
              <a:rPr lang="en"/>
              <a:t>Walk-ups</a:t>
            </a:r>
            <a:endParaRPr/>
          </a:p>
          <a:p>
            <a:pPr indent="-311150" lvl="0" marL="914400" rtl="0" algn="just">
              <a:spcBef>
                <a:spcPts val="0"/>
              </a:spcBef>
              <a:spcAft>
                <a:spcPts val="0"/>
              </a:spcAft>
              <a:buSzPts val="1300"/>
              <a:buAutoNum type="arabicPeriod"/>
            </a:pPr>
            <a:r>
              <a:rPr lang="en"/>
              <a:t>One day and Flex Passes</a:t>
            </a:r>
            <a:br>
              <a:rPr lang="en"/>
            </a:br>
            <a:endParaRPr/>
          </a:p>
          <a:p>
            <a:pPr indent="-311150" lvl="0" marL="457200" rtl="0" algn="just">
              <a:spcBef>
                <a:spcPts val="0"/>
              </a:spcBef>
              <a:spcAft>
                <a:spcPts val="0"/>
              </a:spcAft>
              <a:buSzPts val="1300"/>
              <a:buChar char="❖"/>
            </a:pPr>
            <a:r>
              <a:rPr b="1" lang="en"/>
              <a:t>Our Recommendation: </a:t>
            </a:r>
            <a:r>
              <a:rPr lang="en"/>
              <a:t>  </a:t>
            </a:r>
            <a:endParaRPr/>
          </a:p>
          <a:p>
            <a:pPr indent="0" lvl="0" marL="0" rtl="0" algn="just">
              <a:spcBef>
                <a:spcPts val="1600"/>
              </a:spcBef>
              <a:spcAft>
                <a:spcPts val="1600"/>
              </a:spcAft>
              <a:buNone/>
            </a:pPr>
            <a:r>
              <a:rPr lang="en"/>
              <a:t>Based on personal experiences, we have seen that some bike-shares, such as Zagster, does not allow to user the bike share system unless you are a member, which effectively loses some customers. Our suggestion here would be that these Bikestops should have a card swipe system for walk-ups and easy locking and unlocking systems that would grant ease of use and be less time consuming as everyone uses it in rush hours mostly.</a:t>
            </a:r>
            <a:endParaRPr/>
          </a:p>
        </p:txBody>
      </p:sp>
      <p:sp>
        <p:nvSpPr>
          <p:cNvPr id="317" name="Google Shape;317;p4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727800" y="285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Should the system be docked or dockless?</a:t>
            </a:r>
            <a:endParaRPr/>
          </a:p>
        </p:txBody>
      </p:sp>
      <p:sp>
        <p:nvSpPr>
          <p:cNvPr id="323" name="Google Shape;323;p46"/>
          <p:cNvSpPr txBox="1"/>
          <p:nvPr>
            <p:ph idx="4294967295" type="body"/>
          </p:nvPr>
        </p:nvSpPr>
        <p:spPr>
          <a:xfrm>
            <a:off x="181200" y="1266300"/>
            <a:ext cx="8781600" cy="3816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800"/>
              <a:t>The Seattle Bike Share system launched a pilot which was dockless. Loss of bikes which effectively reduced the number of bikes available was a contributing factor to their failure.</a:t>
            </a:r>
            <a:r>
              <a:rPr lang="en" sz="1800"/>
              <a:t> </a:t>
            </a:r>
            <a:br>
              <a:rPr lang="en" sz="1800"/>
            </a:br>
            <a:endParaRPr sz="1800"/>
          </a:p>
          <a:p>
            <a:pPr indent="-342900" lvl="0" marL="457200" rtl="0" algn="just">
              <a:spcBef>
                <a:spcPts val="0"/>
              </a:spcBef>
              <a:spcAft>
                <a:spcPts val="0"/>
              </a:spcAft>
              <a:buSzPts val="1800"/>
              <a:buChar char="❖"/>
            </a:pPr>
            <a:r>
              <a:rPr b="1" lang="en" sz="1800"/>
              <a:t>Our Recommendation:   </a:t>
            </a:r>
            <a:endParaRPr b="1" sz="1800"/>
          </a:p>
          <a:p>
            <a:pPr indent="0" lvl="0" marL="457200" rtl="0" algn="just">
              <a:spcBef>
                <a:spcPts val="1600"/>
              </a:spcBef>
              <a:spcAft>
                <a:spcPts val="0"/>
              </a:spcAft>
              <a:buNone/>
            </a:pPr>
            <a:r>
              <a:rPr lang="en" sz="1800"/>
              <a:t>Based on newspaper reports and citizen feedback, we recommend a docked system. The dockless system causes sidewalk blockages and impeded accessibility for people who use walking aids and wheelchairs. Using a dockless system would help in this scenario and also reduce the number of lost bikes or damages incurred because users would be accountable of what bike id they have on them after they swipe their credit cards.</a:t>
            </a:r>
            <a:endParaRPr sz="1800"/>
          </a:p>
          <a:p>
            <a:pPr indent="0" lvl="0" marL="0" rtl="0" algn="just">
              <a:spcBef>
                <a:spcPts val="1600"/>
              </a:spcBef>
              <a:spcAft>
                <a:spcPts val="1600"/>
              </a:spcAft>
              <a:buNone/>
            </a:pPr>
            <a:r>
              <a:t/>
            </a:r>
            <a:endParaRPr sz="1800"/>
          </a:p>
        </p:txBody>
      </p:sp>
      <p:sp>
        <p:nvSpPr>
          <p:cNvPr id="324" name="Google Shape;324;p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0" name="Google Shape;330;p47"/>
          <p:cNvPicPr preferRelativeResize="0"/>
          <p:nvPr/>
        </p:nvPicPr>
        <p:blipFill>
          <a:blip r:embed="rId3">
            <a:alphaModFix/>
          </a:blip>
          <a:stretch>
            <a:fillRect/>
          </a:stretch>
        </p:blipFill>
        <p:spPr>
          <a:xfrm>
            <a:off x="737974" y="630325"/>
            <a:ext cx="3272625" cy="4360777"/>
          </a:xfrm>
          <a:prstGeom prst="rect">
            <a:avLst/>
          </a:prstGeom>
          <a:noFill/>
          <a:ln>
            <a:noFill/>
          </a:ln>
        </p:spPr>
      </p:pic>
      <p:pic>
        <p:nvPicPr>
          <p:cNvPr id="331" name="Google Shape;331;p47"/>
          <p:cNvPicPr preferRelativeResize="0"/>
          <p:nvPr/>
        </p:nvPicPr>
        <p:blipFill>
          <a:blip r:embed="rId4">
            <a:alphaModFix/>
          </a:blip>
          <a:stretch>
            <a:fillRect/>
          </a:stretch>
        </p:blipFill>
        <p:spPr>
          <a:xfrm>
            <a:off x="5010900" y="630300"/>
            <a:ext cx="3143175" cy="4188309"/>
          </a:xfrm>
          <a:prstGeom prst="rect">
            <a:avLst/>
          </a:prstGeom>
          <a:noFill/>
          <a:ln>
            <a:noFill/>
          </a:ln>
        </p:spPr>
      </p:pic>
      <p:sp>
        <p:nvSpPr>
          <p:cNvPr id="332" name="Google Shape;332;p47"/>
          <p:cNvSpPr txBox="1"/>
          <p:nvPr/>
        </p:nvSpPr>
        <p:spPr>
          <a:xfrm>
            <a:off x="257175" y="85725"/>
            <a:ext cx="7896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BIRD Scooter Found Near Lincoln Memorial, Washington D.C.</a:t>
            </a:r>
            <a:endParaRPr b="1" sz="1800">
              <a:latin typeface="Lato"/>
              <a:ea typeface="Lato"/>
              <a:cs typeface="Lato"/>
              <a:sym typeface="Lato"/>
            </a:endParaRPr>
          </a:p>
        </p:txBody>
      </p:sp>
      <p:sp>
        <p:nvSpPr>
          <p:cNvPr id="333" name="Google Shape;333;p47"/>
          <p:cNvSpPr txBox="1"/>
          <p:nvPr/>
        </p:nvSpPr>
        <p:spPr>
          <a:xfrm>
            <a:off x="5821450" y="4818600"/>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Images by K.Dhar. 2018.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8"/>
          <p:cNvSpPr txBox="1"/>
          <p:nvPr>
            <p:ph idx="4294967295" type="body"/>
          </p:nvPr>
        </p:nvSpPr>
        <p:spPr>
          <a:xfrm>
            <a:off x="800100" y="1455900"/>
            <a:ext cx="7543800" cy="337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Weather Impacts:</a:t>
            </a:r>
            <a:endParaRPr b="1" sz="1800"/>
          </a:p>
          <a:p>
            <a:pPr indent="0" lvl="0" marL="457200" rtl="0" algn="just">
              <a:spcBef>
                <a:spcPts val="1600"/>
              </a:spcBef>
              <a:spcAft>
                <a:spcPts val="0"/>
              </a:spcAft>
              <a:buNone/>
            </a:pPr>
            <a:r>
              <a:rPr lang="en" sz="1800"/>
              <a:t>The visualizations show that whenever there is a drop in temperature, the trip durations drop and so do the number of trips.</a:t>
            </a:r>
            <a:br>
              <a:rPr lang="en" sz="1800"/>
            </a:br>
            <a:endParaRPr sz="1800"/>
          </a:p>
          <a:p>
            <a:pPr indent="-342900" lvl="0" marL="457200" rtl="0" algn="l">
              <a:spcBef>
                <a:spcPts val="1600"/>
              </a:spcBef>
              <a:spcAft>
                <a:spcPts val="0"/>
              </a:spcAft>
              <a:buSzPts val="1800"/>
              <a:buChar char="❖"/>
            </a:pPr>
            <a:r>
              <a:rPr b="1" lang="en" sz="1800"/>
              <a:t>Our Recommendation:</a:t>
            </a:r>
            <a:r>
              <a:rPr lang="en" sz="1800"/>
              <a:t>   </a:t>
            </a:r>
            <a:br>
              <a:rPr lang="en" sz="1800"/>
            </a:br>
            <a:r>
              <a:rPr lang="en" sz="1800"/>
              <a:t>We recommend that Seattle Bike Sharing can offer some coupons or rewards for longer rides taken, such as a coupon code for a free coffee on days that temperature drop below 50 Degrees, which is our most common threshold, below which ride durations and frequency take a hit.</a:t>
            </a:r>
            <a:endParaRPr sz="1800"/>
          </a:p>
        </p:txBody>
      </p:sp>
      <p:sp>
        <p:nvSpPr>
          <p:cNvPr id="339" name="Google Shape;339;p4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40" name="Google Shape;340;p48"/>
          <p:cNvSpPr txBox="1"/>
          <p:nvPr/>
        </p:nvSpPr>
        <p:spPr>
          <a:xfrm>
            <a:off x="457800" y="596400"/>
            <a:ext cx="8525400" cy="859500"/>
          </a:xfrm>
          <a:prstGeom prst="rect">
            <a:avLst/>
          </a:prstGeom>
          <a:noFill/>
          <a:ln>
            <a:noFill/>
          </a:ln>
        </p:spPr>
        <p:txBody>
          <a:bodyPr anchorCtr="0" anchor="t" bIns="91425" lIns="91425" spcFirstLastPara="1" rIns="91425" wrap="square" tIns="91425">
            <a:noAutofit/>
          </a:bodyPr>
          <a:lstStyle/>
          <a:p>
            <a:pPr indent="0" lvl="0" marL="0" rtl="0" algn="just">
              <a:lnSpc>
                <a:spcPct val="85000"/>
              </a:lnSpc>
              <a:spcBef>
                <a:spcPts val="0"/>
              </a:spcBef>
              <a:spcAft>
                <a:spcPts val="0"/>
              </a:spcAft>
              <a:buClr>
                <a:srgbClr val="000000"/>
              </a:buClr>
              <a:buSzPts val="1100"/>
              <a:buFont typeface="Arial"/>
              <a:buNone/>
            </a:pPr>
            <a:r>
              <a:rPr b="1" lang="en" sz="3600">
                <a:latin typeface="Lato"/>
                <a:ea typeface="Lato"/>
                <a:cs typeface="Lato"/>
                <a:sym typeface="Lato"/>
              </a:rPr>
              <a:t>Weather Impacts</a:t>
            </a:r>
            <a:endParaRPr b="1" sz="360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346" name="Google Shape;346;p49"/>
          <p:cNvSpPr txBox="1"/>
          <p:nvPr>
            <p:ph idx="1" type="body"/>
          </p:nvPr>
        </p:nvSpPr>
        <p:spPr>
          <a:xfrm>
            <a:off x="822940" y="1384300"/>
            <a:ext cx="7790100" cy="3017400"/>
          </a:xfrm>
          <a:prstGeom prst="rect">
            <a:avLst/>
          </a:prstGeom>
        </p:spPr>
        <p:txBody>
          <a:bodyPr anchorCtr="0" anchor="t" bIns="34275" lIns="0" spcFirstLastPara="1" rIns="0" wrap="square" tIns="3427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City of Chicago Divvy (2018). 2018 Q2 Data [comma separated values file]. Retrieved from</a:t>
            </a:r>
            <a:r>
              <a:rPr lang="en" sz="1000">
                <a:solidFill>
                  <a:srgbClr val="000000"/>
                </a:solidFill>
                <a:uFill>
                  <a:noFill/>
                </a:uFill>
                <a:latin typeface="Arial"/>
                <a:ea typeface="Arial"/>
                <a:cs typeface="Arial"/>
                <a:sym typeface="Arial"/>
                <a:hlinkClick r:id="rId3"/>
              </a:rPr>
              <a:t> </a:t>
            </a:r>
            <a:r>
              <a:rPr lang="en" sz="1000" u="sng">
                <a:solidFill>
                  <a:srgbClr val="000000"/>
                </a:solidFill>
                <a:latin typeface="Arial"/>
                <a:ea typeface="Arial"/>
                <a:cs typeface="Arial"/>
                <a:sym typeface="Arial"/>
                <a:hlinkClick r:id="rId4"/>
              </a:rPr>
              <a:t>https://www.divvybikes.com/system-data</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 Metro Bike Share (2018). 2018 Q2  [comma separated values file]. Retrieved from</a:t>
            </a:r>
            <a:r>
              <a:rPr lang="en" sz="1000">
                <a:solidFill>
                  <a:srgbClr val="000000"/>
                </a:solidFill>
                <a:uFill>
                  <a:noFill/>
                </a:uFill>
                <a:latin typeface="Arial"/>
                <a:ea typeface="Arial"/>
                <a:cs typeface="Arial"/>
                <a:sym typeface="Arial"/>
                <a:hlinkClick r:id="rId5"/>
              </a:rPr>
              <a:t> </a:t>
            </a:r>
            <a:r>
              <a:rPr lang="en" sz="1000" u="sng">
                <a:solidFill>
                  <a:srgbClr val="000000"/>
                </a:solidFill>
                <a:latin typeface="Arial"/>
                <a:ea typeface="Arial"/>
                <a:cs typeface="Arial"/>
                <a:sym typeface="Arial"/>
                <a:hlinkClick r:id="rId6"/>
              </a:rPr>
              <a:t>https://bikeshare.metro.net/about/data/</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Capital Bikeshare (2018). 201804-capitalbikeshare-tripdata [comma separated values file]. Retrieved from</a:t>
            </a:r>
            <a:r>
              <a:rPr lang="en" sz="1000">
                <a:solidFill>
                  <a:srgbClr val="000000"/>
                </a:solidFill>
                <a:uFill>
                  <a:noFill/>
                </a:uFill>
                <a:latin typeface="Arial"/>
                <a:ea typeface="Arial"/>
                <a:cs typeface="Arial"/>
                <a:sym typeface="Arial"/>
                <a:hlinkClick r:id="rId7"/>
              </a:rPr>
              <a:t> </a:t>
            </a:r>
            <a:r>
              <a:rPr lang="en" sz="1000" u="sng">
                <a:solidFill>
                  <a:srgbClr val="000000"/>
                </a:solidFill>
                <a:latin typeface="Arial"/>
                <a:ea typeface="Arial"/>
                <a:cs typeface="Arial"/>
                <a:sym typeface="Arial"/>
                <a:hlinkClick r:id="rId8"/>
              </a:rPr>
              <a:t>https://s3.amazonaws.com/capitalbikeshare-data/index.html</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Ronald Reagan National Airport. </a:t>
            </a:r>
            <a:r>
              <a:rPr lang="en" sz="1000">
                <a:solidFill>
                  <a:srgbClr val="000000"/>
                </a:solidFill>
                <a:latin typeface="Arial"/>
                <a:ea typeface="Arial"/>
                <a:cs typeface="Arial"/>
                <a:sym typeface="Arial"/>
              </a:rPr>
              <a:t>Retrieved</a:t>
            </a:r>
            <a:r>
              <a:rPr lang="en" sz="1000">
                <a:solidFill>
                  <a:srgbClr val="000000"/>
                </a:solidFill>
                <a:latin typeface="Arial"/>
                <a:ea typeface="Arial"/>
                <a:cs typeface="Arial"/>
                <a:sym typeface="Arial"/>
              </a:rPr>
              <a:t> from: </a:t>
            </a:r>
            <a:r>
              <a:rPr lang="en" sz="1000" u="sng">
                <a:solidFill>
                  <a:srgbClr val="000000"/>
                </a:solidFill>
                <a:latin typeface="Arial"/>
                <a:ea typeface="Arial"/>
                <a:cs typeface="Arial"/>
                <a:sym typeface="Arial"/>
                <a:hlinkClick r:id="rId9"/>
              </a:rPr>
              <a:t>https://www.wunderground.com/history/monthly/us/dc/washington/KDCA/date/2018-4</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ABNFX Station. Retrieved from: </a:t>
            </a:r>
            <a:r>
              <a:rPr lang="en" sz="1000" u="sng">
                <a:solidFill>
                  <a:srgbClr val="000000"/>
                </a:solidFill>
                <a:latin typeface="Arial"/>
                <a:ea typeface="Arial"/>
                <a:cs typeface="Arial"/>
                <a:sym typeface="Arial"/>
                <a:hlinkClick r:id="rId10"/>
              </a:rPr>
              <a:t>https://www.wunderground.com/history/monthly/us/il/chicago/KILCHICA123/date/2018-5</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Weather Underground (2018). Los Angeles Downtown Station. Retrieved from: </a:t>
            </a:r>
            <a:r>
              <a:rPr lang="en" sz="1000" u="sng">
                <a:solidFill>
                  <a:srgbClr val="000000"/>
                </a:solidFill>
                <a:latin typeface="Arial"/>
                <a:ea typeface="Arial"/>
                <a:cs typeface="Arial"/>
                <a:sym typeface="Arial"/>
                <a:hlinkClick r:id="rId11"/>
              </a:rPr>
              <a:t>https://www.wunderground.com/history/monthly/us/ca/los-angeles-downtown/KCQT/date/2018-4</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Harris, M (2018). The Bike war is shaking up Seattle like nowhere else. </a:t>
            </a:r>
            <a:r>
              <a:rPr i="1" lang="en" sz="1000">
                <a:solidFill>
                  <a:srgbClr val="000000"/>
                </a:solidFill>
                <a:latin typeface="Arial"/>
                <a:ea typeface="Arial"/>
                <a:cs typeface="Arial"/>
                <a:sym typeface="Arial"/>
              </a:rPr>
              <a:t>Wire. </a:t>
            </a:r>
            <a:r>
              <a:rPr lang="en" sz="1000">
                <a:solidFill>
                  <a:srgbClr val="000000"/>
                </a:solidFill>
                <a:latin typeface="Arial"/>
                <a:ea typeface="Arial"/>
                <a:cs typeface="Arial"/>
                <a:sym typeface="Arial"/>
              </a:rPr>
              <a:t>Retreived from: </a:t>
            </a:r>
            <a:r>
              <a:rPr lang="en" sz="1000" u="sng">
                <a:solidFill>
                  <a:srgbClr val="000000"/>
                </a:solidFill>
                <a:latin typeface="Arial"/>
                <a:ea typeface="Arial"/>
                <a:cs typeface="Arial"/>
                <a:sym typeface="Arial"/>
                <a:hlinkClick r:id="rId12"/>
              </a:rPr>
              <a:t>https://www.wired.com/story/the-bike-share-war-is-shaking-up-seattle-like-nowhere-else/</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000">
                <a:solidFill>
                  <a:srgbClr val="000000"/>
                </a:solidFill>
                <a:latin typeface="Arial"/>
                <a:ea typeface="Arial"/>
                <a:cs typeface="Arial"/>
                <a:sym typeface="Arial"/>
              </a:rPr>
              <a:t>Seattle Department of Transportation (2018). 2017 free-floating bike share pilot evaluation report. Retrieved from: </a:t>
            </a:r>
            <a:r>
              <a:rPr lang="en" sz="1000" u="sng">
                <a:solidFill>
                  <a:srgbClr val="000000"/>
                </a:solidFill>
                <a:latin typeface="Arial"/>
                <a:ea typeface="Arial"/>
                <a:cs typeface="Arial"/>
                <a:sym typeface="Arial"/>
                <a:hlinkClick r:id="rId13"/>
              </a:rPr>
              <a:t>https://www.seattle.gov/Documents/Departments/SDOT/BikeProgram/SDOTBikeShareEvaluationReport2017.pdf</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000">
              <a:solidFill>
                <a:srgbClr val="000000"/>
              </a:solidFill>
              <a:latin typeface="Arial"/>
              <a:ea typeface="Arial"/>
              <a:cs typeface="Arial"/>
              <a:sym typeface="Arial"/>
            </a:endParaRPr>
          </a:p>
          <a:p>
            <a:pPr indent="0" lvl="0" marL="0" rtl="0" algn="l">
              <a:spcBef>
                <a:spcPts val="900"/>
              </a:spcBef>
              <a:spcAft>
                <a:spcPts val="200"/>
              </a:spcAft>
              <a:buNone/>
            </a:pPr>
            <a:r>
              <a:t/>
            </a:r>
            <a:endParaRPr sz="1000">
              <a:solidFill>
                <a:srgbClr val="000000"/>
              </a:solidFill>
              <a:latin typeface="Arial"/>
              <a:ea typeface="Arial"/>
              <a:cs typeface="Arial"/>
              <a:sym typeface="Arial"/>
            </a:endParaRPr>
          </a:p>
        </p:txBody>
      </p:sp>
      <p:sp>
        <p:nvSpPr>
          <p:cNvPr id="347" name="Google Shape;347;p49"/>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7650" y="592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2" name="Google Shape;132;p19"/>
          <p:cNvSpPr txBox="1"/>
          <p:nvPr>
            <p:ph idx="1" type="body"/>
          </p:nvPr>
        </p:nvSpPr>
        <p:spPr>
          <a:xfrm>
            <a:off x="727650" y="1506500"/>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Seattle recently completed a bike share pilot program for a dockless system</a:t>
            </a:r>
            <a:endParaRPr sz="2400"/>
          </a:p>
          <a:p>
            <a:pPr indent="-381000" lvl="0" marL="457200" rtl="0" algn="l">
              <a:spcBef>
                <a:spcPts val="0"/>
              </a:spcBef>
              <a:spcAft>
                <a:spcPts val="0"/>
              </a:spcAft>
              <a:buSzPts val="2400"/>
              <a:buChar char="●"/>
            </a:pPr>
            <a:r>
              <a:rPr lang="en" sz="2400"/>
              <a:t>Currently evaluating and considering full implementation of a new system</a:t>
            </a:r>
            <a:endParaRPr sz="2400"/>
          </a:p>
          <a:p>
            <a:pPr indent="-381000" lvl="0" marL="457200" rtl="0" algn="l">
              <a:spcBef>
                <a:spcPts val="0"/>
              </a:spcBef>
              <a:spcAft>
                <a:spcPts val="0"/>
              </a:spcAft>
              <a:buSzPts val="2400"/>
              <a:buChar char="●"/>
            </a:pPr>
            <a:r>
              <a:rPr lang="en" sz="2400"/>
              <a:t>Pilot program was controversial and had mixed results</a:t>
            </a:r>
            <a:endParaRPr sz="2400"/>
          </a:p>
          <a:p>
            <a:pPr indent="0" lvl="0" marL="457200" rtl="0" algn="l">
              <a:spcBef>
                <a:spcPts val="1600"/>
              </a:spcBef>
              <a:spcAft>
                <a:spcPts val="1600"/>
              </a:spcAft>
              <a:buNone/>
            </a:pPr>
            <a:r>
              <a:t/>
            </a:r>
            <a:endParaRPr/>
          </a:p>
        </p:txBody>
      </p:sp>
      <p:sp>
        <p:nvSpPr>
          <p:cNvPr id="133" name="Google Shape;133;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52125" y="1051075"/>
            <a:ext cx="2788500" cy="2429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a:solidFill>
                  <a:schemeClr val="accent1"/>
                </a:solidFill>
              </a:rPr>
              <a:t>Problem: </a:t>
            </a:r>
            <a:endParaRPr b="1">
              <a:solidFill>
                <a:schemeClr val="accent1"/>
              </a:solidFill>
            </a:endParaRPr>
          </a:p>
          <a:p>
            <a:pPr indent="0" lvl="0" marL="0" rtl="0" algn="l">
              <a:spcBef>
                <a:spcPts val="0"/>
              </a:spcBef>
              <a:spcAft>
                <a:spcPts val="0"/>
              </a:spcAft>
              <a:buNone/>
            </a:pPr>
            <a:r>
              <a:rPr b="1" lang="en">
                <a:solidFill>
                  <a:schemeClr val="accent1"/>
                </a:solidFill>
              </a:rPr>
              <a:t>City of Seattle wants a bike share system and does not have one.</a:t>
            </a:r>
            <a:endParaRPr b="1">
              <a:solidFill>
                <a:schemeClr val="accent1"/>
              </a:solidFill>
            </a:endParaRPr>
          </a:p>
        </p:txBody>
      </p:sp>
      <p:sp>
        <p:nvSpPr>
          <p:cNvPr id="139" name="Google Shape;139;p20"/>
          <p:cNvSpPr txBox="1"/>
          <p:nvPr>
            <p:ph idx="1" type="body"/>
          </p:nvPr>
        </p:nvSpPr>
        <p:spPr>
          <a:xfrm>
            <a:off x="3383075" y="954775"/>
            <a:ext cx="5422800" cy="25260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2700"/>
              <a:t>Our solution: </a:t>
            </a:r>
            <a:endParaRPr sz="2700"/>
          </a:p>
          <a:p>
            <a:pPr indent="0" lvl="0" marL="0" rtl="0" algn="l">
              <a:spcBef>
                <a:spcPts val="900"/>
              </a:spcBef>
              <a:spcAft>
                <a:spcPts val="0"/>
              </a:spcAft>
              <a:buNone/>
            </a:pPr>
            <a:r>
              <a:rPr lang="en" sz="2700"/>
              <a:t>Review bike share programs in three major U.S. cities and provide </a:t>
            </a:r>
            <a:r>
              <a:rPr lang="en" sz="2700"/>
              <a:t>recommendations based on those programs.</a:t>
            </a:r>
            <a:endParaRPr sz="2700"/>
          </a:p>
          <a:p>
            <a:pPr indent="0" lvl="0" marL="0" rtl="0" algn="l">
              <a:spcBef>
                <a:spcPts val="900"/>
              </a:spcBef>
              <a:spcAft>
                <a:spcPts val="0"/>
              </a:spcAft>
              <a:buNone/>
            </a:pPr>
            <a:r>
              <a:t/>
            </a:r>
            <a:endParaRPr/>
          </a:p>
          <a:p>
            <a:pPr indent="0" lvl="0" marL="0" rtl="0" algn="l">
              <a:spcBef>
                <a:spcPts val="900"/>
              </a:spcBef>
              <a:spcAft>
                <a:spcPts val="200"/>
              </a:spcAft>
              <a:buNone/>
            </a:pPr>
            <a:r>
              <a:t/>
            </a:r>
            <a:endParaRPr/>
          </a:p>
        </p:txBody>
      </p:sp>
      <p:pic>
        <p:nvPicPr>
          <p:cNvPr id="140" name="Google Shape;140;p20"/>
          <p:cNvPicPr preferRelativeResize="0"/>
          <p:nvPr/>
        </p:nvPicPr>
        <p:blipFill>
          <a:blip r:embed="rId3">
            <a:alphaModFix/>
          </a:blip>
          <a:stretch>
            <a:fillRect/>
          </a:stretch>
        </p:blipFill>
        <p:spPr>
          <a:xfrm flipH="1">
            <a:off x="7391374" y="4100925"/>
            <a:ext cx="1414575" cy="823325"/>
          </a:xfrm>
          <a:prstGeom prst="rect">
            <a:avLst/>
          </a:prstGeom>
          <a:noFill/>
          <a:ln>
            <a:noFill/>
          </a:ln>
        </p:spPr>
      </p:pic>
      <p:pic>
        <p:nvPicPr>
          <p:cNvPr id="141" name="Google Shape;141;p20"/>
          <p:cNvPicPr preferRelativeResize="0"/>
          <p:nvPr/>
        </p:nvPicPr>
        <p:blipFill>
          <a:blip r:embed="rId3">
            <a:alphaModFix/>
          </a:blip>
          <a:stretch>
            <a:fillRect/>
          </a:stretch>
        </p:blipFill>
        <p:spPr>
          <a:xfrm flipH="1">
            <a:off x="5483799" y="4100925"/>
            <a:ext cx="1414575" cy="823325"/>
          </a:xfrm>
          <a:prstGeom prst="rect">
            <a:avLst/>
          </a:prstGeom>
          <a:noFill/>
          <a:ln>
            <a:noFill/>
          </a:ln>
        </p:spPr>
      </p:pic>
      <p:pic>
        <p:nvPicPr>
          <p:cNvPr id="142" name="Google Shape;142;p20"/>
          <p:cNvPicPr preferRelativeResize="0"/>
          <p:nvPr/>
        </p:nvPicPr>
        <p:blipFill>
          <a:blip r:embed="rId3">
            <a:alphaModFix/>
          </a:blip>
          <a:stretch>
            <a:fillRect/>
          </a:stretch>
        </p:blipFill>
        <p:spPr>
          <a:xfrm flipH="1">
            <a:off x="3504924" y="4100925"/>
            <a:ext cx="1414575" cy="823325"/>
          </a:xfrm>
          <a:prstGeom prst="rect">
            <a:avLst/>
          </a:prstGeom>
          <a:noFill/>
          <a:ln>
            <a:noFill/>
          </a:ln>
        </p:spPr>
      </p:pic>
      <p:sp>
        <p:nvSpPr>
          <p:cNvPr id="143" name="Google Shape;143;p20"/>
          <p:cNvSpPr txBox="1"/>
          <p:nvPr/>
        </p:nvSpPr>
        <p:spPr>
          <a:xfrm>
            <a:off x="71425" y="4522000"/>
            <a:ext cx="28692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Bike image from </a:t>
            </a:r>
            <a:endParaRPr sz="1000"/>
          </a:p>
          <a:p>
            <a:pPr indent="0" lvl="0" marL="0" rtl="0" algn="l">
              <a:spcBef>
                <a:spcPts val="0"/>
              </a:spcBef>
              <a:spcAft>
                <a:spcPts val="0"/>
              </a:spcAft>
              <a:buNone/>
            </a:pPr>
            <a:r>
              <a:rPr lang="en" sz="1000"/>
              <a:t>https://commons.wikimedia.org/wiki/File:USDOT_highway_sign_bicycle_symbol_-_black.svg</a:t>
            </a:r>
            <a:endParaRPr sz="1000"/>
          </a:p>
        </p:txBody>
      </p:sp>
      <p:sp>
        <p:nvSpPr>
          <p:cNvPr id="144" name="Google Shape;144;p20"/>
          <p:cNvSpPr txBox="1"/>
          <p:nvPr>
            <p:ph idx="12" type="sldNum"/>
          </p:nvPr>
        </p:nvSpPr>
        <p:spPr>
          <a:xfrm>
            <a:off x="7425343" y="4844839"/>
            <a:ext cx="9840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7650" y="55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Seattle Profile</a:t>
            </a:r>
            <a:endParaRPr/>
          </a:p>
        </p:txBody>
      </p:sp>
      <p:sp>
        <p:nvSpPr>
          <p:cNvPr id="150" name="Google Shape;150;p21"/>
          <p:cNvSpPr txBox="1"/>
          <p:nvPr>
            <p:ph idx="1" type="body"/>
          </p:nvPr>
        </p:nvSpPr>
        <p:spPr>
          <a:xfrm>
            <a:off x="727650" y="1303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Population: 723, 745</a:t>
            </a:r>
            <a:endParaRPr sz="1800"/>
          </a:p>
          <a:p>
            <a:pPr indent="0" lvl="0" marL="0" rtl="0" algn="l">
              <a:spcBef>
                <a:spcPts val="1600"/>
              </a:spcBef>
              <a:spcAft>
                <a:spcPts val="0"/>
              </a:spcAft>
              <a:buNone/>
            </a:pPr>
            <a:r>
              <a:rPr lang="en" sz="1800"/>
              <a:t>Walkability Score: 73.1/100</a:t>
            </a:r>
            <a:endParaRPr sz="1800"/>
          </a:p>
          <a:p>
            <a:pPr indent="0" lvl="0" marL="0" rtl="0" algn="l">
              <a:spcBef>
                <a:spcPts val="1600"/>
              </a:spcBef>
              <a:spcAft>
                <a:spcPts val="0"/>
              </a:spcAft>
              <a:buNone/>
            </a:pPr>
            <a:r>
              <a:rPr lang="en" sz="1800"/>
              <a:t>Seattle is the “best bike city in America” according to Bicycling Magazine </a:t>
            </a:r>
            <a:endParaRPr sz="1800"/>
          </a:p>
          <a:p>
            <a:pPr indent="-342900" lvl="0" marL="457200" rtl="0" algn="l">
              <a:spcBef>
                <a:spcPts val="1600"/>
              </a:spcBef>
              <a:spcAft>
                <a:spcPts val="0"/>
              </a:spcAft>
              <a:buSzPts val="1800"/>
              <a:buChar char="●"/>
            </a:pPr>
            <a:r>
              <a:rPr lang="en" sz="1800">
                <a:solidFill>
                  <a:srgbClr val="231F20"/>
                </a:solidFill>
              </a:rPr>
              <a:t>building protected bike lanes, </a:t>
            </a:r>
            <a:endParaRPr sz="1800">
              <a:solidFill>
                <a:srgbClr val="231F20"/>
              </a:solidFill>
            </a:endParaRPr>
          </a:p>
          <a:p>
            <a:pPr indent="-342900" lvl="0" marL="457200" rtl="0" algn="l">
              <a:spcBef>
                <a:spcPts val="0"/>
              </a:spcBef>
              <a:spcAft>
                <a:spcPts val="0"/>
              </a:spcAft>
              <a:buSzPts val="1800"/>
              <a:buChar char="●"/>
            </a:pPr>
            <a:r>
              <a:rPr lang="en" sz="1800">
                <a:solidFill>
                  <a:srgbClr val="231F20"/>
                </a:solidFill>
              </a:rPr>
              <a:t>lowering vehicle speed limits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Gutman, D. 10 October 2018. “The best bike city in America? That’s Seattle, apparently.” Seattle Times. </a:t>
            </a:r>
            <a:endParaRPr sz="1800"/>
          </a:p>
        </p:txBody>
      </p:sp>
      <p:sp>
        <p:nvSpPr>
          <p:cNvPr id="151" name="Google Shape;151;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556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Cities Reviewed</a:t>
            </a:r>
            <a:endParaRPr/>
          </a:p>
        </p:txBody>
      </p:sp>
      <p:sp>
        <p:nvSpPr>
          <p:cNvPr id="157" name="Google Shape;157;p22"/>
          <p:cNvSpPr txBox="1"/>
          <p:nvPr>
            <p:ph idx="4294967295" type="body"/>
          </p:nvPr>
        </p:nvSpPr>
        <p:spPr>
          <a:xfrm>
            <a:off x="5672875" y="2245079"/>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700k</a:t>
            </a:r>
            <a:endParaRPr sz="1400"/>
          </a:p>
          <a:p>
            <a:pPr indent="0" lvl="0" marL="0" rtl="0" algn="l">
              <a:spcBef>
                <a:spcPts val="1600"/>
              </a:spcBef>
              <a:spcAft>
                <a:spcPts val="0"/>
              </a:spcAft>
              <a:buClr>
                <a:schemeClr val="dk1"/>
              </a:buClr>
              <a:buSzPts val="1100"/>
              <a:buFont typeface="Arial"/>
              <a:buNone/>
            </a:pPr>
            <a:r>
              <a:rPr lang="en" sz="1400" u="sng">
                <a:solidFill>
                  <a:schemeClr val="hlink"/>
                </a:solidFill>
                <a:hlinkClick r:id="rId3"/>
              </a:rPr>
              <a:t>Walkability Score:</a:t>
            </a:r>
            <a:endParaRPr sz="1400"/>
          </a:p>
          <a:p>
            <a:pPr indent="0" lvl="0" marL="0" rtl="0" algn="l">
              <a:spcBef>
                <a:spcPts val="1600"/>
              </a:spcBef>
              <a:spcAft>
                <a:spcPts val="1600"/>
              </a:spcAft>
              <a:buClr>
                <a:schemeClr val="dk1"/>
              </a:buClr>
              <a:buSzPts val="1100"/>
              <a:buFont typeface="Arial"/>
              <a:buNone/>
            </a:pPr>
            <a:r>
              <a:rPr lang="en" sz="1400"/>
              <a:t>77.3/100</a:t>
            </a:r>
            <a:endParaRPr sz="1400"/>
          </a:p>
        </p:txBody>
      </p:sp>
      <p:sp>
        <p:nvSpPr>
          <p:cNvPr id="158" name="Google Shape;158;p22"/>
          <p:cNvSpPr txBox="1"/>
          <p:nvPr>
            <p:ph idx="4294967295" type="body"/>
          </p:nvPr>
        </p:nvSpPr>
        <p:spPr>
          <a:xfrm>
            <a:off x="5672875"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Washington, D.C.</a:t>
            </a:r>
            <a:endParaRPr b="1" sz="1400"/>
          </a:p>
        </p:txBody>
      </p:sp>
      <p:sp>
        <p:nvSpPr>
          <p:cNvPr id="159" name="Google Shape;159;p22"/>
          <p:cNvSpPr txBox="1"/>
          <p:nvPr>
            <p:ph idx="4294967295" type="body"/>
          </p:nvPr>
        </p:nvSpPr>
        <p:spPr>
          <a:xfrm>
            <a:off x="3525150" y="2245079"/>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4 million</a:t>
            </a:r>
            <a:endParaRPr sz="1400"/>
          </a:p>
          <a:p>
            <a:pPr indent="0" lvl="0" marL="0" rtl="0" algn="l">
              <a:spcBef>
                <a:spcPts val="1600"/>
              </a:spcBef>
              <a:spcAft>
                <a:spcPts val="0"/>
              </a:spcAft>
              <a:buClr>
                <a:schemeClr val="dk1"/>
              </a:buClr>
              <a:buSzPts val="1100"/>
              <a:buFont typeface="Arial"/>
              <a:buNone/>
            </a:pPr>
            <a:r>
              <a:rPr lang="en" sz="1400" u="sng">
                <a:solidFill>
                  <a:schemeClr val="hlink"/>
                </a:solidFill>
                <a:hlinkClick r:id="rId4"/>
              </a:rPr>
              <a:t>Walkability Score:</a:t>
            </a:r>
            <a:endParaRPr sz="1400"/>
          </a:p>
          <a:p>
            <a:pPr indent="0" lvl="0" marL="0" rtl="0" algn="l">
              <a:spcBef>
                <a:spcPts val="1600"/>
              </a:spcBef>
              <a:spcAft>
                <a:spcPts val="1600"/>
              </a:spcAft>
              <a:buClr>
                <a:schemeClr val="dk1"/>
              </a:buClr>
              <a:buSzPts val="1100"/>
              <a:buFont typeface="Arial"/>
              <a:buNone/>
            </a:pPr>
            <a:r>
              <a:rPr lang="en" sz="1400"/>
              <a:t>66/100</a:t>
            </a:r>
            <a:endParaRPr sz="1400"/>
          </a:p>
        </p:txBody>
      </p:sp>
      <p:sp>
        <p:nvSpPr>
          <p:cNvPr id="160" name="Google Shape;160;p22"/>
          <p:cNvSpPr txBox="1"/>
          <p:nvPr>
            <p:ph idx="4294967295" type="body"/>
          </p:nvPr>
        </p:nvSpPr>
        <p:spPr>
          <a:xfrm>
            <a:off x="3525151"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Los Angeles, California</a:t>
            </a:r>
            <a:endParaRPr b="1" sz="1400"/>
          </a:p>
        </p:txBody>
      </p:sp>
      <p:sp>
        <p:nvSpPr>
          <p:cNvPr id="161" name="Google Shape;161;p22"/>
          <p:cNvSpPr txBox="1"/>
          <p:nvPr>
            <p:ph idx="4294967295" type="body"/>
          </p:nvPr>
        </p:nvSpPr>
        <p:spPr>
          <a:xfrm>
            <a:off x="1377425" y="2245175"/>
            <a:ext cx="2093700" cy="1404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Population: 2.7 million</a:t>
            </a:r>
            <a:endParaRPr sz="1400"/>
          </a:p>
          <a:p>
            <a:pPr indent="0" lvl="0" marL="0" rtl="0" algn="l">
              <a:spcBef>
                <a:spcPts val="1600"/>
              </a:spcBef>
              <a:spcAft>
                <a:spcPts val="0"/>
              </a:spcAft>
              <a:buNone/>
            </a:pPr>
            <a:r>
              <a:rPr lang="en" sz="1400" u="sng">
                <a:solidFill>
                  <a:schemeClr val="hlink"/>
                </a:solidFill>
                <a:hlinkClick r:id="rId5"/>
              </a:rPr>
              <a:t>Walkability Score:</a:t>
            </a:r>
            <a:endParaRPr sz="1400"/>
          </a:p>
          <a:p>
            <a:pPr indent="0" lvl="0" marL="0" rtl="0" algn="l">
              <a:spcBef>
                <a:spcPts val="1600"/>
              </a:spcBef>
              <a:spcAft>
                <a:spcPts val="1600"/>
              </a:spcAft>
              <a:buNone/>
            </a:pPr>
            <a:r>
              <a:rPr lang="en" sz="1400"/>
              <a:t>77.8/100</a:t>
            </a:r>
            <a:endParaRPr sz="1400"/>
          </a:p>
        </p:txBody>
      </p:sp>
      <p:sp>
        <p:nvSpPr>
          <p:cNvPr id="162" name="Google Shape;162;p22"/>
          <p:cNvSpPr txBox="1"/>
          <p:nvPr>
            <p:ph idx="4294967295" type="body"/>
          </p:nvPr>
        </p:nvSpPr>
        <p:spPr>
          <a:xfrm>
            <a:off x="1377426" y="1692875"/>
            <a:ext cx="2093700" cy="5523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en" sz="1400"/>
              <a:t>Chicago, Illinois</a:t>
            </a:r>
            <a:r>
              <a:rPr lang="en"/>
              <a:t>	</a:t>
            </a:r>
            <a:endParaRPr/>
          </a:p>
        </p:txBody>
      </p:sp>
      <p:sp>
        <p:nvSpPr>
          <p:cNvPr id="163" name="Google Shape;163;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7800" y="6393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169" name="Google Shape;169;p23"/>
          <p:cNvSpPr txBox="1"/>
          <p:nvPr>
            <p:ph idx="4294967295" type="body"/>
          </p:nvPr>
        </p:nvSpPr>
        <p:spPr>
          <a:xfrm>
            <a:off x="800110" y="1479525"/>
            <a:ext cx="7543800" cy="3017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AutoNum type="arabicPeriod"/>
            </a:pPr>
            <a:r>
              <a:rPr lang="en" sz="1600"/>
              <a:t>What is the best system for Seattle?</a:t>
            </a:r>
            <a:endParaRPr sz="1600"/>
          </a:p>
          <a:p>
            <a:pPr indent="-330200" lvl="1" marL="914400" rtl="0" algn="l">
              <a:lnSpc>
                <a:spcPct val="150000"/>
              </a:lnSpc>
              <a:spcBef>
                <a:spcPts val="0"/>
              </a:spcBef>
              <a:spcAft>
                <a:spcPts val="0"/>
              </a:spcAft>
              <a:buSzPts val="1600"/>
              <a:buAutoNum type="alphaLcPeriod"/>
            </a:pPr>
            <a:r>
              <a:rPr lang="en" sz="1600"/>
              <a:t>Easily accessible for users (availability,  convenient station location)</a:t>
            </a:r>
            <a:endParaRPr sz="1600"/>
          </a:p>
          <a:p>
            <a:pPr indent="-330200" lvl="1" marL="914400" rtl="0" algn="l">
              <a:lnSpc>
                <a:spcPct val="150000"/>
              </a:lnSpc>
              <a:spcBef>
                <a:spcPts val="0"/>
              </a:spcBef>
              <a:spcAft>
                <a:spcPts val="0"/>
              </a:spcAft>
              <a:buSzPts val="1600"/>
              <a:buAutoNum type="alphaLcPeriod"/>
            </a:pPr>
            <a:r>
              <a:rPr lang="en" sz="1600"/>
              <a:t>Easy to use (not impeding pedestrians, user-friendly)</a:t>
            </a:r>
            <a:endParaRPr sz="1600"/>
          </a:p>
          <a:p>
            <a:pPr indent="-330200" lvl="0" marL="457200" rtl="0" algn="l">
              <a:lnSpc>
                <a:spcPct val="150000"/>
              </a:lnSpc>
              <a:spcBef>
                <a:spcPts val="0"/>
              </a:spcBef>
              <a:spcAft>
                <a:spcPts val="0"/>
              </a:spcAft>
              <a:buSzPts val="1600"/>
              <a:buAutoNum type="arabicPeriod"/>
            </a:pPr>
            <a:r>
              <a:rPr lang="en" sz="1600"/>
              <a:t>Should the system be docked or dockless?</a:t>
            </a:r>
            <a:endParaRPr sz="1600"/>
          </a:p>
          <a:p>
            <a:pPr indent="-330200" lvl="0" marL="457200" rtl="0" algn="l">
              <a:lnSpc>
                <a:spcPct val="150000"/>
              </a:lnSpc>
              <a:spcBef>
                <a:spcPts val="0"/>
              </a:spcBef>
              <a:spcAft>
                <a:spcPts val="0"/>
              </a:spcAft>
              <a:buSzPts val="1600"/>
              <a:buAutoNum type="arabicPeriod"/>
            </a:pPr>
            <a:r>
              <a:rPr lang="en" sz="1600"/>
              <a:t>What is the basic profile of bike share systems in other major U.S. cities?</a:t>
            </a:r>
            <a:endParaRPr sz="1600"/>
          </a:p>
          <a:p>
            <a:pPr indent="-330200" lvl="1" marL="914400" rtl="0" algn="l">
              <a:lnSpc>
                <a:spcPct val="150000"/>
              </a:lnSpc>
              <a:spcBef>
                <a:spcPts val="0"/>
              </a:spcBef>
              <a:spcAft>
                <a:spcPts val="0"/>
              </a:spcAft>
              <a:buSzPts val="1600"/>
              <a:buAutoNum type="alphaLcPeriod"/>
            </a:pPr>
            <a:r>
              <a:rPr lang="en" sz="1600"/>
              <a:t>Rides and usage</a:t>
            </a:r>
            <a:endParaRPr sz="1600"/>
          </a:p>
          <a:p>
            <a:pPr indent="-330200" lvl="1" marL="914400" rtl="0" algn="l">
              <a:lnSpc>
                <a:spcPct val="150000"/>
              </a:lnSpc>
              <a:spcBef>
                <a:spcPts val="0"/>
              </a:spcBef>
              <a:spcAft>
                <a:spcPts val="0"/>
              </a:spcAft>
              <a:buSzPts val="1600"/>
              <a:buAutoNum type="alphaLcPeriod"/>
            </a:pPr>
            <a:r>
              <a:rPr lang="en" sz="1600"/>
              <a:t>Weather impacts</a:t>
            </a:r>
            <a:endParaRPr sz="1600"/>
          </a:p>
          <a:p>
            <a:pPr indent="-330200" lvl="1" marL="914400" rtl="0" algn="l">
              <a:lnSpc>
                <a:spcPct val="150000"/>
              </a:lnSpc>
              <a:spcBef>
                <a:spcPts val="0"/>
              </a:spcBef>
              <a:spcAft>
                <a:spcPts val="0"/>
              </a:spcAft>
              <a:buSzPts val="1600"/>
              <a:buAutoNum type="alphaLcPeriod"/>
            </a:pPr>
            <a:r>
              <a:rPr lang="en" sz="1600"/>
              <a:t>Ridership demographics</a:t>
            </a:r>
            <a:endParaRPr sz="1600"/>
          </a:p>
          <a:p>
            <a:pPr indent="0" lvl="0" marL="0" rtl="0" algn="l">
              <a:spcBef>
                <a:spcPts val="1600"/>
              </a:spcBef>
              <a:spcAft>
                <a:spcPts val="1600"/>
              </a:spcAft>
              <a:buNone/>
            </a:pPr>
            <a:r>
              <a:t/>
            </a:r>
            <a:endParaRPr sz="1600"/>
          </a:p>
        </p:txBody>
      </p:sp>
      <p:sp>
        <p:nvSpPr>
          <p:cNvPr id="170" name="Google Shape;17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7800" y="611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176" name="Google Shape;17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7" name="Google Shape;177;p24"/>
          <p:cNvSpPr txBox="1"/>
          <p:nvPr>
            <p:ph idx="4294967295" type="body"/>
          </p:nvPr>
        </p:nvSpPr>
        <p:spPr>
          <a:xfrm>
            <a:off x="727811" y="1506125"/>
            <a:ext cx="7887900" cy="301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made publicly available by respective municipalities: rides taken, duration, user ID, date and time, gender (only available for Chicago)</a:t>
            </a:r>
            <a:endParaRPr sz="1800"/>
          </a:p>
          <a:p>
            <a:pPr indent="-342900" lvl="0" marL="457200" rtl="0" algn="l">
              <a:spcBef>
                <a:spcPts val="0"/>
              </a:spcBef>
              <a:spcAft>
                <a:spcPts val="0"/>
              </a:spcAft>
              <a:buSzPts val="1800"/>
              <a:buChar char="●"/>
            </a:pPr>
            <a:r>
              <a:rPr lang="en" sz="1800"/>
              <a:t>Published monthly and quarterly</a:t>
            </a:r>
            <a:endParaRPr sz="1800"/>
          </a:p>
          <a:p>
            <a:pPr indent="-342900" lvl="0" marL="457200" rtl="0" algn="l">
              <a:spcBef>
                <a:spcPts val="0"/>
              </a:spcBef>
              <a:spcAft>
                <a:spcPts val="0"/>
              </a:spcAft>
              <a:buSzPts val="1800"/>
              <a:buChar char="●"/>
            </a:pPr>
            <a:r>
              <a:rPr lang="en" sz="1800"/>
              <a:t>Used data sets to examine trends in bike share programs in the three cities </a:t>
            </a:r>
            <a:endParaRPr sz="1800"/>
          </a:p>
          <a:p>
            <a:pPr indent="-342900" lvl="0" marL="457200" rtl="0" algn="l">
              <a:spcBef>
                <a:spcPts val="0"/>
              </a:spcBef>
              <a:spcAft>
                <a:spcPts val="0"/>
              </a:spcAft>
              <a:buSzPts val="1800"/>
              <a:buChar char="●"/>
            </a:pPr>
            <a:r>
              <a:rPr lang="en" sz="1800"/>
              <a:t>Weather data from Weather Underground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