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2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- Tom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brief intro - say names </a:t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Shape 19"/>
            <p:cNvSpPr/>
            <p:nvPr/>
          </p:nvSpPr>
          <p:spPr>
            <a:xfrm>
              <a:off x="8151962" y="1685652"/>
              <a:ext cx="3275013" cy="4408488"/>
            </a:xfrm>
            <a:custGeom>
              <a:pathLst>
                <a:path extrusionOk="0" h="120000" w="120000">
                  <a:moveTo>
                    <a:pt x="10513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109512"/>
                  </a:lnTo>
                  <a:lnTo>
                    <a:pt x="105132" y="109524"/>
                  </a:lnTo>
                  <a:lnTo>
                    <a:pt x="105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Shape 20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pathLst>
                <a:path extrusionOk="0" h="120000" w="120000">
                  <a:moveTo>
                    <a:pt x="105134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23" y="120000"/>
                  </a:lnTo>
                  <a:cubicBezTo>
                    <a:pt x="-23" y="116376"/>
                    <a:pt x="47" y="113124"/>
                    <a:pt x="0" y="109500"/>
                  </a:cubicBezTo>
                  <a:lnTo>
                    <a:pt x="105134" y="109536"/>
                  </a:lnTo>
                  <a:lnTo>
                    <a:pt x="105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b="0" i="0" sz="7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4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Shape 33" title="Crop Mark"/>
          <p:cNvSpPr/>
          <p:nvPr/>
        </p:nvSpPr>
        <p:spPr>
          <a:xfrm>
            <a:off x="8151962" y="1685652"/>
            <a:ext cx="3275013" cy="4408488"/>
          </a:xfrm>
          <a:custGeom>
            <a:pathLst>
              <a:path extrusionOk="0" h="120000" w="120000">
                <a:moveTo>
                  <a:pt x="105134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109629"/>
                </a:lnTo>
                <a:lnTo>
                  <a:pt x="105134" y="109629"/>
                </a:lnTo>
                <a:lnTo>
                  <a:pt x="1051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Shape 6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Shape 7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Shape 1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GROUP 18</a:t>
            </a:r>
            <a:endParaRPr b="0" i="0" sz="115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79906" y="3956279"/>
            <a:ext cx="6949003" cy="161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782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Aleksandra Kondracka</a:t>
            </a:r>
            <a:endParaRPr/>
          </a:p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782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Thomas Cherry</a:t>
            </a:r>
            <a:endParaRPr/>
          </a:p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782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Xiaofei Guo</a:t>
            </a:r>
            <a:endParaRPr b="0" i="0" sz="1782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782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Yi Luan</a:t>
            </a:r>
            <a:endParaRPr/>
          </a:p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782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Kanlin Cheng</a:t>
            </a:r>
            <a:endParaRPr/>
          </a:p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782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James Steeper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371600" y="71750"/>
            <a:ext cx="96012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</a:t>
            </a:r>
            <a:r>
              <a:rPr lang="en-US" sz="3600"/>
              <a:t>ersonality insight service can help employers know about the owner more comprehensively</a:t>
            </a:r>
            <a:endParaRPr sz="3600"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57650"/>
            <a:ext cx="9601200" cy="4902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371600" y="685800"/>
            <a:ext cx="99900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Browse the whole resume (on a webpage)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6288" l="6350" r="3575" t="0"/>
          <a:stretch/>
        </p:blipFill>
        <p:spPr>
          <a:xfrm>
            <a:off x="1593988" y="1796475"/>
            <a:ext cx="8222124" cy="456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388100" y="1922225"/>
            <a:ext cx="3673800" cy="28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Browse the whole resume (on an app)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10626" l="16646" r="23322" t="0"/>
          <a:stretch/>
        </p:blipFill>
        <p:spPr>
          <a:xfrm>
            <a:off x="5512575" y="364375"/>
            <a:ext cx="4783776" cy="6129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371600" y="433200"/>
            <a:ext cx="96012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resume owner will be sent an email if his/her resume is checked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3975" r="0" t="0"/>
          <a:stretch/>
        </p:blipFill>
        <p:spPr>
          <a:xfrm>
            <a:off x="1465025" y="1919100"/>
            <a:ext cx="7941824" cy="46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IBM &amp; AI</a:t>
            </a:r>
            <a:endParaRPr b="0" i="0" sz="115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371600" y="2286000"/>
            <a:ext cx="9601200" cy="4073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Char char="■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Turing Test – Could a computer imitate a human?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Char char="■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Fascinating to see how fast AI is developing</a:t>
            </a:r>
            <a:endParaRPr/>
          </a:p>
          <a:p>
            <a:pPr indent="-393700" lvl="1" marL="91440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Char char="–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Makes decision making quicker as well as more efficient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Char char="■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Korean Air – IBM</a:t>
            </a:r>
            <a:endParaRPr/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Char char="–"/>
            </a:pPr>
            <a:r>
              <a:rPr b="0" i="1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Watson</a:t>
            </a:r>
            <a:endParaRPr/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Char char="–"/>
            </a:pPr>
            <a:r>
              <a:rPr b="0" i="1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Locates previously hidden connections</a:t>
            </a:r>
            <a:endParaRPr/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Char char="–"/>
            </a:pPr>
            <a:r>
              <a:rPr b="0" i="1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Real-time analysis</a:t>
            </a:r>
            <a:endParaRPr/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Char char="–"/>
            </a:pPr>
            <a:r>
              <a:rPr b="0" i="1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Maintenance cases addressed 90% faster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SKILLS</a:t>
            </a:r>
            <a:endParaRPr b="0" i="0" sz="115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Char char="■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Web-creation 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Char char="■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Multimedia Experience</a:t>
            </a:r>
            <a:endParaRPr b="0" i="0" sz="3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3568" lvl="0" marL="384048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20"/>
              <a:buFont typeface="Source Sans Pro"/>
              <a:buChar char="■"/>
            </a:pPr>
            <a:r>
              <a:rPr lang="en-US" sz="3200"/>
              <a:t>Java Programming</a:t>
            </a:r>
            <a:r>
              <a:rPr lang="en-US" sz="2720"/>
              <a:t> </a:t>
            </a:r>
            <a:endParaRPr sz="3200"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Char char="■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Agile Development</a:t>
            </a:r>
            <a:endParaRPr/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Char char="–"/>
            </a:pPr>
            <a:r>
              <a:rPr b="0" i="1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Trello</a:t>
            </a:r>
            <a:endParaRPr sz="3200"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Char char="■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Willing to use cloud development tools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Char char="■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Constant communication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0-26 at 09.11.01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600" y="292150"/>
            <a:ext cx="5432949" cy="508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6 at 08.45.52.png" id="112" name="Shape 112"/>
          <p:cNvPicPr preferRelativeResize="0"/>
          <p:nvPr/>
        </p:nvPicPr>
        <p:blipFill rotWithShape="1">
          <a:blip r:embed="rId4">
            <a:alphaModFix/>
          </a:blip>
          <a:srcRect b="0" l="0" r="1700" t="0"/>
          <a:stretch/>
        </p:blipFill>
        <p:spPr>
          <a:xfrm>
            <a:off x="6234550" y="292150"/>
            <a:ext cx="5556397" cy="50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SKILLS</a:t>
            </a:r>
            <a:endParaRPr b="0" i="0" sz="115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Char char="■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Web-creation 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Char char="■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Multimedia Experience</a:t>
            </a:r>
            <a:endParaRPr b="0" i="0" sz="3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3568" lvl="0" marL="384048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20"/>
              <a:buFont typeface="Source Sans Pro"/>
              <a:buChar char="■"/>
            </a:pPr>
            <a:r>
              <a:rPr lang="en-US" sz="3200"/>
              <a:t>Java Programming</a:t>
            </a:r>
            <a:r>
              <a:rPr lang="en-US" sz="2720"/>
              <a:t> </a:t>
            </a:r>
            <a:endParaRPr sz="3200"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Char char="■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Agile Development</a:t>
            </a:r>
            <a:endParaRPr/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Char char="–"/>
            </a:pPr>
            <a:r>
              <a:rPr b="0" i="1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Trello</a:t>
            </a:r>
            <a:endParaRPr sz="3200"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Char char="■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Willing to use cloud development tools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Char char="■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Constant communication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371600" y="685800"/>
            <a:ext cx="99705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 the employer to obtain information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2448" r="0" t="0"/>
          <a:stretch/>
        </p:blipFill>
        <p:spPr>
          <a:xfrm>
            <a:off x="1607050" y="1750475"/>
            <a:ext cx="9365748" cy="49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Speech to text / Text to speech freely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588" y="1745488"/>
            <a:ext cx="9130824" cy="46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1371575" y="1900425"/>
            <a:ext cx="4611900" cy="26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Watson dialogue can also be applied on an app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16014" r="23982" t="0"/>
          <a:stretch/>
        </p:blipFill>
        <p:spPr>
          <a:xfrm>
            <a:off x="5983475" y="389600"/>
            <a:ext cx="4611900" cy="6078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371600" y="1825725"/>
            <a:ext cx="4611900" cy="29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Watson dialogue can also be applied on an app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15400" r="23512" t="0"/>
          <a:stretch/>
        </p:blipFill>
        <p:spPr>
          <a:xfrm>
            <a:off x="6394550" y="152750"/>
            <a:ext cx="4611900" cy="64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