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7" r:id="rId20"/>
    <p:sldId id="279" r:id="rId21"/>
    <p:sldId id="283" r:id="rId22"/>
    <p:sldId id="289" r:id="rId23"/>
    <p:sldId id="284" r:id="rId24"/>
    <p:sldId id="285" r:id="rId25"/>
    <p:sldId id="286" r:id="rId26"/>
    <p:sldId id="288"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37" userDrawn="1">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CD29AA-5B31-46D8-81BD-239D21DECA0E}">
  <a:tblStyle styleId="{94CD29AA-5B31-46D8-81BD-239D21DECA0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4660"/>
  </p:normalViewPr>
  <p:slideViewPr>
    <p:cSldViewPr snapToGrid="0">
      <p:cViewPr varScale="1">
        <p:scale>
          <a:sx n="52" d="100"/>
          <a:sy n="52" d="100"/>
        </p:scale>
        <p:origin x="624" y="53"/>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3" name="Google Shape;73;p1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9" name="Google Shape;39;p6"/>
          <p:cNvSpPr txBox="1">
            <a:spLocks noGrp="1"/>
          </p:cNvSpPr>
          <p:nvPr>
            <p:ph type="body" idx="1"/>
          </p:nvPr>
        </p:nvSpPr>
        <p:spPr>
          <a:xfrm rot="5400000">
            <a:off x="3920332" y="-1256507"/>
            <a:ext cx="4351337"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5" name="Google Shape;45;p7"/>
          <p:cNvSpPr>
            <a:spLocks noGrp="1"/>
          </p:cNvSpPr>
          <p:nvPr>
            <p:ph type="pic" idx="2"/>
          </p:nvPr>
        </p:nvSpPr>
        <p:spPr>
          <a:xfrm>
            <a:off x="5183188" y="987425"/>
            <a:ext cx="6172200" cy="4873625"/>
          </a:xfrm>
          <a:prstGeom prst="rect">
            <a:avLst/>
          </a:prstGeom>
          <a:noFill/>
          <a:ln>
            <a:noFill/>
          </a:ln>
        </p:spPr>
      </p:sp>
      <p:sp>
        <p:nvSpPr>
          <p:cNvPr id="46" name="Google Shape;46;p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2" name="Google Shape;52;p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3" name="Google Shape;53;p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4" name="Google Shape;5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9" name="Google Shape;5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4" name="Google Shape;64;p1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5" name="Google Shape;65;p1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1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7" name="Google Shape;67;p1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1677987" y="1962150"/>
            <a:ext cx="8783637" cy="5222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800"/>
              <a:buFont typeface="Times New Roman"/>
              <a:buNone/>
            </a:pPr>
            <a:r>
              <a:rPr lang="en-US" sz="2800" b="0" i="0" u="none" strike="noStrike" cap="none" dirty="0">
                <a:solidFill>
                  <a:schemeClr val="dk1"/>
                </a:solidFill>
                <a:latin typeface="Times New Roman"/>
                <a:ea typeface="Times New Roman"/>
                <a:cs typeface="Times New Roman"/>
                <a:sym typeface="Times New Roman"/>
              </a:rPr>
              <a:t>Department of Computer Science and Engineering</a:t>
            </a:r>
            <a:endParaRPr dirty="0"/>
          </a:p>
        </p:txBody>
      </p:sp>
      <p:sp>
        <p:nvSpPr>
          <p:cNvPr id="89" name="Google Shape;89;p13"/>
          <p:cNvSpPr txBox="1"/>
          <p:nvPr/>
        </p:nvSpPr>
        <p:spPr>
          <a:xfrm>
            <a:off x="7552352" y="4523950"/>
            <a:ext cx="4320000" cy="13233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000" b="1" i="0" u="none" strike="noStrike" cap="none" dirty="0">
                <a:solidFill>
                  <a:schemeClr val="dk1"/>
                </a:solidFill>
                <a:latin typeface="Times New Roman"/>
                <a:ea typeface="Times New Roman"/>
                <a:cs typeface="Times New Roman"/>
                <a:sym typeface="Times New Roman"/>
              </a:rPr>
              <a:t>Guided by</a:t>
            </a:r>
            <a:r>
              <a:rPr lang="en-US" sz="2000" b="1" dirty="0">
                <a:solidFill>
                  <a:schemeClr val="dk1"/>
                </a:solidFill>
                <a:latin typeface="Times New Roman"/>
                <a:ea typeface="Times New Roman"/>
                <a:cs typeface="Times New Roman"/>
                <a:sym typeface="Times New Roman"/>
              </a:rPr>
              <a:t>:</a:t>
            </a:r>
            <a:endParaRPr sz="2000" b="1" dirty="0"/>
          </a:p>
          <a:p>
            <a:pPr marL="0" marR="0" lvl="0" indent="457200" algn="l" rtl="0">
              <a:lnSpc>
                <a:spcPct val="100000"/>
              </a:lnSpc>
              <a:spcBef>
                <a:spcPts val="0"/>
              </a:spcBef>
              <a:spcAft>
                <a:spcPts val="0"/>
              </a:spcAft>
              <a:buClr>
                <a:schemeClr val="dk1"/>
              </a:buClr>
              <a:buSzPts val="2400"/>
              <a:buFont typeface="Times New Roman"/>
              <a:buNone/>
            </a:pPr>
            <a:r>
              <a:rPr lang="en-US" sz="2000" b="0" i="0" u="none" strike="noStrike" cap="none" dirty="0">
                <a:solidFill>
                  <a:schemeClr val="dk1"/>
                </a:solidFill>
                <a:latin typeface="Times New Roman"/>
                <a:ea typeface="Times New Roman"/>
                <a:cs typeface="Times New Roman"/>
                <a:sym typeface="Times New Roman"/>
              </a:rPr>
              <a:t>M</a:t>
            </a:r>
            <a:r>
              <a:rPr lang="en-US" sz="2000" dirty="0">
                <a:solidFill>
                  <a:schemeClr val="dk1"/>
                </a:solidFill>
                <a:latin typeface="Times New Roman"/>
                <a:ea typeface="Times New Roman"/>
                <a:cs typeface="Times New Roman"/>
                <a:sym typeface="Times New Roman"/>
              </a:rPr>
              <a:t>s.V.</a:t>
            </a:r>
            <a:r>
              <a:rPr lang="en-US" sz="2000" dirty="0" err="1">
                <a:solidFill>
                  <a:schemeClr val="dk1"/>
                </a:solidFill>
                <a:latin typeface="Times New Roman"/>
                <a:ea typeface="Times New Roman"/>
                <a:cs typeface="Times New Roman"/>
                <a:sym typeface="Times New Roman"/>
              </a:rPr>
              <a:t>Vijayashanthi</a:t>
            </a:r>
            <a:r>
              <a:rPr lang="en-US" sz="2000" dirty="0">
                <a:solidFill>
                  <a:schemeClr val="dk1"/>
                </a:solidFill>
                <a:latin typeface="Times New Roman"/>
                <a:ea typeface="Times New Roman"/>
                <a:cs typeface="Times New Roman"/>
                <a:sym typeface="Times New Roman"/>
              </a:rPr>
              <a:t>.,</a:t>
            </a:r>
            <a:r>
              <a:rPr lang="en-US" sz="2000">
                <a:solidFill>
                  <a:schemeClr val="dk1"/>
                </a:solidFill>
                <a:latin typeface="Times New Roman"/>
                <a:ea typeface="Times New Roman"/>
                <a:cs typeface="Times New Roman"/>
                <a:sym typeface="Times New Roman"/>
              </a:rPr>
              <a:t>M.tech</a:t>
            </a:r>
            <a:r>
              <a:rPr lang="en-US" sz="2000" dirty="0">
                <a:solidFill>
                  <a:schemeClr val="dk1"/>
                </a:solidFill>
                <a:latin typeface="Times New Roman"/>
                <a:ea typeface="Times New Roman"/>
                <a:cs typeface="Times New Roman"/>
                <a:sym typeface="Times New Roman"/>
              </a:rPr>
              <a:t>(IT),</a:t>
            </a:r>
            <a:endParaRPr sz="2000" dirty="0">
              <a:solidFill>
                <a:schemeClr val="dk1"/>
              </a:solidFill>
              <a:latin typeface="Times New Roman"/>
              <a:ea typeface="Times New Roman"/>
              <a:cs typeface="Times New Roman"/>
              <a:sym typeface="Times New Roman"/>
            </a:endParaRPr>
          </a:p>
          <a:p>
            <a:pPr marL="0" marR="0" lvl="0" indent="457200" algn="l" rtl="0">
              <a:lnSpc>
                <a:spcPct val="100000"/>
              </a:lnSpc>
              <a:spcBef>
                <a:spcPts val="0"/>
              </a:spcBef>
              <a:spcAft>
                <a:spcPts val="0"/>
              </a:spcAft>
              <a:buClr>
                <a:schemeClr val="dk1"/>
              </a:buClr>
              <a:buSzPts val="2400"/>
              <a:buFont typeface="Times New Roman"/>
              <a:buNone/>
            </a:pPr>
            <a:r>
              <a:rPr lang="en-US" sz="2000" b="0" i="0" u="none" strike="noStrike" cap="none" dirty="0" err="1">
                <a:solidFill>
                  <a:schemeClr val="dk1"/>
                </a:solidFill>
                <a:latin typeface="Times New Roman"/>
                <a:ea typeface="Times New Roman"/>
                <a:cs typeface="Times New Roman"/>
                <a:sym typeface="Times New Roman"/>
              </a:rPr>
              <a:t>Asst.Professor</a:t>
            </a:r>
            <a:r>
              <a:rPr lang="en-US" sz="2000" b="0" i="0" u="none" strike="noStrike" cap="none" dirty="0">
                <a:solidFill>
                  <a:schemeClr val="dk1"/>
                </a:solidFill>
                <a:latin typeface="Times New Roman"/>
                <a:ea typeface="Times New Roman"/>
                <a:cs typeface="Times New Roman"/>
                <a:sym typeface="Times New Roman"/>
              </a:rPr>
              <a:t>,</a:t>
            </a:r>
            <a:endParaRPr sz="2000" dirty="0"/>
          </a:p>
          <a:p>
            <a:pPr marL="0" marR="0" lvl="0" indent="457200" algn="l" rtl="0">
              <a:lnSpc>
                <a:spcPct val="100000"/>
              </a:lnSpc>
              <a:spcBef>
                <a:spcPts val="0"/>
              </a:spcBef>
              <a:spcAft>
                <a:spcPts val="0"/>
              </a:spcAft>
              <a:buClr>
                <a:schemeClr val="dk1"/>
              </a:buClr>
              <a:buSzPts val="2400"/>
              <a:buFont typeface="Times New Roman"/>
              <a:buNone/>
            </a:pPr>
            <a:r>
              <a:rPr lang="en-US" sz="2000" b="0" i="0" u="none" strike="noStrike" cap="none" dirty="0">
                <a:solidFill>
                  <a:schemeClr val="dk1"/>
                </a:solidFill>
                <a:latin typeface="Times New Roman"/>
                <a:ea typeface="Times New Roman"/>
                <a:cs typeface="Times New Roman"/>
                <a:sym typeface="Times New Roman"/>
              </a:rPr>
              <a:t>Dept of CSE.</a:t>
            </a:r>
            <a:endParaRPr sz="2000" dirty="0"/>
          </a:p>
        </p:txBody>
      </p:sp>
      <p:sp>
        <p:nvSpPr>
          <p:cNvPr id="90" name="Google Shape;90;p13"/>
          <p:cNvSpPr txBox="1"/>
          <p:nvPr/>
        </p:nvSpPr>
        <p:spPr>
          <a:xfrm>
            <a:off x="3836538" y="4843098"/>
            <a:ext cx="3935400" cy="708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000" b="1" i="0" u="none" strike="noStrike" cap="none" dirty="0">
                <a:solidFill>
                  <a:schemeClr val="dk1"/>
                </a:solidFill>
                <a:latin typeface="Times New Roman"/>
                <a:ea typeface="Times New Roman"/>
                <a:cs typeface="Times New Roman"/>
                <a:sym typeface="Times New Roman"/>
              </a:rPr>
              <a:t>Batch No: </a:t>
            </a:r>
            <a:r>
              <a:rPr lang="en-US" sz="2000" dirty="0">
                <a:solidFill>
                  <a:schemeClr val="dk1"/>
                </a:solidFill>
                <a:latin typeface="Times New Roman"/>
                <a:ea typeface="Times New Roman"/>
                <a:cs typeface="Times New Roman"/>
                <a:sym typeface="Times New Roman"/>
              </a:rPr>
              <a:t>10</a:t>
            </a:r>
            <a:endParaRPr sz="2000" dirty="0"/>
          </a:p>
          <a:p>
            <a:pPr marL="0" marR="0" lvl="0" indent="0" algn="ctr" rtl="0">
              <a:lnSpc>
                <a:spcPct val="100000"/>
              </a:lnSpc>
              <a:spcBef>
                <a:spcPts val="0"/>
              </a:spcBef>
              <a:spcAft>
                <a:spcPts val="0"/>
              </a:spcAft>
              <a:buClr>
                <a:schemeClr val="dk1"/>
              </a:buClr>
              <a:buSzPts val="2400"/>
              <a:buFont typeface="Times New Roman"/>
              <a:buNone/>
            </a:pPr>
            <a:r>
              <a:rPr lang="en-US" sz="2000" b="1" i="0" u="none" strike="noStrike" cap="none" dirty="0">
                <a:solidFill>
                  <a:schemeClr val="dk1"/>
                </a:solidFill>
                <a:latin typeface="Times New Roman"/>
                <a:ea typeface="Times New Roman"/>
                <a:cs typeface="Times New Roman"/>
                <a:sym typeface="Times New Roman"/>
              </a:rPr>
              <a:t>Date :</a:t>
            </a:r>
            <a:r>
              <a:rPr lang="en-US" sz="2000" b="0" i="0" u="none" strike="noStrike" cap="none" dirty="0">
                <a:solidFill>
                  <a:schemeClr val="dk1"/>
                </a:solidFill>
                <a:latin typeface="Times New Roman"/>
                <a:ea typeface="Times New Roman"/>
                <a:cs typeface="Times New Roman"/>
                <a:sym typeface="Times New Roman"/>
              </a:rPr>
              <a:t> </a:t>
            </a:r>
            <a:r>
              <a:rPr lang="en-US" sz="2000" dirty="0">
                <a:solidFill>
                  <a:schemeClr val="dk1"/>
                </a:solidFill>
                <a:latin typeface="Times New Roman"/>
                <a:ea typeface="Times New Roman"/>
                <a:cs typeface="Times New Roman"/>
                <a:sym typeface="Times New Roman"/>
              </a:rPr>
              <a:t>27</a:t>
            </a:r>
            <a:r>
              <a:rPr lang="en-US" sz="2000" b="0" i="0" u="none" strike="noStrike" cap="none" dirty="0">
                <a:solidFill>
                  <a:schemeClr val="dk1"/>
                </a:solidFill>
                <a:latin typeface="Times New Roman"/>
                <a:ea typeface="Times New Roman"/>
                <a:cs typeface="Times New Roman"/>
                <a:sym typeface="Times New Roman"/>
              </a:rPr>
              <a:t>.06.2022</a:t>
            </a:r>
            <a:endParaRPr sz="2000" dirty="0"/>
          </a:p>
        </p:txBody>
      </p:sp>
      <p:sp>
        <p:nvSpPr>
          <p:cNvPr id="91" name="Google Shape;91;p13"/>
          <p:cNvSpPr txBox="1"/>
          <p:nvPr/>
        </p:nvSpPr>
        <p:spPr>
          <a:xfrm>
            <a:off x="319648" y="4631650"/>
            <a:ext cx="4320000" cy="1015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000" b="1" i="0" u="none" strike="noStrike" cap="none" dirty="0">
                <a:solidFill>
                  <a:schemeClr val="dk1"/>
                </a:solidFill>
                <a:latin typeface="Times New Roman"/>
                <a:ea typeface="Times New Roman"/>
                <a:cs typeface="Times New Roman"/>
                <a:sym typeface="Times New Roman"/>
              </a:rPr>
              <a:t>Team Members:</a:t>
            </a:r>
            <a:endParaRPr sz="2000" b="1" dirty="0"/>
          </a:p>
          <a:p>
            <a:pPr marL="0" marR="0" lvl="0" indent="0" algn="l" rtl="0">
              <a:lnSpc>
                <a:spcPct val="100000"/>
              </a:lnSpc>
              <a:spcBef>
                <a:spcPts val="0"/>
              </a:spcBef>
              <a:spcAft>
                <a:spcPts val="0"/>
              </a:spcAft>
              <a:buClr>
                <a:schemeClr val="dk1"/>
              </a:buClr>
              <a:buSzPts val="1800"/>
              <a:buFont typeface="Times New Roman"/>
              <a:buNone/>
            </a:pPr>
            <a:r>
              <a:rPr lang="en-US" sz="2000" dirty="0">
                <a:solidFill>
                  <a:schemeClr val="dk1"/>
                </a:solidFill>
                <a:latin typeface="Times New Roman"/>
                <a:ea typeface="Times New Roman"/>
                <a:cs typeface="Times New Roman"/>
                <a:sym typeface="Times New Roman"/>
              </a:rPr>
              <a:t>Girishun Kumar R- 113119UG03027</a:t>
            </a:r>
            <a:endParaRPr sz="20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Times New Roman"/>
              <a:buNone/>
            </a:pPr>
            <a:r>
              <a:rPr lang="en-US" sz="2000" dirty="0">
                <a:solidFill>
                  <a:schemeClr val="dk1"/>
                </a:solidFill>
                <a:latin typeface="Times New Roman"/>
                <a:ea typeface="Times New Roman"/>
                <a:cs typeface="Times New Roman"/>
                <a:sym typeface="Times New Roman"/>
              </a:rPr>
              <a:t>Kishore M             - 113119UG03050</a:t>
            </a:r>
            <a:endParaRPr sz="2000" dirty="0">
              <a:solidFill>
                <a:schemeClr val="dk1"/>
              </a:solidFill>
              <a:latin typeface="Times New Roman"/>
              <a:ea typeface="Times New Roman"/>
              <a:cs typeface="Times New Roman"/>
              <a:sym typeface="Times New Roman"/>
            </a:endParaRPr>
          </a:p>
        </p:txBody>
      </p:sp>
      <p:sp>
        <p:nvSpPr>
          <p:cNvPr id="92" name="Google Shape;92;p13"/>
          <p:cNvSpPr txBox="1"/>
          <p:nvPr/>
        </p:nvSpPr>
        <p:spPr>
          <a:xfrm>
            <a:off x="2108200" y="2543175"/>
            <a:ext cx="8045400" cy="461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dirty="0">
                <a:solidFill>
                  <a:schemeClr val="dk1"/>
                </a:solidFill>
                <a:latin typeface="Times New Roman"/>
                <a:ea typeface="Times New Roman"/>
                <a:cs typeface="Times New Roman"/>
                <a:sym typeface="Times New Roman"/>
              </a:rPr>
              <a:t>191CS161A – Mini Project Work </a:t>
            </a:r>
            <a:endParaRPr dirty="0"/>
          </a:p>
        </p:txBody>
      </p:sp>
      <p:sp>
        <p:nvSpPr>
          <p:cNvPr id="93" name="Google Shape;93;p13"/>
          <p:cNvSpPr txBox="1"/>
          <p:nvPr/>
        </p:nvSpPr>
        <p:spPr>
          <a:xfrm>
            <a:off x="966718" y="3121377"/>
            <a:ext cx="10515600" cy="12621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chemeClr val="dk1"/>
              </a:buClr>
              <a:buFont typeface="Arial"/>
              <a:buNone/>
            </a:pPr>
            <a:r>
              <a:rPr lang="en-US" sz="2800" b="1" dirty="0">
                <a:solidFill>
                  <a:srgbClr val="2E363D"/>
                </a:solidFill>
                <a:latin typeface="Times New Roman"/>
                <a:ea typeface="Times New Roman"/>
                <a:cs typeface="Times New Roman"/>
                <a:sym typeface="Times New Roman"/>
              </a:rPr>
              <a:t>Face Recognition and Alerting System using Python </a:t>
            </a:r>
            <a:endParaRPr sz="2800" dirty="0">
              <a:solidFill>
                <a:schemeClr val="dk1"/>
              </a:solidFill>
            </a:endParaRPr>
          </a:p>
          <a:p>
            <a:pPr marL="0" lvl="0" indent="0" algn="l" rtl="0">
              <a:spcBef>
                <a:spcPts val="0"/>
              </a:spcBef>
              <a:spcAft>
                <a:spcPts val="0"/>
              </a:spcAft>
              <a:buClr>
                <a:schemeClr val="dk1"/>
              </a:buClr>
              <a:buFont typeface="Arial"/>
              <a:buNone/>
            </a:pPr>
            <a:endParaRPr sz="1600" dirty="0">
              <a:solidFill>
                <a:schemeClr val="dk1"/>
              </a:solidFill>
            </a:endParaRPr>
          </a:p>
          <a:p>
            <a:pPr marL="0" marR="0" lvl="0" indent="0" algn="l" rtl="0">
              <a:lnSpc>
                <a:spcPct val="100000"/>
              </a:lnSpc>
              <a:spcBef>
                <a:spcPts val="0"/>
              </a:spcBef>
              <a:spcAft>
                <a:spcPts val="0"/>
              </a:spcAft>
              <a:buClr>
                <a:schemeClr val="dk1"/>
              </a:buClr>
              <a:buSzPts val="3200"/>
              <a:buFont typeface="Times New Roman"/>
              <a:buNone/>
            </a:pPr>
            <a:endParaRPr sz="3200" b="1" dirty="0">
              <a:solidFill>
                <a:schemeClr val="dk1"/>
              </a:solidFill>
              <a:latin typeface="Times New Roman"/>
              <a:ea typeface="Times New Roman"/>
              <a:cs typeface="Times New Roman"/>
              <a:sym typeface="Times New Roman"/>
            </a:endParaRPr>
          </a:p>
        </p:txBody>
      </p:sp>
      <p:pic>
        <p:nvPicPr>
          <p:cNvPr id="94" name="Google Shape;94;p13" descr="C:\Users\Admin\Desktop\VM Logo (Autonomous).png"/>
          <p:cNvPicPr preferRelativeResize="0"/>
          <p:nvPr/>
        </p:nvPicPr>
        <p:blipFill rotWithShape="1">
          <a:blip r:embed="rId3">
            <a:alphaModFix/>
          </a:blip>
          <a:srcRect/>
          <a:stretch/>
        </p:blipFill>
        <p:spPr>
          <a:xfrm>
            <a:off x="2055000" y="363278"/>
            <a:ext cx="8151799" cy="14150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3"/>
          <p:cNvSpPr txBox="1">
            <a:spLocks noGrp="1"/>
          </p:cNvSpPr>
          <p:nvPr>
            <p:ph type="title"/>
          </p:nvPr>
        </p:nvSpPr>
        <p:spPr>
          <a:xfrm>
            <a:off x="619540" y="18257"/>
            <a:ext cx="10515600" cy="132556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6000"/>
              <a:buFont typeface="Times New Roman"/>
              <a:buNone/>
            </a:pPr>
            <a:r>
              <a:rPr lang="en-US" sz="3200" b="1" i="0" u="none" dirty="0">
                <a:solidFill>
                  <a:schemeClr val="dk1"/>
                </a:solidFill>
                <a:latin typeface="Times New Roman"/>
                <a:ea typeface="Times New Roman"/>
                <a:cs typeface="Times New Roman"/>
                <a:sym typeface="Times New Roman"/>
              </a:rPr>
              <a:t>Proposed system</a:t>
            </a:r>
            <a:endParaRPr sz="3200" b="1" dirty="0"/>
          </a:p>
        </p:txBody>
      </p:sp>
      <p:sp>
        <p:nvSpPr>
          <p:cNvPr id="161" name="Google Shape;161;p23"/>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rmAutofit/>
          </a:bodyPr>
          <a:lstStyle/>
          <a:p>
            <a:pPr fontAlgn="base"/>
            <a:r>
              <a:rPr lang="en-US" sz="2400" dirty="0">
                <a:latin typeface="Times New Roman" panose="02020603050405020304" pitchFamily="18" charset="0"/>
                <a:cs typeface="Times New Roman" panose="02020603050405020304" pitchFamily="18" charset="0"/>
              </a:rPr>
              <a:t>In the proposed system, initially the face of the users is detected. (registering to our database)</a:t>
            </a:r>
          </a:p>
          <a:p>
            <a:pPr fontAlgn="base"/>
            <a:r>
              <a:rPr lang="en-US" sz="2400" dirty="0">
                <a:latin typeface="Times New Roman" panose="02020603050405020304" pitchFamily="18" charset="0"/>
                <a:cs typeface="Times New Roman" panose="02020603050405020304" pitchFamily="18" charset="0"/>
              </a:rPr>
              <a:t>After detection the faces are analyzed and  trained to get more accurate data of the users.</a:t>
            </a:r>
          </a:p>
          <a:p>
            <a:pPr fontAlgn="base"/>
            <a:r>
              <a:rPr lang="en-US" sz="2400" dirty="0">
                <a:latin typeface="Times New Roman" panose="02020603050405020304" pitchFamily="18" charset="0"/>
                <a:cs typeface="Times New Roman" panose="02020603050405020304" pitchFamily="18" charset="0"/>
              </a:rPr>
              <a:t>When the collection of users' face data is collected it is stored for the further identification of faces.</a:t>
            </a:r>
          </a:p>
          <a:p>
            <a:pPr fontAlgn="base"/>
            <a:r>
              <a:rPr lang="en-US" sz="2400" dirty="0">
                <a:latin typeface="Times New Roman" panose="02020603050405020304" pitchFamily="18" charset="0"/>
                <a:cs typeface="Times New Roman" panose="02020603050405020304" pitchFamily="18" charset="0"/>
              </a:rPr>
              <a:t>Later when the user enters the visibility of the camera, the name of the user is sent as a message through WhatsApp, if it is an unknown person  it sends a message as an unknown person entered.</a:t>
            </a:r>
          </a:p>
          <a:p>
            <a:pPr marL="228600" marR="0" lvl="0" indent="-63500" algn="l" rtl="0">
              <a:lnSpc>
                <a:spcPct val="90000"/>
              </a:lnSpc>
              <a:spcBef>
                <a:spcPts val="1000"/>
              </a:spcBef>
              <a:spcAft>
                <a:spcPts val="0"/>
              </a:spcAft>
              <a:buClr>
                <a:schemeClr val="dk1"/>
              </a:buClr>
              <a:buSzPts val="2600"/>
              <a:buFont typeface="Arial"/>
              <a:buNone/>
            </a:pPr>
            <a:endParaRPr sz="2600" b="0" i="0" u="none" dirty="0">
              <a:solidFill>
                <a:schemeClr val="dk1"/>
              </a:solidFill>
              <a:latin typeface="Times New Roman"/>
              <a:ea typeface="Times New Roman"/>
              <a:cs typeface="Times New Roman"/>
              <a:sym typeface="Times New Roman"/>
            </a:endParaRPr>
          </a:p>
        </p:txBody>
      </p:sp>
      <p:sp>
        <p:nvSpPr>
          <p:cNvPr id="162" name="Google Shape;162;p23"/>
          <p:cNvSpPr txBox="1"/>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10</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4"/>
          <p:cNvSpPr txBox="1">
            <a:spLocks noGrp="1"/>
          </p:cNvSpPr>
          <p:nvPr>
            <p:ph type="title"/>
          </p:nvPr>
        </p:nvSpPr>
        <p:spPr>
          <a:xfrm>
            <a:off x="838200" y="0"/>
            <a:ext cx="10515600" cy="132556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6000"/>
              <a:buFont typeface="Times New Roman"/>
              <a:buNone/>
            </a:pPr>
            <a:r>
              <a:rPr lang="en-US" sz="3200" b="1" i="0" u="none" dirty="0">
                <a:solidFill>
                  <a:schemeClr val="dk1"/>
                </a:solidFill>
                <a:latin typeface="Times New Roman"/>
                <a:ea typeface="Times New Roman"/>
                <a:cs typeface="Times New Roman"/>
                <a:sym typeface="Times New Roman"/>
              </a:rPr>
              <a:t>Advantages</a:t>
            </a:r>
            <a:endParaRPr sz="3200" b="1" dirty="0"/>
          </a:p>
        </p:txBody>
      </p:sp>
      <p:sp>
        <p:nvSpPr>
          <p:cNvPr id="168" name="Google Shape;168;p24"/>
          <p:cNvSpPr txBox="1">
            <a:spLocks noGrp="1"/>
          </p:cNvSpPr>
          <p:nvPr>
            <p:ph type="body" idx="1"/>
          </p:nvPr>
        </p:nvSpPr>
        <p:spPr>
          <a:xfrm>
            <a:off x="347869" y="1997765"/>
            <a:ext cx="11509513" cy="4358585"/>
          </a:xfrm>
          <a:prstGeom prst="rect">
            <a:avLst/>
          </a:prstGeom>
          <a:noFill/>
          <a:ln>
            <a:noFill/>
          </a:ln>
        </p:spPr>
        <p:txBody>
          <a:bodyPr spcFirstLastPara="1" wrap="square" lIns="91425" tIns="45700" rIns="91425" bIns="45700" anchor="t" anchorCtr="0">
            <a:normAutofit/>
          </a:bodyPr>
          <a:lstStyle/>
          <a:p>
            <a:pPr algn="just" fontAlgn="base"/>
            <a:r>
              <a:rPr lang="en-US" sz="2400" dirty="0">
                <a:latin typeface="Times New Roman" panose="02020603050405020304" pitchFamily="18" charset="0"/>
                <a:cs typeface="Times New Roman" panose="02020603050405020304" pitchFamily="18" charset="0"/>
              </a:rPr>
              <a:t>Alerts the user immediately when an anonymous  / unknown person enters.</a:t>
            </a:r>
          </a:p>
          <a:p>
            <a:pPr algn="just" fontAlgn="base"/>
            <a:r>
              <a:rPr lang="en-US" sz="2400" dirty="0">
                <a:latin typeface="Times New Roman" panose="02020603050405020304" pitchFamily="18" charset="0"/>
                <a:cs typeface="Times New Roman" panose="02020603050405020304" pitchFamily="18" charset="0"/>
              </a:rPr>
              <a:t>Don’t require more  equipment.</a:t>
            </a:r>
          </a:p>
          <a:p>
            <a:pPr algn="just" fontAlgn="base"/>
            <a:r>
              <a:rPr lang="en-US" sz="2400" dirty="0">
                <a:latin typeface="Times New Roman" panose="02020603050405020304" pitchFamily="18" charset="0"/>
                <a:cs typeface="Times New Roman" panose="02020603050405020304" pitchFamily="18" charset="0"/>
              </a:rPr>
              <a:t>Can also be able to use the features of normal CCTV cameras along with this project.</a:t>
            </a:r>
          </a:p>
          <a:p>
            <a:pPr algn="just" fontAlgn="base"/>
            <a:r>
              <a:rPr lang="en-US" sz="2400" dirty="0">
                <a:latin typeface="Times New Roman" panose="02020603050405020304" pitchFamily="18" charset="0"/>
                <a:cs typeface="Times New Roman" panose="02020603050405020304" pitchFamily="18" charset="0"/>
              </a:rPr>
              <a:t>Completely software based.</a:t>
            </a:r>
          </a:p>
          <a:p>
            <a:pPr algn="just" fontAlgn="base"/>
            <a:r>
              <a:rPr lang="en-US" sz="2400" dirty="0">
                <a:latin typeface="Times New Roman" panose="02020603050405020304" pitchFamily="18" charset="0"/>
                <a:cs typeface="Times New Roman" panose="02020603050405020304" pitchFamily="18" charset="0"/>
              </a:rPr>
              <a:t>Cost as much as a normal CCTV camera.</a:t>
            </a:r>
          </a:p>
          <a:p>
            <a:pPr marL="228600" marR="0" lvl="0" indent="-228600" algn="just" rtl="0">
              <a:lnSpc>
                <a:spcPct val="140000"/>
              </a:lnSpc>
              <a:spcBef>
                <a:spcPts val="0"/>
              </a:spcBef>
              <a:spcAft>
                <a:spcPts val="0"/>
              </a:spcAft>
              <a:buClr>
                <a:schemeClr val="dk1"/>
              </a:buClr>
              <a:buSzPts val="2400"/>
              <a:buFont typeface="Arial"/>
              <a:buChar char="•"/>
            </a:pPr>
            <a:endParaRPr dirty="0"/>
          </a:p>
        </p:txBody>
      </p:sp>
      <p:sp>
        <p:nvSpPr>
          <p:cNvPr id="169" name="Google Shape;169;p24"/>
          <p:cNvSpPr txBox="1"/>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11</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5"/>
          <p:cNvSpPr txBox="1"/>
          <p:nvPr/>
        </p:nvSpPr>
        <p:spPr>
          <a:xfrm>
            <a:off x="2933700" y="344211"/>
            <a:ext cx="63246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600"/>
              <a:buFont typeface="Times New Roman"/>
              <a:buNone/>
            </a:pPr>
            <a:r>
              <a:rPr lang="en-US" sz="3600" b="0" i="0" u="none" strike="noStrike" cap="none" dirty="0">
                <a:solidFill>
                  <a:schemeClr val="dk1"/>
                </a:solidFill>
                <a:latin typeface="Times New Roman"/>
                <a:ea typeface="Times New Roman"/>
                <a:cs typeface="Times New Roman"/>
                <a:sym typeface="Times New Roman"/>
              </a:rPr>
              <a:t> </a:t>
            </a:r>
            <a:r>
              <a:rPr lang="en-US" sz="3200" b="1" i="0" u="none" strike="noStrike" cap="none" dirty="0">
                <a:solidFill>
                  <a:schemeClr val="dk1"/>
                </a:solidFill>
                <a:latin typeface="Times New Roman"/>
                <a:ea typeface="Times New Roman"/>
                <a:cs typeface="Times New Roman"/>
                <a:sym typeface="Times New Roman"/>
              </a:rPr>
              <a:t>Architecture Diagram</a:t>
            </a:r>
            <a:endParaRPr sz="3200" b="1" dirty="0"/>
          </a:p>
        </p:txBody>
      </p:sp>
      <p:pic>
        <p:nvPicPr>
          <p:cNvPr id="3" name="Picture 2">
            <a:extLst>
              <a:ext uri="{FF2B5EF4-FFF2-40B4-BE49-F238E27FC236}">
                <a16:creationId xmlns:a16="http://schemas.microsoft.com/office/drawing/2014/main" id="{958ECB31-F710-475A-96C1-B15EDFC40C7F}"/>
              </a:ext>
            </a:extLst>
          </p:cNvPr>
          <p:cNvPicPr>
            <a:picLocks noChangeAspect="1"/>
          </p:cNvPicPr>
          <p:nvPr/>
        </p:nvPicPr>
        <p:blipFill>
          <a:blip r:embed="rId3"/>
          <a:stretch>
            <a:fillRect/>
          </a:stretch>
        </p:blipFill>
        <p:spPr>
          <a:xfrm>
            <a:off x="208722" y="2616593"/>
            <a:ext cx="12589622" cy="30586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6"/>
          <p:cNvSpPr txBox="1">
            <a:spLocks noGrp="1"/>
          </p:cNvSpPr>
          <p:nvPr>
            <p:ph type="title"/>
          </p:nvPr>
        </p:nvSpPr>
        <p:spPr>
          <a:xfrm>
            <a:off x="838200" y="108782"/>
            <a:ext cx="10515600" cy="108426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Times New Roman"/>
              <a:buNone/>
            </a:pPr>
            <a:r>
              <a:rPr lang="en-US" sz="3200" b="1" i="0" u="none" dirty="0">
                <a:solidFill>
                  <a:schemeClr val="dk1"/>
                </a:solidFill>
                <a:latin typeface="Times New Roman"/>
                <a:ea typeface="Times New Roman"/>
                <a:cs typeface="Times New Roman"/>
                <a:sym typeface="Times New Roman"/>
              </a:rPr>
              <a:t>Comparison</a:t>
            </a:r>
            <a:r>
              <a:rPr lang="en-US" sz="4400" b="0" i="0" u="none" dirty="0">
                <a:solidFill>
                  <a:schemeClr val="dk1"/>
                </a:solidFill>
                <a:latin typeface="Times New Roman"/>
                <a:ea typeface="Times New Roman"/>
                <a:cs typeface="Times New Roman"/>
                <a:sym typeface="Times New Roman"/>
              </a:rPr>
              <a:t> </a:t>
            </a:r>
            <a:endParaRPr dirty="0"/>
          </a:p>
        </p:txBody>
      </p:sp>
      <p:graphicFrame>
        <p:nvGraphicFramePr>
          <p:cNvPr id="210" name="Google Shape;210;p26"/>
          <p:cNvGraphicFramePr/>
          <p:nvPr>
            <p:extLst>
              <p:ext uri="{D42A27DB-BD31-4B8C-83A1-F6EECF244321}">
                <p14:modId xmlns:p14="http://schemas.microsoft.com/office/powerpoint/2010/main" val="4209388713"/>
              </p:ext>
            </p:extLst>
          </p:nvPr>
        </p:nvGraphicFramePr>
        <p:xfrm>
          <a:off x="965200" y="1506537"/>
          <a:ext cx="9075725" cy="5053420"/>
        </p:xfrm>
        <a:graphic>
          <a:graphicData uri="http://schemas.openxmlformats.org/drawingml/2006/table">
            <a:tbl>
              <a:tblPr>
                <a:noFill/>
                <a:tableStyleId>{94CD29AA-5B31-46D8-81BD-239D21DECA0E}</a:tableStyleId>
              </a:tblPr>
              <a:tblGrid>
                <a:gridCol w="2592375">
                  <a:extLst>
                    <a:ext uri="{9D8B030D-6E8A-4147-A177-3AD203B41FA5}">
                      <a16:colId xmlns:a16="http://schemas.microsoft.com/office/drawing/2014/main" val="20000"/>
                    </a:ext>
                  </a:extLst>
                </a:gridCol>
                <a:gridCol w="2981325">
                  <a:extLst>
                    <a:ext uri="{9D8B030D-6E8A-4147-A177-3AD203B41FA5}">
                      <a16:colId xmlns:a16="http://schemas.microsoft.com/office/drawing/2014/main" val="20001"/>
                    </a:ext>
                  </a:extLst>
                </a:gridCol>
                <a:gridCol w="3502025">
                  <a:extLst>
                    <a:ext uri="{9D8B030D-6E8A-4147-A177-3AD203B41FA5}">
                      <a16:colId xmlns:a16="http://schemas.microsoft.com/office/drawing/2014/main" val="20002"/>
                    </a:ext>
                  </a:extLst>
                </a:gridCol>
              </a:tblGrid>
              <a:tr h="611175">
                <a:tc>
                  <a:txBody>
                    <a:bodyPr/>
                    <a:lstStyle/>
                    <a:p>
                      <a:pPr marL="0" marR="0" lvl="0" indent="0" algn="just" rtl="0">
                        <a:lnSpc>
                          <a:spcPct val="115000"/>
                        </a:lnSpc>
                        <a:spcBef>
                          <a:spcPts val="0"/>
                        </a:spcBef>
                        <a:spcAft>
                          <a:spcPts val="0"/>
                        </a:spcAft>
                        <a:buClr>
                          <a:srgbClr val="000000"/>
                        </a:buClr>
                        <a:buSzPts val="2000"/>
                        <a:buFont typeface="Times New Roman"/>
                        <a:buNone/>
                      </a:pPr>
                      <a:r>
                        <a:rPr lang="en-US" sz="2000" b="1" i="0" u="none" strike="noStrike" cap="none">
                          <a:solidFill>
                            <a:srgbClr val="000000"/>
                          </a:solidFill>
                          <a:latin typeface="Times New Roman"/>
                          <a:ea typeface="Times New Roman"/>
                          <a:cs typeface="Times New Roman"/>
                          <a:sym typeface="Times New Roman"/>
                        </a:rPr>
                        <a:t>Characteristics</a:t>
                      </a:r>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15000"/>
                        </a:lnSpc>
                        <a:spcBef>
                          <a:spcPts val="0"/>
                        </a:spcBef>
                        <a:spcAft>
                          <a:spcPts val="0"/>
                        </a:spcAft>
                        <a:buClr>
                          <a:srgbClr val="000000"/>
                        </a:buClr>
                        <a:buSzPts val="2000"/>
                        <a:buFont typeface="Times New Roman"/>
                        <a:buNone/>
                      </a:pPr>
                      <a:r>
                        <a:rPr lang="en-US" sz="2000" b="1" i="0" u="none" strike="noStrike" cap="none">
                          <a:solidFill>
                            <a:srgbClr val="000000"/>
                          </a:solidFill>
                          <a:latin typeface="Times New Roman"/>
                          <a:ea typeface="Times New Roman"/>
                          <a:cs typeface="Times New Roman"/>
                          <a:sym typeface="Times New Roman"/>
                        </a:rPr>
                        <a:t>Existing system</a:t>
                      </a:r>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15000"/>
                        </a:lnSpc>
                        <a:spcBef>
                          <a:spcPts val="0"/>
                        </a:spcBef>
                        <a:spcAft>
                          <a:spcPts val="0"/>
                        </a:spcAft>
                        <a:buClr>
                          <a:srgbClr val="000000"/>
                        </a:buClr>
                        <a:buSzPts val="2000"/>
                        <a:buFont typeface="Times New Roman"/>
                        <a:buNone/>
                      </a:pPr>
                      <a:r>
                        <a:rPr lang="en-US" sz="2000" b="1" i="0" u="none" strike="noStrike" cap="none">
                          <a:solidFill>
                            <a:srgbClr val="000000"/>
                          </a:solidFill>
                          <a:latin typeface="Times New Roman"/>
                          <a:ea typeface="Times New Roman"/>
                          <a:cs typeface="Times New Roman"/>
                          <a:sym typeface="Times New Roman"/>
                        </a:rPr>
                        <a:t>Proposed system</a:t>
                      </a:r>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563550">
                <a:tc>
                  <a:txBody>
                    <a:bodyPr/>
                    <a:lstStyle/>
                    <a:p>
                      <a:pPr marL="0" marR="0" lvl="0" indent="0" algn="just" rtl="0">
                        <a:lnSpc>
                          <a:spcPct val="115000"/>
                        </a:lnSpc>
                        <a:spcBef>
                          <a:spcPts val="0"/>
                        </a:spcBef>
                        <a:spcAft>
                          <a:spcPts val="0"/>
                        </a:spcAft>
                        <a:buClr>
                          <a:srgbClr val="000000"/>
                        </a:buClr>
                        <a:buSzPts val="2000"/>
                        <a:buFont typeface="Times New Roman"/>
                        <a:buNone/>
                      </a:pPr>
                      <a:r>
                        <a:rPr lang="en-IN" sz="2000" b="1" dirty="0">
                          <a:latin typeface="Times New Roman" panose="02020603050405020304" pitchFamily="18" charset="0"/>
                          <a:cs typeface="Times New Roman" panose="02020603050405020304" pitchFamily="18" charset="0"/>
                        </a:rPr>
                        <a:t>Detection</a:t>
                      </a:r>
                      <a:endParaRPr sz="2000" b="1"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15000"/>
                        </a:lnSpc>
                        <a:spcBef>
                          <a:spcPts val="0"/>
                        </a:spcBef>
                        <a:spcAft>
                          <a:spcPts val="0"/>
                        </a:spcAft>
                        <a:buClr>
                          <a:srgbClr val="000000"/>
                        </a:buClr>
                        <a:buSzPts val="2000"/>
                        <a:buFont typeface="Times New Roman"/>
                        <a:buNone/>
                      </a:pPr>
                      <a:r>
                        <a:rPr lang="en-IN" sz="2000" dirty="0">
                          <a:latin typeface="Times New Roman" panose="02020603050405020304" pitchFamily="18" charset="0"/>
                          <a:cs typeface="Times New Roman" panose="02020603050405020304" pitchFamily="18" charset="0"/>
                        </a:rPr>
                        <a:t>It can’t detect anything</a:t>
                      </a:r>
                      <a:endParaRPr sz="200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15000"/>
                        </a:lnSpc>
                        <a:spcBef>
                          <a:spcPts val="0"/>
                        </a:spcBef>
                        <a:spcAft>
                          <a:spcPts val="0"/>
                        </a:spcAft>
                        <a:buClr>
                          <a:srgbClr val="000000"/>
                        </a:buClr>
                        <a:buSzPts val="2000"/>
                        <a:buFont typeface="Times New Roman"/>
                        <a:buNone/>
                      </a:pPr>
                      <a:r>
                        <a:rPr lang="en-US" sz="2000" b="0" i="0" u="none" strike="noStrike" cap="none" dirty="0">
                          <a:solidFill>
                            <a:srgbClr val="000000"/>
                          </a:solidFill>
                          <a:latin typeface="Times New Roman"/>
                          <a:cs typeface="Times New Roman"/>
                          <a:sym typeface="Times New Roman"/>
                        </a:rPr>
                        <a:t>It detects the face</a:t>
                      </a:r>
                      <a:endParaRPr dirty="0"/>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738175">
                <a:tc>
                  <a:txBody>
                    <a:bodyPr/>
                    <a:lstStyle/>
                    <a:p>
                      <a:pPr marL="0" marR="0" lvl="0" indent="0" algn="just" rtl="0">
                        <a:lnSpc>
                          <a:spcPct val="115000"/>
                        </a:lnSpc>
                        <a:spcBef>
                          <a:spcPts val="0"/>
                        </a:spcBef>
                        <a:spcAft>
                          <a:spcPts val="0"/>
                        </a:spcAft>
                        <a:buClr>
                          <a:srgbClr val="000000"/>
                        </a:buClr>
                        <a:buSzPts val="2000"/>
                        <a:buFont typeface="Times New Roman"/>
                        <a:buNone/>
                      </a:pPr>
                      <a:r>
                        <a:rPr lang="en-US" sz="2000" b="1" i="0" u="none" strike="noStrike" cap="none" dirty="0">
                          <a:solidFill>
                            <a:srgbClr val="000000"/>
                          </a:solidFill>
                          <a:latin typeface="Times New Roman"/>
                          <a:cs typeface="Times New Roman"/>
                          <a:sym typeface="Times New Roman"/>
                        </a:rPr>
                        <a:t>Alerting </a:t>
                      </a:r>
                      <a:endParaRPr dirty="0"/>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15000"/>
                        </a:lnSpc>
                        <a:spcBef>
                          <a:spcPts val="0"/>
                        </a:spcBef>
                        <a:spcAft>
                          <a:spcPts val="0"/>
                        </a:spcAft>
                        <a:buClr>
                          <a:srgbClr val="000000"/>
                        </a:buClr>
                        <a:buSzPts val="2000"/>
                        <a:buFont typeface="Times New Roman"/>
                        <a:buNone/>
                      </a:pPr>
                      <a:r>
                        <a:rPr lang="en-IN" sz="2000" dirty="0">
                          <a:latin typeface="Times New Roman" panose="02020603050405020304" pitchFamily="18" charset="0"/>
                          <a:cs typeface="Times New Roman" panose="02020603050405020304" pitchFamily="18" charset="0"/>
                        </a:rPr>
                        <a:t>It can’t alert in any form</a:t>
                      </a:r>
                      <a:endParaRPr sz="200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15000"/>
                        </a:lnSpc>
                        <a:spcBef>
                          <a:spcPts val="0"/>
                        </a:spcBef>
                        <a:spcAft>
                          <a:spcPts val="0"/>
                        </a:spcAft>
                        <a:buClr>
                          <a:srgbClr val="000000"/>
                        </a:buClr>
                        <a:buSzPts val="2000"/>
                        <a:buFont typeface="Times New Roman"/>
                        <a:buNone/>
                      </a:pPr>
                      <a:r>
                        <a:rPr lang="en-IN" sz="2000" dirty="0">
                          <a:latin typeface="Times New Roman" panose="02020603050405020304" pitchFamily="18" charset="0"/>
                          <a:cs typeface="Times New Roman" panose="02020603050405020304" pitchFamily="18" charset="0"/>
                        </a:rPr>
                        <a:t>It will sent message through WhatsApp</a:t>
                      </a:r>
                      <a:endParaRPr sz="200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60375">
                <a:tc>
                  <a:txBody>
                    <a:bodyPr/>
                    <a:lstStyle/>
                    <a:p>
                      <a:pPr marL="0" marR="0" lvl="0" indent="0" algn="just" rtl="0">
                        <a:lnSpc>
                          <a:spcPct val="115000"/>
                        </a:lnSpc>
                        <a:spcBef>
                          <a:spcPts val="0"/>
                        </a:spcBef>
                        <a:spcAft>
                          <a:spcPts val="0"/>
                        </a:spcAft>
                        <a:buClr>
                          <a:srgbClr val="000000"/>
                        </a:buClr>
                        <a:buSzPts val="2000"/>
                        <a:buFont typeface="Times New Roman"/>
                        <a:buNone/>
                      </a:pPr>
                      <a:r>
                        <a:rPr lang="en-IN" sz="2000" b="1" dirty="0">
                          <a:latin typeface="Times New Roman" panose="02020603050405020304" pitchFamily="18" charset="0"/>
                          <a:cs typeface="Times New Roman" panose="02020603050405020304" pitchFamily="18" charset="0"/>
                        </a:rPr>
                        <a:t>Features</a:t>
                      </a:r>
                      <a:endParaRPr sz="2000" b="1"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15000"/>
                        </a:lnSpc>
                        <a:spcBef>
                          <a:spcPts val="0"/>
                        </a:spcBef>
                        <a:spcAft>
                          <a:spcPts val="0"/>
                        </a:spcAft>
                        <a:buClr>
                          <a:srgbClr val="000000"/>
                        </a:buClr>
                        <a:buSzPts val="2000"/>
                        <a:buFont typeface="Times New Roman"/>
                        <a:buNone/>
                      </a:pPr>
                      <a:r>
                        <a:rPr lang="en-IN" sz="2000" dirty="0">
                          <a:latin typeface="Times New Roman" panose="02020603050405020304" pitchFamily="18" charset="0"/>
                          <a:cs typeface="Times New Roman" panose="02020603050405020304" pitchFamily="18" charset="0"/>
                        </a:rPr>
                        <a:t>Only stores the videos</a:t>
                      </a:r>
                      <a:endParaRPr sz="200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15000"/>
                        </a:lnSpc>
                        <a:spcBef>
                          <a:spcPts val="0"/>
                        </a:spcBef>
                        <a:spcAft>
                          <a:spcPts val="0"/>
                        </a:spcAft>
                        <a:buClr>
                          <a:srgbClr val="000000"/>
                        </a:buClr>
                        <a:buSzPts val="2000"/>
                        <a:buFont typeface="Times New Roman"/>
                        <a:buNone/>
                      </a:pPr>
                      <a:r>
                        <a:rPr lang="en-IN" sz="2000" dirty="0">
                          <a:latin typeface="Times New Roman" panose="02020603050405020304" pitchFamily="18" charset="0"/>
                          <a:cs typeface="Times New Roman" panose="02020603050405020304" pitchFamily="18" charset="0"/>
                        </a:rPr>
                        <a:t>Alert and detects the faces</a:t>
                      </a:r>
                      <a:endParaRPr sz="200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2327275">
                <a:tc>
                  <a:txBody>
                    <a:bodyPr/>
                    <a:lstStyle/>
                    <a:p>
                      <a:pPr marL="0" marR="0" lvl="0" indent="0" algn="just" rtl="0">
                        <a:lnSpc>
                          <a:spcPct val="115000"/>
                        </a:lnSpc>
                        <a:spcBef>
                          <a:spcPts val="0"/>
                        </a:spcBef>
                        <a:spcAft>
                          <a:spcPts val="0"/>
                        </a:spcAft>
                        <a:buClr>
                          <a:srgbClr val="000000"/>
                        </a:buClr>
                        <a:buSzPts val="2000"/>
                        <a:buFont typeface="Times New Roman"/>
                        <a:buNone/>
                      </a:pPr>
                      <a:r>
                        <a:rPr lang="en-US" sz="2000" b="1" i="0" u="none" strike="noStrike" cap="none">
                          <a:solidFill>
                            <a:srgbClr val="000000"/>
                          </a:solidFill>
                          <a:latin typeface="Times New Roman"/>
                          <a:ea typeface="Times New Roman"/>
                          <a:cs typeface="Times New Roman"/>
                          <a:sym typeface="Times New Roman"/>
                        </a:rPr>
                        <a:t>Advantage</a:t>
                      </a:r>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fontAlgn="base"/>
                      <a:r>
                        <a:rPr lang="en-US" sz="2000" b="0" i="0" u="none" strike="noStrike" cap="none" dirty="0">
                          <a:solidFill>
                            <a:srgbClr val="000000"/>
                          </a:solidFill>
                          <a:latin typeface="Times New Roman"/>
                          <a:ea typeface="Times New Roman"/>
                          <a:cs typeface="Times New Roman"/>
                          <a:sym typeface="Times New Roman"/>
                        </a:rPr>
                        <a:t>No advantage because </a:t>
                      </a:r>
                      <a:r>
                        <a:rPr lang="en-US" sz="2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i</a:t>
                      </a:r>
                      <a:r>
                        <a:rPr lang="en-US" sz="2000" dirty="0">
                          <a:latin typeface="Times New Roman" panose="02020603050405020304" pitchFamily="18" charset="0"/>
                          <a:cs typeface="Times New Roman" panose="02020603050405020304" pitchFamily="18" charset="0"/>
                        </a:rPr>
                        <a:t>t is only used to identify the criminals only after notifying them of theft, burglary, or any other illegal or criminal activities.</a:t>
                      </a:r>
                    </a:p>
                    <a:p>
                      <a:pPr marL="228600" marR="0" lvl="0" indent="-63500" algn="just" rtl="0">
                        <a:lnSpc>
                          <a:spcPct val="80000"/>
                        </a:lnSpc>
                        <a:spcBef>
                          <a:spcPts val="1000"/>
                        </a:spcBef>
                        <a:spcAft>
                          <a:spcPts val="0"/>
                        </a:spcAft>
                        <a:buClr>
                          <a:schemeClr val="dk1"/>
                        </a:buClr>
                        <a:buSzPts val="2600"/>
                        <a:buFont typeface="Arial"/>
                        <a:buNone/>
                      </a:pPr>
                      <a:endParaRPr lang="en-US" sz="16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Clr>
                          <a:srgbClr val="000000"/>
                        </a:buClr>
                        <a:buSzPts val="2000"/>
                        <a:buFont typeface="Times New Roman"/>
                        <a:buNone/>
                      </a:pPr>
                      <a:endParaRPr dirty="0"/>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defTabSz="914400" rtl="0" eaLnBrk="1" fontAlgn="auto" latinLnBrk="0" hangingPunct="1">
                        <a:lnSpc>
                          <a:spcPct val="115000"/>
                        </a:lnSpc>
                        <a:spcBef>
                          <a:spcPts val="0"/>
                        </a:spcBef>
                        <a:spcAft>
                          <a:spcPts val="0"/>
                        </a:spcAft>
                        <a:buClr>
                          <a:srgbClr val="000000"/>
                        </a:buClr>
                        <a:buSzPts val="2000"/>
                        <a:buFont typeface="Times New Roman"/>
                        <a:buNone/>
                        <a:tabLst/>
                        <a:defRPr/>
                      </a:pPr>
                      <a:r>
                        <a:rPr lang="en-US" sz="2000" dirty="0">
                          <a:latin typeface="Times New Roman" panose="02020603050405020304" pitchFamily="18" charset="0"/>
                          <a:cs typeface="Times New Roman" panose="02020603050405020304" pitchFamily="18" charset="0"/>
                        </a:rPr>
                        <a:t>Alerts the user immediately when an anonymous  / unknown person enters.</a:t>
                      </a:r>
                    </a:p>
                    <a:p>
                      <a:pPr marL="0" marR="0" lvl="0" indent="0" algn="just" rtl="0">
                        <a:lnSpc>
                          <a:spcPct val="115000"/>
                        </a:lnSpc>
                        <a:spcBef>
                          <a:spcPts val="0"/>
                        </a:spcBef>
                        <a:spcAft>
                          <a:spcPts val="0"/>
                        </a:spcAft>
                        <a:buClr>
                          <a:srgbClr val="000000"/>
                        </a:buClr>
                        <a:buSzPts val="2000"/>
                        <a:buFont typeface="Times New Roman"/>
                        <a:buNone/>
                      </a:pPr>
                      <a:endParaRPr dirty="0"/>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sp>
        <p:nvSpPr>
          <p:cNvPr id="211" name="Google Shape;211;p26"/>
          <p:cNvSpPr txBox="1"/>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13</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7"/>
          <p:cNvSpPr txBox="1">
            <a:spLocks noGrp="1"/>
          </p:cNvSpPr>
          <p:nvPr>
            <p:ph type="title"/>
          </p:nvPr>
        </p:nvSpPr>
        <p:spPr>
          <a:xfrm>
            <a:off x="838200" y="68262"/>
            <a:ext cx="10515600" cy="132556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6000"/>
              <a:buFont typeface="Times New Roman"/>
              <a:buNone/>
            </a:pPr>
            <a:r>
              <a:rPr lang="en-US" sz="4000" b="0" i="0" u="none" dirty="0">
                <a:solidFill>
                  <a:schemeClr val="dk1"/>
                </a:solidFill>
                <a:latin typeface="Times New Roman"/>
                <a:ea typeface="Times New Roman"/>
                <a:cs typeface="Times New Roman"/>
                <a:sym typeface="Times New Roman"/>
              </a:rPr>
              <a:t>Software Requirements</a:t>
            </a:r>
            <a:endParaRPr sz="2800" dirty="0"/>
          </a:p>
        </p:txBody>
      </p:sp>
      <p:sp>
        <p:nvSpPr>
          <p:cNvPr id="217" name="Google Shape;217;p27"/>
          <p:cNvSpPr txBox="1">
            <a:spLocks noGrp="1"/>
          </p:cNvSpPr>
          <p:nvPr>
            <p:ph type="body" idx="1"/>
          </p:nvPr>
        </p:nvSpPr>
        <p:spPr>
          <a:xfrm>
            <a:off x="838200" y="1573212"/>
            <a:ext cx="10515600" cy="4603750"/>
          </a:xfrm>
          <a:prstGeom prst="rect">
            <a:avLst/>
          </a:prstGeom>
          <a:noFill/>
          <a:ln>
            <a:noFill/>
          </a:ln>
        </p:spPr>
        <p:txBody>
          <a:bodyPr spcFirstLastPara="1" wrap="square" lIns="91425" tIns="45700" rIns="91425" bIns="45700" anchor="t" anchorCtr="0">
            <a:normAutofit/>
          </a:bodyPr>
          <a:lstStyle/>
          <a:p>
            <a:pPr marL="228600" marR="0" lvl="0" indent="-50800" algn="just" rtl="0">
              <a:lnSpc>
                <a:spcPct val="90000"/>
              </a:lnSpc>
              <a:spcBef>
                <a:spcPts val="0"/>
              </a:spcBef>
              <a:spcAft>
                <a:spcPts val="0"/>
              </a:spcAft>
              <a:buClr>
                <a:schemeClr val="dk1"/>
              </a:buClr>
              <a:buSzPts val="2800"/>
              <a:buFont typeface="Arial"/>
              <a:buNone/>
            </a:pPr>
            <a:endParaRPr sz="2800" b="0" i="0" u="none" dirty="0">
              <a:solidFill>
                <a:schemeClr val="dk1"/>
              </a:solidFill>
              <a:latin typeface="Times New Roman"/>
              <a:ea typeface="Times New Roman"/>
              <a:cs typeface="Times New Roman"/>
              <a:sym typeface="Times New Roman"/>
            </a:endParaRPr>
          </a:p>
          <a:p>
            <a:pPr marL="228600" marR="0" lvl="0" indent="-228600" algn="just" rtl="0">
              <a:lnSpc>
                <a:spcPct val="150000"/>
              </a:lnSpc>
              <a:spcBef>
                <a:spcPts val="1000"/>
              </a:spcBef>
              <a:spcAft>
                <a:spcPts val="0"/>
              </a:spcAft>
              <a:buClr>
                <a:schemeClr val="dk1"/>
              </a:buClr>
              <a:buSzPts val="2800"/>
              <a:buFont typeface="Arial"/>
              <a:buChar char="•"/>
            </a:pPr>
            <a:r>
              <a:rPr lang="en-US" sz="2400" b="0" i="0" u="none" dirty="0">
                <a:solidFill>
                  <a:schemeClr val="dk1"/>
                </a:solidFill>
                <a:latin typeface="Times New Roman"/>
                <a:ea typeface="Times New Roman"/>
                <a:cs typeface="Times New Roman"/>
                <a:sym typeface="Times New Roman"/>
              </a:rPr>
              <a:t>Software Tool		:	PyCharm IDLE</a:t>
            </a:r>
            <a:endParaRPr sz="2400" dirty="0"/>
          </a:p>
          <a:p>
            <a:pPr marL="228600" marR="0" lvl="0" indent="-228600" algn="just" rtl="0">
              <a:lnSpc>
                <a:spcPct val="150000"/>
              </a:lnSpc>
              <a:spcBef>
                <a:spcPts val="1000"/>
              </a:spcBef>
              <a:spcAft>
                <a:spcPts val="0"/>
              </a:spcAft>
              <a:buClr>
                <a:schemeClr val="dk1"/>
              </a:buClr>
              <a:buSzPts val="2800"/>
              <a:buFont typeface="Arial"/>
              <a:buChar char="•"/>
            </a:pPr>
            <a:r>
              <a:rPr lang="en-US" sz="2400" b="0" i="0" u="none" dirty="0">
                <a:solidFill>
                  <a:schemeClr val="dk1"/>
                </a:solidFill>
                <a:latin typeface="Times New Roman"/>
                <a:ea typeface="Times New Roman"/>
                <a:cs typeface="Times New Roman"/>
                <a:sym typeface="Times New Roman"/>
              </a:rPr>
              <a:t>Operating System		:	</a:t>
            </a:r>
            <a:r>
              <a:rPr lang="en-US" sz="2400" b="0" i="0" u="none">
                <a:solidFill>
                  <a:schemeClr val="dk1"/>
                </a:solidFill>
                <a:latin typeface="Times New Roman"/>
                <a:ea typeface="Times New Roman"/>
                <a:cs typeface="Times New Roman"/>
                <a:sym typeface="Times New Roman"/>
              </a:rPr>
              <a:t>Windows 10 / 11</a:t>
            </a:r>
            <a:endParaRPr sz="2400" dirty="0"/>
          </a:p>
          <a:p>
            <a:pPr marL="228600" marR="0" lvl="0" indent="-228600" algn="just" rtl="0">
              <a:lnSpc>
                <a:spcPct val="150000"/>
              </a:lnSpc>
              <a:spcBef>
                <a:spcPts val="1000"/>
              </a:spcBef>
              <a:spcAft>
                <a:spcPts val="0"/>
              </a:spcAft>
              <a:buClr>
                <a:schemeClr val="dk1"/>
              </a:buClr>
              <a:buSzPts val="2800"/>
              <a:buFont typeface="Arial"/>
              <a:buChar char="•"/>
            </a:pPr>
            <a:r>
              <a:rPr lang="en-US" sz="2400" b="0" i="0" u="none" dirty="0">
                <a:solidFill>
                  <a:schemeClr val="dk1"/>
                </a:solidFill>
                <a:latin typeface="Times New Roman"/>
                <a:ea typeface="Times New Roman"/>
                <a:cs typeface="Times New Roman"/>
                <a:sym typeface="Times New Roman"/>
              </a:rPr>
              <a:t>Processors			:	Any Intel or AMD X86-64 processor</a:t>
            </a:r>
            <a:endParaRPr sz="2400" dirty="0"/>
          </a:p>
          <a:p>
            <a:pPr marL="228600" marR="0" lvl="0" indent="-228600" algn="just" rtl="0">
              <a:lnSpc>
                <a:spcPct val="150000"/>
              </a:lnSpc>
              <a:spcBef>
                <a:spcPts val="1000"/>
              </a:spcBef>
              <a:spcAft>
                <a:spcPts val="0"/>
              </a:spcAft>
              <a:buClr>
                <a:schemeClr val="dk1"/>
              </a:buClr>
              <a:buSzPts val="2800"/>
              <a:buFont typeface="Arial"/>
              <a:buChar char="•"/>
            </a:pPr>
            <a:r>
              <a:rPr lang="en-US" sz="2400" b="0" i="0" u="none" dirty="0">
                <a:solidFill>
                  <a:schemeClr val="dk1"/>
                </a:solidFill>
                <a:latin typeface="Times New Roman"/>
                <a:ea typeface="Times New Roman"/>
                <a:cs typeface="Times New Roman"/>
                <a:sym typeface="Times New Roman"/>
              </a:rPr>
              <a:t>RAM			:	2GB</a:t>
            </a:r>
            <a:endParaRPr sz="2400" dirty="0"/>
          </a:p>
          <a:p>
            <a:pPr marL="228600" marR="0" lvl="0" indent="-228600" algn="just" rtl="0">
              <a:lnSpc>
                <a:spcPct val="150000"/>
              </a:lnSpc>
              <a:spcBef>
                <a:spcPts val="1000"/>
              </a:spcBef>
              <a:spcAft>
                <a:spcPts val="0"/>
              </a:spcAft>
              <a:buClr>
                <a:schemeClr val="dk1"/>
              </a:buClr>
              <a:buSzPts val="2800"/>
              <a:buFont typeface="Arial"/>
              <a:buChar char="•"/>
            </a:pPr>
            <a:r>
              <a:rPr lang="en-US" sz="2400" b="0" i="0" u="none" dirty="0">
                <a:solidFill>
                  <a:schemeClr val="dk1"/>
                </a:solidFill>
                <a:latin typeface="Times New Roman"/>
                <a:ea typeface="Times New Roman"/>
                <a:cs typeface="Times New Roman"/>
                <a:sym typeface="Times New Roman"/>
              </a:rPr>
              <a:t>Graphics Card		:	No Specific graphics card required</a:t>
            </a:r>
            <a:endParaRPr sz="2400" dirty="0"/>
          </a:p>
          <a:p>
            <a:pPr marL="228600" marR="0" lvl="0" indent="-50800" algn="l" rtl="0">
              <a:lnSpc>
                <a:spcPct val="90000"/>
              </a:lnSpc>
              <a:spcBef>
                <a:spcPts val="1000"/>
              </a:spcBef>
              <a:spcAft>
                <a:spcPts val="0"/>
              </a:spcAft>
              <a:buClr>
                <a:schemeClr val="dk1"/>
              </a:buClr>
              <a:buSzPts val="2800"/>
              <a:buFont typeface="Arial"/>
              <a:buNone/>
            </a:pPr>
            <a:endParaRPr sz="2800" b="0" i="0" u="none" dirty="0">
              <a:solidFill>
                <a:schemeClr val="dk1"/>
              </a:solidFill>
              <a:latin typeface="Times New Roman"/>
              <a:ea typeface="Times New Roman"/>
              <a:cs typeface="Times New Roman"/>
              <a:sym typeface="Times New Roman"/>
            </a:endParaRPr>
          </a:p>
        </p:txBody>
      </p:sp>
      <p:sp>
        <p:nvSpPr>
          <p:cNvPr id="218" name="Google Shape;218;p27"/>
          <p:cNvSpPr txBox="1"/>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14</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8"/>
          <p:cNvSpPr txBox="1">
            <a:spLocks noGrp="1"/>
          </p:cNvSpPr>
          <p:nvPr>
            <p:ph type="title"/>
          </p:nvPr>
        </p:nvSpPr>
        <p:spPr>
          <a:xfrm>
            <a:off x="826604" y="66545"/>
            <a:ext cx="10515600" cy="132556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6000"/>
              <a:buFont typeface="Times New Roman"/>
              <a:buNone/>
            </a:pPr>
            <a:r>
              <a:rPr lang="en-US" sz="3200" b="1" i="0" u="none" dirty="0">
                <a:solidFill>
                  <a:schemeClr val="dk1"/>
                </a:solidFill>
                <a:latin typeface="Times New Roman"/>
                <a:ea typeface="Times New Roman"/>
                <a:cs typeface="Times New Roman"/>
                <a:sym typeface="Times New Roman"/>
              </a:rPr>
              <a:t>Hardware Requirements</a:t>
            </a:r>
            <a:endParaRPr sz="3200" b="1" dirty="0"/>
          </a:p>
        </p:txBody>
      </p:sp>
      <p:sp>
        <p:nvSpPr>
          <p:cNvPr id="224" name="Google Shape;224;p28"/>
          <p:cNvSpPr txBox="1">
            <a:spLocks noGrp="1"/>
          </p:cNvSpPr>
          <p:nvPr>
            <p:ph type="body" idx="1"/>
          </p:nvPr>
        </p:nvSpPr>
        <p:spPr>
          <a:xfrm>
            <a:off x="351182" y="1997765"/>
            <a:ext cx="11466444" cy="4723710"/>
          </a:xfrm>
          <a:prstGeom prst="rect">
            <a:avLst/>
          </a:prstGeom>
          <a:noFill/>
          <a:ln>
            <a:noFill/>
          </a:ln>
        </p:spPr>
        <p:txBody>
          <a:bodyPr spcFirstLastPara="1" wrap="square" lIns="91425" tIns="45700" rIns="91425" bIns="45700" anchor="t" anchorCtr="0">
            <a:normAutofit/>
          </a:bodyPr>
          <a:lstStyle/>
          <a:p>
            <a:pPr marL="0" marR="0" lvl="0" indent="-177800" algn="just" rtl="0">
              <a:lnSpc>
                <a:spcPct val="100000"/>
              </a:lnSpc>
              <a:spcBef>
                <a:spcPts val="1000"/>
              </a:spcBef>
              <a:spcAft>
                <a:spcPts val="0"/>
              </a:spcAft>
              <a:buClr>
                <a:schemeClr val="dk1"/>
              </a:buClr>
              <a:buSzPts val="2800"/>
              <a:buFont typeface="Arial"/>
              <a:buChar char="•"/>
            </a:pPr>
            <a:r>
              <a:rPr lang="en-US" sz="2400" b="0"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Operating System		: 	Windows XP / Windows Vista</a:t>
            </a:r>
            <a:endParaRPr sz="2400" dirty="0">
              <a:latin typeface="Times New Roman" panose="02020603050405020304" pitchFamily="18" charset="0"/>
              <a:cs typeface="Times New Roman" panose="02020603050405020304" pitchFamily="18" charset="0"/>
            </a:endParaRPr>
          </a:p>
          <a:p>
            <a:pPr marL="0" marR="0" lvl="0" indent="-177800" algn="just" rtl="0">
              <a:lnSpc>
                <a:spcPct val="100000"/>
              </a:lnSpc>
              <a:spcBef>
                <a:spcPts val="1000"/>
              </a:spcBef>
              <a:spcAft>
                <a:spcPts val="0"/>
              </a:spcAft>
              <a:buClr>
                <a:schemeClr val="dk1"/>
              </a:buClr>
              <a:buSzPts val="2800"/>
              <a:buFont typeface="Arial"/>
              <a:buChar char="•"/>
            </a:pPr>
            <a:r>
              <a:rPr lang="en-US" sz="2400" b="0"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Processor			:	Intel Core 2 DUO / AMD Athlon 64 X2 							5600+</a:t>
            </a:r>
            <a:endParaRPr sz="2400" dirty="0">
              <a:latin typeface="Times New Roman" panose="02020603050405020304" pitchFamily="18" charset="0"/>
              <a:cs typeface="Times New Roman" panose="02020603050405020304" pitchFamily="18" charset="0"/>
            </a:endParaRPr>
          </a:p>
          <a:p>
            <a:pPr marL="0" marR="0" lvl="0" indent="-177800" algn="just" rtl="0">
              <a:lnSpc>
                <a:spcPct val="100000"/>
              </a:lnSpc>
              <a:spcBef>
                <a:spcPts val="1000"/>
              </a:spcBef>
              <a:spcAft>
                <a:spcPts val="0"/>
              </a:spcAft>
              <a:buClr>
                <a:schemeClr val="dk1"/>
              </a:buClr>
              <a:buSzPts val="2800"/>
              <a:buFont typeface="Arial"/>
              <a:buChar char="•"/>
            </a:pPr>
            <a:r>
              <a:rPr lang="en-US" sz="2400" b="0"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Video card			:	NVIDIA Ge Force 7600 GT / ATI 								Radeon HD 2600 XT / Intel HD 								Graphics 3000</a:t>
            </a:r>
            <a:endParaRPr sz="2400" dirty="0">
              <a:latin typeface="Times New Roman" panose="02020603050405020304" pitchFamily="18" charset="0"/>
              <a:cs typeface="Times New Roman" panose="02020603050405020304" pitchFamily="18" charset="0"/>
            </a:endParaRPr>
          </a:p>
          <a:p>
            <a:pPr marL="0" marR="0" lvl="0" indent="-177800" algn="just" rtl="0">
              <a:lnSpc>
                <a:spcPct val="100000"/>
              </a:lnSpc>
              <a:spcBef>
                <a:spcPts val="1000"/>
              </a:spcBef>
              <a:spcAft>
                <a:spcPts val="0"/>
              </a:spcAft>
              <a:buClr>
                <a:schemeClr val="dk1"/>
              </a:buClr>
              <a:buSzPts val="2800"/>
              <a:buFont typeface="Arial"/>
              <a:buChar char="•"/>
            </a:pPr>
            <a:r>
              <a:rPr lang="en-US" sz="2400" b="0"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Memory			:	2GB RAM</a:t>
            </a:r>
            <a:endParaRPr sz="2400" dirty="0">
              <a:latin typeface="Times New Roman" panose="02020603050405020304" pitchFamily="18" charset="0"/>
              <a:cs typeface="Times New Roman" panose="02020603050405020304" pitchFamily="18" charset="0"/>
            </a:endParaRPr>
          </a:p>
          <a:p>
            <a:pPr marL="0" marR="0" lvl="0" indent="-177800" algn="just" rtl="0">
              <a:lnSpc>
                <a:spcPct val="100000"/>
              </a:lnSpc>
              <a:spcBef>
                <a:spcPts val="1000"/>
              </a:spcBef>
              <a:spcAft>
                <a:spcPts val="0"/>
              </a:spcAft>
              <a:buClr>
                <a:schemeClr val="dk1"/>
              </a:buClr>
              <a:buSzPts val="2800"/>
              <a:buFont typeface="Arial"/>
              <a:buChar char="•"/>
            </a:pPr>
            <a:r>
              <a:rPr lang="en-US" sz="2400" b="0"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Resolution			:	1024*768 minimum display resolution</a:t>
            </a:r>
          </a:p>
          <a:p>
            <a:pPr marL="0" marR="0" lvl="0" indent="-177800" algn="just" rtl="0">
              <a:lnSpc>
                <a:spcPct val="100000"/>
              </a:lnSpc>
              <a:spcBef>
                <a:spcPts val="1000"/>
              </a:spcBef>
              <a:spcAft>
                <a:spcPts val="0"/>
              </a:spcAft>
              <a:buClr>
                <a:schemeClr val="dk1"/>
              </a:buClr>
              <a:buSzPts val="2800"/>
              <a:buFont typeface="Arial"/>
              <a:buChar char="•"/>
            </a:pPr>
            <a:r>
              <a:rPr lang="en-IN" sz="2400" dirty="0">
                <a:latin typeface="Times New Roman" panose="02020603050405020304" pitchFamily="18" charset="0"/>
                <a:cs typeface="Times New Roman" panose="02020603050405020304" pitchFamily="18" charset="0"/>
              </a:rPr>
              <a:t>External Device		:	Camera</a:t>
            </a:r>
            <a:endParaRPr sz="2400" dirty="0">
              <a:latin typeface="Times New Roman" panose="02020603050405020304" pitchFamily="18" charset="0"/>
              <a:cs typeface="Times New Roman" panose="02020603050405020304" pitchFamily="18" charset="0"/>
            </a:endParaRPr>
          </a:p>
        </p:txBody>
      </p:sp>
      <p:sp>
        <p:nvSpPr>
          <p:cNvPr id="225" name="Google Shape;225;p28"/>
          <p:cNvSpPr txBox="1"/>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15</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9"/>
          <p:cNvSpPr txBox="1">
            <a:spLocks noGrp="1"/>
          </p:cNvSpPr>
          <p:nvPr>
            <p:ph type="title"/>
          </p:nvPr>
        </p:nvSpPr>
        <p:spPr>
          <a:xfrm>
            <a:off x="838200" y="191439"/>
            <a:ext cx="10515600" cy="105886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Times New Roman"/>
              <a:buNone/>
            </a:pPr>
            <a:r>
              <a:rPr lang="en-US" sz="3200" b="1" i="0" u="none" dirty="0">
                <a:solidFill>
                  <a:schemeClr val="dk1"/>
                </a:solidFill>
                <a:latin typeface="Times New Roman"/>
                <a:ea typeface="Times New Roman"/>
                <a:cs typeface="Times New Roman"/>
                <a:sym typeface="Times New Roman"/>
              </a:rPr>
              <a:t>Algorithm Usage</a:t>
            </a:r>
            <a:endParaRPr sz="3200" b="1" dirty="0"/>
          </a:p>
        </p:txBody>
      </p:sp>
      <p:sp>
        <p:nvSpPr>
          <p:cNvPr id="231" name="Google Shape;231;p29"/>
          <p:cNvSpPr txBox="1">
            <a:spLocks noGrp="1"/>
          </p:cNvSpPr>
          <p:nvPr>
            <p:ph type="body" idx="1"/>
          </p:nvPr>
        </p:nvSpPr>
        <p:spPr>
          <a:xfrm>
            <a:off x="382555" y="1250301"/>
            <a:ext cx="11448661" cy="5266385"/>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chemeClr val="dk1"/>
              </a:buClr>
              <a:buSzPts val="2400"/>
              <a:buFont typeface="Arial"/>
              <a:buNone/>
            </a:pPr>
            <a:r>
              <a:rPr lang="en-US" sz="2400" b="0" i="0" u="none" dirty="0">
                <a:solidFill>
                  <a:schemeClr val="dk1"/>
                </a:solidFill>
                <a:latin typeface="Times New Roman"/>
                <a:ea typeface="Times New Roman"/>
                <a:cs typeface="Times New Roman"/>
                <a:sym typeface="Times New Roman"/>
              </a:rPr>
              <a:t>Three algorithms are used:</a:t>
            </a:r>
            <a:endParaRPr sz="2400" dirty="0"/>
          </a:p>
          <a:p>
            <a:pPr marL="0" marR="0" lvl="0" indent="0" algn="just" rtl="0">
              <a:lnSpc>
                <a:spcPct val="150000"/>
              </a:lnSpc>
              <a:spcBef>
                <a:spcPts val="1000"/>
              </a:spcBef>
              <a:spcAft>
                <a:spcPts val="0"/>
              </a:spcAft>
              <a:buClr>
                <a:schemeClr val="dk1"/>
              </a:buClr>
              <a:buSzPts val="2400"/>
              <a:buFont typeface="Arial"/>
              <a:buNone/>
            </a:pPr>
            <a:r>
              <a:rPr lang="en-US" sz="2400" b="0" i="0" u="none" dirty="0">
                <a:solidFill>
                  <a:schemeClr val="dk1"/>
                </a:solidFill>
                <a:latin typeface="Times New Roman"/>
                <a:ea typeface="Times New Roman"/>
                <a:cs typeface="Times New Roman"/>
                <a:sym typeface="Times New Roman"/>
              </a:rPr>
              <a:t>	1. HAAR cascade</a:t>
            </a:r>
            <a:endParaRPr sz="2400" dirty="0"/>
          </a:p>
          <a:p>
            <a:pPr marL="0" marR="0" lvl="0" indent="0" algn="just" rtl="0">
              <a:lnSpc>
                <a:spcPct val="150000"/>
              </a:lnSpc>
              <a:spcBef>
                <a:spcPts val="1000"/>
              </a:spcBef>
              <a:spcAft>
                <a:spcPts val="0"/>
              </a:spcAft>
              <a:buClr>
                <a:schemeClr val="dk1"/>
              </a:buClr>
              <a:buSzPts val="2400"/>
              <a:buFont typeface="Arial"/>
              <a:buNone/>
            </a:pPr>
            <a:r>
              <a:rPr lang="en-US" sz="2400" b="0" i="0" u="none" dirty="0">
                <a:solidFill>
                  <a:schemeClr val="dk1"/>
                </a:solidFill>
                <a:latin typeface="Times New Roman"/>
                <a:ea typeface="Times New Roman"/>
                <a:cs typeface="Times New Roman"/>
                <a:sym typeface="Times New Roman"/>
              </a:rPr>
              <a:t>	2. </a:t>
            </a:r>
            <a:r>
              <a:rPr lang="en-US" sz="2400" dirty="0">
                <a:latin typeface="Times New Roman"/>
                <a:ea typeface="Times New Roman"/>
                <a:cs typeface="Times New Roman"/>
                <a:sym typeface="Times New Roman"/>
              </a:rPr>
              <a:t>LBPH face recognition</a:t>
            </a:r>
            <a:endParaRPr sz="2400" dirty="0"/>
          </a:p>
          <a:p>
            <a:pPr marL="0" marR="0" lvl="0" indent="0" algn="just" rtl="0">
              <a:lnSpc>
                <a:spcPct val="150000"/>
              </a:lnSpc>
              <a:spcBef>
                <a:spcPts val="1000"/>
              </a:spcBef>
              <a:spcAft>
                <a:spcPts val="0"/>
              </a:spcAft>
              <a:buClr>
                <a:schemeClr val="dk1"/>
              </a:buClr>
              <a:buSzPts val="2400"/>
              <a:buFont typeface="Arial"/>
              <a:buNone/>
            </a:pPr>
            <a:r>
              <a:rPr lang="en-US" sz="2400" b="0" i="0" u="none" dirty="0">
                <a:solidFill>
                  <a:schemeClr val="dk1"/>
                </a:solidFill>
                <a:latin typeface="Times New Roman"/>
                <a:ea typeface="Times New Roman"/>
                <a:cs typeface="Times New Roman"/>
                <a:sym typeface="Times New Roman"/>
              </a:rPr>
              <a:t>	3. face-</a:t>
            </a:r>
            <a:r>
              <a:rPr lang="en-US" sz="2400" b="0" i="0" u="none" dirty="0" err="1">
                <a:solidFill>
                  <a:schemeClr val="dk1"/>
                </a:solidFill>
                <a:latin typeface="Times New Roman"/>
                <a:ea typeface="Times New Roman"/>
                <a:cs typeface="Times New Roman"/>
                <a:sym typeface="Times New Roman"/>
              </a:rPr>
              <a:t>trainer.yml</a:t>
            </a:r>
            <a:endParaRPr sz="2400" dirty="0"/>
          </a:p>
          <a:p>
            <a:pPr marL="0" marR="0" lvl="0" indent="0" algn="just" rtl="0">
              <a:lnSpc>
                <a:spcPct val="150000"/>
              </a:lnSpc>
              <a:spcBef>
                <a:spcPts val="1000"/>
              </a:spcBef>
              <a:spcAft>
                <a:spcPts val="0"/>
              </a:spcAft>
              <a:buClr>
                <a:schemeClr val="dk1"/>
              </a:buClr>
              <a:buSzPts val="2400"/>
              <a:buFont typeface="Arial"/>
              <a:buNone/>
            </a:pPr>
            <a:r>
              <a:rPr lang="en-US" sz="2400" b="0" i="0" u="none" dirty="0">
                <a:solidFill>
                  <a:schemeClr val="dk1"/>
                </a:solidFill>
                <a:latin typeface="Times New Roman"/>
                <a:ea typeface="Times New Roman"/>
                <a:cs typeface="Times New Roman"/>
                <a:sym typeface="Times New Roman"/>
              </a:rPr>
              <a:t> in which they are used in the gaming environment for the following purposes:</a:t>
            </a:r>
            <a:endParaRPr sz="2400" dirty="0"/>
          </a:p>
          <a:p>
            <a:pPr marL="0" marR="0" lvl="0" indent="0" algn="just" rtl="0">
              <a:lnSpc>
                <a:spcPct val="150000"/>
              </a:lnSpc>
              <a:spcBef>
                <a:spcPts val="1000"/>
              </a:spcBef>
              <a:spcAft>
                <a:spcPts val="0"/>
              </a:spcAft>
              <a:buClr>
                <a:schemeClr val="dk1"/>
              </a:buClr>
              <a:buSzPts val="2400"/>
              <a:buFont typeface="Arial"/>
              <a:buNone/>
            </a:pPr>
            <a:r>
              <a:rPr lang="en-US" sz="2400" b="0" i="0" u="none" dirty="0">
                <a:solidFill>
                  <a:schemeClr val="dk1"/>
                </a:solidFill>
                <a:latin typeface="Times New Roman"/>
                <a:ea typeface="Times New Roman"/>
                <a:cs typeface="Times New Roman"/>
                <a:sym typeface="Times New Roman"/>
              </a:rPr>
              <a:t>	- HAAR cascade is a feature-based algorithm for object detection.</a:t>
            </a:r>
          </a:p>
          <a:p>
            <a:pPr marL="0" marR="0" lvl="0" indent="0" algn="just" rtl="0">
              <a:lnSpc>
                <a:spcPct val="150000"/>
              </a:lnSpc>
              <a:spcBef>
                <a:spcPts val="1000"/>
              </a:spcBef>
              <a:spcAft>
                <a:spcPts val="0"/>
              </a:spcAft>
              <a:buClr>
                <a:schemeClr val="dk1"/>
              </a:buClr>
              <a:buSzPts val="2400"/>
              <a:buFont typeface="Arial"/>
              <a:buNone/>
            </a:pPr>
            <a:r>
              <a:rPr lang="en-US" sz="2400" b="0" i="0" u="none" dirty="0">
                <a:solidFill>
                  <a:schemeClr val="dk1"/>
                </a:solidFill>
                <a:latin typeface="Times New Roman"/>
                <a:ea typeface="Times New Roman"/>
                <a:cs typeface="Times New Roman"/>
                <a:sym typeface="Times New Roman"/>
              </a:rPr>
              <a:t>	- </a:t>
            </a:r>
            <a:r>
              <a:rPr lang="en-US" sz="2400" dirty="0">
                <a:latin typeface="Times New Roman"/>
                <a:ea typeface="Times New Roman"/>
                <a:cs typeface="Times New Roman"/>
                <a:sym typeface="Times New Roman"/>
              </a:rPr>
              <a:t>LBPH is a Face-Recognition algorithm it is used to recognize the face</a:t>
            </a:r>
            <a:r>
              <a:rPr lang="en-US" sz="2400" b="0" i="0" u="none" dirty="0">
                <a:solidFill>
                  <a:schemeClr val="dk1"/>
                </a:solidFill>
                <a:latin typeface="Times New Roman"/>
                <a:ea typeface="Times New Roman"/>
                <a:cs typeface="Times New Roman"/>
                <a:sym typeface="Times New Roman"/>
              </a:rPr>
              <a:t>.</a:t>
            </a:r>
            <a:endParaRPr sz="2400" dirty="0"/>
          </a:p>
          <a:p>
            <a:pPr marL="0" marR="0" lvl="0" indent="0" algn="just" rtl="0">
              <a:lnSpc>
                <a:spcPct val="150000"/>
              </a:lnSpc>
              <a:spcBef>
                <a:spcPts val="1000"/>
              </a:spcBef>
              <a:spcAft>
                <a:spcPts val="0"/>
              </a:spcAft>
              <a:buClr>
                <a:schemeClr val="dk1"/>
              </a:buClr>
              <a:buSzPts val="2400"/>
              <a:buFont typeface="Arial"/>
              <a:buNone/>
            </a:pPr>
            <a:r>
              <a:rPr lang="en-US" sz="2400" b="0" i="0" u="none" dirty="0">
                <a:solidFill>
                  <a:schemeClr val="dk1"/>
                </a:solidFill>
                <a:latin typeface="Times New Roman"/>
                <a:ea typeface="Times New Roman"/>
                <a:cs typeface="Times New Roman"/>
                <a:sym typeface="Times New Roman"/>
              </a:rPr>
              <a:t>	- Face-</a:t>
            </a:r>
            <a:r>
              <a:rPr lang="en-US" sz="2400" b="0" i="0" u="none" dirty="0" err="1">
                <a:solidFill>
                  <a:schemeClr val="dk1"/>
                </a:solidFill>
                <a:latin typeface="Times New Roman"/>
                <a:ea typeface="Times New Roman"/>
                <a:cs typeface="Times New Roman"/>
                <a:sym typeface="Times New Roman"/>
              </a:rPr>
              <a:t>trainer.yml</a:t>
            </a:r>
            <a:r>
              <a:rPr lang="en-US" sz="2400" b="0" i="0" u="none" dirty="0">
                <a:solidFill>
                  <a:schemeClr val="dk1"/>
                </a:solidFill>
                <a:latin typeface="Times New Roman"/>
                <a:ea typeface="Times New Roman"/>
                <a:cs typeface="Times New Roman"/>
                <a:sym typeface="Times New Roman"/>
              </a:rPr>
              <a:t> is used to train the image in different ways.</a:t>
            </a:r>
            <a:endParaRPr sz="2400" dirty="0"/>
          </a:p>
          <a:p>
            <a:pPr marL="228600" marR="0" lvl="0" indent="-76200" algn="l" rtl="0">
              <a:lnSpc>
                <a:spcPct val="90000"/>
              </a:lnSpc>
              <a:spcBef>
                <a:spcPts val="1000"/>
              </a:spcBef>
              <a:spcAft>
                <a:spcPts val="0"/>
              </a:spcAft>
              <a:buClr>
                <a:schemeClr val="dk1"/>
              </a:buClr>
              <a:buSzPts val="2400"/>
              <a:buFont typeface="Arial"/>
              <a:buNone/>
            </a:pPr>
            <a:endParaRPr sz="2400" b="0" i="0" u="none" dirty="0">
              <a:solidFill>
                <a:schemeClr val="dk1"/>
              </a:solidFill>
              <a:latin typeface="Times New Roman"/>
              <a:ea typeface="Times New Roman"/>
              <a:cs typeface="Times New Roman"/>
              <a:sym typeface="Times New Roman"/>
            </a:endParaRPr>
          </a:p>
        </p:txBody>
      </p:sp>
      <p:sp>
        <p:nvSpPr>
          <p:cNvPr id="232" name="Google Shape;232;p29"/>
          <p:cNvSpPr txBox="1"/>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16</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0"/>
          <p:cNvSpPr txBox="1">
            <a:spLocks noGrp="1"/>
          </p:cNvSpPr>
          <p:nvPr>
            <p:ph type="title"/>
          </p:nvPr>
        </p:nvSpPr>
        <p:spPr>
          <a:xfrm>
            <a:off x="838200" y="68262"/>
            <a:ext cx="10515600" cy="132556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6000"/>
              <a:buFont typeface="Times New Roman"/>
              <a:buNone/>
            </a:pPr>
            <a:r>
              <a:rPr lang="en-US" sz="3200" b="1" i="0" u="none" dirty="0">
                <a:solidFill>
                  <a:schemeClr val="dk1"/>
                </a:solidFill>
                <a:latin typeface="Times New Roman"/>
                <a:ea typeface="Times New Roman"/>
                <a:cs typeface="Times New Roman"/>
                <a:sym typeface="Times New Roman"/>
              </a:rPr>
              <a:t>List of Modules</a:t>
            </a:r>
            <a:endParaRPr sz="3200" b="1" dirty="0"/>
          </a:p>
        </p:txBody>
      </p:sp>
      <p:sp>
        <p:nvSpPr>
          <p:cNvPr id="238" name="Google Shape;238;p30"/>
          <p:cNvSpPr txBox="1">
            <a:spLocks noGrp="1"/>
          </p:cNvSpPr>
          <p:nvPr>
            <p:ph type="body" idx="1"/>
          </p:nvPr>
        </p:nvSpPr>
        <p:spPr>
          <a:xfrm>
            <a:off x="838200" y="1573212"/>
            <a:ext cx="10515600" cy="4603750"/>
          </a:xfrm>
          <a:prstGeom prst="rect">
            <a:avLst/>
          </a:prstGeom>
          <a:noFill/>
          <a:ln>
            <a:noFill/>
          </a:ln>
        </p:spPr>
        <p:txBody>
          <a:bodyPr spcFirstLastPara="1" wrap="square" lIns="91425" tIns="45700" rIns="91425" bIns="45700" anchor="t" anchorCtr="0">
            <a:normAutofit/>
          </a:bodyPr>
          <a:lstStyle/>
          <a:p>
            <a:pPr marL="0" marR="0" lvl="0" indent="0" algn="just" rtl="0">
              <a:lnSpc>
                <a:spcPct val="80000"/>
              </a:lnSpc>
              <a:spcBef>
                <a:spcPts val="0"/>
              </a:spcBef>
              <a:spcAft>
                <a:spcPts val="0"/>
              </a:spcAft>
              <a:buClr>
                <a:schemeClr val="dk1"/>
              </a:buClr>
              <a:buSzPts val="700"/>
              <a:buFont typeface="Arial"/>
              <a:buNone/>
            </a:pPr>
            <a:endParaRPr sz="700" b="0" i="0" u="none" dirty="0">
              <a:solidFill>
                <a:schemeClr val="dk1"/>
              </a:solidFill>
              <a:latin typeface="Times New Roman"/>
              <a:ea typeface="Times New Roman"/>
              <a:cs typeface="Times New Roman"/>
              <a:sym typeface="Times New Roman"/>
            </a:endParaRPr>
          </a:p>
          <a:p>
            <a:pPr fontAlgn="base"/>
            <a:r>
              <a:rPr lang="en-US" sz="2400" dirty="0">
                <a:latin typeface="Times New Roman" panose="02020603050405020304" pitchFamily="18" charset="0"/>
                <a:cs typeface="Times New Roman" panose="02020603050405020304" pitchFamily="18" charset="0"/>
              </a:rPr>
              <a:t>Face-Registration</a:t>
            </a:r>
          </a:p>
          <a:p>
            <a:pPr fontAlgn="base"/>
            <a:r>
              <a:rPr lang="en-US" sz="2400" dirty="0">
                <a:latin typeface="Times New Roman" panose="02020603050405020304" pitchFamily="18" charset="0"/>
                <a:cs typeface="Times New Roman" panose="02020603050405020304" pitchFamily="18" charset="0"/>
              </a:rPr>
              <a:t>Face-</a:t>
            </a:r>
            <a:r>
              <a:rPr lang="en-US" sz="2400" dirty="0" err="1">
                <a:latin typeface="Times New Roman" panose="02020603050405020304" pitchFamily="18" charset="0"/>
                <a:cs typeface="Times New Roman" panose="02020603050405020304" pitchFamily="18" charset="0"/>
              </a:rPr>
              <a:t>Trainning</a:t>
            </a:r>
            <a:endParaRPr lang="en-US" sz="2400" dirty="0">
              <a:latin typeface="Times New Roman" panose="02020603050405020304" pitchFamily="18" charset="0"/>
              <a:cs typeface="Times New Roman" panose="02020603050405020304" pitchFamily="18" charset="0"/>
            </a:endParaRPr>
          </a:p>
          <a:p>
            <a:pPr fontAlgn="base"/>
            <a:r>
              <a:rPr lang="en-US" sz="2400" dirty="0">
                <a:latin typeface="Times New Roman" panose="02020603050405020304" pitchFamily="18" charset="0"/>
                <a:cs typeface="Times New Roman" panose="02020603050405020304" pitchFamily="18" charset="0"/>
              </a:rPr>
              <a:t>Face-</a:t>
            </a:r>
            <a:r>
              <a:rPr lang="en-US" sz="2400" dirty="0" err="1">
                <a:latin typeface="Times New Roman" panose="02020603050405020304" pitchFamily="18" charset="0"/>
                <a:cs typeface="Times New Roman" panose="02020603050405020304" pitchFamily="18" charset="0"/>
              </a:rPr>
              <a:t>Recognization</a:t>
            </a:r>
            <a:r>
              <a:rPr lang="en-US" sz="2400" dirty="0">
                <a:latin typeface="Times New Roman" panose="02020603050405020304" pitchFamily="18" charset="0"/>
                <a:cs typeface="Times New Roman" panose="02020603050405020304" pitchFamily="18" charset="0"/>
              </a:rPr>
              <a:t> </a:t>
            </a:r>
          </a:p>
          <a:p>
            <a:pPr fontAlgn="base"/>
            <a:r>
              <a:rPr lang="en-US" sz="2400" dirty="0">
                <a:latin typeface="Times New Roman" panose="02020603050405020304" pitchFamily="18" charset="0"/>
                <a:cs typeface="Times New Roman" panose="02020603050405020304" pitchFamily="18" charset="0"/>
              </a:rPr>
              <a:t>Alerting</a:t>
            </a:r>
          </a:p>
        </p:txBody>
      </p:sp>
      <p:sp>
        <p:nvSpPr>
          <p:cNvPr id="239" name="Google Shape;239;p30"/>
          <p:cNvSpPr txBox="1"/>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17</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2"/>
          <p:cNvSpPr txBox="1">
            <a:spLocks noGrp="1"/>
          </p:cNvSpPr>
          <p:nvPr>
            <p:ph type="title"/>
          </p:nvPr>
        </p:nvSpPr>
        <p:spPr>
          <a:xfrm>
            <a:off x="1516063" y="741531"/>
            <a:ext cx="8466137" cy="720725"/>
          </a:xfrm>
          <a:prstGeom prst="rect">
            <a:avLst/>
          </a:prstGeom>
          <a:noFill/>
          <a:ln>
            <a:noFill/>
          </a:ln>
        </p:spPr>
        <p:txBody>
          <a:bodyPr spcFirstLastPara="1" wrap="square" lIns="91425" tIns="45700" rIns="91425" bIns="45700" anchor="ctr" anchorCtr="0">
            <a:noAutofit/>
          </a:bodyPr>
          <a:lstStyle/>
          <a:p>
            <a:pPr algn="ctr">
              <a:buClr>
                <a:schemeClr val="dk1"/>
              </a:buClr>
              <a:buSzPts val="4400"/>
            </a:pPr>
            <a:r>
              <a:rPr lang="en-US" sz="3200" b="1" dirty="0">
                <a:latin typeface="Times New Roman" panose="02020603050405020304" pitchFamily="18" charset="0"/>
                <a:cs typeface="Times New Roman" panose="02020603050405020304" pitchFamily="18" charset="0"/>
              </a:rPr>
              <a:t>Face-Registration</a:t>
            </a:r>
            <a:br>
              <a:rPr lang="en-US" dirty="0">
                <a:latin typeface="Times New Roman" panose="02020603050405020304" pitchFamily="18" charset="0"/>
                <a:cs typeface="Times New Roman" panose="02020603050405020304" pitchFamily="18" charset="0"/>
              </a:rPr>
            </a:br>
            <a:endParaRPr dirty="0"/>
          </a:p>
        </p:txBody>
      </p:sp>
      <p:sp>
        <p:nvSpPr>
          <p:cNvPr id="252" name="Google Shape;252;p32"/>
          <p:cNvSpPr txBox="1"/>
          <p:nvPr/>
        </p:nvSpPr>
        <p:spPr>
          <a:xfrm>
            <a:off x="1355936" y="6169600"/>
            <a:ext cx="9617916" cy="738623"/>
          </a:xfrm>
          <a:prstGeom prst="rect">
            <a:avLst/>
          </a:prstGeom>
          <a:noFill/>
          <a:ln>
            <a:noFill/>
          </a:ln>
        </p:spPr>
        <p:txBody>
          <a:bodyPr spcFirstLastPara="1" wrap="square" lIns="91425" tIns="45700" rIns="91425" bIns="45700" anchor="t" anchorCtr="0">
            <a:spAutoFit/>
          </a:bodyPr>
          <a:lstStyle/>
          <a:p>
            <a:pPr algn="just">
              <a:buClr>
                <a:schemeClr val="dk1"/>
              </a:buClr>
              <a:buSzPts val="2800"/>
            </a:pPr>
            <a:r>
              <a:rPr lang="en-US" sz="2800" b="0" i="0" u="none" dirty="0">
                <a:solidFill>
                  <a:schemeClr val="dk1"/>
                </a:solidFill>
                <a:latin typeface="Times New Roman"/>
                <a:ea typeface="Times New Roman"/>
                <a:cs typeface="Times New Roman"/>
                <a:sym typeface="Times New Roman"/>
              </a:rPr>
              <a:t>	This is the snapshot of the module -</a:t>
            </a:r>
            <a:r>
              <a:rPr lang="en-US" sz="2800" dirty="0">
                <a:latin typeface="Times New Roman" panose="02020603050405020304" pitchFamily="18" charset="0"/>
                <a:cs typeface="Times New Roman" panose="02020603050405020304" pitchFamily="18" charset="0"/>
              </a:rPr>
              <a:t>Face-Registration</a:t>
            </a:r>
          </a:p>
          <a:p>
            <a:pPr marL="0" marR="0" lvl="0" indent="0" algn="just" rtl="0">
              <a:lnSpc>
                <a:spcPct val="100000"/>
              </a:lnSpc>
              <a:spcBef>
                <a:spcPts val="0"/>
              </a:spcBef>
              <a:spcAft>
                <a:spcPts val="0"/>
              </a:spcAft>
              <a:buClr>
                <a:schemeClr val="dk1"/>
              </a:buClr>
              <a:buSzPts val="2800"/>
              <a:buFont typeface="Times New Roman"/>
              <a:buNone/>
            </a:pPr>
            <a:endParaRPr dirty="0"/>
          </a:p>
        </p:txBody>
      </p:sp>
      <p:sp>
        <p:nvSpPr>
          <p:cNvPr id="254" name="Google Shape;254;p32"/>
          <p:cNvSpPr txBox="1"/>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18</a:t>
            </a:fld>
            <a:endParaRPr/>
          </a:p>
        </p:txBody>
      </p:sp>
      <p:pic>
        <p:nvPicPr>
          <p:cNvPr id="9" name="Picture 8">
            <a:extLst>
              <a:ext uri="{FF2B5EF4-FFF2-40B4-BE49-F238E27FC236}">
                <a16:creationId xmlns:a16="http://schemas.microsoft.com/office/drawing/2014/main" id="{4BE16D02-8950-4E7B-816E-C2CB54D32D93}"/>
              </a:ext>
            </a:extLst>
          </p:cNvPr>
          <p:cNvPicPr>
            <a:picLocks noChangeAspect="1"/>
          </p:cNvPicPr>
          <p:nvPr/>
        </p:nvPicPr>
        <p:blipFill>
          <a:blip r:embed="rId3"/>
          <a:stretch>
            <a:fillRect/>
          </a:stretch>
        </p:blipFill>
        <p:spPr>
          <a:xfrm>
            <a:off x="1777577" y="1287625"/>
            <a:ext cx="8654047" cy="486790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4"/>
          <p:cNvSpPr txBox="1">
            <a:spLocks noGrp="1"/>
          </p:cNvSpPr>
          <p:nvPr>
            <p:ph type="title"/>
          </p:nvPr>
        </p:nvSpPr>
        <p:spPr>
          <a:xfrm>
            <a:off x="838200" y="347663"/>
            <a:ext cx="10515600" cy="800100"/>
          </a:xfrm>
          <a:prstGeom prst="rect">
            <a:avLst/>
          </a:prstGeom>
          <a:noFill/>
          <a:ln>
            <a:noFill/>
          </a:ln>
        </p:spPr>
        <p:txBody>
          <a:bodyPr spcFirstLastPara="1" wrap="square" lIns="91425" tIns="45700" rIns="91425" bIns="45700" anchor="ctr" anchorCtr="0">
            <a:noAutofit/>
          </a:bodyPr>
          <a:lstStyle/>
          <a:p>
            <a:pPr algn="ctr">
              <a:buClr>
                <a:schemeClr val="dk1"/>
              </a:buClr>
              <a:buSzPts val="4400"/>
            </a:pPr>
            <a:r>
              <a:rPr lang="en-US" sz="3200" b="1" dirty="0">
                <a:latin typeface="Times New Roman" panose="02020603050405020304" pitchFamily="18" charset="0"/>
                <a:cs typeface="Times New Roman" panose="02020603050405020304" pitchFamily="18" charset="0"/>
              </a:rPr>
              <a:t>Face-</a:t>
            </a:r>
            <a:r>
              <a:rPr lang="en-US" sz="3200" b="1" dirty="0" err="1">
                <a:latin typeface="Times New Roman" panose="02020603050405020304" pitchFamily="18" charset="0"/>
                <a:cs typeface="Times New Roman" panose="02020603050405020304" pitchFamily="18" charset="0"/>
              </a:rPr>
              <a:t>Trainning</a:t>
            </a:r>
            <a:endParaRPr sz="3200" b="1" dirty="0"/>
          </a:p>
        </p:txBody>
      </p:sp>
      <p:sp>
        <p:nvSpPr>
          <p:cNvPr id="268" name="Google Shape;268;p34"/>
          <p:cNvSpPr txBox="1"/>
          <p:nvPr/>
        </p:nvSpPr>
        <p:spPr>
          <a:xfrm>
            <a:off x="2058987" y="6237644"/>
            <a:ext cx="8543925"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Times New Roman"/>
              <a:buNone/>
            </a:pPr>
            <a:r>
              <a:rPr lang="en-US" sz="2800" b="0" i="0" u="none" dirty="0">
                <a:solidFill>
                  <a:schemeClr val="dk1"/>
                </a:solidFill>
                <a:latin typeface="Times New Roman"/>
                <a:ea typeface="Times New Roman"/>
                <a:cs typeface="Times New Roman"/>
                <a:sym typeface="Times New Roman"/>
              </a:rPr>
              <a:t>This is the snapshot of the module- Face-</a:t>
            </a:r>
            <a:r>
              <a:rPr lang="en-US" sz="2800" b="0" i="0" u="none" dirty="0" err="1">
                <a:solidFill>
                  <a:schemeClr val="dk1"/>
                </a:solidFill>
                <a:latin typeface="Times New Roman"/>
                <a:ea typeface="Times New Roman"/>
                <a:cs typeface="Times New Roman"/>
                <a:sym typeface="Times New Roman"/>
              </a:rPr>
              <a:t>Trainninng</a:t>
            </a:r>
            <a:r>
              <a:rPr lang="en-US" sz="2800" b="0" i="0" u="none" dirty="0">
                <a:solidFill>
                  <a:schemeClr val="dk1"/>
                </a:solidFill>
                <a:latin typeface="Times New Roman"/>
                <a:ea typeface="Times New Roman"/>
                <a:cs typeface="Times New Roman"/>
                <a:sym typeface="Times New Roman"/>
              </a:rPr>
              <a:t>.</a:t>
            </a:r>
            <a:endParaRPr dirty="0"/>
          </a:p>
        </p:txBody>
      </p:sp>
      <p:sp>
        <p:nvSpPr>
          <p:cNvPr id="269" name="Google Shape;269;p34"/>
          <p:cNvSpPr txBox="1"/>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19</a:t>
            </a:fld>
            <a:endParaRPr/>
          </a:p>
        </p:txBody>
      </p:sp>
      <p:pic>
        <p:nvPicPr>
          <p:cNvPr id="12" name="Picture 11">
            <a:extLst>
              <a:ext uri="{FF2B5EF4-FFF2-40B4-BE49-F238E27FC236}">
                <a16:creationId xmlns:a16="http://schemas.microsoft.com/office/drawing/2014/main" id="{3E73BE17-79A1-4484-B00B-2F795DF8C71D}"/>
              </a:ext>
            </a:extLst>
          </p:cNvPr>
          <p:cNvPicPr>
            <a:picLocks noChangeAspect="1"/>
          </p:cNvPicPr>
          <p:nvPr/>
        </p:nvPicPr>
        <p:blipFill>
          <a:blip r:embed="rId3"/>
          <a:stretch>
            <a:fillRect/>
          </a:stretch>
        </p:blipFill>
        <p:spPr>
          <a:xfrm>
            <a:off x="1677178" y="1266469"/>
            <a:ext cx="8767691" cy="493182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p:nvPr/>
        </p:nvSpPr>
        <p:spPr>
          <a:xfrm>
            <a:off x="11074400" y="6467475"/>
            <a:ext cx="230187" cy="177800"/>
          </a:xfrm>
          <a:prstGeom prst="rect">
            <a:avLst/>
          </a:prstGeom>
          <a:noFill/>
          <a:ln>
            <a:noFill/>
          </a:ln>
        </p:spPr>
        <p:txBody>
          <a:bodyPr spcFirstLastPara="1" wrap="square" lIns="0" tIns="0" rIns="0" bIns="0" anchor="t" anchorCtr="0">
            <a:spAutoFit/>
          </a:bodyPr>
          <a:lstStyle/>
          <a:p>
            <a:pPr marL="38100" marR="0" lvl="0" indent="0" algn="l" rtl="0">
              <a:lnSpc>
                <a:spcPct val="100000"/>
              </a:lnSpc>
              <a:spcBef>
                <a:spcPts val="0"/>
              </a:spcBef>
              <a:spcAft>
                <a:spcPts val="0"/>
              </a:spcAft>
              <a:buClr>
                <a:srgbClr val="888888"/>
              </a:buClr>
              <a:buSzPts val="1200"/>
              <a:buFont typeface="Calibri"/>
              <a:buNone/>
            </a:pPr>
            <a:fld id="{00000000-1234-1234-1234-123412341234}" type="slidenum">
              <a:rPr lang="en-US" sz="1200" b="1" i="1" u="none" strike="noStrike" cap="none">
                <a:solidFill>
                  <a:srgbClr val="888888"/>
                </a:solidFill>
                <a:latin typeface="Calibri"/>
                <a:ea typeface="Calibri"/>
                <a:cs typeface="Calibri"/>
                <a:sym typeface="Calibri"/>
              </a:rPr>
              <a:t>2</a:t>
            </a:fld>
            <a:endParaRPr/>
          </a:p>
        </p:txBody>
      </p:sp>
      <p:sp>
        <p:nvSpPr>
          <p:cNvPr id="100" name="Google Shape;100;p14"/>
          <p:cNvSpPr txBox="1">
            <a:spLocks noGrp="1"/>
          </p:cNvSpPr>
          <p:nvPr>
            <p:ph type="title"/>
          </p:nvPr>
        </p:nvSpPr>
        <p:spPr>
          <a:xfrm>
            <a:off x="1117650" y="397646"/>
            <a:ext cx="9956700" cy="627721"/>
          </a:xfrm>
          <a:prstGeom prst="rect">
            <a:avLst/>
          </a:prstGeom>
          <a:noFill/>
          <a:ln>
            <a:noFill/>
          </a:ln>
        </p:spPr>
        <p:txBody>
          <a:bodyPr spcFirstLastPara="1" wrap="square" lIns="0" tIns="12050" rIns="0" bIns="0" anchor="ctr" anchorCtr="0">
            <a:spAutoFit/>
          </a:bodyPr>
          <a:lstStyle/>
          <a:p>
            <a:pPr marL="12700" lvl="0" indent="0" algn="ctr" rtl="0">
              <a:lnSpc>
                <a:spcPct val="100000"/>
              </a:lnSpc>
              <a:spcBef>
                <a:spcPts val="0"/>
              </a:spcBef>
              <a:spcAft>
                <a:spcPts val="0"/>
              </a:spcAft>
              <a:buClr>
                <a:schemeClr val="dk1"/>
              </a:buClr>
              <a:buSzPts val="4400"/>
              <a:buFont typeface="Calibri"/>
              <a:buNone/>
            </a:pPr>
            <a:r>
              <a:rPr lang="en-US" sz="4000" b="1" i="0" u="none" dirty="0">
                <a:solidFill>
                  <a:schemeClr val="dk1"/>
                </a:solidFill>
                <a:latin typeface="Times New Roman"/>
                <a:ea typeface="Times New Roman"/>
                <a:cs typeface="Times New Roman"/>
                <a:sym typeface="Times New Roman"/>
              </a:rPr>
              <a:t>      O</a:t>
            </a:r>
            <a:r>
              <a:rPr lang="en-US" sz="4000" b="1" dirty="0">
                <a:latin typeface="Times New Roman"/>
                <a:ea typeface="Times New Roman"/>
                <a:cs typeface="Times New Roman"/>
                <a:sym typeface="Times New Roman"/>
              </a:rPr>
              <a:t>utline</a:t>
            </a:r>
            <a:r>
              <a:rPr lang="en-US" sz="4000" b="1" i="0" u="none" dirty="0">
                <a:solidFill>
                  <a:schemeClr val="dk1"/>
                </a:solidFill>
                <a:latin typeface="Times New Roman"/>
                <a:ea typeface="Times New Roman"/>
                <a:cs typeface="Times New Roman"/>
                <a:sym typeface="Times New Roman"/>
              </a:rPr>
              <a:t> </a:t>
            </a:r>
            <a:r>
              <a:rPr lang="en-US" sz="4000" b="1" dirty="0">
                <a:latin typeface="Times New Roman"/>
                <a:ea typeface="Times New Roman"/>
                <a:cs typeface="Times New Roman"/>
                <a:sym typeface="Times New Roman"/>
              </a:rPr>
              <a:t>of the Presentation</a:t>
            </a:r>
            <a:endParaRPr sz="4000" b="1" dirty="0">
              <a:latin typeface="Times New Roman"/>
              <a:ea typeface="Times New Roman"/>
              <a:cs typeface="Times New Roman"/>
              <a:sym typeface="Times New Roman"/>
            </a:endParaRPr>
          </a:p>
        </p:txBody>
      </p:sp>
      <p:sp>
        <p:nvSpPr>
          <p:cNvPr id="101" name="Google Shape;101;p14"/>
          <p:cNvSpPr txBox="1"/>
          <p:nvPr/>
        </p:nvSpPr>
        <p:spPr>
          <a:xfrm>
            <a:off x="579992" y="1038463"/>
            <a:ext cx="7654800" cy="5819537"/>
          </a:xfrm>
          <a:prstGeom prst="rect">
            <a:avLst/>
          </a:prstGeom>
          <a:noFill/>
          <a:ln>
            <a:noFill/>
          </a:ln>
        </p:spPr>
        <p:txBody>
          <a:bodyPr spcFirstLastPara="1" wrap="square" lIns="0" tIns="93975" rIns="0" bIns="0" anchor="t" anchorCtr="0">
            <a:spAutoFit/>
          </a:bodyPr>
          <a:lstStyle/>
          <a:p>
            <a:pPr marL="241300" marR="0" lvl="0" indent="-228600" algn="l" rtl="0">
              <a:lnSpc>
                <a:spcPct val="100000"/>
              </a:lnSpc>
              <a:spcBef>
                <a:spcPts val="0"/>
              </a:spcBef>
              <a:spcAft>
                <a:spcPts val="0"/>
              </a:spcAft>
              <a:buClr>
                <a:schemeClr val="dk1"/>
              </a:buClr>
              <a:buSzPts val="2400"/>
              <a:buFont typeface="Arial"/>
              <a:buChar char="•"/>
            </a:pPr>
            <a:r>
              <a:rPr lang="en-US" sz="2400" b="0" i="0" u="none" strike="noStrike" cap="none" dirty="0">
                <a:solidFill>
                  <a:schemeClr val="dk1"/>
                </a:solidFill>
                <a:latin typeface="Times New Roman"/>
                <a:ea typeface="Times New Roman"/>
                <a:cs typeface="Times New Roman"/>
                <a:sym typeface="Times New Roman"/>
              </a:rPr>
              <a:t>O</a:t>
            </a:r>
            <a:r>
              <a:rPr lang="en-US" sz="2400" dirty="0">
                <a:solidFill>
                  <a:schemeClr val="dk1"/>
                </a:solidFill>
                <a:latin typeface="Times New Roman"/>
                <a:ea typeface="Times New Roman"/>
                <a:cs typeface="Times New Roman"/>
                <a:sym typeface="Times New Roman"/>
              </a:rPr>
              <a:t>bjective</a:t>
            </a:r>
            <a:endParaRPr sz="2400" dirty="0"/>
          </a:p>
          <a:p>
            <a:pPr marL="241300" marR="0" lvl="0" indent="-228600" algn="l" rtl="0">
              <a:lnSpc>
                <a:spcPct val="100000"/>
              </a:lnSpc>
              <a:spcBef>
                <a:spcPts val="600"/>
              </a:spcBef>
              <a:spcAft>
                <a:spcPts val="0"/>
              </a:spcAft>
              <a:buClr>
                <a:schemeClr val="dk1"/>
              </a:buClr>
              <a:buSzPts val="2400"/>
              <a:buFont typeface="Arial"/>
              <a:buChar char="•"/>
            </a:pPr>
            <a:r>
              <a:rPr lang="en-US" sz="2400" b="0" i="0" u="none" strike="noStrike" cap="none" dirty="0">
                <a:solidFill>
                  <a:schemeClr val="dk1"/>
                </a:solidFill>
                <a:latin typeface="Times New Roman"/>
                <a:ea typeface="Times New Roman"/>
                <a:cs typeface="Times New Roman"/>
                <a:sym typeface="Times New Roman"/>
              </a:rPr>
              <a:t>A</a:t>
            </a:r>
            <a:r>
              <a:rPr lang="en-US" sz="2400" dirty="0">
                <a:solidFill>
                  <a:schemeClr val="dk1"/>
                </a:solidFill>
                <a:latin typeface="Times New Roman"/>
                <a:ea typeface="Times New Roman"/>
                <a:cs typeface="Times New Roman"/>
                <a:sym typeface="Times New Roman"/>
              </a:rPr>
              <a:t>bstract</a:t>
            </a:r>
            <a:endParaRPr sz="2400" dirty="0"/>
          </a:p>
          <a:p>
            <a:pPr marL="241300" marR="0" lvl="0" indent="-228600" algn="l" rtl="0">
              <a:lnSpc>
                <a:spcPct val="100000"/>
              </a:lnSpc>
              <a:spcBef>
                <a:spcPts val="600"/>
              </a:spcBef>
              <a:spcAft>
                <a:spcPts val="0"/>
              </a:spcAft>
              <a:buClr>
                <a:schemeClr val="dk1"/>
              </a:buClr>
              <a:buSzPts val="2400"/>
              <a:buFont typeface="Arial"/>
              <a:buChar char="•"/>
            </a:pPr>
            <a:r>
              <a:rPr lang="en-US" sz="2400" b="0" i="0" u="none" strike="noStrike" cap="none" dirty="0">
                <a:solidFill>
                  <a:schemeClr val="dk1"/>
                </a:solidFill>
                <a:latin typeface="Times New Roman"/>
                <a:ea typeface="Times New Roman"/>
                <a:cs typeface="Times New Roman"/>
                <a:sym typeface="Times New Roman"/>
              </a:rPr>
              <a:t>E</a:t>
            </a:r>
            <a:r>
              <a:rPr lang="en-US" sz="2400" dirty="0">
                <a:solidFill>
                  <a:schemeClr val="dk1"/>
                </a:solidFill>
                <a:latin typeface="Times New Roman"/>
                <a:ea typeface="Times New Roman"/>
                <a:cs typeface="Times New Roman"/>
                <a:sym typeface="Times New Roman"/>
              </a:rPr>
              <a:t>xisting System</a:t>
            </a:r>
            <a:endParaRPr sz="2400" dirty="0"/>
          </a:p>
          <a:p>
            <a:pPr marL="241300" marR="0" lvl="0" indent="-228600" algn="l" rtl="0">
              <a:lnSpc>
                <a:spcPct val="100000"/>
              </a:lnSpc>
              <a:spcBef>
                <a:spcPts val="600"/>
              </a:spcBef>
              <a:spcAft>
                <a:spcPts val="0"/>
              </a:spcAft>
              <a:buClr>
                <a:schemeClr val="dk1"/>
              </a:buClr>
              <a:buSzPts val="2400"/>
              <a:buFont typeface="Arial"/>
              <a:buChar char="•"/>
            </a:pPr>
            <a:r>
              <a:rPr lang="en-US" sz="2400" b="0" i="0" u="none" strike="noStrike" cap="none" dirty="0">
                <a:solidFill>
                  <a:schemeClr val="dk1"/>
                </a:solidFill>
                <a:latin typeface="Times New Roman"/>
                <a:ea typeface="Times New Roman"/>
                <a:cs typeface="Times New Roman"/>
                <a:sym typeface="Times New Roman"/>
              </a:rPr>
              <a:t>D</a:t>
            </a:r>
            <a:r>
              <a:rPr lang="en-US" sz="2400" dirty="0">
                <a:solidFill>
                  <a:schemeClr val="dk1"/>
                </a:solidFill>
                <a:latin typeface="Times New Roman"/>
                <a:ea typeface="Times New Roman"/>
                <a:cs typeface="Times New Roman"/>
                <a:sym typeface="Times New Roman"/>
              </a:rPr>
              <a:t>isadvantage</a:t>
            </a:r>
            <a:endParaRPr sz="2400" dirty="0"/>
          </a:p>
          <a:p>
            <a:pPr marL="241300" marR="0" lvl="0" indent="-228600" algn="l" rtl="0">
              <a:lnSpc>
                <a:spcPct val="100000"/>
              </a:lnSpc>
              <a:spcBef>
                <a:spcPts val="600"/>
              </a:spcBef>
              <a:spcAft>
                <a:spcPts val="0"/>
              </a:spcAft>
              <a:buClr>
                <a:schemeClr val="dk1"/>
              </a:buClr>
              <a:buSzPts val="2400"/>
              <a:buFont typeface="Arial"/>
              <a:buChar char="•"/>
            </a:pPr>
            <a:r>
              <a:rPr lang="en-US" sz="2400" b="0" i="0" u="none" strike="noStrike" cap="none" dirty="0">
                <a:solidFill>
                  <a:schemeClr val="dk1"/>
                </a:solidFill>
                <a:latin typeface="Times New Roman"/>
                <a:ea typeface="Times New Roman"/>
                <a:cs typeface="Times New Roman"/>
                <a:sym typeface="Times New Roman"/>
              </a:rPr>
              <a:t>L</a:t>
            </a:r>
            <a:r>
              <a:rPr lang="en-US" sz="2400" dirty="0">
                <a:solidFill>
                  <a:schemeClr val="dk1"/>
                </a:solidFill>
                <a:latin typeface="Times New Roman"/>
                <a:ea typeface="Times New Roman"/>
                <a:cs typeface="Times New Roman"/>
                <a:sym typeface="Times New Roman"/>
              </a:rPr>
              <a:t>iterature </a:t>
            </a:r>
            <a:r>
              <a:rPr lang="en-US" sz="2400" b="0" i="0" u="none" strike="noStrike" cap="none" dirty="0">
                <a:solidFill>
                  <a:schemeClr val="dk1"/>
                </a:solidFill>
                <a:latin typeface="Times New Roman"/>
                <a:ea typeface="Times New Roman"/>
                <a:cs typeface="Times New Roman"/>
                <a:sym typeface="Times New Roman"/>
              </a:rPr>
              <a:t>S</a:t>
            </a:r>
            <a:r>
              <a:rPr lang="en-US" sz="2400" dirty="0">
                <a:solidFill>
                  <a:schemeClr val="dk1"/>
                </a:solidFill>
                <a:latin typeface="Times New Roman"/>
                <a:ea typeface="Times New Roman"/>
                <a:cs typeface="Times New Roman"/>
                <a:sym typeface="Times New Roman"/>
              </a:rPr>
              <a:t>urvey</a:t>
            </a:r>
            <a:endParaRPr sz="2400" dirty="0"/>
          </a:p>
          <a:p>
            <a:pPr marL="241300" marR="0" lvl="0" indent="-228600" algn="l" rtl="0">
              <a:lnSpc>
                <a:spcPct val="100000"/>
              </a:lnSpc>
              <a:spcBef>
                <a:spcPts val="600"/>
              </a:spcBef>
              <a:spcAft>
                <a:spcPts val="0"/>
              </a:spcAft>
              <a:buClr>
                <a:schemeClr val="dk1"/>
              </a:buClr>
              <a:buSzPts val="2400"/>
              <a:buFont typeface="Arial"/>
              <a:buChar char="•"/>
            </a:pPr>
            <a:r>
              <a:rPr lang="en-US" sz="2400" b="0" i="0" u="none" strike="noStrike" cap="none" dirty="0">
                <a:solidFill>
                  <a:schemeClr val="dk1"/>
                </a:solidFill>
                <a:latin typeface="Times New Roman"/>
                <a:ea typeface="Times New Roman"/>
                <a:cs typeface="Times New Roman"/>
                <a:sym typeface="Times New Roman"/>
              </a:rPr>
              <a:t>Propo</a:t>
            </a:r>
            <a:r>
              <a:rPr lang="en-US" sz="2400" dirty="0">
                <a:solidFill>
                  <a:schemeClr val="dk1"/>
                </a:solidFill>
                <a:latin typeface="Times New Roman"/>
                <a:ea typeface="Times New Roman"/>
                <a:cs typeface="Times New Roman"/>
                <a:sym typeface="Times New Roman"/>
              </a:rPr>
              <a:t>sed</a:t>
            </a:r>
            <a:r>
              <a:rPr lang="en-US" sz="2400" b="0" i="0" u="none" strike="noStrike" cap="none" dirty="0">
                <a:solidFill>
                  <a:schemeClr val="dk1"/>
                </a:solidFill>
                <a:latin typeface="Times New Roman"/>
                <a:ea typeface="Times New Roman"/>
                <a:cs typeface="Times New Roman"/>
                <a:sym typeface="Times New Roman"/>
              </a:rPr>
              <a:t> S</a:t>
            </a:r>
            <a:r>
              <a:rPr lang="en-US" sz="2400" dirty="0">
                <a:solidFill>
                  <a:schemeClr val="dk1"/>
                </a:solidFill>
                <a:latin typeface="Times New Roman"/>
                <a:ea typeface="Times New Roman"/>
                <a:cs typeface="Times New Roman"/>
                <a:sym typeface="Times New Roman"/>
              </a:rPr>
              <a:t>ystem</a:t>
            </a:r>
            <a:endParaRPr sz="2400" dirty="0"/>
          </a:p>
          <a:p>
            <a:pPr marL="241300" marR="0" lvl="0" indent="-228600" algn="l" rtl="0">
              <a:lnSpc>
                <a:spcPct val="100000"/>
              </a:lnSpc>
              <a:spcBef>
                <a:spcPts val="600"/>
              </a:spcBef>
              <a:spcAft>
                <a:spcPts val="0"/>
              </a:spcAft>
              <a:buClr>
                <a:schemeClr val="dk1"/>
              </a:buClr>
              <a:buSzPts val="2400"/>
              <a:buFont typeface="Arial"/>
              <a:buChar char="•"/>
            </a:pPr>
            <a:r>
              <a:rPr lang="en-US" sz="2400" b="0" i="0" u="none" strike="noStrike" cap="none" dirty="0">
                <a:solidFill>
                  <a:schemeClr val="dk1"/>
                </a:solidFill>
                <a:latin typeface="Times New Roman"/>
                <a:ea typeface="Times New Roman"/>
                <a:cs typeface="Times New Roman"/>
                <a:sym typeface="Times New Roman"/>
              </a:rPr>
              <a:t>A</a:t>
            </a:r>
            <a:r>
              <a:rPr lang="en-US" sz="2400" dirty="0">
                <a:solidFill>
                  <a:schemeClr val="dk1"/>
                </a:solidFill>
                <a:latin typeface="Times New Roman"/>
                <a:ea typeface="Times New Roman"/>
                <a:cs typeface="Times New Roman"/>
                <a:sym typeface="Times New Roman"/>
              </a:rPr>
              <a:t>dvantage</a:t>
            </a:r>
            <a:endParaRPr sz="2400" dirty="0"/>
          </a:p>
          <a:p>
            <a:pPr marL="241300" marR="0" lvl="0" indent="-228600" algn="l" rtl="0">
              <a:lnSpc>
                <a:spcPct val="100000"/>
              </a:lnSpc>
              <a:spcBef>
                <a:spcPts val="600"/>
              </a:spcBef>
              <a:spcAft>
                <a:spcPts val="0"/>
              </a:spcAft>
              <a:buClr>
                <a:schemeClr val="dk1"/>
              </a:buClr>
              <a:buSzPts val="2400"/>
              <a:buFont typeface="Arial"/>
              <a:buChar char="•"/>
            </a:pPr>
            <a:r>
              <a:rPr lang="en-US" sz="2400" b="0" i="0" u="none" strike="noStrike" cap="none" dirty="0">
                <a:solidFill>
                  <a:schemeClr val="dk1"/>
                </a:solidFill>
                <a:latin typeface="Times New Roman"/>
                <a:ea typeface="Times New Roman"/>
                <a:cs typeface="Times New Roman"/>
                <a:sym typeface="Times New Roman"/>
              </a:rPr>
              <a:t>Architecture Diagram</a:t>
            </a:r>
            <a:endParaRPr sz="2400" b="0" i="0" u="none" strike="noStrike" cap="none" dirty="0">
              <a:solidFill>
                <a:schemeClr val="dk1"/>
              </a:solidFill>
              <a:latin typeface="Times New Roman"/>
              <a:ea typeface="Times New Roman"/>
              <a:cs typeface="Times New Roman"/>
              <a:sym typeface="Times New Roman"/>
            </a:endParaRPr>
          </a:p>
          <a:p>
            <a:pPr marL="241300" marR="0" lvl="0" indent="-228600" algn="l" rtl="0">
              <a:lnSpc>
                <a:spcPct val="100000"/>
              </a:lnSpc>
              <a:spcBef>
                <a:spcPts val="600"/>
              </a:spcBef>
              <a:spcAft>
                <a:spcPts val="0"/>
              </a:spcAft>
              <a:buClr>
                <a:schemeClr val="dk1"/>
              </a:buClr>
              <a:buSzPts val="2400"/>
              <a:buFont typeface="Arial"/>
              <a:buChar char="•"/>
            </a:pPr>
            <a:r>
              <a:rPr lang="en-US" sz="2400" b="0" i="0" u="none" strike="noStrike" cap="none" dirty="0">
                <a:solidFill>
                  <a:schemeClr val="dk1"/>
                </a:solidFill>
                <a:latin typeface="Times New Roman"/>
                <a:ea typeface="Times New Roman"/>
                <a:cs typeface="Times New Roman"/>
                <a:sym typeface="Times New Roman"/>
              </a:rPr>
              <a:t>Software and Hardware Requirement</a:t>
            </a:r>
            <a:endParaRPr sz="2400" dirty="0"/>
          </a:p>
          <a:p>
            <a:pPr marL="241300" marR="0" lvl="0" indent="-228600" algn="l" rtl="0">
              <a:lnSpc>
                <a:spcPct val="100000"/>
              </a:lnSpc>
              <a:spcBef>
                <a:spcPts val="600"/>
              </a:spcBef>
              <a:spcAft>
                <a:spcPts val="0"/>
              </a:spcAft>
              <a:buClr>
                <a:schemeClr val="dk1"/>
              </a:buClr>
              <a:buSzPts val="2400"/>
              <a:buFont typeface="Arial"/>
              <a:buChar char="•"/>
            </a:pPr>
            <a:r>
              <a:rPr lang="en-US" sz="2400" b="0" i="0" u="none" strike="noStrike" cap="none" dirty="0">
                <a:solidFill>
                  <a:schemeClr val="dk1"/>
                </a:solidFill>
                <a:latin typeface="Times New Roman"/>
                <a:ea typeface="Times New Roman"/>
                <a:cs typeface="Times New Roman"/>
                <a:sym typeface="Times New Roman"/>
              </a:rPr>
              <a:t>Algorithm  </a:t>
            </a:r>
          </a:p>
          <a:p>
            <a:pPr marL="241300" marR="0" lvl="0" indent="-228600" algn="l" rtl="0">
              <a:lnSpc>
                <a:spcPct val="100000"/>
              </a:lnSpc>
              <a:spcBef>
                <a:spcPts val="600"/>
              </a:spcBef>
              <a:spcAft>
                <a:spcPts val="0"/>
              </a:spcAft>
              <a:buClr>
                <a:schemeClr val="dk1"/>
              </a:buClr>
              <a:buSzPts val="2400"/>
              <a:buFont typeface="Arial"/>
              <a:buChar char="•"/>
            </a:pPr>
            <a:r>
              <a:rPr lang="en-US" sz="2400" b="0" i="0" u="none" strike="noStrike" cap="none" dirty="0">
                <a:solidFill>
                  <a:schemeClr val="dk1"/>
                </a:solidFill>
                <a:latin typeface="Times New Roman"/>
                <a:ea typeface="Times New Roman"/>
                <a:cs typeface="Times New Roman"/>
                <a:sym typeface="Times New Roman"/>
              </a:rPr>
              <a:t>M</a:t>
            </a:r>
            <a:r>
              <a:rPr lang="en-US" sz="2400" dirty="0">
                <a:solidFill>
                  <a:schemeClr val="dk1"/>
                </a:solidFill>
                <a:latin typeface="Times New Roman"/>
                <a:ea typeface="Times New Roman"/>
                <a:cs typeface="Times New Roman"/>
                <a:sym typeface="Times New Roman"/>
              </a:rPr>
              <a:t>odules </a:t>
            </a:r>
            <a:endParaRPr sz="2400" dirty="0"/>
          </a:p>
          <a:p>
            <a:pPr marL="241300" marR="0" lvl="0" indent="-228600" algn="l" rtl="0">
              <a:lnSpc>
                <a:spcPct val="100000"/>
              </a:lnSpc>
              <a:spcBef>
                <a:spcPts val="600"/>
              </a:spcBef>
              <a:spcAft>
                <a:spcPts val="0"/>
              </a:spcAft>
              <a:buClr>
                <a:schemeClr val="dk1"/>
              </a:buClr>
              <a:buSzPts val="2400"/>
              <a:buFont typeface="Arial"/>
              <a:buChar char="•"/>
            </a:pPr>
            <a:r>
              <a:rPr lang="en-US" sz="2400" b="0" i="0" u="none" strike="noStrike" cap="none" dirty="0">
                <a:solidFill>
                  <a:schemeClr val="dk1"/>
                </a:solidFill>
                <a:latin typeface="Times New Roman"/>
                <a:ea typeface="Times New Roman"/>
                <a:cs typeface="Times New Roman"/>
                <a:sym typeface="Times New Roman"/>
              </a:rPr>
              <a:t>Conclusion and Future Enhancemen</a:t>
            </a:r>
            <a:r>
              <a:rPr lang="en-US" sz="2400" dirty="0">
                <a:solidFill>
                  <a:schemeClr val="dk1"/>
                </a:solidFill>
                <a:latin typeface="Times New Roman"/>
                <a:ea typeface="Times New Roman"/>
                <a:cs typeface="Times New Roman"/>
                <a:sym typeface="Times New Roman"/>
              </a:rPr>
              <a:t>t</a:t>
            </a:r>
            <a:endParaRPr sz="2400" dirty="0">
              <a:solidFill>
                <a:schemeClr val="dk1"/>
              </a:solidFill>
              <a:latin typeface="Times New Roman"/>
              <a:ea typeface="Times New Roman"/>
              <a:cs typeface="Times New Roman"/>
              <a:sym typeface="Times New Roman"/>
            </a:endParaRPr>
          </a:p>
          <a:p>
            <a:pPr marL="241300" marR="0" lvl="0" indent="-228600" algn="l" rtl="0">
              <a:lnSpc>
                <a:spcPct val="100000"/>
              </a:lnSpc>
              <a:spcBef>
                <a:spcPts val="600"/>
              </a:spcBef>
              <a:spcAft>
                <a:spcPts val="0"/>
              </a:spcAft>
              <a:buClr>
                <a:schemeClr val="dk1"/>
              </a:buClr>
              <a:buSzPts val="2400"/>
              <a:buFont typeface="Arial"/>
              <a:buChar char="•"/>
            </a:pPr>
            <a:r>
              <a:rPr lang="en-US" sz="2400" b="0" i="0" u="none" strike="noStrike" cap="none" dirty="0">
                <a:solidFill>
                  <a:schemeClr val="dk1"/>
                </a:solidFill>
                <a:latin typeface="Times New Roman"/>
                <a:ea typeface="Times New Roman"/>
                <a:cs typeface="Times New Roman"/>
                <a:sym typeface="Times New Roman"/>
              </a:rPr>
              <a:t>R</a:t>
            </a:r>
            <a:r>
              <a:rPr lang="en-US" sz="2400" dirty="0">
                <a:solidFill>
                  <a:schemeClr val="dk1"/>
                </a:solidFill>
                <a:latin typeface="Times New Roman"/>
                <a:ea typeface="Times New Roman"/>
                <a:cs typeface="Times New Roman"/>
                <a:sym typeface="Times New Roman"/>
              </a:rPr>
              <a:t>eference</a:t>
            </a:r>
            <a:endParaRPr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6"/>
          <p:cNvSpPr txBox="1">
            <a:spLocks noGrp="1"/>
          </p:cNvSpPr>
          <p:nvPr>
            <p:ph type="title"/>
          </p:nvPr>
        </p:nvSpPr>
        <p:spPr>
          <a:xfrm>
            <a:off x="838200" y="263525"/>
            <a:ext cx="10515600" cy="884237"/>
          </a:xfrm>
          <a:prstGeom prst="rect">
            <a:avLst/>
          </a:prstGeom>
          <a:noFill/>
          <a:ln>
            <a:noFill/>
          </a:ln>
        </p:spPr>
        <p:txBody>
          <a:bodyPr spcFirstLastPara="1" wrap="square" lIns="91425" tIns="45700" rIns="91425" bIns="45700" anchor="ctr" anchorCtr="0">
            <a:noAutofit/>
          </a:bodyPr>
          <a:lstStyle/>
          <a:p>
            <a:pPr lvl="0" algn="ctr">
              <a:buClr>
                <a:schemeClr val="dk1"/>
              </a:buClr>
              <a:buSzPts val="4400"/>
            </a:pPr>
            <a:r>
              <a:rPr lang="en-US" sz="3200" b="1" dirty="0">
                <a:latin typeface="Times New Roman" panose="02020603050405020304" pitchFamily="18" charset="0"/>
                <a:cs typeface="Times New Roman" panose="02020603050405020304" pitchFamily="18" charset="0"/>
              </a:rPr>
              <a:t>Face-</a:t>
            </a:r>
            <a:r>
              <a:rPr lang="en-US" sz="3200" b="1" dirty="0" err="1">
                <a:latin typeface="Times New Roman" panose="02020603050405020304" pitchFamily="18" charset="0"/>
                <a:cs typeface="Times New Roman" panose="02020603050405020304" pitchFamily="18" charset="0"/>
              </a:rPr>
              <a:t>Recognization</a:t>
            </a:r>
            <a:endParaRPr sz="3200" b="1" dirty="0"/>
          </a:p>
        </p:txBody>
      </p:sp>
      <p:sp>
        <p:nvSpPr>
          <p:cNvPr id="283" name="Google Shape;283;p36"/>
          <p:cNvSpPr txBox="1"/>
          <p:nvPr/>
        </p:nvSpPr>
        <p:spPr>
          <a:xfrm>
            <a:off x="326571" y="6255288"/>
            <a:ext cx="1087016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800"/>
              <a:buFont typeface="Times New Roman"/>
              <a:buNone/>
            </a:pPr>
            <a:r>
              <a:rPr lang="en-US" sz="2800" b="0" i="0" u="none" dirty="0">
                <a:solidFill>
                  <a:schemeClr val="dk1"/>
                </a:solidFill>
                <a:latin typeface="Times New Roman"/>
                <a:ea typeface="Times New Roman"/>
                <a:cs typeface="Times New Roman"/>
                <a:sym typeface="Times New Roman"/>
              </a:rPr>
              <a:t>This is the snapshot of the module – Face-</a:t>
            </a:r>
            <a:r>
              <a:rPr lang="en-US" sz="2800" b="0" i="0" u="none" dirty="0" err="1">
                <a:solidFill>
                  <a:schemeClr val="dk1"/>
                </a:solidFill>
                <a:latin typeface="Times New Roman"/>
                <a:ea typeface="Times New Roman"/>
                <a:cs typeface="Times New Roman"/>
                <a:sym typeface="Times New Roman"/>
              </a:rPr>
              <a:t>Recognization</a:t>
            </a:r>
            <a:endParaRPr dirty="0"/>
          </a:p>
        </p:txBody>
      </p:sp>
      <p:sp>
        <p:nvSpPr>
          <p:cNvPr id="284" name="Google Shape;284;p36"/>
          <p:cNvSpPr txBox="1"/>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20</a:t>
            </a:fld>
            <a:endParaRPr/>
          </a:p>
        </p:txBody>
      </p:sp>
      <p:pic>
        <p:nvPicPr>
          <p:cNvPr id="10" name="Picture 9">
            <a:extLst>
              <a:ext uri="{FF2B5EF4-FFF2-40B4-BE49-F238E27FC236}">
                <a16:creationId xmlns:a16="http://schemas.microsoft.com/office/drawing/2014/main" id="{7D19ED5B-10C0-462A-AD93-40F87F2BC659}"/>
              </a:ext>
            </a:extLst>
          </p:cNvPr>
          <p:cNvPicPr>
            <a:picLocks noChangeAspect="1"/>
          </p:cNvPicPr>
          <p:nvPr/>
        </p:nvPicPr>
        <p:blipFill>
          <a:blip r:embed="rId3"/>
          <a:stretch>
            <a:fillRect/>
          </a:stretch>
        </p:blipFill>
        <p:spPr>
          <a:xfrm>
            <a:off x="1730411" y="1286143"/>
            <a:ext cx="8767690" cy="493182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0"/>
          <p:cNvSpPr txBox="1">
            <a:spLocks noGrp="1"/>
          </p:cNvSpPr>
          <p:nvPr>
            <p:ph type="title"/>
          </p:nvPr>
        </p:nvSpPr>
        <p:spPr>
          <a:xfrm>
            <a:off x="838200" y="179744"/>
            <a:ext cx="10515600" cy="109696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Times New Roman"/>
              <a:buNone/>
            </a:pPr>
            <a:r>
              <a:rPr lang="en-IN" sz="3200" b="1" dirty="0">
                <a:latin typeface="Times New Roman" panose="02020603050405020304" pitchFamily="18" charset="0"/>
                <a:cs typeface="Times New Roman" panose="02020603050405020304" pitchFamily="18" charset="0"/>
              </a:rPr>
              <a:t>Alerting</a:t>
            </a:r>
            <a:endParaRPr sz="3200" b="1" dirty="0">
              <a:latin typeface="Times New Roman" panose="02020603050405020304" pitchFamily="18" charset="0"/>
              <a:cs typeface="Times New Roman" panose="02020603050405020304" pitchFamily="18" charset="0"/>
            </a:endParaRPr>
          </a:p>
        </p:txBody>
      </p:sp>
      <p:sp>
        <p:nvSpPr>
          <p:cNvPr id="313" name="Google Shape;313;p40"/>
          <p:cNvSpPr txBox="1"/>
          <p:nvPr/>
        </p:nvSpPr>
        <p:spPr>
          <a:xfrm>
            <a:off x="241041" y="6277322"/>
            <a:ext cx="11112759"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Times New Roman"/>
              <a:buNone/>
            </a:pPr>
            <a:r>
              <a:rPr lang="en-US" sz="2800" b="0" i="0" u="none" dirty="0">
                <a:solidFill>
                  <a:schemeClr val="dk1"/>
                </a:solidFill>
                <a:latin typeface="Times New Roman"/>
                <a:ea typeface="Times New Roman"/>
                <a:cs typeface="Times New Roman"/>
                <a:sym typeface="Times New Roman"/>
              </a:rPr>
              <a:t>This is the snapshot of  the module –Alerting message through WhatsApp.</a:t>
            </a:r>
            <a:endParaRPr dirty="0"/>
          </a:p>
        </p:txBody>
      </p:sp>
      <p:sp>
        <p:nvSpPr>
          <p:cNvPr id="314" name="Google Shape;314;p40"/>
          <p:cNvSpPr txBox="1"/>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21</a:t>
            </a:fld>
            <a:endParaRPr/>
          </a:p>
        </p:txBody>
      </p:sp>
      <p:pic>
        <p:nvPicPr>
          <p:cNvPr id="8" name="Picture 7">
            <a:extLst>
              <a:ext uri="{FF2B5EF4-FFF2-40B4-BE49-F238E27FC236}">
                <a16:creationId xmlns:a16="http://schemas.microsoft.com/office/drawing/2014/main" id="{51AE23FB-380A-4F13-ACC6-C9DDD17B6DC8}"/>
              </a:ext>
            </a:extLst>
          </p:cNvPr>
          <p:cNvPicPr>
            <a:picLocks noChangeAspect="1"/>
          </p:cNvPicPr>
          <p:nvPr/>
        </p:nvPicPr>
        <p:blipFill>
          <a:blip r:embed="rId3"/>
          <a:stretch>
            <a:fillRect/>
          </a:stretch>
        </p:blipFill>
        <p:spPr>
          <a:xfrm>
            <a:off x="1795724" y="1231543"/>
            <a:ext cx="8731179" cy="491128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72A2D-6E24-4588-9692-E4E80019A051}"/>
              </a:ext>
            </a:extLst>
          </p:cNvPr>
          <p:cNvSpPr>
            <a:spLocks noGrp="1"/>
          </p:cNvSpPr>
          <p:nvPr>
            <p:ph type="title"/>
          </p:nvPr>
        </p:nvSpPr>
        <p:spPr>
          <a:xfrm>
            <a:off x="763555" y="136525"/>
            <a:ext cx="10515600" cy="1325562"/>
          </a:xfrm>
        </p:spPr>
        <p:txBody>
          <a:bodyPr/>
          <a:lstStyle/>
          <a:p>
            <a:pPr algn="ctr"/>
            <a:r>
              <a:rPr lang="en-IN" sz="3200" b="1" dirty="0">
                <a:latin typeface="Times New Roman" panose="02020603050405020304" pitchFamily="18" charset="0"/>
                <a:cs typeface="Times New Roman" panose="02020603050405020304" pitchFamily="18" charset="0"/>
              </a:rPr>
              <a:t>Admin/Owners’ screenshot of receiving the message</a:t>
            </a:r>
          </a:p>
        </p:txBody>
      </p:sp>
      <p:sp>
        <p:nvSpPr>
          <p:cNvPr id="4" name="Slide Number Placeholder 3">
            <a:extLst>
              <a:ext uri="{FF2B5EF4-FFF2-40B4-BE49-F238E27FC236}">
                <a16:creationId xmlns:a16="http://schemas.microsoft.com/office/drawing/2014/main" id="{7397F3EC-BF28-4516-A458-03F90FE9F3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pic>
        <p:nvPicPr>
          <p:cNvPr id="6" name="Picture 5">
            <a:extLst>
              <a:ext uri="{FF2B5EF4-FFF2-40B4-BE49-F238E27FC236}">
                <a16:creationId xmlns:a16="http://schemas.microsoft.com/office/drawing/2014/main" id="{ECA5D598-EF9F-4617-A650-B79A82847F9A}"/>
              </a:ext>
            </a:extLst>
          </p:cNvPr>
          <p:cNvPicPr>
            <a:picLocks noChangeAspect="1"/>
          </p:cNvPicPr>
          <p:nvPr/>
        </p:nvPicPr>
        <p:blipFill>
          <a:blip r:embed="rId2"/>
          <a:stretch>
            <a:fillRect/>
          </a:stretch>
        </p:blipFill>
        <p:spPr>
          <a:xfrm>
            <a:off x="1864567" y="1067096"/>
            <a:ext cx="2557910" cy="5684245"/>
          </a:xfrm>
          <a:prstGeom prst="rect">
            <a:avLst/>
          </a:prstGeom>
        </p:spPr>
      </p:pic>
      <p:sp>
        <p:nvSpPr>
          <p:cNvPr id="8" name="TextBox 7">
            <a:extLst>
              <a:ext uri="{FF2B5EF4-FFF2-40B4-BE49-F238E27FC236}">
                <a16:creationId xmlns:a16="http://schemas.microsoft.com/office/drawing/2014/main" id="{29871433-ECA4-4511-8A43-91E022D85009}"/>
              </a:ext>
            </a:extLst>
          </p:cNvPr>
          <p:cNvSpPr txBox="1"/>
          <p:nvPr/>
        </p:nvSpPr>
        <p:spPr>
          <a:xfrm>
            <a:off x="5122506" y="2845837"/>
            <a:ext cx="4683967" cy="1200329"/>
          </a:xfrm>
          <a:prstGeom prst="rect">
            <a:avLst/>
          </a:prstGeom>
          <a:noFill/>
        </p:spPr>
        <p:txBody>
          <a:bodyPr wrap="square" rtlCol="0">
            <a:spAutoFit/>
          </a:bodyPr>
          <a:lstStyle/>
          <a:p>
            <a:r>
              <a:rPr lang="en-US" sz="1800" dirty="0">
                <a:solidFill>
                  <a:schemeClr val="dk1"/>
                </a:solidFill>
                <a:latin typeface="Times New Roman"/>
                <a:ea typeface="Times New Roman"/>
                <a:cs typeface="Times New Roman"/>
                <a:sym typeface="Times New Roman"/>
              </a:rPr>
              <a:t>This is the snapshot of  the module –Admin/Owners’ screenshot of receiving the message.</a:t>
            </a:r>
            <a:endParaRPr lang="en-US" sz="1800" dirty="0"/>
          </a:p>
          <a:p>
            <a:endParaRPr lang="en-IN" sz="1800" dirty="0"/>
          </a:p>
        </p:txBody>
      </p:sp>
    </p:spTree>
    <p:extLst>
      <p:ext uri="{BB962C8B-B14F-4D97-AF65-F5344CB8AC3E}">
        <p14:creationId xmlns:p14="http://schemas.microsoft.com/office/powerpoint/2010/main" val="3045919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1"/>
          <p:cNvSpPr txBox="1"/>
          <p:nvPr/>
        </p:nvSpPr>
        <p:spPr>
          <a:xfrm>
            <a:off x="11074400" y="6467475"/>
            <a:ext cx="228600" cy="177800"/>
          </a:xfrm>
          <a:prstGeom prst="rect">
            <a:avLst/>
          </a:prstGeom>
          <a:noFill/>
          <a:ln>
            <a:noFill/>
          </a:ln>
        </p:spPr>
        <p:txBody>
          <a:bodyPr spcFirstLastPara="1" wrap="square" lIns="0" tIns="0" rIns="0" bIns="0" anchor="t" anchorCtr="0">
            <a:spAutoFit/>
          </a:bodyPr>
          <a:lstStyle/>
          <a:p>
            <a:pPr marL="38100" marR="0" lvl="0" indent="0" algn="l" rtl="0">
              <a:lnSpc>
                <a:spcPct val="100000"/>
              </a:lnSpc>
              <a:spcBef>
                <a:spcPts val="0"/>
              </a:spcBef>
              <a:spcAft>
                <a:spcPts val="0"/>
              </a:spcAft>
              <a:buClr>
                <a:srgbClr val="888888"/>
              </a:buClr>
              <a:buSzPts val="1200"/>
              <a:buFont typeface="Calibri"/>
              <a:buNone/>
            </a:pPr>
            <a:fld id="{00000000-1234-1234-1234-123412341234}" type="slidenum">
              <a:rPr lang="en-US" sz="1200" b="1" i="1" u="none">
                <a:solidFill>
                  <a:srgbClr val="888888"/>
                </a:solidFill>
                <a:latin typeface="Calibri"/>
                <a:ea typeface="Calibri"/>
                <a:cs typeface="Calibri"/>
                <a:sym typeface="Calibri"/>
              </a:rPr>
              <a:t>23</a:t>
            </a:fld>
            <a:endParaRPr/>
          </a:p>
        </p:txBody>
      </p:sp>
      <p:sp>
        <p:nvSpPr>
          <p:cNvPr id="320" name="Google Shape;320;p41"/>
          <p:cNvSpPr txBox="1">
            <a:spLocks noGrp="1"/>
          </p:cNvSpPr>
          <p:nvPr>
            <p:ph type="title"/>
          </p:nvPr>
        </p:nvSpPr>
        <p:spPr>
          <a:xfrm>
            <a:off x="3640137" y="450627"/>
            <a:ext cx="4668837" cy="505267"/>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chemeClr val="dk1"/>
              </a:buClr>
              <a:buSzPts val="5400"/>
              <a:buFont typeface="Calibri"/>
              <a:buNone/>
            </a:pPr>
            <a:r>
              <a:rPr lang="en-US" sz="3200" b="1" i="0" u="none" dirty="0">
                <a:solidFill>
                  <a:schemeClr val="dk1"/>
                </a:solidFill>
                <a:latin typeface="Times New Roman" panose="02020603050405020304" pitchFamily="18" charset="0"/>
                <a:cs typeface="Times New Roman" panose="02020603050405020304" pitchFamily="18" charset="0"/>
                <a:sym typeface="Calibri"/>
              </a:rPr>
              <a:t>   Conclusion</a:t>
            </a:r>
            <a:endParaRPr sz="2400" b="1" dirty="0">
              <a:latin typeface="Times New Roman" panose="02020603050405020304" pitchFamily="18" charset="0"/>
              <a:cs typeface="Times New Roman" panose="02020603050405020304" pitchFamily="18" charset="0"/>
            </a:endParaRPr>
          </a:p>
        </p:txBody>
      </p:sp>
      <p:sp>
        <p:nvSpPr>
          <p:cNvPr id="321" name="Google Shape;321;p41"/>
          <p:cNvSpPr txBox="1"/>
          <p:nvPr/>
        </p:nvSpPr>
        <p:spPr>
          <a:xfrm>
            <a:off x="348342" y="2548034"/>
            <a:ext cx="11495315" cy="3335523"/>
          </a:xfrm>
          <a:prstGeom prst="rect">
            <a:avLst/>
          </a:prstGeom>
          <a:noFill/>
          <a:ln>
            <a:noFill/>
          </a:ln>
        </p:spPr>
        <p:txBody>
          <a:bodyPr spcFirstLastPara="1" wrap="square" lIns="0" tIns="11425" rIns="0" bIns="0" anchor="t" anchorCtr="0">
            <a:spAutoFit/>
          </a:bodyPr>
          <a:lstStyle/>
          <a:p>
            <a:pPr lvl="0" algn="just">
              <a:lnSpc>
                <a:spcPct val="150000"/>
              </a:lnSpc>
              <a:buClr>
                <a:schemeClr val="dk1"/>
              </a:buClr>
              <a:buSzPts val="2400"/>
            </a:pPr>
            <a:r>
              <a:rPr lang="en-US" sz="2400" dirty="0">
                <a:latin typeface="Times New Roman" panose="02020603050405020304" pitchFamily="18" charset="0"/>
                <a:cs typeface="Times New Roman" panose="02020603050405020304" pitchFamily="18" charset="0"/>
              </a:rPr>
              <a:t>	We have many security options now. Technology is now a big part of our society and our foreseeable future, hence security is being an inevitable part. A system with 3 levels of security is implemented here. Even though many systems are available with many security options, a system with 3 levels of security at low cost is worth. Face recognition is the technology adopted here using machine learning, deep learning and WhatsApp is widely used, so the message is alerting through WhatsApp.</a:t>
            </a:r>
            <a:endParaRPr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2"/>
          <p:cNvSpPr txBox="1"/>
          <p:nvPr/>
        </p:nvSpPr>
        <p:spPr>
          <a:xfrm>
            <a:off x="11074400" y="6467475"/>
            <a:ext cx="228600" cy="177800"/>
          </a:xfrm>
          <a:prstGeom prst="rect">
            <a:avLst/>
          </a:prstGeom>
          <a:noFill/>
          <a:ln>
            <a:noFill/>
          </a:ln>
        </p:spPr>
        <p:txBody>
          <a:bodyPr spcFirstLastPara="1" wrap="square" lIns="0" tIns="0" rIns="0" bIns="0" anchor="t" anchorCtr="0">
            <a:spAutoFit/>
          </a:bodyPr>
          <a:lstStyle/>
          <a:p>
            <a:pPr marL="38100" marR="0" lvl="0" indent="0" algn="l" rtl="0">
              <a:lnSpc>
                <a:spcPct val="100000"/>
              </a:lnSpc>
              <a:spcBef>
                <a:spcPts val="0"/>
              </a:spcBef>
              <a:spcAft>
                <a:spcPts val="0"/>
              </a:spcAft>
              <a:buClr>
                <a:srgbClr val="888888"/>
              </a:buClr>
              <a:buSzPts val="1200"/>
              <a:buFont typeface="Calibri"/>
              <a:buNone/>
            </a:pPr>
            <a:fld id="{00000000-1234-1234-1234-123412341234}" type="slidenum">
              <a:rPr lang="en-US" sz="1200" b="1" i="1" u="none">
                <a:solidFill>
                  <a:srgbClr val="888888"/>
                </a:solidFill>
                <a:latin typeface="Calibri"/>
                <a:ea typeface="Calibri"/>
                <a:cs typeface="Calibri"/>
                <a:sym typeface="Calibri"/>
              </a:rPr>
              <a:t>24</a:t>
            </a:fld>
            <a:endParaRPr/>
          </a:p>
        </p:txBody>
      </p:sp>
      <p:sp>
        <p:nvSpPr>
          <p:cNvPr id="327" name="Google Shape;327;p42"/>
          <p:cNvSpPr txBox="1">
            <a:spLocks noGrp="1"/>
          </p:cNvSpPr>
          <p:nvPr>
            <p:ph type="title"/>
          </p:nvPr>
        </p:nvSpPr>
        <p:spPr>
          <a:xfrm>
            <a:off x="345233" y="535806"/>
            <a:ext cx="11504644" cy="504610"/>
          </a:xfrm>
          <a:prstGeom prst="rect">
            <a:avLst/>
          </a:prstGeom>
          <a:noFill/>
          <a:ln>
            <a:noFill/>
          </a:ln>
        </p:spPr>
        <p:txBody>
          <a:bodyPr spcFirstLastPara="1" wrap="square" lIns="0" tIns="12050" rIns="0" bIns="0" anchor="ctr" anchorCtr="0">
            <a:spAutoFit/>
          </a:bodyPr>
          <a:lstStyle/>
          <a:p>
            <a:pPr marL="19050" lvl="0" indent="0" algn="ctr" rtl="0">
              <a:lnSpc>
                <a:spcPct val="100000"/>
              </a:lnSpc>
              <a:spcBef>
                <a:spcPts val="0"/>
              </a:spcBef>
              <a:spcAft>
                <a:spcPts val="0"/>
              </a:spcAft>
              <a:buClr>
                <a:schemeClr val="dk1"/>
              </a:buClr>
              <a:buSzPts val="4400"/>
              <a:buFont typeface="Calibri"/>
              <a:buNone/>
            </a:pPr>
            <a:r>
              <a:rPr lang="en-US" sz="3200" b="1" i="0" u="none" dirty="0">
                <a:solidFill>
                  <a:schemeClr val="dk1"/>
                </a:solidFill>
                <a:latin typeface="Times New Roman" panose="02020603050405020304" pitchFamily="18" charset="0"/>
                <a:cs typeface="Times New Roman" panose="02020603050405020304" pitchFamily="18" charset="0"/>
                <a:sym typeface="Calibri"/>
              </a:rPr>
              <a:t>Future Enhancement</a:t>
            </a:r>
            <a:endParaRPr b="1" dirty="0">
              <a:latin typeface="Times New Roman" panose="02020603050405020304" pitchFamily="18" charset="0"/>
              <a:cs typeface="Times New Roman" panose="02020603050405020304" pitchFamily="18" charset="0"/>
            </a:endParaRPr>
          </a:p>
        </p:txBody>
      </p:sp>
      <p:sp>
        <p:nvSpPr>
          <p:cNvPr id="328" name="Google Shape;328;p42"/>
          <p:cNvSpPr txBox="1"/>
          <p:nvPr/>
        </p:nvSpPr>
        <p:spPr>
          <a:xfrm>
            <a:off x="345233" y="1978025"/>
            <a:ext cx="11504645" cy="4446069"/>
          </a:xfrm>
          <a:prstGeom prst="rect">
            <a:avLst/>
          </a:prstGeom>
          <a:noFill/>
          <a:ln>
            <a:noFill/>
          </a:ln>
        </p:spPr>
        <p:txBody>
          <a:bodyPr spcFirstLastPara="1" wrap="square" lIns="0" tIns="13950" rIns="0" bIns="0" anchor="t" anchorCtr="0">
            <a:spAutoFit/>
          </a:bodyPr>
          <a:lstStyle/>
          <a:p>
            <a:r>
              <a:rPr lang="en-US" sz="2400" dirty="0">
                <a:latin typeface="Times New Roman" panose="02020603050405020304" pitchFamily="18" charset="0"/>
                <a:cs typeface="Times New Roman" panose="02020603050405020304" pitchFamily="18" charset="0"/>
              </a:rPr>
              <a:t>	The scope of the project is more interactive and user-friendly. We are planning to integrate this machine learning project as a web application with an advanced python framework and the open-source platform called OpenCV. The OpenCV library makes programming easy to use. This comes up with advanced proficiencies like face detection, face tracking, facial recognition, and many more methods for artificial intelligence (AI). </a:t>
            </a:r>
          </a:p>
          <a:p>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By using this we are going to detect the faces of the persons passing through the camera, and check whether their photo matches with the data provided. If it matches it sends the name of the person entered or else sends unknown person entered / unknown person detected, then we can monitor through online using </a:t>
            </a:r>
            <a:r>
              <a:rPr lang="en-US" sz="2400" dirty="0" err="1">
                <a:latin typeface="Times New Roman" panose="02020603050405020304" pitchFamily="18" charset="0"/>
                <a:cs typeface="Times New Roman" panose="02020603050405020304" pitchFamily="18" charset="0"/>
              </a:rPr>
              <a:t>wifi</a:t>
            </a:r>
            <a:r>
              <a:rPr lang="en-US" sz="2400" dirty="0">
                <a:latin typeface="Times New Roman" panose="02020603050405020304" pitchFamily="18" charset="0"/>
                <a:cs typeface="Times New Roman" panose="02020603050405020304" pitchFamily="18" charset="0"/>
              </a:rPr>
              <a:t>  and smart devices.</a:t>
            </a:r>
          </a:p>
          <a:p>
            <a:br>
              <a:rPr lang="en-US" sz="2400" dirty="0">
                <a:latin typeface="Times New Roman" panose="02020603050405020304" pitchFamily="18" charset="0"/>
                <a:cs typeface="Times New Roman" panose="02020603050405020304" pitchFamily="18" charset="0"/>
              </a:rPr>
            </a:br>
            <a:endParaRPr sz="2400" b="0" i="0" u="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3"/>
          <p:cNvSpPr txBox="1">
            <a:spLocks noGrp="1"/>
          </p:cNvSpPr>
          <p:nvPr>
            <p:ph type="title"/>
          </p:nvPr>
        </p:nvSpPr>
        <p:spPr>
          <a:xfrm>
            <a:off x="838200" y="23067"/>
            <a:ext cx="10515600" cy="132556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6000"/>
              <a:buFont typeface="Times New Roman"/>
              <a:buNone/>
            </a:pPr>
            <a:r>
              <a:rPr lang="en-US" sz="3200" b="1" i="0" u="none" dirty="0">
                <a:solidFill>
                  <a:schemeClr val="dk1"/>
                </a:solidFill>
                <a:latin typeface="Times New Roman"/>
                <a:ea typeface="Times New Roman"/>
                <a:cs typeface="Times New Roman"/>
                <a:sym typeface="Times New Roman"/>
              </a:rPr>
              <a:t>Reference </a:t>
            </a:r>
            <a:endParaRPr sz="2000" b="1" dirty="0"/>
          </a:p>
        </p:txBody>
      </p:sp>
      <p:sp>
        <p:nvSpPr>
          <p:cNvPr id="334" name="Google Shape;334;p43"/>
          <p:cNvSpPr txBox="1">
            <a:spLocks noGrp="1"/>
          </p:cNvSpPr>
          <p:nvPr>
            <p:ph type="body" idx="1"/>
          </p:nvPr>
        </p:nvSpPr>
        <p:spPr>
          <a:xfrm>
            <a:off x="335901" y="1959429"/>
            <a:ext cx="11504645" cy="4542970"/>
          </a:xfrm>
          <a:prstGeom prst="rect">
            <a:avLst/>
          </a:prstGeom>
          <a:noFill/>
          <a:ln>
            <a:noFill/>
          </a:ln>
        </p:spPr>
        <p:txBody>
          <a:bodyPr spcFirstLastPara="1" wrap="square" lIns="91425" tIns="45700" rIns="91425" bIns="45700" anchor="t" anchorCtr="0">
            <a:normAutofit fontScale="92500"/>
          </a:bodyPr>
          <a:lstStyle/>
          <a:p>
            <a:pPr marL="114300" indent="0">
              <a:buNone/>
            </a:pPr>
            <a:r>
              <a:rPr lang="en-US" sz="1800" b="0" i="0" u="none" dirty="0">
                <a:solidFill>
                  <a:schemeClr val="dk1"/>
                </a:solidFill>
                <a:latin typeface="Times New Roman"/>
                <a:ea typeface="Times New Roman"/>
                <a:cs typeface="Times New Roman"/>
                <a:sym typeface="Times New Roman"/>
              </a:rPr>
              <a:t>[1] </a:t>
            </a:r>
            <a:r>
              <a:rPr lang="en-US" sz="1800" i="1" dirty="0">
                <a:latin typeface="Times New Roman" panose="02020603050405020304" pitchFamily="18" charset="0"/>
                <a:cs typeface="Times New Roman" panose="02020603050405020304" pitchFamily="18" charset="0"/>
              </a:rPr>
              <a:t>Computer Vision with the OpenCV Library</a:t>
            </a:r>
            <a:r>
              <a:rPr lang="en-US" sz="1800" dirty="0">
                <a:latin typeface="Times New Roman" panose="02020603050405020304" pitchFamily="18" charset="0"/>
                <a:cs typeface="Times New Roman" panose="02020603050405020304" pitchFamily="18" charset="0"/>
              </a:rPr>
              <a:t>, O’Reilly Publication.</a:t>
            </a:r>
          </a:p>
          <a:p>
            <a:pPr marL="114300" indent="0">
              <a:buNone/>
            </a:pPr>
            <a:endParaRPr lang="en-US" sz="1800" dirty="0">
              <a:latin typeface="Times New Roman" panose="02020603050405020304" pitchFamily="18" charset="0"/>
              <a:cs typeface="Times New Roman" panose="02020603050405020304" pitchFamily="18" charset="0"/>
            </a:endParaRPr>
          </a:p>
          <a:p>
            <a:pPr marL="114300" indent="0">
              <a:buNone/>
            </a:pPr>
            <a:r>
              <a:rPr lang="en-US" sz="1800"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[2] </a:t>
            </a:r>
            <a:r>
              <a:rPr lang="en-IN" sz="1800" dirty="0">
                <a:latin typeface="Times New Roman" panose="02020603050405020304" pitchFamily="18" charset="0"/>
                <a:cs typeface="Times New Roman" panose="02020603050405020304" pitchFamily="18" charset="0"/>
              </a:rPr>
              <a:t>M.A. Turk and A.P. Pentland, "</a:t>
            </a:r>
            <a:r>
              <a:rPr lang="en-IN" sz="1800" i="1" dirty="0">
                <a:latin typeface="Times New Roman" panose="02020603050405020304" pitchFamily="18" charset="0"/>
                <a:cs typeface="Times New Roman" panose="02020603050405020304" pitchFamily="18" charset="0"/>
              </a:rPr>
              <a:t>Face Recognition Using Eigenfaces</a:t>
            </a:r>
            <a:r>
              <a:rPr lang="en-IN" sz="1800" dirty="0">
                <a:latin typeface="Times New Roman" panose="02020603050405020304" pitchFamily="18" charset="0"/>
                <a:cs typeface="Times New Roman" panose="02020603050405020304" pitchFamily="18" charset="0"/>
              </a:rPr>
              <a:t>", IEEE Conf. on Computer Vision and Pattern Recognition, pp. 586-591, 1991.</a:t>
            </a:r>
          </a:p>
          <a:p>
            <a:pPr marL="114300" indent="0">
              <a:buNone/>
            </a:pPr>
            <a:r>
              <a:rPr lang="en-US" sz="1800" b="0" i="0" u="none" dirty="0">
                <a:solidFill>
                  <a:schemeClr val="dk1"/>
                </a:solidFill>
                <a:latin typeface="Times New Roman"/>
                <a:ea typeface="Times New Roman"/>
                <a:cs typeface="Times New Roman"/>
                <a:sym typeface="Times New Roman"/>
              </a:rPr>
              <a:t>[3]</a:t>
            </a:r>
            <a:r>
              <a:rPr lang="en-IN" b="1" dirty="0"/>
              <a:t> </a:t>
            </a:r>
            <a:r>
              <a:rPr lang="en-IN" sz="1600" dirty="0" err="1">
                <a:latin typeface="Times New Roman" panose="02020603050405020304" pitchFamily="18" charset="0"/>
                <a:cs typeface="Times New Roman" panose="02020603050405020304" pitchFamily="18" charset="0"/>
              </a:rPr>
              <a:t>KyungnamKim</a:t>
            </a:r>
            <a:r>
              <a:rPr lang="en-IN" sz="1600" dirty="0">
                <a:latin typeface="Times New Roman" panose="02020603050405020304" pitchFamily="18" charset="0"/>
                <a:cs typeface="Times New Roman" panose="02020603050405020304" pitchFamily="18" charset="0"/>
              </a:rPr>
              <a:t>” </a:t>
            </a:r>
            <a:r>
              <a:rPr lang="en-IN" sz="1600" i="1" dirty="0">
                <a:latin typeface="Times New Roman" panose="02020603050405020304" pitchFamily="18" charset="0"/>
                <a:cs typeface="Times New Roman" panose="02020603050405020304" pitchFamily="18" charset="0"/>
              </a:rPr>
              <a:t>Face Recognition using Principle Component Analysis.</a:t>
            </a:r>
            <a:endParaRPr sz="1600" i="1" dirty="0">
              <a:latin typeface="Times New Roman" panose="02020603050405020304" pitchFamily="18" charset="0"/>
              <a:cs typeface="Times New Roman" panose="02020603050405020304" pitchFamily="18" charset="0"/>
            </a:endParaRPr>
          </a:p>
          <a:p>
            <a:pPr marL="114300" indent="0">
              <a:buNone/>
            </a:pPr>
            <a:r>
              <a:rPr lang="en-US" sz="1800" b="0" i="0" u="none" dirty="0">
                <a:solidFill>
                  <a:schemeClr val="dk1"/>
                </a:solidFill>
                <a:latin typeface="Times New Roman"/>
                <a:ea typeface="Times New Roman"/>
                <a:cs typeface="Times New Roman"/>
                <a:sym typeface="Times New Roman"/>
              </a:rPr>
              <a:t>[4]</a:t>
            </a:r>
            <a:r>
              <a:rPr lang="en-IN" b="1" dirty="0"/>
              <a:t> </a:t>
            </a:r>
            <a:r>
              <a:rPr lang="en-IN" sz="1800" dirty="0">
                <a:latin typeface="Times New Roman" panose="02020603050405020304" pitchFamily="18" charset="0"/>
                <a:cs typeface="Times New Roman" panose="02020603050405020304" pitchFamily="18" charset="0"/>
              </a:rPr>
              <a:t>G B Huang, H Lee and EL. Miller, "</a:t>
            </a:r>
            <a:r>
              <a:rPr lang="en-IN" sz="1800" i="1" dirty="0">
                <a:latin typeface="Times New Roman" panose="02020603050405020304" pitchFamily="18" charset="0"/>
                <a:cs typeface="Times New Roman" panose="02020603050405020304" pitchFamily="18" charset="0"/>
              </a:rPr>
              <a:t>Learning hierarchical representation for Face verification with convolutional deep belief networks[C]</a:t>
            </a:r>
            <a:r>
              <a:rPr lang="en-IN" sz="1800" dirty="0">
                <a:latin typeface="Times New Roman" panose="02020603050405020304" pitchFamily="18" charset="0"/>
                <a:cs typeface="Times New Roman" panose="02020603050405020304" pitchFamily="18" charset="0"/>
              </a:rPr>
              <a:t>", Proceedings of International Conference on Computer Vision and Pattern Recognition, pp. 223-226, 2012.</a:t>
            </a:r>
            <a:br>
              <a:rPr lang="en-IN" sz="1800" dirty="0">
                <a:latin typeface="Times New Roman" panose="02020603050405020304" pitchFamily="18" charset="0"/>
                <a:cs typeface="Times New Roman" panose="02020603050405020304" pitchFamily="18" charset="0"/>
              </a:rPr>
            </a:br>
            <a:endParaRPr sz="1800" dirty="0">
              <a:latin typeface="Times New Roman" panose="02020603050405020304" pitchFamily="18" charset="0"/>
              <a:cs typeface="Times New Roman" panose="02020603050405020304" pitchFamily="18" charset="0"/>
            </a:endParaRPr>
          </a:p>
          <a:p>
            <a:pPr marL="114300" indent="0">
              <a:buNone/>
            </a:pPr>
            <a:r>
              <a:rPr lang="en-US" sz="1800" b="0" i="0" u="none" dirty="0">
                <a:solidFill>
                  <a:schemeClr val="dk1"/>
                </a:solidFill>
                <a:latin typeface="Times New Roman"/>
                <a:ea typeface="Times New Roman"/>
                <a:cs typeface="Times New Roman"/>
                <a:sym typeface="Times New Roman"/>
              </a:rPr>
              <a:t>[5]</a:t>
            </a:r>
            <a:r>
              <a:rPr lang="en-US" b="1" dirty="0"/>
              <a:t> </a:t>
            </a:r>
            <a:r>
              <a:rPr lang="en-US" sz="1800" dirty="0">
                <a:latin typeface="Times New Roman" panose="02020603050405020304" pitchFamily="18" charset="0"/>
                <a:cs typeface="Times New Roman" panose="02020603050405020304" pitchFamily="18" charset="0"/>
              </a:rPr>
              <a:t>Paul Viola and Matthew Jones, "</a:t>
            </a:r>
            <a:r>
              <a:rPr lang="en-US" sz="1800" i="1" dirty="0">
                <a:latin typeface="Times New Roman" panose="02020603050405020304" pitchFamily="18" charset="0"/>
                <a:cs typeface="Times New Roman" panose="02020603050405020304" pitchFamily="18" charset="0"/>
              </a:rPr>
              <a:t>Rapid object detection using a boosted cascade of simple features</a:t>
            </a:r>
            <a:r>
              <a:rPr lang="en-US" sz="1800" dirty="0">
                <a:latin typeface="Times New Roman" panose="02020603050405020304" pitchFamily="18" charset="0"/>
                <a:cs typeface="Times New Roman" panose="02020603050405020304" pitchFamily="18" charset="0"/>
              </a:rPr>
              <a:t>", Conference paper-IEEE Computer Society Conference on Computer Vision and Pattern Recognition.</a:t>
            </a:r>
          </a:p>
          <a:p>
            <a:pPr marL="114300" indent="0">
              <a:buNone/>
            </a:pPr>
            <a:endParaRPr lang="en-US" sz="1800" dirty="0">
              <a:latin typeface="Times New Roman" panose="02020603050405020304" pitchFamily="18" charset="0"/>
              <a:cs typeface="Times New Roman" panose="02020603050405020304" pitchFamily="18" charset="0"/>
            </a:endParaRPr>
          </a:p>
          <a:p>
            <a:pPr marL="114300" indent="0">
              <a:buNone/>
            </a:pPr>
            <a:r>
              <a:rPr lang="en-US" sz="1800" dirty="0">
                <a:latin typeface="Times New Roman" panose="02020603050405020304" pitchFamily="18" charset="0"/>
                <a:cs typeface="Times New Roman" panose="02020603050405020304" pitchFamily="18" charset="0"/>
              </a:rPr>
              <a:t>[6]</a:t>
            </a:r>
            <a:r>
              <a:rPr lang="en-IN" sz="1900" b="1" dirty="0"/>
              <a:t> </a:t>
            </a:r>
            <a:r>
              <a:rPr lang="en-IN" sz="1900" dirty="0" err="1">
                <a:latin typeface="Times New Roman" panose="02020603050405020304" pitchFamily="18" charset="0"/>
                <a:cs typeface="Times New Roman" panose="02020603050405020304" pitchFamily="18" charset="0"/>
              </a:rPr>
              <a:t>Ravishankara</a:t>
            </a:r>
            <a:r>
              <a:rPr lang="en-IN" sz="1900" dirty="0">
                <a:latin typeface="Times New Roman" panose="02020603050405020304" pitchFamily="18" charset="0"/>
                <a:cs typeface="Times New Roman" panose="02020603050405020304" pitchFamily="18" charset="0"/>
              </a:rPr>
              <a:t> K, Dhanush, </a:t>
            </a:r>
            <a:r>
              <a:rPr lang="en-IN" sz="1900" dirty="0" err="1">
                <a:latin typeface="Times New Roman" panose="02020603050405020304" pitchFamily="18" charset="0"/>
                <a:cs typeface="Times New Roman" panose="02020603050405020304" pitchFamily="18" charset="0"/>
              </a:rPr>
              <a:t>Vaisakh</a:t>
            </a:r>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Srajan</a:t>
            </a:r>
            <a:r>
              <a:rPr lang="en-IN" sz="1900" dirty="0">
                <a:latin typeface="Times New Roman" panose="02020603050405020304" pitchFamily="18" charset="0"/>
                <a:cs typeface="Times New Roman" panose="02020603050405020304" pitchFamily="18" charset="0"/>
              </a:rPr>
              <a:t> I S “</a:t>
            </a:r>
            <a:r>
              <a:rPr lang="en-IN" sz="1900" dirty="0" err="1">
                <a:latin typeface="Times New Roman" panose="02020603050405020304" pitchFamily="18" charset="0"/>
                <a:cs typeface="Times New Roman" panose="02020603050405020304" pitchFamily="18" charset="0"/>
              </a:rPr>
              <a:t>Whatsapp</a:t>
            </a:r>
            <a:r>
              <a:rPr lang="en-IN" sz="1900" dirty="0">
                <a:latin typeface="Times New Roman" panose="02020603050405020304" pitchFamily="18" charset="0"/>
                <a:cs typeface="Times New Roman" panose="02020603050405020304" pitchFamily="18" charset="0"/>
              </a:rPr>
              <a:t> Chat Analyzer”.</a:t>
            </a:r>
            <a:br>
              <a:rPr lang="en-US" sz="1800" dirty="0"/>
            </a:br>
            <a:endParaRPr sz="1800" b="0" i="0" u="none" dirty="0">
              <a:solidFill>
                <a:schemeClr val="dk1"/>
              </a:solidFill>
              <a:latin typeface="Times New Roman"/>
              <a:ea typeface="Times New Roman"/>
              <a:cs typeface="Times New Roman"/>
              <a:sym typeface="Times New Roman"/>
            </a:endParaRPr>
          </a:p>
          <a:p>
            <a:pPr marL="0" marR="0" lvl="0" indent="0" algn="just" rtl="0">
              <a:lnSpc>
                <a:spcPct val="70000"/>
              </a:lnSpc>
              <a:spcBef>
                <a:spcPts val="1000"/>
              </a:spcBef>
              <a:spcAft>
                <a:spcPts val="0"/>
              </a:spcAft>
              <a:buClr>
                <a:schemeClr val="dk1"/>
              </a:buClr>
              <a:buSzPts val="1700"/>
              <a:buFont typeface="Arial"/>
              <a:buNone/>
            </a:pPr>
            <a:endParaRPr sz="1700" b="0" i="0" u="none" dirty="0">
              <a:solidFill>
                <a:schemeClr val="dk1"/>
              </a:solidFill>
              <a:latin typeface="Times New Roman"/>
              <a:ea typeface="Times New Roman"/>
              <a:cs typeface="Times New Roman"/>
              <a:sym typeface="Times New Roman"/>
            </a:endParaRPr>
          </a:p>
          <a:p>
            <a:pPr marL="228600" marR="0" lvl="0" indent="-120650" algn="l" rtl="0">
              <a:lnSpc>
                <a:spcPct val="90000"/>
              </a:lnSpc>
              <a:spcBef>
                <a:spcPts val="1000"/>
              </a:spcBef>
              <a:spcAft>
                <a:spcPts val="0"/>
              </a:spcAft>
              <a:buClr>
                <a:schemeClr val="dk1"/>
              </a:buClr>
              <a:buSzPts val="1700"/>
              <a:buFont typeface="Arial"/>
              <a:buNone/>
            </a:pPr>
            <a:endParaRPr sz="1700" b="0" i="0" u="none" dirty="0">
              <a:solidFill>
                <a:schemeClr val="dk1"/>
              </a:solidFill>
              <a:latin typeface="Times New Roman"/>
              <a:ea typeface="Times New Roman"/>
              <a:cs typeface="Times New Roman"/>
              <a:sym typeface="Times New Roman"/>
            </a:endParaRPr>
          </a:p>
        </p:txBody>
      </p:sp>
      <p:sp>
        <p:nvSpPr>
          <p:cNvPr id="335" name="Google Shape;335;p43"/>
          <p:cNvSpPr txBox="1"/>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25</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5"/>
          <p:cNvSpPr txBox="1">
            <a:spLocks noGrp="1"/>
          </p:cNvSpPr>
          <p:nvPr>
            <p:ph type="body" idx="1"/>
          </p:nvPr>
        </p:nvSpPr>
        <p:spPr>
          <a:xfrm>
            <a:off x="838200" y="1114425"/>
            <a:ext cx="10515600" cy="382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9600"/>
              <a:buFont typeface="Arial"/>
              <a:buNone/>
            </a:pPr>
            <a:endParaRPr sz="9600" b="0" i="0" u="none">
              <a:solidFill>
                <a:schemeClr val="dk1"/>
              </a:solidFill>
              <a:latin typeface="Calibri"/>
              <a:ea typeface="Calibri"/>
              <a:cs typeface="Calibri"/>
              <a:sym typeface="Calibri"/>
            </a:endParaRPr>
          </a:p>
          <a:p>
            <a:pPr marL="0" marR="0" lvl="0" indent="0" algn="ctr" rtl="0">
              <a:lnSpc>
                <a:spcPct val="90000"/>
              </a:lnSpc>
              <a:spcBef>
                <a:spcPts val="1000"/>
              </a:spcBef>
              <a:spcAft>
                <a:spcPts val="0"/>
              </a:spcAft>
              <a:buClr>
                <a:schemeClr val="dk1"/>
              </a:buClr>
              <a:buSzPts val="9600"/>
              <a:buFont typeface="Arial"/>
              <a:buNone/>
            </a:pPr>
            <a:r>
              <a:rPr lang="en-US" sz="9600" b="0" i="0" u="none">
                <a:solidFill>
                  <a:schemeClr val="dk1"/>
                </a:solidFill>
                <a:latin typeface="Times New Roman"/>
                <a:ea typeface="Times New Roman"/>
                <a:cs typeface="Times New Roman"/>
                <a:sym typeface="Times New Roman"/>
              </a:rPr>
              <a:t>THANK YOU</a:t>
            </a:r>
            <a:endParaRPr/>
          </a:p>
        </p:txBody>
      </p:sp>
      <p:sp>
        <p:nvSpPr>
          <p:cNvPr id="348" name="Google Shape;348;p45"/>
          <p:cNvSpPr txBox="1"/>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26</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838200" y="136525"/>
            <a:ext cx="10515600" cy="132556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6000"/>
              <a:buFont typeface="Times New Roman"/>
              <a:buNone/>
            </a:pPr>
            <a:r>
              <a:rPr lang="en-US" sz="4000" b="1" i="0" u="none" dirty="0">
                <a:solidFill>
                  <a:schemeClr val="dk1"/>
                </a:solidFill>
                <a:latin typeface="Times New Roman"/>
                <a:ea typeface="Times New Roman"/>
                <a:cs typeface="Times New Roman"/>
                <a:sym typeface="Times New Roman"/>
              </a:rPr>
              <a:t>Objective</a:t>
            </a:r>
            <a:endParaRPr sz="4000" b="1" dirty="0"/>
          </a:p>
        </p:txBody>
      </p:sp>
      <p:sp>
        <p:nvSpPr>
          <p:cNvPr id="107" name="Google Shape;107;p15"/>
          <p:cNvSpPr txBox="1">
            <a:spLocks noGrp="1"/>
          </p:cNvSpPr>
          <p:nvPr>
            <p:ph type="body" idx="1"/>
          </p:nvPr>
        </p:nvSpPr>
        <p:spPr>
          <a:xfrm>
            <a:off x="351182" y="2005013"/>
            <a:ext cx="11536017" cy="4351337"/>
          </a:xfrm>
          <a:prstGeom prst="rect">
            <a:avLst/>
          </a:prstGeom>
          <a:noFill/>
          <a:ln>
            <a:noFill/>
          </a:ln>
        </p:spPr>
        <p:txBody>
          <a:bodyPr spcFirstLastPara="1" wrap="square" lIns="91425" tIns="45700" rIns="91425" bIns="45700" anchor="t" anchorCtr="0">
            <a:noAutofit/>
          </a:bodyPr>
          <a:lstStyle/>
          <a:p>
            <a:pPr marL="114300" indent="0" algn="just">
              <a:buNone/>
            </a:pPr>
            <a:r>
              <a:rPr lang="en-US" sz="2400" b="1" i="1" dirty="0">
                <a:latin typeface="Times New Roman" panose="02020603050405020304" pitchFamily="18" charset="0"/>
                <a:cs typeface="Times New Roman" panose="02020603050405020304" pitchFamily="18" charset="0"/>
              </a:rPr>
              <a:t>The major objectives of the project are as follows:</a:t>
            </a:r>
          </a:p>
          <a:p>
            <a:pPr algn="just" fontAlgn="base"/>
            <a:r>
              <a:rPr lang="en-US" sz="2400" dirty="0">
                <a:latin typeface="Times New Roman" panose="02020603050405020304" pitchFamily="18" charset="0"/>
                <a:cs typeface="Times New Roman" panose="02020603050405020304" pitchFamily="18" charset="0"/>
              </a:rPr>
              <a:t>We are proposing  an Information Security Strategy.</a:t>
            </a:r>
          </a:p>
          <a:p>
            <a:pPr algn="just" fontAlgn="base"/>
            <a:r>
              <a:rPr lang="en-US" sz="2400" dirty="0">
                <a:latin typeface="Times New Roman" panose="02020603050405020304" pitchFamily="18" charset="0"/>
                <a:cs typeface="Times New Roman" panose="02020603050405020304" pitchFamily="18" charset="0"/>
              </a:rPr>
              <a:t>To identify the  intruder using a machine learning algorithm.</a:t>
            </a:r>
          </a:p>
          <a:p>
            <a:pPr algn="just" fontAlgn="base"/>
            <a:r>
              <a:rPr lang="en-US" sz="2400" dirty="0">
                <a:latin typeface="Times New Roman" panose="02020603050405020304" pitchFamily="18" charset="0"/>
                <a:cs typeface="Times New Roman" panose="02020603050405020304" pitchFamily="18" charset="0"/>
              </a:rPr>
              <a:t>Image processing techniques are performed on this image and feature values are extracted.</a:t>
            </a:r>
          </a:p>
          <a:p>
            <a:pPr algn="just" fontAlgn="base"/>
            <a:r>
              <a:rPr lang="en-US" sz="2400" dirty="0">
                <a:latin typeface="Times New Roman" panose="02020603050405020304" pitchFamily="18" charset="0"/>
                <a:cs typeface="Times New Roman" panose="02020603050405020304" pitchFamily="18" charset="0"/>
              </a:rPr>
              <a:t>It detects and analyzes faces.</a:t>
            </a:r>
          </a:p>
          <a:p>
            <a:pPr algn="just" fontAlgn="base"/>
            <a:r>
              <a:rPr lang="en-US" sz="2400" dirty="0">
                <a:latin typeface="Times New Roman" panose="02020603050405020304" pitchFamily="18" charset="0"/>
                <a:cs typeface="Times New Roman" panose="02020603050405020304" pitchFamily="18" charset="0"/>
              </a:rPr>
              <a:t>Converting it to an image, to find a match.</a:t>
            </a:r>
          </a:p>
          <a:p>
            <a:pPr algn="just" fontAlgn="base"/>
            <a:r>
              <a:rPr lang="en-US" sz="2400" dirty="0">
                <a:latin typeface="Times New Roman" panose="02020603050405020304" pitchFamily="18" charset="0"/>
                <a:cs typeface="Times New Roman" panose="02020603050405020304" pitchFamily="18" charset="0"/>
              </a:rPr>
              <a:t>If the face doesn’t match with our data, alert through </a:t>
            </a:r>
            <a:r>
              <a:rPr lang="en-US" sz="2400" dirty="0" err="1">
                <a:latin typeface="Times New Roman" panose="02020603050405020304" pitchFamily="18" charset="0"/>
                <a:cs typeface="Times New Roman" panose="02020603050405020304" pitchFamily="18" charset="0"/>
              </a:rPr>
              <a:t>whatsapp</a:t>
            </a:r>
            <a:r>
              <a:rPr lang="en-US" sz="2400" dirty="0">
                <a:latin typeface="Times New Roman" panose="02020603050405020304" pitchFamily="18" charset="0"/>
                <a:cs typeface="Times New Roman" panose="02020603050405020304" pitchFamily="18" charset="0"/>
              </a:rPr>
              <a:t>.</a:t>
            </a:r>
          </a:p>
          <a:p>
            <a:pPr algn="just" fontAlgn="base"/>
            <a:r>
              <a:rPr lang="en-US" sz="2400" dirty="0">
                <a:latin typeface="Times New Roman" panose="02020603050405020304" pitchFamily="18" charset="0"/>
                <a:cs typeface="Times New Roman" panose="02020603050405020304" pitchFamily="18" charset="0"/>
              </a:rPr>
              <a:t>Online monitoring.</a:t>
            </a:r>
          </a:p>
          <a:p>
            <a:pPr marL="0" marR="0" lvl="0" indent="0" algn="just" rtl="0">
              <a:lnSpc>
                <a:spcPct val="150000"/>
              </a:lnSpc>
              <a:spcBef>
                <a:spcPts val="1000"/>
              </a:spcBef>
              <a:spcAft>
                <a:spcPts val="0"/>
              </a:spcAft>
              <a:buClr>
                <a:schemeClr val="dk1"/>
              </a:buClr>
              <a:buSzPts val="2800"/>
              <a:buFont typeface="Arial"/>
              <a:buNone/>
            </a:pPr>
            <a:endParaRPr dirty="0"/>
          </a:p>
        </p:txBody>
      </p:sp>
      <p:sp>
        <p:nvSpPr>
          <p:cNvPr id="108" name="Google Shape;108;p15"/>
          <p:cNvSpPr txBox="1"/>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a:spLocks noGrp="1"/>
          </p:cNvSpPr>
          <p:nvPr>
            <p:ph type="title"/>
          </p:nvPr>
        </p:nvSpPr>
        <p:spPr>
          <a:xfrm>
            <a:off x="780255" y="104776"/>
            <a:ext cx="10515600" cy="132556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6000"/>
              <a:buFont typeface="Times New Roman"/>
              <a:buNone/>
            </a:pPr>
            <a:r>
              <a:rPr lang="en-US" sz="4000" b="1" i="0" u="none" dirty="0">
                <a:solidFill>
                  <a:schemeClr val="dk1"/>
                </a:solidFill>
                <a:latin typeface="Times New Roman"/>
                <a:ea typeface="Times New Roman"/>
                <a:cs typeface="Times New Roman"/>
                <a:sym typeface="Times New Roman"/>
              </a:rPr>
              <a:t>Abstract</a:t>
            </a:r>
            <a:endParaRPr sz="4000" b="1" dirty="0"/>
          </a:p>
        </p:txBody>
      </p:sp>
      <p:sp>
        <p:nvSpPr>
          <p:cNvPr id="114" name="Google Shape;114;p16"/>
          <p:cNvSpPr txBox="1">
            <a:spLocks noGrp="1"/>
          </p:cNvSpPr>
          <p:nvPr>
            <p:ph type="body" idx="1"/>
          </p:nvPr>
        </p:nvSpPr>
        <p:spPr>
          <a:xfrm>
            <a:off x="308113" y="1987826"/>
            <a:ext cx="11539329" cy="4765398"/>
          </a:xfrm>
          <a:prstGeom prst="rect">
            <a:avLst/>
          </a:prstGeom>
          <a:noFill/>
          <a:ln>
            <a:noFill/>
          </a:ln>
        </p:spPr>
        <p:txBody>
          <a:bodyPr spcFirstLastPara="1" wrap="square" lIns="91425" tIns="45700" rIns="91425" bIns="45700" anchor="t" anchorCtr="0">
            <a:normAutofit/>
          </a:bodyPr>
          <a:lstStyle/>
          <a:p>
            <a:pPr marL="457200" lvl="1" indent="0" algn="just">
              <a:lnSpc>
                <a:spcPct val="140000"/>
              </a:lnSpc>
              <a:spcBef>
                <a:spcPts val="0"/>
              </a:spcBef>
              <a:buSzPts val="2600"/>
              <a:buNone/>
            </a:pPr>
            <a:r>
              <a:rPr lang="en-US" sz="2600" b="0" i="0" u="none" strike="noStrike" cap="none" dirty="0">
                <a:solidFill>
                  <a:schemeClr val="dk1"/>
                </a:solidFill>
                <a:latin typeface="Times New Roman"/>
                <a:ea typeface="Times New Roman"/>
                <a:cs typeface="Times New Roman"/>
                <a:sym typeface="Times New Roman"/>
              </a:rPr>
              <a:t>	</a:t>
            </a:r>
            <a:r>
              <a:rPr lang="en-US" dirty="0">
                <a:latin typeface="Times New Roman" panose="02020603050405020304" pitchFamily="18" charset="0"/>
                <a:cs typeface="Times New Roman" panose="02020603050405020304" pitchFamily="18" charset="0"/>
              </a:rPr>
              <a:t> Security has become an important factor. Intruders have become prominent factors for all the data/property theft. The basic idea in this paper is to identify the intruder and alert owner/administrator in different possible ways. This paper discusses different ways such as  “WhatsApp message” and “intruder’s image to owner’s/administrator’s WhatsApp” to alert owner/administrator. For identifying the intruder, machine learning algorithm is used. A camera placed at the locality is trained such that it can identify the familiar people and it is “on” all the time. Whenever an unknown/unidentified person comes to the vicinity of the camera, all the above-said features get activated and the owner gets alerted. </a:t>
            </a:r>
            <a:endParaRPr dirty="0"/>
          </a:p>
        </p:txBody>
      </p:sp>
      <p:sp>
        <p:nvSpPr>
          <p:cNvPr id="115" name="Google Shape;115;p16"/>
          <p:cNvSpPr txBox="1"/>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4</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838200" y="136525"/>
            <a:ext cx="10515600" cy="132556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6000"/>
              <a:buFont typeface="Times New Roman"/>
              <a:buNone/>
            </a:pPr>
            <a:r>
              <a:rPr lang="en-US" sz="4000" b="1" i="0" u="none" dirty="0">
                <a:solidFill>
                  <a:schemeClr val="dk1"/>
                </a:solidFill>
                <a:latin typeface="Times New Roman"/>
                <a:ea typeface="Times New Roman"/>
                <a:cs typeface="Times New Roman"/>
                <a:sym typeface="Times New Roman"/>
              </a:rPr>
              <a:t>Existing System</a:t>
            </a:r>
            <a:endParaRPr sz="4000" b="1" dirty="0"/>
          </a:p>
        </p:txBody>
      </p:sp>
      <p:sp>
        <p:nvSpPr>
          <p:cNvPr id="121" name="Google Shape;121;p17"/>
          <p:cNvSpPr txBox="1">
            <a:spLocks noGrp="1"/>
          </p:cNvSpPr>
          <p:nvPr>
            <p:ph type="body" idx="1"/>
          </p:nvPr>
        </p:nvSpPr>
        <p:spPr>
          <a:xfrm>
            <a:off x="351182" y="1997075"/>
            <a:ext cx="11536018" cy="4724400"/>
          </a:xfrm>
          <a:prstGeom prst="rect">
            <a:avLst/>
          </a:prstGeom>
          <a:noFill/>
          <a:ln>
            <a:noFill/>
          </a:ln>
        </p:spPr>
        <p:txBody>
          <a:bodyPr spcFirstLastPara="1" wrap="square" lIns="91425" tIns="45700" rIns="91425" bIns="45700" anchor="t" anchorCtr="0">
            <a:normAutofit/>
          </a:bodyPr>
          <a:lstStyle/>
          <a:p>
            <a:pPr algn="just" fontAlgn="base"/>
            <a:r>
              <a:rPr lang="en-US" sz="2400" dirty="0">
                <a:latin typeface="Times New Roman" panose="02020603050405020304" pitchFamily="18" charset="0"/>
                <a:cs typeface="Times New Roman" panose="02020603050405020304" pitchFamily="18" charset="0"/>
              </a:rPr>
              <a:t>In the existing system by using a CCTV camera, it records the video that can be viewed through a smartphone, tablet, or computer from anywhere over the internet.</a:t>
            </a:r>
          </a:p>
          <a:p>
            <a:pPr algn="just" fontAlgn="base"/>
            <a:r>
              <a:rPr lang="en-US" sz="2400" dirty="0">
                <a:latin typeface="Times New Roman" panose="02020603050405020304" pitchFamily="18" charset="0"/>
                <a:cs typeface="Times New Roman" panose="02020603050405020304" pitchFamily="18" charset="0"/>
              </a:rPr>
              <a:t>It captures the footage of the respective location and stores it in a </a:t>
            </a:r>
            <a:r>
              <a:rPr lang="en-US" sz="2400" dirty="0" err="1">
                <a:latin typeface="Times New Roman" panose="02020603050405020304" pitchFamily="18" charset="0"/>
                <a:cs typeface="Times New Roman" panose="02020603050405020304" pitchFamily="18" charset="0"/>
              </a:rPr>
              <a:t>sd</a:t>
            </a:r>
            <a:r>
              <a:rPr lang="en-US" sz="2400" dirty="0">
                <a:latin typeface="Times New Roman" panose="02020603050405020304" pitchFamily="18" charset="0"/>
                <a:cs typeface="Times New Roman" panose="02020603050405020304" pitchFamily="18" charset="0"/>
              </a:rPr>
              <a:t> card that can be viewed whenever needed.</a:t>
            </a:r>
          </a:p>
          <a:p>
            <a:pPr algn="just" fontAlgn="base"/>
            <a:r>
              <a:rPr lang="en-US" sz="2400" dirty="0">
                <a:latin typeface="Times New Roman" panose="02020603050405020304" pitchFamily="18" charset="0"/>
                <a:cs typeface="Times New Roman" panose="02020603050405020304" pitchFamily="18" charset="0"/>
              </a:rPr>
              <a:t>Loaded with some essential features only.</a:t>
            </a:r>
          </a:p>
          <a:p>
            <a:pPr marL="0" marR="0" lvl="0" indent="0" algn="just" rtl="0">
              <a:lnSpc>
                <a:spcPct val="150000"/>
              </a:lnSpc>
              <a:spcBef>
                <a:spcPts val="0"/>
              </a:spcBef>
              <a:spcAft>
                <a:spcPts val="0"/>
              </a:spcAft>
              <a:buClr>
                <a:schemeClr val="dk1"/>
              </a:buClr>
              <a:buSzPts val="2600"/>
              <a:buFont typeface="Arial"/>
              <a:buNone/>
            </a:pPr>
            <a:endParaRPr dirty="0"/>
          </a:p>
        </p:txBody>
      </p:sp>
      <p:sp>
        <p:nvSpPr>
          <p:cNvPr id="122" name="Google Shape;122;p17"/>
          <p:cNvSpPr txBox="1"/>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5</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829917" y="232742"/>
            <a:ext cx="10515600" cy="105251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6000"/>
              <a:buFont typeface="Times New Roman"/>
              <a:buNone/>
            </a:pPr>
            <a:r>
              <a:rPr lang="en-US" sz="4000" b="1" i="0" u="none" dirty="0">
                <a:solidFill>
                  <a:schemeClr val="dk1"/>
                </a:solidFill>
                <a:latin typeface="Times New Roman"/>
                <a:ea typeface="Times New Roman"/>
                <a:cs typeface="Times New Roman"/>
                <a:sym typeface="Times New Roman"/>
              </a:rPr>
              <a:t>Disadvantages</a:t>
            </a:r>
            <a:endParaRPr sz="4000" b="1" dirty="0"/>
          </a:p>
        </p:txBody>
      </p:sp>
      <p:sp>
        <p:nvSpPr>
          <p:cNvPr id="135" name="Google Shape;135;p19"/>
          <p:cNvSpPr txBox="1">
            <a:spLocks noGrp="1"/>
          </p:cNvSpPr>
          <p:nvPr>
            <p:ph type="body" idx="1"/>
          </p:nvPr>
        </p:nvSpPr>
        <p:spPr>
          <a:xfrm>
            <a:off x="327991" y="1987826"/>
            <a:ext cx="11519452" cy="4644748"/>
          </a:xfrm>
          <a:prstGeom prst="rect">
            <a:avLst/>
          </a:prstGeom>
          <a:noFill/>
          <a:ln>
            <a:noFill/>
          </a:ln>
        </p:spPr>
        <p:txBody>
          <a:bodyPr spcFirstLastPara="1" wrap="square" lIns="91425" tIns="45700" rIns="91425" bIns="45700" anchor="t" anchorCtr="0">
            <a:normAutofit/>
          </a:bodyPr>
          <a:lstStyle/>
          <a:p>
            <a:pPr fontAlgn="base"/>
            <a:r>
              <a:rPr lang="en-US" sz="2400" dirty="0">
                <a:latin typeface="Times New Roman" panose="02020603050405020304" pitchFamily="18" charset="0"/>
                <a:cs typeface="Times New Roman" panose="02020603050405020304" pitchFamily="18" charset="0"/>
              </a:rPr>
              <a:t>It can’t stop the theft.</a:t>
            </a:r>
            <a:endParaRPr lang="en-US" sz="2400" b="1" dirty="0">
              <a:latin typeface="Times New Roman" panose="02020603050405020304" pitchFamily="18" charset="0"/>
              <a:cs typeface="Times New Roman" panose="02020603050405020304" pitchFamily="18" charset="0"/>
            </a:endParaRPr>
          </a:p>
          <a:p>
            <a:pPr fontAlgn="base"/>
            <a:r>
              <a:rPr lang="en-US" sz="2400" dirty="0">
                <a:latin typeface="Times New Roman" panose="02020603050405020304" pitchFamily="18" charset="0"/>
                <a:cs typeface="Times New Roman" panose="02020603050405020304" pitchFamily="18" charset="0"/>
              </a:rPr>
              <a:t>It doesn’t alert the property owner or anyone immediately.</a:t>
            </a:r>
          </a:p>
          <a:p>
            <a:pPr fontAlgn="base"/>
            <a:r>
              <a:rPr lang="en-US" sz="2400" dirty="0">
                <a:latin typeface="Times New Roman" panose="02020603050405020304" pitchFamily="18" charset="0"/>
                <a:cs typeface="Times New Roman" panose="02020603050405020304" pitchFamily="18" charset="0"/>
              </a:rPr>
              <a:t>It is only used to identify the criminals only after notifying them of theft, burglary, or any other illegal or criminal activities.</a:t>
            </a:r>
          </a:p>
          <a:p>
            <a:pPr marL="228600" marR="0" lvl="0" indent="-63500" algn="just" rtl="0">
              <a:lnSpc>
                <a:spcPct val="80000"/>
              </a:lnSpc>
              <a:spcBef>
                <a:spcPts val="1000"/>
              </a:spcBef>
              <a:spcAft>
                <a:spcPts val="0"/>
              </a:spcAft>
              <a:buClr>
                <a:schemeClr val="dk1"/>
              </a:buClr>
              <a:buSzPts val="2600"/>
              <a:buFont typeface="Arial"/>
              <a:buNone/>
            </a:pPr>
            <a:endParaRPr sz="2600" b="0" i="0" u="none" strike="noStrike" cap="none" dirty="0">
              <a:solidFill>
                <a:schemeClr val="dk1"/>
              </a:solidFill>
              <a:latin typeface="Times New Roman"/>
              <a:ea typeface="Times New Roman"/>
              <a:cs typeface="Times New Roman"/>
              <a:sym typeface="Times New Roman"/>
            </a:endParaRPr>
          </a:p>
          <a:p>
            <a:pPr marL="228600" marR="0" lvl="0" indent="-63500" algn="just" rtl="0">
              <a:lnSpc>
                <a:spcPct val="80000"/>
              </a:lnSpc>
              <a:spcBef>
                <a:spcPts val="1000"/>
              </a:spcBef>
              <a:spcAft>
                <a:spcPts val="0"/>
              </a:spcAft>
              <a:buClr>
                <a:schemeClr val="dk1"/>
              </a:buClr>
              <a:buSzPts val="2600"/>
              <a:buFont typeface="Arial"/>
              <a:buNone/>
            </a:pPr>
            <a:endParaRPr sz="2600" b="0" i="0" u="none" strike="noStrike" cap="none" dirty="0">
              <a:solidFill>
                <a:schemeClr val="dk1"/>
              </a:solidFill>
              <a:latin typeface="Times New Roman"/>
              <a:ea typeface="Times New Roman"/>
              <a:cs typeface="Times New Roman"/>
              <a:sym typeface="Times New Roman"/>
            </a:endParaRPr>
          </a:p>
          <a:p>
            <a:pPr marL="228600" marR="0" lvl="0" indent="-63500" algn="just" rtl="0">
              <a:lnSpc>
                <a:spcPct val="80000"/>
              </a:lnSpc>
              <a:spcBef>
                <a:spcPts val="1000"/>
              </a:spcBef>
              <a:spcAft>
                <a:spcPts val="0"/>
              </a:spcAft>
              <a:buClr>
                <a:schemeClr val="dk1"/>
              </a:buClr>
              <a:buSzPts val="2600"/>
              <a:buFont typeface="Arial"/>
              <a:buNone/>
            </a:pPr>
            <a:endParaRPr sz="2600" b="0" i="0" u="none" strike="noStrike" cap="none" dirty="0">
              <a:solidFill>
                <a:schemeClr val="dk1"/>
              </a:solidFill>
              <a:latin typeface="Times New Roman"/>
              <a:ea typeface="Times New Roman"/>
              <a:cs typeface="Times New Roman"/>
              <a:sym typeface="Times New Roman"/>
            </a:endParaRPr>
          </a:p>
          <a:p>
            <a:pPr marL="228600" marR="0" lvl="0" indent="-63500" algn="l" rtl="0">
              <a:lnSpc>
                <a:spcPct val="90000"/>
              </a:lnSpc>
              <a:spcBef>
                <a:spcPts val="1000"/>
              </a:spcBef>
              <a:spcAft>
                <a:spcPts val="0"/>
              </a:spcAft>
              <a:buClr>
                <a:schemeClr val="dk1"/>
              </a:buClr>
              <a:buSzPts val="2600"/>
              <a:buFont typeface="Arial"/>
              <a:buNone/>
            </a:pPr>
            <a:endParaRPr sz="2600" b="0" i="0" u="none" dirty="0">
              <a:solidFill>
                <a:schemeClr val="dk1"/>
              </a:solidFill>
              <a:latin typeface="Times New Roman"/>
              <a:ea typeface="Times New Roman"/>
              <a:cs typeface="Times New Roman"/>
              <a:sym typeface="Times New Roman"/>
            </a:endParaRPr>
          </a:p>
        </p:txBody>
      </p:sp>
      <p:sp>
        <p:nvSpPr>
          <p:cNvPr id="136" name="Google Shape;136;p19"/>
          <p:cNvSpPr txBox="1"/>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6</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838200" y="136525"/>
            <a:ext cx="10515600" cy="132556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6000"/>
              <a:buFont typeface="Times New Roman"/>
              <a:buNone/>
            </a:pPr>
            <a:r>
              <a:rPr lang="en-US" sz="4000" b="1" i="0" u="none" dirty="0">
                <a:solidFill>
                  <a:schemeClr val="dk1"/>
                </a:solidFill>
                <a:latin typeface="Times New Roman"/>
                <a:ea typeface="Times New Roman"/>
                <a:cs typeface="Times New Roman"/>
                <a:sym typeface="Times New Roman"/>
              </a:rPr>
              <a:t>Literature Survey</a:t>
            </a:r>
            <a:endParaRPr sz="4000" b="1" dirty="0"/>
          </a:p>
        </p:txBody>
      </p:sp>
      <p:sp>
        <p:nvSpPr>
          <p:cNvPr id="142" name="Google Shape;142;p20"/>
          <p:cNvSpPr txBox="1">
            <a:spLocks noGrp="1"/>
          </p:cNvSpPr>
          <p:nvPr>
            <p:ph type="body" idx="1"/>
          </p:nvPr>
        </p:nvSpPr>
        <p:spPr>
          <a:xfrm>
            <a:off x="341243" y="2005013"/>
            <a:ext cx="11516140" cy="4351337"/>
          </a:xfrm>
          <a:prstGeom prst="rect">
            <a:avLst/>
          </a:prstGeom>
          <a:noFill/>
          <a:ln>
            <a:noFill/>
          </a:ln>
        </p:spPr>
        <p:txBody>
          <a:bodyPr spcFirstLastPara="1" wrap="square" lIns="91425" tIns="45700" rIns="91425" bIns="45700" anchor="t" anchorCtr="0">
            <a:normAutofit/>
          </a:bodyPr>
          <a:lstStyle/>
          <a:p>
            <a:pPr marL="114300" indent="0" algn="just">
              <a:buNone/>
            </a:pPr>
            <a:r>
              <a:rPr lang="en-US" sz="2400" b="1" i="1" dirty="0">
                <a:latin typeface="Times New Roman" panose="02020603050405020304" pitchFamily="18" charset="0"/>
                <a:cs typeface="Times New Roman" panose="02020603050405020304" pitchFamily="18" charset="0"/>
              </a:rPr>
              <a:t>1. Computer Vision with the OpenCV Library, O’Reilly Publication.</a:t>
            </a:r>
          </a:p>
          <a:p>
            <a:pPr marL="114300" indent="0" algn="just">
              <a:buNone/>
            </a:pP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This library is useful for practitioners, and is an excellent tool for those entering the field: it is a set of computer vision algorithms that work as advertised.</a:t>
            </a:r>
            <a:r>
              <a:rPr lang="en-US" sz="2400" dirty="0">
                <a:latin typeface="Times New Roman" panose="02020603050405020304" pitchFamily="18" charset="0"/>
                <a:cs typeface="Times New Roman" panose="02020603050405020304" pitchFamily="18" charset="0"/>
              </a:rPr>
              <a:t>” -William T. Freeman, Computer Science and Artificial Intelligence Laboratory, Massachusetts Institute of Technology.</a:t>
            </a:r>
          </a:p>
          <a:p>
            <a:pPr marL="114300" indent="0" algn="just">
              <a:buNone/>
            </a:pPr>
            <a:r>
              <a:rPr lang="en-US" sz="2400" i="1" dirty="0">
                <a:latin typeface="Times New Roman" panose="02020603050405020304" pitchFamily="18" charset="0"/>
                <a:cs typeface="Times New Roman" panose="02020603050405020304" pitchFamily="18" charset="0"/>
              </a:rPr>
              <a:t>	Learning OpenCV</a:t>
            </a:r>
            <a:r>
              <a:rPr lang="en-US" sz="2400" dirty="0">
                <a:latin typeface="Times New Roman" panose="02020603050405020304" pitchFamily="18" charset="0"/>
                <a:cs typeface="Times New Roman" panose="02020603050405020304" pitchFamily="18" charset="0"/>
              </a:rPr>
              <a:t> puts you in the middle of the rapidly expanding field of computer vision. Written by the creators of the free open source OpenCV library, this book introduces you to computer vision and demonstrates how you can quickly build applications that enable computers to "see" and make decisions based on that data.</a:t>
            </a:r>
          </a:p>
          <a:p>
            <a:pPr marL="114300" indent="0" algn="just">
              <a:buNone/>
            </a:pPr>
            <a:br>
              <a:rPr lang="en-US" sz="2400" dirty="0">
                <a:latin typeface="Times New Roman" panose="02020603050405020304" pitchFamily="18" charset="0"/>
                <a:cs typeface="Times New Roman" panose="02020603050405020304" pitchFamily="18" charset="0"/>
              </a:rPr>
            </a:br>
            <a:endParaRPr sz="2400" b="0" i="0" u="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43" name="Google Shape;143;p20"/>
          <p:cNvSpPr txBox="1"/>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7</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1"/>
          <p:cNvSpPr txBox="1">
            <a:spLocks noGrp="1"/>
          </p:cNvSpPr>
          <p:nvPr>
            <p:ph type="body" idx="1"/>
          </p:nvPr>
        </p:nvSpPr>
        <p:spPr>
          <a:xfrm>
            <a:off x="327991" y="1242390"/>
            <a:ext cx="11519452" cy="5113960"/>
          </a:xfrm>
          <a:prstGeom prst="rect">
            <a:avLst/>
          </a:prstGeom>
          <a:noFill/>
          <a:ln>
            <a:noFill/>
          </a:ln>
        </p:spPr>
        <p:txBody>
          <a:bodyPr spcFirstLastPara="1" wrap="square" lIns="91425" tIns="45700" rIns="91425" bIns="45700" anchor="t" anchorCtr="0">
            <a:normAutofit fontScale="92500" lnSpcReduction="20000"/>
          </a:bodyPr>
          <a:lstStyle/>
          <a:p>
            <a:pPr marL="114300" indent="0" algn="just">
              <a:buNone/>
            </a:pPr>
            <a:r>
              <a:rPr lang="en-US" b="1" i="1" dirty="0">
                <a:latin typeface="Times New Roman" panose="02020603050405020304" pitchFamily="18" charset="0"/>
                <a:cs typeface="Times New Roman" panose="02020603050405020304" pitchFamily="18" charset="0"/>
              </a:rPr>
              <a:t>2. M.A. Turk and A.P. Pentland, "Face Recognition Using Eigenfaces", IEEE Conf. on Computer Vision and Pattern Recognition, pp. 586-591, 1991.</a:t>
            </a:r>
          </a:p>
          <a:p>
            <a:pPr marL="114300" indent="0" algn="just">
              <a:buNone/>
            </a:pPr>
            <a:r>
              <a:rPr lang="en-US" dirty="0">
                <a:latin typeface="Times New Roman" panose="02020603050405020304" pitchFamily="18" charset="0"/>
                <a:cs typeface="Times New Roman" panose="02020603050405020304" pitchFamily="18" charset="0"/>
              </a:rPr>
              <a:t>	</a:t>
            </a:r>
          </a:p>
          <a:p>
            <a:pPr marL="114300" indent="0" algn="just">
              <a:buNone/>
            </a:pPr>
            <a:r>
              <a:rPr lang="en-US" dirty="0">
                <a:latin typeface="Times New Roman" panose="02020603050405020304" pitchFamily="18" charset="0"/>
                <a:cs typeface="Times New Roman" panose="02020603050405020304" pitchFamily="18" charset="0"/>
              </a:rPr>
              <a:t>	An approach to the detection and identification of human faces is presented, and a working, near-real-time face recognition system which tracks a subject's head and then recognizes the person by comparing characteristics of the face to those of known individuals is described. This approach treats face recognition as a two-dimensional recognition problem, taking advantage of the fact that faces are normally upright and thus may be described by a small set of 2-D characteristic views. Face images are projected onto a feature space ('</a:t>
            </a:r>
            <a:r>
              <a:rPr lang="en-US" i="1" dirty="0">
                <a:latin typeface="Times New Roman" panose="02020603050405020304" pitchFamily="18" charset="0"/>
                <a:cs typeface="Times New Roman" panose="02020603050405020304" pitchFamily="18" charset="0"/>
              </a:rPr>
              <a:t>face space</a:t>
            </a:r>
            <a:r>
              <a:rPr lang="en-US" dirty="0">
                <a:latin typeface="Times New Roman" panose="02020603050405020304" pitchFamily="18" charset="0"/>
                <a:cs typeface="Times New Roman" panose="02020603050405020304" pitchFamily="18" charset="0"/>
              </a:rPr>
              <a:t>') that best encodes the variation among known face images. The face space is defined by the '</a:t>
            </a:r>
            <a:r>
              <a:rPr lang="en-US" i="1" dirty="0">
                <a:latin typeface="Times New Roman" panose="02020603050405020304" pitchFamily="18" charset="0"/>
                <a:cs typeface="Times New Roman" panose="02020603050405020304" pitchFamily="18" charset="0"/>
              </a:rPr>
              <a:t>eigenfaces</a:t>
            </a:r>
            <a:r>
              <a:rPr lang="en-US" dirty="0">
                <a:latin typeface="Times New Roman" panose="02020603050405020304" pitchFamily="18" charset="0"/>
                <a:cs typeface="Times New Roman" panose="02020603050405020304" pitchFamily="18" charset="0"/>
              </a:rPr>
              <a:t>', which are the eigenvectors of the set of faces; they do not necessarily correspond to isolated features such as eyes, ears, and noses. The framework provides the ability to learn to recognize new faces in an unsupervised manner.</a:t>
            </a:r>
          </a:p>
          <a:p>
            <a:pPr marL="114300" indent="0" algn="just">
              <a:buNone/>
            </a:pPr>
            <a:br>
              <a:rPr lang="en-US" dirty="0">
                <a:latin typeface="Times New Roman" panose="02020603050405020304" pitchFamily="18" charset="0"/>
                <a:cs typeface="Times New Roman" panose="02020603050405020304" pitchFamily="18" charset="0"/>
              </a:rPr>
            </a:br>
            <a:endParaRPr dirty="0">
              <a:latin typeface="Times New Roman" panose="02020603050405020304" pitchFamily="18" charset="0"/>
              <a:cs typeface="Times New Roman" panose="02020603050405020304" pitchFamily="18" charset="0"/>
            </a:endParaRPr>
          </a:p>
        </p:txBody>
      </p:sp>
      <p:sp>
        <p:nvSpPr>
          <p:cNvPr id="149" name="Google Shape;149;p21"/>
          <p:cNvSpPr txBox="1"/>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8</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2"/>
          <p:cNvSpPr txBox="1">
            <a:spLocks noGrp="1"/>
          </p:cNvSpPr>
          <p:nvPr>
            <p:ph type="body" idx="1"/>
          </p:nvPr>
        </p:nvSpPr>
        <p:spPr>
          <a:xfrm>
            <a:off x="351181" y="1258887"/>
            <a:ext cx="11476383" cy="5280025"/>
          </a:xfrm>
          <a:prstGeom prst="rect">
            <a:avLst/>
          </a:prstGeom>
          <a:noFill/>
          <a:ln>
            <a:noFill/>
          </a:ln>
        </p:spPr>
        <p:txBody>
          <a:bodyPr spcFirstLastPara="1" wrap="square" lIns="91425" tIns="45700" rIns="91425" bIns="45700" anchor="t" anchorCtr="0">
            <a:noAutofit/>
          </a:bodyPr>
          <a:lstStyle/>
          <a:p>
            <a:pPr marL="114300" indent="0">
              <a:buNone/>
            </a:pPr>
            <a:r>
              <a:rPr lang="en-US" sz="2400" b="1" i="1" u="none" dirty="0">
                <a:solidFill>
                  <a:schemeClr val="dk1"/>
                </a:solidFill>
                <a:latin typeface="Times New Roman" panose="02020603050405020304" pitchFamily="18" charset="0"/>
                <a:ea typeface="Times New Roman"/>
                <a:cs typeface="Times New Roman" panose="02020603050405020304" pitchFamily="18" charset="0"/>
                <a:sym typeface="Times New Roman"/>
              </a:rPr>
              <a:t>3. </a:t>
            </a:r>
            <a:r>
              <a:rPr lang="en-US" sz="2400" b="1" i="1" dirty="0" err="1">
                <a:latin typeface="Times New Roman" panose="02020603050405020304" pitchFamily="18" charset="0"/>
                <a:cs typeface="Times New Roman" panose="02020603050405020304" pitchFamily="18" charset="0"/>
              </a:rPr>
              <a:t>Kruti</a:t>
            </a:r>
            <a:r>
              <a:rPr lang="en-US" sz="2400" b="1" i="1" dirty="0">
                <a:latin typeface="Times New Roman" panose="02020603050405020304" pitchFamily="18" charset="0"/>
                <a:cs typeface="Times New Roman" panose="02020603050405020304" pitchFamily="18" charset="0"/>
              </a:rPr>
              <a:t> Goyal, </a:t>
            </a:r>
            <a:r>
              <a:rPr lang="en-US" sz="2400" b="1" i="1" dirty="0" err="1">
                <a:latin typeface="Times New Roman" panose="02020603050405020304" pitchFamily="18" charset="0"/>
                <a:cs typeface="Times New Roman" panose="02020603050405020304" pitchFamily="18" charset="0"/>
              </a:rPr>
              <a:t>Kartikey</a:t>
            </a:r>
            <a:r>
              <a:rPr lang="en-US" sz="2400" b="1" i="1" dirty="0">
                <a:latin typeface="Times New Roman" panose="02020603050405020304" pitchFamily="18" charset="0"/>
                <a:cs typeface="Times New Roman" panose="02020603050405020304" pitchFamily="18" charset="0"/>
              </a:rPr>
              <a:t> Agarwal, Rishi Kumar “Face detection and tracking: Using OpenCV”</a:t>
            </a:r>
          </a:p>
          <a:p>
            <a:pPr marL="114300" indent="0">
              <a:buNone/>
            </a:pPr>
            <a:endParaRPr lang="en-US" sz="2400" dirty="0">
              <a:latin typeface="Times New Roman" panose="02020603050405020304" pitchFamily="18" charset="0"/>
              <a:cs typeface="Times New Roman" panose="02020603050405020304" pitchFamily="18" charset="0"/>
            </a:endParaRPr>
          </a:p>
          <a:p>
            <a:pPr marL="114300" indent="0" algn="just">
              <a:buNone/>
            </a:pPr>
            <a:r>
              <a:rPr lang="en-US" sz="2400" dirty="0">
                <a:latin typeface="Times New Roman" panose="02020603050405020304" pitchFamily="18" charset="0"/>
                <a:cs typeface="Times New Roman" panose="02020603050405020304" pitchFamily="18" charset="0"/>
              </a:rPr>
              <a:t>	An application for tracking and detecting faces in videos and in cameras which can be used for multipurpose activities. The intention of the paper is deep study of face detection using an open CV. A tabular comparison is performed in order to understand the algorithms in an easier manner. It talks about various algorithms like </a:t>
            </a:r>
            <a:r>
              <a:rPr lang="en-US" sz="2400" dirty="0" err="1">
                <a:latin typeface="Times New Roman" panose="02020603050405020304" pitchFamily="18" charset="0"/>
                <a:cs typeface="Times New Roman" panose="02020603050405020304" pitchFamily="18" charset="0"/>
              </a:rPr>
              <a:t>Adaboost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Haar</a:t>
            </a:r>
            <a:r>
              <a:rPr lang="en-US" sz="2400" dirty="0">
                <a:latin typeface="Times New Roman" panose="02020603050405020304" pitchFamily="18" charset="0"/>
                <a:cs typeface="Times New Roman" panose="02020603050405020304" pitchFamily="18" charset="0"/>
              </a:rPr>
              <a:t> cascades. This paper aims to help in understanding the best prerequisites for face detection.</a:t>
            </a:r>
          </a:p>
          <a:p>
            <a:pPr marL="114300" indent="0">
              <a:buNone/>
            </a:pPr>
            <a:br>
              <a:rPr lang="en-US" sz="2400" dirty="0"/>
            </a:br>
            <a:endParaRPr sz="2400" b="0" i="0" u="none" dirty="0">
              <a:solidFill>
                <a:schemeClr val="dk1"/>
              </a:solidFill>
              <a:latin typeface="Times New Roman"/>
              <a:ea typeface="Times New Roman"/>
              <a:cs typeface="Times New Roman"/>
              <a:sym typeface="Times New Roman"/>
            </a:endParaRPr>
          </a:p>
        </p:txBody>
      </p:sp>
      <p:sp>
        <p:nvSpPr>
          <p:cNvPr id="155" name="Google Shape;155;p22"/>
          <p:cNvSpPr txBox="1"/>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9</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TotalTime>
  <Words>613</Words>
  <Application>Microsoft Office PowerPoint</Application>
  <PresentationFormat>Widescreen</PresentationFormat>
  <Paragraphs>168</Paragraphs>
  <Slides>26</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Times New Roman</vt:lpstr>
      <vt:lpstr>Office Theme</vt:lpstr>
      <vt:lpstr>PowerPoint Presentation</vt:lpstr>
      <vt:lpstr>      Outline of the Presentation</vt:lpstr>
      <vt:lpstr>Objective</vt:lpstr>
      <vt:lpstr>Abstract</vt:lpstr>
      <vt:lpstr>Existing System</vt:lpstr>
      <vt:lpstr>Disadvantages</vt:lpstr>
      <vt:lpstr>Literature Survey</vt:lpstr>
      <vt:lpstr>PowerPoint Presentation</vt:lpstr>
      <vt:lpstr>PowerPoint Presentation</vt:lpstr>
      <vt:lpstr>Proposed system</vt:lpstr>
      <vt:lpstr>Advantages</vt:lpstr>
      <vt:lpstr>PowerPoint Presentation</vt:lpstr>
      <vt:lpstr>Comparison </vt:lpstr>
      <vt:lpstr>Software Requirements</vt:lpstr>
      <vt:lpstr>Hardware Requirements</vt:lpstr>
      <vt:lpstr>Algorithm Usage</vt:lpstr>
      <vt:lpstr>List of Modules</vt:lpstr>
      <vt:lpstr>Face-Registration </vt:lpstr>
      <vt:lpstr>Face-Trainning</vt:lpstr>
      <vt:lpstr>Face-Recognization</vt:lpstr>
      <vt:lpstr>Alerting</vt:lpstr>
      <vt:lpstr>Admin/Owners’ screenshot of receiving the message</vt:lpstr>
      <vt:lpstr>   Conclusion</vt:lpstr>
      <vt:lpstr>Future Enhancement</vt:lpstr>
      <vt:lpstr>Reference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Girishun Kumar</dc:creator>
  <cp:lastModifiedBy>admin</cp:lastModifiedBy>
  <cp:revision>32</cp:revision>
  <dcterms:modified xsi:type="dcterms:W3CDTF">2022-06-28T05:04:03Z</dcterms:modified>
</cp:coreProperties>
</file>