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1" r:id="rId5"/>
    <p:sldId id="287" r:id="rId6"/>
    <p:sldId id="262" r:id="rId7"/>
    <p:sldId id="264" r:id="rId8"/>
    <p:sldId id="286" r:id="rId9"/>
    <p:sldId id="263" r:id="rId10"/>
    <p:sldId id="265" r:id="rId11"/>
    <p:sldId id="291" r:id="rId12"/>
    <p:sldId id="295" r:id="rId13"/>
    <p:sldId id="292" r:id="rId14"/>
    <p:sldId id="289" r:id="rId15"/>
    <p:sldId id="294" r:id="rId16"/>
    <p:sldId id="293" r:id="rId17"/>
    <p:sldId id="296" r:id="rId18"/>
    <p:sldId id="298" r:id="rId19"/>
    <p:sldId id="297" r:id="rId20"/>
    <p:sldId id="269"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3542516-DCD4-435C-A88D-9252EC50C1D3}"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F734E1-1BC1-47C0-8A54-C1D3AB36CFA4}" type="slidenum">
              <a:rPr lang="en-IN" smtClean="0"/>
              <a:t>‹#›</a:t>
            </a:fld>
            <a:endParaRPr lang="en-IN"/>
          </a:p>
        </p:txBody>
      </p:sp>
    </p:spTree>
    <p:extLst>
      <p:ext uri="{BB962C8B-B14F-4D97-AF65-F5344CB8AC3E}">
        <p14:creationId xmlns:p14="http://schemas.microsoft.com/office/powerpoint/2010/main" val="270527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542516-DCD4-435C-A88D-9252EC50C1D3}"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F734E1-1BC1-47C0-8A54-C1D3AB36CFA4}" type="slidenum">
              <a:rPr lang="en-IN" smtClean="0"/>
              <a:t>‹#›</a:t>
            </a:fld>
            <a:endParaRPr lang="en-IN"/>
          </a:p>
        </p:txBody>
      </p:sp>
    </p:spTree>
    <p:extLst>
      <p:ext uri="{BB962C8B-B14F-4D97-AF65-F5344CB8AC3E}">
        <p14:creationId xmlns:p14="http://schemas.microsoft.com/office/powerpoint/2010/main" val="15341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542516-DCD4-435C-A88D-9252EC50C1D3}"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F734E1-1BC1-47C0-8A54-C1D3AB36CFA4}" type="slidenum">
              <a:rPr lang="en-IN" smtClean="0"/>
              <a:t>‹#›</a:t>
            </a:fld>
            <a:endParaRPr lang="en-IN"/>
          </a:p>
        </p:txBody>
      </p:sp>
    </p:spTree>
    <p:extLst>
      <p:ext uri="{BB962C8B-B14F-4D97-AF65-F5344CB8AC3E}">
        <p14:creationId xmlns:p14="http://schemas.microsoft.com/office/powerpoint/2010/main" val="226508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542516-DCD4-435C-A88D-9252EC50C1D3}"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F734E1-1BC1-47C0-8A54-C1D3AB36CFA4}" type="slidenum">
              <a:rPr lang="en-IN" smtClean="0"/>
              <a:t>‹#›</a:t>
            </a:fld>
            <a:endParaRPr lang="en-IN"/>
          </a:p>
        </p:txBody>
      </p:sp>
    </p:spTree>
    <p:extLst>
      <p:ext uri="{BB962C8B-B14F-4D97-AF65-F5344CB8AC3E}">
        <p14:creationId xmlns:p14="http://schemas.microsoft.com/office/powerpoint/2010/main" val="57652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542516-DCD4-435C-A88D-9252EC50C1D3}"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F734E1-1BC1-47C0-8A54-C1D3AB36CFA4}" type="slidenum">
              <a:rPr lang="en-IN" smtClean="0"/>
              <a:t>‹#›</a:t>
            </a:fld>
            <a:endParaRPr lang="en-IN"/>
          </a:p>
        </p:txBody>
      </p:sp>
    </p:spTree>
    <p:extLst>
      <p:ext uri="{BB962C8B-B14F-4D97-AF65-F5344CB8AC3E}">
        <p14:creationId xmlns:p14="http://schemas.microsoft.com/office/powerpoint/2010/main" val="345067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3542516-DCD4-435C-A88D-9252EC50C1D3}"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F734E1-1BC1-47C0-8A54-C1D3AB36CFA4}" type="slidenum">
              <a:rPr lang="en-IN" smtClean="0"/>
              <a:t>‹#›</a:t>
            </a:fld>
            <a:endParaRPr lang="en-IN"/>
          </a:p>
        </p:txBody>
      </p:sp>
    </p:spTree>
    <p:extLst>
      <p:ext uri="{BB962C8B-B14F-4D97-AF65-F5344CB8AC3E}">
        <p14:creationId xmlns:p14="http://schemas.microsoft.com/office/powerpoint/2010/main" val="3339933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3542516-DCD4-435C-A88D-9252EC50C1D3}"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F734E1-1BC1-47C0-8A54-C1D3AB36CFA4}" type="slidenum">
              <a:rPr lang="en-IN" smtClean="0"/>
              <a:t>‹#›</a:t>
            </a:fld>
            <a:endParaRPr lang="en-IN"/>
          </a:p>
        </p:txBody>
      </p:sp>
    </p:spTree>
    <p:extLst>
      <p:ext uri="{BB962C8B-B14F-4D97-AF65-F5344CB8AC3E}">
        <p14:creationId xmlns:p14="http://schemas.microsoft.com/office/powerpoint/2010/main" val="25314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3542516-DCD4-435C-A88D-9252EC50C1D3}"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F734E1-1BC1-47C0-8A54-C1D3AB36CFA4}" type="slidenum">
              <a:rPr lang="en-IN" smtClean="0"/>
              <a:t>‹#›</a:t>
            </a:fld>
            <a:endParaRPr lang="en-IN"/>
          </a:p>
        </p:txBody>
      </p:sp>
    </p:spTree>
    <p:extLst>
      <p:ext uri="{BB962C8B-B14F-4D97-AF65-F5344CB8AC3E}">
        <p14:creationId xmlns:p14="http://schemas.microsoft.com/office/powerpoint/2010/main" val="147576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42516-DCD4-435C-A88D-9252EC50C1D3}"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F734E1-1BC1-47C0-8A54-C1D3AB36CFA4}" type="slidenum">
              <a:rPr lang="en-IN" smtClean="0"/>
              <a:t>‹#›</a:t>
            </a:fld>
            <a:endParaRPr lang="en-IN"/>
          </a:p>
        </p:txBody>
      </p:sp>
    </p:spTree>
    <p:extLst>
      <p:ext uri="{BB962C8B-B14F-4D97-AF65-F5344CB8AC3E}">
        <p14:creationId xmlns:p14="http://schemas.microsoft.com/office/powerpoint/2010/main" val="15573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542516-DCD4-435C-A88D-9252EC50C1D3}"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F734E1-1BC1-47C0-8A54-C1D3AB36CFA4}" type="slidenum">
              <a:rPr lang="en-IN" smtClean="0"/>
              <a:t>‹#›</a:t>
            </a:fld>
            <a:endParaRPr lang="en-IN"/>
          </a:p>
        </p:txBody>
      </p:sp>
    </p:spTree>
    <p:extLst>
      <p:ext uri="{BB962C8B-B14F-4D97-AF65-F5344CB8AC3E}">
        <p14:creationId xmlns:p14="http://schemas.microsoft.com/office/powerpoint/2010/main" val="69209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542516-DCD4-435C-A88D-9252EC50C1D3}"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F734E1-1BC1-47C0-8A54-C1D3AB36CFA4}" type="slidenum">
              <a:rPr lang="en-IN" smtClean="0"/>
              <a:t>‹#›</a:t>
            </a:fld>
            <a:endParaRPr lang="en-IN"/>
          </a:p>
        </p:txBody>
      </p:sp>
    </p:spTree>
    <p:extLst>
      <p:ext uri="{BB962C8B-B14F-4D97-AF65-F5344CB8AC3E}">
        <p14:creationId xmlns:p14="http://schemas.microsoft.com/office/powerpoint/2010/main" val="143394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42516-DCD4-435C-A88D-9252EC50C1D3}" type="datetimeFigureOut">
              <a:rPr lang="en-IN" smtClean="0"/>
              <a:t>29-04-2024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734E1-1BC1-47C0-8A54-C1D3AB36CFA4}" type="slidenum">
              <a:rPr lang="en-IN" smtClean="0"/>
              <a:t>‹#›</a:t>
            </a:fld>
            <a:endParaRPr lang="en-IN"/>
          </a:p>
        </p:txBody>
      </p:sp>
    </p:spTree>
    <p:extLst>
      <p:ext uri="{BB962C8B-B14F-4D97-AF65-F5344CB8AC3E}">
        <p14:creationId xmlns:p14="http://schemas.microsoft.com/office/powerpoint/2010/main" val="332431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6"/>
          <p:cNvSpPr txBox="1"/>
          <p:nvPr/>
        </p:nvSpPr>
        <p:spPr>
          <a:xfrm>
            <a:off x="1877964" y="2123511"/>
            <a:ext cx="8783637" cy="522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en-US" dirty="0">
                <a:latin typeface="Times New Roman" panose="02020603050405020304" pitchFamily="18" charset="0"/>
                <a:cs typeface="Times New Roman" panose="02020603050405020304" pitchFamily="18" charset="0"/>
              </a:rPr>
              <a:t>Department of computer Science and engineering</a:t>
            </a:r>
            <a:endParaRPr lang="en-US" altLang="en-US" dirty="0">
              <a:latin typeface="Times New Roman" panose="02020603050405020304" pitchFamily="18" charset="0"/>
              <a:ea typeface="Times New Roman" panose="02020603050405020304" pitchFamily="18" charset="0"/>
            </a:endParaRPr>
          </a:p>
        </p:txBody>
      </p:sp>
      <p:sp>
        <p:nvSpPr>
          <p:cNvPr id="1048588" name="TextBox 8"/>
          <p:cNvSpPr txBox="1"/>
          <p:nvPr/>
        </p:nvSpPr>
        <p:spPr>
          <a:xfrm>
            <a:off x="8311014" y="4996407"/>
            <a:ext cx="2900363" cy="83099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Supervised By,</a:t>
            </a:r>
          </a:p>
          <a:p>
            <a:pPr marL="0" lvl="0" indent="0" algn="ctr" eaLnBrk="1" hangingPunct="1">
              <a:lnSpc>
                <a:spcPct val="100000"/>
              </a:lnSpc>
              <a:spcBef>
                <a:spcPct val="0"/>
              </a:spcBef>
              <a:buFontTx/>
              <a:buNone/>
            </a:pPr>
            <a:r>
              <a:rPr lang="en-US" altLang="en-US" sz="2400" dirty="0" err="1">
                <a:latin typeface="Times New Roman" panose="02020603050405020304" pitchFamily="18" charset="0"/>
                <a:cs typeface="Times New Roman" panose="02020603050405020304" pitchFamily="18" charset="0"/>
              </a:rPr>
              <a:t>Muthamizh</a:t>
            </a:r>
            <a:endParaRPr lang="en-US" altLang="en-US" sz="2400" dirty="0">
              <a:latin typeface="Times New Roman" panose="02020603050405020304" pitchFamily="18" charset="0"/>
              <a:cs typeface="Times New Roman" panose="02020603050405020304" pitchFamily="18" charset="0"/>
            </a:endParaRPr>
          </a:p>
        </p:txBody>
      </p:sp>
      <p:sp>
        <p:nvSpPr>
          <p:cNvPr id="1048589" name="TextBox 2"/>
          <p:cNvSpPr txBox="1"/>
          <p:nvPr/>
        </p:nvSpPr>
        <p:spPr>
          <a:xfrm>
            <a:off x="3958534" y="5087331"/>
            <a:ext cx="2689225" cy="83099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Batch No: </a:t>
            </a:r>
          </a:p>
          <a:p>
            <a:pPr marL="0" lvl="0" indent="0" algn="ctr"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Date :</a:t>
            </a:r>
            <a:endParaRPr lang="en-US" altLang="en-US" sz="2400" dirty="0">
              <a:latin typeface="Times New Roman" panose="02020603050405020304" pitchFamily="18" charset="0"/>
              <a:ea typeface="Times New Roman" panose="02020603050405020304" pitchFamily="18" charset="0"/>
            </a:endParaRPr>
          </a:p>
        </p:txBody>
      </p:sp>
      <p:sp>
        <p:nvSpPr>
          <p:cNvPr id="1048590" name="TextBox 3"/>
          <p:cNvSpPr txBox="1"/>
          <p:nvPr/>
        </p:nvSpPr>
        <p:spPr>
          <a:xfrm>
            <a:off x="408137" y="5088740"/>
            <a:ext cx="3550397" cy="954107"/>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Team Members:</a:t>
            </a:r>
          </a:p>
          <a:p>
            <a:pPr marL="0" lvl="0" indent="0" algn="ctr" eaLnBrk="1" hangingPunct="1">
              <a:lnSpc>
                <a:spcPct val="100000"/>
              </a:lnSpc>
              <a:spcBef>
                <a:spcPct val="0"/>
              </a:spcBef>
              <a:buFontTx/>
              <a:buNone/>
            </a:pPr>
            <a:r>
              <a:rPr lang="en-IN" altLang="en-US" sz="1600" dirty="0" err="1">
                <a:latin typeface="Times New Roman" panose="02020603050405020304" pitchFamily="18" charset="0"/>
                <a:ea typeface="Times New Roman" panose="02020603050405020304" pitchFamily="18" charset="0"/>
              </a:rPr>
              <a:t>Kanmani</a:t>
            </a:r>
            <a:r>
              <a:rPr lang="en-IN" altLang="en-US" sz="1600" dirty="0">
                <a:latin typeface="Times New Roman" panose="02020603050405020304" pitchFamily="18" charset="0"/>
                <a:ea typeface="Times New Roman" panose="02020603050405020304" pitchFamily="18" charset="0"/>
              </a:rPr>
              <a:t> S - 211320104005</a:t>
            </a:r>
          </a:p>
          <a:p>
            <a:pPr marL="0" lvl="0" indent="0" algn="ctr" eaLnBrk="1" hangingPunct="1">
              <a:lnSpc>
                <a:spcPct val="100000"/>
              </a:lnSpc>
              <a:spcBef>
                <a:spcPct val="0"/>
              </a:spcBef>
              <a:buFontTx/>
              <a:buNone/>
            </a:pPr>
            <a:r>
              <a:rPr lang="en-IN" altLang="en-US" sz="1600" dirty="0" err="1">
                <a:latin typeface="Times New Roman" panose="02020603050405020304" pitchFamily="18" charset="0"/>
                <a:ea typeface="Times New Roman" panose="02020603050405020304" pitchFamily="18" charset="0"/>
              </a:rPr>
              <a:t>Sowmiya</a:t>
            </a:r>
            <a:r>
              <a:rPr lang="en-IN" altLang="en-US" sz="1600" dirty="0">
                <a:latin typeface="Times New Roman" panose="02020603050405020304" pitchFamily="18" charset="0"/>
                <a:ea typeface="Times New Roman" panose="02020603050405020304" pitchFamily="18" charset="0"/>
              </a:rPr>
              <a:t> -211320104009</a:t>
            </a:r>
          </a:p>
        </p:txBody>
      </p:sp>
      <p:sp>
        <p:nvSpPr>
          <p:cNvPr id="3" name="TextBox 2">
            <a:extLst>
              <a:ext uri="{FF2B5EF4-FFF2-40B4-BE49-F238E27FC236}">
                <a16:creationId xmlns:a16="http://schemas.microsoft.com/office/drawing/2014/main" id="{E13AD0B6-787E-7567-5D25-54383DC8F1B6}"/>
              </a:ext>
            </a:extLst>
          </p:cNvPr>
          <p:cNvSpPr txBox="1"/>
          <p:nvPr/>
        </p:nvSpPr>
        <p:spPr>
          <a:xfrm>
            <a:off x="1328187" y="3207871"/>
            <a:ext cx="9883190" cy="584775"/>
          </a:xfrm>
          <a:prstGeom prst="rect">
            <a:avLst/>
          </a:prstGeom>
          <a:noFill/>
        </p:spPr>
        <p:txBody>
          <a:bodyPr wrap="square">
            <a:spAutoFit/>
          </a:bodyPr>
          <a:lstStyle/>
          <a:p>
            <a:pPr marL="0" lvl="0" indent="0" algn="ctr" eaLnBrk="1" hangingPunct="1">
              <a:buFontTx/>
              <a:buNone/>
            </a:pPr>
            <a:r>
              <a:rPr lang="en-US" sz="3200" dirty="0"/>
              <a:t> </a:t>
            </a:r>
            <a:r>
              <a:rPr lang="en-US" sz="3200"/>
              <a:t>Identifying forgery </a:t>
            </a:r>
            <a:r>
              <a:rPr lang="en-US" sz="3200" dirty="0"/>
              <a:t>detection</a:t>
            </a:r>
            <a:endParaRPr lang="en-IN" altLang="en-US" sz="3200" dirty="0">
              <a:latin typeface="Times New Roman" panose="02020603050405020304" pitchFamily="18" charset="0"/>
              <a:ea typeface="Times New Roman" panose="02020603050405020304" pitchFamily="18" charset="0"/>
            </a:endParaRPr>
          </a:p>
        </p:txBody>
      </p:sp>
      <p:pic>
        <p:nvPicPr>
          <p:cNvPr id="1028" name="Picture 4" descr="Best Engineering Colleges In Chennai | Top 10 Engineering Colleges In  Chennai">
            <a:extLst>
              <a:ext uri="{FF2B5EF4-FFF2-40B4-BE49-F238E27FC236}">
                <a16:creationId xmlns:a16="http://schemas.microsoft.com/office/drawing/2014/main" id="{C957581E-18E8-69C7-180D-867CAF810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1" y="249427"/>
            <a:ext cx="1356398" cy="16637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FB9ABEB-DB7E-BC43-FEE9-1DE299AD94B7}"/>
              </a:ext>
            </a:extLst>
          </p:cNvPr>
          <p:cNvSpPr txBox="1"/>
          <p:nvPr/>
        </p:nvSpPr>
        <p:spPr>
          <a:xfrm>
            <a:off x="1877964" y="348966"/>
            <a:ext cx="8783637" cy="1200329"/>
          </a:xfrm>
          <a:prstGeom prst="rect">
            <a:avLst/>
          </a:prstGeom>
          <a:noFill/>
        </p:spPr>
        <p:txBody>
          <a:bodyPr wrap="square">
            <a:spAutoFit/>
          </a:bodyPr>
          <a:lstStyle/>
          <a:p>
            <a:pPr algn="ctr"/>
            <a:r>
              <a:rPr lang="en-IN" sz="2400" b="1" dirty="0">
                <a:solidFill>
                  <a:schemeClr val="accent1">
                    <a:lumMod val="75000"/>
                  </a:schemeClr>
                </a:solidFill>
                <a:latin typeface="Times New Roman" panose="02020603050405020304" pitchFamily="18" charset="0"/>
                <a:cs typeface="Times New Roman" panose="02020603050405020304" pitchFamily="18" charset="0"/>
              </a:rPr>
              <a:t>P. B. College of Engineering</a:t>
            </a:r>
          </a:p>
          <a:p>
            <a:pPr algn="ctr"/>
            <a:r>
              <a:rPr lang="en-IN" sz="2400" b="1" dirty="0">
                <a:solidFill>
                  <a:schemeClr val="accent1">
                    <a:lumMod val="75000"/>
                  </a:schemeClr>
                </a:solidFill>
                <a:latin typeface="Times New Roman" panose="02020603050405020304" pitchFamily="18" charset="0"/>
                <a:cs typeface="Times New Roman" panose="02020603050405020304" pitchFamily="18" charset="0"/>
              </a:rPr>
              <a:t>Approved by AICTE, New Delhi &amp; Affiliated to Anna University, Chennai</a:t>
            </a:r>
          </a:p>
        </p:txBody>
      </p:sp>
    </p:spTree>
    <p:extLst>
      <p:ext uri="{BB962C8B-B14F-4D97-AF65-F5344CB8AC3E}">
        <p14:creationId xmlns:p14="http://schemas.microsoft.com/office/powerpoint/2010/main" val="3959247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14514"/>
            <a:ext cx="11132456" cy="757093"/>
          </a:xfrm>
        </p:spPr>
        <p:txBody>
          <a:bodyPr>
            <a:normAutofit/>
          </a:bodyPr>
          <a:lstStyle/>
          <a:p>
            <a:r>
              <a:rPr lang="en-US" sz="4000" b="1" dirty="0">
                <a:latin typeface="Times New Roman" panose="02020603050405020304" pitchFamily="18" charset="0"/>
                <a:cs typeface="Times New Roman" panose="02020603050405020304" pitchFamily="18" charset="0"/>
              </a:rPr>
              <a:t>Software Requirements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1544" y="885371"/>
            <a:ext cx="11146970" cy="5413829"/>
          </a:xfrm>
        </p:spPr>
        <p:txBody>
          <a:bodyPr>
            <a:noAutofit/>
          </a:bodyPr>
          <a:lstStyle/>
          <a:p>
            <a:pPr lvl="0"/>
            <a:r>
              <a:rPr lang="en-US" sz="2400" b="1" dirty="0">
                <a:latin typeface="Times New Roman" panose="02020603050405020304" pitchFamily="18" charset="0"/>
                <a:cs typeface="Times New Roman" panose="02020603050405020304" pitchFamily="18" charset="0"/>
              </a:rPr>
              <a:t>Server Side</a:t>
            </a:r>
            <a:r>
              <a:rPr lang="en-US" sz="2400" dirty="0">
                <a:latin typeface="Times New Roman" panose="02020603050405020304" pitchFamily="18" charset="0"/>
                <a:cs typeface="Times New Roman" panose="02020603050405020304" pitchFamily="18" charset="0"/>
              </a:rPr>
              <a:t>		: Python 3.7.4(64-bit) or (32-bit)</a:t>
            </a:r>
            <a:endParaRPr lang="en-IN"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Client Side</a:t>
            </a:r>
            <a:r>
              <a:rPr lang="en-US" sz="2400" dirty="0">
                <a:latin typeface="Times New Roman" panose="02020603050405020304" pitchFamily="18" charset="0"/>
                <a:cs typeface="Times New Roman" panose="02020603050405020304" pitchFamily="18" charset="0"/>
              </a:rPr>
              <a:t>		: HTML, CSS, Bootstrap</a:t>
            </a:r>
            <a:endParaRPr lang="en-IN"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IDE</a:t>
            </a:r>
            <a:r>
              <a:rPr lang="en-US" sz="2400" dirty="0">
                <a:latin typeface="Times New Roman" panose="02020603050405020304" pitchFamily="18" charset="0"/>
                <a:cs typeface="Times New Roman" panose="02020603050405020304" pitchFamily="18" charset="0"/>
              </a:rPr>
              <a:t>			: Flask 1.1.1</a:t>
            </a:r>
            <a:endParaRPr lang="en-IN"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Back end</a:t>
            </a:r>
            <a:r>
              <a:rPr lang="en-US" sz="2400" dirty="0">
                <a:latin typeface="Times New Roman" panose="02020603050405020304" pitchFamily="18" charset="0"/>
                <a:cs typeface="Times New Roman" panose="02020603050405020304" pitchFamily="18" charset="0"/>
              </a:rPr>
              <a:t>		: MySQL 5.</a:t>
            </a:r>
            <a:endParaRPr lang="en-IN"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Server</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Wampserver</a:t>
            </a:r>
            <a:r>
              <a:rPr lang="en-US" sz="2400" dirty="0">
                <a:latin typeface="Times New Roman" panose="02020603050405020304" pitchFamily="18" charset="0"/>
                <a:cs typeface="Times New Roman" panose="02020603050405020304" pitchFamily="18" charset="0"/>
              </a:rPr>
              <a:t> 2i</a:t>
            </a:r>
          </a:p>
          <a:p>
            <a:pPr lvl="0"/>
            <a:r>
              <a:rPr lang="en-US" sz="2400" b="1" dirty="0">
                <a:latin typeface="Times New Roman" panose="02020603050405020304" pitchFamily="18" charset="0"/>
                <a:cs typeface="Times New Roman" panose="02020603050405020304" pitchFamily="18" charset="0"/>
              </a:rPr>
              <a:t>Blockchain	</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Pandas, </a:t>
            </a:r>
            <a:r>
              <a:rPr lang="en-US" sz="2400" dirty="0" err="1">
                <a:latin typeface="Times New Roman" panose="02020603050405020304" pitchFamily="18" charset="0"/>
                <a:cs typeface="Times New Roman" panose="02020603050405020304" pitchFamily="18" charset="0"/>
              </a:rPr>
              <a:t>Sickit</a:t>
            </a:r>
            <a:r>
              <a:rPr lang="en-US" sz="2400" dirty="0">
                <a:latin typeface="Times New Roman" panose="02020603050405020304" pitchFamily="18" charset="0"/>
                <a:cs typeface="Times New Roman" panose="02020603050405020304" pitchFamily="18" charset="0"/>
              </a:rPr>
              <a:t> Learn, </a:t>
            </a:r>
            <a:r>
              <a:rPr lang="en-US" sz="2400" dirty="0" err="1">
                <a:latin typeface="Times New Roman" panose="02020603050405020304" pitchFamily="18" charset="0"/>
                <a:cs typeface="Times New Roman" panose="02020603050405020304" pitchFamily="18" charset="0"/>
              </a:rPr>
              <a:t>Matplotlib</a:t>
            </a:r>
            <a:endParaRPr lang="en-IN" sz="2400" dirty="0">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915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14514"/>
            <a:ext cx="11132456" cy="757093"/>
          </a:xfrm>
        </p:spPr>
        <p:txBody>
          <a:bodyPr>
            <a:normAutofit/>
          </a:bodyPr>
          <a:lstStyle/>
          <a:p>
            <a:r>
              <a:rPr lang="en-US" sz="4000" b="1" dirty="0">
                <a:latin typeface="Times New Roman" panose="02020603050405020304" pitchFamily="18" charset="0"/>
                <a:cs typeface="Times New Roman" panose="02020603050405020304" pitchFamily="18" charset="0"/>
              </a:rPr>
              <a:t>literature survey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1544" y="885371"/>
            <a:ext cx="11146970" cy="5413829"/>
          </a:xfrm>
        </p:spPr>
        <p:txBody>
          <a:bodyPr>
            <a:no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1)  </a:t>
            </a:r>
            <a:r>
              <a:rPr lang="en-US" sz="1800" b="1" dirty="0">
                <a:latin typeface="Times New Roman" panose="02020603050405020304" pitchFamily="18" charset="0"/>
                <a:cs typeface="Times New Roman" panose="02020603050405020304" pitchFamily="18" charset="0"/>
              </a:rPr>
              <a:t>“Learning to Immunize Images for Tamper Localization and Self-Recovery”</a:t>
            </a:r>
          </a:p>
          <a:p>
            <a:pPr>
              <a:lnSpc>
                <a:spcPct val="100000"/>
              </a:lnSpc>
            </a:pPr>
            <a:r>
              <a:rPr lang="en-US" sz="1800" dirty="0">
                <a:latin typeface="Times New Roman" panose="02020603050405020304" pitchFamily="18" charset="0"/>
                <a:cs typeface="Times New Roman" panose="02020603050405020304" pitchFamily="18" charset="0"/>
              </a:rPr>
              <a:t>Presents </a:t>
            </a:r>
            <a:r>
              <a:rPr lang="en-US" sz="1800" dirty="0" err="1">
                <a:latin typeface="Times New Roman" panose="02020603050405020304" pitchFamily="18" charset="0"/>
                <a:cs typeface="Times New Roman" panose="02020603050405020304" pitchFamily="18" charset="0"/>
              </a:rPr>
              <a:t>Imuge</a:t>
            </a:r>
            <a:r>
              <a:rPr lang="en-US" sz="1800" dirty="0">
                <a:latin typeface="Times New Roman" panose="02020603050405020304" pitchFamily="18" charset="0"/>
                <a:cs typeface="Times New Roman" panose="02020603050405020304" pitchFamily="18" charset="0"/>
              </a:rPr>
              <a:t>+, an enhanced scheme for image immunization.</a:t>
            </a:r>
          </a:p>
          <a:p>
            <a:pPr>
              <a:lnSpc>
                <a:spcPct val="100000"/>
              </a:lnSpc>
            </a:pPr>
            <a:r>
              <a:rPr lang="en-US" sz="1800" dirty="0">
                <a:latin typeface="Times New Roman" panose="02020603050405020304" pitchFamily="18" charset="0"/>
                <a:cs typeface="Times New Roman" panose="02020603050405020304" pitchFamily="18" charset="0"/>
              </a:rPr>
              <a:t>Utilizes an invertible neural network for joint learning of immunization and recovery.</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lvl="0" indent="0" algn="just">
              <a:lnSpc>
                <a:spcPct val="100000"/>
              </a:lnSpc>
              <a:spcAft>
                <a:spcPts val="0"/>
              </a:spcAft>
              <a:buNone/>
            </a:pPr>
            <a:r>
              <a:rPr lang="en-US" sz="1800" dirty="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cs typeface="Times New Roman" panose="02020603050405020304" pitchFamily="18" charset="0"/>
              </a:rPr>
              <a:t>“A Review of Reversible Medical Image Watermarking Scheme with Tamper Localization and Recovery Capability”</a:t>
            </a:r>
          </a:p>
          <a:p>
            <a:pPr algn="just">
              <a:lnSpc>
                <a:spcPct val="100000"/>
              </a:lnSpc>
            </a:pPr>
            <a:r>
              <a:rPr lang="en-US" sz="1800" dirty="0">
                <a:latin typeface="Times New Roman" panose="02020603050405020304" pitchFamily="18" charset="0"/>
                <a:cs typeface="Times New Roman" panose="02020603050405020304" pitchFamily="18" charset="0"/>
              </a:rPr>
              <a:t>Reviews reversible medical image watermarking schemes with tamper localization and recovery capabilities.</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3) </a:t>
            </a:r>
            <a:r>
              <a:rPr lang="en-US" sz="1800" b="1" dirty="0">
                <a:latin typeface="Times New Roman" panose="02020603050405020304" pitchFamily="18" charset="0"/>
                <a:cs typeface="Times New Roman" panose="02020603050405020304" pitchFamily="18" charset="0"/>
              </a:rPr>
              <a:t>“Proposing an Enhanced Tamper Detection Algorithm Using YOLOv5s with CBAM Attention and EIOU Loss”</a:t>
            </a:r>
          </a:p>
          <a:p>
            <a:pPr algn="just">
              <a:lnSpc>
                <a:spcPct val="100000"/>
              </a:lnSpc>
            </a:pPr>
            <a:r>
              <a:rPr lang="en-US" sz="1800" dirty="0">
                <a:latin typeface="Times New Roman" panose="02020603050405020304" pitchFamily="18" charset="0"/>
                <a:cs typeface="Times New Roman" panose="02020603050405020304" pitchFamily="18" charset="0"/>
              </a:rPr>
              <a:t>Focuses on improving feature extraction for unknown tampering modes.</a:t>
            </a:r>
          </a:p>
          <a:p>
            <a:pPr algn="just">
              <a:lnSpc>
                <a:spcPct val="100000"/>
              </a:lnSpc>
            </a:pPr>
            <a:r>
              <a:rPr lang="en-US" sz="1800" dirty="0">
                <a:latin typeface="Times New Roman" panose="02020603050405020304" pitchFamily="18" charset="0"/>
                <a:cs typeface="Times New Roman" panose="02020603050405020304" pitchFamily="18" charset="0"/>
              </a:rPr>
              <a:t>Integrates CBAM attention into YOLOv5s Neck layer.</a:t>
            </a:r>
          </a:p>
          <a:p>
            <a:pPr algn="just">
              <a:lnSpc>
                <a:spcPct val="100000"/>
              </a:lnSpc>
            </a:pPr>
            <a:r>
              <a:rPr lang="en-US" sz="1800" dirty="0">
                <a:latin typeface="Times New Roman" panose="02020603050405020304" pitchFamily="18" charset="0"/>
                <a:cs typeface="Times New Roman" panose="02020603050405020304" pitchFamily="18" charset="0"/>
              </a:rPr>
              <a:t>Achieves accuracy improvement over benchmarks.</a:t>
            </a:r>
          </a:p>
          <a:p>
            <a:pPr algn="just">
              <a:lnSpc>
                <a:spcPct val="150000"/>
              </a:lnSpc>
            </a:pPr>
            <a:endParaRPr lang="en-US" sz="1600" dirty="0"/>
          </a:p>
        </p:txBody>
      </p:sp>
    </p:spTree>
    <p:extLst>
      <p:ext uri="{BB962C8B-B14F-4D97-AF65-F5344CB8AC3E}">
        <p14:creationId xmlns:p14="http://schemas.microsoft.com/office/powerpoint/2010/main" val="397491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14514"/>
            <a:ext cx="11132456" cy="757093"/>
          </a:xfrm>
        </p:spPr>
        <p:txBody>
          <a:bodyPr>
            <a:normAutofit/>
          </a:bodyPr>
          <a:lstStyle/>
          <a:p>
            <a:r>
              <a:rPr lang="en-US" sz="4000" b="1" dirty="0">
                <a:latin typeface="Times New Roman" panose="02020603050405020304" pitchFamily="18" charset="0"/>
                <a:cs typeface="Times New Roman" panose="02020603050405020304" pitchFamily="18" charset="0"/>
              </a:rPr>
              <a:t>literature survey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4821" y="855875"/>
            <a:ext cx="11146970" cy="5413829"/>
          </a:xfrm>
        </p:spPr>
        <p:txBody>
          <a:bodyPr>
            <a:noAutofit/>
          </a:bodyPr>
          <a:lstStyle/>
          <a:p>
            <a:pPr marL="0" lvl="0" indent="0" algn="just">
              <a:lnSpc>
                <a:spcPct val="100000"/>
              </a:lnSpc>
              <a:spcAft>
                <a:spcPts val="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4</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b="1" dirty="0">
                <a:latin typeface="Times New Roman" panose="02020603050405020304" pitchFamily="18" charset="0"/>
                <a:ea typeface="Calibri" panose="020F0502020204030204" pitchFamily="34" charset="0"/>
                <a:cs typeface="Times New Roman" panose="02020603050405020304" pitchFamily="18" charset="0"/>
              </a:rPr>
              <a:t>“Image Immunization: A Technology for Protecting Images”</a:t>
            </a:r>
          </a:p>
          <a:p>
            <a:pPr algn="just">
              <a:lnSpc>
                <a:spcPct val="10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Discusses the concept of image immunization.</a:t>
            </a:r>
          </a:p>
          <a:p>
            <a:pPr algn="just">
              <a:lnSpc>
                <a:spcPct val="10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Introduces techniques for applying vaccines to images and encouraging self-recovery.</a:t>
            </a:r>
          </a:p>
          <a:p>
            <a:pPr marL="0" indent="0" algn="just">
              <a:lnSpc>
                <a:spcPct val="100000"/>
              </a:lnSpc>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5) </a:t>
            </a:r>
            <a:r>
              <a:rPr lang="en-US" sz="1800" b="1" dirty="0">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latin typeface="Times New Roman" panose="02020603050405020304" pitchFamily="18" charset="0"/>
                <a:ea typeface="Calibri" panose="020F0502020204030204" pitchFamily="34" charset="0"/>
                <a:cs typeface="Times New Roman" panose="02020603050405020304" pitchFamily="18" charset="0"/>
              </a:rPr>
              <a:t>Imuge</a:t>
            </a:r>
            <a:r>
              <a:rPr lang="en-US" sz="1800" b="1" dirty="0">
                <a:latin typeface="Times New Roman" panose="02020603050405020304" pitchFamily="18" charset="0"/>
                <a:ea typeface="Calibri" panose="020F0502020204030204" pitchFamily="34" charset="0"/>
                <a:cs typeface="Times New Roman" panose="02020603050405020304" pitchFamily="18" charset="0"/>
              </a:rPr>
              <a:t>+: Enhanced Image Immunization for Tamper Localization and Recovery”</a:t>
            </a:r>
          </a:p>
          <a:p>
            <a:pPr algn="just">
              <a:lnSpc>
                <a:spcPct val="10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Investigates the relationship between image immunization and self-recovery.</a:t>
            </a:r>
          </a:p>
          <a:p>
            <a:pPr algn="just">
              <a:lnSpc>
                <a:spcPct val="10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Utilizes an invertible neural network for joint learning.</a:t>
            </a:r>
          </a:p>
          <a:p>
            <a:pPr marL="0" indent="0" algn="just">
              <a:lnSpc>
                <a:spcPct val="100000"/>
              </a:lnSpc>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6) </a:t>
            </a:r>
            <a:r>
              <a:rPr lang="en-US" sz="1800" b="1" dirty="0">
                <a:latin typeface="Times New Roman" panose="02020603050405020304" pitchFamily="18" charset="0"/>
                <a:ea typeface="Calibri" panose="020F0502020204030204" pitchFamily="34" charset="0"/>
                <a:cs typeface="Times New Roman" panose="02020603050405020304" pitchFamily="18" charset="0"/>
              </a:rPr>
              <a:t>“Image Immunization: Protecting Images by Introducing Trivial Perturbations”</a:t>
            </a:r>
          </a:p>
          <a:p>
            <a:pPr algn="just">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Proposes </a:t>
            </a:r>
            <a:r>
              <a:rPr lang="en-US" sz="1800" dirty="0" err="1">
                <a:latin typeface="Times New Roman" panose="02020603050405020304" pitchFamily="18" charset="0"/>
                <a:ea typeface="Calibri" panose="020F0502020204030204" pitchFamily="34" charset="0"/>
                <a:cs typeface="Times New Roman" panose="02020603050405020304" pitchFamily="18" charset="0"/>
              </a:rPr>
              <a:t>Imuge</a:t>
            </a:r>
            <a:r>
              <a:rPr lang="en-US" sz="1800" dirty="0">
                <a:latin typeface="Times New Roman" panose="02020603050405020304" pitchFamily="18" charset="0"/>
                <a:ea typeface="Calibri" panose="020F0502020204030204" pitchFamily="34" charset="0"/>
                <a:cs typeface="Times New Roman" panose="02020603050405020304" pitchFamily="18" charset="0"/>
              </a:rPr>
              <a:t>, a technology for protecting images.</a:t>
            </a:r>
          </a:p>
          <a:p>
            <a:pPr algn="just">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Discusses the immune nature of tampered images.</a:t>
            </a:r>
          </a:p>
          <a:p>
            <a:pPr marL="0" indent="0" algn="just">
              <a:lnSpc>
                <a:spcPct val="150000"/>
              </a:lnSpc>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50000"/>
              </a:lnSpc>
              <a:spcAft>
                <a:spcPts val="0"/>
              </a:spcAft>
              <a:buNone/>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5731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14514"/>
            <a:ext cx="11132456" cy="757093"/>
          </a:xfrm>
        </p:spPr>
        <p:txBody>
          <a:bodyPr>
            <a:normAutofit/>
          </a:bodyPr>
          <a:lstStyle/>
          <a:p>
            <a:r>
              <a:rPr lang="en-US" sz="4000" b="1" dirty="0">
                <a:latin typeface="Times New Roman" panose="02020603050405020304" pitchFamily="18" charset="0"/>
                <a:cs typeface="Times New Roman" panose="02020603050405020304" pitchFamily="18" charset="0"/>
              </a:rPr>
              <a:t>literature survey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1544" y="885371"/>
            <a:ext cx="11146970" cy="5413829"/>
          </a:xfrm>
        </p:spPr>
        <p:txBody>
          <a:bodyPr>
            <a:noAutofit/>
          </a:bodyPr>
          <a:lstStyle/>
          <a:p>
            <a:pPr marL="0" lvl="0" indent="0" algn="just">
              <a:lnSpc>
                <a:spcPct val="150000"/>
              </a:lnSpc>
              <a:spcAft>
                <a:spcPts val="0"/>
              </a:spcAft>
              <a:buNone/>
            </a:pPr>
            <a:r>
              <a:rPr lang="en-IN" sz="1800" dirty="0">
                <a:latin typeface="Times New Roman" panose="02020603050405020304" pitchFamily="18" charset="0"/>
                <a:cs typeface="Times New Roman" panose="02020603050405020304" pitchFamily="18" charset="0"/>
              </a:rPr>
              <a:t>7) </a:t>
            </a:r>
            <a:r>
              <a:rPr lang="en-IN" sz="1800" b="1" dirty="0">
                <a:latin typeface="Times New Roman" panose="02020603050405020304" pitchFamily="18" charset="0"/>
                <a:cs typeface="Times New Roman" panose="02020603050405020304" pitchFamily="18" charset="0"/>
              </a:rPr>
              <a:t>Proposing an enhanced tamper detection algorithm using YOLOv5s with CBAM Attention and EIOU Loss</a:t>
            </a:r>
            <a:r>
              <a:rPr lang="en-IN" sz="1800" dirty="0">
                <a:latin typeface="Times New Roman" panose="02020603050405020304" pitchFamily="18" charset="0"/>
                <a:cs typeface="Times New Roman" panose="02020603050405020304" pitchFamily="18" charset="0"/>
              </a:rPr>
              <a:t>. The focus is on improving feature extraction for unknown tampering modes. Methodology involves integrating CBAM attention into YOLOv5s Neck layer and optimizing boundary frame loss with EIOU Loss. Achieves 1.57% average accuracy improvement over benchmarks, outperforming traditional methods. Lacks detailed dataset information and thorough explanation of techniques. Nonetheless, shows promise in robust tamper detection.</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7405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14514"/>
            <a:ext cx="11132456" cy="757093"/>
          </a:xfrm>
        </p:spPr>
        <p:txBody>
          <a:bodyPr>
            <a:normAutofit/>
          </a:bodyPr>
          <a:lstStyle/>
          <a:p>
            <a:r>
              <a:rPr lang="en-US" sz="4000" b="1" dirty="0">
                <a:latin typeface="Times New Roman" panose="02020603050405020304" pitchFamily="18" charset="0"/>
                <a:cs typeface="Times New Roman" panose="02020603050405020304" pitchFamily="18" charset="0"/>
              </a:rPr>
              <a:t>Block Diagram</a:t>
            </a:r>
            <a:endParaRPr lang="en-IN" sz="4000" b="1" dirty="0">
              <a:latin typeface="Times New Roman" panose="02020603050405020304" pitchFamily="18" charset="0"/>
              <a:cs typeface="Times New Roman" panose="02020603050405020304" pitchFamily="18" charset="0"/>
            </a:endParaRPr>
          </a:p>
        </p:txBody>
      </p:sp>
      <p:pic>
        <p:nvPicPr>
          <p:cNvPr id="12" name="Image 14">
            <a:extLst>
              <a:ext uri="{FF2B5EF4-FFF2-40B4-BE49-F238E27FC236}">
                <a16:creationId xmlns:a16="http://schemas.microsoft.com/office/drawing/2014/main" id="{C1204220-F473-C574-259F-074A43474C10}"/>
              </a:ext>
            </a:extLst>
          </p:cNvPr>
          <p:cNvPicPr>
            <a:picLocks/>
          </p:cNvPicPr>
          <p:nvPr/>
        </p:nvPicPr>
        <p:blipFill>
          <a:blip r:embed="rId2" cstate="print"/>
          <a:stretch>
            <a:fillRect/>
          </a:stretch>
        </p:blipFill>
        <p:spPr>
          <a:xfrm>
            <a:off x="2383738" y="939197"/>
            <a:ext cx="6553784" cy="4979606"/>
          </a:xfrm>
          <a:prstGeom prst="rect">
            <a:avLst/>
          </a:prstGeom>
        </p:spPr>
      </p:pic>
    </p:spTree>
    <p:extLst>
      <p:ext uri="{BB962C8B-B14F-4D97-AF65-F5344CB8AC3E}">
        <p14:creationId xmlns:p14="http://schemas.microsoft.com/office/powerpoint/2010/main" val="3896038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14514"/>
            <a:ext cx="11132456" cy="757093"/>
          </a:xfrm>
        </p:spPr>
        <p:txBody>
          <a:bodyPr>
            <a:normAutofit/>
          </a:bodyPr>
          <a:lstStyle/>
          <a:p>
            <a:r>
              <a:rPr lang="en-US" sz="4000" b="1" dirty="0">
                <a:latin typeface="Times New Roman" panose="02020603050405020304" pitchFamily="18" charset="0"/>
                <a:cs typeface="Times New Roman" panose="02020603050405020304" pitchFamily="18" charset="0"/>
              </a:rPr>
              <a:t>Modules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1544" y="885371"/>
            <a:ext cx="11146970" cy="5413829"/>
          </a:xfrm>
        </p:spPr>
        <p:txBody>
          <a:bodyPr>
            <a:noAutofit/>
          </a:bodyPr>
          <a:lstStyle/>
          <a:p>
            <a:pPr marL="342900" lvl="0" indent="-342900" algn="just">
              <a:lnSpc>
                <a:spcPct val="150000"/>
              </a:lnSpc>
              <a:spcAft>
                <a:spcPts val="0"/>
              </a:spcAft>
              <a:buFont typeface="+mj-lt"/>
              <a:buAutoNum type="alphaLcParenR"/>
            </a:pPr>
            <a:r>
              <a:rPr lang="en-US" sz="1600" dirty="0">
                <a:latin typeface="Times New Roman" panose="02020603050405020304" pitchFamily="18" charset="0"/>
                <a:cs typeface="Times New Roman" panose="02020603050405020304" pitchFamily="18" charset="0"/>
              </a:rPr>
              <a:t>The social networking web app is meticulously crafted using Python, Flask, MySQL, Bootstrap, and </a:t>
            </a:r>
            <a:r>
              <a:rPr lang="en-US" sz="1600" dirty="0" err="1">
                <a:latin typeface="Times New Roman" panose="02020603050405020304" pitchFamily="18" charset="0"/>
                <a:cs typeface="Times New Roman" panose="02020603050405020304" pitchFamily="18" charset="0"/>
              </a:rPr>
              <a:t>Wampserver</a:t>
            </a:r>
            <a:r>
              <a:rPr lang="en-US" sz="1600" dirty="0">
                <a:latin typeface="Times New Roman" panose="02020603050405020304" pitchFamily="18" charset="0"/>
                <a:cs typeface="Times New Roman" panose="02020603050405020304" pitchFamily="18" charset="0"/>
              </a:rPr>
              <a:t> 2i to deliver a secure, responsive, and feature-rich user experience. The User Authentication module guarantees secure access, employing features such as user registration, login, password hashing, and two-factor authentication. The User Profile module fosters personalization, allowing users to create and customize profiles with responsive design elements. </a:t>
            </a:r>
          </a:p>
          <a:p>
            <a:pPr marL="342900" lvl="0" indent="-342900" algn="just">
              <a:lnSpc>
                <a:spcPct val="150000"/>
              </a:lnSpc>
              <a:spcAft>
                <a:spcPts val="0"/>
              </a:spcAft>
              <a:buFont typeface="+mj-lt"/>
              <a:buAutoNum type="alphaLcParenR"/>
            </a:pPr>
            <a:r>
              <a:rPr lang="en-US" sz="1600" dirty="0"/>
              <a:t>End User Interface: The End User Interface module provides a seamless and intuitive experience for social network users, encompassing essential functionalities such as registration, login, social connections, image sharing, download, and interaction with shared content. The module also includes features for applying digital attacks to images, sharing tampered content, and receiving notifications. </a:t>
            </a:r>
          </a:p>
          <a:p>
            <a:pPr marL="342900" lvl="0" indent="-342900" algn="just">
              <a:lnSpc>
                <a:spcPct val="150000"/>
              </a:lnSpc>
              <a:spcAft>
                <a:spcPts val="0"/>
              </a:spcAft>
              <a:buFont typeface="+mj-lt"/>
              <a:buAutoNum type="alphaLcParenR"/>
            </a:pPr>
            <a:r>
              <a:rPr lang="en-US" sz="1600" dirty="0"/>
              <a:t>Adversarial Simulation: Training Against Threats The system employs adversarial simulation, leveraging the capabilities of the Invertible Neural Network, to fortify its resilience against potential threats. Three malicious attacks - copy-move, splicing, and benign attacks like rescaling and blurring - are simulated during the training process. The Invertible Neural Network, is well-prepared to detect and counteract a diverse array of potential attacks, thereby enhancing its robustness in maintaining the integrity of the digital landscape.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3249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515" y="334765"/>
            <a:ext cx="11146970" cy="5413829"/>
          </a:xfrm>
        </p:spPr>
        <p:txBody>
          <a:bodyPr>
            <a:noAutofit/>
          </a:bodyPr>
          <a:lstStyle/>
          <a:p>
            <a:pPr marL="342900" lvl="0" indent="-342900" algn="just">
              <a:lnSpc>
                <a:spcPct val="150000"/>
              </a:lnSpc>
              <a:spcAft>
                <a:spcPts val="0"/>
              </a:spcAft>
              <a:buFont typeface="+mj-lt"/>
              <a:buAutoNum type="alphaLcParenR" startAt="4"/>
            </a:pPr>
            <a:r>
              <a:rPr lang="en-US" sz="1600" dirty="0"/>
              <a:t>Image Immunizer Middleware: The Image Immunizer Middleware is a crucial component within a system designed to enhance the security and integrity of digital images. This middleware employs Cyber Vaccinator Framework to discern between vaccinated and unvaccinated, if unvaccinated means transform an original image to its edge map into an immunized version. Invertible Neural Network (INN) employs Forward pass to determine tampered areas by predicting the tamper mask and type of attack. Backward pass the recovery of the original image and its associated metadata. The module operates in real-time, seamlessly integrating into the image processing pipeline</a:t>
            </a:r>
          </a:p>
          <a:p>
            <a:pPr marL="342900" lvl="0" indent="-342900" algn="just">
              <a:lnSpc>
                <a:spcPct val="150000"/>
              </a:lnSpc>
              <a:spcAft>
                <a:spcPts val="0"/>
              </a:spcAft>
              <a:buFont typeface="+mj-lt"/>
              <a:buAutoNum type="alphaLcParenR" startAt="4"/>
            </a:pPr>
            <a:r>
              <a:rPr lang="en-US" sz="1600" dirty="0"/>
              <a:t>Objective Loss Function: Lossless image recovery using Run-Length Encoding (RLE) is a technique that focuses on preserving the original image data while achieving efficient image recovery. Run-Length Encoding (RLE) can be a valuable tool in achieving this, ensuring that the original image is restored without loss of information after tampering has been detected and addressed. Subsequent to tamper removal, the image is subjected to RLE compression. Runs of consecutive identical pixel values are encoded to represent sequences more efficiently. The integration of tamper detection, removal, and lossless recovery using RLE enhances the overall resilience of the system against malicious manipulations. </a:t>
            </a:r>
          </a:p>
          <a:p>
            <a:pPr marL="342900" lvl="0" indent="-342900" algn="just">
              <a:lnSpc>
                <a:spcPct val="150000"/>
              </a:lnSpc>
              <a:spcAft>
                <a:spcPts val="0"/>
              </a:spcAft>
              <a:buFont typeface="+mj-lt"/>
              <a:buAutoNum type="alphaLcParenR" startAt="4"/>
            </a:pPr>
            <a:r>
              <a:rPr lang="en-US" sz="1600" dirty="0"/>
              <a:t>Notification: The Notification Module serves as a vital component in keeping users informed and empowered when it comes to shared vaccinated images on other social networks. Specifically, when a user downloads and shares a vaccinated image without any attack, the Image Immunizer detects the shared image and triggers an email notification to the user. The email prompts the user to make a decision regarding the shared </a:t>
            </a:r>
            <a:r>
              <a:rPr lang="en-US" sz="1600" dirty="0" err="1"/>
              <a:t>imag</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2703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14514"/>
            <a:ext cx="11132456" cy="757093"/>
          </a:xfrm>
        </p:spPr>
        <p:txBody>
          <a:bodyPr>
            <a:normAutofit/>
          </a:bodyPr>
          <a:lstStyle/>
          <a:p>
            <a:r>
              <a:rPr lang="en-US" sz="4000" b="1" dirty="0">
                <a:latin typeface="Times New Roman" panose="02020603050405020304" pitchFamily="18" charset="0"/>
                <a:cs typeface="Times New Roman" panose="02020603050405020304" pitchFamily="18" charset="0"/>
              </a:rPr>
              <a:t>METHODOLOGY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1544" y="885371"/>
            <a:ext cx="11146970" cy="5413829"/>
          </a:xfrm>
        </p:spPr>
        <p:txBody>
          <a:bodyPr>
            <a:noAutofit/>
          </a:bodyPr>
          <a:lstStyle/>
          <a:p>
            <a:pPr marL="342900" lvl="0" indent="-342900" algn="just">
              <a:lnSpc>
                <a:spcPct val="150000"/>
              </a:lnSpc>
              <a:spcAft>
                <a:spcPts val="0"/>
              </a:spcAft>
              <a:buAutoNum type="alphaUcPeriod"/>
            </a:pPr>
            <a:r>
              <a:rPr lang="en-US" sz="1600" b="1" dirty="0">
                <a:latin typeface="Times New Roman" panose="02020603050405020304" pitchFamily="18" charset="0"/>
                <a:cs typeface="Times New Roman" panose="02020603050405020304" pitchFamily="18" charset="0"/>
              </a:rPr>
              <a:t>Deeps Learning</a:t>
            </a:r>
            <a:r>
              <a:rPr lang="en-US" sz="1600" dirty="0">
                <a:latin typeface="Times New Roman" panose="02020603050405020304" pitchFamily="18" charset="0"/>
                <a:cs typeface="Times New Roman" panose="02020603050405020304" pitchFamily="18" charset="0"/>
              </a:rPr>
              <a:t>: Deep learning is a method in artificial intelligence (AI) that teaches computers to process data in a way that is inspired by the human brain. Deep learning models are computer files that data scientists have trained to perform tasks. </a:t>
            </a:r>
          </a:p>
          <a:p>
            <a:pPr marL="342900" lvl="0" indent="-342900" algn="just">
              <a:lnSpc>
                <a:spcPct val="150000"/>
              </a:lnSpc>
              <a:spcAft>
                <a:spcPts val="0"/>
              </a:spcAft>
              <a:buAutoNum type="alphaUcPeriod"/>
            </a:pPr>
            <a:r>
              <a:rPr lang="en-US" sz="1600" b="1" dirty="0">
                <a:latin typeface="Times New Roman" panose="02020603050405020304" pitchFamily="18" charset="0"/>
                <a:cs typeface="Times New Roman" panose="02020603050405020304" pitchFamily="18" charset="0"/>
              </a:rPr>
              <a:t>Multi Task Learning</a:t>
            </a:r>
            <a:r>
              <a:rPr lang="en-US" sz="1600" dirty="0">
                <a:latin typeface="Times New Roman" panose="02020603050405020304" pitchFamily="18" charset="0"/>
                <a:cs typeface="Times New Roman" panose="02020603050405020304" pitchFamily="18" charset="0"/>
              </a:rPr>
              <a:t>: Multi-task learning (MTL), including learning services, is emerging as a pivotal concept in the rapidly evolving landscape of artificial intelligence. Multi-task learning (MTL) involves training a model to perform multiple tasks concurrently in machine learning. In deep learning, MTL pertains to instructing a neural network to undertake several tasks, achieved by distributing certain network layers and parameters across these tasks. </a:t>
            </a:r>
          </a:p>
          <a:p>
            <a:pPr marL="342900" lvl="0" indent="-342900" algn="just">
              <a:lnSpc>
                <a:spcPct val="150000"/>
              </a:lnSpc>
              <a:spcAft>
                <a:spcPts val="0"/>
              </a:spcAft>
              <a:buAutoNum type="alphaUcPeriod"/>
            </a:pPr>
            <a:r>
              <a:rPr lang="en-US" sz="1600" b="1" dirty="0">
                <a:latin typeface="Times New Roman" panose="02020603050405020304" pitchFamily="18" charset="0"/>
                <a:cs typeface="Times New Roman" panose="02020603050405020304" pitchFamily="18" charset="0"/>
              </a:rPr>
              <a:t>Hard Parameter Sharing</a:t>
            </a:r>
            <a:r>
              <a:rPr lang="en-US" sz="1600" dirty="0">
                <a:latin typeface="Times New Roman" panose="02020603050405020304" pitchFamily="18" charset="0"/>
                <a:cs typeface="Times New Roman" panose="02020603050405020304" pitchFamily="18" charset="0"/>
              </a:rPr>
              <a:t>: This component involves sharing the hidden layers of a neural network while keeping task-specific output layers. It reduces overfitting by sharing layers across similar jobs.</a:t>
            </a:r>
          </a:p>
          <a:p>
            <a:pPr marL="342900" lvl="0" indent="-342900" algn="just">
              <a:lnSpc>
                <a:spcPct val="150000"/>
              </a:lnSpc>
              <a:spcAft>
                <a:spcPts val="0"/>
              </a:spcAft>
              <a:buAutoNum type="alphaUcPeriod"/>
            </a:pPr>
            <a:r>
              <a:rPr lang="en-US" sz="1600" b="1" dirty="0">
                <a:latin typeface="Times New Roman" panose="02020603050405020304" pitchFamily="18" charset="0"/>
                <a:cs typeface="Times New Roman" panose="02020603050405020304" pitchFamily="18" charset="0"/>
              </a:rPr>
              <a:t>Soft Parameter Sharing</a:t>
            </a:r>
            <a:r>
              <a:rPr lang="en-US" sz="1600" dirty="0">
                <a:latin typeface="Times New Roman" panose="02020603050405020304" pitchFamily="18" charset="0"/>
                <a:cs typeface="Times New Roman" panose="02020603050405020304" pitchFamily="18" charset="0"/>
              </a:rPr>
              <a:t>: Each model has its own set of weights and biases, and the spacing of these parameters in the model is regulated so that the parameters are homogeneous and representative of all applications. </a:t>
            </a:r>
          </a:p>
          <a:p>
            <a:pPr marL="342900" lvl="0" indent="-342900" algn="just">
              <a:lnSpc>
                <a:spcPct val="150000"/>
              </a:lnSpc>
              <a:spcAft>
                <a:spcPts val="0"/>
              </a:spcAft>
              <a:buAutoNum type="alphaUcPeriod"/>
            </a:pPr>
            <a:r>
              <a:rPr lang="en-US" sz="1600" b="1" dirty="0">
                <a:latin typeface="Times New Roman" panose="02020603050405020304" pitchFamily="18" charset="0"/>
                <a:cs typeface="Times New Roman" panose="02020603050405020304" pitchFamily="18" charset="0"/>
              </a:rPr>
              <a:t>Task Clustering</a:t>
            </a:r>
            <a:r>
              <a:rPr lang="en-US" sz="1600" dirty="0">
                <a:latin typeface="Times New Roman" panose="02020603050405020304" pitchFamily="18" charset="0"/>
                <a:cs typeface="Times New Roman" panose="02020603050405020304" pitchFamily="18" charset="0"/>
              </a:rPr>
              <a:t>: MTL uses task clustering to group tasks. This guarantees that AI models learn from tasks with similar characteristics, resulting in improved knowledge transfer</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480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14514"/>
            <a:ext cx="11132456" cy="757093"/>
          </a:xfrm>
        </p:spPr>
        <p:txBody>
          <a:bodyPr>
            <a:normAutofit/>
          </a:bodyPr>
          <a:lstStyle/>
          <a:p>
            <a:r>
              <a:rPr lang="en-US" sz="3200" b="1" dirty="0">
                <a:latin typeface="Times New Roman" panose="02020603050405020304" pitchFamily="18" charset="0"/>
                <a:cs typeface="Times New Roman" panose="02020603050405020304" pitchFamily="18" charset="0"/>
              </a:rPr>
              <a:t>Methodology</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2515" y="678893"/>
            <a:ext cx="11146970" cy="2543629"/>
          </a:xfrm>
        </p:spPr>
        <p:txBody>
          <a:bodyPr>
            <a:noAutofit/>
          </a:bodyPr>
          <a:lstStyle/>
          <a:p>
            <a:pPr marL="342900" lvl="0" indent="-342900" algn="just">
              <a:lnSpc>
                <a:spcPct val="150000"/>
              </a:lnSpc>
              <a:spcAft>
                <a:spcPts val="0"/>
              </a:spcAft>
              <a:buFont typeface="+mj-lt"/>
              <a:buAutoNum type="alphaUcPeriod" startAt="6"/>
            </a:pPr>
            <a:r>
              <a:rPr lang="en-US" sz="1600" b="1" dirty="0"/>
              <a:t>Shared Layers</a:t>
            </a:r>
            <a:r>
              <a:rPr lang="en-US" sz="1600" dirty="0"/>
              <a:t>: AI systems with shared layers enable models to learn shared representations across tasks. These shared layers promote learning synergy and eliminate redundancy. </a:t>
            </a:r>
          </a:p>
          <a:p>
            <a:pPr marL="342900" lvl="0" indent="-342900" algn="just">
              <a:lnSpc>
                <a:spcPct val="150000"/>
              </a:lnSpc>
              <a:spcAft>
                <a:spcPts val="0"/>
              </a:spcAft>
              <a:buFont typeface="+mj-lt"/>
              <a:buAutoNum type="alphaUcPeriod" startAt="6"/>
            </a:pPr>
            <a:r>
              <a:rPr lang="en-US" sz="1600" b="1" dirty="0"/>
              <a:t>Loss Functions</a:t>
            </a:r>
            <a:r>
              <a:rPr lang="en-US" sz="1600" dirty="0"/>
              <a:t>: MTL models can assign varied levels of importance to different activities thanks to tailored loss functions for each activity. This adaptability helps with performance enhancement in tasks of varying complexity. </a:t>
            </a:r>
          </a:p>
          <a:p>
            <a:pPr marL="342900" lvl="0" indent="-342900" algn="just">
              <a:lnSpc>
                <a:spcPct val="150000"/>
              </a:lnSpc>
              <a:spcAft>
                <a:spcPts val="0"/>
              </a:spcAft>
              <a:buFont typeface="+mj-lt"/>
              <a:buAutoNum type="alphaUcPeriod" startAt="6"/>
            </a:pPr>
            <a:r>
              <a:rPr lang="en-US" sz="1600" b="1" dirty="0"/>
              <a:t>Feature Extraction</a:t>
            </a:r>
            <a:r>
              <a:rPr lang="en-US" sz="1600" dirty="0"/>
              <a:t>: MTL uses feature extraction techniques to help AI models find task-specific and shared elements in data. This encourages efficient knowledge transfer.</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9005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E47C556-87DB-11A7-8878-22C6183CE38A}"/>
              </a:ext>
            </a:extLst>
          </p:cNvPr>
          <p:cNvSpPr txBox="1">
            <a:spLocks/>
          </p:cNvSpPr>
          <p:nvPr/>
        </p:nvSpPr>
        <p:spPr>
          <a:xfrm>
            <a:off x="529772" y="300346"/>
            <a:ext cx="11132456" cy="7570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pic>
        <p:nvPicPr>
          <p:cNvPr id="6" name="Image 23">
            <a:extLst>
              <a:ext uri="{FF2B5EF4-FFF2-40B4-BE49-F238E27FC236}">
                <a16:creationId xmlns:a16="http://schemas.microsoft.com/office/drawing/2014/main" id="{DEA9446F-7CC6-3B2C-D86F-6D8679341450}"/>
              </a:ext>
            </a:extLst>
          </p:cNvPr>
          <p:cNvPicPr>
            <a:picLocks/>
          </p:cNvPicPr>
          <p:nvPr/>
        </p:nvPicPr>
        <p:blipFill>
          <a:blip r:embed="rId2" cstate="print"/>
          <a:stretch>
            <a:fillRect/>
          </a:stretch>
        </p:blipFill>
        <p:spPr>
          <a:xfrm>
            <a:off x="786337" y="1619865"/>
            <a:ext cx="4523082" cy="3502741"/>
          </a:xfrm>
          <a:prstGeom prst="rect">
            <a:avLst/>
          </a:prstGeom>
        </p:spPr>
      </p:pic>
      <p:pic>
        <p:nvPicPr>
          <p:cNvPr id="11" name="Image 24">
            <a:extLst>
              <a:ext uri="{FF2B5EF4-FFF2-40B4-BE49-F238E27FC236}">
                <a16:creationId xmlns:a16="http://schemas.microsoft.com/office/drawing/2014/main" id="{7BF0B5B9-26F0-9A58-0CEB-786A3644A246}"/>
              </a:ext>
            </a:extLst>
          </p:cNvPr>
          <p:cNvPicPr>
            <a:picLocks/>
          </p:cNvPicPr>
          <p:nvPr/>
        </p:nvPicPr>
        <p:blipFill>
          <a:blip r:embed="rId3" cstate="print"/>
          <a:stretch>
            <a:fillRect/>
          </a:stretch>
        </p:blipFill>
        <p:spPr>
          <a:xfrm>
            <a:off x="6410389" y="1619865"/>
            <a:ext cx="4601740" cy="3404419"/>
          </a:xfrm>
          <a:prstGeom prst="rect">
            <a:avLst/>
          </a:prstGeom>
        </p:spPr>
      </p:pic>
      <p:sp>
        <p:nvSpPr>
          <p:cNvPr id="13" name="TextBox 12">
            <a:extLst>
              <a:ext uri="{FF2B5EF4-FFF2-40B4-BE49-F238E27FC236}">
                <a16:creationId xmlns:a16="http://schemas.microsoft.com/office/drawing/2014/main" id="{C0527075-86A4-FD07-4C55-0039E4E4BE04}"/>
              </a:ext>
            </a:extLst>
          </p:cNvPr>
          <p:cNvSpPr txBox="1"/>
          <p:nvPr/>
        </p:nvSpPr>
        <p:spPr>
          <a:xfrm>
            <a:off x="7855977" y="5193107"/>
            <a:ext cx="6096000" cy="369332"/>
          </a:xfrm>
          <a:prstGeom prst="rect">
            <a:avLst/>
          </a:prstGeom>
          <a:noFill/>
        </p:spPr>
        <p:txBody>
          <a:bodyPr wrap="square">
            <a:spAutoFit/>
          </a:bodyPr>
          <a:lstStyle/>
          <a:p>
            <a:r>
              <a:rPr lang="en-US" b="1" dirty="0">
                <a:latin typeface="Cambria" panose="02040503050406030204" pitchFamily="18" charset="0"/>
                <a:ea typeface="Cambria" panose="02040503050406030204" pitchFamily="18" charset="0"/>
              </a:rPr>
              <a:t>Tampered layer</a:t>
            </a:r>
            <a:endParaRPr lang="en-IN" dirty="0"/>
          </a:p>
        </p:txBody>
      </p:sp>
      <p:sp>
        <p:nvSpPr>
          <p:cNvPr id="14" name="TextBox 13">
            <a:extLst>
              <a:ext uri="{FF2B5EF4-FFF2-40B4-BE49-F238E27FC236}">
                <a16:creationId xmlns:a16="http://schemas.microsoft.com/office/drawing/2014/main" id="{B0DCD57F-E692-AF76-0C76-EEF2487D0871}"/>
              </a:ext>
            </a:extLst>
          </p:cNvPr>
          <p:cNvSpPr txBox="1"/>
          <p:nvPr/>
        </p:nvSpPr>
        <p:spPr>
          <a:xfrm>
            <a:off x="2443318" y="5245819"/>
            <a:ext cx="6096000" cy="369332"/>
          </a:xfrm>
          <a:prstGeom prst="rect">
            <a:avLst/>
          </a:prstGeom>
          <a:noFill/>
        </p:spPr>
        <p:txBody>
          <a:bodyPr wrap="square">
            <a:spAutoFit/>
          </a:bodyPr>
          <a:lstStyle/>
          <a:p>
            <a:r>
              <a:rPr lang="en-US" b="1" dirty="0">
                <a:latin typeface="Cambria" panose="02040503050406030204" pitchFamily="18" charset="0"/>
                <a:ea typeface="Cambria" panose="02040503050406030204" pitchFamily="18" charset="0"/>
              </a:rPr>
              <a:t>Picture</a:t>
            </a:r>
            <a:endParaRPr lang="en-IN" dirty="0"/>
          </a:p>
        </p:txBody>
      </p:sp>
    </p:spTree>
    <p:extLst>
      <p:ext uri="{BB962C8B-B14F-4D97-AF65-F5344CB8AC3E}">
        <p14:creationId xmlns:p14="http://schemas.microsoft.com/office/powerpoint/2010/main" val="321737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3" y="0"/>
            <a:ext cx="11146971" cy="580571"/>
          </a:xfrm>
        </p:spPr>
        <p:txBody>
          <a:bodyPr>
            <a:noAutofit/>
          </a:bodyPr>
          <a:lstStyle/>
          <a:p>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1543" y="757093"/>
            <a:ext cx="11146971" cy="5805054"/>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Today, people frequently interact with their families, friends, and colleagues through online social networks (OSN).</a:t>
            </a:r>
            <a:r>
              <a:rPr lang="en-US" sz="2400" b="0" i="0" u="none" strike="noStrike" baseline="0" dirty="0">
                <a:latin typeface="Times New Roman" panose="02020603050405020304" pitchFamily="18" charset="0"/>
                <a:cs typeface="Times New Roman" panose="02020603050405020304" pitchFamily="18" charset="0"/>
              </a:rPr>
              <a:t>People enjoy posting and sharing their photos in</a:t>
            </a:r>
            <a:r>
              <a:rPr lang="en-US" sz="2400" b="0" i="0" u="none" strike="noStrike"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online communities, blogs, and content sharing sites.</a:t>
            </a:r>
          </a:p>
          <a:p>
            <a:pPr marL="0" indent="0" algn="just">
              <a:buNone/>
            </a:pPr>
            <a:endParaRPr lang="en-US" sz="2400" b="0" i="0" u="none" strike="noStrike" baseline="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The problem addressed in this project is the susceptibility of digital images to tampering, which compromises security and privacy. Traditional image forgery detection methods face challenges in reproducing original content after manipulation. </a:t>
            </a:r>
          </a:p>
          <a:p>
            <a:pPr algn="just"/>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This project introduces an advanced Image Immunization System leveraging Invertible Neural Networks. </a:t>
            </a:r>
          </a:p>
          <a:p>
            <a:pPr algn="just"/>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The system, comprising the Cyber Vaccinator, Vaccine Validator, Forward Pass for Tamper Detection, and Backward Pass for Image Self-Recovery, aims to proactively immunize images against various attacks. </a:t>
            </a:r>
          </a:p>
          <a:p>
            <a:pPr algn="just"/>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Run-Length Encoding in the backward pass to transform hidden perturbations into information, facilitating lossless recovery of the authentic image.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3250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307"/>
            <a:ext cx="10515600" cy="646257"/>
          </a:xfrm>
        </p:spPr>
        <p:txBody>
          <a:bodyPr>
            <a:normAutofit/>
          </a:bodyPr>
          <a:lstStyle/>
          <a:p>
            <a:r>
              <a:rPr lang="en-US" sz="4000" b="1" dirty="0">
                <a:latin typeface="Times New Roman" panose="02020603050405020304" pitchFamily="18" charset="0"/>
                <a:cs typeface="Times New Roman" panose="02020603050405020304" pitchFamily="18" charset="0"/>
              </a:rPr>
              <a:t> 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79410"/>
            <a:ext cx="10515600" cy="5417127"/>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Image Immunizer Middleware is an advanced solution designed to combat digital image attacks on social networking platforms. Key features include:</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Invertible Neural Network </a:t>
            </a:r>
            <a:r>
              <a:rPr lang="en-US" sz="2000" dirty="0">
                <a:latin typeface="Times New Roman" panose="02020603050405020304" pitchFamily="18" charset="0"/>
                <a:cs typeface="Times New Roman" panose="02020603050405020304" pitchFamily="18" charset="0"/>
              </a:rPr>
              <a:t>(INN) technology for robust defense.</a:t>
            </a:r>
          </a:p>
          <a:p>
            <a:pPr algn="just"/>
            <a:r>
              <a:rPr lang="en-US" sz="2000" dirty="0">
                <a:latin typeface="Times New Roman" panose="02020603050405020304" pitchFamily="18" charset="0"/>
                <a:cs typeface="Times New Roman" panose="02020603050405020304" pitchFamily="18" charset="0"/>
              </a:rPr>
              <a:t>Adversarial simulation during training to enhance resilience.</a:t>
            </a:r>
          </a:p>
          <a:p>
            <a:pPr algn="just"/>
            <a:r>
              <a:rPr lang="en-US" sz="2000" b="1" dirty="0">
                <a:latin typeface="Times New Roman" panose="02020603050405020304" pitchFamily="18" charset="0"/>
                <a:cs typeface="Times New Roman" panose="02020603050405020304" pitchFamily="18" charset="0"/>
              </a:rPr>
              <a:t>Cyber Vaccinator Module</a:t>
            </a:r>
            <a:r>
              <a:rPr lang="en-US" sz="2000" dirty="0">
                <a:latin typeface="Times New Roman" panose="02020603050405020304" pitchFamily="18" charset="0"/>
                <a:cs typeface="Times New Roman" panose="02020603050405020304" pitchFamily="18" charset="0"/>
              </a:rPr>
              <a:t> for pre-processing, vaccination, and post-processing of images.</a:t>
            </a:r>
          </a:p>
          <a:p>
            <a:pPr algn="just"/>
            <a:r>
              <a:rPr lang="en-US" sz="2000" b="1" dirty="0">
                <a:latin typeface="Times New Roman" panose="02020603050405020304" pitchFamily="18" charset="0"/>
                <a:cs typeface="Times New Roman" panose="02020603050405020304" pitchFamily="18" charset="0"/>
              </a:rPr>
              <a:t>Vaccine Validator </a:t>
            </a:r>
            <a:r>
              <a:rPr lang="en-US" sz="2000" dirty="0">
                <a:latin typeface="Times New Roman" panose="02020603050405020304" pitchFamily="18" charset="0"/>
                <a:cs typeface="Times New Roman" panose="02020603050405020304" pitchFamily="18" charset="0"/>
              </a:rPr>
              <a:t>to distinguish vaccinated and unvaccinated media.</a:t>
            </a:r>
          </a:p>
          <a:p>
            <a:pPr algn="just"/>
            <a:r>
              <a:rPr lang="en-US" sz="2000" b="1" dirty="0">
                <a:latin typeface="Times New Roman" panose="02020603050405020304" pitchFamily="18" charset="0"/>
                <a:cs typeface="Times New Roman" panose="02020603050405020304" pitchFamily="18" charset="0"/>
              </a:rPr>
              <a:t>Forward and Backward Pass </a:t>
            </a:r>
            <a:r>
              <a:rPr lang="en-US" sz="2000" dirty="0">
                <a:latin typeface="Times New Roman" panose="02020603050405020304" pitchFamily="18" charset="0"/>
                <a:cs typeface="Times New Roman" panose="02020603050405020304" pitchFamily="18" charset="0"/>
              </a:rPr>
              <a:t>for image self-recovery.</a:t>
            </a:r>
          </a:p>
          <a:p>
            <a:pPr algn="just"/>
            <a:r>
              <a:rPr lang="en-US" sz="2000" dirty="0">
                <a:latin typeface="Times New Roman" panose="02020603050405020304" pitchFamily="18" charset="0"/>
                <a:cs typeface="Times New Roman" panose="02020603050405020304" pitchFamily="18" charset="0"/>
              </a:rPr>
              <a:t>Seamless integration with existing OSN architectures.</a:t>
            </a:r>
          </a:p>
          <a:p>
            <a:pPr algn="just"/>
            <a:r>
              <a:rPr lang="en-US" sz="2000" dirty="0">
                <a:latin typeface="Times New Roman" panose="02020603050405020304" pitchFamily="18" charset="0"/>
                <a:cs typeface="Times New Roman" panose="02020603050405020304" pitchFamily="18" charset="0"/>
              </a:rPr>
              <a:t>Real-time status notifications and tampered image restoration.</a:t>
            </a:r>
          </a:p>
          <a:p>
            <a:pPr marL="0" indent="0" algn="just">
              <a:buNone/>
            </a:pPr>
            <a:r>
              <a:rPr lang="en-US" sz="2000" dirty="0">
                <a:latin typeface="Times New Roman" panose="02020603050405020304" pitchFamily="18" charset="0"/>
                <a:cs typeface="Times New Roman" panose="02020603050405020304" pitchFamily="18" charset="0"/>
              </a:rPr>
              <a:t>This state-of-the-art project ensures the integrity of shared images in the dynamic realm of online social networks.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964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307"/>
            <a:ext cx="10515600" cy="646257"/>
          </a:xfrm>
        </p:spPr>
        <p:txBody>
          <a:bodyPr>
            <a:normAutofit/>
          </a:bodyPr>
          <a:lstStyle/>
          <a:p>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08364"/>
            <a:ext cx="10515600" cy="5417127"/>
          </a:xfrm>
        </p:spPr>
        <p:txBody>
          <a:bodyPr>
            <a:normAutofit fontScale="92500" lnSpcReduction="10000"/>
          </a:bodyPr>
          <a:lstStyle/>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X. Liang, Z. Tang, Z. Li, M. Yu, H. Zhang and X. Zhang, "Robust hashing via global and local invariant features for image copy detection", ACM Trans. Multimedia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Commun</a:t>
            </a:r>
            <a:r>
              <a:rPr lang="en-IN" sz="2000" dirty="0">
                <a:latin typeface="Times New Roman" panose="02020603050405020304" pitchFamily="18" charset="0"/>
                <a:cs typeface="Times New Roman" panose="02020603050405020304" pitchFamily="18" charset="0"/>
              </a:rPr>
              <a:t>. Appl., vol. 20, no. 1, pp. 1-22, Jan. 2024.</a:t>
            </a:r>
          </a:p>
          <a:p>
            <a:pPr marL="457200" indent="-457200" algn="just">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X. Liang, Z. Tang, Z. Huang, X. Zhang and S. Zhang, "Efficient hashing method using 2D–2D PCA for image copy detection", IEEE Trans. </a:t>
            </a:r>
            <a:r>
              <a:rPr lang="en-IN" sz="2000" dirty="0" err="1">
                <a:latin typeface="Times New Roman" panose="02020603050405020304" pitchFamily="18" charset="0"/>
                <a:cs typeface="Times New Roman" panose="02020603050405020304" pitchFamily="18" charset="0"/>
              </a:rPr>
              <a:t>Knowl</a:t>
            </a:r>
            <a:r>
              <a:rPr lang="en-IN" sz="2000" dirty="0">
                <a:latin typeface="Times New Roman" panose="02020603050405020304" pitchFamily="18" charset="0"/>
                <a:cs typeface="Times New Roman" panose="02020603050405020304" pitchFamily="18" charset="0"/>
              </a:rPr>
              <a:t>. Data Eng., vol. 35, no. 4, pp. 3765-3778, Apr. 2023.</a:t>
            </a:r>
          </a:p>
          <a:p>
            <a:pPr marL="457200" indent="-457200" algn="just">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A. S. </a:t>
            </a:r>
            <a:r>
              <a:rPr lang="en-IN" sz="2000" dirty="0" err="1">
                <a:latin typeface="Times New Roman" panose="02020603050405020304" pitchFamily="18" charset="0"/>
                <a:cs typeface="Times New Roman" panose="02020603050405020304" pitchFamily="18" charset="0"/>
              </a:rPr>
              <a:t>Shaik</a:t>
            </a:r>
            <a:r>
              <a:rPr lang="en-IN" sz="2000" dirty="0">
                <a:latin typeface="Times New Roman" panose="02020603050405020304" pitchFamily="18" charset="0"/>
                <a:cs typeface="Times New Roman" panose="02020603050405020304" pitchFamily="18" charset="0"/>
              </a:rPr>
              <a:t>, R. K. Karsh, M. Suresh and V. K. </a:t>
            </a:r>
            <a:r>
              <a:rPr lang="en-IN" sz="2000" dirty="0" err="1">
                <a:latin typeface="Times New Roman" panose="02020603050405020304" pitchFamily="18" charset="0"/>
                <a:cs typeface="Times New Roman" panose="02020603050405020304" pitchFamily="18" charset="0"/>
              </a:rPr>
              <a:t>Gunjan</a:t>
            </a:r>
            <a:r>
              <a:rPr lang="en-IN" sz="2000" dirty="0">
                <a:latin typeface="Times New Roman" panose="02020603050405020304" pitchFamily="18" charset="0"/>
                <a:cs typeface="Times New Roman" panose="02020603050405020304" pitchFamily="18" charset="0"/>
              </a:rPr>
              <a:t>, "LWT-DCT based image hashing for tampering localization via blind geometric correction" in ICDSMLA 2020, </a:t>
            </a:r>
            <a:r>
              <a:rPr lang="en-IN" sz="2000" dirty="0" err="1">
                <a:latin typeface="Times New Roman" panose="02020603050405020304" pitchFamily="18" charset="0"/>
                <a:cs typeface="Times New Roman" panose="02020603050405020304" pitchFamily="18" charset="0"/>
              </a:rPr>
              <a:t>Singapore:Springer</a:t>
            </a:r>
            <a:r>
              <a:rPr lang="en-IN" sz="2000" dirty="0">
                <a:latin typeface="Times New Roman" panose="02020603050405020304" pitchFamily="18" charset="0"/>
                <a:cs typeface="Times New Roman" panose="02020603050405020304" pitchFamily="18" charset="0"/>
              </a:rPr>
              <a:t>, vol. 783, 2022.</a:t>
            </a:r>
          </a:p>
          <a:p>
            <a:pPr marL="457200" indent="-457200" algn="just">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Y. Chen, L. Liu, V. </a:t>
            </a:r>
            <a:r>
              <a:rPr lang="en-IN" sz="2000" dirty="0" err="1">
                <a:latin typeface="Times New Roman" panose="02020603050405020304" pitchFamily="18" charset="0"/>
                <a:cs typeface="Times New Roman" panose="02020603050405020304" pitchFamily="18" charset="0"/>
              </a:rPr>
              <a:t>Phonevilay</a:t>
            </a:r>
            <a:r>
              <a:rPr lang="en-IN" sz="2000" dirty="0">
                <a:latin typeface="Times New Roman" panose="02020603050405020304" pitchFamily="18" charset="0"/>
                <a:cs typeface="Times New Roman" panose="02020603050405020304" pitchFamily="18" charset="0"/>
              </a:rPr>
              <a:t>, K. </a:t>
            </a:r>
            <a:r>
              <a:rPr lang="en-IN" sz="2000" dirty="0" err="1">
                <a:latin typeface="Times New Roman" panose="02020603050405020304" pitchFamily="18" charset="0"/>
                <a:cs typeface="Times New Roman" panose="02020603050405020304" pitchFamily="18" charset="0"/>
              </a:rPr>
              <a:t>Gu</a:t>
            </a:r>
            <a:r>
              <a:rPr lang="en-IN" sz="2000" dirty="0">
                <a:latin typeface="Times New Roman" panose="02020603050405020304" pitchFamily="18" charset="0"/>
                <a:cs typeface="Times New Roman" panose="02020603050405020304" pitchFamily="18" charset="0"/>
              </a:rPr>
              <a:t>, R. Xia, J. </a:t>
            </a:r>
            <a:r>
              <a:rPr lang="en-IN" sz="2000" dirty="0" err="1">
                <a:latin typeface="Times New Roman" panose="02020603050405020304" pitchFamily="18" charset="0"/>
                <a:cs typeface="Times New Roman" panose="02020603050405020304" pitchFamily="18" charset="0"/>
              </a:rPr>
              <a:t>Xie</a:t>
            </a:r>
            <a:r>
              <a:rPr lang="en-IN" sz="2000" dirty="0">
                <a:latin typeface="Times New Roman" panose="02020603050405020304" pitchFamily="18" charset="0"/>
                <a:cs typeface="Times New Roman" panose="02020603050405020304" pitchFamily="18" charset="0"/>
              </a:rPr>
              <a:t>, et al., "Image super-resolution reconstruction based on feature map attention mechanism", Appl. </a:t>
            </a:r>
            <a:r>
              <a:rPr lang="en-IN" sz="2000" dirty="0" err="1">
                <a:latin typeface="Times New Roman" panose="02020603050405020304" pitchFamily="18" charset="0"/>
                <a:cs typeface="Times New Roman" panose="02020603050405020304" pitchFamily="18" charset="0"/>
              </a:rPr>
              <a:t>Intell</a:t>
            </a:r>
            <a:r>
              <a:rPr lang="en-IN" sz="2000" dirty="0">
                <a:latin typeface="Times New Roman" panose="02020603050405020304" pitchFamily="18" charset="0"/>
                <a:cs typeface="Times New Roman" panose="02020603050405020304" pitchFamily="18" charset="0"/>
              </a:rPr>
              <a:t>., vol. 51, no. 7, pp. 4367-4380, Jul. 2021.</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B. </a:t>
            </a:r>
            <a:r>
              <a:rPr lang="en-IN" sz="2000" dirty="0" err="1">
                <a:latin typeface="Times New Roman" panose="02020603050405020304" pitchFamily="18" charset="0"/>
                <a:cs typeface="Times New Roman" panose="02020603050405020304" pitchFamily="18" charset="0"/>
              </a:rPr>
              <a:t>Bolourian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Haghighi</a:t>
            </a:r>
            <a:r>
              <a:rPr lang="en-IN" sz="2000" dirty="0">
                <a:latin typeface="Times New Roman" panose="02020603050405020304" pitchFamily="18" charset="0"/>
                <a:cs typeface="Times New Roman" panose="02020603050405020304" pitchFamily="18" charset="0"/>
              </a:rPr>
              <a:t>, A. H. </a:t>
            </a:r>
            <a:r>
              <a:rPr lang="en-IN" sz="2000" dirty="0" err="1">
                <a:latin typeface="Times New Roman" panose="02020603050405020304" pitchFamily="18" charset="0"/>
                <a:cs typeface="Times New Roman" panose="02020603050405020304" pitchFamily="18" charset="0"/>
              </a:rPr>
              <a:t>Taherinia</a:t>
            </a:r>
            <a:r>
              <a:rPr lang="en-IN" sz="2000" dirty="0">
                <a:latin typeface="Times New Roman" panose="02020603050405020304" pitchFamily="18" charset="0"/>
                <a:cs typeface="Times New Roman" panose="02020603050405020304" pitchFamily="18" charset="0"/>
              </a:rPr>
              <a:t> and R. </a:t>
            </a:r>
            <a:r>
              <a:rPr lang="en-IN" sz="2000" dirty="0" err="1">
                <a:latin typeface="Times New Roman" panose="02020603050405020304" pitchFamily="18" charset="0"/>
                <a:cs typeface="Times New Roman" panose="02020603050405020304" pitchFamily="18" charset="0"/>
              </a:rPr>
              <a:t>Monsefi</a:t>
            </a:r>
            <a:r>
              <a:rPr lang="en-IN" sz="2000" dirty="0">
                <a:latin typeface="Times New Roman" panose="02020603050405020304" pitchFamily="18" charset="0"/>
                <a:cs typeface="Times New Roman" panose="02020603050405020304" pitchFamily="18" charset="0"/>
              </a:rPr>
              <a:t>, "An effective semi-fragile watermarking method for image authentication based on lifting wavelet transform and feed-forward neural network", Cognitive Computation, vol. 12, no. 4, pp. 863-890, 2020.</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71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4" y="0"/>
            <a:ext cx="11190515" cy="757093"/>
          </a:xfrm>
        </p:spPr>
        <p:txBody>
          <a:bodyPr>
            <a:normAutofit/>
          </a:bodyPr>
          <a:lstStyle/>
          <a:p>
            <a:r>
              <a:rPr lang="en-US" sz="4000" b="1" dirty="0">
                <a:latin typeface="Times New Roman" panose="02020603050405020304" pitchFamily="18" charset="0"/>
                <a:cs typeface="Times New Roman" panose="02020603050405020304" pitchFamily="18" charset="0"/>
              </a:rPr>
              <a:t>Objective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2514" y="914399"/>
            <a:ext cx="11176000" cy="5384801"/>
          </a:xfrm>
        </p:spPr>
        <p:txBody>
          <a:bodyPr>
            <a:noAutofit/>
          </a:bodyPr>
          <a:lstStyle/>
          <a:p>
            <a:pPr marL="0" lvl="0" indent="0" algn="just">
              <a:lnSpc>
                <a:spcPct val="100000"/>
              </a:lnSpc>
              <a:spcBef>
                <a:spcPts val="0"/>
              </a:spcBef>
              <a:spcAft>
                <a:spcPts val="0"/>
              </a:spcAft>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Aim</a:t>
            </a:r>
          </a:p>
          <a:p>
            <a:pPr marL="0" lvl="0" indent="0" algn="just">
              <a:lnSpc>
                <a:spcPct val="100000"/>
              </a:lnSpc>
              <a:spcBef>
                <a:spcPts val="0"/>
              </a:spcBef>
              <a:spcAft>
                <a:spcPts val="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The aim of the project is to develop  an Image Immunization System using an Invertible Neural Network. The system aims to proactively immunize images against malicious attacks while enabling self-recovery in the event of tampering.</a:t>
            </a:r>
          </a:p>
          <a:p>
            <a:pPr marL="0" lvl="0" indent="0" algn="just">
              <a:lnSpc>
                <a:spcPct val="100000"/>
              </a:lnSpc>
              <a:spcBef>
                <a:spcPts val="0"/>
              </a:spcBef>
              <a:spcAft>
                <a:spcPts val="0"/>
              </a:spcAft>
              <a:buNone/>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0000"/>
              </a:lnSpc>
              <a:spcBef>
                <a:spcPts val="0"/>
              </a:spcBef>
              <a:spcAft>
                <a:spcPts val="0"/>
              </a:spcAft>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Objective</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develop the Image Immunizer framework with Invertible Neural Networks.</a:t>
            </a:r>
          </a:p>
          <a:p>
            <a:pPr marL="800100" lvl="1" indent="-342900" algn="just">
              <a:lnSpc>
                <a:spcPct val="10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Develop the Cyber Vaccinator for Image Immunization.</a:t>
            </a:r>
          </a:p>
          <a:p>
            <a:pPr marL="800100" lvl="1" indent="-342900" algn="just">
              <a:lnSpc>
                <a:spcPct val="10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Implement the Vaccine Validator for Media Distinction.</a:t>
            </a:r>
          </a:p>
          <a:p>
            <a:pPr marL="800100" lvl="1" indent="-342900" algn="just">
              <a:lnSpc>
                <a:spcPct val="10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implement a robust pixel classification module for accurate tamper localization.</a:t>
            </a:r>
          </a:p>
          <a:p>
            <a:pPr marL="800100" lvl="1" indent="-342900" algn="just">
              <a:lnSpc>
                <a:spcPct val="10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integrate features promoting self-recovery for immunized images.</a:t>
            </a:r>
          </a:p>
          <a:p>
            <a:pPr marL="800100" lvl="1" indent="-342900" algn="just">
              <a:lnSpc>
                <a:spcPct val="10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implement Run-Length Encoding for lossless perturbation transformation.</a:t>
            </a:r>
          </a:p>
          <a:p>
            <a:pPr marL="800100" lvl="1" indent="-342900" algn="just">
              <a:lnSpc>
                <a:spcPct val="10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To evaluate the accuracy of tamper localization achieved by Image Immunizer.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6039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029" y="14514"/>
            <a:ext cx="11161485" cy="598755"/>
          </a:xfrm>
        </p:spPr>
        <p:txBody>
          <a:bodyPr>
            <a:normAutofit fontScale="90000"/>
          </a:bodyPr>
          <a:lstStyle/>
          <a:p>
            <a:r>
              <a:rPr lang="en-US" sz="4000" b="1" dirty="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029" y="870857"/>
            <a:ext cx="11161485" cy="5558972"/>
          </a:xfrm>
        </p:spPr>
        <p:txBody>
          <a:bodyPr>
            <a:noAutofit/>
          </a:bodyPr>
          <a:lstStyle/>
          <a:p>
            <a:pPr marL="342900" lvl="0" indent="-342900" algn="just">
              <a:lnSpc>
                <a:spcPct val="100000"/>
              </a:lnSpc>
              <a:spcBef>
                <a:spcPts val="0"/>
              </a:spcBef>
              <a:buFont typeface="Symbol" panose="05050102010706020507" pitchFamily="18" charset="2"/>
              <a:buChar char=""/>
            </a:pPr>
            <a:r>
              <a:rPr lang="en-US" sz="2400" b="1" dirty="0">
                <a:latin typeface="Times New Roman" panose="02020603050405020304" pitchFamily="18" charset="0"/>
                <a:ea typeface="Calibri" panose="020F0502020204030204" pitchFamily="34" charset="0"/>
                <a:cs typeface="Times New Roman" panose="02020603050405020304" pitchFamily="18" charset="0"/>
              </a:rPr>
              <a:t>Watermarking Techniques:</a:t>
            </a:r>
          </a:p>
          <a:p>
            <a:pPr marL="0" lvl="0" indent="0" algn="just">
              <a:lnSpc>
                <a:spcPct val="100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Embedding watermarks in images to detect tampering by analyzing alterations in the watermark pattern.</a:t>
            </a:r>
          </a:p>
          <a:p>
            <a:pPr marL="0" lvl="0" indent="0" algn="just">
              <a:lnSpc>
                <a:spcPct val="100000"/>
              </a:lnSpc>
              <a:spcBef>
                <a:spcPts val="0"/>
              </a:spcBef>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r>
              <a:rPr lang="en-US" sz="2400" b="1" dirty="0">
                <a:latin typeface="Times New Roman" panose="02020603050405020304" pitchFamily="18" charset="0"/>
                <a:ea typeface="Calibri" panose="020F0502020204030204" pitchFamily="34" charset="0"/>
                <a:cs typeface="Times New Roman" panose="02020603050405020304" pitchFamily="18" charset="0"/>
              </a:rPr>
              <a:t>Digital Signatures:</a:t>
            </a:r>
          </a:p>
          <a:p>
            <a:pPr marL="0" lvl="0" indent="0" algn="just">
              <a:lnSpc>
                <a:spcPct val="100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Using cryptographic techniques to add a digital signature to images, ensuring integrity and authenticity.</a:t>
            </a:r>
          </a:p>
          <a:p>
            <a:pPr marL="0" lvl="0" indent="0" algn="just">
              <a:lnSpc>
                <a:spcPct val="100000"/>
              </a:lnSpc>
              <a:spcBef>
                <a:spcPts val="0"/>
              </a:spcBef>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r>
              <a:rPr lang="en-US" sz="2400" b="1" dirty="0">
                <a:latin typeface="Times New Roman" panose="02020603050405020304" pitchFamily="18" charset="0"/>
                <a:ea typeface="Calibri" panose="020F0502020204030204" pitchFamily="34" charset="0"/>
                <a:cs typeface="Times New Roman" panose="02020603050405020304" pitchFamily="18" charset="0"/>
              </a:rPr>
              <a:t>Copy-Move Detection:</a:t>
            </a:r>
          </a:p>
          <a:p>
            <a:pPr marL="0" lvl="0" indent="0" algn="just">
              <a:lnSpc>
                <a:spcPct val="100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Identifying duplicated or manipulated regions within an image by detecting identical patterns.</a:t>
            </a:r>
          </a:p>
          <a:p>
            <a:pPr marL="0" lvl="0" indent="0" algn="just">
              <a:lnSpc>
                <a:spcPct val="100000"/>
              </a:lnSpc>
              <a:spcBef>
                <a:spcPts val="0"/>
              </a:spcBef>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r>
              <a:rPr lang="en-US" sz="2400" b="1" dirty="0">
                <a:latin typeface="Times New Roman" panose="02020603050405020304" pitchFamily="18" charset="0"/>
                <a:ea typeface="Calibri" panose="020F0502020204030204" pitchFamily="34" charset="0"/>
                <a:cs typeface="Times New Roman" panose="02020603050405020304" pitchFamily="18" charset="0"/>
              </a:rPr>
              <a:t>Forensic Hashing:</a:t>
            </a:r>
          </a:p>
          <a:p>
            <a:pPr marL="0" lvl="0" indent="0" algn="just">
              <a:lnSpc>
                <a:spcPct val="100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Generating cryptographic hash values for images to verify their integrity and detect tampering.</a:t>
            </a:r>
          </a:p>
          <a:p>
            <a:pPr marL="0" lvl="0" indent="0" algn="just">
              <a:lnSpc>
                <a:spcPct val="100000"/>
              </a:lnSpc>
              <a:spcBef>
                <a:spcPts val="0"/>
              </a:spcBef>
              <a:buNone/>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994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029" y="0"/>
            <a:ext cx="11176000" cy="667657"/>
          </a:xfrm>
        </p:spPr>
        <p:txBody>
          <a:bodyPr>
            <a:normAutofit/>
          </a:bodyPr>
          <a:lstStyle/>
          <a:p>
            <a:r>
              <a:rPr lang="en-US" sz="4000" b="1" dirty="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029" y="667657"/>
            <a:ext cx="11176000" cy="5776686"/>
          </a:xfrm>
        </p:spPr>
        <p:txBody>
          <a:bodyPr>
            <a:noAutofit/>
          </a:bodyPr>
          <a:lstStyle/>
          <a:p>
            <a:pPr marL="0" lvl="0" indent="0" algn="just">
              <a:lnSpc>
                <a:spcPct val="100000"/>
              </a:lnSpc>
              <a:spcBef>
                <a:spcPts val="0"/>
              </a:spcBef>
              <a:spcAft>
                <a:spcPts val="0"/>
              </a:spcAft>
              <a:buNone/>
            </a:pPr>
            <a:r>
              <a:rPr lang="en-US" sz="2400" b="1" dirty="0" err="1">
                <a:latin typeface="Times New Roman" panose="02020603050405020304" pitchFamily="18" charset="0"/>
                <a:ea typeface="Calibri" panose="020F0502020204030204" pitchFamily="34" charset="0"/>
                <a:cs typeface="Times New Roman" panose="02020603050405020304" pitchFamily="18" charset="0"/>
              </a:rPr>
              <a:t>Steganalysis</a:t>
            </a:r>
            <a:r>
              <a:rPr lang="en-US" sz="2400" b="1" dirty="0">
                <a:latin typeface="Times New Roman" panose="02020603050405020304" pitchFamily="18" charset="0"/>
                <a:ea typeface="Calibri" panose="020F0502020204030204" pitchFamily="34" charset="0"/>
                <a:cs typeface="Times New Roman" panose="02020603050405020304" pitchFamily="18" charset="0"/>
              </a:rPr>
              <a:t> Techniques:</a:t>
            </a:r>
          </a:p>
          <a:p>
            <a:pPr marL="0" lvl="0" indent="0" algn="just">
              <a:lnSpc>
                <a:spcPct val="100000"/>
              </a:lnSpc>
              <a:spcBef>
                <a:spcPts val="0"/>
              </a:spcBef>
              <a:spcAft>
                <a:spcPts val="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Analyzing hidden information or data embedded within images to detect tampering or alterations.</a:t>
            </a:r>
          </a:p>
          <a:p>
            <a:pPr marL="0" lvl="0" indent="0" algn="just">
              <a:lnSpc>
                <a:spcPct val="100000"/>
              </a:lnSpc>
              <a:spcBef>
                <a:spcPts val="0"/>
              </a:spcBef>
              <a:spcAft>
                <a:spcPts val="0"/>
              </a:spcAf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0000"/>
              </a:lnSpc>
              <a:spcBef>
                <a:spcPts val="0"/>
              </a:spcBef>
              <a:spcAft>
                <a:spcPts val="0"/>
              </a:spcAft>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Image Forensics using Machine Learning:</a:t>
            </a:r>
          </a:p>
          <a:p>
            <a:pPr marL="0" lvl="0" indent="0" algn="just">
              <a:lnSpc>
                <a:spcPct val="100000"/>
              </a:lnSpc>
              <a:spcBef>
                <a:spcPts val="0"/>
              </a:spcBef>
              <a:spcAft>
                <a:spcPts val="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Employing machine learning algorithms to analyze patterns, features, and inconsistencies indicative of tampering.</a:t>
            </a:r>
          </a:p>
          <a:p>
            <a:pPr marL="0" lvl="0" indent="0" algn="just">
              <a:lnSpc>
                <a:spcPct val="100000"/>
              </a:lnSpc>
              <a:spcBef>
                <a:spcPts val="0"/>
              </a:spcBef>
              <a:spcAft>
                <a:spcPts val="0"/>
              </a:spcAf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0000"/>
              </a:lnSpc>
              <a:spcBef>
                <a:spcPts val="0"/>
              </a:spcBef>
              <a:spcAft>
                <a:spcPts val="0"/>
              </a:spcAft>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Biometric-Based Authentication:</a:t>
            </a:r>
          </a:p>
          <a:p>
            <a:pPr marL="0" lvl="0" indent="0" algn="just">
              <a:lnSpc>
                <a:spcPct val="100000"/>
              </a:lnSpc>
              <a:spcBef>
                <a:spcPts val="0"/>
              </a:spcBef>
              <a:spcAft>
                <a:spcPts val="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Incorporating biometric features within images for authentication, making tampering more challenging without affecting the biometric data.</a:t>
            </a:r>
          </a:p>
          <a:p>
            <a:pPr marL="0" lvl="0" indent="0" algn="just">
              <a:lnSpc>
                <a:spcPct val="100000"/>
              </a:lnSpc>
              <a:spcBef>
                <a:spcPts val="0"/>
              </a:spcBef>
              <a:spcAft>
                <a:spcPts val="0"/>
              </a:spcAf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0000"/>
              </a:lnSpc>
              <a:spcBef>
                <a:spcPts val="0"/>
              </a:spcBef>
              <a:spcAft>
                <a:spcPts val="0"/>
              </a:spcAft>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Image Phylogeny:</a:t>
            </a:r>
          </a:p>
          <a:p>
            <a:pPr marL="0" lvl="0" indent="0" algn="just">
              <a:lnSpc>
                <a:spcPct val="100000"/>
              </a:lnSpc>
              <a:spcBef>
                <a:spcPts val="0"/>
              </a:spcBef>
              <a:spcAft>
                <a:spcPts val="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Examining the evolutionary relationships between images to identify common ancestry and potential tampering.</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321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028" y="10848"/>
            <a:ext cx="11146973" cy="757093"/>
          </a:xfrm>
        </p:spPr>
        <p:txBody>
          <a:bodyPr>
            <a:normAutofit/>
          </a:bodyPr>
          <a:lstStyle/>
          <a:p>
            <a:r>
              <a:rPr lang="en-US" sz="4000" b="1" dirty="0">
                <a:latin typeface="Times New Roman" panose="02020603050405020304" pitchFamily="18" charset="0"/>
                <a:cs typeface="Times New Roman" panose="02020603050405020304" pitchFamily="18" charset="0"/>
              </a:rPr>
              <a:t>Disadvantages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028" y="885371"/>
            <a:ext cx="11146973" cy="5428343"/>
          </a:xfrm>
        </p:spPr>
        <p:txBody>
          <a:bodyPr>
            <a:noAutofit/>
          </a:bodyPr>
          <a:lstStyle/>
          <a:p>
            <a:pPr marL="342900" lvl="0" indent="-342900" algn="just">
              <a:lnSpc>
                <a:spcPct val="150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Limited robustness against advanced tampering techniques.</a:t>
            </a:r>
          </a:p>
          <a:p>
            <a:pPr marL="342900" lvl="0" indent="-342900" algn="just">
              <a:lnSpc>
                <a:spcPct val="150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Sensitivity to image compression leading to potential false alerts.</a:t>
            </a:r>
          </a:p>
          <a:p>
            <a:pPr marL="342900" lvl="0" indent="-342900" algn="just">
              <a:lnSpc>
                <a:spcPct val="150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Computational complexity, hindering real-time implementation.</a:t>
            </a:r>
          </a:p>
          <a:p>
            <a:pPr marL="342900" lvl="0" indent="-342900" algn="just">
              <a:lnSpc>
                <a:spcPct val="150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Vulnerability to sophisticated steganography methods.</a:t>
            </a:r>
          </a:p>
          <a:p>
            <a:pPr marL="342900" lvl="0" indent="-342900" algn="just">
              <a:lnSpc>
                <a:spcPct val="150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Occurrence of false positives/negatives affecting detection accuracy.</a:t>
            </a:r>
          </a:p>
          <a:p>
            <a:pPr marL="342900" lvl="0" indent="-342900" algn="just">
              <a:lnSpc>
                <a:spcPct val="150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Challenges in generalizing across diverse image types.</a:t>
            </a:r>
          </a:p>
          <a:p>
            <a:pPr marL="0" lvl="0" indent="0" algn="just">
              <a:lnSpc>
                <a:spcPct val="150000"/>
              </a:lnSpc>
              <a:spcAft>
                <a:spcPts val="0"/>
              </a:spcAf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810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3" y="1"/>
            <a:ext cx="11161486" cy="740228"/>
          </a:xfrm>
        </p:spPr>
        <p:txBody>
          <a:bodyPr>
            <a:normAutofit/>
          </a:bodyPr>
          <a:lstStyle/>
          <a:p>
            <a:r>
              <a:rPr lang="en-US" sz="4000" b="1" dirty="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1543" y="856342"/>
            <a:ext cx="11161486" cy="5457371"/>
          </a:xfrm>
        </p:spPr>
        <p:txBody>
          <a:bodyPr>
            <a:noAutofit/>
          </a:bodyPr>
          <a:lstStyle/>
          <a:p>
            <a:pPr marL="0" lvl="0" indent="0" algn="just">
              <a:lnSpc>
                <a:spcPct val="100000"/>
              </a:lnSpc>
              <a:spcBef>
                <a:spcPts val="600"/>
              </a:spcBef>
              <a:spcAft>
                <a:spcPts val="0"/>
              </a:spcAft>
              <a:buNone/>
            </a:pPr>
            <a:r>
              <a:rPr lang="en-US" dirty="0">
                <a:latin typeface="Times New Roman" panose="02020603050405020304" pitchFamily="18" charset="0"/>
                <a:cs typeface="Times New Roman" panose="02020603050405020304" pitchFamily="18" charset="0"/>
              </a:rPr>
              <a:t>The proposed system, "Image Immunizer," is designed to enhance image tamper resilience and facilitate lossless auto-recovery.</a:t>
            </a:r>
          </a:p>
          <a:p>
            <a:pPr marL="0" lvl="0" indent="0" algn="just">
              <a:lnSpc>
                <a:spcPct val="100000"/>
              </a:lnSpc>
              <a:spcBef>
                <a:spcPts val="60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just">
              <a:lnSpc>
                <a:spcPct val="100000"/>
              </a:lnSpc>
              <a:spcBef>
                <a:spcPts val="600"/>
              </a:spcBef>
              <a:spcAft>
                <a:spcPts val="0"/>
              </a:spcAft>
              <a:buNone/>
            </a:pPr>
            <a:r>
              <a:rPr lang="en-US" b="1" dirty="0">
                <a:latin typeface="Times New Roman" panose="02020603050405020304" pitchFamily="18" charset="0"/>
                <a:cs typeface="Times New Roman" panose="02020603050405020304" pitchFamily="18" charset="0"/>
              </a:rPr>
              <a:t>Cyber Vaccine: </a:t>
            </a:r>
            <a:r>
              <a:rPr lang="en-US" sz="2400" dirty="0">
                <a:latin typeface="Times New Roman" panose="02020603050405020304" pitchFamily="18" charset="0"/>
                <a:cs typeface="Times New Roman" panose="02020603050405020304" pitchFamily="18" charset="0"/>
              </a:rPr>
              <a:t>Vaccinator for inducing immunity for recovering image content</a:t>
            </a:r>
          </a:p>
          <a:p>
            <a:pPr marL="0" lvl="0" indent="0" algn="just">
              <a:lnSpc>
                <a:spcPct val="100000"/>
              </a:lnSpc>
              <a:spcBef>
                <a:spcPts val="60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just">
              <a:lnSpc>
                <a:spcPct val="100000"/>
              </a:lnSpc>
              <a:spcBef>
                <a:spcPts val="600"/>
              </a:spcBef>
              <a:spcAft>
                <a:spcPts val="0"/>
              </a:spcAft>
              <a:buNone/>
            </a:pPr>
            <a:r>
              <a:rPr lang="en-US" b="1" dirty="0">
                <a:latin typeface="Times New Roman" panose="02020603050405020304" pitchFamily="18" charset="0"/>
                <a:cs typeface="Times New Roman" panose="02020603050405020304" pitchFamily="18" charset="0"/>
              </a:rPr>
              <a:t>Invertible Neural Networks (INN): </a:t>
            </a:r>
            <a:r>
              <a:rPr lang="en-US" sz="2400" dirty="0">
                <a:latin typeface="Times New Roman" panose="02020603050405020304" pitchFamily="18" charset="0"/>
                <a:cs typeface="Times New Roman" panose="02020603050405020304" pitchFamily="18" charset="0"/>
              </a:rPr>
              <a:t>Core architecture facilitating reversible transformations for lossless recovery.</a:t>
            </a:r>
          </a:p>
          <a:p>
            <a:pPr marL="0" lvl="0" indent="0" algn="just">
              <a:lnSpc>
                <a:spcPct val="100000"/>
              </a:lnSpc>
              <a:spcBef>
                <a:spcPts val="600"/>
              </a:spcBef>
              <a:spcAft>
                <a:spcPts val="0"/>
              </a:spcAft>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Multitask Learning Framework</a:t>
            </a:r>
            <a:r>
              <a:rPr lang="en-IN" sz="2400" dirty="0">
                <a:latin typeface="Times New Roman" panose="02020603050405020304" pitchFamily="18" charset="0"/>
                <a:ea typeface="Calibri" panose="020F0502020204030204" pitchFamily="34" charset="0"/>
                <a:cs typeface="Times New Roman" panose="02020603050405020304" pitchFamily="18" charset="0"/>
              </a:rPr>
              <a:t>: Utilizes multitask learning to train the network for simultaneous tasks.</a:t>
            </a:r>
          </a:p>
          <a:p>
            <a:pPr lvl="1" algn="just">
              <a:lnSpc>
                <a:spcPct val="100000"/>
              </a:lnSpc>
              <a:spcBef>
                <a:spcPts val="600"/>
              </a:spcBef>
            </a:pPr>
            <a:r>
              <a:rPr lang="en-IN" sz="2000" dirty="0">
                <a:latin typeface="Times New Roman" panose="02020603050405020304" pitchFamily="18" charset="0"/>
                <a:ea typeface="Calibri" panose="020F0502020204030204" pitchFamily="34" charset="0"/>
                <a:cs typeface="Times New Roman" panose="02020603050405020304" pitchFamily="18" charset="0"/>
              </a:rPr>
              <a:t>Ensuring Consistency between Immunized and Original Images.</a:t>
            </a:r>
          </a:p>
          <a:p>
            <a:pPr lvl="1" algn="just">
              <a:lnSpc>
                <a:spcPct val="100000"/>
              </a:lnSpc>
              <a:spcBef>
                <a:spcPts val="600"/>
              </a:spcBef>
            </a:pPr>
            <a:r>
              <a:rPr lang="en-IN" sz="2000" dirty="0">
                <a:latin typeface="Times New Roman" panose="02020603050405020304" pitchFamily="18" charset="0"/>
                <a:ea typeface="Calibri" panose="020F0502020204030204" pitchFamily="34" charset="0"/>
                <a:cs typeface="Times New Roman" panose="02020603050405020304" pitchFamily="18" charset="0"/>
              </a:rPr>
              <a:t>Classifying Tampered Pixels.</a:t>
            </a:r>
          </a:p>
          <a:p>
            <a:pPr lvl="1" algn="just">
              <a:lnSpc>
                <a:spcPct val="100000"/>
              </a:lnSpc>
              <a:spcBef>
                <a:spcPts val="600"/>
              </a:spcBef>
            </a:pPr>
            <a:r>
              <a:rPr lang="en-IN" sz="2000" dirty="0">
                <a:latin typeface="Times New Roman" panose="02020603050405020304" pitchFamily="18" charset="0"/>
                <a:ea typeface="Calibri" panose="020F0502020204030204" pitchFamily="34" charset="0"/>
                <a:cs typeface="Times New Roman" panose="02020603050405020304" pitchFamily="18" charset="0"/>
              </a:rPr>
              <a:t>Encouraging Image Self-Recovery.</a:t>
            </a:r>
          </a:p>
          <a:p>
            <a:pPr marL="0" indent="0" algn="just">
              <a:lnSpc>
                <a:spcPct val="100000"/>
              </a:lnSpc>
              <a:spcBef>
                <a:spcPts val="600"/>
              </a:spcBef>
              <a:buNone/>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7738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3" y="0"/>
            <a:ext cx="11161486" cy="757093"/>
          </a:xfrm>
        </p:spPr>
        <p:txBody>
          <a:bodyPr>
            <a:normAutofit/>
          </a:bodyPr>
          <a:lstStyle/>
          <a:p>
            <a:r>
              <a:rPr lang="en-US" sz="4000" b="1" dirty="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1543" y="942109"/>
            <a:ext cx="11161486" cy="5328062"/>
          </a:xfrm>
        </p:spPr>
        <p:txBody>
          <a:bodyPr>
            <a:noAutofit/>
          </a:bodyPr>
          <a:lstStyle/>
          <a:p>
            <a:pPr marL="0" indent="0" algn="just">
              <a:lnSpc>
                <a:spcPct val="100000"/>
              </a:lnSpc>
              <a:spcBef>
                <a:spcPts val="600"/>
              </a:spcBef>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Forward Pass with Tamper Localization:</a:t>
            </a:r>
          </a:p>
          <a:p>
            <a:pPr marL="0" indent="0" algn="just">
              <a:lnSpc>
                <a:spcPct val="100000"/>
              </a:lnSpc>
              <a:spcBef>
                <a:spcPts val="60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Localizer identifies tampered areas by predicting a tamper mask.</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Bef>
                <a:spcPts val="600"/>
              </a:spcBef>
              <a:buNone/>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Bef>
                <a:spcPts val="600"/>
              </a:spcBef>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Backward Pass with Run-Length Encoding</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00000"/>
              </a:lnSpc>
              <a:spcBef>
                <a:spcPts val="60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Hidden perturbations transformed into information during the backward pass.</a:t>
            </a:r>
          </a:p>
          <a:p>
            <a:pPr marL="0" indent="0" algn="just">
              <a:lnSpc>
                <a:spcPct val="100000"/>
              </a:lnSpc>
              <a:spcBef>
                <a:spcPts val="60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Facilitates the recovery of the original, lossless image and its edge map.</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Bef>
                <a:spcPts val="600"/>
              </a:spcBef>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187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029" y="14514"/>
            <a:ext cx="11161485" cy="757093"/>
          </a:xfrm>
        </p:spPr>
        <p:txBody>
          <a:bodyPr>
            <a:normAutofit/>
          </a:bodyPr>
          <a:lstStyle/>
          <a:p>
            <a:r>
              <a:rPr lang="en-US" sz="4000" b="1" dirty="0">
                <a:latin typeface="Times New Roman" panose="02020603050405020304" pitchFamily="18" charset="0"/>
                <a:cs typeface="Times New Roman" panose="02020603050405020304" pitchFamily="18" charset="0"/>
              </a:rPr>
              <a:t>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029" y="885371"/>
            <a:ext cx="11161485" cy="5428343"/>
          </a:xfrm>
        </p:spPr>
        <p:txBody>
          <a:bodyPr>
            <a:noAutofit/>
          </a:bodyPr>
          <a:lstStyle/>
          <a:p>
            <a:pPr marL="342900" lvl="0" indent="-342900" algn="just">
              <a:lnSpc>
                <a:spcPct val="150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Tamper Resilience: Enhances resistance against unauthorized alterations.</a:t>
            </a:r>
          </a:p>
          <a:p>
            <a:pPr marL="342900" lvl="0" indent="-342900" algn="just">
              <a:lnSpc>
                <a:spcPct val="150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Ensures recovery without loss of original image information.</a:t>
            </a:r>
          </a:p>
          <a:p>
            <a:pPr marL="342900" lvl="0" indent="-342900" algn="just">
              <a:lnSpc>
                <a:spcPct val="150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Improves the security of digital images against tampering threats.</a:t>
            </a:r>
          </a:p>
          <a:p>
            <a:pPr marL="342900" lvl="0" indent="-342900" algn="just">
              <a:lnSpc>
                <a:spcPct val="150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Applicable across domains such as forensics and digital communication.</a:t>
            </a:r>
          </a:p>
          <a:p>
            <a:pPr marL="342900" lvl="0" indent="-342900" algn="just">
              <a:lnSpc>
                <a:spcPct val="150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Maintains the authenticity of recovered images.</a:t>
            </a:r>
          </a:p>
          <a:p>
            <a:pPr marL="342900" lvl="0" indent="-342900" algn="just">
              <a:lnSpc>
                <a:spcPct val="150000"/>
              </a:lnSpc>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Effectively addresses challenges posed by compressed or low-resolution images.</a:t>
            </a:r>
          </a:p>
          <a:p>
            <a:pPr marL="342900" lvl="0" indent="-342900" algn="just">
              <a:lnSpc>
                <a:spcPct val="150000"/>
              </a:lnSpc>
              <a:spcAft>
                <a:spcPts val="0"/>
              </a:spcAft>
              <a:buFont typeface="Symbol" panose="05050102010706020507" pitchFamily="18" charset="2"/>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007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2242</Words>
  <Application>Microsoft Office PowerPoint</Application>
  <PresentationFormat>Widescreen</PresentationFormat>
  <Paragraphs>165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vt:lpstr>
      <vt:lpstr>Symbol</vt:lpstr>
      <vt:lpstr>Times New Roman</vt:lpstr>
      <vt:lpstr>Office Theme</vt:lpstr>
      <vt:lpstr>PowerPoint Presentation</vt:lpstr>
      <vt:lpstr>Abstract</vt:lpstr>
      <vt:lpstr>Objective</vt:lpstr>
      <vt:lpstr>Existing System</vt:lpstr>
      <vt:lpstr>Existing System</vt:lpstr>
      <vt:lpstr>Disadvantages</vt:lpstr>
      <vt:lpstr>Proposed System</vt:lpstr>
      <vt:lpstr>Proposed System</vt:lpstr>
      <vt:lpstr>Advantages</vt:lpstr>
      <vt:lpstr>Software Requirements</vt:lpstr>
      <vt:lpstr>literature survey</vt:lpstr>
      <vt:lpstr>literature survey</vt:lpstr>
      <vt:lpstr>literature survey</vt:lpstr>
      <vt:lpstr>Block Diagram</vt:lpstr>
      <vt:lpstr>Modules</vt:lpstr>
      <vt:lpstr>PowerPoint Presentation</vt:lpstr>
      <vt:lpstr>METHODOLOGY</vt:lpstr>
      <vt:lpstr>Methodology</vt:lpstr>
      <vt:lpstr>PowerPoint Presentation</vt:lpstr>
      <vt:lpstr>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PhotoChain: A Blockchain based Secure Photo Sharing Framework for Cross-Social Network</dc:title>
  <dc:creator>Admin</dc:creator>
  <cp:lastModifiedBy>MUGILAANANTHAN T.A</cp:lastModifiedBy>
  <cp:revision>77</cp:revision>
  <dcterms:created xsi:type="dcterms:W3CDTF">2023-02-13T23:34:28Z</dcterms:created>
  <dcterms:modified xsi:type="dcterms:W3CDTF">2024-04-29T05:49:28Z</dcterms:modified>
</cp:coreProperties>
</file>