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74" r:id="rId19"/>
    <p:sldId id="282" r:id="rId20"/>
    <p:sldId id="272" r:id="rId21"/>
    <p:sldId id="273" r:id="rId22"/>
    <p:sldId id="275" r:id="rId23"/>
    <p:sldId id="276" r:id="rId24"/>
    <p:sldId id="277" r:id="rId25"/>
    <p:sldId id="278" r:id="rId26"/>
    <p:sldId id="280" r:id="rId27"/>
    <p:sldId id="283" r:id="rId28"/>
    <p:sldId id="281" r:id="rId29"/>
    <p:sldId id="284" r:id="rId30"/>
    <p:sldId id="285" r:id="rId31"/>
    <p:sldId id="303" r:id="rId32"/>
    <p:sldId id="310" r:id="rId33"/>
    <p:sldId id="380" r:id="rId34"/>
    <p:sldId id="304" r:id="rId35"/>
    <p:sldId id="286" r:id="rId36"/>
    <p:sldId id="305" r:id="rId37"/>
    <p:sldId id="306" r:id="rId38"/>
    <p:sldId id="381" r:id="rId39"/>
    <p:sldId id="287" r:id="rId40"/>
    <p:sldId id="288" r:id="rId41"/>
    <p:sldId id="289" r:id="rId42"/>
    <p:sldId id="307" r:id="rId43"/>
    <p:sldId id="290" r:id="rId44"/>
    <p:sldId id="308" r:id="rId45"/>
    <p:sldId id="382" r:id="rId46"/>
    <p:sldId id="383" r:id="rId47"/>
    <p:sldId id="384" r:id="rId48"/>
    <p:sldId id="391" r:id="rId49"/>
    <p:sldId id="390" r:id="rId50"/>
    <p:sldId id="291" r:id="rId51"/>
    <p:sldId id="292" r:id="rId52"/>
    <p:sldId id="293" r:id="rId53"/>
    <p:sldId id="294" r:id="rId54"/>
    <p:sldId id="386" r:id="rId55"/>
    <p:sldId id="295" r:id="rId56"/>
    <p:sldId id="385" r:id="rId57"/>
    <p:sldId id="296" r:id="rId58"/>
    <p:sldId id="297" r:id="rId59"/>
    <p:sldId id="388" r:id="rId60"/>
    <p:sldId id="387" r:id="rId61"/>
    <p:sldId id="299" r:id="rId62"/>
    <p:sldId id="389" r:id="rId63"/>
    <p:sldId id="300" r:id="rId64"/>
    <p:sldId id="301" r:id="rId65"/>
    <p:sldId id="393" r:id="rId66"/>
    <p:sldId id="394" r:id="rId67"/>
    <p:sldId id="395" r:id="rId68"/>
    <p:sldId id="302" r:id="rId69"/>
    <p:sldId id="309" r:id="rId70"/>
    <p:sldId id="298" r:id="rId71"/>
    <p:sldId id="324" r:id="rId72"/>
    <p:sldId id="325" r:id="rId73"/>
    <p:sldId id="326" r:id="rId74"/>
    <p:sldId id="396" r:id="rId75"/>
    <p:sldId id="328" r:id="rId76"/>
    <p:sldId id="329" r:id="rId77"/>
    <p:sldId id="330" r:id="rId78"/>
    <p:sldId id="331" r:id="rId79"/>
    <p:sldId id="333" r:id="rId80"/>
    <p:sldId id="334" r:id="rId81"/>
    <p:sldId id="335" r:id="rId82"/>
    <p:sldId id="336" r:id="rId83"/>
    <p:sldId id="338" r:id="rId84"/>
    <p:sldId id="339" r:id="rId85"/>
    <p:sldId id="340" r:id="rId86"/>
    <p:sldId id="341" r:id="rId87"/>
    <p:sldId id="342" r:id="rId88"/>
    <p:sldId id="343" r:id="rId89"/>
    <p:sldId id="344"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737FF"/>
    <a:srgbClr val="D937FF"/>
    <a:srgbClr val="DA3FFF"/>
    <a:srgbClr val="FF3B3B"/>
    <a:srgbClr val="FF5D5D"/>
    <a:srgbClr val="4F4FFF"/>
    <a:srgbClr val="2F2FFF"/>
    <a:srgbClr val="D41D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116" d="100"/>
          <a:sy n="116" d="100"/>
        </p:scale>
        <p:origin x="1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56C5D-BC54-4A91-ADC9-D786ADB7A844}"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3D8A7-83E4-4F7E-BFF8-1BF9210BCA69}" type="slidenum">
              <a:rPr lang="zh-CN" altLang="en-US" smtClean="0"/>
              <a:t>‹#›</a:t>
            </a:fld>
            <a:endParaRPr lang="zh-CN" altLang="en-US"/>
          </a:p>
        </p:txBody>
      </p:sp>
    </p:spTree>
    <p:extLst>
      <p:ext uri="{BB962C8B-B14F-4D97-AF65-F5344CB8AC3E}">
        <p14:creationId xmlns:p14="http://schemas.microsoft.com/office/powerpoint/2010/main" val="175048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73D8A7-83E4-4F7E-BFF8-1BF9210BCA69}" type="slidenum">
              <a:rPr lang="zh-CN" altLang="en-US" smtClean="0"/>
              <a:t>6</a:t>
            </a:fld>
            <a:endParaRPr lang="zh-CN" altLang="en-US"/>
          </a:p>
        </p:txBody>
      </p:sp>
    </p:spTree>
    <p:extLst>
      <p:ext uri="{BB962C8B-B14F-4D97-AF65-F5344CB8AC3E}">
        <p14:creationId xmlns:p14="http://schemas.microsoft.com/office/powerpoint/2010/main" val="262149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356066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115528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353082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317079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342337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5980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173452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135704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206179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91707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167C62-6E9F-4B48-8493-F1FECD005A89}"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176240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67C62-6E9F-4B48-8493-F1FECD005A89}" type="datetimeFigureOut">
              <a:rPr lang="zh-CN" altLang="en-US" smtClean="0"/>
              <a:t>2018/12/9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9993C-0E82-4682-9679-B2693EB2F94A}" type="slidenum">
              <a:rPr lang="zh-CN" altLang="en-US" smtClean="0"/>
              <a:t>‹#›</a:t>
            </a:fld>
            <a:endParaRPr lang="zh-CN" altLang="en-US"/>
          </a:p>
        </p:txBody>
      </p:sp>
    </p:spTree>
    <p:extLst>
      <p:ext uri="{BB962C8B-B14F-4D97-AF65-F5344CB8AC3E}">
        <p14:creationId xmlns:p14="http://schemas.microsoft.com/office/powerpoint/2010/main" val="3621719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284"/>
          <p:cNvGraphicFramePr>
            <a:graphicFrameLocks/>
          </p:cNvGraphicFramePr>
          <p:nvPr>
            <p:extLst>
              <p:ext uri="{D42A27DB-BD31-4B8C-83A1-F6EECF244321}">
                <p14:modId xmlns:p14="http://schemas.microsoft.com/office/powerpoint/2010/main" val="1794153321"/>
              </p:ext>
            </p:extLst>
          </p:nvPr>
        </p:nvGraphicFramePr>
        <p:xfrm>
          <a:off x="2260118" y="3739790"/>
          <a:ext cx="7266434" cy="2535239"/>
        </p:xfrm>
        <a:graphic>
          <a:graphicData uri="http://schemas.openxmlformats.org/drawingml/2006/table">
            <a:tbl>
              <a:tblPr/>
              <a:tblGrid>
                <a:gridCol w="1757440"/>
                <a:gridCol w="1101151"/>
                <a:gridCol w="1102771"/>
                <a:gridCol w="1101151"/>
                <a:gridCol w="1102770"/>
                <a:gridCol w="1101151"/>
              </a:tblGrid>
              <a:tr h="5080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506413">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ext Box 1224"/>
          <p:cNvSpPr txBox="1">
            <a:spLocks noChangeArrowheads="1"/>
          </p:cNvSpPr>
          <p:nvPr/>
        </p:nvSpPr>
        <p:spPr bwMode="auto">
          <a:xfrm>
            <a:off x="2325653" y="3107603"/>
            <a:ext cx="1335088"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latin typeface="微软雅黑" panose="020B0503020204020204" pitchFamily="34" charset="-122"/>
                <a:ea typeface="微软雅黑" panose="020B0503020204020204" pitchFamily="34" charset="-122"/>
              </a:rPr>
              <a:t>学生登记表</a:t>
            </a:r>
          </a:p>
        </p:txBody>
      </p:sp>
      <p:sp>
        <p:nvSpPr>
          <p:cNvPr id="7" name="AutoShape 1285"/>
          <p:cNvSpPr>
            <a:spLocks noChangeArrowheads="1"/>
          </p:cNvSpPr>
          <p:nvPr/>
        </p:nvSpPr>
        <p:spPr bwMode="auto">
          <a:xfrm>
            <a:off x="4197316" y="2660290"/>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微软雅黑" panose="020B0503020204020204" pitchFamily="34" charset="-122"/>
                <a:ea typeface="微软雅黑" panose="020B0503020204020204" pitchFamily="34" charset="-122"/>
              </a:rPr>
              <a:t>属性</a:t>
            </a:r>
          </a:p>
        </p:txBody>
      </p:sp>
      <p:sp>
        <p:nvSpPr>
          <p:cNvPr id="8" name="AutoShape 1286"/>
          <p:cNvSpPr>
            <a:spLocks noChangeArrowheads="1"/>
          </p:cNvSpPr>
          <p:nvPr/>
        </p:nvSpPr>
        <p:spPr bwMode="auto">
          <a:xfrm>
            <a:off x="9535181" y="2815808"/>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微软雅黑" panose="020B0503020204020204" pitchFamily="34" charset="-122"/>
                <a:ea typeface="微软雅黑" panose="020B0503020204020204" pitchFamily="34" charset="-122"/>
              </a:rPr>
              <a:t>元组</a:t>
            </a:r>
          </a:p>
        </p:txBody>
      </p:sp>
      <p:sp>
        <p:nvSpPr>
          <p:cNvPr id="9" name="矩形 8"/>
          <p:cNvSpPr/>
          <p:nvPr/>
        </p:nvSpPr>
        <p:spPr>
          <a:xfrm>
            <a:off x="1009290" y="940264"/>
            <a:ext cx="10248181" cy="2086725"/>
          </a:xfrm>
          <a:prstGeom prst="rect">
            <a:avLst/>
          </a:prstGeom>
        </p:spPr>
        <p:txBody>
          <a:bodyPr wrap="square">
            <a:spAutoFit/>
          </a:bodyPr>
          <a:lstStyle/>
          <a:p>
            <a:pPr algn="just">
              <a:lnSpc>
                <a:spcPct val="140000"/>
              </a:lnSpc>
            </a:pPr>
            <a:r>
              <a:rPr lang="zh-CN" altLang="en-US" sz="2400" dirty="0" smtClean="0">
                <a:solidFill>
                  <a:srgbClr val="FF0000"/>
                </a:solidFill>
                <a:latin typeface="微软雅黑" panose="020B0503020204020204" pitchFamily="34" charset="-122"/>
                <a:ea typeface="微软雅黑" panose="020B0503020204020204" pitchFamily="34" charset="-122"/>
              </a:rPr>
              <a:t>一、什么是数据库？</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indent="504000" algn="just">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在用户观点下，关系模型中数据的逻辑结构是一张二维表，它由行和列组成。</a:t>
            </a:r>
            <a:endParaRPr lang="zh-CN" altLang="en-US" sz="2400" dirty="0">
              <a:solidFill>
                <a:srgbClr val="482EE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475117" y="267418"/>
            <a:ext cx="9014604" cy="523220"/>
          </a:xfrm>
          <a:prstGeom prst="rect">
            <a:avLst/>
          </a:prstGeom>
          <a:noFill/>
        </p:spPr>
        <p:txBody>
          <a:bodyPr wrap="square" rtlCol="0">
            <a:spAutoFit/>
          </a:bodyPr>
          <a:lstStyle/>
          <a:p>
            <a:pPr algn="ctr"/>
            <a:r>
              <a:rPr lang="zh-CN" altLang="en-US" sz="2800" b="1" dirty="0" smtClean="0">
                <a:solidFill>
                  <a:srgbClr val="0000FF"/>
                </a:solidFill>
                <a:latin typeface="微软雅黑" panose="020B0503020204020204" pitchFamily="34" charset="-122"/>
                <a:ea typeface="微软雅黑" panose="020B0503020204020204" pitchFamily="34" charset="-122"/>
              </a:rPr>
              <a:t>第</a:t>
            </a:r>
            <a:r>
              <a:rPr lang="en-US" altLang="zh-CN" sz="2800" b="1" dirty="0" smtClean="0">
                <a:solidFill>
                  <a:srgbClr val="0000FF"/>
                </a:solidFill>
                <a:latin typeface="微软雅黑" panose="020B0503020204020204" pitchFamily="34" charset="-122"/>
                <a:ea typeface="微软雅黑" panose="020B0503020204020204" pitchFamily="34" charset="-122"/>
              </a:rPr>
              <a:t>1</a:t>
            </a:r>
            <a:r>
              <a:rPr lang="zh-CN" altLang="en-US" sz="2800" b="1" dirty="0" smtClean="0">
                <a:solidFill>
                  <a:srgbClr val="0000FF"/>
                </a:solidFill>
                <a:latin typeface="微软雅黑" panose="020B0503020204020204" pitchFamily="34" charset="-122"/>
                <a:ea typeface="微软雅黑" panose="020B0503020204020204" pitchFamily="34" charset="-122"/>
              </a:rPr>
              <a:t>章 关系数据库的标准语言</a:t>
            </a:r>
            <a:r>
              <a:rPr lang="en-US" altLang="zh-CN" sz="2800" b="1" dirty="0" smtClean="0">
                <a:solidFill>
                  <a:srgbClr val="0000FF"/>
                </a:solidFill>
                <a:latin typeface="微软雅黑" panose="020B0503020204020204" pitchFamily="34" charset="-122"/>
                <a:ea typeface="微软雅黑" panose="020B0503020204020204" pitchFamily="34" charset="-122"/>
              </a:rPr>
              <a:t>—SQL</a:t>
            </a:r>
            <a:r>
              <a:rPr lang="zh-CN" altLang="en-US" sz="2800" b="1" dirty="0" smtClean="0">
                <a:solidFill>
                  <a:srgbClr val="0000FF"/>
                </a:solidFill>
                <a:latin typeface="微软雅黑" panose="020B0503020204020204" pitchFamily="34" charset="-122"/>
                <a:ea typeface="微软雅黑" panose="020B0503020204020204" pitchFamily="34" charset="-122"/>
              </a:rPr>
              <a:t>语言</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1484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1049" y="189781"/>
            <a:ext cx="10110159" cy="6186309"/>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十、数据库标准语言</a:t>
            </a:r>
            <a:r>
              <a:rPr lang="en-US" altLang="zh-CN" sz="2400" dirty="0" smtClean="0">
                <a:solidFill>
                  <a:srgbClr val="FF0000"/>
                </a:solidFill>
                <a:latin typeface="微软雅黑" panose="020B0503020204020204" pitchFamily="34" charset="-122"/>
                <a:ea typeface="微软雅黑" panose="020B0503020204020204" pitchFamily="34" charset="-122"/>
              </a:rPr>
              <a:t>SQL</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SQL</a:t>
            </a:r>
            <a:r>
              <a:rPr lang="zh-CN" altLang="en-US" sz="2400" dirty="0" smtClean="0">
                <a:solidFill>
                  <a:srgbClr val="482EE2"/>
                </a:solidFill>
                <a:latin typeface="微软雅黑" panose="020B0503020204020204" pitchFamily="34" charset="-122"/>
                <a:ea typeface="微软雅黑" panose="020B0503020204020204" pitchFamily="34" charset="-122"/>
              </a:rPr>
              <a:t>的发展</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indent="504000">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SQL</a:t>
            </a:r>
            <a:r>
              <a:rPr lang="zh-CN" altLang="en-US" sz="2400" dirty="0" smtClean="0">
                <a:solidFill>
                  <a:srgbClr val="482EE2"/>
                </a:solidFill>
                <a:latin typeface="微软雅黑" panose="020B0503020204020204" pitchFamily="34" charset="-122"/>
                <a:ea typeface="微软雅黑" panose="020B0503020204020204" pitchFamily="34" charset="-122"/>
              </a:rPr>
              <a:t>：</a:t>
            </a:r>
            <a:r>
              <a:rPr lang="en-US" altLang="zh-CN" sz="2400" dirty="0" smtClean="0">
                <a:solidFill>
                  <a:srgbClr val="482EE2"/>
                </a:solidFill>
                <a:latin typeface="微软雅黑" panose="020B0503020204020204" pitchFamily="34" charset="-122"/>
                <a:ea typeface="微软雅黑" panose="020B0503020204020204" pitchFamily="34" charset="-122"/>
              </a:rPr>
              <a:t>Structured Query Language</a:t>
            </a:r>
          </a:p>
          <a:p>
            <a:pPr indent="504000">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Boyce</a:t>
            </a:r>
            <a:r>
              <a:rPr lang="zh-CN" altLang="en-US" sz="2400" dirty="0" smtClean="0">
                <a:solidFill>
                  <a:srgbClr val="482EE2"/>
                </a:solidFill>
                <a:latin typeface="微软雅黑" panose="020B0503020204020204" pitchFamily="34" charset="-122"/>
                <a:ea typeface="微软雅黑" panose="020B0503020204020204" pitchFamily="34" charset="-122"/>
              </a:rPr>
              <a:t>和</a:t>
            </a:r>
            <a:r>
              <a:rPr lang="en-US" altLang="zh-CN" sz="2400" dirty="0" smtClean="0">
                <a:solidFill>
                  <a:srgbClr val="482EE2"/>
                </a:solidFill>
                <a:latin typeface="微软雅黑" panose="020B0503020204020204" pitchFamily="34" charset="-122"/>
                <a:ea typeface="微软雅黑" panose="020B0503020204020204" pitchFamily="34" charset="-122"/>
              </a:rPr>
              <a:t>Chamberlin</a:t>
            </a:r>
            <a:r>
              <a:rPr lang="zh-CN" altLang="en-US" sz="2400" dirty="0" smtClean="0">
                <a:solidFill>
                  <a:srgbClr val="482EE2"/>
                </a:solidFill>
                <a:latin typeface="微软雅黑" panose="020B0503020204020204" pitchFamily="34" charset="-122"/>
                <a:ea typeface="微软雅黑" panose="020B0503020204020204" pitchFamily="34" charset="-122"/>
              </a:rPr>
              <a:t>于1974年提出</a:t>
            </a:r>
            <a:r>
              <a:rPr lang="en-US" altLang="zh-CN" sz="2400" dirty="0" smtClean="0">
                <a:solidFill>
                  <a:srgbClr val="482EE2"/>
                </a:solidFill>
                <a:latin typeface="微软雅黑" panose="020B0503020204020204" pitchFamily="34" charset="-122"/>
                <a:ea typeface="微软雅黑" panose="020B0503020204020204" pitchFamily="34" charset="-122"/>
              </a:rPr>
              <a:t>SQL</a:t>
            </a:r>
            <a:r>
              <a:rPr lang="zh-CN" altLang="en-US" sz="2400" dirty="0" smtClean="0">
                <a:solidFill>
                  <a:srgbClr val="482EE2"/>
                </a:solidFill>
                <a:latin typeface="微软雅黑" panose="020B0503020204020204" pitchFamily="34" charset="-122"/>
                <a:ea typeface="微软雅黑" panose="020B0503020204020204" pitchFamily="34" charset="-122"/>
              </a:rPr>
              <a:t>语言；</a:t>
            </a:r>
          </a:p>
          <a:p>
            <a:pPr indent="504000">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1975~1979，</a:t>
            </a:r>
            <a:r>
              <a:rPr lang="en-US" altLang="zh-CN" sz="2400" dirty="0" smtClean="0">
                <a:solidFill>
                  <a:srgbClr val="482EE2"/>
                </a:solidFill>
                <a:latin typeface="微软雅黑" panose="020B0503020204020204" pitchFamily="34" charset="-122"/>
                <a:ea typeface="微软雅黑" panose="020B0503020204020204" pitchFamily="34" charset="-122"/>
              </a:rPr>
              <a:t>IBM</a:t>
            </a:r>
            <a:r>
              <a:rPr lang="zh-CN" altLang="en-US" sz="2400" dirty="0" smtClean="0">
                <a:solidFill>
                  <a:srgbClr val="482EE2"/>
                </a:solidFill>
                <a:latin typeface="微软雅黑" panose="020B0503020204020204" pitchFamily="34" charset="-122"/>
                <a:ea typeface="微软雅黑" panose="020B0503020204020204" pitchFamily="34" charset="-122"/>
              </a:rPr>
              <a:t>研制关系数据库</a:t>
            </a:r>
            <a:r>
              <a:rPr lang="en-US" altLang="zh-CN" sz="2400" dirty="0" smtClean="0">
                <a:solidFill>
                  <a:srgbClr val="482EE2"/>
                </a:solidFill>
                <a:latin typeface="微软雅黑" panose="020B0503020204020204" pitchFamily="34" charset="-122"/>
                <a:ea typeface="微软雅黑" panose="020B0503020204020204" pitchFamily="34" charset="-122"/>
              </a:rPr>
              <a:t>System R </a:t>
            </a:r>
            <a:r>
              <a:rPr lang="zh-CN" altLang="en-US" sz="2400" dirty="0" smtClean="0">
                <a:solidFill>
                  <a:srgbClr val="482EE2"/>
                </a:solidFill>
                <a:latin typeface="微软雅黑" panose="020B0503020204020204" pitchFamily="34" charset="-122"/>
                <a:ea typeface="微软雅黑" panose="020B0503020204020204" pitchFamily="34" charset="-122"/>
              </a:rPr>
              <a:t>； </a:t>
            </a:r>
          </a:p>
          <a:p>
            <a:pPr indent="504000">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1986年10月成为美国国家标准；</a:t>
            </a:r>
          </a:p>
          <a:p>
            <a:pPr indent="504000">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1987年成为国际标准；</a:t>
            </a:r>
          </a:p>
          <a:p>
            <a:pPr indent="504000">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1998：SQL-89</a:t>
            </a:r>
            <a:r>
              <a:rPr lang="zh-CN" altLang="en-US" sz="2400" dirty="0" smtClean="0">
                <a:solidFill>
                  <a:srgbClr val="482EE2"/>
                </a:solidFill>
                <a:latin typeface="微软雅黑" panose="020B0503020204020204" pitchFamily="34" charset="-122"/>
                <a:ea typeface="微软雅黑" panose="020B0503020204020204" pitchFamily="34" charset="-122"/>
              </a:rPr>
              <a:t>；1992年：</a:t>
            </a:r>
            <a:r>
              <a:rPr lang="en-US" altLang="zh-CN" sz="2400" dirty="0" smtClean="0">
                <a:solidFill>
                  <a:srgbClr val="482EE2"/>
                </a:solidFill>
                <a:latin typeface="微软雅黑" panose="020B0503020204020204" pitchFamily="34" charset="-122"/>
                <a:ea typeface="微软雅黑" panose="020B0503020204020204" pitchFamily="34" charset="-122"/>
              </a:rPr>
              <a:t>SQL-92</a:t>
            </a:r>
            <a:r>
              <a:rPr lang="zh-CN" altLang="en-US" sz="2400" dirty="0" smtClean="0">
                <a:solidFill>
                  <a:srgbClr val="482EE2"/>
                </a:solidFill>
                <a:latin typeface="微软雅黑" panose="020B0503020204020204" pitchFamily="34" charset="-122"/>
                <a:ea typeface="微软雅黑" panose="020B0503020204020204" pitchFamily="34" charset="-122"/>
              </a:rPr>
              <a:t>；1999年：</a:t>
            </a:r>
            <a:r>
              <a:rPr lang="en-US" altLang="zh-CN" sz="2400" dirty="0" smtClean="0">
                <a:solidFill>
                  <a:srgbClr val="482EE2"/>
                </a:solidFill>
                <a:latin typeface="微软雅黑" panose="020B0503020204020204" pitchFamily="34" charset="-122"/>
                <a:ea typeface="微软雅黑" panose="020B0503020204020204" pitchFamily="34" charset="-122"/>
              </a:rPr>
              <a:t>SQL-99，</a:t>
            </a:r>
            <a:r>
              <a:rPr lang="zh-CN" altLang="en-US" sz="2400" dirty="0" smtClean="0">
                <a:solidFill>
                  <a:srgbClr val="482EE2"/>
                </a:solidFill>
                <a:latin typeface="微软雅黑" panose="020B0503020204020204" pitchFamily="34" charset="-122"/>
                <a:ea typeface="微软雅黑" panose="020B0503020204020204" pitchFamily="34" charset="-122"/>
              </a:rPr>
              <a:t>亦称</a:t>
            </a:r>
            <a:r>
              <a:rPr lang="en-US" altLang="zh-CN" sz="2400" dirty="0" smtClean="0">
                <a:solidFill>
                  <a:srgbClr val="482EE2"/>
                </a:solidFill>
                <a:latin typeface="微软雅黑" panose="020B0503020204020204" pitchFamily="34" charset="-122"/>
                <a:ea typeface="微软雅黑" panose="020B0503020204020204" pitchFamily="34" charset="-122"/>
              </a:rPr>
              <a:t>SQL3；SQL-2003； </a:t>
            </a:r>
          </a:p>
          <a:p>
            <a:pPr indent="504000">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据报道，2007年又发布了新标准，并有中国代表参加，提出的有些建议被采纳；</a:t>
            </a:r>
          </a:p>
        </p:txBody>
      </p:sp>
    </p:spTree>
    <p:extLst>
      <p:ext uri="{BB962C8B-B14F-4D97-AF65-F5344CB8AC3E}">
        <p14:creationId xmlns:p14="http://schemas.microsoft.com/office/powerpoint/2010/main" val="1563458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63924" y="524154"/>
            <a:ext cx="10279811" cy="3970318"/>
          </a:xfrm>
          <a:prstGeom prst="rect">
            <a:avLst/>
          </a:prstGeom>
        </p:spPr>
        <p:txBody>
          <a:bodyPr wrap="square">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十一、</a:t>
            </a:r>
            <a:r>
              <a:rPr lang="en-US" altLang="zh-CN" sz="2400" dirty="0" smtClean="0">
                <a:solidFill>
                  <a:srgbClr val="FF0000"/>
                </a:solidFill>
                <a:latin typeface="微软雅黑" panose="020B0503020204020204" pitchFamily="34" charset="-122"/>
                <a:ea typeface="微软雅黑" panose="020B0503020204020204" pitchFamily="34" charset="-122"/>
              </a:rPr>
              <a:t>SQL</a:t>
            </a:r>
            <a:r>
              <a:rPr lang="zh-CN" altLang="en-US" sz="2400" dirty="0" smtClean="0">
                <a:solidFill>
                  <a:srgbClr val="FF0000"/>
                </a:solidFill>
                <a:latin typeface="微软雅黑" panose="020B0503020204020204" pitchFamily="34" charset="-122"/>
                <a:ea typeface="微软雅黑" panose="020B0503020204020204" pitchFamily="34" charset="-122"/>
              </a:rPr>
              <a:t>的特点</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1. </a:t>
            </a:r>
            <a:r>
              <a:rPr lang="zh-CN" altLang="en-US" sz="2400" dirty="0" smtClean="0">
                <a:solidFill>
                  <a:srgbClr val="482EE2"/>
                </a:solidFill>
                <a:latin typeface="微软雅黑" panose="020B0503020204020204" pitchFamily="34" charset="-122"/>
                <a:ea typeface="微软雅黑" panose="020B0503020204020204" pitchFamily="34" charset="-122"/>
              </a:rPr>
              <a:t>综合统一 </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2. </a:t>
            </a:r>
            <a:r>
              <a:rPr lang="zh-CN" altLang="en-US" sz="2400" dirty="0" smtClean="0">
                <a:solidFill>
                  <a:srgbClr val="482EE2"/>
                </a:solidFill>
                <a:latin typeface="微软雅黑" panose="020B0503020204020204" pitchFamily="34" charset="-122"/>
                <a:ea typeface="微软雅黑" panose="020B0503020204020204" pitchFamily="34" charset="-122"/>
              </a:rPr>
              <a:t>高度非过程化</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3. </a:t>
            </a:r>
            <a:r>
              <a:rPr lang="zh-CN" altLang="en-US" sz="2400" dirty="0" smtClean="0">
                <a:solidFill>
                  <a:srgbClr val="482EE2"/>
                </a:solidFill>
                <a:latin typeface="微软雅黑" panose="020B0503020204020204" pitchFamily="34" charset="-122"/>
                <a:ea typeface="微软雅黑" panose="020B0503020204020204" pitchFamily="34" charset="-122"/>
              </a:rPr>
              <a:t>面向集合的操作方式</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4. </a:t>
            </a:r>
            <a:r>
              <a:rPr lang="zh-CN" altLang="en-US" sz="2400" dirty="0" smtClean="0">
                <a:solidFill>
                  <a:srgbClr val="482EE2"/>
                </a:solidFill>
                <a:latin typeface="微软雅黑" panose="020B0503020204020204" pitchFamily="34" charset="-122"/>
                <a:ea typeface="微软雅黑" panose="020B0503020204020204" pitchFamily="34" charset="-122"/>
              </a:rPr>
              <a:t>一种语法，两种使用方式 </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5. </a:t>
            </a:r>
            <a:r>
              <a:rPr lang="zh-CN" altLang="en-US" sz="2400" dirty="0" smtClean="0">
                <a:solidFill>
                  <a:srgbClr val="482EE2"/>
                </a:solidFill>
                <a:latin typeface="微软雅黑" panose="020B0503020204020204" pitchFamily="34" charset="-122"/>
                <a:ea typeface="微软雅黑" panose="020B0503020204020204" pitchFamily="34" charset="-122"/>
              </a:rPr>
              <a:t>语言简捷，易学易用 </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6. </a:t>
            </a:r>
            <a:r>
              <a:rPr lang="zh-CN" altLang="en-US" sz="2400" dirty="0" smtClean="0">
                <a:solidFill>
                  <a:srgbClr val="482EE2"/>
                </a:solidFill>
                <a:latin typeface="微软雅黑" panose="020B0503020204020204" pitchFamily="34" charset="-122"/>
                <a:ea typeface="微软雅黑" panose="020B0503020204020204" pitchFamily="34" charset="-122"/>
              </a:rPr>
              <a:t>支持三级模式结构 </a:t>
            </a:r>
          </a:p>
        </p:txBody>
      </p:sp>
    </p:spTree>
    <p:extLst>
      <p:ext uri="{BB962C8B-B14F-4D97-AF65-F5344CB8AC3E}">
        <p14:creationId xmlns:p14="http://schemas.microsoft.com/office/powerpoint/2010/main" val="1594446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4"/>
          <p:cNvSpPr>
            <a:spLocks noChangeArrowheads="1"/>
          </p:cNvSpPr>
          <p:nvPr/>
        </p:nvSpPr>
        <p:spPr bwMode="auto">
          <a:xfrm>
            <a:off x="9043855" y="5716019"/>
            <a:ext cx="787400" cy="404813"/>
          </a:xfrm>
          <a:prstGeom prst="wedgeRoundRectCallout">
            <a:avLst>
              <a:gd name="adj1" fmla="val -78829"/>
              <a:gd name="adj2" fmla="val -120981"/>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p>
            <a:pPr algn="ctr" eaLnBrk="0" hangingPunct="0">
              <a:lnSpc>
                <a:spcPct val="100000"/>
              </a:lnSpc>
              <a:buClrTx/>
              <a:buSzTx/>
              <a:buFontTx/>
              <a:buNone/>
            </a:pPr>
            <a:r>
              <a:rPr lang="zh-CN" altLang="en-US" sz="2000" dirty="0">
                <a:solidFill>
                  <a:srgbClr val="FF0000"/>
                </a:solidFill>
                <a:latin typeface="微软雅黑" panose="020B0503020204020204" pitchFamily="34" charset="-122"/>
                <a:ea typeface="微软雅黑" panose="020B0503020204020204" pitchFamily="34" charset="-122"/>
              </a:rPr>
              <a:t>元组</a:t>
            </a:r>
          </a:p>
        </p:txBody>
      </p:sp>
      <p:sp>
        <p:nvSpPr>
          <p:cNvPr id="6" name="AutoShape 35"/>
          <p:cNvSpPr>
            <a:spLocks noChangeArrowheads="1"/>
          </p:cNvSpPr>
          <p:nvPr/>
        </p:nvSpPr>
        <p:spPr bwMode="auto">
          <a:xfrm>
            <a:off x="1728655" y="5255446"/>
            <a:ext cx="939800" cy="503238"/>
          </a:xfrm>
          <a:prstGeom prst="wedgeRoundRectCallout">
            <a:avLst>
              <a:gd name="adj1" fmla="val 94426"/>
              <a:gd name="adj2" fmla="val -163250"/>
              <a:gd name="adj3" fmla="val 16667"/>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p>
            <a:pPr algn="ctr" eaLnBrk="0" hangingPunct="0">
              <a:lnSpc>
                <a:spcPct val="100000"/>
              </a:lnSpc>
              <a:buClrTx/>
              <a:buSzTx/>
              <a:buFontTx/>
              <a:buNone/>
            </a:pPr>
            <a:r>
              <a:rPr lang="zh-CN" altLang="en-US" sz="2000" dirty="0">
                <a:solidFill>
                  <a:srgbClr val="FF0000"/>
                </a:solidFill>
                <a:latin typeface="微软雅黑" panose="020B0503020204020204" pitchFamily="34" charset="-122"/>
                <a:ea typeface="微软雅黑" panose="020B0503020204020204" pitchFamily="34" charset="-122"/>
              </a:rPr>
              <a:t>属性值</a:t>
            </a:r>
          </a:p>
        </p:txBody>
      </p:sp>
      <p:grpSp>
        <p:nvGrpSpPr>
          <p:cNvPr id="7" name="Group 90"/>
          <p:cNvGrpSpPr>
            <a:grpSpLocks/>
          </p:cNvGrpSpPr>
          <p:nvPr/>
        </p:nvGrpSpPr>
        <p:grpSpPr bwMode="auto">
          <a:xfrm>
            <a:off x="2795455" y="2810696"/>
            <a:ext cx="6299200" cy="3124200"/>
            <a:chOff x="0" y="0"/>
            <a:chExt cx="1698" cy="1608"/>
          </a:xfrm>
        </p:grpSpPr>
        <p:grpSp>
          <p:nvGrpSpPr>
            <p:cNvPr id="8" name="Group 63"/>
            <p:cNvGrpSpPr>
              <a:grpSpLocks/>
            </p:cNvGrpSpPr>
            <p:nvPr/>
          </p:nvGrpSpPr>
          <p:grpSpPr bwMode="auto">
            <a:xfrm>
              <a:off x="0" y="0"/>
              <a:ext cx="285" cy="460"/>
              <a:chOff x="0" y="0"/>
              <a:chExt cx="285" cy="460"/>
            </a:xfrm>
          </p:grpSpPr>
          <p:sp>
            <p:nvSpPr>
              <p:cNvPr id="44" name="Rectangle 62"/>
              <p:cNvSpPr>
                <a:spLocks noChangeArrowheads="1"/>
              </p:cNvSpPr>
              <p:nvPr/>
            </p:nvSpPr>
            <p:spPr bwMode="auto">
              <a:xfrm>
                <a:off x="0" y="0"/>
                <a:ext cx="285" cy="46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5" name="Group 61"/>
              <p:cNvGrpSpPr>
                <a:grpSpLocks/>
              </p:cNvGrpSpPr>
              <p:nvPr/>
            </p:nvGrpSpPr>
            <p:grpSpPr bwMode="auto">
              <a:xfrm>
                <a:off x="0" y="0"/>
                <a:ext cx="285" cy="460"/>
                <a:chOff x="0" y="0"/>
                <a:chExt cx="285" cy="460"/>
              </a:xfrm>
            </p:grpSpPr>
            <p:sp>
              <p:nvSpPr>
                <p:cNvPr id="46" name="Rectangle 45"/>
                <p:cNvSpPr>
                  <a:spLocks noChangeArrowheads="1"/>
                </p:cNvSpPr>
                <p:nvPr/>
              </p:nvSpPr>
              <p:spPr bwMode="auto">
                <a:xfrm>
                  <a:off x="43" y="0"/>
                  <a:ext cx="199" cy="46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200000"/>
                    </a:lnSpc>
                    <a:buClrTx/>
                    <a:buSzTx/>
                    <a:buFontTx/>
                    <a:buNone/>
                  </a:pPr>
                  <a:r>
                    <a:rPr lang="en-US" altLang="zh-CN" sz="2000" dirty="0" err="1">
                      <a:solidFill>
                        <a:srgbClr val="0000FF"/>
                      </a:solidFill>
                      <a:latin typeface="微软雅黑" panose="020B0503020204020204" pitchFamily="34" charset="-122"/>
                      <a:ea typeface="微软雅黑" panose="020B0503020204020204" pitchFamily="34" charset="-122"/>
                    </a:rPr>
                    <a:t>Sno</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47" name="Rectangle 60"/>
                <p:cNvSpPr>
                  <a:spLocks noChangeArrowheads="1"/>
                </p:cNvSpPr>
                <p:nvPr/>
              </p:nvSpPr>
              <p:spPr bwMode="auto">
                <a:xfrm>
                  <a:off x="0" y="0"/>
                  <a:ext cx="28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9" name="Group 67"/>
            <p:cNvGrpSpPr>
              <a:grpSpLocks/>
            </p:cNvGrpSpPr>
            <p:nvPr/>
          </p:nvGrpSpPr>
          <p:grpSpPr bwMode="auto">
            <a:xfrm>
              <a:off x="285" y="0"/>
              <a:ext cx="404" cy="460"/>
              <a:chOff x="285" y="0"/>
              <a:chExt cx="404" cy="460"/>
            </a:xfrm>
          </p:grpSpPr>
          <p:sp>
            <p:nvSpPr>
              <p:cNvPr id="40" name="Rectangle 66"/>
              <p:cNvSpPr>
                <a:spLocks noChangeArrowheads="1"/>
              </p:cNvSpPr>
              <p:nvPr/>
            </p:nvSpPr>
            <p:spPr bwMode="auto">
              <a:xfrm>
                <a:off x="285" y="0"/>
                <a:ext cx="404" cy="4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 name="Group 65"/>
              <p:cNvGrpSpPr>
                <a:grpSpLocks/>
              </p:cNvGrpSpPr>
              <p:nvPr/>
            </p:nvGrpSpPr>
            <p:grpSpPr bwMode="auto">
              <a:xfrm>
                <a:off x="285" y="0"/>
                <a:ext cx="404" cy="460"/>
                <a:chOff x="285" y="0"/>
                <a:chExt cx="404" cy="460"/>
              </a:xfrm>
            </p:grpSpPr>
            <p:sp>
              <p:nvSpPr>
                <p:cNvPr id="42" name="Rectangle 46"/>
                <p:cNvSpPr>
                  <a:spLocks noChangeArrowheads="1"/>
                </p:cNvSpPr>
                <p:nvPr/>
              </p:nvSpPr>
              <p:spPr bwMode="auto">
                <a:xfrm>
                  <a:off x="328" y="0"/>
                  <a:ext cx="318" cy="4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200000"/>
                    </a:lnSpc>
                    <a:buClrTx/>
                    <a:buSzTx/>
                    <a:buFontTx/>
                    <a:buNone/>
                  </a:pPr>
                  <a:r>
                    <a:rPr lang="en-US" altLang="zh-CN" sz="2400" dirty="0" err="1">
                      <a:solidFill>
                        <a:srgbClr val="0000FF"/>
                      </a:solidFill>
                      <a:latin typeface="微软雅黑" panose="020B0503020204020204" pitchFamily="34" charset="-122"/>
                      <a:ea typeface="微软雅黑" panose="020B0503020204020204" pitchFamily="34" charset="-122"/>
                    </a:rPr>
                    <a:t>Sname</a:t>
                  </a:r>
                  <a:endParaRPr lang="en-US" altLang="zh-CN" sz="2800" dirty="0">
                    <a:solidFill>
                      <a:srgbClr val="0000FF"/>
                    </a:solidFill>
                    <a:latin typeface="微软雅黑" panose="020B0503020204020204" pitchFamily="34" charset="-122"/>
                    <a:ea typeface="微软雅黑" panose="020B0503020204020204" pitchFamily="34" charset="-122"/>
                  </a:endParaRPr>
                </a:p>
              </p:txBody>
            </p:sp>
            <p:sp>
              <p:nvSpPr>
                <p:cNvPr id="43" name="Rectangle 64"/>
                <p:cNvSpPr>
                  <a:spLocks noChangeArrowheads="1"/>
                </p:cNvSpPr>
                <p:nvPr/>
              </p:nvSpPr>
              <p:spPr bwMode="auto">
                <a:xfrm>
                  <a:off x="285" y="0"/>
                  <a:ext cx="40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0" name="Group 71"/>
            <p:cNvGrpSpPr>
              <a:grpSpLocks/>
            </p:cNvGrpSpPr>
            <p:nvPr/>
          </p:nvGrpSpPr>
          <p:grpSpPr bwMode="auto">
            <a:xfrm>
              <a:off x="689" y="0"/>
              <a:ext cx="309" cy="460"/>
              <a:chOff x="689" y="0"/>
              <a:chExt cx="309" cy="460"/>
            </a:xfrm>
          </p:grpSpPr>
          <p:sp>
            <p:nvSpPr>
              <p:cNvPr id="36" name="Rectangle 70"/>
              <p:cNvSpPr>
                <a:spLocks noChangeArrowheads="1"/>
              </p:cNvSpPr>
              <p:nvPr/>
            </p:nvSpPr>
            <p:spPr bwMode="auto">
              <a:xfrm>
                <a:off x="689" y="0"/>
                <a:ext cx="309" cy="4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 name="Group 69"/>
              <p:cNvGrpSpPr>
                <a:grpSpLocks/>
              </p:cNvGrpSpPr>
              <p:nvPr/>
            </p:nvGrpSpPr>
            <p:grpSpPr bwMode="auto">
              <a:xfrm>
                <a:off x="689" y="0"/>
                <a:ext cx="309" cy="460"/>
                <a:chOff x="689" y="0"/>
                <a:chExt cx="309" cy="460"/>
              </a:xfrm>
            </p:grpSpPr>
            <p:sp>
              <p:nvSpPr>
                <p:cNvPr id="38" name="Rectangle 47"/>
                <p:cNvSpPr>
                  <a:spLocks noChangeArrowheads="1"/>
                </p:cNvSpPr>
                <p:nvPr/>
              </p:nvSpPr>
              <p:spPr bwMode="auto">
                <a:xfrm>
                  <a:off x="732" y="0"/>
                  <a:ext cx="223" cy="4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200000"/>
                    </a:lnSpc>
                    <a:buClrTx/>
                    <a:buSzTx/>
                    <a:buFontTx/>
                    <a:buNone/>
                  </a:pPr>
                  <a:r>
                    <a:rPr lang="en-US" altLang="zh-CN" sz="2000" dirty="0" err="1">
                      <a:solidFill>
                        <a:srgbClr val="0000FF"/>
                      </a:solidFill>
                      <a:latin typeface="微软雅黑" panose="020B0503020204020204" pitchFamily="34" charset="-122"/>
                      <a:ea typeface="微软雅黑" panose="020B0503020204020204" pitchFamily="34" charset="-122"/>
                    </a:rPr>
                    <a:t>Ssex</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39" name="Rectangle 68"/>
                <p:cNvSpPr>
                  <a:spLocks noChangeArrowheads="1"/>
                </p:cNvSpPr>
                <p:nvPr/>
              </p:nvSpPr>
              <p:spPr bwMode="auto">
                <a:xfrm>
                  <a:off x="689" y="0"/>
                  <a:ext cx="30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 name="Group 75"/>
            <p:cNvGrpSpPr>
              <a:grpSpLocks/>
            </p:cNvGrpSpPr>
            <p:nvPr/>
          </p:nvGrpSpPr>
          <p:grpSpPr bwMode="auto">
            <a:xfrm>
              <a:off x="998" y="0"/>
              <a:ext cx="312" cy="460"/>
              <a:chOff x="998" y="0"/>
              <a:chExt cx="312" cy="460"/>
            </a:xfrm>
          </p:grpSpPr>
          <p:sp>
            <p:nvSpPr>
              <p:cNvPr id="32" name="Rectangle 74"/>
              <p:cNvSpPr>
                <a:spLocks noChangeArrowheads="1"/>
              </p:cNvSpPr>
              <p:nvPr/>
            </p:nvSpPr>
            <p:spPr bwMode="auto">
              <a:xfrm>
                <a:off x="998" y="0"/>
                <a:ext cx="312" cy="4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 name="Group 73"/>
              <p:cNvGrpSpPr>
                <a:grpSpLocks/>
              </p:cNvGrpSpPr>
              <p:nvPr/>
            </p:nvGrpSpPr>
            <p:grpSpPr bwMode="auto">
              <a:xfrm>
                <a:off x="998" y="0"/>
                <a:ext cx="312" cy="460"/>
                <a:chOff x="998" y="0"/>
                <a:chExt cx="312" cy="460"/>
              </a:xfrm>
            </p:grpSpPr>
            <p:sp>
              <p:nvSpPr>
                <p:cNvPr id="34" name="Rectangle 48"/>
                <p:cNvSpPr>
                  <a:spLocks noChangeArrowheads="1"/>
                </p:cNvSpPr>
                <p:nvPr/>
              </p:nvSpPr>
              <p:spPr bwMode="auto">
                <a:xfrm>
                  <a:off x="1041" y="0"/>
                  <a:ext cx="226" cy="4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200000"/>
                    </a:lnSpc>
                    <a:buClrTx/>
                    <a:buSzTx/>
                    <a:buFontTx/>
                    <a:buNone/>
                  </a:pPr>
                  <a:r>
                    <a:rPr lang="en-US" altLang="zh-CN" sz="2000" dirty="0">
                      <a:solidFill>
                        <a:srgbClr val="0000FF"/>
                      </a:solidFill>
                      <a:latin typeface="微软雅黑" panose="020B0503020204020204" pitchFamily="34" charset="-122"/>
                      <a:ea typeface="微软雅黑" panose="020B0503020204020204" pitchFamily="34" charset="-122"/>
                    </a:rPr>
                    <a:t>Sage</a:t>
                  </a:r>
                </a:p>
              </p:txBody>
            </p:sp>
            <p:sp>
              <p:nvSpPr>
                <p:cNvPr id="35" name="Rectangle 72"/>
                <p:cNvSpPr>
                  <a:spLocks noChangeArrowheads="1"/>
                </p:cNvSpPr>
                <p:nvPr/>
              </p:nvSpPr>
              <p:spPr bwMode="auto">
                <a:xfrm>
                  <a:off x="998" y="0"/>
                  <a:ext cx="31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 name="Group 79"/>
            <p:cNvGrpSpPr>
              <a:grpSpLocks/>
            </p:cNvGrpSpPr>
            <p:nvPr/>
          </p:nvGrpSpPr>
          <p:grpSpPr bwMode="auto">
            <a:xfrm>
              <a:off x="1310" y="0"/>
              <a:ext cx="388" cy="460"/>
              <a:chOff x="1310" y="0"/>
              <a:chExt cx="388" cy="460"/>
            </a:xfrm>
          </p:grpSpPr>
          <p:sp>
            <p:nvSpPr>
              <p:cNvPr id="28" name="Rectangle 78"/>
              <p:cNvSpPr>
                <a:spLocks noChangeArrowheads="1"/>
              </p:cNvSpPr>
              <p:nvPr/>
            </p:nvSpPr>
            <p:spPr bwMode="auto">
              <a:xfrm>
                <a:off x="1310" y="0"/>
                <a:ext cx="388" cy="4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 name="Group 77"/>
              <p:cNvGrpSpPr>
                <a:grpSpLocks/>
              </p:cNvGrpSpPr>
              <p:nvPr/>
            </p:nvGrpSpPr>
            <p:grpSpPr bwMode="auto">
              <a:xfrm>
                <a:off x="1310" y="0"/>
                <a:ext cx="388" cy="460"/>
                <a:chOff x="1310" y="0"/>
                <a:chExt cx="388" cy="460"/>
              </a:xfrm>
            </p:grpSpPr>
            <p:sp>
              <p:nvSpPr>
                <p:cNvPr id="30" name="Rectangle 49"/>
                <p:cNvSpPr>
                  <a:spLocks noChangeArrowheads="1"/>
                </p:cNvSpPr>
                <p:nvPr/>
              </p:nvSpPr>
              <p:spPr bwMode="auto">
                <a:xfrm>
                  <a:off x="1353" y="0"/>
                  <a:ext cx="302" cy="4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200000"/>
                    </a:lnSpc>
                    <a:buClrTx/>
                    <a:buSzTx/>
                    <a:buFontTx/>
                    <a:buNone/>
                  </a:pPr>
                  <a:r>
                    <a:rPr lang="en-US" altLang="zh-CN" sz="2400" dirty="0" err="1">
                      <a:solidFill>
                        <a:srgbClr val="0000FF"/>
                      </a:solidFill>
                      <a:latin typeface="微软雅黑" panose="020B0503020204020204" pitchFamily="34" charset="-122"/>
                      <a:ea typeface="微软雅黑" panose="020B0503020204020204" pitchFamily="34" charset="-122"/>
                    </a:rPr>
                    <a:t>Sdept</a:t>
                  </a:r>
                  <a:endParaRPr lang="en-US" altLang="zh-CN" sz="2800" dirty="0">
                    <a:solidFill>
                      <a:srgbClr val="0000FF"/>
                    </a:solidFill>
                    <a:latin typeface="微软雅黑" panose="020B0503020204020204" pitchFamily="34" charset="-122"/>
                    <a:ea typeface="微软雅黑" panose="020B0503020204020204" pitchFamily="34" charset="-122"/>
                  </a:endParaRPr>
                </a:p>
              </p:txBody>
            </p:sp>
            <p:sp>
              <p:nvSpPr>
                <p:cNvPr id="31" name="Rectangle 76"/>
                <p:cNvSpPr>
                  <a:spLocks noChangeArrowheads="1"/>
                </p:cNvSpPr>
                <p:nvPr/>
              </p:nvSpPr>
              <p:spPr bwMode="auto">
                <a:xfrm>
                  <a:off x="1310" y="0"/>
                  <a:ext cx="38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3" name="Group 81"/>
            <p:cNvGrpSpPr>
              <a:grpSpLocks/>
            </p:cNvGrpSpPr>
            <p:nvPr/>
          </p:nvGrpSpPr>
          <p:grpSpPr bwMode="auto">
            <a:xfrm>
              <a:off x="0" y="456"/>
              <a:ext cx="285" cy="1152"/>
              <a:chOff x="0" y="456"/>
              <a:chExt cx="285" cy="1152"/>
            </a:xfrm>
          </p:grpSpPr>
          <p:sp>
            <p:nvSpPr>
              <p:cNvPr id="26" name="Rectangle 50"/>
              <p:cNvSpPr>
                <a:spLocks noChangeArrowheads="1"/>
              </p:cNvSpPr>
              <p:nvPr/>
            </p:nvSpPr>
            <p:spPr bwMode="auto">
              <a:xfrm>
                <a:off x="43" y="456"/>
                <a:ext cx="199" cy="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Tx/>
                  <a:buSzTx/>
                  <a:buFontTx/>
                  <a:buNone/>
                </a:pPr>
                <a:r>
                  <a:rPr lang="en-US" altLang="zh-CN" sz="2000" dirty="0">
                    <a:solidFill>
                      <a:srgbClr val="0000FF"/>
                    </a:solidFill>
                    <a:latin typeface="微软雅黑" panose="020B0503020204020204" pitchFamily="34" charset="-122"/>
                    <a:ea typeface="微软雅黑" panose="020B0503020204020204" pitchFamily="34" charset="-122"/>
                  </a:rPr>
                  <a:t>S01</a:t>
                </a:r>
              </a:p>
              <a:p>
                <a:pPr algn="ctr">
                  <a:lnSpc>
                    <a:spcPct val="100000"/>
                  </a:lnSpc>
                  <a:buClrTx/>
                  <a:buSzTx/>
                  <a:buFontTx/>
                  <a:buNone/>
                </a:pPr>
                <a:r>
                  <a:rPr lang="en-US" altLang="zh-CN" sz="2000" dirty="0">
                    <a:solidFill>
                      <a:srgbClr val="0000FF"/>
                    </a:solidFill>
                    <a:latin typeface="微软雅黑" panose="020B0503020204020204" pitchFamily="34" charset="-122"/>
                    <a:ea typeface="微软雅黑" panose="020B0503020204020204" pitchFamily="34" charset="-122"/>
                  </a:rPr>
                  <a:t>S02</a:t>
                </a:r>
              </a:p>
              <a:p>
                <a:pPr algn="ctr" eaLnBrk="0" hangingPunct="0">
                  <a:lnSpc>
                    <a:spcPct val="100000"/>
                  </a:lnSpc>
                  <a:buClrTx/>
                  <a:buSzTx/>
                  <a:buFontTx/>
                  <a:buNone/>
                </a:pPr>
                <a:r>
                  <a:rPr lang="en-US" altLang="zh-CN" sz="2000" dirty="0">
                    <a:solidFill>
                      <a:srgbClr val="0000FF"/>
                    </a:solidFill>
                    <a:latin typeface="微软雅黑" panose="020B0503020204020204" pitchFamily="34" charset="-122"/>
                    <a:ea typeface="微软雅黑" panose="020B0503020204020204" pitchFamily="34" charset="-122"/>
                  </a:rPr>
                  <a:t>S03</a:t>
                </a:r>
              </a:p>
              <a:p>
                <a:pPr algn="ctr" eaLnBrk="0" hangingPunct="0">
                  <a:lnSpc>
                    <a:spcPct val="100000"/>
                  </a:lnSpc>
                  <a:buClrTx/>
                  <a:buSzTx/>
                  <a:buFontTx/>
                  <a:buNone/>
                </a:pPr>
                <a:r>
                  <a:rPr lang="en-US" altLang="zh-CN" sz="2000" dirty="0">
                    <a:solidFill>
                      <a:srgbClr val="0000FF"/>
                    </a:solidFill>
                    <a:latin typeface="微软雅黑" panose="020B0503020204020204" pitchFamily="34" charset="-122"/>
                    <a:ea typeface="微软雅黑" panose="020B0503020204020204" pitchFamily="34" charset="-122"/>
                  </a:rPr>
                  <a:t>S04</a:t>
                </a:r>
              </a:p>
              <a:p>
                <a:pPr algn="ctr" eaLnBrk="0" hangingPunct="0">
                  <a:lnSpc>
                    <a:spcPct val="100000"/>
                  </a:lnSpc>
                  <a:buClrTx/>
                  <a:buSzTx/>
                  <a:buFontTx/>
                  <a:buNone/>
                </a:pPr>
                <a:r>
                  <a:rPr lang="en-US" altLang="zh-CN" sz="2000" dirty="0">
                    <a:solidFill>
                      <a:srgbClr val="0000FF"/>
                    </a:solidFill>
                    <a:latin typeface="微软雅黑" panose="020B0503020204020204" pitchFamily="34" charset="-122"/>
                    <a:ea typeface="微软雅黑" panose="020B0503020204020204" pitchFamily="34" charset="-122"/>
                  </a:rPr>
                  <a:t>S05</a:t>
                </a:r>
              </a:p>
              <a:p>
                <a:pPr algn="ctr" eaLnBrk="0" hangingPunct="0">
                  <a:lnSpc>
                    <a:spcPct val="100000"/>
                  </a:lnSpc>
                  <a:buClrTx/>
                  <a:buSzTx/>
                  <a:buFontTx/>
                  <a:buNone/>
                </a:pPr>
                <a:r>
                  <a:rPr lang="en-US" altLang="zh-CN" sz="2000" dirty="0">
                    <a:solidFill>
                      <a:srgbClr val="0000FF"/>
                    </a:solidFill>
                    <a:latin typeface="微软雅黑" panose="020B0503020204020204" pitchFamily="34" charset="-122"/>
                    <a:ea typeface="微软雅黑" panose="020B0503020204020204" pitchFamily="34" charset="-122"/>
                  </a:rPr>
                  <a:t>S06</a:t>
                </a:r>
              </a:p>
              <a:p>
                <a:pPr algn="ctr" eaLnBrk="0" hangingPunct="0">
                  <a:lnSpc>
                    <a:spcPct val="100000"/>
                  </a:lnSpc>
                  <a:buClrTx/>
                  <a:buSzTx/>
                  <a:buFontTx/>
                  <a:buNone/>
                </a:pPr>
                <a:endParaRPr lang="en-US" altLang="zh-CN" sz="2800" dirty="0">
                  <a:solidFill>
                    <a:srgbClr val="000000"/>
                  </a:solidFill>
                  <a:ea typeface="宋体" panose="02010600030101010101" pitchFamily="2" charset="-122"/>
                </a:endParaRPr>
              </a:p>
            </p:txBody>
          </p:sp>
          <p:sp>
            <p:nvSpPr>
              <p:cNvPr id="27" name="Rectangle 80"/>
              <p:cNvSpPr>
                <a:spLocks noChangeArrowheads="1"/>
              </p:cNvSpPr>
              <p:nvPr/>
            </p:nvSpPr>
            <p:spPr bwMode="auto">
              <a:xfrm>
                <a:off x="0" y="460"/>
                <a:ext cx="285" cy="11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83"/>
            <p:cNvGrpSpPr>
              <a:grpSpLocks/>
            </p:cNvGrpSpPr>
            <p:nvPr/>
          </p:nvGrpSpPr>
          <p:grpSpPr bwMode="auto">
            <a:xfrm>
              <a:off x="285" y="460"/>
              <a:ext cx="404" cy="1148"/>
              <a:chOff x="285" y="460"/>
              <a:chExt cx="404" cy="1148"/>
            </a:xfrm>
          </p:grpSpPr>
          <p:sp>
            <p:nvSpPr>
              <p:cNvPr id="24" name="Rectangle 56"/>
              <p:cNvSpPr>
                <a:spLocks noChangeArrowheads="1"/>
              </p:cNvSpPr>
              <p:nvPr/>
            </p:nvSpPr>
            <p:spPr bwMode="auto">
              <a:xfrm>
                <a:off x="328" y="460"/>
                <a:ext cx="318" cy="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王建平</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刘   华</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范林军</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李    伟</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黄    河</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长    江</a:t>
                </a:r>
              </a:p>
              <a:p>
                <a:pPr algn="ctr" eaLnBrk="0" hangingPunct="0">
                  <a:lnSpc>
                    <a:spcPct val="100000"/>
                  </a:lnSpc>
                  <a:buClrTx/>
                  <a:buSzTx/>
                  <a:buFontTx/>
                  <a:buNone/>
                </a:pPr>
                <a:endParaRPr lang="zh-CN" altLang="en-US" sz="2800" dirty="0">
                  <a:solidFill>
                    <a:srgbClr val="000000"/>
                  </a:solidFill>
                  <a:ea typeface="宋体" panose="02010600030101010101" pitchFamily="2" charset="-122"/>
                </a:endParaRPr>
              </a:p>
            </p:txBody>
          </p:sp>
          <p:sp>
            <p:nvSpPr>
              <p:cNvPr id="25" name="Rectangle 82"/>
              <p:cNvSpPr>
                <a:spLocks noChangeArrowheads="1"/>
              </p:cNvSpPr>
              <p:nvPr/>
            </p:nvSpPr>
            <p:spPr bwMode="auto">
              <a:xfrm>
                <a:off x="285" y="460"/>
                <a:ext cx="404" cy="11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85"/>
            <p:cNvGrpSpPr>
              <a:grpSpLocks/>
            </p:cNvGrpSpPr>
            <p:nvPr/>
          </p:nvGrpSpPr>
          <p:grpSpPr bwMode="auto">
            <a:xfrm>
              <a:off x="689" y="460"/>
              <a:ext cx="309" cy="1148"/>
              <a:chOff x="689" y="460"/>
              <a:chExt cx="309" cy="1148"/>
            </a:xfrm>
          </p:grpSpPr>
          <p:sp>
            <p:nvSpPr>
              <p:cNvPr id="22" name="Rectangle 57"/>
              <p:cNvSpPr>
                <a:spLocks noChangeArrowheads="1"/>
              </p:cNvSpPr>
              <p:nvPr/>
            </p:nvSpPr>
            <p:spPr bwMode="auto">
              <a:xfrm>
                <a:off x="732" y="460"/>
                <a:ext cx="223" cy="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男</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女</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女</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男</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男</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男</a:t>
                </a:r>
              </a:p>
              <a:p>
                <a:pPr algn="ctr" eaLnBrk="0" hangingPunct="0">
                  <a:lnSpc>
                    <a:spcPct val="100000"/>
                  </a:lnSpc>
                  <a:buClrTx/>
                  <a:buSzTx/>
                  <a:buFontTx/>
                  <a:buNone/>
                </a:pPr>
                <a:endParaRPr lang="zh-CN" altLang="en-US" sz="2400" dirty="0">
                  <a:solidFill>
                    <a:srgbClr val="000000"/>
                  </a:solidFill>
                  <a:ea typeface="宋体" panose="02010600030101010101" pitchFamily="2" charset="-122"/>
                </a:endParaRPr>
              </a:p>
            </p:txBody>
          </p:sp>
          <p:sp>
            <p:nvSpPr>
              <p:cNvPr id="23" name="Rectangle 84"/>
              <p:cNvSpPr>
                <a:spLocks noChangeArrowheads="1"/>
              </p:cNvSpPr>
              <p:nvPr/>
            </p:nvSpPr>
            <p:spPr bwMode="auto">
              <a:xfrm>
                <a:off x="689" y="460"/>
                <a:ext cx="309" cy="11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87"/>
            <p:cNvGrpSpPr>
              <a:grpSpLocks/>
            </p:cNvGrpSpPr>
            <p:nvPr/>
          </p:nvGrpSpPr>
          <p:grpSpPr bwMode="auto">
            <a:xfrm>
              <a:off x="998" y="460"/>
              <a:ext cx="312" cy="1148"/>
              <a:chOff x="998" y="460"/>
              <a:chExt cx="312" cy="1148"/>
            </a:xfrm>
          </p:grpSpPr>
          <p:sp>
            <p:nvSpPr>
              <p:cNvPr id="20" name="Rectangle 58"/>
              <p:cNvSpPr>
                <a:spLocks noChangeArrowheads="1"/>
              </p:cNvSpPr>
              <p:nvPr/>
            </p:nvSpPr>
            <p:spPr bwMode="auto">
              <a:xfrm>
                <a:off x="1041" y="460"/>
                <a:ext cx="226" cy="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21</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19</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18</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19</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18</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20</a:t>
                </a:r>
              </a:p>
              <a:p>
                <a:pPr algn="ctr" eaLnBrk="0" hangingPunct="0">
                  <a:lnSpc>
                    <a:spcPct val="100000"/>
                  </a:lnSpc>
                  <a:buClrTx/>
                  <a:buSzTx/>
                  <a:buFontTx/>
                  <a:buNone/>
                </a:pPr>
                <a:endParaRPr lang="zh-CN" altLang="en-US" sz="2400" dirty="0">
                  <a:solidFill>
                    <a:srgbClr val="000000"/>
                  </a:solidFill>
                  <a:ea typeface="宋体" panose="02010600030101010101" pitchFamily="2" charset="-122"/>
                </a:endParaRPr>
              </a:p>
            </p:txBody>
          </p:sp>
          <p:sp>
            <p:nvSpPr>
              <p:cNvPr id="21" name="Rectangle 86"/>
              <p:cNvSpPr>
                <a:spLocks noChangeArrowheads="1"/>
              </p:cNvSpPr>
              <p:nvPr/>
            </p:nvSpPr>
            <p:spPr bwMode="auto">
              <a:xfrm>
                <a:off x="998" y="460"/>
                <a:ext cx="312" cy="11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89"/>
            <p:cNvGrpSpPr>
              <a:grpSpLocks/>
            </p:cNvGrpSpPr>
            <p:nvPr/>
          </p:nvGrpSpPr>
          <p:grpSpPr bwMode="auto">
            <a:xfrm>
              <a:off x="1310" y="460"/>
              <a:ext cx="388" cy="1148"/>
              <a:chOff x="1310" y="460"/>
              <a:chExt cx="388" cy="1148"/>
            </a:xfrm>
          </p:grpSpPr>
          <p:sp>
            <p:nvSpPr>
              <p:cNvPr id="18" name="Rectangle 59"/>
              <p:cNvSpPr>
                <a:spLocks noChangeArrowheads="1"/>
              </p:cNvSpPr>
              <p:nvPr/>
            </p:nvSpPr>
            <p:spPr bwMode="auto">
              <a:xfrm>
                <a:off x="1353" y="460"/>
                <a:ext cx="302" cy="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自动化</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自动化</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计算机</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数    学</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数    学</a:t>
                </a:r>
              </a:p>
              <a:p>
                <a:pPr algn="ctr" eaLnBrk="0" hangingPunct="0">
                  <a:lnSpc>
                    <a:spcPct val="100000"/>
                  </a:lnSpc>
                  <a:buClrTx/>
                  <a:buSzTx/>
                  <a:buFontTx/>
                  <a:buNone/>
                </a:pPr>
                <a:r>
                  <a:rPr lang="zh-CN" altLang="en-US" sz="2000" dirty="0">
                    <a:solidFill>
                      <a:srgbClr val="0000FF"/>
                    </a:solidFill>
                    <a:latin typeface="微软雅黑" panose="020B0503020204020204" pitchFamily="34" charset="-122"/>
                    <a:ea typeface="微软雅黑" panose="020B0503020204020204" pitchFamily="34" charset="-122"/>
                  </a:rPr>
                  <a:t>数    学</a:t>
                </a:r>
              </a:p>
            </p:txBody>
          </p:sp>
          <p:sp>
            <p:nvSpPr>
              <p:cNvPr id="19" name="Rectangle 88"/>
              <p:cNvSpPr>
                <a:spLocks noChangeArrowheads="1"/>
              </p:cNvSpPr>
              <p:nvPr/>
            </p:nvSpPr>
            <p:spPr bwMode="auto">
              <a:xfrm>
                <a:off x="1310" y="460"/>
                <a:ext cx="388" cy="11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8" name="AutoShape 32"/>
          <p:cNvSpPr>
            <a:spLocks noChangeArrowheads="1"/>
          </p:cNvSpPr>
          <p:nvPr/>
        </p:nvSpPr>
        <p:spPr bwMode="auto">
          <a:xfrm>
            <a:off x="9323255" y="3929884"/>
            <a:ext cx="1016000" cy="452437"/>
          </a:xfrm>
          <a:prstGeom prst="wedgeRoundRectCallout">
            <a:avLst>
              <a:gd name="adj1" fmla="val -74532"/>
              <a:gd name="adj2" fmla="val -206139"/>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p>
            <a:pPr algn="ctr" eaLnBrk="0" hangingPunct="0">
              <a:lnSpc>
                <a:spcPct val="100000"/>
              </a:lnSpc>
              <a:buClrTx/>
              <a:buSzTx/>
              <a:buFontTx/>
              <a:buNone/>
            </a:pPr>
            <a:r>
              <a:rPr lang="zh-CN" altLang="en-US" sz="2000" dirty="0">
                <a:solidFill>
                  <a:srgbClr val="FF0000"/>
                </a:solidFill>
                <a:latin typeface="微软雅黑" panose="020B0503020204020204" pitchFamily="34" charset="-122"/>
                <a:ea typeface="微软雅黑" panose="020B0503020204020204" pitchFamily="34" charset="-122"/>
              </a:rPr>
              <a:t>表结构</a:t>
            </a:r>
          </a:p>
        </p:txBody>
      </p:sp>
      <p:sp>
        <p:nvSpPr>
          <p:cNvPr id="49" name="Rectangle 94"/>
          <p:cNvSpPr>
            <a:spLocks noChangeArrowheads="1"/>
          </p:cNvSpPr>
          <p:nvPr/>
        </p:nvSpPr>
        <p:spPr bwMode="auto">
          <a:xfrm>
            <a:off x="2895468" y="6067282"/>
            <a:ext cx="642778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20000"/>
              </a:spcBef>
            </a:pPr>
            <a:r>
              <a:rPr lang="zh-CN" altLang="en-US" dirty="0">
                <a:solidFill>
                  <a:srgbClr val="FF0000"/>
                </a:solidFill>
                <a:latin typeface="微软雅黑" panose="020B0503020204020204" pitchFamily="34" charset="-122"/>
                <a:ea typeface="微软雅黑" panose="020B0503020204020204" pitchFamily="34" charset="-122"/>
              </a:rPr>
              <a:t>基本表</a:t>
            </a:r>
            <a:r>
              <a:rPr lang="en-US" altLang="zh-CN" dirty="0">
                <a:solidFill>
                  <a:srgbClr val="FF0000"/>
                </a:solidFill>
                <a:latin typeface="微软雅黑" panose="020B0503020204020204" pitchFamily="34" charset="-122"/>
                <a:ea typeface="微软雅黑" panose="020B0503020204020204" pitchFamily="34" charset="-122"/>
              </a:rPr>
              <a:t>CREATE TABLE </a:t>
            </a:r>
            <a:r>
              <a:rPr lang="zh-CN" altLang="en-US" dirty="0">
                <a:solidFill>
                  <a:srgbClr val="FF0000"/>
                </a:solidFill>
                <a:latin typeface="微软雅黑" panose="020B0503020204020204" pitchFamily="34" charset="-122"/>
                <a:ea typeface="微软雅黑" panose="020B0503020204020204" pitchFamily="34" charset="-122"/>
              </a:rPr>
              <a:t>命令创建 。</a:t>
            </a:r>
          </a:p>
        </p:txBody>
      </p:sp>
      <p:sp>
        <p:nvSpPr>
          <p:cNvPr id="50" name="AutoShape 33"/>
          <p:cNvSpPr>
            <a:spLocks noChangeArrowheads="1"/>
          </p:cNvSpPr>
          <p:nvPr/>
        </p:nvSpPr>
        <p:spPr bwMode="auto">
          <a:xfrm>
            <a:off x="1728655" y="4182296"/>
            <a:ext cx="942975" cy="531813"/>
          </a:xfrm>
          <a:prstGeom prst="wedgeRoundRectCallout">
            <a:avLst>
              <a:gd name="adj1" fmla="val 89227"/>
              <a:gd name="adj2" fmla="val -187912"/>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p>
            <a:pPr algn="ctr" eaLnBrk="0" hangingPunct="0">
              <a:lnSpc>
                <a:spcPct val="100000"/>
              </a:lnSpc>
              <a:buClrTx/>
              <a:buSzTx/>
              <a:buFontTx/>
              <a:buNone/>
            </a:pPr>
            <a:r>
              <a:rPr lang="zh-CN" altLang="en-US" sz="2000" dirty="0">
                <a:solidFill>
                  <a:srgbClr val="FF0000"/>
                </a:solidFill>
                <a:latin typeface="微软雅黑" panose="020B0503020204020204" pitchFamily="34" charset="-122"/>
                <a:ea typeface="微软雅黑" panose="020B0503020204020204" pitchFamily="34" charset="-122"/>
              </a:rPr>
              <a:t>属性名</a:t>
            </a:r>
          </a:p>
        </p:txBody>
      </p:sp>
      <p:sp>
        <p:nvSpPr>
          <p:cNvPr id="52" name="矩形 51"/>
          <p:cNvSpPr/>
          <p:nvPr/>
        </p:nvSpPr>
        <p:spPr>
          <a:xfrm>
            <a:off x="1098165" y="129954"/>
            <a:ext cx="10066223" cy="2492990"/>
          </a:xfrm>
          <a:prstGeom prst="rect">
            <a:avLst/>
          </a:prstGeom>
        </p:spPr>
        <p:txBody>
          <a:bodyPr wrap="square">
            <a:spAutoFit/>
          </a:bodyPr>
          <a:lstStyle/>
          <a:p>
            <a:pPr>
              <a:lnSpc>
                <a:spcPct val="150000"/>
              </a:lnSpc>
            </a:pPr>
            <a:r>
              <a:rPr lang="zh-CN" altLang="en-US" sz="3200" dirty="0" smtClean="0">
                <a:solidFill>
                  <a:srgbClr val="FF0000"/>
                </a:solidFill>
                <a:latin typeface="微软雅黑" panose="020B0503020204020204" pitchFamily="34" charset="-122"/>
                <a:ea typeface="微软雅黑" panose="020B0503020204020204" pitchFamily="34" charset="-122"/>
              </a:rPr>
              <a:t>十二、基本概念</a:t>
            </a:r>
            <a:endParaRPr lang="en-US" altLang="zh-CN" sz="3200" dirty="0" smtClean="0">
              <a:solidFill>
                <a:srgbClr val="FF0000"/>
              </a:solidFill>
              <a:latin typeface="微软雅黑" panose="020B0503020204020204" pitchFamily="34" charset="-122"/>
              <a:ea typeface="微软雅黑" panose="020B0503020204020204" pitchFamily="34" charset="-122"/>
            </a:endParaRPr>
          </a:p>
          <a:p>
            <a:pPr indent="504000">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数据库包括</a:t>
            </a:r>
            <a:r>
              <a:rPr lang="zh-CN" altLang="en-US" sz="2400" dirty="0" smtClean="0">
                <a:solidFill>
                  <a:srgbClr val="FF0000"/>
                </a:solidFill>
                <a:latin typeface="微软雅黑" panose="020B0503020204020204" pitchFamily="34" charset="-122"/>
                <a:ea typeface="微软雅黑" panose="020B0503020204020204" pitchFamily="34" charset="-122"/>
              </a:rPr>
              <a:t>基本表</a:t>
            </a:r>
            <a:r>
              <a:rPr lang="zh-CN" altLang="en-US" sz="2400" dirty="0" smtClean="0">
                <a:solidFill>
                  <a:srgbClr val="482EE2"/>
                </a:solidFill>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视图</a:t>
            </a:r>
            <a:r>
              <a:rPr lang="zh-CN" altLang="en-US" sz="2400" dirty="0" smtClean="0">
                <a:solidFill>
                  <a:srgbClr val="482EE2"/>
                </a:solidFill>
                <a:latin typeface="微软雅黑" panose="020B0503020204020204" pitchFamily="34" charset="-122"/>
                <a:ea typeface="微软雅黑" panose="020B0503020204020204" pitchFamily="34" charset="-122"/>
              </a:rPr>
              <a:t>和</a:t>
            </a:r>
            <a:r>
              <a:rPr lang="zh-CN" altLang="en-US" sz="2400" dirty="0" smtClean="0">
                <a:solidFill>
                  <a:srgbClr val="FF0000"/>
                </a:solidFill>
                <a:latin typeface="微软雅黑" panose="020B0503020204020204" pitchFamily="34" charset="-122"/>
                <a:ea typeface="微软雅黑" panose="020B0503020204020204" pitchFamily="34" charset="-122"/>
              </a:rPr>
              <a:t>索引</a:t>
            </a:r>
            <a:r>
              <a:rPr lang="zh-CN" altLang="en-US" sz="2400" dirty="0" smtClean="0">
                <a:solidFill>
                  <a:srgbClr val="482EE2"/>
                </a:solidFill>
                <a:latin typeface="微软雅黑" panose="020B0503020204020204" pitchFamily="34" charset="-122"/>
                <a:ea typeface="微软雅黑" panose="020B0503020204020204" pitchFamily="34" charset="-122"/>
              </a:rPr>
              <a:t>等。</a:t>
            </a:r>
            <a:r>
              <a:rPr lang="en-US" altLang="zh-CN" sz="2400" dirty="0">
                <a:solidFill>
                  <a:srgbClr val="482EE2"/>
                </a:solidFill>
                <a:latin typeface="微软雅黑" panose="020B0503020204020204" pitchFamily="34" charset="-122"/>
                <a:ea typeface="微软雅黑" panose="020B0503020204020204" pitchFamily="34" charset="-122"/>
              </a:rPr>
              <a:t/>
            </a:r>
            <a:br>
              <a:rPr lang="en-US" altLang="zh-CN" sz="2400" dirty="0">
                <a:solidFill>
                  <a:srgbClr val="482EE2"/>
                </a:solidFill>
                <a:latin typeface="微软雅黑" panose="020B0503020204020204" pitchFamily="34" charset="-122"/>
                <a:ea typeface="微软雅黑" panose="020B0503020204020204" pitchFamily="34" charset="-122"/>
              </a:rPr>
            </a:b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基本表</a:t>
            </a:r>
            <a:r>
              <a:rPr lang="zh-CN" altLang="en-US" sz="2400" dirty="0">
                <a:solidFill>
                  <a:srgbClr val="482EE2"/>
                </a:solidFill>
                <a:latin typeface="微软雅黑" panose="020B0503020204020204" pitchFamily="34" charset="-122"/>
                <a:ea typeface="微软雅黑" panose="020B0503020204020204" pitchFamily="34" charset="-122"/>
              </a:rPr>
              <a:t>。基本表也称</a:t>
            </a:r>
            <a:r>
              <a:rPr lang="zh-CN" altLang="en-US" sz="2400" dirty="0">
                <a:solidFill>
                  <a:srgbClr val="FF0000"/>
                </a:solidFill>
                <a:latin typeface="微软雅黑" panose="020B0503020204020204" pitchFamily="34" charset="-122"/>
                <a:ea typeface="微软雅黑" panose="020B0503020204020204" pitchFamily="34" charset="-122"/>
              </a:rPr>
              <a:t>关系</a:t>
            </a:r>
            <a:r>
              <a:rPr lang="zh-CN" altLang="en-US" sz="2400" dirty="0">
                <a:solidFill>
                  <a:srgbClr val="482EE2"/>
                </a:solidFill>
                <a:latin typeface="微软雅黑" panose="020B0503020204020204" pitchFamily="34" charset="-122"/>
                <a:ea typeface="微软雅黑" panose="020B0503020204020204" pitchFamily="34" charset="-122"/>
              </a:rPr>
              <a:t>,是数据库中独立存在的表，包括属性、属性名、表结构和元组等概念 </a:t>
            </a:r>
            <a:r>
              <a:rPr lang="zh-CN" altLang="en-US" sz="2400" dirty="0" smtClean="0">
                <a:solidFill>
                  <a:srgbClr val="482EE2"/>
                </a:solidFill>
                <a:latin typeface="微软雅黑" panose="020B0503020204020204" pitchFamily="34" charset="-122"/>
                <a:ea typeface="微软雅黑" panose="020B0503020204020204" pitchFamily="34" charset="-122"/>
              </a:rPr>
              <a:t>。</a:t>
            </a:r>
            <a:endParaRPr lang="zh-CN" altLang="en-US" sz="2400" dirty="0">
              <a:solidFill>
                <a:srgbClr val="482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65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0-#ppt_w/2"/>
                                          </p:val>
                                        </p:tav>
                                        <p:tav tm="100000">
                                          <p:val>
                                            <p:strVal val="#ppt_x"/>
                                          </p:val>
                                        </p:tav>
                                      </p:tavLst>
                                    </p:anim>
                                    <p:anim calcmode="lin" valueType="num">
                                      <p:cBhvr additive="base">
                                        <p:cTn id="14"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0-#ppt_w/2"/>
                                          </p:val>
                                        </p:tav>
                                        <p:tav tm="100000">
                                          <p:val>
                                            <p:strVal val="#ppt_x"/>
                                          </p:val>
                                        </p:tav>
                                      </p:tavLst>
                                    </p:anim>
                                    <p:anim calcmode="lin" valueType="num">
                                      <p:cBhvr additive="base">
                                        <p:cTn id="2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0-#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48" grpId="0" animBg="1" autoUpdateAnimBg="0"/>
      <p:bldP spid="49" grpId="0" autoUpdateAnimBg="0"/>
      <p:bldP spid="5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3108" y="793442"/>
            <a:ext cx="10354491" cy="3970318"/>
          </a:xfrm>
          <a:prstGeom prst="rect">
            <a:avLst/>
          </a:prstGeom>
        </p:spPr>
        <p:txBody>
          <a:bodyPr wrap="square">
            <a:spAutoFit/>
          </a:bodyPr>
          <a:lstStyle/>
          <a:p>
            <a:pPr algn="just">
              <a:lnSpc>
                <a:spcPct val="150000"/>
              </a:lnSpc>
              <a:spcBef>
                <a:spcPct val="0"/>
              </a:spcBef>
              <a:buFont typeface="Symbol" panose="05050102010706020507" pitchFamily="18" charset="2"/>
              <a:buNone/>
            </a:pP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视图。</a:t>
            </a:r>
            <a:r>
              <a:rPr lang="zh-CN" altLang="en-US" sz="2400" dirty="0" smtClean="0">
                <a:solidFill>
                  <a:srgbClr val="482EE2"/>
                </a:solidFill>
                <a:latin typeface="微软雅黑" panose="020B0503020204020204" pitchFamily="34" charset="-122"/>
                <a:ea typeface="微软雅黑" panose="020B0503020204020204" pitchFamily="34" charset="-122"/>
              </a:rPr>
              <a:t>视图是由</a:t>
            </a:r>
            <a:r>
              <a:rPr lang="zh-CN" altLang="en-US" sz="2400" dirty="0">
                <a:solidFill>
                  <a:srgbClr val="482EE2"/>
                </a:solidFill>
                <a:latin typeface="微软雅黑" panose="020B0503020204020204" pitchFamily="34" charset="-122"/>
                <a:ea typeface="微软雅黑" panose="020B0503020204020204" pitchFamily="34" charset="-122"/>
              </a:rPr>
              <a:t>一个或几个基本表(视图)导出的表，它由</a:t>
            </a:r>
            <a:r>
              <a:rPr lang="en-US" altLang="zh-CN" sz="2400" dirty="0">
                <a:solidFill>
                  <a:srgbClr val="482EE2"/>
                </a:solidFill>
                <a:latin typeface="微软雅黑" panose="020B0503020204020204" pitchFamily="34" charset="-122"/>
                <a:ea typeface="微软雅黑" panose="020B0503020204020204" pitchFamily="34" charset="-122"/>
              </a:rPr>
              <a:t>CREATE VIEW</a:t>
            </a:r>
            <a:r>
              <a:rPr lang="zh-CN" altLang="en-US" sz="2400" dirty="0">
                <a:solidFill>
                  <a:srgbClr val="482EE2"/>
                </a:solidFill>
                <a:latin typeface="微软雅黑" panose="020B0503020204020204" pitchFamily="34" charset="-122"/>
                <a:ea typeface="微软雅黑" panose="020B0503020204020204" pitchFamily="34" charset="-122"/>
              </a:rPr>
              <a:t>命令创建。视图中只存放视图的定义及其关联的基本表名等信息而不存放任何具体数据，视图又称虚拟表</a:t>
            </a:r>
            <a:r>
              <a:rPr lang="zh-CN" altLang="en-US" sz="2400" dirty="0" smtClean="0">
                <a:solidFill>
                  <a:srgbClr val="482EE2"/>
                </a:solidFill>
                <a:latin typeface="微软雅黑" panose="020B0503020204020204" pitchFamily="34" charset="-122"/>
                <a:ea typeface="微软雅黑" panose="020B0503020204020204" pitchFamily="34" charset="-122"/>
              </a:rPr>
              <a:t>。</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indent="504000" algn="just">
              <a:lnSpc>
                <a:spcPct val="150000"/>
              </a:lnSpc>
              <a:spcBef>
                <a:spcPct val="0"/>
              </a:spcBef>
              <a:buFont typeface="Symbol" panose="05050102010706020507" pitchFamily="18" charset="2"/>
              <a:buNone/>
            </a:pPr>
            <a:r>
              <a:rPr lang="zh-CN" altLang="en-US" sz="2400" dirty="0" smtClean="0">
                <a:solidFill>
                  <a:srgbClr val="482EE2"/>
                </a:solidFill>
                <a:latin typeface="微软雅黑" panose="020B0503020204020204" pitchFamily="34" charset="-122"/>
                <a:ea typeface="微软雅黑" panose="020B0503020204020204" pitchFamily="34" charset="-122"/>
              </a:rPr>
              <a:t>在</a:t>
            </a:r>
            <a:r>
              <a:rPr lang="zh-CN" altLang="en-US" sz="2400" dirty="0">
                <a:solidFill>
                  <a:srgbClr val="482EE2"/>
                </a:solidFill>
                <a:latin typeface="微软雅黑" panose="020B0503020204020204" pitchFamily="34" charset="-122"/>
                <a:ea typeface="微软雅黑" panose="020B0503020204020204" pitchFamily="34" charset="-122"/>
              </a:rPr>
              <a:t>查询视图时与查询基本表完全相同，且用户可以在视图上再定义视图。 </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gn="just">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3.</a:t>
            </a:r>
            <a:r>
              <a:rPr lang="zh-CN" altLang="en-US" sz="2400" dirty="0">
                <a:solidFill>
                  <a:srgbClr val="FF0000"/>
                </a:solidFill>
                <a:latin typeface="微软雅黑" panose="020B0503020204020204" pitchFamily="34" charset="-122"/>
                <a:ea typeface="微软雅黑" panose="020B0503020204020204" pitchFamily="34" charset="-122"/>
              </a:rPr>
              <a:t>存储文件。</a:t>
            </a:r>
            <a:r>
              <a:rPr lang="zh-CN" altLang="en-US" sz="2400" dirty="0">
                <a:solidFill>
                  <a:srgbClr val="482EE2"/>
                </a:solidFill>
                <a:latin typeface="微软雅黑" panose="020B0503020204020204" pitchFamily="34" charset="-122"/>
                <a:ea typeface="微软雅黑" panose="020B0503020204020204" pitchFamily="34" charset="-122"/>
              </a:rPr>
              <a:t>存储文件也称数据库文件，它由若干个基本表组成。存储文件的物理结构对用户是透明的。 </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indent="504000">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数据库</a:t>
            </a:r>
            <a:r>
              <a:rPr lang="en-US" altLang="zh-CN" sz="2400" dirty="0">
                <a:solidFill>
                  <a:srgbClr val="482EE2"/>
                </a:solidFill>
                <a:latin typeface="微软雅黑" panose="020B0503020204020204" pitchFamily="34" charset="-122"/>
                <a:ea typeface="微软雅黑" panose="020B0503020204020204" pitchFamily="34" charset="-122"/>
              </a:rPr>
              <a:t>Student_09Mis</a:t>
            </a:r>
            <a:r>
              <a:rPr lang="zh-CN" altLang="en-US" sz="2400" dirty="0">
                <a:solidFill>
                  <a:srgbClr val="482EE2"/>
                </a:solidFill>
                <a:latin typeface="微软雅黑" panose="020B0503020204020204" pitchFamily="34" charset="-122"/>
                <a:ea typeface="微软雅黑" panose="020B0503020204020204" pitchFamily="34" charset="-122"/>
              </a:rPr>
              <a:t>对应的存储文件</a:t>
            </a:r>
            <a:r>
              <a:rPr lang="zh-CN" altLang="en-US" sz="2400" dirty="0" smtClean="0">
                <a:solidFill>
                  <a:srgbClr val="482EE2"/>
                </a:solidFill>
                <a:latin typeface="微软雅黑" panose="020B0503020204020204" pitchFamily="34" charset="-122"/>
                <a:ea typeface="微软雅黑" panose="020B0503020204020204" pitchFamily="34" charset="-122"/>
              </a:rPr>
              <a:t>为：</a:t>
            </a:r>
            <a:r>
              <a:rPr lang="en-US" altLang="zh-CN" sz="2400" dirty="0" smtClean="0">
                <a:solidFill>
                  <a:srgbClr val="482EE2"/>
                </a:solidFill>
                <a:latin typeface="微软雅黑" panose="020B0503020204020204" pitchFamily="34" charset="-122"/>
                <a:ea typeface="微软雅黑" panose="020B0503020204020204" pitchFamily="34" charset="-122"/>
              </a:rPr>
              <a:t>Student_09Mis_Data.MDF</a:t>
            </a:r>
            <a:r>
              <a:rPr lang="zh-CN" altLang="en-US" sz="2400" dirty="0" smtClean="0">
                <a:solidFill>
                  <a:srgbClr val="482EE2"/>
                </a:solidFill>
                <a:latin typeface="微软雅黑" panose="020B0503020204020204" pitchFamily="34" charset="-122"/>
                <a:ea typeface="微软雅黑" panose="020B0503020204020204" pitchFamily="34" charset="-122"/>
              </a:rPr>
              <a:t>。</a:t>
            </a:r>
            <a:endParaRPr lang="zh-CN" altLang="en-US" sz="2400" dirty="0">
              <a:solidFill>
                <a:srgbClr val="482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0054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0194" y="62337"/>
            <a:ext cx="10084526" cy="6740307"/>
          </a:xfrm>
          <a:prstGeom prst="rect">
            <a:avLst/>
          </a:prstGeom>
        </p:spPr>
        <p:txBody>
          <a:bodyPr wrap="square">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十三、定义</a:t>
            </a:r>
            <a:r>
              <a:rPr lang="zh-CN" altLang="en-US" sz="2400" dirty="0">
                <a:solidFill>
                  <a:srgbClr val="FF0000"/>
                </a:solidFill>
                <a:latin typeface="微软雅黑" panose="020B0503020204020204" pitchFamily="34" charset="-122"/>
                <a:ea typeface="微软雅黑" panose="020B0503020204020204" pitchFamily="34" charset="-122"/>
              </a:rPr>
              <a:t>基本</a:t>
            </a:r>
            <a:r>
              <a:rPr lang="zh-CN" altLang="en-US" sz="2400" dirty="0" smtClean="0">
                <a:solidFill>
                  <a:srgbClr val="FF0000"/>
                </a:solidFill>
                <a:latin typeface="微软雅黑" panose="020B0503020204020204" pitchFamily="34" charset="-122"/>
                <a:ea typeface="微软雅黑" panose="020B0503020204020204" pitchFamily="34" charset="-122"/>
              </a:rPr>
              <a:t>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smtClean="0">
                <a:solidFill>
                  <a:srgbClr val="482EE2"/>
                </a:solidFill>
                <a:latin typeface="微软雅黑" panose="020B0503020204020204" pitchFamily="34" charset="-122"/>
                <a:ea typeface="微软雅黑" panose="020B0503020204020204" pitchFamily="34" charset="-122"/>
              </a:rPr>
              <a:t>定义</a:t>
            </a:r>
            <a:r>
              <a:rPr lang="zh-CN" altLang="en-US" sz="2400" dirty="0">
                <a:solidFill>
                  <a:srgbClr val="482EE2"/>
                </a:solidFill>
                <a:latin typeface="微软雅黑" panose="020B0503020204020204" pitchFamily="34" charset="-122"/>
                <a:ea typeface="微软雅黑" panose="020B0503020204020204" pitchFamily="34" charset="-122"/>
              </a:rPr>
              <a:t>基本</a:t>
            </a:r>
            <a:r>
              <a:rPr lang="zh-CN" altLang="en-US" sz="2400" dirty="0" smtClean="0">
                <a:solidFill>
                  <a:srgbClr val="482EE2"/>
                </a:solidFill>
                <a:latin typeface="微软雅黑" panose="020B0503020204020204" pitchFamily="34" charset="-122"/>
                <a:ea typeface="微软雅黑" panose="020B0503020204020204" pitchFamily="34" charset="-122"/>
              </a:rPr>
              <a:t>表（</a:t>
            </a:r>
            <a:r>
              <a:rPr lang="zh-CN" altLang="en-US" sz="2400" dirty="0" smtClean="0">
                <a:solidFill>
                  <a:srgbClr val="FF0000"/>
                </a:solidFill>
                <a:latin typeface="微软雅黑" panose="020B0503020204020204" pitchFamily="34" charset="-122"/>
                <a:ea typeface="微软雅黑" panose="020B0503020204020204" pitchFamily="34" charset="-122"/>
              </a:rPr>
              <a:t>表名为</a:t>
            </a:r>
            <a:r>
              <a:rPr lang="en-US" altLang="zh-CN" sz="2400" dirty="0" smtClean="0">
                <a:solidFill>
                  <a:srgbClr val="FF0000"/>
                </a:solidFill>
                <a:latin typeface="微软雅黑" panose="020B0503020204020204" pitchFamily="34" charset="-122"/>
                <a:ea typeface="微软雅黑" panose="020B0503020204020204" pitchFamily="34" charset="-122"/>
              </a:rPr>
              <a:t>students</a:t>
            </a:r>
            <a:r>
              <a:rPr lang="zh-CN" altLang="en-US" sz="2400" dirty="0" smtClean="0">
                <a:solidFill>
                  <a:srgbClr val="482EE2"/>
                </a:solidFill>
                <a:latin typeface="微软雅黑" panose="020B0503020204020204" pitchFamily="34" charset="-122"/>
                <a:ea typeface="微软雅黑" panose="020B0503020204020204" pitchFamily="34" charset="-122"/>
              </a:rPr>
              <a:t>）的</a:t>
            </a:r>
            <a:r>
              <a:rPr lang="zh-CN" altLang="en-US" sz="2400" dirty="0">
                <a:solidFill>
                  <a:srgbClr val="482EE2"/>
                </a:solidFill>
                <a:latin typeface="微软雅黑" panose="020B0503020204020204" pitchFamily="34" charset="-122"/>
                <a:ea typeface="微软雅黑" panose="020B0503020204020204" pitchFamily="34" charset="-122"/>
              </a:rPr>
              <a:t>命令如下</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打开查询分析器</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CREATE TABLE  Students  </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a:t>
            </a:r>
            <a:r>
              <a:rPr lang="en-US" altLang="zh-CN" sz="2400" dirty="0" err="1">
                <a:solidFill>
                  <a:srgbClr val="482EE2"/>
                </a:solidFill>
                <a:latin typeface="微软雅黑" panose="020B0503020204020204" pitchFamily="34" charset="-122"/>
                <a:ea typeface="微软雅黑" panose="020B0503020204020204" pitchFamily="34" charset="-122"/>
              </a:rPr>
              <a:t>Sno</a:t>
            </a:r>
            <a:r>
              <a:rPr lang="en-US" altLang="zh-CN" sz="2400" dirty="0">
                <a:solidFill>
                  <a:srgbClr val="482EE2"/>
                </a:solidFill>
                <a:latin typeface="微软雅黑" panose="020B0503020204020204" pitchFamily="34" charset="-122"/>
                <a:ea typeface="微软雅黑" panose="020B0503020204020204" pitchFamily="34" charset="-122"/>
              </a:rPr>
              <a:t> CHAR(5) PRIMARY KEY , </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err="1" smtClean="0">
                <a:solidFill>
                  <a:srgbClr val="482EE2"/>
                </a:solidFill>
                <a:latin typeface="微软雅黑" panose="020B0503020204020204" pitchFamily="34" charset="-122"/>
                <a:ea typeface="微软雅黑" panose="020B0503020204020204" pitchFamily="34" charset="-122"/>
              </a:rPr>
              <a:t>Sname</a:t>
            </a: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a:solidFill>
                  <a:srgbClr val="482EE2"/>
                </a:solidFill>
                <a:latin typeface="微软雅黑" panose="020B0503020204020204" pitchFamily="34" charset="-122"/>
                <a:ea typeface="微软雅黑" panose="020B0503020204020204" pitchFamily="34" charset="-122"/>
              </a:rPr>
              <a:t>CHAR(20) NOT NULL , </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err="1" smtClean="0">
                <a:solidFill>
                  <a:srgbClr val="482EE2"/>
                </a:solidFill>
                <a:latin typeface="微软雅黑" panose="020B0503020204020204" pitchFamily="34" charset="-122"/>
                <a:ea typeface="微软雅黑" panose="020B0503020204020204" pitchFamily="34" charset="-122"/>
              </a:rPr>
              <a:t>Ssex</a:t>
            </a: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a:solidFill>
                  <a:srgbClr val="482EE2"/>
                </a:solidFill>
                <a:latin typeface="微软雅黑" panose="020B0503020204020204" pitchFamily="34" charset="-122"/>
                <a:ea typeface="微软雅黑" panose="020B0503020204020204" pitchFamily="34" charset="-122"/>
              </a:rPr>
              <a:t>CHAR(2) , Sage INT , </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err="1" smtClean="0">
                <a:solidFill>
                  <a:srgbClr val="482EE2"/>
                </a:solidFill>
                <a:latin typeface="微软雅黑" panose="020B0503020204020204" pitchFamily="34" charset="-122"/>
                <a:ea typeface="微软雅黑" panose="020B0503020204020204" pitchFamily="34" charset="-122"/>
              </a:rPr>
              <a:t>Sdept</a:t>
            </a: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a:solidFill>
                  <a:srgbClr val="482EE2"/>
                </a:solidFill>
                <a:latin typeface="微软雅黑" panose="020B0503020204020204" pitchFamily="34" charset="-122"/>
                <a:ea typeface="微软雅黑" panose="020B0503020204020204" pitchFamily="34" charset="-122"/>
              </a:rPr>
              <a:t>CHAR(15</a:t>
            </a:r>
            <a:r>
              <a:rPr lang="en-US" altLang="zh-CN" sz="2400" dirty="0" smtClean="0">
                <a:solidFill>
                  <a:srgbClr val="482EE2"/>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命令格式为：</a:t>
            </a:r>
          </a:p>
          <a:p>
            <a:pPr>
              <a:lnSpc>
                <a:spcPct val="150000"/>
              </a:lnSpc>
            </a:pPr>
            <a:r>
              <a:rPr lang="en-US" altLang="zh-CN" sz="2400" dirty="0">
                <a:solidFill>
                  <a:srgbClr val="482EE2"/>
                </a:solidFill>
                <a:latin typeface="微软雅黑" panose="020B0503020204020204" pitchFamily="34" charset="-122"/>
                <a:ea typeface="微软雅黑" panose="020B0503020204020204" pitchFamily="34" charset="-122"/>
              </a:rPr>
              <a:t>CREATE TABLE &lt;</a:t>
            </a:r>
            <a:r>
              <a:rPr lang="zh-CN" altLang="en-US" sz="2400" dirty="0">
                <a:solidFill>
                  <a:srgbClr val="482EE2"/>
                </a:solidFill>
                <a:latin typeface="微软雅黑" panose="020B0503020204020204" pitchFamily="34" charset="-122"/>
                <a:ea typeface="微软雅黑" panose="020B0503020204020204" pitchFamily="34" charset="-122"/>
              </a:rPr>
              <a:t>表名</a:t>
            </a:r>
            <a:r>
              <a:rPr lang="zh-CN" altLang="en-US" sz="2400" dirty="0" smtClean="0">
                <a:solidFill>
                  <a:srgbClr val="482EE2"/>
                </a:solidFill>
                <a:latin typeface="微软雅黑" panose="020B0503020204020204" pitchFamily="34" charset="-122"/>
                <a:ea typeface="微软雅黑" panose="020B0503020204020204" pitchFamily="34" charset="-122"/>
              </a:rPr>
              <a:t>&gt; (&lt;</a:t>
            </a:r>
            <a:r>
              <a:rPr lang="zh-CN" altLang="en-US" sz="2400" dirty="0">
                <a:solidFill>
                  <a:srgbClr val="482EE2"/>
                </a:solidFill>
                <a:latin typeface="微软雅黑" panose="020B0503020204020204" pitchFamily="34" charset="-122"/>
                <a:ea typeface="微软雅黑" panose="020B0503020204020204" pitchFamily="34" charset="-122"/>
              </a:rPr>
              <a:t>列名&gt; &lt;数据类型&gt; [列级完整性约束条件] </a:t>
            </a:r>
          </a:p>
          <a:p>
            <a:pPr>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 </a:t>
            </a:r>
            <a:r>
              <a:rPr lang="zh-CN" altLang="en-US" sz="2400" dirty="0">
                <a:solidFill>
                  <a:srgbClr val="482EE2"/>
                </a:solidFill>
                <a:latin typeface="微软雅黑" panose="020B0503020204020204" pitchFamily="34" charset="-122"/>
                <a:ea typeface="微软雅黑" panose="020B0503020204020204" pitchFamily="34" charset="-122"/>
              </a:rPr>
              <a:t>&lt;列名&gt; &lt;数据类型&gt; [列级完整性约束条件]]</a:t>
            </a:r>
            <a:r>
              <a:rPr lang="zh-CN" altLang="en-US" sz="2400" dirty="0" smtClean="0">
                <a:solidFill>
                  <a:srgbClr val="482EE2"/>
                </a:solidFill>
                <a:latin typeface="微软雅黑" panose="020B0503020204020204" pitchFamily="34" charset="-122"/>
                <a:ea typeface="微软雅黑" panose="020B0503020204020204" pitchFamily="34" charset="-122"/>
              </a:rPr>
              <a:t>… </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 </a:t>
            </a:r>
            <a:r>
              <a:rPr lang="zh-CN" altLang="en-US" sz="2400" dirty="0">
                <a:solidFill>
                  <a:srgbClr val="482EE2"/>
                </a:solidFill>
                <a:latin typeface="微软雅黑" panose="020B0503020204020204" pitchFamily="34" charset="-122"/>
                <a:ea typeface="微软雅黑" panose="020B0503020204020204" pitchFamily="34" charset="-122"/>
              </a:rPr>
              <a:t>&lt;表级完整性约束条件])；</a:t>
            </a:r>
            <a:endParaRPr lang="en-US" altLang="zh-CN" sz="2400" dirty="0">
              <a:solidFill>
                <a:srgbClr val="482EE2"/>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0000FF"/>
                </a:solidFill>
                <a:latin typeface="微软雅黑" panose="020B0503020204020204" pitchFamily="34" charset="-122"/>
                <a:ea typeface="微软雅黑" panose="020B0503020204020204" pitchFamily="34" charset="-122"/>
              </a:rPr>
              <a:t>说明：方括[]为可选项，&lt;表名&gt;是所要定义的基本表的名字</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27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1486" y="165472"/>
            <a:ext cx="10232571" cy="5567037"/>
          </a:xfrm>
          <a:prstGeom prst="rect">
            <a:avLst/>
          </a:prstGeom>
        </p:spPr>
        <p:txBody>
          <a:bodyPr wrap="square">
            <a:spAutoFit/>
          </a:bodyPr>
          <a:lstStyle/>
          <a:p>
            <a:pPr>
              <a:lnSpc>
                <a:spcPct val="150000"/>
              </a:lnSpc>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举例，</a:t>
            </a:r>
            <a:r>
              <a:rPr lang="en-US" altLang="zh-CN" sz="2400" dirty="0" smtClean="0">
                <a:solidFill>
                  <a:srgbClr val="FF0000"/>
                </a:solidFill>
                <a:latin typeface="微软雅黑" panose="020B0503020204020204" pitchFamily="34" charset="-122"/>
                <a:ea typeface="微软雅黑" panose="020B0503020204020204" pitchFamily="34" charset="-122"/>
              </a:rPr>
              <a:t>Reports</a:t>
            </a:r>
            <a:r>
              <a:rPr lang="zh-CN" altLang="en-US" sz="2400" dirty="0">
                <a:solidFill>
                  <a:srgbClr val="FF0000"/>
                </a:solidFill>
                <a:latin typeface="微软雅黑" panose="020B0503020204020204" pitchFamily="34" charset="-122"/>
                <a:ea typeface="微软雅黑" panose="020B0503020204020204" pitchFamily="34" charset="-122"/>
              </a:rPr>
              <a:t>表的定义</a:t>
            </a:r>
            <a:r>
              <a:rPr lang="zh-CN" altLang="en-US" sz="2400" dirty="0" smtClean="0">
                <a:solidFill>
                  <a:srgbClr val="FF0000"/>
                </a:solidFill>
                <a:latin typeface="微软雅黑" panose="020B0503020204020204" pitchFamily="34" charset="-122"/>
                <a:ea typeface="微软雅黑" panose="020B0503020204020204" pitchFamily="34" charset="-122"/>
              </a:rPr>
              <a:t>：</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CREATE TABLE Reports</a:t>
            </a:r>
          </a:p>
          <a:p>
            <a:pPr lvl="1">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a:t>
            </a:r>
            <a:r>
              <a:rPr lang="en-US" altLang="zh-CN" sz="2400" dirty="0" err="1" smtClean="0">
                <a:solidFill>
                  <a:srgbClr val="482EE2"/>
                </a:solidFill>
                <a:latin typeface="微软雅黑" panose="020B0503020204020204" pitchFamily="34" charset="-122"/>
                <a:ea typeface="微软雅黑" panose="020B0503020204020204" pitchFamily="34" charset="-122"/>
              </a:rPr>
              <a:t>Sno</a:t>
            </a:r>
            <a:r>
              <a:rPr lang="en-US" altLang="zh-CN" sz="2400" dirty="0" smtClean="0">
                <a:solidFill>
                  <a:srgbClr val="482EE2"/>
                </a:solidFill>
                <a:latin typeface="微软雅黑" panose="020B0503020204020204" pitchFamily="34" charset="-122"/>
                <a:ea typeface="微软雅黑" panose="020B0503020204020204" pitchFamily="34" charset="-122"/>
              </a:rPr>
              <a:t> CHAR(5), </a:t>
            </a:r>
          </a:p>
          <a:p>
            <a:pPr lvl="1">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err="1" smtClean="0">
                <a:solidFill>
                  <a:srgbClr val="482EE2"/>
                </a:solidFill>
                <a:latin typeface="微软雅黑" panose="020B0503020204020204" pitchFamily="34" charset="-122"/>
                <a:ea typeface="微软雅黑" panose="020B0503020204020204" pitchFamily="34" charset="-122"/>
              </a:rPr>
              <a:t>Cno</a:t>
            </a:r>
            <a:r>
              <a:rPr lang="en-US" altLang="zh-CN" sz="2400" dirty="0" smtClean="0">
                <a:solidFill>
                  <a:srgbClr val="482EE2"/>
                </a:solidFill>
                <a:latin typeface="微软雅黑" panose="020B0503020204020204" pitchFamily="34" charset="-122"/>
                <a:ea typeface="微软雅黑" panose="020B0503020204020204" pitchFamily="34" charset="-122"/>
              </a:rPr>
              <a:t> CHAR(6),</a:t>
            </a:r>
          </a:p>
          <a:p>
            <a:pPr lvl="1">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 Grade INT,</a:t>
            </a:r>
          </a:p>
          <a:p>
            <a:pPr lvl="1">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 PRIMARY KEY (</a:t>
            </a:r>
            <a:r>
              <a:rPr lang="en-US" altLang="zh-CN" sz="2400" dirty="0" err="1" smtClean="0">
                <a:solidFill>
                  <a:srgbClr val="482EE2"/>
                </a:solidFill>
                <a:latin typeface="微软雅黑" panose="020B0503020204020204" pitchFamily="34" charset="-122"/>
                <a:ea typeface="微软雅黑" panose="020B0503020204020204" pitchFamily="34" charset="-122"/>
              </a:rPr>
              <a:t>Sno,Cno</a:t>
            </a:r>
            <a:r>
              <a:rPr lang="en-US" altLang="zh-CN" sz="2400" dirty="0" smtClean="0">
                <a:solidFill>
                  <a:srgbClr val="482EE2"/>
                </a:solidFill>
                <a:latin typeface="微软雅黑" panose="020B0503020204020204" pitchFamily="34" charset="-122"/>
                <a:ea typeface="微软雅黑" panose="020B0503020204020204" pitchFamily="34" charset="-122"/>
              </a:rPr>
              <a:t>),	</a:t>
            </a:r>
          </a:p>
          <a:p>
            <a:pPr lvl="1">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 CONSTRAINT </a:t>
            </a:r>
            <a:r>
              <a:rPr lang="en-US" altLang="zh-CN" sz="2400" dirty="0" err="1" smtClean="0">
                <a:solidFill>
                  <a:srgbClr val="482EE2"/>
                </a:solidFill>
                <a:latin typeface="微软雅黑" panose="020B0503020204020204" pitchFamily="34" charset="-122"/>
                <a:ea typeface="微软雅黑" panose="020B0503020204020204" pitchFamily="34" charset="-122"/>
              </a:rPr>
              <a:t>Student_Report</a:t>
            </a:r>
            <a:r>
              <a:rPr lang="en-US" altLang="zh-CN" sz="2400" dirty="0" smtClean="0">
                <a:solidFill>
                  <a:srgbClr val="482EE2"/>
                </a:solidFill>
                <a:latin typeface="微软雅黑" panose="020B0503020204020204" pitchFamily="34" charset="-122"/>
                <a:ea typeface="微软雅黑" panose="020B0503020204020204" pitchFamily="34" charset="-122"/>
              </a:rPr>
              <a:t> FOREIGN KEY(</a:t>
            </a:r>
            <a:r>
              <a:rPr lang="en-US" altLang="zh-CN" sz="2400" dirty="0" err="1" smtClean="0">
                <a:solidFill>
                  <a:srgbClr val="482EE2"/>
                </a:solidFill>
                <a:latin typeface="微软雅黑" panose="020B0503020204020204" pitchFamily="34" charset="-122"/>
                <a:ea typeface="微软雅黑" panose="020B0503020204020204" pitchFamily="34" charset="-122"/>
              </a:rPr>
              <a:t>Sno</a:t>
            </a:r>
            <a:r>
              <a:rPr lang="en-US" altLang="zh-CN" sz="2400" dirty="0" smtClean="0">
                <a:solidFill>
                  <a:srgbClr val="482EE2"/>
                </a:solidFill>
                <a:latin typeface="微软雅黑" panose="020B0503020204020204" pitchFamily="34" charset="-122"/>
                <a:ea typeface="微软雅黑" panose="020B0503020204020204" pitchFamily="34" charset="-122"/>
              </a:rPr>
              <a:t>) REFERENCES   Students,</a:t>
            </a:r>
          </a:p>
          <a:p>
            <a:pPr lvl="1">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 CONSTRAINT </a:t>
            </a:r>
            <a:r>
              <a:rPr lang="en-US" altLang="zh-CN" sz="2400" dirty="0" err="1" smtClean="0">
                <a:solidFill>
                  <a:srgbClr val="482EE2"/>
                </a:solidFill>
                <a:latin typeface="微软雅黑" panose="020B0503020204020204" pitchFamily="34" charset="-122"/>
                <a:ea typeface="微软雅黑" panose="020B0503020204020204" pitchFamily="34" charset="-122"/>
              </a:rPr>
              <a:t>Report_Course</a:t>
            </a:r>
            <a:r>
              <a:rPr lang="en-US" altLang="zh-CN" sz="2400" dirty="0" smtClean="0">
                <a:solidFill>
                  <a:srgbClr val="482EE2"/>
                </a:solidFill>
                <a:latin typeface="微软雅黑" panose="020B0503020204020204" pitchFamily="34" charset="-122"/>
                <a:ea typeface="微软雅黑" panose="020B0503020204020204" pitchFamily="34" charset="-122"/>
              </a:rPr>
              <a:t> FOREIGN KEY(</a:t>
            </a:r>
            <a:r>
              <a:rPr lang="en-US" altLang="zh-CN" sz="2400" dirty="0" err="1" smtClean="0">
                <a:solidFill>
                  <a:srgbClr val="482EE2"/>
                </a:solidFill>
                <a:latin typeface="微软雅黑" panose="020B0503020204020204" pitchFamily="34" charset="-122"/>
                <a:ea typeface="微软雅黑" panose="020B0503020204020204" pitchFamily="34" charset="-122"/>
              </a:rPr>
              <a:t>Cno</a:t>
            </a:r>
            <a:r>
              <a:rPr lang="en-US" altLang="zh-CN" sz="2400" dirty="0" smtClean="0">
                <a:solidFill>
                  <a:srgbClr val="482EE2"/>
                </a:solidFill>
                <a:latin typeface="微软雅黑" panose="020B0503020204020204" pitchFamily="34" charset="-122"/>
                <a:ea typeface="微软雅黑" panose="020B0503020204020204" pitchFamily="34" charset="-122"/>
              </a:rPr>
              <a:t>) REFERENCES Courses)</a:t>
            </a:r>
            <a:endParaRPr lang="en-US" altLang="zh-CN" sz="2400" dirty="0">
              <a:solidFill>
                <a:srgbClr val="482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951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195" y="278988"/>
            <a:ext cx="10511246" cy="6186309"/>
          </a:xfrm>
          <a:prstGeom prst="rect">
            <a:avLst/>
          </a:prstGeom>
        </p:spPr>
        <p:txBody>
          <a:bodyPr wrap="square">
            <a:spAutoFit/>
          </a:bodyPr>
          <a:lstStyle/>
          <a:p>
            <a:pPr>
              <a:lnSpc>
                <a:spcPct val="150000"/>
              </a:lnSpc>
              <a:spcBef>
                <a:spcPct val="0"/>
              </a:spcBef>
              <a:buFont typeface="Symbol" panose="050501020107060205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十四、</a:t>
            </a:r>
            <a:r>
              <a:rPr lang="en-US" altLang="zh-CN" sz="2400" dirty="0">
                <a:solidFill>
                  <a:srgbClr val="FF0000"/>
                </a:solidFill>
                <a:latin typeface="微软雅黑" panose="020B0503020204020204" pitchFamily="34" charset="-122"/>
                <a:ea typeface="微软雅黑" panose="020B0503020204020204" pitchFamily="34" charset="-122"/>
              </a:rPr>
              <a:t>SQL Server</a:t>
            </a:r>
            <a:r>
              <a:rPr lang="zh-CN" altLang="en-US" sz="2400" dirty="0">
                <a:solidFill>
                  <a:srgbClr val="FF0000"/>
                </a:solidFill>
                <a:latin typeface="微软雅黑" panose="020B0503020204020204" pitchFamily="34" charset="-122"/>
                <a:ea typeface="微软雅黑" panose="020B0503020204020204" pitchFamily="34" charset="-122"/>
              </a:rPr>
              <a:t>支持的数据类型 </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TINYINT                  </a:t>
            </a:r>
            <a:r>
              <a:rPr lang="zh-CN" altLang="en-US" sz="2400" dirty="0" smtClean="0">
                <a:solidFill>
                  <a:srgbClr val="482EE2"/>
                </a:solidFill>
                <a:latin typeface="微软雅黑" panose="020B0503020204020204" pitchFamily="34" charset="-122"/>
                <a:ea typeface="微软雅黑" panose="020B0503020204020204" pitchFamily="34" charset="-122"/>
              </a:rPr>
              <a:t>整数</a:t>
            </a:r>
            <a:r>
              <a:rPr lang="zh-CN" altLang="en-US" sz="2400" dirty="0">
                <a:solidFill>
                  <a:srgbClr val="482EE2"/>
                </a:solidFill>
                <a:latin typeface="微软雅黑" panose="020B0503020204020204" pitchFamily="34" charset="-122"/>
                <a:ea typeface="微软雅黑" panose="020B0503020204020204" pitchFamily="34" charset="-122"/>
              </a:rPr>
              <a:t>类型，其值按1个字节存储。</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SMALLINT              </a:t>
            </a:r>
            <a:r>
              <a:rPr lang="en-US" altLang="zh-CN" sz="2400" dirty="0" smtClean="0">
                <a:solidFill>
                  <a:srgbClr val="482EE2"/>
                </a:solidFill>
                <a:latin typeface="微软雅黑" panose="020B0503020204020204" pitchFamily="34" charset="-122"/>
                <a:ea typeface="微软雅黑" panose="020B0503020204020204" pitchFamily="34" charset="-122"/>
              </a:rPr>
              <a:t> </a:t>
            </a:r>
            <a:r>
              <a:rPr lang="zh-CN" altLang="en-US" sz="2400" dirty="0" smtClean="0">
                <a:solidFill>
                  <a:srgbClr val="482EE2"/>
                </a:solidFill>
                <a:latin typeface="微软雅黑" panose="020B0503020204020204" pitchFamily="34" charset="-122"/>
                <a:ea typeface="微软雅黑" panose="020B0503020204020204" pitchFamily="34" charset="-122"/>
              </a:rPr>
              <a:t>整数</a:t>
            </a:r>
            <a:r>
              <a:rPr lang="zh-CN" altLang="en-US" sz="2400" dirty="0">
                <a:solidFill>
                  <a:srgbClr val="482EE2"/>
                </a:solidFill>
                <a:latin typeface="微软雅黑" panose="020B0503020204020204" pitchFamily="34" charset="-122"/>
                <a:ea typeface="微软雅黑" panose="020B0503020204020204" pitchFamily="34" charset="-122"/>
              </a:rPr>
              <a:t>类型，其值按2个字节存储。</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INTEGER</a:t>
            </a:r>
            <a:r>
              <a:rPr lang="zh-CN" altLang="en-US" sz="2400" dirty="0">
                <a:solidFill>
                  <a:srgbClr val="482EE2"/>
                </a:solidFill>
                <a:latin typeface="微软雅黑" panose="020B0503020204020204" pitchFamily="34" charset="-122"/>
                <a:ea typeface="微软雅黑" panose="020B0503020204020204" pitchFamily="34" charset="-122"/>
              </a:rPr>
              <a:t>或</a:t>
            </a:r>
            <a:r>
              <a:rPr lang="en-US" altLang="zh-CN" sz="2400" dirty="0">
                <a:solidFill>
                  <a:srgbClr val="482EE2"/>
                </a:solidFill>
                <a:latin typeface="微软雅黑" panose="020B0503020204020204" pitchFamily="34" charset="-122"/>
                <a:ea typeface="微软雅黑" panose="020B0503020204020204" pitchFamily="34" charset="-122"/>
              </a:rPr>
              <a:t>INT     </a:t>
            </a:r>
            <a:r>
              <a:rPr lang="en-US" altLang="zh-CN" sz="2400" dirty="0" smtClean="0">
                <a:solidFill>
                  <a:srgbClr val="482EE2"/>
                </a:solidFill>
                <a:latin typeface="微软雅黑" panose="020B0503020204020204" pitchFamily="34" charset="-122"/>
                <a:ea typeface="微软雅黑" panose="020B0503020204020204" pitchFamily="34" charset="-122"/>
              </a:rPr>
              <a:t>    </a:t>
            </a:r>
            <a:r>
              <a:rPr lang="zh-CN" altLang="en-US" sz="2400" dirty="0" smtClean="0">
                <a:solidFill>
                  <a:srgbClr val="482EE2"/>
                </a:solidFill>
                <a:latin typeface="微软雅黑" panose="020B0503020204020204" pitchFamily="34" charset="-122"/>
                <a:ea typeface="微软雅黑" panose="020B0503020204020204" pitchFamily="34" charset="-122"/>
              </a:rPr>
              <a:t>整数</a:t>
            </a:r>
            <a:r>
              <a:rPr lang="zh-CN" altLang="en-US" sz="2400" dirty="0">
                <a:solidFill>
                  <a:srgbClr val="482EE2"/>
                </a:solidFill>
                <a:latin typeface="微软雅黑" panose="020B0503020204020204" pitchFamily="34" charset="-122"/>
                <a:ea typeface="微软雅黑" panose="020B0503020204020204" pitchFamily="34" charset="-122"/>
              </a:rPr>
              <a:t>类型，其值按4个字节存储。</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REAL                    </a:t>
            </a:r>
            <a:r>
              <a:rPr lang="en-GB" altLang="zh-CN" sz="2400" dirty="0">
                <a:solidFill>
                  <a:srgbClr val="482EE2"/>
                </a:solidFill>
                <a:latin typeface="微软雅黑" panose="020B0503020204020204" pitchFamily="34" charset="-122"/>
                <a:ea typeface="微软雅黑" panose="020B0503020204020204" pitchFamily="34" charset="-122"/>
              </a:rPr>
              <a:t>    </a:t>
            </a:r>
            <a:r>
              <a:rPr lang="zh-CN" altLang="en-US" sz="2400" dirty="0">
                <a:solidFill>
                  <a:srgbClr val="482EE2"/>
                </a:solidFill>
                <a:latin typeface="微软雅黑" panose="020B0503020204020204" pitchFamily="34" charset="-122"/>
                <a:ea typeface="微软雅黑" panose="020B0503020204020204" pitchFamily="34" charset="-122"/>
              </a:rPr>
              <a:t>实数类型，其值按4个字节存储。</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FLOAT                    </a:t>
            </a:r>
            <a:r>
              <a:rPr lang="en-GB" altLang="zh-CN" sz="2400" dirty="0">
                <a:solidFill>
                  <a:srgbClr val="482EE2"/>
                </a:solidFill>
                <a:latin typeface="微软雅黑" panose="020B0503020204020204" pitchFamily="34" charset="-122"/>
                <a:ea typeface="微软雅黑" panose="020B0503020204020204" pitchFamily="34" charset="-122"/>
              </a:rPr>
              <a:t>  </a:t>
            </a:r>
            <a:r>
              <a:rPr lang="zh-CN" altLang="en-US" sz="2400" dirty="0">
                <a:solidFill>
                  <a:srgbClr val="482EE2"/>
                </a:solidFill>
                <a:latin typeface="微软雅黑" panose="020B0503020204020204" pitchFamily="34" charset="-122"/>
                <a:ea typeface="微软雅黑" panose="020B0503020204020204" pitchFamily="34" charset="-122"/>
              </a:rPr>
              <a:t>实数类型，其值按8个字节存储。</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CHARTER(n)</a:t>
            </a:r>
            <a:r>
              <a:rPr lang="zh-CN" altLang="en-US" sz="2400" dirty="0">
                <a:solidFill>
                  <a:srgbClr val="482EE2"/>
                </a:solidFill>
                <a:latin typeface="微软雅黑" panose="020B0503020204020204" pitchFamily="34" charset="-122"/>
                <a:ea typeface="微软雅黑" panose="020B0503020204020204" pitchFamily="34" charset="-122"/>
              </a:rPr>
              <a:t>或</a:t>
            </a:r>
            <a:r>
              <a:rPr lang="en-US" altLang="zh-CN" sz="2400" dirty="0">
                <a:solidFill>
                  <a:srgbClr val="482EE2"/>
                </a:solidFill>
                <a:latin typeface="微软雅黑" panose="020B0503020204020204" pitchFamily="34" charset="-122"/>
                <a:ea typeface="微软雅黑" panose="020B0503020204020204" pitchFamily="34" charset="-122"/>
              </a:rPr>
              <a:t>CHAR(n)  </a:t>
            </a:r>
            <a:r>
              <a:rPr lang="en-US" altLang="zh-CN" sz="2400" dirty="0" smtClean="0">
                <a:solidFill>
                  <a:srgbClr val="482EE2"/>
                </a:solidFill>
                <a:latin typeface="微软雅黑" panose="020B0503020204020204" pitchFamily="34" charset="-122"/>
                <a:ea typeface="微软雅黑" panose="020B0503020204020204" pitchFamily="34" charset="-122"/>
              </a:rPr>
              <a:t> </a:t>
            </a:r>
            <a:r>
              <a:rPr lang="zh-CN" altLang="en-US" sz="2400" dirty="0" smtClean="0">
                <a:solidFill>
                  <a:srgbClr val="482EE2"/>
                </a:solidFill>
                <a:latin typeface="微软雅黑" panose="020B0503020204020204" pitchFamily="34" charset="-122"/>
                <a:ea typeface="微软雅黑" panose="020B0503020204020204" pitchFamily="34" charset="-122"/>
              </a:rPr>
              <a:t>长度</a:t>
            </a:r>
            <a:r>
              <a:rPr lang="zh-CN" altLang="en-US" sz="2400" dirty="0">
                <a:solidFill>
                  <a:srgbClr val="482EE2"/>
                </a:solidFill>
                <a:latin typeface="微软雅黑" panose="020B0503020204020204" pitchFamily="34" charset="-122"/>
                <a:ea typeface="微软雅黑" panose="020B0503020204020204" pitchFamily="34" charset="-122"/>
              </a:rPr>
              <a:t>为</a:t>
            </a:r>
            <a:r>
              <a:rPr lang="en-US" altLang="zh-CN" sz="2400" dirty="0">
                <a:solidFill>
                  <a:srgbClr val="482EE2"/>
                </a:solidFill>
                <a:latin typeface="微软雅黑" panose="020B0503020204020204" pitchFamily="34" charset="-122"/>
                <a:ea typeface="微软雅黑" panose="020B0503020204020204" pitchFamily="34" charset="-122"/>
              </a:rPr>
              <a:t>n</a:t>
            </a:r>
            <a:r>
              <a:rPr lang="zh-CN" altLang="en-US" sz="2400" dirty="0">
                <a:solidFill>
                  <a:srgbClr val="482EE2"/>
                </a:solidFill>
                <a:latin typeface="微软雅黑" panose="020B0503020204020204" pitchFamily="34" charset="-122"/>
                <a:ea typeface="微软雅黑" panose="020B0503020204020204" pitchFamily="34" charset="-122"/>
              </a:rPr>
              <a:t>的字符类型，一个字符</a:t>
            </a:r>
            <a:r>
              <a:rPr lang="zh-CN" altLang="en-US" sz="2400" dirty="0" smtClean="0">
                <a:solidFill>
                  <a:srgbClr val="482EE2"/>
                </a:solidFill>
                <a:latin typeface="微软雅黑" panose="020B0503020204020204" pitchFamily="34" charset="-122"/>
                <a:ea typeface="微软雅黑" panose="020B0503020204020204" pitchFamily="34" charset="-122"/>
              </a:rPr>
              <a:t>占一</a:t>
            </a:r>
            <a:r>
              <a:rPr lang="zh-CN" altLang="en-US" sz="2400" dirty="0">
                <a:solidFill>
                  <a:srgbClr val="482EE2"/>
                </a:solidFill>
                <a:latin typeface="微软雅黑" panose="020B0503020204020204" pitchFamily="34" charset="-122"/>
                <a:ea typeface="微软雅黑" panose="020B0503020204020204" pitchFamily="34" charset="-122"/>
              </a:rPr>
              <a:t>个字节。</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VARCHAR(n) </a:t>
            </a:r>
            <a:r>
              <a:rPr lang="en-GB" altLang="zh-CN" sz="2400" dirty="0">
                <a:solidFill>
                  <a:srgbClr val="482EE2"/>
                </a:solidFill>
                <a:latin typeface="微软雅黑" panose="020B0503020204020204" pitchFamily="34" charset="-122"/>
                <a:ea typeface="微软雅黑" panose="020B0503020204020204" pitchFamily="34" charset="-122"/>
              </a:rPr>
              <a:t> </a:t>
            </a:r>
            <a:r>
              <a:rPr lang="zh-CN" altLang="en-US" sz="2400" dirty="0" smtClean="0">
                <a:solidFill>
                  <a:srgbClr val="482EE2"/>
                </a:solidFill>
                <a:latin typeface="微软雅黑" panose="020B0503020204020204" pitchFamily="34" charset="-122"/>
                <a:ea typeface="微软雅黑" panose="020B0503020204020204" pitchFamily="34" charset="-122"/>
              </a:rPr>
              <a:t>最大长度</a:t>
            </a:r>
            <a:r>
              <a:rPr lang="zh-CN" altLang="en-US" sz="2400" dirty="0">
                <a:solidFill>
                  <a:srgbClr val="482EE2"/>
                </a:solidFill>
                <a:latin typeface="微软雅黑" panose="020B0503020204020204" pitchFamily="34" charset="-122"/>
                <a:ea typeface="微软雅黑" panose="020B0503020204020204" pitchFamily="34" charset="-122"/>
              </a:rPr>
              <a:t>为</a:t>
            </a:r>
            <a:r>
              <a:rPr lang="en-US" altLang="zh-CN" sz="2400" dirty="0">
                <a:solidFill>
                  <a:srgbClr val="482EE2"/>
                </a:solidFill>
                <a:latin typeface="微软雅黑" panose="020B0503020204020204" pitchFamily="34" charset="-122"/>
                <a:ea typeface="微软雅黑" panose="020B0503020204020204" pitchFamily="34" charset="-122"/>
              </a:rPr>
              <a:t>n</a:t>
            </a:r>
            <a:r>
              <a:rPr lang="zh-CN" altLang="en-US" sz="2400" dirty="0">
                <a:solidFill>
                  <a:srgbClr val="482EE2"/>
                </a:solidFill>
                <a:latin typeface="微软雅黑" panose="020B0503020204020204" pitchFamily="34" charset="-122"/>
                <a:ea typeface="微软雅黑" panose="020B0503020204020204" pitchFamily="34" charset="-122"/>
              </a:rPr>
              <a:t>的变长字符串，所占空间</a:t>
            </a:r>
            <a:r>
              <a:rPr lang="zh-CN" altLang="en-US" sz="2400" dirty="0" smtClean="0">
                <a:solidFill>
                  <a:srgbClr val="482EE2"/>
                </a:solidFill>
                <a:latin typeface="微软雅黑" panose="020B0503020204020204" pitchFamily="34" charset="-122"/>
                <a:ea typeface="微软雅黑" panose="020B0503020204020204" pitchFamily="34" charset="-122"/>
              </a:rPr>
              <a:t>与实际</a:t>
            </a:r>
            <a:r>
              <a:rPr lang="zh-CN" altLang="en-US" sz="2400" dirty="0">
                <a:solidFill>
                  <a:srgbClr val="482EE2"/>
                </a:solidFill>
                <a:latin typeface="微软雅黑" panose="020B0503020204020204" pitchFamily="34" charset="-122"/>
                <a:ea typeface="微软雅黑" panose="020B0503020204020204" pitchFamily="34" charset="-122"/>
              </a:rPr>
              <a:t>字符数有关。</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DATETIME     </a:t>
            </a:r>
            <a:r>
              <a:rPr lang="zh-CN" altLang="en-US" sz="2400" dirty="0" smtClean="0">
                <a:solidFill>
                  <a:srgbClr val="482EE2"/>
                </a:solidFill>
                <a:latin typeface="微软雅黑" panose="020B0503020204020204" pitchFamily="34" charset="-122"/>
                <a:ea typeface="微软雅黑" panose="020B0503020204020204" pitchFamily="34" charset="-122"/>
              </a:rPr>
              <a:t>日期</a:t>
            </a:r>
            <a:r>
              <a:rPr lang="zh-CN" altLang="en-US" sz="2400" dirty="0">
                <a:solidFill>
                  <a:srgbClr val="482EE2"/>
                </a:solidFill>
                <a:latin typeface="微软雅黑" panose="020B0503020204020204" pitchFamily="34" charset="-122"/>
                <a:ea typeface="微软雅黑" panose="020B0503020204020204" pitchFamily="34" charset="-122"/>
              </a:rPr>
              <a:t>时间类型</a:t>
            </a:r>
            <a:r>
              <a:rPr lang="zh-CN" altLang="en-US" sz="2400" dirty="0" smtClean="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缺省</a:t>
            </a:r>
            <a:r>
              <a:rPr lang="zh-CN" altLang="en-US" sz="2400" dirty="0" smtClean="0">
                <a:solidFill>
                  <a:srgbClr val="482EE2"/>
                </a:solidFill>
                <a:latin typeface="微软雅黑" panose="020B0503020204020204" pitchFamily="34" charset="-122"/>
                <a:ea typeface="微软雅黑" panose="020B0503020204020204" pitchFamily="34" charset="-122"/>
              </a:rPr>
              <a:t>格式</a:t>
            </a:r>
            <a:r>
              <a:rPr lang="zh-CN" altLang="en-US" sz="2400" dirty="0">
                <a:solidFill>
                  <a:srgbClr val="482EE2"/>
                </a:solidFill>
                <a:latin typeface="微软雅黑" panose="020B0503020204020204" pitchFamily="34" charset="-122"/>
                <a:ea typeface="微软雅黑" panose="020B0503020204020204" pitchFamily="34" charset="-122"/>
              </a:rPr>
              <a:t>为</a:t>
            </a:r>
            <a:r>
              <a:rPr lang="en-US" altLang="zh-CN" sz="2400" dirty="0" smtClean="0">
                <a:solidFill>
                  <a:srgbClr val="482EE2"/>
                </a:solidFill>
                <a:latin typeface="微软雅黑" panose="020B0503020204020204" pitchFamily="34" charset="-122"/>
                <a:ea typeface="微软雅黑" panose="020B0503020204020204" pitchFamily="34" charset="-122"/>
              </a:rPr>
              <a:t>MM-DD-YYYY </a:t>
            </a:r>
            <a:r>
              <a:rPr lang="en-US" altLang="zh-CN" sz="2400" dirty="0">
                <a:solidFill>
                  <a:srgbClr val="482EE2"/>
                </a:solidFill>
                <a:latin typeface="微软雅黑" panose="020B0503020204020204" pitchFamily="34" charset="-122"/>
                <a:ea typeface="微软雅黑" panose="020B0503020204020204" pitchFamily="34" charset="-122"/>
              </a:rPr>
              <a:t>HH:MM:AM/PM。</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TIMESTAMP   </a:t>
            </a:r>
            <a:r>
              <a:rPr lang="zh-CN" altLang="en-US" sz="2400" dirty="0" smtClean="0">
                <a:solidFill>
                  <a:srgbClr val="482EE2"/>
                </a:solidFill>
                <a:latin typeface="微软雅黑" panose="020B0503020204020204" pitchFamily="34" charset="-122"/>
                <a:ea typeface="微软雅黑" panose="020B0503020204020204" pitchFamily="34" charset="-122"/>
              </a:rPr>
              <a:t>更新</a:t>
            </a:r>
            <a:r>
              <a:rPr lang="zh-CN" altLang="en-US" sz="2400" dirty="0">
                <a:solidFill>
                  <a:srgbClr val="482EE2"/>
                </a:solidFill>
                <a:latin typeface="微软雅黑" panose="020B0503020204020204" pitchFamily="34" charset="-122"/>
                <a:ea typeface="微软雅黑" panose="020B0503020204020204" pitchFamily="34" charset="-122"/>
              </a:rPr>
              <a:t>或插入一行时，系统自动记录的</a:t>
            </a:r>
            <a:r>
              <a:rPr lang="zh-CN" altLang="en-US" sz="2400" dirty="0" smtClean="0">
                <a:solidFill>
                  <a:srgbClr val="482EE2"/>
                </a:solidFill>
                <a:latin typeface="微软雅黑" panose="020B0503020204020204" pitchFamily="34" charset="-122"/>
                <a:ea typeface="微软雅黑" panose="020B0503020204020204" pitchFamily="34" charset="-122"/>
              </a:rPr>
              <a:t>日期</a:t>
            </a:r>
            <a:r>
              <a:rPr lang="zh-CN" altLang="en-US" sz="2400" dirty="0">
                <a:solidFill>
                  <a:srgbClr val="482EE2"/>
                </a:solidFill>
                <a:latin typeface="微软雅黑" panose="020B0503020204020204" pitchFamily="34" charset="-122"/>
                <a:ea typeface="微软雅黑" panose="020B0503020204020204" pitchFamily="34" charset="-122"/>
              </a:rPr>
              <a:t>时间类型。</a:t>
            </a:r>
          </a:p>
          <a:p>
            <a:pPr>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DECIMAL(</a:t>
            </a:r>
            <a:r>
              <a:rPr lang="en-US" altLang="zh-CN" sz="2400" dirty="0" err="1">
                <a:solidFill>
                  <a:srgbClr val="482EE2"/>
                </a:solidFill>
                <a:latin typeface="微软雅黑" panose="020B0503020204020204" pitchFamily="34" charset="-122"/>
                <a:ea typeface="微软雅黑" panose="020B0503020204020204" pitchFamily="34" charset="-122"/>
              </a:rPr>
              <a:t>n,m</a:t>
            </a:r>
            <a:r>
              <a:rPr lang="en-US" altLang="zh-CN" sz="2400" dirty="0">
                <a:solidFill>
                  <a:srgbClr val="482EE2"/>
                </a:solidFill>
                <a:latin typeface="微软雅黑" panose="020B0503020204020204" pitchFamily="34" charset="-122"/>
                <a:ea typeface="微软雅黑" panose="020B0503020204020204" pitchFamily="34" charset="-122"/>
              </a:rPr>
              <a:t>)       </a:t>
            </a:r>
            <a:r>
              <a:rPr lang="zh-CN" altLang="en-US" sz="2400" dirty="0">
                <a:solidFill>
                  <a:srgbClr val="482EE2"/>
                </a:solidFill>
                <a:latin typeface="微软雅黑" panose="020B0503020204020204" pitchFamily="34" charset="-122"/>
                <a:ea typeface="微软雅黑" panose="020B0503020204020204" pitchFamily="34" charset="-122"/>
              </a:rPr>
              <a:t>指定长度为</a:t>
            </a:r>
            <a:r>
              <a:rPr lang="en-US" altLang="zh-CN" sz="2400" dirty="0">
                <a:solidFill>
                  <a:srgbClr val="482EE2"/>
                </a:solidFill>
                <a:latin typeface="微软雅黑" panose="020B0503020204020204" pitchFamily="34" charset="-122"/>
                <a:ea typeface="微软雅黑" panose="020B0503020204020204" pitchFamily="34" charset="-122"/>
              </a:rPr>
              <a:t>n, </a:t>
            </a:r>
            <a:r>
              <a:rPr lang="zh-CN" altLang="en-US" sz="2400" dirty="0">
                <a:solidFill>
                  <a:srgbClr val="482EE2"/>
                </a:solidFill>
                <a:latin typeface="微软雅黑" panose="020B0503020204020204" pitchFamily="34" charset="-122"/>
                <a:ea typeface="微软雅黑" panose="020B0503020204020204" pitchFamily="34" charset="-122"/>
              </a:rPr>
              <a:t>小数为</a:t>
            </a:r>
            <a:r>
              <a:rPr lang="en-US" altLang="zh-CN" sz="2400" dirty="0">
                <a:solidFill>
                  <a:srgbClr val="482EE2"/>
                </a:solidFill>
                <a:latin typeface="微软雅黑" panose="020B0503020204020204" pitchFamily="34" charset="-122"/>
                <a:ea typeface="微软雅黑" panose="020B0503020204020204" pitchFamily="34" charset="-122"/>
              </a:rPr>
              <a:t>m</a:t>
            </a:r>
            <a:r>
              <a:rPr lang="zh-CN" altLang="en-US" sz="2400" dirty="0">
                <a:solidFill>
                  <a:srgbClr val="482EE2"/>
                </a:solidFill>
                <a:latin typeface="微软雅黑" panose="020B0503020204020204" pitchFamily="34" charset="-122"/>
                <a:ea typeface="微软雅黑" panose="020B0503020204020204" pitchFamily="34" charset="-122"/>
              </a:rPr>
              <a:t>的实数</a:t>
            </a:r>
          </a:p>
        </p:txBody>
      </p:sp>
    </p:spTree>
    <p:extLst>
      <p:ext uri="{BB962C8B-B14F-4D97-AF65-F5344CB8AC3E}">
        <p14:creationId xmlns:p14="http://schemas.microsoft.com/office/powerpoint/2010/main" val="2304824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485" y="365761"/>
            <a:ext cx="10119360" cy="2308324"/>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关于</a:t>
            </a:r>
            <a:r>
              <a:rPr lang="en-US" altLang="zh-CN" sz="2400" dirty="0" smtClean="0">
                <a:solidFill>
                  <a:srgbClr val="FF0000"/>
                </a:solidFill>
                <a:latin typeface="微软雅黑" panose="020B0503020204020204" pitchFamily="34" charset="-122"/>
                <a:ea typeface="微软雅黑" panose="020B0503020204020204" pitchFamily="34" charset="-122"/>
              </a:rPr>
              <a:t>NULL</a:t>
            </a:r>
            <a:r>
              <a:rPr lang="zh-CN" altLang="en-US" sz="2400" dirty="0" smtClean="0">
                <a:solidFill>
                  <a:srgbClr val="FF0000"/>
                </a:solidFill>
                <a:latin typeface="微软雅黑" panose="020B0503020204020204" pitchFamily="34" charset="-122"/>
                <a:ea typeface="微软雅黑" panose="020B0503020204020204" pitchFamily="34" charset="-122"/>
              </a:rPr>
              <a:t>值：</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indent="504000">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空值，是指当前“不知道”的值，它既不是</a:t>
            </a:r>
            <a:r>
              <a:rPr lang="en-US" altLang="zh-CN" sz="2400" dirty="0" smtClean="0">
                <a:solidFill>
                  <a:srgbClr val="0000FF"/>
                </a:solidFill>
                <a:latin typeface="微软雅黑" panose="020B0503020204020204" pitchFamily="34" charset="-122"/>
                <a:ea typeface="微软雅黑" panose="020B0503020204020204" pitchFamily="34" charset="-122"/>
              </a:rPr>
              <a:t>0</a:t>
            </a:r>
            <a:r>
              <a:rPr lang="zh-CN" altLang="en-US" sz="2400" dirty="0" smtClean="0">
                <a:solidFill>
                  <a:srgbClr val="0000FF"/>
                </a:solidFill>
                <a:latin typeface="微软雅黑" panose="020B0503020204020204" pitchFamily="34" charset="-122"/>
                <a:ea typeface="微软雅黑" panose="020B0503020204020204" pitchFamily="34" charset="-122"/>
              </a:rPr>
              <a:t>，也不是空字符，通常用</a:t>
            </a:r>
            <a:r>
              <a:rPr lang="en-US" altLang="zh-CN" sz="2400" dirty="0" smtClean="0">
                <a:solidFill>
                  <a:srgbClr val="0000FF"/>
                </a:solidFill>
                <a:latin typeface="微软雅黑" panose="020B0503020204020204" pitchFamily="34" charset="-122"/>
                <a:ea typeface="微软雅黑" panose="020B0503020204020204" pitchFamily="34" charset="-122"/>
              </a:rPr>
              <a:t>NULL</a:t>
            </a:r>
            <a:r>
              <a:rPr lang="zh-CN" altLang="en-US" sz="2400" dirty="0" smtClean="0">
                <a:solidFill>
                  <a:srgbClr val="0000FF"/>
                </a:solidFill>
                <a:latin typeface="微软雅黑" panose="020B0503020204020204" pitchFamily="34" charset="-122"/>
                <a:ea typeface="微软雅黑" panose="020B0503020204020204" pitchFamily="34" charset="-122"/>
              </a:rPr>
              <a:t>表示。例如商店中某种商品的某种商品到货后暂时没有定价，则该商品的销售价格暂时为空，待定价后再改为实际值。</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6100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193" y="222028"/>
            <a:ext cx="10310949" cy="4524315"/>
          </a:xfrm>
          <a:prstGeom prst="rect">
            <a:avLst/>
          </a:prstGeom>
        </p:spPr>
        <p:txBody>
          <a:bodyPr wrap="square">
            <a:spAutoFit/>
          </a:bodyPr>
          <a:lstStyle/>
          <a:p>
            <a:pPr algn="just">
              <a:lnSpc>
                <a:spcPct val="150000"/>
              </a:lnSpc>
              <a:spcBef>
                <a:spcPct val="0"/>
              </a:spcBef>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十五、向</a:t>
            </a:r>
            <a:r>
              <a:rPr lang="zh-CN" altLang="en-US" sz="2400" dirty="0">
                <a:solidFill>
                  <a:srgbClr val="FF0000"/>
                </a:solidFill>
                <a:latin typeface="微软雅黑" panose="020B0503020204020204" pitchFamily="34" charset="-122"/>
                <a:ea typeface="微软雅黑" panose="020B0503020204020204" pitchFamily="34" charset="-122"/>
              </a:rPr>
              <a:t>基本表添加元组              </a:t>
            </a:r>
            <a:endParaRPr lang="en-US" altLang="zh-CN" sz="2400" dirty="0">
              <a:solidFill>
                <a:srgbClr val="FF0000"/>
              </a:solidFill>
              <a:latin typeface="微软雅黑" panose="020B0503020204020204" pitchFamily="34" charset="-122"/>
              <a:ea typeface="微软雅黑" panose="020B0503020204020204" pitchFamily="34" charset="-122"/>
            </a:endParaRPr>
          </a:p>
          <a:p>
            <a:pPr algn="just">
              <a:lnSpc>
                <a:spcPct val="150000"/>
              </a:lnSpc>
              <a:spcBef>
                <a:spcPct val="0"/>
              </a:spcBef>
              <a:buFont typeface="Symbol" panose="05050102010706020507" pitchFamily="18" charset="2"/>
              <a:buNone/>
            </a:pPr>
            <a:r>
              <a:rPr lang="zh-CN" altLang="en-US" sz="2400" dirty="0">
                <a:solidFill>
                  <a:srgbClr val="482EE2"/>
                </a:solidFill>
                <a:latin typeface="微软雅黑" panose="020B0503020204020204" pitchFamily="34" charset="-122"/>
                <a:ea typeface="微软雅黑" panose="020B0503020204020204" pitchFamily="34" charset="-122"/>
              </a:rPr>
              <a:t>添加元组属于数据操纵的</a:t>
            </a:r>
            <a:r>
              <a:rPr lang="zh-CN" altLang="en-US" sz="2400" dirty="0" smtClean="0">
                <a:solidFill>
                  <a:srgbClr val="482EE2"/>
                </a:solidFill>
                <a:latin typeface="微软雅黑" panose="020B0503020204020204" pitchFamily="34" charset="-122"/>
                <a:ea typeface="微软雅黑" panose="020B0503020204020204" pitchFamily="34" charset="-122"/>
              </a:rPr>
              <a:t>范畴</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gn="just">
              <a:lnSpc>
                <a:spcPct val="150000"/>
              </a:lnSpc>
              <a:spcBef>
                <a:spcPct val="0"/>
              </a:spcBef>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INSERT</a:t>
            </a:r>
            <a:r>
              <a:rPr lang="en-US" altLang="zh-CN" sz="2400" dirty="0">
                <a:solidFill>
                  <a:srgbClr val="482EE2"/>
                </a:solidFill>
                <a:latin typeface="微软雅黑" panose="020B0503020204020204" pitchFamily="34" charset="-122"/>
                <a:ea typeface="微软雅黑" panose="020B0503020204020204" pitchFamily="34" charset="-122"/>
              </a:rPr>
              <a:t> </a:t>
            </a:r>
            <a:r>
              <a:rPr lang="en-US" altLang="zh-CN" sz="2400" dirty="0" smtClean="0">
                <a:solidFill>
                  <a:srgbClr val="482EE2"/>
                </a:solidFill>
                <a:latin typeface="微软雅黑" panose="020B0503020204020204" pitchFamily="34" charset="-122"/>
                <a:ea typeface="微软雅黑" panose="020B0503020204020204" pitchFamily="34" charset="-122"/>
              </a:rPr>
              <a:t> INTO </a:t>
            </a:r>
            <a:r>
              <a:rPr lang="en-US" altLang="zh-CN" sz="2400" dirty="0">
                <a:solidFill>
                  <a:srgbClr val="482EE2"/>
                </a:solidFill>
                <a:latin typeface="微软雅黑" panose="020B0503020204020204" pitchFamily="34" charset="-122"/>
                <a:ea typeface="微软雅黑" panose="020B0503020204020204" pitchFamily="34" charset="-122"/>
              </a:rPr>
              <a:t>&lt;</a:t>
            </a:r>
            <a:r>
              <a:rPr lang="zh-CN" altLang="en-US" sz="2400" dirty="0">
                <a:solidFill>
                  <a:srgbClr val="482EE2"/>
                </a:solidFill>
                <a:latin typeface="微软雅黑" panose="020B0503020204020204" pitchFamily="34" charset="-122"/>
                <a:ea typeface="微软雅黑" panose="020B0503020204020204" pitchFamily="34" charset="-122"/>
              </a:rPr>
              <a:t>表名&gt; [(&lt;属性列1&gt;[，&lt;属性列2&gt;…]]</a:t>
            </a:r>
          </a:p>
          <a:p>
            <a:pPr algn="just">
              <a:lnSpc>
                <a:spcPct val="150000"/>
              </a:lnSpc>
              <a:spcBef>
                <a:spcPct val="0"/>
              </a:spcBef>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  </a:t>
            </a:r>
            <a:r>
              <a:rPr lang="en-US" altLang="zh-CN" sz="2400" dirty="0" smtClean="0">
                <a:solidFill>
                  <a:srgbClr val="482EE2"/>
                </a:solidFill>
                <a:latin typeface="微软雅黑" panose="020B0503020204020204" pitchFamily="34" charset="-122"/>
                <a:ea typeface="微软雅黑" panose="020B0503020204020204" pitchFamily="34" charset="-122"/>
              </a:rPr>
              <a:t>                      VALUES</a:t>
            </a:r>
            <a:r>
              <a:rPr lang="en-US" altLang="zh-CN" sz="2400" dirty="0">
                <a:solidFill>
                  <a:srgbClr val="482EE2"/>
                </a:solidFill>
                <a:latin typeface="微软雅黑" panose="020B0503020204020204" pitchFamily="34" charset="-122"/>
                <a:ea typeface="微软雅黑" panose="020B0503020204020204" pitchFamily="34" charset="-122"/>
              </a:rPr>
              <a:t>(&lt;</a:t>
            </a:r>
            <a:r>
              <a:rPr lang="zh-CN" altLang="en-US" sz="2400" dirty="0">
                <a:solidFill>
                  <a:srgbClr val="482EE2"/>
                </a:solidFill>
                <a:latin typeface="微软雅黑" panose="020B0503020204020204" pitchFamily="34" charset="-122"/>
                <a:ea typeface="微软雅黑" panose="020B0503020204020204" pitchFamily="34" charset="-122"/>
              </a:rPr>
              <a:t>常量1&gt;[，&lt;常量2&gt;]…)；</a:t>
            </a:r>
          </a:p>
          <a:p>
            <a:pPr algn="just">
              <a:lnSpc>
                <a:spcPct val="150000"/>
              </a:lnSpc>
              <a:spcBef>
                <a:spcPct val="0"/>
              </a:spcBef>
              <a:buFont typeface="Symbol" panose="050501020107060205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例</a:t>
            </a:r>
            <a:r>
              <a:rPr lang="en-US" altLang="zh-CN" sz="2400" dirty="0" smtClean="0">
                <a:solidFill>
                  <a:srgbClr val="FF0000"/>
                </a:solidFill>
                <a:latin typeface="微软雅黑" panose="020B0503020204020204" pitchFamily="34" charset="-122"/>
                <a:ea typeface="微软雅黑" panose="020B0503020204020204" pitchFamily="34" charset="-122"/>
              </a:rPr>
              <a:t>1.2</a:t>
            </a:r>
            <a:r>
              <a:rPr lang="zh-CN" altLang="en-US" sz="2400" dirty="0" smtClean="0">
                <a:solidFill>
                  <a:srgbClr val="FF0000"/>
                </a:solidFill>
                <a:latin typeface="微软雅黑" panose="020B0503020204020204" pitchFamily="34" charset="-122"/>
                <a:ea typeface="微软雅黑" panose="020B0503020204020204" pitchFamily="34" charset="-122"/>
              </a:rPr>
              <a:t>：将</a:t>
            </a:r>
            <a:r>
              <a:rPr lang="zh-CN" altLang="en-US" sz="2400" dirty="0">
                <a:solidFill>
                  <a:srgbClr val="FF0000"/>
                </a:solidFill>
                <a:latin typeface="微软雅黑" panose="020B0503020204020204" pitchFamily="34" charset="-122"/>
                <a:ea typeface="微软雅黑" panose="020B0503020204020204" pitchFamily="34" charset="-122"/>
              </a:rPr>
              <a:t>一个学生元组</a:t>
            </a:r>
            <a:r>
              <a:rPr lang="en-US" altLang="zh-CN" sz="2400" dirty="0">
                <a:solidFill>
                  <a:srgbClr val="FF0000"/>
                </a:solidFill>
                <a:latin typeface="微软雅黑" panose="020B0503020204020204" pitchFamily="34" charset="-122"/>
                <a:ea typeface="微软雅黑" panose="020B0503020204020204" pitchFamily="34" charset="-122"/>
              </a:rPr>
              <a:t>(S01,</a:t>
            </a:r>
            <a:r>
              <a:rPr lang="zh-CN" altLang="en-US" sz="2400" dirty="0">
                <a:solidFill>
                  <a:srgbClr val="FF0000"/>
                </a:solidFill>
                <a:latin typeface="微软雅黑" panose="020B0503020204020204" pitchFamily="34" charset="-122"/>
                <a:ea typeface="微软雅黑" panose="020B0503020204020204" pitchFamily="34" charset="-122"/>
              </a:rPr>
              <a:t>王建平</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男</a:t>
            </a:r>
            <a:r>
              <a:rPr lang="en-US" altLang="zh-CN" sz="2400" dirty="0">
                <a:solidFill>
                  <a:srgbClr val="FF0000"/>
                </a:solidFill>
                <a:latin typeface="微软雅黑" panose="020B0503020204020204" pitchFamily="34" charset="-122"/>
                <a:ea typeface="微软雅黑" panose="020B0503020204020204" pitchFamily="34" charset="-122"/>
              </a:rPr>
              <a:t>,21,</a:t>
            </a:r>
            <a:r>
              <a:rPr lang="zh-CN" altLang="zh-CN" sz="2400" dirty="0">
                <a:solidFill>
                  <a:srgbClr val="FF0000"/>
                </a:solidFill>
                <a:latin typeface="微软雅黑" panose="020B0503020204020204" pitchFamily="34" charset="-122"/>
                <a:ea typeface="微软雅黑" panose="020B0503020204020204" pitchFamily="34" charset="-122"/>
              </a:rPr>
              <a:t>自动化</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添加到基本表</a:t>
            </a:r>
            <a:r>
              <a:rPr lang="en-US" altLang="zh-CN" sz="2400" dirty="0">
                <a:solidFill>
                  <a:srgbClr val="FF0000"/>
                </a:solidFill>
                <a:latin typeface="微软雅黑" panose="020B0503020204020204" pitchFamily="34" charset="-122"/>
                <a:ea typeface="微软雅黑" panose="020B0503020204020204" pitchFamily="34" charset="-122"/>
              </a:rPr>
              <a:t>Students</a:t>
            </a:r>
          </a:p>
          <a:p>
            <a:pPr>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INSERT  INTO  </a:t>
            </a:r>
            <a:r>
              <a:rPr lang="en-US" altLang="zh-CN" sz="2400" dirty="0">
                <a:solidFill>
                  <a:srgbClr val="482EE2"/>
                </a:solidFill>
                <a:latin typeface="微软雅黑" panose="020B0503020204020204" pitchFamily="34" charset="-122"/>
                <a:ea typeface="微软雅黑" panose="020B0503020204020204" pitchFamily="34" charset="-122"/>
              </a:rPr>
              <a:t>Students </a:t>
            </a:r>
            <a:r>
              <a:rPr lang="en-US" altLang="zh-CN" sz="2400" dirty="0" smtClean="0">
                <a:solidFill>
                  <a:srgbClr val="482EE2"/>
                </a:solidFill>
                <a:latin typeface="微软雅黑" panose="020B0503020204020204" pitchFamily="34" charset="-122"/>
                <a:ea typeface="微软雅黑" panose="020B0503020204020204" pitchFamily="34" charset="-122"/>
              </a:rPr>
              <a:t> VALUES </a:t>
            </a:r>
            <a:r>
              <a:rPr lang="en-US" altLang="zh-CN" sz="2400" dirty="0">
                <a:solidFill>
                  <a:srgbClr val="482EE2"/>
                </a:solidFill>
                <a:latin typeface="微软雅黑" panose="020B0503020204020204" pitchFamily="34" charset="-122"/>
                <a:ea typeface="微软雅黑" panose="020B0503020204020204" pitchFamily="34" charset="-122"/>
              </a:rPr>
              <a:t>(‘S01’,‘</a:t>
            </a:r>
            <a:r>
              <a:rPr lang="zh-CN" altLang="en-US" sz="2400" dirty="0">
                <a:solidFill>
                  <a:srgbClr val="482EE2"/>
                </a:solidFill>
                <a:latin typeface="微软雅黑" panose="020B0503020204020204" pitchFamily="34" charset="-122"/>
                <a:ea typeface="微软雅黑" panose="020B0503020204020204" pitchFamily="34" charset="-122"/>
              </a:rPr>
              <a:t>王建平</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男</a:t>
            </a:r>
            <a:r>
              <a:rPr lang="en-US" altLang="zh-CN" sz="2400" dirty="0">
                <a:solidFill>
                  <a:srgbClr val="482EE2"/>
                </a:solidFill>
                <a:latin typeface="微软雅黑" panose="020B0503020204020204" pitchFamily="34" charset="-122"/>
                <a:ea typeface="微软雅黑" panose="020B0503020204020204" pitchFamily="34" charset="-122"/>
              </a:rPr>
              <a:t>',21,‘</a:t>
            </a:r>
            <a:r>
              <a:rPr lang="zh-CN" altLang="zh-CN" sz="2400" dirty="0">
                <a:solidFill>
                  <a:srgbClr val="482EE2"/>
                </a:solidFill>
                <a:latin typeface="微软雅黑" panose="020B0503020204020204" pitchFamily="34" charset="-122"/>
                <a:ea typeface="微软雅黑" panose="020B0503020204020204" pitchFamily="34" charset="-122"/>
              </a:rPr>
              <a:t>自动化</a:t>
            </a:r>
            <a:r>
              <a:rPr lang="en-US" altLang="zh-CN" sz="2400" dirty="0" smtClean="0">
                <a:solidFill>
                  <a:srgbClr val="482EE2"/>
                </a:solidFill>
                <a:latin typeface="微软雅黑" panose="020B0503020204020204" pitchFamily="34" charset="-122"/>
                <a:ea typeface="微软雅黑" panose="020B0503020204020204" pitchFamily="34" charset="-122"/>
              </a:rPr>
              <a:t>')</a:t>
            </a:r>
          </a:p>
          <a:p>
            <a:pPr algn="just">
              <a:lnSpc>
                <a:spcPct val="150000"/>
              </a:lnSpc>
              <a:spcBef>
                <a:spcPct val="0"/>
              </a:spcBef>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另外</a:t>
            </a:r>
            <a:r>
              <a:rPr lang="zh-CN" altLang="en-US" sz="2400" dirty="0">
                <a:solidFill>
                  <a:srgbClr val="FF0000"/>
                </a:solidFill>
                <a:latin typeface="微软雅黑" panose="020B0503020204020204" pitchFamily="34" charset="-122"/>
                <a:ea typeface="微软雅黑" panose="020B0503020204020204" pitchFamily="34" charset="-122"/>
              </a:rPr>
              <a:t>，向</a:t>
            </a:r>
            <a:r>
              <a:rPr lang="en-US" altLang="zh-CN" sz="2400" dirty="0">
                <a:solidFill>
                  <a:srgbClr val="FF0000"/>
                </a:solidFill>
                <a:latin typeface="微软雅黑" panose="020B0503020204020204" pitchFamily="34" charset="-122"/>
                <a:ea typeface="微软雅黑" panose="020B0503020204020204" pitchFamily="34" charset="-122"/>
              </a:rPr>
              <a:t>Reports</a:t>
            </a:r>
            <a:r>
              <a:rPr lang="zh-CN" altLang="en-US" sz="2400" dirty="0">
                <a:solidFill>
                  <a:srgbClr val="FF0000"/>
                </a:solidFill>
                <a:latin typeface="微软雅黑" panose="020B0503020204020204" pitchFamily="34" charset="-122"/>
                <a:ea typeface="微软雅黑" panose="020B0503020204020204" pitchFamily="34" charset="-122"/>
              </a:rPr>
              <a:t>表插入一行</a:t>
            </a:r>
            <a:r>
              <a:rPr lang="en-US" altLang="zh-CN" sz="2400" dirty="0">
                <a:solidFill>
                  <a:srgbClr val="FF0000"/>
                </a:solidFill>
                <a:latin typeface="微软雅黑" panose="020B0503020204020204" pitchFamily="34" charset="-122"/>
                <a:ea typeface="微软雅黑" panose="020B0503020204020204" pitchFamily="34" charset="-122"/>
              </a:rPr>
              <a:t>(S01,C01,92)</a:t>
            </a:r>
            <a:r>
              <a:rPr lang="zh-CN" altLang="en-US" sz="2400" dirty="0">
                <a:solidFill>
                  <a:srgbClr val="FF0000"/>
                </a:solidFill>
                <a:latin typeface="微软雅黑" panose="020B0503020204020204" pitchFamily="34" charset="-122"/>
                <a:ea typeface="微软雅黑" panose="020B0503020204020204" pitchFamily="34" charset="-122"/>
              </a:rPr>
              <a:t> ：</a:t>
            </a:r>
          </a:p>
          <a:p>
            <a:pPr>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INSERT  </a:t>
            </a:r>
            <a:r>
              <a:rPr lang="en-US" altLang="zh-CN" sz="2400" dirty="0">
                <a:solidFill>
                  <a:srgbClr val="482EE2"/>
                </a:solidFill>
                <a:latin typeface="微软雅黑" panose="020B0503020204020204" pitchFamily="34" charset="-122"/>
                <a:ea typeface="微软雅黑" panose="020B0503020204020204" pitchFamily="34" charset="-122"/>
              </a:rPr>
              <a:t>INTO  </a:t>
            </a:r>
            <a:r>
              <a:rPr lang="en-US" altLang="zh-CN" sz="2400" dirty="0" smtClean="0">
                <a:solidFill>
                  <a:srgbClr val="482EE2"/>
                </a:solidFill>
                <a:latin typeface="微软雅黑" panose="020B0503020204020204" pitchFamily="34" charset="-122"/>
                <a:ea typeface="微软雅黑" panose="020B0503020204020204" pitchFamily="34" charset="-122"/>
              </a:rPr>
              <a:t>Reports  VALUES </a:t>
            </a:r>
            <a:r>
              <a:rPr lang="en-US" altLang="zh-CN" sz="2400" dirty="0">
                <a:solidFill>
                  <a:srgbClr val="482EE2"/>
                </a:solidFill>
                <a:latin typeface="微软雅黑" panose="020B0503020204020204" pitchFamily="34" charset="-122"/>
                <a:ea typeface="微软雅黑" panose="020B0503020204020204" pitchFamily="34" charset="-122"/>
              </a:rPr>
              <a:t>('S01','C01',92</a:t>
            </a:r>
            <a:r>
              <a:rPr lang="en-US" altLang="zh-CN" sz="2400" dirty="0" smtClean="0">
                <a:solidFill>
                  <a:srgbClr val="482EE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1767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2777" y="849213"/>
            <a:ext cx="10223863" cy="3416320"/>
          </a:xfrm>
          <a:prstGeom prst="rect">
            <a:avLst/>
          </a:prstGeom>
        </p:spPr>
        <p:txBody>
          <a:bodyPr wrap="square">
            <a:spAutoFit/>
          </a:bodyPr>
          <a:lstStyle/>
          <a:p>
            <a:pPr algn="just">
              <a:lnSpc>
                <a:spcPct val="150000"/>
              </a:lnSpc>
              <a:spcBef>
                <a:spcPct val="0"/>
              </a:spcBef>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另外</a:t>
            </a:r>
            <a:r>
              <a:rPr lang="zh-CN" altLang="en-US" sz="2400" dirty="0">
                <a:solidFill>
                  <a:srgbClr val="FF0000"/>
                </a:solidFill>
                <a:latin typeface="微软雅黑" panose="020B0503020204020204" pitchFamily="34" charset="-122"/>
                <a:ea typeface="微软雅黑" panose="020B0503020204020204" pitchFamily="34" charset="-122"/>
              </a:rPr>
              <a:t>，向</a:t>
            </a:r>
            <a:r>
              <a:rPr lang="en-US" altLang="zh-CN" sz="2400" dirty="0">
                <a:solidFill>
                  <a:srgbClr val="FF0000"/>
                </a:solidFill>
                <a:latin typeface="微软雅黑" panose="020B0503020204020204" pitchFamily="34" charset="-122"/>
                <a:ea typeface="微软雅黑" panose="020B0503020204020204" pitchFamily="34" charset="-122"/>
              </a:rPr>
              <a:t>Reports</a:t>
            </a:r>
            <a:r>
              <a:rPr lang="zh-CN" altLang="en-US" sz="2400" dirty="0">
                <a:solidFill>
                  <a:srgbClr val="FF0000"/>
                </a:solidFill>
                <a:latin typeface="微软雅黑" panose="020B0503020204020204" pitchFamily="34" charset="-122"/>
                <a:ea typeface="微软雅黑" panose="020B0503020204020204" pitchFamily="34" charset="-122"/>
              </a:rPr>
              <a:t>表插入一行</a:t>
            </a:r>
            <a:r>
              <a:rPr lang="en-US" altLang="zh-CN" sz="2400" dirty="0">
                <a:solidFill>
                  <a:srgbClr val="FF0000"/>
                </a:solidFill>
                <a:latin typeface="微软雅黑" panose="020B0503020204020204" pitchFamily="34" charset="-122"/>
                <a:ea typeface="微软雅黑" panose="020B0503020204020204" pitchFamily="34" charset="-122"/>
              </a:rPr>
              <a:t>(S01,C01,92)</a:t>
            </a:r>
            <a:r>
              <a:rPr lang="zh-CN" altLang="en-US" sz="2400" dirty="0">
                <a:solidFill>
                  <a:srgbClr val="FF0000"/>
                </a:solidFill>
                <a:latin typeface="微软雅黑" panose="020B0503020204020204" pitchFamily="34" charset="-122"/>
                <a:ea typeface="微软雅黑" panose="020B0503020204020204" pitchFamily="34" charset="-122"/>
              </a:rPr>
              <a:t> ：</a:t>
            </a:r>
          </a:p>
          <a:p>
            <a:pPr>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INSERT  </a:t>
            </a:r>
            <a:r>
              <a:rPr lang="en-US" altLang="zh-CN" sz="2400" dirty="0">
                <a:solidFill>
                  <a:srgbClr val="482EE2"/>
                </a:solidFill>
                <a:latin typeface="微软雅黑" panose="020B0503020204020204" pitchFamily="34" charset="-122"/>
                <a:ea typeface="微软雅黑" panose="020B0503020204020204" pitchFamily="34" charset="-122"/>
              </a:rPr>
              <a:t>INTO  </a:t>
            </a:r>
            <a:r>
              <a:rPr lang="en-US" altLang="zh-CN" sz="2400" dirty="0" smtClean="0">
                <a:solidFill>
                  <a:srgbClr val="482EE2"/>
                </a:solidFill>
                <a:latin typeface="微软雅黑" panose="020B0503020204020204" pitchFamily="34" charset="-122"/>
                <a:ea typeface="微软雅黑" panose="020B0503020204020204" pitchFamily="34" charset="-122"/>
              </a:rPr>
              <a:t>Reports  VALUES </a:t>
            </a:r>
            <a:r>
              <a:rPr lang="en-US" altLang="zh-CN" sz="2400" dirty="0">
                <a:solidFill>
                  <a:srgbClr val="482EE2"/>
                </a:solidFill>
                <a:latin typeface="微软雅黑" panose="020B0503020204020204" pitchFamily="34" charset="-122"/>
                <a:ea typeface="微软雅黑" panose="020B0503020204020204" pitchFamily="34" charset="-122"/>
              </a:rPr>
              <a:t>('S01','C01',92);</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indent="504000" algn="just">
              <a:lnSpc>
                <a:spcPct val="150000"/>
              </a:lnSpc>
              <a:spcBef>
                <a:spcPct val="0"/>
              </a:spcBef>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由</a:t>
            </a:r>
            <a:r>
              <a:rPr lang="en-US" altLang="zh-CN" sz="2400" dirty="0">
                <a:solidFill>
                  <a:srgbClr val="FF0000"/>
                </a:solidFill>
                <a:latin typeface="微软雅黑" panose="020B0503020204020204" pitchFamily="34" charset="-122"/>
                <a:ea typeface="微软雅黑" panose="020B0503020204020204" pitchFamily="34" charset="-122"/>
              </a:rPr>
              <a:t>CREATE </a:t>
            </a:r>
            <a:r>
              <a:rPr lang="en-US" altLang="zh-CN" sz="2400" dirty="0" smtClean="0">
                <a:solidFill>
                  <a:srgbClr val="FF0000"/>
                </a:solidFill>
                <a:latin typeface="微软雅黑" panose="020B0503020204020204" pitchFamily="34" charset="-122"/>
                <a:ea typeface="微软雅黑" panose="020B0503020204020204" pitchFamily="34" charset="-122"/>
              </a:rPr>
              <a:t>TABLE</a:t>
            </a:r>
            <a:r>
              <a:rPr lang="zh-CN" altLang="en-US" sz="2400" dirty="0" smtClean="0">
                <a:solidFill>
                  <a:srgbClr val="FF0000"/>
                </a:solidFill>
                <a:latin typeface="微软雅黑" panose="020B0503020204020204" pitchFamily="34" charset="-122"/>
                <a:ea typeface="微软雅黑" panose="020B0503020204020204" pitchFamily="34" charset="-122"/>
              </a:rPr>
              <a:t>命令</a:t>
            </a:r>
            <a:r>
              <a:rPr lang="zh-CN" altLang="en-US" sz="2400" dirty="0">
                <a:solidFill>
                  <a:srgbClr val="FF0000"/>
                </a:solidFill>
                <a:latin typeface="微软雅黑" panose="020B0503020204020204" pitchFamily="34" charset="-122"/>
                <a:ea typeface="微软雅黑" panose="020B0503020204020204" pitchFamily="34" charset="-122"/>
              </a:rPr>
              <a:t>只是创建了基本表的结构，必须使用</a:t>
            </a:r>
            <a:r>
              <a:rPr lang="en-US" altLang="zh-CN" sz="2400" dirty="0">
                <a:solidFill>
                  <a:srgbClr val="FF0000"/>
                </a:solidFill>
                <a:latin typeface="微软雅黑" panose="020B0503020204020204" pitchFamily="34" charset="-122"/>
                <a:ea typeface="微软雅黑" panose="020B0503020204020204" pitchFamily="34" charset="-122"/>
              </a:rPr>
              <a:t>INSERT</a:t>
            </a:r>
            <a:r>
              <a:rPr lang="zh-CN" altLang="en-US" sz="2400" dirty="0">
                <a:solidFill>
                  <a:srgbClr val="FF0000"/>
                </a:solidFill>
                <a:latin typeface="微软雅黑" panose="020B0503020204020204" pitchFamily="34" charset="-122"/>
                <a:ea typeface="微软雅黑" panose="020B0503020204020204" pitchFamily="34" charset="-122"/>
              </a:rPr>
              <a:t>命令向表中添加元组，其语句格式为：</a:t>
            </a:r>
          </a:p>
          <a:p>
            <a:pPr algn="just">
              <a:lnSpc>
                <a:spcPct val="150000"/>
              </a:lnSpc>
              <a:spcBef>
                <a:spcPct val="0"/>
              </a:spcBef>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INSERT  INTO </a:t>
            </a:r>
            <a:r>
              <a:rPr lang="en-US" altLang="zh-CN" sz="2400" dirty="0">
                <a:solidFill>
                  <a:srgbClr val="482EE2"/>
                </a:solidFill>
                <a:latin typeface="微软雅黑" panose="020B0503020204020204" pitchFamily="34" charset="-122"/>
                <a:ea typeface="微软雅黑" panose="020B0503020204020204" pitchFamily="34" charset="-122"/>
              </a:rPr>
              <a:t>&lt;</a:t>
            </a:r>
            <a:r>
              <a:rPr lang="zh-CN" altLang="en-US" sz="2400" dirty="0">
                <a:solidFill>
                  <a:srgbClr val="482EE2"/>
                </a:solidFill>
                <a:latin typeface="微软雅黑" panose="020B0503020204020204" pitchFamily="34" charset="-122"/>
                <a:ea typeface="微软雅黑" panose="020B0503020204020204" pitchFamily="34" charset="-122"/>
              </a:rPr>
              <a:t>表名&gt; [(&lt;属性列1&gt;[，&lt;属性列2&gt;…</a:t>
            </a:r>
            <a:r>
              <a:rPr lang="zh-CN" altLang="en-US" sz="2400" dirty="0" smtClean="0">
                <a:solidFill>
                  <a:srgbClr val="482EE2"/>
                </a:solidFill>
                <a:latin typeface="微软雅黑" panose="020B0503020204020204" pitchFamily="34" charset="-122"/>
                <a:ea typeface="微软雅黑" panose="020B0503020204020204" pitchFamily="34" charset="-122"/>
              </a:rPr>
              <a:t>]]</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gn="just">
              <a:lnSpc>
                <a:spcPct val="150000"/>
              </a:lnSpc>
              <a:spcBef>
                <a:spcPct val="0"/>
              </a:spcBef>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VALUES(&lt;</a:t>
            </a:r>
            <a:r>
              <a:rPr lang="zh-CN" altLang="en-US" sz="2400" dirty="0" smtClean="0">
                <a:solidFill>
                  <a:srgbClr val="482EE2"/>
                </a:solidFill>
                <a:latin typeface="微软雅黑" panose="020B0503020204020204" pitchFamily="34" charset="-122"/>
                <a:ea typeface="微软雅黑" panose="020B0503020204020204" pitchFamily="34" charset="-122"/>
              </a:rPr>
              <a:t>常量1&gt;[，&lt;常量2&gt;]…)；</a:t>
            </a:r>
            <a:endParaRPr lang="en-US" altLang="zh-CN" sz="2400" dirty="0" smtClean="0">
              <a:solidFill>
                <a:srgbClr val="482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9408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53704" y="483232"/>
            <a:ext cx="9762227" cy="5262979"/>
          </a:xfrm>
          <a:prstGeom prst="rect">
            <a:avLst/>
          </a:prstGeom>
        </p:spPr>
        <p:txBody>
          <a:bodyPr wrap="square">
            <a:spAutoFit/>
          </a:bodyPr>
          <a:lstStyle/>
          <a:p>
            <a:pPr>
              <a:lnSpc>
                <a:spcPct val="200000"/>
              </a:lnSpc>
            </a:pPr>
            <a:r>
              <a:rPr lang="zh-CN" altLang="en-US" sz="2400" dirty="0" smtClean="0">
                <a:solidFill>
                  <a:srgbClr val="FF0000"/>
                </a:solidFill>
                <a:latin typeface="微软雅黑" panose="020B0503020204020204" pitchFamily="34" charset="-122"/>
                <a:ea typeface="微软雅黑" panose="020B0503020204020204" pitchFamily="34" charset="-122"/>
              </a:rPr>
              <a:t>二、数据库的地位</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indent="504000">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数据库</a:t>
            </a:r>
            <a:r>
              <a:rPr lang="zh-CN" altLang="en-US" sz="2400" dirty="0">
                <a:solidFill>
                  <a:srgbClr val="482EE2"/>
                </a:solidFill>
                <a:latin typeface="微软雅黑" panose="020B0503020204020204" pitchFamily="34" charset="-122"/>
                <a:ea typeface="微软雅黑" panose="020B0503020204020204" pitchFamily="34" charset="-122"/>
              </a:rPr>
              <a:t>技术产生于六十年代末，是数据管理的最新技术，是计算机科学的重要分支。</a:t>
            </a:r>
          </a:p>
          <a:p>
            <a:pPr indent="504000">
              <a:lnSpc>
                <a:spcPct val="200000"/>
              </a:lnSpc>
            </a:pPr>
            <a:r>
              <a:rPr lang="zh-CN" altLang="en-US" sz="2400" dirty="0">
                <a:solidFill>
                  <a:srgbClr val="482EE2"/>
                </a:solidFill>
                <a:latin typeface="微软雅黑" panose="020B0503020204020204" pitchFamily="34" charset="-122"/>
                <a:ea typeface="微软雅黑" panose="020B0503020204020204" pitchFamily="34" charset="-122"/>
              </a:rPr>
              <a:t>数据库技术是信息系统的核心和基础，它的出现极大地促进了计算机应用向各行各业的渗透。</a:t>
            </a:r>
          </a:p>
          <a:p>
            <a:pPr indent="504000">
              <a:lnSpc>
                <a:spcPct val="200000"/>
              </a:lnSpc>
            </a:pPr>
            <a:r>
              <a:rPr lang="zh-CN" altLang="en-US" sz="2400" dirty="0">
                <a:solidFill>
                  <a:srgbClr val="482EE2"/>
                </a:solidFill>
                <a:latin typeface="微软雅黑" panose="020B0503020204020204" pitchFamily="34" charset="-122"/>
                <a:ea typeface="微软雅黑" panose="020B0503020204020204" pitchFamily="34" charset="-122"/>
              </a:rPr>
              <a:t>数据库的建设规模、数据库信息量的大小和使用频度已成为衡量一个国家信息化程度的重要标志。</a:t>
            </a:r>
          </a:p>
        </p:txBody>
      </p:sp>
    </p:spTree>
    <p:extLst>
      <p:ext uri="{BB962C8B-B14F-4D97-AF65-F5344CB8AC3E}">
        <p14:creationId xmlns:p14="http://schemas.microsoft.com/office/powerpoint/2010/main" val="2406778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6951" y="174172"/>
            <a:ext cx="9892938" cy="6186309"/>
          </a:xfrm>
          <a:prstGeom prst="rect">
            <a:avLst/>
          </a:prstGeom>
        </p:spPr>
        <p:txBody>
          <a:bodyPr wrap="square">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向</a:t>
            </a:r>
            <a:r>
              <a:rPr lang="en-US" altLang="zh-CN" sz="2400" dirty="0">
                <a:solidFill>
                  <a:srgbClr val="FF0000"/>
                </a:solidFill>
                <a:latin typeface="微软雅黑" panose="020B0503020204020204" pitchFamily="34" charset="-122"/>
                <a:ea typeface="微软雅黑" panose="020B0503020204020204" pitchFamily="34" charset="-122"/>
              </a:rPr>
              <a:t>Reports</a:t>
            </a:r>
            <a:r>
              <a:rPr lang="zh-CN" altLang="en-US" sz="2400" dirty="0">
                <a:solidFill>
                  <a:srgbClr val="FF0000"/>
                </a:solidFill>
                <a:latin typeface="微软雅黑" panose="020B0503020204020204" pitchFamily="34" charset="-122"/>
                <a:ea typeface="微软雅黑" panose="020B0503020204020204" pitchFamily="34" charset="-122"/>
              </a:rPr>
              <a:t>表插入一行</a:t>
            </a:r>
            <a:r>
              <a:rPr lang="en-US" altLang="zh-CN" sz="2400" dirty="0">
                <a:solidFill>
                  <a:srgbClr val="FF0000"/>
                </a:solidFill>
                <a:latin typeface="微软雅黑" panose="020B0503020204020204" pitchFamily="34" charset="-122"/>
                <a:ea typeface="微软雅黑" panose="020B0503020204020204" pitchFamily="34" charset="-122"/>
              </a:rPr>
              <a:t>(S01,C01,92)</a:t>
            </a:r>
            <a:r>
              <a:rPr lang="zh-CN" altLang="en-US" sz="2400" dirty="0">
                <a:solidFill>
                  <a:srgbClr val="FF0000"/>
                </a:solidFill>
                <a:latin typeface="微软雅黑" panose="020B0503020204020204" pitchFamily="34" charset="-122"/>
                <a:ea typeface="微软雅黑" panose="020B0503020204020204" pitchFamily="34" charset="-122"/>
              </a:rPr>
              <a:t> 失败的原因</a:t>
            </a:r>
            <a:r>
              <a:rPr lang="zh-CN" altLang="en-US" sz="2400" dirty="0" smtClean="0">
                <a:solidFill>
                  <a:srgbClr val="FF0000"/>
                </a:solidFill>
                <a:latin typeface="微软雅黑" panose="020B0503020204020204" pitchFamily="34" charset="-122"/>
                <a:ea typeface="微软雅黑" panose="020B0503020204020204" pitchFamily="34" charset="-122"/>
              </a:rPr>
              <a:t>：</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CREATE </a:t>
            </a:r>
            <a:r>
              <a:rPr lang="en-US" altLang="zh-CN" sz="2400" dirty="0">
                <a:solidFill>
                  <a:srgbClr val="482EE2"/>
                </a:solidFill>
                <a:latin typeface="微软雅黑" panose="020B0503020204020204" pitchFamily="34" charset="-122"/>
                <a:ea typeface="微软雅黑" panose="020B0503020204020204" pitchFamily="34" charset="-122"/>
              </a:rPr>
              <a:t>TABLE </a:t>
            </a:r>
            <a:r>
              <a:rPr lang="en-US" altLang="zh-CN" sz="2400" dirty="0" smtClean="0">
                <a:solidFill>
                  <a:srgbClr val="482EE2"/>
                </a:solidFill>
                <a:latin typeface="微软雅黑" panose="020B0503020204020204" pitchFamily="34" charset="-122"/>
                <a:ea typeface="微软雅黑" panose="020B0503020204020204" pitchFamily="34" charset="-122"/>
              </a:rPr>
              <a:t>Reports  </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a:t>
            </a:r>
            <a:r>
              <a:rPr lang="en-US" altLang="zh-CN" sz="2400" dirty="0" err="1" smtClean="0">
                <a:solidFill>
                  <a:srgbClr val="482EE2"/>
                </a:solidFill>
                <a:latin typeface="微软雅黑" panose="020B0503020204020204" pitchFamily="34" charset="-122"/>
                <a:ea typeface="微软雅黑" panose="020B0503020204020204" pitchFamily="34" charset="-122"/>
              </a:rPr>
              <a:t>Sno</a:t>
            </a: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a:solidFill>
                  <a:srgbClr val="482EE2"/>
                </a:solidFill>
                <a:latin typeface="微软雅黑" panose="020B0503020204020204" pitchFamily="34" charset="-122"/>
                <a:ea typeface="微软雅黑" panose="020B0503020204020204" pitchFamily="34" charset="-122"/>
              </a:rPr>
              <a:t>CHAR(5</a:t>
            </a:r>
            <a:r>
              <a:rPr lang="en-US" altLang="zh-CN" sz="2400" dirty="0" smtClean="0">
                <a:solidFill>
                  <a:srgbClr val="482EE2"/>
                </a:solidFill>
                <a:latin typeface="微软雅黑" panose="020B0503020204020204" pitchFamily="34" charset="-122"/>
                <a:ea typeface="微软雅黑" panose="020B0503020204020204" pitchFamily="34" charset="-122"/>
              </a:rPr>
              <a:t>),</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err="1" smtClean="0">
                <a:solidFill>
                  <a:srgbClr val="482EE2"/>
                </a:solidFill>
                <a:latin typeface="微软雅黑" panose="020B0503020204020204" pitchFamily="34" charset="-122"/>
                <a:ea typeface="微软雅黑" panose="020B0503020204020204" pitchFamily="34" charset="-122"/>
              </a:rPr>
              <a:t>Cno</a:t>
            </a:r>
            <a:r>
              <a:rPr lang="en-US" altLang="zh-CN" sz="2400" dirty="0" smtClean="0">
                <a:solidFill>
                  <a:srgbClr val="482EE2"/>
                </a:solidFill>
                <a:latin typeface="微软雅黑" panose="020B0503020204020204" pitchFamily="34" charset="-122"/>
                <a:ea typeface="微软雅黑" panose="020B0503020204020204" pitchFamily="34" charset="-122"/>
              </a:rPr>
              <a:t> </a:t>
            </a:r>
            <a:r>
              <a:rPr lang="en-US" altLang="zh-CN" sz="2400" dirty="0">
                <a:solidFill>
                  <a:srgbClr val="482EE2"/>
                </a:solidFill>
                <a:latin typeface="微软雅黑" panose="020B0503020204020204" pitchFamily="34" charset="-122"/>
                <a:ea typeface="微软雅黑" panose="020B0503020204020204" pitchFamily="34" charset="-122"/>
              </a:rPr>
              <a:t>CHAR(6</a:t>
            </a:r>
            <a:r>
              <a:rPr lang="en-US" altLang="zh-CN" sz="2400" dirty="0" smtClean="0">
                <a:solidFill>
                  <a:srgbClr val="482EE2"/>
                </a:solidFill>
                <a:latin typeface="微软雅黑" panose="020B0503020204020204" pitchFamily="34" charset="-122"/>
                <a:ea typeface="微软雅黑" panose="020B0503020204020204" pitchFamily="34" charset="-122"/>
              </a:rPr>
              <a:t>),</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Grade </a:t>
            </a:r>
            <a:r>
              <a:rPr lang="en-US" altLang="zh-CN" sz="2400" dirty="0">
                <a:solidFill>
                  <a:srgbClr val="482EE2"/>
                </a:solidFill>
                <a:latin typeface="微软雅黑" panose="020B0503020204020204" pitchFamily="34" charset="-122"/>
                <a:ea typeface="微软雅黑" panose="020B0503020204020204" pitchFamily="34" charset="-122"/>
              </a:rPr>
              <a:t>INT,</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PRIMARY </a:t>
            </a:r>
            <a:r>
              <a:rPr lang="en-US" altLang="zh-CN" sz="2400" dirty="0">
                <a:solidFill>
                  <a:srgbClr val="482EE2"/>
                </a:solidFill>
                <a:latin typeface="微软雅黑" panose="020B0503020204020204" pitchFamily="34" charset="-122"/>
                <a:ea typeface="微软雅黑" panose="020B0503020204020204" pitchFamily="34" charset="-122"/>
              </a:rPr>
              <a:t>KEY (</a:t>
            </a:r>
            <a:r>
              <a:rPr lang="en-US" altLang="zh-CN" sz="2400" dirty="0" err="1">
                <a:solidFill>
                  <a:srgbClr val="482EE2"/>
                </a:solidFill>
                <a:latin typeface="微软雅黑" panose="020B0503020204020204" pitchFamily="34" charset="-122"/>
                <a:ea typeface="微软雅黑" panose="020B0503020204020204" pitchFamily="34" charset="-122"/>
              </a:rPr>
              <a:t>Sno,Cno</a:t>
            </a:r>
            <a:r>
              <a:rPr lang="en-US" altLang="zh-CN" sz="2400" dirty="0">
                <a:solidFill>
                  <a:srgbClr val="482EE2"/>
                </a:solidFill>
                <a:latin typeface="微软雅黑" panose="020B0503020204020204" pitchFamily="34" charset="-122"/>
                <a:ea typeface="微软雅黑" panose="020B0503020204020204" pitchFamily="34" charset="-122"/>
              </a:rPr>
              <a:t>),	</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CONSTRAINT </a:t>
            </a:r>
            <a:r>
              <a:rPr lang="en-US" altLang="zh-CN" sz="2400" dirty="0" err="1">
                <a:solidFill>
                  <a:srgbClr val="482EE2"/>
                </a:solidFill>
                <a:latin typeface="微软雅黑" panose="020B0503020204020204" pitchFamily="34" charset="-122"/>
                <a:ea typeface="微软雅黑" panose="020B0503020204020204" pitchFamily="34" charset="-122"/>
              </a:rPr>
              <a:t>Student_Report</a:t>
            </a:r>
            <a:r>
              <a:rPr lang="en-US" altLang="zh-CN" sz="2400" dirty="0">
                <a:solidFill>
                  <a:srgbClr val="482EE2"/>
                </a:solidFill>
                <a:latin typeface="微软雅黑" panose="020B0503020204020204" pitchFamily="34" charset="-122"/>
                <a:ea typeface="微软雅黑" panose="020B0503020204020204" pitchFamily="34" charset="-122"/>
              </a:rPr>
              <a:t> FOREIGN KEY(</a:t>
            </a:r>
            <a:r>
              <a:rPr lang="en-US" altLang="zh-CN" sz="2400" dirty="0" err="1">
                <a:solidFill>
                  <a:srgbClr val="482EE2"/>
                </a:solidFill>
                <a:latin typeface="微软雅黑" panose="020B0503020204020204" pitchFamily="34" charset="-122"/>
                <a:ea typeface="微软雅黑" panose="020B0503020204020204" pitchFamily="34" charset="-122"/>
              </a:rPr>
              <a:t>Sno</a:t>
            </a:r>
            <a:r>
              <a:rPr lang="en-US" altLang="zh-CN" sz="2400" dirty="0">
                <a:solidFill>
                  <a:srgbClr val="482EE2"/>
                </a:solidFill>
                <a:latin typeface="微软雅黑" panose="020B0503020204020204" pitchFamily="34" charset="-122"/>
                <a:ea typeface="微软雅黑" panose="020B0503020204020204" pitchFamily="34" charset="-122"/>
              </a:rPr>
              <a:t>) REFERENCES Students,</a:t>
            </a:r>
          </a:p>
          <a:p>
            <a:pPr>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CONSTRAINT </a:t>
            </a:r>
            <a:r>
              <a:rPr lang="en-US" altLang="zh-CN" sz="2400" dirty="0" err="1">
                <a:solidFill>
                  <a:srgbClr val="482EE2"/>
                </a:solidFill>
                <a:latin typeface="微软雅黑" panose="020B0503020204020204" pitchFamily="34" charset="-122"/>
                <a:ea typeface="微软雅黑" panose="020B0503020204020204" pitchFamily="34" charset="-122"/>
              </a:rPr>
              <a:t>Report_Course</a:t>
            </a:r>
            <a:r>
              <a:rPr lang="en-US" altLang="zh-CN" sz="2400" dirty="0">
                <a:solidFill>
                  <a:srgbClr val="482EE2"/>
                </a:solidFill>
                <a:latin typeface="微软雅黑" panose="020B0503020204020204" pitchFamily="34" charset="-122"/>
                <a:ea typeface="微软雅黑" panose="020B0503020204020204" pitchFamily="34" charset="-122"/>
              </a:rPr>
              <a:t> FOREIGN KEY(</a:t>
            </a:r>
            <a:r>
              <a:rPr lang="en-US" altLang="zh-CN" sz="2400" dirty="0" err="1">
                <a:solidFill>
                  <a:srgbClr val="482EE2"/>
                </a:solidFill>
                <a:latin typeface="微软雅黑" panose="020B0503020204020204" pitchFamily="34" charset="-122"/>
                <a:ea typeface="微软雅黑" panose="020B0503020204020204" pitchFamily="34" charset="-122"/>
              </a:rPr>
              <a:t>Cno</a:t>
            </a:r>
            <a:r>
              <a:rPr lang="en-US" altLang="zh-CN" sz="2400" dirty="0">
                <a:solidFill>
                  <a:srgbClr val="482EE2"/>
                </a:solidFill>
                <a:latin typeface="微软雅黑" panose="020B0503020204020204" pitchFamily="34" charset="-122"/>
                <a:ea typeface="微软雅黑" panose="020B0503020204020204" pitchFamily="34" charset="-122"/>
              </a:rPr>
              <a:t>) REFERENCES </a:t>
            </a:r>
            <a:r>
              <a:rPr lang="en-US" altLang="zh-CN" sz="2400" dirty="0" smtClean="0">
                <a:solidFill>
                  <a:srgbClr val="482EE2"/>
                </a:solidFill>
                <a:latin typeface="微软雅黑" panose="020B0503020204020204" pitchFamily="34" charset="-122"/>
                <a:ea typeface="微软雅黑" panose="020B0503020204020204" pitchFamily="34" charset="-122"/>
              </a:rPr>
              <a:t>Courses)</a:t>
            </a:r>
            <a:endParaRPr lang="en-US" altLang="zh-CN" sz="2400" dirty="0">
              <a:solidFill>
                <a:srgbClr val="482EE2"/>
              </a:solidFill>
              <a:latin typeface="微软雅黑" panose="020B0503020204020204" pitchFamily="34" charset="-122"/>
              <a:ea typeface="微软雅黑" panose="020B0503020204020204" pitchFamily="34" charset="-122"/>
            </a:endParaRPr>
          </a:p>
          <a:p>
            <a:pPr indent="504000">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因此</a:t>
            </a:r>
            <a:r>
              <a:rPr lang="zh-CN" altLang="en-US" sz="2400" dirty="0">
                <a:solidFill>
                  <a:srgbClr val="FF0000"/>
                </a:solidFill>
                <a:latin typeface="微软雅黑" panose="020B0503020204020204" pitchFamily="34" charset="-122"/>
                <a:ea typeface="微软雅黑" panose="020B0503020204020204" pitchFamily="34" charset="-122"/>
              </a:rPr>
              <a:t>， 应该先：</a:t>
            </a:r>
            <a:r>
              <a:rPr lang="en-US" altLang="zh-CN" sz="2400" dirty="0">
                <a:solidFill>
                  <a:srgbClr val="482EE2"/>
                </a:solidFill>
                <a:latin typeface="微软雅黑" panose="020B0503020204020204" pitchFamily="34" charset="-122"/>
                <a:ea typeface="微软雅黑" panose="020B0503020204020204" pitchFamily="34" charset="-122"/>
              </a:rPr>
              <a:t>INSERT  INTO  </a:t>
            </a:r>
            <a:r>
              <a:rPr lang="en-US" altLang="zh-CN" sz="2400" dirty="0" smtClean="0">
                <a:solidFill>
                  <a:srgbClr val="482EE2"/>
                </a:solidFill>
                <a:latin typeface="微软雅黑" panose="020B0503020204020204" pitchFamily="34" charset="-122"/>
                <a:ea typeface="微软雅黑" panose="020B0503020204020204" pitchFamily="34" charset="-122"/>
              </a:rPr>
              <a:t>Courses  VALUES </a:t>
            </a:r>
            <a:r>
              <a:rPr lang="en-US" altLang="zh-CN" sz="2400" dirty="0">
                <a:solidFill>
                  <a:srgbClr val="482EE2"/>
                </a:solidFill>
                <a:latin typeface="微软雅黑" panose="020B0503020204020204" pitchFamily="34" charset="-122"/>
                <a:ea typeface="微软雅黑" panose="020B0503020204020204" pitchFamily="34" charset="-122"/>
              </a:rPr>
              <a:t>('C01','</a:t>
            </a:r>
            <a:r>
              <a:rPr lang="zh-CN" altLang="en-US" sz="2400" dirty="0">
                <a:solidFill>
                  <a:srgbClr val="482EE2"/>
                </a:solidFill>
                <a:latin typeface="微软雅黑" panose="020B0503020204020204" pitchFamily="34" charset="-122"/>
                <a:ea typeface="微软雅黑" panose="020B0503020204020204" pitchFamily="34" charset="-122"/>
              </a:rPr>
              <a:t>英语</a:t>
            </a:r>
            <a:r>
              <a:rPr lang="en-US" altLang="zh-CN" sz="2400" dirty="0">
                <a:solidFill>
                  <a:srgbClr val="482EE2"/>
                </a:solidFill>
                <a:latin typeface="微软雅黑" panose="020B0503020204020204" pitchFamily="34" charset="-122"/>
                <a:ea typeface="微软雅黑" panose="020B0503020204020204" pitchFamily="34" charset="-122"/>
              </a:rPr>
              <a:t>','',4)</a:t>
            </a:r>
          </a:p>
        </p:txBody>
      </p:sp>
    </p:spTree>
    <p:extLst>
      <p:ext uri="{BB962C8B-B14F-4D97-AF65-F5344CB8AC3E}">
        <p14:creationId xmlns:p14="http://schemas.microsoft.com/office/powerpoint/2010/main" val="1807610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3736" y="317537"/>
            <a:ext cx="10197737" cy="5078313"/>
          </a:xfrm>
          <a:prstGeom prst="rect">
            <a:avLst/>
          </a:prstGeom>
        </p:spPr>
        <p:txBody>
          <a:bodyPr wrap="square">
            <a:spAutoFit/>
          </a:bodyPr>
          <a:lstStyle/>
          <a:p>
            <a:pPr algn="just">
              <a:lnSpc>
                <a:spcPct val="150000"/>
              </a:lnSpc>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修改</a:t>
            </a:r>
            <a:r>
              <a:rPr lang="zh-CN" altLang="en-US" sz="2400" dirty="0">
                <a:solidFill>
                  <a:srgbClr val="FF0000"/>
                </a:solidFill>
                <a:latin typeface="微软雅黑" panose="020B0503020204020204" pitchFamily="34" charset="-122"/>
                <a:ea typeface="微软雅黑" panose="020B0503020204020204" pitchFamily="34" charset="-122"/>
              </a:rPr>
              <a:t>基本表命令的一般格式为：</a:t>
            </a:r>
          </a:p>
          <a:p>
            <a:pPr algn="just">
              <a:lnSpc>
                <a:spcPct val="150000"/>
              </a:lnSpc>
              <a:buFont typeface="Symbol" panose="05050102010706020507" pitchFamily="18" charset="2"/>
              <a:buNone/>
            </a:pPr>
            <a:r>
              <a:rPr lang="en-US" altLang="zh-CN" sz="2400" dirty="0">
                <a:solidFill>
                  <a:srgbClr val="482EE2"/>
                </a:solidFill>
                <a:latin typeface="微软雅黑" panose="020B0503020204020204" pitchFamily="34" charset="-122"/>
                <a:ea typeface="微软雅黑" panose="020B0503020204020204" pitchFamily="34" charset="-122"/>
              </a:rPr>
              <a:t>ALTER TABLE &lt;</a:t>
            </a:r>
            <a:r>
              <a:rPr lang="zh-CN" altLang="en-US" sz="2400" dirty="0">
                <a:solidFill>
                  <a:srgbClr val="482EE2"/>
                </a:solidFill>
                <a:latin typeface="微软雅黑" panose="020B0503020204020204" pitchFamily="34" charset="-122"/>
                <a:ea typeface="微软雅黑" panose="020B0503020204020204" pitchFamily="34" charset="-122"/>
              </a:rPr>
              <a:t>表名&gt;</a:t>
            </a:r>
          </a:p>
          <a:p>
            <a:pPr algn="just">
              <a:lnSpc>
                <a:spcPct val="150000"/>
              </a:lnSpc>
              <a:buFont typeface="Symbol" panose="05050102010706020507" pitchFamily="18" charset="2"/>
              <a:buNone/>
            </a:pPr>
            <a:r>
              <a:rPr lang="zh-CN" altLang="en-US" sz="2400" dirty="0">
                <a:solidFill>
                  <a:srgbClr val="482EE2"/>
                </a:solidFill>
                <a:latin typeface="微软雅黑" panose="020B0503020204020204" pitchFamily="34" charset="-122"/>
                <a:ea typeface="微软雅黑" panose="020B0503020204020204" pitchFamily="34" charset="-122"/>
              </a:rPr>
              <a:t>[</a:t>
            </a:r>
            <a:r>
              <a:rPr lang="en-US" altLang="zh-CN" sz="2400" dirty="0">
                <a:solidFill>
                  <a:srgbClr val="482EE2"/>
                </a:solidFill>
                <a:latin typeface="微软雅黑" panose="020B0503020204020204" pitchFamily="34" charset="-122"/>
                <a:ea typeface="微软雅黑" panose="020B0503020204020204" pitchFamily="34" charset="-122"/>
              </a:rPr>
              <a:t>ADD  &lt;</a:t>
            </a:r>
            <a:r>
              <a:rPr lang="zh-CN" altLang="en-US" sz="2400" dirty="0">
                <a:solidFill>
                  <a:srgbClr val="482EE2"/>
                </a:solidFill>
                <a:latin typeface="微软雅黑" panose="020B0503020204020204" pitchFamily="34" charset="-122"/>
                <a:ea typeface="微软雅黑" panose="020B0503020204020204" pitchFamily="34" charset="-122"/>
              </a:rPr>
              <a:t>新列名&gt; &lt;数据类型&gt; [完整性约束]]</a:t>
            </a:r>
          </a:p>
          <a:p>
            <a:pPr algn="just">
              <a:lnSpc>
                <a:spcPct val="150000"/>
              </a:lnSpc>
              <a:buFont typeface="Symbol" panose="05050102010706020507" pitchFamily="18" charset="2"/>
              <a:buNone/>
            </a:pPr>
            <a:r>
              <a:rPr lang="zh-CN" altLang="en-US" sz="2400" dirty="0">
                <a:solidFill>
                  <a:srgbClr val="482EE2"/>
                </a:solidFill>
                <a:latin typeface="微软雅黑" panose="020B0503020204020204" pitchFamily="34" charset="-122"/>
                <a:ea typeface="微软雅黑" panose="020B0503020204020204" pitchFamily="34" charset="-122"/>
              </a:rPr>
              <a:t>[ </a:t>
            </a:r>
            <a:r>
              <a:rPr lang="en-US" altLang="zh-CN" sz="2400" dirty="0">
                <a:solidFill>
                  <a:srgbClr val="482EE2"/>
                </a:solidFill>
                <a:latin typeface="微软雅黑" panose="020B0503020204020204" pitchFamily="34" charset="-122"/>
                <a:ea typeface="微软雅黑" panose="020B0503020204020204" pitchFamily="34" charset="-122"/>
              </a:rPr>
              <a:t>DROP [</a:t>
            </a:r>
            <a:r>
              <a:rPr lang="zh-CN" altLang="en-US" sz="2400" dirty="0">
                <a:solidFill>
                  <a:srgbClr val="482EE2"/>
                </a:solidFill>
                <a:latin typeface="微软雅黑" panose="020B0503020204020204" pitchFamily="34" charset="-122"/>
                <a:ea typeface="微软雅黑" panose="020B0503020204020204" pitchFamily="34" charset="-122"/>
              </a:rPr>
              <a:t>完整性约束名]]</a:t>
            </a:r>
          </a:p>
          <a:p>
            <a:pPr algn="just">
              <a:lnSpc>
                <a:spcPct val="150000"/>
              </a:lnSpc>
              <a:buFont typeface="Symbol" panose="05050102010706020507" pitchFamily="18" charset="2"/>
              <a:buNone/>
            </a:pPr>
            <a:r>
              <a:rPr lang="zh-CN" altLang="en-US" sz="2400" dirty="0">
                <a:solidFill>
                  <a:srgbClr val="482EE2"/>
                </a:solidFill>
                <a:latin typeface="微软雅黑" panose="020B0503020204020204" pitchFamily="34" charset="-122"/>
                <a:ea typeface="微软雅黑" panose="020B0503020204020204" pitchFamily="34" charset="-122"/>
              </a:rPr>
              <a:t>[</a:t>
            </a:r>
            <a:r>
              <a:rPr lang="en-US" altLang="zh-CN" sz="2400" dirty="0">
                <a:solidFill>
                  <a:srgbClr val="482EE2"/>
                </a:solidFill>
                <a:latin typeface="微软雅黑" panose="020B0503020204020204" pitchFamily="34" charset="-122"/>
                <a:ea typeface="微软雅黑" panose="020B0503020204020204" pitchFamily="34" charset="-122"/>
              </a:rPr>
              <a:t>MODIFY &lt;</a:t>
            </a:r>
            <a:r>
              <a:rPr lang="zh-CN" altLang="en-US" sz="2400" dirty="0">
                <a:solidFill>
                  <a:srgbClr val="482EE2"/>
                </a:solidFill>
                <a:latin typeface="微软雅黑" panose="020B0503020204020204" pitchFamily="34" charset="-122"/>
                <a:ea typeface="微软雅黑" panose="020B0503020204020204" pitchFamily="34" charset="-122"/>
              </a:rPr>
              <a:t>列名&gt; &lt;数据类型&gt;]</a:t>
            </a:r>
            <a:endParaRPr lang="en-US" altLang="zh-CN" sz="2400" dirty="0">
              <a:solidFill>
                <a:srgbClr val="482EE2"/>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说明</a:t>
            </a:r>
            <a:r>
              <a:rPr lang="zh-CN" altLang="en-GB"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&lt;表名&gt;是要修改的基本表表名；</a:t>
            </a:r>
            <a:endParaRPr lang="zh-CN" altLang="en-GB" sz="2400" dirty="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solidFill>
                  <a:srgbClr val="0000FF"/>
                </a:solidFill>
                <a:latin typeface="微软雅黑" panose="020B0503020204020204" pitchFamily="34" charset="-122"/>
                <a:ea typeface="微软雅黑" panose="020B0503020204020204" pitchFamily="34" charset="-122"/>
              </a:rPr>
              <a:t>ADD</a:t>
            </a:r>
            <a:r>
              <a:rPr lang="zh-CN" altLang="en-US" sz="2400" dirty="0">
                <a:solidFill>
                  <a:srgbClr val="0000FF"/>
                </a:solidFill>
                <a:latin typeface="微软雅黑" panose="020B0503020204020204" pitchFamily="34" charset="-122"/>
                <a:ea typeface="微软雅黑" panose="020B0503020204020204" pitchFamily="34" charset="-122"/>
              </a:rPr>
              <a:t>子句用于增加新列和新的完整性约束条件；</a:t>
            </a:r>
          </a:p>
          <a:p>
            <a:pPr algn="just">
              <a:lnSpc>
                <a:spcPct val="150000"/>
              </a:lnSpc>
            </a:pPr>
            <a:r>
              <a:rPr lang="en-US" altLang="zh-CN" sz="2400" dirty="0" smtClean="0">
                <a:solidFill>
                  <a:srgbClr val="0000FF"/>
                </a:solidFill>
                <a:latin typeface="微软雅黑" panose="020B0503020204020204" pitchFamily="34" charset="-122"/>
                <a:ea typeface="微软雅黑" panose="020B0503020204020204" pitchFamily="34" charset="-122"/>
              </a:rPr>
              <a:t>DROP</a:t>
            </a:r>
            <a:r>
              <a:rPr lang="zh-CN" altLang="en-US" sz="2400" dirty="0">
                <a:solidFill>
                  <a:srgbClr val="0000FF"/>
                </a:solidFill>
                <a:latin typeface="微软雅黑" panose="020B0503020204020204" pitchFamily="34" charset="-122"/>
                <a:ea typeface="微软雅黑" panose="020B0503020204020204" pitchFamily="34" charset="-122"/>
              </a:rPr>
              <a:t>子句用于删除用于原有列的完整性约束条件；</a:t>
            </a:r>
            <a:endParaRPr lang="en-US" altLang="zh-CN" sz="2400" dirty="0">
              <a:solidFill>
                <a:srgbClr val="0000FF"/>
              </a:solidFill>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solidFill>
                  <a:srgbClr val="0000FF"/>
                </a:solidFill>
                <a:latin typeface="微软雅黑" panose="020B0503020204020204" pitchFamily="34" charset="-122"/>
                <a:ea typeface="微软雅黑" panose="020B0503020204020204" pitchFamily="34" charset="-122"/>
              </a:rPr>
              <a:t>MODIFY</a:t>
            </a:r>
            <a:r>
              <a:rPr lang="zh-CN" altLang="en-US" sz="2400" dirty="0">
                <a:solidFill>
                  <a:srgbClr val="0000FF"/>
                </a:solidFill>
                <a:latin typeface="微软雅黑" panose="020B0503020204020204" pitchFamily="34" charset="-122"/>
                <a:ea typeface="微软雅黑" panose="020B0503020204020204" pitchFamily="34" charset="-122"/>
              </a:rPr>
              <a:t>子句用于修改原有列的列名和数据类型。</a:t>
            </a:r>
          </a:p>
        </p:txBody>
      </p:sp>
    </p:spTree>
    <p:extLst>
      <p:ext uri="{BB962C8B-B14F-4D97-AF65-F5344CB8AC3E}">
        <p14:creationId xmlns:p14="http://schemas.microsoft.com/office/powerpoint/2010/main" val="2250896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23406" y="465867"/>
            <a:ext cx="10162904" cy="4524315"/>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例</a:t>
            </a:r>
            <a:r>
              <a:rPr lang="en-US" altLang="zh-CN" sz="2400" dirty="0">
                <a:solidFill>
                  <a:srgbClr val="FF0000"/>
                </a:solidFill>
                <a:latin typeface="微软雅黑" panose="020B0503020204020204" pitchFamily="34" charset="-122"/>
                <a:ea typeface="微软雅黑" panose="020B0503020204020204" pitchFamily="34" charset="-122"/>
              </a:rPr>
              <a:t>1.3  </a:t>
            </a:r>
            <a:r>
              <a:rPr lang="zh-CN" altLang="en-US" sz="2400" dirty="0">
                <a:solidFill>
                  <a:srgbClr val="FF0000"/>
                </a:solidFill>
                <a:latin typeface="微软雅黑" panose="020B0503020204020204" pitchFamily="34" charset="-122"/>
                <a:ea typeface="微软雅黑" panose="020B0503020204020204" pitchFamily="34" charset="-122"/>
              </a:rPr>
              <a:t>向基本表</a:t>
            </a:r>
            <a:r>
              <a:rPr lang="en-US" altLang="zh-CN" sz="2400" dirty="0">
                <a:solidFill>
                  <a:srgbClr val="FF0000"/>
                </a:solidFill>
                <a:latin typeface="微软雅黑" panose="020B0503020204020204" pitchFamily="34" charset="-122"/>
                <a:ea typeface="微软雅黑" panose="020B0503020204020204" pitchFamily="34" charset="-122"/>
              </a:rPr>
              <a:t>Students</a:t>
            </a:r>
            <a:r>
              <a:rPr lang="zh-CN" altLang="en-US" sz="2400" dirty="0">
                <a:solidFill>
                  <a:srgbClr val="FF0000"/>
                </a:solidFill>
                <a:latin typeface="微软雅黑" panose="020B0503020204020204" pitchFamily="34" charset="-122"/>
                <a:ea typeface="微软雅黑" panose="020B0503020204020204" pitchFamily="34" charset="-122"/>
              </a:rPr>
              <a:t>中增加“入学时间”属性列，其属性</a:t>
            </a:r>
            <a:r>
              <a:rPr lang="zh-CN" altLang="en-US" sz="2400" dirty="0" smtClean="0">
                <a:solidFill>
                  <a:srgbClr val="FF0000"/>
                </a:solidFill>
                <a:latin typeface="微软雅黑" panose="020B0503020204020204" pitchFamily="34" charset="-122"/>
                <a:ea typeface="微软雅黑" panose="020B0503020204020204" pitchFamily="34" charset="-122"/>
              </a:rPr>
              <a:t>名为</a:t>
            </a:r>
            <a:r>
              <a:rPr lang="en-US" altLang="zh-CN" sz="2400" dirty="0" err="1" smtClean="0">
                <a:solidFill>
                  <a:srgbClr val="CC00FF"/>
                </a:solidFill>
                <a:latin typeface="微软雅黑" panose="020B0503020204020204" pitchFamily="34" charset="-122"/>
                <a:ea typeface="微软雅黑" panose="020B0503020204020204" pitchFamily="34" charset="-122"/>
              </a:rPr>
              <a:t>Sentrancedate</a:t>
            </a:r>
            <a:r>
              <a:rPr lang="zh-CN" altLang="en-US" sz="2400" dirty="0">
                <a:solidFill>
                  <a:srgbClr val="FF0000"/>
                </a:solidFill>
                <a:latin typeface="微软雅黑" panose="020B0503020204020204" pitchFamily="34" charset="-122"/>
                <a:ea typeface="微软雅黑" panose="020B0503020204020204" pitchFamily="34" charset="-122"/>
              </a:rPr>
              <a:t>，数据类型为</a:t>
            </a:r>
            <a:r>
              <a:rPr lang="en-US" altLang="zh-CN" sz="2400" dirty="0">
                <a:solidFill>
                  <a:srgbClr val="CC00FF"/>
                </a:solidFill>
                <a:latin typeface="微软雅黑" panose="020B0503020204020204" pitchFamily="34" charset="-122"/>
                <a:ea typeface="微软雅黑" panose="020B0503020204020204" pitchFamily="34" charset="-122"/>
              </a:rPr>
              <a:t>DATETIME</a:t>
            </a:r>
            <a:r>
              <a:rPr lang="zh-CN" altLang="en-US" sz="2400" dirty="0">
                <a:solidFill>
                  <a:srgbClr val="FF0000"/>
                </a:solidFill>
                <a:latin typeface="微软雅黑" panose="020B0503020204020204" pitchFamily="34" charset="-122"/>
                <a:ea typeface="微软雅黑" panose="020B0503020204020204" pitchFamily="34" charset="-122"/>
              </a:rPr>
              <a:t>型。</a:t>
            </a:r>
          </a:p>
          <a:p>
            <a:pPr>
              <a:lnSpc>
                <a:spcPct val="150000"/>
              </a:lnSpc>
              <a:buFont typeface="Symbol" panose="05050102010706020507" pitchFamily="18" charset="2"/>
              <a:buNone/>
            </a:pPr>
            <a:r>
              <a:rPr lang="en-US" altLang="zh-CN" sz="2400" dirty="0" smtClean="0">
                <a:solidFill>
                  <a:srgbClr val="0000FF"/>
                </a:solidFill>
                <a:latin typeface="微软雅黑" panose="020B0503020204020204" pitchFamily="34" charset="-122"/>
                <a:ea typeface="微软雅黑" panose="020B0503020204020204" pitchFamily="34" charset="-122"/>
              </a:rPr>
              <a:t>ALTER </a:t>
            </a:r>
            <a:r>
              <a:rPr lang="en-US" altLang="zh-CN" sz="2400" dirty="0">
                <a:solidFill>
                  <a:srgbClr val="0000FF"/>
                </a:solidFill>
                <a:latin typeface="微软雅黑" panose="020B0503020204020204" pitchFamily="34" charset="-122"/>
                <a:ea typeface="微软雅黑" panose="020B0503020204020204" pitchFamily="34" charset="-122"/>
              </a:rPr>
              <a:t>TABLE Students ADD </a:t>
            </a:r>
            <a:r>
              <a:rPr lang="en-US" altLang="zh-CN" sz="2400" dirty="0" err="1">
                <a:solidFill>
                  <a:srgbClr val="CC00FF"/>
                </a:solidFill>
                <a:latin typeface="微软雅黑" panose="020B0503020204020204" pitchFamily="34" charset="-122"/>
                <a:ea typeface="微软雅黑" panose="020B0503020204020204" pitchFamily="34" charset="-122"/>
              </a:rPr>
              <a:t>Sentrancedate</a:t>
            </a:r>
            <a:r>
              <a:rPr lang="en-US" altLang="zh-CN" sz="2400" dirty="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CC00FF"/>
                </a:solidFill>
                <a:latin typeface="微软雅黑" panose="020B0503020204020204" pitchFamily="34" charset="-122"/>
                <a:ea typeface="微软雅黑" panose="020B0503020204020204" pitchFamily="34" charset="-122"/>
              </a:rPr>
              <a:t>DATETIME</a:t>
            </a:r>
            <a:endParaRPr lang="zh-CN" altLang="en-US" sz="2400" dirty="0">
              <a:solidFill>
                <a:srgbClr val="CC00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例</a:t>
            </a:r>
            <a:r>
              <a:rPr lang="en-US" altLang="zh-CN" sz="2400" dirty="0">
                <a:solidFill>
                  <a:srgbClr val="FF0000"/>
                </a:solidFill>
                <a:latin typeface="微软雅黑" panose="020B0503020204020204" pitchFamily="34" charset="-122"/>
                <a:ea typeface="微软雅黑" panose="020B0503020204020204" pitchFamily="34" charset="-122"/>
              </a:rPr>
              <a:t>1.4 </a:t>
            </a:r>
            <a:r>
              <a:rPr lang="zh-CN" altLang="en-US" sz="2400" dirty="0">
                <a:solidFill>
                  <a:srgbClr val="FF0000"/>
                </a:solidFill>
                <a:latin typeface="微软雅黑" panose="020B0503020204020204" pitchFamily="34" charset="-122"/>
                <a:ea typeface="微软雅黑" panose="020B0503020204020204" pitchFamily="34" charset="-122"/>
              </a:rPr>
              <a:t>将</a:t>
            </a:r>
            <a:r>
              <a:rPr lang="en-US" altLang="zh-CN" sz="2400" dirty="0">
                <a:solidFill>
                  <a:srgbClr val="FF0000"/>
                </a:solidFill>
                <a:latin typeface="微软雅黑" panose="020B0503020204020204" pitchFamily="34" charset="-122"/>
                <a:ea typeface="微软雅黑" panose="020B0503020204020204" pitchFamily="34" charset="-122"/>
              </a:rPr>
              <a:t>Sage(</a:t>
            </a:r>
            <a:r>
              <a:rPr lang="zh-CN" altLang="en-US" sz="2400" dirty="0">
                <a:solidFill>
                  <a:srgbClr val="FF0000"/>
                </a:solidFill>
                <a:latin typeface="微软雅黑" panose="020B0503020204020204" pitchFamily="34" charset="-122"/>
                <a:ea typeface="微软雅黑" panose="020B0503020204020204" pitchFamily="34" charset="-122"/>
              </a:rPr>
              <a:t>年龄</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的数据类型改为</a:t>
            </a:r>
            <a:r>
              <a:rPr lang="en-US" altLang="zh-CN" sz="2400" dirty="0">
                <a:solidFill>
                  <a:srgbClr val="FF0000"/>
                </a:solidFill>
                <a:latin typeface="微软雅黑" panose="020B0503020204020204" pitchFamily="34" charset="-122"/>
                <a:ea typeface="微软雅黑" panose="020B0503020204020204" pitchFamily="34" charset="-122"/>
              </a:rPr>
              <a:t>SMALLINT</a:t>
            </a:r>
            <a:r>
              <a:rPr lang="zh-CN" altLang="en-US" sz="2400" dirty="0">
                <a:solidFill>
                  <a:srgbClr val="FF0000"/>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smtClean="0">
                <a:solidFill>
                  <a:srgbClr val="0000FF"/>
                </a:solidFill>
                <a:latin typeface="微软雅黑" panose="020B0503020204020204" pitchFamily="34" charset="-122"/>
                <a:ea typeface="微软雅黑" panose="020B0503020204020204" pitchFamily="34" charset="-122"/>
              </a:rPr>
              <a:t>ALTER </a:t>
            </a:r>
            <a:r>
              <a:rPr lang="en-US" altLang="zh-CN" sz="2400" dirty="0">
                <a:solidFill>
                  <a:srgbClr val="0000FF"/>
                </a:solidFill>
                <a:latin typeface="微软雅黑" panose="020B0503020204020204" pitchFamily="34" charset="-122"/>
                <a:ea typeface="微软雅黑" panose="020B0503020204020204" pitchFamily="34" charset="-122"/>
              </a:rPr>
              <a:t>TABLE Students ALTER COLUMN Sage </a:t>
            </a:r>
            <a:r>
              <a:rPr lang="en-US" altLang="zh-CN" sz="2400" dirty="0" smtClean="0">
                <a:solidFill>
                  <a:srgbClr val="0000FF"/>
                </a:solidFill>
                <a:latin typeface="微软雅黑" panose="020B0503020204020204" pitchFamily="34" charset="-122"/>
                <a:ea typeface="微软雅黑" panose="020B0503020204020204" pitchFamily="34" charset="-122"/>
              </a:rPr>
              <a:t>SMALLINT</a:t>
            </a:r>
            <a:endParaRPr lang="zh-CN" altLang="en-US" sz="2400" dirty="0" smtClean="0">
              <a:solidFill>
                <a:srgbClr val="0000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smtClean="0">
                <a:solidFill>
                  <a:srgbClr val="482EE2"/>
                </a:solidFill>
                <a:latin typeface="微软雅黑" panose="020B0503020204020204" pitchFamily="34" charset="-122"/>
                <a:ea typeface="微软雅黑" panose="020B0503020204020204" pitchFamily="34" charset="-122"/>
              </a:rPr>
              <a:t>修改原有的列定义有可能会破坏已有数据。</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例</a:t>
            </a:r>
            <a:r>
              <a:rPr lang="en-US" altLang="zh-CN" sz="2400" dirty="0">
                <a:solidFill>
                  <a:srgbClr val="FF0000"/>
                </a:solidFill>
                <a:latin typeface="微软雅黑" panose="020B0503020204020204" pitchFamily="34" charset="-122"/>
                <a:ea typeface="微软雅黑" panose="020B0503020204020204" pitchFamily="34" charset="-122"/>
              </a:rPr>
              <a:t>1.5  </a:t>
            </a:r>
            <a:r>
              <a:rPr lang="zh-CN" altLang="en-US" sz="2400" dirty="0">
                <a:solidFill>
                  <a:srgbClr val="FF0000"/>
                </a:solidFill>
                <a:latin typeface="微软雅黑" panose="020B0503020204020204" pitchFamily="34" charset="-122"/>
                <a:ea typeface="微软雅黑" panose="020B0503020204020204" pitchFamily="34" charset="-122"/>
              </a:rPr>
              <a:t>删除属性列</a:t>
            </a:r>
            <a:r>
              <a:rPr lang="en-US" altLang="zh-CN" sz="2400" dirty="0">
                <a:solidFill>
                  <a:srgbClr val="FF0000"/>
                </a:solidFill>
                <a:latin typeface="微软雅黑" panose="020B0503020204020204" pitchFamily="34" charset="-122"/>
                <a:ea typeface="微软雅黑" panose="020B0503020204020204" pitchFamily="34" charset="-122"/>
              </a:rPr>
              <a:t>Sage</a:t>
            </a:r>
            <a:r>
              <a:rPr lang="zh-CN" altLang="en-US" sz="2400" dirty="0">
                <a:solidFill>
                  <a:srgbClr val="FF0000"/>
                </a:solidFill>
                <a:latin typeface="微软雅黑" panose="020B0503020204020204" pitchFamily="34" charset="-122"/>
                <a:ea typeface="微软雅黑" panose="020B0503020204020204" pitchFamily="34" charset="-122"/>
              </a:rPr>
              <a:t>的命令为：</a:t>
            </a:r>
          </a:p>
          <a:p>
            <a:pPr>
              <a:lnSpc>
                <a:spcPct val="150000"/>
              </a:lnSpc>
              <a:buFont typeface="Symbol" panose="05050102010706020507" pitchFamily="18" charset="2"/>
              <a:buNone/>
            </a:pPr>
            <a:r>
              <a:rPr lang="en-US" altLang="zh-CN" sz="2400" dirty="0" smtClean="0">
                <a:solidFill>
                  <a:srgbClr val="0000FF"/>
                </a:solidFill>
                <a:latin typeface="微软雅黑" panose="020B0503020204020204" pitchFamily="34" charset="-122"/>
                <a:ea typeface="微软雅黑" panose="020B0503020204020204" pitchFamily="34" charset="-122"/>
              </a:rPr>
              <a:t>ALTER </a:t>
            </a:r>
            <a:r>
              <a:rPr lang="en-US" altLang="zh-CN" sz="2400" dirty="0">
                <a:solidFill>
                  <a:srgbClr val="0000FF"/>
                </a:solidFill>
                <a:latin typeface="微软雅黑" panose="020B0503020204020204" pitchFamily="34" charset="-122"/>
                <a:ea typeface="微软雅黑" panose="020B0503020204020204" pitchFamily="34" charset="-122"/>
              </a:rPr>
              <a:t>TABLE Students DROP COLUMN </a:t>
            </a:r>
            <a:r>
              <a:rPr lang="en-US" altLang="zh-CN" sz="2400" dirty="0" smtClean="0">
                <a:solidFill>
                  <a:srgbClr val="0000FF"/>
                </a:solidFill>
                <a:latin typeface="微软雅黑" panose="020B0503020204020204" pitchFamily="34" charset="-122"/>
                <a:ea typeface="微软雅黑" panose="020B0503020204020204" pitchFamily="34" charset="-122"/>
              </a:rPr>
              <a:t>Sage</a:t>
            </a:r>
          </a:p>
        </p:txBody>
      </p:sp>
    </p:spTree>
    <p:extLst>
      <p:ext uri="{BB962C8B-B14F-4D97-AF65-F5344CB8AC3E}">
        <p14:creationId xmlns:p14="http://schemas.microsoft.com/office/powerpoint/2010/main" val="3325564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360" y="421940"/>
            <a:ext cx="10302239" cy="2862322"/>
          </a:xfrm>
          <a:prstGeom prst="rect">
            <a:avLst/>
          </a:prstGeom>
        </p:spPr>
        <p:txBody>
          <a:bodyPr wrap="square">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十六、删除</a:t>
            </a:r>
            <a:r>
              <a:rPr lang="zh-CN" altLang="en-US" sz="2400" dirty="0">
                <a:solidFill>
                  <a:srgbClr val="FF0000"/>
                </a:solidFill>
                <a:latin typeface="微软雅黑" panose="020B0503020204020204" pitchFamily="34" charset="-122"/>
                <a:ea typeface="微软雅黑" panose="020B0503020204020204" pitchFamily="34" charset="-122"/>
              </a:rPr>
              <a:t>基本表 </a:t>
            </a:r>
            <a:r>
              <a:rPr lang="en-US" altLang="zh-CN" sz="2400" dirty="0">
                <a:solidFill>
                  <a:srgbClr val="000000"/>
                </a:solidFill>
                <a:latin typeface="微软雅黑" panose="020B0503020204020204" pitchFamily="34" charset="-122"/>
                <a:ea typeface="微软雅黑" panose="020B0503020204020204" pitchFamily="34" charset="-122"/>
              </a:rPr>
              <a:t/>
            </a:r>
            <a:br>
              <a:rPr lang="en-US" altLang="zh-CN" sz="2400" dirty="0">
                <a:solidFill>
                  <a:srgbClr val="000000"/>
                </a:solidFill>
                <a:latin typeface="微软雅黑" panose="020B0503020204020204" pitchFamily="34" charset="-122"/>
                <a:ea typeface="微软雅黑" panose="020B0503020204020204" pitchFamily="34" charset="-122"/>
              </a:rPr>
            </a:br>
            <a:r>
              <a:rPr lang="zh-CN" altLang="en-US" sz="2400" dirty="0">
                <a:solidFill>
                  <a:srgbClr val="0000FF"/>
                </a:solidFill>
                <a:latin typeface="微软雅黑" panose="020B0503020204020204" pitchFamily="34" charset="-122"/>
                <a:ea typeface="微软雅黑" panose="020B0503020204020204" pitchFamily="34" charset="-122"/>
              </a:rPr>
              <a:t>用</a:t>
            </a:r>
            <a:r>
              <a:rPr lang="en-US" altLang="zh-CN" sz="2400" dirty="0">
                <a:solidFill>
                  <a:srgbClr val="0000FF"/>
                </a:solidFill>
                <a:latin typeface="微软雅黑" panose="020B0503020204020204" pitchFamily="34" charset="-122"/>
                <a:ea typeface="微软雅黑" panose="020B0503020204020204" pitchFamily="34" charset="-122"/>
              </a:rPr>
              <a:t>DROP TABLE</a:t>
            </a:r>
            <a:r>
              <a:rPr lang="zh-CN" altLang="en-US" sz="2400" dirty="0">
                <a:solidFill>
                  <a:srgbClr val="0000FF"/>
                </a:solidFill>
                <a:latin typeface="微软雅黑" panose="020B0503020204020204" pitchFamily="34" charset="-122"/>
                <a:ea typeface="微软雅黑" panose="020B0503020204020204" pitchFamily="34" charset="-122"/>
              </a:rPr>
              <a:t>语句可删除基本表。其一般格式为</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en-US" altLang="zh-CN" sz="2400" dirty="0" smtClean="0">
                <a:solidFill>
                  <a:srgbClr val="0000FF"/>
                </a:solidFill>
                <a:latin typeface="微软雅黑" panose="020B0503020204020204" pitchFamily="34" charset="-122"/>
                <a:ea typeface="微软雅黑" panose="020B0503020204020204" pitchFamily="34" charset="-122"/>
              </a:rPr>
              <a:t>DROP </a:t>
            </a:r>
            <a:r>
              <a:rPr lang="en-US" altLang="zh-CN" sz="2400" dirty="0">
                <a:solidFill>
                  <a:srgbClr val="0000FF"/>
                </a:solidFill>
                <a:latin typeface="微软雅黑" panose="020B0503020204020204" pitchFamily="34" charset="-122"/>
                <a:ea typeface="微软雅黑" panose="020B0503020204020204" pitchFamily="34" charset="-122"/>
              </a:rPr>
              <a:t>TABLE &lt;</a:t>
            </a:r>
            <a:r>
              <a:rPr lang="zh-CN" altLang="en-US" sz="2400" dirty="0">
                <a:solidFill>
                  <a:srgbClr val="0000FF"/>
                </a:solidFill>
                <a:latin typeface="微软雅黑" panose="020B0503020204020204" pitchFamily="34" charset="-122"/>
                <a:ea typeface="微软雅黑" panose="020B0503020204020204" pitchFamily="34" charset="-122"/>
              </a:rPr>
              <a:t>表名&gt; </a:t>
            </a:r>
            <a:br>
              <a:rPr lang="zh-CN" altLang="en-US" sz="2400" dirty="0">
                <a:solidFill>
                  <a:srgbClr val="0000FF"/>
                </a:solidFill>
                <a:latin typeface="微软雅黑" panose="020B0503020204020204" pitchFamily="34" charset="-122"/>
                <a:ea typeface="微软雅黑" panose="020B0503020204020204" pitchFamily="34" charset="-122"/>
              </a:rPr>
            </a:br>
            <a:r>
              <a:rPr lang="zh-CN" altLang="en-US" sz="2400" dirty="0">
                <a:solidFill>
                  <a:srgbClr val="FF0000"/>
                </a:solidFill>
                <a:latin typeface="微软雅黑" panose="020B0503020204020204" pitchFamily="34" charset="-122"/>
                <a:ea typeface="微软雅黑" panose="020B0503020204020204" pitchFamily="34" charset="-122"/>
              </a:rPr>
              <a:t>例</a:t>
            </a:r>
            <a:r>
              <a:rPr lang="en-US" altLang="zh-CN" sz="2400" dirty="0">
                <a:solidFill>
                  <a:srgbClr val="FF0000"/>
                </a:solidFill>
                <a:latin typeface="微软雅黑" panose="020B0503020204020204" pitchFamily="34" charset="-122"/>
                <a:ea typeface="微软雅黑" panose="020B0503020204020204" pitchFamily="34" charset="-122"/>
              </a:rPr>
              <a:t>1.6  </a:t>
            </a:r>
            <a:r>
              <a:rPr lang="zh-CN" altLang="en-US" sz="2400" dirty="0">
                <a:solidFill>
                  <a:srgbClr val="FF0000"/>
                </a:solidFill>
                <a:latin typeface="微软雅黑" panose="020B0503020204020204" pitchFamily="34" charset="-122"/>
                <a:ea typeface="微软雅黑" panose="020B0503020204020204" pitchFamily="34" charset="-122"/>
              </a:rPr>
              <a:t>删除</a:t>
            </a:r>
            <a:r>
              <a:rPr lang="en-US" altLang="zh-CN" sz="2400" dirty="0">
                <a:solidFill>
                  <a:srgbClr val="FF0000"/>
                </a:solidFill>
                <a:latin typeface="微软雅黑" panose="020B0503020204020204" pitchFamily="34" charset="-122"/>
                <a:ea typeface="微软雅黑" panose="020B0503020204020204" pitchFamily="34" charset="-122"/>
              </a:rPr>
              <a:t>Students</a:t>
            </a:r>
            <a:r>
              <a:rPr lang="zh-CN" altLang="en-US" sz="2400" dirty="0">
                <a:solidFill>
                  <a:srgbClr val="FF0000"/>
                </a:solidFill>
                <a:latin typeface="微软雅黑" panose="020B0503020204020204" pitchFamily="34" charset="-122"/>
                <a:ea typeface="微软雅黑" panose="020B0503020204020204" pitchFamily="34" charset="-122"/>
              </a:rPr>
              <a:t>表。</a:t>
            </a:r>
            <a:r>
              <a:rPr lang="zh-CN" altLang="en-US" sz="2400" dirty="0">
                <a:solidFill>
                  <a:srgbClr val="482EE2"/>
                </a:solidFill>
                <a:latin typeface="微软雅黑" panose="020B0503020204020204" pitchFamily="34" charset="-122"/>
                <a:ea typeface="微软雅黑" panose="020B0503020204020204" pitchFamily="34" charset="-122"/>
              </a:rPr>
              <a:t/>
            </a:r>
            <a:br>
              <a:rPr lang="zh-CN" altLang="en-US" sz="2400" dirty="0">
                <a:solidFill>
                  <a:srgbClr val="482EE2"/>
                </a:solidFill>
                <a:latin typeface="微软雅黑" panose="020B0503020204020204" pitchFamily="34" charset="-122"/>
                <a:ea typeface="微软雅黑" panose="020B0503020204020204" pitchFamily="34" charset="-122"/>
              </a:rPr>
            </a:br>
            <a:r>
              <a:rPr lang="en-US" altLang="zh-CN" sz="2400" dirty="0" smtClean="0">
                <a:solidFill>
                  <a:srgbClr val="0000FF"/>
                </a:solidFill>
                <a:latin typeface="微软雅黑" panose="020B0503020204020204" pitchFamily="34" charset="-122"/>
                <a:ea typeface="微软雅黑" panose="020B0503020204020204" pitchFamily="34" charset="-122"/>
              </a:rPr>
              <a:t>DROP </a:t>
            </a:r>
            <a:r>
              <a:rPr lang="en-US" altLang="zh-CN" sz="2400" dirty="0">
                <a:solidFill>
                  <a:srgbClr val="0000FF"/>
                </a:solidFill>
                <a:latin typeface="微软雅黑" panose="020B0503020204020204" pitchFamily="34" charset="-122"/>
                <a:ea typeface="微软雅黑" panose="020B0503020204020204" pitchFamily="34" charset="-122"/>
              </a:rPr>
              <a:t>TABLE  </a:t>
            </a:r>
            <a:r>
              <a:rPr lang="en-US" altLang="zh-CN" sz="2400" dirty="0" smtClean="0">
                <a:solidFill>
                  <a:srgbClr val="0000FF"/>
                </a:solidFill>
                <a:latin typeface="微软雅黑" panose="020B0503020204020204" pitchFamily="34" charset="-122"/>
                <a:ea typeface="微软雅黑" panose="020B0503020204020204" pitchFamily="34" charset="-122"/>
              </a:rPr>
              <a:t>Students</a:t>
            </a:r>
            <a:r>
              <a:rPr lang="zh-CN" altLang="en-US" sz="2400" dirty="0" smtClean="0">
                <a:solidFill>
                  <a:srgbClr val="0000FF"/>
                </a:solidFill>
                <a:latin typeface="微软雅黑" panose="020B0503020204020204" pitchFamily="34" charset="-122"/>
                <a:ea typeface="微软雅黑" panose="020B0503020204020204" pitchFamily="34" charset="-122"/>
              </a:rPr>
              <a:t>问题</a:t>
            </a:r>
            <a:r>
              <a:rPr lang="zh-CN" altLang="en-US" sz="2400" dirty="0">
                <a:solidFill>
                  <a:srgbClr val="0000FF"/>
                </a:solidFill>
                <a:latin typeface="微软雅黑" panose="020B0503020204020204" pitchFamily="34" charset="-122"/>
                <a:ea typeface="微软雅黑" panose="020B0503020204020204" pitchFamily="34" charset="-122"/>
              </a:rPr>
              <a:t>在哪里？</a:t>
            </a:r>
            <a:br>
              <a:rPr lang="zh-CN" altLang="en-US" sz="2400" dirty="0">
                <a:solidFill>
                  <a:srgbClr val="0000FF"/>
                </a:solidFill>
                <a:latin typeface="微软雅黑" panose="020B0503020204020204" pitchFamily="34" charset="-122"/>
                <a:ea typeface="微软雅黑" panose="020B0503020204020204" pitchFamily="34" charset="-122"/>
              </a:rPr>
            </a:br>
            <a:r>
              <a:rPr lang="en-US" altLang="zh-CN" sz="2400" dirty="0">
                <a:solidFill>
                  <a:srgbClr val="0000FF"/>
                </a:solidFill>
                <a:latin typeface="微软雅黑" panose="020B0503020204020204" pitchFamily="34" charset="-122"/>
                <a:ea typeface="微软雅黑" panose="020B0503020204020204" pitchFamily="34" charset="-122"/>
              </a:rPr>
              <a:t>Reports</a:t>
            </a:r>
            <a:r>
              <a:rPr lang="zh-CN" altLang="en-US" sz="2400" dirty="0">
                <a:solidFill>
                  <a:srgbClr val="0000FF"/>
                </a:solidFill>
                <a:latin typeface="微软雅黑" panose="020B0503020204020204" pitchFamily="34" charset="-122"/>
                <a:ea typeface="微软雅黑" panose="020B0503020204020204" pitchFamily="34" charset="-122"/>
              </a:rPr>
              <a:t>中的</a:t>
            </a:r>
            <a:r>
              <a:rPr lang="en-US" altLang="zh-CN" sz="2400" dirty="0" err="1">
                <a:solidFill>
                  <a:srgbClr val="0000FF"/>
                </a:solidFill>
                <a:latin typeface="微软雅黑" panose="020B0503020204020204" pitchFamily="34" charset="-122"/>
                <a:ea typeface="微软雅黑" panose="020B0503020204020204" pitchFamily="34" charset="-122"/>
              </a:rPr>
              <a:t>Sno</a:t>
            </a:r>
            <a:r>
              <a:rPr lang="zh-CN" altLang="en-US" sz="2400" dirty="0">
                <a:solidFill>
                  <a:srgbClr val="0000FF"/>
                </a:solidFill>
                <a:latin typeface="微软雅黑" panose="020B0503020204020204" pitchFamily="34" charset="-122"/>
                <a:ea typeface="微软雅黑" panose="020B0503020204020204" pitchFamily="34" charset="-122"/>
              </a:rPr>
              <a:t>参照了</a:t>
            </a:r>
            <a:r>
              <a:rPr lang="en-US" altLang="zh-CN" sz="2400" dirty="0">
                <a:solidFill>
                  <a:srgbClr val="0000FF"/>
                </a:solidFill>
                <a:latin typeface="微软雅黑" panose="020B0503020204020204" pitchFamily="34" charset="-122"/>
                <a:ea typeface="微软雅黑" panose="020B0503020204020204" pitchFamily="34" charset="-122"/>
              </a:rPr>
              <a:t>Students</a:t>
            </a:r>
            <a:r>
              <a:rPr lang="zh-CN" altLang="en-US" sz="2400" dirty="0">
                <a:solidFill>
                  <a:srgbClr val="0000FF"/>
                </a:solidFill>
                <a:latin typeface="微软雅黑" panose="020B0503020204020204" pitchFamily="34" charset="-122"/>
                <a:ea typeface="微软雅黑" panose="020B0503020204020204" pitchFamily="34" charset="-122"/>
              </a:rPr>
              <a:t>表中的</a:t>
            </a:r>
            <a:r>
              <a:rPr lang="en-US" altLang="zh-CN" sz="2400" dirty="0" err="1" smtClean="0">
                <a:solidFill>
                  <a:srgbClr val="0000FF"/>
                </a:solidFill>
                <a:latin typeface="微软雅黑" panose="020B0503020204020204" pitchFamily="34" charset="-122"/>
                <a:ea typeface="微软雅黑" panose="020B0503020204020204" pitchFamily="34" charset="-122"/>
              </a:rPr>
              <a:t>Sno</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5474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8307" y="280009"/>
            <a:ext cx="11181805" cy="6186309"/>
          </a:xfrm>
          <a:prstGeom prst="rect">
            <a:avLst/>
          </a:prstGeom>
        </p:spPr>
        <p:txBody>
          <a:bodyPr wrap="square">
            <a:spAutoFit/>
          </a:bodyPr>
          <a:lstStyle/>
          <a:p>
            <a:pPr algn="just">
              <a:lnSpc>
                <a:spcPct val="150000"/>
              </a:lnSpc>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十七、建立</a:t>
            </a:r>
            <a:r>
              <a:rPr lang="zh-CN" altLang="en-US" sz="2400" dirty="0">
                <a:solidFill>
                  <a:srgbClr val="FF0000"/>
                </a:solidFill>
                <a:latin typeface="微软雅黑" panose="020B0503020204020204" pitchFamily="34" charset="-122"/>
                <a:ea typeface="微软雅黑" panose="020B0503020204020204" pitchFamily="34" charset="-122"/>
              </a:rPr>
              <a:t>与删除索引 </a:t>
            </a:r>
            <a:endParaRPr lang="en-US" altLang="zh-CN" sz="2400" dirty="0">
              <a:solidFill>
                <a:srgbClr val="FF0000"/>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建立索引的语句格式为：</a:t>
            </a:r>
          </a:p>
          <a:p>
            <a:pPr algn="just">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CREATE </a:t>
            </a:r>
            <a:r>
              <a:rPr lang="en-US" altLang="zh-CN" sz="2400" dirty="0">
                <a:solidFill>
                  <a:srgbClr val="482EE2"/>
                </a:solidFill>
                <a:latin typeface="微软雅黑" panose="020B0503020204020204" pitchFamily="34" charset="-122"/>
                <a:ea typeface="微软雅黑" panose="020B0503020204020204" pitchFamily="34" charset="-122"/>
              </a:rPr>
              <a:t>[UNIQUE] [CLUSTERED] INDEX&lt;</a:t>
            </a:r>
            <a:r>
              <a:rPr lang="zh-CN" altLang="en-US" sz="2400" dirty="0">
                <a:solidFill>
                  <a:srgbClr val="482EE2"/>
                </a:solidFill>
                <a:latin typeface="微软雅黑" panose="020B0503020204020204" pitchFamily="34" charset="-122"/>
                <a:ea typeface="微软雅黑" panose="020B0503020204020204" pitchFamily="34" charset="-122"/>
              </a:rPr>
              <a:t>索引名</a:t>
            </a:r>
            <a:r>
              <a:rPr lang="zh-CN" altLang="en-US" sz="2400" dirty="0" smtClean="0">
                <a:solidFill>
                  <a:srgbClr val="482EE2"/>
                </a:solidFill>
                <a:latin typeface="微软雅黑" panose="020B0503020204020204" pitchFamily="34" charset="-122"/>
                <a:ea typeface="微软雅黑" panose="020B0503020204020204" pitchFamily="34" charset="-122"/>
              </a:rPr>
              <a:t>&gt; </a:t>
            </a:r>
            <a:r>
              <a:rPr lang="en-US" altLang="zh-CN" sz="2400" dirty="0" smtClean="0">
                <a:solidFill>
                  <a:srgbClr val="482EE2"/>
                </a:solidFill>
                <a:latin typeface="微软雅黑" panose="020B0503020204020204" pitchFamily="34" charset="-122"/>
                <a:ea typeface="微软雅黑" panose="020B0503020204020204" pitchFamily="34" charset="-122"/>
              </a:rPr>
              <a:t>ON </a:t>
            </a:r>
          </a:p>
          <a:p>
            <a:pPr algn="just">
              <a:lnSpc>
                <a:spcPct val="150000"/>
              </a:lnSpc>
              <a:buFont typeface="Symbol" panose="05050102010706020507" pitchFamily="18" charset="2"/>
              <a:buNone/>
            </a:pPr>
            <a:r>
              <a:rPr lang="en-US" altLang="zh-CN" sz="2400" dirty="0" smtClean="0">
                <a:solidFill>
                  <a:srgbClr val="482EE2"/>
                </a:solidFill>
                <a:latin typeface="微软雅黑" panose="020B0503020204020204" pitchFamily="34" charset="-122"/>
                <a:ea typeface="微软雅黑" panose="020B0503020204020204" pitchFamily="34" charset="-122"/>
              </a:rPr>
              <a:t>&lt;</a:t>
            </a:r>
            <a:r>
              <a:rPr lang="zh-CN" altLang="en-US" sz="2400" dirty="0">
                <a:solidFill>
                  <a:srgbClr val="482EE2"/>
                </a:solidFill>
                <a:latin typeface="微软雅黑" panose="020B0503020204020204" pitchFamily="34" charset="-122"/>
                <a:ea typeface="微软雅黑" panose="020B0503020204020204" pitchFamily="34" charset="-122"/>
              </a:rPr>
              <a:t>表名&gt; (&lt;列名&gt; [&lt;排序方式</a:t>
            </a:r>
            <a:r>
              <a:rPr lang="zh-CN" altLang="en-US" sz="2400" dirty="0" smtClean="0">
                <a:solidFill>
                  <a:srgbClr val="482EE2"/>
                </a:solidFill>
                <a:latin typeface="微软雅黑" panose="020B0503020204020204" pitchFamily="34" charset="-122"/>
                <a:ea typeface="微软雅黑" panose="020B0503020204020204" pitchFamily="34" charset="-122"/>
              </a:rPr>
              <a:t>&gt;]     [</a:t>
            </a:r>
            <a:r>
              <a:rPr lang="zh-CN" altLang="en-US" sz="2400" dirty="0">
                <a:solidFill>
                  <a:srgbClr val="482EE2"/>
                </a:solidFill>
                <a:latin typeface="微软雅黑" panose="020B0503020204020204" pitchFamily="34" charset="-122"/>
                <a:ea typeface="微软雅黑" panose="020B0503020204020204" pitchFamily="34" charset="-122"/>
              </a:rPr>
              <a:t>，&lt;列名&gt;[&lt;排序方式&gt;]]…)</a:t>
            </a:r>
            <a:endParaRPr lang="en-US" altLang="zh-CN" sz="2400" dirty="0">
              <a:solidFill>
                <a:srgbClr val="482EE2"/>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a:solidFill>
                  <a:srgbClr val="CC00FF"/>
                </a:solidFill>
                <a:latin typeface="微软雅黑" panose="020B0503020204020204" pitchFamily="34" charset="-122"/>
                <a:ea typeface="微软雅黑" panose="020B0503020204020204" pitchFamily="34" charset="-122"/>
              </a:rPr>
              <a:t>说明</a:t>
            </a:r>
            <a:r>
              <a:rPr lang="zh-CN" altLang="en-US" sz="2400" dirty="0" smtClean="0">
                <a:solidFill>
                  <a:srgbClr val="CC00FF"/>
                </a:solidFill>
                <a:latin typeface="微软雅黑" panose="020B0503020204020204" pitchFamily="34" charset="-122"/>
                <a:ea typeface="微软雅黑" panose="020B0503020204020204" pitchFamily="34" charset="-122"/>
              </a:rPr>
              <a:t>：</a:t>
            </a:r>
            <a:endParaRPr lang="en-US" altLang="zh-CN" sz="2400" dirty="0" smtClean="0">
              <a:solidFill>
                <a:srgbClr val="CC00FF"/>
              </a:solidFill>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solidFill>
                  <a:srgbClr val="DA3FFF"/>
                </a:solidFill>
                <a:latin typeface="微软雅黑" panose="020B0503020204020204" pitchFamily="34" charset="-122"/>
                <a:ea typeface="微软雅黑" panose="020B0503020204020204" pitchFamily="34" charset="-122"/>
              </a:rPr>
              <a:t>(</a:t>
            </a:r>
            <a:r>
              <a:rPr lang="en-US" altLang="zh-CN" sz="2400" dirty="0">
                <a:solidFill>
                  <a:srgbClr val="DA3FFF"/>
                </a:solidFill>
                <a:latin typeface="微软雅黑" panose="020B0503020204020204" pitchFamily="34" charset="-122"/>
                <a:ea typeface="微软雅黑" panose="020B0503020204020204" pitchFamily="34" charset="-122"/>
              </a:rPr>
              <a:t>1) &lt;</a:t>
            </a:r>
            <a:r>
              <a:rPr lang="zh-CN" altLang="en-US" sz="2400" dirty="0">
                <a:solidFill>
                  <a:srgbClr val="DA3FFF"/>
                </a:solidFill>
                <a:latin typeface="微软雅黑" panose="020B0503020204020204" pitchFamily="34" charset="-122"/>
                <a:ea typeface="微软雅黑" panose="020B0503020204020204" pitchFamily="34" charset="-122"/>
              </a:rPr>
              <a:t>表名&gt;是要为其创建索引的基本表的名字。每个&lt;列名&gt;还可以用&lt;排序方式&gt;来指定索引值按</a:t>
            </a:r>
            <a:r>
              <a:rPr lang="en-US" altLang="zh-CN" sz="2400" dirty="0">
                <a:solidFill>
                  <a:srgbClr val="DA3FFF"/>
                </a:solidFill>
                <a:latin typeface="微软雅黑" panose="020B0503020204020204" pitchFamily="34" charset="-122"/>
                <a:ea typeface="微软雅黑" panose="020B0503020204020204" pitchFamily="34" charset="-122"/>
              </a:rPr>
              <a:t>ASC(</a:t>
            </a:r>
            <a:r>
              <a:rPr lang="zh-CN" altLang="en-US" sz="2400" dirty="0">
                <a:solidFill>
                  <a:srgbClr val="DA3FFF"/>
                </a:solidFill>
                <a:latin typeface="微软雅黑" panose="020B0503020204020204" pitchFamily="34" charset="-122"/>
                <a:ea typeface="微软雅黑" panose="020B0503020204020204" pitchFamily="34" charset="-122"/>
              </a:rPr>
              <a:t>升序)或</a:t>
            </a:r>
            <a:r>
              <a:rPr lang="en-US" altLang="zh-CN" sz="2400" dirty="0">
                <a:solidFill>
                  <a:srgbClr val="DA3FFF"/>
                </a:solidFill>
                <a:latin typeface="微软雅黑" panose="020B0503020204020204" pitchFamily="34" charset="-122"/>
                <a:ea typeface="微软雅黑" panose="020B0503020204020204" pitchFamily="34" charset="-122"/>
              </a:rPr>
              <a:t>DESC(</a:t>
            </a:r>
            <a:r>
              <a:rPr lang="zh-CN" altLang="en-US" sz="2400" dirty="0">
                <a:solidFill>
                  <a:srgbClr val="DA3FFF"/>
                </a:solidFill>
                <a:latin typeface="微软雅黑" panose="020B0503020204020204" pitchFamily="34" charset="-122"/>
                <a:ea typeface="微软雅黑" panose="020B0503020204020204" pitchFamily="34" charset="-122"/>
              </a:rPr>
              <a:t>降序) 方式排序，缺省值为</a:t>
            </a:r>
            <a:r>
              <a:rPr lang="en-US" altLang="zh-CN" sz="2400" dirty="0">
                <a:solidFill>
                  <a:srgbClr val="DA3FFF"/>
                </a:solidFill>
                <a:latin typeface="微软雅黑" panose="020B0503020204020204" pitchFamily="34" charset="-122"/>
                <a:ea typeface="微软雅黑" panose="020B0503020204020204" pitchFamily="34" charset="-122"/>
              </a:rPr>
              <a:t>ASC。</a:t>
            </a:r>
          </a:p>
          <a:p>
            <a:pPr algn="just">
              <a:lnSpc>
                <a:spcPct val="150000"/>
              </a:lnSpc>
            </a:pPr>
            <a:r>
              <a:rPr lang="en-US" altLang="zh-CN" sz="2400" dirty="0" smtClean="0">
                <a:solidFill>
                  <a:srgbClr val="DA3FFF"/>
                </a:solidFill>
                <a:latin typeface="微软雅黑" panose="020B0503020204020204" pitchFamily="34" charset="-122"/>
                <a:ea typeface="微软雅黑" panose="020B0503020204020204" pitchFamily="34" charset="-122"/>
              </a:rPr>
              <a:t>(</a:t>
            </a:r>
            <a:r>
              <a:rPr lang="en-US" altLang="zh-CN" sz="2400" dirty="0">
                <a:solidFill>
                  <a:srgbClr val="DA3FFF"/>
                </a:solidFill>
                <a:latin typeface="微软雅黑" panose="020B0503020204020204" pitchFamily="34" charset="-122"/>
                <a:ea typeface="微软雅黑" panose="020B0503020204020204" pitchFamily="34" charset="-122"/>
              </a:rPr>
              <a:t>2) UNIQUE</a:t>
            </a:r>
            <a:r>
              <a:rPr lang="zh-CN" altLang="en-US" sz="2400" dirty="0">
                <a:solidFill>
                  <a:srgbClr val="DA3FFF"/>
                </a:solidFill>
                <a:latin typeface="微软雅黑" panose="020B0503020204020204" pitchFamily="34" charset="-122"/>
                <a:ea typeface="微软雅黑" panose="020B0503020204020204" pitchFamily="34" charset="-122"/>
              </a:rPr>
              <a:t>表明每一个索引值只对应唯一的一个元组，即索引值相同的元组只索引一次。</a:t>
            </a:r>
          </a:p>
          <a:p>
            <a:pPr algn="just">
              <a:lnSpc>
                <a:spcPct val="150000"/>
              </a:lnSpc>
            </a:pPr>
            <a:r>
              <a:rPr lang="en-US" altLang="zh-CN" sz="2400" dirty="0" smtClean="0">
                <a:solidFill>
                  <a:srgbClr val="DA3FFF"/>
                </a:solidFill>
                <a:latin typeface="微软雅黑" panose="020B0503020204020204" pitchFamily="34" charset="-122"/>
                <a:ea typeface="微软雅黑" panose="020B0503020204020204" pitchFamily="34" charset="-122"/>
              </a:rPr>
              <a:t>(</a:t>
            </a:r>
            <a:r>
              <a:rPr lang="en-US" altLang="zh-CN" sz="2400" dirty="0">
                <a:solidFill>
                  <a:srgbClr val="DA3FFF"/>
                </a:solidFill>
                <a:latin typeface="微软雅黑" panose="020B0503020204020204" pitchFamily="34" charset="-122"/>
                <a:ea typeface="微软雅黑" panose="020B0503020204020204" pitchFamily="34" charset="-122"/>
              </a:rPr>
              <a:t>3) CLUSTERED</a:t>
            </a:r>
            <a:r>
              <a:rPr lang="zh-CN" altLang="en-US" sz="2400" dirty="0">
                <a:solidFill>
                  <a:srgbClr val="DA3FFF"/>
                </a:solidFill>
                <a:latin typeface="微软雅黑" panose="020B0503020204020204" pitchFamily="34" charset="-122"/>
                <a:ea typeface="微软雅黑" panose="020B0503020204020204" pitchFamily="34" charset="-122"/>
              </a:rPr>
              <a:t>表示要建立的索引是聚簇索引。聚簇索引是指索引项的顺序与表中元组的物理顺序一致。</a:t>
            </a:r>
          </a:p>
        </p:txBody>
      </p:sp>
    </p:spTree>
    <p:extLst>
      <p:ext uri="{BB962C8B-B14F-4D97-AF65-F5344CB8AC3E}">
        <p14:creationId xmlns:p14="http://schemas.microsoft.com/office/powerpoint/2010/main" val="2149069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40525" y="150784"/>
            <a:ext cx="10276115" cy="6186309"/>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例</a:t>
            </a:r>
            <a:r>
              <a:rPr lang="en-US" altLang="zh-CN" sz="2400" dirty="0">
                <a:solidFill>
                  <a:srgbClr val="FF0000"/>
                </a:solidFill>
                <a:latin typeface="微软雅黑" panose="020B0503020204020204" pitchFamily="34" charset="-122"/>
                <a:ea typeface="微软雅黑" panose="020B0503020204020204" pitchFamily="34" charset="-122"/>
              </a:rPr>
              <a:t>1.8  </a:t>
            </a:r>
            <a:r>
              <a:rPr lang="zh-CN" altLang="en-US" sz="2400" dirty="0">
                <a:solidFill>
                  <a:srgbClr val="FF0000"/>
                </a:solidFill>
                <a:latin typeface="微软雅黑" panose="020B0503020204020204" pitchFamily="34" charset="-122"/>
                <a:ea typeface="微软雅黑" panose="020B0503020204020204" pitchFamily="34" charset="-122"/>
              </a:rPr>
              <a:t>建立索引，其中</a:t>
            </a:r>
          </a:p>
          <a:p>
            <a:pPr>
              <a:lnSpc>
                <a:spcPct val="150000"/>
              </a:lnSpc>
              <a:buFont typeface="Symbol" panose="05050102010706020507" pitchFamily="18" charset="2"/>
              <a:buNone/>
            </a:pPr>
            <a:r>
              <a:rPr lang="zh-CN" altLang="en-US" sz="2400" dirty="0">
                <a:solidFill>
                  <a:srgbClr val="482EE2"/>
                </a:solidFill>
                <a:latin typeface="微软雅黑" panose="020B0503020204020204" pitchFamily="34" charset="-122"/>
                <a:ea typeface="微软雅黑" panose="020B0503020204020204" pitchFamily="34" charset="-122"/>
              </a:rPr>
              <a:t>对</a:t>
            </a:r>
            <a:r>
              <a:rPr lang="en-US" altLang="zh-CN" sz="2400" dirty="0">
                <a:solidFill>
                  <a:srgbClr val="482EE2"/>
                </a:solidFill>
                <a:latin typeface="微软雅黑" panose="020B0503020204020204" pitchFamily="34" charset="-122"/>
                <a:ea typeface="微软雅黑" panose="020B0503020204020204" pitchFamily="34" charset="-122"/>
              </a:rPr>
              <a:t>Students</a:t>
            </a:r>
            <a:r>
              <a:rPr lang="zh-CN" altLang="en-US" sz="2400" dirty="0">
                <a:solidFill>
                  <a:srgbClr val="482EE2"/>
                </a:solidFill>
                <a:latin typeface="微软雅黑" panose="020B0503020204020204" pitchFamily="34" charset="-122"/>
                <a:ea typeface="微软雅黑" panose="020B0503020204020204" pitchFamily="34" charset="-122"/>
              </a:rPr>
              <a:t>表按</a:t>
            </a:r>
            <a:r>
              <a:rPr lang="en-US" altLang="zh-CN" sz="2400" dirty="0" err="1">
                <a:solidFill>
                  <a:srgbClr val="482EE2"/>
                </a:solidFill>
                <a:latin typeface="微软雅黑" panose="020B0503020204020204" pitchFamily="34" charset="-122"/>
                <a:ea typeface="微软雅黑" panose="020B0503020204020204" pitchFamily="34" charset="-122"/>
              </a:rPr>
              <a:t>Sno</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学号</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升序建唯一索引；</a:t>
            </a:r>
          </a:p>
          <a:p>
            <a:pPr>
              <a:lnSpc>
                <a:spcPct val="150000"/>
              </a:lnSpc>
              <a:buFont typeface="Symbol" panose="05050102010706020507" pitchFamily="18" charset="2"/>
              <a:buNone/>
            </a:pPr>
            <a:r>
              <a:rPr lang="zh-CN" altLang="en-US" sz="2400" dirty="0">
                <a:solidFill>
                  <a:srgbClr val="482EE2"/>
                </a:solidFill>
                <a:latin typeface="微软雅黑" panose="020B0503020204020204" pitchFamily="34" charset="-122"/>
                <a:ea typeface="微软雅黑" panose="020B0503020204020204" pitchFamily="34" charset="-122"/>
              </a:rPr>
              <a:t>对</a:t>
            </a:r>
            <a:r>
              <a:rPr lang="en-US" altLang="zh-CN" sz="2400" dirty="0">
                <a:solidFill>
                  <a:srgbClr val="482EE2"/>
                </a:solidFill>
                <a:latin typeface="微软雅黑" panose="020B0503020204020204" pitchFamily="34" charset="-122"/>
                <a:ea typeface="微软雅黑" panose="020B0503020204020204" pitchFamily="34" charset="-122"/>
              </a:rPr>
              <a:t>Courses</a:t>
            </a:r>
            <a:r>
              <a:rPr lang="zh-CN" altLang="en-US" sz="2400" dirty="0">
                <a:solidFill>
                  <a:srgbClr val="482EE2"/>
                </a:solidFill>
                <a:latin typeface="微软雅黑" panose="020B0503020204020204" pitchFamily="34" charset="-122"/>
                <a:ea typeface="微软雅黑" panose="020B0503020204020204" pitchFamily="34" charset="-122"/>
              </a:rPr>
              <a:t>表按</a:t>
            </a:r>
            <a:r>
              <a:rPr lang="en-US" altLang="zh-CN" sz="2400" dirty="0" err="1">
                <a:solidFill>
                  <a:srgbClr val="482EE2"/>
                </a:solidFill>
                <a:latin typeface="微软雅黑" panose="020B0503020204020204" pitchFamily="34" charset="-122"/>
                <a:ea typeface="微软雅黑" panose="020B0503020204020204" pitchFamily="34" charset="-122"/>
              </a:rPr>
              <a:t>Cno</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课程号</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升序建唯一索引；</a:t>
            </a:r>
          </a:p>
          <a:p>
            <a:pPr>
              <a:lnSpc>
                <a:spcPct val="150000"/>
              </a:lnSpc>
              <a:buFont typeface="Symbol" panose="05050102010706020507" pitchFamily="18" charset="2"/>
              <a:buNone/>
            </a:pPr>
            <a:r>
              <a:rPr lang="zh-CN" altLang="en-US" sz="2400" dirty="0">
                <a:solidFill>
                  <a:srgbClr val="482EE2"/>
                </a:solidFill>
                <a:latin typeface="微软雅黑" panose="020B0503020204020204" pitchFamily="34" charset="-122"/>
                <a:ea typeface="微软雅黑" panose="020B0503020204020204" pitchFamily="34" charset="-122"/>
              </a:rPr>
              <a:t>对</a:t>
            </a:r>
            <a:r>
              <a:rPr lang="en-US" altLang="zh-CN" sz="2400" dirty="0">
                <a:solidFill>
                  <a:srgbClr val="482EE2"/>
                </a:solidFill>
                <a:latin typeface="微软雅黑" panose="020B0503020204020204" pitchFamily="34" charset="-122"/>
                <a:ea typeface="微软雅黑" panose="020B0503020204020204" pitchFamily="34" charset="-122"/>
              </a:rPr>
              <a:t>Reports</a:t>
            </a:r>
            <a:r>
              <a:rPr lang="zh-CN" altLang="en-US" sz="2400" dirty="0">
                <a:solidFill>
                  <a:srgbClr val="482EE2"/>
                </a:solidFill>
                <a:latin typeface="微软雅黑" panose="020B0503020204020204" pitchFamily="34" charset="-122"/>
                <a:ea typeface="微软雅黑" panose="020B0503020204020204" pitchFamily="34" charset="-122"/>
              </a:rPr>
              <a:t>表按</a:t>
            </a:r>
            <a:r>
              <a:rPr lang="en-US" altLang="zh-CN" sz="2400" dirty="0" err="1">
                <a:solidFill>
                  <a:srgbClr val="482EE2"/>
                </a:solidFill>
                <a:latin typeface="微软雅黑" panose="020B0503020204020204" pitchFamily="34" charset="-122"/>
                <a:ea typeface="微软雅黑" panose="020B0503020204020204" pitchFamily="34" charset="-122"/>
              </a:rPr>
              <a:t>Sno</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学号</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升序和</a:t>
            </a:r>
            <a:r>
              <a:rPr lang="en-US" altLang="zh-CN" sz="2400" dirty="0" err="1">
                <a:solidFill>
                  <a:srgbClr val="482EE2"/>
                </a:solidFill>
                <a:latin typeface="微软雅黑" panose="020B0503020204020204" pitchFamily="34" charset="-122"/>
                <a:ea typeface="微软雅黑" panose="020B0503020204020204" pitchFamily="34" charset="-122"/>
              </a:rPr>
              <a:t>Cno</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课程号</a:t>
            </a:r>
            <a:r>
              <a:rPr lang="en-US" altLang="zh-CN" sz="2400" dirty="0">
                <a:solidFill>
                  <a:srgbClr val="482EE2"/>
                </a:solidFill>
                <a:latin typeface="微软雅黑" panose="020B0503020204020204" pitchFamily="34" charset="-122"/>
                <a:ea typeface="微软雅黑" panose="020B0503020204020204" pitchFamily="34" charset="-122"/>
              </a:rPr>
              <a:t>)</a:t>
            </a:r>
            <a:r>
              <a:rPr lang="zh-CN" altLang="en-US" sz="2400" dirty="0">
                <a:solidFill>
                  <a:srgbClr val="482EE2"/>
                </a:solidFill>
                <a:latin typeface="微软雅黑" panose="020B0503020204020204" pitchFamily="34" charset="-122"/>
                <a:ea typeface="微软雅黑" panose="020B0503020204020204" pitchFamily="34" charset="-122"/>
              </a:rPr>
              <a:t>号降序建唯一索引。其语句为：</a:t>
            </a:r>
          </a:p>
          <a:p>
            <a:pPr>
              <a:lnSpc>
                <a:spcPct val="150000"/>
              </a:lnSpc>
              <a:buFont typeface="Symbol" panose="05050102010706020507" pitchFamily="18" charset="2"/>
              <a:buNone/>
            </a:pPr>
            <a:r>
              <a:rPr lang="en-US" altLang="zh-CN" sz="2400" dirty="0">
                <a:solidFill>
                  <a:srgbClr val="0000FF"/>
                </a:solidFill>
                <a:latin typeface="微软雅黑" panose="020B0503020204020204" pitchFamily="34" charset="-122"/>
                <a:ea typeface="微软雅黑" panose="020B0503020204020204" pitchFamily="34" charset="-122"/>
              </a:rPr>
              <a:t>CREATE UNIQUE INDEX </a:t>
            </a:r>
            <a:r>
              <a:rPr lang="en-US" altLang="zh-CN" sz="2400" dirty="0" err="1">
                <a:solidFill>
                  <a:srgbClr val="0000FF"/>
                </a:solidFill>
                <a:latin typeface="微软雅黑" panose="020B0503020204020204" pitchFamily="34" charset="-122"/>
                <a:ea typeface="微软雅黑" panose="020B0503020204020204" pitchFamily="34" charset="-122"/>
              </a:rPr>
              <a:t>Stu_Sno</a:t>
            </a:r>
            <a:r>
              <a:rPr lang="en-US" altLang="zh-CN" sz="2400" dirty="0">
                <a:solidFill>
                  <a:srgbClr val="0000FF"/>
                </a:solidFill>
                <a:latin typeface="微软雅黑" panose="020B0503020204020204" pitchFamily="34" charset="-122"/>
                <a:ea typeface="微软雅黑" panose="020B0503020204020204" pitchFamily="34" charset="-122"/>
              </a:rPr>
              <a:t> ON Students(</a:t>
            </a:r>
            <a:r>
              <a:rPr lang="en-US" altLang="zh-CN" sz="2400" dirty="0" err="1">
                <a:solidFill>
                  <a:srgbClr val="0000FF"/>
                </a:solidFill>
                <a:latin typeface="微软雅黑" panose="020B0503020204020204" pitchFamily="34" charset="-122"/>
                <a:ea typeface="微软雅黑" panose="020B0503020204020204" pitchFamily="34" charset="-122"/>
              </a:rPr>
              <a:t>Sno</a:t>
            </a:r>
            <a:r>
              <a:rPr lang="en-US" altLang="zh-CN" sz="2400" dirty="0">
                <a:solidFill>
                  <a:srgbClr val="0000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a:solidFill>
                  <a:srgbClr val="0000FF"/>
                </a:solidFill>
                <a:latin typeface="微软雅黑" panose="020B0503020204020204" pitchFamily="34" charset="-122"/>
                <a:ea typeface="微软雅黑" panose="020B0503020204020204" pitchFamily="34" charset="-122"/>
              </a:rPr>
              <a:t>CREATE UNIQUE INDEX </a:t>
            </a:r>
            <a:r>
              <a:rPr lang="en-US" altLang="zh-CN" sz="2400" dirty="0" err="1">
                <a:solidFill>
                  <a:srgbClr val="0000FF"/>
                </a:solidFill>
                <a:latin typeface="微软雅黑" panose="020B0503020204020204" pitchFamily="34" charset="-122"/>
                <a:ea typeface="微软雅黑" panose="020B0503020204020204" pitchFamily="34" charset="-122"/>
              </a:rPr>
              <a:t>Cou_Cno</a:t>
            </a:r>
            <a:r>
              <a:rPr lang="en-US" altLang="zh-CN" sz="2400" dirty="0">
                <a:solidFill>
                  <a:srgbClr val="0000FF"/>
                </a:solidFill>
                <a:latin typeface="微软雅黑" panose="020B0503020204020204" pitchFamily="34" charset="-122"/>
                <a:ea typeface="微软雅黑" panose="020B0503020204020204" pitchFamily="34" charset="-122"/>
              </a:rPr>
              <a:t> ON Courses(</a:t>
            </a:r>
            <a:r>
              <a:rPr lang="en-US" altLang="zh-CN" sz="2400" dirty="0" err="1">
                <a:solidFill>
                  <a:srgbClr val="0000FF"/>
                </a:solidFill>
                <a:latin typeface="微软雅黑" panose="020B0503020204020204" pitchFamily="34" charset="-122"/>
                <a:ea typeface="微软雅黑" panose="020B0503020204020204" pitchFamily="34" charset="-122"/>
              </a:rPr>
              <a:t>Cno</a:t>
            </a:r>
            <a:r>
              <a:rPr lang="en-US" altLang="zh-CN" sz="2400" dirty="0">
                <a:solidFill>
                  <a:srgbClr val="0000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a:solidFill>
                  <a:srgbClr val="0000FF"/>
                </a:solidFill>
                <a:latin typeface="微软雅黑" panose="020B0503020204020204" pitchFamily="34" charset="-122"/>
                <a:ea typeface="微软雅黑" panose="020B0503020204020204" pitchFamily="34" charset="-122"/>
              </a:rPr>
              <a:t>CREATE UNIQUE INDEX </a:t>
            </a:r>
            <a:r>
              <a:rPr lang="en-US" altLang="zh-CN" sz="2400" dirty="0" err="1">
                <a:solidFill>
                  <a:srgbClr val="0000FF"/>
                </a:solidFill>
                <a:latin typeface="微软雅黑" panose="020B0503020204020204" pitchFamily="34" charset="-122"/>
                <a:ea typeface="微软雅黑" panose="020B0503020204020204" pitchFamily="34" charset="-122"/>
              </a:rPr>
              <a:t>Rep_Scno</a:t>
            </a:r>
            <a:r>
              <a:rPr lang="en-US" altLang="zh-CN" sz="2400" dirty="0">
                <a:solidFill>
                  <a:srgbClr val="0000FF"/>
                </a:solidFill>
                <a:latin typeface="微软雅黑" panose="020B0503020204020204" pitchFamily="34" charset="-122"/>
                <a:ea typeface="微软雅黑" panose="020B0503020204020204" pitchFamily="34" charset="-122"/>
              </a:rPr>
              <a:t> ON Reports(</a:t>
            </a:r>
            <a:r>
              <a:rPr lang="en-US" altLang="zh-CN" sz="2400" dirty="0" err="1">
                <a:solidFill>
                  <a:srgbClr val="0000FF"/>
                </a:solidFill>
                <a:latin typeface="微软雅黑" panose="020B0503020204020204" pitchFamily="34" charset="-122"/>
                <a:ea typeface="微软雅黑" panose="020B0503020204020204" pitchFamily="34" charset="-122"/>
              </a:rPr>
              <a:t>Sno</a:t>
            </a:r>
            <a:r>
              <a:rPr lang="en-US" altLang="zh-CN" sz="2400" dirty="0">
                <a:solidFill>
                  <a:srgbClr val="0000FF"/>
                </a:solidFill>
                <a:latin typeface="微软雅黑" panose="020B0503020204020204" pitchFamily="34" charset="-122"/>
                <a:ea typeface="微软雅黑" panose="020B0503020204020204" pitchFamily="34" charset="-122"/>
              </a:rPr>
              <a:t> ASC, </a:t>
            </a:r>
            <a:r>
              <a:rPr lang="en-US" altLang="zh-CN" sz="2400" dirty="0" err="1">
                <a:solidFill>
                  <a:srgbClr val="0000FF"/>
                </a:solidFill>
                <a:latin typeface="微软雅黑" panose="020B0503020204020204" pitchFamily="34" charset="-122"/>
                <a:ea typeface="微软雅黑" panose="020B0503020204020204" pitchFamily="34" charset="-122"/>
              </a:rPr>
              <a:t>Cno</a:t>
            </a:r>
            <a:r>
              <a:rPr lang="en-US" altLang="zh-CN" sz="2400" dirty="0">
                <a:solidFill>
                  <a:srgbClr val="0000FF"/>
                </a:solidFill>
                <a:latin typeface="微软雅黑" panose="020B0503020204020204" pitchFamily="34" charset="-122"/>
                <a:ea typeface="微软雅黑" panose="020B0503020204020204" pitchFamily="34" charset="-122"/>
              </a:rPr>
              <a:t> DESC) </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删除索引的语句格式为：</a:t>
            </a:r>
          </a:p>
          <a:p>
            <a:pPr>
              <a:lnSpc>
                <a:spcPct val="150000"/>
              </a:lnSpc>
            </a:pPr>
            <a:r>
              <a:rPr lang="en-US" altLang="zh-CN" sz="2400" dirty="0" smtClean="0">
                <a:solidFill>
                  <a:srgbClr val="0000FF"/>
                </a:solidFill>
                <a:latin typeface="微软雅黑" panose="020B0503020204020204" pitchFamily="34" charset="-122"/>
                <a:ea typeface="微软雅黑" panose="020B0503020204020204" pitchFamily="34" charset="-122"/>
              </a:rPr>
              <a:t>DROP  </a:t>
            </a:r>
            <a:r>
              <a:rPr lang="en-US" altLang="zh-CN" sz="2400" dirty="0">
                <a:solidFill>
                  <a:srgbClr val="0000FF"/>
                </a:solidFill>
                <a:latin typeface="微软雅黑" panose="020B0503020204020204" pitchFamily="34" charset="-122"/>
                <a:ea typeface="微软雅黑" panose="020B0503020204020204" pitchFamily="34" charset="-122"/>
              </a:rPr>
              <a:t>INDEX &lt;</a:t>
            </a:r>
            <a:r>
              <a:rPr lang="zh-CN" altLang="en-US" sz="2400" dirty="0">
                <a:solidFill>
                  <a:srgbClr val="0000FF"/>
                </a:solidFill>
                <a:latin typeface="微软雅黑" panose="020B0503020204020204" pitchFamily="34" charset="-122"/>
                <a:ea typeface="微软雅黑" panose="020B0503020204020204" pitchFamily="34" charset="-122"/>
              </a:rPr>
              <a:t>表名</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索引名表</a:t>
            </a:r>
            <a:r>
              <a:rPr lang="en-US" altLang="zh-CN" sz="2400" dirty="0">
                <a:solidFill>
                  <a:srgbClr val="0000FF"/>
                </a:solidFill>
                <a:latin typeface="微软雅黑" panose="020B0503020204020204" pitchFamily="34" charset="-122"/>
                <a:ea typeface="微软雅黑" panose="020B0503020204020204" pitchFamily="34" charset="-122"/>
              </a:rPr>
              <a:t>&gt;</a:t>
            </a:r>
            <a:endParaRPr lang="zh-CN" altLang="en-US" sz="24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例</a:t>
            </a:r>
            <a:r>
              <a:rPr lang="en-US" altLang="zh-CN" sz="2400" dirty="0">
                <a:solidFill>
                  <a:srgbClr val="0000FF"/>
                </a:solidFill>
                <a:latin typeface="微软雅黑" panose="020B0503020204020204" pitchFamily="34" charset="-122"/>
                <a:ea typeface="微软雅黑" panose="020B0503020204020204" pitchFamily="34" charset="-122"/>
              </a:rPr>
              <a:t>1.9 </a:t>
            </a:r>
            <a:r>
              <a:rPr lang="zh-CN" altLang="en-US" sz="2400" dirty="0">
                <a:solidFill>
                  <a:srgbClr val="0000FF"/>
                </a:solidFill>
                <a:latin typeface="微软雅黑" panose="020B0503020204020204" pitchFamily="34" charset="-122"/>
                <a:ea typeface="微软雅黑" panose="020B0503020204020204" pitchFamily="34" charset="-122"/>
              </a:rPr>
              <a:t>删除基本表</a:t>
            </a:r>
            <a:r>
              <a:rPr lang="en-US" altLang="zh-CN" sz="2400" dirty="0">
                <a:solidFill>
                  <a:srgbClr val="0000FF"/>
                </a:solidFill>
                <a:latin typeface="微软雅黑" panose="020B0503020204020204" pitchFamily="34" charset="-122"/>
                <a:ea typeface="微软雅黑" panose="020B0503020204020204" pitchFamily="34" charset="-122"/>
              </a:rPr>
              <a:t>Students</a:t>
            </a:r>
            <a:r>
              <a:rPr lang="zh-CN" altLang="en-US" sz="2400" dirty="0">
                <a:solidFill>
                  <a:srgbClr val="0000FF"/>
                </a:solidFill>
                <a:latin typeface="微软雅黑" panose="020B0503020204020204" pitchFamily="34" charset="-122"/>
                <a:ea typeface="微软雅黑" panose="020B0503020204020204" pitchFamily="34" charset="-122"/>
              </a:rPr>
              <a:t>和</a:t>
            </a:r>
            <a:r>
              <a:rPr lang="en-US" altLang="zh-CN" sz="2400" dirty="0">
                <a:solidFill>
                  <a:srgbClr val="0000FF"/>
                </a:solidFill>
                <a:latin typeface="微软雅黑" panose="020B0503020204020204" pitchFamily="34" charset="-122"/>
                <a:ea typeface="微软雅黑" panose="020B0503020204020204" pitchFamily="34" charset="-122"/>
              </a:rPr>
              <a:t>Reports</a:t>
            </a:r>
            <a:r>
              <a:rPr lang="zh-CN" altLang="en-US" sz="2400" dirty="0">
                <a:solidFill>
                  <a:srgbClr val="0000FF"/>
                </a:solidFill>
                <a:latin typeface="微软雅黑" panose="020B0503020204020204" pitchFamily="34" charset="-122"/>
                <a:ea typeface="微软雅黑" panose="020B0503020204020204" pitchFamily="34" charset="-122"/>
              </a:rPr>
              <a:t>上的</a:t>
            </a:r>
            <a:r>
              <a:rPr lang="en-US" altLang="zh-CN" sz="2400" dirty="0" err="1">
                <a:solidFill>
                  <a:srgbClr val="0000FF"/>
                </a:solidFill>
                <a:latin typeface="微软雅黑" panose="020B0503020204020204" pitchFamily="34" charset="-122"/>
                <a:ea typeface="微软雅黑" panose="020B0503020204020204" pitchFamily="34" charset="-122"/>
              </a:rPr>
              <a:t>Stu_Sno</a:t>
            </a:r>
            <a:r>
              <a:rPr lang="en-US" altLang="zh-CN" sz="2400" dirty="0">
                <a:solidFill>
                  <a:srgbClr val="0000FF"/>
                </a:solidFill>
                <a:latin typeface="微软雅黑" panose="020B0503020204020204" pitchFamily="34" charset="-122"/>
                <a:ea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rPr>
              <a:t>Rep_SCno</a:t>
            </a:r>
            <a:r>
              <a:rPr lang="zh-CN" altLang="en-US" sz="2400" dirty="0">
                <a:solidFill>
                  <a:srgbClr val="0000FF"/>
                </a:solidFill>
                <a:latin typeface="微软雅黑" panose="020B0503020204020204" pitchFamily="34" charset="-122"/>
                <a:ea typeface="微软雅黑" panose="020B0503020204020204" pitchFamily="34" charset="-122"/>
              </a:rPr>
              <a:t>索引。</a:t>
            </a:r>
          </a:p>
          <a:p>
            <a:pPr>
              <a:lnSpc>
                <a:spcPct val="150000"/>
              </a:lnSpc>
            </a:pPr>
            <a:r>
              <a:rPr lang="en-US" altLang="zh-CN" sz="2400" dirty="0" smtClean="0">
                <a:solidFill>
                  <a:srgbClr val="0000FF"/>
                </a:solidFill>
                <a:latin typeface="微软雅黑" panose="020B0503020204020204" pitchFamily="34" charset="-122"/>
                <a:ea typeface="微软雅黑" panose="020B0503020204020204" pitchFamily="34" charset="-122"/>
              </a:rPr>
              <a:t>DROP </a:t>
            </a:r>
            <a:r>
              <a:rPr lang="en-US" altLang="zh-CN" sz="2400" dirty="0">
                <a:solidFill>
                  <a:srgbClr val="0000FF"/>
                </a:solidFill>
                <a:latin typeface="微软雅黑" panose="020B0503020204020204" pitchFamily="34" charset="-122"/>
                <a:ea typeface="微软雅黑" panose="020B0503020204020204" pitchFamily="34" charset="-122"/>
              </a:rPr>
              <a:t>INDEX </a:t>
            </a:r>
            <a:r>
              <a:rPr lang="en-US" altLang="zh-CN" sz="2400" dirty="0" err="1">
                <a:solidFill>
                  <a:srgbClr val="0000FF"/>
                </a:solidFill>
                <a:latin typeface="微软雅黑" panose="020B0503020204020204" pitchFamily="34" charset="-122"/>
                <a:ea typeface="微软雅黑" panose="020B0503020204020204" pitchFamily="34" charset="-122"/>
              </a:rPr>
              <a:t>Students.Stu_Sno</a:t>
            </a:r>
            <a:r>
              <a:rPr lang="en-US" altLang="zh-CN" sz="2400" dirty="0">
                <a:solidFill>
                  <a:srgbClr val="0000FF"/>
                </a:solidFill>
                <a:latin typeface="微软雅黑" panose="020B0503020204020204" pitchFamily="34" charset="-122"/>
                <a:ea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rPr>
              <a:t>Reports.Rep_Scno</a:t>
            </a:r>
            <a:endParaRPr lang="en-US" altLang="zh-CN"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1387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62446" y="832667"/>
            <a:ext cx="10267405" cy="4512004"/>
          </a:xfrm>
          <a:prstGeom prst="rect">
            <a:avLst/>
          </a:prstGeom>
        </p:spPr>
        <p:txBody>
          <a:bodyPr wrap="square">
            <a:spAutoFit/>
          </a:bodyPr>
          <a:lstStyle/>
          <a:p>
            <a:pPr>
              <a:lnSpc>
                <a:spcPct val="110000"/>
              </a:lnSpc>
              <a:spcBef>
                <a:spcPct val="0"/>
              </a:spcBef>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rPr>
              <a:t>十八、</a:t>
            </a:r>
            <a:r>
              <a:rPr lang="en-US" altLang="zh-CN" sz="2400" dirty="0" smtClean="0">
                <a:solidFill>
                  <a:srgbClr val="FF0000"/>
                </a:solidFill>
                <a:latin typeface="微软雅黑" panose="020B0503020204020204" pitchFamily="34" charset="-122"/>
                <a:ea typeface="微软雅黑" panose="020B0503020204020204" pitchFamily="34" charset="-122"/>
              </a:rPr>
              <a:t>SQL</a:t>
            </a:r>
            <a:r>
              <a:rPr lang="zh-CN" altLang="en-US" sz="2400" dirty="0">
                <a:solidFill>
                  <a:srgbClr val="FF0000"/>
                </a:solidFill>
                <a:latin typeface="微软雅黑" panose="020B0503020204020204" pitchFamily="34" charset="-122"/>
                <a:ea typeface="微软雅黑" panose="020B0503020204020204" pitchFamily="34" charset="-122"/>
              </a:rPr>
              <a:t>的数据查询</a:t>
            </a:r>
            <a:endParaRPr lang="en-US" altLang="zh-CN" sz="2400" dirty="0">
              <a:solidFill>
                <a:srgbClr val="FF0000"/>
              </a:solidFill>
              <a:latin typeface="微软雅黑" panose="020B0503020204020204" pitchFamily="34" charset="-122"/>
              <a:ea typeface="微软雅黑" panose="020B0503020204020204" pitchFamily="34" charset="-122"/>
            </a:endParaRPr>
          </a:p>
          <a:p>
            <a:pPr algn="just">
              <a:lnSpc>
                <a:spcPct val="150000"/>
              </a:lnSpc>
              <a:spcBef>
                <a:spcPct val="0"/>
              </a:spcBef>
              <a:buFont typeface="Symbol" panose="05050102010706020507" pitchFamily="18" charset="2"/>
              <a:buNone/>
            </a:pPr>
            <a:r>
              <a:rPr lang="en-US" altLang="zh-CN" sz="2400" dirty="0">
                <a:solidFill>
                  <a:srgbClr val="0000FF"/>
                </a:solidFill>
                <a:latin typeface="微软雅黑" panose="020B0503020204020204" pitchFamily="34" charset="-122"/>
                <a:ea typeface="微软雅黑" panose="020B0503020204020204" pitchFamily="34" charset="-122"/>
              </a:rPr>
              <a:t>SELECT</a:t>
            </a:r>
            <a:r>
              <a:rPr lang="zh-CN" altLang="en-US" sz="2400" dirty="0">
                <a:solidFill>
                  <a:srgbClr val="0000FF"/>
                </a:solidFill>
                <a:latin typeface="微软雅黑" panose="020B0503020204020204" pitchFamily="34" charset="-122"/>
                <a:ea typeface="微软雅黑" panose="020B0503020204020204" pitchFamily="34" charset="-122"/>
              </a:rPr>
              <a:t>语句的一般格式：</a:t>
            </a:r>
          </a:p>
          <a:p>
            <a:pPr algn="just">
              <a:lnSpc>
                <a:spcPct val="150000"/>
              </a:lnSpc>
              <a:spcBef>
                <a:spcPct val="0"/>
              </a:spcBef>
              <a:buFont typeface="Symbol" panose="05050102010706020507" pitchFamily="18" charset="2"/>
              <a:buNone/>
            </a:pPr>
            <a:r>
              <a:rPr lang="en-US" altLang="zh-CN" sz="2400" dirty="0">
                <a:solidFill>
                  <a:srgbClr val="0000FF"/>
                </a:solidFill>
                <a:latin typeface="微软雅黑" panose="020B0503020204020204" pitchFamily="34" charset="-122"/>
                <a:ea typeface="微软雅黑" panose="020B0503020204020204" pitchFamily="34" charset="-122"/>
              </a:rPr>
              <a:t>SELECT [ALL|DISTINCT] &lt;</a:t>
            </a:r>
            <a:r>
              <a:rPr lang="zh-CN" altLang="en-US" sz="2400" dirty="0">
                <a:solidFill>
                  <a:srgbClr val="0000FF"/>
                </a:solidFill>
                <a:latin typeface="微软雅黑" panose="020B0503020204020204" pitchFamily="34" charset="-122"/>
                <a:ea typeface="微软雅黑" panose="020B0503020204020204" pitchFamily="34" charset="-122"/>
              </a:rPr>
              <a:t>目标列表达式&gt; </a:t>
            </a:r>
          </a:p>
          <a:p>
            <a:pPr algn="just">
              <a:lnSpc>
                <a:spcPct val="150000"/>
              </a:lnSpc>
              <a:spcBef>
                <a:spcPct val="0"/>
              </a:spcBef>
              <a:buFont typeface="Symbol" panose="05050102010706020507" pitchFamily="18" charset="2"/>
              <a:buNone/>
            </a:pPr>
            <a:r>
              <a:rPr lang="zh-CN" altLang="en-US" sz="2400" dirty="0">
                <a:solidFill>
                  <a:srgbClr val="0000FF"/>
                </a:solidFill>
                <a:latin typeface="微软雅黑" panose="020B0503020204020204" pitchFamily="34" charset="-122"/>
                <a:ea typeface="微软雅黑" panose="020B0503020204020204" pitchFamily="34" charset="-122"/>
              </a:rPr>
              <a:t>                                          [，&lt;目标列表达式&gt;[， …]]</a:t>
            </a:r>
          </a:p>
          <a:p>
            <a:pPr algn="just">
              <a:lnSpc>
                <a:spcPct val="150000"/>
              </a:lnSpc>
              <a:buFont typeface="Symbol" panose="05050102010706020507" pitchFamily="18" charset="2"/>
              <a:buNone/>
            </a:pPr>
            <a:r>
              <a:rPr lang="en-US" altLang="zh-CN" sz="2400" dirty="0">
                <a:solidFill>
                  <a:srgbClr val="0000FF"/>
                </a:solidFill>
                <a:latin typeface="微软雅黑" panose="020B0503020204020204" pitchFamily="34" charset="-122"/>
                <a:ea typeface="微软雅黑" panose="020B0503020204020204" pitchFamily="34" charset="-122"/>
              </a:rPr>
              <a:t>FROM &lt;</a:t>
            </a:r>
            <a:r>
              <a:rPr lang="zh-CN" altLang="en-US" sz="2400" dirty="0">
                <a:solidFill>
                  <a:srgbClr val="0000FF"/>
                </a:solidFill>
                <a:latin typeface="微软雅黑" panose="020B0503020204020204" pitchFamily="34" charset="-122"/>
                <a:ea typeface="微软雅黑" panose="020B0503020204020204" pitchFamily="34" charset="-122"/>
              </a:rPr>
              <a:t>表名或视图名&gt; [，&lt;表名或视图名&gt;]…</a:t>
            </a:r>
          </a:p>
          <a:p>
            <a:pPr algn="just">
              <a:lnSpc>
                <a:spcPct val="150000"/>
              </a:lnSpc>
              <a:buFont typeface="Symbol" panose="05050102010706020507" pitchFamily="18" charset="2"/>
              <a:buNone/>
            </a:pP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WHERE &lt;</a:t>
            </a:r>
            <a:r>
              <a:rPr lang="zh-CN" altLang="en-US" sz="2400" dirty="0">
                <a:solidFill>
                  <a:srgbClr val="0000FF"/>
                </a:solidFill>
                <a:latin typeface="微软雅黑" panose="020B0503020204020204" pitchFamily="34" charset="-122"/>
                <a:ea typeface="微软雅黑" panose="020B0503020204020204" pitchFamily="34" charset="-122"/>
              </a:rPr>
              <a:t>条件表达式&gt;]</a:t>
            </a:r>
          </a:p>
          <a:p>
            <a:pPr algn="just">
              <a:lnSpc>
                <a:spcPct val="150000"/>
              </a:lnSpc>
              <a:buFont typeface="Symbol" panose="05050102010706020507" pitchFamily="18" charset="2"/>
              <a:buNone/>
            </a:pP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GROUP BY &lt;</a:t>
            </a:r>
            <a:r>
              <a:rPr lang="zh-CN" altLang="en-US" sz="2400" dirty="0">
                <a:solidFill>
                  <a:srgbClr val="0000FF"/>
                </a:solidFill>
                <a:latin typeface="微软雅黑" panose="020B0503020204020204" pitchFamily="34" charset="-122"/>
                <a:ea typeface="微软雅黑" panose="020B0503020204020204" pitchFamily="34" charset="-122"/>
              </a:rPr>
              <a:t>列名1&gt; [</a:t>
            </a:r>
            <a:r>
              <a:rPr lang="en-US" altLang="zh-CN" sz="2400" dirty="0">
                <a:solidFill>
                  <a:srgbClr val="0000FF"/>
                </a:solidFill>
                <a:latin typeface="微软雅黑" panose="020B0503020204020204" pitchFamily="34" charset="-122"/>
                <a:ea typeface="微软雅黑" panose="020B0503020204020204" pitchFamily="34" charset="-122"/>
              </a:rPr>
              <a:t>HAVING&lt;</a:t>
            </a:r>
            <a:r>
              <a:rPr lang="zh-CN" altLang="en-US" sz="2400" dirty="0">
                <a:solidFill>
                  <a:srgbClr val="0000FF"/>
                </a:solidFill>
                <a:latin typeface="微软雅黑" panose="020B0503020204020204" pitchFamily="34" charset="-122"/>
                <a:ea typeface="微软雅黑" panose="020B0503020204020204" pitchFamily="34" charset="-122"/>
              </a:rPr>
              <a:t>条件表达式&gt;]]</a:t>
            </a:r>
          </a:p>
          <a:p>
            <a:pPr algn="just">
              <a:lnSpc>
                <a:spcPct val="150000"/>
              </a:lnSpc>
              <a:buFont typeface="Symbol" panose="05050102010706020507" pitchFamily="18" charset="2"/>
              <a:buNone/>
            </a:pP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ORDER BY &lt;</a:t>
            </a:r>
            <a:r>
              <a:rPr lang="zh-CN" altLang="en-US" sz="2400" dirty="0">
                <a:solidFill>
                  <a:srgbClr val="0000FF"/>
                </a:solidFill>
                <a:latin typeface="微软雅黑" panose="020B0503020204020204" pitchFamily="34" charset="-122"/>
                <a:ea typeface="微软雅黑" panose="020B0503020204020204" pitchFamily="34" charset="-122"/>
              </a:rPr>
              <a:t>列名2&gt; [</a:t>
            </a:r>
            <a:r>
              <a:rPr lang="en-US" altLang="zh-CN" sz="2400" dirty="0">
                <a:solidFill>
                  <a:srgbClr val="0000FF"/>
                </a:solidFill>
                <a:latin typeface="微软雅黑" panose="020B0503020204020204" pitchFamily="34" charset="-122"/>
                <a:ea typeface="微软雅黑" panose="020B0503020204020204" pitchFamily="34" charset="-122"/>
              </a:rPr>
              <a:t>ASC|DESC</a:t>
            </a:r>
            <a:r>
              <a:rPr lang="en-US" altLang="zh-CN"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5828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62446" y="832667"/>
            <a:ext cx="10267405" cy="3416320"/>
          </a:xfrm>
          <a:prstGeom prst="rect">
            <a:avLst/>
          </a:prstGeom>
        </p:spPr>
        <p:txBody>
          <a:bodyPr wrap="square">
            <a:spAutoFit/>
          </a:bodyPr>
          <a:lstStyle/>
          <a:p>
            <a:pPr indent="504000" algn="just">
              <a:lnSpc>
                <a:spcPct val="150000"/>
              </a:lnSpc>
            </a:pPr>
            <a:r>
              <a:rPr lang="zh-CN" altLang="en-US" sz="2400" dirty="0" smtClean="0">
                <a:solidFill>
                  <a:srgbClr val="3737FF"/>
                </a:solidFill>
                <a:latin typeface="微软雅黑" panose="020B0503020204020204" pitchFamily="34" charset="-122"/>
                <a:ea typeface="微软雅黑" panose="020B0503020204020204" pitchFamily="34" charset="-122"/>
              </a:rPr>
              <a:t>说明</a:t>
            </a:r>
            <a:r>
              <a:rPr lang="zh-CN" altLang="en-US" sz="2400" dirty="0">
                <a:solidFill>
                  <a:srgbClr val="3737FF"/>
                </a:solidFill>
                <a:latin typeface="微软雅黑" panose="020B0503020204020204" pitchFamily="34" charset="-122"/>
                <a:ea typeface="微软雅黑" panose="020B0503020204020204" pitchFamily="34" charset="-122"/>
              </a:rPr>
              <a:t>：根据</a:t>
            </a:r>
            <a:r>
              <a:rPr lang="en-US" altLang="zh-CN" sz="2400" dirty="0">
                <a:solidFill>
                  <a:srgbClr val="3737FF"/>
                </a:solidFill>
                <a:latin typeface="微软雅黑" panose="020B0503020204020204" pitchFamily="34" charset="-122"/>
                <a:ea typeface="微软雅黑" panose="020B0503020204020204" pitchFamily="34" charset="-122"/>
              </a:rPr>
              <a:t>WHERE</a:t>
            </a:r>
            <a:r>
              <a:rPr lang="zh-CN" altLang="en-US" sz="2400" dirty="0">
                <a:solidFill>
                  <a:srgbClr val="3737FF"/>
                </a:solidFill>
                <a:latin typeface="微软雅黑" panose="020B0503020204020204" pitchFamily="34" charset="-122"/>
                <a:ea typeface="微软雅黑" panose="020B0503020204020204" pitchFamily="34" charset="-122"/>
              </a:rPr>
              <a:t>子句的条件，从</a:t>
            </a:r>
            <a:r>
              <a:rPr lang="en-US" altLang="zh-CN" sz="2400" dirty="0">
                <a:solidFill>
                  <a:srgbClr val="3737FF"/>
                </a:solidFill>
                <a:latin typeface="微软雅黑" panose="020B0503020204020204" pitchFamily="34" charset="-122"/>
                <a:ea typeface="微软雅黑" panose="020B0503020204020204" pitchFamily="34" charset="-122"/>
              </a:rPr>
              <a:t>FROM</a:t>
            </a:r>
            <a:r>
              <a:rPr lang="zh-CN" altLang="en-US" sz="2400" dirty="0">
                <a:solidFill>
                  <a:srgbClr val="3737FF"/>
                </a:solidFill>
                <a:latin typeface="微软雅黑" panose="020B0503020204020204" pitchFamily="34" charset="-122"/>
                <a:ea typeface="微软雅黑" panose="020B0503020204020204" pitchFamily="34" charset="-122"/>
              </a:rPr>
              <a:t>子句指定的基本表或视图中找出满足条件的元组，再按目标列表达式规定的属性列选出元组中对应的属性值形成结果表。</a:t>
            </a:r>
          </a:p>
          <a:p>
            <a:pPr algn="just">
              <a:lnSpc>
                <a:spcPct val="150000"/>
              </a:lnSpc>
              <a:buFont typeface="Symbol" panose="05050102010706020507" pitchFamily="18" charset="2"/>
              <a:buChar char="¨"/>
            </a:pPr>
            <a:r>
              <a:rPr lang="en-US" altLang="zh-CN" sz="2400" dirty="0">
                <a:solidFill>
                  <a:srgbClr val="3737FF"/>
                </a:solidFill>
                <a:latin typeface="微软雅黑" panose="020B0503020204020204" pitchFamily="34" charset="-122"/>
                <a:ea typeface="微软雅黑" panose="020B0503020204020204" pitchFamily="34" charset="-122"/>
              </a:rPr>
              <a:t>GROUP</a:t>
            </a:r>
            <a:r>
              <a:rPr lang="zh-CN" altLang="en-US" sz="2400" dirty="0">
                <a:solidFill>
                  <a:srgbClr val="3737FF"/>
                </a:solidFill>
                <a:latin typeface="微软雅黑" panose="020B0503020204020204" pitchFamily="34" charset="-122"/>
                <a:ea typeface="微软雅黑" panose="020B0503020204020204" pitchFamily="34" charset="-122"/>
              </a:rPr>
              <a:t>子句要求将结果按&lt;列名1&gt;的值进行分组。</a:t>
            </a:r>
          </a:p>
          <a:p>
            <a:pPr algn="just">
              <a:lnSpc>
                <a:spcPct val="150000"/>
              </a:lnSpc>
              <a:buFont typeface="Symbol" panose="05050102010706020507" pitchFamily="18" charset="2"/>
              <a:buChar char="¨"/>
            </a:pPr>
            <a:r>
              <a:rPr lang="en-US" altLang="zh-CN" sz="2400" dirty="0">
                <a:solidFill>
                  <a:srgbClr val="3737FF"/>
                </a:solidFill>
                <a:latin typeface="微软雅黑" panose="020B0503020204020204" pitchFamily="34" charset="-122"/>
                <a:ea typeface="微软雅黑" panose="020B0503020204020204" pitchFamily="34" charset="-122"/>
              </a:rPr>
              <a:t>GROUP</a:t>
            </a:r>
            <a:r>
              <a:rPr lang="zh-CN" altLang="en-US" sz="2400" dirty="0">
                <a:solidFill>
                  <a:srgbClr val="3737FF"/>
                </a:solidFill>
                <a:latin typeface="微软雅黑" panose="020B0503020204020204" pitchFamily="34" charset="-122"/>
                <a:ea typeface="微软雅黑" panose="020B0503020204020204" pitchFamily="34" charset="-122"/>
              </a:rPr>
              <a:t>子句带</a:t>
            </a:r>
            <a:r>
              <a:rPr lang="en-US" altLang="zh-CN" sz="2400" dirty="0">
                <a:solidFill>
                  <a:srgbClr val="3737FF"/>
                </a:solidFill>
                <a:latin typeface="微软雅黑" panose="020B0503020204020204" pitchFamily="34" charset="-122"/>
                <a:ea typeface="微软雅黑" panose="020B0503020204020204" pitchFamily="34" charset="-122"/>
              </a:rPr>
              <a:t>HAVING</a:t>
            </a:r>
            <a:r>
              <a:rPr lang="zh-CN" altLang="en-US" sz="2400" dirty="0">
                <a:solidFill>
                  <a:srgbClr val="3737FF"/>
                </a:solidFill>
                <a:latin typeface="微软雅黑" panose="020B0503020204020204" pitchFamily="34" charset="-122"/>
                <a:ea typeface="微软雅黑" panose="020B0503020204020204" pitchFamily="34" charset="-122"/>
              </a:rPr>
              <a:t>短语时，输出满足指定条件的组。</a:t>
            </a:r>
          </a:p>
          <a:p>
            <a:pPr algn="just">
              <a:lnSpc>
                <a:spcPct val="150000"/>
              </a:lnSpc>
              <a:buFont typeface="Symbol" panose="05050102010706020507" pitchFamily="18" charset="2"/>
              <a:buChar char="¨"/>
            </a:pPr>
            <a:r>
              <a:rPr lang="en-US" altLang="zh-CN" sz="2400" dirty="0">
                <a:solidFill>
                  <a:srgbClr val="3737FF"/>
                </a:solidFill>
                <a:latin typeface="微软雅黑" panose="020B0503020204020204" pitchFamily="34" charset="-122"/>
                <a:ea typeface="微软雅黑" panose="020B0503020204020204" pitchFamily="34" charset="-122"/>
              </a:rPr>
              <a:t>ORDER</a:t>
            </a:r>
            <a:r>
              <a:rPr lang="zh-CN" altLang="en-US" sz="2400" dirty="0">
                <a:solidFill>
                  <a:srgbClr val="3737FF"/>
                </a:solidFill>
                <a:latin typeface="微软雅黑" panose="020B0503020204020204" pitchFamily="34" charset="-122"/>
                <a:ea typeface="微软雅黑" panose="020B0503020204020204" pitchFamily="34" charset="-122"/>
              </a:rPr>
              <a:t>子句要求结果按&lt;列名2&gt;的值升序或降序排序。</a:t>
            </a:r>
          </a:p>
        </p:txBody>
      </p:sp>
    </p:spTree>
    <p:extLst>
      <p:ext uri="{BB962C8B-B14F-4D97-AF65-F5344CB8AC3E}">
        <p14:creationId xmlns:p14="http://schemas.microsoft.com/office/powerpoint/2010/main" val="1487187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14400" y="444137"/>
            <a:ext cx="10572206" cy="4813663"/>
          </a:xfrm>
          <a:prstGeom prst="rect">
            <a:avLst/>
          </a:prstGeom>
          <a:solidFill>
            <a:srgbClr val="FFFF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Symbol" panose="05050102010706020507" pitchFamily="18" charset="2"/>
              <a:buNone/>
            </a:pPr>
            <a:r>
              <a:rPr lang="zh-CN" altLang="en-US" dirty="0" smtClean="0">
                <a:solidFill>
                  <a:srgbClr val="FF0000"/>
                </a:solidFill>
                <a:latin typeface="微软雅黑" panose="020B0503020204020204" pitchFamily="34" charset="-122"/>
                <a:ea typeface="微软雅黑" panose="020B0503020204020204" pitchFamily="34" charset="-122"/>
              </a:rPr>
              <a:t>十九、简单</a:t>
            </a:r>
            <a:r>
              <a:rPr lang="zh-CN" altLang="en-US" dirty="0">
                <a:solidFill>
                  <a:srgbClr val="FF0000"/>
                </a:solidFill>
                <a:latin typeface="微软雅黑" panose="020B0503020204020204" pitchFamily="34" charset="-122"/>
                <a:ea typeface="微软雅黑" panose="020B0503020204020204" pitchFamily="34" charset="-122"/>
              </a:rPr>
              <a:t>的选择与投影查询 </a:t>
            </a:r>
            <a:endParaRPr lang="en-US" altLang="zh-CN"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a:p>
            <a:pPr algn="just">
              <a:lnSpc>
                <a:spcPct val="150000"/>
              </a:lnSpc>
              <a:buFont typeface="Symbol" panose="05050102010706020507" pitchFamily="18" charset="2"/>
              <a:buNone/>
            </a:pPr>
            <a:r>
              <a:rPr lang="zh-CN" altLang="en-US"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一、</a:t>
            </a:r>
            <a:r>
              <a:rPr lang="zh-CN" altLang="en-US" dirty="0" smtClean="0">
                <a:solidFill>
                  <a:srgbClr val="4F4FFF"/>
                </a:solidFill>
                <a:latin typeface="微软雅黑" panose="020B0503020204020204" pitchFamily="34" charset="-122"/>
                <a:ea typeface="微软雅黑" panose="020B0503020204020204" pitchFamily="34" charset="-122"/>
              </a:rPr>
              <a:t>无条件查询</a:t>
            </a:r>
          </a:p>
          <a:p>
            <a:pPr algn="just">
              <a:lnSpc>
                <a:spcPct val="150000"/>
              </a:lnSpc>
              <a:buFont typeface="Symbol" panose="05050102010706020507" pitchFamily="18" charset="2"/>
              <a:buNone/>
            </a:pPr>
            <a:r>
              <a:rPr lang="zh-CN" altLang="en-US"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二、</a:t>
            </a:r>
            <a:r>
              <a:rPr lang="zh-CN" altLang="en-US" dirty="0" smtClean="0">
                <a:solidFill>
                  <a:srgbClr val="4F4FFF"/>
                </a:solidFill>
                <a:latin typeface="微软雅黑" panose="020B0503020204020204" pitchFamily="34" charset="-122"/>
                <a:ea typeface="微软雅黑" panose="020B0503020204020204" pitchFamily="34" charset="-122"/>
              </a:rPr>
              <a:t>条件查询</a:t>
            </a:r>
          </a:p>
          <a:p>
            <a:pPr algn="just">
              <a:lnSpc>
                <a:spcPct val="150000"/>
              </a:lnSpc>
              <a:buFont typeface="Symbol" panose="05050102010706020507" pitchFamily="18" charset="2"/>
              <a:buNone/>
            </a:pPr>
            <a:r>
              <a:rPr lang="zh-CN" altLang="en-US"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三、</a:t>
            </a:r>
            <a:r>
              <a:rPr lang="zh-CN" altLang="en-US" dirty="0" smtClean="0">
                <a:solidFill>
                  <a:srgbClr val="4F4FFF"/>
                </a:solidFill>
                <a:latin typeface="微软雅黑" panose="020B0503020204020204" pitchFamily="34" charset="-122"/>
                <a:ea typeface="微软雅黑" panose="020B0503020204020204" pitchFamily="34" charset="-122"/>
              </a:rPr>
              <a:t>查询结果排序</a:t>
            </a:r>
          </a:p>
          <a:p>
            <a:pPr algn="just">
              <a:lnSpc>
                <a:spcPct val="150000"/>
              </a:lnSpc>
              <a:buFont typeface="Symbol" panose="05050102010706020507" pitchFamily="18" charset="2"/>
              <a:buNone/>
            </a:pPr>
            <a:r>
              <a:rPr lang="zh-CN" altLang="en-US"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四、</a:t>
            </a:r>
            <a:r>
              <a:rPr lang="zh-CN" altLang="en-US" dirty="0" smtClean="0">
                <a:solidFill>
                  <a:srgbClr val="4F4FFF"/>
                </a:solidFill>
                <a:latin typeface="微软雅黑" panose="020B0503020204020204" pitchFamily="34" charset="-122"/>
                <a:ea typeface="微软雅黑" panose="020B0503020204020204" pitchFamily="34" charset="-122"/>
              </a:rPr>
              <a:t>集函数的使用</a:t>
            </a:r>
          </a:p>
          <a:p>
            <a:pPr algn="just">
              <a:lnSpc>
                <a:spcPct val="150000"/>
              </a:lnSpc>
              <a:buFont typeface="Symbol" panose="05050102010706020507" pitchFamily="18" charset="2"/>
              <a:buNone/>
            </a:pPr>
            <a:r>
              <a:rPr lang="zh-CN" altLang="en-US"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五</a:t>
            </a:r>
            <a:r>
              <a:rPr lang="zh-CN" altLang="en-US"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solidFill>
                  <a:srgbClr val="4F4FFF"/>
                </a:solidFill>
                <a:latin typeface="微软雅黑" panose="020B0503020204020204" pitchFamily="34" charset="-122"/>
                <a:ea typeface="微软雅黑" panose="020B0503020204020204" pitchFamily="34" charset="-122"/>
              </a:rPr>
              <a:t>查询结果分组</a:t>
            </a:r>
            <a:endParaRPr lang="zh-CN" altLang="en-US" dirty="0">
              <a:solidFill>
                <a:srgbClr val="4F4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9593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9235" y="96857"/>
            <a:ext cx="10284823" cy="6740307"/>
          </a:xfrm>
          <a:prstGeom prst="rect">
            <a:avLst/>
          </a:prstGeom>
        </p:spPr>
        <p:txBody>
          <a:bodyPr wrap="square">
            <a:spAutoFit/>
          </a:bodyPr>
          <a:lstStyle/>
          <a:p>
            <a:pPr algn="just">
              <a:lnSpc>
                <a:spcPct val="150000"/>
              </a:lnSpc>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0000"/>
                </a:solidFill>
                <a:latin typeface="微软雅黑" panose="020B0503020204020204" pitchFamily="34" charset="-122"/>
                <a:ea typeface="微软雅黑" panose="020B0503020204020204" pitchFamily="34" charset="-122"/>
              </a:rPr>
              <a:t>无条件</a:t>
            </a:r>
            <a:r>
              <a:rPr lang="zh-CN" altLang="en-US" sz="2400" dirty="0" smtClean="0">
                <a:solidFill>
                  <a:srgbClr val="FF0000"/>
                </a:solidFill>
                <a:latin typeface="微软雅黑" panose="020B0503020204020204" pitchFamily="34" charset="-122"/>
                <a:ea typeface="微软雅黑" panose="020B0503020204020204" pitchFamily="34" charset="-122"/>
              </a:rPr>
              <a:t>查询            </a:t>
            </a:r>
            <a:endParaRPr lang="en-US" altLang="zh-CN" sz="2400" dirty="0">
              <a:solidFill>
                <a:srgbClr val="FF0000"/>
              </a:solidFill>
              <a:latin typeface="微软雅黑" panose="020B0503020204020204" pitchFamily="34" charset="-122"/>
              <a:ea typeface="微软雅黑" panose="020B0503020204020204" pitchFamily="34" charset="-122"/>
            </a:endParaRPr>
          </a:p>
          <a:p>
            <a:pPr indent="504000" algn="just">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在</a:t>
            </a:r>
            <a:r>
              <a:rPr lang="en-US" altLang="zh-CN" sz="2400" dirty="0">
                <a:solidFill>
                  <a:srgbClr val="3737FF"/>
                </a:solidFill>
                <a:latin typeface="微软雅黑" panose="020B0503020204020204" pitchFamily="34" charset="-122"/>
                <a:ea typeface="微软雅黑" panose="020B0503020204020204" pitchFamily="34" charset="-122"/>
              </a:rPr>
              <a:t>SELECT</a:t>
            </a:r>
            <a:r>
              <a:rPr lang="zh-CN" altLang="en-US" sz="2400" dirty="0">
                <a:solidFill>
                  <a:srgbClr val="3737FF"/>
                </a:solidFill>
                <a:latin typeface="微软雅黑" panose="020B0503020204020204" pitchFamily="34" charset="-122"/>
                <a:ea typeface="微软雅黑" panose="020B0503020204020204" pitchFamily="34" charset="-122"/>
              </a:rPr>
              <a:t>语句中不使用</a:t>
            </a:r>
            <a:r>
              <a:rPr lang="en-US" altLang="zh-CN" sz="2400" dirty="0">
                <a:solidFill>
                  <a:srgbClr val="3737FF"/>
                </a:solidFill>
                <a:latin typeface="微软雅黑" panose="020B0503020204020204" pitchFamily="34" charset="-122"/>
                <a:ea typeface="微软雅黑" panose="020B0503020204020204" pitchFamily="34" charset="-122"/>
              </a:rPr>
              <a:t>[WHERE&lt;</a:t>
            </a:r>
            <a:r>
              <a:rPr lang="zh-CN" altLang="en-US" sz="2400" dirty="0">
                <a:solidFill>
                  <a:srgbClr val="3737FF"/>
                </a:solidFill>
                <a:latin typeface="微软雅黑" panose="020B0503020204020204" pitchFamily="34" charset="-122"/>
                <a:ea typeface="微软雅黑" panose="020B0503020204020204" pitchFamily="34" charset="-122"/>
              </a:rPr>
              <a:t>条件表达式</a:t>
            </a:r>
            <a:r>
              <a:rPr lang="en-US" altLang="zh-CN" sz="2400" dirty="0" smtClean="0">
                <a:solidFill>
                  <a:srgbClr val="3737FF"/>
                </a:solidFill>
                <a:latin typeface="微软雅黑" panose="020B0503020204020204" pitchFamily="34" charset="-122"/>
                <a:ea typeface="微软雅黑" panose="020B0503020204020204" pitchFamily="34" charset="-122"/>
              </a:rPr>
              <a:t>&gt;]</a:t>
            </a:r>
            <a:r>
              <a:rPr lang="zh-CN" altLang="en-US" sz="2400" dirty="0" smtClean="0">
                <a:solidFill>
                  <a:srgbClr val="3737FF"/>
                </a:solidFill>
                <a:latin typeface="微软雅黑" panose="020B0503020204020204" pitchFamily="34" charset="-122"/>
                <a:ea typeface="微软雅黑" panose="020B0503020204020204" pitchFamily="34" charset="-122"/>
              </a:rPr>
              <a:t>查询语句。</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indent="504000" algn="just">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例</a:t>
            </a:r>
            <a:r>
              <a:rPr lang="en-US" altLang="zh-CN" sz="2400" dirty="0" smtClean="0">
                <a:solidFill>
                  <a:srgbClr val="3737FF"/>
                </a:solidFill>
                <a:latin typeface="微软雅黑" panose="020B0503020204020204" pitchFamily="34" charset="-122"/>
                <a:ea typeface="微软雅黑" panose="020B0503020204020204" pitchFamily="34" charset="-122"/>
              </a:rPr>
              <a:t>1.10 </a:t>
            </a:r>
            <a:r>
              <a:rPr lang="zh-CN" altLang="en-US" sz="2400" dirty="0" smtClean="0">
                <a:solidFill>
                  <a:srgbClr val="3737FF"/>
                </a:solidFill>
                <a:latin typeface="微软雅黑" panose="020B0503020204020204" pitchFamily="34" charset="-122"/>
                <a:ea typeface="微软雅黑" panose="020B0503020204020204" pitchFamily="34" charset="-122"/>
              </a:rPr>
              <a:t>查询全体学生的详细记录。这是一个无条件的选择查询，其命令为：</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indent="504000" algn="just">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select  *  from  students;</a:t>
            </a:r>
          </a:p>
          <a:p>
            <a:pPr indent="504000" algn="just">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例</a:t>
            </a:r>
            <a:r>
              <a:rPr lang="en-US" altLang="zh-CN" sz="2400" dirty="0" smtClean="0">
                <a:solidFill>
                  <a:srgbClr val="3737FF"/>
                </a:solidFill>
                <a:latin typeface="微软雅黑" panose="020B0503020204020204" pitchFamily="34" charset="-122"/>
                <a:ea typeface="微软雅黑" panose="020B0503020204020204" pitchFamily="34" charset="-122"/>
              </a:rPr>
              <a:t>1.11 </a:t>
            </a:r>
            <a:r>
              <a:rPr lang="zh-CN" altLang="en-US" sz="2400" dirty="0" smtClean="0">
                <a:solidFill>
                  <a:srgbClr val="3737FF"/>
                </a:solidFill>
                <a:latin typeface="微软雅黑" panose="020B0503020204020204" pitchFamily="34" charset="-122"/>
                <a:ea typeface="微软雅黑" panose="020B0503020204020204" pitchFamily="34" charset="-122"/>
              </a:rPr>
              <a:t>查询全体学生的姓名（</a:t>
            </a:r>
            <a:r>
              <a:rPr lang="en-US" altLang="zh-CN" sz="2400" dirty="0" err="1" smtClean="0">
                <a:solidFill>
                  <a:srgbClr val="3737FF"/>
                </a:solidFill>
                <a:latin typeface="微软雅黑" panose="020B0503020204020204" pitchFamily="34" charset="-122"/>
                <a:ea typeface="微软雅黑" panose="020B0503020204020204" pitchFamily="34" charset="-122"/>
              </a:rPr>
              <a:t>Sname</a:t>
            </a:r>
            <a:r>
              <a:rPr lang="zh-CN" altLang="en-US" sz="2400" dirty="0" smtClean="0">
                <a:solidFill>
                  <a:srgbClr val="3737FF"/>
                </a:solidFill>
                <a:latin typeface="微软雅黑" panose="020B0503020204020204" pitchFamily="34" charset="-122"/>
                <a:ea typeface="微软雅黑" panose="020B0503020204020204" pitchFamily="34" charset="-122"/>
              </a:rPr>
              <a:t>）、学号（</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zh-CN" altLang="en-US" sz="2400" dirty="0" smtClean="0">
                <a:solidFill>
                  <a:srgbClr val="3737FF"/>
                </a:solidFill>
                <a:latin typeface="微软雅黑" panose="020B0503020204020204" pitchFamily="34" charset="-122"/>
                <a:ea typeface="微软雅黑" panose="020B0503020204020204" pitchFamily="34" charset="-122"/>
              </a:rPr>
              <a:t>）、所在系号</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smtClean="0">
                <a:solidFill>
                  <a:srgbClr val="3737FF"/>
                </a:solidFill>
                <a:latin typeface="微软雅黑" panose="020B0503020204020204" pitchFamily="34" charset="-122"/>
                <a:ea typeface="微软雅黑" panose="020B0503020204020204" pitchFamily="34" charset="-122"/>
              </a:rPr>
              <a:t>Dno</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indent="504000" algn="just">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err="1" smtClean="0">
                <a:solidFill>
                  <a:srgbClr val="3737FF"/>
                </a:solidFill>
                <a:latin typeface="微软雅黑" panose="020B0503020204020204" pitchFamily="34" charset="-122"/>
                <a:ea typeface="微软雅黑" panose="020B0503020204020204" pitchFamily="34" charset="-122"/>
              </a:rPr>
              <a:t>Sname,Sno,Dno</a:t>
            </a:r>
            <a:r>
              <a:rPr lang="en-US" altLang="zh-CN" sz="2400" dirty="0" smtClean="0">
                <a:solidFill>
                  <a:srgbClr val="3737FF"/>
                </a:solidFill>
                <a:latin typeface="微软雅黑" panose="020B0503020204020204" pitchFamily="34" charset="-122"/>
                <a:ea typeface="微软雅黑" panose="020B0503020204020204" pitchFamily="34" charset="-122"/>
              </a:rPr>
              <a:t>  from Students;</a:t>
            </a:r>
            <a:endParaRPr lang="zh-CN" altLang="en-US" sz="2400" dirty="0">
              <a:solidFill>
                <a:srgbClr val="3737FF"/>
              </a:solidFill>
              <a:latin typeface="微软雅黑" panose="020B0503020204020204" pitchFamily="34" charset="-122"/>
              <a:ea typeface="微软雅黑" panose="020B0503020204020204" pitchFamily="34" charset="-122"/>
            </a:endParaRPr>
          </a:p>
          <a:p>
            <a:pPr indent="504000" algn="just">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例</a:t>
            </a:r>
            <a:r>
              <a:rPr lang="en-US" altLang="zh-CN" sz="2400" dirty="0">
                <a:solidFill>
                  <a:srgbClr val="3737FF"/>
                </a:solidFill>
                <a:latin typeface="微软雅黑" panose="020B0503020204020204" pitchFamily="34" charset="-122"/>
                <a:ea typeface="微软雅黑" panose="020B0503020204020204" pitchFamily="34" charset="-122"/>
              </a:rPr>
              <a:t>1.12 </a:t>
            </a:r>
            <a:r>
              <a:rPr lang="zh-CN" altLang="en-US" sz="2400" dirty="0">
                <a:solidFill>
                  <a:srgbClr val="3737FF"/>
                </a:solidFill>
                <a:latin typeface="微软雅黑" panose="020B0503020204020204" pitchFamily="34" charset="-122"/>
                <a:ea typeface="微软雅黑" panose="020B0503020204020204" pitchFamily="34" charset="-122"/>
              </a:rPr>
              <a:t>查询全体学生的姓名</a:t>
            </a:r>
            <a:r>
              <a:rPr lang="en-US" altLang="zh-CN"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Sname</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、出生年份及学号</a:t>
            </a:r>
            <a:r>
              <a:rPr lang="en-US" altLang="zh-CN"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Sno</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indent="504000" algn="just">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err="1" smtClean="0">
                <a:solidFill>
                  <a:srgbClr val="3737FF"/>
                </a:solidFill>
                <a:latin typeface="微软雅黑" panose="020B0503020204020204" pitchFamily="34" charset="-122"/>
                <a:ea typeface="微软雅黑" panose="020B0503020204020204" pitchFamily="34" charset="-122"/>
              </a:rPr>
              <a:t>Sno,Sname,YEAR</a:t>
            </a:r>
            <a:r>
              <a:rPr lang="en-US" altLang="zh-CN" sz="2400" dirty="0" smtClean="0">
                <a:solidFill>
                  <a:srgbClr val="3737FF"/>
                </a:solidFill>
                <a:latin typeface="微软雅黑" panose="020B0503020204020204" pitchFamily="34" charset="-122"/>
                <a:ea typeface="微软雅黑" panose="020B0503020204020204" pitchFamily="34" charset="-122"/>
              </a:rPr>
              <a:t>(Birthday)  from  Students;</a:t>
            </a:r>
            <a:endParaRPr lang="zh-CN" altLang="en-US" sz="2400" dirty="0">
              <a:solidFill>
                <a:srgbClr val="3737FF"/>
              </a:solidFill>
              <a:latin typeface="微软雅黑" panose="020B0503020204020204" pitchFamily="34" charset="-122"/>
              <a:ea typeface="微软雅黑" panose="020B0503020204020204" pitchFamily="34" charset="-122"/>
            </a:endParaRPr>
          </a:p>
          <a:p>
            <a:pPr indent="504000" algn="just">
              <a:lnSpc>
                <a:spcPct val="150000"/>
              </a:lnSpc>
              <a:buFont typeface="Symbol" panose="05050102010706020507" pitchFamily="18" charset="2"/>
              <a:buNone/>
            </a:pPr>
            <a:r>
              <a:rPr lang="zh-CN" altLang="en-US" sz="2400" dirty="0" smtClean="0">
                <a:solidFill>
                  <a:srgbClr val="CC00FF"/>
                </a:solidFill>
                <a:latin typeface="微软雅黑" panose="020B0503020204020204" pitchFamily="34" charset="-122"/>
                <a:ea typeface="微软雅黑" panose="020B0503020204020204" pitchFamily="34" charset="-122"/>
              </a:rPr>
              <a:t>注意</a:t>
            </a:r>
            <a:r>
              <a:rPr lang="zh-CN" altLang="en-US" sz="2400" dirty="0">
                <a:solidFill>
                  <a:srgbClr val="CC00FF"/>
                </a:solidFill>
                <a:latin typeface="微软雅黑" panose="020B0503020204020204" pitchFamily="34" charset="-122"/>
                <a:ea typeface="微软雅黑" panose="020B0503020204020204" pitchFamily="34" charset="-122"/>
              </a:rPr>
              <a:t>：</a:t>
            </a:r>
            <a:r>
              <a:rPr lang="en-US" altLang="zh-CN" sz="2400" dirty="0">
                <a:solidFill>
                  <a:srgbClr val="FF3B3B"/>
                </a:solidFill>
                <a:latin typeface="微软雅黑" panose="020B0503020204020204" pitchFamily="34" charset="-122"/>
                <a:ea typeface="微软雅黑" panose="020B0503020204020204" pitchFamily="34" charset="-122"/>
              </a:rPr>
              <a:t>SELECT</a:t>
            </a:r>
            <a:r>
              <a:rPr lang="zh-CN" altLang="en-US" sz="2400" dirty="0">
                <a:solidFill>
                  <a:srgbClr val="FF3B3B"/>
                </a:solidFill>
                <a:latin typeface="微软雅黑" panose="020B0503020204020204" pitchFamily="34" charset="-122"/>
                <a:ea typeface="微软雅黑" panose="020B0503020204020204" pitchFamily="34" charset="-122"/>
              </a:rPr>
              <a:t>子句的</a:t>
            </a:r>
            <a:r>
              <a:rPr lang="en-US" altLang="zh-CN" sz="2400" dirty="0">
                <a:solidFill>
                  <a:srgbClr val="FF3B3B"/>
                </a:solidFill>
                <a:latin typeface="微软雅黑" panose="020B0503020204020204" pitchFamily="34" charset="-122"/>
                <a:ea typeface="微软雅黑" panose="020B0503020204020204" pitchFamily="34" charset="-122"/>
              </a:rPr>
              <a:t>&lt;</a:t>
            </a:r>
            <a:r>
              <a:rPr lang="zh-CN" altLang="en-US" sz="2400" dirty="0">
                <a:solidFill>
                  <a:srgbClr val="FF3B3B"/>
                </a:solidFill>
                <a:latin typeface="微软雅黑" panose="020B0503020204020204" pitchFamily="34" charset="-122"/>
                <a:ea typeface="微软雅黑" panose="020B0503020204020204" pitchFamily="34" charset="-122"/>
              </a:rPr>
              <a:t>目标列表达式</a:t>
            </a:r>
            <a:r>
              <a:rPr lang="en-US" altLang="zh-CN" sz="2400" dirty="0">
                <a:solidFill>
                  <a:srgbClr val="FF3B3B"/>
                </a:solidFill>
                <a:latin typeface="微软雅黑" panose="020B0503020204020204" pitchFamily="34" charset="-122"/>
                <a:ea typeface="微软雅黑" panose="020B0503020204020204" pitchFamily="34" charset="-122"/>
              </a:rPr>
              <a:t>&gt;</a:t>
            </a:r>
            <a:r>
              <a:rPr lang="zh-CN" altLang="en-US" sz="2400" dirty="0">
                <a:solidFill>
                  <a:srgbClr val="FF3B3B"/>
                </a:solidFill>
                <a:latin typeface="微软雅黑" panose="020B0503020204020204" pitchFamily="34" charset="-122"/>
                <a:ea typeface="微软雅黑" panose="020B0503020204020204" pitchFamily="34" charset="-122"/>
              </a:rPr>
              <a:t>既可以是表中的属性列，也可以是表达式，故可以查询经过计算的值。 </a:t>
            </a:r>
          </a:p>
        </p:txBody>
      </p:sp>
    </p:spTree>
    <p:extLst>
      <p:ext uri="{BB962C8B-B14F-4D97-AF65-F5344CB8AC3E}">
        <p14:creationId xmlns:p14="http://schemas.microsoft.com/office/powerpoint/2010/main" val="3266396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2423" y="103519"/>
            <a:ext cx="10455215" cy="5890202"/>
          </a:xfrm>
          <a:prstGeom prst="rect">
            <a:avLst/>
          </a:prstGeom>
          <a:noFill/>
        </p:spPr>
        <p:txBody>
          <a:bodyPr wrap="square" rtlCol="0">
            <a:spAutoFit/>
          </a:bodyPr>
          <a:lstStyle/>
          <a:p>
            <a:pPr>
              <a:lnSpc>
                <a:spcPct val="200000"/>
              </a:lnSpc>
            </a:pPr>
            <a:r>
              <a:rPr lang="zh-CN" altLang="en-US" sz="2400" dirty="0" smtClean="0">
                <a:solidFill>
                  <a:srgbClr val="FF0000"/>
                </a:solidFill>
                <a:latin typeface="微软雅黑" panose="020B0503020204020204" pitchFamily="34" charset="-122"/>
                <a:ea typeface="微软雅黑" panose="020B0503020204020204" pitchFamily="34" charset="-122"/>
              </a:rPr>
              <a:t>三、数据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a:t>
            </a:r>
            <a:r>
              <a:rPr lang="en-US" altLang="zh-CN" sz="2400" dirty="0" smtClean="0">
                <a:solidFill>
                  <a:srgbClr val="482EE2"/>
                </a:solidFill>
                <a:latin typeface="微软雅黑" panose="020B0503020204020204" pitchFamily="34" charset="-122"/>
                <a:ea typeface="微软雅黑" panose="020B0503020204020204" pitchFamily="34" charset="-122"/>
              </a:rPr>
              <a:t>(Data)</a:t>
            </a:r>
            <a:r>
              <a:rPr lang="zh-CN" altLang="en-US" sz="2400" dirty="0" smtClean="0">
                <a:solidFill>
                  <a:srgbClr val="482EE2"/>
                </a:solidFill>
                <a:latin typeface="微软雅黑" panose="020B0503020204020204" pitchFamily="34" charset="-122"/>
                <a:ea typeface="微软雅黑" panose="020B0503020204020204" pitchFamily="34" charset="-122"/>
              </a:rPr>
              <a:t>是数据库中存储的基本对象</a:t>
            </a: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数据的定义</a:t>
            </a:r>
          </a:p>
          <a:p>
            <a:pPr marL="0" lvl="1">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描述事物的符号记录</a:t>
            </a:r>
            <a:endParaRPr lang="zh-CN" altLang="en-US" sz="2400" b="1" dirty="0" smtClean="0">
              <a:solidFill>
                <a:srgbClr val="482EE2"/>
              </a:solidFill>
              <a:latin typeface="微软雅黑" panose="020B0503020204020204" pitchFamily="34" charset="-122"/>
              <a:ea typeface="微软雅黑" panose="020B0503020204020204" pitchFamily="34" charset="-122"/>
            </a:endParaRP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数据的种类</a:t>
            </a:r>
          </a:p>
          <a:p>
            <a:pPr marL="0" lvl="1">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文字、图形、图象、声音</a:t>
            </a: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数据的特点</a:t>
            </a:r>
          </a:p>
          <a:p>
            <a:pPr marL="0" lvl="1">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数据与其语义是不可分的</a:t>
            </a:r>
          </a:p>
        </p:txBody>
      </p:sp>
    </p:spTree>
    <p:extLst>
      <p:ext uri="{BB962C8B-B14F-4D97-AF65-F5344CB8AC3E}">
        <p14:creationId xmlns:p14="http://schemas.microsoft.com/office/powerpoint/2010/main" val="501191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0196" y="227788"/>
            <a:ext cx="10258696" cy="5632311"/>
          </a:xfrm>
          <a:prstGeom prst="rect">
            <a:avLst/>
          </a:prstGeom>
        </p:spPr>
        <p:txBody>
          <a:bodyPr wrap="square">
            <a:spAutoFit/>
          </a:bodyPr>
          <a:lstStyle/>
          <a:p>
            <a:pPr>
              <a:lnSpc>
                <a:spcPct val="150000"/>
              </a:lnSpc>
              <a:spcBef>
                <a:spcPct val="0"/>
              </a:spcBef>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0000"/>
                </a:solidFill>
                <a:latin typeface="微软雅黑" panose="020B0503020204020204" pitchFamily="34" charset="-122"/>
                <a:ea typeface="微软雅黑" panose="020B0503020204020204" pitchFamily="34" charset="-122"/>
              </a:rPr>
              <a:t>条件查询         </a:t>
            </a:r>
            <a:endParaRPr lang="en-US" altLang="zh-CN" sz="2400" dirty="0">
              <a:solidFill>
                <a:srgbClr val="FF0000"/>
              </a:solidFill>
              <a:latin typeface="微软雅黑" panose="020B0503020204020204" pitchFamily="34" charset="-122"/>
              <a:ea typeface="微软雅黑" panose="020B0503020204020204" pitchFamily="34" charset="-122"/>
            </a:endParaRPr>
          </a:p>
          <a:p>
            <a:pPr indent="504000">
              <a:lnSpc>
                <a:spcPct val="150000"/>
              </a:lnSpc>
              <a:spcBef>
                <a:spcPct val="0"/>
              </a:spcBef>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在</a:t>
            </a:r>
            <a:r>
              <a:rPr lang="en-US" altLang="zh-CN" sz="2400" dirty="0" smtClean="0">
                <a:solidFill>
                  <a:srgbClr val="3737FF"/>
                </a:solidFill>
                <a:latin typeface="微软雅黑" panose="020B0503020204020204" pitchFamily="34" charset="-122"/>
                <a:ea typeface="微软雅黑" panose="020B0503020204020204" pitchFamily="34" charset="-122"/>
              </a:rPr>
              <a:t>select</a:t>
            </a:r>
            <a:r>
              <a:rPr lang="zh-CN" altLang="en-US" sz="2400" dirty="0" smtClean="0">
                <a:solidFill>
                  <a:srgbClr val="3737FF"/>
                </a:solidFill>
                <a:latin typeface="微软雅黑" panose="020B0503020204020204" pitchFamily="34" charset="-122"/>
                <a:ea typeface="微软雅黑" panose="020B0503020204020204" pitchFamily="34" charset="-122"/>
              </a:rPr>
              <a:t>语句中</a:t>
            </a:r>
            <a:r>
              <a:rPr lang="zh-CN" altLang="en-US" sz="2400" dirty="0">
                <a:solidFill>
                  <a:srgbClr val="3737FF"/>
                </a:solidFill>
                <a:latin typeface="微软雅黑" panose="020B0503020204020204" pitchFamily="34" charset="-122"/>
                <a:ea typeface="微软雅黑" panose="020B0503020204020204" pitchFamily="34" charset="-122"/>
              </a:rPr>
              <a:t>就是</a:t>
            </a:r>
            <a:r>
              <a:rPr lang="zh-CN" altLang="en-US" sz="2400" dirty="0" smtClean="0">
                <a:solidFill>
                  <a:srgbClr val="3737FF"/>
                </a:solidFill>
                <a:latin typeface="微软雅黑" panose="020B0503020204020204" pitchFamily="34" charset="-122"/>
                <a:ea typeface="微软雅黑" panose="020B0503020204020204" pitchFamily="34" charset="-122"/>
              </a:rPr>
              <a:t>使用</a:t>
            </a:r>
            <a:r>
              <a:rPr lang="en-US" altLang="zh-CN" sz="2400" dirty="0" smtClean="0">
                <a:solidFill>
                  <a:srgbClr val="3737FF"/>
                </a:solidFill>
                <a:latin typeface="微软雅黑" panose="020B0503020204020204" pitchFamily="34" charset="-122"/>
                <a:ea typeface="微软雅黑" panose="020B0503020204020204" pitchFamily="34" charset="-122"/>
              </a:rPr>
              <a:t>where</a:t>
            </a:r>
            <a:r>
              <a:rPr lang="zh-CN" altLang="en-US" sz="2400" dirty="0" smtClean="0">
                <a:solidFill>
                  <a:srgbClr val="3737FF"/>
                </a:solidFill>
                <a:latin typeface="微软雅黑" panose="020B0503020204020204" pitchFamily="34" charset="-122"/>
                <a:ea typeface="微软雅黑" panose="020B0503020204020204" pitchFamily="34" charset="-122"/>
              </a:rPr>
              <a:t>为查询增加条件。</a:t>
            </a:r>
            <a:r>
              <a:rPr lang="en-US" altLang="zh-CN" sz="2400" dirty="0" smtClean="0">
                <a:solidFill>
                  <a:srgbClr val="3737FF"/>
                </a:solidFill>
                <a:latin typeface="微软雅黑" panose="020B0503020204020204" pitchFamily="34" charset="-122"/>
                <a:ea typeface="微软雅黑" panose="020B0503020204020204" pitchFamily="34" charset="-122"/>
              </a:rPr>
              <a:t>where</a:t>
            </a:r>
            <a:r>
              <a:rPr lang="zh-CN" altLang="en-US" sz="2400" dirty="0" smtClean="0">
                <a:solidFill>
                  <a:srgbClr val="3737FF"/>
                </a:solidFill>
                <a:latin typeface="微软雅黑" panose="020B0503020204020204" pitchFamily="34" charset="-122"/>
                <a:ea typeface="微软雅黑" panose="020B0503020204020204" pitchFamily="34" charset="-122"/>
              </a:rPr>
              <a:t>子句的条件表达式是一个逻辑表达式，它由常量、变量、函数名和各种运算符组成。</a:t>
            </a:r>
            <a:r>
              <a:rPr lang="en-US" altLang="zh-CN" sz="2400" dirty="0" smtClean="0">
                <a:solidFill>
                  <a:srgbClr val="3737FF"/>
                </a:solidFill>
                <a:latin typeface="微软雅黑" panose="020B0503020204020204" pitchFamily="34" charset="-122"/>
                <a:ea typeface="微软雅黑" panose="020B0503020204020204" pitchFamily="34" charset="-122"/>
              </a:rPr>
              <a:t>SQL</a:t>
            </a:r>
            <a:r>
              <a:rPr lang="zh-CN" altLang="en-US" sz="2400" dirty="0" smtClean="0">
                <a:solidFill>
                  <a:srgbClr val="3737FF"/>
                </a:solidFill>
                <a:latin typeface="微软雅黑" panose="020B0503020204020204" pitchFamily="34" charset="-122"/>
                <a:ea typeface="微软雅黑" panose="020B0503020204020204" pitchFamily="34" charset="-122"/>
              </a:rPr>
              <a:t>所涉及的条件运算符为：=,  </a:t>
            </a:r>
            <a:r>
              <a:rPr lang="zh-CN" altLang="en-US" sz="2400" dirty="0">
                <a:solidFill>
                  <a:srgbClr val="3737FF"/>
                </a:solidFill>
                <a:latin typeface="微软雅黑" panose="020B0503020204020204" pitchFamily="34" charset="-122"/>
                <a:ea typeface="微软雅黑" panose="020B0503020204020204" pitchFamily="34" charset="-122"/>
              </a:rPr>
              <a:t>&lt;,  &gt;,  &gt;=,  &lt;=,  !=,  &lt;&gt;,  !&gt;,  !&lt; 等；</a:t>
            </a:r>
          </a:p>
          <a:p>
            <a:pPr indent="504000">
              <a:lnSpc>
                <a:spcPct val="150000"/>
              </a:lnSpc>
              <a:spcBef>
                <a:spcPct val="0"/>
              </a:spcBef>
              <a:buFont typeface="Symbol" panose="05050102010706020507" pitchFamily="18" charset="2"/>
              <a:buNone/>
            </a:pPr>
            <a:r>
              <a:rPr lang="zh-CN" altLang="en-US" sz="2400" dirty="0" smtClean="0">
                <a:solidFill>
                  <a:srgbClr val="CC00FF"/>
                </a:solidFill>
                <a:latin typeface="微软雅黑" panose="020B0503020204020204" pitchFamily="34" charset="-122"/>
                <a:ea typeface="微软雅黑" panose="020B0503020204020204" pitchFamily="34" charset="-122"/>
              </a:rPr>
              <a:t>其它</a:t>
            </a:r>
            <a:r>
              <a:rPr lang="zh-CN" altLang="en-US" sz="2400" dirty="0">
                <a:solidFill>
                  <a:srgbClr val="CC00FF"/>
                </a:solidFill>
                <a:latin typeface="微软雅黑" panose="020B0503020204020204" pitchFamily="34" charset="-122"/>
                <a:ea typeface="微软雅黑" panose="020B0503020204020204" pitchFamily="34" charset="-122"/>
              </a:rPr>
              <a:t>运算符详件表1</a:t>
            </a:r>
            <a:r>
              <a:rPr lang="zh-CN" altLang="en-US" sz="2400" dirty="0" smtClean="0">
                <a:solidFill>
                  <a:srgbClr val="CC00FF"/>
                </a:solidFill>
                <a:latin typeface="微软雅黑" panose="020B0503020204020204" pitchFamily="34" charset="-122"/>
                <a:ea typeface="微软雅黑" panose="020B0503020204020204" pitchFamily="34" charset="-122"/>
              </a:rPr>
              <a:t>-</a:t>
            </a:r>
            <a:r>
              <a:rPr lang="en-US" altLang="zh-CN" sz="2400" dirty="0" smtClean="0">
                <a:solidFill>
                  <a:srgbClr val="CC00FF"/>
                </a:solidFill>
                <a:latin typeface="微软雅黑" panose="020B0503020204020204" pitchFamily="34" charset="-122"/>
                <a:ea typeface="微软雅黑" panose="020B0503020204020204" pitchFamily="34" charset="-122"/>
              </a:rPr>
              <a:t>7</a:t>
            </a:r>
            <a:r>
              <a:rPr lang="zh-CN" altLang="en-US" sz="2400" dirty="0" smtClean="0">
                <a:solidFill>
                  <a:srgbClr val="CC00FF"/>
                </a:solidFill>
                <a:latin typeface="微软雅黑" panose="020B0503020204020204" pitchFamily="34" charset="-122"/>
                <a:ea typeface="微软雅黑" panose="020B0503020204020204" pitchFamily="34" charset="-122"/>
              </a:rPr>
              <a:t>，</a:t>
            </a:r>
            <a:r>
              <a:rPr lang="zh-CN" altLang="en-US" sz="2400" dirty="0">
                <a:solidFill>
                  <a:srgbClr val="CC00FF"/>
                </a:solidFill>
                <a:latin typeface="微软雅黑" panose="020B0503020204020204" pitchFamily="34" charset="-122"/>
                <a:ea typeface="微软雅黑" panose="020B0503020204020204" pitchFamily="34" charset="-122"/>
              </a:rPr>
              <a:t>有 </a:t>
            </a:r>
            <a:r>
              <a:rPr lang="en-US" altLang="zh-CN" sz="2400" dirty="0" smtClean="0">
                <a:solidFill>
                  <a:srgbClr val="CC00FF"/>
                </a:solidFill>
                <a:latin typeface="微软雅黑" panose="020B0503020204020204" pitchFamily="34" charset="-122"/>
                <a:ea typeface="微软雅黑" panose="020B0503020204020204" pitchFamily="34" charset="-122"/>
              </a:rPr>
              <a:t>between</a:t>
            </a:r>
            <a:r>
              <a:rPr lang="zh-CN" altLang="en-US" sz="2400" dirty="0" smtClean="0">
                <a:solidFill>
                  <a:srgbClr val="CC00FF"/>
                </a:solidFill>
                <a:latin typeface="微软雅黑" panose="020B0503020204020204" pitchFamily="34" charset="-122"/>
                <a:ea typeface="微软雅黑" panose="020B0503020204020204" pitchFamily="34" charset="-122"/>
              </a:rPr>
              <a:t>、</a:t>
            </a:r>
            <a:r>
              <a:rPr lang="en-US" altLang="zh-CN" sz="2400" dirty="0" smtClean="0">
                <a:solidFill>
                  <a:srgbClr val="CC00FF"/>
                </a:solidFill>
                <a:latin typeface="微软雅黑" panose="020B0503020204020204" pitchFamily="34" charset="-122"/>
                <a:ea typeface="微软雅黑" panose="020B0503020204020204" pitchFamily="34" charset="-122"/>
              </a:rPr>
              <a:t>in</a:t>
            </a:r>
            <a:r>
              <a:rPr lang="zh-CN" altLang="en-US" sz="2400" dirty="0" smtClean="0">
                <a:solidFill>
                  <a:srgbClr val="CC00FF"/>
                </a:solidFill>
                <a:latin typeface="微软雅黑" panose="020B0503020204020204" pitchFamily="34" charset="-122"/>
                <a:ea typeface="微软雅黑" panose="020B0503020204020204" pitchFamily="34" charset="-122"/>
              </a:rPr>
              <a:t>、</a:t>
            </a:r>
            <a:r>
              <a:rPr lang="en-US" altLang="zh-CN" sz="2400" dirty="0" smtClean="0">
                <a:solidFill>
                  <a:srgbClr val="CC00FF"/>
                </a:solidFill>
                <a:latin typeface="微软雅黑" panose="020B0503020204020204" pitchFamily="34" charset="-122"/>
                <a:ea typeface="微软雅黑" panose="020B0503020204020204" pitchFamily="34" charset="-122"/>
              </a:rPr>
              <a:t>like</a:t>
            </a:r>
            <a:r>
              <a:rPr lang="zh-CN" altLang="en-US" sz="2400" dirty="0" smtClean="0">
                <a:solidFill>
                  <a:srgbClr val="CC00FF"/>
                </a:solidFill>
                <a:latin typeface="微软雅黑" panose="020B0503020204020204" pitchFamily="34" charset="-122"/>
                <a:ea typeface="微软雅黑" panose="020B0503020204020204" pitchFamily="34" charset="-122"/>
              </a:rPr>
              <a:t>、</a:t>
            </a:r>
            <a:r>
              <a:rPr lang="en-US" altLang="zh-CN" sz="2400" dirty="0" smtClean="0">
                <a:solidFill>
                  <a:srgbClr val="CC00FF"/>
                </a:solidFill>
                <a:latin typeface="微软雅黑" panose="020B0503020204020204" pitchFamily="34" charset="-122"/>
                <a:ea typeface="微软雅黑" panose="020B0503020204020204" pitchFamily="34" charset="-122"/>
              </a:rPr>
              <a:t>and</a:t>
            </a:r>
            <a:r>
              <a:rPr lang="zh-CN" altLang="en-US" sz="2400" dirty="0" smtClean="0">
                <a:solidFill>
                  <a:srgbClr val="CC00FF"/>
                </a:solidFill>
                <a:latin typeface="微软雅黑" panose="020B0503020204020204" pitchFamily="34" charset="-122"/>
                <a:ea typeface="微软雅黑" panose="020B0503020204020204" pitchFamily="34" charset="-122"/>
              </a:rPr>
              <a:t>、</a:t>
            </a:r>
            <a:r>
              <a:rPr lang="en-US" altLang="zh-CN" sz="2400" dirty="0" smtClean="0">
                <a:solidFill>
                  <a:srgbClr val="CC00FF"/>
                </a:solidFill>
                <a:latin typeface="微软雅黑" panose="020B0503020204020204" pitchFamily="34" charset="-122"/>
                <a:ea typeface="微软雅黑" panose="020B0503020204020204" pitchFamily="34" charset="-122"/>
              </a:rPr>
              <a:t>not</a:t>
            </a:r>
            <a:r>
              <a:rPr lang="zh-CN" altLang="en-US" sz="2400" dirty="0" smtClean="0">
                <a:solidFill>
                  <a:srgbClr val="CC00FF"/>
                </a:solidFill>
                <a:latin typeface="微软雅黑" panose="020B0503020204020204" pitchFamily="34" charset="-122"/>
                <a:ea typeface="微软雅黑" panose="020B0503020204020204" pitchFamily="34" charset="-122"/>
              </a:rPr>
              <a:t>、</a:t>
            </a:r>
            <a:r>
              <a:rPr lang="en-US" altLang="zh-CN" sz="2400" dirty="0" smtClean="0">
                <a:solidFill>
                  <a:srgbClr val="CC00FF"/>
                </a:solidFill>
                <a:latin typeface="微软雅黑" panose="020B0503020204020204" pitchFamily="34" charset="-122"/>
                <a:ea typeface="微软雅黑" panose="020B0503020204020204" pitchFamily="34" charset="-122"/>
              </a:rPr>
              <a:t>or</a:t>
            </a:r>
            <a:r>
              <a:rPr lang="zh-CN" altLang="en-US" sz="2400" dirty="0" smtClean="0">
                <a:solidFill>
                  <a:srgbClr val="CC00FF"/>
                </a:solidFill>
                <a:latin typeface="微软雅黑" panose="020B0503020204020204" pitchFamily="34" charset="-122"/>
                <a:ea typeface="微软雅黑" panose="020B0503020204020204" pitchFamily="34" charset="-122"/>
              </a:rPr>
              <a:t>等</a:t>
            </a:r>
            <a:r>
              <a:rPr lang="zh-CN" altLang="en-US" sz="2400" dirty="0">
                <a:solidFill>
                  <a:srgbClr val="CC00FF"/>
                </a:solidFill>
                <a:latin typeface="微软雅黑" panose="020B0503020204020204" pitchFamily="34" charset="-122"/>
                <a:ea typeface="微软雅黑" panose="020B0503020204020204" pitchFamily="34" charset="-122"/>
              </a:rPr>
              <a:t>；</a:t>
            </a:r>
            <a:endParaRPr lang="en-US" altLang="zh-CN" sz="2400" dirty="0">
              <a:solidFill>
                <a:srgbClr val="CC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3B3B"/>
                </a:solidFill>
                <a:latin typeface="微软雅黑" panose="020B0503020204020204" pitchFamily="34" charset="-122"/>
                <a:ea typeface="微软雅黑" panose="020B0503020204020204" pitchFamily="34" charset="-122"/>
              </a:rPr>
              <a:t>(1)</a:t>
            </a:r>
            <a:r>
              <a:rPr lang="zh-CN" altLang="en-US" sz="2400" dirty="0">
                <a:solidFill>
                  <a:srgbClr val="FF3B3B"/>
                </a:solidFill>
                <a:latin typeface="微软雅黑" panose="020B0503020204020204" pitchFamily="34" charset="-122"/>
                <a:ea typeface="微软雅黑" panose="020B0503020204020204" pitchFamily="34" charset="-122"/>
              </a:rPr>
              <a:t>比较</a:t>
            </a:r>
            <a:r>
              <a:rPr lang="zh-CN" altLang="en-US" sz="2400" dirty="0" smtClean="0">
                <a:solidFill>
                  <a:srgbClr val="FF3B3B"/>
                </a:solidFill>
                <a:latin typeface="微软雅黑" panose="020B0503020204020204" pitchFamily="34" charset="-122"/>
                <a:ea typeface="微软雅黑" panose="020B0503020204020204" pitchFamily="34" charset="-122"/>
              </a:rPr>
              <a:t>条件（比较运算符为</a:t>
            </a:r>
            <a:r>
              <a:rPr lang="en-US" altLang="zh-CN" sz="2400" dirty="0" smtClean="0">
                <a:solidFill>
                  <a:srgbClr val="FF3B3B"/>
                </a:solidFill>
                <a:latin typeface="微软雅黑" panose="020B0503020204020204" pitchFamily="34" charset="-122"/>
                <a:ea typeface="微软雅黑" panose="020B0503020204020204" pitchFamily="34" charset="-122"/>
              </a:rPr>
              <a:t>=,&lt;,&gt;,&gt;=,&lt;=,!=,&lt;=,!&gt;,!&lt;</a:t>
            </a:r>
            <a:r>
              <a:rPr lang="zh-CN" altLang="en-US" sz="2400" dirty="0" smtClean="0">
                <a:solidFill>
                  <a:srgbClr val="FF3B3B"/>
                </a:solidFill>
                <a:latin typeface="微软雅黑" panose="020B0503020204020204" pitchFamily="34" charset="-122"/>
                <a:ea typeface="微软雅黑" panose="020B0503020204020204" pitchFamily="34" charset="-122"/>
              </a:rPr>
              <a:t>）。</a:t>
            </a:r>
            <a:r>
              <a:rPr lang="zh-CN" altLang="en-US" sz="2400" dirty="0">
                <a:solidFill>
                  <a:srgbClr val="FF3B3B"/>
                </a:solidFill>
                <a:latin typeface="微软雅黑" panose="020B0503020204020204" pitchFamily="34" charset="-122"/>
                <a:ea typeface="微软雅黑" panose="020B0503020204020204" pitchFamily="34" charset="-122"/>
              </a:rPr>
              <a:t>例如：</a:t>
            </a: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where </a:t>
            </a:r>
            <a:r>
              <a:rPr lang="en-US" altLang="zh-CN" sz="2400" dirty="0" err="1">
                <a:solidFill>
                  <a:srgbClr val="3737FF"/>
                </a:solidFill>
                <a:latin typeface="微软雅黑" panose="020B0503020204020204" pitchFamily="34" charset="-122"/>
                <a:ea typeface="微软雅黑" panose="020B0503020204020204" pitchFamily="34" charset="-122"/>
              </a:rPr>
              <a:t>Sdept</a:t>
            </a:r>
            <a:r>
              <a:rPr lang="en-US" altLang="zh-CN" sz="2400" dirty="0">
                <a:solidFill>
                  <a:srgbClr val="3737FF"/>
                </a:solidFill>
                <a:latin typeface="微软雅黑" panose="020B0503020204020204" pitchFamily="34" charset="-122"/>
                <a:ea typeface="微软雅黑" panose="020B0503020204020204" pitchFamily="34" charset="-122"/>
              </a:rPr>
              <a:t> = ‘</a:t>
            </a:r>
            <a:r>
              <a:rPr lang="zh-CN" altLang="en-US" sz="2400" dirty="0">
                <a:solidFill>
                  <a:srgbClr val="3737FF"/>
                </a:solidFill>
                <a:latin typeface="微软雅黑" panose="020B0503020204020204" pitchFamily="34" charset="-122"/>
                <a:ea typeface="微软雅黑" panose="020B0503020204020204" pitchFamily="34" charset="-122"/>
              </a:rPr>
              <a:t>数学’</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where </a:t>
            </a:r>
            <a:r>
              <a:rPr lang="en-US" altLang="zh-CN" sz="2400" dirty="0">
                <a:solidFill>
                  <a:srgbClr val="3737FF"/>
                </a:solidFill>
                <a:latin typeface="微软雅黑" panose="020B0503020204020204" pitchFamily="34" charset="-122"/>
                <a:ea typeface="微软雅黑" panose="020B0503020204020204" pitchFamily="34" charset="-122"/>
              </a:rPr>
              <a:t>Sage&gt;18 </a:t>
            </a:r>
            <a:r>
              <a:rPr lang="en-US" altLang="zh-CN" sz="2400" dirty="0" smtClean="0">
                <a:solidFill>
                  <a:srgbClr val="3737FF"/>
                </a:solidFill>
                <a:latin typeface="微软雅黑" panose="020B0503020204020204" pitchFamily="34" charset="-122"/>
                <a:ea typeface="微软雅黑" panose="020B0503020204020204" pitchFamily="34" charset="-122"/>
              </a:rPr>
              <a:t>and </a:t>
            </a:r>
            <a:r>
              <a:rPr lang="en-US" altLang="zh-CN" sz="2400" dirty="0">
                <a:solidFill>
                  <a:srgbClr val="3737FF"/>
                </a:solidFill>
                <a:latin typeface="微软雅黑" panose="020B0503020204020204" pitchFamily="34" charset="-122"/>
                <a:ea typeface="微软雅黑" panose="020B0503020204020204" pitchFamily="34" charset="-122"/>
              </a:rPr>
              <a:t>Sage &lt;=22</a:t>
            </a:r>
            <a:r>
              <a:rPr lang="en-US" altLang="zh-CN" sz="2400" dirty="0" smtClean="0">
                <a:solidFill>
                  <a:srgbClr val="3737FF"/>
                </a:solidFill>
                <a:latin typeface="微软雅黑" panose="020B0503020204020204" pitchFamily="34" charset="-122"/>
                <a:ea typeface="微软雅黑" panose="020B0503020204020204" pitchFamily="34" charset="-122"/>
              </a:rPr>
              <a:t>;</a:t>
            </a:r>
          </a:p>
          <a:p>
            <a:pPr>
              <a:lnSpc>
                <a:spcPct val="150000"/>
              </a:lnSpc>
            </a:pPr>
            <a:r>
              <a:rPr lang="zh-CN" altLang="en-US" sz="2400" dirty="0" smtClean="0">
                <a:solidFill>
                  <a:srgbClr val="FF3B3B"/>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3B3B"/>
                </a:solidFill>
                <a:latin typeface="微软雅黑" panose="020B0503020204020204" pitchFamily="34" charset="-122"/>
                <a:ea typeface="微软雅黑" panose="020B0503020204020204" pitchFamily="34" charset="-122"/>
              </a:rPr>
              <a:t>查询系别编号</a:t>
            </a:r>
            <a:r>
              <a:rPr lang="en-US" altLang="zh-CN" sz="2400" dirty="0" smtClean="0">
                <a:solidFill>
                  <a:srgbClr val="FF3B3B"/>
                </a:solidFill>
                <a:latin typeface="微软雅黑" panose="020B0503020204020204" pitchFamily="34" charset="-122"/>
                <a:ea typeface="微软雅黑" panose="020B0503020204020204" pitchFamily="34" charset="-122"/>
              </a:rPr>
              <a:t>D03</a:t>
            </a:r>
            <a:r>
              <a:rPr lang="zh-CN" altLang="en-US" sz="2400" dirty="0" smtClean="0">
                <a:solidFill>
                  <a:srgbClr val="FF3B3B"/>
                </a:solidFill>
                <a:latin typeface="微软雅黑" panose="020B0503020204020204" pitchFamily="34" charset="-122"/>
                <a:ea typeface="微软雅黑" panose="020B0503020204020204" pitchFamily="34" charset="-122"/>
              </a:rPr>
              <a:t>的全体学生的学号</a:t>
            </a:r>
            <a:r>
              <a:rPr lang="en-US" altLang="zh-CN" sz="2400" dirty="0" smtClean="0">
                <a:solidFill>
                  <a:srgbClr val="FF3B3B"/>
                </a:solidFill>
                <a:latin typeface="微软雅黑" panose="020B0503020204020204" pitchFamily="34" charset="-122"/>
                <a:ea typeface="微软雅黑" panose="020B0503020204020204" pitchFamily="34" charset="-122"/>
              </a:rPr>
              <a:t>(</a:t>
            </a:r>
            <a:r>
              <a:rPr lang="en-US" altLang="zh-CN" sz="2400" dirty="0" err="1" smtClean="0">
                <a:solidFill>
                  <a:srgbClr val="FF3B3B"/>
                </a:solidFill>
                <a:latin typeface="微软雅黑" panose="020B0503020204020204" pitchFamily="34" charset="-122"/>
                <a:ea typeface="微软雅黑" panose="020B0503020204020204" pitchFamily="34" charset="-122"/>
              </a:rPr>
              <a:t>Sno</a:t>
            </a:r>
            <a:r>
              <a:rPr lang="en-US" altLang="zh-CN" sz="2400" dirty="0" smtClean="0">
                <a:solidFill>
                  <a:srgbClr val="FF3B3B"/>
                </a:solidFill>
                <a:latin typeface="微软雅黑" panose="020B0503020204020204" pitchFamily="34" charset="-122"/>
                <a:ea typeface="微软雅黑" panose="020B0503020204020204" pitchFamily="34" charset="-122"/>
              </a:rPr>
              <a:t>)</a:t>
            </a:r>
            <a:r>
              <a:rPr lang="zh-CN" altLang="en-US" sz="2400" dirty="0" smtClean="0">
                <a:solidFill>
                  <a:srgbClr val="FF3B3B"/>
                </a:solidFill>
                <a:latin typeface="微软雅黑" panose="020B0503020204020204" pitchFamily="34" charset="-122"/>
                <a:ea typeface="微软雅黑" panose="020B0503020204020204" pitchFamily="34" charset="-122"/>
              </a:rPr>
              <a:t>和姓名</a:t>
            </a:r>
            <a:r>
              <a:rPr lang="en-US" altLang="zh-CN" sz="2400" dirty="0" smtClean="0">
                <a:solidFill>
                  <a:srgbClr val="FF3B3B"/>
                </a:solidFill>
                <a:latin typeface="微软雅黑" panose="020B0503020204020204" pitchFamily="34" charset="-122"/>
                <a:ea typeface="微软雅黑" panose="020B0503020204020204" pitchFamily="34" charset="-122"/>
              </a:rPr>
              <a:t>(</a:t>
            </a:r>
            <a:r>
              <a:rPr lang="en-US" altLang="zh-CN" sz="2400" dirty="0" err="1" smtClean="0">
                <a:solidFill>
                  <a:srgbClr val="FF3B3B"/>
                </a:solidFill>
                <a:latin typeface="微软雅黑" panose="020B0503020204020204" pitchFamily="34" charset="-122"/>
                <a:ea typeface="微软雅黑" panose="020B0503020204020204" pitchFamily="34" charset="-122"/>
              </a:rPr>
              <a:t>Sname</a:t>
            </a:r>
            <a:r>
              <a:rPr lang="en-US" altLang="zh-CN" sz="2400" dirty="0" smtClean="0">
                <a:solidFill>
                  <a:srgbClr val="FF3B3B"/>
                </a:solidFill>
                <a:latin typeface="微软雅黑" panose="020B0503020204020204" pitchFamily="34" charset="-122"/>
                <a:ea typeface="微软雅黑" panose="020B0503020204020204" pitchFamily="34" charset="-122"/>
              </a:rPr>
              <a:t>)</a:t>
            </a:r>
            <a:r>
              <a:rPr lang="zh-CN" altLang="en-US" sz="2400" dirty="0" smtClean="0">
                <a:solidFill>
                  <a:srgbClr val="FF3B3B"/>
                </a:solidFill>
                <a:latin typeface="微软雅黑" panose="020B0503020204020204" pitchFamily="34" charset="-122"/>
                <a:ea typeface="微软雅黑" panose="020B0503020204020204" pitchFamily="34" charset="-122"/>
              </a:rPr>
              <a:t>。</a:t>
            </a:r>
            <a:endParaRPr lang="en-US" altLang="zh-CN" sz="2400" dirty="0" smtClean="0">
              <a:solidFill>
                <a:srgbClr val="FF3B3B"/>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err="1" smtClean="0">
                <a:solidFill>
                  <a:srgbClr val="3737FF"/>
                </a:solidFill>
                <a:latin typeface="微软雅黑" panose="020B0503020204020204" pitchFamily="34" charset="-122"/>
                <a:ea typeface="微软雅黑" panose="020B0503020204020204" pitchFamily="34" charset="-122"/>
              </a:rPr>
              <a:t>Sno,Sname</a:t>
            </a:r>
            <a:r>
              <a:rPr lang="en-US" altLang="zh-CN" sz="2400" dirty="0" smtClean="0">
                <a:solidFill>
                  <a:srgbClr val="3737FF"/>
                </a:solidFill>
                <a:latin typeface="微软雅黑" panose="020B0503020204020204" pitchFamily="34" charset="-122"/>
                <a:ea typeface="微软雅黑" panose="020B0503020204020204" pitchFamily="34" charset="-122"/>
              </a:rPr>
              <a:t>  from Students where </a:t>
            </a:r>
            <a:r>
              <a:rPr lang="en-US" altLang="zh-CN" sz="2400" dirty="0" err="1" smtClean="0">
                <a:solidFill>
                  <a:srgbClr val="3737FF"/>
                </a:solidFill>
                <a:latin typeface="微软雅黑" panose="020B0503020204020204" pitchFamily="34" charset="-122"/>
                <a:ea typeface="微软雅黑" panose="020B0503020204020204" pitchFamily="34" charset="-122"/>
              </a:rPr>
              <a:t>Dno</a:t>
            </a:r>
            <a:r>
              <a:rPr lang="en-US" altLang="zh-CN" sz="2400" dirty="0" smtClean="0">
                <a:solidFill>
                  <a:srgbClr val="3737FF"/>
                </a:solidFill>
                <a:latin typeface="微软雅黑" panose="020B0503020204020204" pitchFamily="34" charset="-122"/>
                <a:ea typeface="微软雅黑" panose="020B0503020204020204" pitchFamily="34" charset="-122"/>
              </a:rPr>
              <a:t>=‘D03’;</a:t>
            </a:r>
            <a:endParaRPr lang="en-US" altLang="zh-CN"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395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0198" y="497755"/>
            <a:ext cx="10302238" cy="4524315"/>
          </a:xfrm>
          <a:prstGeom prst="rect">
            <a:avLst/>
          </a:prstGeom>
        </p:spPr>
        <p:txBody>
          <a:bodyPr wrap="square">
            <a:spAutoFit/>
          </a:bodyPr>
          <a:lstStyle/>
          <a:p>
            <a:pPr>
              <a:lnSpc>
                <a:spcPct val="150000"/>
              </a:lnSpc>
            </a:pPr>
            <a:r>
              <a:rPr lang="zh-CN" altLang="en-US" sz="2400" dirty="0">
                <a:solidFill>
                  <a:srgbClr val="FF3B3B"/>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3B3B"/>
                </a:solidFill>
                <a:latin typeface="微软雅黑" panose="020B0503020204020204" pitchFamily="34" charset="-122"/>
                <a:ea typeface="微软雅黑" panose="020B0503020204020204" pitchFamily="34" charset="-122"/>
              </a:rPr>
              <a:t>查询</a:t>
            </a:r>
            <a:r>
              <a:rPr lang="zh-CN" altLang="en-US" sz="2400" dirty="0">
                <a:solidFill>
                  <a:srgbClr val="FF3B3B"/>
                </a:solidFill>
                <a:latin typeface="微软雅黑" panose="020B0503020204020204" pitchFamily="34" charset="-122"/>
                <a:ea typeface="微软雅黑" panose="020B0503020204020204" pitchFamily="34" charset="-122"/>
              </a:rPr>
              <a:t>所有</a:t>
            </a:r>
            <a:r>
              <a:rPr lang="zh-CN" altLang="en-US" sz="2400" dirty="0" smtClean="0">
                <a:solidFill>
                  <a:srgbClr val="FF3B3B"/>
                </a:solidFill>
                <a:latin typeface="微软雅黑" panose="020B0503020204020204" pitchFamily="34" charset="-122"/>
                <a:ea typeface="微软雅黑" panose="020B0503020204020204" pitchFamily="34" charset="-122"/>
              </a:rPr>
              <a:t>年龄</a:t>
            </a:r>
            <a:r>
              <a:rPr lang="zh-CN" altLang="en-US" sz="2400" dirty="0">
                <a:solidFill>
                  <a:srgbClr val="FF3B3B"/>
                </a:solidFill>
                <a:latin typeface="微软雅黑" panose="020B0503020204020204" pitchFamily="34" charset="-122"/>
                <a:ea typeface="微软雅黑" panose="020B0503020204020204" pitchFamily="34" charset="-122"/>
              </a:rPr>
              <a:t>在</a:t>
            </a:r>
            <a:r>
              <a:rPr lang="en-US" altLang="zh-CN" sz="2400" dirty="0">
                <a:solidFill>
                  <a:srgbClr val="FF3B3B"/>
                </a:solidFill>
                <a:latin typeface="微软雅黑" panose="020B0503020204020204" pitchFamily="34" charset="-122"/>
                <a:ea typeface="微软雅黑" panose="020B0503020204020204" pitchFamily="34" charset="-122"/>
              </a:rPr>
              <a:t>18~22</a:t>
            </a:r>
            <a:r>
              <a:rPr lang="zh-CN" altLang="en-US" sz="2400" dirty="0">
                <a:solidFill>
                  <a:srgbClr val="FF3B3B"/>
                </a:solidFill>
                <a:latin typeface="微软雅黑" panose="020B0503020204020204" pitchFamily="34" charset="-122"/>
                <a:ea typeface="微软雅黑" panose="020B0503020204020204" pitchFamily="34" charset="-122"/>
              </a:rPr>
              <a:t>岁（包括</a:t>
            </a:r>
            <a:r>
              <a:rPr lang="en-US" altLang="zh-CN" sz="2400" dirty="0">
                <a:solidFill>
                  <a:srgbClr val="FF3B3B"/>
                </a:solidFill>
                <a:latin typeface="微软雅黑" panose="020B0503020204020204" pitchFamily="34" charset="-122"/>
                <a:ea typeface="微软雅黑" panose="020B0503020204020204" pitchFamily="34" charset="-122"/>
              </a:rPr>
              <a:t>18</a:t>
            </a:r>
            <a:r>
              <a:rPr lang="zh-CN" altLang="en-US" sz="2400" dirty="0">
                <a:solidFill>
                  <a:srgbClr val="FF3B3B"/>
                </a:solidFill>
                <a:latin typeface="微软雅黑" panose="020B0503020204020204" pitchFamily="34" charset="-122"/>
                <a:ea typeface="微软雅黑" panose="020B0503020204020204" pitchFamily="34" charset="-122"/>
              </a:rPr>
              <a:t>和</a:t>
            </a:r>
            <a:r>
              <a:rPr lang="en-US" altLang="zh-CN" sz="2400" dirty="0">
                <a:solidFill>
                  <a:srgbClr val="FF3B3B"/>
                </a:solidFill>
                <a:latin typeface="微软雅黑" panose="020B0503020204020204" pitchFamily="34" charset="-122"/>
                <a:ea typeface="微软雅黑" panose="020B0503020204020204" pitchFamily="34" charset="-122"/>
              </a:rPr>
              <a:t>22</a:t>
            </a:r>
            <a:r>
              <a:rPr lang="zh-CN" altLang="en-US" sz="2400" dirty="0">
                <a:solidFill>
                  <a:srgbClr val="FF3B3B"/>
                </a:solidFill>
                <a:latin typeface="微软雅黑" panose="020B0503020204020204" pitchFamily="34" charset="-122"/>
                <a:ea typeface="微软雅黑" panose="020B0503020204020204" pitchFamily="34" charset="-122"/>
              </a:rPr>
              <a:t>岁）的学生姓名</a:t>
            </a:r>
            <a:r>
              <a:rPr lang="en-US" altLang="zh-CN" sz="2400" dirty="0">
                <a:solidFill>
                  <a:srgbClr val="FF3B3B"/>
                </a:solidFill>
                <a:latin typeface="微软雅黑" panose="020B0503020204020204" pitchFamily="34" charset="-122"/>
                <a:ea typeface="微软雅黑" panose="020B0503020204020204" pitchFamily="34" charset="-122"/>
              </a:rPr>
              <a:t>(</a:t>
            </a:r>
            <a:r>
              <a:rPr lang="en-US" altLang="zh-CN" sz="2400" dirty="0" err="1">
                <a:solidFill>
                  <a:srgbClr val="FF3B3B"/>
                </a:solidFill>
                <a:latin typeface="微软雅黑" panose="020B0503020204020204" pitchFamily="34" charset="-122"/>
                <a:ea typeface="微软雅黑" panose="020B0503020204020204" pitchFamily="34" charset="-122"/>
              </a:rPr>
              <a:t>Sname</a:t>
            </a:r>
            <a:r>
              <a:rPr lang="en-US" altLang="zh-CN" sz="2400" dirty="0">
                <a:solidFill>
                  <a:srgbClr val="FF3B3B"/>
                </a:solidFill>
                <a:latin typeface="微软雅黑" panose="020B0503020204020204" pitchFamily="34" charset="-122"/>
                <a:ea typeface="微软雅黑" panose="020B0503020204020204" pitchFamily="34" charset="-122"/>
              </a:rPr>
              <a:t>)</a:t>
            </a:r>
            <a:r>
              <a:rPr lang="zh-CN" altLang="en-US" sz="2400" dirty="0" smtClean="0">
                <a:solidFill>
                  <a:srgbClr val="FF3B3B"/>
                </a:solidFill>
                <a:latin typeface="微软雅黑" panose="020B0503020204020204" pitchFamily="34" charset="-122"/>
                <a:ea typeface="微软雅黑" panose="020B0503020204020204" pitchFamily="34" charset="-122"/>
              </a:rPr>
              <a:t>和及其各自的年龄</a:t>
            </a:r>
            <a:r>
              <a:rPr lang="en-US" altLang="zh-CN" sz="2400" dirty="0">
                <a:solidFill>
                  <a:srgbClr val="FF3B3B"/>
                </a:solidFill>
                <a:latin typeface="微软雅黑" panose="020B0503020204020204" pitchFamily="34" charset="-122"/>
                <a:ea typeface="微软雅黑" panose="020B0503020204020204" pitchFamily="34" charset="-122"/>
              </a:rPr>
              <a:t>(Sage)</a:t>
            </a:r>
            <a:r>
              <a:rPr lang="zh-CN" altLang="en-US" sz="2400" dirty="0">
                <a:solidFill>
                  <a:srgbClr val="FF3B3B"/>
                </a:solidFill>
                <a:latin typeface="微软雅黑" panose="020B0503020204020204" pitchFamily="34" charset="-122"/>
                <a:ea typeface="微软雅黑" panose="020B0503020204020204" pitchFamily="34" charset="-122"/>
              </a:rPr>
              <a:t>。</a:t>
            </a:r>
            <a:endParaRPr lang="en-US" altLang="zh-CN" sz="2400" dirty="0">
              <a:solidFill>
                <a:srgbClr val="FF3B3B"/>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Sname,datename</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en-US" altLang="zh-CN" sz="2400" dirty="0" err="1" smtClean="0">
                <a:solidFill>
                  <a:srgbClr val="4F4FFF"/>
                </a:solidFill>
                <a:latin typeface="微软雅黑" panose="020B0503020204020204" pitchFamily="34" charset="-122"/>
                <a:ea typeface="微软雅黑" panose="020B0503020204020204" pitchFamily="34" charset="-122"/>
              </a:rPr>
              <a:t>yyyy,getdate</a:t>
            </a:r>
            <a:r>
              <a:rPr lang="en-US" altLang="zh-CN" sz="2400" dirty="0" smtClean="0">
                <a:solidFill>
                  <a:srgbClr val="4F4FFF"/>
                </a:solidFill>
                <a:latin typeface="微软雅黑" panose="020B0503020204020204" pitchFamily="34" charset="-122"/>
                <a:ea typeface="微软雅黑" panose="020B0503020204020204" pitchFamily="34" charset="-122"/>
              </a:rPr>
              <a:t>())-year(Birthday)  Sage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rPr>
              <a:t>datename</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en-US" altLang="zh-CN" sz="2400" dirty="0" err="1" smtClean="0">
                <a:solidFill>
                  <a:srgbClr val="4F4FFF"/>
                </a:solidFill>
                <a:latin typeface="微软雅黑" panose="020B0503020204020204" pitchFamily="34" charset="-122"/>
                <a:ea typeface="微软雅黑" panose="020B0503020204020204" pitchFamily="34" charset="-122"/>
              </a:rPr>
              <a:t>yyyy,getdate</a:t>
            </a:r>
            <a:r>
              <a:rPr lang="en-US" altLang="zh-CN" sz="2400" dirty="0" smtClean="0">
                <a:solidFill>
                  <a:srgbClr val="4F4FFF"/>
                </a:solidFill>
                <a:latin typeface="微软雅黑" panose="020B0503020204020204" pitchFamily="34" charset="-122"/>
                <a:ea typeface="微软雅黑" panose="020B0503020204020204" pitchFamily="34" charset="-122"/>
              </a:rPr>
              <a:t>())-year(Birthday)&gt;=18  and  </a:t>
            </a:r>
            <a:r>
              <a:rPr lang="en-US" altLang="zh-CN" sz="2400" dirty="0" err="1" smtClean="0">
                <a:solidFill>
                  <a:srgbClr val="4F4FFF"/>
                </a:solidFill>
                <a:latin typeface="微软雅黑" panose="020B0503020204020204" pitchFamily="34" charset="-122"/>
                <a:ea typeface="微软雅黑" panose="020B0503020204020204" pitchFamily="34" charset="-122"/>
              </a:rPr>
              <a:t>datename</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en-US" altLang="zh-CN" sz="2400" dirty="0" err="1" smtClean="0">
                <a:solidFill>
                  <a:srgbClr val="4F4FFF"/>
                </a:solidFill>
                <a:latin typeface="微软雅黑" panose="020B0503020204020204" pitchFamily="34" charset="-122"/>
                <a:ea typeface="微软雅黑" panose="020B0503020204020204" pitchFamily="34" charset="-122"/>
              </a:rPr>
              <a:t>yyyy,getdate</a:t>
            </a:r>
            <a:r>
              <a:rPr lang="en-US" altLang="zh-CN" sz="2400" dirty="0" smtClean="0">
                <a:solidFill>
                  <a:srgbClr val="4F4FFF"/>
                </a:solidFill>
                <a:latin typeface="微软雅黑" panose="020B0503020204020204" pitchFamily="34" charset="-122"/>
                <a:ea typeface="微软雅黑" panose="020B0503020204020204" pitchFamily="34" charset="-122"/>
              </a:rPr>
              <a:t>())-year(Birthday)&lt;=22</a:t>
            </a:r>
          </a:p>
          <a:p>
            <a:pPr indent="576000">
              <a:lnSpc>
                <a:spcPct val="150000"/>
              </a:lnSpc>
            </a:pPr>
            <a:r>
              <a:rPr lang="en-US" altLang="zh-CN" sz="2400" dirty="0" err="1" smtClean="0">
                <a:solidFill>
                  <a:srgbClr val="D937FF"/>
                </a:solidFill>
                <a:latin typeface="微软雅黑" panose="020B0503020204020204" pitchFamily="34" charset="-122"/>
                <a:ea typeface="微软雅黑" panose="020B0503020204020204" pitchFamily="34" charset="-122"/>
              </a:rPr>
              <a:t>getdate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是获取系统当前日期的函数，</a:t>
            </a:r>
            <a:r>
              <a:rPr lang="en-US" altLang="zh-CN" sz="2400" dirty="0" err="1" smtClean="0">
                <a:solidFill>
                  <a:srgbClr val="D937FF"/>
                </a:solidFill>
                <a:latin typeface="微软雅黑" panose="020B0503020204020204" pitchFamily="34" charset="-122"/>
                <a:ea typeface="微软雅黑" panose="020B0503020204020204" pitchFamily="34" charset="-122"/>
              </a:rPr>
              <a:t>datename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yyyy,getdate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datename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mm,getdate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datename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dd,getdat</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分别是获取当前提起的年、月、日数值的函数。</a:t>
            </a:r>
            <a:r>
              <a:rPr lang="en-US" altLang="zh-CN" sz="2400" dirty="0" smtClean="0">
                <a:solidFill>
                  <a:srgbClr val="D937FF"/>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441272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9866" y="732887"/>
            <a:ext cx="10119358" cy="3416320"/>
          </a:xfrm>
          <a:prstGeom prst="rect">
            <a:avLst/>
          </a:prstGeom>
        </p:spPr>
        <p:txBody>
          <a:bodyPr wrap="square">
            <a:spAutoFit/>
          </a:bodyPr>
          <a:lstStyle/>
          <a:p>
            <a:pPr>
              <a:lnSpc>
                <a:spcPct val="150000"/>
              </a:lnSpc>
            </a:pPr>
            <a:r>
              <a:rPr lang="zh-CN" altLang="en-US" sz="2400" dirty="0" smtClean="0">
                <a:solidFill>
                  <a:srgbClr val="FF3B3B"/>
                </a:solidFill>
                <a:latin typeface="微软雅黑" panose="020B0503020204020204" pitchFamily="34" charset="-122"/>
                <a:ea typeface="微软雅黑" panose="020B0503020204020204" pitchFamily="34" charset="-122"/>
              </a:rPr>
              <a:t>二、条件查询</a:t>
            </a:r>
            <a:endParaRPr lang="en-US" altLang="zh-CN" sz="2400" dirty="0" smtClean="0">
              <a:solidFill>
                <a:srgbClr val="FF3B3B"/>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FF3B3B"/>
                </a:solidFill>
                <a:latin typeface="微软雅黑" panose="020B0503020204020204" pitchFamily="34" charset="-122"/>
                <a:ea typeface="微软雅黑" panose="020B0503020204020204" pitchFamily="34" charset="-122"/>
              </a:rPr>
              <a:t>谓词条件</a:t>
            </a:r>
            <a:r>
              <a:rPr lang="en-US" altLang="zh-CN" sz="2400" dirty="0" smtClean="0">
                <a:solidFill>
                  <a:srgbClr val="FF3B3B"/>
                </a:solidFill>
                <a:latin typeface="微软雅黑" panose="020B0503020204020204" pitchFamily="34" charset="-122"/>
                <a:ea typeface="微软雅黑" panose="020B0503020204020204" pitchFamily="34" charset="-122"/>
              </a:rPr>
              <a:t>(between…and…,not  between…and…,</a:t>
            </a:r>
            <a:r>
              <a:rPr lang="en-US" altLang="zh-CN" sz="2400" dirty="0" err="1" smtClean="0">
                <a:solidFill>
                  <a:srgbClr val="FF3B3B"/>
                </a:solidFill>
                <a:latin typeface="微软雅黑" panose="020B0503020204020204" pitchFamily="34" charset="-122"/>
                <a:ea typeface="微软雅黑" panose="020B0503020204020204" pitchFamily="34" charset="-122"/>
              </a:rPr>
              <a:t>in,not</a:t>
            </a:r>
            <a:r>
              <a:rPr lang="en-US" altLang="zh-CN" sz="2400" dirty="0" smtClean="0">
                <a:solidFill>
                  <a:srgbClr val="FF3B3B"/>
                </a:solidFill>
                <a:latin typeface="微软雅黑" panose="020B0503020204020204" pitchFamily="34" charset="-122"/>
                <a:ea typeface="微软雅黑" panose="020B0503020204020204" pitchFamily="34" charset="-122"/>
              </a:rPr>
              <a:t> </a:t>
            </a:r>
            <a:r>
              <a:rPr lang="en-US" altLang="zh-CN" sz="2400" dirty="0" err="1" smtClean="0">
                <a:solidFill>
                  <a:srgbClr val="FF3B3B"/>
                </a:solidFill>
                <a:latin typeface="微软雅黑" panose="020B0503020204020204" pitchFamily="34" charset="-122"/>
                <a:ea typeface="微软雅黑" panose="020B0503020204020204" pitchFamily="34" charset="-122"/>
              </a:rPr>
              <a:t>in,like,not</a:t>
            </a:r>
            <a:r>
              <a:rPr lang="en-US" altLang="zh-CN" sz="2400" dirty="0">
                <a:solidFill>
                  <a:srgbClr val="FF3B3B"/>
                </a:solidFill>
                <a:latin typeface="微软雅黑" panose="020B0503020204020204" pitchFamily="34" charset="-122"/>
                <a:ea typeface="微软雅黑" panose="020B0503020204020204" pitchFamily="34" charset="-122"/>
              </a:rPr>
              <a:t> </a:t>
            </a:r>
            <a:r>
              <a:rPr lang="en-US" altLang="zh-CN" sz="2400" dirty="0" err="1" smtClean="0">
                <a:solidFill>
                  <a:srgbClr val="FF3B3B"/>
                </a:solidFill>
                <a:latin typeface="微软雅黑" panose="020B0503020204020204" pitchFamily="34" charset="-122"/>
                <a:ea typeface="微软雅黑" panose="020B0503020204020204" pitchFamily="34" charset="-122"/>
              </a:rPr>
              <a:t>like,is</a:t>
            </a:r>
            <a:r>
              <a:rPr lang="en-US" altLang="zh-CN" sz="2400" dirty="0" smtClean="0">
                <a:solidFill>
                  <a:srgbClr val="FF3B3B"/>
                </a:solidFill>
                <a:latin typeface="微软雅黑" panose="020B0503020204020204" pitchFamily="34" charset="-122"/>
                <a:ea typeface="微软雅黑" panose="020B0503020204020204" pitchFamily="34" charset="-122"/>
              </a:rPr>
              <a:t> </a:t>
            </a:r>
            <a:r>
              <a:rPr lang="en-US" altLang="zh-CN" sz="2400" dirty="0" err="1" smtClean="0">
                <a:solidFill>
                  <a:srgbClr val="FF3B3B"/>
                </a:solidFill>
                <a:latin typeface="微软雅黑" panose="020B0503020204020204" pitchFamily="34" charset="-122"/>
                <a:ea typeface="微软雅黑" panose="020B0503020204020204" pitchFamily="34" charset="-122"/>
              </a:rPr>
              <a:t>null,is</a:t>
            </a:r>
            <a:r>
              <a:rPr lang="en-US" altLang="zh-CN" sz="2400" dirty="0" smtClean="0">
                <a:solidFill>
                  <a:srgbClr val="FF3B3B"/>
                </a:solidFill>
                <a:latin typeface="微软雅黑" panose="020B0503020204020204" pitchFamily="34" charset="-122"/>
                <a:ea typeface="微软雅黑" panose="020B0503020204020204" pitchFamily="34" charset="-122"/>
              </a:rPr>
              <a:t> not null)</a:t>
            </a:r>
            <a:r>
              <a:rPr lang="zh-CN" altLang="en-US" sz="2400" dirty="0" smtClean="0">
                <a:solidFill>
                  <a:srgbClr val="FF3B3B"/>
                </a:solidFill>
                <a:latin typeface="微软雅黑" panose="020B0503020204020204" pitchFamily="34" charset="-122"/>
                <a:ea typeface="微软雅黑" panose="020B0503020204020204" pitchFamily="34" charset="-122"/>
              </a:rPr>
              <a:t>。例如：</a:t>
            </a:r>
            <a:endParaRPr lang="en-US" altLang="zh-CN" sz="2400" dirty="0" smtClean="0">
              <a:solidFill>
                <a:srgbClr val="FF3B3B"/>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where </a:t>
            </a:r>
            <a:r>
              <a:rPr lang="en-US" altLang="zh-CN" sz="2400" dirty="0">
                <a:solidFill>
                  <a:srgbClr val="3737FF"/>
                </a:solidFill>
                <a:latin typeface="微软雅黑" panose="020B0503020204020204" pitchFamily="34" charset="-122"/>
                <a:ea typeface="微软雅黑" panose="020B0503020204020204" pitchFamily="34" charset="-122"/>
              </a:rPr>
              <a:t>Sage </a:t>
            </a:r>
            <a:r>
              <a:rPr lang="en-US" altLang="zh-CN" sz="2400" dirty="0" smtClean="0">
                <a:solidFill>
                  <a:srgbClr val="3737FF"/>
                </a:solidFill>
                <a:latin typeface="微软雅黑" panose="020B0503020204020204" pitchFamily="34" charset="-122"/>
                <a:ea typeface="微软雅黑" panose="020B0503020204020204" pitchFamily="34" charset="-122"/>
              </a:rPr>
              <a:t> between  18  and  </a:t>
            </a:r>
            <a:r>
              <a:rPr lang="en-US" altLang="zh-CN" sz="2400" dirty="0">
                <a:solidFill>
                  <a:srgbClr val="3737FF"/>
                </a:solidFill>
                <a:latin typeface="微软雅黑" panose="020B0503020204020204" pitchFamily="34" charset="-122"/>
                <a:ea typeface="微软雅黑" panose="020B0503020204020204" pitchFamily="34" charset="-122"/>
              </a:rPr>
              <a:t>22</a:t>
            </a:r>
            <a:r>
              <a:rPr lang="zh-CN" altLang="en-US" sz="2400" dirty="0">
                <a:solidFill>
                  <a:srgbClr val="3737FF"/>
                </a:solidFill>
                <a:latin typeface="微软雅黑" panose="020B0503020204020204" pitchFamily="34" charset="-122"/>
                <a:ea typeface="微软雅黑" panose="020B0503020204020204" pitchFamily="34" charset="-122"/>
              </a:rPr>
              <a:t>；</a:t>
            </a: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where </a:t>
            </a:r>
            <a:r>
              <a:rPr lang="en-US" altLang="zh-CN" sz="2400" dirty="0">
                <a:solidFill>
                  <a:srgbClr val="3737FF"/>
                </a:solidFill>
                <a:latin typeface="微软雅黑" panose="020B0503020204020204" pitchFamily="34" charset="-122"/>
                <a:ea typeface="微软雅黑" panose="020B0503020204020204" pitchFamily="34" charset="-122"/>
              </a:rPr>
              <a:t>Sage&gt;18 </a:t>
            </a:r>
            <a:r>
              <a:rPr lang="en-US" altLang="zh-CN" sz="2400" dirty="0" smtClean="0">
                <a:solidFill>
                  <a:srgbClr val="3737FF"/>
                </a:solidFill>
                <a:latin typeface="微软雅黑" panose="020B0503020204020204" pitchFamily="34" charset="-122"/>
                <a:ea typeface="微软雅黑" panose="020B0503020204020204" pitchFamily="34" charset="-122"/>
              </a:rPr>
              <a:t> not  between </a:t>
            </a:r>
            <a:r>
              <a:rPr lang="en-US" altLang="zh-CN" sz="2400" dirty="0">
                <a:solidFill>
                  <a:srgbClr val="3737FF"/>
                </a:solidFill>
                <a:latin typeface="微软雅黑" panose="020B0503020204020204" pitchFamily="34" charset="-122"/>
                <a:ea typeface="微软雅黑" panose="020B0503020204020204" pitchFamily="34" charset="-122"/>
              </a:rPr>
              <a:t>18 </a:t>
            </a:r>
            <a:r>
              <a:rPr lang="en-US" altLang="zh-CN" sz="2400" dirty="0" smtClean="0">
                <a:solidFill>
                  <a:srgbClr val="3737FF"/>
                </a:solidFill>
                <a:latin typeface="微软雅黑" panose="020B0503020204020204" pitchFamily="34" charset="-122"/>
                <a:ea typeface="微软雅黑" panose="020B0503020204020204" pitchFamily="34" charset="-122"/>
              </a:rPr>
              <a:t>and </a:t>
            </a:r>
            <a:r>
              <a:rPr lang="en-US" altLang="zh-CN" sz="2400" dirty="0">
                <a:solidFill>
                  <a:srgbClr val="3737FF"/>
                </a:solidFill>
                <a:latin typeface="微软雅黑" panose="020B0503020204020204" pitchFamily="34" charset="-122"/>
                <a:ea typeface="微软雅黑" panose="020B0503020204020204" pitchFamily="34" charset="-122"/>
              </a:rPr>
              <a:t>22;</a:t>
            </a: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where </a:t>
            </a:r>
            <a:r>
              <a:rPr lang="en-US" altLang="zh-CN" sz="2400" dirty="0" err="1">
                <a:solidFill>
                  <a:srgbClr val="3737FF"/>
                </a:solidFill>
                <a:latin typeface="微软雅黑" panose="020B0503020204020204" pitchFamily="34" charset="-122"/>
                <a:ea typeface="微软雅黑" panose="020B0503020204020204" pitchFamily="34" charset="-122"/>
              </a:rPr>
              <a:t>Sdept</a:t>
            </a:r>
            <a:r>
              <a:rPr lang="en-US" altLang="zh-CN" sz="2400" dirty="0">
                <a:solidFill>
                  <a:srgbClr val="3737FF"/>
                </a:solidFill>
                <a:latin typeface="微软雅黑" panose="020B0503020204020204" pitchFamily="34" charset="-122"/>
                <a:ea typeface="微软雅黑" panose="020B0503020204020204" pitchFamily="34" charset="-122"/>
              </a:rPr>
              <a:t> </a:t>
            </a:r>
            <a:r>
              <a:rPr lang="en-US" altLang="zh-CN" sz="2400" dirty="0" smtClean="0">
                <a:solidFill>
                  <a:srgbClr val="3737FF"/>
                </a:solidFill>
                <a:latin typeface="微软雅黑" panose="020B0503020204020204" pitchFamily="34" charset="-122"/>
                <a:ea typeface="微软雅黑" panose="020B0503020204020204" pitchFamily="34" charset="-122"/>
              </a:rPr>
              <a:t>in </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自动化’</a:t>
            </a:r>
            <a:r>
              <a:rPr lang="en-US" altLang="zh-CN" sz="2400" dirty="0">
                <a:solidFill>
                  <a:srgbClr val="3737FF"/>
                </a:solidFill>
                <a:latin typeface="微软雅黑" panose="020B0503020204020204" pitchFamily="34" charset="-122"/>
                <a:ea typeface="微软雅黑" panose="020B0503020204020204" pitchFamily="34" charset="-122"/>
              </a:rPr>
              <a:t>, ‘</a:t>
            </a:r>
            <a:r>
              <a:rPr lang="zh-CN" altLang="en-US" sz="2400" dirty="0">
                <a:solidFill>
                  <a:srgbClr val="3737FF"/>
                </a:solidFill>
                <a:latin typeface="微软雅黑" panose="020B0503020204020204" pitchFamily="34" charset="-122"/>
                <a:ea typeface="微软雅黑" panose="020B0503020204020204" pitchFamily="34" charset="-122"/>
              </a:rPr>
              <a:t>数学’</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计算机’</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200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05693" y="811266"/>
            <a:ext cx="10424158" cy="3970318"/>
          </a:xfrm>
          <a:prstGeom prst="rect">
            <a:avLst/>
          </a:prstGeom>
        </p:spPr>
        <p:txBody>
          <a:bodyPr wrap="square">
            <a:spAutoFit/>
          </a:bodyPr>
          <a:lstStyle/>
          <a:p>
            <a:pPr>
              <a:lnSpc>
                <a:spcPct val="150000"/>
              </a:lnSpc>
            </a:pPr>
            <a:r>
              <a:rPr lang="en-US" altLang="zh-CN" sz="2400" dirty="0" smtClean="0">
                <a:solidFill>
                  <a:srgbClr val="FF3B3B"/>
                </a:solidFill>
                <a:latin typeface="微软雅黑" panose="020B0503020204020204" pitchFamily="34" charset="-122"/>
                <a:ea typeface="微软雅黑" panose="020B0503020204020204" pitchFamily="34" charset="-122"/>
              </a:rPr>
              <a:t>1</a:t>
            </a:r>
            <a:r>
              <a:rPr lang="zh-CN" altLang="en-US" sz="2400" dirty="0" smtClean="0">
                <a:solidFill>
                  <a:srgbClr val="FF3B3B"/>
                </a:solidFill>
                <a:latin typeface="微软雅黑" panose="020B0503020204020204" pitchFamily="34" charset="-122"/>
                <a:ea typeface="微软雅黑" panose="020B0503020204020204" pitchFamily="34" charset="-122"/>
              </a:rPr>
              <a:t>、条件查询（</a:t>
            </a:r>
            <a:r>
              <a:rPr lang="en-US" altLang="zh-CN" sz="2400" dirty="0">
                <a:solidFill>
                  <a:srgbClr val="FF3B3B"/>
                </a:solidFill>
                <a:latin typeface="微软雅黑" panose="020B0503020204020204" pitchFamily="34" charset="-122"/>
                <a:ea typeface="微软雅黑" panose="020B0503020204020204" pitchFamily="34" charset="-122"/>
              </a:rPr>
              <a:t>1</a:t>
            </a:r>
            <a:r>
              <a:rPr lang="zh-CN" altLang="en-US" sz="2400" dirty="0" smtClean="0">
                <a:solidFill>
                  <a:srgbClr val="FF3B3B"/>
                </a:solidFill>
                <a:latin typeface="微软雅黑" panose="020B0503020204020204" pitchFamily="34" charset="-122"/>
                <a:ea typeface="微软雅黑" panose="020B0503020204020204" pitchFamily="34" charset="-122"/>
              </a:rPr>
              <a:t>）（</a:t>
            </a:r>
            <a:r>
              <a:rPr lang="en-US" altLang="zh-CN" sz="2400" dirty="0" smtClean="0">
                <a:solidFill>
                  <a:srgbClr val="FF3B3B"/>
                </a:solidFill>
                <a:latin typeface="微软雅黑" panose="020B0503020204020204" pitchFamily="34" charset="-122"/>
                <a:ea typeface="微软雅黑" panose="020B0503020204020204" pitchFamily="34" charset="-122"/>
              </a:rPr>
              <a:t>between…and…</a:t>
            </a:r>
            <a:r>
              <a:rPr lang="zh-CN" altLang="en-US" sz="2400" dirty="0" smtClean="0">
                <a:solidFill>
                  <a:srgbClr val="FF3B3B"/>
                </a:solidFill>
                <a:latin typeface="微软雅黑" panose="020B0503020204020204" pitchFamily="34" charset="-122"/>
                <a:ea typeface="微软雅黑" panose="020B0503020204020204" pitchFamily="34" charset="-122"/>
              </a:rPr>
              <a:t>，</a:t>
            </a:r>
            <a:r>
              <a:rPr lang="en-US" altLang="zh-CN" sz="2400" dirty="0" smtClean="0">
                <a:solidFill>
                  <a:srgbClr val="FF3B3B"/>
                </a:solidFill>
                <a:latin typeface="微软雅黑" panose="020B0503020204020204" pitchFamily="34" charset="-122"/>
                <a:ea typeface="微软雅黑" panose="020B0503020204020204" pitchFamily="34" charset="-122"/>
              </a:rPr>
              <a:t>not  between…and…</a:t>
            </a:r>
            <a:r>
              <a:rPr lang="zh-CN" altLang="en-US" sz="2400" dirty="0" smtClean="0">
                <a:solidFill>
                  <a:srgbClr val="FF3B3B"/>
                </a:solidFill>
                <a:latin typeface="微软雅黑" panose="020B0503020204020204" pitchFamily="34" charset="-122"/>
                <a:ea typeface="微软雅黑" panose="020B0503020204020204" pitchFamily="34" charset="-122"/>
              </a:rPr>
              <a:t>）</a:t>
            </a:r>
            <a:endParaRPr lang="en-US" altLang="zh-CN" sz="2400" dirty="0" smtClean="0">
              <a:solidFill>
                <a:srgbClr val="FF3B3B"/>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FF3B3B"/>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3B3B"/>
                </a:solidFill>
                <a:latin typeface="微软雅黑" panose="020B0503020204020204" pitchFamily="34" charset="-122"/>
                <a:ea typeface="微软雅黑" panose="020B0503020204020204" pitchFamily="34" charset="-122"/>
              </a:rPr>
              <a:t>查询</a:t>
            </a:r>
            <a:r>
              <a:rPr lang="zh-CN" altLang="en-US" sz="2400" dirty="0">
                <a:solidFill>
                  <a:srgbClr val="FF3B3B"/>
                </a:solidFill>
                <a:latin typeface="微软雅黑" panose="020B0503020204020204" pitchFamily="34" charset="-122"/>
                <a:ea typeface="微软雅黑" panose="020B0503020204020204" pitchFamily="34" charset="-122"/>
              </a:rPr>
              <a:t>年龄在</a:t>
            </a:r>
            <a:r>
              <a:rPr lang="en-US" altLang="zh-CN" sz="2400" dirty="0">
                <a:solidFill>
                  <a:srgbClr val="FF3B3B"/>
                </a:solidFill>
                <a:latin typeface="微软雅黑" panose="020B0503020204020204" pitchFamily="34" charset="-122"/>
                <a:ea typeface="微软雅黑" panose="020B0503020204020204" pitchFamily="34" charset="-122"/>
              </a:rPr>
              <a:t>18~22</a:t>
            </a:r>
            <a:r>
              <a:rPr lang="zh-CN" altLang="en-US" sz="2400" dirty="0">
                <a:solidFill>
                  <a:srgbClr val="FF3B3B"/>
                </a:solidFill>
                <a:latin typeface="微软雅黑" panose="020B0503020204020204" pitchFamily="34" charset="-122"/>
                <a:ea typeface="微软雅黑" panose="020B0503020204020204" pitchFamily="34" charset="-122"/>
              </a:rPr>
              <a:t>岁（包括</a:t>
            </a:r>
            <a:r>
              <a:rPr lang="en-US" altLang="zh-CN" sz="2400" dirty="0">
                <a:solidFill>
                  <a:srgbClr val="FF3B3B"/>
                </a:solidFill>
                <a:latin typeface="微软雅黑" panose="020B0503020204020204" pitchFamily="34" charset="-122"/>
                <a:ea typeface="微软雅黑" panose="020B0503020204020204" pitchFamily="34" charset="-122"/>
              </a:rPr>
              <a:t>18</a:t>
            </a:r>
            <a:r>
              <a:rPr lang="zh-CN" altLang="en-US" sz="2400" dirty="0">
                <a:solidFill>
                  <a:srgbClr val="FF3B3B"/>
                </a:solidFill>
                <a:latin typeface="微软雅黑" panose="020B0503020204020204" pitchFamily="34" charset="-122"/>
                <a:ea typeface="微软雅黑" panose="020B0503020204020204" pitchFamily="34" charset="-122"/>
              </a:rPr>
              <a:t>和</a:t>
            </a:r>
            <a:r>
              <a:rPr lang="en-US" altLang="zh-CN" sz="2400" dirty="0">
                <a:solidFill>
                  <a:srgbClr val="FF3B3B"/>
                </a:solidFill>
                <a:latin typeface="微软雅黑" panose="020B0503020204020204" pitchFamily="34" charset="-122"/>
                <a:ea typeface="微软雅黑" panose="020B0503020204020204" pitchFamily="34" charset="-122"/>
              </a:rPr>
              <a:t>22</a:t>
            </a:r>
            <a:r>
              <a:rPr lang="zh-CN" altLang="en-US" sz="2400" dirty="0">
                <a:solidFill>
                  <a:srgbClr val="FF3B3B"/>
                </a:solidFill>
                <a:latin typeface="微软雅黑" panose="020B0503020204020204" pitchFamily="34" charset="-122"/>
                <a:ea typeface="微软雅黑" panose="020B0503020204020204" pitchFamily="34" charset="-122"/>
              </a:rPr>
              <a:t>岁）的学生</a:t>
            </a:r>
            <a:r>
              <a:rPr lang="zh-CN" altLang="en-US" sz="2400" dirty="0" smtClean="0">
                <a:solidFill>
                  <a:srgbClr val="FF3B3B"/>
                </a:solidFill>
                <a:latin typeface="微软雅黑" panose="020B0503020204020204" pitchFamily="34" charset="-122"/>
                <a:ea typeface="微软雅黑" panose="020B0503020204020204" pitchFamily="34" charset="-122"/>
              </a:rPr>
              <a:t>姓名</a:t>
            </a:r>
            <a:r>
              <a:rPr lang="en-US" altLang="zh-CN" sz="2400" dirty="0" smtClean="0">
                <a:solidFill>
                  <a:srgbClr val="FF3B3B"/>
                </a:solidFill>
                <a:latin typeface="微软雅黑" panose="020B0503020204020204" pitchFamily="34" charset="-122"/>
                <a:ea typeface="微软雅黑" panose="020B0503020204020204" pitchFamily="34" charset="-122"/>
              </a:rPr>
              <a:t>(</a:t>
            </a:r>
            <a:r>
              <a:rPr lang="en-US" altLang="zh-CN" sz="2400" dirty="0" err="1" smtClean="0">
                <a:solidFill>
                  <a:srgbClr val="FF3B3B"/>
                </a:solidFill>
                <a:latin typeface="微软雅黑" panose="020B0503020204020204" pitchFamily="34" charset="-122"/>
                <a:ea typeface="微软雅黑" panose="020B0503020204020204" pitchFamily="34" charset="-122"/>
              </a:rPr>
              <a:t>Sname</a:t>
            </a:r>
            <a:r>
              <a:rPr lang="en-US" altLang="zh-CN" sz="2400" dirty="0" smtClean="0">
                <a:solidFill>
                  <a:srgbClr val="FF3B3B"/>
                </a:solidFill>
                <a:latin typeface="微软雅黑" panose="020B0503020204020204" pitchFamily="34" charset="-122"/>
                <a:ea typeface="微软雅黑" panose="020B0503020204020204" pitchFamily="34" charset="-122"/>
              </a:rPr>
              <a:t>)</a:t>
            </a:r>
            <a:r>
              <a:rPr lang="zh-CN" altLang="en-US" sz="2400" dirty="0">
                <a:solidFill>
                  <a:srgbClr val="FF3B3B"/>
                </a:solidFill>
                <a:latin typeface="微软雅黑" panose="020B0503020204020204" pitchFamily="34" charset="-122"/>
                <a:ea typeface="微软雅黑" panose="020B0503020204020204" pitchFamily="34" charset="-122"/>
              </a:rPr>
              <a:t>及</a:t>
            </a:r>
            <a:r>
              <a:rPr lang="zh-CN" altLang="en-US" sz="2400" dirty="0" smtClean="0">
                <a:solidFill>
                  <a:srgbClr val="FF3B3B"/>
                </a:solidFill>
                <a:latin typeface="微软雅黑" panose="020B0503020204020204" pitchFamily="34" charset="-122"/>
                <a:ea typeface="微软雅黑" panose="020B0503020204020204" pitchFamily="34" charset="-122"/>
              </a:rPr>
              <a:t>年龄</a:t>
            </a:r>
            <a:r>
              <a:rPr lang="en-US" altLang="zh-CN" sz="2400" dirty="0" smtClean="0">
                <a:solidFill>
                  <a:srgbClr val="FF3B3B"/>
                </a:solidFill>
                <a:latin typeface="微软雅黑" panose="020B0503020204020204" pitchFamily="34" charset="-122"/>
                <a:ea typeface="微软雅黑" panose="020B0503020204020204" pitchFamily="34" charset="-122"/>
              </a:rPr>
              <a:t>(Sage)</a:t>
            </a:r>
            <a:r>
              <a:rPr lang="zh-CN" altLang="en-US" sz="2400" dirty="0" smtClean="0">
                <a:solidFill>
                  <a:srgbClr val="FF3B3B"/>
                </a:solidFill>
                <a:latin typeface="微软雅黑" panose="020B0503020204020204" pitchFamily="34" charset="-122"/>
                <a:ea typeface="微软雅黑" panose="020B0503020204020204" pitchFamily="34" charset="-122"/>
              </a:rPr>
              <a:t>。</a:t>
            </a:r>
            <a:endParaRPr lang="en-US" altLang="zh-CN" sz="2400" dirty="0">
              <a:solidFill>
                <a:srgbClr val="FF3B3B"/>
              </a:solidFill>
              <a:latin typeface="微软雅黑" panose="020B0503020204020204" pitchFamily="34" charset="-122"/>
              <a:ea typeface="微软雅黑" panose="020B0503020204020204" pitchFamily="34" charset="-122"/>
            </a:endParaRPr>
          </a:p>
          <a:p>
            <a:pPr indent="576000">
              <a:lnSpc>
                <a:spcPct val="150000"/>
              </a:lnSpc>
            </a:pPr>
            <a:r>
              <a:rPr lang="en-US" altLang="zh-CN" sz="2400" dirty="0">
                <a:solidFill>
                  <a:srgbClr val="3737FF"/>
                </a:solidFill>
                <a:latin typeface="微软雅黑" panose="020B0503020204020204" pitchFamily="34" charset="-122"/>
                <a:ea typeface="微软雅黑" panose="020B0503020204020204" pitchFamily="34" charset="-122"/>
              </a:rPr>
              <a:t>select  </a:t>
            </a:r>
            <a:r>
              <a:rPr lang="en-US" altLang="zh-CN" sz="2400" dirty="0" err="1">
                <a:solidFill>
                  <a:srgbClr val="3737FF"/>
                </a:solidFill>
                <a:latin typeface="微软雅黑" panose="020B0503020204020204" pitchFamily="34" charset="-122"/>
                <a:ea typeface="微软雅黑" panose="020B0503020204020204" pitchFamily="34" charset="-122"/>
              </a:rPr>
              <a:t>Sname</a:t>
            </a:r>
            <a:r>
              <a:rPr lang="en-US" altLang="zh-CN" sz="2400" dirty="0">
                <a:solidFill>
                  <a:srgbClr val="3737FF"/>
                </a:solidFill>
                <a:latin typeface="微软雅黑" panose="020B0503020204020204" pitchFamily="34" charset="-122"/>
                <a:ea typeface="微软雅黑" panose="020B0503020204020204" pitchFamily="34" charset="-122"/>
              </a:rPr>
              <a:t> </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d</a:t>
            </a:r>
            <a:r>
              <a:rPr lang="en-US" altLang="zh-CN" sz="2400" dirty="0" err="1" smtClean="0">
                <a:solidFill>
                  <a:srgbClr val="3737FF"/>
                </a:solidFill>
                <a:latin typeface="微软雅黑" panose="020B0503020204020204" pitchFamily="34" charset="-122"/>
                <a:ea typeface="微软雅黑" panose="020B0503020204020204" pitchFamily="34" charset="-122"/>
              </a:rPr>
              <a:t>atename</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smtClean="0">
                <a:solidFill>
                  <a:srgbClr val="3737FF"/>
                </a:solidFill>
                <a:latin typeface="微软雅黑" panose="020B0503020204020204" pitchFamily="34" charset="-122"/>
                <a:ea typeface="微软雅黑" panose="020B0503020204020204" pitchFamily="34" charset="-122"/>
              </a:rPr>
              <a:t>yyyy,Getdate</a:t>
            </a:r>
            <a:r>
              <a:rPr lang="en-US" altLang="zh-CN" sz="2400" dirty="0">
                <a:solidFill>
                  <a:srgbClr val="3737FF"/>
                </a:solidFill>
                <a:latin typeface="微软雅黑" panose="020B0503020204020204" pitchFamily="34" charset="-122"/>
                <a:ea typeface="微软雅黑" panose="020B0503020204020204" pitchFamily="34" charset="-122"/>
              </a:rPr>
              <a:t>())-year(Birthday) </a:t>
            </a:r>
            <a:r>
              <a:rPr lang="en-US" altLang="zh-CN" sz="2400" dirty="0" smtClean="0">
                <a:solidFill>
                  <a:srgbClr val="3737FF"/>
                </a:solidFill>
                <a:latin typeface="微软雅黑" panose="020B0503020204020204" pitchFamily="34" charset="-122"/>
                <a:ea typeface="微软雅黑" panose="020B0503020204020204" pitchFamily="34" charset="-122"/>
              </a:rPr>
              <a:t> Sage  from  Students  where  </a:t>
            </a:r>
            <a:r>
              <a:rPr lang="en-US" altLang="zh-CN" sz="2400" dirty="0" err="1" smtClean="0">
                <a:solidFill>
                  <a:srgbClr val="3737FF"/>
                </a:solidFill>
                <a:latin typeface="微软雅黑" panose="020B0503020204020204" pitchFamily="34" charset="-122"/>
                <a:ea typeface="微软雅黑" panose="020B0503020204020204" pitchFamily="34" charset="-122"/>
              </a:rPr>
              <a:t>datename</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smtClean="0">
                <a:solidFill>
                  <a:srgbClr val="3737FF"/>
                </a:solidFill>
                <a:latin typeface="微软雅黑" panose="020B0503020204020204" pitchFamily="34" charset="-122"/>
                <a:ea typeface="微软雅黑" panose="020B0503020204020204" pitchFamily="34" charset="-122"/>
              </a:rPr>
              <a:t>yyy,GetDate</a:t>
            </a:r>
            <a:r>
              <a:rPr lang="en-US" altLang="zh-CN" sz="2400" dirty="0">
                <a:solidFill>
                  <a:srgbClr val="3737FF"/>
                </a:solidFill>
                <a:latin typeface="微软雅黑" panose="020B0503020204020204" pitchFamily="34" charset="-122"/>
                <a:ea typeface="微软雅黑" panose="020B0503020204020204" pitchFamily="34" charset="-122"/>
              </a:rPr>
              <a:t>())-year(Birthday) between 18 and </a:t>
            </a:r>
            <a:r>
              <a:rPr lang="en-US" altLang="zh-CN" sz="2400" dirty="0" smtClean="0">
                <a:solidFill>
                  <a:srgbClr val="3737FF"/>
                </a:solidFill>
                <a:latin typeface="微软雅黑" panose="020B0503020204020204" pitchFamily="34" charset="-122"/>
                <a:ea typeface="微软雅黑" panose="020B0503020204020204" pitchFamily="34" charset="-122"/>
              </a:rPr>
              <a:t>22</a:t>
            </a:r>
          </a:p>
          <a:p>
            <a:pPr indent="576000">
              <a:lnSpc>
                <a:spcPct val="150000"/>
              </a:lnSpc>
            </a:pPr>
            <a:r>
              <a:rPr lang="en-US" altLang="zh-CN" sz="2400" dirty="0" smtClean="0">
                <a:solidFill>
                  <a:srgbClr val="D937FF"/>
                </a:solidFill>
                <a:latin typeface="微软雅黑" panose="020B0503020204020204" pitchFamily="34" charset="-122"/>
                <a:ea typeface="微软雅黑" panose="020B0503020204020204" pitchFamily="34" charset="-122"/>
              </a:rPr>
              <a:t>between…and…</a:t>
            </a:r>
            <a:r>
              <a:rPr lang="zh-CN" altLang="en-US" sz="2400" dirty="0" smtClean="0">
                <a:solidFill>
                  <a:srgbClr val="D937FF"/>
                </a:solidFill>
                <a:latin typeface="微软雅黑" panose="020B0503020204020204" pitchFamily="34" charset="-122"/>
                <a:ea typeface="微软雅黑" panose="020B0503020204020204" pitchFamily="34" charset="-122"/>
              </a:rPr>
              <a:t>介于两者之间</a:t>
            </a:r>
            <a:r>
              <a:rPr lang="en-US" altLang="zh-CN" sz="2400" dirty="0" smtClean="0">
                <a:solidFill>
                  <a:srgbClr val="D937FF"/>
                </a:solidFill>
                <a:latin typeface="微软雅黑" panose="020B0503020204020204" pitchFamily="34" charset="-122"/>
                <a:ea typeface="微软雅黑" panose="020B0503020204020204" pitchFamily="34" charset="-122"/>
              </a:rPr>
              <a:t>,not between…and</a:t>
            </a:r>
            <a:r>
              <a:rPr lang="en-US" altLang="zh-CN" sz="2400" dirty="0">
                <a:solidFill>
                  <a:srgbClr val="D937FF"/>
                </a:solidFill>
                <a:latin typeface="微软雅黑" panose="020B0503020204020204" pitchFamily="34" charset="-122"/>
                <a:ea typeface="微软雅黑" panose="020B0503020204020204" pitchFamily="34" charset="-122"/>
              </a:rPr>
              <a:t>…</a:t>
            </a:r>
            <a:r>
              <a:rPr lang="zh-CN" altLang="en-US" sz="2400" dirty="0">
                <a:solidFill>
                  <a:srgbClr val="D937FF"/>
                </a:solidFill>
                <a:latin typeface="微软雅黑" panose="020B0503020204020204" pitchFamily="34" charset="-122"/>
                <a:ea typeface="微软雅黑" panose="020B0503020204020204" pitchFamily="34" charset="-122"/>
              </a:rPr>
              <a:t>介于两者</a:t>
            </a:r>
            <a:r>
              <a:rPr lang="zh-CN" altLang="en-US" sz="2400" dirty="0" smtClean="0">
                <a:solidFill>
                  <a:srgbClr val="D937FF"/>
                </a:solidFill>
                <a:latin typeface="微软雅黑" panose="020B0503020204020204" pitchFamily="34" charset="-122"/>
                <a:ea typeface="微软雅黑" panose="020B0503020204020204" pitchFamily="34" charset="-122"/>
              </a:rPr>
              <a:t>之外。</a:t>
            </a:r>
            <a:endParaRPr lang="en-US" altLang="zh-CN" sz="2400" dirty="0">
              <a:solidFill>
                <a:srgbClr val="D9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141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4697" y="846095"/>
            <a:ext cx="10128069" cy="4524315"/>
          </a:xfrm>
          <a:prstGeom prst="rect">
            <a:avLst/>
          </a:prstGeom>
        </p:spPr>
        <p:txBody>
          <a:bodyPr wrap="square">
            <a:spAutoFit/>
          </a:bodyPr>
          <a:lstStyle/>
          <a:p>
            <a:pPr>
              <a:lnSpc>
                <a:spcPct val="150000"/>
              </a:lnSpc>
            </a:pPr>
            <a:r>
              <a:rPr lang="zh-CN" altLang="en-US" sz="2400" dirty="0" smtClean="0">
                <a:solidFill>
                  <a:srgbClr val="FF3B3B"/>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smtClean="0">
                <a:solidFill>
                  <a:srgbClr val="FF3B3B"/>
                </a:solidFill>
                <a:latin typeface="微软雅黑" panose="020B0503020204020204" pitchFamily="34" charset="-122"/>
                <a:ea typeface="微软雅黑" panose="020B0503020204020204" pitchFamily="34" charset="-122"/>
                <a:sym typeface="Wingdings 2" panose="05020102010507070707" pitchFamily="18" charset="2"/>
              </a:rPr>
              <a:t>2</a:t>
            </a:r>
            <a:r>
              <a:rPr lang="zh-CN" altLang="en-US" sz="2400" dirty="0" smtClean="0">
                <a:solidFill>
                  <a:srgbClr val="FF3B3B"/>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3B3B"/>
                </a:solidFill>
                <a:latin typeface="微软雅黑" panose="020B0503020204020204" pitchFamily="34" charset="-122"/>
                <a:ea typeface="微软雅黑" panose="020B0503020204020204" pitchFamily="34" charset="-122"/>
              </a:rPr>
              <a:t>查询</a:t>
            </a:r>
            <a:r>
              <a:rPr lang="zh-CN" altLang="en-US" sz="2400" dirty="0" smtClean="0">
                <a:solidFill>
                  <a:srgbClr val="FF3B3B"/>
                </a:solidFill>
                <a:latin typeface="微软雅黑" panose="020B0503020204020204" pitchFamily="34" charset="-122"/>
                <a:ea typeface="微软雅黑" panose="020B0503020204020204" pitchFamily="34" charset="-122"/>
              </a:rPr>
              <a:t>年龄</a:t>
            </a:r>
            <a:r>
              <a:rPr lang="zh-CN" altLang="en-US" sz="2400" dirty="0">
                <a:solidFill>
                  <a:srgbClr val="FF3B3B"/>
                </a:solidFill>
                <a:latin typeface="微软雅黑" panose="020B0503020204020204" pitchFamily="34" charset="-122"/>
                <a:ea typeface="微软雅黑" panose="020B0503020204020204" pitchFamily="34" charset="-122"/>
              </a:rPr>
              <a:t>不</a:t>
            </a:r>
            <a:r>
              <a:rPr lang="zh-CN" altLang="en-US" sz="2400" dirty="0" smtClean="0">
                <a:solidFill>
                  <a:srgbClr val="FF3B3B"/>
                </a:solidFill>
                <a:latin typeface="微软雅黑" panose="020B0503020204020204" pitchFamily="34" charset="-122"/>
                <a:ea typeface="微软雅黑" panose="020B0503020204020204" pitchFamily="34" charset="-122"/>
              </a:rPr>
              <a:t>在</a:t>
            </a:r>
            <a:r>
              <a:rPr lang="en-US" altLang="zh-CN" sz="2400" dirty="0">
                <a:solidFill>
                  <a:srgbClr val="FF3B3B"/>
                </a:solidFill>
                <a:latin typeface="微软雅黑" panose="020B0503020204020204" pitchFamily="34" charset="-122"/>
                <a:ea typeface="微软雅黑" panose="020B0503020204020204" pitchFamily="34" charset="-122"/>
              </a:rPr>
              <a:t>18~22</a:t>
            </a:r>
            <a:r>
              <a:rPr lang="zh-CN" altLang="en-US" sz="2400" dirty="0" smtClean="0">
                <a:solidFill>
                  <a:srgbClr val="FF3B3B"/>
                </a:solidFill>
                <a:latin typeface="微软雅黑" panose="020B0503020204020204" pitchFamily="34" charset="-122"/>
                <a:ea typeface="微软雅黑" panose="020B0503020204020204" pitchFamily="34" charset="-122"/>
              </a:rPr>
              <a:t>岁的</a:t>
            </a:r>
            <a:r>
              <a:rPr lang="zh-CN" altLang="en-US" sz="2400" dirty="0">
                <a:solidFill>
                  <a:srgbClr val="FF3B3B"/>
                </a:solidFill>
                <a:latin typeface="微软雅黑" panose="020B0503020204020204" pitchFamily="34" charset="-122"/>
                <a:ea typeface="微软雅黑" panose="020B0503020204020204" pitchFamily="34" charset="-122"/>
              </a:rPr>
              <a:t>学生</a:t>
            </a:r>
            <a:r>
              <a:rPr lang="zh-CN" altLang="en-US" sz="2400" dirty="0" smtClean="0">
                <a:solidFill>
                  <a:srgbClr val="FF3B3B"/>
                </a:solidFill>
                <a:latin typeface="微软雅黑" panose="020B0503020204020204" pitchFamily="34" charset="-122"/>
                <a:ea typeface="微软雅黑" panose="020B0503020204020204" pitchFamily="34" charset="-122"/>
              </a:rPr>
              <a:t>姓名</a:t>
            </a:r>
            <a:r>
              <a:rPr lang="en-US" altLang="zh-CN" sz="2400" dirty="0" smtClean="0">
                <a:solidFill>
                  <a:srgbClr val="FF3B3B"/>
                </a:solidFill>
                <a:latin typeface="微软雅黑" panose="020B0503020204020204" pitchFamily="34" charset="-122"/>
                <a:ea typeface="微软雅黑" panose="020B0503020204020204" pitchFamily="34" charset="-122"/>
              </a:rPr>
              <a:t>(</a:t>
            </a:r>
            <a:r>
              <a:rPr lang="en-US" altLang="zh-CN" sz="2400" dirty="0" err="1" smtClean="0">
                <a:solidFill>
                  <a:srgbClr val="FF3B3B"/>
                </a:solidFill>
                <a:latin typeface="微软雅黑" panose="020B0503020204020204" pitchFamily="34" charset="-122"/>
                <a:ea typeface="微软雅黑" panose="020B0503020204020204" pitchFamily="34" charset="-122"/>
              </a:rPr>
              <a:t>Sname</a:t>
            </a:r>
            <a:r>
              <a:rPr lang="en-US" altLang="zh-CN" sz="2400" dirty="0" smtClean="0">
                <a:solidFill>
                  <a:srgbClr val="FF3B3B"/>
                </a:solidFill>
                <a:latin typeface="微软雅黑" panose="020B0503020204020204" pitchFamily="34" charset="-122"/>
                <a:ea typeface="微软雅黑" panose="020B0503020204020204" pitchFamily="34" charset="-122"/>
              </a:rPr>
              <a:t>)</a:t>
            </a:r>
            <a:r>
              <a:rPr lang="zh-CN" altLang="en-US" sz="2400" dirty="0" smtClean="0">
                <a:solidFill>
                  <a:srgbClr val="FF3B3B"/>
                </a:solidFill>
                <a:latin typeface="微软雅黑" panose="020B0503020204020204" pitchFamily="34" charset="-122"/>
                <a:ea typeface="微软雅黑" panose="020B0503020204020204" pitchFamily="34" charset="-122"/>
              </a:rPr>
              <a:t>和年龄</a:t>
            </a:r>
            <a:r>
              <a:rPr lang="en-US" altLang="zh-CN" sz="2400" dirty="0" smtClean="0">
                <a:solidFill>
                  <a:srgbClr val="FF3B3B"/>
                </a:solidFill>
                <a:latin typeface="微软雅黑" panose="020B0503020204020204" pitchFamily="34" charset="-122"/>
                <a:ea typeface="微软雅黑" panose="020B0503020204020204" pitchFamily="34" charset="-122"/>
              </a:rPr>
              <a:t>(Sage)</a:t>
            </a:r>
            <a:r>
              <a:rPr lang="zh-CN" altLang="en-US" sz="2400" dirty="0" smtClean="0">
                <a:solidFill>
                  <a:srgbClr val="FF3B3B"/>
                </a:solidFill>
                <a:latin typeface="微软雅黑" panose="020B0503020204020204" pitchFamily="34" charset="-122"/>
                <a:ea typeface="微软雅黑" panose="020B0503020204020204" pitchFamily="34" charset="-122"/>
              </a:rPr>
              <a:t>。</a:t>
            </a:r>
            <a:endParaRPr lang="en-US" altLang="zh-CN" sz="2400" dirty="0">
              <a:solidFill>
                <a:srgbClr val="FF3B3B"/>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3737FF"/>
                </a:solidFill>
                <a:latin typeface="微软雅黑" panose="020B0503020204020204" pitchFamily="34" charset="-122"/>
                <a:ea typeface="微软雅黑" panose="020B0503020204020204" pitchFamily="34" charset="-122"/>
              </a:rPr>
              <a:t>select  </a:t>
            </a:r>
            <a:r>
              <a:rPr lang="en-US" altLang="zh-CN" sz="2400" dirty="0" err="1">
                <a:solidFill>
                  <a:srgbClr val="3737FF"/>
                </a:solidFill>
                <a:latin typeface="微软雅黑" panose="020B0503020204020204" pitchFamily="34" charset="-122"/>
                <a:ea typeface="微软雅黑" panose="020B0503020204020204" pitchFamily="34" charset="-122"/>
              </a:rPr>
              <a:t>Sname</a:t>
            </a:r>
            <a:r>
              <a:rPr lang="en-US" altLang="zh-CN" sz="2400" dirty="0">
                <a:solidFill>
                  <a:srgbClr val="3737FF"/>
                </a:solidFill>
                <a:latin typeface="微软雅黑" panose="020B0503020204020204" pitchFamily="34" charset="-122"/>
                <a:ea typeface="微软雅黑" panose="020B0503020204020204" pitchFamily="34" charset="-122"/>
              </a:rPr>
              <a:t> </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smtClean="0">
                <a:solidFill>
                  <a:srgbClr val="3737FF"/>
                </a:solidFill>
                <a:latin typeface="微软雅黑" panose="020B0503020204020204" pitchFamily="34" charset="-122"/>
                <a:ea typeface="微软雅黑" panose="020B0503020204020204" pitchFamily="34" charset="-122"/>
              </a:rPr>
              <a:t>datename</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smtClean="0">
                <a:solidFill>
                  <a:srgbClr val="3737FF"/>
                </a:solidFill>
                <a:latin typeface="微软雅黑" panose="020B0503020204020204" pitchFamily="34" charset="-122"/>
                <a:ea typeface="微软雅黑" panose="020B0503020204020204" pitchFamily="34" charset="-122"/>
              </a:rPr>
              <a:t>yyyy,getdate</a:t>
            </a:r>
            <a:r>
              <a:rPr lang="en-US" altLang="zh-CN" sz="2400" dirty="0">
                <a:solidFill>
                  <a:srgbClr val="3737FF"/>
                </a:solidFill>
                <a:latin typeface="微软雅黑" panose="020B0503020204020204" pitchFamily="34" charset="-122"/>
                <a:ea typeface="微软雅黑" panose="020B0503020204020204" pitchFamily="34" charset="-122"/>
              </a:rPr>
              <a:t>())-year(Birthday) </a:t>
            </a:r>
            <a:r>
              <a:rPr lang="en-US" altLang="zh-CN" sz="2400" dirty="0" smtClean="0">
                <a:solidFill>
                  <a:srgbClr val="3737FF"/>
                </a:solidFill>
                <a:latin typeface="微软雅黑" panose="020B0503020204020204" pitchFamily="34" charset="-122"/>
                <a:ea typeface="微软雅黑" panose="020B0503020204020204" pitchFamily="34" charset="-122"/>
              </a:rPr>
              <a:t>Sage from Students</a:t>
            </a:r>
            <a:endParaRPr lang="en-US" altLang="zh-CN" sz="2400" dirty="0">
              <a:solidFill>
                <a:srgbClr val="3737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3737FF"/>
                </a:solidFill>
                <a:latin typeface="微软雅黑" panose="020B0503020204020204" pitchFamily="34" charset="-122"/>
                <a:ea typeface="微软雅黑" panose="020B0503020204020204" pitchFamily="34" charset="-122"/>
              </a:rPr>
              <a:t>where </a:t>
            </a:r>
            <a:r>
              <a:rPr lang="en-US" altLang="zh-CN" sz="2400" dirty="0" err="1" smtClean="0">
                <a:solidFill>
                  <a:srgbClr val="3737FF"/>
                </a:solidFill>
                <a:latin typeface="微软雅黑" panose="020B0503020204020204" pitchFamily="34" charset="-122"/>
                <a:ea typeface="微软雅黑" panose="020B0503020204020204" pitchFamily="34" charset="-122"/>
              </a:rPr>
              <a:t>datename</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smtClean="0">
                <a:solidFill>
                  <a:srgbClr val="3737FF"/>
                </a:solidFill>
                <a:latin typeface="微软雅黑" panose="020B0503020204020204" pitchFamily="34" charset="-122"/>
                <a:ea typeface="微软雅黑" panose="020B0503020204020204" pitchFamily="34" charset="-122"/>
              </a:rPr>
              <a:t>yyy,getdate</a:t>
            </a:r>
            <a:r>
              <a:rPr lang="en-US" altLang="zh-CN" sz="2400" dirty="0">
                <a:solidFill>
                  <a:srgbClr val="3737FF"/>
                </a:solidFill>
                <a:latin typeface="微软雅黑" panose="020B0503020204020204" pitchFamily="34" charset="-122"/>
                <a:ea typeface="微软雅黑" panose="020B0503020204020204" pitchFamily="34" charset="-122"/>
              </a:rPr>
              <a:t>())-year(Birthday) </a:t>
            </a:r>
            <a:r>
              <a:rPr lang="en-US" altLang="zh-CN" sz="2400" dirty="0" smtClean="0">
                <a:solidFill>
                  <a:srgbClr val="3737FF"/>
                </a:solidFill>
                <a:latin typeface="微软雅黑" panose="020B0503020204020204" pitchFamily="34" charset="-122"/>
                <a:ea typeface="微软雅黑" panose="020B0503020204020204" pitchFamily="34" charset="-122"/>
              </a:rPr>
              <a:t> not between </a:t>
            </a:r>
            <a:r>
              <a:rPr lang="en-US" altLang="zh-CN" sz="2400" dirty="0">
                <a:solidFill>
                  <a:srgbClr val="3737FF"/>
                </a:solidFill>
                <a:latin typeface="微软雅黑" panose="020B0503020204020204" pitchFamily="34" charset="-122"/>
                <a:ea typeface="微软雅黑" panose="020B0503020204020204" pitchFamily="34" charset="-122"/>
              </a:rPr>
              <a:t>18 and </a:t>
            </a:r>
            <a:r>
              <a:rPr lang="en-US" altLang="zh-CN" sz="2400" dirty="0" smtClean="0">
                <a:solidFill>
                  <a:srgbClr val="3737FF"/>
                </a:solidFill>
                <a:latin typeface="微软雅黑" panose="020B0503020204020204" pitchFamily="34" charset="-122"/>
                <a:ea typeface="微软雅黑" panose="020B0503020204020204" pitchFamily="34" charset="-122"/>
              </a:rPr>
              <a:t>22</a:t>
            </a:r>
          </a:p>
          <a:p>
            <a:pPr indent="576000">
              <a:lnSpc>
                <a:spcPct val="150000"/>
              </a:lnSpc>
            </a:pPr>
            <a:r>
              <a:rPr lang="en-US" altLang="zh-CN" sz="2400" dirty="0" smtClean="0">
                <a:solidFill>
                  <a:srgbClr val="D937FF"/>
                </a:solidFill>
                <a:latin typeface="微软雅黑" panose="020B0503020204020204" pitchFamily="34" charset="-122"/>
                <a:ea typeface="微软雅黑" panose="020B0503020204020204" pitchFamily="34" charset="-122"/>
              </a:rPr>
              <a:t>between</a:t>
            </a:r>
            <a:r>
              <a:rPr lang="zh-CN" altLang="en-US" sz="2400" dirty="0" smtClean="0">
                <a:solidFill>
                  <a:srgbClr val="3737FF"/>
                </a:solidFill>
                <a:latin typeface="微软雅黑" panose="020B0503020204020204" pitchFamily="34" charset="-122"/>
                <a:ea typeface="微软雅黑" panose="020B0503020204020204" pitchFamily="34" charset="-122"/>
              </a:rPr>
              <a:t>后面是范围的</a:t>
            </a:r>
            <a:r>
              <a:rPr lang="zh-CN" altLang="en-US" sz="2400" dirty="0" smtClean="0">
                <a:solidFill>
                  <a:srgbClr val="D937FF"/>
                </a:solidFill>
                <a:latin typeface="微软雅黑" panose="020B0503020204020204" pitchFamily="34" charset="-122"/>
                <a:ea typeface="微软雅黑" panose="020B0503020204020204" pitchFamily="34" charset="-122"/>
              </a:rPr>
              <a:t>下限（即低值）</a:t>
            </a:r>
            <a:r>
              <a:rPr lang="zh-CN" altLang="en-US" sz="2400" dirty="0" smtClean="0">
                <a:solidFill>
                  <a:srgbClr val="3737FF"/>
                </a:solidFill>
                <a:latin typeface="微软雅黑" panose="020B0503020204020204" pitchFamily="34" charset="-122"/>
                <a:ea typeface="微软雅黑" panose="020B0503020204020204" pitchFamily="34" charset="-122"/>
              </a:rPr>
              <a:t>，</a:t>
            </a:r>
            <a:r>
              <a:rPr lang="en-US" altLang="zh-CN" sz="2400" dirty="0" smtClean="0">
                <a:solidFill>
                  <a:srgbClr val="D937FF"/>
                </a:solidFill>
                <a:latin typeface="微软雅黑" panose="020B0503020204020204" pitchFamily="34" charset="-122"/>
                <a:ea typeface="微软雅黑" panose="020B0503020204020204" pitchFamily="34" charset="-122"/>
              </a:rPr>
              <a:t>and</a:t>
            </a:r>
            <a:r>
              <a:rPr lang="zh-CN" altLang="en-US" sz="2400" dirty="0" smtClean="0">
                <a:solidFill>
                  <a:srgbClr val="3737FF"/>
                </a:solidFill>
                <a:latin typeface="微软雅黑" panose="020B0503020204020204" pitchFamily="34" charset="-122"/>
                <a:ea typeface="微软雅黑" panose="020B0503020204020204" pitchFamily="34" charset="-122"/>
              </a:rPr>
              <a:t>后面是范围的</a:t>
            </a:r>
            <a:r>
              <a:rPr lang="zh-CN" altLang="en-US" sz="2400" dirty="0" smtClean="0">
                <a:solidFill>
                  <a:srgbClr val="D937FF"/>
                </a:solidFill>
                <a:latin typeface="微软雅黑" panose="020B0503020204020204" pitchFamily="34" charset="-122"/>
                <a:ea typeface="微软雅黑" panose="020B0503020204020204" pitchFamily="34" charset="-122"/>
              </a:rPr>
              <a:t>上限（即高值）</a:t>
            </a:r>
            <a:r>
              <a:rPr lang="zh-CN" altLang="en-US" sz="2400" dirty="0" smtClean="0">
                <a:solidFill>
                  <a:srgbClr val="3737FF"/>
                </a:solidFill>
                <a:latin typeface="微软雅黑" panose="020B0503020204020204" pitchFamily="34" charset="-122"/>
                <a:ea typeface="微软雅黑" panose="020B0503020204020204" pitchFamily="34" charset="-122"/>
              </a:rPr>
              <a:t>。使用</a:t>
            </a:r>
            <a:r>
              <a:rPr lang="en-US" altLang="zh-CN" sz="2400" dirty="0" smtClean="0">
                <a:solidFill>
                  <a:srgbClr val="D937FF"/>
                </a:solidFill>
                <a:latin typeface="微软雅黑" panose="020B0503020204020204" pitchFamily="34" charset="-122"/>
                <a:ea typeface="微软雅黑" panose="020B0503020204020204" pitchFamily="34" charset="-122"/>
              </a:rPr>
              <a:t>between</a:t>
            </a:r>
            <a:r>
              <a:rPr lang="zh-CN" altLang="en-US" sz="2400" dirty="0" smtClean="0">
                <a:solidFill>
                  <a:srgbClr val="3737FF"/>
                </a:solidFill>
                <a:latin typeface="微软雅黑" panose="020B0503020204020204" pitchFamily="34" charset="-122"/>
                <a:ea typeface="微软雅黑" panose="020B0503020204020204" pitchFamily="34" charset="-122"/>
              </a:rPr>
              <a:t>限制查询数据范围的同时包括了</a:t>
            </a:r>
            <a:r>
              <a:rPr lang="zh-CN" altLang="en-US" sz="2400" dirty="0" smtClean="0">
                <a:solidFill>
                  <a:srgbClr val="D937FF"/>
                </a:solidFill>
                <a:latin typeface="微软雅黑" panose="020B0503020204020204" pitchFamily="34" charset="-122"/>
                <a:ea typeface="微软雅黑" panose="020B0503020204020204" pitchFamily="34" charset="-122"/>
              </a:rPr>
              <a:t>边界值</a:t>
            </a:r>
            <a:r>
              <a:rPr lang="zh-CN" altLang="en-US" sz="2400" dirty="0" smtClean="0">
                <a:solidFill>
                  <a:srgbClr val="3737FF"/>
                </a:solidFill>
                <a:latin typeface="微软雅黑" panose="020B0503020204020204" pitchFamily="34" charset="-122"/>
                <a:ea typeface="微软雅黑" panose="020B0503020204020204" pitchFamily="34" charset="-122"/>
              </a:rPr>
              <a:t>，而使用</a:t>
            </a:r>
            <a:r>
              <a:rPr lang="en-US" altLang="zh-CN" sz="2400" dirty="0" smtClean="0">
                <a:solidFill>
                  <a:srgbClr val="D937FF"/>
                </a:solidFill>
                <a:latin typeface="微软雅黑" panose="020B0503020204020204" pitchFamily="34" charset="-122"/>
                <a:ea typeface="微软雅黑" panose="020B0503020204020204" pitchFamily="34" charset="-122"/>
              </a:rPr>
              <a:t>not  between</a:t>
            </a:r>
            <a:r>
              <a:rPr lang="zh-CN" altLang="en-US" sz="2400" dirty="0" smtClean="0">
                <a:solidFill>
                  <a:srgbClr val="3737FF"/>
                </a:solidFill>
                <a:latin typeface="微软雅黑" panose="020B0503020204020204" pitchFamily="34" charset="-122"/>
                <a:ea typeface="微软雅黑" panose="020B0503020204020204" pitchFamily="34" charset="-122"/>
              </a:rPr>
              <a:t>进行查询时不包括边界值。</a:t>
            </a:r>
            <a:endParaRPr lang="zh-CN" altLang="en-US"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9716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018903" y="243840"/>
            <a:ext cx="10284823"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indent="0">
              <a:lnSpc>
                <a:spcPct val="150000"/>
              </a:lnSpc>
            </a:pPr>
            <a:r>
              <a:rPr lang="zh-CN" altLang="en-US" dirty="0" smtClean="0">
                <a:solidFill>
                  <a:srgbClr val="FF3B3B"/>
                </a:solidFill>
                <a:latin typeface="微软雅黑" panose="020B0503020204020204" pitchFamily="34" charset="-122"/>
                <a:ea typeface="微软雅黑" panose="020B0503020204020204" pitchFamily="34" charset="-122"/>
              </a:rPr>
              <a:t>（</a:t>
            </a:r>
            <a:r>
              <a:rPr lang="en-US" altLang="zh-CN" dirty="0" smtClean="0">
                <a:solidFill>
                  <a:srgbClr val="FF3B3B"/>
                </a:solidFill>
                <a:latin typeface="微软雅黑" panose="020B0503020204020204" pitchFamily="34" charset="-122"/>
                <a:ea typeface="微软雅黑" panose="020B0503020204020204" pitchFamily="34" charset="-122"/>
              </a:rPr>
              <a:t>3</a:t>
            </a:r>
            <a:r>
              <a:rPr lang="zh-CN" altLang="en-US" dirty="0" smtClean="0">
                <a:solidFill>
                  <a:srgbClr val="FF3B3B"/>
                </a:solidFill>
                <a:latin typeface="微软雅黑" panose="020B0503020204020204" pitchFamily="34" charset="-122"/>
                <a:ea typeface="微软雅黑" panose="020B0503020204020204" pitchFamily="34" charset="-122"/>
              </a:rPr>
              <a:t>）</a:t>
            </a:r>
            <a:r>
              <a:rPr lang="zh-CN" altLang="en-US" dirty="0" smtClean="0">
                <a:solidFill>
                  <a:srgbClr val="FF3B3B"/>
                </a:solidFill>
                <a:latin typeface="微软雅黑" panose="020B0503020204020204" pitchFamily="34" charset="-122"/>
                <a:ea typeface="微软雅黑" panose="020B0503020204020204" pitchFamily="34" charset="-122"/>
              </a:rPr>
              <a:t>条件</a:t>
            </a:r>
            <a:r>
              <a:rPr lang="zh-CN" altLang="en-US" dirty="0">
                <a:solidFill>
                  <a:srgbClr val="FF3B3B"/>
                </a:solidFill>
                <a:latin typeface="微软雅黑" panose="020B0503020204020204" pitchFamily="34" charset="-122"/>
                <a:ea typeface="微软雅黑" panose="020B0503020204020204" pitchFamily="34" charset="-122"/>
              </a:rPr>
              <a:t>查询</a:t>
            </a:r>
            <a:r>
              <a:rPr lang="zh-CN" altLang="en-US" dirty="0" smtClean="0">
                <a:solidFill>
                  <a:srgbClr val="FF3B3B"/>
                </a:solidFill>
                <a:latin typeface="微软雅黑" panose="020B0503020204020204" pitchFamily="34" charset="-122"/>
                <a:ea typeface="微软雅黑" panose="020B0503020204020204" pitchFamily="34" charset="-122"/>
              </a:rPr>
              <a:t>（</a:t>
            </a:r>
            <a:r>
              <a:rPr lang="en-US" altLang="zh-CN" dirty="0" smtClean="0">
                <a:solidFill>
                  <a:srgbClr val="FF3B3B"/>
                </a:solidFill>
                <a:latin typeface="微软雅黑" panose="020B0503020204020204" pitchFamily="34" charset="-122"/>
                <a:ea typeface="微软雅黑" panose="020B0503020204020204" pitchFamily="34" charset="-122"/>
              </a:rPr>
              <a:t>like</a:t>
            </a:r>
            <a:r>
              <a:rPr lang="zh-CN" altLang="en-US" dirty="0" smtClean="0">
                <a:solidFill>
                  <a:srgbClr val="FF3B3B"/>
                </a:solidFill>
                <a:latin typeface="微软雅黑" panose="020B0503020204020204" pitchFamily="34" charset="-122"/>
                <a:ea typeface="微软雅黑" panose="020B0503020204020204" pitchFamily="34" charset="-122"/>
              </a:rPr>
              <a:t>、</a:t>
            </a:r>
            <a:r>
              <a:rPr lang="en-US" altLang="zh-CN" dirty="0" smtClean="0">
                <a:solidFill>
                  <a:srgbClr val="FF3B3B"/>
                </a:solidFill>
                <a:latin typeface="微软雅黑" panose="020B0503020204020204" pitchFamily="34" charset="-122"/>
                <a:ea typeface="微软雅黑" panose="020B0503020204020204" pitchFamily="34" charset="-122"/>
              </a:rPr>
              <a:t>not  like</a:t>
            </a:r>
            <a:r>
              <a:rPr lang="zh-CN" altLang="en-US" dirty="0" smtClean="0">
                <a:solidFill>
                  <a:srgbClr val="FF3B3B"/>
                </a:solidFill>
                <a:latin typeface="微软雅黑" panose="020B0503020204020204" pitchFamily="34" charset="-122"/>
                <a:ea typeface="微软雅黑" panose="020B0503020204020204" pitchFamily="34" charset="-122"/>
              </a:rPr>
              <a:t>）     </a:t>
            </a:r>
            <a:endParaRPr lang="en-US" altLang="zh-CN" dirty="0" smtClean="0">
              <a:solidFill>
                <a:srgbClr val="FF3B3B"/>
              </a:solidFill>
              <a:latin typeface="微软雅黑" panose="020B0503020204020204" pitchFamily="34" charset="-122"/>
              <a:ea typeface="微软雅黑" panose="020B0503020204020204" pitchFamily="34" charset="-122"/>
            </a:endParaRPr>
          </a:p>
          <a:p>
            <a:pPr marL="0" indent="576000">
              <a:lnSpc>
                <a:spcPct val="150000"/>
              </a:lnSpc>
            </a:pPr>
            <a:r>
              <a:rPr lang="zh-CN" altLang="en-US" dirty="0" smtClean="0">
                <a:solidFill>
                  <a:srgbClr val="4F4FFF"/>
                </a:solidFill>
                <a:latin typeface="微软雅黑" panose="020B0503020204020204" pitchFamily="34" charset="-122"/>
                <a:ea typeface="微软雅黑" panose="020B0503020204020204" pitchFamily="34" charset="-122"/>
              </a:rPr>
              <a:t>由</a:t>
            </a:r>
            <a:r>
              <a:rPr lang="en-US" altLang="zh-CN" dirty="0" smtClean="0">
                <a:solidFill>
                  <a:srgbClr val="D937FF"/>
                </a:solidFill>
                <a:latin typeface="微软雅黑" panose="020B0503020204020204" pitchFamily="34" charset="-122"/>
                <a:ea typeface="微软雅黑" panose="020B0503020204020204" pitchFamily="34" charset="-122"/>
              </a:rPr>
              <a:t>like</a:t>
            </a:r>
            <a:r>
              <a:rPr lang="zh-CN" altLang="en-US" dirty="0" smtClean="0">
                <a:solidFill>
                  <a:srgbClr val="4F4FFF"/>
                </a:solidFill>
                <a:latin typeface="微软雅黑" panose="020B0503020204020204" pitchFamily="34" charset="-122"/>
                <a:ea typeface="微软雅黑" panose="020B0503020204020204" pitchFamily="34" charset="-122"/>
              </a:rPr>
              <a:t>和</a:t>
            </a:r>
            <a:r>
              <a:rPr lang="en-US" altLang="zh-CN" dirty="0" smtClean="0">
                <a:solidFill>
                  <a:srgbClr val="D937FF"/>
                </a:solidFill>
                <a:latin typeface="微软雅黑" panose="020B0503020204020204" pitchFamily="34" charset="-122"/>
                <a:ea typeface="微软雅黑" panose="020B0503020204020204" pitchFamily="34" charset="-122"/>
              </a:rPr>
              <a:t>not like</a:t>
            </a:r>
            <a:r>
              <a:rPr lang="zh-CN" altLang="en-US" dirty="0" smtClean="0">
                <a:solidFill>
                  <a:srgbClr val="4F4FFF"/>
                </a:solidFill>
                <a:latin typeface="微软雅黑" panose="020B0503020204020204" pitchFamily="34" charset="-122"/>
                <a:ea typeface="微软雅黑" panose="020B0503020204020204" pitchFamily="34" charset="-122"/>
              </a:rPr>
              <a:t>构成</a:t>
            </a:r>
            <a:r>
              <a:rPr lang="zh-CN" altLang="en-US" dirty="0">
                <a:solidFill>
                  <a:srgbClr val="4F4FFF"/>
                </a:solidFill>
                <a:latin typeface="微软雅黑" panose="020B0503020204020204" pitchFamily="34" charset="-122"/>
                <a:ea typeface="微软雅黑" panose="020B0503020204020204" pitchFamily="34" charset="-122"/>
              </a:rPr>
              <a:t>谓词条件</a:t>
            </a:r>
            <a:r>
              <a:rPr lang="zh-CN" altLang="en-US" dirty="0" smtClean="0">
                <a:solidFill>
                  <a:srgbClr val="4F4FFF"/>
                </a:solidFill>
                <a:latin typeface="微软雅黑" panose="020B0503020204020204" pitchFamily="34" charset="-122"/>
                <a:ea typeface="微软雅黑" panose="020B0503020204020204" pitchFamily="34" charset="-122"/>
              </a:rPr>
              <a:t>：</a:t>
            </a:r>
            <a:endParaRPr lang="en-US" altLang="zh-CN" dirty="0" smtClean="0">
              <a:solidFill>
                <a:srgbClr val="4F4FFF"/>
              </a:solidFill>
              <a:latin typeface="微软雅黑" panose="020B0503020204020204" pitchFamily="34" charset="-122"/>
              <a:ea typeface="微软雅黑" panose="020B0503020204020204" pitchFamily="34" charset="-122"/>
            </a:endParaRPr>
          </a:p>
          <a:p>
            <a:pPr marL="0" indent="0" algn="ctr">
              <a:lnSpc>
                <a:spcPct val="150000"/>
              </a:lnSpc>
            </a:pPr>
            <a:r>
              <a:rPr lang="en-US" altLang="zh-CN" dirty="0" smtClean="0">
                <a:solidFill>
                  <a:srgbClr val="D41DFF"/>
                </a:solidFill>
                <a:latin typeface="微软雅黑" panose="020B0503020204020204" pitchFamily="34" charset="-122"/>
                <a:ea typeface="微软雅黑" panose="020B0503020204020204" pitchFamily="34" charset="-122"/>
              </a:rPr>
              <a:t>[not]  like’&lt;</a:t>
            </a:r>
            <a:r>
              <a:rPr lang="zh-CN" altLang="en-US" dirty="0">
                <a:solidFill>
                  <a:srgbClr val="D41DFF"/>
                </a:solidFill>
                <a:latin typeface="微软雅黑" panose="020B0503020204020204" pitchFamily="34" charset="-122"/>
                <a:ea typeface="微软雅黑" panose="020B0503020204020204" pitchFamily="34" charset="-122"/>
              </a:rPr>
              <a:t>匹配串</a:t>
            </a:r>
            <a:r>
              <a:rPr lang="en-US" altLang="zh-CN" dirty="0" smtClean="0">
                <a:solidFill>
                  <a:srgbClr val="D41DFF"/>
                </a:solidFill>
                <a:latin typeface="微软雅黑" panose="020B0503020204020204" pitchFamily="34" charset="-122"/>
                <a:ea typeface="微软雅黑" panose="020B0503020204020204" pitchFamily="34" charset="-122"/>
              </a:rPr>
              <a:t>&gt;’[escape’&lt;</a:t>
            </a:r>
            <a:r>
              <a:rPr lang="zh-CN" altLang="en-US" dirty="0">
                <a:solidFill>
                  <a:srgbClr val="D41DFF"/>
                </a:solidFill>
                <a:latin typeface="微软雅黑" panose="020B0503020204020204" pitchFamily="34" charset="-122"/>
                <a:ea typeface="微软雅黑" panose="020B0503020204020204" pitchFamily="34" charset="-122"/>
              </a:rPr>
              <a:t>换码字符</a:t>
            </a:r>
            <a:r>
              <a:rPr lang="en-US" altLang="zh-CN" dirty="0">
                <a:solidFill>
                  <a:srgbClr val="D41DFF"/>
                </a:solidFill>
                <a:latin typeface="微软雅黑" panose="020B0503020204020204" pitchFamily="34" charset="-122"/>
                <a:ea typeface="微软雅黑" panose="020B0503020204020204" pitchFamily="34" charset="-122"/>
              </a:rPr>
              <a:t>&gt;’]</a:t>
            </a:r>
          </a:p>
          <a:p>
            <a:pPr marL="0" indent="0">
              <a:lnSpc>
                <a:spcPct val="150000"/>
              </a:lnSpc>
            </a:pPr>
            <a:r>
              <a:rPr lang="zh-CN" altLang="en-US" dirty="0" smtClean="0">
                <a:solidFill>
                  <a:srgbClr val="4F4FFF"/>
                </a:solidFill>
                <a:latin typeface="微软雅黑" panose="020B0503020204020204" pitchFamily="34" charset="-122"/>
                <a:ea typeface="微软雅黑" panose="020B0503020204020204" pitchFamily="34" charset="-122"/>
              </a:rPr>
              <a:t>即</a:t>
            </a:r>
            <a:r>
              <a:rPr lang="zh-CN" altLang="en-US" dirty="0">
                <a:solidFill>
                  <a:srgbClr val="4F4FFF"/>
                </a:solidFill>
                <a:latin typeface="微软雅黑" panose="020B0503020204020204" pitchFamily="34" charset="-122"/>
                <a:ea typeface="微软雅黑" panose="020B0503020204020204" pitchFamily="34" charset="-122"/>
              </a:rPr>
              <a:t>查找指定的属性列值与</a:t>
            </a:r>
            <a:r>
              <a:rPr lang="en-US" altLang="zh-CN" dirty="0">
                <a:solidFill>
                  <a:srgbClr val="4F4FFF"/>
                </a:solidFill>
                <a:latin typeface="微软雅黑" panose="020B0503020204020204" pitchFamily="34" charset="-122"/>
                <a:ea typeface="微软雅黑" panose="020B0503020204020204" pitchFamily="34" charset="-122"/>
              </a:rPr>
              <a:t>&lt;</a:t>
            </a:r>
            <a:r>
              <a:rPr lang="zh-CN" altLang="en-US" dirty="0">
                <a:solidFill>
                  <a:srgbClr val="4F4FFF"/>
                </a:solidFill>
                <a:latin typeface="微软雅黑" panose="020B0503020204020204" pitchFamily="34" charset="-122"/>
                <a:ea typeface="微软雅黑" panose="020B0503020204020204" pitchFamily="34" charset="-122"/>
              </a:rPr>
              <a:t>匹配串</a:t>
            </a:r>
            <a:r>
              <a:rPr lang="en-US" altLang="zh-CN" dirty="0">
                <a:solidFill>
                  <a:srgbClr val="4F4FFF"/>
                </a:solidFill>
                <a:latin typeface="微软雅黑" panose="020B0503020204020204" pitchFamily="34" charset="-122"/>
                <a:ea typeface="微软雅黑" panose="020B0503020204020204" pitchFamily="34" charset="-122"/>
              </a:rPr>
              <a:t>&gt;</a:t>
            </a:r>
            <a:r>
              <a:rPr lang="zh-CN" altLang="en-US" dirty="0">
                <a:solidFill>
                  <a:srgbClr val="4F4FFF"/>
                </a:solidFill>
                <a:latin typeface="微软雅黑" panose="020B0503020204020204" pitchFamily="34" charset="-122"/>
                <a:ea typeface="微软雅黑" panose="020B0503020204020204" pitchFamily="34" charset="-122"/>
              </a:rPr>
              <a:t>相匹配的元组。</a:t>
            </a:r>
          </a:p>
          <a:p>
            <a:pPr marL="0" indent="576000">
              <a:lnSpc>
                <a:spcPct val="150000"/>
              </a:lnSpc>
            </a:pPr>
            <a:r>
              <a:rPr lang="en-US" altLang="zh-CN" dirty="0" smtClean="0">
                <a:solidFill>
                  <a:srgbClr val="4F4FFF"/>
                </a:solidFill>
                <a:latin typeface="微软雅黑" panose="020B0503020204020204" pitchFamily="34" charset="-122"/>
                <a:ea typeface="微软雅黑" panose="020B0503020204020204" pitchFamily="34" charset="-122"/>
              </a:rPr>
              <a:t>&lt;</a:t>
            </a:r>
            <a:r>
              <a:rPr lang="zh-CN" altLang="en-US" dirty="0">
                <a:solidFill>
                  <a:srgbClr val="4F4FFF"/>
                </a:solidFill>
                <a:latin typeface="微软雅黑" panose="020B0503020204020204" pitchFamily="34" charset="-122"/>
                <a:ea typeface="微软雅黑" panose="020B0503020204020204" pitchFamily="34" charset="-122"/>
              </a:rPr>
              <a:t>匹配串</a:t>
            </a:r>
            <a:r>
              <a:rPr lang="en-US" altLang="zh-CN" dirty="0">
                <a:solidFill>
                  <a:srgbClr val="4F4FFF"/>
                </a:solidFill>
                <a:latin typeface="微软雅黑" panose="020B0503020204020204" pitchFamily="34" charset="-122"/>
                <a:ea typeface="微软雅黑" panose="020B0503020204020204" pitchFamily="34" charset="-122"/>
              </a:rPr>
              <a:t>&gt;</a:t>
            </a:r>
            <a:r>
              <a:rPr lang="zh-CN" altLang="en-US" dirty="0">
                <a:solidFill>
                  <a:srgbClr val="4F4FFF"/>
                </a:solidFill>
                <a:latin typeface="微软雅黑" panose="020B0503020204020204" pitchFamily="34" charset="-122"/>
                <a:ea typeface="微软雅黑" panose="020B0503020204020204" pitchFamily="34" charset="-122"/>
              </a:rPr>
              <a:t>可以是一个完整的字符串，也可以含有通配符</a:t>
            </a:r>
            <a:r>
              <a:rPr lang="en-US" altLang="zh-CN" dirty="0">
                <a:solidFill>
                  <a:srgbClr val="4F4FFF"/>
                </a:solidFill>
                <a:latin typeface="微软雅黑" panose="020B0503020204020204" pitchFamily="34" charset="-122"/>
                <a:ea typeface="微软雅黑" panose="020B0503020204020204" pitchFamily="34" charset="-122"/>
              </a:rPr>
              <a:t>%</a:t>
            </a:r>
            <a:r>
              <a:rPr lang="zh-CN" altLang="en-US" dirty="0">
                <a:solidFill>
                  <a:srgbClr val="4F4FFF"/>
                </a:solidFill>
                <a:latin typeface="微软雅黑" panose="020B0503020204020204" pitchFamily="34" charset="-122"/>
                <a:ea typeface="微软雅黑" panose="020B0503020204020204" pitchFamily="34" charset="-122"/>
              </a:rPr>
              <a:t>和_</a:t>
            </a:r>
            <a:r>
              <a:rPr lang="en-US" altLang="zh-CN" dirty="0">
                <a:solidFill>
                  <a:srgbClr val="4F4FFF"/>
                </a:solidFill>
                <a:latin typeface="微软雅黑" panose="020B0503020204020204" pitchFamily="34" charset="-122"/>
                <a:ea typeface="微软雅黑" panose="020B0503020204020204" pitchFamily="34" charset="-122"/>
              </a:rPr>
              <a:t>。</a:t>
            </a:r>
            <a:endParaRPr lang="zh-CN" altLang="en-US" dirty="0">
              <a:solidFill>
                <a:srgbClr val="4F4FFF"/>
              </a:solidFill>
              <a:latin typeface="微软雅黑" panose="020B0503020204020204" pitchFamily="34" charset="-122"/>
              <a:ea typeface="微软雅黑" panose="020B0503020204020204" pitchFamily="34" charset="-122"/>
            </a:endParaRPr>
          </a:p>
          <a:p>
            <a:pPr marL="0" indent="576000">
              <a:lnSpc>
                <a:spcPct val="150000"/>
              </a:lnSpc>
            </a:pPr>
            <a:r>
              <a:rPr lang="en-US" altLang="zh-CN" dirty="0" smtClean="0">
                <a:solidFill>
                  <a:srgbClr val="4F4FFF"/>
                </a:solidFill>
                <a:latin typeface="微软雅黑" panose="020B0503020204020204" pitchFamily="34" charset="-122"/>
                <a:ea typeface="微软雅黑" panose="020B0503020204020204" pitchFamily="34" charset="-122"/>
              </a:rPr>
              <a:t>①</a:t>
            </a:r>
            <a:r>
              <a:rPr lang="en-US" altLang="zh-CN" dirty="0" smtClean="0">
                <a:solidFill>
                  <a:srgbClr val="D937FF"/>
                </a:solidFill>
                <a:latin typeface="微软雅黑" panose="020B0503020204020204" pitchFamily="34" charset="-122"/>
                <a:ea typeface="微软雅黑" panose="020B0503020204020204" pitchFamily="34" charset="-122"/>
              </a:rPr>
              <a:t>% </a:t>
            </a:r>
            <a:r>
              <a:rPr lang="en-US" altLang="zh-CN" dirty="0">
                <a:solidFill>
                  <a:srgbClr val="D937FF"/>
                </a:solidFill>
                <a:latin typeface="微软雅黑" panose="020B0503020204020204" pitchFamily="34" charset="-122"/>
                <a:ea typeface="微软雅黑" panose="020B0503020204020204" pitchFamily="34" charset="-122"/>
              </a:rPr>
              <a:t>(</a:t>
            </a:r>
            <a:r>
              <a:rPr lang="zh-CN" altLang="en-US" dirty="0">
                <a:solidFill>
                  <a:srgbClr val="D937FF"/>
                </a:solidFill>
                <a:latin typeface="微软雅黑" panose="020B0503020204020204" pitchFamily="34" charset="-122"/>
                <a:ea typeface="微软雅黑" panose="020B0503020204020204" pitchFamily="34" charset="-122"/>
              </a:rPr>
              <a:t>百分号</a:t>
            </a:r>
            <a:r>
              <a:rPr lang="en-US" altLang="zh-CN" dirty="0">
                <a:solidFill>
                  <a:srgbClr val="D937FF"/>
                </a:solidFill>
                <a:latin typeface="微软雅黑" panose="020B0503020204020204" pitchFamily="34" charset="-122"/>
                <a:ea typeface="微软雅黑" panose="020B0503020204020204" pitchFamily="34" charset="-122"/>
              </a:rPr>
              <a:t>)</a:t>
            </a:r>
            <a:r>
              <a:rPr lang="en-US" altLang="zh-CN" dirty="0">
                <a:solidFill>
                  <a:srgbClr val="4F4FFF"/>
                </a:solidFill>
                <a:latin typeface="微软雅黑" panose="020B0503020204020204" pitchFamily="34" charset="-122"/>
                <a:ea typeface="微软雅黑" panose="020B0503020204020204" pitchFamily="34" charset="-122"/>
              </a:rPr>
              <a:t>:</a:t>
            </a:r>
            <a:r>
              <a:rPr lang="en-US" altLang="zh-CN" dirty="0">
                <a:solidFill>
                  <a:srgbClr val="D937FF"/>
                </a:solidFill>
                <a:latin typeface="微软雅黑" panose="020B0503020204020204" pitchFamily="34" charset="-122"/>
                <a:ea typeface="微软雅黑" panose="020B0503020204020204" pitchFamily="34" charset="-122"/>
              </a:rPr>
              <a:t> </a:t>
            </a:r>
            <a:r>
              <a:rPr lang="zh-CN" altLang="en-US" dirty="0">
                <a:solidFill>
                  <a:srgbClr val="4F4FFF"/>
                </a:solidFill>
                <a:latin typeface="微软雅黑" panose="020B0503020204020204" pitchFamily="34" charset="-122"/>
                <a:ea typeface="微软雅黑" panose="020B0503020204020204" pitchFamily="34" charset="-122"/>
              </a:rPr>
              <a:t>代表</a:t>
            </a:r>
            <a:r>
              <a:rPr lang="zh-CN" altLang="en-US" dirty="0">
                <a:solidFill>
                  <a:srgbClr val="D937FF"/>
                </a:solidFill>
                <a:latin typeface="微软雅黑" panose="020B0503020204020204" pitchFamily="34" charset="-122"/>
                <a:ea typeface="微软雅黑" panose="020B0503020204020204" pitchFamily="34" charset="-122"/>
              </a:rPr>
              <a:t>任意长度</a:t>
            </a:r>
            <a:r>
              <a:rPr lang="en-US" altLang="zh-CN" dirty="0">
                <a:solidFill>
                  <a:srgbClr val="4F4FFF"/>
                </a:solidFill>
                <a:latin typeface="微软雅黑" panose="020B0503020204020204" pitchFamily="34" charset="-122"/>
                <a:ea typeface="微软雅黑" panose="020B0503020204020204" pitchFamily="34" charset="-122"/>
              </a:rPr>
              <a:t>(</a:t>
            </a:r>
            <a:r>
              <a:rPr lang="zh-CN" altLang="en-US" dirty="0">
                <a:solidFill>
                  <a:srgbClr val="4F4FFF"/>
                </a:solidFill>
                <a:latin typeface="微软雅黑" panose="020B0503020204020204" pitchFamily="34" charset="-122"/>
                <a:ea typeface="微软雅黑" panose="020B0503020204020204" pitchFamily="34" charset="-122"/>
              </a:rPr>
              <a:t>可为</a:t>
            </a:r>
            <a:r>
              <a:rPr lang="en-US" altLang="zh-CN" dirty="0">
                <a:solidFill>
                  <a:srgbClr val="4F4FFF"/>
                </a:solidFill>
                <a:latin typeface="微软雅黑" panose="020B0503020204020204" pitchFamily="34" charset="-122"/>
                <a:ea typeface="微软雅黑" panose="020B0503020204020204" pitchFamily="34" charset="-122"/>
              </a:rPr>
              <a:t>0)</a:t>
            </a:r>
            <a:r>
              <a:rPr lang="zh-CN" altLang="en-US" dirty="0">
                <a:solidFill>
                  <a:srgbClr val="4F4FFF"/>
                </a:solidFill>
                <a:latin typeface="微软雅黑" panose="020B0503020204020204" pitchFamily="34" charset="-122"/>
                <a:ea typeface="微软雅黑" panose="020B0503020204020204" pitchFamily="34" charset="-122"/>
              </a:rPr>
              <a:t>的字符串。例如</a:t>
            </a:r>
            <a:r>
              <a:rPr lang="en-US" altLang="zh-CN" dirty="0" err="1">
                <a:solidFill>
                  <a:srgbClr val="4F4FFF"/>
                </a:solidFill>
                <a:latin typeface="微软雅黑" panose="020B0503020204020204" pitchFamily="34" charset="-122"/>
                <a:ea typeface="微软雅黑" panose="020B0503020204020204" pitchFamily="34" charset="-122"/>
              </a:rPr>
              <a:t>a%b</a:t>
            </a:r>
            <a:r>
              <a:rPr lang="zh-CN" altLang="en-US" dirty="0">
                <a:solidFill>
                  <a:srgbClr val="4F4FFF"/>
                </a:solidFill>
                <a:latin typeface="微软雅黑" panose="020B0503020204020204" pitchFamily="34" charset="-122"/>
                <a:ea typeface="微软雅黑" panose="020B0503020204020204" pitchFamily="34" charset="-122"/>
              </a:rPr>
              <a:t>表示以</a:t>
            </a:r>
            <a:r>
              <a:rPr lang="en-US" altLang="zh-CN" dirty="0">
                <a:solidFill>
                  <a:srgbClr val="4F4FFF"/>
                </a:solidFill>
                <a:latin typeface="微软雅黑" panose="020B0503020204020204" pitchFamily="34" charset="-122"/>
                <a:ea typeface="微软雅黑" panose="020B0503020204020204" pitchFamily="34" charset="-122"/>
              </a:rPr>
              <a:t>a</a:t>
            </a:r>
            <a:r>
              <a:rPr lang="zh-CN" altLang="en-US" dirty="0">
                <a:solidFill>
                  <a:srgbClr val="4F4FFF"/>
                </a:solidFill>
                <a:latin typeface="微软雅黑" panose="020B0503020204020204" pitchFamily="34" charset="-122"/>
                <a:ea typeface="微软雅黑" panose="020B0503020204020204" pitchFamily="34" charset="-122"/>
              </a:rPr>
              <a:t>开头，以</a:t>
            </a:r>
            <a:r>
              <a:rPr lang="en-US" altLang="zh-CN" dirty="0" smtClean="0">
                <a:solidFill>
                  <a:srgbClr val="4F4FFF"/>
                </a:solidFill>
                <a:latin typeface="微软雅黑" panose="020B0503020204020204" pitchFamily="34" charset="-122"/>
                <a:ea typeface="微软雅黑" panose="020B0503020204020204" pitchFamily="34" charset="-122"/>
              </a:rPr>
              <a:t>b</a:t>
            </a:r>
            <a:r>
              <a:rPr lang="zh-CN" altLang="en-US" dirty="0" smtClean="0">
                <a:solidFill>
                  <a:srgbClr val="4F4FFF"/>
                </a:solidFill>
                <a:latin typeface="微软雅黑" panose="020B0503020204020204" pitchFamily="34" charset="-122"/>
                <a:ea typeface="微软雅黑" panose="020B0503020204020204" pitchFamily="34" charset="-122"/>
              </a:rPr>
              <a:t>结尾</a:t>
            </a:r>
            <a:r>
              <a:rPr lang="zh-CN" altLang="en-US" dirty="0">
                <a:solidFill>
                  <a:srgbClr val="4F4FFF"/>
                </a:solidFill>
                <a:latin typeface="微软雅黑" panose="020B0503020204020204" pitchFamily="34" charset="-122"/>
                <a:ea typeface="微软雅黑" panose="020B0503020204020204" pitchFamily="34" charset="-122"/>
              </a:rPr>
              <a:t>的任意长度的字符串</a:t>
            </a:r>
            <a:r>
              <a:rPr lang="zh-CN" altLang="en-US" dirty="0" smtClean="0">
                <a:solidFill>
                  <a:srgbClr val="4F4FFF"/>
                </a:solidFill>
                <a:latin typeface="微软雅黑" panose="020B0503020204020204" pitchFamily="34" charset="-122"/>
                <a:ea typeface="微软雅黑" panose="020B0503020204020204" pitchFamily="34" charset="-122"/>
              </a:rPr>
              <a:t>。如</a:t>
            </a:r>
            <a:r>
              <a:rPr lang="zh-CN" altLang="en-US" dirty="0">
                <a:solidFill>
                  <a:srgbClr val="4F4FFF"/>
                </a:solidFill>
                <a:latin typeface="微软雅黑" panose="020B0503020204020204" pitchFamily="34" charset="-122"/>
                <a:ea typeface="微软雅黑" panose="020B0503020204020204" pitchFamily="34" charset="-122"/>
              </a:rPr>
              <a:t>：</a:t>
            </a:r>
            <a:r>
              <a:rPr lang="en-US" altLang="zh-CN" dirty="0" err="1">
                <a:solidFill>
                  <a:srgbClr val="4F4FFF"/>
                </a:solidFill>
                <a:latin typeface="微软雅黑" panose="020B0503020204020204" pitchFamily="34" charset="-122"/>
                <a:ea typeface="微软雅黑" panose="020B0503020204020204" pitchFamily="34" charset="-122"/>
              </a:rPr>
              <a:t>acb</a:t>
            </a:r>
            <a:r>
              <a:rPr lang="zh-CN" altLang="en-US" dirty="0">
                <a:solidFill>
                  <a:srgbClr val="4F4FFF"/>
                </a:solidFill>
                <a:latin typeface="微软雅黑" panose="020B0503020204020204" pitchFamily="34" charset="-122"/>
                <a:ea typeface="微软雅黑" panose="020B0503020204020204" pitchFamily="34" charset="-122"/>
              </a:rPr>
              <a:t>，</a:t>
            </a:r>
            <a:r>
              <a:rPr lang="en-US" altLang="zh-CN" dirty="0" err="1">
                <a:solidFill>
                  <a:srgbClr val="4F4FFF"/>
                </a:solidFill>
                <a:latin typeface="微软雅黑" panose="020B0503020204020204" pitchFamily="34" charset="-122"/>
                <a:ea typeface="微软雅黑" panose="020B0503020204020204" pitchFamily="34" charset="-122"/>
              </a:rPr>
              <a:t>abcdb</a:t>
            </a:r>
            <a:r>
              <a:rPr lang="zh-CN" altLang="en-US" dirty="0">
                <a:solidFill>
                  <a:srgbClr val="4F4FFF"/>
                </a:solidFill>
                <a:latin typeface="微软雅黑" panose="020B0503020204020204" pitchFamily="34" charset="-122"/>
                <a:ea typeface="微软雅黑" panose="020B0503020204020204" pitchFamily="34" charset="-122"/>
              </a:rPr>
              <a:t>，</a:t>
            </a:r>
            <a:r>
              <a:rPr lang="en-US" altLang="zh-CN" dirty="0">
                <a:solidFill>
                  <a:srgbClr val="4F4FFF"/>
                </a:solidFill>
                <a:latin typeface="微软雅黑" panose="020B0503020204020204" pitchFamily="34" charset="-122"/>
                <a:ea typeface="微软雅黑" panose="020B0503020204020204" pitchFamily="34" charset="-122"/>
              </a:rPr>
              <a:t>ab</a:t>
            </a:r>
            <a:r>
              <a:rPr lang="zh-CN" altLang="en-US" dirty="0">
                <a:solidFill>
                  <a:srgbClr val="4F4FFF"/>
                </a:solidFill>
                <a:latin typeface="微软雅黑" panose="020B0503020204020204" pitchFamily="34" charset="-122"/>
                <a:ea typeface="微软雅黑" panose="020B0503020204020204" pitchFamily="34" charset="-122"/>
              </a:rPr>
              <a:t>， </a:t>
            </a:r>
            <a:r>
              <a:rPr lang="en-US" altLang="zh-CN" dirty="0">
                <a:solidFill>
                  <a:srgbClr val="4F4FFF"/>
                </a:solidFill>
                <a:latin typeface="微软雅黑" panose="020B0503020204020204" pitchFamily="34" charset="-122"/>
                <a:ea typeface="微软雅黑" panose="020B0503020204020204" pitchFamily="34" charset="-122"/>
              </a:rPr>
              <a:t>a</a:t>
            </a:r>
            <a:r>
              <a:rPr lang="zh-CN" altLang="en-US" dirty="0">
                <a:solidFill>
                  <a:srgbClr val="4F4FFF"/>
                </a:solidFill>
                <a:latin typeface="微软雅黑" panose="020B0503020204020204" pitchFamily="34" charset="-122"/>
                <a:ea typeface="微软雅黑" panose="020B0503020204020204" pitchFamily="34" charset="-122"/>
              </a:rPr>
              <a:t>任意， </a:t>
            </a:r>
            <a:r>
              <a:rPr lang="en-US" altLang="zh-CN" dirty="0">
                <a:solidFill>
                  <a:srgbClr val="4F4FFF"/>
                </a:solidFill>
                <a:latin typeface="微软雅黑" panose="020B0503020204020204" pitchFamily="34" charset="-122"/>
                <a:ea typeface="微软雅黑" panose="020B0503020204020204" pitchFamily="34" charset="-122"/>
              </a:rPr>
              <a:t>a</a:t>
            </a:r>
            <a:r>
              <a:rPr lang="zh-CN" altLang="en-US" dirty="0">
                <a:solidFill>
                  <a:srgbClr val="4F4FFF"/>
                </a:solidFill>
                <a:latin typeface="微软雅黑" panose="020B0503020204020204" pitchFamily="34" charset="-122"/>
                <a:ea typeface="微软雅黑" panose="020B0503020204020204" pitchFamily="34" charset="-122"/>
              </a:rPr>
              <a:t>任意</a:t>
            </a:r>
            <a:r>
              <a:rPr lang="en-US" altLang="zh-CN" dirty="0">
                <a:solidFill>
                  <a:srgbClr val="4F4FFF"/>
                </a:solidFill>
                <a:latin typeface="微软雅黑" panose="020B0503020204020204" pitchFamily="34" charset="-122"/>
                <a:ea typeface="微软雅黑" panose="020B0503020204020204" pitchFamily="34" charset="-122"/>
              </a:rPr>
              <a:t>bb</a:t>
            </a:r>
            <a:r>
              <a:rPr lang="zh-CN" altLang="en-US" dirty="0">
                <a:solidFill>
                  <a:srgbClr val="4F4FFF"/>
                </a:solidFill>
                <a:latin typeface="微软雅黑" panose="020B0503020204020204" pitchFamily="34" charset="-122"/>
                <a:ea typeface="微软雅黑" panose="020B0503020204020204" pitchFamily="34" charset="-122"/>
              </a:rPr>
              <a:t>，等。</a:t>
            </a:r>
          </a:p>
          <a:p>
            <a:pPr marL="0" indent="576000">
              <a:lnSpc>
                <a:spcPct val="150000"/>
              </a:lnSpc>
            </a:pPr>
            <a:r>
              <a:rPr lang="en-US" altLang="zh-CN" dirty="0" smtClean="0">
                <a:solidFill>
                  <a:srgbClr val="D41DFF"/>
                </a:solidFill>
                <a:latin typeface="微软雅黑" panose="020B0503020204020204" pitchFamily="34" charset="-122"/>
                <a:ea typeface="微软雅黑" panose="020B0503020204020204" pitchFamily="34" charset="-122"/>
              </a:rPr>
              <a:t>②_(</a:t>
            </a:r>
            <a:r>
              <a:rPr lang="zh-CN" altLang="en-US" dirty="0">
                <a:solidFill>
                  <a:srgbClr val="D41DFF"/>
                </a:solidFill>
                <a:latin typeface="微软雅黑" panose="020B0503020204020204" pitchFamily="34" charset="-122"/>
                <a:ea typeface="微软雅黑" panose="020B0503020204020204" pitchFamily="34" charset="-122"/>
              </a:rPr>
              <a:t>下横线</a:t>
            </a:r>
            <a:r>
              <a:rPr lang="en-US" altLang="zh-CN" dirty="0">
                <a:solidFill>
                  <a:srgbClr val="4F4FFF"/>
                </a:solidFill>
                <a:latin typeface="微软雅黑" panose="020B0503020204020204" pitchFamily="34" charset="-122"/>
                <a:ea typeface="微软雅黑" panose="020B0503020204020204" pitchFamily="34" charset="-122"/>
              </a:rPr>
              <a:t>): </a:t>
            </a:r>
            <a:r>
              <a:rPr lang="zh-CN" altLang="en-US" dirty="0">
                <a:solidFill>
                  <a:srgbClr val="4F4FFF"/>
                </a:solidFill>
                <a:latin typeface="微软雅黑" panose="020B0503020204020204" pitchFamily="34" charset="-122"/>
                <a:ea typeface="微软雅黑" panose="020B0503020204020204" pitchFamily="34" charset="-122"/>
              </a:rPr>
              <a:t>代表</a:t>
            </a:r>
            <a:r>
              <a:rPr lang="zh-CN" altLang="en-US" dirty="0">
                <a:solidFill>
                  <a:srgbClr val="D937FF"/>
                </a:solidFill>
                <a:latin typeface="微软雅黑" panose="020B0503020204020204" pitchFamily="34" charset="-122"/>
                <a:ea typeface="微软雅黑" panose="020B0503020204020204" pitchFamily="34" charset="-122"/>
              </a:rPr>
              <a:t>任意单个字符</a:t>
            </a:r>
            <a:r>
              <a:rPr lang="zh-CN" altLang="en-US" dirty="0">
                <a:solidFill>
                  <a:srgbClr val="4F4FFF"/>
                </a:solidFill>
                <a:latin typeface="微软雅黑" panose="020B0503020204020204" pitchFamily="34" charset="-122"/>
                <a:ea typeface="微软雅黑" panose="020B0503020204020204" pitchFamily="34" charset="-122"/>
              </a:rPr>
              <a:t>或</a:t>
            </a:r>
            <a:r>
              <a:rPr lang="zh-CN" altLang="en-US" dirty="0">
                <a:solidFill>
                  <a:srgbClr val="D937FF"/>
                </a:solidFill>
                <a:latin typeface="微软雅黑" panose="020B0503020204020204" pitchFamily="34" charset="-122"/>
                <a:ea typeface="微软雅黑" panose="020B0503020204020204" pitchFamily="34" charset="-122"/>
              </a:rPr>
              <a:t>一个汉字</a:t>
            </a:r>
            <a:r>
              <a:rPr lang="zh-CN" altLang="en-US" dirty="0">
                <a:solidFill>
                  <a:srgbClr val="4F4FFF"/>
                </a:solidFill>
                <a:latin typeface="微软雅黑" panose="020B0503020204020204" pitchFamily="34" charset="-122"/>
                <a:ea typeface="微软雅黑" panose="020B0503020204020204" pitchFamily="34" charset="-122"/>
              </a:rPr>
              <a:t>。例如</a:t>
            </a:r>
            <a:r>
              <a:rPr lang="en-US" altLang="zh-CN" dirty="0" err="1">
                <a:solidFill>
                  <a:srgbClr val="4F4FFF"/>
                </a:solidFill>
                <a:latin typeface="微软雅黑" panose="020B0503020204020204" pitchFamily="34" charset="-122"/>
                <a:ea typeface="微软雅黑" panose="020B0503020204020204" pitchFamily="34" charset="-122"/>
              </a:rPr>
              <a:t>a_b</a:t>
            </a:r>
            <a:r>
              <a:rPr lang="en-US" altLang="zh-CN" dirty="0">
                <a:solidFill>
                  <a:srgbClr val="4F4FFF"/>
                </a:solidFill>
                <a:latin typeface="微软雅黑" panose="020B0503020204020204" pitchFamily="34" charset="-122"/>
                <a:ea typeface="微软雅黑" panose="020B0503020204020204" pitchFamily="34" charset="-122"/>
              </a:rPr>
              <a:t> </a:t>
            </a:r>
            <a:r>
              <a:rPr lang="zh-CN" altLang="en-US" dirty="0">
                <a:solidFill>
                  <a:srgbClr val="4F4FFF"/>
                </a:solidFill>
                <a:latin typeface="微软雅黑" panose="020B0503020204020204" pitchFamily="34" charset="-122"/>
                <a:ea typeface="微软雅黑" panose="020B0503020204020204" pitchFamily="34" charset="-122"/>
              </a:rPr>
              <a:t>表示以</a:t>
            </a:r>
            <a:r>
              <a:rPr lang="en-US" altLang="zh-CN" dirty="0">
                <a:solidFill>
                  <a:srgbClr val="4F4FFF"/>
                </a:solidFill>
                <a:latin typeface="微软雅黑" panose="020B0503020204020204" pitchFamily="34" charset="-122"/>
                <a:ea typeface="微软雅黑" panose="020B0503020204020204" pitchFamily="34" charset="-122"/>
              </a:rPr>
              <a:t>a</a:t>
            </a:r>
            <a:r>
              <a:rPr lang="zh-CN" altLang="en-US" dirty="0">
                <a:solidFill>
                  <a:srgbClr val="4F4FFF"/>
                </a:solidFill>
                <a:latin typeface="微软雅黑" panose="020B0503020204020204" pitchFamily="34" charset="-122"/>
                <a:ea typeface="微软雅黑" panose="020B0503020204020204" pitchFamily="34" charset="-122"/>
              </a:rPr>
              <a:t>开头，以</a:t>
            </a:r>
            <a:r>
              <a:rPr lang="en-US" altLang="zh-CN" dirty="0">
                <a:solidFill>
                  <a:srgbClr val="4F4FFF"/>
                </a:solidFill>
                <a:latin typeface="微软雅黑" panose="020B0503020204020204" pitchFamily="34" charset="-122"/>
                <a:ea typeface="微软雅黑" panose="020B0503020204020204" pitchFamily="34" charset="-122"/>
              </a:rPr>
              <a:t>b</a:t>
            </a:r>
            <a:r>
              <a:rPr lang="zh-CN" altLang="en-US" dirty="0" smtClean="0">
                <a:solidFill>
                  <a:srgbClr val="4F4FFF"/>
                </a:solidFill>
                <a:latin typeface="微软雅黑" panose="020B0503020204020204" pitchFamily="34" charset="-122"/>
                <a:ea typeface="微软雅黑" panose="020B0503020204020204" pitchFamily="34" charset="-122"/>
              </a:rPr>
              <a:t>结尾的</a:t>
            </a:r>
            <a:r>
              <a:rPr lang="zh-CN" altLang="en-US" dirty="0">
                <a:solidFill>
                  <a:srgbClr val="4F4FFF"/>
                </a:solidFill>
                <a:latin typeface="微软雅黑" panose="020B0503020204020204" pitchFamily="34" charset="-122"/>
                <a:ea typeface="微软雅黑" panose="020B0503020204020204" pitchFamily="34" charset="-122"/>
              </a:rPr>
              <a:t>长度为</a:t>
            </a:r>
            <a:r>
              <a:rPr lang="en-US" altLang="zh-CN" dirty="0">
                <a:solidFill>
                  <a:srgbClr val="4F4FFF"/>
                </a:solidFill>
                <a:latin typeface="微软雅黑" panose="020B0503020204020204" pitchFamily="34" charset="-122"/>
                <a:ea typeface="微软雅黑" panose="020B0503020204020204" pitchFamily="34" charset="-122"/>
              </a:rPr>
              <a:t>3</a:t>
            </a:r>
            <a:r>
              <a:rPr lang="zh-CN" altLang="en-US" dirty="0">
                <a:solidFill>
                  <a:srgbClr val="4F4FFF"/>
                </a:solidFill>
                <a:latin typeface="微软雅黑" panose="020B0503020204020204" pitchFamily="34" charset="-122"/>
                <a:ea typeface="微软雅黑" panose="020B0503020204020204" pitchFamily="34" charset="-122"/>
              </a:rPr>
              <a:t>的字符串</a:t>
            </a:r>
            <a:r>
              <a:rPr lang="zh-CN" altLang="en-US" dirty="0" smtClean="0">
                <a:solidFill>
                  <a:srgbClr val="4F4FFF"/>
                </a:solidFill>
                <a:latin typeface="微软雅黑" panose="020B0503020204020204" pitchFamily="34" charset="-122"/>
                <a:ea typeface="微软雅黑" panose="020B0503020204020204" pitchFamily="34" charset="-122"/>
              </a:rPr>
              <a:t>。如</a:t>
            </a:r>
            <a:r>
              <a:rPr lang="zh-CN" altLang="en-US" dirty="0">
                <a:solidFill>
                  <a:srgbClr val="4F4FFF"/>
                </a:solidFill>
                <a:latin typeface="微软雅黑" panose="020B0503020204020204" pitchFamily="34" charset="-122"/>
                <a:ea typeface="微软雅黑" panose="020B0503020204020204" pitchFamily="34" charset="-122"/>
              </a:rPr>
              <a:t>：</a:t>
            </a:r>
            <a:r>
              <a:rPr lang="en-US" altLang="zh-CN" dirty="0" err="1">
                <a:solidFill>
                  <a:srgbClr val="4F4FFF"/>
                </a:solidFill>
                <a:latin typeface="微软雅黑" panose="020B0503020204020204" pitchFamily="34" charset="-122"/>
                <a:ea typeface="微软雅黑" panose="020B0503020204020204" pitchFamily="34" charset="-122"/>
              </a:rPr>
              <a:t>a</a:t>
            </a:r>
            <a:r>
              <a:rPr lang="en-US" altLang="zh-CN" u="sng" dirty="0" err="1">
                <a:solidFill>
                  <a:srgbClr val="4F4FFF"/>
                </a:solidFill>
                <a:latin typeface="微软雅黑" panose="020B0503020204020204" pitchFamily="34" charset="-122"/>
                <a:ea typeface="微软雅黑" panose="020B0503020204020204" pitchFamily="34" charset="-122"/>
              </a:rPr>
              <a:t>c</a:t>
            </a:r>
            <a:r>
              <a:rPr lang="en-US" altLang="zh-CN" dirty="0" err="1">
                <a:solidFill>
                  <a:srgbClr val="4F4FFF"/>
                </a:solidFill>
                <a:latin typeface="微软雅黑" panose="020B0503020204020204" pitchFamily="34" charset="-122"/>
                <a:ea typeface="微软雅黑" panose="020B0503020204020204" pitchFamily="34" charset="-122"/>
              </a:rPr>
              <a:t>b</a:t>
            </a:r>
            <a:r>
              <a:rPr lang="zh-CN" altLang="en-US" dirty="0">
                <a:solidFill>
                  <a:srgbClr val="4F4FFF"/>
                </a:solidFill>
                <a:latin typeface="微软雅黑" panose="020B0503020204020204" pitchFamily="34" charset="-122"/>
                <a:ea typeface="微软雅黑" panose="020B0503020204020204" pitchFamily="34" charset="-122"/>
              </a:rPr>
              <a:t>，</a:t>
            </a:r>
            <a:r>
              <a:rPr lang="en-US" altLang="zh-CN" dirty="0" err="1">
                <a:solidFill>
                  <a:srgbClr val="4F4FFF"/>
                </a:solidFill>
                <a:latin typeface="微软雅黑" panose="020B0503020204020204" pitchFamily="34" charset="-122"/>
                <a:ea typeface="微软雅黑" panose="020B0503020204020204" pitchFamily="34" charset="-122"/>
              </a:rPr>
              <a:t>a</a:t>
            </a:r>
            <a:r>
              <a:rPr lang="en-US" altLang="zh-CN" u="sng" dirty="0" err="1">
                <a:solidFill>
                  <a:srgbClr val="4F4FFF"/>
                </a:solidFill>
                <a:latin typeface="微软雅黑" panose="020B0503020204020204" pitchFamily="34" charset="-122"/>
                <a:ea typeface="微软雅黑" panose="020B0503020204020204" pitchFamily="34" charset="-122"/>
              </a:rPr>
              <a:t>d</a:t>
            </a:r>
            <a:r>
              <a:rPr lang="en-US" altLang="zh-CN" dirty="0" err="1">
                <a:solidFill>
                  <a:srgbClr val="4F4FFF"/>
                </a:solidFill>
                <a:latin typeface="微软雅黑" panose="020B0503020204020204" pitchFamily="34" charset="-122"/>
                <a:ea typeface="微软雅黑" panose="020B0503020204020204" pitchFamily="34" charset="-122"/>
              </a:rPr>
              <a:t>b</a:t>
            </a:r>
            <a:r>
              <a:rPr lang="zh-CN" altLang="en-US" dirty="0">
                <a:solidFill>
                  <a:srgbClr val="4F4FFF"/>
                </a:solidFill>
                <a:latin typeface="微软雅黑" panose="020B0503020204020204" pitchFamily="34" charset="-122"/>
                <a:ea typeface="微软雅黑" panose="020B0503020204020204" pitchFamily="34" charset="-122"/>
              </a:rPr>
              <a:t>等；或者为：</a:t>
            </a:r>
            <a:r>
              <a:rPr lang="en-US" altLang="zh-CN" dirty="0">
                <a:solidFill>
                  <a:srgbClr val="4F4FFF"/>
                </a:solidFill>
                <a:latin typeface="微软雅黑" panose="020B0503020204020204" pitchFamily="34" charset="-122"/>
                <a:ea typeface="微软雅黑" panose="020B0503020204020204" pitchFamily="34" charset="-122"/>
              </a:rPr>
              <a:t>a</a:t>
            </a:r>
            <a:r>
              <a:rPr lang="zh-CN" altLang="en-US" u="sng" dirty="0">
                <a:solidFill>
                  <a:srgbClr val="4F4FFF"/>
                </a:solidFill>
                <a:latin typeface="微软雅黑" panose="020B0503020204020204" pitchFamily="34" charset="-122"/>
                <a:ea typeface="微软雅黑" panose="020B0503020204020204" pitchFamily="34" charset="-122"/>
              </a:rPr>
              <a:t>往</a:t>
            </a:r>
            <a:r>
              <a:rPr lang="en-US" altLang="zh-CN" dirty="0">
                <a:solidFill>
                  <a:srgbClr val="4F4FFF"/>
                </a:solidFill>
                <a:latin typeface="微软雅黑" panose="020B0503020204020204" pitchFamily="34" charset="-122"/>
                <a:ea typeface="微软雅黑" panose="020B0503020204020204" pitchFamily="34" charset="-122"/>
              </a:rPr>
              <a:t>b</a:t>
            </a:r>
            <a:r>
              <a:rPr lang="zh-CN" altLang="en-US" dirty="0">
                <a:solidFill>
                  <a:srgbClr val="4F4FFF"/>
                </a:solidFill>
                <a:latin typeface="微软雅黑" panose="020B0503020204020204" pitchFamily="34" charset="-122"/>
                <a:ea typeface="微软雅黑" panose="020B0503020204020204" pitchFamily="34" charset="-122"/>
              </a:rPr>
              <a:t>，</a:t>
            </a:r>
            <a:r>
              <a:rPr lang="en-US" altLang="zh-CN" dirty="0" smtClean="0">
                <a:solidFill>
                  <a:srgbClr val="4F4FFF"/>
                </a:solidFill>
                <a:latin typeface="微软雅黑" panose="020B0503020204020204" pitchFamily="34" charset="-122"/>
                <a:ea typeface="微软雅黑" panose="020B0503020204020204" pitchFamily="34" charset="-122"/>
              </a:rPr>
              <a:t>a</a:t>
            </a:r>
            <a:r>
              <a:rPr lang="zh-CN" altLang="en-US" u="sng" dirty="0" smtClean="0">
                <a:solidFill>
                  <a:srgbClr val="4F4FFF"/>
                </a:solidFill>
                <a:latin typeface="微软雅黑" panose="020B0503020204020204" pitchFamily="34" charset="-122"/>
                <a:ea typeface="微软雅黑" panose="020B0503020204020204" pitchFamily="34" charset="-122"/>
              </a:rPr>
              <a:t>刘</a:t>
            </a:r>
            <a:r>
              <a:rPr lang="en-US" altLang="zh-CN" dirty="0" smtClean="0">
                <a:solidFill>
                  <a:srgbClr val="4F4FFF"/>
                </a:solidFill>
                <a:latin typeface="微软雅黑" panose="020B0503020204020204" pitchFamily="34" charset="-122"/>
                <a:ea typeface="微软雅黑" panose="020B0503020204020204" pitchFamily="34" charset="-122"/>
              </a:rPr>
              <a:t>b </a:t>
            </a:r>
            <a:r>
              <a:rPr lang="en-US" altLang="zh-CN" dirty="0">
                <a:solidFill>
                  <a:srgbClr val="4F4FFF"/>
                </a:solidFill>
                <a:latin typeface="微软雅黑" panose="020B0503020204020204" pitchFamily="34" charset="-122"/>
                <a:ea typeface="微软雅黑" panose="020B0503020204020204" pitchFamily="34" charset="-122"/>
              </a:rPr>
              <a:t>(</a:t>
            </a:r>
            <a:r>
              <a:rPr lang="zh-CN" altLang="en-US" dirty="0">
                <a:solidFill>
                  <a:srgbClr val="4F4FFF"/>
                </a:solidFill>
                <a:latin typeface="微软雅黑" panose="020B0503020204020204" pitchFamily="34" charset="-122"/>
                <a:ea typeface="微软雅黑" panose="020B0503020204020204" pitchFamily="34" charset="-122"/>
              </a:rPr>
              <a:t>长度</a:t>
            </a:r>
            <a:r>
              <a:rPr lang="en-US" altLang="zh-CN" dirty="0">
                <a:solidFill>
                  <a:srgbClr val="4F4FFF"/>
                </a:solidFill>
                <a:latin typeface="微软雅黑" panose="020B0503020204020204" pitchFamily="34" charset="-122"/>
                <a:ea typeface="微软雅黑" panose="020B0503020204020204" pitchFamily="34" charset="-122"/>
              </a:rPr>
              <a:t>5)</a:t>
            </a:r>
            <a:r>
              <a:rPr lang="zh-CN" altLang="en-US" dirty="0">
                <a:solidFill>
                  <a:srgbClr val="4F4FFF"/>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866251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7938" y="365760"/>
            <a:ext cx="10615749" cy="3970318"/>
          </a:xfrm>
          <a:prstGeom prst="rect">
            <a:avLst/>
          </a:prstGeom>
          <a:noFill/>
        </p:spPr>
        <p:txBody>
          <a:bodyPr wrap="square" rtlCol="0">
            <a:spAutoFit/>
          </a:bodyPr>
          <a:lstStyle/>
          <a:p>
            <a:pPr>
              <a:lnSpc>
                <a:spcPct val="150000"/>
              </a:lnSpc>
            </a:pPr>
            <a:r>
              <a:rPr lang="zh-CN" altLang="en-US" sz="2400" dirty="0" smtClean="0">
                <a:solidFill>
                  <a:srgbClr val="D41D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41DFF"/>
                </a:solidFill>
                <a:latin typeface="微软雅黑" panose="020B0503020204020204" pitchFamily="34" charset="-122"/>
                <a:ea typeface="微软雅黑" panose="020B0503020204020204" pitchFamily="34" charset="-122"/>
              </a:rPr>
              <a:t>查询所有姓刘的学生的姓名</a:t>
            </a:r>
            <a:r>
              <a:rPr lang="en-US" altLang="zh-CN" sz="2400" dirty="0" smtClean="0">
                <a:solidFill>
                  <a:srgbClr val="D41DFF"/>
                </a:solidFill>
                <a:latin typeface="微软雅黑" panose="020B0503020204020204" pitchFamily="34" charset="-122"/>
                <a:ea typeface="微软雅黑" panose="020B0503020204020204" pitchFamily="34" charset="-122"/>
              </a:rPr>
              <a:t>(</a:t>
            </a:r>
            <a:r>
              <a:rPr lang="en-US" altLang="zh-CN" sz="2400" dirty="0" err="1" smtClean="0">
                <a:solidFill>
                  <a:srgbClr val="D41DFF"/>
                </a:solidFill>
                <a:latin typeface="微软雅黑" panose="020B0503020204020204" pitchFamily="34" charset="-122"/>
                <a:ea typeface="微软雅黑" panose="020B0503020204020204" pitchFamily="34" charset="-122"/>
              </a:rPr>
              <a:t>Sname</a:t>
            </a:r>
            <a:r>
              <a:rPr lang="en-US" altLang="zh-CN" sz="2400" dirty="0" smtClean="0">
                <a:solidFill>
                  <a:srgbClr val="D41DFF"/>
                </a:solidFill>
                <a:latin typeface="微软雅黑" panose="020B0503020204020204" pitchFamily="34" charset="-122"/>
                <a:ea typeface="微软雅黑" panose="020B0503020204020204" pitchFamily="34" charset="-122"/>
              </a:rPr>
              <a:t>)</a:t>
            </a:r>
            <a:r>
              <a:rPr lang="zh-CN" altLang="en-US" sz="2400" dirty="0" smtClean="0">
                <a:solidFill>
                  <a:srgbClr val="D41DFF"/>
                </a:solidFill>
                <a:latin typeface="微软雅黑" panose="020B0503020204020204" pitchFamily="34" charset="-122"/>
                <a:ea typeface="微软雅黑" panose="020B0503020204020204" pitchFamily="34" charset="-122"/>
              </a:rPr>
              <a:t>、学号</a:t>
            </a:r>
            <a:r>
              <a:rPr lang="en-US" altLang="zh-CN" sz="2400" dirty="0" smtClean="0">
                <a:solidFill>
                  <a:srgbClr val="D41DFF"/>
                </a:solidFill>
                <a:latin typeface="微软雅黑" panose="020B0503020204020204" pitchFamily="34" charset="-122"/>
                <a:ea typeface="微软雅黑" panose="020B0503020204020204" pitchFamily="34" charset="-122"/>
              </a:rPr>
              <a:t>(</a:t>
            </a:r>
            <a:r>
              <a:rPr lang="en-US" altLang="zh-CN" sz="2400" dirty="0" err="1" smtClean="0">
                <a:solidFill>
                  <a:srgbClr val="D41DFF"/>
                </a:solidFill>
                <a:latin typeface="微软雅黑" panose="020B0503020204020204" pitchFamily="34" charset="-122"/>
                <a:ea typeface="微软雅黑" panose="020B0503020204020204" pitchFamily="34" charset="-122"/>
              </a:rPr>
              <a:t>Sno</a:t>
            </a:r>
            <a:r>
              <a:rPr lang="en-US" altLang="zh-CN" sz="2400" dirty="0" smtClean="0">
                <a:solidFill>
                  <a:srgbClr val="D41DFF"/>
                </a:solidFill>
                <a:latin typeface="微软雅黑" panose="020B0503020204020204" pitchFamily="34" charset="-122"/>
                <a:ea typeface="微软雅黑" panose="020B0503020204020204" pitchFamily="34" charset="-122"/>
              </a:rPr>
              <a:t>)</a:t>
            </a:r>
            <a:r>
              <a:rPr lang="zh-CN" altLang="en-US" sz="2400" dirty="0" smtClean="0">
                <a:solidFill>
                  <a:srgbClr val="D41DFF"/>
                </a:solidFill>
                <a:latin typeface="微软雅黑" panose="020B0503020204020204" pitchFamily="34" charset="-122"/>
                <a:ea typeface="微软雅黑" panose="020B0503020204020204" pitchFamily="34" charset="-122"/>
              </a:rPr>
              <a:t>和性别</a:t>
            </a:r>
            <a:r>
              <a:rPr lang="en-US" altLang="zh-CN" sz="2400" dirty="0" smtClean="0">
                <a:solidFill>
                  <a:srgbClr val="D41DFF"/>
                </a:solidFill>
                <a:latin typeface="微软雅黑" panose="020B0503020204020204" pitchFamily="34" charset="-122"/>
                <a:ea typeface="微软雅黑" panose="020B0503020204020204" pitchFamily="34" charset="-122"/>
              </a:rPr>
              <a:t>(</a:t>
            </a:r>
            <a:r>
              <a:rPr lang="en-US" altLang="zh-CN" sz="2400" dirty="0" err="1" smtClean="0">
                <a:solidFill>
                  <a:srgbClr val="D41DFF"/>
                </a:solidFill>
                <a:latin typeface="微软雅黑" panose="020B0503020204020204" pitchFamily="34" charset="-122"/>
                <a:ea typeface="微软雅黑" panose="020B0503020204020204" pitchFamily="34" charset="-122"/>
              </a:rPr>
              <a:t>Ssex</a:t>
            </a:r>
            <a:r>
              <a:rPr lang="en-US" altLang="zh-CN" sz="2400" dirty="0" smtClean="0">
                <a:solidFill>
                  <a:srgbClr val="D41DFF"/>
                </a:solidFill>
                <a:latin typeface="微软雅黑" panose="020B0503020204020204" pitchFamily="34" charset="-122"/>
                <a:ea typeface="微软雅黑" panose="020B0503020204020204" pitchFamily="34" charset="-122"/>
              </a:rPr>
              <a:t>)</a:t>
            </a:r>
            <a:r>
              <a:rPr lang="zh-CN" altLang="en-US" sz="2400" dirty="0" smtClean="0">
                <a:solidFill>
                  <a:srgbClr val="D41DFF"/>
                </a:solidFill>
                <a:latin typeface="微软雅黑" panose="020B0503020204020204" pitchFamily="34" charset="-122"/>
                <a:ea typeface="微软雅黑" panose="020B0503020204020204" pitchFamily="34" charset="-122"/>
              </a:rPr>
              <a:t>。</a:t>
            </a:r>
            <a:endParaRPr lang="en-US" altLang="zh-CN" sz="2400" dirty="0" smtClean="0">
              <a:solidFill>
                <a:srgbClr val="D41DFF"/>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Sname,Ssex</a:t>
            </a:r>
            <a:r>
              <a:rPr lang="en-US" altLang="zh-CN" sz="2400" dirty="0" smtClean="0">
                <a:solidFill>
                  <a:srgbClr val="4F4FFF"/>
                </a:solidFill>
                <a:latin typeface="微软雅黑" panose="020B0503020204020204" pitchFamily="34" charset="-122"/>
                <a:ea typeface="微软雅黑" panose="020B0503020204020204" pitchFamily="34" charset="-122"/>
              </a:rPr>
              <a:t>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rPr>
              <a:t>Sname</a:t>
            </a:r>
            <a:r>
              <a:rPr lang="en-US" altLang="zh-CN" sz="2400" dirty="0" smtClean="0">
                <a:solidFill>
                  <a:srgbClr val="4F4FFF"/>
                </a:solidFill>
                <a:latin typeface="微软雅黑" panose="020B0503020204020204" pitchFamily="34" charset="-122"/>
                <a:ea typeface="微软雅黑" panose="020B0503020204020204" pitchFamily="34" charset="-122"/>
              </a:rPr>
              <a:t>  like  ‘</a:t>
            </a:r>
            <a:r>
              <a:rPr lang="zh-CN" altLang="en-US" sz="2400" dirty="0" smtClean="0">
                <a:solidFill>
                  <a:srgbClr val="4F4FFF"/>
                </a:solidFill>
                <a:latin typeface="微软雅黑" panose="020B0503020204020204" pitchFamily="34" charset="-122"/>
                <a:ea typeface="微软雅黑" panose="020B0503020204020204" pitchFamily="34" charset="-122"/>
              </a:rPr>
              <a:t>刘</a:t>
            </a:r>
            <a:r>
              <a:rPr lang="en-US" altLang="zh-CN" sz="2400" dirty="0" smtClean="0">
                <a:solidFill>
                  <a:srgbClr val="4F4FFF"/>
                </a:solidFill>
                <a:latin typeface="微软雅黑" panose="020B0503020204020204" pitchFamily="34" charset="-122"/>
                <a:ea typeface="微软雅黑" panose="020B0503020204020204" pitchFamily="34" charset="-122"/>
              </a:rPr>
              <a:t>%’</a:t>
            </a:r>
          </a:p>
          <a:p>
            <a:pPr>
              <a:lnSpc>
                <a:spcPct val="150000"/>
              </a:lnSpc>
            </a:pPr>
            <a:r>
              <a:rPr lang="zh-CN" altLang="en-US" sz="2400" dirty="0" smtClean="0">
                <a:solidFill>
                  <a:srgbClr val="D41D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41DFF"/>
                </a:solidFill>
                <a:latin typeface="微软雅黑" panose="020B0503020204020204" pitchFamily="34" charset="-122"/>
                <a:ea typeface="微软雅黑" panose="020B0503020204020204" pitchFamily="34" charset="-122"/>
              </a:rPr>
              <a:t>查询姓“刘”且全名不多于</a:t>
            </a:r>
            <a:r>
              <a:rPr lang="en-US" altLang="zh-CN" sz="2400" dirty="0" smtClean="0">
                <a:solidFill>
                  <a:srgbClr val="D41DFF"/>
                </a:solidFill>
                <a:latin typeface="微软雅黑" panose="020B0503020204020204" pitchFamily="34" charset="-122"/>
                <a:ea typeface="微软雅黑" panose="020B0503020204020204" pitchFamily="34" charset="-122"/>
              </a:rPr>
              <a:t>3</a:t>
            </a:r>
            <a:r>
              <a:rPr lang="zh-CN" altLang="en-US" sz="2400" dirty="0" smtClean="0">
                <a:solidFill>
                  <a:srgbClr val="D41DFF"/>
                </a:solidFill>
                <a:latin typeface="微软雅黑" panose="020B0503020204020204" pitchFamily="34" charset="-122"/>
                <a:ea typeface="微软雅黑" panose="020B0503020204020204" pitchFamily="34" charset="-122"/>
              </a:rPr>
              <a:t>个汉字的学生的姓名</a:t>
            </a:r>
            <a:r>
              <a:rPr lang="en-US" altLang="zh-CN" sz="2400" dirty="0" smtClean="0">
                <a:solidFill>
                  <a:srgbClr val="D41DFF"/>
                </a:solidFill>
                <a:latin typeface="微软雅黑" panose="020B0503020204020204" pitchFamily="34" charset="-122"/>
                <a:ea typeface="微软雅黑" panose="020B0503020204020204" pitchFamily="34" charset="-122"/>
              </a:rPr>
              <a:t>(</a:t>
            </a:r>
            <a:r>
              <a:rPr lang="en-US" altLang="zh-CN" sz="2400" dirty="0" err="1" smtClean="0">
                <a:solidFill>
                  <a:srgbClr val="D41DFF"/>
                </a:solidFill>
                <a:latin typeface="微软雅黑" panose="020B0503020204020204" pitchFamily="34" charset="-122"/>
                <a:ea typeface="微软雅黑" panose="020B0503020204020204" pitchFamily="34" charset="-122"/>
              </a:rPr>
              <a:t>Sname</a:t>
            </a:r>
            <a:r>
              <a:rPr lang="en-US" altLang="zh-CN" sz="2400" dirty="0" smtClean="0">
                <a:solidFill>
                  <a:srgbClr val="D41DFF"/>
                </a:solidFill>
                <a:latin typeface="微软雅黑" panose="020B0503020204020204" pitchFamily="34" charset="-122"/>
                <a:ea typeface="微软雅黑" panose="020B0503020204020204" pitchFamily="34" charset="-122"/>
              </a:rPr>
              <a:t>)</a:t>
            </a:r>
            <a:r>
              <a:rPr lang="zh-CN" altLang="en-US" sz="2400" dirty="0" smtClean="0">
                <a:solidFill>
                  <a:srgbClr val="D41DFF"/>
                </a:solidFill>
                <a:latin typeface="微软雅黑" panose="020B0503020204020204" pitchFamily="34" charset="-122"/>
                <a:ea typeface="微软雅黑" panose="020B0503020204020204" pitchFamily="34" charset="-122"/>
              </a:rPr>
              <a:t>和出生日期</a:t>
            </a:r>
            <a:r>
              <a:rPr lang="en-US" altLang="zh-CN" sz="2400" dirty="0" smtClean="0">
                <a:solidFill>
                  <a:srgbClr val="D41DFF"/>
                </a:solidFill>
                <a:latin typeface="微软雅黑" panose="020B0503020204020204" pitchFamily="34" charset="-122"/>
                <a:ea typeface="微软雅黑" panose="020B0503020204020204" pitchFamily="34" charset="-122"/>
              </a:rPr>
              <a:t>(Birthday)</a:t>
            </a:r>
            <a:r>
              <a:rPr lang="zh-CN" altLang="en-US" sz="2400" dirty="0" smtClean="0">
                <a:solidFill>
                  <a:srgbClr val="D41DFF"/>
                </a:solidFill>
                <a:latin typeface="微软雅黑" panose="020B0503020204020204" pitchFamily="34" charset="-122"/>
                <a:ea typeface="微软雅黑" panose="020B0503020204020204" pitchFamily="34" charset="-122"/>
              </a:rPr>
              <a:t>。</a:t>
            </a:r>
            <a:endParaRPr lang="en-US" altLang="zh-CN" sz="2400" dirty="0" smtClean="0">
              <a:solidFill>
                <a:srgbClr val="D41DFF"/>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Sname,Birthday</a:t>
            </a:r>
            <a:r>
              <a:rPr lang="en-US" altLang="zh-CN" sz="2400" dirty="0" smtClean="0">
                <a:solidFill>
                  <a:srgbClr val="4F4FFF"/>
                </a:solidFill>
                <a:latin typeface="微软雅黑" panose="020B0503020204020204" pitchFamily="34" charset="-122"/>
                <a:ea typeface="微软雅黑" panose="020B0503020204020204" pitchFamily="34" charset="-122"/>
              </a:rPr>
              <a:t>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rPr>
              <a:t>Sname</a:t>
            </a:r>
            <a:r>
              <a:rPr lang="en-US" altLang="zh-CN" sz="2400" dirty="0" smtClean="0">
                <a:solidFill>
                  <a:srgbClr val="4F4FFF"/>
                </a:solidFill>
                <a:latin typeface="微软雅黑" panose="020B0503020204020204" pitchFamily="34" charset="-122"/>
                <a:ea typeface="微软雅黑" panose="020B0503020204020204" pitchFamily="34" charset="-122"/>
              </a:rPr>
              <a:t>  like ‘</a:t>
            </a:r>
            <a:r>
              <a:rPr lang="zh-CN" altLang="en-US" sz="2400" dirty="0" smtClean="0">
                <a:solidFill>
                  <a:srgbClr val="4F4FFF"/>
                </a:solidFill>
                <a:latin typeface="微软雅黑" panose="020B0503020204020204" pitchFamily="34" charset="-122"/>
                <a:ea typeface="微软雅黑" panose="020B0503020204020204" pitchFamily="34" charset="-122"/>
              </a:rPr>
              <a:t>刘</a:t>
            </a:r>
            <a:r>
              <a:rPr lang="en-US" altLang="zh-CN" sz="2400" dirty="0" smtClean="0">
                <a:solidFill>
                  <a:srgbClr val="4F4FFF"/>
                </a:solidFill>
                <a:latin typeface="微软雅黑" panose="020B0503020204020204" pitchFamily="34" charset="-122"/>
                <a:ea typeface="微软雅黑" panose="020B0503020204020204" pitchFamily="34" charset="-122"/>
              </a:rPr>
              <a:t>___’</a:t>
            </a:r>
          </a:p>
          <a:p>
            <a:pPr>
              <a:lnSpc>
                <a:spcPct val="150000"/>
              </a:lnSpc>
            </a:pPr>
            <a:r>
              <a:rPr lang="zh-CN" altLang="en-US" sz="2400" dirty="0" smtClean="0">
                <a:solidFill>
                  <a:srgbClr val="D41D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41DFF"/>
                </a:solidFill>
                <a:latin typeface="微软雅黑" panose="020B0503020204020204" pitchFamily="34" charset="-122"/>
                <a:ea typeface="微软雅黑" panose="020B0503020204020204" pitchFamily="34" charset="-122"/>
              </a:rPr>
              <a:t>查询所有不姓刘的学生的姓名和出生日期。</a:t>
            </a:r>
            <a:endParaRPr lang="en-US" altLang="zh-CN" sz="2400" dirty="0" smtClean="0">
              <a:solidFill>
                <a:srgbClr val="D41DFF"/>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Sname,Birthday</a:t>
            </a:r>
            <a:r>
              <a:rPr lang="en-US" altLang="zh-CN" sz="2400" dirty="0" smtClean="0">
                <a:solidFill>
                  <a:srgbClr val="4F4FFF"/>
                </a:solidFill>
                <a:latin typeface="微软雅黑" panose="020B0503020204020204" pitchFamily="34" charset="-122"/>
                <a:ea typeface="微软雅黑" panose="020B0503020204020204" pitchFamily="34" charset="-122"/>
              </a:rPr>
              <a:t>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rPr>
              <a:t>Sname</a:t>
            </a:r>
            <a:r>
              <a:rPr lang="en-US" altLang="zh-CN" sz="2400" dirty="0">
                <a:solidFill>
                  <a:srgbClr val="4F4FFF"/>
                </a:solidFill>
                <a:latin typeface="微软雅黑" panose="020B0503020204020204" pitchFamily="34" charset="-122"/>
                <a:ea typeface="微软雅黑" panose="020B0503020204020204" pitchFamily="34" charset="-122"/>
              </a:rPr>
              <a:t> </a:t>
            </a:r>
            <a:r>
              <a:rPr lang="en-US" altLang="zh-CN" sz="2400" dirty="0" smtClean="0">
                <a:solidFill>
                  <a:srgbClr val="4F4FFF"/>
                </a:solidFill>
                <a:latin typeface="微软雅黑" panose="020B0503020204020204" pitchFamily="34" charset="-122"/>
                <a:ea typeface="微软雅黑" panose="020B0503020204020204" pitchFamily="34" charset="-122"/>
              </a:rPr>
              <a:t> not  like  ‘</a:t>
            </a:r>
            <a:r>
              <a:rPr lang="zh-CN" altLang="en-US" sz="2400" dirty="0" smtClean="0">
                <a:solidFill>
                  <a:srgbClr val="4F4FFF"/>
                </a:solidFill>
                <a:latin typeface="微软雅黑" panose="020B0503020204020204" pitchFamily="34" charset="-122"/>
                <a:ea typeface="微软雅黑" panose="020B0503020204020204" pitchFamily="34" charset="-122"/>
              </a:rPr>
              <a:t>刘</a:t>
            </a:r>
            <a:r>
              <a:rPr lang="en-US" altLang="zh-CN" sz="2400" dirty="0" smtClean="0">
                <a:solidFill>
                  <a:srgbClr val="4F4F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2857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2474" y="522517"/>
            <a:ext cx="10702835" cy="5632311"/>
          </a:xfrm>
          <a:prstGeom prst="rect">
            <a:avLst/>
          </a:prstGeom>
          <a:noFill/>
        </p:spPr>
        <p:txBody>
          <a:bodyPr wrap="square" rtlCol="0">
            <a:spAutoFit/>
          </a:bodyPr>
          <a:lstStyle/>
          <a:p>
            <a:pPr indent="576000">
              <a:lnSpc>
                <a:spcPct val="150000"/>
              </a:lnSpc>
            </a:pPr>
            <a:r>
              <a:rPr lang="zh-CN" altLang="en-US" sz="2400" dirty="0" smtClean="0">
                <a:solidFill>
                  <a:srgbClr val="4F4FFF"/>
                </a:solidFill>
                <a:latin typeface="微软雅黑" panose="020B0503020204020204" pitchFamily="34" charset="-122"/>
                <a:ea typeface="微软雅黑" panose="020B0503020204020204" pitchFamily="34" charset="-122"/>
              </a:rPr>
              <a:t>用户查询的字符串本身含有</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4F4FFF"/>
                </a:solidFill>
                <a:latin typeface="微软雅黑" panose="020B0503020204020204" pitchFamily="34" charset="-122"/>
                <a:ea typeface="微软雅黑" panose="020B0503020204020204" pitchFamily="34" charset="-122"/>
              </a:rPr>
              <a:t>或</a:t>
            </a:r>
            <a:r>
              <a:rPr lang="en-US" altLang="zh-CN" sz="2400" dirty="0" smtClean="0">
                <a:solidFill>
                  <a:srgbClr val="D937FF"/>
                </a:solidFill>
                <a:latin typeface="微软雅黑" panose="020B0503020204020204" pitchFamily="34" charset="-122"/>
                <a:ea typeface="微软雅黑" panose="020B0503020204020204" pitchFamily="34" charset="-122"/>
              </a:rPr>
              <a:t>_</a:t>
            </a:r>
            <a:r>
              <a:rPr lang="zh-CN" altLang="en-US" sz="2400" dirty="0" smtClean="0">
                <a:solidFill>
                  <a:srgbClr val="4F4FFF"/>
                </a:solidFill>
                <a:latin typeface="微软雅黑" panose="020B0503020204020204" pitchFamily="34" charset="-122"/>
                <a:ea typeface="微软雅黑" panose="020B0503020204020204" pitchFamily="34" charset="-122"/>
              </a:rPr>
              <a:t>，必须使用</a:t>
            </a:r>
            <a:r>
              <a:rPr lang="en-US" altLang="zh-CN" sz="2400" dirty="0" smtClean="0">
                <a:solidFill>
                  <a:srgbClr val="D937FF"/>
                </a:solidFill>
                <a:latin typeface="微软雅黑" panose="020B0503020204020204" pitchFamily="34" charset="-122"/>
                <a:ea typeface="微软雅黑" panose="020B0503020204020204" pitchFamily="34" charset="-122"/>
              </a:rPr>
              <a:t>escape ‘&lt;</a:t>
            </a:r>
            <a:r>
              <a:rPr lang="zh-CN" altLang="en-US" sz="2400" dirty="0" smtClean="0">
                <a:solidFill>
                  <a:srgbClr val="D937FF"/>
                </a:solidFill>
                <a:latin typeface="微软雅黑" panose="020B0503020204020204" pitchFamily="34" charset="-122"/>
                <a:ea typeface="微软雅黑" panose="020B0503020204020204" pitchFamily="34" charset="-122"/>
              </a:rPr>
              <a:t>换码字符</a:t>
            </a:r>
            <a:r>
              <a:rPr lang="en-US" altLang="zh-CN" sz="2400" dirty="0" smtClean="0">
                <a:solidFill>
                  <a:srgbClr val="D937FF"/>
                </a:solidFill>
                <a:latin typeface="微软雅黑" panose="020B0503020204020204" pitchFamily="34" charset="-122"/>
                <a:ea typeface="微软雅黑" panose="020B0503020204020204" pitchFamily="34" charset="-122"/>
              </a:rPr>
              <a:t>&gt;’ </a:t>
            </a:r>
            <a:r>
              <a:rPr lang="zh-CN" altLang="en-US" sz="2400" dirty="0" smtClean="0">
                <a:solidFill>
                  <a:srgbClr val="4F4FFF"/>
                </a:solidFill>
                <a:latin typeface="微软雅黑" panose="020B0503020204020204" pitchFamily="34" charset="-122"/>
                <a:ea typeface="微软雅黑" panose="020B0503020204020204" pitchFamily="34" charset="-122"/>
              </a:rPr>
              <a:t>短语对通配符进行转义。</a:t>
            </a:r>
            <a:endParaRPr lang="en-US" altLang="zh-CN" sz="2400" dirty="0" smtClean="0">
              <a:solidFill>
                <a:srgbClr val="4F4F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rPr>
              <a:t>查询课程名为“</a:t>
            </a:r>
            <a:r>
              <a:rPr lang="en-US" altLang="zh-CN" sz="2400" dirty="0" smtClean="0">
                <a:solidFill>
                  <a:srgbClr val="D937FF"/>
                </a:solidFill>
                <a:latin typeface="微软雅黑" panose="020B0503020204020204" pitchFamily="34" charset="-122"/>
                <a:ea typeface="微软雅黑" panose="020B0503020204020204" pitchFamily="34" charset="-122"/>
              </a:rPr>
              <a:t>DB_</a:t>
            </a:r>
            <a:r>
              <a:rPr lang="zh-CN" altLang="en-US" sz="2400" dirty="0" smtClean="0">
                <a:solidFill>
                  <a:srgbClr val="D937FF"/>
                </a:solidFill>
                <a:latin typeface="微软雅黑" panose="020B0503020204020204" pitchFamily="34" charset="-122"/>
                <a:ea typeface="微软雅黑" panose="020B0503020204020204" pitchFamily="34" charset="-122"/>
              </a:rPr>
              <a:t>设计”的课程号</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Cno</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和学分</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Creditd</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indent="576000">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Cno,Credits</a:t>
            </a:r>
            <a:r>
              <a:rPr lang="en-US" altLang="zh-CN" sz="2400" dirty="0" smtClean="0">
                <a:solidFill>
                  <a:srgbClr val="4F4FFF"/>
                </a:solidFill>
                <a:latin typeface="微软雅黑" panose="020B0503020204020204" pitchFamily="34" charset="-122"/>
                <a:ea typeface="微软雅黑" panose="020B0503020204020204" pitchFamily="34" charset="-122"/>
              </a:rPr>
              <a:t>  from  Course  where  </a:t>
            </a:r>
            <a:r>
              <a:rPr lang="en-US" altLang="zh-CN" sz="2400" dirty="0" err="1" smtClean="0">
                <a:solidFill>
                  <a:srgbClr val="4F4FFF"/>
                </a:solidFill>
                <a:latin typeface="微软雅黑" panose="020B0503020204020204" pitchFamily="34" charset="-122"/>
                <a:ea typeface="微软雅黑" panose="020B0503020204020204" pitchFamily="34" charset="-122"/>
              </a:rPr>
              <a:t>Cname</a:t>
            </a:r>
            <a:r>
              <a:rPr lang="en-US" altLang="zh-CN" sz="2400" dirty="0" smtClean="0">
                <a:solidFill>
                  <a:srgbClr val="4F4FFF"/>
                </a:solidFill>
                <a:latin typeface="微软雅黑" panose="020B0503020204020204" pitchFamily="34" charset="-122"/>
                <a:ea typeface="微软雅黑" panose="020B0503020204020204" pitchFamily="34" charset="-122"/>
              </a:rPr>
              <a:t>  like    ‘DB\_</a:t>
            </a:r>
            <a:r>
              <a:rPr lang="zh-CN" altLang="en-US" sz="2400" dirty="0" smtClean="0">
                <a:solidFill>
                  <a:srgbClr val="4F4FFF"/>
                </a:solidFill>
                <a:latin typeface="微软雅黑" panose="020B0503020204020204" pitchFamily="34" charset="-122"/>
                <a:ea typeface="微软雅黑" panose="020B0503020204020204" pitchFamily="34" charset="-122"/>
              </a:rPr>
              <a:t>设计</a:t>
            </a:r>
            <a:r>
              <a:rPr lang="en-US" altLang="zh-CN" sz="2400" dirty="0" smtClean="0">
                <a:solidFill>
                  <a:srgbClr val="4F4FFF"/>
                </a:solidFill>
                <a:latin typeface="微软雅黑" panose="020B0503020204020204" pitchFamily="34" charset="-122"/>
                <a:ea typeface="微软雅黑" panose="020B0503020204020204" pitchFamily="34" charset="-122"/>
              </a:rPr>
              <a:t>’  escape  ‘\’</a:t>
            </a:r>
          </a:p>
          <a:p>
            <a:pPr indent="576000">
              <a:lnSpc>
                <a:spcPct val="150000"/>
              </a:lnSpc>
            </a:pPr>
            <a:r>
              <a:rPr lang="en-US" altLang="zh-CN" sz="2400" dirty="0" smtClean="0">
                <a:solidFill>
                  <a:srgbClr val="FF5D5D"/>
                </a:solidFill>
                <a:latin typeface="微软雅黑" panose="020B0503020204020204" pitchFamily="34" charset="-122"/>
                <a:ea typeface="微软雅黑" panose="020B0503020204020204" pitchFamily="34" charset="-122"/>
              </a:rPr>
              <a:t>escape ’\’</a:t>
            </a:r>
            <a:r>
              <a:rPr lang="zh-CN" altLang="en-US" sz="2400" dirty="0" smtClean="0">
                <a:solidFill>
                  <a:srgbClr val="FF5D5D"/>
                </a:solidFill>
                <a:latin typeface="微软雅黑" panose="020B0503020204020204" pitchFamily="34" charset="-122"/>
                <a:ea typeface="微软雅黑" panose="020B0503020204020204" pitchFamily="34" charset="-122"/>
              </a:rPr>
              <a:t>短语表示</a:t>
            </a:r>
            <a:r>
              <a:rPr lang="en-US" altLang="zh-CN" sz="2400" dirty="0" smtClean="0">
                <a:solidFill>
                  <a:srgbClr val="FF5D5D"/>
                </a:solidFill>
                <a:latin typeface="微软雅黑" panose="020B0503020204020204" pitchFamily="34" charset="-122"/>
                <a:ea typeface="微软雅黑" panose="020B0503020204020204" pitchFamily="34" charset="-122"/>
              </a:rPr>
              <a:t>\</a:t>
            </a:r>
            <a:r>
              <a:rPr lang="zh-CN" altLang="en-US" sz="2400" dirty="0" smtClean="0">
                <a:solidFill>
                  <a:srgbClr val="FF5D5D"/>
                </a:solidFill>
                <a:latin typeface="微软雅黑" panose="020B0503020204020204" pitchFamily="34" charset="-122"/>
                <a:ea typeface="微软雅黑" panose="020B0503020204020204" pitchFamily="34" charset="-122"/>
              </a:rPr>
              <a:t>为换码字符，这样匹配串中紧跟在</a:t>
            </a:r>
            <a:r>
              <a:rPr lang="en-US" altLang="zh-CN" sz="2400" dirty="0" smtClean="0">
                <a:solidFill>
                  <a:srgbClr val="FF5D5D"/>
                </a:solidFill>
                <a:latin typeface="微软雅黑" panose="020B0503020204020204" pitchFamily="34" charset="-122"/>
                <a:ea typeface="微软雅黑" panose="020B0503020204020204" pitchFamily="34" charset="-122"/>
              </a:rPr>
              <a:t>\</a:t>
            </a:r>
            <a:r>
              <a:rPr lang="zh-CN" altLang="en-US" sz="2400" dirty="0" smtClean="0">
                <a:solidFill>
                  <a:srgbClr val="FF5D5D"/>
                </a:solidFill>
                <a:latin typeface="微软雅黑" panose="020B0503020204020204" pitchFamily="34" charset="-122"/>
                <a:ea typeface="微软雅黑" panose="020B0503020204020204" pitchFamily="34" charset="-122"/>
              </a:rPr>
              <a:t>后面的字符“</a:t>
            </a:r>
            <a:r>
              <a:rPr lang="en-US" altLang="zh-CN" sz="2400" dirty="0" smtClean="0">
                <a:solidFill>
                  <a:srgbClr val="FF5D5D"/>
                </a:solidFill>
                <a:latin typeface="微软雅黑" panose="020B0503020204020204" pitchFamily="34" charset="-122"/>
                <a:ea typeface="微软雅黑" panose="020B0503020204020204" pitchFamily="34" charset="-122"/>
              </a:rPr>
              <a:t>_</a:t>
            </a:r>
            <a:r>
              <a:rPr lang="zh-CN" altLang="en-US" sz="2400" dirty="0" smtClean="0">
                <a:solidFill>
                  <a:srgbClr val="FF5D5D"/>
                </a:solidFill>
                <a:latin typeface="微软雅黑" panose="020B0503020204020204" pitchFamily="34" charset="-122"/>
                <a:ea typeface="微软雅黑" panose="020B0503020204020204" pitchFamily="34" charset="-122"/>
              </a:rPr>
              <a:t>”不再具有通配符的含义，转义为普通的“</a:t>
            </a:r>
            <a:r>
              <a:rPr lang="en-US" altLang="zh-CN" sz="2400" dirty="0" smtClean="0">
                <a:solidFill>
                  <a:srgbClr val="FF5D5D"/>
                </a:solidFill>
                <a:latin typeface="微软雅黑" panose="020B0503020204020204" pitchFamily="34" charset="-122"/>
                <a:ea typeface="微软雅黑" panose="020B0503020204020204" pitchFamily="34" charset="-122"/>
              </a:rPr>
              <a:t>_</a:t>
            </a:r>
            <a:r>
              <a:rPr lang="zh-CN" altLang="en-US" sz="2400" dirty="0" smtClean="0">
                <a:solidFill>
                  <a:srgbClr val="FF5D5D"/>
                </a:solidFill>
                <a:latin typeface="微软雅黑" panose="020B0503020204020204" pitchFamily="34" charset="-122"/>
                <a:ea typeface="微软雅黑" panose="020B0503020204020204" pitchFamily="34" charset="-122"/>
              </a:rPr>
              <a:t>”字符</a:t>
            </a:r>
            <a:r>
              <a:rPr lang="zh-CN" altLang="en-US" sz="2400" dirty="0" smtClean="0">
                <a:solidFill>
                  <a:srgbClr val="FF3B3B"/>
                </a:solidFill>
                <a:latin typeface="微软雅黑" panose="020B0503020204020204" pitchFamily="34" charset="-122"/>
                <a:ea typeface="微软雅黑" panose="020B0503020204020204" pitchFamily="34" charset="-122"/>
              </a:rPr>
              <a:t>。</a:t>
            </a:r>
            <a:endParaRPr lang="en-US" altLang="zh-CN" sz="2400" dirty="0" smtClean="0">
              <a:solidFill>
                <a:srgbClr val="FF3B3B"/>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D41D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41DFF"/>
                </a:solidFill>
                <a:latin typeface="微软雅黑" panose="020B0503020204020204" pitchFamily="34" charset="-122"/>
                <a:ea typeface="微软雅黑" panose="020B0503020204020204" pitchFamily="34" charset="-122"/>
              </a:rPr>
              <a:t>查询以“</a:t>
            </a:r>
            <a:r>
              <a:rPr lang="en-US" altLang="zh-CN" sz="2400" dirty="0" smtClean="0">
                <a:solidFill>
                  <a:srgbClr val="D41DFF"/>
                </a:solidFill>
                <a:latin typeface="微软雅黑" panose="020B0503020204020204" pitchFamily="34" charset="-122"/>
                <a:ea typeface="微软雅黑" panose="020B0503020204020204" pitchFamily="34" charset="-122"/>
              </a:rPr>
              <a:t>DB_</a:t>
            </a:r>
            <a:r>
              <a:rPr lang="zh-CN" altLang="en-US" sz="2400" dirty="0" smtClean="0">
                <a:solidFill>
                  <a:srgbClr val="D41DFF"/>
                </a:solidFill>
                <a:latin typeface="微软雅黑" panose="020B0503020204020204" pitchFamily="34" charset="-122"/>
                <a:ea typeface="微软雅黑" panose="020B0503020204020204" pitchFamily="34" charset="-122"/>
              </a:rPr>
              <a:t>”开头，且倒数第</a:t>
            </a:r>
            <a:r>
              <a:rPr lang="en-US" altLang="zh-CN" sz="2400" dirty="0" smtClean="0">
                <a:solidFill>
                  <a:srgbClr val="D41DFF"/>
                </a:solidFill>
                <a:latin typeface="微软雅黑" panose="020B0503020204020204" pitchFamily="34" charset="-122"/>
                <a:ea typeface="微软雅黑" panose="020B0503020204020204" pitchFamily="34" charset="-122"/>
              </a:rPr>
              <a:t>2</a:t>
            </a:r>
            <a:r>
              <a:rPr lang="zh-CN" altLang="en-US" sz="2400" dirty="0" smtClean="0">
                <a:solidFill>
                  <a:srgbClr val="D41DFF"/>
                </a:solidFill>
                <a:latin typeface="微软雅黑" panose="020B0503020204020204" pitchFamily="34" charset="-122"/>
                <a:ea typeface="微软雅黑" panose="020B0503020204020204" pitchFamily="34" charset="-122"/>
              </a:rPr>
              <a:t>个汉字字符为“设”的课程的详细情况。其命令为：</a:t>
            </a:r>
            <a:endParaRPr lang="en-US" altLang="zh-CN" sz="2400" dirty="0" smtClean="0">
              <a:solidFill>
                <a:srgbClr val="D41DFF"/>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rPr>
              <a:t>select  *  from  Courses  where  </a:t>
            </a:r>
            <a:r>
              <a:rPr lang="en-US" altLang="zh-CN" sz="2400" dirty="0" err="1" smtClean="0">
                <a:solidFill>
                  <a:srgbClr val="4F4FFF"/>
                </a:solidFill>
                <a:latin typeface="微软雅黑" panose="020B0503020204020204" pitchFamily="34" charset="-122"/>
                <a:ea typeface="微软雅黑" panose="020B0503020204020204" pitchFamily="34" charset="-122"/>
              </a:rPr>
              <a:t>Cname</a:t>
            </a:r>
            <a:r>
              <a:rPr lang="en-US" altLang="zh-CN" sz="2400" dirty="0" smtClean="0">
                <a:solidFill>
                  <a:srgbClr val="4F4FFF"/>
                </a:solidFill>
                <a:latin typeface="微软雅黑" panose="020B0503020204020204" pitchFamily="34" charset="-122"/>
                <a:ea typeface="微软雅黑" panose="020B0503020204020204" pitchFamily="34" charset="-122"/>
              </a:rPr>
              <a:t>  like  ‘DB\_%</a:t>
            </a:r>
            <a:r>
              <a:rPr lang="zh-CN" altLang="en-US" sz="2400" dirty="0" smtClean="0">
                <a:solidFill>
                  <a:srgbClr val="4F4FFF"/>
                </a:solidFill>
                <a:latin typeface="微软雅黑" panose="020B0503020204020204" pitchFamily="34" charset="-122"/>
                <a:ea typeface="微软雅黑" panose="020B0503020204020204" pitchFamily="34" charset="-122"/>
              </a:rPr>
              <a:t>设</a:t>
            </a:r>
            <a:r>
              <a:rPr lang="en-US" altLang="zh-CN" sz="2400" dirty="0" smtClean="0">
                <a:solidFill>
                  <a:srgbClr val="4F4FFF"/>
                </a:solidFill>
                <a:latin typeface="微软雅黑" panose="020B0503020204020204" pitchFamily="34" charset="-122"/>
                <a:ea typeface="微软雅黑" panose="020B0503020204020204" pitchFamily="34" charset="-122"/>
              </a:rPr>
              <a:t>__’  escape  ‘\’</a:t>
            </a:r>
          </a:p>
        </p:txBody>
      </p:sp>
    </p:spTree>
    <p:extLst>
      <p:ext uri="{BB962C8B-B14F-4D97-AF65-F5344CB8AC3E}">
        <p14:creationId xmlns:p14="http://schemas.microsoft.com/office/powerpoint/2010/main" val="3346505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4066" y="34829"/>
            <a:ext cx="10276114" cy="6740307"/>
          </a:xfrm>
          <a:prstGeom prst="rect">
            <a:avLst/>
          </a:prstGeom>
          <a:noFill/>
        </p:spPr>
        <p:txBody>
          <a:bodyPr wrap="square" rtlCol="0">
            <a:spAutoFit/>
          </a:bodyPr>
          <a:lstStyle/>
          <a:p>
            <a:pPr>
              <a:lnSpc>
                <a:spcPct val="150000"/>
              </a:lnSpc>
            </a:pPr>
            <a:r>
              <a:rPr lang="zh-CN" altLang="en-US" sz="2400" dirty="0" smtClean="0">
                <a:solidFill>
                  <a:srgbClr val="FF3B3B"/>
                </a:solidFill>
                <a:latin typeface="微软雅黑" panose="020B0503020204020204" pitchFamily="34" charset="-122"/>
                <a:ea typeface="微软雅黑" panose="020B0503020204020204" pitchFamily="34" charset="-122"/>
              </a:rPr>
              <a:t>（</a:t>
            </a:r>
            <a:r>
              <a:rPr lang="en-US" altLang="zh-CN" sz="2400" dirty="0" smtClean="0">
                <a:solidFill>
                  <a:srgbClr val="FF3B3B"/>
                </a:solidFill>
                <a:latin typeface="微软雅黑" panose="020B0503020204020204" pitchFamily="34" charset="-122"/>
                <a:ea typeface="微软雅黑" panose="020B0503020204020204" pitchFamily="34" charset="-122"/>
              </a:rPr>
              <a:t>4</a:t>
            </a:r>
            <a:r>
              <a:rPr lang="zh-CN" altLang="en-US" sz="2400" dirty="0" smtClean="0">
                <a:solidFill>
                  <a:srgbClr val="FF3B3B"/>
                </a:solidFill>
                <a:latin typeface="微软雅黑" panose="020B0503020204020204" pitchFamily="34" charset="-122"/>
                <a:ea typeface="微软雅黑" panose="020B0503020204020204" pitchFamily="34" charset="-122"/>
              </a:rPr>
              <a:t>）条件</a:t>
            </a:r>
            <a:r>
              <a:rPr lang="zh-CN" altLang="en-US" sz="2400" dirty="0" smtClean="0">
                <a:solidFill>
                  <a:srgbClr val="FF3B3B"/>
                </a:solidFill>
                <a:latin typeface="微软雅黑" panose="020B0503020204020204" pitchFamily="34" charset="-122"/>
                <a:ea typeface="微软雅黑" panose="020B0503020204020204" pitchFamily="34" charset="-122"/>
              </a:rPr>
              <a:t>查询（</a:t>
            </a:r>
            <a:r>
              <a:rPr lang="en-US" altLang="zh-CN" sz="2400" dirty="0" smtClean="0">
                <a:solidFill>
                  <a:srgbClr val="FF3B3B"/>
                </a:solidFill>
                <a:latin typeface="微软雅黑" panose="020B0503020204020204" pitchFamily="34" charset="-122"/>
                <a:ea typeface="微软雅黑" panose="020B0503020204020204" pitchFamily="34" charset="-122"/>
              </a:rPr>
              <a:t>in</a:t>
            </a:r>
            <a:r>
              <a:rPr lang="zh-CN" altLang="en-US" sz="2400" dirty="0" smtClean="0">
                <a:solidFill>
                  <a:srgbClr val="FF3B3B"/>
                </a:solidFill>
                <a:latin typeface="微软雅黑" panose="020B0503020204020204" pitchFamily="34" charset="-122"/>
                <a:ea typeface="微软雅黑" panose="020B0503020204020204" pitchFamily="34" charset="-122"/>
              </a:rPr>
              <a:t>、</a:t>
            </a:r>
            <a:r>
              <a:rPr lang="en-US" altLang="zh-CN" sz="2400" dirty="0" smtClean="0">
                <a:solidFill>
                  <a:srgbClr val="FF3B3B"/>
                </a:solidFill>
                <a:latin typeface="微软雅黑" panose="020B0503020204020204" pitchFamily="34" charset="-122"/>
                <a:ea typeface="微软雅黑" panose="020B0503020204020204" pitchFamily="34" charset="-122"/>
              </a:rPr>
              <a:t>not  in</a:t>
            </a:r>
            <a:r>
              <a:rPr lang="zh-CN" altLang="en-US" sz="2400" dirty="0" smtClean="0">
                <a:solidFill>
                  <a:srgbClr val="FF3B3B"/>
                </a:solidFill>
                <a:latin typeface="微软雅黑" panose="020B0503020204020204" pitchFamily="34" charset="-122"/>
                <a:ea typeface="微软雅黑" panose="020B0503020204020204" pitchFamily="34" charset="-122"/>
              </a:rPr>
              <a:t>）</a:t>
            </a:r>
            <a:endParaRPr lang="en-US" altLang="zh-CN" sz="2400" dirty="0" smtClean="0">
              <a:solidFill>
                <a:srgbClr val="FF3B3B"/>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D937FF"/>
                </a:solidFill>
                <a:latin typeface="微软雅黑" panose="020B0503020204020204" pitchFamily="34" charset="-122"/>
                <a:ea typeface="微软雅黑" panose="020B0503020204020204" pitchFamily="34" charset="-122"/>
              </a:rPr>
              <a:t>查询系别编号为</a:t>
            </a:r>
            <a:r>
              <a:rPr lang="en-US" altLang="zh-CN" sz="2400" dirty="0" smtClean="0">
                <a:solidFill>
                  <a:srgbClr val="D937FF"/>
                </a:solidFill>
                <a:latin typeface="微软雅黑" panose="020B0503020204020204" pitchFamily="34" charset="-122"/>
                <a:ea typeface="微软雅黑" panose="020B0503020204020204" pitchFamily="34" charset="-122"/>
              </a:rPr>
              <a:t>D01</a:t>
            </a:r>
            <a:r>
              <a:rPr lang="zh-CN" altLang="en-US" sz="2400" dirty="0" smtClean="0">
                <a:solidFill>
                  <a:srgbClr val="D937FF"/>
                </a:solidFill>
                <a:latin typeface="微软雅黑" panose="020B0503020204020204" pitchFamily="34" charset="-122"/>
                <a:ea typeface="微软雅黑" panose="020B0503020204020204" pitchFamily="34" charset="-122"/>
              </a:rPr>
              <a:t>、</a:t>
            </a:r>
            <a:r>
              <a:rPr lang="en-US" altLang="zh-CN" sz="2400" dirty="0" smtClean="0">
                <a:solidFill>
                  <a:srgbClr val="D937FF"/>
                </a:solidFill>
                <a:latin typeface="微软雅黑" panose="020B0503020204020204" pitchFamily="34" charset="-122"/>
                <a:ea typeface="微软雅黑" panose="020B0503020204020204" pitchFamily="34" charset="-122"/>
              </a:rPr>
              <a:t>D02</a:t>
            </a:r>
            <a:r>
              <a:rPr lang="zh-CN" altLang="en-US" sz="2400" dirty="0" smtClean="0">
                <a:solidFill>
                  <a:srgbClr val="D937FF"/>
                </a:solidFill>
                <a:latin typeface="微软雅黑" panose="020B0503020204020204" pitchFamily="34" charset="-122"/>
                <a:ea typeface="微软雅黑" panose="020B0503020204020204" pitchFamily="34" charset="-122"/>
              </a:rPr>
              <a:t>和</a:t>
            </a:r>
            <a:r>
              <a:rPr lang="en-US" altLang="zh-CN" sz="2400" dirty="0" smtClean="0">
                <a:solidFill>
                  <a:srgbClr val="D937FF"/>
                </a:solidFill>
                <a:latin typeface="微软雅黑" panose="020B0503020204020204" pitchFamily="34" charset="-122"/>
                <a:ea typeface="微软雅黑" panose="020B0503020204020204" pitchFamily="34" charset="-122"/>
              </a:rPr>
              <a:t>D03</a:t>
            </a:r>
            <a:r>
              <a:rPr lang="zh-CN" altLang="en-US" sz="2400" dirty="0" smtClean="0">
                <a:solidFill>
                  <a:srgbClr val="D937FF"/>
                </a:solidFill>
                <a:latin typeface="微软雅黑" panose="020B0503020204020204" pitchFamily="34" charset="-122"/>
                <a:ea typeface="微软雅黑" panose="020B0503020204020204" pitchFamily="34" charset="-122"/>
              </a:rPr>
              <a:t>学生的学号</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Sno</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、姓名</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Sname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和性别</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Ssex</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indent="576000">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err="1" smtClean="0">
                <a:solidFill>
                  <a:srgbClr val="3737FF"/>
                </a:solidFill>
                <a:latin typeface="微软雅黑" panose="020B0503020204020204" pitchFamily="34" charset="-122"/>
                <a:ea typeface="微软雅黑" panose="020B0503020204020204" pitchFamily="34" charset="-122"/>
              </a:rPr>
              <a:t>Sno,Sname,Ssex</a:t>
            </a:r>
            <a:r>
              <a:rPr lang="en-US" altLang="zh-CN" sz="2400" dirty="0">
                <a:solidFill>
                  <a:srgbClr val="3737FF"/>
                </a:solidFill>
                <a:latin typeface="微软雅黑" panose="020B0503020204020204" pitchFamily="34" charset="-122"/>
                <a:ea typeface="微软雅黑" panose="020B0503020204020204" pitchFamily="34" charset="-122"/>
              </a:rPr>
              <a:t> </a:t>
            </a:r>
            <a:r>
              <a:rPr lang="en-US" altLang="zh-CN" sz="2400" dirty="0" smtClean="0">
                <a:solidFill>
                  <a:srgbClr val="3737FF"/>
                </a:solidFill>
                <a:latin typeface="微软雅黑" panose="020B0503020204020204" pitchFamily="34" charset="-122"/>
                <a:ea typeface="微软雅黑" panose="020B0503020204020204" pitchFamily="34" charset="-122"/>
              </a:rPr>
              <a:t> from  Students  where  </a:t>
            </a:r>
            <a:r>
              <a:rPr lang="en-US" altLang="zh-CN" sz="2400" dirty="0" err="1" smtClean="0">
                <a:solidFill>
                  <a:srgbClr val="3737FF"/>
                </a:solidFill>
                <a:latin typeface="微软雅黑" panose="020B0503020204020204" pitchFamily="34" charset="-122"/>
                <a:ea typeface="微软雅黑" panose="020B0503020204020204" pitchFamily="34" charset="-122"/>
              </a:rPr>
              <a:t>Dno</a:t>
            </a:r>
            <a:r>
              <a:rPr lang="en-US" altLang="zh-CN" sz="2400" dirty="0" smtClean="0">
                <a:solidFill>
                  <a:srgbClr val="3737FF"/>
                </a:solidFill>
                <a:latin typeface="微软雅黑" panose="020B0503020204020204" pitchFamily="34" charset="-122"/>
                <a:ea typeface="微软雅黑" panose="020B0503020204020204" pitchFamily="34" charset="-122"/>
              </a:rPr>
              <a:t>  in(‘D01’,’D02’,’D03’)</a:t>
            </a:r>
          </a:p>
          <a:p>
            <a:pPr>
              <a:lnSpc>
                <a:spcPct val="150000"/>
              </a:lnSpc>
            </a:pPr>
            <a:r>
              <a:rPr lang="zh-CN" altLang="en-US" sz="2400" dirty="0" smtClean="0">
                <a:solidFill>
                  <a:srgbClr val="D937FF"/>
                </a:solidFill>
                <a:latin typeface="微软雅黑" panose="020B0503020204020204" pitchFamily="34" charset="-122"/>
                <a:ea typeface="微软雅黑" panose="020B0503020204020204" pitchFamily="34" charset="-122"/>
              </a:rPr>
              <a:t>等价于：</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indent="576000">
              <a:lnSpc>
                <a:spcPct val="150000"/>
              </a:lnSpc>
            </a:pPr>
            <a:r>
              <a:rPr lang="en-US" altLang="zh-CN" sz="2400" dirty="0" err="1" smtClean="0">
                <a:solidFill>
                  <a:srgbClr val="3737FF"/>
                </a:solidFill>
                <a:latin typeface="微软雅黑" panose="020B0503020204020204" pitchFamily="34" charset="-122"/>
                <a:ea typeface="微软雅黑" panose="020B0503020204020204" pitchFamily="34" charset="-122"/>
              </a:rPr>
              <a:t>selec</a:t>
            </a:r>
            <a:r>
              <a:rPr lang="en-US" altLang="zh-CN" sz="2400" dirty="0" smtClean="0">
                <a:solidFill>
                  <a:srgbClr val="3737FF"/>
                </a:solidFill>
                <a:latin typeface="微软雅黑" panose="020B0503020204020204" pitchFamily="34" charset="-122"/>
                <a:ea typeface="微软雅黑" panose="020B0503020204020204" pitchFamily="34" charset="-122"/>
              </a:rPr>
              <a:t>  </a:t>
            </a:r>
            <a:r>
              <a:rPr lang="en-US" altLang="zh-CN" sz="2400" dirty="0" err="1" smtClean="0">
                <a:solidFill>
                  <a:srgbClr val="3737FF"/>
                </a:solidFill>
                <a:latin typeface="微软雅黑" panose="020B0503020204020204" pitchFamily="34" charset="-122"/>
                <a:ea typeface="微软雅黑" panose="020B0503020204020204" pitchFamily="34" charset="-122"/>
              </a:rPr>
              <a:t>Sno,Sname,Ssex</a:t>
            </a:r>
            <a:r>
              <a:rPr lang="en-US" altLang="zh-CN" sz="2400" dirty="0" smtClean="0">
                <a:solidFill>
                  <a:srgbClr val="3737FF"/>
                </a:solidFill>
                <a:latin typeface="微软雅黑" panose="020B0503020204020204" pitchFamily="34" charset="-122"/>
                <a:ea typeface="微软雅黑" panose="020B0503020204020204" pitchFamily="34" charset="-122"/>
              </a:rPr>
              <a:t>  from  Students  where  </a:t>
            </a:r>
            <a:r>
              <a:rPr lang="en-US" altLang="zh-CN" sz="2400" dirty="0" err="1" smtClean="0">
                <a:solidFill>
                  <a:srgbClr val="3737FF"/>
                </a:solidFill>
                <a:latin typeface="微软雅黑" panose="020B0503020204020204" pitchFamily="34" charset="-122"/>
                <a:ea typeface="微软雅黑" panose="020B0503020204020204" pitchFamily="34" charset="-122"/>
              </a:rPr>
              <a:t>Dno</a:t>
            </a:r>
            <a:r>
              <a:rPr lang="en-US" altLang="zh-CN" sz="2400" dirty="0" smtClean="0">
                <a:solidFill>
                  <a:srgbClr val="3737FF"/>
                </a:solidFill>
                <a:latin typeface="微软雅黑" panose="020B0503020204020204" pitchFamily="34" charset="-122"/>
                <a:ea typeface="微软雅黑" panose="020B0503020204020204" pitchFamily="34" charset="-122"/>
              </a:rPr>
              <a:t>=‘D01’  or  </a:t>
            </a:r>
            <a:r>
              <a:rPr lang="en-US" altLang="zh-CN" sz="2400" dirty="0" err="1" smtClean="0">
                <a:solidFill>
                  <a:srgbClr val="3737FF"/>
                </a:solidFill>
                <a:latin typeface="微软雅黑" panose="020B0503020204020204" pitchFamily="34" charset="-122"/>
                <a:ea typeface="微软雅黑" panose="020B0503020204020204" pitchFamily="34" charset="-122"/>
              </a:rPr>
              <a:t>Dno</a:t>
            </a:r>
            <a:r>
              <a:rPr lang="en-US" altLang="zh-CN" sz="2400" dirty="0" smtClean="0">
                <a:solidFill>
                  <a:srgbClr val="3737FF"/>
                </a:solidFill>
                <a:latin typeface="微软雅黑" panose="020B0503020204020204" pitchFamily="34" charset="-122"/>
                <a:ea typeface="微软雅黑" panose="020B0503020204020204" pitchFamily="34" charset="-122"/>
              </a:rPr>
              <a:t>=‘D02’  or  </a:t>
            </a:r>
            <a:r>
              <a:rPr lang="en-US" altLang="zh-CN" sz="2400" dirty="0" err="1" smtClean="0">
                <a:solidFill>
                  <a:srgbClr val="3737FF"/>
                </a:solidFill>
                <a:latin typeface="微软雅黑" panose="020B0503020204020204" pitchFamily="34" charset="-122"/>
                <a:ea typeface="微软雅黑" panose="020B0503020204020204" pitchFamily="34" charset="-122"/>
              </a:rPr>
              <a:t>Dno</a:t>
            </a:r>
            <a:r>
              <a:rPr lang="en-US" altLang="zh-CN" sz="2400" dirty="0" smtClean="0">
                <a:solidFill>
                  <a:srgbClr val="3737FF"/>
                </a:solidFill>
                <a:latin typeface="微软雅黑" panose="020B0503020204020204" pitchFamily="34" charset="-122"/>
                <a:ea typeface="微软雅黑" panose="020B0503020204020204" pitchFamily="34" charset="-122"/>
              </a:rPr>
              <a:t>=‘D03’</a:t>
            </a:r>
          </a:p>
          <a:p>
            <a:pPr indent="576000">
              <a:lnSpc>
                <a:spcPct val="150000"/>
              </a:lnSpc>
            </a:pPr>
            <a:r>
              <a:rPr lang="zh-CN" altLang="en-US" sz="2400" dirty="0" smtClean="0">
                <a:solidFill>
                  <a:srgbClr val="D937FF"/>
                </a:solidFill>
                <a:latin typeface="微软雅黑" panose="020B0503020204020204" pitchFamily="34" charset="-122"/>
                <a:ea typeface="微软雅黑" panose="020B0503020204020204" pitchFamily="34" charset="-122"/>
              </a:rPr>
              <a:t>查询系别编号既不是</a:t>
            </a:r>
            <a:r>
              <a:rPr lang="en-US" altLang="zh-CN" sz="2400" dirty="0" smtClean="0">
                <a:solidFill>
                  <a:srgbClr val="D937FF"/>
                </a:solidFill>
                <a:latin typeface="微软雅黑" panose="020B0503020204020204" pitchFamily="34" charset="-122"/>
                <a:ea typeface="微软雅黑" panose="020B0503020204020204" pitchFamily="34" charset="-122"/>
              </a:rPr>
              <a:t>D01</a:t>
            </a:r>
            <a:r>
              <a:rPr lang="zh-CN" altLang="en-US" sz="2400" dirty="0" smtClean="0">
                <a:solidFill>
                  <a:srgbClr val="D937FF"/>
                </a:solidFill>
                <a:latin typeface="微软雅黑" panose="020B0503020204020204" pitchFamily="34" charset="-122"/>
                <a:ea typeface="微软雅黑" panose="020B0503020204020204" pitchFamily="34" charset="-122"/>
              </a:rPr>
              <a:t>、</a:t>
            </a:r>
            <a:r>
              <a:rPr lang="en-US" altLang="zh-CN" sz="2400" dirty="0" smtClean="0">
                <a:solidFill>
                  <a:srgbClr val="D937FF"/>
                </a:solidFill>
                <a:latin typeface="微软雅黑" panose="020B0503020204020204" pitchFamily="34" charset="-122"/>
                <a:ea typeface="微软雅黑" panose="020B0503020204020204" pitchFamily="34" charset="-122"/>
              </a:rPr>
              <a:t>D02</a:t>
            </a:r>
            <a:r>
              <a:rPr lang="zh-CN" altLang="en-US" sz="2400" dirty="0" smtClean="0">
                <a:solidFill>
                  <a:srgbClr val="D937FF"/>
                </a:solidFill>
                <a:latin typeface="微软雅黑" panose="020B0503020204020204" pitchFamily="34" charset="-122"/>
                <a:ea typeface="微软雅黑" panose="020B0503020204020204" pitchFamily="34" charset="-122"/>
              </a:rPr>
              <a:t>，也不是</a:t>
            </a:r>
            <a:r>
              <a:rPr lang="en-US" altLang="zh-CN" sz="2400" dirty="0" smtClean="0">
                <a:solidFill>
                  <a:srgbClr val="D937FF"/>
                </a:solidFill>
                <a:latin typeface="微软雅黑" panose="020B0503020204020204" pitchFamily="34" charset="-122"/>
                <a:ea typeface="微软雅黑" panose="020B0503020204020204" pitchFamily="34" charset="-122"/>
              </a:rPr>
              <a:t>D03</a:t>
            </a:r>
            <a:r>
              <a:rPr lang="zh-CN" altLang="en-US" sz="2400" dirty="0" smtClean="0">
                <a:solidFill>
                  <a:srgbClr val="D937FF"/>
                </a:solidFill>
                <a:latin typeface="微软雅黑" panose="020B0503020204020204" pitchFamily="34" charset="-122"/>
                <a:ea typeface="微软雅黑" panose="020B0503020204020204" pitchFamily="34" charset="-122"/>
              </a:rPr>
              <a:t>的学生姓名</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Sname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和性别</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Ssex</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indent="576000">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err="1" smtClean="0">
                <a:solidFill>
                  <a:srgbClr val="3737FF"/>
                </a:solidFill>
                <a:latin typeface="微软雅黑" panose="020B0503020204020204" pitchFamily="34" charset="-122"/>
                <a:ea typeface="微软雅黑" panose="020B0503020204020204" pitchFamily="34" charset="-122"/>
              </a:rPr>
              <a:t>Sname,Ssex</a:t>
            </a:r>
            <a:r>
              <a:rPr lang="en-US" altLang="zh-CN" sz="2400" dirty="0" smtClean="0">
                <a:solidFill>
                  <a:srgbClr val="3737FF"/>
                </a:solidFill>
                <a:latin typeface="微软雅黑" panose="020B0503020204020204" pitchFamily="34" charset="-122"/>
                <a:ea typeface="微软雅黑" panose="020B0503020204020204" pitchFamily="34" charset="-122"/>
              </a:rPr>
              <a:t>  from  Students  where  </a:t>
            </a:r>
            <a:r>
              <a:rPr lang="en-US" altLang="zh-CN" sz="2400" dirty="0" err="1" smtClean="0">
                <a:solidFill>
                  <a:srgbClr val="3737FF"/>
                </a:solidFill>
                <a:latin typeface="微软雅黑" panose="020B0503020204020204" pitchFamily="34" charset="-122"/>
                <a:ea typeface="微软雅黑" panose="020B0503020204020204" pitchFamily="34" charset="-122"/>
              </a:rPr>
              <a:t>Dno</a:t>
            </a:r>
            <a:r>
              <a:rPr lang="en-US" altLang="zh-CN" sz="2400" dirty="0" smtClean="0">
                <a:solidFill>
                  <a:srgbClr val="3737FF"/>
                </a:solidFill>
                <a:latin typeface="微软雅黑" panose="020B0503020204020204" pitchFamily="34" charset="-122"/>
                <a:ea typeface="微软雅黑" panose="020B0503020204020204" pitchFamily="34" charset="-122"/>
              </a:rPr>
              <a:t>  not  in(‘D01’</a:t>
            </a:r>
            <a:r>
              <a:rPr lang="zh-CN" altLang="en-US" sz="2400" dirty="0" smtClean="0">
                <a:solidFill>
                  <a:srgbClr val="3737FF"/>
                </a:solidFill>
                <a:latin typeface="微软雅黑" panose="020B0503020204020204" pitchFamily="34" charset="-122"/>
                <a:ea typeface="微软雅黑" panose="020B0503020204020204" pitchFamily="34" charset="-122"/>
              </a:rPr>
              <a:t>，</a:t>
            </a:r>
            <a:r>
              <a:rPr lang="en-US" altLang="zh-CN" sz="2400" dirty="0" smtClean="0">
                <a:solidFill>
                  <a:srgbClr val="3737FF"/>
                </a:solidFill>
                <a:latin typeface="微软雅黑" panose="020B0503020204020204" pitchFamily="34" charset="-122"/>
                <a:ea typeface="微软雅黑" panose="020B0503020204020204" pitchFamily="34" charset="-122"/>
              </a:rPr>
              <a:t>’D02’</a:t>
            </a:r>
            <a:r>
              <a:rPr lang="zh-CN" altLang="en-US" sz="2400" dirty="0" smtClean="0">
                <a:solidFill>
                  <a:srgbClr val="3737FF"/>
                </a:solidFill>
                <a:latin typeface="微软雅黑" panose="020B0503020204020204" pitchFamily="34" charset="-122"/>
                <a:ea typeface="微软雅黑" panose="020B0503020204020204" pitchFamily="34" charset="-122"/>
              </a:rPr>
              <a:t>，</a:t>
            </a:r>
            <a:r>
              <a:rPr lang="en-US" altLang="zh-CN" sz="2400" dirty="0" smtClean="0">
                <a:solidFill>
                  <a:srgbClr val="3737FF"/>
                </a:solidFill>
                <a:latin typeface="微软雅黑" panose="020B0503020204020204" pitchFamily="34" charset="-122"/>
                <a:ea typeface="微软雅黑" panose="020B0503020204020204" pitchFamily="34" charset="-122"/>
              </a:rPr>
              <a:t>’D03’)</a:t>
            </a:r>
          </a:p>
        </p:txBody>
      </p:sp>
    </p:spTree>
    <p:extLst>
      <p:ext uri="{BB962C8B-B14F-4D97-AF65-F5344CB8AC3E}">
        <p14:creationId xmlns:p14="http://schemas.microsoft.com/office/powerpoint/2010/main" val="2953958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5360" y="198434"/>
            <a:ext cx="10398034"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indent="0" fontAlgn="t">
              <a:lnSpc>
                <a:spcPct val="150000"/>
              </a:lnSpc>
            </a:pPr>
            <a:r>
              <a:rPr lang="zh-CN" altLang="en-US" dirty="0">
                <a:solidFill>
                  <a:srgbClr val="FF3B3B"/>
                </a:solidFill>
                <a:latin typeface="微软雅黑" panose="020B0503020204020204" pitchFamily="34" charset="-122"/>
                <a:ea typeface="微软雅黑" panose="020B0503020204020204" pitchFamily="34" charset="-122"/>
              </a:rPr>
              <a:t>2</a:t>
            </a:r>
            <a:r>
              <a:rPr lang="en-US" altLang="zh-CN" dirty="0">
                <a:solidFill>
                  <a:srgbClr val="FF3B3B"/>
                </a:solidFill>
                <a:latin typeface="微软雅黑" panose="020B0503020204020204" pitchFamily="34" charset="-122"/>
                <a:ea typeface="微软雅黑" panose="020B0503020204020204" pitchFamily="34" charset="-122"/>
              </a:rPr>
              <a:t>. </a:t>
            </a:r>
            <a:r>
              <a:rPr lang="zh-CN" altLang="en-US" dirty="0">
                <a:solidFill>
                  <a:srgbClr val="FF3B3B"/>
                </a:solidFill>
                <a:latin typeface="微软雅黑" panose="020B0503020204020204" pitchFamily="34" charset="-122"/>
                <a:ea typeface="微软雅黑" panose="020B0503020204020204" pitchFamily="34" charset="-122"/>
              </a:rPr>
              <a:t>条件查询</a:t>
            </a:r>
            <a:r>
              <a:rPr lang="zh-CN" altLang="en-US" dirty="0" smtClean="0">
                <a:solidFill>
                  <a:srgbClr val="FF3B3B"/>
                </a:solidFill>
                <a:latin typeface="微软雅黑" panose="020B0503020204020204" pitchFamily="34" charset="-122"/>
                <a:ea typeface="微软雅黑" panose="020B0503020204020204" pitchFamily="34" charset="-122"/>
              </a:rPr>
              <a:t>（</a:t>
            </a:r>
            <a:r>
              <a:rPr lang="en-US" altLang="zh-CN" dirty="0">
                <a:solidFill>
                  <a:srgbClr val="FF3B3B"/>
                </a:solidFill>
                <a:latin typeface="微软雅黑" panose="020B0503020204020204" pitchFamily="34" charset="-122"/>
                <a:ea typeface="微软雅黑" panose="020B0503020204020204" pitchFamily="34" charset="-122"/>
              </a:rPr>
              <a:t>4</a:t>
            </a:r>
            <a:r>
              <a:rPr lang="zh-CN" altLang="en-US" dirty="0" smtClean="0">
                <a:solidFill>
                  <a:srgbClr val="FF3B3B"/>
                </a:solidFill>
                <a:latin typeface="微软雅黑" panose="020B0503020204020204" pitchFamily="34" charset="-122"/>
                <a:ea typeface="微软雅黑" panose="020B0503020204020204" pitchFamily="34" charset="-122"/>
              </a:rPr>
              <a:t>）</a:t>
            </a:r>
            <a:endParaRPr lang="en-US" altLang="zh-CN" dirty="0" smtClean="0">
              <a:solidFill>
                <a:srgbClr val="FF3B3B"/>
              </a:solidFill>
              <a:latin typeface="微软雅黑" panose="020B0503020204020204" pitchFamily="34" charset="-122"/>
              <a:ea typeface="微软雅黑" panose="020B0503020204020204" pitchFamily="34" charset="-122"/>
            </a:endParaRPr>
          </a:p>
          <a:p>
            <a:pPr marL="0" indent="576000" fontAlgn="t">
              <a:lnSpc>
                <a:spcPct val="150000"/>
              </a:lnSpc>
            </a:pPr>
            <a:r>
              <a:rPr lang="zh-CN" altLang="en-US" dirty="0" smtClean="0">
                <a:solidFill>
                  <a:srgbClr val="4F4FFF"/>
                </a:solidFill>
                <a:latin typeface="微软雅黑" panose="020B0503020204020204" pitchFamily="34" charset="-122"/>
                <a:ea typeface="微软雅黑" panose="020B0503020204020204" pitchFamily="34" charset="-122"/>
              </a:rPr>
              <a:t>空值</a:t>
            </a:r>
            <a:r>
              <a:rPr lang="zh-CN" altLang="en-US" dirty="0">
                <a:solidFill>
                  <a:srgbClr val="4F4FFF"/>
                </a:solidFill>
                <a:latin typeface="微软雅黑" panose="020B0503020204020204" pitchFamily="34" charset="-122"/>
                <a:ea typeface="微软雅黑" panose="020B0503020204020204" pitchFamily="34" charset="-122"/>
              </a:rPr>
              <a:t>：意即其值还没有定义，表示符号</a:t>
            </a:r>
            <a:r>
              <a:rPr lang="zh-CN" altLang="en-US" dirty="0" smtClean="0">
                <a:solidFill>
                  <a:srgbClr val="4F4FFF"/>
                </a:solidFill>
                <a:latin typeface="微软雅黑" panose="020B0503020204020204" pitchFamily="34" charset="-122"/>
                <a:ea typeface="微软雅黑" panose="020B0503020204020204" pitchFamily="34" charset="-122"/>
              </a:rPr>
              <a:t>为</a:t>
            </a:r>
            <a:r>
              <a:rPr lang="en-US" altLang="zh-CN" dirty="0" smtClean="0">
                <a:solidFill>
                  <a:srgbClr val="4F4FFF"/>
                </a:solidFill>
                <a:latin typeface="微软雅黑" panose="020B0503020204020204" pitchFamily="34" charset="-122"/>
                <a:ea typeface="微软雅黑" panose="020B0503020204020204" pitchFamily="34" charset="-122"/>
              </a:rPr>
              <a:t>null</a:t>
            </a:r>
            <a:r>
              <a:rPr lang="zh-CN" altLang="en-US" dirty="0" smtClean="0">
                <a:solidFill>
                  <a:srgbClr val="4F4FFF"/>
                </a:solidFill>
                <a:latin typeface="微软雅黑" panose="020B0503020204020204" pitchFamily="34" charset="-122"/>
                <a:ea typeface="微软雅黑" panose="020B0503020204020204" pitchFamily="34" charset="-122"/>
              </a:rPr>
              <a:t>，</a:t>
            </a:r>
            <a:r>
              <a:rPr lang="zh-CN" altLang="en-US" dirty="0">
                <a:solidFill>
                  <a:srgbClr val="4F4FFF"/>
                </a:solidFill>
                <a:latin typeface="微软雅黑" panose="020B0503020204020204" pitchFamily="34" charset="-122"/>
                <a:ea typeface="微软雅黑" panose="020B0503020204020204" pitchFamily="34" charset="-122"/>
              </a:rPr>
              <a:t>它既</a:t>
            </a:r>
            <a:r>
              <a:rPr lang="zh-CN" altLang="en-US" dirty="0" smtClean="0">
                <a:solidFill>
                  <a:srgbClr val="4F4FFF"/>
                </a:solidFill>
                <a:latin typeface="微软雅黑" panose="020B0503020204020204" pitchFamily="34" charset="-122"/>
                <a:ea typeface="微软雅黑" panose="020B0503020204020204" pitchFamily="34" charset="-122"/>
              </a:rPr>
              <a:t>不是</a:t>
            </a:r>
            <a:r>
              <a:rPr lang="en-US" altLang="zh-CN" dirty="0" smtClean="0">
                <a:solidFill>
                  <a:srgbClr val="4F4FFF"/>
                </a:solidFill>
                <a:latin typeface="微软雅黑" panose="020B0503020204020204" pitchFamily="34" charset="-122"/>
                <a:ea typeface="微软雅黑" panose="020B0503020204020204" pitchFamily="34" charset="-122"/>
              </a:rPr>
              <a:t>0</a:t>
            </a:r>
            <a:r>
              <a:rPr lang="zh-CN" altLang="en-US" dirty="0" smtClean="0">
                <a:solidFill>
                  <a:srgbClr val="4F4FFF"/>
                </a:solidFill>
                <a:latin typeface="微软雅黑" panose="020B0503020204020204" pitchFamily="34" charset="-122"/>
                <a:ea typeface="微软雅黑" panose="020B0503020204020204" pitchFamily="34" charset="-122"/>
              </a:rPr>
              <a:t>，</a:t>
            </a:r>
            <a:r>
              <a:rPr lang="zh-CN" altLang="en-US" dirty="0">
                <a:solidFill>
                  <a:srgbClr val="4F4FFF"/>
                </a:solidFill>
                <a:latin typeface="微软雅黑" panose="020B0503020204020204" pitchFamily="34" charset="-122"/>
                <a:ea typeface="微软雅黑" panose="020B0503020204020204" pitchFamily="34" charset="-122"/>
              </a:rPr>
              <a:t>也不是</a:t>
            </a:r>
            <a:r>
              <a:rPr lang="zh-CN" altLang="en-US" dirty="0" smtClean="0">
                <a:solidFill>
                  <a:srgbClr val="4F4FFF"/>
                </a:solidFill>
                <a:latin typeface="微软雅黑" panose="020B0503020204020204" pitchFamily="34" charset="-122"/>
                <a:ea typeface="微软雅黑" panose="020B0503020204020204" pitchFamily="34" charset="-122"/>
              </a:rPr>
              <a:t>长度为</a:t>
            </a:r>
            <a:r>
              <a:rPr lang="en-US" altLang="zh-CN" dirty="0">
                <a:solidFill>
                  <a:srgbClr val="4F4FFF"/>
                </a:solidFill>
                <a:latin typeface="微软雅黑" panose="020B0503020204020204" pitchFamily="34" charset="-122"/>
                <a:ea typeface="微软雅黑" panose="020B0503020204020204" pitchFamily="34" charset="-122"/>
              </a:rPr>
              <a:t>0</a:t>
            </a:r>
            <a:r>
              <a:rPr lang="zh-CN" altLang="en-US" dirty="0" smtClean="0">
                <a:solidFill>
                  <a:srgbClr val="4F4FFF"/>
                </a:solidFill>
                <a:latin typeface="微软雅黑" panose="020B0503020204020204" pitchFamily="34" charset="-122"/>
                <a:ea typeface="微软雅黑" panose="020B0503020204020204" pitchFamily="34" charset="-122"/>
              </a:rPr>
              <a:t>的字符串。例如</a:t>
            </a:r>
            <a:r>
              <a:rPr lang="zh-CN" altLang="en-US" dirty="0">
                <a:solidFill>
                  <a:srgbClr val="4F4FFF"/>
                </a:solidFill>
                <a:latin typeface="微软雅黑" panose="020B0503020204020204" pitchFamily="34" charset="-122"/>
                <a:ea typeface="微软雅黑" panose="020B0503020204020204" pitchFamily="34" charset="-122"/>
              </a:rPr>
              <a:t>，</a:t>
            </a:r>
            <a:r>
              <a:rPr lang="en-US" altLang="zh-CN" dirty="0">
                <a:solidFill>
                  <a:srgbClr val="4F4FFF"/>
                </a:solidFill>
                <a:latin typeface="微软雅黑" panose="020B0503020204020204" pitchFamily="34" charset="-122"/>
                <a:ea typeface="微软雅黑" panose="020B0503020204020204" pitchFamily="34" charset="-122"/>
              </a:rPr>
              <a:t>Students</a:t>
            </a:r>
            <a:r>
              <a:rPr lang="zh-CN" altLang="en-US" dirty="0">
                <a:solidFill>
                  <a:srgbClr val="4F4FFF"/>
                </a:solidFill>
                <a:latin typeface="微软雅黑" panose="020B0503020204020204" pitchFamily="34" charset="-122"/>
                <a:ea typeface="微软雅黑" panose="020B0503020204020204" pitchFamily="34" charset="-122"/>
              </a:rPr>
              <a:t>表中某个同学的年龄我不清楚，把它空在那里就是</a:t>
            </a:r>
            <a:r>
              <a:rPr lang="zh-CN" altLang="en-US" dirty="0" smtClean="0">
                <a:solidFill>
                  <a:srgbClr val="4F4FFF"/>
                </a:solidFill>
                <a:latin typeface="微软雅黑" panose="020B0503020204020204" pitchFamily="34" charset="-122"/>
                <a:ea typeface="微软雅黑" panose="020B0503020204020204" pitchFamily="34" charset="-122"/>
              </a:rPr>
              <a:t>空值</a:t>
            </a:r>
            <a:r>
              <a:rPr lang="en-US" altLang="zh-CN" dirty="0" smtClean="0">
                <a:solidFill>
                  <a:srgbClr val="4F4FFF"/>
                </a:solidFill>
                <a:latin typeface="微软雅黑" panose="020B0503020204020204" pitchFamily="34" charset="-122"/>
                <a:ea typeface="微软雅黑" panose="020B0503020204020204" pitchFamily="34" charset="-122"/>
              </a:rPr>
              <a:t>null</a:t>
            </a:r>
            <a:r>
              <a:rPr lang="zh-CN" altLang="en-US" dirty="0" smtClean="0">
                <a:solidFill>
                  <a:srgbClr val="4F4FFF"/>
                </a:solidFill>
                <a:latin typeface="微软雅黑" panose="020B0503020204020204" pitchFamily="34" charset="-122"/>
                <a:ea typeface="微软雅黑" panose="020B0503020204020204" pitchFamily="34" charset="-122"/>
              </a:rPr>
              <a:t>。</a:t>
            </a:r>
            <a:endParaRPr lang="zh-CN" altLang="en-US" dirty="0">
              <a:solidFill>
                <a:srgbClr val="4F4FFF"/>
              </a:solidFill>
              <a:latin typeface="微软雅黑" panose="020B0503020204020204" pitchFamily="34" charset="-122"/>
              <a:ea typeface="微软雅黑" panose="020B0503020204020204" pitchFamily="34" charset="-122"/>
            </a:endParaRPr>
          </a:p>
          <a:p>
            <a:pPr marL="0" indent="576000">
              <a:lnSpc>
                <a:spcPct val="150000"/>
              </a:lnSpc>
            </a:pPr>
            <a:r>
              <a:rPr lang="zh-CN" altLang="en-US" dirty="0">
                <a:solidFill>
                  <a:srgbClr val="4F4FFF"/>
                </a:solidFill>
                <a:latin typeface="微软雅黑" panose="020B0503020204020204" pitchFamily="34" charset="-122"/>
                <a:ea typeface="微软雅黑" panose="020B0503020204020204" pitchFamily="34" charset="-122"/>
              </a:rPr>
              <a:t>判断空值的谓词比较</a:t>
            </a:r>
            <a:r>
              <a:rPr lang="zh-CN" altLang="en-US" dirty="0" smtClean="0">
                <a:solidFill>
                  <a:srgbClr val="4F4FFF"/>
                </a:solidFill>
                <a:latin typeface="微软雅黑" panose="020B0503020204020204" pitchFamily="34" charset="-122"/>
                <a:ea typeface="微软雅黑" panose="020B0503020204020204" pitchFamily="34" charset="-122"/>
              </a:rPr>
              <a:t>特殊：</a:t>
            </a:r>
            <a:r>
              <a:rPr lang="en-US" altLang="zh-CN" dirty="0" smtClean="0">
                <a:solidFill>
                  <a:srgbClr val="4F4FFF"/>
                </a:solidFill>
                <a:latin typeface="微软雅黑" panose="020B0503020204020204" pitchFamily="34" charset="-122"/>
                <a:ea typeface="微软雅黑" panose="020B0503020204020204" pitchFamily="34" charset="-122"/>
              </a:rPr>
              <a:t>is  null</a:t>
            </a:r>
            <a:r>
              <a:rPr lang="zh-CN" altLang="en-US" dirty="0" smtClean="0">
                <a:solidFill>
                  <a:srgbClr val="4F4FFF"/>
                </a:solidFill>
                <a:latin typeface="微软雅黑" panose="020B0503020204020204" pitchFamily="34" charset="-122"/>
                <a:ea typeface="微软雅黑" panose="020B0503020204020204" pitchFamily="34" charset="-122"/>
              </a:rPr>
              <a:t>，</a:t>
            </a:r>
            <a:r>
              <a:rPr lang="en-US" altLang="zh-CN" dirty="0" smtClean="0">
                <a:solidFill>
                  <a:srgbClr val="4F4FFF"/>
                </a:solidFill>
                <a:latin typeface="微软雅黑" panose="020B0503020204020204" pitchFamily="34" charset="-122"/>
                <a:ea typeface="微软雅黑" panose="020B0503020204020204" pitchFamily="34" charset="-122"/>
              </a:rPr>
              <a:t>is not null</a:t>
            </a:r>
            <a:r>
              <a:rPr lang="zh-CN" altLang="en-US" dirty="0" smtClean="0">
                <a:solidFill>
                  <a:srgbClr val="4F4FFF"/>
                </a:solidFill>
                <a:latin typeface="微软雅黑" panose="020B0503020204020204" pitchFamily="34" charset="-122"/>
                <a:ea typeface="微软雅黑" panose="020B0503020204020204" pitchFamily="34" charset="-122"/>
              </a:rPr>
              <a:t>。如：</a:t>
            </a:r>
            <a:r>
              <a:rPr lang="en-US" altLang="zh-CN" dirty="0" smtClean="0">
                <a:solidFill>
                  <a:srgbClr val="4F4FFF"/>
                </a:solidFill>
                <a:latin typeface="微软雅黑" panose="020B0503020204020204" pitchFamily="34" charset="-122"/>
                <a:ea typeface="微软雅黑" panose="020B0503020204020204" pitchFamily="34" charset="-122"/>
              </a:rPr>
              <a:t>where grade is null;</a:t>
            </a:r>
          </a:p>
          <a:p>
            <a:pPr marL="0" indent="576000">
              <a:lnSpc>
                <a:spcPct val="150000"/>
              </a:lnSpc>
            </a:pPr>
            <a:r>
              <a:rPr lang="zh-CN" altLang="en-US" dirty="0" smtClean="0">
                <a:solidFill>
                  <a:srgbClr val="4F4FFF"/>
                </a:solidFill>
                <a:latin typeface="微软雅黑" panose="020B0503020204020204" pitchFamily="34" charset="-122"/>
                <a:ea typeface="微软雅黑" panose="020B0503020204020204" pitchFamily="34" charset="-122"/>
              </a:rPr>
              <a:t>注意</a:t>
            </a:r>
            <a:r>
              <a:rPr lang="zh-CN" altLang="en-US" dirty="0">
                <a:solidFill>
                  <a:srgbClr val="4F4FFF"/>
                </a:solidFill>
                <a:latin typeface="微软雅黑" panose="020B0503020204020204" pitchFamily="34" charset="-122"/>
                <a:ea typeface="微软雅黑" panose="020B0503020204020204" pitchFamily="34" charset="-122"/>
              </a:rPr>
              <a:t>：以上的</a:t>
            </a:r>
            <a:r>
              <a:rPr lang="zh-CN" altLang="en-US" dirty="0" smtClean="0">
                <a:solidFill>
                  <a:srgbClr val="4F4FFF"/>
                </a:solidFill>
                <a:latin typeface="微软雅黑" panose="020B0503020204020204" pitchFamily="34" charset="-122"/>
                <a:ea typeface="微软雅黑" panose="020B0503020204020204" pitchFamily="34" charset="-122"/>
              </a:rPr>
              <a:t>“</a:t>
            </a:r>
            <a:r>
              <a:rPr lang="en-US" altLang="zh-CN" dirty="0" smtClean="0">
                <a:solidFill>
                  <a:srgbClr val="4F4FFF"/>
                </a:solidFill>
                <a:latin typeface="微软雅黑" panose="020B0503020204020204" pitchFamily="34" charset="-122"/>
                <a:ea typeface="微软雅黑" panose="020B0503020204020204" pitchFamily="34" charset="-122"/>
              </a:rPr>
              <a:t>is”</a:t>
            </a:r>
            <a:r>
              <a:rPr lang="zh-CN" altLang="en-US" dirty="0">
                <a:solidFill>
                  <a:srgbClr val="4F4FFF"/>
                </a:solidFill>
                <a:latin typeface="微软雅黑" panose="020B0503020204020204" pitchFamily="34" charset="-122"/>
                <a:ea typeface="微软雅黑" panose="020B0503020204020204" pitchFamily="34" charset="-122"/>
              </a:rPr>
              <a:t>不能用等号“</a:t>
            </a:r>
            <a:r>
              <a:rPr lang="en-US" altLang="zh-CN" dirty="0">
                <a:solidFill>
                  <a:srgbClr val="4F4FFF"/>
                </a:solidFill>
                <a:latin typeface="微软雅黑" panose="020B0503020204020204" pitchFamily="34" charset="-122"/>
                <a:ea typeface="微软雅黑" panose="020B0503020204020204" pitchFamily="34" charset="-122"/>
              </a:rPr>
              <a:t>=”</a:t>
            </a:r>
            <a:r>
              <a:rPr lang="zh-CN" altLang="en-US" dirty="0">
                <a:solidFill>
                  <a:srgbClr val="4F4FFF"/>
                </a:solidFill>
                <a:latin typeface="微软雅黑" panose="020B0503020204020204" pitchFamily="34" charset="-122"/>
                <a:ea typeface="微软雅黑" panose="020B0503020204020204" pitchFamily="34" charset="-122"/>
              </a:rPr>
              <a:t>代替</a:t>
            </a:r>
            <a:r>
              <a:rPr lang="zh-CN" altLang="en-US" dirty="0" smtClean="0">
                <a:solidFill>
                  <a:srgbClr val="4F4FFF"/>
                </a:solidFill>
                <a:latin typeface="微软雅黑" panose="020B0503020204020204" pitchFamily="34" charset="-122"/>
                <a:ea typeface="微软雅黑" panose="020B0503020204020204" pitchFamily="34" charset="-122"/>
              </a:rPr>
              <a:t>。即 </a:t>
            </a:r>
            <a:r>
              <a:rPr lang="en-US" altLang="zh-CN" dirty="0">
                <a:solidFill>
                  <a:srgbClr val="4F4FFF"/>
                </a:solidFill>
                <a:latin typeface="微软雅黑" panose="020B0503020204020204" pitchFamily="34" charset="-122"/>
                <a:ea typeface="微软雅黑" panose="020B0503020204020204" pitchFamily="34" charset="-122"/>
              </a:rPr>
              <a:t>g</a:t>
            </a:r>
            <a:r>
              <a:rPr lang="en-US" altLang="zh-CN" dirty="0" smtClean="0">
                <a:solidFill>
                  <a:srgbClr val="4F4FFF"/>
                </a:solidFill>
                <a:latin typeface="微软雅黑" panose="020B0503020204020204" pitchFamily="34" charset="-122"/>
                <a:ea typeface="微软雅黑" panose="020B0503020204020204" pitchFamily="34" charset="-122"/>
              </a:rPr>
              <a:t>rade=null </a:t>
            </a:r>
            <a:r>
              <a:rPr lang="zh-CN" altLang="en-US" dirty="0">
                <a:solidFill>
                  <a:srgbClr val="4F4FFF"/>
                </a:solidFill>
                <a:latin typeface="微软雅黑" panose="020B0503020204020204" pitchFamily="34" charset="-122"/>
                <a:ea typeface="微软雅黑" panose="020B0503020204020204" pitchFamily="34" charset="-122"/>
              </a:rPr>
              <a:t>是错误的。</a:t>
            </a:r>
          </a:p>
          <a:p>
            <a:pPr marL="0" indent="0">
              <a:lnSpc>
                <a:spcPct val="150000"/>
              </a:lnSpc>
            </a:pPr>
            <a:r>
              <a:rPr lang="zh-CN" altLang="en-US"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dirty="0" smtClean="0">
                <a:solidFill>
                  <a:srgbClr val="DA3FFF"/>
                </a:solidFill>
                <a:latin typeface="微软雅黑" panose="020B0503020204020204" pitchFamily="34" charset="-122"/>
                <a:ea typeface="微软雅黑" panose="020B0503020204020204" pitchFamily="34" charset="-122"/>
              </a:rPr>
              <a:t>查询缺少成绩的学生的学号</a:t>
            </a:r>
            <a:r>
              <a:rPr lang="en-US" altLang="zh-CN" dirty="0" smtClean="0">
                <a:solidFill>
                  <a:srgbClr val="DA3FFF"/>
                </a:solidFill>
                <a:latin typeface="微软雅黑" panose="020B0503020204020204" pitchFamily="34" charset="-122"/>
                <a:ea typeface="微软雅黑" panose="020B0503020204020204" pitchFamily="34" charset="-122"/>
              </a:rPr>
              <a:t>(</a:t>
            </a:r>
            <a:r>
              <a:rPr lang="en-US" altLang="zh-CN" dirty="0" err="1" smtClean="0">
                <a:solidFill>
                  <a:srgbClr val="DA3FFF"/>
                </a:solidFill>
                <a:latin typeface="微软雅黑" panose="020B0503020204020204" pitchFamily="34" charset="-122"/>
                <a:ea typeface="微软雅黑" panose="020B0503020204020204" pitchFamily="34" charset="-122"/>
              </a:rPr>
              <a:t>Sno</a:t>
            </a:r>
            <a:r>
              <a:rPr lang="en-US" altLang="zh-CN" dirty="0" smtClean="0">
                <a:solidFill>
                  <a:srgbClr val="DA3FFF"/>
                </a:solidFill>
                <a:latin typeface="微软雅黑" panose="020B0503020204020204" pitchFamily="34" charset="-122"/>
                <a:ea typeface="微软雅黑" panose="020B0503020204020204" pitchFamily="34" charset="-122"/>
              </a:rPr>
              <a:t>)</a:t>
            </a:r>
            <a:r>
              <a:rPr lang="zh-CN" altLang="en-US" dirty="0" smtClean="0">
                <a:solidFill>
                  <a:srgbClr val="DA3FFF"/>
                </a:solidFill>
                <a:latin typeface="微软雅黑" panose="020B0503020204020204" pitchFamily="34" charset="-122"/>
                <a:ea typeface="微软雅黑" panose="020B0503020204020204" pitchFamily="34" charset="-122"/>
              </a:rPr>
              <a:t>和相应的课程号</a:t>
            </a:r>
            <a:r>
              <a:rPr lang="en-US" altLang="zh-CN" dirty="0" smtClean="0">
                <a:solidFill>
                  <a:srgbClr val="DA3FFF"/>
                </a:solidFill>
                <a:latin typeface="微软雅黑" panose="020B0503020204020204" pitchFamily="34" charset="-122"/>
                <a:ea typeface="微软雅黑" panose="020B0503020204020204" pitchFamily="34" charset="-122"/>
              </a:rPr>
              <a:t>(</a:t>
            </a:r>
            <a:r>
              <a:rPr lang="en-US" altLang="zh-CN" dirty="0" err="1" smtClean="0">
                <a:solidFill>
                  <a:srgbClr val="DA3FFF"/>
                </a:solidFill>
                <a:latin typeface="微软雅黑" panose="020B0503020204020204" pitchFamily="34" charset="-122"/>
                <a:ea typeface="微软雅黑" panose="020B0503020204020204" pitchFamily="34" charset="-122"/>
              </a:rPr>
              <a:t>Cno</a:t>
            </a:r>
            <a:r>
              <a:rPr lang="en-US" altLang="zh-CN" dirty="0" smtClean="0">
                <a:solidFill>
                  <a:srgbClr val="DA3FFF"/>
                </a:solidFill>
                <a:latin typeface="微软雅黑" panose="020B0503020204020204" pitchFamily="34" charset="-122"/>
                <a:ea typeface="微软雅黑" panose="020B0503020204020204" pitchFamily="34" charset="-122"/>
              </a:rPr>
              <a:t>)</a:t>
            </a:r>
            <a:r>
              <a:rPr lang="zh-CN" altLang="en-US" dirty="0" smtClean="0">
                <a:solidFill>
                  <a:srgbClr val="DA3FFF"/>
                </a:solidFill>
                <a:latin typeface="微软雅黑" panose="020B0503020204020204" pitchFamily="34" charset="-122"/>
                <a:ea typeface="微软雅黑" panose="020B0503020204020204" pitchFamily="34" charset="-122"/>
              </a:rPr>
              <a:t>。</a:t>
            </a:r>
            <a:endParaRPr lang="en-US" altLang="zh-CN" dirty="0" smtClean="0">
              <a:solidFill>
                <a:srgbClr val="DA3FFF"/>
              </a:solidFill>
              <a:latin typeface="微软雅黑" panose="020B0503020204020204" pitchFamily="34" charset="-122"/>
              <a:ea typeface="微软雅黑" panose="020B0503020204020204" pitchFamily="34" charset="-122"/>
            </a:endParaRPr>
          </a:p>
          <a:p>
            <a:pPr marL="0" indent="576000">
              <a:lnSpc>
                <a:spcPct val="150000"/>
              </a:lnSpc>
            </a:pPr>
            <a:r>
              <a:rPr lang="en-US" altLang="zh-CN" dirty="0" smtClean="0">
                <a:solidFill>
                  <a:srgbClr val="4F4FFF"/>
                </a:solidFill>
                <a:latin typeface="微软雅黑" panose="020B0503020204020204" pitchFamily="34" charset="-122"/>
                <a:ea typeface="微软雅黑" panose="020B0503020204020204" pitchFamily="34" charset="-122"/>
              </a:rPr>
              <a:t>select  </a:t>
            </a:r>
            <a:r>
              <a:rPr lang="en-US" altLang="zh-CN" dirty="0" err="1" smtClean="0">
                <a:solidFill>
                  <a:srgbClr val="4F4FFF"/>
                </a:solidFill>
                <a:latin typeface="微软雅黑" panose="020B0503020204020204" pitchFamily="34" charset="-122"/>
                <a:ea typeface="微软雅黑" panose="020B0503020204020204" pitchFamily="34" charset="-122"/>
              </a:rPr>
              <a:t>Sno,Cno</a:t>
            </a:r>
            <a:r>
              <a:rPr lang="en-US" altLang="zh-CN" dirty="0" smtClean="0">
                <a:solidFill>
                  <a:srgbClr val="4F4FFF"/>
                </a:solidFill>
                <a:latin typeface="微软雅黑" panose="020B0503020204020204" pitchFamily="34" charset="-122"/>
                <a:ea typeface="微软雅黑" panose="020B0503020204020204" pitchFamily="34" charset="-122"/>
              </a:rPr>
              <a:t>  from  reports  where  grade  is  null;</a:t>
            </a:r>
          </a:p>
          <a:p>
            <a:pPr marL="0" indent="0">
              <a:lnSpc>
                <a:spcPct val="150000"/>
              </a:lnSpc>
            </a:pPr>
            <a:r>
              <a:rPr lang="zh-CN" altLang="en-US"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dirty="0" smtClean="0">
                <a:solidFill>
                  <a:srgbClr val="DA3FFF"/>
                </a:solidFill>
                <a:latin typeface="微软雅黑" panose="020B0503020204020204" pitchFamily="34" charset="-122"/>
                <a:ea typeface="微软雅黑" panose="020B0503020204020204" pitchFamily="34" charset="-122"/>
              </a:rPr>
              <a:t>查询所有成绩不空的学生的学号</a:t>
            </a:r>
            <a:r>
              <a:rPr lang="en-US" altLang="zh-CN" dirty="0" smtClean="0">
                <a:solidFill>
                  <a:srgbClr val="DA3FFF"/>
                </a:solidFill>
                <a:latin typeface="微软雅黑" panose="020B0503020204020204" pitchFamily="34" charset="-122"/>
                <a:ea typeface="微软雅黑" panose="020B0503020204020204" pitchFamily="34" charset="-122"/>
              </a:rPr>
              <a:t>(</a:t>
            </a:r>
            <a:r>
              <a:rPr lang="en-US" altLang="zh-CN" dirty="0" err="1" smtClean="0">
                <a:solidFill>
                  <a:srgbClr val="DA3FFF"/>
                </a:solidFill>
                <a:latin typeface="微软雅黑" panose="020B0503020204020204" pitchFamily="34" charset="-122"/>
                <a:ea typeface="微软雅黑" panose="020B0503020204020204" pitchFamily="34" charset="-122"/>
              </a:rPr>
              <a:t>Sno</a:t>
            </a:r>
            <a:r>
              <a:rPr lang="en-US" altLang="zh-CN" dirty="0" smtClean="0">
                <a:solidFill>
                  <a:srgbClr val="DA3FFF"/>
                </a:solidFill>
                <a:latin typeface="微软雅黑" panose="020B0503020204020204" pitchFamily="34" charset="-122"/>
                <a:ea typeface="微软雅黑" panose="020B0503020204020204" pitchFamily="34" charset="-122"/>
              </a:rPr>
              <a:t>)</a:t>
            </a:r>
            <a:r>
              <a:rPr lang="zh-CN" altLang="en-US" dirty="0" smtClean="0">
                <a:solidFill>
                  <a:srgbClr val="DA3FFF"/>
                </a:solidFill>
                <a:latin typeface="微软雅黑" panose="020B0503020204020204" pitchFamily="34" charset="-122"/>
                <a:ea typeface="微软雅黑" panose="020B0503020204020204" pitchFamily="34" charset="-122"/>
              </a:rPr>
              <a:t>和课程号</a:t>
            </a:r>
            <a:r>
              <a:rPr lang="en-US" altLang="zh-CN" dirty="0" smtClean="0">
                <a:solidFill>
                  <a:srgbClr val="DA3FFF"/>
                </a:solidFill>
                <a:latin typeface="微软雅黑" panose="020B0503020204020204" pitchFamily="34" charset="-122"/>
                <a:ea typeface="微软雅黑" panose="020B0503020204020204" pitchFamily="34" charset="-122"/>
              </a:rPr>
              <a:t>(</a:t>
            </a:r>
            <a:r>
              <a:rPr lang="en-US" altLang="zh-CN" dirty="0" err="1" smtClean="0">
                <a:solidFill>
                  <a:srgbClr val="DA3FFF"/>
                </a:solidFill>
                <a:latin typeface="微软雅黑" panose="020B0503020204020204" pitchFamily="34" charset="-122"/>
                <a:ea typeface="微软雅黑" panose="020B0503020204020204" pitchFamily="34" charset="-122"/>
              </a:rPr>
              <a:t>Cno</a:t>
            </a:r>
            <a:r>
              <a:rPr lang="en-US" altLang="zh-CN" dirty="0" smtClean="0">
                <a:solidFill>
                  <a:srgbClr val="DA3FFF"/>
                </a:solidFill>
                <a:latin typeface="微软雅黑" panose="020B0503020204020204" pitchFamily="34" charset="-122"/>
                <a:ea typeface="微软雅黑" panose="020B0503020204020204" pitchFamily="34" charset="-122"/>
              </a:rPr>
              <a:t>)</a:t>
            </a:r>
            <a:r>
              <a:rPr lang="zh-CN" altLang="en-US" dirty="0" smtClean="0">
                <a:solidFill>
                  <a:srgbClr val="DA3FFF"/>
                </a:solidFill>
                <a:latin typeface="微软雅黑" panose="020B0503020204020204" pitchFamily="34" charset="-122"/>
                <a:ea typeface="微软雅黑" panose="020B0503020204020204" pitchFamily="34" charset="-122"/>
              </a:rPr>
              <a:t>。</a:t>
            </a:r>
            <a:endParaRPr lang="en-US" altLang="zh-CN" dirty="0" smtClean="0">
              <a:solidFill>
                <a:srgbClr val="DA3FFF"/>
              </a:solidFill>
              <a:latin typeface="微软雅黑" panose="020B0503020204020204" pitchFamily="34" charset="-122"/>
              <a:ea typeface="微软雅黑" panose="020B0503020204020204" pitchFamily="34" charset="-122"/>
            </a:endParaRPr>
          </a:p>
          <a:p>
            <a:pPr marL="0" indent="576000">
              <a:lnSpc>
                <a:spcPct val="150000"/>
              </a:lnSpc>
            </a:pPr>
            <a:r>
              <a:rPr lang="en-US" altLang="zh-CN" dirty="0" smtClean="0">
                <a:solidFill>
                  <a:srgbClr val="4F4FFF"/>
                </a:solidFill>
                <a:latin typeface="微软雅黑" panose="020B0503020204020204" pitchFamily="34" charset="-122"/>
                <a:ea typeface="微软雅黑" panose="020B0503020204020204" pitchFamily="34" charset="-122"/>
              </a:rPr>
              <a:t>select  </a:t>
            </a:r>
            <a:r>
              <a:rPr lang="en-US" altLang="zh-CN" dirty="0" err="1" smtClean="0">
                <a:solidFill>
                  <a:srgbClr val="4F4FFF"/>
                </a:solidFill>
                <a:latin typeface="微软雅黑" panose="020B0503020204020204" pitchFamily="34" charset="-122"/>
                <a:ea typeface="微软雅黑" panose="020B0503020204020204" pitchFamily="34" charset="-122"/>
              </a:rPr>
              <a:t>Sno,Cno</a:t>
            </a:r>
            <a:r>
              <a:rPr lang="en-US" altLang="zh-CN" dirty="0" smtClean="0">
                <a:solidFill>
                  <a:srgbClr val="4F4FFF"/>
                </a:solidFill>
                <a:latin typeface="微软雅黑" panose="020B0503020204020204" pitchFamily="34" charset="-122"/>
                <a:ea typeface="微软雅黑" panose="020B0503020204020204" pitchFamily="34" charset="-122"/>
              </a:rPr>
              <a:t>  from  reports  where  grade  is  not  null;</a:t>
            </a:r>
            <a:endParaRPr lang="en-US" altLang="zh-CN" dirty="0">
              <a:solidFill>
                <a:srgbClr val="4F4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2189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8302" y="328953"/>
            <a:ext cx="10153290" cy="3970318"/>
          </a:xfrm>
          <a:prstGeom prst="rect">
            <a:avLst/>
          </a:prstGeom>
        </p:spPr>
        <p:txBody>
          <a:bodyPr wrap="square">
            <a:spAutoFit/>
          </a:bodyPr>
          <a:lstStyle/>
          <a:p>
            <a:pPr algn="just">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四</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、数据的语义</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数据</a:t>
            </a: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的含义称为数据的语义，数据与其语义是不可分的。</a:t>
            </a:r>
          </a:p>
          <a:p>
            <a:pPr marL="0" lvl="1">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2400" dirty="0" smtClean="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:93</a:t>
            </a: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是一个数据</a:t>
            </a:r>
          </a:p>
          <a:p>
            <a:pPr marL="0" lvl="2">
              <a:lnSpc>
                <a:spcPct val="150000"/>
              </a:lnSpc>
              <a:buFontTx/>
              <a:buNone/>
            </a:pP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语义</a:t>
            </a:r>
            <a:r>
              <a:rPr lang="en-US" altLang="zh-CN"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：学生某门课的成绩</a:t>
            </a:r>
          </a:p>
          <a:p>
            <a:pPr marL="0" lvl="2">
              <a:lnSpc>
                <a:spcPct val="150000"/>
              </a:lnSpc>
              <a:buFontTx/>
              <a:buNone/>
            </a:pP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语义</a:t>
            </a:r>
            <a:r>
              <a:rPr lang="en-US" altLang="zh-CN"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：某人的体重</a:t>
            </a:r>
          </a:p>
          <a:p>
            <a:pPr marL="0" lvl="2">
              <a:lnSpc>
                <a:spcPct val="150000"/>
              </a:lnSpc>
              <a:buFontTx/>
              <a:buNone/>
            </a:pP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语义</a:t>
            </a:r>
            <a:r>
              <a:rPr lang="en-US" altLang="zh-CN"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：计算机系</a:t>
            </a:r>
            <a:r>
              <a:rPr lang="en-US" altLang="zh-CN"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2003</a:t>
            </a: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级学生人数</a:t>
            </a:r>
          </a:p>
          <a:p>
            <a:pPr marL="0" lvl="2">
              <a:lnSpc>
                <a:spcPct val="150000"/>
              </a:lnSpc>
              <a:buFontTx/>
              <a:buNone/>
            </a:pP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语义</a:t>
            </a:r>
            <a:r>
              <a:rPr lang="en-US" altLang="zh-CN"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：请同学给</a:t>
            </a:r>
            <a:r>
              <a:rPr lang="zh-CN" altLang="en-US" sz="2400" dirty="0" smtClean="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出</a:t>
            </a:r>
            <a:r>
              <a:rPr lang="en-US" altLang="zh-CN" sz="2400" dirty="0" smtClean="0">
                <a:solidFill>
                  <a:srgbClr val="482EE2"/>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solidFill>
                <a:srgbClr val="482EE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69442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5692" y="37156"/>
            <a:ext cx="10415451" cy="6740307"/>
          </a:xfrm>
          <a:prstGeom prst="rect">
            <a:avLst/>
          </a:prstGeom>
        </p:spPr>
        <p:txBody>
          <a:bodyPr wrap="square">
            <a:spAutoFit/>
          </a:bodyPr>
          <a:lstStyle/>
          <a:p>
            <a:pPr>
              <a:lnSpc>
                <a:spcPct val="150000"/>
              </a:lnSpc>
              <a:spcBef>
                <a:spcPct val="0"/>
              </a:spcBef>
              <a:buFont typeface="Symbol" panose="05050102010706020507" pitchFamily="18" charset="2"/>
              <a:buNone/>
            </a:pPr>
            <a:r>
              <a:rPr lang="zh-CN" altLang="en-US" sz="2400" dirty="0" smtClean="0">
                <a:solidFill>
                  <a:srgbClr val="FF3B3B"/>
                </a:solidFill>
                <a:latin typeface="微软雅黑" panose="020B0503020204020204" pitchFamily="34" charset="-122"/>
                <a:ea typeface="微软雅黑" panose="020B0503020204020204" pitchFamily="34" charset="-122"/>
              </a:rPr>
              <a:t>三、</a:t>
            </a:r>
            <a:r>
              <a:rPr lang="zh-CN" altLang="en-US" sz="2400" dirty="0" smtClean="0">
                <a:solidFill>
                  <a:srgbClr val="FF3B3B"/>
                </a:solidFill>
                <a:latin typeface="微软雅黑" panose="020B0503020204020204" pitchFamily="34" charset="-122"/>
                <a:ea typeface="微软雅黑" panose="020B0503020204020204" pitchFamily="34" charset="-122"/>
              </a:rPr>
              <a:t>查询</a:t>
            </a:r>
            <a:r>
              <a:rPr lang="zh-CN" altLang="en-US" sz="2400" dirty="0">
                <a:solidFill>
                  <a:srgbClr val="FF3B3B"/>
                </a:solidFill>
                <a:latin typeface="微软雅黑" panose="020B0503020204020204" pitchFamily="34" charset="-122"/>
                <a:ea typeface="微软雅黑" panose="020B0503020204020204" pitchFamily="34" charset="-122"/>
              </a:rPr>
              <a:t>结果</a:t>
            </a:r>
            <a:r>
              <a:rPr lang="zh-CN" altLang="en-US" sz="2400" dirty="0" smtClean="0">
                <a:solidFill>
                  <a:srgbClr val="FF3B3B"/>
                </a:solidFill>
                <a:latin typeface="微软雅黑" panose="020B0503020204020204" pitchFamily="34" charset="-122"/>
                <a:ea typeface="微软雅黑" panose="020B0503020204020204" pitchFamily="34" charset="-122"/>
              </a:rPr>
              <a:t>排序（</a:t>
            </a:r>
            <a:r>
              <a:rPr lang="en-US" altLang="zh-CN" sz="2400" dirty="0" smtClean="0">
                <a:solidFill>
                  <a:srgbClr val="FF3B3B"/>
                </a:solidFill>
                <a:latin typeface="微软雅黑" panose="020B0503020204020204" pitchFamily="34" charset="-122"/>
                <a:ea typeface="微软雅黑" panose="020B0503020204020204" pitchFamily="34" charset="-122"/>
              </a:rPr>
              <a:t>order  by</a:t>
            </a:r>
            <a:r>
              <a:rPr lang="zh-CN" altLang="en-US" sz="2400" dirty="0" smtClean="0">
                <a:solidFill>
                  <a:srgbClr val="FF3B3B"/>
                </a:solidFill>
                <a:latin typeface="微软雅黑" panose="020B0503020204020204" pitchFamily="34" charset="-122"/>
                <a:ea typeface="微软雅黑" panose="020B0503020204020204" pitchFamily="34" charset="-122"/>
              </a:rPr>
              <a:t>）</a:t>
            </a:r>
            <a:endParaRPr lang="en-US" altLang="zh-CN" sz="2400" dirty="0">
              <a:solidFill>
                <a:srgbClr val="FF3B3B"/>
              </a:solidFill>
              <a:latin typeface="微软雅黑" panose="020B0503020204020204" pitchFamily="34" charset="-122"/>
              <a:ea typeface="微软雅黑" panose="020B0503020204020204" pitchFamily="34" charset="-122"/>
            </a:endParaRPr>
          </a:p>
          <a:p>
            <a:pPr indent="576000">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order  by</a:t>
            </a:r>
            <a:r>
              <a:rPr lang="zh-CN" altLang="en-US" sz="2400" dirty="0" smtClean="0">
                <a:solidFill>
                  <a:srgbClr val="4F4FFF"/>
                </a:solidFill>
                <a:latin typeface="微软雅黑" panose="020B0503020204020204" pitchFamily="34" charset="-122"/>
                <a:ea typeface="微软雅黑" panose="020B0503020204020204" pitchFamily="34" charset="-122"/>
              </a:rPr>
              <a:t>子句以及</a:t>
            </a:r>
            <a:r>
              <a:rPr lang="en-US" altLang="zh-CN" sz="2400" dirty="0" err="1" smtClean="0">
                <a:solidFill>
                  <a:srgbClr val="4F4FFF"/>
                </a:solidFill>
                <a:latin typeface="微软雅黑" panose="020B0503020204020204" pitchFamily="34" charset="-122"/>
                <a:ea typeface="微软雅黑" panose="020B0503020204020204" pitchFamily="34" charset="-122"/>
              </a:rPr>
              <a:t>desc</a:t>
            </a:r>
            <a:r>
              <a:rPr lang="zh-CN" altLang="en-US" sz="2400" dirty="0" smtClean="0">
                <a:solidFill>
                  <a:srgbClr val="4F4FFF"/>
                </a:solidFill>
                <a:latin typeface="微软雅黑" panose="020B0503020204020204" pitchFamily="34" charset="-122"/>
                <a:ea typeface="微软雅黑" panose="020B0503020204020204" pitchFamily="34" charset="-122"/>
              </a:rPr>
              <a:t>或</a:t>
            </a:r>
            <a:r>
              <a:rPr lang="en-US" altLang="zh-CN" sz="2400" dirty="0" err="1" smtClean="0">
                <a:solidFill>
                  <a:srgbClr val="4F4FFF"/>
                </a:solidFill>
                <a:latin typeface="微软雅黑" panose="020B0503020204020204" pitchFamily="34" charset="-122"/>
                <a:ea typeface="微软雅黑" panose="020B0503020204020204" pitchFamily="34" charset="-122"/>
              </a:rPr>
              <a:t>asc</a:t>
            </a:r>
            <a:r>
              <a:rPr lang="zh-CN" altLang="en-US" sz="2400" dirty="0" smtClean="0">
                <a:solidFill>
                  <a:srgbClr val="4F4FFF"/>
                </a:solidFill>
                <a:latin typeface="微软雅黑" panose="020B0503020204020204" pitchFamily="34" charset="-122"/>
                <a:ea typeface="微软雅黑" panose="020B0503020204020204" pitchFamily="34" charset="-122"/>
              </a:rPr>
              <a:t>命令关键字的使用。</a:t>
            </a:r>
            <a:endParaRPr lang="zh-CN" altLang="en-US" sz="2400" dirty="0">
              <a:solidFill>
                <a:srgbClr val="4F4FFF"/>
              </a:solidFill>
              <a:latin typeface="微软雅黑" panose="020B0503020204020204" pitchFamily="34" charset="-122"/>
              <a:ea typeface="微软雅黑" panose="020B0503020204020204" pitchFamily="34" charset="-122"/>
            </a:endParaRPr>
          </a:p>
          <a:p>
            <a:pPr indent="576000">
              <a:lnSpc>
                <a:spcPct val="150000"/>
              </a:lnSpc>
              <a:spcBef>
                <a:spcPct val="0"/>
              </a:spcBef>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查询选修了</a:t>
            </a:r>
            <a:r>
              <a:rPr lang="en-US" altLang="zh-CN" sz="2400" dirty="0" smtClean="0">
                <a:solidFill>
                  <a:srgbClr val="DA3FFF"/>
                </a:solidFill>
                <a:latin typeface="微软雅黑" panose="020B0503020204020204" pitchFamily="34" charset="-122"/>
                <a:ea typeface="微软雅黑" panose="020B0503020204020204" pitchFamily="34" charset="-122"/>
              </a:rPr>
              <a:t>C03</a:t>
            </a:r>
            <a:r>
              <a:rPr lang="zh-CN" altLang="en-US" sz="2400" dirty="0" smtClean="0">
                <a:solidFill>
                  <a:srgbClr val="DA3FFF"/>
                </a:solidFill>
                <a:latin typeface="微软雅黑" panose="020B0503020204020204" pitchFamily="34" charset="-122"/>
                <a:ea typeface="微软雅黑" panose="020B0503020204020204" pitchFamily="34" charset="-122"/>
              </a:rPr>
              <a:t>号课程的学生学号</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en-US" altLang="zh-CN" sz="2400" dirty="0" err="1" smtClean="0">
                <a:solidFill>
                  <a:srgbClr val="DA3FFF"/>
                </a:solidFill>
                <a:latin typeface="微软雅黑" panose="020B0503020204020204" pitchFamily="34" charset="-122"/>
                <a:ea typeface="微软雅黑" panose="020B0503020204020204" pitchFamily="34" charset="-122"/>
              </a:rPr>
              <a:t>Sno</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zh-CN" altLang="en-US" sz="2400" dirty="0" smtClean="0">
                <a:solidFill>
                  <a:srgbClr val="DA3FFF"/>
                </a:solidFill>
                <a:latin typeface="微软雅黑" panose="020B0503020204020204" pitchFamily="34" charset="-122"/>
                <a:ea typeface="微软雅黑" panose="020B0503020204020204" pitchFamily="34" charset="-122"/>
              </a:rPr>
              <a:t>和成绩</a:t>
            </a:r>
            <a:r>
              <a:rPr lang="en-US" altLang="zh-CN" sz="2400" dirty="0" smtClean="0">
                <a:solidFill>
                  <a:srgbClr val="DA3FFF"/>
                </a:solidFill>
                <a:latin typeface="微软雅黑" panose="020B0503020204020204" pitchFamily="34" charset="-122"/>
                <a:ea typeface="微软雅黑" panose="020B0503020204020204" pitchFamily="34" charset="-122"/>
              </a:rPr>
              <a:t>(Grade)</a:t>
            </a:r>
            <a:r>
              <a:rPr lang="zh-CN" altLang="en-US" sz="2400" dirty="0" smtClean="0">
                <a:solidFill>
                  <a:srgbClr val="DA3FFF"/>
                </a:solidFill>
                <a:latin typeface="微软雅黑" panose="020B0503020204020204" pitchFamily="34" charset="-122"/>
                <a:ea typeface="微软雅黑" panose="020B0503020204020204" pitchFamily="34" charset="-122"/>
              </a:rPr>
              <a:t>，并按成绩降序排序。</a:t>
            </a:r>
            <a:r>
              <a:rPr lang="zh-CN" altLang="en-US" sz="2400" dirty="0">
                <a:solidFill>
                  <a:srgbClr val="DA3FFF"/>
                </a:solidFill>
                <a:latin typeface="微软雅黑" panose="020B0503020204020204" pitchFamily="34" charset="-122"/>
                <a:ea typeface="微软雅黑" panose="020B0503020204020204" pitchFamily="34" charset="-122"/>
              </a:rPr>
              <a:t>其命令为</a:t>
            </a:r>
            <a:r>
              <a:rPr lang="zh-CN" altLang="en-US" sz="2400" dirty="0" smtClean="0">
                <a:solidFill>
                  <a:srgbClr val="DA3FFF"/>
                </a:solidFill>
                <a:latin typeface="微软雅黑" panose="020B0503020204020204" pitchFamily="34" charset="-122"/>
                <a:ea typeface="微软雅黑" panose="020B0503020204020204" pitchFamily="34" charset="-122"/>
              </a:rPr>
              <a:t>：</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indent="576000">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Sno,Grade</a:t>
            </a:r>
            <a:r>
              <a:rPr lang="en-US" altLang="zh-CN" sz="2400" dirty="0" smtClean="0">
                <a:solidFill>
                  <a:srgbClr val="4F4FFF"/>
                </a:solidFill>
                <a:latin typeface="微软雅黑" panose="020B0503020204020204" pitchFamily="34" charset="-122"/>
                <a:ea typeface="微软雅黑" panose="020B0503020204020204" pitchFamily="34" charset="-122"/>
              </a:rPr>
              <a:t>  from  Reports  where  </a:t>
            </a:r>
            <a:r>
              <a:rPr lang="en-US" altLang="zh-CN" sz="2400" dirty="0" err="1" smtClean="0">
                <a:solidFill>
                  <a:srgbClr val="4F4FFF"/>
                </a:solidFill>
                <a:latin typeface="微软雅黑" panose="020B0503020204020204" pitchFamily="34" charset="-122"/>
                <a:ea typeface="微软雅黑" panose="020B0503020204020204" pitchFamily="34" charset="-122"/>
              </a:rPr>
              <a:t>Cno</a:t>
            </a:r>
            <a:r>
              <a:rPr lang="en-US" altLang="zh-CN" sz="2400" dirty="0" smtClean="0">
                <a:solidFill>
                  <a:srgbClr val="4F4FFF"/>
                </a:solidFill>
                <a:latin typeface="微软雅黑" panose="020B0503020204020204" pitchFamily="34" charset="-122"/>
                <a:ea typeface="微软雅黑" panose="020B0503020204020204" pitchFamily="34" charset="-122"/>
              </a:rPr>
              <a:t>=‘C03’ order  by Grade  </a:t>
            </a:r>
            <a:r>
              <a:rPr lang="en-US" altLang="zh-CN" sz="2400" dirty="0" err="1" smtClean="0">
                <a:solidFill>
                  <a:srgbClr val="4F4FFF"/>
                </a:solidFill>
                <a:latin typeface="微软雅黑" panose="020B0503020204020204" pitchFamily="34" charset="-122"/>
                <a:ea typeface="微软雅黑" panose="020B0503020204020204" pitchFamily="34" charset="-122"/>
              </a:rPr>
              <a:t>desc</a:t>
            </a:r>
            <a:r>
              <a:rPr lang="en-US" altLang="zh-CN" sz="2400" dirty="0" smtClean="0">
                <a:solidFill>
                  <a:srgbClr val="4F4FFF"/>
                </a:solidFill>
                <a:latin typeface="微软雅黑" panose="020B0503020204020204" pitchFamily="34" charset="-122"/>
                <a:ea typeface="微软雅黑" panose="020B0503020204020204" pitchFamily="34" charset="-122"/>
              </a:rPr>
              <a:t>;</a:t>
            </a:r>
          </a:p>
          <a:p>
            <a:pPr indent="576000">
              <a:lnSpc>
                <a:spcPct val="150000"/>
              </a:lnSpc>
              <a:spcBef>
                <a:spcPct val="0"/>
              </a:spcBef>
              <a:buFont typeface="Symbol" panose="05050102010706020507" pitchFamily="18" charset="2"/>
              <a:buNone/>
            </a:pPr>
            <a:r>
              <a:rPr lang="zh-CN" altLang="en-US" sz="2400" dirty="0" smtClean="0">
                <a:solidFill>
                  <a:srgbClr val="4F4FFF"/>
                </a:solidFill>
                <a:latin typeface="微软雅黑" panose="020B0503020204020204" pitchFamily="34" charset="-122"/>
                <a:ea typeface="微软雅黑" panose="020B0503020204020204" pitchFamily="34" charset="-122"/>
              </a:rPr>
              <a:t>对于空值，若按升序排序，含空值的元组将最先显示。若按降序排序，空值的元组将最后显示。</a:t>
            </a:r>
            <a:endParaRPr lang="en-US" altLang="zh-CN" sz="2400" dirty="0" smtClean="0">
              <a:solidFill>
                <a:srgbClr val="4F4FFF"/>
              </a:solidFill>
              <a:latin typeface="微软雅黑" panose="020B0503020204020204" pitchFamily="34" charset="-122"/>
              <a:ea typeface="微软雅黑" panose="020B0503020204020204" pitchFamily="34" charset="-122"/>
            </a:endParaRPr>
          </a:p>
          <a:p>
            <a:pPr indent="576000">
              <a:lnSpc>
                <a:spcPct val="150000"/>
              </a:lnSpc>
              <a:spcBef>
                <a:spcPct val="0"/>
              </a:spcBef>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查询全体学生的情况，查询结果按所在系的系别编号</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en-US" altLang="zh-CN" sz="2400" dirty="0" err="1" smtClean="0">
                <a:solidFill>
                  <a:srgbClr val="DA3FFF"/>
                </a:solidFill>
                <a:latin typeface="微软雅黑" panose="020B0503020204020204" pitchFamily="34" charset="-122"/>
                <a:ea typeface="微软雅黑" panose="020B0503020204020204" pitchFamily="34" charset="-122"/>
              </a:rPr>
              <a:t>Dno</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zh-CN" altLang="en-US" sz="2400" dirty="0" smtClean="0">
                <a:solidFill>
                  <a:srgbClr val="DA3FFF"/>
                </a:solidFill>
                <a:latin typeface="微软雅黑" panose="020B0503020204020204" pitchFamily="34" charset="-122"/>
                <a:ea typeface="微软雅黑" panose="020B0503020204020204" pitchFamily="34" charset="-122"/>
              </a:rPr>
              <a:t>升序排列，同一系中的学生按年龄降序排列。</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select  *  from Students  order  by  </a:t>
            </a:r>
            <a:r>
              <a:rPr lang="en-US" altLang="zh-CN" sz="2400" dirty="0" err="1" smtClean="0">
                <a:solidFill>
                  <a:srgbClr val="4F4FFF"/>
                </a:solidFill>
                <a:latin typeface="微软雅黑" panose="020B0503020204020204" pitchFamily="34" charset="-122"/>
                <a:ea typeface="微软雅黑" panose="020B0503020204020204" pitchFamily="34" charset="-122"/>
              </a:rPr>
              <a:t>Dno</a:t>
            </a:r>
            <a:r>
              <a:rPr lang="en-US" altLang="zh-CN" sz="2400" dirty="0" smtClean="0">
                <a:solidFill>
                  <a:srgbClr val="4F4FFF"/>
                </a:solidFill>
                <a:latin typeface="微软雅黑" panose="020B0503020204020204" pitchFamily="34" charset="-122"/>
                <a:ea typeface="微软雅黑" panose="020B0503020204020204" pitchFamily="34" charset="-122"/>
              </a:rPr>
              <a:t> , </a:t>
            </a:r>
            <a:r>
              <a:rPr lang="en-US" altLang="zh-CN" sz="2400" dirty="0" err="1" smtClean="0">
                <a:solidFill>
                  <a:srgbClr val="4F4FFF"/>
                </a:solidFill>
                <a:latin typeface="微软雅黑" panose="020B0503020204020204" pitchFamily="34" charset="-122"/>
                <a:ea typeface="微软雅黑" panose="020B0503020204020204" pitchFamily="34" charset="-122"/>
              </a:rPr>
              <a:t>datename</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en-US" altLang="zh-CN" sz="2400" dirty="0" err="1" smtClean="0">
                <a:solidFill>
                  <a:srgbClr val="4F4FFF"/>
                </a:solidFill>
                <a:latin typeface="微软雅黑" panose="020B0503020204020204" pitchFamily="34" charset="-122"/>
                <a:ea typeface="微软雅黑" panose="020B0503020204020204" pitchFamily="34" charset="-122"/>
              </a:rPr>
              <a:t>yyyy,getdate</a:t>
            </a:r>
            <a:r>
              <a:rPr lang="en-US" altLang="zh-CN" sz="2400" dirty="0" smtClean="0">
                <a:solidFill>
                  <a:srgbClr val="4F4FFF"/>
                </a:solidFill>
                <a:latin typeface="微软雅黑" panose="020B0503020204020204" pitchFamily="34" charset="-122"/>
                <a:ea typeface="微软雅黑" panose="020B0503020204020204" pitchFamily="34" charset="-122"/>
              </a:rPr>
              <a:t>())-year(Birthday)  </a:t>
            </a:r>
            <a:r>
              <a:rPr lang="en-US" altLang="zh-CN" sz="2400" dirty="0" err="1" smtClean="0">
                <a:solidFill>
                  <a:srgbClr val="4F4FFF"/>
                </a:solidFill>
                <a:latin typeface="微软雅黑" panose="020B0503020204020204" pitchFamily="34" charset="-122"/>
                <a:ea typeface="微软雅黑" panose="020B0503020204020204" pitchFamily="34" charset="-122"/>
              </a:rPr>
              <a:t>desc</a:t>
            </a:r>
            <a:endParaRPr lang="zh-CN" altLang="en-US" sz="2400" dirty="0">
              <a:solidFill>
                <a:srgbClr val="4F4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9451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27611" y="323280"/>
            <a:ext cx="10293532" cy="5078313"/>
          </a:xfrm>
          <a:prstGeom prst="rect">
            <a:avLst/>
          </a:prstGeom>
        </p:spPr>
        <p:txBody>
          <a:bodyPr wrap="square">
            <a:spAutoFit/>
          </a:bodyPr>
          <a:lstStyle/>
          <a:p>
            <a:pPr algn="just">
              <a:lnSpc>
                <a:spcPct val="150000"/>
              </a:lnSpc>
              <a:buFont typeface="Symbol" panose="05050102010706020507" pitchFamily="18" charset="2"/>
              <a:buNone/>
            </a:pPr>
            <a:r>
              <a:rPr lang="zh-CN" altLang="en-US" sz="2400" dirty="0" smtClean="0">
                <a:solidFill>
                  <a:srgbClr val="FF3B3B"/>
                </a:solidFill>
                <a:latin typeface="微软雅黑" panose="020B0503020204020204" pitchFamily="34" charset="-122"/>
                <a:ea typeface="微软雅黑" panose="020B0503020204020204" pitchFamily="34" charset="-122"/>
              </a:rPr>
              <a:t>四、使用</a:t>
            </a:r>
            <a:r>
              <a:rPr lang="zh-CN" altLang="en-US" sz="2400" dirty="0">
                <a:solidFill>
                  <a:srgbClr val="FF3B3B"/>
                </a:solidFill>
                <a:latin typeface="微软雅黑" panose="020B0503020204020204" pitchFamily="34" charset="-122"/>
                <a:ea typeface="微软雅黑" panose="020B0503020204020204" pitchFamily="34" charset="-122"/>
              </a:rPr>
              <a:t>集函数            </a:t>
            </a:r>
            <a:endParaRPr lang="en-US" altLang="zh-CN" sz="2400" dirty="0">
              <a:solidFill>
                <a:srgbClr val="FF3B3B"/>
              </a:solidFill>
              <a:latin typeface="微软雅黑" panose="020B0503020204020204" pitchFamily="34" charset="-122"/>
              <a:ea typeface="微软雅黑" panose="020B0503020204020204" pitchFamily="34" charset="-122"/>
            </a:endParaRPr>
          </a:p>
          <a:p>
            <a:pPr indent="576000" algn="just">
              <a:lnSpc>
                <a:spcPct val="150000"/>
              </a:lnSpc>
              <a:buFont typeface="Symbol" panose="05050102010706020507" pitchFamily="18" charset="2"/>
              <a:buNone/>
            </a:pPr>
            <a:r>
              <a:rPr lang="zh-CN" altLang="en-US" sz="2400" dirty="0" smtClean="0">
                <a:solidFill>
                  <a:srgbClr val="4F4FFF"/>
                </a:solidFill>
                <a:latin typeface="微软雅黑" panose="020B0503020204020204" pitchFamily="34" charset="-122"/>
                <a:ea typeface="微软雅黑" panose="020B0503020204020204" pitchFamily="34" charset="-122"/>
              </a:rPr>
              <a:t>在</a:t>
            </a:r>
            <a:r>
              <a:rPr lang="en-US" altLang="zh-CN" sz="2400" dirty="0" smtClean="0">
                <a:solidFill>
                  <a:srgbClr val="4F4FFF"/>
                </a:solidFill>
                <a:latin typeface="微软雅黑" panose="020B0503020204020204" pitchFamily="34" charset="-122"/>
                <a:ea typeface="微软雅黑" panose="020B0503020204020204" pitchFamily="34" charset="-122"/>
              </a:rPr>
              <a:t>select</a:t>
            </a:r>
            <a:r>
              <a:rPr lang="zh-CN" altLang="en-US" sz="2400" dirty="0" smtClean="0">
                <a:solidFill>
                  <a:srgbClr val="4F4FFF"/>
                </a:solidFill>
                <a:latin typeface="微软雅黑" panose="020B0503020204020204" pitchFamily="34" charset="-122"/>
                <a:ea typeface="微软雅黑" panose="020B0503020204020204" pitchFamily="34" charset="-122"/>
              </a:rPr>
              <a:t>语句</a:t>
            </a:r>
            <a:r>
              <a:rPr lang="zh-CN" altLang="en-US" sz="2400" dirty="0">
                <a:solidFill>
                  <a:srgbClr val="4F4FFF"/>
                </a:solidFill>
                <a:latin typeface="微软雅黑" panose="020B0503020204020204" pitchFamily="34" charset="-122"/>
                <a:ea typeface="微软雅黑" panose="020B0503020204020204" pitchFamily="34" charset="-122"/>
              </a:rPr>
              <a:t>中</a:t>
            </a:r>
            <a:r>
              <a:rPr lang="zh-CN" altLang="en-US" sz="2400" dirty="0" smtClean="0">
                <a:solidFill>
                  <a:srgbClr val="4F4FFF"/>
                </a:solidFill>
                <a:latin typeface="微软雅黑" panose="020B0503020204020204" pitchFamily="34" charset="-122"/>
                <a:ea typeface="微软雅黑" panose="020B0503020204020204" pitchFamily="34" charset="-122"/>
              </a:rPr>
              <a:t>使用</a:t>
            </a:r>
            <a:r>
              <a:rPr lang="en-US" altLang="zh-CN" sz="2400" dirty="0" smtClean="0">
                <a:solidFill>
                  <a:srgbClr val="4F4FFF"/>
                </a:solidFill>
                <a:latin typeface="微软雅黑" panose="020B0503020204020204" pitchFamily="34" charset="-122"/>
                <a:ea typeface="微软雅黑" panose="020B0503020204020204" pitchFamily="34" charset="-122"/>
              </a:rPr>
              <a:t>count()</a:t>
            </a:r>
            <a:r>
              <a:rPr lang="zh-CN" altLang="en-US" sz="2400" dirty="0" smtClean="0">
                <a:solidFill>
                  <a:srgbClr val="4F4FFF"/>
                </a:solidFill>
                <a:latin typeface="微软雅黑" panose="020B0503020204020204" pitchFamily="34" charset="-122"/>
                <a:ea typeface="微软雅黑" panose="020B0503020204020204" pitchFamily="34" charset="-122"/>
              </a:rPr>
              <a:t>计算总数、使用</a:t>
            </a:r>
            <a:r>
              <a:rPr lang="en-US" altLang="zh-CN" sz="2400" dirty="0" err="1" smtClean="0">
                <a:solidFill>
                  <a:srgbClr val="4F4FFF"/>
                </a:solidFill>
                <a:latin typeface="微软雅黑" panose="020B0503020204020204" pitchFamily="34" charset="-122"/>
                <a:ea typeface="微软雅黑" panose="020B0503020204020204" pitchFamily="34" charset="-122"/>
              </a:rPr>
              <a:t>avg</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zh-CN" altLang="en-US" sz="2400" dirty="0" smtClean="0">
                <a:solidFill>
                  <a:srgbClr val="4F4FFF"/>
                </a:solidFill>
                <a:latin typeface="微软雅黑" panose="020B0503020204020204" pitchFamily="34" charset="-122"/>
                <a:ea typeface="微软雅黑" panose="020B0503020204020204" pitchFamily="34" charset="-122"/>
              </a:rPr>
              <a:t>求总数的平均值</a:t>
            </a:r>
            <a:r>
              <a:rPr lang="zh-CN" altLang="en-US" sz="2400" dirty="0">
                <a:solidFill>
                  <a:srgbClr val="4F4FFF"/>
                </a:solidFill>
                <a:latin typeface="微软雅黑" panose="020B0503020204020204" pitchFamily="34" charset="-122"/>
                <a:ea typeface="微软雅黑" panose="020B0503020204020204" pitchFamily="34" charset="-122"/>
              </a:rPr>
              <a:t>等</a:t>
            </a:r>
            <a:r>
              <a:rPr lang="en-US" altLang="zh-CN" sz="2400" dirty="0">
                <a:solidFill>
                  <a:srgbClr val="4F4FFF"/>
                </a:solidFill>
                <a:latin typeface="微软雅黑" panose="020B0503020204020204" pitchFamily="34" charset="-122"/>
                <a:ea typeface="微软雅黑" panose="020B0503020204020204" pitchFamily="34" charset="-122"/>
              </a:rPr>
              <a:t>SQL</a:t>
            </a:r>
            <a:r>
              <a:rPr lang="zh-CN" altLang="en-US" sz="2400" dirty="0">
                <a:solidFill>
                  <a:srgbClr val="4F4FFF"/>
                </a:solidFill>
                <a:latin typeface="微软雅黑" panose="020B0503020204020204" pitchFamily="34" charset="-122"/>
                <a:ea typeface="微软雅黑" panose="020B0503020204020204" pitchFamily="34" charset="-122"/>
              </a:rPr>
              <a:t>提供的标准集函数</a:t>
            </a:r>
            <a:r>
              <a:rPr lang="zh-CN" altLang="en-US" sz="2400" dirty="0" smtClean="0">
                <a:solidFill>
                  <a:srgbClr val="4F4FFF"/>
                </a:solidFill>
                <a:latin typeface="微软雅黑" panose="020B0503020204020204" pitchFamily="34" charset="-122"/>
                <a:ea typeface="微软雅黑" panose="020B0503020204020204" pitchFamily="34" charset="-122"/>
              </a:rPr>
              <a:t>。</a:t>
            </a:r>
            <a:endParaRPr lang="en-US" altLang="zh-CN" sz="2400" dirty="0" smtClean="0">
              <a:solidFill>
                <a:srgbClr val="4F4F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查询学生总人数。</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select  count(*)  from  Students;</a:t>
            </a:r>
          </a:p>
          <a:p>
            <a:pPr algn="just">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查询选修了课程的学生人数。</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select  count(distinct  </a:t>
            </a:r>
            <a:r>
              <a:rPr lang="en-US" altLang="zh-CN" sz="2400" dirty="0" err="1" smtClean="0">
                <a:solidFill>
                  <a:srgbClr val="4F4FFF"/>
                </a:solidFill>
                <a:latin typeface="微软雅黑" panose="020B0503020204020204" pitchFamily="34" charset="-122"/>
                <a:ea typeface="微软雅黑" panose="020B0503020204020204" pitchFamily="34" charset="-122"/>
              </a:rPr>
              <a:t>Sno</a:t>
            </a:r>
            <a:r>
              <a:rPr lang="en-US" altLang="zh-CN" sz="2400" dirty="0" smtClean="0">
                <a:solidFill>
                  <a:srgbClr val="4F4FFF"/>
                </a:solidFill>
                <a:latin typeface="微软雅黑" panose="020B0503020204020204" pitchFamily="34" charset="-122"/>
                <a:ea typeface="微软雅黑" panose="020B0503020204020204" pitchFamily="34" charset="-122"/>
              </a:rPr>
              <a:t>)  from  Reports</a:t>
            </a:r>
          </a:p>
          <a:p>
            <a:pPr indent="576000" algn="just">
              <a:lnSpc>
                <a:spcPct val="150000"/>
              </a:lnSpc>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一</a:t>
            </a:r>
            <a:r>
              <a:rPr lang="zh-CN" altLang="en-US" sz="2400" dirty="0" smtClean="0">
                <a:solidFill>
                  <a:srgbClr val="DA3FFF"/>
                </a:solidFill>
                <a:latin typeface="微软雅黑" panose="020B0503020204020204" pitchFamily="34" charset="-122"/>
                <a:ea typeface="微软雅黑" panose="020B0503020204020204" pitchFamily="34" charset="-122"/>
              </a:rPr>
              <a:t>个学生要选修多门课程，为了避免重复计算学生人数，必须在</a:t>
            </a:r>
            <a:r>
              <a:rPr lang="en-US" altLang="zh-CN" sz="2400" dirty="0" smtClean="0">
                <a:solidFill>
                  <a:srgbClr val="DA3FFF"/>
                </a:solidFill>
                <a:latin typeface="微软雅黑" panose="020B0503020204020204" pitchFamily="34" charset="-122"/>
                <a:ea typeface="微软雅黑" panose="020B0503020204020204" pitchFamily="34" charset="-122"/>
              </a:rPr>
              <a:t>count</a:t>
            </a:r>
            <a:r>
              <a:rPr lang="zh-CN" altLang="en-US" sz="2400" dirty="0" smtClean="0">
                <a:solidFill>
                  <a:srgbClr val="DA3FFF"/>
                </a:solidFill>
                <a:latin typeface="微软雅黑" panose="020B0503020204020204" pitchFamily="34" charset="-122"/>
                <a:ea typeface="微软雅黑" panose="020B0503020204020204" pitchFamily="34" charset="-122"/>
              </a:rPr>
              <a:t>函数中使用</a:t>
            </a:r>
            <a:r>
              <a:rPr lang="en-US" altLang="zh-CN" sz="2400" dirty="0" smtClean="0">
                <a:solidFill>
                  <a:srgbClr val="DA3FFF"/>
                </a:solidFill>
                <a:latin typeface="微软雅黑" panose="020B0503020204020204" pitchFamily="34" charset="-122"/>
                <a:ea typeface="微软雅黑" panose="020B0503020204020204" pitchFamily="34" charset="-122"/>
              </a:rPr>
              <a:t>distinct</a:t>
            </a:r>
            <a:r>
              <a:rPr lang="zh-CN" altLang="en-US" sz="2400" dirty="0" smtClean="0">
                <a:solidFill>
                  <a:srgbClr val="DA3FFF"/>
                </a:solidFill>
                <a:latin typeface="微软雅黑" panose="020B0503020204020204" pitchFamily="34" charset="-122"/>
                <a:ea typeface="微软雅黑" panose="020B0503020204020204" pitchFamily="34" charset="-122"/>
              </a:rPr>
              <a:t>短语。</a:t>
            </a:r>
            <a:endParaRPr lang="en-US" altLang="zh-CN" sz="2400" dirty="0" smtClean="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12817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27611" y="323280"/>
            <a:ext cx="10293532" cy="2308324"/>
          </a:xfrm>
          <a:prstGeom prst="rect">
            <a:avLst/>
          </a:prstGeom>
        </p:spPr>
        <p:txBody>
          <a:bodyPr wrap="square">
            <a:spAutoFit/>
          </a:bodyPr>
          <a:lstStyle/>
          <a:p>
            <a:pPr algn="just">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计算选修课程号为</a:t>
            </a:r>
            <a:r>
              <a:rPr lang="en-US" altLang="zh-CN" sz="2400" dirty="0" smtClean="0">
                <a:solidFill>
                  <a:srgbClr val="DA3FFF"/>
                </a:solidFill>
                <a:latin typeface="微软雅黑" panose="020B0503020204020204" pitchFamily="34" charset="-122"/>
                <a:ea typeface="微软雅黑" panose="020B0503020204020204" pitchFamily="34" charset="-122"/>
              </a:rPr>
              <a:t>C01</a:t>
            </a:r>
            <a:r>
              <a:rPr lang="zh-CN" altLang="en-US" sz="2400" dirty="0" smtClean="0">
                <a:solidFill>
                  <a:srgbClr val="DA3FFF"/>
                </a:solidFill>
                <a:latin typeface="微软雅黑" panose="020B0503020204020204" pitchFamily="34" charset="-122"/>
                <a:ea typeface="微软雅黑" panose="020B0503020204020204" pitchFamily="34" charset="-122"/>
              </a:rPr>
              <a:t>号课程的学生平均成绩。</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avg</a:t>
            </a:r>
            <a:r>
              <a:rPr lang="en-US" altLang="zh-CN" sz="2400" dirty="0" smtClean="0">
                <a:solidFill>
                  <a:srgbClr val="4F4FFF"/>
                </a:solidFill>
                <a:latin typeface="微软雅黑" panose="020B0503020204020204" pitchFamily="34" charset="-122"/>
                <a:ea typeface="微软雅黑" panose="020B0503020204020204" pitchFamily="34" charset="-122"/>
              </a:rPr>
              <a:t>(Grade)  from  Reports  where  </a:t>
            </a:r>
            <a:r>
              <a:rPr lang="en-US" altLang="zh-CN" sz="2400" dirty="0" err="1" smtClean="0">
                <a:solidFill>
                  <a:srgbClr val="4F4FFF"/>
                </a:solidFill>
                <a:latin typeface="微软雅黑" panose="020B0503020204020204" pitchFamily="34" charset="-122"/>
                <a:ea typeface="微软雅黑" panose="020B0503020204020204" pitchFamily="34" charset="-122"/>
              </a:rPr>
              <a:t>Cno</a:t>
            </a:r>
            <a:r>
              <a:rPr lang="en-US" altLang="zh-CN" sz="2400" dirty="0" smtClean="0">
                <a:solidFill>
                  <a:srgbClr val="4F4FFF"/>
                </a:solidFill>
                <a:latin typeface="微软雅黑" panose="020B0503020204020204" pitchFamily="34" charset="-122"/>
                <a:ea typeface="微软雅黑" panose="020B0503020204020204" pitchFamily="34" charset="-122"/>
              </a:rPr>
              <a:t>='C01‘</a:t>
            </a:r>
          </a:p>
          <a:p>
            <a:pPr algn="just">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查询选修了</a:t>
            </a:r>
            <a:r>
              <a:rPr lang="en-US" altLang="zh-CN" sz="2400" dirty="0" smtClean="0">
                <a:solidFill>
                  <a:srgbClr val="DA3FFF"/>
                </a:solidFill>
                <a:latin typeface="微软雅黑" panose="020B0503020204020204" pitchFamily="34" charset="-122"/>
                <a:ea typeface="微软雅黑" panose="020B0503020204020204" pitchFamily="34" charset="-122"/>
              </a:rPr>
              <a:t>C01</a:t>
            </a:r>
            <a:r>
              <a:rPr lang="zh-CN" altLang="en-US" sz="2400" dirty="0" smtClean="0">
                <a:solidFill>
                  <a:srgbClr val="DA3FFF"/>
                </a:solidFill>
                <a:latin typeface="微软雅黑" panose="020B0503020204020204" pitchFamily="34" charset="-122"/>
                <a:ea typeface="微软雅黑" panose="020B0503020204020204" pitchFamily="34" charset="-122"/>
              </a:rPr>
              <a:t>号课程的学生最好分数。</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select  max(Grade)  from  Reports  where  </a:t>
            </a:r>
            <a:r>
              <a:rPr lang="en-US" altLang="zh-CN" sz="2400" dirty="0" err="1" smtClean="0">
                <a:solidFill>
                  <a:srgbClr val="4F4FFF"/>
                </a:solidFill>
                <a:latin typeface="微软雅黑" panose="020B0503020204020204" pitchFamily="34" charset="-122"/>
                <a:ea typeface="微软雅黑" panose="020B0503020204020204" pitchFamily="34" charset="-122"/>
              </a:rPr>
              <a:t>Cno</a:t>
            </a:r>
            <a:r>
              <a:rPr lang="en-US" altLang="zh-CN" sz="2400" dirty="0" smtClean="0">
                <a:solidFill>
                  <a:srgbClr val="4F4FFF"/>
                </a:solidFill>
                <a:latin typeface="微软雅黑" panose="020B0503020204020204" pitchFamily="34" charset="-122"/>
                <a:ea typeface="微软雅黑" panose="020B0503020204020204" pitchFamily="34" charset="-122"/>
              </a:rPr>
              <a:t>=‘C01’</a:t>
            </a:r>
            <a:endParaRPr lang="zh-CN" altLang="en-US" sz="2400" dirty="0">
              <a:solidFill>
                <a:srgbClr val="4F4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2422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45921" y="403333"/>
            <a:ext cx="9797142" cy="5632311"/>
          </a:xfrm>
          <a:prstGeom prst="rect">
            <a:avLst/>
          </a:prstGeom>
        </p:spPr>
        <p:txBody>
          <a:bodyPr wrap="square">
            <a:spAutoFit/>
          </a:bodyPr>
          <a:lstStyle/>
          <a:p>
            <a:pPr algn="just">
              <a:lnSpc>
                <a:spcPct val="150000"/>
              </a:lnSpc>
            </a:pPr>
            <a:r>
              <a:rPr lang="zh-CN" altLang="en-US" sz="2400" dirty="0" smtClean="0">
                <a:solidFill>
                  <a:srgbClr val="FF3B3B"/>
                </a:solidFill>
                <a:latin typeface="微软雅黑" panose="020B0503020204020204" pitchFamily="34" charset="-122"/>
                <a:ea typeface="微软雅黑" panose="020B0503020204020204" pitchFamily="34" charset="-122"/>
              </a:rPr>
              <a:t>五、</a:t>
            </a:r>
            <a:r>
              <a:rPr lang="zh-CN" altLang="en-US" sz="2400" dirty="0" smtClean="0">
                <a:solidFill>
                  <a:srgbClr val="FF3B3B"/>
                </a:solidFill>
                <a:latin typeface="微软雅黑" panose="020B0503020204020204" pitchFamily="34" charset="-122"/>
                <a:ea typeface="微软雅黑" panose="020B0503020204020204" pitchFamily="34" charset="-122"/>
              </a:rPr>
              <a:t>查询</a:t>
            </a:r>
            <a:r>
              <a:rPr lang="zh-CN" altLang="en-US" sz="2400" dirty="0">
                <a:solidFill>
                  <a:srgbClr val="FF3B3B"/>
                </a:solidFill>
                <a:latin typeface="微软雅黑" panose="020B0503020204020204" pitchFamily="34" charset="-122"/>
                <a:ea typeface="微软雅黑" panose="020B0503020204020204" pitchFamily="34" charset="-122"/>
              </a:rPr>
              <a:t>结果分组</a:t>
            </a:r>
            <a:endParaRPr lang="en-US" altLang="zh-CN" sz="2400" dirty="0">
              <a:solidFill>
                <a:srgbClr val="FF3B3B"/>
              </a:solidFill>
              <a:latin typeface="微软雅黑" panose="020B0503020204020204" pitchFamily="34" charset="-122"/>
              <a:ea typeface="微软雅黑" panose="020B0503020204020204" pitchFamily="34" charset="-122"/>
            </a:endParaRPr>
          </a:p>
          <a:p>
            <a:pPr indent="576000" algn="just">
              <a:lnSpc>
                <a:spcPct val="150000"/>
              </a:lnSpc>
            </a:pPr>
            <a:r>
              <a:rPr lang="zh-CN" altLang="en-US" sz="2400" dirty="0" smtClean="0">
                <a:solidFill>
                  <a:srgbClr val="3737FF"/>
                </a:solidFill>
                <a:latin typeface="微软雅黑" panose="020B0503020204020204" pitchFamily="34" charset="-122"/>
                <a:ea typeface="微软雅黑" panose="020B0503020204020204" pitchFamily="34" charset="-122"/>
              </a:rPr>
              <a:t>在</a:t>
            </a:r>
            <a:r>
              <a:rPr lang="en-US" altLang="zh-CN" sz="2400" dirty="0" smtClean="0">
                <a:solidFill>
                  <a:srgbClr val="3737FF"/>
                </a:solidFill>
                <a:latin typeface="微软雅黑" panose="020B0503020204020204" pitchFamily="34" charset="-122"/>
                <a:ea typeface="微软雅黑" panose="020B0503020204020204" pitchFamily="34" charset="-122"/>
              </a:rPr>
              <a:t>select</a:t>
            </a:r>
            <a:r>
              <a:rPr lang="zh-CN" altLang="en-US" sz="2400" dirty="0" smtClean="0">
                <a:solidFill>
                  <a:srgbClr val="3737FF"/>
                </a:solidFill>
                <a:latin typeface="微软雅黑" panose="020B0503020204020204" pitchFamily="34" charset="-122"/>
                <a:ea typeface="微软雅黑" panose="020B0503020204020204" pitchFamily="34" charset="-122"/>
              </a:rPr>
              <a:t>语句</a:t>
            </a:r>
            <a:r>
              <a:rPr lang="zh-CN" altLang="en-US" sz="2400" dirty="0">
                <a:solidFill>
                  <a:srgbClr val="3737FF"/>
                </a:solidFill>
                <a:latin typeface="微软雅黑" panose="020B0503020204020204" pitchFamily="34" charset="-122"/>
                <a:ea typeface="微软雅黑" panose="020B0503020204020204" pitchFamily="34" charset="-122"/>
              </a:rPr>
              <a:t>中</a:t>
            </a:r>
            <a:r>
              <a:rPr lang="zh-CN" altLang="en-US" sz="2400" dirty="0" smtClean="0">
                <a:solidFill>
                  <a:srgbClr val="3737FF"/>
                </a:solidFill>
                <a:latin typeface="微软雅黑" panose="020B0503020204020204" pitchFamily="34" charset="-122"/>
                <a:ea typeface="微软雅黑" panose="020B0503020204020204" pitchFamily="34" charset="-122"/>
              </a:rPr>
              <a:t>使用</a:t>
            </a:r>
            <a:r>
              <a:rPr lang="en-US" altLang="zh-CN" sz="2400" dirty="0" smtClean="0">
                <a:solidFill>
                  <a:srgbClr val="3737FF"/>
                </a:solidFill>
                <a:latin typeface="微软雅黑" panose="020B0503020204020204" pitchFamily="34" charset="-122"/>
                <a:ea typeface="微软雅黑" panose="020B0503020204020204" pitchFamily="34" charset="-122"/>
              </a:rPr>
              <a:t>group by</a:t>
            </a:r>
            <a:r>
              <a:rPr lang="zh-CN" altLang="en-US" sz="2400" dirty="0" smtClean="0">
                <a:solidFill>
                  <a:srgbClr val="3737FF"/>
                </a:solidFill>
                <a:latin typeface="微软雅黑" panose="020B0503020204020204" pitchFamily="34" charset="-122"/>
                <a:ea typeface="微软雅黑" panose="020B0503020204020204" pitchFamily="34" charset="-122"/>
              </a:rPr>
              <a:t>子句</a:t>
            </a:r>
            <a:r>
              <a:rPr lang="zh-CN" altLang="en-US" sz="2400" dirty="0">
                <a:solidFill>
                  <a:srgbClr val="3737FF"/>
                </a:solidFill>
                <a:latin typeface="微软雅黑" panose="020B0503020204020204" pitchFamily="34" charset="-122"/>
                <a:ea typeface="微软雅黑" panose="020B0503020204020204" pitchFamily="34" charset="-122"/>
              </a:rPr>
              <a:t>将查询结果表按照某一列或多列的值分组，使其列值相等的为一组。还可以</a:t>
            </a:r>
            <a:r>
              <a:rPr lang="zh-CN" altLang="en-US" sz="2400" dirty="0" smtClean="0">
                <a:solidFill>
                  <a:srgbClr val="3737FF"/>
                </a:solidFill>
                <a:latin typeface="微软雅黑" panose="020B0503020204020204" pitchFamily="34" charset="-122"/>
                <a:ea typeface="微软雅黑" panose="020B0503020204020204" pitchFamily="34" charset="-122"/>
              </a:rPr>
              <a:t>用</a:t>
            </a:r>
            <a:r>
              <a:rPr lang="en-US" altLang="zh-CN" sz="2400" dirty="0" smtClean="0">
                <a:solidFill>
                  <a:srgbClr val="3737FF"/>
                </a:solidFill>
                <a:latin typeface="微软雅黑" panose="020B0503020204020204" pitchFamily="34" charset="-122"/>
                <a:ea typeface="微软雅黑" panose="020B0503020204020204" pitchFamily="34" charset="-122"/>
              </a:rPr>
              <a:t>having</a:t>
            </a:r>
            <a:r>
              <a:rPr lang="zh-CN" altLang="en-US" sz="2400" dirty="0" smtClean="0">
                <a:solidFill>
                  <a:srgbClr val="3737FF"/>
                </a:solidFill>
                <a:latin typeface="微软雅黑" panose="020B0503020204020204" pitchFamily="34" charset="-122"/>
                <a:ea typeface="微软雅黑" panose="020B0503020204020204" pitchFamily="34" charset="-122"/>
              </a:rPr>
              <a:t>短语</a:t>
            </a:r>
            <a:r>
              <a:rPr lang="zh-CN" altLang="en-US" sz="2400" dirty="0">
                <a:solidFill>
                  <a:srgbClr val="3737FF"/>
                </a:solidFill>
                <a:latin typeface="微软雅黑" panose="020B0503020204020204" pitchFamily="34" charset="-122"/>
                <a:ea typeface="微软雅黑" panose="020B0503020204020204" pitchFamily="34" charset="-122"/>
              </a:rPr>
              <a:t>指定结果组满足的条件</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indent="576000" algn="just">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group by</a:t>
            </a:r>
            <a:r>
              <a:rPr lang="zh-CN" altLang="en-US" sz="2400" dirty="0" smtClean="0">
                <a:solidFill>
                  <a:srgbClr val="3737FF"/>
                </a:solidFill>
                <a:latin typeface="微软雅黑" panose="020B0503020204020204" pitchFamily="34" charset="-122"/>
                <a:ea typeface="微软雅黑" panose="020B0503020204020204" pitchFamily="34" charset="-122"/>
              </a:rPr>
              <a:t>子句将查询结果表按某一列或多列分组，值相等的位</a:t>
            </a:r>
            <a:r>
              <a:rPr lang="zh-CN" altLang="en-US" sz="2400" dirty="0">
                <a:solidFill>
                  <a:srgbClr val="3737FF"/>
                </a:solidFill>
                <a:latin typeface="微软雅黑" panose="020B0503020204020204" pitchFamily="34" charset="-122"/>
                <a:ea typeface="微软雅黑" panose="020B0503020204020204" pitchFamily="34" charset="-122"/>
              </a:rPr>
              <a:t>于</a:t>
            </a:r>
            <a:r>
              <a:rPr lang="zh-CN" altLang="en-US" sz="2400" dirty="0" smtClean="0">
                <a:solidFill>
                  <a:srgbClr val="3737FF"/>
                </a:solidFill>
                <a:latin typeface="微软雅黑" panose="020B0503020204020204" pitchFamily="34" charset="-122"/>
                <a:ea typeface="微软雅黑" panose="020B0503020204020204" pitchFamily="34" charset="-122"/>
              </a:rPr>
              <a:t>一组。</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求各个课程号</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en-US" altLang="zh-CN" sz="2400" dirty="0" err="1" smtClean="0">
                <a:solidFill>
                  <a:srgbClr val="DA3FFF"/>
                </a:solidFill>
                <a:latin typeface="微软雅黑" panose="020B0503020204020204" pitchFamily="34" charset="-122"/>
                <a:ea typeface="微软雅黑" panose="020B0503020204020204" pitchFamily="34" charset="-122"/>
              </a:rPr>
              <a:t>Cno</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zh-CN" altLang="en-US" sz="2400" dirty="0" smtClean="0">
                <a:solidFill>
                  <a:srgbClr val="DA3FFF"/>
                </a:solidFill>
                <a:latin typeface="微软雅黑" panose="020B0503020204020204" pitchFamily="34" charset="-122"/>
                <a:ea typeface="微软雅黑" panose="020B0503020204020204" pitchFamily="34" charset="-122"/>
              </a:rPr>
              <a:t>及相应的选课人数。</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err="1" smtClean="0">
                <a:solidFill>
                  <a:srgbClr val="3737FF"/>
                </a:solidFill>
                <a:latin typeface="微软雅黑" panose="020B0503020204020204" pitchFamily="34" charset="-122"/>
                <a:ea typeface="微软雅黑" panose="020B0503020204020204" pitchFamily="34" charset="-122"/>
              </a:rPr>
              <a:t>Cno,count</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en-US" altLang="zh-CN" sz="2400" dirty="0" smtClean="0">
                <a:solidFill>
                  <a:srgbClr val="3737FF"/>
                </a:solidFill>
                <a:latin typeface="微软雅黑" panose="020B0503020204020204" pitchFamily="34" charset="-122"/>
                <a:ea typeface="微软雅黑" panose="020B0503020204020204" pitchFamily="34" charset="-122"/>
              </a:rPr>
              <a:t>)  </a:t>
            </a:r>
            <a:r>
              <a:rPr lang="en-US" altLang="zh-CN" sz="2400" dirty="0" err="1" smtClean="0">
                <a:solidFill>
                  <a:srgbClr val="3737FF"/>
                </a:solidFill>
                <a:latin typeface="微软雅黑" panose="020B0503020204020204" pitchFamily="34" charset="-122"/>
                <a:ea typeface="微软雅黑" panose="020B0503020204020204" pitchFamily="34" charset="-122"/>
              </a:rPr>
              <a:t>CntSno</a:t>
            </a:r>
            <a:r>
              <a:rPr lang="en-US" altLang="zh-CN" sz="2400" dirty="0" smtClean="0">
                <a:solidFill>
                  <a:srgbClr val="3737FF"/>
                </a:solidFill>
                <a:latin typeface="微软雅黑" panose="020B0503020204020204" pitchFamily="34" charset="-122"/>
                <a:ea typeface="微软雅黑" panose="020B0503020204020204" pitchFamily="34" charset="-122"/>
              </a:rPr>
              <a:t>  from  Reports  group  by  </a:t>
            </a:r>
            <a:r>
              <a:rPr lang="en-US" altLang="zh-CN" sz="2400" dirty="0" err="1" smtClean="0">
                <a:solidFill>
                  <a:srgbClr val="3737FF"/>
                </a:solidFill>
                <a:latin typeface="微软雅黑" panose="020B0503020204020204" pitchFamily="34" charset="-122"/>
                <a:ea typeface="微软雅黑" panose="020B0503020204020204" pitchFamily="34" charset="-122"/>
              </a:rPr>
              <a:t>Cno</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indent="576000" algn="just">
              <a:lnSpc>
                <a:spcPct val="150000"/>
              </a:lnSpc>
            </a:pPr>
            <a:r>
              <a:rPr lang="zh-CN" altLang="en-US" sz="2400" dirty="0">
                <a:solidFill>
                  <a:srgbClr val="3737FF"/>
                </a:solidFill>
                <a:latin typeface="微软雅黑" panose="020B0503020204020204" pitchFamily="34" charset="-122"/>
                <a:ea typeface="微软雅黑" panose="020B0503020204020204" pitchFamily="34" charset="-122"/>
              </a:rPr>
              <a:t>该</a:t>
            </a:r>
            <a:r>
              <a:rPr lang="zh-CN" altLang="en-US" sz="2400" dirty="0" smtClean="0">
                <a:solidFill>
                  <a:srgbClr val="3737FF"/>
                </a:solidFill>
                <a:latin typeface="微软雅黑" panose="020B0503020204020204" pitchFamily="34" charset="-122"/>
                <a:ea typeface="微软雅黑" panose="020B0503020204020204" pitchFamily="34" charset="-122"/>
              </a:rPr>
              <a:t>语句对查询结果按</a:t>
            </a:r>
            <a:r>
              <a:rPr lang="en-US" altLang="zh-CN" sz="2400" dirty="0" err="1" smtClean="0">
                <a:solidFill>
                  <a:srgbClr val="3737FF"/>
                </a:solidFill>
                <a:latin typeface="微软雅黑" panose="020B0503020204020204" pitchFamily="34" charset="-122"/>
                <a:ea typeface="微软雅黑" panose="020B0503020204020204" pitchFamily="34" charset="-122"/>
              </a:rPr>
              <a:t>Cno</a:t>
            </a:r>
            <a:r>
              <a:rPr lang="zh-CN" altLang="en-US" sz="2400" dirty="0" smtClean="0">
                <a:solidFill>
                  <a:srgbClr val="3737FF"/>
                </a:solidFill>
                <a:latin typeface="微软雅黑" panose="020B0503020204020204" pitchFamily="34" charset="-122"/>
                <a:ea typeface="微软雅黑" panose="020B0503020204020204" pitchFamily="34" charset="-122"/>
              </a:rPr>
              <a:t>的值分组，所有具有相同</a:t>
            </a:r>
            <a:r>
              <a:rPr lang="en-US" altLang="zh-CN" sz="2400" dirty="0" err="1" smtClean="0">
                <a:solidFill>
                  <a:srgbClr val="3737FF"/>
                </a:solidFill>
                <a:latin typeface="微软雅黑" panose="020B0503020204020204" pitchFamily="34" charset="-122"/>
                <a:ea typeface="微软雅黑" panose="020B0503020204020204" pitchFamily="34" charset="-122"/>
              </a:rPr>
              <a:t>Cno</a:t>
            </a:r>
            <a:r>
              <a:rPr lang="zh-CN" altLang="en-US" sz="2400" dirty="0" smtClean="0">
                <a:solidFill>
                  <a:srgbClr val="3737FF"/>
                </a:solidFill>
                <a:latin typeface="微软雅黑" panose="020B0503020204020204" pitchFamily="34" charset="-122"/>
                <a:ea typeface="微软雅黑" panose="020B0503020204020204" pitchFamily="34" charset="-122"/>
              </a:rPr>
              <a:t>值的元组为一组，然后对每一组作用集函数</a:t>
            </a:r>
            <a:r>
              <a:rPr lang="en-US" altLang="zh-CN" sz="2400" dirty="0" smtClean="0">
                <a:solidFill>
                  <a:srgbClr val="3737FF"/>
                </a:solidFill>
                <a:latin typeface="微软雅黑" panose="020B0503020204020204" pitchFamily="34" charset="-122"/>
                <a:ea typeface="微软雅黑" panose="020B0503020204020204" pitchFamily="34" charset="-122"/>
              </a:rPr>
              <a:t>count</a:t>
            </a:r>
            <a:r>
              <a:rPr lang="zh-CN" altLang="en-US" sz="2400" dirty="0" smtClean="0">
                <a:solidFill>
                  <a:srgbClr val="3737FF"/>
                </a:solidFill>
                <a:latin typeface="微软雅黑" panose="020B0503020204020204" pitchFamily="34" charset="-122"/>
                <a:ea typeface="微软雅黑" panose="020B0503020204020204" pitchFamily="34" charset="-122"/>
              </a:rPr>
              <a:t>计算，以求得该组的学生人数。</a:t>
            </a:r>
            <a:endParaRPr lang="zh-CN" altLang="en-US"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4718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194" y="403333"/>
            <a:ext cx="10432869" cy="4524315"/>
          </a:xfrm>
          <a:prstGeom prst="rect">
            <a:avLst/>
          </a:prstGeom>
        </p:spPr>
        <p:txBody>
          <a:bodyPr wrap="square">
            <a:spAutoFit/>
          </a:bodyPr>
          <a:lstStyle/>
          <a:p>
            <a:pPr algn="just">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查询</a:t>
            </a:r>
            <a:r>
              <a:rPr lang="zh-CN" altLang="en-US" sz="2400" dirty="0">
                <a:solidFill>
                  <a:srgbClr val="DA3FFF"/>
                </a:solidFill>
                <a:latin typeface="微软雅黑" panose="020B0503020204020204" pitchFamily="34" charset="-122"/>
                <a:ea typeface="微软雅黑" panose="020B0503020204020204" pitchFamily="34" charset="-122"/>
              </a:rPr>
              <a:t>选修了</a:t>
            </a:r>
            <a:r>
              <a:rPr lang="en-US" altLang="zh-CN" sz="2400" dirty="0">
                <a:solidFill>
                  <a:srgbClr val="DA3FFF"/>
                </a:solidFill>
                <a:latin typeface="微软雅黑" panose="020B0503020204020204" pitchFamily="34" charset="-122"/>
                <a:ea typeface="微软雅黑" panose="020B0503020204020204" pitchFamily="34" charset="-122"/>
              </a:rPr>
              <a:t>3</a:t>
            </a:r>
            <a:r>
              <a:rPr lang="zh-CN" altLang="en-US" sz="2400" dirty="0">
                <a:solidFill>
                  <a:srgbClr val="DA3FFF"/>
                </a:solidFill>
                <a:latin typeface="微软雅黑" panose="020B0503020204020204" pitchFamily="34" charset="-122"/>
                <a:ea typeface="微软雅黑" panose="020B0503020204020204" pitchFamily="34" charset="-122"/>
              </a:rPr>
              <a:t>门或</a:t>
            </a:r>
            <a:r>
              <a:rPr lang="en-US" altLang="zh-CN" sz="2400" dirty="0">
                <a:solidFill>
                  <a:srgbClr val="DA3FFF"/>
                </a:solidFill>
                <a:latin typeface="微软雅黑" panose="020B0503020204020204" pitchFamily="34" charset="-122"/>
                <a:ea typeface="微软雅黑" panose="020B0503020204020204" pitchFamily="34" charset="-122"/>
              </a:rPr>
              <a:t>3</a:t>
            </a:r>
            <a:r>
              <a:rPr lang="zh-CN" altLang="en-US" sz="2400" dirty="0">
                <a:solidFill>
                  <a:srgbClr val="DA3FFF"/>
                </a:solidFill>
                <a:latin typeface="微软雅黑" panose="020B0503020204020204" pitchFamily="34" charset="-122"/>
                <a:ea typeface="微软雅黑" panose="020B0503020204020204" pitchFamily="34" charset="-122"/>
              </a:rPr>
              <a:t>门以上课程的学生学号</a:t>
            </a:r>
            <a:r>
              <a:rPr lang="en-US" altLang="zh-CN" sz="2400" dirty="0">
                <a:solidFill>
                  <a:srgbClr val="DA3FFF"/>
                </a:solidFill>
                <a:latin typeface="微软雅黑" panose="020B0503020204020204" pitchFamily="34" charset="-122"/>
                <a:ea typeface="微软雅黑" panose="020B0503020204020204" pitchFamily="34" charset="-122"/>
              </a:rPr>
              <a:t>(</a:t>
            </a:r>
            <a:r>
              <a:rPr lang="en-US" altLang="zh-CN" sz="2400" dirty="0" err="1">
                <a:solidFill>
                  <a:srgbClr val="DA3FFF"/>
                </a:solidFill>
                <a:latin typeface="微软雅黑" panose="020B0503020204020204" pitchFamily="34" charset="-122"/>
                <a:ea typeface="微软雅黑" panose="020B0503020204020204" pitchFamily="34" charset="-122"/>
              </a:rPr>
              <a:t>Sno</a:t>
            </a:r>
            <a:r>
              <a:rPr lang="en-US" altLang="zh-CN" sz="2400" dirty="0">
                <a:solidFill>
                  <a:srgbClr val="DA3FFF"/>
                </a:solidFill>
                <a:latin typeface="微软雅黑" panose="020B0503020204020204" pitchFamily="34" charset="-122"/>
                <a:ea typeface="微软雅黑" panose="020B0503020204020204" pitchFamily="34" charset="-122"/>
              </a:rPr>
              <a:t>)</a:t>
            </a:r>
            <a:r>
              <a:rPr lang="zh-CN" altLang="en-US" sz="2400" dirty="0">
                <a:solidFill>
                  <a:srgbClr val="DA3FFF"/>
                </a:solidFill>
                <a:latin typeface="微软雅黑" panose="020B0503020204020204" pitchFamily="34" charset="-122"/>
                <a:ea typeface="微软雅黑" panose="020B0503020204020204" pitchFamily="34" charset="-122"/>
              </a:rPr>
              <a:t>。其命令为：</a:t>
            </a: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en-US" altLang="zh-CN" sz="2400" dirty="0" smtClean="0">
                <a:solidFill>
                  <a:srgbClr val="3737FF"/>
                </a:solidFill>
                <a:latin typeface="微软雅黑" panose="020B0503020204020204" pitchFamily="34" charset="-122"/>
                <a:ea typeface="微软雅黑" panose="020B0503020204020204" pitchFamily="34" charset="-122"/>
              </a:rPr>
              <a:t>  from  Reports  group  by </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en-US" altLang="zh-CN" sz="2400" dirty="0" smtClean="0">
                <a:solidFill>
                  <a:srgbClr val="3737FF"/>
                </a:solidFill>
                <a:latin typeface="微软雅黑" panose="020B0503020204020204" pitchFamily="34" charset="-122"/>
                <a:ea typeface="微软雅黑" panose="020B0503020204020204" pitchFamily="34" charset="-122"/>
              </a:rPr>
              <a:t>  having count(</a:t>
            </a:r>
            <a:r>
              <a:rPr lang="en-US" altLang="zh-CN" sz="2400" dirty="0" err="1" smtClean="0">
                <a:solidFill>
                  <a:srgbClr val="3737FF"/>
                </a:solidFill>
                <a:latin typeface="微软雅黑" panose="020B0503020204020204" pitchFamily="34" charset="-122"/>
                <a:ea typeface="微软雅黑" panose="020B0503020204020204" pitchFamily="34" charset="-122"/>
              </a:rPr>
              <a:t>Cno</a:t>
            </a:r>
            <a:r>
              <a:rPr lang="en-US" altLang="zh-CN" sz="2400" dirty="0">
                <a:solidFill>
                  <a:srgbClr val="3737FF"/>
                </a:solidFill>
                <a:latin typeface="微软雅黑" panose="020B0503020204020204" pitchFamily="34" charset="-122"/>
                <a:ea typeface="微软雅黑" panose="020B0503020204020204" pitchFamily="34" charset="-122"/>
              </a:rPr>
              <a:t>)&gt;=</a:t>
            </a:r>
            <a:r>
              <a:rPr lang="en-US" altLang="zh-CN" sz="2400" dirty="0" smtClean="0">
                <a:solidFill>
                  <a:srgbClr val="3737FF"/>
                </a:solidFill>
                <a:latin typeface="微软雅黑" panose="020B0503020204020204" pitchFamily="34" charset="-122"/>
                <a:ea typeface="微软雅黑" panose="020B0503020204020204" pitchFamily="34" charset="-122"/>
              </a:rPr>
              <a:t>3</a:t>
            </a:r>
          </a:p>
          <a:p>
            <a:pPr indent="576000">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group by</a:t>
            </a:r>
            <a:r>
              <a:rPr lang="zh-CN" altLang="en-US" sz="2400" dirty="0" smtClean="0">
                <a:solidFill>
                  <a:srgbClr val="3737FF"/>
                </a:solidFill>
                <a:latin typeface="微软雅黑" panose="020B0503020204020204" pitchFamily="34" charset="-122"/>
                <a:ea typeface="微软雅黑" panose="020B0503020204020204" pitchFamily="34" charset="-122"/>
              </a:rPr>
              <a:t>自己先按</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zh-CN" altLang="en-US" sz="2400" dirty="0" smtClean="0">
                <a:solidFill>
                  <a:srgbClr val="3737FF"/>
                </a:solidFill>
                <a:latin typeface="微软雅黑" panose="020B0503020204020204" pitchFamily="34" charset="-122"/>
                <a:ea typeface="微软雅黑" panose="020B0503020204020204" pitchFamily="34" charset="-122"/>
              </a:rPr>
              <a:t>进行分组，再用集函数</a:t>
            </a:r>
            <a:r>
              <a:rPr lang="en-US" altLang="zh-CN" sz="2400" dirty="0" smtClean="0">
                <a:solidFill>
                  <a:srgbClr val="3737FF"/>
                </a:solidFill>
                <a:latin typeface="微软雅黑" panose="020B0503020204020204" pitchFamily="34" charset="-122"/>
                <a:ea typeface="微软雅黑" panose="020B0503020204020204" pitchFamily="34" charset="-122"/>
              </a:rPr>
              <a:t>count</a:t>
            </a:r>
            <a:r>
              <a:rPr lang="zh-CN" altLang="en-US" sz="2400" dirty="0" smtClean="0">
                <a:solidFill>
                  <a:srgbClr val="3737FF"/>
                </a:solidFill>
                <a:latin typeface="微软雅黑" panose="020B0503020204020204" pitchFamily="34" charset="-122"/>
                <a:ea typeface="微软雅黑" panose="020B0503020204020204" pitchFamily="34" charset="-122"/>
              </a:rPr>
              <a:t>对每一组计数，</a:t>
            </a:r>
            <a:r>
              <a:rPr lang="en-US" altLang="zh-CN" sz="2400" dirty="0" smtClean="0">
                <a:solidFill>
                  <a:srgbClr val="3737FF"/>
                </a:solidFill>
                <a:latin typeface="微软雅黑" panose="020B0503020204020204" pitchFamily="34" charset="-122"/>
                <a:ea typeface="微软雅黑" panose="020B0503020204020204" pitchFamily="34" charset="-122"/>
              </a:rPr>
              <a:t>having</a:t>
            </a:r>
            <a:r>
              <a:rPr lang="zh-CN" altLang="en-US" sz="2400" dirty="0" smtClean="0">
                <a:solidFill>
                  <a:srgbClr val="3737FF"/>
                </a:solidFill>
                <a:latin typeface="微软雅黑" panose="020B0503020204020204" pitchFamily="34" charset="-122"/>
                <a:ea typeface="微软雅黑" panose="020B0503020204020204" pitchFamily="34" charset="-122"/>
              </a:rPr>
              <a:t>短语指定选择组的条件，只有满足条件（</a:t>
            </a:r>
            <a:r>
              <a:rPr lang="en-US" altLang="zh-CN" sz="2400" dirty="0" smtClean="0">
                <a:solidFill>
                  <a:srgbClr val="3737FF"/>
                </a:solidFill>
                <a:latin typeface="微软雅黑" panose="020B0503020204020204" pitchFamily="34" charset="-122"/>
                <a:ea typeface="微软雅黑" panose="020B0503020204020204" pitchFamily="34" charset="-122"/>
              </a:rPr>
              <a:t>count(</a:t>
            </a:r>
            <a:r>
              <a:rPr lang="en-US" altLang="zh-CN" sz="2400" dirty="0" err="1" smtClean="0">
                <a:solidFill>
                  <a:srgbClr val="3737FF"/>
                </a:solidFill>
                <a:latin typeface="微软雅黑" panose="020B0503020204020204" pitchFamily="34" charset="-122"/>
                <a:ea typeface="微软雅黑" panose="020B0503020204020204" pitchFamily="34" charset="-122"/>
              </a:rPr>
              <a:t>Cno</a:t>
            </a:r>
            <a:r>
              <a:rPr lang="en-US" altLang="zh-CN" sz="2400" dirty="0" smtClean="0">
                <a:solidFill>
                  <a:srgbClr val="3737FF"/>
                </a:solidFill>
                <a:latin typeface="微软雅黑" panose="020B0503020204020204" pitchFamily="34" charset="-122"/>
                <a:ea typeface="微软雅黑" panose="020B0503020204020204" pitchFamily="34" charset="-122"/>
              </a:rPr>
              <a:t>)&gt;=3</a:t>
            </a:r>
            <a:r>
              <a:rPr lang="zh-CN" altLang="en-US" sz="2400" dirty="0" smtClean="0">
                <a:solidFill>
                  <a:srgbClr val="3737FF"/>
                </a:solidFill>
                <a:latin typeface="微软雅黑" panose="020B0503020204020204" pitchFamily="34" charset="-122"/>
                <a:ea typeface="微软雅黑" panose="020B0503020204020204" pitchFamily="34" charset="-122"/>
              </a:rPr>
              <a:t>）的组才会被选出来。</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3737FF"/>
                </a:solidFill>
                <a:latin typeface="微软雅黑" panose="020B0503020204020204" pitchFamily="34" charset="-122"/>
                <a:ea typeface="微软雅黑" panose="020B0503020204020204" pitchFamily="34" charset="-122"/>
              </a:rPr>
              <a:t>如果分组后还要按一定的条件对这些组进行筛选，最终只输出满足指定条件的组，则可以使用</a:t>
            </a:r>
            <a:r>
              <a:rPr lang="en-US" altLang="zh-CN" sz="2400" dirty="0" smtClean="0">
                <a:solidFill>
                  <a:srgbClr val="3737FF"/>
                </a:solidFill>
                <a:latin typeface="微软雅黑" panose="020B0503020204020204" pitchFamily="34" charset="-122"/>
                <a:ea typeface="微软雅黑" panose="020B0503020204020204" pitchFamily="34" charset="-122"/>
              </a:rPr>
              <a:t>having</a:t>
            </a:r>
            <a:r>
              <a:rPr lang="zh-CN" altLang="en-US" sz="2400" dirty="0" smtClean="0">
                <a:solidFill>
                  <a:srgbClr val="3737FF"/>
                </a:solidFill>
                <a:latin typeface="微软雅黑" panose="020B0503020204020204" pitchFamily="34" charset="-122"/>
                <a:ea typeface="微软雅黑" panose="020B0503020204020204" pitchFamily="34" charset="-122"/>
              </a:rPr>
              <a:t>短语指定筛选条件。</a:t>
            </a:r>
            <a:r>
              <a:rPr lang="en-US" altLang="zh-CN" sz="2400" dirty="0" smtClean="0">
                <a:solidFill>
                  <a:srgbClr val="3737FF"/>
                </a:solidFill>
                <a:latin typeface="微软雅黑" panose="020B0503020204020204" pitchFamily="34" charset="-122"/>
                <a:ea typeface="微软雅黑" panose="020B0503020204020204" pitchFamily="34" charset="-122"/>
              </a:rPr>
              <a:t>having</a:t>
            </a:r>
            <a:r>
              <a:rPr lang="zh-CN" altLang="en-US" sz="2400" dirty="0" smtClean="0">
                <a:solidFill>
                  <a:srgbClr val="3737FF"/>
                </a:solidFill>
                <a:latin typeface="微软雅黑" panose="020B0503020204020204" pitchFamily="34" charset="-122"/>
                <a:ea typeface="微软雅黑" panose="020B0503020204020204" pitchFamily="34" charset="-122"/>
              </a:rPr>
              <a:t>条件表达式用于对生成的组进行筛选。</a:t>
            </a:r>
            <a:endParaRPr lang="en-US" altLang="zh-CN" sz="2400" dirty="0" smtClean="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1673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66651" y="403333"/>
            <a:ext cx="10371909" cy="2862322"/>
          </a:xfrm>
          <a:prstGeom prst="rect">
            <a:avLst/>
          </a:prstGeom>
        </p:spPr>
        <p:txBody>
          <a:bodyPr wrap="square">
            <a:spAutoFit/>
          </a:bodyPr>
          <a:lstStyle/>
          <a:p>
            <a:pPr indent="576000">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注意：</a:t>
            </a:r>
            <a:r>
              <a:rPr lang="en-US" altLang="zh-CN" sz="2400" dirty="0" smtClean="0">
                <a:solidFill>
                  <a:srgbClr val="FF0000"/>
                </a:solidFill>
                <a:latin typeface="微软雅黑" panose="020B0503020204020204" pitchFamily="34" charset="-122"/>
                <a:ea typeface="微软雅黑" panose="020B0503020204020204" pitchFamily="34" charset="-122"/>
              </a:rPr>
              <a:t>group  by</a:t>
            </a:r>
            <a:r>
              <a:rPr lang="zh-CN" altLang="en-US" sz="2400" dirty="0" smtClean="0">
                <a:solidFill>
                  <a:srgbClr val="FF0000"/>
                </a:solidFill>
                <a:latin typeface="微软雅黑" panose="020B0503020204020204" pitchFamily="34" charset="-122"/>
                <a:ea typeface="微软雅黑" panose="020B0503020204020204" pitchFamily="34" charset="-122"/>
              </a:rPr>
              <a:t>自己按照指定的列对查询结果进行统计，该子句写在</a:t>
            </a:r>
            <a:r>
              <a:rPr lang="en-US" altLang="zh-CN" sz="2400" dirty="0" smtClean="0">
                <a:solidFill>
                  <a:srgbClr val="FF0000"/>
                </a:solidFill>
                <a:latin typeface="微软雅黑" panose="020B0503020204020204" pitchFamily="34" charset="-122"/>
                <a:ea typeface="微软雅黑" panose="020B0503020204020204" pitchFamily="34" charset="-122"/>
              </a:rPr>
              <a:t>where</a:t>
            </a:r>
            <a:r>
              <a:rPr lang="zh-CN" altLang="en-US" sz="2400" dirty="0" smtClean="0">
                <a:solidFill>
                  <a:srgbClr val="FF0000"/>
                </a:solidFill>
                <a:latin typeface="微软雅黑" panose="020B0503020204020204" pitchFamily="34" charset="-122"/>
                <a:ea typeface="微软雅黑" panose="020B0503020204020204" pitchFamily="34" charset="-122"/>
              </a:rPr>
              <a:t>的后面，</a:t>
            </a:r>
            <a:r>
              <a:rPr lang="en-US" altLang="zh-CN" sz="2400" dirty="0" smtClean="0">
                <a:solidFill>
                  <a:srgbClr val="FF0000"/>
                </a:solidFill>
                <a:latin typeface="微软雅黑" panose="020B0503020204020204" pitchFamily="34" charset="-122"/>
                <a:ea typeface="微软雅黑" panose="020B0503020204020204" pitchFamily="34" charset="-122"/>
              </a:rPr>
              <a:t>select</a:t>
            </a:r>
            <a:r>
              <a:rPr lang="zh-CN" altLang="en-US" sz="2400" dirty="0" smtClean="0">
                <a:solidFill>
                  <a:srgbClr val="FF0000"/>
                </a:solidFill>
                <a:latin typeface="微软雅黑" panose="020B0503020204020204" pitchFamily="34" charset="-122"/>
                <a:ea typeface="微软雅黑" panose="020B0503020204020204" pitchFamily="34" charset="-122"/>
              </a:rPr>
              <a:t>子句的选择列表中出现的列或者包含在集合函数中，或者包含在</a:t>
            </a:r>
            <a:r>
              <a:rPr lang="en-US" altLang="zh-CN" sz="2400" dirty="0" smtClean="0">
                <a:solidFill>
                  <a:srgbClr val="FF0000"/>
                </a:solidFill>
                <a:latin typeface="微软雅黑" panose="020B0503020204020204" pitchFamily="34" charset="-122"/>
                <a:ea typeface="微软雅黑" panose="020B0503020204020204" pitchFamily="34" charset="-122"/>
              </a:rPr>
              <a:t>group  by</a:t>
            </a:r>
            <a:r>
              <a:rPr lang="zh-CN" altLang="en-US" sz="2400" dirty="0" smtClean="0">
                <a:solidFill>
                  <a:srgbClr val="FF0000"/>
                </a:solidFill>
                <a:latin typeface="微软雅黑" panose="020B0503020204020204" pitchFamily="34" charset="-122"/>
                <a:ea typeface="微软雅黑" panose="020B0503020204020204" pitchFamily="34" charset="-122"/>
              </a:rPr>
              <a:t>子句中，否则</a:t>
            </a:r>
            <a:r>
              <a:rPr lang="en-US" altLang="zh-CN" sz="2400" dirty="0" smtClean="0">
                <a:solidFill>
                  <a:srgbClr val="FF0000"/>
                </a:solidFill>
                <a:latin typeface="微软雅黑" panose="020B0503020204020204" pitchFamily="34" charset="-122"/>
                <a:ea typeface="微软雅黑" panose="020B0503020204020204" pitchFamily="34" charset="-122"/>
              </a:rPr>
              <a:t>SQL  Server</a:t>
            </a:r>
            <a:r>
              <a:rPr lang="zh-CN" altLang="en-US" sz="2400" dirty="0" smtClean="0">
                <a:solidFill>
                  <a:srgbClr val="FF0000"/>
                </a:solidFill>
                <a:latin typeface="微软雅黑" panose="020B0503020204020204" pitchFamily="34" charset="-122"/>
                <a:ea typeface="微软雅黑" panose="020B0503020204020204" pitchFamily="34" charset="-122"/>
              </a:rPr>
              <a:t>将返回出错信息。</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indent="576000">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where</a:t>
            </a:r>
            <a:r>
              <a:rPr lang="zh-CN" altLang="en-US" sz="2400" dirty="0" smtClean="0">
                <a:solidFill>
                  <a:srgbClr val="3737FF"/>
                </a:solidFill>
                <a:latin typeface="微软雅黑" panose="020B0503020204020204" pitchFamily="34" charset="-122"/>
                <a:ea typeface="微软雅黑" panose="020B0503020204020204" pitchFamily="34" charset="-122"/>
              </a:rPr>
              <a:t>子句与</a:t>
            </a:r>
            <a:r>
              <a:rPr lang="en-US" altLang="zh-CN" sz="2400" dirty="0" smtClean="0">
                <a:solidFill>
                  <a:srgbClr val="3737FF"/>
                </a:solidFill>
                <a:latin typeface="微软雅黑" panose="020B0503020204020204" pitchFamily="34" charset="-122"/>
                <a:ea typeface="微软雅黑" panose="020B0503020204020204" pitchFamily="34" charset="-122"/>
              </a:rPr>
              <a:t>having</a:t>
            </a:r>
            <a:r>
              <a:rPr lang="zh-CN" altLang="en-US" sz="2400" dirty="0" smtClean="0">
                <a:solidFill>
                  <a:srgbClr val="3737FF"/>
                </a:solidFill>
                <a:latin typeface="微软雅黑" panose="020B0503020204020204" pitchFamily="34" charset="-122"/>
                <a:ea typeface="微软雅黑" panose="020B0503020204020204" pitchFamily="34" charset="-122"/>
              </a:rPr>
              <a:t>短语的区别在于作用对象不同。</a:t>
            </a:r>
            <a:r>
              <a:rPr lang="en-US" altLang="zh-CN" sz="2400" dirty="0" smtClean="0">
                <a:solidFill>
                  <a:srgbClr val="DA3FFF"/>
                </a:solidFill>
                <a:latin typeface="微软雅黑" panose="020B0503020204020204" pitchFamily="34" charset="-122"/>
                <a:ea typeface="微软雅黑" panose="020B0503020204020204" pitchFamily="34" charset="-122"/>
              </a:rPr>
              <a:t>where</a:t>
            </a:r>
            <a:r>
              <a:rPr lang="zh-CN" altLang="en-US" sz="2400" dirty="0">
                <a:solidFill>
                  <a:srgbClr val="DA3FFF"/>
                </a:solidFill>
                <a:latin typeface="微软雅黑" panose="020B0503020204020204" pitchFamily="34" charset="-122"/>
                <a:ea typeface="微软雅黑" panose="020B0503020204020204" pitchFamily="34" charset="-122"/>
              </a:rPr>
              <a:t>子句</a:t>
            </a:r>
            <a:r>
              <a:rPr lang="zh-CN" altLang="en-US" sz="2400" dirty="0" smtClean="0">
                <a:solidFill>
                  <a:srgbClr val="DA3FFF"/>
                </a:solidFill>
                <a:latin typeface="微软雅黑" panose="020B0503020204020204" pitchFamily="34" charset="-122"/>
                <a:ea typeface="微软雅黑" panose="020B0503020204020204" pitchFamily="34" charset="-122"/>
              </a:rPr>
              <a:t>作用于表或试图，而</a:t>
            </a:r>
            <a:r>
              <a:rPr lang="en-US" altLang="zh-CN" sz="2400" dirty="0" smtClean="0">
                <a:solidFill>
                  <a:srgbClr val="DA3FFF"/>
                </a:solidFill>
                <a:latin typeface="微软雅黑" panose="020B0503020204020204" pitchFamily="34" charset="-122"/>
                <a:ea typeface="微软雅黑" panose="020B0503020204020204" pitchFamily="34" charset="-122"/>
              </a:rPr>
              <a:t>having</a:t>
            </a:r>
            <a:r>
              <a:rPr lang="zh-CN" altLang="en-US" sz="2400" dirty="0" smtClean="0">
                <a:solidFill>
                  <a:srgbClr val="DA3FFF"/>
                </a:solidFill>
                <a:latin typeface="微软雅黑" panose="020B0503020204020204" pitchFamily="34" charset="-122"/>
                <a:ea typeface="微软雅黑" panose="020B0503020204020204" pitchFamily="34" charset="-122"/>
              </a:rPr>
              <a:t>短语作用于组。</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74118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10191" y="174161"/>
            <a:ext cx="10345783" cy="6186309"/>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六、生成</a:t>
            </a:r>
            <a:r>
              <a:rPr lang="zh-CN" altLang="en-US" sz="2400" dirty="0" smtClean="0">
                <a:solidFill>
                  <a:srgbClr val="FF0000"/>
                </a:solidFill>
                <a:latin typeface="微软雅黑" panose="020B0503020204020204" pitchFamily="34" charset="-122"/>
                <a:ea typeface="微软雅黑" panose="020B0503020204020204" pitchFamily="34" charset="-122"/>
              </a:rPr>
              <a:t>汇总行</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D937FF"/>
                </a:solidFill>
                <a:latin typeface="微软雅黑" panose="020B0503020204020204" pitchFamily="34" charset="-122"/>
                <a:ea typeface="微软雅黑" panose="020B0503020204020204" pitchFamily="34" charset="-122"/>
              </a:rPr>
              <a:t>使用</a:t>
            </a:r>
            <a:r>
              <a:rPr lang="en-US" altLang="zh-CN" sz="2400" dirty="0" smtClean="0">
                <a:solidFill>
                  <a:srgbClr val="D937FF"/>
                </a:solidFill>
                <a:latin typeface="微软雅黑" panose="020B0503020204020204" pitchFamily="34" charset="-122"/>
                <a:ea typeface="微软雅黑" panose="020B0503020204020204" pitchFamily="34" charset="-122"/>
              </a:rPr>
              <a:t>compute</a:t>
            </a:r>
            <a:r>
              <a:rPr lang="zh-CN" altLang="en-US" sz="2400" dirty="0" smtClean="0">
                <a:solidFill>
                  <a:srgbClr val="D937FF"/>
                </a:solidFill>
                <a:latin typeface="微软雅黑" panose="020B0503020204020204" pitchFamily="34" charset="-122"/>
                <a:ea typeface="微软雅黑" panose="020B0503020204020204" pitchFamily="34" charset="-122"/>
              </a:rPr>
              <a:t>子句可以在结果集的最后生成附加的汇总行，这样就可以查看明细行，又可以查看汇总行。</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compute</a:t>
            </a:r>
            <a:r>
              <a:rPr lang="zh-CN" altLang="en-US" sz="2400" dirty="0" smtClean="0">
                <a:solidFill>
                  <a:srgbClr val="3737FF"/>
                </a:solidFill>
                <a:latin typeface="微软雅黑" panose="020B0503020204020204" pitchFamily="34" charset="-122"/>
                <a:ea typeface="微软雅黑" panose="020B0503020204020204" pitchFamily="34" charset="-122"/>
              </a:rPr>
              <a:t>子句的语法结果如下：</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compute  {{</a:t>
            </a:r>
            <a:r>
              <a:rPr lang="en-US" altLang="zh-CN" sz="2400" dirty="0" err="1" smtClean="0">
                <a:solidFill>
                  <a:srgbClr val="3737FF"/>
                </a:solidFill>
                <a:latin typeface="微软雅黑" panose="020B0503020204020204" pitchFamily="34" charset="-122"/>
                <a:ea typeface="微软雅黑" panose="020B0503020204020204" pitchFamily="34" charset="-122"/>
              </a:rPr>
              <a:t>avg|count|max|min|sum</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zh-CN" altLang="en-US" sz="2400" dirty="0" smtClean="0">
                <a:solidFill>
                  <a:srgbClr val="3737FF"/>
                </a:solidFill>
                <a:latin typeface="微软雅黑" panose="020B0503020204020204" pitchFamily="34" charset="-122"/>
                <a:ea typeface="微软雅黑" panose="020B0503020204020204" pitchFamily="34" charset="-122"/>
              </a:rPr>
              <a:t>表达式</a:t>
            </a:r>
            <a:r>
              <a:rPr lang="en-US" altLang="zh-CN" sz="2400" dirty="0" smtClean="0">
                <a:solidFill>
                  <a:srgbClr val="3737FF"/>
                </a:solidFill>
                <a:latin typeface="微软雅黑" panose="020B0503020204020204" pitchFamily="34" charset="-122"/>
                <a:ea typeface="微软雅黑" panose="020B0503020204020204" pitchFamily="34" charset="-122"/>
              </a:rPr>
              <a:t>)}[,…n]  [by  </a:t>
            </a:r>
            <a:r>
              <a:rPr lang="zh-CN" altLang="en-US" sz="2400" dirty="0" smtClean="0">
                <a:solidFill>
                  <a:srgbClr val="3737FF"/>
                </a:solidFill>
                <a:latin typeface="微软雅黑" panose="020B0503020204020204" pitchFamily="34" charset="-122"/>
                <a:ea typeface="微软雅黑" panose="020B0503020204020204" pitchFamily="34" charset="-122"/>
              </a:rPr>
              <a:t>表达式</a:t>
            </a:r>
            <a:r>
              <a:rPr lang="en-US" altLang="zh-CN" sz="2400" dirty="0" smtClean="0">
                <a:solidFill>
                  <a:srgbClr val="3737FF"/>
                </a:solidFill>
                <a:latin typeface="微软雅黑" panose="020B0503020204020204" pitchFamily="34" charset="-122"/>
                <a:ea typeface="微软雅黑" panose="020B0503020204020204" pitchFamily="34" charset="-122"/>
              </a:rPr>
              <a:t>[,…n]]</a:t>
            </a:r>
          </a:p>
          <a:p>
            <a:pPr indent="576000">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rPr>
              <a:t>（</a:t>
            </a:r>
            <a:r>
              <a:rPr lang="en-US" altLang="zh-CN" sz="2400" dirty="0" smtClean="0">
                <a:solidFill>
                  <a:srgbClr val="DA3FFF"/>
                </a:solidFill>
                <a:latin typeface="微软雅黑" panose="020B0503020204020204" pitchFamily="34" charset="-122"/>
                <a:ea typeface="微软雅黑" panose="020B0503020204020204" pitchFamily="34" charset="-122"/>
              </a:rPr>
              <a:t>1</a:t>
            </a:r>
            <a:r>
              <a:rPr lang="zh-CN" altLang="en-US" sz="2400" dirty="0" smtClean="0">
                <a:solidFill>
                  <a:srgbClr val="DA3FFF"/>
                </a:solidFill>
                <a:latin typeface="微软雅黑" panose="020B0503020204020204" pitchFamily="34" charset="-122"/>
                <a:ea typeface="微软雅黑" panose="020B0503020204020204" pitchFamily="34" charset="-122"/>
              </a:rPr>
              <a:t>）第一个结果集是包含查询结果的所有明细行。</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rPr>
              <a:t>（</a:t>
            </a:r>
            <a:r>
              <a:rPr lang="en-US" altLang="zh-CN" sz="2400" dirty="0" smtClean="0">
                <a:solidFill>
                  <a:srgbClr val="DA3FFF"/>
                </a:solidFill>
                <a:latin typeface="微软雅黑" panose="020B0503020204020204" pitchFamily="34" charset="-122"/>
                <a:ea typeface="微软雅黑" panose="020B0503020204020204" pitchFamily="34" charset="-122"/>
              </a:rPr>
              <a:t>2</a:t>
            </a:r>
            <a:r>
              <a:rPr lang="zh-CN" altLang="en-US" sz="2400" dirty="0" smtClean="0">
                <a:solidFill>
                  <a:srgbClr val="DA3FFF"/>
                </a:solidFill>
                <a:latin typeface="微软雅黑" panose="020B0503020204020204" pitchFamily="34" charset="-122"/>
                <a:ea typeface="微软雅黑" panose="020B0503020204020204" pitchFamily="34" charset="-122"/>
              </a:rPr>
              <a:t>）第二个结果集有一行，其中包含</a:t>
            </a:r>
            <a:r>
              <a:rPr lang="en-US" altLang="zh-CN" sz="2400" dirty="0" smtClean="0">
                <a:solidFill>
                  <a:srgbClr val="DA3FFF"/>
                </a:solidFill>
                <a:latin typeface="微软雅黑" panose="020B0503020204020204" pitchFamily="34" charset="-122"/>
                <a:ea typeface="微软雅黑" panose="020B0503020204020204" pitchFamily="34" charset="-122"/>
              </a:rPr>
              <a:t>compute</a:t>
            </a:r>
            <a:r>
              <a:rPr lang="zh-CN" altLang="en-US" sz="2400" dirty="0" smtClean="0">
                <a:solidFill>
                  <a:srgbClr val="DA3FFF"/>
                </a:solidFill>
                <a:latin typeface="微软雅黑" panose="020B0503020204020204" pitchFamily="34" charset="-122"/>
                <a:ea typeface="微软雅黑" panose="020B0503020204020204" pitchFamily="34" charset="-122"/>
              </a:rPr>
              <a:t>子句中所指定的聚合函数的合计。</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rPr>
              <a:t>当</a:t>
            </a:r>
            <a:r>
              <a:rPr lang="en-US" altLang="zh-CN" sz="2400" dirty="0" smtClean="0">
                <a:solidFill>
                  <a:srgbClr val="DA3FFF"/>
                </a:solidFill>
                <a:latin typeface="微软雅黑" panose="020B0503020204020204" pitchFamily="34" charset="-122"/>
                <a:ea typeface="微软雅黑" panose="020B0503020204020204" pitchFamily="34" charset="-122"/>
              </a:rPr>
              <a:t>compute</a:t>
            </a:r>
            <a:r>
              <a:rPr lang="zh-CN" altLang="en-US" sz="2400" dirty="0" smtClean="0">
                <a:solidFill>
                  <a:srgbClr val="DA3FFF"/>
                </a:solidFill>
                <a:latin typeface="微软雅黑" panose="020B0503020204020204" pitchFamily="34" charset="-122"/>
                <a:ea typeface="微软雅黑" panose="020B0503020204020204" pitchFamily="34" charset="-122"/>
              </a:rPr>
              <a:t>与</a:t>
            </a:r>
            <a:r>
              <a:rPr lang="en-US" altLang="zh-CN" sz="2400" dirty="0" smtClean="0">
                <a:solidFill>
                  <a:srgbClr val="DA3FFF"/>
                </a:solidFill>
                <a:latin typeface="微软雅黑" panose="020B0503020204020204" pitchFamily="34" charset="-122"/>
                <a:ea typeface="微软雅黑" panose="020B0503020204020204" pitchFamily="34" charset="-122"/>
              </a:rPr>
              <a:t>by</a:t>
            </a:r>
            <a:r>
              <a:rPr lang="zh-CN" altLang="en-US" sz="2400" dirty="0" smtClean="0">
                <a:solidFill>
                  <a:srgbClr val="DA3FFF"/>
                </a:solidFill>
                <a:latin typeface="微软雅黑" panose="020B0503020204020204" pitchFamily="34" charset="-122"/>
                <a:ea typeface="微软雅黑" panose="020B0503020204020204" pitchFamily="34" charset="-122"/>
              </a:rPr>
              <a:t>一起使用时，</a:t>
            </a:r>
            <a:r>
              <a:rPr lang="en-US" altLang="zh-CN" sz="2400" dirty="0" smtClean="0">
                <a:solidFill>
                  <a:srgbClr val="DA3FFF"/>
                </a:solidFill>
                <a:latin typeface="微软雅黑" panose="020B0503020204020204" pitchFamily="34" charset="-122"/>
                <a:ea typeface="微软雅黑" panose="020B0503020204020204" pitchFamily="34" charset="-122"/>
              </a:rPr>
              <a:t>compute</a:t>
            </a:r>
            <a:r>
              <a:rPr lang="zh-CN" altLang="en-US" sz="2400" dirty="0" smtClean="0">
                <a:solidFill>
                  <a:srgbClr val="DA3FFF"/>
                </a:solidFill>
                <a:latin typeface="微软雅黑" panose="020B0503020204020204" pitchFamily="34" charset="-122"/>
                <a:ea typeface="微软雅黑" panose="020B0503020204020204" pitchFamily="34" charset="-122"/>
              </a:rPr>
              <a:t>子句可以对结果集进行分组并在每一组之后附加汇总行，复合查询条件的每个组都包含以下两个结果集。</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a:solidFill>
                  <a:srgbClr val="DA3FFF"/>
                </a:solidFill>
                <a:latin typeface="微软雅黑" panose="020B0503020204020204" pitchFamily="34" charset="-122"/>
                <a:ea typeface="微软雅黑" panose="020B0503020204020204" pitchFamily="34" charset="-122"/>
              </a:rPr>
              <a:t>（</a:t>
            </a:r>
            <a:r>
              <a:rPr lang="en-US" altLang="zh-CN" sz="2400" dirty="0">
                <a:solidFill>
                  <a:srgbClr val="DA3FFF"/>
                </a:solidFill>
                <a:latin typeface="微软雅黑" panose="020B0503020204020204" pitchFamily="34" charset="-122"/>
                <a:ea typeface="微软雅黑" panose="020B0503020204020204" pitchFamily="34" charset="-122"/>
              </a:rPr>
              <a:t>3</a:t>
            </a:r>
            <a:r>
              <a:rPr lang="zh-CN" altLang="en-US" sz="2400" dirty="0">
                <a:solidFill>
                  <a:srgbClr val="DA3FFF"/>
                </a:solidFill>
                <a:latin typeface="微软雅黑" panose="020B0503020204020204" pitchFamily="34" charset="-122"/>
                <a:ea typeface="微软雅黑" panose="020B0503020204020204" pitchFamily="34" charset="-122"/>
              </a:rPr>
              <a:t>）每个组的第一个结果集是明细行集</a:t>
            </a:r>
            <a:r>
              <a:rPr lang="zh-CN" altLang="en-US" sz="2400" dirty="0" smtClean="0">
                <a:solidFill>
                  <a:srgbClr val="DA3FFF"/>
                </a:solidFill>
                <a:latin typeface="微软雅黑" panose="020B0503020204020204" pitchFamily="34" charset="-122"/>
                <a:ea typeface="微软雅黑" panose="020B0503020204020204" pitchFamily="34" charset="-122"/>
              </a:rPr>
              <a:t>。</a:t>
            </a:r>
            <a:endParaRPr lang="en-US" altLang="zh-CN"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73909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9864" y="235128"/>
            <a:ext cx="10136778" cy="6186309"/>
          </a:xfrm>
          <a:prstGeom prst="rect">
            <a:avLst/>
          </a:prstGeom>
          <a:noFill/>
        </p:spPr>
        <p:txBody>
          <a:bodyPr wrap="square" rtlCol="0">
            <a:spAutoFit/>
          </a:bodyPr>
          <a:lstStyle/>
          <a:p>
            <a:pPr indent="576000">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rPr>
              <a:t>（</a:t>
            </a:r>
            <a:r>
              <a:rPr lang="en-US" altLang="zh-CN" sz="2400" dirty="0">
                <a:solidFill>
                  <a:srgbClr val="DA3FFF"/>
                </a:solidFill>
                <a:latin typeface="微软雅黑" panose="020B0503020204020204" pitchFamily="34" charset="-122"/>
                <a:ea typeface="微软雅黑" panose="020B0503020204020204" pitchFamily="34" charset="-122"/>
              </a:rPr>
              <a:t>4</a:t>
            </a:r>
            <a:r>
              <a:rPr lang="zh-CN" altLang="en-US" sz="2400" dirty="0">
                <a:solidFill>
                  <a:srgbClr val="DA3FFF"/>
                </a:solidFill>
                <a:latin typeface="微软雅黑" panose="020B0503020204020204" pitchFamily="34" charset="-122"/>
                <a:ea typeface="微软雅黑" panose="020B0503020204020204" pitchFamily="34" charset="-122"/>
              </a:rPr>
              <a:t>）每个组的第二个结果集有一行，其中包含该组的</a:t>
            </a:r>
            <a:r>
              <a:rPr lang="en-US" altLang="zh-CN" sz="2400" dirty="0">
                <a:solidFill>
                  <a:srgbClr val="DA3FFF"/>
                </a:solidFill>
                <a:latin typeface="微软雅黑" panose="020B0503020204020204" pitchFamily="34" charset="-122"/>
                <a:ea typeface="微软雅黑" panose="020B0503020204020204" pitchFamily="34" charset="-122"/>
              </a:rPr>
              <a:t>compute</a:t>
            </a:r>
            <a:r>
              <a:rPr lang="zh-CN" altLang="en-US" sz="2400" dirty="0">
                <a:solidFill>
                  <a:srgbClr val="DA3FFF"/>
                </a:solidFill>
                <a:latin typeface="微软雅黑" panose="020B0503020204020204" pitchFamily="34" charset="-122"/>
                <a:ea typeface="微软雅黑" panose="020B0503020204020204" pitchFamily="34" charset="-122"/>
              </a:rPr>
              <a:t>子句中所指定的聚合函数的小节</a:t>
            </a:r>
            <a:r>
              <a:rPr lang="zh-CN" altLang="en-US" sz="2400" dirty="0" smtClean="0">
                <a:solidFill>
                  <a:srgbClr val="DA3FFF"/>
                </a:solidFill>
                <a:latin typeface="微软雅黑" panose="020B0503020204020204" pitchFamily="34" charset="-122"/>
                <a:ea typeface="微软雅黑" panose="020B0503020204020204" pitchFamily="34" charset="-122"/>
              </a:rPr>
              <a:t>。</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indent="576000">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compute</a:t>
            </a:r>
            <a:r>
              <a:rPr lang="zh-CN" altLang="en-US" sz="2400" dirty="0" smtClean="0">
                <a:solidFill>
                  <a:srgbClr val="3737FF"/>
                </a:solidFill>
                <a:latin typeface="微软雅黑" panose="020B0503020204020204" pitchFamily="34" charset="-122"/>
                <a:ea typeface="微软雅黑" panose="020B0503020204020204" pitchFamily="34" charset="-122"/>
              </a:rPr>
              <a:t>与</a:t>
            </a:r>
            <a:r>
              <a:rPr lang="en-US" altLang="zh-CN" sz="2400" dirty="0" smtClean="0">
                <a:solidFill>
                  <a:srgbClr val="3737FF"/>
                </a:solidFill>
                <a:latin typeface="微软雅黑" panose="020B0503020204020204" pitchFamily="34" charset="-122"/>
                <a:ea typeface="微软雅黑" panose="020B0503020204020204" pitchFamily="34" charset="-122"/>
              </a:rPr>
              <a:t>by</a:t>
            </a:r>
            <a:r>
              <a:rPr lang="zh-CN" altLang="en-US" sz="2400" dirty="0" smtClean="0">
                <a:solidFill>
                  <a:srgbClr val="3737FF"/>
                </a:solidFill>
                <a:latin typeface="微软雅黑" panose="020B0503020204020204" pitchFamily="34" charset="-122"/>
                <a:ea typeface="微软雅黑" panose="020B0503020204020204" pitchFamily="34" charset="-122"/>
              </a:rPr>
              <a:t>一起使用时，必须结合使用</a:t>
            </a:r>
            <a:r>
              <a:rPr lang="en-US" altLang="zh-CN" sz="2400" dirty="0" smtClean="0">
                <a:solidFill>
                  <a:srgbClr val="3737FF"/>
                </a:solidFill>
                <a:latin typeface="微软雅黑" panose="020B0503020204020204" pitchFamily="34" charset="-122"/>
                <a:ea typeface="微软雅黑" panose="020B0503020204020204" pitchFamily="34" charset="-122"/>
              </a:rPr>
              <a:t>order  by</a:t>
            </a:r>
            <a:r>
              <a:rPr lang="zh-CN" altLang="en-US" sz="2400" dirty="0" smtClean="0">
                <a:solidFill>
                  <a:srgbClr val="3737FF"/>
                </a:solidFill>
                <a:latin typeface="微软雅黑" panose="020B0503020204020204" pitchFamily="34" charset="-122"/>
                <a:ea typeface="微软雅黑" panose="020B0503020204020204" pitchFamily="34" charset="-122"/>
              </a:rPr>
              <a:t>子句，并且</a:t>
            </a:r>
            <a:r>
              <a:rPr lang="en-US" altLang="zh-CN" sz="2400" dirty="0" smtClean="0">
                <a:solidFill>
                  <a:srgbClr val="3737FF"/>
                </a:solidFill>
                <a:latin typeface="微软雅黑" panose="020B0503020204020204" pitchFamily="34" charset="-122"/>
                <a:ea typeface="微软雅黑" panose="020B0503020204020204" pitchFamily="34" charset="-122"/>
              </a:rPr>
              <a:t>compute</a:t>
            </a:r>
            <a:r>
              <a:rPr lang="zh-CN" altLang="en-US" sz="2400" dirty="0" smtClean="0">
                <a:solidFill>
                  <a:srgbClr val="3737FF"/>
                </a:solidFill>
                <a:latin typeface="微软雅黑" panose="020B0503020204020204" pitchFamily="34" charset="-122"/>
                <a:ea typeface="微软雅黑" panose="020B0503020204020204" pitchFamily="34" charset="-122"/>
              </a:rPr>
              <a:t>子句中的表达式必须与在</a:t>
            </a:r>
            <a:r>
              <a:rPr lang="en-US" altLang="zh-CN" sz="2400" dirty="0" smtClean="0">
                <a:solidFill>
                  <a:srgbClr val="3737FF"/>
                </a:solidFill>
                <a:latin typeface="微软雅黑" panose="020B0503020204020204" pitchFamily="34" charset="-122"/>
                <a:ea typeface="微软雅黑" panose="020B0503020204020204" pitchFamily="34" charset="-122"/>
              </a:rPr>
              <a:t>order  by</a:t>
            </a:r>
            <a:r>
              <a:rPr lang="zh-CN" altLang="en-US" sz="2400" dirty="0" smtClean="0">
                <a:solidFill>
                  <a:srgbClr val="3737FF"/>
                </a:solidFill>
                <a:latin typeface="微软雅黑" panose="020B0503020204020204" pitchFamily="34" charset="-122"/>
                <a:ea typeface="微软雅黑" panose="020B0503020204020204" pitchFamily="34" charset="-122"/>
              </a:rPr>
              <a:t>后列出的子句相同或是其子集，并且必须按相同的序列。例如，如果</a:t>
            </a:r>
            <a:r>
              <a:rPr lang="en-US" altLang="zh-CN" sz="2400" dirty="0" smtClean="0">
                <a:solidFill>
                  <a:srgbClr val="3737FF"/>
                </a:solidFill>
                <a:latin typeface="微软雅黑" panose="020B0503020204020204" pitchFamily="34" charset="-122"/>
                <a:ea typeface="微软雅黑" panose="020B0503020204020204" pitchFamily="34" charset="-122"/>
              </a:rPr>
              <a:t>order  by</a:t>
            </a:r>
            <a:r>
              <a:rPr lang="zh-CN" altLang="en-US" sz="2400" dirty="0" smtClean="0">
                <a:solidFill>
                  <a:srgbClr val="3737FF"/>
                </a:solidFill>
                <a:latin typeface="微软雅黑" panose="020B0503020204020204" pitchFamily="34" charset="-122"/>
                <a:ea typeface="微软雅黑" panose="020B0503020204020204" pitchFamily="34" charset="-122"/>
              </a:rPr>
              <a:t>子句是：</a:t>
            </a:r>
            <a:r>
              <a:rPr lang="en-US" altLang="zh-CN" sz="2400" dirty="0" smtClean="0">
                <a:solidFill>
                  <a:srgbClr val="3737FF"/>
                </a:solidFill>
                <a:latin typeface="微软雅黑" panose="020B0503020204020204" pitchFamily="34" charset="-122"/>
                <a:ea typeface="微软雅黑" panose="020B0503020204020204" pitchFamily="34" charset="-122"/>
              </a:rPr>
              <a:t>order  by  </a:t>
            </a:r>
            <a:r>
              <a:rPr lang="en-US" altLang="zh-CN" sz="2400" dirty="0" err="1" smtClean="0">
                <a:solidFill>
                  <a:srgbClr val="3737FF"/>
                </a:solidFill>
                <a:latin typeface="微软雅黑" panose="020B0503020204020204" pitchFamily="34" charset="-122"/>
                <a:ea typeface="微软雅黑" panose="020B0503020204020204" pitchFamily="34" charset="-122"/>
              </a:rPr>
              <a:t>a,b,c</a:t>
            </a:r>
            <a:r>
              <a:rPr lang="zh-CN" altLang="en-US" sz="2400" dirty="0" smtClean="0">
                <a:solidFill>
                  <a:srgbClr val="3737FF"/>
                </a:solidFill>
                <a:latin typeface="微软雅黑" panose="020B0503020204020204" pitchFamily="34" charset="-122"/>
                <a:ea typeface="微软雅黑" panose="020B0503020204020204" pitchFamily="34" charset="-122"/>
              </a:rPr>
              <a:t>则</a:t>
            </a:r>
            <a:r>
              <a:rPr lang="en-US" altLang="zh-CN" sz="2400" dirty="0" smtClean="0">
                <a:solidFill>
                  <a:srgbClr val="3737FF"/>
                </a:solidFill>
                <a:latin typeface="微软雅黑" panose="020B0503020204020204" pitchFamily="34" charset="-122"/>
                <a:ea typeface="微软雅黑" panose="020B0503020204020204" pitchFamily="34" charset="-122"/>
              </a:rPr>
              <a:t>compute</a:t>
            </a:r>
            <a:r>
              <a:rPr lang="zh-CN" altLang="en-US" sz="2400" dirty="0" smtClean="0">
                <a:solidFill>
                  <a:srgbClr val="3737FF"/>
                </a:solidFill>
                <a:latin typeface="微软雅黑" panose="020B0503020204020204" pitchFamily="34" charset="-122"/>
                <a:ea typeface="微软雅黑" panose="020B0503020204020204" pitchFamily="34" charset="-122"/>
              </a:rPr>
              <a:t>子句可以是：</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FF3B3B"/>
                </a:solidFill>
                <a:latin typeface="微软雅黑" panose="020B0503020204020204" pitchFamily="34" charset="-122"/>
                <a:ea typeface="微软雅黑" panose="020B0503020204020204" pitchFamily="34" charset="-122"/>
              </a:rPr>
              <a:t>compute  by  </a:t>
            </a:r>
            <a:r>
              <a:rPr lang="en-US" altLang="zh-CN" sz="2400" dirty="0" err="1" smtClean="0">
                <a:solidFill>
                  <a:srgbClr val="FF3B3B"/>
                </a:solidFill>
                <a:latin typeface="微软雅黑" panose="020B0503020204020204" pitchFamily="34" charset="-122"/>
                <a:ea typeface="微软雅黑" panose="020B0503020204020204" pitchFamily="34" charset="-122"/>
              </a:rPr>
              <a:t>a,b,c</a:t>
            </a:r>
            <a:endParaRPr lang="en-US" altLang="zh-CN" sz="2400" dirty="0" smtClean="0">
              <a:solidFill>
                <a:srgbClr val="FF3B3B"/>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FF3B3B"/>
                </a:solidFill>
                <a:latin typeface="微软雅黑" panose="020B0503020204020204" pitchFamily="34" charset="-122"/>
                <a:ea typeface="微软雅黑" panose="020B0503020204020204" pitchFamily="34" charset="-122"/>
              </a:rPr>
              <a:t>compute  by  </a:t>
            </a:r>
            <a:r>
              <a:rPr lang="en-US" altLang="zh-CN" sz="2400" dirty="0" err="1" smtClean="0">
                <a:solidFill>
                  <a:srgbClr val="FF3B3B"/>
                </a:solidFill>
                <a:latin typeface="微软雅黑" panose="020B0503020204020204" pitchFamily="34" charset="-122"/>
                <a:ea typeface="微软雅黑" panose="020B0503020204020204" pitchFamily="34" charset="-122"/>
              </a:rPr>
              <a:t>a,b</a:t>
            </a:r>
            <a:endParaRPr lang="en-US" altLang="zh-CN" sz="2400" dirty="0" smtClean="0">
              <a:solidFill>
                <a:srgbClr val="FF3B3B"/>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FF3B3B"/>
                </a:solidFill>
                <a:latin typeface="微软雅黑" panose="020B0503020204020204" pitchFamily="34" charset="-122"/>
                <a:ea typeface="微软雅黑" panose="020B0503020204020204" pitchFamily="34" charset="-122"/>
              </a:rPr>
              <a:t>compute  by  a</a:t>
            </a:r>
          </a:p>
          <a:p>
            <a:pPr>
              <a:lnSpc>
                <a:spcPct val="150000"/>
              </a:lnSpc>
            </a:pPr>
            <a:r>
              <a:rPr lang="zh-CN" altLang="en-US" sz="2400" dirty="0" smtClean="0">
                <a:solidFill>
                  <a:srgbClr val="3737FF"/>
                </a:solidFill>
                <a:latin typeface="微软雅黑" panose="020B0503020204020204" pitchFamily="34" charset="-122"/>
                <a:ea typeface="微软雅黑" panose="020B0503020204020204" pitchFamily="34" charset="-122"/>
              </a:rPr>
              <a:t>查询所有员工的工资，并统计总工资。具体语境如下：</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DA3FFF"/>
                </a:solidFill>
                <a:latin typeface="微软雅黑" panose="020B0503020204020204" pitchFamily="34" charset="-122"/>
                <a:ea typeface="微软雅黑" panose="020B0503020204020204" pitchFamily="34" charset="-122"/>
              </a:rPr>
              <a:t>select  </a:t>
            </a:r>
            <a:r>
              <a:rPr lang="en-US" altLang="zh-CN" sz="2400" dirty="0" err="1" smtClean="0">
                <a:solidFill>
                  <a:srgbClr val="DA3FFF"/>
                </a:solidFill>
                <a:latin typeface="微软雅黑" panose="020B0503020204020204" pitchFamily="34" charset="-122"/>
                <a:ea typeface="微软雅黑" panose="020B0503020204020204" pitchFamily="34" charset="-122"/>
              </a:rPr>
              <a:t>emp_name,Wage</a:t>
            </a:r>
            <a:r>
              <a:rPr lang="en-US" altLang="zh-CN" sz="2400" dirty="0" smtClean="0">
                <a:solidFill>
                  <a:srgbClr val="DA3FFF"/>
                </a:solidFill>
                <a:latin typeface="微软雅黑" panose="020B0503020204020204" pitchFamily="34" charset="-122"/>
                <a:ea typeface="微软雅黑" panose="020B0503020204020204" pitchFamily="34" charset="-122"/>
              </a:rPr>
              <a:t>  from  employees  compute  sum(Wage)</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06587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8309" y="243836"/>
            <a:ext cx="11164388" cy="6186309"/>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二十、连接</a:t>
            </a:r>
            <a:r>
              <a:rPr lang="zh-CN" altLang="en-US" sz="2400" dirty="0" smtClean="0">
                <a:solidFill>
                  <a:srgbClr val="FF0000"/>
                </a:solidFill>
                <a:latin typeface="微软雅黑" panose="020B0503020204020204" pitchFamily="34" charset="-122"/>
                <a:ea typeface="微软雅黑" panose="020B0503020204020204" pitchFamily="34" charset="-122"/>
              </a:rPr>
              <a:t>查询</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rPr>
              <a:t>SQL  Server</a:t>
            </a:r>
            <a:r>
              <a:rPr lang="zh-CN" altLang="en-US" sz="2400" dirty="0" smtClean="0">
                <a:solidFill>
                  <a:srgbClr val="4F4FFF"/>
                </a:solidFill>
                <a:latin typeface="微软雅黑" panose="020B0503020204020204" pitchFamily="34" charset="-122"/>
                <a:ea typeface="微软雅黑" panose="020B0503020204020204" pitchFamily="34" charset="-122"/>
              </a:rPr>
              <a:t>中连接查询类型分为</a:t>
            </a:r>
            <a:r>
              <a:rPr lang="zh-CN" altLang="en-US" sz="2400" dirty="0" smtClean="0">
                <a:solidFill>
                  <a:srgbClr val="DA3FFF"/>
                </a:solidFill>
                <a:latin typeface="微软雅黑" panose="020B0503020204020204" pitchFamily="34" charset="-122"/>
                <a:ea typeface="微软雅黑" panose="020B0503020204020204" pitchFamily="34" charset="-122"/>
              </a:rPr>
              <a:t>内连接</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zh-CN" altLang="en-US" sz="2400" dirty="0" smtClean="0">
                <a:solidFill>
                  <a:srgbClr val="DA3FFF"/>
                </a:solidFill>
                <a:latin typeface="微软雅黑" panose="020B0503020204020204" pitchFamily="34" charset="-122"/>
                <a:ea typeface="微软雅黑" panose="020B0503020204020204" pitchFamily="34" charset="-122"/>
              </a:rPr>
              <a:t>外连接</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zh-CN" altLang="en-US" sz="2400" dirty="0" smtClean="0">
                <a:solidFill>
                  <a:srgbClr val="DA3FFF"/>
                </a:solidFill>
                <a:latin typeface="微软雅黑" panose="020B0503020204020204" pitchFamily="34" charset="-122"/>
                <a:ea typeface="微软雅黑" panose="020B0503020204020204" pitchFamily="34" charset="-122"/>
              </a:rPr>
              <a:t>交叉连接</a:t>
            </a:r>
            <a:r>
              <a:rPr lang="zh-CN" altLang="en-US" sz="2400" dirty="0" smtClean="0">
                <a:solidFill>
                  <a:srgbClr val="4F4FFF"/>
                </a:solidFill>
                <a:latin typeface="微软雅黑" panose="020B0503020204020204" pitchFamily="34" charset="-122"/>
                <a:ea typeface="微软雅黑" panose="020B0503020204020204" pitchFamily="34" charset="-122"/>
              </a:rPr>
              <a:t>和</a:t>
            </a:r>
            <a:r>
              <a:rPr lang="zh-CN" altLang="en-US" sz="2400" dirty="0" smtClean="0">
                <a:solidFill>
                  <a:srgbClr val="DA3FFF"/>
                </a:solidFill>
                <a:latin typeface="微软雅黑" panose="020B0503020204020204" pitchFamily="34" charset="-122"/>
                <a:ea typeface="微软雅黑" panose="020B0503020204020204" pitchFamily="34" charset="-122"/>
              </a:rPr>
              <a:t>自连接</a:t>
            </a:r>
            <a:r>
              <a:rPr lang="zh-CN" altLang="en-US" sz="2400" dirty="0" smtClean="0">
                <a:solidFill>
                  <a:srgbClr val="4F4FFF"/>
                </a:solidFill>
                <a:latin typeface="微软雅黑" panose="020B0503020204020204" pitchFamily="34" charset="-122"/>
                <a:ea typeface="微软雅黑" panose="020B0503020204020204" pitchFamily="34" charset="-122"/>
              </a:rPr>
              <a:t>。</a:t>
            </a:r>
            <a:endParaRPr lang="en-US" altLang="zh-CN" sz="2400" dirty="0">
              <a:solidFill>
                <a:srgbClr val="4F4F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4F4FFF"/>
                </a:solidFill>
                <a:latin typeface="微软雅黑" panose="020B0503020204020204" pitchFamily="34" charset="-122"/>
                <a:ea typeface="微软雅黑" panose="020B0503020204020204" pitchFamily="34" charset="-122"/>
              </a:rPr>
              <a:t>一</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zh-CN" altLang="en-US" sz="2400" dirty="0" smtClean="0">
                <a:solidFill>
                  <a:srgbClr val="DA3FFF"/>
                </a:solidFill>
                <a:latin typeface="微软雅黑" panose="020B0503020204020204" pitchFamily="34" charset="-122"/>
                <a:ea typeface="微软雅黑" panose="020B0503020204020204" pitchFamily="34" charset="-122"/>
              </a:rPr>
              <a:t>内连接</a:t>
            </a:r>
            <a:r>
              <a:rPr lang="zh-CN" altLang="en-US" sz="2400" dirty="0" smtClean="0">
                <a:solidFill>
                  <a:srgbClr val="4F4FFF"/>
                </a:solidFill>
                <a:latin typeface="微软雅黑" panose="020B0503020204020204" pitchFamily="34" charset="-122"/>
                <a:ea typeface="微软雅黑" panose="020B0503020204020204" pitchFamily="34" charset="-122"/>
              </a:rPr>
              <a:t>也称</a:t>
            </a:r>
            <a:r>
              <a:rPr lang="zh-CN" altLang="en-US" sz="2400" dirty="0" smtClean="0">
                <a:solidFill>
                  <a:srgbClr val="DA3FFF"/>
                </a:solidFill>
                <a:latin typeface="微软雅黑" panose="020B0503020204020204" pitchFamily="34" charset="-122"/>
                <a:ea typeface="微软雅黑" panose="020B0503020204020204" pitchFamily="34" charset="-122"/>
              </a:rPr>
              <a:t>自然连接</a:t>
            </a:r>
            <a:r>
              <a:rPr lang="zh-CN" altLang="en-US" sz="2400" dirty="0" smtClean="0">
                <a:solidFill>
                  <a:srgbClr val="4F4FFF"/>
                </a:solidFill>
                <a:latin typeface="微软雅黑" panose="020B0503020204020204" pitchFamily="34" charset="-122"/>
                <a:ea typeface="微软雅黑" panose="020B0503020204020204" pitchFamily="34" charset="-122"/>
              </a:rPr>
              <a:t>。内连接根据每个表共有列的值匹配两个表中的行，只有每个表都存在相匹配列值的记录才出现在结果集中。内连接中，所有的表是平等的，没有主次之分。连接条件通常采用“主键</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zh-CN" altLang="en-US" sz="2400" dirty="0" smtClean="0">
                <a:solidFill>
                  <a:srgbClr val="4F4FFF"/>
                </a:solidFill>
                <a:latin typeface="微软雅黑" panose="020B0503020204020204" pitchFamily="34" charset="-122"/>
                <a:ea typeface="微软雅黑" panose="020B0503020204020204" pitchFamily="34" charset="-122"/>
              </a:rPr>
              <a:t>外键”的形式。内连接有以下两种语法格式：</a:t>
            </a:r>
            <a:endParaRPr lang="en-US" altLang="zh-CN" sz="2400" dirty="0" smtClean="0">
              <a:solidFill>
                <a:srgbClr val="4F4F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FF0000"/>
                </a:solidFill>
                <a:latin typeface="微软雅黑" panose="020B0503020204020204" pitchFamily="34" charset="-122"/>
                <a:ea typeface="微软雅黑" panose="020B0503020204020204" pitchFamily="34" charset="-122"/>
              </a:rPr>
              <a:t>1</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DA3FFF"/>
                </a:solidFill>
                <a:latin typeface="微软雅黑" panose="020B0503020204020204" pitchFamily="34" charset="-122"/>
                <a:ea typeface="微软雅黑" panose="020B0503020204020204" pitchFamily="34" charset="-122"/>
              </a:rPr>
              <a:t>select  </a:t>
            </a:r>
            <a:r>
              <a:rPr lang="zh-CN" altLang="en-US" sz="2400" dirty="0" smtClean="0">
                <a:solidFill>
                  <a:srgbClr val="DA3FFF"/>
                </a:solidFill>
                <a:latin typeface="微软雅黑" panose="020B0503020204020204" pitchFamily="34" charset="-122"/>
                <a:ea typeface="微软雅黑" panose="020B0503020204020204" pitchFamily="34" charset="-122"/>
              </a:rPr>
              <a:t>列名列表  </a:t>
            </a:r>
            <a:r>
              <a:rPr lang="en-US" altLang="zh-CN" sz="2400" dirty="0" smtClean="0">
                <a:solidFill>
                  <a:srgbClr val="DA3FFF"/>
                </a:solidFill>
                <a:latin typeface="微软雅黑" panose="020B0503020204020204" pitchFamily="34" charset="-122"/>
                <a:ea typeface="微软雅黑" panose="020B0503020204020204" pitchFamily="34" charset="-122"/>
              </a:rPr>
              <a:t>from  </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1  [inner]  join  </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2  on  </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1.</a:t>
            </a:r>
            <a:r>
              <a:rPr lang="zh-CN" altLang="en-US" sz="2400" dirty="0" smtClean="0">
                <a:solidFill>
                  <a:srgbClr val="DA3FFF"/>
                </a:solidFill>
                <a:latin typeface="微软雅黑" panose="020B0503020204020204" pitchFamily="34" charset="-122"/>
                <a:ea typeface="微软雅黑" panose="020B0503020204020204" pitchFamily="34" charset="-122"/>
              </a:rPr>
              <a:t>列名</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2.</a:t>
            </a:r>
            <a:r>
              <a:rPr lang="zh-CN" altLang="en-US" sz="2400" dirty="0" smtClean="0">
                <a:solidFill>
                  <a:srgbClr val="DA3FFF"/>
                </a:solidFill>
                <a:latin typeface="微软雅黑" panose="020B0503020204020204" pitchFamily="34" charset="-122"/>
                <a:ea typeface="微软雅黑" panose="020B0503020204020204" pitchFamily="34" charset="-122"/>
              </a:rPr>
              <a:t>列名</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F4FFF"/>
                </a:solidFill>
                <a:latin typeface="微软雅黑" panose="020B0503020204020204" pitchFamily="34" charset="-122"/>
                <a:ea typeface="微软雅黑" panose="020B0503020204020204" pitchFamily="34" charset="-122"/>
              </a:rPr>
              <a:t>或</a:t>
            </a:r>
            <a:endParaRPr lang="en-US" altLang="zh-CN" sz="2400" dirty="0">
              <a:solidFill>
                <a:srgbClr val="4F4F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FF0000"/>
                </a:solidFill>
                <a:latin typeface="微软雅黑" panose="020B0503020204020204" pitchFamily="34" charset="-122"/>
                <a:ea typeface="微软雅黑" panose="020B0503020204020204" pitchFamily="34" charset="-122"/>
              </a:rPr>
              <a:t>2</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DA3FFF"/>
                </a:solidFill>
                <a:latin typeface="微软雅黑" panose="020B0503020204020204" pitchFamily="34" charset="-122"/>
                <a:ea typeface="微软雅黑" panose="020B0503020204020204" pitchFamily="34" charset="-122"/>
              </a:rPr>
              <a:t>select </a:t>
            </a:r>
            <a:r>
              <a:rPr lang="zh-CN" altLang="en-US" sz="2400" dirty="0" smtClean="0">
                <a:solidFill>
                  <a:srgbClr val="DA3FFF"/>
                </a:solidFill>
                <a:latin typeface="微软雅黑" panose="020B0503020204020204" pitchFamily="34" charset="-122"/>
                <a:ea typeface="微软雅黑" panose="020B0503020204020204" pitchFamily="34" charset="-122"/>
              </a:rPr>
              <a:t>列名列表 </a:t>
            </a:r>
            <a:r>
              <a:rPr lang="en-US" altLang="zh-CN" sz="2400" dirty="0" smtClean="0">
                <a:solidFill>
                  <a:srgbClr val="DA3FFF"/>
                </a:solidFill>
                <a:latin typeface="微软雅黑" panose="020B0503020204020204" pitchFamily="34" charset="-122"/>
                <a:ea typeface="微软雅黑" panose="020B0503020204020204" pitchFamily="34" charset="-122"/>
              </a:rPr>
              <a:t>from </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1</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2 where </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1.</a:t>
            </a:r>
            <a:r>
              <a:rPr lang="zh-CN" altLang="en-US" sz="2400" dirty="0" smtClean="0">
                <a:solidFill>
                  <a:srgbClr val="DA3FFF"/>
                </a:solidFill>
                <a:latin typeface="微软雅黑" panose="020B0503020204020204" pitchFamily="34" charset="-122"/>
                <a:ea typeface="微软雅黑" panose="020B0503020204020204" pitchFamily="34" charset="-122"/>
              </a:rPr>
              <a:t>列名</a:t>
            </a:r>
            <a:r>
              <a:rPr lang="en-US" altLang="zh-CN" sz="2400" dirty="0" smtClean="0">
                <a:solidFill>
                  <a:srgbClr val="DA3FFF"/>
                </a:solidFill>
                <a:latin typeface="微软雅黑" panose="020B0503020204020204" pitchFamily="34" charset="-122"/>
                <a:ea typeface="微软雅黑" panose="020B0503020204020204" pitchFamily="34" charset="-122"/>
              </a:rPr>
              <a:t>&lt;</a:t>
            </a:r>
            <a:r>
              <a:rPr lang="zh-CN" altLang="en-US" sz="2400" dirty="0" smtClean="0">
                <a:solidFill>
                  <a:srgbClr val="DA3FFF"/>
                </a:solidFill>
                <a:latin typeface="微软雅黑" panose="020B0503020204020204" pitchFamily="34" charset="-122"/>
                <a:ea typeface="微软雅黑" panose="020B0503020204020204" pitchFamily="34" charset="-122"/>
              </a:rPr>
              <a:t>比较运算符</a:t>
            </a:r>
            <a:r>
              <a:rPr lang="en-US" altLang="zh-CN" sz="2400" dirty="0" smtClean="0">
                <a:solidFill>
                  <a:srgbClr val="DA3FFF"/>
                </a:solidFill>
                <a:latin typeface="微软雅黑" panose="020B0503020204020204" pitchFamily="34" charset="-122"/>
                <a:ea typeface="微软雅黑" panose="020B0503020204020204" pitchFamily="34" charset="-122"/>
              </a:rPr>
              <a:t>&gt;</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2.</a:t>
            </a:r>
            <a:r>
              <a:rPr lang="zh-CN" altLang="en-US" sz="2400" dirty="0" smtClean="0">
                <a:solidFill>
                  <a:srgbClr val="DA3FFF"/>
                </a:solidFill>
                <a:latin typeface="微软雅黑" panose="020B0503020204020204" pitchFamily="34" charset="-122"/>
                <a:ea typeface="微软雅黑" panose="020B0503020204020204" pitchFamily="34" charset="-122"/>
              </a:rPr>
              <a:t>列名</a:t>
            </a:r>
            <a:endParaRPr lang="en-US" altLang="zh-CN" sz="2400" dirty="0" smtClean="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6115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4069" y="670556"/>
            <a:ext cx="10398034" cy="2308324"/>
          </a:xfrm>
          <a:prstGeom prst="rect">
            <a:avLst/>
          </a:prstGeom>
          <a:noFill/>
        </p:spPr>
        <p:txBody>
          <a:bodyPr wrap="square" rtlCol="0">
            <a:spAutoFit/>
          </a:bodyPr>
          <a:lstStyle/>
          <a:p>
            <a:pPr>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rPr>
              <a:t>等值连接</a:t>
            </a:r>
            <a:r>
              <a:rPr lang="zh-CN" altLang="en-US" sz="2400" dirty="0" smtClean="0">
                <a:solidFill>
                  <a:srgbClr val="4F4FFF"/>
                </a:solidFill>
                <a:latin typeface="微软雅黑" panose="020B0503020204020204" pitchFamily="34" charset="-122"/>
                <a:ea typeface="微软雅黑" panose="020B0503020204020204" pitchFamily="34" charset="-122"/>
              </a:rPr>
              <a:t>：在连接条件中使用（</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zh-CN" altLang="en-US" sz="2400" dirty="0" smtClean="0">
                <a:solidFill>
                  <a:srgbClr val="4F4FFF"/>
                </a:solidFill>
                <a:latin typeface="微软雅黑" panose="020B0503020204020204" pitchFamily="34" charset="-122"/>
                <a:ea typeface="微软雅黑" panose="020B0503020204020204" pitchFamily="34" charset="-122"/>
              </a:rPr>
              <a:t>）运算符比较背连接列的列值，其查询结果中列出被连接表中的所有列，包括其中的重复列。</a:t>
            </a:r>
            <a:endParaRPr lang="en-US" altLang="zh-CN" sz="2400" dirty="0" smtClean="0">
              <a:solidFill>
                <a:srgbClr val="4F4F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rPr>
              <a:t>不等值连接</a:t>
            </a:r>
            <a:r>
              <a:rPr lang="zh-CN" altLang="en-US" sz="2400" dirty="0" smtClean="0">
                <a:solidFill>
                  <a:srgbClr val="4F4FFF"/>
                </a:solidFill>
                <a:latin typeface="微软雅黑" panose="020B0503020204020204" pitchFamily="34" charset="-122"/>
                <a:ea typeface="微软雅黑" panose="020B0503020204020204" pitchFamily="34" charset="-122"/>
              </a:rPr>
              <a:t>：在连接条件中使用除等于以外的其它比较运算符比较被连接的列的列值，这些运算符包括</a:t>
            </a:r>
            <a:r>
              <a:rPr lang="en-US" altLang="zh-CN" sz="2400" dirty="0" smtClean="0">
                <a:solidFill>
                  <a:srgbClr val="4F4FFF"/>
                </a:solidFill>
                <a:latin typeface="微软雅黑" panose="020B0503020204020204" pitchFamily="34" charset="-122"/>
                <a:ea typeface="微软雅黑" panose="020B0503020204020204" pitchFamily="34" charset="-122"/>
              </a:rPr>
              <a:t>&gt;</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en-US" altLang="zh-CN" sz="2400" dirty="0" smtClean="0">
                <a:solidFill>
                  <a:srgbClr val="4F4FFF"/>
                </a:solidFill>
                <a:latin typeface="微软雅黑" panose="020B0503020204020204" pitchFamily="34" charset="-122"/>
                <a:ea typeface="微软雅黑" panose="020B0503020204020204" pitchFamily="34" charset="-122"/>
              </a:rPr>
              <a:t>&gt;=</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en-US" altLang="zh-CN" sz="2400" dirty="0" smtClean="0">
                <a:solidFill>
                  <a:srgbClr val="4F4FFF"/>
                </a:solidFill>
                <a:latin typeface="微软雅黑" panose="020B0503020204020204" pitchFamily="34" charset="-122"/>
                <a:ea typeface="微软雅黑" panose="020B0503020204020204" pitchFamily="34" charset="-122"/>
              </a:rPr>
              <a:t>&lt;</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en-US" altLang="zh-CN" sz="2400" dirty="0" smtClean="0">
                <a:solidFill>
                  <a:srgbClr val="4F4FFF"/>
                </a:solidFill>
                <a:latin typeface="微软雅黑" panose="020B0503020204020204" pitchFamily="34" charset="-122"/>
                <a:ea typeface="微软雅黑" panose="020B0503020204020204" pitchFamily="34" charset="-122"/>
              </a:rPr>
              <a:t>&lt;=</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en-US" altLang="zh-CN" sz="2400" dirty="0" smtClean="0">
                <a:solidFill>
                  <a:srgbClr val="4F4FFF"/>
                </a:solidFill>
                <a:latin typeface="微软雅黑" panose="020B0503020204020204" pitchFamily="34" charset="-122"/>
                <a:ea typeface="微软雅黑" panose="020B0503020204020204" pitchFamily="34" charset="-122"/>
              </a:rPr>
              <a:t>!&gt;</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en-US" altLang="zh-CN" sz="2400" dirty="0" smtClean="0">
                <a:solidFill>
                  <a:srgbClr val="4F4FFF"/>
                </a:solidFill>
                <a:latin typeface="微软雅黑" panose="020B0503020204020204" pitchFamily="34" charset="-122"/>
                <a:ea typeface="微软雅黑" panose="020B0503020204020204" pitchFamily="34" charset="-122"/>
              </a:rPr>
              <a:t>!&lt;</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en-US" altLang="zh-CN" sz="2400" dirty="0" smtClean="0">
                <a:solidFill>
                  <a:srgbClr val="4F4FFF"/>
                </a:solidFill>
                <a:latin typeface="微软雅黑" panose="020B0503020204020204" pitchFamily="34" charset="-122"/>
                <a:ea typeface="微软雅黑" panose="020B0503020204020204" pitchFamily="34" charset="-122"/>
              </a:rPr>
              <a:t>&lt;&gt;</a:t>
            </a:r>
            <a:r>
              <a:rPr lang="zh-CN" altLang="en-US" sz="2400" dirty="0" smtClean="0">
                <a:solidFill>
                  <a:srgbClr val="4F4FFF"/>
                </a:solidFill>
                <a:latin typeface="微软雅黑" panose="020B0503020204020204" pitchFamily="34" charset="-122"/>
                <a:ea typeface="微软雅黑" panose="020B0503020204020204" pitchFamily="34" charset="-122"/>
              </a:rPr>
              <a:t>。</a:t>
            </a:r>
            <a:endParaRPr lang="zh-CN" altLang="en-US" sz="2400" dirty="0">
              <a:solidFill>
                <a:srgbClr val="4F4FFF"/>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32421672"/>
              </p:ext>
            </p:extLst>
          </p:nvPr>
        </p:nvGraphicFramePr>
        <p:xfrm>
          <a:off x="1135018" y="3349655"/>
          <a:ext cx="4449500" cy="2773680"/>
        </p:xfrm>
        <a:graphic>
          <a:graphicData uri="http://schemas.openxmlformats.org/drawingml/2006/table">
            <a:tbl>
              <a:tblPr firstRow="1" bandRow="1">
                <a:tableStyleId>{5C22544A-7EE6-4342-B048-85BDC9FD1C3A}</a:tableStyleId>
              </a:tblPr>
              <a:tblGrid>
                <a:gridCol w="1112375"/>
                <a:gridCol w="1112375"/>
                <a:gridCol w="1112375"/>
                <a:gridCol w="1112375"/>
              </a:tblGrid>
              <a:tr h="370840">
                <a:tc>
                  <a:txBody>
                    <a:bodyPr/>
                    <a:lstStyle/>
                    <a:p>
                      <a:pPr algn="ctr"/>
                      <a:r>
                        <a:rPr lang="en-US" altLang="zh-CN" sz="2000" dirty="0" err="1" smtClean="0">
                          <a:solidFill>
                            <a:srgbClr val="FF3B3B"/>
                          </a:solidFill>
                          <a:latin typeface="微软雅黑" panose="020B0503020204020204" pitchFamily="34" charset="-122"/>
                          <a:ea typeface="微软雅黑" panose="020B0503020204020204" pitchFamily="34" charset="-122"/>
                        </a:rPr>
                        <a:t>Sno</a:t>
                      </a:r>
                      <a:endParaRPr lang="zh-CN" altLang="en-US" sz="2000" dirty="0">
                        <a:solidFill>
                          <a:srgbClr val="FF3B3B"/>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smtClean="0">
                          <a:solidFill>
                            <a:srgbClr val="FF3B3B"/>
                          </a:solidFill>
                          <a:latin typeface="微软雅黑" panose="020B0503020204020204" pitchFamily="34" charset="-122"/>
                          <a:ea typeface="微软雅黑" panose="020B0503020204020204" pitchFamily="34" charset="-122"/>
                        </a:rPr>
                        <a:t>Sname</a:t>
                      </a:r>
                      <a:r>
                        <a:rPr lang="en-US" altLang="zh-CN" sz="2000" dirty="0" smtClean="0">
                          <a:solidFill>
                            <a:srgbClr val="FF3B3B"/>
                          </a:solidFill>
                          <a:latin typeface="微软雅黑" panose="020B0503020204020204" pitchFamily="34" charset="-122"/>
                          <a:ea typeface="微软雅黑" panose="020B0503020204020204" pitchFamily="34" charset="-122"/>
                        </a:rPr>
                        <a:t> </a:t>
                      </a:r>
                      <a:endParaRPr lang="zh-CN" altLang="en-US" sz="2000" dirty="0">
                        <a:solidFill>
                          <a:srgbClr val="FF3B3B"/>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smtClean="0">
                          <a:solidFill>
                            <a:srgbClr val="FF3B3B"/>
                          </a:solidFill>
                          <a:latin typeface="微软雅黑" panose="020B0503020204020204" pitchFamily="34" charset="-122"/>
                          <a:ea typeface="微软雅黑" panose="020B0503020204020204" pitchFamily="34" charset="-122"/>
                        </a:rPr>
                        <a:t>Ssex</a:t>
                      </a:r>
                      <a:endParaRPr lang="zh-CN" altLang="en-US" sz="2000" dirty="0">
                        <a:solidFill>
                          <a:srgbClr val="FF3B3B"/>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FF3B3B"/>
                          </a:solidFill>
                          <a:latin typeface="微软雅黑" panose="020B0503020204020204" pitchFamily="34" charset="-122"/>
                          <a:ea typeface="微软雅黑" panose="020B0503020204020204" pitchFamily="34" charset="-122"/>
                        </a:rPr>
                        <a:t>Sage</a:t>
                      </a:r>
                      <a:endParaRPr lang="zh-CN" altLang="en-US" sz="2000" dirty="0">
                        <a:solidFill>
                          <a:srgbClr val="FF3B3B"/>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201701</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孙兴</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男</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19</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201702</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周方</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女</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18</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201703</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张馨</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女</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20</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201704</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赵曼</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女</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19</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201705</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王伟</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男</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17</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201706</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李雨</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D937FF"/>
                          </a:solidFill>
                          <a:latin typeface="微软雅黑" panose="020B0503020204020204" pitchFamily="34" charset="-122"/>
                          <a:ea typeface="微软雅黑" panose="020B0503020204020204" pitchFamily="34" charset="-122"/>
                        </a:rPr>
                        <a:t>女</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D937FF"/>
                          </a:solidFill>
                          <a:latin typeface="微软雅黑" panose="020B0503020204020204" pitchFamily="34" charset="-122"/>
                          <a:ea typeface="微软雅黑" panose="020B0503020204020204" pitchFamily="34" charset="-122"/>
                        </a:rPr>
                        <a:t>18</a:t>
                      </a:r>
                      <a:endParaRPr lang="zh-CN" altLang="en-US" sz="2000" dirty="0">
                        <a:solidFill>
                          <a:srgbClr val="D937FF"/>
                        </a:solidFill>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696863745"/>
              </p:ext>
            </p:extLst>
          </p:nvPr>
        </p:nvGraphicFramePr>
        <p:xfrm>
          <a:off x="6306456" y="3680581"/>
          <a:ext cx="4682310" cy="1981200"/>
        </p:xfrm>
        <a:graphic>
          <a:graphicData uri="http://schemas.openxmlformats.org/drawingml/2006/table">
            <a:tbl>
              <a:tblPr firstRow="1" bandRow="1">
                <a:tableStyleId>{5C22544A-7EE6-4342-B048-85BDC9FD1C3A}</a:tableStyleId>
              </a:tblPr>
              <a:tblGrid>
                <a:gridCol w="1395922"/>
                <a:gridCol w="1927654"/>
                <a:gridCol w="1358734"/>
              </a:tblGrid>
              <a:tr h="370840">
                <a:tc>
                  <a:txBody>
                    <a:bodyPr/>
                    <a:lstStyle/>
                    <a:p>
                      <a:pPr algn="ctr"/>
                      <a:r>
                        <a:rPr lang="en-US" altLang="zh-CN" sz="2000" dirty="0" err="1" smtClean="0">
                          <a:solidFill>
                            <a:srgbClr val="FF3B3B"/>
                          </a:solidFill>
                          <a:latin typeface="微软雅黑" panose="020B0503020204020204" pitchFamily="34" charset="-122"/>
                          <a:ea typeface="微软雅黑" panose="020B0503020204020204" pitchFamily="34" charset="-122"/>
                        </a:rPr>
                        <a:t>Sno</a:t>
                      </a:r>
                      <a:endParaRPr lang="zh-CN" altLang="en-US" sz="2000" dirty="0">
                        <a:solidFill>
                          <a:srgbClr val="FF3B3B"/>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err="1" smtClean="0">
                          <a:solidFill>
                            <a:srgbClr val="FF3B3B"/>
                          </a:solidFill>
                          <a:latin typeface="微软雅黑" panose="020B0503020204020204" pitchFamily="34" charset="-122"/>
                          <a:ea typeface="微软雅黑" panose="020B0503020204020204" pitchFamily="34" charset="-122"/>
                        </a:rPr>
                        <a:t>Cname</a:t>
                      </a:r>
                      <a:endParaRPr lang="zh-CN" altLang="en-US" sz="2000" dirty="0">
                        <a:solidFill>
                          <a:srgbClr val="FF3B3B"/>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FF3B3B"/>
                          </a:solidFill>
                          <a:latin typeface="微软雅黑" panose="020B0503020204020204" pitchFamily="34" charset="-122"/>
                          <a:ea typeface="微软雅黑" panose="020B0503020204020204" pitchFamily="34" charset="-122"/>
                        </a:rPr>
                        <a:t>score</a:t>
                      </a:r>
                      <a:endParaRPr lang="zh-CN" altLang="en-US" sz="2000" dirty="0">
                        <a:solidFill>
                          <a:srgbClr val="FF3B3B"/>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201701</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C</a:t>
                      </a:r>
                      <a:r>
                        <a:rPr lang="zh-CN" altLang="en-US" sz="2000" dirty="0" smtClean="0">
                          <a:solidFill>
                            <a:srgbClr val="3737FF"/>
                          </a:solidFill>
                          <a:latin typeface="微软雅黑" panose="020B0503020204020204" pitchFamily="34" charset="-122"/>
                          <a:ea typeface="微软雅黑" panose="020B0503020204020204" pitchFamily="34" charset="-122"/>
                        </a:rPr>
                        <a:t>语言程序设计</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87</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201702</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3737FF"/>
                          </a:solidFill>
                          <a:latin typeface="微软雅黑" panose="020B0503020204020204" pitchFamily="34" charset="-122"/>
                          <a:ea typeface="微软雅黑" panose="020B0503020204020204" pitchFamily="34" charset="-122"/>
                        </a:rPr>
                        <a:t>高等数学</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89</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201703</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3737FF"/>
                          </a:solidFill>
                          <a:latin typeface="微软雅黑" panose="020B0503020204020204" pitchFamily="34" charset="-122"/>
                          <a:ea typeface="微软雅黑" panose="020B0503020204020204" pitchFamily="34" charset="-122"/>
                        </a:rPr>
                        <a:t>大学英语</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85</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201605</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solidFill>
                            <a:srgbClr val="3737FF"/>
                          </a:solidFill>
                          <a:latin typeface="微软雅黑" panose="020B0503020204020204" pitchFamily="34" charset="-122"/>
                          <a:ea typeface="微软雅黑" panose="020B0503020204020204" pitchFamily="34" charset="-122"/>
                        </a:rPr>
                        <a:t>数据结构</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solidFill>
                            <a:srgbClr val="3737FF"/>
                          </a:solidFill>
                          <a:latin typeface="微软雅黑" panose="020B0503020204020204" pitchFamily="34" charset="-122"/>
                          <a:ea typeface="微软雅黑" panose="020B0503020204020204" pitchFamily="34" charset="-122"/>
                        </a:rPr>
                        <a:t>86</a:t>
                      </a:r>
                      <a:endParaRPr lang="zh-CN" altLang="en-US" sz="2000" dirty="0">
                        <a:solidFill>
                          <a:srgbClr val="3737FF"/>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420388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3026" y="343171"/>
            <a:ext cx="10670876" cy="5262979"/>
          </a:xfrm>
          <a:prstGeom prst="rect">
            <a:avLst/>
          </a:prstGeom>
        </p:spPr>
        <p:txBody>
          <a:bodyPr wrap="square">
            <a:spAutoFit/>
          </a:bodyPr>
          <a:lstStyle/>
          <a:p>
            <a:pPr>
              <a:lnSpc>
                <a:spcPct val="200000"/>
              </a:lnSpc>
            </a:pPr>
            <a:r>
              <a:rPr lang="zh-CN" altLang="en-US" sz="2400" dirty="0">
                <a:solidFill>
                  <a:srgbClr val="FF0000"/>
                </a:solidFill>
                <a:latin typeface="微软雅黑" panose="020B0503020204020204" pitchFamily="34" charset="-122"/>
                <a:ea typeface="微软雅黑" panose="020B0503020204020204" pitchFamily="34" charset="-122"/>
              </a:rPr>
              <a:t>五</a:t>
            </a:r>
            <a:r>
              <a:rPr lang="zh-CN" altLang="en-US" sz="2400" dirty="0" smtClean="0">
                <a:solidFill>
                  <a:srgbClr val="FF0000"/>
                </a:solidFill>
                <a:latin typeface="微软雅黑" panose="020B0503020204020204" pitchFamily="34" charset="-122"/>
                <a:ea typeface="微软雅黑" panose="020B0503020204020204" pitchFamily="34" charset="-122"/>
              </a:rPr>
              <a:t>、数据举例</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学生档案中的学生记录</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（李明，男，</a:t>
            </a:r>
            <a:r>
              <a:rPr lang="en-US" altLang="zh-CN" sz="2400" dirty="0" smtClean="0">
                <a:solidFill>
                  <a:srgbClr val="482EE2"/>
                </a:solidFill>
                <a:latin typeface="微软雅黑" panose="020B0503020204020204" pitchFamily="34" charset="-122"/>
                <a:ea typeface="微软雅黑" panose="020B0503020204020204" pitchFamily="34" charset="-122"/>
              </a:rPr>
              <a:t>1972</a:t>
            </a:r>
            <a:r>
              <a:rPr lang="zh-CN" altLang="en-US" sz="2400" dirty="0" smtClean="0">
                <a:solidFill>
                  <a:srgbClr val="482EE2"/>
                </a:solidFill>
                <a:latin typeface="微软雅黑" panose="020B0503020204020204" pitchFamily="34" charset="-122"/>
                <a:ea typeface="微软雅黑" panose="020B0503020204020204" pitchFamily="34" charset="-122"/>
              </a:rPr>
              <a:t>，江苏，计算机系，</a:t>
            </a:r>
            <a:r>
              <a:rPr lang="en-US" altLang="zh-CN" sz="2400" dirty="0" smtClean="0">
                <a:solidFill>
                  <a:srgbClr val="482EE2"/>
                </a:solidFill>
                <a:latin typeface="微软雅黑" panose="020B0503020204020204" pitchFamily="34" charset="-122"/>
                <a:ea typeface="微软雅黑" panose="020B0503020204020204" pitchFamily="34" charset="-122"/>
              </a:rPr>
              <a:t>1990</a:t>
            </a:r>
            <a:r>
              <a:rPr lang="zh-CN" altLang="en-US" sz="2400" dirty="0" smtClean="0">
                <a:solidFill>
                  <a:srgbClr val="482EE2"/>
                </a:solidFill>
                <a:latin typeface="微软雅黑" panose="020B0503020204020204" pitchFamily="34" charset="-122"/>
                <a:ea typeface="微软雅黑" panose="020B0503020204020204" pitchFamily="34" charset="-122"/>
              </a:rPr>
              <a:t>）</a:t>
            </a: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数据的形式不能完全表达其内容</a:t>
            </a: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数据的解释</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语义：学生姓名、性别、出生年月、籍贯、所在系别、入学时间</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nSpc>
                <a:spcPct val="200000"/>
              </a:lnSpc>
            </a:pPr>
            <a:r>
              <a:rPr lang="zh-CN" altLang="en-US" sz="2400" dirty="0" smtClean="0">
                <a:solidFill>
                  <a:srgbClr val="482EE2"/>
                </a:solidFill>
                <a:latin typeface="微软雅黑" panose="020B0503020204020204" pitchFamily="34" charset="-122"/>
                <a:ea typeface="微软雅黑" panose="020B0503020204020204" pitchFamily="34" charset="-122"/>
              </a:rPr>
              <a:t>解释：李明是个大学生，</a:t>
            </a:r>
            <a:r>
              <a:rPr lang="en-US" altLang="zh-CN" sz="2400" dirty="0" smtClean="0">
                <a:solidFill>
                  <a:srgbClr val="482EE2"/>
                </a:solidFill>
                <a:latin typeface="微软雅黑" panose="020B0503020204020204" pitchFamily="34" charset="-122"/>
                <a:ea typeface="微软雅黑" panose="020B0503020204020204" pitchFamily="34" charset="-122"/>
              </a:rPr>
              <a:t>1972</a:t>
            </a:r>
            <a:r>
              <a:rPr lang="zh-CN" altLang="en-US" sz="2400" dirty="0" smtClean="0">
                <a:solidFill>
                  <a:srgbClr val="482EE2"/>
                </a:solidFill>
                <a:latin typeface="微软雅黑" panose="020B0503020204020204" pitchFamily="34" charset="-122"/>
                <a:ea typeface="微软雅黑" panose="020B0503020204020204" pitchFamily="34" charset="-122"/>
              </a:rPr>
              <a:t>年出生，江苏人，</a:t>
            </a:r>
            <a:r>
              <a:rPr lang="en-US" altLang="zh-CN" sz="2400" dirty="0" smtClean="0">
                <a:solidFill>
                  <a:srgbClr val="482EE2"/>
                </a:solidFill>
                <a:latin typeface="微软雅黑" panose="020B0503020204020204" pitchFamily="34" charset="-122"/>
                <a:ea typeface="微软雅黑" panose="020B0503020204020204" pitchFamily="34" charset="-122"/>
              </a:rPr>
              <a:t>1990</a:t>
            </a:r>
            <a:r>
              <a:rPr lang="zh-CN" altLang="en-US" sz="2400" dirty="0" smtClean="0">
                <a:solidFill>
                  <a:srgbClr val="482EE2"/>
                </a:solidFill>
                <a:latin typeface="微软雅黑" panose="020B0503020204020204" pitchFamily="34" charset="-122"/>
                <a:ea typeface="微软雅黑" panose="020B0503020204020204" pitchFamily="34" charset="-122"/>
              </a:rPr>
              <a:t>年考入计算机系</a:t>
            </a:r>
            <a:endParaRPr lang="zh-CN" altLang="en-US" sz="2400" dirty="0">
              <a:solidFill>
                <a:srgbClr val="482EE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98803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3736" y="139561"/>
            <a:ext cx="10232573" cy="3970318"/>
          </a:xfrm>
          <a:prstGeom prst="rect">
            <a:avLst/>
          </a:prstGeom>
        </p:spPr>
        <p:txBody>
          <a:bodyPr wrap="square">
            <a:spAutoFit/>
          </a:bodyPr>
          <a:lstStyle/>
          <a:p>
            <a:pPr algn="just">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3.</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连接</a:t>
            </a:r>
            <a:r>
              <a:rPr lang="zh-CN" altLang="en-US" sz="2400" dirty="0" smtClean="0">
                <a:solidFill>
                  <a:srgbClr val="FF0000"/>
                </a:solidFill>
                <a:latin typeface="微软雅黑" panose="020B0503020204020204" pitchFamily="34" charset="-122"/>
                <a:ea typeface="微软雅黑" panose="020B0503020204020204" pitchFamily="34" charset="-122"/>
              </a:rPr>
              <a:t>查询</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indent="576000" algn="just">
              <a:lnSpc>
                <a:spcPct val="150000"/>
              </a:lnSpc>
            </a:pPr>
            <a:r>
              <a:rPr lang="zh-CN" altLang="en-US"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rPr>
              <a:t>同时设计两个或两个以上表的连接查询。这种查询时关系数据库最主要的查询，包括等值连接，自然连接、非等值连接查询、自身连接查询、外连接查询和复合条件查询等。</a:t>
            </a:r>
            <a:endParaRPr lang="en-US" altLang="zh-CN"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endParaRPr>
          </a:p>
          <a:p>
            <a:pPr algn="just">
              <a:lnSpc>
                <a:spcPct val="150000"/>
              </a:lnSpc>
            </a:pPr>
            <a:r>
              <a:rPr lang="zh-CN" altLang="en-US" sz="2400" dirty="0">
                <a:solidFill>
                  <a:srgbClr val="2F2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2F2FFF"/>
                </a:solidFill>
                <a:latin typeface="微软雅黑" panose="020B0503020204020204" pitchFamily="34" charset="-122"/>
                <a:ea typeface="微软雅黑" panose="020B0503020204020204" pitchFamily="34" charset="-122"/>
              </a:rPr>
              <a:t>不同</a:t>
            </a:r>
            <a:r>
              <a:rPr lang="zh-CN" altLang="en-US" sz="2400" dirty="0">
                <a:solidFill>
                  <a:srgbClr val="2F2FFF"/>
                </a:solidFill>
                <a:latin typeface="微软雅黑" panose="020B0503020204020204" pitchFamily="34" charset="-122"/>
                <a:ea typeface="微软雅黑" panose="020B0503020204020204" pitchFamily="34" charset="-122"/>
              </a:rPr>
              <a:t>表之间的连接查询</a:t>
            </a:r>
          </a:p>
          <a:p>
            <a:pPr algn="just">
              <a:lnSpc>
                <a:spcPct val="150000"/>
              </a:lnSpc>
            </a:pPr>
            <a:r>
              <a:rPr lang="zh-CN" altLang="en-US" sz="2400" dirty="0">
                <a:solidFill>
                  <a:srgbClr val="2F2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2F2FFF"/>
                </a:solidFill>
                <a:latin typeface="微软雅黑" panose="020B0503020204020204" pitchFamily="34" charset="-122"/>
                <a:ea typeface="微软雅黑" panose="020B0503020204020204" pitchFamily="34" charset="-122"/>
              </a:rPr>
              <a:t>自身</a:t>
            </a:r>
            <a:r>
              <a:rPr lang="zh-CN" altLang="en-US" sz="2400" dirty="0">
                <a:solidFill>
                  <a:srgbClr val="2F2FFF"/>
                </a:solidFill>
                <a:latin typeface="微软雅黑" panose="020B0503020204020204" pitchFamily="34" charset="-122"/>
                <a:ea typeface="微软雅黑" panose="020B0503020204020204" pitchFamily="34" charset="-122"/>
              </a:rPr>
              <a:t>连接查询</a:t>
            </a:r>
          </a:p>
          <a:p>
            <a:pPr algn="just">
              <a:lnSpc>
                <a:spcPct val="150000"/>
              </a:lnSpc>
            </a:pPr>
            <a:r>
              <a:rPr lang="zh-CN" altLang="en-US" sz="2400" dirty="0">
                <a:solidFill>
                  <a:srgbClr val="2F2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2F2FFF"/>
                </a:solidFill>
                <a:latin typeface="微软雅黑" panose="020B0503020204020204" pitchFamily="34" charset="-122"/>
                <a:ea typeface="微软雅黑" panose="020B0503020204020204" pitchFamily="34" charset="-122"/>
              </a:rPr>
              <a:t>外</a:t>
            </a:r>
            <a:r>
              <a:rPr lang="zh-CN" altLang="en-US" sz="2400" dirty="0">
                <a:solidFill>
                  <a:srgbClr val="2F2FFF"/>
                </a:solidFill>
                <a:latin typeface="微软雅黑" panose="020B0503020204020204" pitchFamily="34" charset="-122"/>
                <a:ea typeface="微软雅黑" panose="020B0503020204020204" pitchFamily="34" charset="-122"/>
              </a:rPr>
              <a:t>连接查询</a:t>
            </a:r>
          </a:p>
        </p:txBody>
      </p:sp>
    </p:spTree>
    <p:extLst>
      <p:ext uri="{BB962C8B-B14F-4D97-AF65-F5344CB8AC3E}">
        <p14:creationId xmlns:p14="http://schemas.microsoft.com/office/powerpoint/2010/main" val="19617953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5394" y="61899"/>
            <a:ext cx="11068595" cy="6186309"/>
          </a:xfrm>
          <a:prstGeom prst="rect">
            <a:avLst/>
          </a:prstGeom>
        </p:spPr>
        <p:txBody>
          <a:bodyPr wrap="square">
            <a:spAutoFit/>
          </a:bodyPr>
          <a:lstStyle/>
          <a:p>
            <a:pPr>
              <a:lnSpc>
                <a:spcPct val="150000"/>
              </a:lnSpc>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0000"/>
                </a:solidFill>
                <a:latin typeface="微软雅黑" panose="020B0503020204020204" pitchFamily="34" charset="-122"/>
                <a:ea typeface="微软雅黑" panose="020B0503020204020204" pitchFamily="34" charset="-122"/>
              </a:rPr>
              <a:t>不同</a:t>
            </a:r>
            <a:r>
              <a:rPr lang="zh-CN" altLang="en-US" sz="2400" dirty="0">
                <a:solidFill>
                  <a:srgbClr val="FF0000"/>
                </a:solidFill>
                <a:latin typeface="微软雅黑" panose="020B0503020204020204" pitchFamily="34" charset="-122"/>
                <a:ea typeface="微软雅黑" panose="020B0503020204020204" pitchFamily="34" charset="-122"/>
              </a:rPr>
              <a:t>表之间的连接</a:t>
            </a:r>
            <a:r>
              <a:rPr lang="zh-CN" altLang="en-US" sz="2400" dirty="0" smtClean="0">
                <a:solidFill>
                  <a:srgbClr val="FF0000"/>
                </a:solidFill>
                <a:latin typeface="微软雅黑" panose="020B0503020204020204" pitchFamily="34" charset="-122"/>
                <a:ea typeface="微软雅黑" panose="020B0503020204020204" pitchFamily="34" charset="-122"/>
              </a:rPr>
              <a:t>查询</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indent="576000">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rPr>
              <a:t>不同表之间的连接查询，主要是</a:t>
            </a:r>
            <a:r>
              <a:rPr lang="en-US" altLang="zh-CN" sz="2400" dirty="0" smtClean="0">
                <a:solidFill>
                  <a:srgbClr val="DA3FFF"/>
                </a:solidFill>
                <a:latin typeface="微软雅黑" panose="020B0503020204020204" pitchFamily="34" charset="-122"/>
                <a:ea typeface="微软雅黑" panose="020B0503020204020204" pitchFamily="34" charset="-122"/>
              </a:rPr>
              <a:t>from</a:t>
            </a:r>
            <a:r>
              <a:rPr lang="zh-CN" altLang="en-US" sz="2400" dirty="0" smtClean="0">
                <a:solidFill>
                  <a:srgbClr val="DA3FFF"/>
                </a:solidFill>
                <a:latin typeface="微软雅黑" panose="020B0503020204020204" pitchFamily="34" charset="-122"/>
                <a:ea typeface="微软雅黑" panose="020B0503020204020204" pitchFamily="34" charset="-122"/>
              </a:rPr>
              <a:t>子句要指明两个或多个基本表的名称，</a:t>
            </a:r>
            <a:r>
              <a:rPr lang="en-US" altLang="zh-CN" sz="2400" dirty="0" smtClean="0">
                <a:solidFill>
                  <a:srgbClr val="DA3FFF"/>
                </a:solidFill>
                <a:latin typeface="微软雅黑" panose="020B0503020204020204" pitchFamily="34" charset="-122"/>
                <a:ea typeface="微软雅黑" panose="020B0503020204020204" pitchFamily="34" charset="-122"/>
              </a:rPr>
              <a:t>where</a:t>
            </a:r>
            <a:r>
              <a:rPr lang="zh-CN" altLang="en-US" sz="2400" dirty="0" smtClean="0">
                <a:solidFill>
                  <a:srgbClr val="DA3FFF"/>
                </a:solidFill>
                <a:latin typeface="微软雅黑" panose="020B0503020204020204" pitchFamily="34" charset="-122"/>
                <a:ea typeface="微软雅黑" panose="020B0503020204020204" pitchFamily="34" charset="-122"/>
              </a:rPr>
              <a:t>子句中的连接条件涉及两个或多个基本表的属性列名，其</a:t>
            </a:r>
            <a:r>
              <a:rPr lang="zh-CN" altLang="en-US" sz="2400" dirty="0">
                <a:solidFill>
                  <a:srgbClr val="DA3FFF"/>
                </a:solidFill>
                <a:latin typeface="微软雅黑" panose="020B0503020204020204" pitchFamily="34" charset="-122"/>
                <a:ea typeface="微软雅黑" panose="020B0503020204020204" pitchFamily="34" charset="-122"/>
              </a:rPr>
              <a:t>格式通常为：</a:t>
            </a:r>
          </a:p>
          <a:p>
            <a:pPr indent="576000">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[&lt;</a:t>
            </a:r>
            <a:r>
              <a:rPr lang="zh-CN" altLang="en-US" sz="2400" dirty="0">
                <a:solidFill>
                  <a:srgbClr val="3737FF"/>
                </a:solidFill>
                <a:latin typeface="微软雅黑" panose="020B0503020204020204" pitchFamily="34" charset="-122"/>
                <a:ea typeface="微软雅黑" panose="020B0503020204020204" pitchFamily="34" charset="-122"/>
              </a:rPr>
              <a:t>表名1</a:t>
            </a:r>
            <a:r>
              <a:rPr lang="en-US" altLang="zh-CN" sz="2400" dirty="0">
                <a:solidFill>
                  <a:srgbClr val="3737FF"/>
                </a:solidFill>
                <a:latin typeface="微软雅黑" panose="020B0503020204020204" pitchFamily="34" charset="-122"/>
                <a:ea typeface="微软雅黑" panose="020B0503020204020204" pitchFamily="34" charset="-122"/>
              </a:rPr>
              <a:t>&gt;.]&lt;</a:t>
            </a:r>
            <a:r>
              <a:rPr lang="zh-CN" altLang="en-US" sz="2400" dirty="0">
                <a:solidFill>
                  <a:srgbClr val="3737FF"/>
                </a:solidFill>
                <a:latin typeface="微软雅黑" panose="020B0503020204020204" pitchFamily="34" charset="-122"/>
                <a:ea typeface="微软雅黑" panose="020B0503020204020204" pitchFamily="34" charset="-122"/>
              </a:rPr>
              <a:t>列名1</a:t>
            </a:r>
            <a:r>
              <a:rPr lang="en-US" altLang="zh-CN" sz="2400" dirty="0">
                <a:solidFill>
                  <a:srgbClr val="3737FF"/>
                </a:solidFill>
                <a:latin typeface="微软雅黑" panose="020B0503020204020204" pitchFamily="34" charset="-122"/>
                <a:ea typeface="微软雅黑" panose="020B0503020204020204" pitchFamily="34" charset="-122"/>
              </a:rPr>
              <a:t>&gt; &lt;</a:t>
            </a:r>
            <a:r>
              <a:rPr lang="zh-CN" altLang="en-US" sz="2400" dirty="0">
                <a:solidFill>
                  <a:srgbClr val="3737FF"/>
                </a:solidFill>
                <a:latin typeface="微软雅黑" panose="020B0503020204020204" pitchFamily="34" charset="-122"/>
                <a:ea typeface="微软雅黑" panose="020B0503020204020204" pitchFamily="34" charset="-122"/>
              </a:rPr>
              <a:t>比较运算符</a:t>
            </a:r>
            <a:r>
              <a:rPr lang="zh-CN" altLang="en-US" sz="2400" dirty="0" smtClean="0">
                <a:solidFill>
                  <a:srgbClr val="3737FF"/>
                </a:solidFill>
                <a:latin typeface="微软雅黑" panose="020B0503020204020204" pitchFamily="34" charset="-122"/>
                <a:ea typeface="微软雅黑" panose="020B0503020204020204" pitchFamily="34" charset="-122"/>
              </a:rPr>
              <a:t>&gt; [&lt;</a:t>
            </a:r>
            <a:r>
              <a:rPr lang="zh-CN" altLang="en-US" sz="2400" dirty="0">
                <a:solidFill>
                  <a:srgbClr val="3737FF"/>
                </a:solidFill>
                <a:latin typeface="微软雅黑" panose="020B0503020204020204" pitchFamily="34" charset="-122"/>
                <a:ea typeface="微软雅黑" panose="020B0503020204020204" pitchFamily="34" charset="-122"/>
              </a:rPr>
              <a:t>表名2&gt;.]&lt;列名2&gt; </a:t>
            </a:r>
          </a:p>
          <a:p>
            <a:pPr>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或者</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indent="576000">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[&lt;</a:t>
            </a:r>
            <a:r>
              <a:rPr lang="zh-CN" altLang="en-US" sz="2400" dirty="0">
                <a:solidFill>
                  <a:srgbClr val="3737FF"/>
                </a:solidFill>
                <a:latin typeface="微软雅黑" panose="020B0503020204020204" pitchFamily="34" charset="-122"/>
                <a:ea typeface="微软雅黑" panose="020B0503020204020204" pitchFamily="34" charset="-122"/>
              </a:rPr>
              <a:t>表名1&gt;.]&lt;列名1</a:t>
            </a:r>
            <a:r>
              <a:rPr lang="zh-CN" altLang="en-US" sz="2400" dirty="0" smtClean="0">
                <a:solidFill>
                  <a:srgbClr val="3737FF"/>
                </a:solidFill>
                <a:latin typeface="微软雅黑" panose="020B0503020204020204" pitchFamily="34" charset="-122"/>
                <a:ea typeface="微软雅黑" panose="020B0503020204020204" pitchFamily="34" charset="-122"/>
              </a:rPr>
              <a:t>&gt;</a:t>
            </a:r>
            <a:r>
              <a:rPr lang="en-US" altLang="zh-CN" sz="2400" dirty="0" smtClean="0">
                <a:solidFill>
                  <a:srgbClr val="3737FF"/>
                </a:solidFill>
                <a:latin typeface="微软雅黑" panose="020B0503020204020204" pitchFamily="34" charset="-122"/>
                <a:ea typeface="微软雅黑" panose="020B0503020204020204" pitchFamily="34" charset="-122"/>
              </a:rPr>
              <a:t>between[&lt;</a:t>
            </a:r>
            <a:r>
              <a:rPr lang="zh-CN" altLang="en-US" sz="2400" dirty="0">
                <a:solidFill>
                  <a:srgbClr val="3737FF"/>
                </a:solidFill>
                <a:latin typeface="微软雅黑" panose="020B0503020204020204" pitchFamily="34" charset="-122"/>
                <a:ea typeface="微软雅黑" panose="020B0503020204020204" pitchFamily="34" charset="-122"/>
              </a:rPr>
              <a:t>表名2&gt;.]&lt;列名2&gt; </a:t>
            </a:r>
            <a:r>
              <a:rPr lang="en-US" altLang="zh-CN" sz="2400" dirty="0" smtClean="0">
                <a:solidFill>
                  <a:srgbClr val="3737FF"/>
                </a:solidFill>
                <a:latin typeface="微软雅黑" panose="020B0503020204020204" pitchFamily="34" charset="-122"/>
                <a:ea typeface="微软雅黑" panose="020B0503020204020204" pitchFamily="34" charset="-122"/>
              </a:rPr>
              <a:t>and </a:t>
            </a:r>
            <a:r>
              <a:rPr lang="en-US" altLang="zh-CN" sz="2400" dirty="0">
                <a:solidFill>
                  <a:srgbClr val="3737FF"/>
                </a:solidFill>
                <a:latin typeface="微软雅黑" panose="020B0503020204020204" pitchFamily="34" charset="-122"/>
                <a:ea typeface="微软雅黑" panose="020B0503020204020204" pitchFamily="34" charset="-122"/>
              </a:rPr>
              <a:t>[&lt;</a:t>
            </a:r>
            <a:r>
              <a:rPr lang="zh-CN" altLang="en-US" sz="2400" dirty="0">
                <a:solidFill>
                  <a:srgbClr val="3737FF"/>
                </a:solidFill>
                <a:latin typeface="微软雅黑" panose="020B0503020204020204" pitchFamily="34" charset="-122"/>
                <a:ea typeface="微软雅黑" panose="020B0503020204020204" pitchFamily="34" charset="-122"/>
              </a:rPr>
              <a:t>表名2&gt;.]&lt;列名3&gt;</a:t>
            </a: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说明：</a:t>
            </a:r>
          </a:p>
          <a:p>
            <a:pPr indent="576000">
              <a:lnSpc>
                <a:spcPct val="150000"/>
              </a:lnSpc>
            </a:pPr>
            <a:r>
              <a:rPr lang="en-US" altLang="zh-CN" sz="2400" dirty="0">
                <a:solidFill>
                  <a:srgbClr val="3737FF"/>
                </a:solidFill>
                <a:latin typeface="微软雅黑" panose="020B0503020204020204" pitchFamily="34" charset="-122"/>
                <a:ea typeface="微软雅黑" panose="020B0503020204020204" pitchFamily="34" charset="-122"/>
              </a:rPr>
              <a:t>⑴ </a:t>
            </a:r>
            <a:r>
              <a:rPr lang="zh-CN" altLang="en-US" sz="2400" dirty="0">
                <a:solidFill>
                  <a:srgbClr val="3737FF"/>
                </a:solidFill>
                <a:latin typeface="微软雅黑" panose="020B0503020204020204" pitchFamily="34" charset="-122"/>
                <a:ea typeface="微软雅黑" panose="020B0503020204020204" pitchFamily="34" charset="-122"/>
              </a:rPr>
              <a:t>当比较运算符为“</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时，称为等值连接</a:t>
            </a:r>
            <a:r>
              <a:rPr lang="zh-CN" altLang="en-US" sz="2400" b="1"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其它为非等值连接。列名1与列名2必须是可比的，但列名不必是相同的。</a:t>
            </a:r>
          </a:p>
          <a:p>
            <a:pPr indent="576000">
              <a:lnSpc>
                <a:spcPct val="150000"/>
              </a:lnSpc>
            </a:pPr>
            <a:r>
              <a:rPr lang="en-US" altLang="zh-CN" sz="2400" dirty="0">
                <a:solidFill>
                  <a:srgbClr val="3737FF"/>
                </a:solidFill>
                <a:latin typeface="微软雅黑" panose="020B0503020204020204" pitchFamily="34" charset="-122"/>
                <a:ea typeface="微软雅黑" panose="020B0503020204020204" pitchFamily="34" charset="-122"/>
              </a:rPr>
              <a:t>⑵ DBMS</a:t>
            </a:r>
            <a:r>
              <a:rPr lang="zh-CN" altLang="en-US" sz="2400" dirty="0">
                <a:solidFill>
                  <a:srgbClr val="3737FF"/>
                </a:solidFill>
                <a:latin typeface="微软雅黑" panose="020B0503020204020204" pitchFamily="34" charset="-122"/>
                <a:ea typeface="微软雅黑" panose="020B0503020204020204" pitchFamily="34" charset="-122"/>
              </a:rPr>
              <a:t>执行连接操作的过程：在表</a:t>
            </a:r>
            <a:r>
              <a:rPr lang="en-US" altLang="zh-CN" sz="2400" dirty="0">
                <a:solidFill>
                  <a:srgbClr val="3737FF"/>
                </a:solidFill>
                <a:latin typeface="微软雅黑" panose="020B0503020204020204" pitchFamily="34" charset="-122"/>
                <a:ea typeface="微软雅黑" panose="020B0503020204020204" pitchFamily="34" charset="-122"/>
              </a:rPr>
              <a:t>1</a:t>
            </a:r>
            <a:r>
              <a:rPr lang="zh-CN" altLang="en-US" sz="2400" dirty="0">
                <a:solidFill>
                  <a:srgbClr val="3737FF"/>
                </a:solidFill>
                <a:latin typeface="微软雅黑" panose="020B0503020204020204" pitchFamily="34" charset="-122"/>
                <a:ea typeface="微软雅黑" panose="020B0503020204020204" pitchFamily="34" charset="-122"/>
              </a:rPr>
              <a:t>中找到第</a:t>
            </a:r>
            <a:r>
              <a:rPr lang="en-US" altLang="zh-CN" sz="2400" dirty="0">
                <a:solidFill>
                  <a:srgbClr val="3737FF"/>
                </a:solidFill>
                <a:latin typeface="微软雅黑" panose="020B0503020204020204" pitchFamily="34" charset="-122"/>
                <a:ea typeface="微软雅黑" panose="020B0503020204020204" pitchFamily="34" charset="-122"/>
              </a:rPr>
              <a:t>k</a:t>
            </a:r>
            <a:r>
              <a:rPr lang="zh-CN" altLang="en-US" sz="2400" dirty="0">
                <a:solidFill>
                  <a:srgbClr val="3737FF"/>
                </a:solidFill>
                <a:latin typeface="微软雅黑" panose="020B0503020204020204" pitchFamily="34" charset="-122"/>
                <a:ea typeface="微软雅黑" panose="020B0503020204020204" pitchFamily="34" charset="-122"/>
              </a:rPr>
              <a:t>个元组与表</a:t>
            </a:r>
            <a:r>
              <a:rPr lang="en-US" altLang="zh-CN" sz="2400" dirty="0">
                <a:solidFill>
                  <a:srgbClr val="3737FF"/>
                </a:solidFill>
                <a:latin typeface="微软雅黑" panose="020B0503020204020204" pitchFamily="34" charset="-122"/>
                <a:ea typeface="微软雅黑" panose="020B0503020204020204" pitchFamily="34" charset="-122"/>
              </a:rPr>
              <a:t>2</a:t>
            </a:r>
            <a:r>
              <a:rPr lang="zh-CN" altLang="en-US" sz="2400" dirty="0">
                <a:solidFill>
                  <a:srgbClr val="3737FF"/>
                </a:solidFill>
                <a:latin typeface="微软雅黑" panose="020B0503020204020204" pitchFamily="34" charset="-122"/>
                <a:ea typeface="微软雅黑" panose="020B0503020204020204" pitchFamily="34" charset="-122"/>
              </a:rPr>
              <a:t>中所有元组比较。 </a:t>
            </a:r>
          </a:p>
        </p:txBody>
      </p:sp>
    </p:spTree>
    <p:extLst>
      <p:ext uri="{BB962C8B-B14F-4D97-AF65-F5344CB8AC3E}">
        <p14:creationId xmlns:p14="http://schemas.microsoft.com/office/powerpoint/2010/main" val="11286340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8571" y="412042"/>
            <a:ext cx="10162903" cy="2308324"/>
          </a:xfrm>
          <a:prstGeom prst="rect">
            <a:avLst/>
          </a:prstGeom>
        </p:spPr>
        <p:txBody>
          <a:bodyPr wrap="square">
            <a:spAutoFit/>
          </a:bodyPr>
          <a:lstStyle/>
          <a:p>
            <a:pPr indent="576000">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rPr>
              <a:t>查询</a:t>
            </a:r>
            <a:r>
              <a:rPr lang="zh-CN" altLang="en-US" sz="2400" dirty="0">
                <a:solidFill>
                  <a:srgbClr val="DA3FFF"/>
                </a:solidFill>
                <a:latin typeface="微软雅黑" panose="020B0503020204020204" pitchFamily="34" charset="-122"/>
                <a:ea typeface="微软雅黑" panose="020B0503020204020204" pitchFamily="34" charset="-122"/>
              </a:rPr>
              <a:t>每个学生及其选修课程的情况。涉及</a:t>
            </a:r>
            <a:r>
              <a:rPr lang="en-US" altLang="zh-CN" sz="2400" dirty="0">
                <a:solidFill>
                  <a:srgbClr val="DA3FFF"/>
                </a:solidFill>
                <a:latin typeface="微软雅黑" panose="020B0503020204020204" pitchFamily="34" charset="-122"/>
                <a:ea typeface="微软雅黑" panose="020B0503020204020204" pitchFamily="34" charset="-122"/>
              </a:rPr>
              <a:t>Students</a:t>
            </a:r>
            <a:r>
              <a:rPr lang="zh-CN" altLang="en-US" sz="2400" dirty="0">
                <a:solidFill>
                  <a:srgbClr val="DA3FFF"/>
                </a:solidFill>
                <a:latin typeface="微软雅黑" panose="020B0503020204020204" pitchFamily="34" charset="-122"/>
                <a:ea typeface="微软雅黑" panose="020B0503020204020204" pitchFamily="34" charset="-122"/>
              </a:rPr>
              <a:t>与</a:t>
            </a:r>
            <a:r>
              <a:rPr lang="en-US" altLang="zh-CN" sz="2400" dirty="0">
                <a:solidFill>
                  <a:srgbClr val="DA3FFF"/>
                </a:solidFill>
                <a:latin typeface="微软雅黑" panose="020B0503020204020204" pitchFamily="34" charset="-122"/>
                <a:ea typeface="微软雅黑" panose="020B0503020204020204" pitchFamily="34" charset="-122"/>
              </a:rPr>
              <a:t>Reports</a:t>
            </a:r>
            <a:r>
              <a:rPr lang="zh-CN" altLang="en-US" sz="2400" dirty="0">
                <a:solidFill>
                  <a:srgbClr val="DA3FFF"/>
                </a:solidFill>
                <a:latin typeface="微软雅黑" panose="020B0503020204020204" pitchFamily="34" charset="-122"/>
                <a:ea typeface="微软雅黑" panose="020B0503020204020204" pitchFamily="34" charset="-122"/>
              </a:rPr>
              <a:t>两个表的连接操作</a:t>
            </a:r>
            <a:r>
              <a:rPr lang="zh-CN" altLang="en-US" sz="2400" dirty="0" smtClean="0">
                <a:solidFill>
                  <a:srgbClr val="DA3FFF"/>
                </a:solidFill>
                <a:latin typeface="微软雅黑" panose="020B0503020204020204" pitchFamily="34" charset="-122"/>
                <a:ea typeface="微软雅黑" panose="020B0503020204020204" pitchFamily="34" charset="-122"/>
              </a:rPr>
              <a:t>。两</a:t>
            </a:r>
            <a:r>
              <a:rPr lang="zh-CN" altLang="en-US" sz="2400" dirty="0">
                <a:solidFill>
                  <a:srgbClr val="DA3FFF"/>
                </a:solidFill>
                <a:latin typeface="微软雅黑" panose="020B0503020204020204" pitchFamily="34" charset="-122"/>
                <a:ea typeface="微软雅黑" panose="020B0503020204020204" pitchFamily="34" charset="-122"/>
              </a:rPr>
              <a:t>个表之间的联系通过公共属性</a:t>
            </a:r>
            <a:r>
              <a:rPr lang="en-US" altLang="zh-CN" sz="2400" dirty="0" err="1">
                <a:solidFill>
                  <a:srgbClr val="DA3FFF"/>
                </a:solidFill>
                <a:latin typeface="微软雅黑" panose="020B0503020204020204" pitchFamily="34" charset="-122"/>
                <a:ea typeface="微软雅黑" panose="020B0503020204020204" pitchFamily="34" charset="-122"/>
              </a:rPr>
              <a:t>Sno</a:t>
            </a:r>
            <a:r>
              <a:rPr lang="zh-CN" altLang="en-US" sz="2400" dirty="0" smtClean="0">
                <a:solidFill>
                  <a:srgbClr val="DA3FFF"/>
                </a:solidFill>
                <a:latin typeface="微软雅黑" panose="020B0503020204020204" pitchFamily="34" charset="-122"/>
                <a:ea typeface="微软雅黑" panose="020B0503020204020204" pitchFamily="34" charset="-122"/>
              </a:rPr>
              <a:t>实现，操作</a:t>
            </a:r>
            <a:r>
              <a:rPr lang="zh-CN" altLang="en-US" sz="2400" dirty="0">
                <a:solidFill>
                  <a:srgbClr val="DA3FFF"/>
                </a:solidFill>
                <a:latin typeface="微软雅黑" panose="020B0503020204020204" pitchFamily="34" charset="-122"/>
                <a:ea typeface="微软雅黑" panose="020B0503020204020204" pitchFamily="34" charset="-122"/>
              </a:rPr>
              <a:t>命令为：</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a:solidFill>
                  <a:srgbClr val="3737FF"/>
                </a:solidFill>
                <a:latin typeface="微软雅黑" panose="020B0503020204020204" pitchFamily="34" charset="-122"/>
                <a:ea typeface="微软雅黑" panose="020B0503020204020204" pitchFamily="34" charset="-122"/>
              </a:rPr>
              <a:t>Students.*,  Reports</a:t>
            </a:r>
            <a:r>
              <a:rPr lang="en-US" altLang="zh-CN" sz="2400" dirty="0" smtClean="0">
                <a:solidFill>
                  <a:srgbClr val="3737FF"/>
                </a:solidFill>
                <a:latin typeface="微软雅黑" panose="020B0503020204020204" pitchFamily="34" charset="-122"/>
                <a:ea typeface="微软雅黑" panose="020B0503020204020204" pitchFamily="34" charset="-122"/>
              </a:rPr>
              <a:t>.*  from  </a:t>
            </a:r>
            <a:r>
              <a:rPr lang="en-US" altLang="zh-CN" sz="2400" dirty="0">
                <a:solidFill>
                  <a:srgbClr val="3737FF"/>
                </a:solidFill>
                <a:latin typeface="微软雅黑" panose="020B0503020204020204" pitchFamily="34" charset="-122"/>
                <a:ea typeface="微软雅黑" panose="020B0503020204020204" pitchFamily="34" charset="-122"/>
              </a:rPr>
              <a:t>Students, Reports</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where  </a:t>
            </a:r>
            <a:r>
              <a:rPr lang="en-US" altLang="zh-CN" sz="2400" dirty="0" err="1">
                <a:solidFill>
                  <a:srgbClr val="3737FF"/>
                </a:solidFill>
                <a:latin typeface="微软雅黑" panose="020B0503020204020204" pitchFamily="34" charset="-122"/>
                <a:ea typeface="微软雅黑" panose="020B0503020204020204" pitchFamily="34" charset="-122"/>
              </a:rPr>
              <a:t>Students.Sno</a:t>
            </a:r>
            <a:r>
              <a:rPr lang="en-US" altLang="zh-CN" sz="2400" dirty="0">
                <a:solidFill>
                  <a:srgbClr val="3737FF"/>
                </a:solidFill>
                <a:latin typeface="微软雅黑" panose="020B0503020204020204" pitchFamily="34" charset="-122"/>
                <a:ea typeface="微软雅黑" panose="020B0503020204020204" pitchFamily="34" charset="-122"/>
              </a:rPr>
              <a:t> = </a:t>
            </a:r>
            <a:r>
              <a:rPr lang="en-US" altLang="zh-CN" sz="2400" dirty="0" err="1" smtClean="0">
                <a:solidFill>
                  <a:srgbClr val="3737FF"/>
                </a:solidFill>
                <a:latin typeface="微软雅黑" panose="020B0503020204020204" pitchFamily="34" charset="-122"/>
                <a:ea typeface="微软雅黑" panose="020B0503020204020204" pitchFamily="34" charset="-122"/>
              </a:rPr>
              <a:t>Reports.Sno</a:t>
            </a:r>
            <a:endParaRPr lang="zh-CN" altLang="en-US"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5233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7944" y="291792"/>
            <a:ext cx="10363199" cy="3970318"/>
          </a:xfrm>
          <a:prstGeom prst="rect">
            <a:avLst/>
          </a:prstGeom>
        </p:spPr>
        <p:txBody>
          <a:bodyPr wrap="square">
            <a:spAutoFit/>
          </a:bodyPr>
          <a:lstStyle/>
          <a:p>
            <a:pPr algn="just">
              <a:lnSpc>
                <a:spcPct val="150000"/>
              </a:lnSpc>
              <a:spcBef>
                <a:spcPct val="0"/>
              </a:spcBef>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0000"/>
                </a:solidFill>
                <a:latin typeface="微软雅黑" panose="020B0503020204020204" pitchFamily="34" charset="-122"/>
                <a:ea typeface="微软雅黑" panose="020B0503020204020204" pitchFamily="34" charset="-122"/>
              </a:rPr>
              <a:t>自身</a:t>
            </a:r>
            <a:r>
              <a:rPr lang="zh-CN" altLang="en-US" sz="2400" dirty="0">
                <a:solidFill>
                  <a:srgbClr val="FF0000"/>
                </a:solidFill>
                <a:latin typeface="微软雅黑" panose="020B0503020204020204" pitchFamily="34" charset="-122"/>
                <a:ea typeface="微软雅黑" panose="020B0503020204020204" pitchFamily="34" charset="-122"/>
              </a:rPr>
              <a:t>连接查询</a:t>
            </a:r>
            <a:endParaRPr lang="en-US" altLang="zh-CN" sz="2400" dirty="0">
              <a:solidFill>
                <a:srgbClr val="FF0000"/>
              </a:solidFill>
              <a:latin typeface="微软雅黑" panose="020B0503020204020204" pitchFamily="34" charset="-122"/>
              <a:ea typeface="微软雅黑" panose="020B0503020204020204" pitchFamily="34" charset="-122"/>
            </a:endParaRPr>
          </a:p>
          <a:p>
            <a:pPr algn="just">
              <a:lnSpc>
                <a:spcPct val="150000"/>
              </a:lnSpc>
              <a:spcBef>
                <a:spcPct val="0"/>
              </a:spcBef>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查询</a:t>
            </a:r>
            <a:r>
              <a:rPr lang="zh-CN" altLang="en-US" sz="2400" dirty="0">
                <a:solidFill>
                  <a:srgbClr val="DA3FFF"/>
                </a:solidFill>
                <a:latin typeface="微软雅黑" panose="020B0503020204020204" pitchFamily="34" charset="-122"/>
                <a:ea typeface="微软雅黑" panose="020B0503020204020204" pitchFamily="34" charset="-122"/>
              </a:rPr>
              <a:t>每一门课的间接先修课</a:t>
            </a:r>
            <a:r>
              <a:rPr lang="en-US" altLang="zh-CN" sz="2400" dirty="0">
                <a:solidFill>
                  <a:srgbClr val="DA3FFF"/>
                </a:solidFill>
                <a:latin typeface="微软雅黑" panose="020B0503020204020204" pitchFamily="34" charset="-122"/>
                <a:ea typeface="微软雅黑" panose="020B0503020204020204" pitchFamily="34" charset="-122"/>
              </a:rPr>
              <a:t>(</a:t>
            </a:r>
            <a:r>
              <a:rPr lang="zh-CN" altLang="en-US" sz="2400" dirty="0">
                <a:solidFill>
                  <a:srgbClr val="DA3FFF"/>
                </a:solidFill>
                <a:latin typeface="微软雅黑" panose="020B0503020204020204" pitchFamily="34" charset="-122"/>
                <a:ea typeface="微软雅黑" panose="020B0503020204020204" pitchFamily="34" charset="-122"/>
              </a:rPr>
              <a:t>即先修课的先修课</a:t>
            </a:r>
            <a:r>
              <a:rPr lang="en-US" altLang="zh-CN" sz="2400" dirty="0">
                <a:solidFill>
                  <a:srgbClr val="DA3FFF"/>
                </a:solidFill>
                <a:latin typeface="微软雅黑" panose="020B0503020204020204" pitchFamily="34" charset="-122"/>
                <a:ea typeface="微软雅黑" panose="020B0503020204020204" pitchFamily="34" charset="-122"/>
              </a:rPr>
              <a:t>)——</a:t>
            </a:r>
            <a:r>
              <a:rPr lang="zh-CN" altLang="en-US" sz="2400" dirty="0">
                <a:solidFill>
                  <a:srgbClr val="DA3FFF"/>
                </a:solidFill>
                <a:latin typeface="微软雅黑" panose="020B0503020204020204" pitchFamily="34" charset="-122"/>
                <a:ea typeface="微软雅黑" panose="020B0503020204020204" pitchFamily="34" charset="-122"/>
              </a:rPr>
              <a:t>自身连接。  </a:t>
            </a:r>
          </a:p>
          <a:p>
            <a:pPr indent="576000" algn="just">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Courses</a:t>
            </a:r>
            <a:r>
              <a:rPr lang="zh-CN" altLang="en-US" sz="2400" dirty="0">
                <a:solidFill>
                  <a:srgbClr val="4F4FFF"/>
                </a:solidFill>
                <a:latin typeface="微软雅黑" panose="020B0503020204020204" pitchFamily="34" charset="-122"/>
                <a:ea typeface="微软雅黑" panose="020B0503020204020204" pitchFamily="34" charset="-122"/>
              </a:rPr>
              <a:t>表中只有每门课的直接先修课信息，但没有先修课的先修课。</a:t>
            </a:r>
          </a:p>
          <a:p>
            <a:pPr indent="576000" algn="just">
              <a:lnSpc>
                <a:spcPct val="150000"/>
              </a:lnSpc>
              <a:spcBef>
                <a:spcPct val="0"/>
              </a:spcBef>
              <a:buFont typeface="Symbol" panose="05050102010706020507" pitchFamily="18" charset="2"/>
              <a:buNone/>
            </a:pPr>
            <a:r>
              <a:rPr lang="zh-CN" altLang="en-US" sz="2400" dirty="0" smtClean="0">
                <a:solidFill>
                  <a:srgbClr val="4F4FFF"/>
                </a:solidFill>
                <a:latin typeface="微软雅黑" panose="020B0503020204020204" pitchFamily="34" charset="-122"/>
                <a:ea typeface="微软雅黑" panose="020B0503020204020204" pitchFamily="34" charset="-122"/>
              </a:rPr>
              <a:t>操作</a:t>
            </a:r>
            <a:r>
              <a:rPr lang="zh-CN" altLang="en-US" sz="2400" dirty="0">
                <a:solidFill>
                  <a:srgbClr val="4F4FFF"/>
                </a:solidFill>
                <a:latin typeface="微软雅黑" panose="020B0503020204020204" pitchFamily="34" charset="-122"/>
                <a:ea typeface="微软雅黑" panose="020B0503020204020204" pitchFamily="34" charset="-122"/>
              </a:rPr>
              <a:t>思路：先找到一门课的先修课，再找此先修课的课程号，查找该课号对应的先修课程。这就需要要将</a:t>
            </a:r>
            <a:r>
              <a:rPr lang="en-US" altLang="zh-CN" sz="2400" dirty="0">
                <a:solidFill>
                  <a:srgbClr val="4F4FFF"/>
                </a:solidFill>
                <a:latin typeface="微软雅黑" panose="020B0503020204020204" pitchFamily="34" charset="-122"/>
                <a:ea typeface="微软雅黑" panose="020B0503020204020204" pitchFamily="34" charset="-122"/>
              </a:rPr>
              <a:t>Courses</a:t>
            </a:r>
            <a:r>
              <a:rPr lang="zh-CN" altLang="en-US" sz="2400" dirty="0">
                <a:solidFill>
                  <a:srgbClr val="4F4FFF"/>
                </a:solidFill>
                <a:latin typeface="微软雅黑" panose="020B0503020204020204" pitchFamily="34" charset="-122"/>
                <a:ea typeface="微软雅黑" panose="020B0503020204020204" pitchFamily="34" charset="-122"/>
              </a:rPr>
              <a:t>表与其自身连接。    </a:t>
            </a:r>
            <a:r>
              <a:rPr lang="zh-CN" altLang="en-US" sz="2400" dirty="0">
                <a:solidFill>
                  <a:srgbClr val="DA3FFF"/>
                </a:solidFill>
                <a:latin typeface="微软雅黑" panose="020B0503020204020204" pitchFamily="34" charset="-122"/>
                <a:ea typeface="微软雅黑" panose="020B0503020204020204" pitchFamily="34" charset="-122"/>
              </a:rPr>
              <a:t>    </a:t>
            </a:r>
          </a:p>
          <a:p>
            <a:pPr algn="just">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A.Cno</a:t>
            </a:r>
            <a:r>
              <a:rPr lang="en-US" altLang="zh-CN" sz="2400" dirty="0">
                <a:solidFill>
                  <a:srgbClr val="4F4FFF"/>
                </a:solidFill>
                <a:latin typeface="微软雅黑" panose="020B0503020204020204" pitchFamily="34" charset="-122"/>
                <a:ea typeface="微软雅黑" panose="020B0503020204020204" pitchFamily="34" charset="-122"/>
              </a:rPr>
              <a:t>, </a:t>
            </a:r>
            <a:r>
              <a:rPr lang="en-US" altLang="zh-CN" sz="2400" dirty="0" err="1" smtClean="0">
                <a:solidFill>
                  <a:srgbClr val="4F4FFF"/>
                </a:solidFill>
                <a:latin typeface="微软雅黑" panose="020B0503020204020204" pitchFamily="34" charset="-122"/>
                <a:ea typeface="微软雅黑" panose="020B0503020204020204" pitchFamily="34" charset="-122"/>
              </a:rPr>
              <a:t>A.Cname</a:t>
            </a:r>
            <a:r>
              <a:rPr lang="en-US" altLang="zh-CN" sz="2400" dirty="0">
                <a:solidFill>
                  <a:srgbClr val="4F4FFF"/>
                </a:solidFill>
                <a:latin typeface="微软雅黑" panose="020B0503020204020204" pitchFamily="34" charset="-122"/>
                <a:ea typeface="微软雅黑" panose="020B0503020204020204" pitchFamily="34" charset="-122"/>
              </a:rPr>
              <a:t>, </a:t>
            </a:r>
            <a:r>
              <a:rPr lang="en-US" altLang="zh-CN" sz="2400" dirty="0" err="1" smtClean="0">
                <a:solidFill>
                  <a:srgbClr val="4F4FFF"/>
                </a:solidFill>
                <a:latin typeface="微软雅黑" panose="020B0503020204020204" pitchFamily="34" charset="-122"/>
                <a:ea typeface="微软雅黑" panose="020B0503020204020204" pitchFamily="34" charset="-122"/>
              </a:rPr>
              <a:t>B.pre_Cno</a:t>
            </a:r>
            <a:r>
              <a:rPr lang="en-US" altLang="zh-CN" sz="2400" dirty="0" smtClean="0">
                <a:solidFill>
                  <a:srgbClr val="4F4FFF"/>
                </a:solidFill>
                <a:latin typeface="微软雅黑" panose="020B0503020204020204" pitchFamily="34" charset="-122"/>
                <a:ea typeface="微软雅黑" panose="020B0503020204020204" pitchFamily="34" charset="-122"/>
              </a:rPr>
              <a:t>  from  Courses </a:t>
            </a:r>
            <a:r>
              <a:rPr lang="en-US" altLang="zh-CN" sz="2400" dirty="0">
                <a:solidFill>
                  <a:srgbClr val="4F4FFF"/>
                </a:solidFill>
                <a:latin typeface="微软雅黑" panose="020B0503020204020204" pitchFamily="34" charset="-122"/>
                <a:ea typeface="微软雅黑" panose="020B0503020204020204" pitchFamily="34" charset="-122"/>
              </a:rPr>
              <a:t>A, Courses B</a:t>
            </a:r>
          </a:p>
          <a:p>
            <a:pPr algn="just">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where  </a:t>
            </a:r>
            <a:r>
              <a:rPr lang="en-US" altLang="zh-CN" sz="2400" dirty="0" err="1" smtClean="0">
                <a:solidFill>
                  <a:srgbClr val="4F4FFF"/>
                </a:solidFill>
                <a:latin typeface="微软雅黑" panose="020B0503020204020204" pitchFamily="34" charset="-122"/>
                <a:ea typeface="微软雅黑" panose="020B0503020204020204" pitchFamily="34" charset="-122"/>
              </a:rPr>
              <a:t>A.pre_Cno</a:t>
            </a:r>
            <a:r>
              <a:rPr lang="en-US" altLang="zh-CN" sz="2400" dirty="0" smtClean="0">
                <a:solidFill>
                  <a:srgbClr val="4F4FFF"/>
                </a:solidFill>
                <a:latin typeface="微软雅黑" panose="020B0503020204020204" pitchFamily="34" charset="-122"/>
                <a:ea typeface="微软雅黑" panose="020B0503020204020204" pitchFamily="34" charset="-122"/>
              </a:rPr>
              <a:t> </a:t>
            </a:r>
            <a:r>
              <a:rPr lang="en-US" altLang="zh-CN" sz="2400" dirty="0">
                <a:solidFill>
                  <a:srgbClr val="4F4FFF"/>
                </a:solidFill>
                <a:latin typeface="微软雅黑" panose="020B0503020204020204" pitchFamily="34" charset="-122"/>
                <a:ea typeface="微软雅黑" panose="020B0503020204020204" pitchFamily="34" charset="-122"/>
              </a:rPr>
              <a:t>= </a:t>
            </a:r>
            <a:r>
              <a:rPr lang="en-US" altLang="zh-CN" sz="2400" dirty="0" err="1" smtClean="0">
                <a:solidFill>
                  <a:srgbClr val="4F4FFF"/>
                </a:solidFill>
                <a:latin typeface="微软雅黑" panose="020B0503020204020204" pitchFamily="34" charset="-122"/>
                <a:ea typeface="微软雅黑" panose="020B0503020204020204" pitchFamily="34" charset="-122"/>
              </a:rPr>
              <a:t>B.Cno</a:t>
            </a:r>
            <a:endParaRPr lang="en-US" altLang="zh-CN" sz="2400" dirty="0">
              <a:solidFill>
                <a:srgbClr val="4F4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29610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63038471"/>
              </p:ext>
            </p:extLst>
          </p:nvPr>
        </p:nvGraphicFramePr>
        <p:xfrm>
          <a:off x="1753327" y="1513840"/>
          <a:ext cx="8279999" cy="3657600"/>
        </p:xfrm>
        <a:graphic>
          <a:graphicData uri="http://schemas.openxmlformats.org/drawingml/2006/table">
            <a:tbl>
              <a:tblPr firstRow="1" bandRow="1">
                <a:tableStyleId>{46F890A9-2807-4EBB-B81D-B2AA78EC7F39}</a:tableStyleId>
              </a:tblPr>
              <a:tblGrid>
                <a:gridCol w="1842299"/>
                <a:gridCol w="2572714"/>
                <a:gridCol w="1996071"/>
                <a:gridCol w="1868915"/>
              </a:tblGrid>
              <a:tr h="427500">
                <a:tc>
                  <a:txBody>
                    <a:bodyPr/>
                    <a:lstStyle/>
                    <a:p>
                      <a:pPr algn="ctr"/>
                      <a:r>
                        <a:rPr lang="en-US" altLang="zh-CN" sz="2400" dirty="0" err="1" smtClean="0"/>
                        <a:t>Cno</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err="1" smtClean="0"/>
                        <a:t>Cname</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err="1" smtClean="0"/>
                        <a:t>Pre_Cno</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Credits</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r>
              <a:tr h="427500">
                <a:tc>
                  <a:txBody>
                    <a:bodyPr/>
                    <a:lstStyle/>
                    <a:p>
                      <a:pPr algn="ctr"/>
                      <a:r>
                        <a:rPr lang="en-US" altLang="zh-CN" sz="2400" dirty="0" smtClean="0"/>
                        <a:t>C01</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t>英语</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4</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r>
              <a:tr h="427500">
                <a:tc>
                  <a:txBody>
                    <a:bodyPr/>
                    <a:lstStyle/>
                    <a:p>
                      <a:pPr algn="ctr"/>
                      <a:r>
                        <a:rPr lang="en-US" altLang="zh-CN" sz="2400" dirty="0" smtClean="0"/>
                        <a:t>C02</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t>数据结构</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C05</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2</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r>
              <a:tr h="427500">
                <a:tc>
                  <a:txBody>
                    <a:bodyPr/>
                    <a:lstStyle/>
                    <a:p>
                      <a:pPr algn="ctr"/>
                      <a:r>
                        <a:rPr lang="en-US" altLang="zh-CN" sz="2400" dirty="0" smtClean="0"/>
                        <a:t>C03</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t>数据库</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C02</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2</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r>
              <a:tr h="427500">
                <a:tc>
                  <a:txBody>
                    <a:bodyPr/>
                    <a:lstStyle/>
                    <a:p>
                      <a:pPr algn="ctr"/>
                      <a:r>
                        <a:rPr lang="en-US" altLang="zh-CN" sz="2400" dirty="0" smtClean="0"/>
                        <a:t>C04</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DB_</a:t>
                      </a:r>
                      <a:r>
                        <a:rPr lang="zh-CN" altLang="en-US" sz="2400" dirty="0" smtClean="0"/>
                        <a:t>设计</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C03</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3</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r>
              <a:tr h="427500">
                <a:tc>
                  <a:txBody>
                    <a:bodyPr/>
                    <a:lstStyle/>
                    <a:p>
                      <a:pPr algn="ctr"/>
                      <a:r>
                        <a:rPr lang="en-US" altLang="zh-CN" sz="2400" dirty="0" smtClean="0"/>
                        <a:t>C05</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C++</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3</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r>
              <a:tr h="427500">
                <a:tc>
                  <a:txBody>
                    <a:bodyPr/>
                    <a:lstStyle/>
                    <a:p>
                      <a:pPr algn="ctr"/>
                      <a:r>
                        <a:rPr lang="en-US" altLang="zh-CN" sz="2400" dirty="0" smtClean="0"/>
                        <a:t>C06</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t>网络原理</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C07</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3</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r>
              <a:tr h="427500">
                <a:tc>
                  <a:txBody>
                    <a:bodyPr/>
                    <a:lstStyle/>
                    <a:p>
                      <a:pPr algn="ctr"/>
                      <a:r>
                        <a:rPr lang="en-US" altLang="zh-CN" sz="2400" dirty="0" smtClean="0"/>
                        <a:t>C07</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smtClean="0"/>
                        <a:t>操作系统</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C05</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400" dirty="0" smtClean="0"/>
                        <a:t>3</a:t>
                      </a:r>
                      <a:endParaRPr lang="zh-CN" altLang="en-US" sz="2400" b="0" dirty="0">
                        <a:solidFill>
                          <a:srgbClr val="2F2FFF"/>
                        </a:solidFill>
                        <a:latin typeface="微软雅黑" panose="020B0503020204020204" pitchFamily="34" charset="-122"/>
                        <a:ea typeface="微软雅黑" panose="020B0503020204020204" pitchFamily="34" charset="-122"/>
                      </a:endParaRPr>
                    </a:p>
                  </a:txBody>
                  <a:tcPr anchor="ctr"/>
                </a:tc>
              </a:tr>
            </a:tbl>
          </a:graphicData>
        </a:graphic>
      </p:graphicFrame>
      <p:sp>
        <p:nvSpPr>
          <p:cNvPr id="3" name="文本框 2"/>
          <p:cNvSpPr txBox="1"/>
          <p:nvPr/>
        </p:nvSpPr>
        <p:spPr>
          <a:xfrm>
            <a:off x="2534194" y="748937"/>
            <a:ext cx="6200503" cy="523220"/>
          </a:xfrm>
          <a:prstGeom prst="rect">
            <a:avLst/>
          </a:prstGeom>
          <a:noFill/>
        </p:spPr>
        <p:txBody>
          <a:bodyPr wrap="square" rtlCol="0">
            <a:spAutoFit/>
          </a:bodyPr>
          <a:lstStyle/>
          <a:p>
            <a:pPr algn="ctr"/>
            <a:r>
              <a:rPr lang="zh-CN" altLang="en-US" sz="2800" b="1" dirty="0" smtClean="0">
                <a:solidFill>
                  <a:srgbClr val="DA3FFF"/>
                </a:solidFill>
                <a:latin typeface="微软雅黑" panose="020B0503020204020204" pitchFamily="34" charset="-122"/>
                <a:ea typeface="微软雅黑" panose="020B0503020204020204" pitchFamily="34" charset="-122"/>
              </a:rPr>
              <a:t>关系</a:t>
            </a:r>
            <a:r>
              <a:rPr lang="en-US" altLang="zh-CN" sz="2800" b="1" dirty="0" smtClean="0">
                <a:solidFill>
                  <a:srgbClr val="DA3FFF"/>
                </a:solidFill>
                <a:latin typeface="微软雅黑" panose="020B0503020204020204" pitchFamily="34" charset="-122"/>
                <a:ea typeface="微软雅黑" panose="020B0503020204020204" pitchFamily="34" charset="-122"/>
              </a:rPr>
              <a:t>Courses</a:t>
            </a:r>
            <a:endParaRPr lang="zh-CN" altLang="en-US" sz="2800" b="1"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46980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3107" y="492094"/>
            <a:ext cx="10467703" cy="5078313"/>
          </a:xfrm>
          <a:prstGeom prst="rect">
            <a:avLst/>
          </a:prstGeom>
        </p:spPr>
        <p:txBody>
          <a:bodyPr wrap="square">
            <a:spAutoFit/>
          </a:bodyPr>
          <a:lstStyle/>
          <a:p>
            <a:pPr algn="just">
              <a:lnSpc>
                <a:spcPct val="150000"/>
              </a:lnSpc>
              <a:buFont typeface="Symbol" panose="05050102010706020507" pitchFamily="18" charset="2"/>
              <a:buNone/>
            </a:pPr>
            <a:r>
              <a:rPr lang="zh-CN" altLang="en-US" sz="2400" dirty="0" smtClean="0">
                <a:solidFill>
                  <a:srgbClr val="FF3B3B"/>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3B3B"/>
                </a:solidFill>
                <a:latin typeface="微软雅黑" panose="020B0503020204020204" pitchFamily="34" charset="-122"/>
                <a:ea typeface="微软雅黑" panose="020B0503020204020204" pitchFamily="34" charset="-122"/>
              </a:rPr>
              <a:t>外</a:t>
            </a:r>
            <a:r>
              <a:rPr lang="zh-CN" altLang="en-US" sz="2400" dirty="0">
                <a:solidFill>
                  <a:srgbClr val="FF3B3B"/>
                </a:solidFill>
                <a:latin typeface="微软雅黑" panose="020B0503020204020204" pitchFamily="34" charset="-122"/>
                <a:ea typeface="微软雅黑" panose="020B0503020204020204" pitchFamily="34" charset="-122"/>
              </a:rPr>
              <a:t>连接               </a:t>
            </a:r>
            <a:endParaRPr lang="en-US" altLang="zh-CN" sz="2400" dirty="0">
              <a:solidFill>
                <a:srgbClr val="FF3B3B"/>
              </a:solidFill>
              <a:latin typeface="微软雅黑" panose="020B0503020204020204" pitchFamily="34" charset="-122"/>
              <a:ea typeface="微软雅黑" panose="020B0503020204020204" pitchFamily="34" charset="-122"/>
            </a:endParaRPr>
          </a:p>
          <a:p>
            <a:pPr indent="576000" algn="just">
              <a:lnSpc>
                <a:spcPct val="150000"/>
              </a:lnSpc>
              <a:buFont typeface="Symbol" panose="05050102010706020507" pitchFamily="18" charset="2"/>
              <a:buNone/>
            </a:pPr>
            <a:r>
              <a:rPr lang="zh-CN" altLang="en-US" sz="2400" dirty="0">
                <a:solidFill>
                  <a:srgbClr val="D937FF"/>
                </a:solidFill>
                <a:latin typeface="微软雅黑" panose="020B0503020204020204" pitchFamily="34" charset="-122"/>
                <a:ea typeface="微软雅黑" panose="020B0503020204020204" pitchFamily="34" charset="-122"/>
              </a:rPr>
              <a:t>以某个表</a:t>
            </a:r>
            <a:r>
              <a:rPr lang="en-US" altLang="zh-CN" sz="2400" dirty="0">
                <a:solidFill>
                  <a:srgbClr val="D937FF"/>
                </a:solidFill>
                <a:latin typeface="微软雅黑" panose="020B0503020204020204" pitchFamily="34" charset="-122"/>
                <a:ea typeface="微软雅黑" panose="020B0503020204020204" pitchFamily="34" charset="-122"/>
              </a:rPr>
              <a:t>A</a:t>
            </a:r>
            <a:r>
              <a:rPr lang="zh-CN" altLang="en-US" sz="2400" dirty="0">
                <a:solidFill>
                  <a:srgbClr val="D937FF"/>
                </a:solidFill>
                <a:latin typeface="微软雅黑" panose="020B0503020204020204" pitchFamily="34" charset="-122"/>
                <a:ea typeface="微软雅黑" panose="020B0503020204020204" pitchFamily="34" charset="-122"/>
              </a:rPr>
              <a:t>为基准与表</a:t>
            </a:r>
            <a:r>
              <a:rPr lang="en-US" altLang="zh-CN" sz="2400" dirty="0">
                <a:solidFill>
                  <a:srgbClr val="D937FF"/>
                </a:solidFill>
                <a:latin typeface="微软雅黑" panose="020B0503020204020204" pitchFamily="34" charset="-122"/>
                <a:ea typeface="微软雅黑" panose="020B0503020204020204" pitchFamily="34" charset="-122"/>
              </a:rPr>
              <a:t>B</a:t>
            </a:r>
            <a:r>
              <a:rPr lang="zh-CN" altLang="en-US" sz="2400" dirty="0">
                <a:solidFill>
                  <a:srgbClr val="D937FF"/>
                </a:solidFill>
                <a:latin typeface="微软雅黑" panose="020B0503020204020204" pitchFamily="34" charset="-122"/>
                <a:ea typeface="微软雅黑" panose="020B0503020204020204" pitchFamily="34" charset="-122"/>
              </a:rPr>
              <a:t>进行连接，即使表</a:t>
            </a:r>
            <a:r>
              <a:rPr lang="en-US" altLang="zh-CN" sz="2400" dirty="0">
                <a:solidFill>
                  <a:srgbClr val="D937FF"/>
                </a:solidFill>
                <a:latin typeface="微软雅黑" panose="020B0503020204020204" pitchFamily="34" charset="-122"/>
                <a:ea typeface="微软雅黑" panose="020B0503020204020204" pitchFamily="34" charset="-122"/>
              </a:rPr>
              <a:t>B</a:t>
            </a:r>
            <a:r>
              <a:rPr lang="zh-CN" altLang="en-US" sz="2400" dirty="0">
                <a:solidFill>
                  <a:srgbClr val="D937FF"/>
                </a:solidFill>
                <a:latin typeface="微软雅黑" panose="020B0503020204020204" pitchFamily="34" charset="-122"/>
                <a:ea typeface="微软雅黑" panose="020B0503020204020204" pitchFamily="34" charset="-122"/>
              </a:rPr>
              <a:t>中没有与之匹配的记录，其结果表中也要求包括表</a:t>
            </a:r>
            <a:r>
              <a:rPr lang="en-US" altLang="zh-CN" sz="2400" dirty="0">
                <a:solidFill>
                  <a:srgbClr val="D937FF"/>
                </a:solidFill>
                <a:latin typeface="微软雅黑" panose="020B0503020204020204" pitchFamily="34" charset="-122"/>
                <a:ea typeface="微软雅黑" panose="020B0503020204020204" pitchFamily="34" charset="-122"/>
              </a:rPr>
              <a:t>A</a:t>
            </a:r>
            <a:r>
              <a:rPr lang="zh-CN" altLang="en-US" sz="2400" dirty="0">
                <a:solidFill>
                  <a:srgbClr val="D937FF"/>
                </a:solidFill>
                <a:latin typeface="微软雅黑" panose="020B0503020204020204" pitchFamily="34" charset="-122"/>
                <a:ea typeface="微软雅黑" panose="020B0503020204020204" pitchFamily="34" charset="-122"/>
              </a:rPr>
              <a:t>的所有元组。若表</a:t>
            </a:r>
            <a:r>
              <a:rPr lang="en-US" altLang="zh-CN" sz="2400" dirty="0">
                <a:solidFill>
                  <a:srgbClr val="D937FF"/>
                </a:solidFill>
                <a:latin typeface="微软雅黑" panose="020B0503020204020204" pitchFamily="34" charset="-122"/>
                <a:ea typeface="微软雅黑" panose="020B0503020204020204" pitchFamily="34" charset="-122"/>
              </a:rPr>
              <a:t>B</a:t>
            </a:r>
            <a:r>
              <a:rPr lang="zh-CN" altLang="en-US" sz="2400" dirty="0">
                <a:solidFill>
                  <a:srgbClr val="D937FF"/>
                </a:solidFill>
                <a:latin typeface="微软雅黑" panose="020B0503020204020204" pitchFamily="34" charset="-122"/>
                <a:ea typeface="微软雅黑" panose="020B0503020204020204" pitchFamily="34" charset="-122"/>
              </a:rPr>
              <a:t>中没有与之匹配的记录，结果表中涉及表</a:t>
            </a:r>
            <a:r>
              <a:rPr lang="en-US" altLang="zh-CN" sz="2400" dirty="0">
                <a:solidFill>
                  <a:srgbClr val="D937FF"/>
                </a:solidFill>
                <a:latin typeface="微软雅黑" panose="020B0503020204020204" pitchFamily="34" charset="-122"/>
                <a:ea typeface="微软雅黑" panose="020B0503020204020204" pitchFamily="34" charset="-122"/>
              </a:rPr>
              <a:t>B</a:t>
            </a:r>
            <a:r>
              <a:rPr lang="zh-CN" altLang="en-US" sz="2400" dirty="0">
                <a:solidFill>
                  <a:srgbClr val="D937FF"/>
                </a:solidFill>
                <a:latin typeface="微软雅黑" panose="020B0503020204020204" pitchFamily="34" charset="-122"/>
                <a:ea typeface="微软雅黑" panose="020B0503020204020204" pitchFamily="34" charset="-122"/>
              </a:rPr>
              <a:t>的属性列全部取空值。</a:t>
            </a:r>
          </a:p>
          <a:p>
            <a:pPr algn="just">
              <a:lnSpc>
                <a:spcPct val="150000"/>
              </a:lnSpc>
              <a:buFont typeface="Symbol" panose="05050102010706020507" pitchFamily="18" charset="2"/>
              <a:buNone/>
            </a:pPr>
            <a:r>
              <a:rPr lang="zh-CN" altLang="en-US" sz="2400" dirty="0" smtClean="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rPr>
              <a:t>查询</a:t>
            </a:r>
            <a:r>
              <a:rPr lang="zh-CN" altLang="en-US" sz="2400" dirty="0">
                <a:solidFill>
                  <a:srgbClr val="D937FF"/>
                </a:solidFill>
                <a:latin typeface="微软雅黑" panose="020B0503020204020204" pitchFamily="34" charset="-122"/>
                <a:ea typeface="微软雅黑" panose="020B0503020204020204" pitchFamily="34" charset="-122"/>
              </a:rPr>
              <a:t>每个</a:t>
            </a:r>
            <a:r>
              <a:rPr lang="zh-CN" altLang="en-US" sz="2400" dirty="0" smtClean="0">
                <a:solidFill>
                  <a:srgbClr val="D937FF"/>
                </a:solidFill>
                <a:latin typeface="微软雅黑" panose="020B0503020204020204" pitchFamily="34" charset="-122"/>
                <a:ea typeface="微软雅黑" panose="020B0503020204020204" pitchFamily="34" charset="-122"/>
              </a:rPr>
              <a:t>学生的学号</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Sno</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、姓名</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Sname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、选修课的课程名</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Cname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、成绩</a:t>
            </a:r>
            <a:r>
              <a:rPr lang="en-US" altLang="zh-CN" sz="2400" dirty="0" smtClean="0">
                <a:solidFill>
                  <a:srgbClr val="D937FF"/>
                </a:solidFill>
                <a:latin typeface="微软雅黑" panose="020B0503020204020204" pitchFamily="34" charset="-122"/>
                <a:ea typeface="微软雅黑" panose="020B0503020204020204" pitchFamily="34" charset="-122"/>
              </a:rPr>
              <a:t>(Grade)</a:t>
            </a:r>
            <a:r>
              <a:rPr lang="zh-CN" altLang="en-US" sz="2400" dirty="0" smtClean="0">
                <a:solidFill>
                  <a:srgbClr val="D937FF"/>
                </a:solidFill>
                <a:latin typeface="微软雅黑" panose="020B0503020204020204" pitchFamily="34" charset="-122"/>
                <a:ea typeface="微软雅黑" panose="020B0503020204020204" pitchFamily="34" charset="-122"/>
              </a:rPr>
              <a:t>及系别名称</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en-US" altLang="zh-CN" sz="2400" dirty="0" err="1" smtClean="0">
                <a:solidFill>
                  <a:srgbClr val="D937FF"/>
                </a:solidFill>
                <a:latin typeface="微软雅黑" panose="020B0503020204020204" pitchFamily="34" charset="-122"/>
                <a:ea typeface="微软雅黑" panose="020B0503020204020204" pitchFamily="34" charset="-122"/>
              </a:rPr>
              <a:t>Dname</a:t>
            </a:r>
            <a:r>
              <a:rPr lang="en-US" altLang="zh-CN" sz="2400" dirty="0" smtClean="0">
                <a:solidFill>
                  <a:srgbClr val="D937FF"/>
                </a:solidFill>
                <a:latin typeface="微软雅黑" panose="020B0503020204020204" pitchFamily="34" charset="-122"/>
                <a:ea typeface="微软雅黑" panose="020B0503020204020204" pitchFamily="34" charset="-122"/>
              </a:rPr>
              <a:t>)</a:t>
            </a:r>
            <a:r>
              <a:rPr lang="zh-CN" altLang="en-US" sz="2400" dirty="0" smtClean="0">
                <a:solidFill>
                  <a:srgbClr val="D937FF"/>
                </a:solidFill>
                <a:latin typeface="微软雅黑" panose="020B0503020204020204" pitchFamily="34" charset="-122"/>
                <a:ea typeface="微软雅黑" panose="020B0503020204020204" pitchFamily="34" charset="-122"/>
              </a:rPr>
              <a:t>。</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0000"/>
                </a:solidFill>
                <a:latin typeface="微软雅黑" panose="020B0503020204020204" pitchFamily="34" charset="-122"/>
                <a:ea typeface="微软雅黑" panose="020B0503020204020204" pitchFamily="34" charset="-122"/>
              </a:rPr>
              <a:t>标准</a:t>
            </a:r>
            <a:r>
              <a:rPr lang="en-US" altLang="zh-CN" sz="2400" dirty="0" smtClean="0">
                <a:solidFill>
                  <a:srgbClr val="FF0000"/>
                </a:solidFill>
                <a:latin typeface="微软雅黑" panose="020B0503020204020204" pitchFamily="34" charset="-122"/>
                <a:ea typeface="微软雅黑" panose="020B0503020204020204" pitchFamily="34" charset="-122"/>
              </a:rPr>
              <a:t>SQL</a:t>
            </a:r>
            <a:r>
              <a:rPr lang="zh-CN" altLang="en-US" sz="2400" dirty="0" smtClean="0">
                <a:solidFill>
                  <a:srgbClr val="FF0000"/>
                </a:solidFill>
                <a:latin typeface="微软雅黑" panose="020B0503020204020204" pitchFamily="34" charset="-122"/>
                <a:ea typeface="微软雅黑" panose="020B0503020204020204" pitchFamily="34" charset="-122"/>
              </a:rPr>
              <a:t>的左连接命令格式：</a:t>
            </a:r>
            <a:endParaRPr lang="zh-CN" altLang="en-US" sz="2400" dirty="0">
              <a:solidFill>
                <a:srgbClr val="FF0000"/>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select  </a:t>
            </a:r>
            <a:r>
              <a:rPr lang="en-US" altLang="zh-CN" sz="2400" dirty="0" err="1" smtClean="0">
                <a:solidFill>
                  <a:srgbClr val="4F4FFF"/>
                </a:solidFill>
                <a:latin typeface="微软雅黑" panose="020B0503020204020204" pitchFamily="34" charset="-122"/>
                <a:ea typeface="微软雅黑" panose="020B0503020204020204" pitchFamily="34" charset="-122"/>
              </a:rPr>
              <a:t>Students.Sno,Sname,Ssex,Birthday,Dno,Cno</a:t>
            </a:r>
            <a:r>
              <a:rPr lang="en-US" altLang="zh-CN" sz="2400" dirty="0" smtClean="0">
                <a:solidFill>
                  <a:srgbClr val="4F4FFF"/>
                </a:solidFill>
                <a:latin typeface="微软雅黑" panose="020B0503020204020204" pitchFamily="34" charset="-122"/>
                <a:ea typeface="微软雅黑" panose="020B0503020204020204" pitchFamily="34" charset="-122"/>
              </a:rPr>
              <a:t>, </a:t>
            </a:r>
            <a:r>
              <a:rPr lang="en-US" altLang="zh-CN" sz="2400" dirty="0">
                <a:solidFill>
                  <a:srgbClr val="4F4FFF"/>
                </a:solidFill>
                <a:latin typeface="微软雅黑" panose="020B0503020204020204" pitchFamily="34" charset="-122"/>
                <a:ea typeface="微软雅黑" panose="020B0503020204020204" pitchFamily="34" charset="-122"/>
              </a:rPr>
              <a:t>Grade  </a:t>
            </a: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rPr>
              <a:t>from  </a:t>
            </a:r>
            <a:r>
              <a:rPr lang="en-US" altLang="zh-CN" sz="2400" dirty="0" err="1" smtClean="0">
                <a:solidFill>
                  <a:srgbClr val="4F4FFF"/>
                </a:solidFill>
                <a:latin typeface="微软雅黑" panose="020B0503020204020204" pitchFamily="34" charset="-122"/>
                <a:ea typeface="微软雅黑" panose="020B0503020204020204" pitchFamily="34" charset="-122"/>
              </a:rPr>
              <a:t>Student,Reports</a:t>
            </a:r>
            <a:r>
              <a:rPr lang="en-US" altLang="zh-CN" sz="2400" dirty="0" smtClean="0">
                <a:solidFill>
                  <a:srgbClr val="4F4FFF"/>
                </a:solidFill>
                <a:latin typeface="微软雅黑" panose="020B0503020204020204" pitchFamily="34" charset="-122"/>
                <a:ea typeface="微软雅黑" panose="020B0503020204020204" pitchFamily="34" charset="-122"/>
              </a:rPr>
              <a:t>   where  </a:t>
            </a:r>
            <a:r>
              <a:rPr lang="en-US" altLang="zh-CN" sz="2400" dirty="0" err="1" smtClean="0">
                <a:solidFill>
                  <a:srgbClr val="4F4FFF"/>
                </a:solidFill>
                <a:latin typeface="微软雅黑" panose="020B0503020204020204" pitchFamily="34" charset="-122"/>
                <a:ea typeface="微软雅黑" panose="020B0503020204020204" pitchFamily="34" charset="-122"/>
              </a:rPr>
              <a:t>Students.Sno</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en-US" altLang="zh-CN" sz="2400" dirty="0" err="1" smtClean="0">
                <a:solidFill>
                  <a:srgbClr val="4F4FFF"/>
                </a:solidFill>
                <a:latin typeface="微软雅黑" panose="020B0503020204020204" pitchFamily="34" charset="-122"/>
                <a:ea typeface="微软雅黑" panose="020B0503020204020204" pitchFamily="34" charset="-122"/>
              </a:rPr>
              <a:t>Reports.Sno</a:t>
            </a:r>
            <a:r>
              <a:rPr lang="en-US" altLang="zh-CN" sz="2400" dirty="0" smtClean="0">
                <a:solidFill>
                  <a:srgbClr val="4F4FFF"/>
                </a:solidFill>
                <a:latin typeface="微软雅黑" panose="020B0503020204020204" pitchFamily="34" charset="-122"/>
                <a:ea typeface="微软雅黑" panose="020B0503020204020204" pitchFamily="34" charset="-122"/>
              </a:rPr>
              <a:t>(*)</a:t>
            </a:r>
            <a:endParaRPr lang="zh-CN" altLang="en-US" sz="2400" dirty="0">
              <a:solidFill>
                <a:srgbClr val="4F4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76350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360" y="271448"/>
            <a:ext cx="10398034" cy="3351046"/>
          </a:xfrm>
          <a:prstGeom prst="rect">
            <a:avLst/>
          </a:prstGeom>
        </p:spPr>
        <p:txBody>
          <a:bodyPr wrap="square">
            <a:spAutoFit/>
          </a:bodyPr>
          <a:lstStyle/>
          <a:p>
            <a:pPr algn="just">
              <a:lnSpc>
                <a:spcPct val="150000"/>
              </a:lnSpc>
              <a:buFont typeface="Symbol" panose="05050102010706020507" pitchFamily="18" charset="2"/>
              <a:buNone/>
            </a:pPr>
            <a:r>
              <a:rPr lang="en-US" altLang="zh-CN" sz="2400" dirty="0" smtClean="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smtClean="0">
                <a:solidFill>
                  <a:srgbClr val="FF0000"/>
                </a:solidFill>
                <a:latin typeface="微软雅黑" panose="020B0503020204020204" pitchFamily="34" charset="-122"/>
                <a:ea typeface="微软雅黑" panose="020B0503020204020204" pitchFamily="34" charset="-122"/>
              </a:rPr>
              <a:t>SQL  2014  SQL</a:t>
            </a:r>
            <a:r>
              <a:rPr lang="zh-CN" altLang="en-US" sz="2400" dirty="0" smtClean="0">
                <a:solidFill>
                  <a:srgbClr val="FF0000"/>
                </a:solidFill>
                <a:latin typeface="微软雅黑" panose="020B0503020204020204" pitchFamily="34" charset="-122"/>
                <a:ea typeface="微软雅黑" panose="020B0503020204020204" pitchFamily="34" charset="-122"/>
              </a:rPr>
              <a:t>的左连接命令：</a:t>
            </a:r>
            <a:endParaRPr lang="zh-CN" altLang="en-US" sz="2400" dirty="0">
              <a:solidFill>
                <a:srgbClr val="FF0000"/>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a:solidFill>
                  <a:srgbClr val="4F4FFF"/>
                </a:solidFill>
                <a:latin typeface="微软雅黑" panose="020B0503020204020204" pitchFamily="34" charset="-122"/>
                <a:ea typeface="微软雅黑" panose="020B0503020204020204" pitchFamily="34" charset="-122"/>
              </a:rPr>
              <a:t>select  </a:t>
            </a:r>
            <a:r>
              <a:rPr lang="en-US" altLang="zh-CN" sz="2400" dirty="0" err="1">
                <a:solidFill>
                  <a:srgbClr val="4F4FFF"/>
                </a:solidFill>
                <a:latin typeface="微软雅黑" panose="020B0503020204020204" pitchFamily="34" charset="-122"/>
                <a:ea typeface="微软雅黑" panose="020B0503020204020204" pitchFamily="34" charset="-122"/>
              </a:rPr>
              <a:t>Students.Sno,Sname,Ssex</a:t>
            </a:r>
            <a:r>
              <a:rPr lang="en-US" altLang="zh-CN" sz="2400" dirty="0" smtClean="0">
                <a:solidFill>
                  <a:srgbClr val="4F4FFF"/>
                </a:solidFill>
                <a:latin typeface="微软雅黑" panose="020B0503020204020204" pitchFamily="34" charset="-122"/>
                <a:ea typeface="微软雅黑" panose="020B0503020204020204" pitchFamily="34" charset="-122"/>
              </a:rPr>
              <a:t>, </a:t>
            </a:r>
            <a:r>
              <a:rPr lang="en-US" altLang="zh-CN" sz="2400" dirty="0" err="1" smtClean="0">
                <a:solidFill>
                  <a:srgbClr val="4F4FFF"/>
                </a:solidFill>
                <a:latin typeface="微软雅黑" panose="020B0503020204020204" pitchFamily="34" charset="-122"/>
                <a:ea typeface="微软雅黑" panose="020B0503020204020204" pitchFamily="34" charset="-122"/>
              </a:rPr>
              <a:t>Dno,Cno</a:t>
            </a:r>
            <a:r>
              <a:rPr lang="en-US" altLang="zh-CN" sz="2400" dirty="0">
                <a:solidFill>
                  <a:srgbClr val="4F4FFF"/>
                </a:solidFill>
                <a:latin typeface="微软雅黑" panose="020B0503020204020204" pitchFamily="34" charset="-122"/>
                <a:ea typeface="微软雅黑" panose="020B0503020204020204" pitchFamily="34" charset="-122"/>
              </a:rPr>
              <a:t>, Grade  </a:t>
            </a:r>
          </a:p>
          <a:p>
            <a:pPr>
              <a:lnSpc>
                <a:spcPct val="150000"/>
              </a:lnSpc>
              <a:buFont typeface="Symbol" panose="05050102010706020507" pitchFamily="18" charset="2"/>
              <a:buNone/>
            </a:pPr>
            <a:r>
              <a:rPr lang="en-US" altLang="zh-CN" sz="2400" dirty="0">
                <a:solidFill>
                  <a:srgbClr val="4F4FFF"/>
                </a:solidFill>
                <a:latin typeface="微软雅黑" panose="020B0503020204020204" pitchFamily="34" charset="-122"/>
                <a:ea typeface="微软雅黑" panose="020B0503020204020204" pitchFamily="34" charset="-122"/>
              </a:rPr>
              <a:t>from  </a:t>
            </a:r>
            <a:r>
              <a:rPr lang="en-US" altLang="zh-CN" sz="2400" dirty="0" smtClean="0">
                <a:solidFill>
                  <a:srgbClr val="4F4FFF"/>
                </a:solidFill>
                <a:latin typeface="微软雅黑" panose="020B0503020204020204" pitchFamily="34" charset="-122"/>
                <a:ea typeface="微软雅黑" panose="020B0503020204020204" pitchFamily="34" charset="-122"/>
              </a:rPr>
              <a:t>Student  left  join  Reports  on  </a:t>
            </a:r>
            <a:r>
              <a:rPr lang="en-US" altLang="zh-CN" sz="2400" dirty="0" err="1" smtClean="0">
                <a:solidFill>
                  <a:srgbClr val="4F4FFF"/>
                </a:solidFill>
                <a:latin typeface="微软雅黑" panose="020B0503020204020204" pitchFamily="34" charset="-122"/>
                <a:ea typeface="微软雅黑" panose="020B0503020204020204" pitchFamily="34" charset="-122"/>
              </a:rPr>
              <a:t>Students.Sno</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en-US" altLang="zh-CN" sz="2400" dirty="0" err="1" smtClean="0">
                <a:solidFill>
                  <a:srgbClr val="4F4FFF"/>
                </a:solidFill>
                <a:latin typeface="微软雅黑" panose="020B0503020204020204" pitchFamily="34" charset="-122"/>
                <a:ea typeface="微软雅黑" panose="020B0503020204020204" pitchFamily="34" charset="-122"/>
              </a:rPr>
              <a:t>Reports.Sno</a:t>
            </a:r>
            <a:endParaRPr lang="en-US" altLang="zh-CN" sz="2400" dirty="0" smtClean="0">
              <a:solidFill>
                <a:srgbClr val="4F4F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0000"/>
                </a:solidFill>
                <a:latin typeface="微软雅黑" panose="020B0503020204020204" pitchFamily="34" charset="-122"/>
                <a:ea typeface="微软雅黑" panose="020B0503020204020204" pitchFamily="34" charset="-122"/>
              </a:rPr>
              <a:t>使用右连接代替左连接命令：</a:t>
            </a:r>
            <a:endParaRPr lang="zh-CN" altLang="en-US" sz="2400" dirty="0">
              <a:solidFill>
                <a:srgbClr val="FF0000"/>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a:solidFill>
                  <a:srgbClr val="4F4FFF"/>
                </a:solidFill>
                <a:latin typeface="微软雅黑" panose="020B0503020204020204" pitchFamily="34" charset="-122"/>
                <a:ea typeface="微软雅黑" panose="020B0503020204020204" pitchFamily="34" charset="-122"/>
              </a:rPr>
              <a:t>select  </a:t>
            </a:r>
            <a:r>
              <a:rPr lang="en-US" altLang="zh-CN" sz="2400" dirty="0" err="1">
                <a:solidFill>
                  <a:srgbClr val="4F4FFF"/>
                </a:solidFill>
                <a:latin typeface="微软雅黑" panose="020B0503020204020204" pitchFamily="34" charset="-122"/>
                <a:ea typeface="微软雅黑" panose="020B0503020204020204" pitchFamily="34" charset="-122"/>
              </a:rPr>
              <a:t>Students.Sno,Sname,Ssex</a:t>
            </a:r>
            <a:r>
              <a:rPr lang="en-US" altLang="zh-CN" sz="2400" dirty="0">
                <a:solidFill>
                  <a:srgbClr val="4F4FFF"/>
                </a:solidFill>
                <a:latin typeface="微软雅黑" panose="020B0503020204020204" pitchFamily="34" charset="-122"/>
                <a:ea typeface="微软雅黑" panose="020B0503020204020204" pitchFamily="34" charset="-122"/>
              </a:rPr>
              <a:t>, </a:t>
            </a:r>
            <a:r>
              <a:rPr lang="en-US" altLang="zh-CN" sz="2400" dirty="0" err="1">
                <a:solidFill>
                  <a:srgbClr val="4F4FFF"/>
                </a:solidFill>
                <a:latin typeface="微软雅黑" panose="020B0503020204020204" pitchFamily="34" charset="-122"/>
                <a:ea typeface="微软雅黑" panose="020B0503020204020204" pitchFamily="34" charset="-122"/>
              </a:rPr>
              <a:t>Dno,Cno</a:t>
            </a:r>
            <a:r>
              <a:rPr lang="en-US" altLang="zh-CN" sz="2400" dirty="0">
                <a:solidFill>
                  <a:srgbClr val="4F4FFF"/>
                </a:solidFill>
                <a:latin typeface="微软雅黑" panose="020B0503020204020204" pitchFamily="34" charset="-122"/>
                <a:ea typeface="微软雅黑" panose="020B0503020204020204" pitchFamily="34" charset="-122"/>
              </a:rPr>
              <a:t>, Grade  </a:t>
            </a:r>
          </a:p>
          <a:p>
            <a:pPr>
              <a:lnSpc>
                <a:spcPct val="150000"/>
              </a:lnSpc>
              <a:buFont typeface="Symbol" panose="05050102010706020507" pitchFamily="18" charset="2"/>
              <a:buNone/>
            </a:pPr>
            <a:r>
              <a:rPr lang="en-US" altLang="zh-CN" sz="2400" dirty="0">
                <a:solidFill>
                  <a:srgbClr val="4F4FFF"/>
                </a:solidFill>
                <a:latin typeface="微软雅黑" panose="020B0503020204020204" pitchFamily="34" charset="-122"/>
                <a:ea typeface="微软雅黑" panose="020B0503020204020204" pitchFamily="34" charset="-122"/>
              </a:rPr>
              <a:t>from  Student  left  join  Reports  on  </a:t>
            </a:r>
            <a:r>
              <a:rPr lang="en-US" altLang="zh-CN" sz="2400" dirty="0" err="1" smtClean="0">
                <a:solidFill>
                  <a:srgbClr val="4F4FFF"/>
                </a:solidFill>
                <a:latin typeface="微软雅黑" panose="020B0503020204020204" pitchFamily="34" charset="-122"/>
                <a:ea typeface="微软雅黑" panose="020B0503020204020204" pitchFamily="34" charset="-122"/>
              </a:rPr>
              <a:t>Students.Sno</a:t>
            </a:r>
            <a:r>
              <a:rPr lang="en-US" altLang="zh-CN" sz="2400" dirty="0" smtClean="0">
                <a:solidFill>
                  <a:srgbClr val="4F4FFF"/>
                </a:solidFill>
                <a:latin typeface="微软雅黑" panose="020B0503020204020204" pitchFamily="34" charset="-122"/>
                <a:ea typeface="微软雅黑" panose="020B0503020204020204" pitchFamily="34" charset="-122"/>
              </a:rPr>
              <a:t>=</a:t>
            </a:r>
            <a:r>
              <a:rPr lang="en-US" altLang="zh-CN" sz="2400" dirty="0" err="1" smtClean="0">
                <a:solidFill>
                  <a:srgbClr val="4F4FFF"/>
                </a:solidFill>
                <a:latin typeface="微软雅黑" panose="020B0503020204020204" pitchFamily="34" charset="-122"/>
                <a:ea typeface="微软雅黑" panose="020B0503020204020204" pitchFamily="34" charset="-122"/>
              </a:rPr>
              <a:t>Reports.Sno</a:t>
            </a:r>
            <a:endParaRPr lang="zh-CN" altLang="en-US" sz="2400" dirty="0">
              <a:solidFill>
                <a:srgbClr val="4F4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2541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8902" y="498289"/>
            <a:ext cx="10345783" cy="4524315"/>
          </a:xfrm>
          <a:prstGeom prst="rect">
            <a:avLst/>
          </a:prstGeom>
        </p:spPr>
        <p:txBody>
          <a:bodyPr wrap="square">
            <a:spAutoFit/>
          </a:bodyPr>
          <a:lstStyle/>
          <a:p>
            <a:pPr>
              <a:lnSpc>
                <a:spcPct val="150000"/>
              </a:lnSpc>
              <a:buFont typeface="Symbol" panose="05050102010706020507" pitchFamily="18" charset="2"/>
              <a:buNone/>
            </a:pPr>
            <a:r>
              <a:rPr lang="zh-CN" altLang="en-US" sz="2400" dirty="0" smtClean="0">
                <a:solidFill>
                  <a:srgbClr val="FF3B3B"/>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FF3B3B"/>
                </a:solidFill>
                <a:latin typeface="微软雅黑" panose="020B0503020204020204" pitchFamily="34" charset="-122"/>
                <a:ea typeface="微软雅黑" panose="020B0503020204020204" pitchFamily="34" charset="-122"/>
              </a:rPr>
              <a:t>嵌套</a:t>
            </a:r>
            <a:r>
              <a:rPr lang="zh-CN" altLang="en-US" sz="2400" dirty="0">
                <a:solidFill>
                  <a:srgbClr val="FF3B3B"/>
                </a:solidFill>
                <a:latin typeface="微软雅黑" panose="020B0503020204020204" pitchFamily="34" charset="-122"/>
                <a:ea typeface="微软雅黑" panose="020B0503020204020204" pitchFamily="34" charset="-122"/>
              </a:rPr>
              <a:t>查询</a:t>
            </a:r>
            <a:endParaRPr lang="en-US" altLang="zh-CN" sz="2400" dirty="0">
              <a:solidFill>
                <a:srgbClr val="FF3B3B"/>
              </a:solidFill>
              <a:latin typeface="微软雅黑" panose="020B0503020204020204" pitchFamily="34" charset="-122"/>
              <a:ea typeface="微软雅黑" panose="020B0503020204020204" pitchFamily="34" charset="-122"/>
              <a:sym typeface="Symbol" panose="05050102010706020507" pitchFamily="18" charset="2"/>
            </a:endParaRPr>
          </a:p>
          <a:p>
            <a:pPr indent="576000">
              <a:lnSpc>
                <a:spcPct val="150000"/>
              </a:lnSpc>
              <a:buFont typeface="Symbol" panose="05050102010706020507" pitchFamily="18" charset="2"/>
              <a:buNone/>
            </a:pPr>
            <a:r>
              <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嵌套查询：将一个查询块</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(SELECT-FROM-WHERE)</a:t>
            </a:r>
            <a:r>
              <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嵌套在另一个查询块的</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WHERE</a:t>
            </a:r>
            <a:r>
              <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子句或</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HAVING</a:t>
            </a:r>
            <a:r>
              <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短语条件中的查询。</a:t>
            </a:r>
          </a:p>
          <a:p>
            <a:pPr>
              <a:lnSpc>
                <a:spcPct val="150000"/>
              </a:lnSpc>
              <a:buFont typeface="Symbol" panose="05050102010706020507" pitchFamily="18" charset="2"/>
              <a:buNone/>
            </a:pPr>
            <a:r>
              <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常用的嵌套</a:t>
            </a:r>
            <a:r>
              <a:rPr lang="zh-CN" altLang="en-US"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查询</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rPr>
              <a:t>⑴ </a:t>
            </a:r>
            <a:r>
              <a:rPr lang="zh-CN" altLang="en-US"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带谓词</a:t>
            </a:r>
            <a:r>
              <a:rPr lang="en-US" altLang="zh-CN"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IN</a:t>
            </a:r>
            <a:r>
              <a:rPr lang="zh-CN" altLang="en-US"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的嵌套查询</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rPr>
              <a:t>⑵ </a:t>
            </a:r>
            <a:r>
              <a:rPr lang="zh-CN" altLang="en-US"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带有比较运算符的嵌套查询</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rPr>
              <a:t>⑶ </a:t>
            </a:r>
            <a:r>
              <a:rPr lang="zh-CN" altLang="en-US"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带谓词</a:t>
            </a:r>
            <a:r>
              <a:rPr lang="en-US" altLang="zh-CN"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ANY</a:t>
            </a:r>
            <a:r>
              <a:rPr lang="zh-CN" altLang="en-US"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或</a:t>
            </a:r>
            <a:r>
              <a:rPr lang="en-US" altLang="zh-CN"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ALL</a:t>
            </a:r>
            <a:r>
              <a:rPr lang="zh-CN" altLang="en-US"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的嵌套查询</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rPr>
              <a:t>⑷ </a:t>
            </a:r>
            <a:r>
              <a:rPr lang="zh-CN" altLang="en-US"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带谓词</a:t>
            </a:r>
            <a:r>
              <a:rPr lang="en-US" altLang="zh-CN"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EXISTS</a:t>
            </a:r>
            <a:r>
              <a:rPr lang="zh-CN" altLang="en-US" sz="2400" dirty="0">
                <a:solidFill>
                  <a:srgbClr val="DA3FFF"/>
                </a:solidFill>
                <a:latin typeface="微软雅黑" panose="020B0503020204020204" pitchFamily="34" charset="-122"/>
                <a:ea typeface="微软雅黑" panose="020B0503020204020204" pitchFamily="34" charset="-122"/>
                <a:sym typeface="Symbol" panose="05050102010706020507" pitchFamily="18" charset="2"/>
              </a:rPr>
              <a:t>的嵌套查询 </a:t>
            </a:r>
          </a:p>
        </p:txBody>
      </p:sp>
    </p:spTree>
    <p:extLst>
      <p:ext uri="{BB962C8B-B14F-4D97-AF65-F5344CB8AC3E}">
        <p14:creationId xmlns:p14="http://schemas.microsoft.com/office/powerpoint/2010/main" val="2136293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9232" y="446876"/>
            <a:ext cx="10389327" cy="4524315"/>
          </a:xfrm>
          <a:prstGeom prst="rect">
            <a:avLst/>
          </a:prstGeom>
        </p:spPr>
        <p:txBody>
          <a:bodyPr wrap="square">
            <a:spAutoFit/>
          </a:bodyPr>
          <a:lstStyle/>
          <a:p>
            <a:pPr>
              <a:lnSpc>
                <a:spcPct val="150000"/>
              </a:lnSpc>
              <a:buFont typeface="Symbol" panose="05050102010706020507" pitchFamily="18" charset="2"/>
              <a:buNone/>
            </a:pP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⑴ </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带谓词</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IN</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的嵌套查询</a:t>
            </a:r>
          </a:p>
          <a:p>
            <a:pPr>
              <a:lnSpc>
                <a:spcPct val="150000"/>
              </a:lnSpc>
              <a:buFont typeface="Symbol" panose="05050102010706020507" pitchFamily="18" charset="2"/>
              <a:buNone/>
            </a:pPr>
            <a:r>
              <a:rPr lang="zh-CN" altLang="en-US" sz="2400" dirty="0" smtClean="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查询</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选修了编号为“</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C02”</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的课程的学生姓名</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937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和所在</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系别编号</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in(select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Reports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Cno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='C02')</a:t>
            </a:r>
          </a:p>
          <a:p>
            <a:pPr indent="576000">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rPr>
              <a:t>嵌套查询一般的求解顺序是由里向外，先执行子查询，后执行父查询。子查询的结果用于建立父查询的条件。</a:t>
            </a:r>
            <a:endParaRPr lang="en-US" altLang="zh-CN"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endParaRPr>
          </a:p>
          <a:p>
            <a:pPr indent="576000">
              <a:lnSpc>
                <a:spcPct val="150000"/>
              </a:lnSpc>
              <a:buFont typeface="Symbol" panose="05050102010706020507" pitchFamily="18" charset="2"/>
              <a:buNone/>
            </a:pPr>
            <a:r>
              <a:rPr lang="zh-CN" altLang="en-US" sz="2400"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rPr>
              <a:t>子查询的</a:t>
            </a:r>
            <a:r>
              <a:rPr lang="en-US" altLang="zh-CN" sz="2400"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rPr>
              <a:t>select</a:t>
            </a:r>
            <a:r>
              <a:rPr lang="zh-CN" altLang="en-US" sz="2400"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rPr>
              <a:t>语句中不能使用</a:t>
            </a:r>
            <a:r>
              <a:rPr lang="en-US" altLang="zh-CN" sz="2400"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rPr>
              <a:t>order  by</a:t>
            </a:r>
            <a:r>
              <a:rPr lang="zh-CN" altLang="en-US" sz="2400"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rPr>
              <a:t>子句。</a:t>
            </a:r>
            <a:endParaRPr lang="en-US" altLang="zh-CN" sz="2400" dirty="0" smtClean="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3560535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50296505"/>
              </p:ext>
            </p:extLst>
          </p:nvPr>
        </p:nvGraphicFramePr>
        <p:xfrm>
          <a:off x="1994267" y="362619"/>
          <a:ext cx="7992000" cy="2773680"/>
        </p:xfrm>
        <a:graphic>
          <a:graphicData uri="http://schemas.openxmlformats.org/drawingml/2006/table">
            <a:tbl>
              <a:tblPr firstRow="1" bandRow="1">
                <a:tableStyleId>{46F890A9-2807-4EBB-B81D-B2AA78EC7F39}</a:tableStyleId>
              </a:tblPr>
              <a:tblGrid>
                <a:gridCol w="1598400"/>
                <a:gridCol w="1598400"/>
                <a:gridCol w="1598400"/>
                <a:gridCol w="1598400"/>
                <a:gridCol w="1598400"/>
              </a:tblGrid>
              <a:tr h="370840">
                <a:tc>
                  <a:txBody>
                    <a:bodyPr/>
                    <a:lstStyle/>
                    <a:p>
                      <a:pPr algn="ctr"/>
                      <a:r>
                        <a:rPr lang="en-US" altLang="zh-CN" sz="2000" dirty="0" err="1" smtClean="0">
                          <a:latin typeface="微软雅黑" panose="020B0503020204020204" pitchFamily="34" charset="-122"/>
                          <a:ea typeface="微软雅黑" panose="020B0503020204020204" pitchFamily="34" charset="-122"/>
                        </a:rPr>
                        <a:t>Sno</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Sname</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Ssex</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Birthday</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Dno</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王建平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1995-10-12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刘华</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1997-08-21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范林军</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1998-02-11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D02</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S04</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李伟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1996-12-22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S05</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黄河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1999-10-31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S06</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长江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1994-04-08</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sp>
        <p:nvSpPr>
          <p:cNvPr id="6" name="文本框 5"/>
          <p:cNvSpPr txBox="1"/>
          <p:nvPr/>
        </p:nvSpPr>
        <p:spPr>
          <a:xfrm>
            <a:off x="4592541" y="-43958"/>
            <a:ext cx="2795452"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基本表</a:t>
            </a:r>
            <a:r>
              <a:rPr lang="en-US" altLang="zh-CN" sz="2400" dirty="0" smtClean="0">
                <a:solidFill>
                  <a:srgbClr val="DA3FFF"/>
                </a:solidFill>
                <a:latin typeface="微软雅黑" panose="020B0503020204020204" pitchFamily="34" charset="-122"/>
                <a:ea typeface="微软雅黑" panose="020B0503020204020204" pitchFamily="34" charset="-122"/>
              </a:rPr>
              <a:t>Students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998722" y="3039193"/>
            <a:ext cx="2508068"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关系</a:t>
            </a:r>
            <a:r>
              <a:rPr lang="en-US" altLang="zh-CN" sz="2400" dirty="0" smtClean="0">
                <a:solidFill>
                  <a:srgbClr val="DA3FFF"/>
                </a:solidFill>
                <a:latin typeface="微软雅黑" panose="020B0503020204020204" pitchFamily="34" charset="-122"/>
                <a:ea typeface="微软雅黑" panose="020B0503020204020204" pitchFamily="34" charset="-122"/>
              </a:rPr>
              <a:t>Reports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11446728"/>
              </p:ext>
            </p:extLst>
          </p:nvPr>
        </p:nvGraphicFramePr>
        <p:xfrm>
          <a:off x="4020457" y="3447083"/>
          <a:ext cx="4447176" cy="3566160"/>
        </p:xfrm>
        <a:graphic>
          <a:graphicData uri="http://schemas.openxmlformats.org/drawingml/2006/table">
            <a:tbl>
              <a:tblPr firstRow="1" bandRow="1">
                <a:tableStyleId>{46F890A9-2807-4EBB-B81D-B2AA78EC7F39}</a:tableStyleId>
              </a:tblPr>
              <a:tblGrid>
                <a:gridCol w="1482392"/>
                <a:gridCol w="1482392"/>
                <a:gridCol w="1482392"/>
              </a:tblGrid>
              <a:tr h="360000">
                <a:tc>
                  <a:txBody>
                    <a:bodyPr/>
                    <a:lstStyle/>
                    <a:p>
                      <a:pPr algn="ctr"/>
                      <a:r>
                        <a:rPr lang="en-US" altLang="zh-CN" sz="2000" dirty="0" err="1" smtClean="0">
                          <a:latin typeface="微软雅黑" panose="020B0503020204020204" pitchFamily="34" charset="-122"/>
                          <a:ea typeface="微软雅黑" panose="020B0503020204020204" pitchFamily="34" charset="-122"/>
                        </a:rPr>
                        <a:t>Sno</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Cno</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Grade</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84</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90</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94</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82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72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90</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S04</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75</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3907423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0791" y="310550"/>
            <a:ext cx="10150416" cy="5632311"/>
          </a:xfrm>
          <a:prstGeom prst="rect">
            <a:avLst/>
          </a:prstGeom>
        </p:spPr>
        <p:txBody>
          <a:bodyPr wrap="square">
            <a:spAutoFit/>
          </a:bodyPr>
          <a:lstStyle/>
          <a:p>
            <a:pPr algn="just">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六、数据库</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数据库的定义</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数据库</a:t>
            </a:r>
            <a:r>
              <a:rPr lang="en-US" altLang="zh-CN" sz="2400" dirty="0" smtClean="0">
                <a:solidFill>
                  <a:srgbClr val="482EE2"/>
                </a:solidFill>
                <a:latin typeface="微软雅黑" panose="020B0503020204020204" pitchFamily="34" charset="-122"/>
                <a:ea typeface="微软雅黑" panose="020B0503020204020204" pitchFamily="34" charset="-122"/>
              </a:rPr>
              <a:t>(Database,</a:t>
            </a:r>
            <a:r>
              <a:rPr lang="zh-CN" altLang="en-US" sz="2400" dirty="0" smtClean="0">
                <a:solidFill>
                  <a:srgbClr val="482EE2"/>
                </a:solidFill>
                <a:latin typeface="微软雅黑" panose="020B0503020204020204" pitchFamily="34" charset="-122"/>
                <a:ea typeface="微软雅黑" panose="020B0503020204020204" pitchFamily="34" charset="-122"/>
              </a:rPr>
              <a:t>简称</a:t>
            </a:r>
            <a:r>
              <a:rPr lang="en-US" altLang="zh-CN" sz="2400" dirty="0" smtClean="0">
                <a:solidFill>
                  <a:srgbClr val="482EE2"/>
                </a:solidFill>
                <a:latin typeface="微软雅黑" panose="020B0503020204020204" pitchFamily="34" charset="-122"/>
                <a:ea typeface="微软雅黑" panose="020B0503020204020204" pitchFamily="34" charset="-122"/>
              </a:rPr>
              <a:t>DB)</a:t>
            </a:r>
            <a:r>
              <a:rPr lang="zh-CN" altLang="en-US" sz="2400" dirty="0" smtClean="0">
                <a:solidFill>
                  <a:srgbClr val="482EE2"/>
                </a:solidFill>
                <a:latin typeface="微软雅黑" panose="020B0503020204020204" pitchFamily="34" charset="-122"/>
                <a:ea typeface="微软雅黑" panose="020B0503020204020204" pitchFamily="34" charset="-122"/>
              </a:rPr>
              <a:t>是</a:t>
            </a:r>
            <a:r>
              <a:rPr lang="zh-CN" altLang="en-US" sz="2400" u="sng" dirty="0" smtClean="0">
                <a:solidFill>
                  <a:srgbClr val="482EE2"/>
                </a:solidFill>
                <a:latin typeface="微软雅黑" panose="020B0503020204020204" pitchFamily="34" charset="-122"/>
                <a:ea typeface="微软雅黑" panose="020B0503020204020204" pitchFamily="34" charset="-122"/>
              </a:rPr>
              <a:t>长期</a:t>
            </a:r>
            <a:r>
              <a:rPr lang="zh-CN" altLang="en-US" sz="2400" dirty="0" smtClean="0">
                <a:solidFill>
                  <a:srgbClr val="482EE2"/>
                </a:solidFill>
                <a:latin typeface="微软雅黑" panose="020B0503020204020204" pitchFamily="34" charset="-122"/>
                <a:ea typeface="微软雅黑" panose="020B0503020204020204" pitchFamily="34" charset="-122"/>
              </a:rPr>
              <a:t>储存在计算机内、有</a:t>
            </a:r>
            <a:r>
              <a:rPr lang="zh-CN" altLang="en-US" sz="2400" dirty="0" smtClean="0">
                <a:solidFill>
                  <a:srgbClr val="482EE2"/>
                </a:solidFill>
                <a:latin typeface="微软雅黑" panose="020B0503020204020204" pitchFamily="34" charset="-122"/>
                <a:ea typeface="微软雅黑" panose="020B0503020204020204" pitchFamily="34" charset="-122"/>
              </a:rPr>
              <a:t>组织的</a:t>
            </a:r>
            <a:r>
              <a:rPr lang="zh-CN" altLang="en-US" sz="2400" dirty="0" smtClean="0">
                <a:solidFill>
                  <a:srgbClr val="482EE2"/>
                </a:solidFill>
                <a:latin typeface="微软雅黑" panose="020B0503020204020204" pitchFamily="34" charset="-122"/>
                <a:ea typeface="微软雅黑" panose="020B0503020204020204" pitchFamily="34" charset="-122"/>
              </a:rPr>
              <a:t>、可</a:t>
            </a:r>
            <a:r>
              <a:rPr lang="zh-CN" altLang="en-US" sz="2400" u="sng" dirty="0" smtClean="0">
                <a:solidFill>
                  <a:srgbClr val="482EE2"/>
                </a:solidFill>
                <a:latin typeface="微软雅黑" panose="020B0503020204020204" pitchFamily="34" charset="-122"/>
                <a:ea typeface="微软雅黑" panose="020B0503020204020204" pitchFamily="34" charset="-122"/>
              </a:rPr>
              <a:t>共享</a:t>
            </a:r>
            <a:r>
              <a:rPr lang="zh-CN" altLang="en-US" sz="2400" dirty="0" smtClean="0">
                <a:solidFill>
                  <a:srgbClr val="482EE2"/>
                </a:solidFill>
                <a:latin typeface="微软雅黑" panose="020B0503020204020204" pitchFamily="34" charset="-122"/>
                <a:ea typeface="微软雅黑" panose="020B0503020204020204" pitchFamily="34" charset="-122"/>
              </a:rPr>
              <a:t>的</a:t>
            </a:r>
            <a:r>
              <a:rPr lang="zh-CN" altLang="en-US" sz="2400" u="sng" dirty="0" smtClean="0">
                <a:solidFill>
                  <a:srgbClr val="482EE2"/>
                </a:solidFill>
                <a:latin typeface="微软雅黑" panose="020B0503020204020204" pitchFamily="34" charset="-122"/>
                <a:ea typeface="微软雅黑" panose="020B0503020204020204" pitchFamily="34" charset="-122"/>
              </a:rPr>
              <a:t>大量</a:t>
            </a:r>
            <a:r>
              <a:rPr lang="zh-CN" altLang="en-US" sz="2400" dirty="0" smtClean="0">
                <a:solidFill>
                  <a:srgbClr val="482EE2"/>
                </a:solidFill>
                <a:latin typeface="微软雅黑" panose="020B0503020204020204" pitchFamily="34" charset="-122"/>
                <a:ea typeface="微软雅黑" panose="020B0503020204020204" pitchFamily="34" charset="-122"/>
              </a:rPr>
              <a:t>数据集合</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数据库的特征</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数据按一定的数据模型组织、描述和储存</a:t>
            </a:r>
          </a:p>
          <a:p>
            <a:pPr marL="0" lvl="1" indent="504000">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可为各种用户共享</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冗余度较小</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数据独立性较高</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易扩展</a:t>
            </a:r>
          </a:p>
        </p:txBody>
      </p:sp>
    </p:spTree>
    <p:extLst>
      <p:ext uri="{BB962C8B-B14F-4D97-AF65-F5344CB8AC3E}">
        <p14:creationId xmlns:p14="http://schemas.microsoft.com/office/powerpoint/2010/main" val="873062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7940" y="-139339"/>
            <a:ext cx="10389327" cy="3970318"/>
          </a:xfrm>
          <a:prstGeom prst="rect">
            <a:avLst/>
          </a:prstGeom>
        </p:spPr>
        <p:txBody>
          <a:bodyPr wrap="square">
            <a:spAutoFit/>
          </a:bodyPr>
          <a:lstStyle/>
          <a:p>
            <a:pPr>
              <a:lnSpc>
                <a:spcPct val="150000"/>
              </a:lnSpc>
            </a:pPr>
            <a:r>
              <a:rPr lang="zh-CN" altLang="en-US" sz="2400" dirty="0" smtClean="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查询</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与“李伟”在同一个系学习的学生学号</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937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、姓名</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937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和</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系别编号</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。该</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查询可构造嵌套查询实现，</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SQL</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语句：</a:t>
            </a:r>
          </a:p>
          <a:p>
            <a:pPr>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in(select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Students </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where  </a:t>
            </a:r>
            <a:r>
              <a:rPr lang="en-US" altLang="zh-CN" sz="2400" dirty="0" err="1">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李伟’</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p>
          <a:p>
            <a:pPr>
              <a:lnSpc>
                <a:spcPct val="150000"/>
              </a:lnSpc>
            </a:pPr>
            <a:r>
              <a:rPr lang="zh-CN" altLang="en-US"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使用自连接查询：</a:t>
            </a:r>
            <a:endPar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A.Sname</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A.Dno</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  A, Students  B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B.Dno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and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B.Sname</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李伟</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endParaRPr>
          </a:p>
        </p:txBody>
      </p:sp>
      <p:graphicFrame>
        <p:nvGraphicFramePr>
          <p:cNvPr id="3" name="表格 2"/>
          <p:cNvGraphicFramePr>
            <a:graphicFrameLocks noGrp="1"/>
          </p:cNvGraphicFramePr>
          <p:nvPr>
            <p:extLst>
              <p:ext uri="{D42A27DB-BD31-4B8C-83A1-F6EECF244321}">
                <p14:modId xmlns:p14="http://schemas.microsoft.com/office/powerpoint/2010/main" val="2853568658"/>
              </p:ext>
            </p:extLst>
          </p:nvPr>
        </p:nvGraphicFramePr>
        <p:xfrm>
          <a:off x="1959433" y="4014651"/>
          <a:ext cx="7992000" cy="2773680"/>
        </p:xfrm>
        <a:graphic>
          <a:graphicData uri="http://schemas.openxmlformats.org/drawingml/2006/table">
            <a:tbl>
              <a:tblPr firstRow="1" bandRow="1">
                <a:tableStyleId>{46F890A9-2807-4EBB-B81D-B2AA78EC7F39}</a:tableStyleId>
              </a:tblPr>
              <a:tblGrid>
                <a:gridCol w="1598400"/>
                <a:gridCol w="1598400"/>
                <a:gridCol w="1598400"/>
                <a:gridCol w="1598400"/>
                <a:gridCol w="1598400"/>
              </a:tblGrid>
              <a:tr h="370840">
                <a:tc>
                  <a:txBody>
                    <a:bodyPr/>
                    <a:lstStyle/>
                    <a:p>
                      <a:pPr algn="ctr"/>
                      <a:r>
                        <a:rPr lang="en-US" altLang="zh-CN" sz="2000" dirty="0" err="1" smtClean="0">
                          <a:latin typeface="微软雅黑" panose="020B0503020204020204" pitchFamily="34" charset="-122"/>
                          <a:ea typeface="微软雅黑" panose="020B0503020204020204" pitchFamily="34" charset="-122"/>
                        </a:rPr>
                        <a:t>Sno</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Sname</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Ssex</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Birthday</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Dno</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王建平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1995-10-12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刘华</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1997-08-21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范林军</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1998-02-11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D02</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S04</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李伟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1996-12-22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S05</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黄河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1999-10-31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S06</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长江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1994-04-08</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sp>
        <p:nvSpPr>
          <p:cNvPr id="5" name="文本框 4"/>
          <p:cNvSpPr txBox="1"/>
          <p:nvPr/>
        </p:nvSpPr>
        <p:spPr>
          <a:xfrm>
            <a:off x="5036678" y="3608852"/>
            <a:ext cx="2795452"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基本表</a:t>
            </a:r>
            <a:r>
              <a:rPr lang="en-US" altLang="zh-CN" sz="2400" dirty="0" smtClean="0">
                <a:solidFill>
                  <a:srgbClr val="DA3FFF"/>
                </a:solidFill>
                <a:latin typeface="微软雅黑" panose="020B0503020204020204" pitchFamily="34" charset="-122"/>
                <a:ea typeface="微软雅黑" panose="020B0503020204020204" pitchFamily="34" charset="-122"/>
              </a:rPr>
              <a:t>Students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06256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9897" y="429459"/>
            <a:ext cx="10563497" cy="3970318"/>
          </a:xfrm>
          <a:prstGeom prst="rect">
            <a:avLst/>
          </a:prstGeom>
        </p:spPr>
        <p:txBody>
          <a:bodyPr wrap="square">
            <a:spAutoFit/>
          </a:bodyPr>
          <a:lstStyle/>
          <a:p>
            <a:pPr>
              <a:lnSpc>
                <a:spcPct val="150000"/>
              </a:lnSpc>
              <a:buFont typeface="Symbol" panose="05050102010706020507" pitchFamily="18" charset="2"/>
              <a:buNone/>
            </a:pPr>
            <a:r>
              <a:rPr lang="zh-CN" altLang="en-US" sz="2400" dirty="0" smtClean="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查询</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选修了课程名为“数据结构”的学生学号</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937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和姓名</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937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from  Students     </a:t>
            </a: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in(select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Reports           </a:t>
            </a: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Cno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in(select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Cno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Courses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Cname</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 ‘</a:t>
            </a:r>
            <a:r>
              <a:rPr lang="zh-CN" altLang="en-US"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数据结构’</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p>
          <a:p>
            <a:pPr>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rPr>
              <a:t>使用连接查询实现：</a:t>
            </a:r>
            <a:endParaRPr lang="en-US" altLang="zh-CN" sz="2400" dirty="0" smtClean="0">
              <a:solidFill>
                <a:srgbClr val="DA3F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  S, Reports  B, Courses  C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R.Sno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and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R.Cno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C.Cno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and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C.Cname</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数据结构</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12557199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30271273"/>
              </p:ext>
            </p:extLst>
          </p:nvPr>
        </p:nvGraphicFramePr>
        <p:xfrm>
          <a:off x="1056643" y="351840"/>
          <a:ext cx="4447176" cy="3566160"/>
        </p:xfrm>
        <a:graphic>
          <a:graphicData uri="http://schemas.openxmlformats.org/drawingml/2006/table">
            <a:tbl>
              <a:tblPr firstRow="1" bandRow="1">
                <a:tableStyleId>{46F890A9-2807-4EBB-B81D-B2AA78EC7F39}</a:tableStyleId>
              </a:tblPr>
              <a:tblGrid>
                <a:gridCol w="1482392"/>
                <a:gridCol w="1482392"/>
                <a:gridCol w="1482392"/>
              </a:tblGrid>
              <a:tr h="360000">
                <a:tc>
                  <a:txBody>
                    <a:bodyPr/>
                    <a:lstStyle/>
                    <a:p>
                      <a:pPr algn="ctr"/>
                      <a:r>
                        <a:rPr lang="en-US" altLang="zh-CN" sz="2000" dirty="0" err="1" smtClean="0">
                          <a:latin typeface="微软雅黑" panose="020B0503020204020204" pitchFamily="34" charset="-122"/>
                          <a:ea typeface="微软雅黑" panose="020B0503020204020204" pitchFamily="34" charset="-122"/>
                        </a:rPr>
                        <a:t>Sno</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Cno</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Grade</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84</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90</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94</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82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72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90</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S04</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75</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86178127"/>
              </p:ext>
            </p:extLst>
          </p:nvPr>
        </p:nvGraphicFramePr>
        <p:xfrm>
          <a:off x="6061168" y="343023"/>
          <a:ext cx="5338354" cy="3169920"/>
        </p:xfrm>
        <a:graphic>
          <a:graphicData uri="http://schemas.openxmlformats.org/drawingml/2006/table">
            <a:tbl>
              <a:tblPr firstRow="1" bandRow="1">
                <a:tableStyleId>{46F890A9-2807-4EBB-B81D-B2AA78EC7F39}</a:tableStyleId>
              </a:tblPr>
              <a:tblGrid>
                <a:gridCol w="1187783"/>
                <a:gridCol w="1658704"/>
                <a:gridCol w="1286924"/>
                <a:gridCol w="1204943"/>
              </a:tblGrid>
              <a:tr h="396000">
                <a:tc>
                  <a:txBody>
                    <a:bodyPr/>
                    <a:lstStyle/>
                    <a:p>
                      <a:pPr algn="ctr"/>
                      <a:r>
                        <a:rPr lang="en-US" altLang="zh-CN" sz="2000" dirty="0" err="1" smtClean="0">
                          <a:latin typeface="微软雅黑" panose="020B0503020204020204" pitchFamily="34" charset="-122"/>
                          <a:ea typeface="微软雅黑" panose="020B0503020204020204" pitchFamily="34" charset="-122"/>
                        </a:rPr>
                        <a:t>Cno</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Cname</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Pre_Cno</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Credits</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r>
              <a:tr h="396000">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英语</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4</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r>
              <a:tr h="396000">
                <a:tc>
                  <a:txBody>
                    <a:bodyPr/>
                    <a:lstStyle/>
                    <a:p>
                      <a:pPr algn="ctr"/>
                      <a:r>
                        <a:rPr lang="en-US" altLang="zh-CN" sz="2000" dirty="0" smtClean="0">
                          <a:latin typeface="微软雅黑" panose="020B0503020204020204" pitchFamily="34" charset="-122"/>
                          <a:ea typeface="微软雅黑" panose="020B0503020204020204" pitchFamily="34" charset="-122"/>
                        </a:rPr>
                        <a:t>C02</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数据结构</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C05</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2</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r>
              <a:tr h="396000">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数据库</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C02</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2</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r>
              <a:tr h="396000">
                <a:tc>
                  <a:txBody>
                    <a:bodyPr/>
                    <a:lstStyle/>
                    <a:p>
                      <a:pPr algn="ctr"/>
                      <a:r>
                        <a:rPr lang="en-US" altLang="zh-CN" sz="2000" dirty="0" smtClean="0">
                          <a:latin typeface="微软雅黑" panose="020B0503020204020204" pitchFamily="34" charset="-122"/>
                          <a:ea typeface="微软雅黑" panose="020B0503020204020204" pitchFamily="34" charset="-122"/>
                        </a:rPr>
                        <a:t>C04</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DB_</a:t>
                      </a:r>
                      <a:r>
                        <a:rPr lang="zh-CN" altLang="en-US" sz="2000" dirty="0" smtClean="0">
                          <a:latin typeface="微软雅黑" panose="020B0503020204020204" pitchFamily="34" charset="-122"/>
                          <a:ea typeface="微软雅黑" panose="020B0503020204020204" pitchFamily="34" charset="-122"/>
                        </a:rPr>
                        <a:t>设计</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r>
              <a:tr h="396000">
                <a:tc>
                  <a:txBody>
                    <a:bodyPr/>
                    <a:lstStyle/>
                    <a:p>
                      <a:pPr algn="ctr"/>
                      <a:r>
                        <a:rPr lang="en-US" altLang="zh-CN" sz="2000" dirty="0" smtClean="0">
                          <a:latin typeface="微软雅黑" panose="020B0503020204020204" pitchFamily="34" charset="-122"/>
                          <a:ea typeface="微软雅黑" panose="020B0503020204020204" pitchFamily="34" charset="-122"/>
                        </a:rPr>
                        <a:t>C05</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r>
              <a:tr h="396000">
                <a:tc>
                  <a:txBody>
                    <a:bodyPr/>
                    <a:lstStyle/>
                    <a:p>
                      <a:pPr algn="ctr"/>
                      <a:r>
                        <a:rPr lang="en-US" altLang="zh-CN" sz="2000" dirty="0" smtClean="0">
                          <a:latin typeface="微软雅黑" panose="020B0503020204020204" pitchFamily="34" charset="-122"/>
                          <a:ea typeface="微软雅黑" panose="020B0503020204020204" pitchFamily="34" charset="-122"/>
                        </a:rPr>
                        <a:t>C06</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网络原理</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C07</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r>
              <a:tr h="396000">
                <a:tc>
                  <a:txBody>
                    <a:bodyPr/>
                    <a:lstStyle/>
                    <a:p>
                      <a:pPr algn="ctr"/>
                      <a:r>
                        <a:rPr lang="en-US" altLang="zh-CN" sz="2000" dirty="0" smtClean="0">
                          <a:latin typeface="微软雅黑" panose="020B0503020204020204" pitchFamily="34" charset="-122"/>
                          <a:ea typeface="微软雅黑" panose="020B0503020204020204" pitchFamily="34" charset="-122"/>
                        </a:rPr>
                        <a:t>C07</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操作系统</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C05</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b="0" dirty="0">
                        <a:solidFill>
                          <a:srgbClr val="2F2FFF"/>
                        </a:solidFill>
                        <a:latin typeface="微软雅黑" panose="020B0503020204020204" pitchFamily="34" charset="-122"/>
                        <a:ea typeface="微软雅黑" panose="020B0503020204020204" pitchFamily="34" charset="-122"/>
                      </a:endParaRPr>
                    </a:p>
                  </a:txBody>
                  <a:tcPr anchor="ct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761399927"/>
              </p:ext>
            </p:extLst>
          </p:nvPr>
        </p:nvGraphicFramePr>
        <p:xfrm>
          <a:off x="2290359" y="4005942"/>
          <a:ext cx="7992000" cy="2773680"/>
        </p:xfrm>
        <a:graphic>
          <a:graphicData uri="http://schemas.openxmlformats.org/drawingml/2006/table">
            <a:tbl>
              <a:tblPr firstRow="1" bandRow="1">
                <a:tableStyleId>{46F890A9-2807-4EBB-B81D-B2AA78EC7F39}</a:tableStyleId>
              </a:tblPr>
              <a:tblGrid>
                <a:gridCol w="1598400"/>
                <a:gridCol w="1598400"/>
                <a:gridCol w="1598400"/>
                <a:gridCol w="1598400"/>
                <a:gridCol w="1598400"/>
              </a:tblGrid>
              <a:tr h="360000">
                <a:tc>
                  <a:txBody>
                    <a:bodyPr/>
                    <a:lstStyle/>
                    <a:p>
                      <a:pPr algn="ctr"/>
                      <a:r>
                        <a:rPr lang="en-US" altLang="zh-CN" sz="2000" b="0" dirty="0" err="1" smtClean="0">
                          <a:latin typeface="微软雅黑" panose="020B0503020204020204" pitchFamily="34" charset="-122"/>
                          <a:ea typeface="微软雅黑" panose="020B0503020204020204" pitchFamily="34" charset="-122"/>
                        </a:rPr>
                        <a:t>Sno</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err="1" smtClean="0">
                          <a:latin typeface="微软雅黑" panose="020B0503020204020204" pitchFamily="34" charset="-122"/>
                          <a:ea typeface="微软雅黑" panose="020B0503020204020204" pitchFamily="34" charset="-122"/>
                        </a:rPr>
                        <a:t>Sname</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err="1" smtClean="0">
                          <a:latin typeface="微软雅黑" panose="020B0503020204020204" pitchFamily="34" charset="-122"/>
                          <a:ea typeface="微软雅黑" panose="020B0503020204020204" pitchFamily="34" charset="-122"/>
                        </a:rPr>
                        <a:t>Ssex</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Birthday</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err="1" smtClean="0">
                          <a:latin typeface="微软雅黑" panose="020B0503020204020204" pitchFamily="34" charset="-122"/>
                          <a:ea typeface="微软雅黑" panose="020B0503020204020204" pitchFamily="34" charset="-122"/>
                        </a:rPr>
                        <a:t>Dno</a:t>
                      </a:r>
                      <a:endParaRPr lang="zh-CN" altLang="en-US" sz="2000" b="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b="0" dirty="0" smtClean="0">
                          <a:latin typeface="微软雅黑" panose="020B0503020204020204" pitchFamily="34" charset="-122"/>
                          <a:ea typeface="微软雅黑" panose="020B0503020204020204" pitchFamily="34" charset="-122"/>
                        </a:rPr>
                        <a:t>S01</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王建平</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男</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1995-10-12</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D01</a:t>
                      </a:r>
                      <a:endParaRPr lang="zh-CN" altLang="en-US" sz="2000" b="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b="0" dirty="0" smtClean="0">
                          <a:latin typeface="微软雅黑" panose="020B0503020204020204" pitchFamily="34" charset="-122"/>
                          <a:ea typeface="微软雅黑" panose="020B0503020204020204" pitchFamily="34" charset="-122"/>
                        </a:rPr>
                        <a:t>S02</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刘华</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女</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1997-08-21</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D01</a:t>
                      </a:r>
                      <a:endParaRPr lang="zh-CN" altLang="en-US" sz="2000" b="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b="0" dirty="0" smtClean="0">
                          <a:latin typeface="微软雅黑" panose="020B0503020204020204" pitchFamily="34" charset="-122"/>
                          <a:ea typeface="微软雅黑" panose="020B0503020204020204" pitchFamily="34" charset="-122"/>
                        </a:rPr>
                        <a:t>S03</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范林军</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女</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1998-02-11</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D02</a:t>
                      </a:r>
                      <a:endParaRPr lang="zh-CN" altLang="en-US" sz="2000" b="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b="0" dirty="0" smtClean="0">
                          <a:latin typeface="微软雅黑" panose="020B0503020204020204" pitchFamily="34" charset="-122"/>
                          <a:ea typeface="微软雅黑" panose="020B0503020204020204" pitchFamily="34" charset="-122"/>
                        </a:rPr>
                        <a:t>S04</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李伟</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男</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1996-12-22</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D03</a:t>
                      </a:r>
                      <a:endParaRPr lang="zh-CN" altLang="en-US" sz="2000" b="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b="0" dirty="0" smtClean="0">
                          <a:latin typeface="微软雅黑" panose="020B0503020204020204" pitchFamily="34" charset="-122"/>
                          <a:ea typeface="微软雅黑" panose="020B0503020204020204" pitchFamily="34" charset="-122"/>
                        </a:rPr>
                        <a:t>S05</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黄河</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男</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1999-10-31</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D03</a:t>
                      </a:r>
                      <a:endParaRPr lang="zh-CN" altLang="en-US" sz="2000" b="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b="0" dirty="0" smtClean="0">
                          <a:latin typeface="微软雅黑" panose="020B0503020204020204" pitchFamily="34" charset="-122"/>
                          <a:ea typeface="微软雅黑" panose="020B0503020204020204" pitchFamily="34" charset="-122"/>
                        </a:rPr>
                        <a:t>S06</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长江</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latin typeface="微软雅黑" panose="020B0503020204020204" pitchFamily="34" charset="-122"/>
                          <a:ea typeface="微软雅黑" panose="020B0503020204020204" pitchFamily="34" charset="-122"/>
                        </a:rPr>
                        <a:t>男</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1994-04-08</a:t>
                      </a:r>
                      <a:endParaRPr lang="zh-CN" altLang="en-US" sz="20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0" dirty="0" smtClean="0">
                          <a:latin typeface="微软雅黑" panose="020B0503020204020204" pitchFamily="34" charset="-122"/>
                          <a:ea typeface="微软雅黑" panose="020B0503020204020204" pitchFamily="34" charset="-122"/>
                        </a:rPr>
                        <a:t>D03</a:t>
                      </a:r>
                      <a:endParaRPr lang="zh-CN" altLang="en-US" sz="2000" b="0" dirty="0">
                        <a:latin typeface="微软雅黑" panose="020B0503020204020204" pitchFamily="34" charset="-122"/>
                        <a:ea typeface="微软雅黑" panose="020B0503020204020204" pitchFamily="34" charset="-122"/>
                      </a:endParaRPr>
                    </a:p>
                  </a:txBody>
                  <a:tcPr anchor="ctr"/>
                </a:tc>
              </a:tr>
            </a:tbl>
          </a:graphicData>
        </a:graphic>
      </p:graphicFrame>
      <p:sp>
        <p:nvSpPr>
          <p:cNvPr id="6" name="文本框 5"/>
          <p:cNvSpPr txBox="1"/>
          <p:nvPr/>
        </p:nvSpPr>
        <p:spPr>
          <a:xfrm>
            <a:off x="7602586" y="-52254"/>
            <a:ext cx="2508068"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关系</a:t>
            </a:r>
            <a:r>
              <a:rPr lang="en-US" altLang="zh-CN" sz="2400" dirty="0" smtClean="0">
                <a:solidFill>
                  <a:srgbClr val="DA3FFF"/>
                </a:solidFill>
                <a:latin typeface="微软雅黑" panose="020B0503020204020204" pitchFamily="34" charset="-122"/>
                <a:ea typeface="微软雅黑" panose="020B0503020204020204" pitchFamily="34" charset="-122"/>
              </a:rPr>
              <a:t>Courses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290359" y="-60963"/>
            <a:ext cx="2098761"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关系</a:t>
            </a:r>
            <a:r>
              <a:rPr lang="en-US" altLang="zh-CN" sz="2400" dirty="0" smtClean="0">
                <a:solidFill>
                  <a:srgbClr val="DA3FFF"/>
                </a:solidFill>
                <a:latin typeface="微软雅黑" panose="020B0503020204020204" pitchFamily="34" charset="-122"/>
                <a:ea typeface="微软雅黑" panose="020B0503020204020204" pitchFamily="34" charset="-122"/>
              </a:rPr>
              <a:t>Reports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341475" y="3618303"/>
            <a:ext cx="2795452"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基本表</a:t>
            </a:r>
            <a:r>
              <a:rPr lang="en-US" altLang="zh-CN" sz="2400" dirty="0" smtClean="0">
                <a:solidFill>
                  <a:srgbClr val="DA3FFF"/>
                </a:solidFill>
                <a:latin typeface="微软雅黑" panose="020B0503020204020204" pitchFamily="34" charset="-122"/>
                <a:ea typeface="微软雅黑" panose="020B0503020204020204" pitchFamily="34" charset="-122"/>
              </a:rPr>
              <a:t>Students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7042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40526" y="168201"/>
            <a:ext cx="10415451" cy="2862322"/>
          </a:xfrm>
          <a:prstGeom prst="rect">
            <a:avLst/>
          </a:prstGeom>
        </p:spPr>
        <p:txBody>
          <a:bodyPr wrap="square">
            <a:spAutoFit/>
          </a:bodyPr>
          <a:lstStyle/>
          <a:p>
            <a:pPr>
              <a:lnSpc>
                <a:spcPct val="150000"/>
              </a:lnSpc>
              <a:buFont typeface="Symbol" panose="05050102010706020507" pitchFamily="18" charset="2"/>
              <a:buNone/>
            </a:pP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(2) </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带有比较运算符的嵌套查询 </a:t>
            </a:r>
          </a:p>
          <a:p>
            <a:pPr indent="576000">
              <a:lnSpc>
                <a:spcPct val="150000"/>
              </a:lnSpc>
              <a:buFont typeface="Symbol" panose="05050102010706020507" pitchFamily="18" charset="2"/>
              <a:buNone/>
            </a:pPr>
            <a:r>
              <a:rPr lang="zh-CN" altLang="en-US" sz="2400" dirty="0" smtClean="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查询</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与“李伟”在同一个系学习的学生学号</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937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、姓名</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937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和系名</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。其</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SQL</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语句如下：</a:t>
            </a: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 </a:t>
            </a:r>
            <a:r>
              <a:rPr lang="en-US" altLang="zh-CN" sz="2400" dirty="0" err="1">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a:t>
            </a:r>
          </a:p>
          <a:p>
            <a:pPr>
              <a:lnSpc>
                <a:spcPct val="150000"/>
              </a:lnSpc>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 (select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李伟’</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36365809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4400" y="584888"/>
            <a:ext cx="10406741" cy="4524315"/>
          </a:xfrm>
          <a:prstGeom prst="rect">
            <a:avLst/>
          </a:prstGeom>
        </p:spPr>
        <p:txBody>
          <a:bodyPr wrap="square">
            <a:spAutoFit/>
          </a:bodyPr>
          <a:lstStyle/>
          <a:p>
            <a:pPr>
              <a:lnSpc>
                <a:spcPct val="150000"/>
              </a:lnSpc>
              <a:spcBef>
                <a:spcPct val="0"/>
              </a:spcBef>
              <a:buFont typeface="Symbol" panose="05050102010706020507" pitchFamily="18" charset="2"/>
              <a:buNone/>
            </a:pP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(3) </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带</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谓词</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any</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或</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all</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的</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嵌套查询 </a:t>
            </a:r>
            <a:endPar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endParaRPr>
          </a:p>
          <a:p>
            <a:pPr indent="576000">
              <a:lnSpc>
                <a:spcPct val="150000"/>
              </a:lnSpc>
              <a:spcBef>
                <a:spcPct val="0"/>
              </a:spcBef>
              <a:buFont typeface="Symbol" panose="05050102010706020507" pitchFamily="18" charset="2"/>
              <a:buNone/>
            </a:pP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查询系别编号不是</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D01</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系的学生，且其年龄不超过</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D01</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系的所有学生年龄的学号</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、姓名</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、性别</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Ssex</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、出生日期</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(Birthday)</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和系别编号</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，其查询命令为</a:t>
            </a:r>
            <a:endPar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Ssex</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Birthday,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&lt;&gt;‘D01' </a:t>
            </a:r>
          </a:p>
          <a:p>
            <a:pPr>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and year(Birthday)&lt;=all (select  year(Birthday)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‘D01')</a:t>
            </a:r>
          </a:p>
        </p:txBody>
      </p:sp>
    </p:spTree>
    <p:extLst>
      <p:ext uri="{BB962C8B-B14F-4D97-AF65-F5344CB8AC3E}">
        <p14:creationId xmlns:p14="http://schemas.microsoft.com/office/powerpoint/2010/main" val="31169685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47352" y="288330"/>
            <a:ext cx="10406741" cy="2308324"/>
          </a:xfrm>
          <a:prstGeom prst="rect">
            <a:avLst/>
          </a:prstGeom>
        </p:spPr>
        <p:txBody>
          <a:bodyPr wrap="square">
            <a:spAutoFit/>
          </a:bodyPr>
          <a:lstStyle/>
          <a:p>
            <a:pPr>
              <a:lnSpc>
                <a:spcPct val="150000"/>
              </a:lnSpc>
              <a:spcBef>
                <a:spcPct val="0"/>
              </a:spcBef>
              <a:buFont typeface="Symbol" panose="05050102010706020507" pitchFamily="18" charset="2"/>
              <a:buNone/>
            </a:pPr>
            <a:r>
              <a:rPr lang="zh-CN" altLang="en-US"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集函数实现嵌套查询：</a:t>
            </a:r>
            <a:endPar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Ssex</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Birthday,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&lt;&gt;’D01’  and  year(Birthday)&lt;=(select  min(year(Birthday))  from  Students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=‘D01’)</a:t>
            </a:r>
            <a:endPar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18660829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0875" y="435219"/>
            <a:ext cx="10412627" cy="3905043"/>
          </a:xfrm>
          <a:prstGeom prst="rect">
            <a:avLst/>
          </a:prstGeom>
        </p:spPr>
        <p:txBody>
          <a:bodyPr wrap="square">
            <a:spAutoFit/>
          </a:bodyPr>
          <a:lstStyle/>
          <a:p>
            <a:pPr>
              <a:lnSpc>
                <a:spcPct val="150000"/>
              </a:lnSpc>
            </a:pPr>
            <a:r>
              <a:rPr lang="en-US" altLang="zh-CN" sz="2400" dirty="0" smtClean="0">
                <a:solidFill>
                  <a:srgbClr val="D937FF"/>
                </a:solidFill>
                <a:latin typeface="微软雅黑" panose="020B0503020204020204" pitchFamily="34" charset="-122"/>
                <a:ea typeface="微软雅黑" panose="020B0503020204020204" pitchFamily="34" charset="-122"/>
              </a:rPr>
              <a:t>all</a:t>
            </a:r>
            <a:r>
              <a:rPr lang="zh-CN" altLang="en-US" sz="2400" dirty="0" smtClean="0">
                <a:solidFill>
                  <a:srgbClr val="D937FF"/>
                </a:solidFill>
                <a:latin typeface="微软雅黑" panose="020B0503020204020204" pitchFamily="34" charset="-122"/>
                <a:ea typeface="微软雅黑" panose="020B0503020204020204" pitchFamily="34" charset="-122"/>
              </a:rPr>
              <a:t>举例</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a:solidFill>
                  <a:srgbClr val="3737FF"/>
                </a:solidFill>
                <a:latin typeface="微软雅黑" panose="020B0503020204020204" pitchFamily="34" charset="-122"/>
                <a:ea typeface="微软雅黑" panose="020B0503020204020204" pitchFamily="34" charset="-122"/>
              </a:rPr>
              <a:t>* from student where </a:t>
            </a:r>
            <a:r>
              <a:rPr lang="zh-CN" altLang="en-US" sz="2400" dirty="0">
                <a:solidFill>
                  <a:srgbClr val="3737FF"/>
                </a:solidFill>
                <a:latin typeface="微软雅黑" panose="020B0503020204020204" pitchFamily="34" charset="-122"/>
                <a:ea typeface="微软雅黑" panose="020B0503020204020204" pitchFamily="34" charset="-122"/>
              </a:rPr>
              <a:t>班级</a:t>
            </a:r>
            <a:r>
              <a:rPr lang="en-US" altLang="zh-CN" sz="2400" dirty="0">
                <a:solidFill>
                  <a:srgbClr val="3737FF"/>
                </a:solidFill>
                <a:latin typeface="微软雅黑" panose="020B0503020204020204" pitchFamily="34" charset="-122"/>
                <a:ea typeface="微软雅黑" panose="020B0503020204020204" pitchFamily="34" charset="-122"/>
              </a:rPr>
              <a:t>=’01’ and age &gt; all (select age from student where </a:t>
            </a:r>
            <a:r>
              <a:rPr lang="zh-CN" altLang="en-US" sz="2400" dirty="0">
                <a:solidFill>
                  <a:srgbClr val="3737FF"/>
                </a:solidFill>
                <a:latin typeface="微软雅黑" panose="020B0503020204020204" pitchFamily="34" charset="-122"/>
                <a:ea typeface="微软雅黑" panose="020B0503020204020204" pitchFamily="34" charset="-122"/>
              </a:rPr>
              <a:t>班级</a:t>
            </a:r>
            <a:r>
              <a:rPr lang="en-US" altLang="zh-CN" sz="2400" dirty="0">
                <a:solidFill>
                  <a:srgbClr val="3737FF"/>
                </a:solidFill>
                <a:latin typeface="微软雅黑" panose="020B0503020204020204" pitchFamily="34" charset="-122"/>
                <a:ea typeface="微软雅黑" panose="020B0503020204020204" pitchFamily="34" charset="-122"/>
              </a:rPr>
              <a:t>=’02’); </a:t>
            </a:r>
            <a:br>
              <a:rPr lang="en-US" altLang="zh-CN" sz="2400" dirty="0">
                <a:solidFill>
                  <a:srgbClr val="3737FF"/>
                </a:solidFill>
                <a:latin typeface="微软雅黑" panose="020B0503020204020204" pitchFamily="34" charset="-122"/>
                <a:ea typeface="微软雅黑" panose="020B0503020204020204" pitchFamily="34" charset="-122"/>
              </a:rPr>
            </a:br>
            <a:r>
              <a:rPr lang="zh-CN" altLang="en-US" sz="2400" dirty="0">
                <a:solidFill>
                  <a:srgbClr val="3737FF"/>
                </a:solidFill>
                <a:latin typeface="微软雅黑" panose="020B0503020204020204" pitchFamily="34" charset="-122"/>
                <a:ea typeface="微软雅黑" panose="020B0503020204020204" pitchFamily="34" charset="-122"/>
              </a:rPr>
              <a:t>就是说，查询出</a:t>
            </a:r>
            <a:r>
              <a:rPr lang="en-US" altLang="zh-CN" sz="2400" dirty="0">
                <a:solidFill>
                  <a:srgbClr val="3737FF"/>
                </a:solidFill>
                <a:latin typeface="微软雅黑" panose="020B0503020204020204" pitchFamily="34" charset="-122"/>
                <a:ea typeface="微软雅黑" panose="020B0503020204020204" pitchFamily="34" charset="-122"/>
              </a:rPr>
              <a:t>01</a:t>
            </a:r>
            <a:r>
              <a:rPr lang="zh-CN" altLang="en-US" sz="2400" dirty="0">
                <a:solidFill>
                  <a:srgbClr val="3737FF"/>
                </a:solidFill>
                <a:latin typeface="微软雅黑" panose="020B0503020204020204" pitchFamily="34" charset="-122"/>
                <a:ea typeface="微软雅黑" panose="020B0503020204020204" pitchFamily="34" charset="-122"/>
              </a:rPr>
              <a:t>班中，年龄大于 </a:t>
            </a:r>
            <a:r>
              <a:rPr lang="en-US" altLang="zh-CN" sz="2400" dirty="0">
                <a:solidFill>
                  <a:srgbClr val="3737FF"/>
                </a:solidFill>
                <a:latin typeface="微软雅黑" panose="020B0503020204020204" pitchFamily="34" charset="-122"/>
                <a:ea typeface="微软雅黑" panose="020B0503020204020204" pitchFamily="34" charset="-122"/>
              </a:rPr>
              <a:t>02</a:t>
            </a:r>
            <a:r>
              <a:rPr lang="zh-CN" altLang="en-US" sz="2400" dirty="0">
                <a:solidFill>
                  <a:srgbClr val="3737FF"/>
                </a:solidFill>
                <a:latin typeface="微软雅黑" panose="020B0503020204020204" pitchFamily="34" charset="-122"/>
                <a:ea typeface="微软雅黑" panose="020B0503020204020204" pitchFamily="34" charset="-122"/>
              </a:rPr>
              <a:t>班所有人的同学 </a:t>
            </a:r>
            <a:br>
              <a:rPr lang="zh-CN" altLang="en-US" sz="2400" dirty="0">
                <a:solidFill>
                  <a:srgbClr val="3737FF"/>
                </a:solidFill>
                <a:latin typeface="微软雅黑" panose="020B0503020204020204" pitchFamily="34" charset="-122"/>
                <a:ea typeface="微软雅黑" panose="020B0503020204020204" pitchFamily="34" charset="-122"/>
              </a:rPr>
            </a:br>
            <a:r>
              <a:rPr lang="zh-CN" altLang="en-US" sz="2400" dirty="0">
                <a:solidFill>
                  <a:srgbClr val="3737FF"/>
                </a:solidFill>
                <a:latin typeface="微软雅黑" panose="020B0503020204020204" pitchFamily="34" charset="-122"/>
                <a:ea typeface="微软雅黑" panose="020B0503020204020204" pitchFamily="34" charset="-122"/>
              </a:rPr>
              <a:t>相当于 </a:t>
            </a:r>
            <a:br>
              <a:rPr lang="zh-CN" altLang="en-US" sz="2400" dirty="0">
                <a:solidFill>
                  <a:srgbClr val="3737FF"/>
                </a:solidFill>
                <a:latin typeface="微软雅黑" panose="020B0503020204020204" pitchFamily="34" charset="-122"/>
                <a:ea typeface="微软雅黑" panose="020B0503020204020204" pitchFamily="34" charset="-122"/>
              </a:rPr>
            </a:br>
            <a:r>
              <a:rPr lang="en-US" altLang="zh-CN" sz="2400" dirty="0">
                <a:solidFill>
                  <a:srgbClr val="3737FF"/>
                </a:solidFill>
                <a:latin typeface="微软雅黑" panose="020B0503020204020204" pitchFamily="34" charset="-122"/>
                <a:ea typeface="微软雅黑" panose="020B0503020204020204" pitchFamily="34" charset="-122"/>
              </a:rPr>
              <a:t>select * from student where </a:t>
            </a:r>
            <a:r>
              <a:rPr lang="zh-CN" altLang="en-US" sz="2400" dirty="0">
                <a:solidFill>
                  <a:srgbClr val="3737FF"/>
                </a:solidFill>
                <a:latin typeface="微软雅黑" panose="020B0503020204020204" pitchFamily="34" charset="-122"/>
                <a:ea typeface="微软雅黑" panose="020B0503020204020204" pitchFamily="34" charset="-122"/>
              </a:rPr>
              <a:t>班级</a:t>
            </a:r>
            <a:r>
              <a:rPr lang="en-US" altLang="zh-CN" sz="2400" dirty="0">
                <a:solidFill>
                  <a:srgbClr val="3737FF"/>
                </a:solidFill>
                <a:latin typeface="微软雅黑" panose="020B0503020204020204" pitchFamily="34" charset="-122"/>
                <a:ea typeface="微软雅黑" panose="020B0503020204020204" pitchFamily="34" charset="-122"/>
              </a:rPr>
              <a:t>=’01’ and age &gt; (select max(age) from student where </a:t>
            </a:r>
            <a:r>
              <a:rPr lang="zh-CN" altLang="en-US" sz="2400" dirty="0">
                <a:solidFill>
                  <a:srgbClr val="3737FF"/>
                </a:solidFill>
                <a:latin typeface="微软雅黑" panose="020B0503020204020204" pitchFamily="34" charset="-122"/>
                <a:ea typeface="微软雅黑" panose="020B0503020204020204" pitchFamily="34" charset="-122"/>
              </a:rPr>
              <a:t>班级</a:t>
            </a:r>
            <a:r>
              <a:rPr lang="en-US" altLang="zh-CN" sz="2400" dirty="0">
                <a:solidFill>
                  <a:srgbClr val="3737FF"/>
                </a:solidFill>
                <a:latin typeface="微软雅黑" panose="020B0503020204020204" pitchFamily="34" charset="-122"/>
                <a:ea typeface="微软雅黑" panose="020B0503020204020204" pitchFamily="34" charset="-122"/>
              </a:rPr>
              <a:t>=’02</a:t>
            </a:r>
            <a:r>
              <a:rPr lang="en-US" altLang="zh-CN"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4208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0875" y="435219"/>
            <a:ext cx="10412627" cy="3970318"/>
          </a:xfrm>
          <a:prstGeom prst="rect">
            <a:avLst/>
          </a:prstGeom>
        </p:spPr>
        <p:txBody>
          <a:bodyPr wrap="square">
            <a:spAutoFit/>
          </a:bodyPr>
          <a:lstStyle/>
          <a:p>
            <a:pPr>
              <a:lnSpc>
                <a:spcPct val="150000"/>
              </a:lnSpc>
            </a:pPr>
            <a:r>
              <a:rPr lang="en-US" altLang="zh-CN" sz="2400" dirty="0" smtClean="0">
                <a:solidFill>
                  <a:srgbClr val="D937FF"/>
                </a:solidFill>
                <a:latin typeface="微软雅黑" panose="020B0503020204020204" pitchFamily="34" charset="-122"/>
                <a:ea typeface="微软雅黑" panose="020B0503020204020204" pitchFamily="34" charset="-122"/>
              </a:rPr>
              <a:t>any</a:t>
            </a:r>
            <a:r>
              <a:rPr lang="zh-CN" altLang="en-US" sz="2400" dirty="0" smtClean="0">
                <a:solidFill>
                  <a:srgbClr val="D937FF"/>
                </a:solidFill>
                <a:latin typeface="微软雅黑" panose="020B0503020204020204" pitchFamily="34" charset="-122"/>
                <a:ea typeface="微软雅黑" panose="020B0503020204020204" pitchFamily="34" charset="-122"/>
              </a:rPr>
              <a:t>举例：</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a:solidFill>
                  <a:srgbClr val="3737FF"/>
                </a:solidFill>
                <a:latin typeface="微软雅黑" panose="020B0503020204020204" pitchFamily="34" charset="-122"/>
                <a:ea typeface="微软雅黑" panose="020B0503020204020204" pitchFamily="34" charset="-122"/>
              </a:rPr>
              <a:t>* from student where </a:t>
            </a:r>
            <a:r>
              <a:rPr lang="zh-CN" altLang="en-US" sz="2400" dirty="0">
                <a:solidFill>
                  <a:srgbClr val="3737FF"/>
                </a:solidFill>
                <a:latin typeface="微软雅黑" panose="020B0503020204020204" pitchFamily="34" charset="-122"/>
                <a:ea typeface="微软雅黑" panose="020B0503020204020204" pitchFamily="34" charset="-122"/>
              </a:rPr>
              <a:t>班级</a:t>
            </a:r>
            <a:r>
              <a:rPr lang="en-US" altLang="zh-CN" sz="2400" dirty="0">
                <a:solidFill>
                  <a:srgbClr val="3737FF"/>
                </a:solidFill>
                <a:latin typeface="微软雅黑" panose="020B0503020204020204" pitchFamily="34" charset="-122"/>
                <a:ea typeface="微软雅黑" panose="020B0503020204020204" pitchFamily="34" charset="-122"/>
              </a:rPr>
              <a:t>=’01’ and age &gt; any (select age from student where </a:t>
            </a:r>
            <a:r>
              <a:rPr lang="zh-CN" altLang="en-US" sz="2400" dirty="0">
                <a:solidFill>
                  <a:srgbClr val="3737FF"/>
                </a:solidFill>
                <a:latin typeface="微软雅黑" panose="020B0503020204020204" pitchFamily="34" charset="-122"/>
                <a:ea typeface="微软雅黑" panose="020B0503020204020204" pitchFamily="34" charset="-122"/>
              </a:rPr>
              <a:t>班级</a:t>
            </a:r>
            <a:r>
              <a:rPr lang="en-US" altLang="zh-CN" sz="2400" dirty="0">
                <a:solidFill>
                  <a:srgbClr val="3737FF"/>
                </a:solidFill>
                <a:latin typeface="微软雅黑" panose="020B0503020204020204" pitchFamily="34" charset="-122"/>
                <a:ea typeface="微软雅黑" panose="020B0503020204020204" pitchFamily="34" charset="-122"/>
              </a:rPr>
              <a:t>=’02’); </a:t>
            </a:r>
            <a:br>
              <a:rPr lang="en-US" altLang="zh-CN" sz="2400" dirty="0">
                <a:solidFill>
                  <a:srgbClr val="3737FF"/>
                </a:solidFill>
                <a:latin typeface="微软雅黑" panose="020B0503020204020204" pitchFamily="34" charset="-122"/>
                <a:ea typeface="微软雅黑" panose="020B0503020204020204" pitchFamily="34" charset="-122"/>
              </a:rPr>
            </a:br>
            <a:r>
              <a:rPr lang="zh-CN" altLang="en-US" sz="2400" dirty="0">
                <a:solidFill>
                  <a:srgbClr val="3737FF"/>
                </a:solidFill>
                <a:latin typeface="微软雅黑" panose="020B0503020204020204" pitchFamily="34" charset="-122"/>
                <a:ea typeface="微软雅黑" panose="020B0503020204020204" pitchFamily="34" charset="-122"/>
              </a:rPr>
              <a:t>就是说，查询出</a:t>
            </a:r>
            <a:r>
              <a:rPr lang="en-US" altLang="zh-CN" sz="2400" dirty="0">
                <a:solidFill>
                  <a:srgbClr val="3737FF"/>
                </a:solidFill>
                <a:latin typeface="微软雅黑" panose="020B0503020204020204" pitchFamily="34" charset="-122"/>
                <a:ea typeface="微软雅黑" panose="020B0503020204020204" pitchFamily="34" charset="-122"/>
              </a:rPr>
              <a:t>01</a:t>
            </a:r>
            <a:r>
              <a:rPr lang="zh-CN" altLang="en-US" sz="2400" dirty="0">
                <a:solidFill>
                  <a:srgbClr val="3737FF"/>
                </a:solidFill>
                <a:latin typeface="微软雅黑" panose="020B0503020204020204" pitchFamily="34" charset="-122"/>
                <a:ea typeface="微软雅黑" panose="020B0503020204020204" pitchFamily="34" charset="-122"/>
              </a:rPr>
              <a:t>班中，年龄大于 </a:t>
            </a:r>
            <a:r>
              <a:rPr lang="en-US" altLang="zh-CN" sz="2400" dirty="0">
                <a:solidFill>
                  <a:srgbClr val="3737FF"/>
                </a:solidFill>
                <a:latin typeface="微软雅黑" panose="020B0503020204020204" pitchFamily="34" charset="-122"/>
                <a:ea typeface="微软雅黑" panose="020B0503020204020204" pitchFamily="34" charset="-122"/>
              </a:rPr>
              <a:t>02</a:t>
            </a:r>
            <a:r>
              <a:rPr lang="zh-CN" altLang="en-US" sz="2400" dirty="0">
                <a:solidFill>
                  <a:srgbClr val="3737FF"/>
                </a:solidFill>
                <a:latin typeface="微软雅黑" panose="020B0503020204020204" pitchFamily="34" charset="-122"/>
                <a:ea typeface="微软雅黑" panose="020B0503020204020204" pitchFamily="34" charset="-122"/>
              </a:rPr>
              <a:t>班任意一个 的 同学 </a:t>
            </a:r>
            <a:br>
              <a:rPr lang="zh-CN" altLang="en-US" sz="2400" dirty="0">
                <a:solidFill>
                  <a:srgbClr val="3737FF"/>
                </a:solidFill>
                <a:latin typeface="微软雅黑" panose="020B0503020204020204" pitchFamily="34" charset="-122"/>
                <a:ea typeface="微软雅黑" panose="020B0503020204020204" pitchFamily="34" charset="-122"/>
              </a:rPr>
            </a:br>
            <a:r>
              <a:rPr lang="zh-CN" altLang="en-US" sz="2400" dirty="0">
                <a:solidFill>
                  <a:srgbClr val="3737FF"/>
                </a:solidFill>
                <a:latin typeface="微软雅黑" panose="020B0503020204020204" pitchFamily="34" charset="-122"/>
                <a:ea typeface="微软雅黑" panose="020B0503020204020204" pitchFamily="34" charset="-122"/>
              </a:rPr>
              <a:t>相当于 </a:t>
            </a:r>
            <a:br>
              <a:rPr lang="zh-CN" altLang="en-US" sz="2400" dirty="0">
                <a:solidFill>
                  <a:srgbClr val="3737FF"/>
                </a:solidFill>
                <a:latin typeface="微软雅黑" panose="020B0503020204020204" pitchFamily="34" charset="-122"/>
                <a:ea typeface="微软雅黑" panose="020B0503020204020204" pitchFamily="34" charset="-122"/>
              </a:rPr>
            </a:br>
            <a:r>
              <a:rPr lang="en-US" altLang="zh-CN" sz="2400" dirty="0">
                <a:solidFill>
                  <a:srgbClr val="3737FF"/>
                </a:solidFill>
                <a:latin typeface="微软雅黑" panose="020B0503020204020204" pitchFamily="34" charset="-122"/>
                <a:ea typeface="微软雅黑" panose="020B0503020204020204" pitchFamily="34" charset="-122"/>
              </a:rPr>
              <a:t>select * from student where </a:t>
            </a:r>
            <a:r>
              <a:rPr lang="zh-CN" altLang="en-US" sz="2400" dirty="0">
                <a:solidFill>
                  <a:srgbClr val="3737FF"/>
                </a:solidFill>
                <a:latin typeface="微软雅黑" panose="020B0503020204020204" pitchFamily="34" charset="-122"/>
                <a:ea typeface="微软雅黑" panose="020B0503020204020204" pitchFamily="34" charset="-122"/>
              </a:rPr>
              <a:t>班级</a:t>
            </a:r>
            <a:r>
              <a:rPr lang="en-US" altLang="zh-CN" sz="2400" dirty="0">
                <a:solidFill>
                  <a:srgbClr val="3737FF"/>
                </a:solidFill>
                <a:latin typeface="微软雅黑" panose="020B0503020204020204" pitchFamily="34" charset="-122"/>
                <a:ea typeface="微软雅黑" panose="020B0503020204020204" pitchFamily="34" charset="-122"/>
              </a:rPr>
              <a:t>=’01’ and age &gt; (select min(age) from student where </a:t>
            </a:r>
            <a:r>
              <a:rPr lang="zh-CN" altLang="en-US" sz="2400" dirty="0">
                <a:solidFill>
                  <a:srgbClr val="3737FF"/>
                </a:solidFill>
                <a:latin typeface="微软雅黑" panose="020B0503020204020204" pitchFamily="34" charset="-122"/>
                <a:ea typeface="微软雅黑" panose="020B0503020204020204" pitchFamily="34" charset="-122"/>
              </a:rPr>
              <a:t>班级</a:t>
            </a:r>
            <a:r>
              <a:rPr lang="en-US" altLang="zh-CN" sz="2400" dirty="0">
                <a:solidFill>
                  <a:srgbClr val="3737FF"/>
                </a:solidFill>
                <a:latin typeface="微软雅黑" panose="020B0503020204020204" pitchFamily="34" charset="-122"/>
                <a:ea typeface="微软雅黑" panose="020B0503020204020204" pitchFamily="34" charset="-122"/>
              </a:rPr>
              <a:t>=’02</a:t>
            </a:r>
            <a:r>
              <a:rPr lang="en-US" altLang="zh-CN"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6004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482547"/>
            <a:ext cx="10223864" cy="4524315"/>
          </a:xfrm>
          <a:prstGeom prst="rect">
            <a:avLst/>
          </a:prstGeom>
        </p:spPr>
        <p:txBody>
          <a:bodyPr wrap="square">
            <a:spAutoFit/>
          </a:bodyPr>
          <a:lstStyle/>
          <a:p>
            <a:pPr>
              <a:lnSpc>
                <a:spcPct val="150000"/>
              </a:lnSpc>
              <a:spcBef>
                <a:spcPct val="0"/>
              </a:spcBef>
              <a:buFont typeface="Symbol" panose="05050102010706020507" pitchFamily="18" charset="2"/>
              <a:buNone/>
            </a:pP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(4) </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带谓词</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EXISTS</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的嵌套查询</a:t>
            </a:r>
          </a:p>
          <a:p>
            <a:pPr>
              <a:lnSpc>
                <a:spcPct val="150000"/>
              </a:lnSpc>
              <a:spcBef>
                <a:spcPct val="0"/>
              </a:spcBef>
              <a:buFont typeface="Symbol" panose="05050102010706020507" pitchFamily="18" charset="2"/>
              <a:buNone/>
            </a:pPr>
            <a:r>
              <a:rPr lang="zh-CN" altLang="en-US" sz="2400" dirty="0" smtClean="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查询</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所有选修了编号为“</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C01”</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课程的学生姓名</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937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和所在系</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rPr>
              <a:t>。</a:t>
            </a:r>
          </a:p>
          <a:p>
            <a:pPr>
              <a:lnSpc>
                <a:spcPct val="150000"/>
              </a:lnSpc>
              <a:spcBef>
                <a:spcPct val="0"/>
              </a:spcBef>
              <a:buFont typeface="Symbol" panose="05050102010706020507" pitchFamily="18" charset="2"/>
              <a:buNone/>
            </a:pP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select  </a:t>
            </a:r>
            <a:r>
              <a:rPr lang="en-US" altLang="zh-CN" sz="2400" dirty="0" err="1">
                <a:solidFill>
                  <a:srgbClr val="4F4FFF"/>
                </a:solidFill>
                <a:latin typeface="微软雅黑" panose="020B0503020204020204" pitchFamily="34" charset="-122"/>
                <a:ea typeface="微软雅黑" panose="020B0503020204020204" pitchFamily="34" charset="-122"/>
                <a:sym typeface="Symbol" panose="05050102010706020507" pitchFamily="18" charset="2"/>
              </a:rPr>
              <a:t>Sname</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Dno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from  Students  where  exist(select  </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from  Reports  where  </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Students.Sno</a:t>
            </a:r>
            <a:r>
              <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rPr>
              <a:t>   and  </a:t>
            </a:r>
            <a:r>
              <a:rPr lang="en-US" altLang="zh-CN" sz="2400" dirty="0" err="1">
                <a:solidFill>
                  <a:srgbClr val="4F4FFF"/>
                </a:solidFill>
                <a:latin typeface="微软雅黑" panose="020B0503020204020204" pitchFamily="34" charset="-122"/>
                <a:ea typeface="微软雅黑" panose="020B0503020204020204" pitchFamily="34" charset="-122"/>
                <a:sym typeface="Symbol" panose="05050102010706020507" pitchFamily="18" charset="2"/>
              </a:rPr>
              <a:t>Cno</a:t>
            </a:r>
            <a:r>
              <a:rPr lang="en-US" altLang="zh-CN" sz="2400" dirty="0">
                <a:solidFill>
                  <a:srgbClr val="4F4FFF"/>
                </a:solidFill>
                <a:latin typeface="微软雅黑" panose="020B0503020204020204" pitchFamily="34" charset="-122"/>
                <a:ea typeface="微软雅黑" panose="020B0503020204020204" pitchFamily="34" charset="-122"/>
                <a:sym typeface="Symbol" panose="05050102010706020507" pitchFamily="18" charset="2"/>
              </a:rPr>
              <a:t>='C01') </a:t>
            </a:r>
            <a:endParaRPr lang="en-US" altLang="zh-CN" sz="2400" dirty="0" smtClean="0">
              <a:solidFill>
                <a:srgbClr val="4F4FFF"/>
              </a:solidFill>
              <a:latin typeface="微软雅黑" panose="020B0503020204020204" pitchFamily="34" charset="-122"/>
              <a:ea typeface="微软雅黑" panose="020B0503020204020204" pitchFamily="34" charset="-122"/>
              <a:sym typeface="Symbol" panose="05050102010706020507" pitchFamily="18" charset="2"/>
            </a:endParaRPr>
          </a:p>
          <a:p>
            <a:pPr indent="576000">
              <a:lnSpc>
                <a:spcPct val="150000"/>
              </a:lnSpc>
              <a:spcBef>
                <a:spcPct val="0"/>
              </a:spcBef>
            </a:pPr>
            <a:r>
              <a:rPr lang="zh-CN" altLang="en-US" sz="2400" dirty="0" smtClean="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smtClean="0">
                <a:solidFill>
                  <a:srgbClr val="D937FF"/>
                </a:solidFill>
                <a:latin typeface="微软雅黑" panose="020B0503020204020204" pitchFamily="34" charset="-122"/>
                <a:ea typeface="微软雅黑" panose="020B0503020204020204" pitchFamily="34" charset="-122"/>
              </a:rPr>
              <a:t>exist</a:t>
            </a:r>
            <a:r>
              <a:rPr lang="zh-CN" altLang="en-US" sz="2400" dirty="0">
                <a:solidFill>
                  <a:srgbClr val="D937FF"/>
                </a:solidFill>
                <a:latin typeface="微软雅黑" panose="020B0503020204020204" pitchFamily="34" charset="-122"/>
                <a:ea typeface="微软雅黑" panose="020B0503020204020204" pitchFamily="34" charset="-122"/>
              </a:rPr>
              <a:t>子查询只产生逻辑值真</a:t>
            </a:r>
            <a:r>
              <a:rPr lang="en-US" altLang="zh-CN" sz="2400" dirty="0">
                <a:solidFill>
                  <a:srgbClr val="D937FF"/>
                </a:solidFill>
                <a:latin typeface="微软雅黑" panose="020B0503020204020204" pitchFamily="34" charset="-122"/>
                <a:ea typeface="微软雅黑" panose="020B0503020204020204" pitchFamily="34" charset="-122"/>
              </a:rPr>
              <a:t>(True)</a:t>
            </a:r>
            <a:r>
              <a:rPr lang="zh-CN" altLang="en-US" sz="2400" dirty="0">
                <a:solidFill>
                  <a:srgbClr val="D937FF"/>
                </a:solidFill>
                <a:latin typeface="微软雅黑" panose="020B0503020204020204" pitchFamily="34" charset="-122"/>
                <a:ea typeface="微软雅黑" panose="020B0503020204020204" pitchFamily="34" charset="-122"/>
              </a:rPr>
              <a:t>或假</a:t>
            </a:r>
            <a:r>
              <a:rPr lang="en-US" altLang="zh-CN" sz="2400" dirty="0">
                <a:solidFill>
                  <a:srgbClr val="D937FF"/>
                </a:solidFill>
                <a:latin typeface="微软雅黑" panose="020B0503020204020204" pitchFamily="34" charset="-122"/>
                <a:ea typeface="微软雅黑" panose="020B0503020204020204" pitchFamily="34" charset="-122"/>
              </a:rPr>
              <a:t>(False) </a:t>
            </a:r>
          </a:p>
          <a:p>
            <a:pPr indent="576000">
              <a:lnSpc>
                <a:spcPct val="150000"/>
              </a:lnSpc>
              <a:spcBef>
                <a:spcPct val="0"/>
              </a:spcBef>
            </a:pPr>
            <a:r>
              <a:rPr lang="zh-CN" altLang="en-US" sz="2400" dirty="0">
                <a:solidFill>
                  <a:srgbClr val="D937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937FF"/>
                </a:solidFill>
                <a:latin typeface="微软雅黑" panose="020B0503020204020204" pitchFamily="34" charset="-122"/>
                <a:ea typeface="微软雅黑" panose="020B0503020204020204" pitchFamily="34" charset="-122"/>
              </a:rPr>
              <a:t>执行</a:t>
            </a:r>
            <a:r>
              <a:rPr lang="zh-CN" altLang="en-US" sz="2400" dirty="0">
                <a:solidFill>
                  <a:srgbClr val="D937FF"/>
                </a:solidFill>
                <a:latin typeface="微软雅黑" panose="020B0503020204020204" pitchFamily="34" charset="-122"/>
                <a:ea typeface="微软雅黑" panose="020B0503020204020204" pitchFamily="34" charset="-122"/>
              </a:rPr>
              <a:t>过程</a:t>
            </a:r>
            <a:r>
              <a:rPr lang="en-US" altLang="zh-CN" sz="2400" dirty="0">
                <a:solidFill>
                  <a:srgbClr val="D937FF"/>
                </a:solidFill>
                <a:latin typeface="微软雅黑" panose="020B0503020204020204" pitchFamily="34" charset="-122"/>
                <a:ea typeface="微软雅黑" panose="020B0503020204020204" pitchFamily="34" charset="-122"/>
              </a:rPr>
              <a:t>:</a:t>
            </a:r>
            <a:r>
              <a:rPr lang="zh-CN" altLang="en-US" sz="2400" dirty="0">
                <a:solidFill>
                  <a:srgbClr val="D937FF"/>
                </a:solidFill>
                <a:latin typeface="微软雅黑" panose="020B0503020204020204" pitchFamily="34" charset="-122"/>
                <a:ea typeface="微软雅黑" panose="020B0503020204020204" pitchFamily="34" charset="-122"/>
              </a:rPr>
              <a:t>先取外层 </a:t>
            </a:r>
            <a:r>
              <a:rPr lang="en-US" altLang="zh-CN" sz="2400" dirty="0">
                <a:solidFill>
                  <a:srgbClr val="D937FF"/>
                </a:solidFill>
                <a:latin typeface="微软雅黑" panose="020B0503020204020204" pitchFamily="34" charset="-122"/>
                <a:ea typeface="微软雅黑" panose="020B0503020204020204" pitchFamily="34" charset="-122"/>
              </a:rPr>
              <a:t>Students</a:t>
            </a:r>
            <a:r>
              <a:rPr lang="zh-CN" altLang="en-US" sz="2400" dirty="0">
                <a:solidFill>
                  <a:srgbClr val="D937FF"/>
                </a:solidFill>
                <a:latin typeface="微软雅黑" panose="020B0503020204020204" pitchFamily="34" charset="-122"/>
                <a:ea typeface="微软雅黑" panose="020B0503020204020204" pitchFamily="34" charset="-122"/>
              </a:rPr>
              <a:t>第</a:t>
            </a:r>
            <a:r>
              <a:rPr lang="en-US" altLang="zh-CN" sz="2400" dirty="0">
                <a:solidFill>
                  <a:srgbClr val="D937FF"/>
                </a:solidFill>
                <a:latin typeface="微软雅黑" panose="020B0503020204020204" pitchFamily="34" charset="-122"/>
                <a:ea typeface="微软雅黑" panose="020B0503020204020204" pitchFamily="34" charset="-122"/>
              </a:rPr>
              <a:t>1</a:t>
            </a:r>
            <a:r>
              <a:rPr lang="zh-CN" altLang="en-US" sz="2400" dirty="0">
                <a:solidFill>
                  <a:srgbClr val="D937FF"/>
                </a:solidFill>
                <a:latin typeface="微软雅黑" panose="020B0503020204020204" pitchFamily="34" charset="-122"/>
                <a:ea typeface="微软雅黑" panose="020B0503020204020204" pitchFamily="34" charset="-122"/>
              </a:rPr>
              <a:t>个元组属性</a:t>
            </a:r>
            <a:r>
              <a:rPr lang="en-US" altLang="zh-CN" sz="2400" dirty="0" err="1">
                <a:solidFill>
                  <a:srgbClr val="D937FF"/>
                </a:solidFill>
                <a:latin typeface="微软雅黑" panose="020B0503020204020204" pitchFamily="34" charset="-122"/>
                <a:ea typeface="微软雅黑" panose="020B0503020204020204" pitchFamily="34" charset="-122"/>
              </a:rPr>
              <a:t>Sno</a:t>
            </a:r>
            <a:r>
              <a:rPr lang="zh-CN" altLang="en-US" sz="2400" dirty="0">
                <a:solidFill>
                  <a:srgbClr val="D937FF"/>
                </a:solidFill>
                <a:latin typeface="微软雅黑" panose="020B0503020204020204" pitchFamily="34" charset="-122"/>
                <a:ea typeface="微软雅黑" panose="020B0503020204020204" pitchFamily="34" charset="-122"/>
              </a:rPr>
              <a:t>值放在内层子查询中，</a:t>
            </a:r>
            <a:r>
              <a:rPr lang="zh-CN" altLang="en-US" sz="2400" dirty="0" smtClean="0">
                <a:solidFill>
                  <a:srgbClr val="D937FF"/>
                </a:solidFill>
                <a:latin typeface="微软雅黑" panose="020B0503020204020204" pitchFamily="34" charset="-122"/>
                <a:ea typeface="微软雅黑" panose="020B0503020204020204" pitchFamily="34" charset="-122"/>
              </a:rPr>
              <a:t>若</a:t>
            </a:r>
            <a:r>
              <a:rPr lang="en-US" altLang="zh-CN" sz="2400" dirty="0" smtClean="0">
                <a:solidFill>
                  <a:srgbClr val="D937FF"/>
                </a:solidFill>
                <a:latin typeface="微软雅黑" panose="020B0503020204020204" pitchFamily="34" charset="-122"/>
                <a:ea typeface="微软雅黑" panose="020B0503020204020204" pitchFamily="34" charset="-122"/>
              </a:rPr>
              <a:t>where</a:t>
            </a:r>
            <a:r>
              <a:rPr lang="zh-CN" altLang="en-US" sz="2400" dirty="0" smtClean="0">
                <a:solidFill>
                  <a:srgbClr val="D937FF"/>
                </a:solidFill>
                <a:latin typeface="微软雅黑" panose="020B0503020204020204" pitchFamily="34" charset="-122"/>
                <a:ea typeface="微软雅黑" panose="020B0503020204020204" pitchFamily="34" charset="-122"/>
              </a:rPr>
              <a:t>子句</a:t>
            </a:r>
            <a:r>
              <a:rPr lang="zh-CN" altLang="en-US" sz="2400" dirty="0">
                <a:solidFill>
                  <a:srgbClr val="D937FF"/>
                </a:solidFill>
                <a:latin typeface="微软雅黑" panose="020B0503020204020204" pitchFamily="34" charset="-122"/>
                <a:ea typeface="微软雅黑" panose="020B0503020204020204" pitchFamily="34" charset="-122"/>
              </a:rPr>
              <a:t>返回值为真</a:t>
            </a:r>
            <a:r>
              <a:rPr lang="en-US" altLang="zh-CN" sz="2400" dirty="0">
                <a:solidFill>
                  <a:srgbClr val="D937FF"/>
                </a:solidFill>
                <a:latin typeface="微软雅黑" panose="020B0503020204020204" pitchFamily="34" charset="-122"/>
                <a:ea typeface="微软雅黑" panose="020B0503020204020204" pitchFamily="34" charset="-122"/>
              </a:rPr>
              <a:t>True</a:t>
            </a:r>
            <a:r>
              <a:rPr lang="zh-CN" altLang="en-US" sz="2400" dirty="0">
                <a:solidFill>
                  <a:srgbClr val="D937FF"/>
                </a:solidFill>
                <a:latin typeface="微软雅黑" panose="020B0503020204020204" pitchFamily="34" charset="-122"/>
                <a:ea typeface="微软雅黑" panose="020B0503020204020204" pitchFamily="34" charset="-122"/>
              </a:rPr>
              <a:t>，则此元组放入结果表；然后再取外</a:t>
            </a:r>
            <a:r>
              <a:rPr lang="en-US" altLang="zh-CN" sz="2400" dirty="0">
                <a:solidFill>
                  <a:srgbClr val="D937FF"/>
                </a:solidFill>
                <a:latin typeface="微软雅黑" panose="020B0503020204020204" pitchFamily="34" charset="-122"/>
                <a:ea typeface="微软雅黑" panose="020B0503020204020204" pitchFamily="34" charset="-122"/>
              </a:rPr>
              <a:t>Students</a:t>
            </a:r>
            <a:r>
              <a:rPr lang="zh-CN" altLang="en-US" sz="2400" dirty="0">
                <a:solidFill>
                  <a:srgbClr val="D937FF"/>
                </a:solidFill>
                <a:latin typeface="微软雅黑" panose="020B0503020204020204" pitchFamily="34" charset="-122"/>
                <a:ea typeface="微软雅黑" panose="020B0503020204020204" pitchFamily="34" charset="-122"/>
              </a:rPr>
              <a:t>表的下一元组，重复直至外层</a:t>
            </a:r>
            <a:r>
              <a:rPr lang="en-US" altLang="zh-CN" sz="2400" dirty="0">
                <a:solidFill>
                  <a:srgbClr val="D937FF"/>
                </a:solidFill>
                <a:latin typeface="微软雅黑" panose="020B0503020204020204" pitchFamily="34" charset="-122"/>
                <a:ea typeface="微软雅黑" panose="020B0503020204020204" pitchFamily="34" charset="-122"/>
              </a:rPr>
              <a:t>Students</a:t>
            </a:r>
            <a:r>
              <a:rPr lang="zh-CN" altLang="en-US" sz="2400" dirty="0">
                <a:solidFill>
                  <a:srgbClr val="D937FF"/>
                </a:solidFill>
                <a:latin typeface="微软雅黑" panose="020B0503020204020204" pitchFamily="34" charset="-122"/>
                <a:ea typeface="微软雅黑" panose="020B0503020204020204" pitchFamily="34" charset="-122"/>
              </a:rPr>
              <a:t>检查</a:t>
            </a:r>
            <a:r>
              <a:rPr lang="zh-CN" altLang="en-US" sz="2400" dirty="0" smtClean="0">
                <a:solidFill>
                  <a:srgbClr val="D937FF"/>
                </a:solidFill>
                <a:latin typeface="微软雅黑" panose="020B0503020204020204" pitchFamily="34" charset="-122"/>
                <a:ea typeface="微软雅黑" panose="020B0503020204020204" pitchFamily="34" charset="-122"/>
              </a:rPr>
              <a:t>完。</a:t>
            </a:r>
            <a:endParaRPr lang="en-US" altLang="zh-CN" sz="2400" dirty="0">
              <a:solidFill>
                <a:srgbClr val="D937FF"/>
              </a:solidFill>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5848321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0195" y="393787"/>
            <a:ext cx="10189028" cy="3416320"/>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1.3.4  集合查询</a:t>
            </a:r>
            <a:endParaRPr lang="en-US" altLang="zh-CN" sz="2400" dirty="0">
              <a:solidFill>
                <a:srgbClr val="DA3FFF"/>
              </a:solidFill>
              <a:latin typeface="微软雅黑" panose="020B0503020204020204" pitchFamily="34" charset="-122"/>
              <a:ea typeface="微软雅黑" panose="020B0503020204020204" pitchFamily="34" charset="-122"/>
            </a:endParaRPr>
          </a:p>
          <a:p>
            <a:pPr indent="576000">
              <a:lnSpc>
                <a:spcPct val="150000"/>
              </a:lnSpc>
              <a:buFont typeface="Symbol" panose="05050102010706020507" pitchFamily="18" charset="2"/>
              <a:buNone/>
            </a:pPr>
            <a:r>
              <a:rPr lang="en-US" altLang="zh-CN" sz="2400" dirty="0">
                <a:solidFill>
                  <a:srgbClr val="4F4FFF"/>
                </a:solidFill>
                <a:latin typeface="微软雅黑" panose="020B0503020204020204" pitchFamily="34" charset="-122"/>
                <a:ea typeface="微软雅黑" panose="020B0503020204020204" pitchFamily="34" charset="-122"/>
              </a:rPr>
              <a:t>1.</a:t>
            </a:r>
            <a:r>
              <a:rPr lang="zh-CN" altLang="en-US" sz="2400" dirty="0">
                <a:solidFill>
                  <a:srgbClr val="4F4FFF"/>
                </a:solidFill>
                <a:latin typeface="微软雅黑" panose="020B0503020204020204" pitchFamily="34" charset="-122"/>
                <a:ea typeface="微软雅黑" panose="020B0503020204020204" pitchFamily="34" charset="-122"/>
              </a:rPr>
              <a:t>并操作查询。标准</a:t>
            </a:r>
            <a:r>
              <a:rPr lang="en-US" altLang="zh-CN" sz="2400" dirty="0">
                <a:solidFill>
                  <a:srgbClr val="4F4FFF"/>
                </a:solidFill>
                <a:latin typeface="微软雅黑" panose="020B0503020204020204" pitchFamily="34" charset="-122"/>
                <a:ea typeface="微软雅黑" panose="020B0503020204020204" pitchFamily="34" charset="-122"/>
              </a:rPr>
              <a:t>SQL</a:t>
            </a:r>
            <a:r>
              <a:rPr lang="zh-CN" altLang="en-US" sz="2400" dirty="0">
                <a:solidFill>
                  <a:srgbClr val="4F4FFF"/>
                </a:solidFill>
                <a:latin typeface="微软雅黑" panose="020B0503020204020204" pitchFamily="34" charset="-122"/>
                <a:ea typeface="微软雅黑" panose="020B0503020204020204" pitchFamily="34" charset="-122"/>
              </a:rPr>
              <a:t>提供了并操作运算</a:t>
            </a:r>
            <a:r>
              <a:rPr lang="zh-CN" altLang="en-US" sz="2400" dirty="0" smtClean="0">
                <a:solidFill>
                  <a:srgbClr val="4F4FFF"/>
                </a:solidFill>
                <a:latin typeface="微软雅黑" panose="020B0503020204020204" pitchFamily="34" charset="-122"/>
                <a:ea typeface="微软雅黑" panose="020B0503020204020204" pitchFamily="34" charset="-122"/>
              </a:rPr>
              <a:t>命令</a:t>
            </a:r>
            <a:r>
              <a:rPr lang="en-US" altLang="zh-CN" sz="2400" dirty="0" smtClean="0">
                <a:solidFill>
                  <a:srgbClr val="4F4FFF"/>
                </a:solidFill>
                <a:latin typeface="微软雅黑" panose="020B0503020204020204" pitchFamily="34" charset="-122"/>
                <a:ea typeface="微软雅黑" panose="020B0503020204020204" pitchFamily="34" charset="-122"/>
              </a:rPr>
              <a:t>union</a:t>
            </a:r>
            <a:r>
              <a:rPr lang="zh-CN" altLang="en-US" sz="2400" dirty="0" smtClean="0">
                <a:solidFill>
                  <a:srgbClr val="4F4FFF"/>
                </a:solidFill>
                <a:latin typeface="微软雅黑" panose="020B0503020204020204" pitchFamily="34" charset="-122"/>
                <a:ea typeface="微软雅黑" panose="020B0503020204020204" pitchFamily="34" charset="-122"/>
              </a:rPr>
              <a:t>，</a:t>
            </a:r>
            <a:r>
              <a:rPr lang="zh-CN" altLang="en-US" sz="2400" dirty="0">
                <a:solidFill>
                  <a:srgbClr val="4F4FFF"/>
                </a:solidFill>
                <a:latin typeface="微软雅黑" panose="020B0503020204020204" pitchFamily="34" charset="-122"/>
                <a:ea typeface="微软雅黑" panose="020B0503020204020204" pitchFamily="34" charset="-122"/>
              </a:rPr>
              <a:t>将多</a:t>
            </a:r>
            <a:r>
              <a:rPr lang="zh-CN" altLang="en-US" sz="2400" dirty="0" smtClean="0">
                <a:solidFill>
                  <a:srgbClr val="4F4FFF"/>
                </a:solidFill>
                <a:latin typeface="微软雅黑" panose="020B0503020204020204" pitchFamily="34" charset="-122"/>
                <a:ea typeface="微软雅黑" panose="020B0503020204020204" pitchFamily="34" charset="-122"/>
              </a:rPr>
              <a:t>个</a:t>
            </a:r>
            <a:r>
              <a:rPr lang="en-US" altLang="zh-CN" sz="2400" dirty="0" smtClean="0">
                <a:solidFill>
                  <a:srgbClr val="4F4FFF"/>
                </a:solidFill>
                <a:latin typeface="微软雅黑" panose="020B0503020204020204" pitchFamily="34" charset="-122"/>
                <a:ea typeface="微软雅黑" panose="020B0503020204020204" pitchFamily="34" charset="-122"/>
              </a:rPr>
              <a:t>select</a:t>
            </a:r>
            <a:r>
              <a:rPr lang="zh-CN" altLang="en-US" sz="2400" dirty="0" smtClean="0">
                <a:solidFill>
                  <a:srgbClr val="4F4FFF"/>
                </a:solidFill>
                <a:latin typeface="微软雅黑" panose="020B0503020204020204" pitchFamily="34" charset="-122"/>
                <a:ea typeface="微软雅黑" panose="020B0503020204020204" pitchFamily="34" charset="-122"/>
              </a:rPr>
              <a:t>语句</a:t>
            </a:r>
            <a:r>
              <a:rPr lang="zh-CN" altLang="en-US" sz="2400" dirty="0">
                <a:solidFill>
                  <a:srgbClr val="4F4FFF"/>
                </a:solidFill>
                <a:latin typeface="微软雅黑" panose="020B0503020204020204" pitchFamily="34" charset="-122"/>
                <a:ea typeface="微软雅黑" panose="020B0503020204020204" pitchFamily="34" charset="-122"/>
              </a:rPr>
              <a:t>的结果进行传统的集合并操作。但这个操作要求</a:t>
            </a:r>
            <a:r>
              <a:rPr lang="zh-CN" altLang="en-US" sz="2400" dirty="0" smtClean="0">
                <a:solidFill>
                  <a:srgbClr val="4F4FFF"/>
                </a:solidFill>
                <a:latin typeface="微软雅黑" panose="020B0503020204020204" pitchFamily="34" charset="-122"/>
                <a:ea typeface="微软雅黑" panose="020B0503020204020204" pitchFamily="34" charset="-122"/>
              </a:rPr>
              <a:t>参加</a:t>
            </a:r>
            <a:r>
              <a:rPr lang="en-US" altLang="zh-CN" sz="2400" dirty="0" smtClean="0">
                <a:solidFill>
                  <a:srgbClr val="4F4FFF"/>
                </a:solidFill>
                <a:latin typeface="微软雅黑" panose="020B0503020204020204" pitchFamily="34" charset="-122"/>
                <a:ea typeface="微软雅黑" panose="020B0503020204020204" pitchFamily="34" charset="-122"/>
              </a:rPr>
              <a:t>union</a:t>
            </a:r>
            <a:r>
              <a:rPr lang="zh-CN" altLang="en-US" sz="2400" dirty="0" smtClean="0">
                <a:solidFill>
                  <a:srgbClr val="4F4FFF"/>
                </a:solidFill>
                <a:latin typeface="微软雅黑" panose="020B0503020204020204" pitchFamily="34" charset="-122"/>
                <a:ea typeface="微软雅黑" panose="020B0503020204020204" pitchFamily="34" charset="-122"/>
              </a:rPr>
              <a:t>操作</a:t>
            </a:r>
            <a:r>
              <a:rPr lang="zh-CN" altLang="en-US" sz="2400" dirty="0">
                <a:solidFill>
                  <a:srgbClr val="4F4FFF"/>
                </a:solidFill>
                <a:latin typeface="微软雅黑" panose="020B0503020204020204" pitchFamily="34" charset="-122"/>
                <a:ea typeface="微软雅黑" panose="020B0503020204020204" pitchFamily="34" charset="-122"/>
              </a:rPr>
              <a:t>的各个结果表的列数必须相同且对应属性的数据类型也相同。</a:t>
            </a:r>
          </a:p>
          <a:p>
            <a:pPr indent="576000">
              <a:lnSpc>
                <a:spcPct val="150000"/>
              </a:lnSpc>
              <a:buFont typeface="Symbol" panose="05050102010706020507" pitchFamily="18" charset="2"/>
              <a:buNone/>
            </a:pPr>
            <a:r>
              <a:rPr lang="en-US" altLang="zh-CN" sz="2400" dirty="0">
                <a:solidFill>
                  <a:srgbClr val="4F4FFF"/>
                </a:solidFill>
                <a:latin typeface="微软雅黑" panose="020B0503020204020204" pitchFamily="34" charset="-122"/>
                <a:ea typeface="微软雅黑" panose="020B0503020204020204" pitchFamily="34" charset="-122"/>
              </a:rPr>
              <a:t>2.</a:t>
            </a:r>
            <a:r>
              <a:rPr lang="zh-CN" altLang="en-US" sz="2400" dirty="0">
                <a:solidFill>
                  <a:srgbClr val="4F4FFF"/>
                </a:solidFill>
                <a:latin typeface="微软雅黑" panose="020B0503020204020204" pitchFamily="34" charset="-122"/>
                <a:ea typeface="微软雅黑" panose="020B0503020204020204" pitchFamily="34" charset="-122"/>
              </a:rPr>
              <a:t>标准</a:t>
            </a:r>
            <a:r>
              <a:rPr lang="en-US" altLang="zh-CN" sz="2400" dirty="0">
                <a:solidFill>
                  <a:srgbClr val="4F4FFF"/>
                </a:solidFill>
                <a:latin typeface="微软雅黑" panose="020B0503020204020204" pitchFamily="34" charset="-122"/>
                <a:ea typeface="微软雅黑" panose="020B0503020204020204" pitchFamily="34" charset="-122"/>
              </a:rPr>
              <a:t>SQL</a:t>
            </a:r>
            <a:r>
              <a:rPr lang="zh-CN" altLang="en-US" sz="2400" dirty="0">
                <a:solidFill>
                  <a:srgbClr val="4F4FFF"/>
                </a:solidFill>
                <a:latin typeface="微软雅黑" panose="020B0503020204020204" pitchFamily="34" charset="-122"/>
                <a:ea typeface="微软雅黑" panose="020B0503020204020204" pitchFamily="34" charset="-122"/>
              </a:rPr>
              <a:t>中没有直接提供集合的交和差的操作，但可用其它条件查询来实现 。</a:t>
            </a:r>
          </a:p>
        </p:txBody>
      </p:sp>
    </p:spTree>
    <p:extLst>
      <p:ext uri="{BB962C8B-B14F-4D97-AF65-F5344CB8AC3E}">
        <p14:creationId xmlns:p14="http://schemas.microsoft.com/office/powerpoint/2010/main" val="518002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1434" y="466627"/>
            <a:ext cx="10032520" cy="3416320"/>
          </a:xfrm>
          <a:prstGeom prst="rect">
            <a:avLst/>
          </a:prstGeom>
        </p:spPr>
        <p:txBody>
          <a:bodyPr wrap="square">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七、数据库管理系统</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什么是</a:t>
            </a:r>
            <a:r>
              <a:rPr lang="en-US" altLang="zh-CN" sz="2400" dirty="0" smtClean="0">
                <a:solidFill>
                  <a:srgbClr val="482EE2"/>
                </a:solidFill>
                <a:latin typeface="微软雅黑" panose="020B0503020204020204" pitchFamily="34" charset="-122"/>
                <a:ea typeface="微软雅黑" panose="020B0503020204020204" pitchFamily="34" charset="-122"/>
              </a:rPr>
              <a:t>DBMS</a:t>
            </a:r>
            <a:r>
              <a:rPr lang="zh-CN" altLang="en-US" sz="2400" dirty="0" smtClean="0">
                <a:solidFill>
                  <a:srgbClr val="482EE2"/>
                </a:solidFill>
                <a:latin typeface="微软雅黑" panose="020B0503020204020204" pitchFamily="34" charset="-122"/>
                <a:ea typeface="微软雅黑" panose="020B0503020204020204" pitchFamily="34" charset="-122"/>
              </a:rPr>
              <a:t>？</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数据库管理系统（</a:t>
            </a:r>
            <a:r>
              <a:rPr lang="en-US" altLang="zh-CN" sz="2400" dirty="0" smtClean="0">
                <a:solidFill>
                  <a:srgbClr val="482EE2"/>
                </a:solidFill>
                <a:latin typeface="微软雅黑" panose="020B0503020204020204" pitchFamily="34" charset="-122"/>
                <a:ea typeface="微软雅黑" panose="020B0503020204020204" pitchFamily="34" charset="-122"/>
              </a:rPr>
              <a:t>Database  Management System</a:t>
            </a:r>
            <a:r>
              <a:rPr lang="zh-CN" altLang="en-US" sz="2400" dirty="0" smtClean="0">
                <a:solidFill>
                  <a:srgbClr val="482EE2"/>
                </a:solidFill>
                <a:latin typeface="微软雅黑" panose="020B0503020204020204" pitchFamily="34" charset="-122"/>
                <a:ea typeface="微软雅黑" panose="020B0503020204020204" pitchFamily="34" charset="-122"/>
              </a:rPr>
              <a:t>，简称</a:t>
            </a:r>
            <a:r>
              <a:rPr lang="en-US" altLang="zh-CN" sz="2400" dirty="0" smtClean="0">
                <a:solidFill>
                  <a:srgbClr val="482EE2"/>
                </a:solidFill>
                <a:latin typeface="微软雅黑" panose="020B0503020204020204" pitchFamily="34" charset="-122"/>
                <a:ea typeface="微软雅黑" panose="020B0503020204020204" pitchFamily="34" charset="-122"/>
              </a:rPr>
              <a:t>DBMS</a:t>
            </a:r>
            <a:r>
              <a:rPr lang="zh-CN" altLang="en-US" sz="2400" dirty="0" smtClean="0">
                <a:solidFill>
                  <a:srgbClr val="482EE2"/>
                </a:solidFill>
                <a:latin typeface="微软雅黑" panose="020B0503020204020204" pitchFamily="34" charset="-122"/>
                <a:ea typeface="微软雅黑" panose="020B0503020204020204" pitchFamily="34" charset="-122"/>
              </a:rPr>
              <a:t>）是位于用户与操作系统之间的一层数据管理软件。</a:t>
            </a:r>
          </a:p>
          <a:p>
            <a:pPr algn="just">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smtClean="0">
                <a:solidFill>
                  <a:srgbClr val="482EE2"/>
                </a:solidFill>
                <a:latin typeface="微软雅黑" panose="020B0503020204020204" pitchFamily="34" charset="-122"/>
                <a:ea typeface="微软雅黑" panose="020B0503020204020204" pitchFamily="34" charset="-122"/>
              </a:rPr>
              <a:t>DBMS</a:t>
            </a:r>
            <a:r>
              <a:rPr lang="zh-CN" altLang="en-US" sz="2400" dirty="0" smtClean="0">
                <a:solidFill>
                  <a:srgbClr val="482EE2"/>
                </a:solidFill>
                <a:latin typeface="微软雅黑" panose="020B0503020204020204" pitchFamily="34" charset="-122"/>
                <a:ea typeface="微软雅黑" panose="020B0503020204020204" pitchFamily="34" charset="-122"/>
              </a:rPr>
              <a:t>的用途？</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科学地组织和存储数据、高效地获取和维护数据</a:t>
            </a:r>
          </a:p>
        </p:txBody>
      </p:sp>
    </p:spTree>
    <p:extLst>
      <p:ext uri="{BB962C8B-B14F-4D97-AF65-F5344CB8AC3E}">
        <p14:creationId xmlns:p14="http://schemas.microsoft.com/office/powerpoint/2010/main" val="4842368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3109" y="117963"/>
            <a:ext cx="10920548" cy="3416320"/>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5</a:t>
            </a:r>
            <a:r>
              <a:rPr lang="en-US" altLang="zh-CN" sz="2400" dirty="0">
                <a:solidFill>
                  <a:srgbClr val="DA3FFF"/>
                </a:solidFill>
                <a:latin typeface="微软雅黑" panose="020B0503020204020204" pitchFamily="34" charset="-122"/>
                <a:ea typeface="微软雅黑" panose="020B0503020204020204" pitchFamily="34" charset="-122"/>
              </a:rPr>
              <a:t>. </a:t>
            </a:r>
            <a:r>
              <a:rPr lang="zh-CN" altLang="en-US" sz="2400" dirty="0">
                <a:solidFill>
                  <a:srgbClr val="DA3FFF"/>
                </a:solidFill>
                <a:latin typeface="微软雅黑" panose="020B0503020204020204" pitchFamily="34" charset="-122"/>
                <a:ea typeface="微软雅黑" panose="020B0503020204020204" pitchFamily="34" charset="-122"/>
              </a:rPr>
              <a:t>查询结果分组</a:t>
            </a:r>
            <a:endParaRPr lang="en-US" altLang="zh-CN" sz="2400" dirty="0">
              <a:solidFill>
                <a:srgbClr val="DA3FFF"/>
              </a:solidFill>
              <a:latin typeface="微软雅黑" panose="020B0503020204020204" pitchFamily="34" charset="-122"/>
              <a:ea typeface="微软雅黑" panose="020B0503020204020204" pitchFamily="34" charset="-122"/>
            </a:endParaRPr>
          </a:p>
          <a:p>
            <a:pPr indent="576000">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在</a:t>
            </a:r>
            <a:r>
              <a:rPr lang="en-US" altLang="zh-CN" sz="2400" dirty="0">
                <a:solidFill>
                  <a:srgbClr val="3737FF"/>
                </a:solidFill>
                <a:latin typeface="微软雅黑" panose="020B0503020204020204" pitchFamily="34" charset="-122"/>
                <a:ea typeface="微软雅黑" panose="020B0503020204020204" pitchFamily="34" charset="-122"/>
              </a:rPr>
              <a:t>SELECT</a:t>
            </a:r>
            <a:r>
              <a:rPr lang="zh-CN" altLang="en-US" sz="2400" dirty="0">
                <a:solidFill>
                  <a:srgbClr val="3737FF"/>
                </a:solidFill>
                <a:latin typeface="微软雅黑" panose="020B0503020204020204" pitchFamily="34" charset="-122"/>
                <a:ea typeface="微软雅黑" panose="020B0503020204020204" pitchFamily="34" charset="-122"/>
              </a:rPr>
              <a:t>语句中使用</a:t>
            </a:r>
            <a:r>
              <a:rPr lang="en-US" altLang="zh-CN" sz="2400" dirty="0">
                <a:solidFill>
                  <a:srgbClr val="3737FF"/>
                </a:solidFill>
                <a:latin typeface="微软雅黑" panose="020B0503020204020204" pitchFamily="34" charset="-122"/>
                <a:ea typeface="微软雅黑" panose="020B0503020204020204" pitchFamily="34" charset="-122"/>
              </a:rPr>
              <a:t>GROUP BY</a:t>
            </a:r>
            <a:r>
              <a:rPr lang="zh-CN" altLang="en-US" sz="2400" dirty="0">
                <a:solidFill>
                  <a:srgbClr val="3737FF"/>
                </a:solidFill>
                <a:latin typeface="微软雅黑" panose="020B0503020204020204" pitchFamily="34" charset="-122"/>
                <a:ea typeface="微软雅黑" panose="020B0503020204020204" pitchFamily="34" charset="-122"/>
              </a:rPr>
              <a:t>字句将查询结果表按照某一列或多列的值分组，使其列值相等的为一组。还可以用</a:t>
            </a:r>
            <a:r>
              <a:rPr lang="en-US" altLang="zh-CN" sz="2400" dirty="0">
                <a:solidFill>
                  <a:srgbClr val="3737FF"/>
                </a:solidFill>
                <a:latin typeface="微软雅黑" panose="020B0503020204020204" pitchFamily="34" charset="-122"/>
                <a:ea typeface="微软雅黑" panose="020B0503020204020204" pitchFamily="34" charset="-122"/>
              </a:rPr>
              <a:t>HAVING</a:t>
            </a:r>
            <a:r>
              <a:rPr lang="zh-CN" altLang="en-US" sz="2400" dirty="0">
                <a:solidFill>
                  <a:srgbClr val="3737FF"/>
                </a:solidFill>
                <a:latin typeface="微软雅黑" panose="020B0503020204020204" pitchFamily="34" charset="-122"/>
                <a:ea typeface="微软雅黑" panose="020B0503020204020204" pitchFamily="34" charset="-122"/>
              </a:rPr>
              <a:t>短语指定结果组满足的条件。</a:t>
            </a:r>
          </a:p>
          <a:p>
            <a:pPr indent="576000">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例</a:t>
            </a:r>
            <a:r>
              <a:rPr lang="en-US" altLang="zh-CN" sz="2400" dirty="0">
                <a:solidFill>
                  <a:srgbClr val="3737FF"/>
                </a:solidFill>
                <a:latin typeface="微软雅黑" panose="020B0503020204020204" pitchFamily="34" charset="-122"/>
                <a:ea typeface="微软雅黑" panose="020B0503020204020204" pitchFamily="34" charset="-122"/>
              </a:rPr>
              <a:t>1.35 </a:t>
            </a:r>
            <a:r>
              <a:rPr lang="zh-CN" altLang="en-US" sz="2400" dirty="0">
                <a:solidFill>
                  <a:srgbClr val="3737FF"/>
                </a:solidFill>
                <a:latin typeface="微软雅黑" panose="020B0503020204020204" pitchFamily="34" charset="-122"/>
                <a:ea typeface="微软雅黑" panose="020B0503020204020204" pitchFamily="34" charset="-122"/>
              </a:rPr>
              <a:t>查询选修了</a:t>
            </a:r>
            <a:r>
              <a:rPr lang="en-US" altLang="zh-CN" sz="2400" dirty="0">
                <a:solidFill>
                  <a:srgbClr val="3737FF"/>
                </a:solidFill>
                <a:latin typeface="微软雅黑" panose="020B0503020204020204" pitchFamily="34" charset="-122"/>
                <a:ea typeface="微软雅黑" panose="020B0503020204020204" pitchFamily="34" charset="-122"/>
              </a:rPr>
              <a:t>3</a:t>
            </a:r>
            <a:r>
              <a:rPr lang="zh-CN" altLang="en-US" sz="2400" dirty="0">
                <a:solidFill>
                  <a:srgbClr val="3737FF"/>
                </a:solidFill>
                <a:latin typeface="微软雅黑" panose="020B0503020204020204" pitchFamily="34" charset="-122"/>
                <a:ea typeface="微软雅黑" panose="020B0503020204020204" pitchFamily="34" charset="-122"/>
              </a:rPr>
              <a:t>门或</a:t>
            </a:r>
            <a:r>
              <a:rPr lang="en-US" altLang="zh-CN" sz="2400" dirty="0">
                <a:solidFill>
                  <a:srgbClr val="3737FF"/>
                </a:solidFill>
                <a:latin typeface="微软雅黑" panose="020B0503020204020204" pitchFamily="34" charset="-122"/>
                <a:ea typeface="微软雅黑" panose="020B0503020204020204" pitchFamily="34" charset="-122"/>
              </a:rPr>
              <a:t>3</a:t>
            </a:r>
            <a:r>
              <a:rPr lang="zh-CN" altLang="en-US" sz="2400" dirty="0">
                <a:solidFill>
                  <a:srgbClr val="3737FF"/>
                </a:solidFill>
                <a:latin typeface="微软雅黑" panose="020B0503020204020204" pitchFamily="34" charset="-122"/>
                <a:ea typeface="微软雅黑" panose="020B0503020204020204" pitchFamily="34" charset="-122"/>
              </a:rPr>
              <a:t>门以上课程的学生学号</a:t>
            </a:r>
            <a:r>
              <a:rPr lang="en-US" altLang="zh-CN"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Sno</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。其命令为：</a:t>
            </a:r>
          </a:p>
          <a:p>
            <a:pPr indent="576000">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SELECT  </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en-US" altLang="zh-CN" sz="2400" dirty="0" smtClean="0">
                <a:solidFill>
                  <a:srgbClr val="3737FF"/>
                </a:solidFill>
                <a:latin typeface="微软雅黑" panose="020B0503020204020204" pitchFamily="34" charset="-122"/>
                <a:ea typeface="微软雅黑" panose="020B0503020204020204" pitchFamily="34" charset="-122"/>
              </a:rPr>
              <a:t>  FROM  Reports  GROUP  </a:t>
            </a:r>
            <a:r>
              <a:rPr lang="en-US" altLang="zh-CN" sz="2400" dirty="0">
                <a:solidFill>
                  <a:srgbClr val="3737FF"/>
                </a:solidFill>
                <a:latin typeface="微软雅黑" panose="020B0503020204020204" pitchFamily="34" charset="-122"/>
                <a:ea typeface="微软雅黑" panose="020B0503020204020204" pitchFamily="34" charset="-122"/>
              </a:rPr>
              <a:t>BY </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en-US" altLang="zh-CN" sz="2400" dirty="0" smtClean="0">
                <a:solidFill>
                  <a:srgbClr val="3737FF"/>
                </a:solidFill>
                <a:latin typeface="微软雅黑" panose="020B0503020204020204" pitchFamily="34" charset="-122"/>
                <a:ea typeface="微软雅黑" panose="020B0503020204020204" pitchFamily="34" charset="-122"/>
              </a:rPr>
              <a:t>  HAVING  COUNT(</a:t>
            </a:r>
            <a:r>
              <a:rPr lang="en-US" altLang="zh-CN" sz="2400" dirty="0" err="1" smtClean="0">
                <a:solidFill>
                  <a:srgbClr val="3737FF"/>
                </a:solidFill>
                <a:latin typeface="微软雅黑" panose="020B0503020204020204" pitchFamily="34" charset="-122"/>
                <a:ea typeface="微软雅黑" panose="020B0503020204020204" pitchFamily="34" charset="-122"/>
              </a:rPr>
              <a:t>Cno</a:t>
            </a:r>
            <a:r>
              <a:rPr lang="en-US" altLang="zh-CN" sz="2400" dirty="0">
                <a:solidFill>
                  <a:srgbClr val="3737FF"/>
                </a:solidFill>
                <a:latin typeface="微软雅黑" panose="020B0503020204020204" pitchFamily="34" charset="-122"/>
                <a:ea typeface="微软雅黑" panose="020B0503020204020204" pitchFamily="34" charset="-122"/>
              </a:rPr>
              <a:t>)&gt;=3</a:t>
            </a:r>
            <a:endParaRPr lang="zh-CN" altLang="en-US"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9559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5018" y="228767"/>
            <a:ext cx="5494636" cy="3539430"/>
          </a:xfrm>
          <a:prstGeom prst="rect">
            <a:avLst/>
          </a:prstGeom>
        </p:spPr>
        <p:txBody>
          <a:bodyPr wrap="square">
            <a:spAutoFit/>
          </a:bodyPr>
          <a:lstStyle/>
          <a:p>
            <a:pPr algn="just">
              <a:lnSpc>
                <a:spcPct val="200000"/>
              </a:lnSpc>
              <a:spcBef>
                <a:spcPct val="0"/>
              </a:spcBef>
            </a:pPr>
            <a:r>
              <a:rPr lang="zh-CN" altLang="en-US" sz="2800" dirty="0">
                <a:solidFill>
                  <a:srgbClr val="FF3B3B"/>
                </a:solidFill>
                <a:latin typeface="微软雅黑" panose="020B0503020204020204" pitchFamily="34" charset="-122"/>
                <a:ea typeface="微软雅黑" panose="020B0503020204020204" pitchFamily="34" charset="-122"/>
              </a:rPr>
              <a:t>1.4 </a:t>
            </a:r>
            <a:r>
              <a:rPr lang="en-US" altLang="zh-CN" sz="2800" dirty="0">
                <a:solidFill>
                  <a:srgbClr val="FF3B3B"/>
                </a:solidFill>
                <a:latin typeface="微软雅黑" panose="020B0503020204020204" pitchFamily="34" charset="-122"/>
                <a:ea typeface="微软雅黑" panose="020B0503020204020204" pitchFamily="34" charset="-122"/>
              </a:rPr>
              <a:t>SQL</a:t>
            </a:r>
            <a:r>
              <a:rPr lang="zh-CN" altLang="en-US" sz="2800" dirty="0">
                <a:solidFill>
                  <a:srgbClr val="FF3B3B"/>
                </a:solidFill>
                <a:latin typeface="微软雅黑" panose="020B0503020204020204" pitchFamily="34" charset="-122"/>
                <a:ea typeface="微软雅黑" panose="020B0503020204020204" pitchFamily="34" charset="-122"/>
              </a:rPr>
              <a:t>的数据更新</a:t>
            </a:r>
            <a:endParaRPr lang="en-US" altLang="zh-CN" sz="2800" dirty="0" smtClean="0">
              <a:solidFill>
                <a:srgbClr val="D937FF"/>
              </a:solidFill>
              <a:latin typeface="微软雅黑" panose="020B0503020204020204" pitchFamily="34" charset="-122"/>
              <a:ea typeface="微软雅黑" panose="020B0503020204020204" pitchFamily="34" charset="-122"/>
            </a:endParaRPr>
          </a:p>
          <a:p>
            <a:pPr algn="just">
              <a:lnSpc>
                <a:spcPct val="200000"/>
              </a:lnSpc>
              <a:spcBef>
                <a:spcPct val="0"/>
              </a:spcBef>
            </a:pPr>
            <a:r>
              <a:rPr lang="zh-CN" altLang="en-US" sz="2800" dirty="0" smtClean="0">
                <a:solidFill>
                  <a:srgbClr val="D937FF"/>
                </a:solidFill>
                <a:latin typeface="微软雅黑" panose="020B0503020204020204" pitchFamily="34" charset="-122"/>
                <a:ea typeface="微软雅黑" panose="020B0503020204020204" pitchFamily="34" charset="-122"/>
              </a:rPr>
              <a:t>1</a:t>
            </a:r>
            <a:r>
              <a:rPr lang="zh-CN" altLang="en-US" sz="2800" dirty="0">
                <a:solidFill>
                  <a:srgbClr val="D937FF"/>
                </a:solidFill>
                <a:latin typeface="微软雅黑" panose="020B0503020204020204" pitchFamily="34" charset="-122"/>
                <a:ea typeface="微软雅黑" panose="020B0503020204020204" pitchFamily="34" charset="-122"/>
              </a:rPr>
              <a:t>.4.1 插入数据</a:t>
            </a:r>
          </a:p>
          <a:p>
            <a:pPr algn="just">
              <a:lnSpc>
                <a:spcPct val="200000"/>
              </a:lnSpc>
              <a:spcBef>
                <a:spcPct val="0"/>
              </a:spcBef>
            </a:pPr>
            <a:r>
              <a:rPr lang="zh-CN" altLang="en-US" sz="2800" dirty="0">
                <a:solidFill>
                  <a:srgbClr val="D937FF"/>
                </a:solidFill>
                <a:latin typeface="微软雅黑" panose="020B0503020204020204" pitchFamily="34" charset="-122"/>
                <a:ea typeface="微软雅黑" panose="020B0503020204020204" pitchFamily="34" charset="-122"/>
              </a:rPr>
              <a:t>1.4.2 修改数据</a:t>
            </a:r>
          </a:p>
          <a:p>
            <a:pPr algn="just">
              <a:lnSpc>
                <a:spcPct val="200000"/>
              </a:lnSpc>
              <a:spcBef>
                <a:spcPct val="0"/>
              </a:spcBef>
            </a:pPr>
            <a:r>
              <a:rPr lang="zh-CN" altLang="en-US" sz="2800" dirty="0">
                <a:solidFill>
                  <a:srgbClr val="D937FF"/>
                </a:solidFill>
                <a:latin typeface="微软雅黑" panose="020B0503020204020204" pitchFamily="34" charset="-122"/>
                <a:ea typeface="微软雅黑" panose="020B0503020204020204" pitchFamily="34" charset="-122"/>
              </a:rPr>
              <a:t>1.4.3 删除数据</a:t>
            </a:r>
          </a:p>
        </p:txBody>
      </p:sp>
    </p:spTree>
    <p:extLst>
      <p:ext uri="{BB962C8B-B14F-4D97-AF65-F5344CB8AC3E}">
        <p14:creationId xmlns:p14="http://schemas.microsoft.com/office/powerpoint/2010/main" val="5656988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8541" y="129395"/>
            <a:ext cx="10346724" cy="3416320"/>
          </a:xfrm>
          <a:prstGeom prst="rect">
            <a:avLst/>
          </a:prstGeom>
        </p:spPr>
        <p:txBody>
          <a:bodyPr wrap="square">
            <a:spAutoFit/>
          </a:bodyPr>
          <a:lstStyle/>
          <a:p>
            <a:pPr>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rPr>
              <a:t>1.4.1 插入</a:t>
            </a:r>
            <a:r>
              <a:rPr lang="zh-CN" altLang="en-US" sz="2400" dirty="0">
                <a:solidFill>
                  <a:srgbClr val="DA3FFF"/>
                </a:solidFill>
                <a:latin typeface="微软雅黑" panose="020B0503020204020204" pitchFamily="34" charset="-122"/>
                <a:ea typeface="微软雅黑" panose="020B0503020204020204" pitchFamily="34" charset="-122"/>
              </a:rPr>
              <a:t>数据</a:t>
            </a:r>
            <a:endParaRPr lang="en-US" altLang="zh-CN" sz="2400" dirty="0">
              <a:solidFill>
                <a:srgbClr val="DA3F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GB" sz="2400" dirty="0">
                <a:solidFill>
                  <a:srgbClr val="3737FF"/>
                </a:solidFill>
                <a:latin typeface="微软雅黑" panose="020B0503020204020204" pitchFamily="34" charset="-122"/>
                <a:ea typeface="微软雅黑" panose="020B0503020204020204" pitchFamily="34" charset="-122"/>
              </a:rPr>
              <a:t>将</a:t>
            </a:r>
            <a:r>
              <a:rPr lang="zh-CN" altLang="en-GB" sz="2400" dirty="0">
                <a:solidFill>
                  <a:srgbClr val="D937FF"/>
                </a:solidFill>
                <a:latin typeface="微软雅黑" panose="020B0503020204020204" pitchFamily="34" charset="-122"/>
                <a:ea typeface="微软雅黑" panose="020B0503020204020204" pitchFamily="34" charset="-122"/>
              </a:rPr>
              <a:t>一个子查询语句的结果集</a:t>
            </a:r>
            <a:r>
              <a:rPr lang="zh-CN" altLang="en-GB" sz="2400" dirty="0">
                <a:solidFill>
                  <a:srgbClr val="3737FF"/>
                </a:solidFill>
                <a:latin typeface="微软雅黑" panose="020B0503020204020204" pitchFamily="34" charset="-122"/>
                <a:ea typeface="微软雅黑" panose="020B0503020204020204" pitchFamily="34" charset="-122"/>
              </a:rPr>
              <a:t>插入到表中</a:t>
            </a:r>
            <a:r>
              <a:rPr lang="zh-CN" altLang="en-GB" sz="2400" dirty="0" smtClean="0">
                <a:solidFill>
                  <a:srgbClr val="3737FF"/>
                </a:solidFill>
                <a:latin typeface="微软雅黑" panose="020B0503020204020204" pitchFamily="34" charset="-122"/>
                <a:ea typeface="微软雅黑" panose="020B0503020204020204" pitchFamily="34" charset="-122"/>
              </a:rPr>
              <a:t>的</a:t>
            </a:r>
            <a:r>
              <a:rPr lang="en-US" altLang="zh-CN" sz="2400" dirty="0" smtClean="0">
                <a:solidFill>
                  <a:srgbClr val="3737FF"/>
                </a:solidFill>
                <a:latin typeface="微软雅黑" panose="020B0503020204020204" pitchFamily="34" charset="-122"/>
                <a:ea typeface="微软雅黑" panose="020B0503020204020204" pitchFamily="34" charset="-122"/>
              </a:rPr>
              <a:t>insert</a:t>
            </a:r>
            <a:r>
              <a:rPr lang="zh-CN" altLang="en-GB" sz="2400" dirty="0" smtClean="0">
                <a:solidFill>
                  <a:srgbClr val="3737FF"/>
                </a:solidFill>
                <a:latin typeface="微软雅黑" panose="020B0503020204020204" pitchFamily="34" charset="-122"/>
                <a:ea typeface="微软雅黑" panose="020B0503020204020204" pitchFamily="34" charset="-122"/>
              </a:rPr>
              <a:t>命令</a:t>
            </a:r>
            <a:r>
              <a:rPr lang="zh-CN" altLang="en-GB" sz="2400" dirty="0">
                <a:solidFill>
                  <a:srgbClr val="3737FF"/>
                </a:solidFill>
                <a:latin typeface="微软雅黑" panose="020B0503020204020204" pitchFamily="34" charset="-122"/>
                <a:ea typeface="微软雅黑" panose="020B0503020204020204" pitchFamily="34" charset="-122"/>
              </a:rPr>
              <a:t>格式为：</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insert</a:t>
            </a:r>
            <a:r>
              <a:rPr lang="en-GB" altLang="zh-CN" sz="2400" dirty="0" smtClean="0">
                <a:solidFill>
                  <a:srgbClr val="DA3FFF"/>
                </a:solidFill>
                <a:latin typeface="微软雅黑" panose="020B0503020204020204" pitchFamily="34" charset="-122"/>
                <a:ea typeface="微软雅黑" panose="020B0503020204020204" pitchFamily="34" charset="-122"/>
              </a:rPr>
              <a:t>  into </a:t>
            </a:r>
            <a:r>
              <a:rPr lang="en-GB" altLang="zh-CN" sz="2400" dirty="0">
                <a:solidFill>
                  <a:srgbClr val="DA3FFF"/>
                </a:solidFill>
                <a:latin typeface="微软雅黑" panose="020B0503020204020204" pitchFamily="34" charset="-122"/>
                <a:ea typeface="微软雅黑" panose="020B0503020204020204" pitchFamily="34" charset="-122"/>
              </a:rPr>
              <a:t>&lt;</a:t>
            </a:r>
            <a:r>
              <a:rPr lang="zh-CN" altLang="en-GB" sz="2400" dirty="0">
                <a:solidFill>
                  <a:srgbClr val="DA3FFF"/>
                </a:solidFill>
                <a:latin typeface="微软雅黑" panose="020B0503020204020204" pitchFamily="34" charset="-122"/>
                <a:ea typeface="微软雅黑" panose="020B0503020204020204" pitchFamily="34" charset="-122"/>
              </a:rPr>
              <a:t>表名</a:t>
            </a:r>
            <a:r>
              <a:rPr lang="en-GB" altLang="zh-CN" sz="2400" dirty="0">
                <a:solidFill>
                  <a:srgbClr val="DA3FFF"/>
                </a:solidFill>
                <a:latin typeface="微软雅黑" panose="020B0503020204020204" pitchFamily="34" charset="-122"/>
                <a:ea typeface="微软雅黑" panose="020B0503020204020204" pitchFamily="34" charset="-122"/>
              </a:rPr>
              <a:t>&gt;[(&lt;</a:t>
            </a:r>
            <a:r>
              <a:rPr lang="zh-CN" altLang="en-GB" sz="2400" dirty="0">
                <a:solidFill>
                  <a:srgbClr val="DA3FFF"/>
                </a:solidFill>
                <a:latin typeface="微软雅黑" panose="020B0503020204020204" pitchFamily="34" charset="-122"/>
                <a:ea typeface="微软雅黑" panose="020B0503020204020204" pitchFamily="34" charset="-122"/>
              </a:rPr>
              <a:t>属性列</a:t>
            </a:r>
            <a:r>
              <a:rPr lang="en-GB" altLang="zh-CN" sz="2400" dirty="0">
                <a:solidFill>
                  <a:srgbClr val="DA3FFF"/>
                </a:solidFill>
                <a:latin typeface="微软雅黑" panose="020B0503020204020204" pitchFamily="34" charset="-122"/>
                <a:ea typeface="微软雅黑" panose="020B0503020204020204" pitchFamily="34" charset="-122"/>
              </a:rPr>
              <a:t>1&gt;[</a:t>
            </a:r>
            <a:r>
              <a:rPr lang="zh-CN" altLang="en-GB" sz="2400" dirty="0">
                <a:solidFill>
                  <a:srgbClr val="DA3FFF"/>
                </a:solidFill>
                <a:latin typeface="微软雅黑" panose="020B0503020204020204" pitchFamily="34" charset="-122"/>
                <a:ea typeface="微软雅黑" panose="020B0503020204020204" pitchFamily="34" charset="-122"/>
              </a:rPr>
              <a:t>，</a:t>
            </a:r>
            <a:r>
              <a:rPr lang="en-GB" altLang="zh-CN" sz="2400" dirty="0">
                <a:solidFill>
                  <a:srgbClr val="DA3FFF"/>
                </a:solidFill>
                <a:latin typeface="微软雅黑" panose="020B0503020204020204" pitchFamily="34" charset="-122"/>
                <a:ea typeface="微软雅黑" panose="020B0503020204020204" pitchFamily="34" charset="-122"/>
              </a:rPr>
              <a:t>&lt;</a:t>
            </a:r>
            <a:r>
              <a:rPr lang="zh-CN" altLang="en-GB" sz="2400" dirty="0">
                <a:solidFill>
                  <a:srgbClr val="DA3FFF"/>
                </a:solidFill>
                <a:latin typeface="微软雅黑" panose="020B0503020204020204" pitchFamily="34" charset="-122"/>
                <a:ea typeface="微软雅黑" panose="020B0503020204020204" pitchFamily="34" charset="-122"/>
              </a:rPr>
              <a:t>属性列</a:t>
            </a:r>
            <a:r>
              <a:rPr lang="en-GB" altLang="zh-CN" sz="2400" dirty="0">
                <a:solidFill>
                  <a:srgbClr val="DA3FFF"/>
                </a:solidFill>
                <a:latin typeface="微软雅黑" panose="020B0503020204020204" pitchFamily="34" charset="-122"/>
                <a:ea typeface="微软雅黑" panose="020B0503020204020204" pitchFamily="34" charset="-122"/>
              </a:rPr>
              <a:t>2</a:t>
            </a:r>
            <a:r>
              <a:rPr lang="en-GB" altLang="zh-CN" sz="2400" dirty="0" smtClean="0">
                <a:solidFill>
                  <a:srgbClr val="DA3FFF"/>
                </a:solidFill>
                <a:latin typeface="微软雅黑" panose="020B0503020204020204" pitchFamily="34" charset="-122"/>
                <a:ea typeface="微软雅黑" panose="020B0503020204020204" pitchFamily="34" charset="-122"/>
              </a:rPr>
              <a:t>&gt;…])  select  </a:t>
            </a:r>
            <a:r>
              <a:rPr lang="zh-CN" altLang="en-GB" sz="2400" dirty="0" smtClean="0">
                <a:solidFill>
                  <a:srgbClr val="DA3FFF"/>
                </a:solidFill>
                <a:latin typeface="微软雅黑" panose="020B0503020204020204" pitchFamily="34" charset="-122"/>
                <a:ea typeface="微软雅黑" panose="020B0503020204020204" pitchFamily="34" charset="-122"/>
              </a:rPr>
              <a:t>子</a:t>
            </a:r>
            <a:r>
              <a:rPr lang="zh-CN" altLang="en-GB" sz="2400" dirty="0">
                <a:solidFill>
                  <a:srgbClr val="DA3FFF"/>
                </a:solidFill>
                <a:latin typeface="微软雅黑" panose="020B0503020204020204" pitchFamily="34" charset="-122"/>
                <a:ea typeface="微软雅黑" panose="020B0503020204020204" pitchFamily="34" charset="-122"/>
              </a:rPr>
              <a:t>查询语句</a:t>
            </a:r>
            <a:endParaRPr lang="en-GB" altLang="zh-CN" sz="2400" dirty="0">
              <a:solidFill>
                <a:srgbClr val="DA3F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例</a:t>
            </a:r>
            <a:r>
              <a:rPr lang="en-US" altLang="zh-CN" sz="2400" dirty="0" smtClean="0">
                <a:solidFill>
                  <a:srgbClr val="3737FF"/>
                </a:solidFill>
                <a:latin typeface="微软雅黑" panose="020B0503020204020204" pitchFamily="34" charset="-122"/>
                <a:ea typeface="微软雅黑" panose="020B0503020204020204" pitchFamily="34" charset="-122"/>
              </a:rPr>
              <a:t>1.51  </a:t>
            </a:r>
            <a:r>
              <a:rPr lang="zh-CN" altLang="en-US" sz="2400" dirty="0" smtClean="0">
                <a:solidFill>
                  <a:srgbClr val="3737FF"/>
                </a:solidFill>
                <a:latin typeface="微软雅黑" panose="020B0503020204020204" pitchFamily="34" charset="-122"/>
                <a:ea typeface="微软雅黑" panose="020B0503020204020204" pitchFamily="34" charset="-122"/>
              </a:rPr>
              <a:t>设有</a:t>
            </a:r>
            <a:r>
              <a:rPr lang="zh-CN" altLang="en-US" sz="2400" dirty="0">
                <a:solidFill>
                  <a:srgbClr val="3737FF"/>
                </a:solidFill>
                <a:latin typeface="微软雅黑" panose="020B0503020204020204" pitchFamily="34" charset="-122"/>
                <a:ea typeface="微软雅黑" panose="020B0503020204020204" pitchFamily="34" charset="-122"/>
              </a:rPr>
              <a:t>一个关系</a:t>
            </a:r>
            <a:r>
              <a:rPr lang="en-US" altLang="zh-CN" sz="2400" dirty="0" err="1">
                <a:solidFill>
                  <a:srgbClr val="3737FF"/>
                </a:solidFill>
                <a:latin typeface="微软雅黑" panose="020B0503020204020204" pitchFamily="34" charset="-122"/>
                <a:ea typeface="微软雅黑" panose="020B0503020204020204" pitchFamily="34" charset="-122"/>
              </a:rPr>
              <a:t>History_Student</a:t>
            </a:r>
            <a:r>
              <a:rPr lang="zh-CN" altLang="en-US" sz="2400" dirty="0">
                <a:solidFill>
                  <a:srgbClr val="3737FF"/>
                </a:solidFill>
                <a:latin typeface="微软雅黑" panose="020B0503020204020204" pitchFamily="34" charset="-122"/>
                <a:ea typeface="微软雅黑" panose="020B0503020204020204" pitchFamily="34" charset="-122"/>
              </a:rPr>
              <a:t>，其关系模式与</a:t>
            </a:r>
            <a:r>
              <a:rPr lang="en-US" altLang="zh-CN" sz="2400" dirty="0">
                <a:solidFill>
                  <a:srgbClr val="3737FF"/>
                </a:solidFill>
                <a:latin typeface="微软雅黑" panose="020B0503020204020204" pitchFamily="34" charset="-122"/>
                <a:ea typeface="微软雅黑" panose="020B0503020204020204" pitchFamily="34" charset="-122"/>
              </a:rPr>
              <a:t>Students</a:t>
            </a:r>
            <a:r>
              <a:rPr lang="zh-CN" altLang="en-US" sz="2400" dirty="0">
                <a:solidFill>
                  <a:srgbClr val="3737FF"/>
                </a:solidFill>
                <a:latin typeface="微软雅黑" panose="020B0503020204020204" pitchFamily="34" charset="-122"/>
                <a:ea typeface="微软雅黑" panose="020B0503020204020204" pitchFamily="34" charset="-122"/>
              </a:rPr>
              <a:t>完全一样，试将关系</a:t>
            </a:r>
            <a:r>
              <a:rPr lang="en-US" altLang="zh-CN" sz="2400" dirty="0">
                <a:solidFill>
                  <a:srgbClr val="D937FF"/>
                </a:solidFill>
                <a:latin typeface="微软雅黑" panose="020B0503020204020204" pitchFamily="34" charset="-122"/>
                <a:ea typeface="微软雅黑" panose="020B0503020204020204" pitchFamily="34" charset="-122"/>
              </a:rPr>
              <a:t>Students</a:t>
            </a:r>
            <a:r>
              <a:rPr lang="zh-CN" altLang="en-US" sz="2400" dirty="0">
                <a:solidFill>
                  <a:srgbClr val="D937FF"/>
                </a:solidFill>
                <a:latin typeface="微软雅黑" panose="020B0503020204020204" pitchFamily="34" charset="-122"/>
                <a:ea typeface="微软雅黑" panose="020B0503020204020204" pitchFamily="34" charset="-122"/>
              </a:rPr>
              <a:t>中的所有元组</a:t>
            </a:r>
            <a:r>
              <a:rPr lang="zh-CN" altLang="en-US" sz="2400" dirty="0">
                <a:solidFill>
                  <a:srgbClr val="3737FF"/>
                </a:solidFill>
                <a:latin typeface="微软雅黑" panose="020B0503020204020204" pitchFamily="34" charset="-122"/>
                <a:ea typeface="微软雅黑" panose="020B0503020204020204" pitchFamily="34" charset="-122"/>
              </a:rPr>
              <a:t>插入到</a:t>
            </a:r>
            <a:r>
              <a:rPr lang="zh-CN" altLang="en-US" sz="2400" dirty="0">
                <a:solidFill>
                  <a:srgbClr val="D937FF"/>
                </a:solidFill>
                <a:latin typeface="微软雅黑" panose="020B0503020204020204" pitchFamily="34" charset="-122"/>
                <a:ea typeface="微软雅黑" panose="020B0503020204020204" pitchFamily="34" charset="-122"/>
              </a:rPr>
              <a:t>关系</a:t>
            </a:r>
            <a:r>
              <a:rPr lang="en-US" altLang="zh-CN" sz="2400" dirty="0" err="1">
                <a:solidFill>
                  <a:srgbClr val="D937FF"/>
                </a:solidFill>
                <a:latin typeface="微软雅黑" panose="020B0503020204020204" pitchFamily="34" charset="-122"/>
                <a:ea typeface="微软雅黑" panose="020B0503020204020204" pitchFamily="34" charset="-122"/>
              </a:rPr>
              <a:t>History_Student</a:t>
            </a:r>
            <a:r>
              <a:rPr lang="zh-CN" altLang="en-US" sz="2400" dirty="0">
                <a:solidFill>
                  <a:srgbClr val="3737FF"/>
                </a:solidFill>
                <a:latin typeface="微软雅黑" panose="020B0503020204020204" pitchFamily="34" charset="-122"/>
                <a:ea typeface="微软雅黑" panose="020B0503020204020204" pitchFamily="34" charset="-122"/>
              </a:rPr>
              <a:t>中去：</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insert  into  </a:t>
            </a:r>
            <a:r>
              <a:rPr lang="en-US" altLang="zh-CN" sz="2400" dirty="0" err="1" smtClean="0">
                <a:solidFill>
                  <a:srgbClr val="3737FF"/>
                </a:solidFill>
                <a:latin typeface="微软雅黑" panose="020B0503020204020204" pitchFamily="34" charset="-122"/>
                <a:ea typeface="微软雅黑" panose="020B0503020204020204" pitchFamily="34" charset="-122"/>
              </a:rPr>
              <a:t>History_Student</a:t>
            </a:r>
            <a:r>
              <a:rPr lang="en-US" altLang="zh-CN" sz="2400" dirty="0" smtClean="0">
                <a:solidFill>
                  <a:srgbClr val="3737FF"/>
                </a:solidFill>
                <a:latin typeface="微软雅黑" panose="020B0503020204020204" pitchFamily="34" charset="-122"/>
                <a:ea typeface="微软雅黑" panose="020B0503020204020204" pitchFamily="34" charset="-122"/>
              </a:rPr>
              <a:t>  select  </a:t>
            </a:r>
            <a:r>
              <a:rPr lang="en-US" altLang="zh-CN" sz="2400" dirty="0">
                <a:solidFill>
                  <a:srgbClr val="3737FF"/>
                </a:solidFill>
                <a:latin typeface="微软雅黑" panose="020B0503020204020204" pitchFamily="34" charset="-122"/>
                <a:ea typeface="微软雅黑" panose="020B0503020204020204" pitchFamily="34" charset="-122"/>
              </a:rPr>
              <a:t>*  </a:t>
            </a:r>
            <a:r>
              <a:rPr lang="en-US" altLang="zh-CN" sz="2400" dirty="0" smtClean="0">
                <a:solidFill>
                  <a:srgbClr val="3737FF"/>
                </a:solidFill>
                <a:latin typeface="微软雅黑" panose="020B0503020204020204" pitchFamily="34" charset="-122"/>
                <a:ea typeface="微软雅黑" panose="020B0503020204020204" pitchFamily="34" charset="-122"/>
              </a:rPr>
              <a:t>from  </a:t>
            </a:r>
            <a:r>
              <a:rPr lang="en-US" altLang="zh-CN" sz="2400" dirty="0">
                <a:solidFill>
                  <a:srgbClr val="3737FF"/>
                </a:solidFill>
                <a:latin typeface="微软雅黑" panose="020B0503020204020204" pitchFamily="34" charset="-122"/>
                <a:ea typeface="微软雅黑" panose="020B0503020204020204" pitchFamily="34" charset="-122"/>
              </a:rPr>
              <a:t>Students </a:t>
            </a:r>
            <a:endParaRPr lang="zh-CN" altLang="en-US" sz="2400" dirty="0">
              <a:solidFill>
                <a:srgbClr val="3737FF"/>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7909445"/>
              </p:ext>
            </p:extLst>
          </p:nvPr>
        </p:nvGraphicFramePr>
        <p:xfrm>
          <a:off x="1994267" y="3946080"/>
          <a:ext cx="7992000" cy="2773680"/>
        </p:xfrm>
        <a:graphic>
          <a:graphicData uri="http://schemas.openxmlformats.org/drawingml/2006/table">
            <a:tbl>
              <a:tblPr firstRow="1" bandRow="1">
                <a:tableStyleId>{46F890A9-2807-4EBB-B81D-B2AA78EC7F39}</a:tableStyleId>
              </a:tblPr>
              <a:tblGrid>
                <a:gridCol w="1598400"/>
                <a:gridCol w="1598400"/>
                <a:gridCol w="1598400"/>
                <a:gridCol w="1598400"/>
                <a:gridCol w="1598400"/>
              </a:tblGrid>
              <a:tr h="370840">
                <a:tc>
                  <a:txBody>
                    <a:bodyPr/>
                    <a:lstStyle/>
                    <a:p>
                      <a:pPr algn="ctr"/>
                      <a:r>
                        <a:rPr lang="en-US" altLang="zh-CN" sz="2000" dirty="0" err="1" smtClean="0">
                          <a:latin typeface="微软雅黑" panose="020B0503020204020204" pitchFamily="34" charset="-122"/>
                          <a:ea typeface="微软雅黑" panose="020B0503020204020204" pitchFamily="34" charset="-122"/>
                        </a:rPr>
                        <a:t>Sno</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Sname</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Ssex</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Birthday</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Dno</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王建平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1995-10-12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刘华</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1997-08-21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范林军</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1998-02-11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D02</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S04</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李伟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1996-12-22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S05</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黄河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1999-10-31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S06</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长江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1994-04-08</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sp>
        <p:nvSpPr>
          <p:cNvPr id="5" name="文本框 4"/>
          <p:cNvSpPr txBox="1"/>
          <p:nvPr/>
        </p:nvSpPr>
        <p:spPr>
          <a:xfrm>
            <a:off x="4724349" y="3539503"/>
            <a:ext cx="2795452"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基本表</a:t>
            </a:r>
            <a:r>
              <a:rPr lang="en-US" altLang="zh-CN" sz="2400" dirty="0" smtClean="0">
                <a:solidFill>
                  <a:srgbClr val="DA3FFF"/>
                </a:solidFill>
                <a:latin typeface="微软雅黑" panose="020B0503020204020204" pitchFamily="34" charset="-122"/>
                <a:ea typeface="微软雅黑" panose="020B0503020204020204" pitchFamily="34" charset="-122"/>
              </a:rPr>
              <a:t>Students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68192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7394" y="521723"/>
            <a:ext cx="10190205" cy="3970318"/>
          </a:xfrm>
          <a:prstGeom prst="rect">
            <a:avLst/>
          </a:prstGeom>
        </p:spPr>
        <p:txBody>
          <a:bodyPr wrap="square">
            <a:spAutoFit/>
          </a:bodyPr>
          <a:lstStyle/>
          <a:p>
            <a:pPr>
              <a:lnSpc>
                <a:spcPct val="150000"/>
              </a:lnSpc>
            </a:pPr>
            <a:r>
              <a:rPr lang="zh-CN" altLang="en-US" sz="2400" dirty="0">
                <a:solidFill>
                  <a:srgbClr val="DA3FFF"/>
                </a:solidFill>
                <a:latin typeface="微软雅黑" panose="020B0503020204020204" pitchFamily="34" charset="-122"/>
                <a:ea typeface="微软雅黑" panose="020B0503020204020204" pitchFamily="34" charset="-122"/>
              </a:rPr>
              <a:t>1.4.2 修改数据</a:t>
            </a:r>
            <a:endParaRPr lang="en-US" altLang="zh-CN" sz="2400" dirty="0">
              <a:solidFill>
                <a:srgbClr val="DA3F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3737FF"/>
                </a:solidFill>
                <a:latin typeface="微软雅黑" panose="020B0503020204020204" pitchFamily="34" charset="-122"/>
                <a:ea typeface="微软雅黑" panose="020B0503020204020204" pitchFamily="34" charset="-122"/>
              </a:rPr>
              <a:t>修改</a:t>
            </a:r>
            <a:r>
              <a:rPr lang="en-US" altLang="zh-CN" sz="2400" dirty="0" smtClean="0">
                <a:solidFill>
                  <a:srgbClr val="3737FF"/>
                </a:solidFill>
                <a:latin typeface="微软雅黑" panose="020B0503020204020204" pitchFamily="34" charset="-122"/>
                <a:ea typeface="微软雅黑" panose="020B0503020204020204" pitchFamily="34" charset="-122"/>
              </a:rPr>
              <a:t>(update)</a:t>
            </a:r>
            <a:r>
              <a:rPr lang="zh-CN" altLang="en-US" sz="2400" dirty="0">
                <a:solidFill>
                  <a:srgbClr val="3737FF"/>
                </a:solidFill>
                <a:latin typeface="微软雅黑" panose="020B0503020204020204" pitchFamily="34" charset="-122"/>
                <a:ea typeface="微软雅黑" panose="020B0503020204020204" pitchFamily="34" charset="-122"/>
              </a:rPr>
              <a:t>操作语句的格式为：</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update  &lt;</a:t>
            </a:r>
            <a:r>
              <a:rPr lang="zh-CN" altLang="en-US" sz="2400" dirty="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&gt;  set </a:t>
            </a:r>
            <a:r>
              <a:rPr lang="en-US" altLang="zh-CN" sz="2400" dirty="0">
                <a:solidFill>
                  <a:srgbClr val="DA3FFF"/>
                </a:solidFill>
                <a:latin typeface="微软雅黑" panose="020B0503020204020204" pitchFamily="34" charset="-122"/>
                <a:ea typeface="微软雅黑" panose="020B0503020204020204" pitchFamily="34" charset="-122"/>
              </a:rPr>
              <a:t>&lt;</a:t>
            </a:r>
            <a:r>
              <a:rPr lang="zh-CN" altLang="en-US" sz="2400" dirty="0">
                <a:solidFill>
                  <a:srgbClr val="DA3FFF"/>
                </a:solidFill>
                <a:latin typeface="微软雅黑" panose="020B0503020204020204" pitchFamily="34" charset="-122"/>
                <a:ea typeface="微软雅黑" panose="020B0503020204020204" pitchFamily="34" charset="-122"/>
              </a:rPr>
              <a:t>列名</a:t>
            </a:r>
            <a:r>
              <a:rPr lang="en-US" altLang="zh-CN" sz="2400" dirty="0">
                <a:solidFill>
                  <a:srgbClr val="DA3FFF"/>
                </a:solidFill>
                <a:latin typeface="微软雅黑" panose="020B0503020204020204" pitchFamily="34" charset="-122"/>
                <a:ea typeface="微软雅黑" panose="020B0503020204020204" pitchFamily="34" charset="-122"/>
              </a:rPr>
              <a:t>1&gt;=&lt;</a:t>
            </a:r>
            <a:r>
              <a:rPr lang="zh-CN" altLang="en-US" sz="2400" dirty="0">
                <a:solidFill>
                  <a:srgbClr val="DA3FFF"/>
                </a:solidFill>
                <a:latin typeface="微软雅黑" panose="020B0503020204020204" pitchFamily="34" charset="-122"/>
                <a:ea typeface="微软雅黑" panose="020B0503020204020204" pitchFamily="34" charset="-122"/>
              </a:rPr>
              <a:t>表达式</a:t>
            </a:r>
            <a:r>
              <a:rPr lang="en-US" altLang="zh-CN" sz="2400" dirty="0">
                <a:solidFill>
                  <a:srgbClr val="DA3FFF"/>
                </a:solidFill>
                <a:latin typeface="微软雅黑" panose="020B0503020204020204" pitchFamily="34" charset="-122"/>
                <a:ea typeface="微软雅黑" panose="020B0503020204020204" pitchFamily="34" charset="-122"/>
              </a:rPr>
              <a:t>1</a:t>
            </a:r>
            <a:r>
              <a:rPr lang="en-US" altLang="zh-CN" sz="2400" dirty="0" smtClean="0">
                <a:solidFill>
                  <a:srgbClr val="DA3FFF"/>
                </a:solidFill>
                <a:latin typeface="微软雅黑" panose="020B0503020204020204" pitchFamily="34" charset="-122"/>
                <a:ea typeface="微软雅黑" panose="020B0503020204020204" pitchFamily="34" charset="-122"/>
              </a:rPr>
              <a:t>&gt;  [</a:t>
            </a:r>
            <a:r>
              <a:rPr lang="zh-CN" altLang="en-US" sz="2400" dirty="0">
                <a:solidFill>
                  <a:srgbClr val="DA3FFF"/>
                </a:solidFill>
                <a:latin typeface="微软雅黑" panose="020B0503020204020204" pitchFamily="34" charset="-122"/>
                <a:ea typeface="微软雅黑" panose="020B0503020204020204" pitchFamily="34" charset="-122"/>
              </a:rPr>
              <a:t>,</a:t>
            </a:r>
            <a:r>
              <a:rPr lang="en-US" altLang="zh-CN" sz="2400" dirty="0">
                <a:solidFill>
                  <a:srgbClr val="DA3FFF"/>
                </a:solidFill>
                <a:latin typeface="微软雅黑" panose="020B0503020204020204" pitchFamily="34" charset="-122"/>
                <a:ea typeface="微软雅黑" panose="020B0503020204020204" pitchFamily="34" charset="-122"/>
              </a:rPr>
              <a:t>&lt;</a:t>
            </a:r>
            <a:r>
              <a:rPr lang="zh-CN" altLang="en-US" sz="2400" dirty="0">
                <a:solidFill>
                  <a:srgbClr val="DA3FFF"/>
                </a:solidFill>
                <a:latin typeface="微软雅黑" panose="020B0503020204020204" pitchFamily="34" charset="-122"/>
                <a:ea typeface="微软雅黑" panose="020B0503020204020204" pitchFamily="34" charset="-122"/>
              </a:rPr>
              <a:t>列名</a:t>
            </a:r>
            <a:r>
              <a:rPr lang="en-US" altLang="zh-CN" sz="2400" dirty="0">
                <a:solidFill>
                  <a:srgbClr val="DA3FFF"/>
                </a:solidFill>
                <a:latin typeface="微软雅黑" panose="020B0503020204020204" pitchFamily="34" charset="-122"/>
                <a:ea typeface="微软雅黑" panose="020B0503020204020204" pitchFamily="34" charset="-122"/>
              </a:rPr>
              <a:t>2&gt;=&lt;</a:t>
            </a:r>
            <a:r>
              <a:rPr lang="zh-CN" altLang="en-US" sz="2400" dirty="0">
                <a:solidFill>
                  <a:srgbClr val="DA3FFF"/>
                </a:solidFill>
                <a:latin typeface="微软雅黑" panose="020B0503020204020204" pitchFamily="34" charset="-122"/>
                <a:ea typeface="微软雅黑" panose="020B0503020204020204" pitchFamily="34" charset="-122"/>
              </a:rPr>
              <a:t>表达式</a:t>
            </a:r>
            <a:r>
              <a:rPr lang="en-US" altLang="zh-CN" sz="2400" dirty="0">
                <a:solidFill>
                  <a:srgbClr val="DA3FFF"/>
                </a:solidFill>
                <a:latin typeface="微软雅黑" panose="020B0503020204020204" pitchFamily="34" charset="-122"/>
                <a:ea typeface="微软雅黑" panose="020B0503020204020204" pitchFamily="34" charset="-122"/>
              </a:rPr>
              <a:t>2</a:t>
            </a:r>
            <a:r>
              <a:rPr lang="en-US" altLang="zh-CN" sz="2400" dirty="0" smtClean="0">
                <a:solidFill>
                  <a:srgbClr val="DA3FFF"/>
                </a:solidFill>
                <a:latin typeface="微软雅黑" panose="020B0503020204020204" pitchFamily="34" charset="-122"/>
                <a:ea typeface="微软雅黑" panose="020B0503020204020204" pitchFamily="34" charset="-122"/>
              </a:rPr>
              <a:t>&gt;…]  [where </a:t>
            </a:r>
            <a:r>
              <a:rPr lang="en-US" altLang="zh-CN" sz="2400" dirty="0">
                <a:solidFill>
                  <a:srgbClr val="DA3FFF"/>
                </a:solidFill>
                <a:latin typeface="微软雅黑" panose="020B0503020204020204" pitchFamily="34" charset="-122"/>
                <a:ea typeface="微软雅黑" panose="020B0503020204020204" pitchFamily="34" charset="-122"/>
              </a:rPr>
              <a:t>&lt;</a:t>
            </a:r>
            <a:r>
              <a:rPr lang="zh-CN" altLang="en-US" sz="2400" dirty="0">
                <a:solidFill>
                  <a:srgbClr val="DA3FFF"/>
                </a:solidFill>
                <a:latin typeface="微软雅黑" panose="020B0503020204020204" pitchFamily="34" charset="-122"/>
                <a:ea typeface="微软雅黑" panose="020B0503020204020204" pitchFamily="34" charset="-122"/>
              </a:rPr>
              <a:t>条件</a:t>
            </a:r>
            <a:r>
              <a:rPr lang="en-US" altLang="zh-CN" sz="2400" dirty="0">
                <a:solidFill>
                  <a:srgbClr val="DA3FFF"/>
                </a:solidFill>
                <a:latin typeface="微软雅黑" panose="020B0503020204020204" pitchFamily="34" charset="-122"/>
                <a:ea typeface="微软雅黑" panose="020B0503020204020204" pitchFamily="34" charset="-122"/>
              </a:rPr>
              <a:t>&gt;]</a:t>
            </a:r>
          </a:p>
          <a:p>
            <a:pPr indent="576000">
              <a:lnSpc>
                <a:spcPct val="150000"/>
              </a:lnSpc>
            </a:pPr>
            <a:r>
              <a:rPr lang="zh-CN" altLang="en-US" sz="2400" dirty="0">
                <a:solidFill>
                  <a:srgbClr val="3737FF"/>
                </a:solidFill>
                <a:latin typeface="微软雅黑" panose="020B0503020204020204" pitchFamily="34" charset="-122"/>
                <a:ea typeface="微软雅黑" panose="020B0503020204020204" pitchFamily="34" charset="-122"/>
              </a:rPr>
              <a:t>说明：修改指定表中</a:t>
            </a:r>
            <a:r>
              <a:rPr lang="zh-CN" altLang="en-US" sz="2400" dirty="0" smtClean="0">
                <a:solidFill>
                  <a:srgbClr val="3737FF"/>
                </a:solidFill>
                <a:latin typeface="微软雅黑" panose="020B0503020204020204" pitchFamily="34" charset="-122"/>
                <a:ea typeface="微软雅黑" panose="020B0503020204020204" pitchFamily="34" charset="-122"/>
              </a:rPr>
              <a:t>满足</a:t>
            </a:r>
            <a:r>
              <a:rPr lang="en-US" altLang="zh-CN" sz="2400" dirty="0" smtClean="0">
                <a:solidFill>
                  <a:srgbClr val="3737FF"/>
                </a:solidFill>
                <a:latin typeface="微软雅黑" panose="020B0503020204020204" pitchFamily="34" charset="-122"/>
                <a:ea typeface="微软雅黑" panose="020B0503020204020204" pitchFamily="34" charset="-122"/>
              </a:rPr>
              <a:t>where</a:t>
            </a:r>
            <a:r>
              <a:rPr lang="zh-CN" altLang="en-US" sz="2400" dirty="0" smtClean="0">
                <a:solidFill>
                  <a:srgbClr val="3737FF"/>
                </a:solidFill>
                <a:latin typeface="微软雅黑" panose="020B0503020204020204" pitchFamily="34" charset="-122"/>
                <a:ea typeface="微软雅黑" panose="020B0503020204020204" pitchFamily="34" charset="-122"/>
              </a:rPr>
              <a:t>子句</a:t>
            </a:r>
            <a:r>
              <a:rPr lang="zh-CN" altLang="en-US" sz="2400" dirty="0">
                <a:solidFill>
                  <a:srgbClr val="3737FF"/>
                </a:solidFill>
                <a:latin typeface="微软雅黑" panose="020B0503020204020204" pitchFamily="34" charset="-122"/>
                <a:ea typeface="微软雅黑" panose="020B0503020204020204" pitchFamily="34" charset="-122"/>
              </a:rPr>
              <a:t>条件的元组。</a:t>
            </a:r>
            <a:r>
              <a:rPr lang="zh-CN" altLang="en-US" sz="2400" dirty="0" smtClean="0">
                <a:solidFill>
                  <a:srgbClr val="3737FF"/>
                </a:solidFill>
                <a:latin typeface="微软雅黑" panose="020B0503020204020204" pitchFamily="34" charset="-122"/>
                <a:ea typeface="微软雅黑" panose="020B0503020204020204" pitchFamily="34" charset="-122"/>
              </a:rPr>
              <a:t>其中</a:t>
            </a:r>
            <a:r>
              <a:rPr lang="en-US" altLang="zh-CN" sz="2400" dirty="0" smtClean="0">
                <a:solidFill>
                  <a:srgbClr val="3737FF"/>
                </a:solidFill>
                <a:latin typeface="微软雅黑" panose="020B0503020204020204" pitchFamily="34" charset="-122"/>
                <a:ea typeface="微软雅黑" panose="020B0503020204020204" pitchFamily="34" charset="-122"/>
              </a:rPr>
              <a:t>set</a:t>
            </a:r>
            <a:r>
              <a:rPr lang="zh-CN" altLang="en-US" sz="2400" dirty="0" smtClean="0">
                <a:solidFill>
                  <a:srgbClr val="3737FF"/>
                </a:solidFill>
                <a:latin typeface="微软雅黑" panose="020B0503020204020204" pitchFamily="34" charset="-122"/>
                <a:ea typeface="微软雅黑" panose="020B0503020204020204" pitchFamily="34" charset="-122"/>
              </a:rPr>
              <a:t>子句</a:t>
            </a:r>
            <a:r>
              <a:rPr lang="zh-CN" altLang="en-US" sz="2400" dirty="0">
                <a:solidFill>
                  <a:srgbClr val="3737FF"/>
                </a:solidFill>
                <a:latin typeface="微软雅黑" panose="020B0503020204020204" pitchFamily="34" charset="-122"/>
                <a:ea typeface="微软雅黑" panose="020B0503020204020204" pitchFamily="34" charset="-122"/>
              </a:rPr>
              <a:t>是用</a:t>
            </a:r>
            <a:r>
              <a:rPr lang="en-US" altLang="zh-CN" sz="2400" dirty="0">
                <a:solidFill>
                  <a:srgbClr val="3737FF"/>
                </a:solidFill>
                <a:latin typeface="微软雅黑" panose="020B0503020204020204" pitchFamily="34" charset="-122"/>
                <a:ea typeface="微软雅黑" panose="020B0503020204020204" pitchFamily="34" charset="-122"/>
              </a:rPr>
              <a:t>&lt;</a:t>
            </a:r>
            <a:r>
              <a:rPr lang="zh-CN" altLang="en-US" sz="2400" dirty="0">
                <a:solidFill>
                  <a:srgbClr val="3737FF"/>
                </a:solidFill>
                <a:latin typeface="微软雅黑" panose="020B0503020204020204" pitchFamily="34" charset="-122"/>
                <a:ea typeface="微软雅黑" panose="020B0503020204020204" pitchFamily="34" charset="-122"/>
              </a:rPr>
              <a:t>表达式</a:t>
            </a:r>
            <a:r>
              <a:rPr lang="en-US" altLang="zh-CN" sz="2400" dirty="0" err="1">
                <a:solidFill>
                  <a:srgbClr val="3737FF"/>
                </a:solidFill>
                <a:latin typeface="微软雅黑" panose="020B0503020204020204" pitchFamily="34" charset="-122"/>
                <a:ea typeface="微软雅黑" panose="020B0503020204020204" pitchFamily="34" charset="-122"/>
              </a:rPr>
              <a:t>i</a:t>
            </a:r>
            <a:r>
              <a:rPr lang="en-US" altLang="zh-CN" sz="2400" dirty="0">
                <a:solidFill>
                  <a:srgbClr val="3737FF"/>
                </a:solidFill>
                <a:latin typeface="微软雅黑" panose="020B0503020204020204" pitchFamily="34" charset="-122"/>
                <a:ea typeface="微软雅黑" panose="020B0503020204020204" pitchFamily="34" charset="-122"/>
              </a:rPr>
              <a:t>&gt;</a:t>
            </a:r>
            <a:r>
              <a:rPr lang="zh-CN" altLang="en-US" sz="2400" dirty="0">
                <a:solidFill>
                  <a:srgbClr val="3737FF"/>
                </a:solidFill>
                <a:latin typeface="微软雅黑" panose="020B0503020204020204" pitchFamily="34" charset="-122"/>
                <a:ea typeface="微软雅黑" panose="020B0503020204020204" pitchFamily="34" charset="-122"/>
              </a:rPr>
              <a:t>的值取代</a:t>
            </a:r>
            <a:r>
              <a:rPr lang="en-US" altLang="zh-CN" sz="2400" dirty="0">
                <a:solidFill>
                  <a:srgbClr val="3737FF"/>
                </a:solidFill>
                <a:latin typeface="微软雅黑" panose="020B0503020204020204" pitchFamily="34" charset="-122"/>
                <a:ea typeface="微软雅黑" panose="020B0503020204020204" pitchFamily="34" charset="-122"/>
              </a:rPr>
              <a:t>&lt;</a:t>
            </a:r>
            <a:r>
              <a:rPr lang="zh-CN" altLang="en-US" sz="2400" dirty="0">
                <a:solidFill>
                  <a:srgbClr val="3737FF"/>
                </a:solidFill>
                <a:latin typeface="微软雅黑" panose="020B0503020204020204" pitchFamily="34" charset="-122"/>
                <a:ea typeface="微软雅黑" panose="020B0503020204020204" pitchFamily="34" charset="-122"/>
              </a:rPr>
              <a:t>列名</a:t>
            </a:r>
            <a:r>
              <a:rPr lang="en-US" altLang="zh-CN" sz="2400" dirty="0" err="1">
                <a:solidFill>
                  <a:srgbClr val="3737FF"/>
                </a:solidFill>
                <a:latin typeface="微软雅黑" panose="020B0503020204020204" pitchFamily="34" charset="-122"/>
                <a:ea typeface="微软雅黑" panose="020B0503020204020204" pitchFamily="34" charset="-122"/>
              </a:rPr>
              <a:t>i</a:t>
            </a:r>
            <a:r>
              <a:rPr lang="en-US" altLang="zh-CN" sz="2400" dirty="0">
                <a:solidFill>
                  <a:srgbClr val="3737FF"/>
                </a:solidFill>
                <a:latin typeface="微软雅黑" panose="020B0503020204020204" pitchFamily="34" charset="-122"/>
                <a:ea typeface="微软雅黑" panose="020B0503020204020204" pitchFamily="34" charset="-122"/>
              </a:rPr>
              <a:t>&gt;</a:t>
            </a:r>
            <a:r>
              <a:rPr lang="zh-CN" altLang="en-US" sz="2400" dirty="0">
                <a:solidFill>
                  <a:srgbClr val="3737FF"/>
                </a:solidFill>
                <a:latin typeface="微软雅黑" panose="020B0503020204020204" pitchFamily="34" charset="-122"/>
                <a:ea typeface="微软雅黑" panose="020B0503020204020204" pitchFamily="34" charset="-122"/>
              </a:rPr>
              <a:t>相应的属性列的值。如果没有</a:t>
            </a:r>
            <a:r>
              <a:rPr lang="en-US" altLang="zh-CN" sz="2400" dirty="0">
                <a:solidFill>
                  <a:srgbClr val="3737FF"/>
                </a:solidFill>
                <a:latin typeface="微软雅黑" panose="020B0503020204020204" pitchFamily="34" charset="-122"/>
                <a:ea typeface="微软雅黑" panose="020B0503020204020204" pitchFamily="34" charset="-122"/>
              </a:rPr>
              <a:t>WHERE</a:t>
            </a:r>
            <a:r>
              <a:rPr lang="zh-CN" altLang="en-US" sz="2400" dirty="0">
                <a:solidFill>
                  <a:srgbClr val="3737FF"/>
                </a:solidFill>
                <a:latin typeface="微软雅黑" panose="020B0503020204020204" pitchFamily="34" charset="-122"/>
                <a:ea typeface="微软雅黑" panose="020B0503020204020204" pitchFamily="34" charset="-122"/>
              </a:rPr>
              <a:t>子句，表示修改表中所有元组</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95998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5016" y="315782"/>
            <a:ext cx="10272584" cy="2862322"/>
          </a:xfrm>
          <a:prstGeom prst="rect">
            <a:avLst/>
          </a:prstGeom>
        </p:spPr>
        <p:txBody>
          <a:bodyPr wrap="square">
            <a:spAutoFit/>
          </a:bodyPr>
          <a:lstStyle/>
          <a:p>
            <a:pPr>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例</a:t>
            </a:r>
            <a:r>
              <a:rPr lang="en-US" altLang="zh-CN" sz="2400" dirty="0">
                <a:solidFill>
                  <a:srgbClr val="3737FF"/>
                </a:solidFill>
                <a:latin typeface="微软雅黑" panose="020B0503020204020204" pitchFamily="34" charset="-122"/>
                <a:ea typeface="微软雅黑" panose="020B0503020204020204" pitchFamily="34" charset="-122"/>
              </a:rPr>
              <a:t>1.52  </a:t>
            </a:r>
            <a:r>
              <a:rPr lang="zh-CN" altLang="en-US" sz="2400" dirty="0">
                <a:solidFill>
                  <a:srgbClr val="3737FF"/>
                </a:solidFill>
                <a:latin typeface="微软雅黑" panose="020B0503020204020204" pitchFamily="34" charset="-122"/>
                <a:ea typeface="微软雅黑" panose="020B0503020204020204" pitchFamily="34" charset="-122"/>
              </a:rPr>
              <a:t>将学号为“</a:t>
            </a:r>
            <a:r>
              <a:rPr lang="en-US" altLang="zh-CN" sz="2400" dirty="0">
                <a:solidFill>
                  <a:srgbClr val="3737FF"/>
                </a:solidFill>
                <a:latin typeface="微软雅黑" panose="020B0503020204020204" pitchFamily="34" charset="-122"/>
                <a:ea typeface="微软雅黑" panose="020B0503020204020204" pitchFamily="34" charset="-122"/>
              </a:rPr>
              <a:t>S03”</a:t>
            </a:r>
            <a:r>
              <a:rPr lang="zh-CN" altLang="en-US" sz="2400" dirty="0">
                <a:solidFill>
                  <a:srgbClr val="3737FF"/>
                </a:solidFill>
                <a:latin typeface="微软雅黑" panose="020B0503020204020204" pitchFamily="34" charset="-122"/>
                <a:ea typeface="微软雅黑" panose="020B0503020204020204" pitchFamily="34" charset="-122"/>
              </a:rPr>
              <a:t>的学生年龄改为</a:t>
            </a:r>
            <a:r>
              <a:rPr lang="en-US" altLang="zh-CN" sz="2400" dirty="0">
                <a:solidFill>
                  <a:srgbClr val="3737FF"/>
                </a:solidFill>
                <a:latin typeface="微软雅黑" panose="020B0503020204020204" pitchFamily="34" charset="-122"/>
                <a:ea typeface="微软雅黑" panose="020B0503020204020204" pitchFamily="34" charset="-122"/>
              </a:rPr>
              <a:t>22</a:t>
            </a:r>
            <a:r>
              <a:rPr lang="zh-CN" altLang="en-US" sz="2400" dirty="0">
                <a:solidFill>
                  <a:srgbClr val="3737FF"/>
                </a:solidFill>
                <a:latin typeface="微软雅黑" panose="020B0503020204020204" pitchFamily="34" charset="-122"/>
                <a:ea typeface="微软雅黑" panose="020B0503020204020204" pitchFamily="34" charset="-122"/>
              </a:rPr>
              <a:t>岁，即要修改满足条件的一个元组的属性值。</a:t>
            </a:r>
          </a:p>
          <a:p>
            <a:pPr>
              <a:lnSpc>
                <a:spcPct val="150000"/>
              </a:lnSpc>
              <a:buFont typeface="Symbol" panose="05050102010706020507" pitchFamily="18" charset="2"/>
              <a:buNone/>
            </a:pPr>
            <a:r>
              <a:rPr lang="en-US" altLang="zh-CN" sz="2400" dirty="0">
                <a:solidFill>
                  <a:srgbClr val="DA3FFF"/>
                </a:solidFill>
                <a:latin typeface="微软雅黑" panose="020B0503020204020204" pitchFamily="34" charset="-122"/>
                <a:ea typeface="微软雅黑" panose="020B0503020204020204" pitchFamily="34" charset="-122"/>
              </a:rPr>
              <a:t>update  Students  set Sage=22  where  </a:t>
            </a:r>
            <a:r>
              <a:rPr lang="en-US" altLang="zh-CN" sz="2400" dirty="0" err="1">
                <a:solidFill>
                  <a:srgbClr val="DA3FFF"/>
                </a:solidFill>
                <a:latin typeface="微软雅黑" panose="020B0503020204020204" pitchFamily="34" charset="-122"/>
                <a:ea typeface="微软雅黑" panose="020B0503020204020204" pitchFamily="34" charset="-122"/>
              </a:rPr>
              <a:t>Sno</a:t>
            </a:r>
            <a:r>
              <a:rPr lang="en-US" altLang="zh-CN" sz="2400" dirty="0">
                <a:solidFill>
                  <a:srgbClr val="DA3FFF"/>
                </a:solidFill>
                <a:latin typeface="微软雅黑" panose="020B0503020204020204" pitchFamily="34" charset="-122"/>
                <a:ea typeface="微软雅黑" panose="020B0503020204020204" pitchFamily="34" charset="-122"/>
              </a:rPr>
              <a:t>=’S03’</a:t>
            </a: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例</a:t>
            </a:r>
            <a:r>
              <a:rPr lang="en-US" altLang="zh-CN" sz="2400" dirty="0">
                <a:solidFill>
                  <a:srgbClr val="3737FF"/>
                </a:solidFill>
                <a:latin typeface="微软雅黑" panose="020B0503020204020204" pitchFamily="34" charset="-122"/>
                <a:ea typeface="微软雅黑" panose="020B0503020204020204" pitchFamily="34" charset="-122"/>
              </a:rPr>
              <a:t>1.53 </a:t>
            </a:r>
            <a:r>
              <a:rPr lang="zh-CN" altLang="en-US" sz="2400" dirty="0">
                <a:solidFill>
                  <a:srgbClr val="3737FF"/>
                </a:solidFill>
                <a:latin typeface="微软雅黑" panose="020B0503020204020204" pitchFamily="34" charset="-122"/>
                <a:ea typeface="微软雅黑" panose="020B0503020204020204" pitchFamily="34" charset="-122"/>
              </a:rPr>
              <a:t>将所有学生的年龄增加</a:t>
            </a:r>
            <a:r>
              <a:rPr lang="en-US" altLang="zh-CN" sz="2400" dirty="0">
                <a:solidFill>
                  <a:srgbClr val="3737FF"/>
                </a:solidFill>
                <a:latin typeface="微软雅黑" panose="020B0503020204020204" pitchFamily="34" charset="-122"/>
                <a:ea typeface="微软雅黑" panose="020B0503020204020204" pitchFamily="34" charset="-122"/>
              </a:rPr>
              <a:t>1</a:t>
            </a:r>
            <a:r>
              <a:rPr lang="zh-CN" altLang="en-US" sz="2400" dirty="0">
                <a:solidFill>
                  <a:srgbClr val="3737FF"/>
                </a:solidFill>
                <a:latin typeface="微软雅黑" panose="020B0503020204020204" pitchFamily="34" charset="-122"/>
                <a:ea typeface="微软雅黑" panose="020B0503020204020204" pitchFamily="34" charset="-122"/>
              </a:rPr>
              <a:t>岁，即要修改多个元组的值。</a:t>
            </a:r>
          </a:p>
          <a:p>
            <a:pPr>
              <a:lnSpc>
                <a:spcPct val="150000"/>
              </a:lnSpc>
              <a:buFont typeface="Symbol" panose="05050102010706020507" pitchFamily="18" charset="2"/>
              <a:buNone/>
            </a:pPr>
            <a:r>
              <a:rPr lang="en-US" altLang="zh-CN" sz="2400" dirty="0">
                <a:solidFill>
                  <a:srgbClr val="DA3FFF"/>
                </a:solidFill>
                <a:latin typeface="微软雅黑" panose="020B0503020204020204" pitchFamily="34" charset="-122"/>
                <a:ea typeface="微软雅黑" panose="020B0503020204020204" pitchFamily="34" charset="-122"/>
              </a:rPr>
              <a:t>update  Students  set  </a:t>
            </a:r>
            <a:r>
              <a:rPr lang="en-US" altLang="zh-CN" sz="2400" dirty="0" smtClean="0">
                <a:solidFill>
                  <a:srgbClr val="DA3FFF"/>
                </a:solidFill>
                <a:latin typeface="微软雅黑" panose="020B0503020204020204" pitchFamily="34" charset="-122"/>
                <a:ea typeface="微软雅黑" panose="020B0503020204020204" pitchFamily="34" charset="-122"/>
              </a:rPr>
              <a:t>Sage=Sage+1</a:t>
            </a:r>
            <a:endParaRPr lang="zh-CN" altLang="en-US" sz="2400" dirty="0">
              <a:solidFill>
                <a:srgbClr val="DA3FFF"/>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56790062"/>
              </p:ext>
            </p:extLst>
          </p:nvPr>
        </p:nvGraphicFramePr>
        <p:xfrm>
          <a:off x="2208455" y="3690711"/>
          <a:ext cx="7992000" cy="2773680"/>
        </p:xfrm>
        <a:graphic>
          <a:graphicData uri="http://schemas.openxmlformats.org/drawingml/2006/table">
            <a:tbl>
              <a:tblPr firstRow="1" bandRow="1">
                <a:tableStyleId>{46F890A9-2807-4EBB-B81D-B2AA78EC7F39}</a:tableStyleId>
              </a:tblPr>
              <a:tblGrid>
                <a:gridCol w="1598400"/>
                <a:gridCol w="1598400"/>
                <a:gridCol w="1598400"/>
                <a:gridCol w="1598400"/>
                <a:gridCol w="1598400"/>
              </a:tblGrid>
              <a:tr h="370840">
                <a:tc>
                  <a:txBody>
                    <a:bodyPr/>
                    <a:lstStyle/>
                    <a:p>
                      <a:pPr algn="ctr"/>
                      <a:r>
                        <a:rPr lang="en-US" altLang="zh-CN" sz="2000" dirty="0" err="1" smtClean="0">
                          <a:latin typeface="微软雅黑" panose="020B0503020204020204" pitchFamily="34" charset="-122"/>
                          <a:ea typeface="微软雅黑" panose="020B0503020204020204" pitchFamily="34" charset="-122"/>
                        </a:rPr>
                        <a:t>Sno</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Sname</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Ssex</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Birthday</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Dno</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王建平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1995-10-12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刘华</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1997-08-21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D01</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范林军</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1998-02-11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D02</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S04</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李伟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1996-12-22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S05</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黄河</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1999-10-31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S06</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长江</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rPr>
                        <a:t>男</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1994-04-08</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D03</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sp>
        <p:nvSpPr>
          <p:cNvPr id="5" name="文本框 4"/>
          <p:cNvSpPr txBox="1"/>
          <p:nvPr/>
        </p:nvSpPr>
        <p:spPr>
          <a:xfrm>
            <a:off x="4938537" y="3284134"/>
            <a:ext cx="2795452"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基本表</a:t>
            </a:r>
            <a:r>
              <a:rPr lang="en-US" altLang="zh-CN" sz="2400" dirty="0" smtClean="0">
                <a:solidFill>
                  <a:srgbClr val="DA3FFF"/>
                </a:solidFill>
                <a:latin typeface="微软雅黑" panose="020B0503020204020204" pitchFamily="34" charset="-122"/>
                <a:ea typeface="微软雅黑" panose="020B0503020204020204" pitchFamily="34" charset="-122"/>
              </a:rPr>
              <a:t>Students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769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4402" y="258106"/>
            <a:ext cx="6394742" cy="6186309"/>
          </a:xfrm>
          <a:prstGeom prst="rect">
            <a:avLst/>
          </a:prstGeom>
        </p:spPr>
        <p:txBody>
          <a:bodyPr wrap="square">
            <a:spAutoFit/>
          </a:bodyPr>
          <a:lstStyle/>
          <a:p>
            <a:pPr>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3. </a:t>
            </a:r>
            <a:r>
              <a:rPr lang="zh-CN" altLang="en-US" sz="2400" dirty="0" smtClean="0">
                <a:solidFill>
                  <a:srgbClr val="3737FF"/>
                </a:solidFill>
                <a:latin typeface="微软雅黑" panose="020B0503020204020204" pitchFamily="34" charset="-122"/>
                <a:ea typeface="微软雅黑" panose="020B0503020204020204" pitchFamily="34" charset="-122"/>
              </a:rPr>
              <a:t>删除数据</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3737FF"/>
                </a:solidFill>
                <a:latin typeface="微软雅黑" panose="020B0503020204020204" pitchFamily="34" charset="-122"/>
                <a:ea typeface="微软雅黑" panose="020B0503020204020204" pitchFamily="34" charset="-122"/>
              </a:rPr>
              <a:t>删除</a:t>
            </a:r>
            <a:r>
              <a:rPr lang="en-US" altLang="zh-CN" sz="2400" dirty="0" smtClean="0">
                <a:solidFill>
                  <a:srgbClr val="3737FF"/>
                </a:solidFill>
                <a:latin typeface="微软雅黑" panose="020B0503020204020204" pitchFamily="34" charset="-122"/>
                <a:ea typeface="微软雅黑" panose="020B0503020204020204" pitchFamily="34" charset="-122"/>
              </a:rPr>
              <a:t>(DELETE)</a:t>
            </a:r>
            <a:r>
              <a:rPr lang="zh-CN" altLang="en-US" sz="2400" dirty="0" smtClean="0">
                <a:solidFill>
                  <a:srgbClr val="3737FF"/>
                </a:solidFill>
                <a:latin typeface="微软雅黑" panose="020B0503020204020204" pitchFamily="34" charset="-122"/>
                <a:ea typeface="微软雅黑" panose="020B0503020204020204" pitchFamily="34" charset="-122"/>
              </a:rPr>
              <a:t>语句的一般格式为：</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      delete  from &lt;</a:t>
            </a:r>
            <a:r>
              <a:rPr lang="zh-CN" altLang="en-US" sz="2400" dirty="0" smtClean="0">
                <a:solidFill>
                  <a:srgbClr val="DA3FFF"/>
                </a:solidFill>
                <a:latin typeface="微软雅黑" panose="020B0503020204020204" pitchFamily="34" charset="-122"/>
                <a:ea typeface="微软雅黑" panose="020B0503020204020204" pitchFamily="34" charset="-122"/>
              </a:rPr>
              <a:t>表名</a:t>
            </a:r>
            <a:r>
              <a:rPr lang="en-US" altLang="zh-CN" sz="2400" dirty="0" smtClean="0">
                <a:solidFill>
                  <a:srgbClr val="DA3FFF"/>
                </a:solidFill>
                <a:latin typeface="微软雅黑" panose="020B0503020204020204" pitchFamily="34" charset="-122"/>
                <a:ea typeface="微软雅黑" panose="020B0503020204020204" pitchFamily="34" charset="-122"/>
              </a:rPr>
              <a:t>&gt;  [where&lt;</a:t>
            </a:r>
            <a:r>
              <a:rPr lang="zh-CN" altLang="en-US" sz="2400" dirty="0" smtClean="0">
                <a:solidFill>
                  <a:srgbClr val="DA3FFF"/>
                </a:solidFill>
                <a:latin typeface="微软雅黑" panose="020B0503020204020204" pitchFamily="34" charset="-122"/>
                <a:ea typeface="微软雅黑" panose="020B0503020204020204" pitchFamily="34" charset="-122"/>
              </a:rPr>
              <a:t>条件</a:t>
            </a:r>
            <a:r>
              <a:rPr lang="en-US" altLang="zh-CN" sz="2400" dirty="0" smtClean="0">
                <a:solidFill>
                  <a:srgbClr val="DA3FFF"/>
                </a:solidFill>
                <a:latin typeface="微软雅黑" panose="020B0503020204020204" pitchFamily="34" charset="-122"/>
                <a:ea typeface="微软雅黑" panose="020B0503020204020204" pitchFamily="34" charset="-122"/>
              </a:rPr>
              <a:t>&gt;]</a:t>
            </a:r>
            <a:r>
              <a:rPr lang="zh-CN" altLang="en-US" sz="2400" dirty="0" smtClean="0">
                <a:solidFill>
                  <a:srgbClr val="DA3FFF"/>
                </a:solidFill>
                <a:latin typeface="微软雅黑" panose="020B0503020204020204" pitchFamily="34" charset="-122"/>
                <a:ea typeface="微软雅黑" panose="020B0503020204020204" pitchFamily="34" charset="-122"/>
              </a:rPr>
              <a:t>；</a:t>
            </a:r>
          </a:p>
          <a:p>
            <a:pPr>
              <a:lnSpc>
                <a:spcPct val="150000"/>
              </a:lnSpc>
            </a:pPr>
            <a:r>
              <a:rPr lang="zh-CN" altLang="en-US" sz="2400" dirty="0" smtClean="0">
                <a:solidFill>
                  <a:srgbClr val="3737FF"/>
                </a:solidFill>
                <a:latin typeface="微软雅黑" panose="020B0503020204020204" pitchFamily="34" charset="-122"/>
                <a:ea typeface="微软雅黑" panose="020B0503020204020204" pitchFamily="34" charset="-122"/>
              </a:rPr>
              <a:t>说明：</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     ⑴ </a:t>
            </a:r>
            <a:r>
              <a:rPr lang="zh-CN" altLang="en-US" sz="2400" dirty="0" smtClean="0">
                <a:solidFill>
                  <a:srgbClr val="3737FF"/>
                </a:solidFill>
                <a:latin typeface="微软雅黑" panose="020B0503020204020204" pitchFamily="34" charset="-122"/>
                <a:ea typeface="微软雅黑" panose="020B0503020204020204" pitchFamily="34" charset="-122"/>
              </a:rPr>
              <a:t>该语句从指定表中删除满足</a:t>
            </a:r>
            <a:r>
              <a:rPr lang="en-US" altLang="zh-CN" sz="2400" dirty="0" smtClean="0">
                <a:solidFill>
                  <a:srgbClr val="3737FF"/>
                </a:solidFill>
                <a:latin typeface="微软雅黑" panose="020B0503020204020204" pitchFamily="34" charset="-122"/>
                <a:ea typeface="微软雅黑" panose="020B0503020204020204" pitchFamily="34" charset="-122"/>
              </a:rPr>
              <a:t>where</a:t>
            </a:r>
            <a:r>
              <a:rPr lang="zh-CN" altLang="en-US" sz="2400" dirty="0" smtClean="0">
                <a:solidFill>
                  <a:srgbClr val="3737FF"/>
                </a:solidFill>
                <a:latin typeface="微软雅黑" panose="020B0503020204020204" pitchFamily="34" charset="-122"/>
                <a:ea typeface="微软雅黑" panose="020B0503020204020204" pitchFamily="34" charset="-122"/>
              </a:rPr>
              <a:t>条件的所有元组。</a:t>
            </a:r>
            <a:r>
              <a:rPr lang="zh-CN" altLang="en-US" sz="2400" dirty="0" smtClean="0">
                <a:solidFill>
                  <a:srgbClr val="D937FF"/>
                </a:solidFill>
                <a:latin typeface="微软雅黑" panose="020B0503020204020204" pitchFamily="34" charset="-122"/>
                <a:ea typeface="微软雅黑" panose="020B0503020204020204" pitchFamily="34" charset="-122"/>
              </a:rPr>
              <a:t>没有</a:t>
            </a:r>
            <a:r>
              <a:rPr lang="en-US" altLang="zh-CN" sz="2400" dirty="0" smtClean="0">
                <a:solidFill>
                  <a:srgbClr val="D937FF"/>
                </a:solidFill>
                <a:latin typeface="微软雅黑" panose="020B0503020204020204" pitchFamily="34" charset="-122"/>
                <a:ea typeface="微软雅黑" panose="020B0503020204020204" pitchFamily="34" charset="-122"/>
              </a:rPr>
              <a:t>where</a:t>
            </a:r>
            <a:r>
              <a:rPr lang="zh-CN" altLang="en-US" sz="2400" dirty="0" smtClean="0">
                <a:solidFill>
                  <a:srgbClr val="D937FF"/>
                </a:solidFill>
                <a:latin typeface="微软雅黑" panose="020B0503020204020204" pitchFamily="34" charset="-122"/>
                <a:ea typeface="微软雅黑" panose="020B0503020204020204" pitchFamily="34" charset="-122"/>
              </a:rPr>
              <a:t>子句表示删除表中全部元组，基本表成为空表。</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     ⑵ </a:t>
            </a:r>
            <a:r>
              <a:rPr lang="zh-CN" altLang="en-US" sz="2400" dirty="0" smtClean="0">
                <a:solidFill>
                  <a:srgbClr val="3737FF"/>
                </a:solidFill>
                <a:latin typeface="微软雅黑" panose="020B0503020204020204" pitchFamily="34" charset="-122"/>
                <a:ea typeface="微软雅黑" panose="020B0503020204020204" pitchFamily="34" charset="-122"/>
              </a:rPr>
              <a:t>增删改操作每次只能对一个表进行，且必须注意基本表之间的</a:t>
            </a:r>
            <a:r>
              <a:rPr lang="zh-CN" altLang="en-US" sz="2400" dirty="0" smtClean="0">
                <a:solidFill>
                  <a:srgbClr val="D937FF"/>
                </a:solidFill>
                <a:latin typeface="微软雅黑" panose="020B0503020204020204" pitchFamily="34" charset="-122"/>
                <a:ea typeface="微软雅黑" panose="020B0503020204020204" pitchFamily="34" charset="-122"/>
              </a:rPr>
              <a:t>参照完整性</a:t>
            </a:r>
            <a:r>
              <a:rPr lang="zh-CN" altLang="en-US" sz="2400" dirty="0" smtClean="0">
                <a:solidFill>
                  <a:srgbClr val="3737FF"/>
                </a:solidFill>
                <a:latin typeface="微软雅黑" panose="020B0503020204020204" pitchFamily="34" charset="-122"/>
                <a:ea typeface="微软雅黑" panose="020B0503020204020204" pitchFamily="34" charset="-122"/>
              </a:rPr>
              <a:t>和</a:t>
            </a:r>
            <a:r>
              <a:rPr lang="zh-CN" altLang="en-US" sz="2400" dirty="0" smtClean="0">
                <a:solidFill>
                  <a:srgbClr val="D937FF"/>
                </a:solidFill>
                <a:latin typeface="微软雅黑" panose="020B0503020204020204" pitchFamily="34" charset="-122"/>
                <a:ea typeface="微软雅黑" panose="020B0503020204020204" pitchFamily="34" charset="-122"/>
              </a:rPr>
              <a:t>操作顺序</a:t>
            </a:r>
            <a:r>
              <a:rPr lang="zh-CN" altLang="en-US" sz="2400" dirty="0" smtClean="0">
                <a:solidFill>
                  <a:srgbClr val="3737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比如：</a:t>
            </a:r>
            <a:r>
              <a:rPr lang="en-US" altLang="zh-CN" sz="2400" dirty="0" smtClean="0">
                <a:solidFill>
                  <a:srgbClr val="3737FF"/>
                </a:solidFill>
                <a:latin typeface="微软雅黑" panose="020B0503020204020204" pitchFamily="34" charset="-122"/>
                <a:ea typeface="微软雅黑" panose="020B0503020204020204" pitchFamily="34" charset="-122"/>
              </a:rPr>
              <a:t>delete  from  Reports  where  </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en-US" altLang="zh-CN" sz="2400" dirty="0" smtClean="0">
                <a:solidFill>
                  <a:srgbClr val="3737FF"/>
                </a:solidFill>
                <a:latin typeface="微软雅黑" panose="020B0503020204020204" pitchFamily="34" charset="-122"/>
                <a:ea typeface="微软雅黑" panose="020B0503020204020204" pitchFamily="34" charset="-122"/>
              </a:rPr>
              <a:t>=’S04’ and </a:t>
            </a:r>
            <a:r>
              <a:rPr lang="en-US" altLang="zh-CN" sz="2400" dirty="0" err="1" smtClean="0">
                <a:solidFill>
                  <a:srgbClr val="3737FF"/>
                </a:solidFill>
                <a:latin typeface="微软雅黑" panose="020B0503020204020204" pitchFamily="34" charset="-122"/>
                <a:ea typeface="微软雅黑" panose="020B0503020204020204" pitchFamily="34" charset="-122"/>
              </a:rPr>
              <a:t>Cno</a:t>
            </a:r>
            <a:r>
              <a:rPr lang="en-US" altLang="zh-CN" sz="2400" dirty="0" smtClean="0">
                <a:solidFill>
                  <a:srgbClr val="3737FF"/>
                </a:solidFill>
                <a:latin typeface="微软雅黑" panose="020B0503020204020204" pitchFamily="34" charset="-122"/>
                <a:ea typeface="微软雅黑" panose="020B0503020204020204" pitchFamily="34" charset="-122"/>
              </a:rPr>
              <a:t>=’C02’ </a:t>
            </a:r>
            <a:endParaRPr lang="zh-CN" altLang="en-US" sz="2400" dirty="0">
              <a:solidFill>
                <a:srgbClr val="3737FF"/>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35304274"/>
              </p:ext>
            </p:extLst>
          </p:nvPr>
        </p:nvGraphicFramePr>
        <p:xfrm>
          <a:off x="7449185" y="2617246"/>
          <a:ext cx="4447176" cy="3566160"/>
        </p:xfrm>
        <a:graphic>
          <a:graphicData uri="http://schemas.openxmlformats.org/drawingml/2006/table">
            <a:tbl>
              <a:tblPr firstRow="1" bandRow="1">
                <a:tableStyleId>{46F890A9-2807-4EBB-B81D-B2AA78EC7F39}</a:tableStyleId>
              </a:tblPr>
              <a:tblGrid>
                <a:gridCol w="1482392"/>
                <a:gridCol w="1482392"/>
                <a:gridCol w="1482392"/>
              </a:tblGrid>
              <a:tr h="360000">
                <a:tc>
                  <a:txBody>
                    <a:bodyPr/>
                    <a:lstStyle/>
                    <a:p>
                      <a:pPr algn="ctr"/>
                      <a:r>
                        <a:rPr lang="en-US" altLang="zh-CN" sz="2000" dirty="0" err="1" smtClean="0">
                          <a:latin typeface="微软雅黑" panose="020B0503020204020204" pitchFamily="34" charset="-122"/>
                          <a:ea typeface="微软雅黑" panose="020B0503020204020204" pitchFamily="34" charset="-122"/>
                        </a:rPr>
                        <a:t>Sno</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err="1" smtClean="0">
                          <a:latin typeface="微软雅黑" panose="020B0503020204020204" pitchFamily="34" charset="-122"/>
                          <a:ea typeface="微软雅黑" panose="020B0503020204020204" pitchFamily="34" charset="-122"/>
                        </a:rPr>
                        <a:t>Cno</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Grade</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84</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90</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94</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82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C01</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72</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C02</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90</a:t>
                      </a:r>
                      <a:endParaRPr lang="zh-CN" altLang="en-US" sz="2000" dirty="0">
                        <a:latin typeface="微软雅黑" panose="020B0503020204020204" pitchFamily="34" charset="-122"/>
                        <a:ea typeface="微软雅黑" panose="020B0503020204020204" pitchFamily="34" charset="-122"/>
                      </a:endParaRPr>
                    </a:p>
                  </a:txBody>
                  <a:tcPr anchor="ctr"/>
                </a:tc>
              </a:tr>
              <a:tr h="360000">
                <a:tc>
                  <a:txBody>
                    <a:bodyPr/>
                    <a:lstStyle/>
                    <a:p>
                      <a:pPr algn="ctr"/>
                      <a:r>
                        <a:rPr lang="en-US" altLang="zh-CN" sz="2000" dirty="0" smtClean="0">
                          <a:latin typeface="微软雅黑" panose="020B0503020204020204" pitchFamily="34" charset="-122"/>
                          <a:ea typeface="微软雅黑" panose="020B0503020204020204" pitchFamily="34" charset="-122"/>
                        </a:rPr>
                        <a:t>S04</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C03</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smtClean="0">
                          <a:latin typeface="微软雅黑" panose="020B0503020204020204" pitchFamily="34" charset="-122"/>
                          <a:ea typeface="微软雅黑" panose="020B0503020204020204" pitchFamily="34" charset="-122"/>
                        </a:rPr>
                        <a:t>75</a:t>
                      </a:r>
                      <a:endParaRPr lang="zh-CN" altLang="en-US" sz="2000" dirty="0">
                        <a:latin typeface="微软雅黑" panose="020B0503020204020204" pitchFamily="34" charset="-122"/>
                        <a:ea typeface="微软雅黑" panose="020B0503020204020204" pitchFamily="34" charset="-122"/>
                      </a:endParaRPr>
                    </a:p>
                  </a:txBody>
                  <a:tcPr anchor="ctr"/>
                </a:tc>
              </a:tr>
            </a:tbl>
          </a:graphicData>
        </a:graphic>
      </p:graphicFrame>
      <p:sp>
        <p:nvSpPr>
          <p:cNvPr id="4" name="文本框 3"/>
          <p:cNvSpPr txBox="1"/>
          <p:nvPr/>
        </p:nvSpPr>
        <p:spPr>
          <a:xfrm>
            <a:off x="8682901" y="2204443"/>
            <a:ext cx="2098761" cy="461665"/>
          </a:xfrm>
          <a:prstGeom prst="rect">
            <a:avLst/>
          </a:prstGeom>
          <a:noFill/>
        </p:spPr>
        <p:txBody>
          <a:bodyPr wrap="square" rtlCol="0">
            <a:spAutoFit/>
          </a:bodyPr>
          <a:lstStyle/>
          <a:p>
            <a:pPr algn="ctr"/>
            <a:r>
              <a:rPr lang="zh-CN" altLang="en-US" sz="2400" dirty="0" smtClean="0">
                <a:solidFill>
                  <a:srgbClr val="DA3FFF"/>
                </a:solidFill>
                <a:latin typeface="微软雅黑" panose="020B0503020204020204" pitchFamily="34" charset="-122"/>
                <a:ea typeface="微软雅黑" panose="020B0503020204020204" pitchFamily="34" charset="-122"/>
              </a:rPr>
              <a:t>关系</a:t>
            </a:r>
            <a:r>
              <a:rPr lang="en-US" altLang="zh-CN" sz="2400" dirty="0" smtClean="0">
                <a:solidFill>
                  <a:srgbClr val="DA3FFF"/>
                </a:solidFill>
                <a:latin typeface="微软雅黑" panose="020B0503020204020204" pitchFamily="34" charset="-122"/>
                <a:ea typeface="微软雅黑" panose="020B0503020204020204" pitchFamily="34" charset="-122"/>
              </a:rPr>
              <a:t>Reports</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711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1448" y="452734"/>
            <a:ext cx="10420865" cy="3970318"/>
          </a:xfrm>
          <a:prstGeom prst="rect">
            <a:avLst/>
          </a:prstGeom>
        </p:spPr>
        <p:txBody>
          <a:bodyPr wrap="square">
            <a:spAutoFit/>
          </a:bodyPr>
          <a:lstStyle/>
          <a:p>
            <a:pPr algn="just">
              <a:lnSpc>
                <a:spcPct val="150000"/>
              </a:lnSpc>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1</a:t>
            </a:r>
            <a:r>
              <a:rPr lang="zh-CN" altLang="en-US" sz="2400" dirty="0" smtClean="0">
                <a:solidFill>
                  <a:srgbClr val="DA3FFF"/>
                </a:solidFill>
                <a:latin typeface="微软雅黑" panose="020B0503020204020204" pitchFamily="34" charset="-122"/>
                <a:ea typeface="微软雅黑" panose="020B0503020204020204" pitchFamily="34" charset="-122"/>
              </a:rPr>
              <a:t>.</a:t>
            </a:r>
            <a:r>
              <a:rPr lang="en-US" altLang="zh-CN" sz="2400" dirty="0" smtClean="0">
                <a:solidFill>
                  <a:srgbClr val="DA3FFF"/>
                </a:solidFill>
                <a:latin typeface="微软雅黑" panose="020B0503020204020204" pitchFamily="34" charset="-122"/>
                <a:ea typeface="微软雅黑" panose="020B0503020204020204" pitchFamily="34" charset="-122"/>
              </a:rPr>
              <a:t>4</a:t>
            </a:r>
            <a:r>
              <a:rPr lang="zh-CN" altLang="en-US" sz="2400" dirty="0" smtClean="0">
                <a:solidFill>
                  <a:srgbClr val="DA3FFF"/>
                </a:solidFill>
                <a:latin typeface="微软雅黑" panose="020B0503020204020204" pitchFamily="34" charset="-122"/>
                <a:ea typeface="微软雅黑" panose="020B0503020204020204" pitchFamily="34" charset="-122"/>
              </a:rPr>
              <a:t> </a:t>
            </a:r>
            <a:r>
              <a:rPr lang="en-US" altLang="zh-CN" sz="2400" dirty="0">
                <a:solidFill>
                  <a:srgbClr val="DA3FFF"/>
                </a:solidFill>
                <a:latin typeface="微软雅黑" panose="020B0503020204020204" pitchFamily="34" charset="-122"/>
                <a:ea typeface="微软雅黑" panose="020B0503020204020204" pitchFamily="34" charset="-122"/>
              </a:rPr>
              <a:t>SQL</a:t>
            </a:r>
            <a:r>
              <a:rPr lang="zh-CN" altLang="en-US" sz="2400" dirty="0">
                <a:solidFill>
                  <a:srgbClr val="DA3FFF"/>
                </a:solidFill>
                <a:latin typeface="微软雅黑" panose="020B0503020204020204" pitchFamily="34" charset="-122"/>
                <a:ea typeface="微软雅黑" panose="020B0503020204020204" pitchFamily="34" charset="-122"/>
              </a:rPr>
              <a:t>的视图           </a:t>
            </a:r>
            <a:endParaRPr lang="en-US" altLang="zh-CN" sz="2400" dirty="0">
              <a:solidFill>
                <a:srgbClr val="DA3FFF"/>
              </a:solidFill>
              <a:latin typeface="微软雅黑" panose="020B0503020204020204" pitchFamily="34" charset="-122"/>
              <a:ea typeface="微软雅黑" panose="020B0503020204020204" pitchFamily="34" charset="-122"/>
            </a:endParaRPr>
          </a:p>
          <a:p>
            <a:pPr indent="576000" algn="just">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视图是从一个或几个基本表(或视图)导出的一个虚拟表。视图可以和基本表一样被查询、被删除。</a:t>
            </a:r>
          </a:p>
          <a:p>
            <a:pPr algn="just">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 </a:t>
            </a:r>
            <a:r>
              <a:rPr lang="zh-CN" altLang="en-US" sz="2400" dirty="0" smtClean="0">
                <a:solidFill>
                  <a:srgbClr val="3737FF"/>
                </a:solidFill>
                <a:latin typeface="微软雅黑" panose="020B0503020204020204" pitchFamily="34" charset="-122"/>
                <a:ea typeface="微软雅黑" panose="020B0503020204020204" pitchFamily="34" charset="-122"/>
              </a:rPr>
              <a:t>本</a:t>
            </a:r>
            <a:r>
              <a:rPr lang="zh-CN" altLang="en-US" sz="2400" dirty="0">
                <a:solidFill>
                  <a:srgbClr val="3737FF"/>
                </a:solidFill>
                <a:latin typeface="微软雅黑" panose="020B0503020204020204" pitchFamily="34" charset="-122"/>
                <a:ea typeface="微软雅黑" panose="020B0503020204020204" pitchFamily="34" charset="-122"/>
              </a:rPr>
              <a:t>节内容包括</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a:solidFill>
                <a:srgbClr val="3737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rPr>
              <a:t>1</a:t>
            </a:r>
            <a:r>
              <a:rPr lang="zh-CN" altLang="en-US" sz="2400" dirty="0">
                <a:solidFill>
                  <a:srgbClr val="DA3FFF"/>
                </a:solidFill>
                <a:latin typeface="微软雅黑" panose="020B0503020204020204" pitchFamily="34" charset="-122"/>
                <a:ea typeface="微软雅黑" panose="020B0503020204020204" pitchFamily="34" charset="-122"/>
              </a:rPr>
              <a:t>.5.1 定义</a:t>
            </a:r>
            <a:r>
              <a:rPr lang="zh-CN" altLang="en-US" sz="2400" dirty="0" smtClean="0">
                <a:solidFill>
                  <a:srgbClr val="DA3FFF"/>
                </a:solidFill>
                <a:latin typeface="微软雅黑" panose="020B0503020204020204" pitchFamily="34" charset="-122"/>
                <a:ea typeface="微软雅黑" panose="020B0503020204020204" pitchFamily="34" charset="-122"/>
              </a:rPr>
              <a:t>视图</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rPr>
              <a:t>1</a:t>
            </a:r>
            <a:r>
              <a:rPr lang="zh-CN" altLang="en-US" sz="2400" dirty="0">
                <a:solidFill>
                  <a:srgbClr val="DA3FFF"/>
                </a:solidFill>
                <a:latin typeface="微软雅黑" panose="020B0503020204020204" pitchFamily="34" charset="-122"/>
                <a:ea typeface="微软雅黑" panose="020B0503020204020204" pitchFamily="34" charset="-122"/>
              </a:rPr>
              <a:t>.5.2 查询</a:t>
            </a:r>
            <a:r>
              <a:rPr lang="zh-CN" altLang="en-US" sz="2400" dirty="0" smtClean="0">
                <a:solidFill>
                  <a:srgbClr val="DA3FFF"/>
                </a:solidFill>
                <a:latin typeface="微软雅黑" panose="020B0503020204020204" pitchFamily="34" charset="-122"/>
                <a:ea typeface="微软雅黑" panose="020B0503020204020204" pitchFamily="34" charset="-122"/>
              </a:rPr>
              <a:t>视图</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gn="just">
              <a:lnSpc>
                <a:spcPct val="150000"/>
              </a:lnSpc>
              <a:buFont typeface="Symbol" panose="05050102010706020507" pitchFamily="18" charset="2"/>
              <a:buNone/>
            </a:pPr>
            <a:r>
              <a:rPr lang="zh-CN" altLang="en-US" sz="2400" dirty="0" smtClean="0">
                <a:solidFill>
                  <a:srgbClr val="DA3FFF"/>
                </a:solidFill>
                <a:latin typeface="微软雅黑" panose="020B0503020204020204" pitchFamily="34" charset="-122"/>
                <a:ea typeface="微软雅黑" panose="020B0503020204020204" pitchFamily="34" charset="-122"/>
              </a:rPr>
              <a:t>1</a:t>
            </a:r>
            <a:r>
              <a:rPr lang="zh-CN" altLang="en-US" sz="2400" dirty="0">
                <a:solidFill>
                  <a:srgbClr val="DA3FFF"/>
                </a:solidFill>
                <a:latin typeface="微软雅黑" panose="020B0503020204020204" pitchFamily="34" charset="-122"/>
                <a:ea typeface="微软雅黑" panose="020B0503020204020204" pitchFamily="34" charset="-122"/>
              </a:rPr>
              <a:t>.5.3 更新</a:t>
            </a:r>
            <a:r>
              <a:rPr lang="zh-CN" altLang="en-US" sz="2400" dirty="0" smtClean="0">
                <a:solidFill>
                  <a:srgbClr val="DA3FFF"/>
                </a:solidFill>
                <a:latin typeface="微软雅黑" panose="020B0503020204020204" pitchFamily="34" charset="-122"/>
                <a:ea typeface="微软雅黑" panose="020B0503020204020204" pitchFamily="34" charset="-122"/>
              </a:rPr>
              <a:t>视图</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30035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9112" y="442975"/>
            <a:ext cx="10338487" cy="5078313"/>
          </a:xfrm>
          <a:prstGeom prst="rect">
            <a:avLst/>
          </a:prstGeom>
        </p:spPr>
        <p:txBody>
          <a:bodyPr wrap="square">
            <a:spAutoFit/>
          </a:bodyPr>
          <a:lstStyle/>
          <a:p>
            <a:pPr>
              <a:lnSpc>
                <a:spcPct val="150000"/>
              </a:lnSpc>
            </a:pPr>
            <a:r>
              <a:rPr lang="zh-CN" altLang="en-US" sz="2400" dirty="0">
                <a:solidFill>
                  <a:srgbClr val="DA3FFF"/>
                </a:solidFill>
                <a:latin typeface="微软雅黑" panose="020B0503020204020204" pitchFamily="34" charset="-122"/>
                <a:ea typeface="微软雅黑" panose="020B0503020204020204" pitchFamily="34" charset="-122"/>
              </a:rPr>
              <a:t>1.5.1 定义视图</a:t>
            </a:r>
            <a:endParaRPr lang="en-US" altLang="zh-CN" sz="2400" dirty="0">
              <a:solidFill>
                <a:srgbClr val="DA3F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3737FF"/>
                </a:solidFill>
                <a:latin typeface="微软雅黑" panose="020B0503020204020204" pitchFamily="34" charset="-122"/>
                <a:ea typeface="微软雅黑" panose="020B0503020204020204" pitchFamily="34" charset="-122"/>
              </a:rPr>
              <a:t>1</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定义视图命令的一般格式为</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DA3FFF"/>
                </a:solidFill>
                <a:latin typeface="微软雅黑" panose="020B0503020204020204" pitchFamily="34" charset="-122"/>
                <a:ea typeface="微软雅黑" panose="020B0503020204020204" pitchFamily="34" charset="-122"/>
              </a:rPr>
              <a:t>create  view </a:t>
            </a:r>
            <a:r>
              <a:rPr lang="en-US" altLang="zh-CN" sz="2400" dirty="0">
                <a:solidFill>
                  <a:srgbClr val="DA3FFF"/>
                </a:solidFill>
                <a:latin typeface="微软雅黑" panose="020B0503020204020204" pitchFamily="34" charset="-122"/>
                <a:ea typeface="微软雅黑" panose="020B0503020204020204" pitchFamily="34" charset="-122"/>
              </a:rPr>
              <a:t>&lt;</a:t>
            </a:r>
            <a:r>
              <a:rPr lang="zh-CN" altLang="en-US" sz="2400" dirty="0">
                <a:solidFill>
                  <a:srgbClr val="DA3FFF"/>
                </a:solidFill>
                <a:latin typeface="微软雅黑" panose="020B0503020204020204" pitchFamily="34" charset="-122"/>
                <a:ea typeface="微软雅黑" panose="020B0503020204020204" pitchFamily="34" charset="-122"/>
              </a:rPr>
              <a:t>视图名</a:t>
            </a:r>
            <a:r>
              <a:rPr lang="en-US" altLang="zh-CN" sz="2400" dirty="0" smtClean="0">
                <a:solidFill>
                  <a:srgbClr val="DA3FFF"/>
                </a:solidFill>
                <a:latin typeface="微软雅黑" panose="020B0503020204020204" pitchFamily="34" charset="-122"/>
                <a:ea typeface="微软雅黑" panose="020B0503020204020204" pitchFamily="34" charset="-122"/>
              </a:rPr>
              <a:t>&gt;  [(&lt;</a:t>
            </a:r>
            <a:r>
              <a:rPr lang="zh-CN" altLang="en-US" sz="2400" dirty="0">
                <a:solidFill>
                  <a:srgbClr val="DA3FFF"/>
                </a:solidFill>
                <a:latin typeface="微软雅黑" panose="020B0503020204020204" pitchFamily="34" charset="-122"/>
                <a:ea typeface="微软雅黑" panose="020B0503020204020204" pitchFamily="34" charset="-122"/>
              </a:rPr>
              <a:t>列名</a:t>
            </a:r>
            <a:r>
              <a:rPr lang="en-US" altLang="zh-CN" sz="2400" dirty="0">
                <a:solidFill>
                  <a:srgbClr val="DA3FFF"/>
                </a:solidFill>
                <a:latin typeface="微软雅黑" panose="020B0503020204020204" pitchFamily="34" charset="-122"/>
                <a:ea typeface="微软雅黑" panose="020B0503020204020204" pitchFamily="34" charset="-122"/>
              </a:rPr>
              <a:t>&gt;[</a:t>
            </a:r>
            <a:r>
              <a:rPr lang="zh-CN" altLang="en-US" sz="2400" dirty="0">
                <a:solidFill>
                  <a:srgbClr val="DA3FFF"/>
                </a:solidFill>
                <a:latin typeface="微软雅黑" panose="020B0503020204020204" pitchFamily="34" charset="-122"/>
                <a:ea typeface="微软雅黑" panose="020B0503020204020204" pitchFamily="34" charset="-122"/>
              </a:rPr>
              <a:t>，</a:t>
            </a:r>
            <a:r>
              <a:rPr lang="en-US" altLang="zh-CN" sz="2400" dirty="0">
                <a:solidFill>
                  <a:srgbClr val="DA3FFF"/>
                </a:solidFill>
                <a:latin typeface="微软雅黑" panose="020B0503020204020204" pitchFamily="34" charset="-122"/>
                <a:ea typeface="微软雅黑" panose="020B0503020204020204" pitchFamily="34" charset="-122"/>
              </a:rPr>
              <a:t>&lt;</a:t>
            </a:r>
            <a:r>
              <a:rPr lang="zh-CN" altLang="en-US" sz="2400" dirty="0">
                <a:solidFill>
                  <a:srgbClr val="DA3FFF"/>
                </a:solidFill>
                <a:latin typeface="微软雅黑" panose="020B0503020204020204" pitchFamily="34" charset="-122"/>
                <a:ea typeface="微软雅黑" panose="020B0503020204020204" pitchFamily="34" charset="-122"/>
              </a:rPr>
              <a:t>列名</a:t>
            </a:r>
            <a:r>
              <a:rPr lang="en-US" altLang="zh-CN" sz="2400" dirty="0" smtClean="0">
                <a:solidFill>
                  <a:srgbClr val="DA3FFF"/>
                </a:solidFill>
                <a:latin typeface="微软雅黑" panose="020B0503020204020204" pitchFamily="34" charset="-122"/>
                <a:ea typeface="微软雅黑" panose="020B0503020204020204" pitchFamily="34" charset="-122"/>
              </a:rPr>
              <a:t>&gt;]…)]  as &lt;select </a:t>
            </a:r>
            <a:r>
              <a:rPr lang="zh-CN" altLang="en-US" sz="2400" dirty="0" smtClean="0">
                <a:solidFill>
                  <a:srgbClr val="DA3FFF"/>
                </a:solidFill>
                <a:latin typeface="微软雅黑" panose="020B0503020204020204" pitchFamily="34" charset="-122"/>
                <a:ea typeface="微软雅黑" panose="020B0503020204020204" pitchFamily="34" charset="-122"/>
              </a:rPr>
              <a:t>子</a:t>
            </a:r>
            <a:r>
              <a:rPr lang="zh-CN" altLang="en-US" sz="2400" dirty="0">
                <a:solidFill>
                  <a:srgbClr val="DA3FFF"/>
                </a:solidFill>
                <a:latin typeface="微软雅黑" panose="020B0503020204020204" pitchFamily="34" charset="-122"/>
                <a:ea typeface="微软雅黑" panose="020B0503020204020204" pitchFamily="34" charset="-122"/>
              </a:rPr>
              <a:t>查询语句</a:t>
            </a:r>
            <a:r>
              <a:rPr lang="en-US" altLang="zh-CN" sz="2400" dirty="0">
                <a:solidFill>
                  <a:srgbClr val="DA3FFF"/>
                </a:solidFill>
                <a:latin typeface="微软雅黑" panose="020B0503020204020204" pitchFamily="34" charset="-122"/>
                <a:ea typeface="微软雅黑" panose="020B0503020204020204" pitchFamily="34" charset="-122"/>
              </a:rPr>
              <a:t>&gt;</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[with  check  option];</a:t>
            </a:r>
            <a:endParaRPr lang="en-US" altLang="zh-CN" sz="2400" dirty="0">
              <a:solidFill>
                <a:srgbClr val="DA3F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说明： </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⑴ &lt;select</a:t>
            </a:r>
            <a:r>
              <a:rPr lang="zh-CN" altLang="en-US" sz="2400" dirty="0" smtClean="0">
                <a:solidFill>
                  <a:srgbClr val="3737FF"/>
                </a:solidFill>
                <a:latin typeface="微软雅黑" panose="020B0503020204020204" pitchFamily="34" charset="-122"/>
                <a:ea typeface="微软雅黑" panose="020B0503020204020204" pitchFamily="34" charset="-122"/>
              </a:rPr>
              <a:t>子</a:t>
            </a:r>
            <a:r>
              <a:rPr lang="zh-CN" altLang="en-US" sz="2400" dirty="0">
                <a:solidFill>
                  <a:srgbClr val="3737FF"/>
                </a:solidFill>
                <a:latin typeface="微软雅黑" panose="020B0503020204020204" pitchFamily="34" charset="-122"/>
                <a:ea typeface="微软雅黑" panose="020B0503020204020204" pitchFamily="34" charset="-122"/>
              </a:rPr>
              <a:t>查询语句</a:t>
            </a:r>
            <a:r>
              <a:rPr lang="en-US" altLang="zh-CN" sz="2400" dirty="0">
                <a:solidFill>
                  <a:srgbClr val="3737FF"/>
                </a:solidFill>
                <a:latin typeface="微软雅黑" panose="020B0503020204020204" pitchFamily="34" charset="-122"/>
                <a:ea typeface="微软雅黑" panose="020B0503020204020204" pitchFamily="34" charset="-122"/>
              </a:rPr>
              <a:t>&gt;</a:t>
            </a:r>
            <a:r>
              <a:rPr lang="zh-CN" altLang="en-US" sz="2400" dirty="0">
                <a:solidFill>
                  <a:srgbClr val="3737FF"/>
                </a:solidFill>
                <a:latin typeface="微软雅黑" panose="020B0503020204020204" pitchFamily="34" charset="-122"/>
                <a:ea typeface="微软雅黑" panose="020B0503020204020204" pitchFamily="34" charset="-122"/>
              </a:rPr>
              <a:t>可以是任意复杂</a:t>
            </a:r>
            <a:r>
              <a:rPr lang="zh-CN" altLang="en-US" sz="2400" dirty="0" smtClean="0">
                <a:solidFill>
                  <a:srgbClr val="3737FF"/>
                </a:solidFill>
                <a:latin typeface="微软雅黑" panose="020B0503020204020204" pitchFamily="34" charset="-122"/>
                <a:ea typeface="微软雅黑" panose="020B0503020204020204" pitchFamily="34" charset="-122"/>
              </a:rPr>
              <a:t>的</a:t>
            </a:r>
            <a:r>
              <a:rPr lang="en-US" altLang="zh-CN" sz="2400" dirty="0" smtClean="0">
                <a:solidFill>
                  <a:srgbClr val="3737FF"/>
                </a:solidFill>
                <a:latin typeface="微软雅黑" panose="020B0503020204020204" pitchFamily="34" charset="-122"/>
                <a:ea typeface="微软雅黑" panose="020B0503020204020204" pitchFamily="34" charset="-122"/>
              </a:rPr>
              <a:t>select</a:t>
            </a:r>
            <a:r>
              <a:rPr lang="zh-CN" altLang="en-US" sz="2400" dirty="0" smtClean="0">
                <a:solidFill>
                  <a:srgbClr val="3737FF"/>
                </a:solidFill>
                <a:latin typeface="微软雅黑" panose="020B0503020204020204" pitchFamily="34" charset="-122"/>
                <a:ea typeface="微软雅黑" panose="020B0503020204020204" pitchFamily="34" charset="-122"/>
              </a:rPr>
              <a:t>语句</a:t>
            </a:r>
            <a:r>
              <a:rPr lang="zh-CN" altLang="en-US" sz="2400" dirty="0">
                <a:solidFill>
                  <a:srgbClr val="3737FF"/>
                </a:solidFill>
                <a:latin typeface="微软雅黑" panose="020B0503020204020204" pitchFamily="34" charset="-122"/>
                <a:ea typeface="微软雅黑" panose="020B0503020204020204" pitchFamily="34" charset="-122"/>
              </a:rPr>
              <a:t>，但通常不允许</a:t>
            </a:r>
            <a:r>
              <a:rPr lang="zh-CN" altLang="en-US" sz="2400" dirty="0" smtClean="0">
                <a:solidFill>
                  <a:srgbClr val="3737FF"/>
                </a:solidFill>
                <a:latin typeface="微软雅黑" panose="020B0503020204020204" pitchFamily="34" charset="-122"/>
                <a:ea typeface="微软雅黑" panose="020B0503020204020204" pitchFamily="34" charset="-122"/>
              </a:rPr>
              <a:t>含有</a:t>
            </a:r>
            <a:r>
              <a:rPr lang="en-US" altLang="zh-CN" sz="2400" dirty="0" smtClean="0">
                <a:solidFill>
                  <a:srgbClr val="3737FF"/>
                </a:solidFill>
                <a:latin typeface="微软雅黑" panose="020B0503020204020204" pitchFamily="34" charset="-122"/>
                <a:ea typeface="微软雅黑" panose="020B0503020204020204" pitchFamily="34" charset="-122"/>
              </a:rPr>
              <a:t>order by</a:t>
            </a:r>
            <a:r>
              <a:rPr lang="zh-CN" altLang="en-US" sz="2400" dirty="0" smtClean="0">
                <a:solidFill>
                  <a:srgbClr val="3737FF"/>
                </a:solidFill>
                <a:latin typeface="微软雅黑" panose="020B0503020204020204" pitchFamily="34" charset="-122"/>
                <a:ea typeface="微软雅黑" panose="020B0503020204020204" pitchFamily="34" charset="-122"/>
              </a:rPr>
              <a:t>子句</a:t>
            </a:r>
            <a:endParaRPr lang="zh-CN" altLang="en-US" sz="2400" dirty="0">
              <a:solidFill>
                <a:srgbClr val="37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⑵ with check option</a:t>
            </a:r>
            <a:r>
              <a:rPr lang="zh-CN" altLang="en-US" sz="2400" dirty="0" smtClean="0">
                <a:solidFill>
                  <a:srgbClr val="3737FF"/>
                </a:solidFill>
                <a:latin typeface="微软雅黑" panose="020B0503020204020204" pitchFamily="34" charset="-122"/>
                <a:ea typeface="微软雅黑" panose="020B0503020204020204" pitchFamily="34" charset="-122"/>
              </a:rPr>
              <a:t>表示</a:t>
            </a:r>
            <a:r>
              <a:rPr lang="zh-CN" altLang="en-US" sz="2400" dirty="0">
                <a:solidFill>
                  <a:srgbClr val="3737FF"/>
                </a:solidFill>
                <a:latin typeface="微软雅黑" panose="020B0503020204020204" pitchFamily="34" charset="-122"/>
                <a:ea typeface="微软雅黑" panose="020B0503020204020204" pitchFamily="34" charset="-122"/>
              </a:rPr>
              <a:t>用视图</a:t>
            </a:r>
            <a:r>
              <a:rPr lang="zh-CN" altLang="en-US" sz="2400" dirty="0" smtClean="0">
                <a:solidFill>
                  <a:srgbClr val="3737FF"/>
                </a:solidFill>
                <a:latin typeface="微软雅黑" panose="020B0503020204020204" pitchFamily="34" charset="-122"/>
                <a:ea typeface="微软雅黑" panose="020B0503020204020204" pitchFamily="34" charset="-122"/>
              </a:rPr>
              <a:t>进行</a:t>
            </a:r>
            <a:r>
              <a:rPr lang="en-US" altLang="zh-CN" sz="2400" dirty="0" smtClean="0">
                <a:solidFill>
                  <a:srgbClr val="3737FF"/>
                </a:solidFill>
                <a:latin typeface="微软雅黑" panose="020B0503020204020204" pitchFamily="34" charset="-122"/>
                <a:ea typeface="微软雅黑" panose="020B0503020204020204" pitchFamily="34" charset="-122"/>
              </a:rPr>
              <a:t>update</a:t>
            </a:r>
            <a:r>
              <a:rPr lang="zh-CN" altLang="en-US" sz="2400" dirty="0" smtClean="0">
                <a:solidFill>
                  <a:srgbClr val="3737FF"/>
                </a:solidFill>
                <a:latin typeface="微软雅黑" panose="020B0503020204020204" pitchFamily="34" charset="-122"/>
                <a:ea typeface="微软雅黑" panose="020B0503020204020204" pitchFamily="34" charset="-122"/>
              </a:rPr>
              <a:t>，</a:t>
            </a:r>
            <a:r>
              <a:rPr lang="en-US" altLang="zh-CN" sz="2400" dirty="0" smtClean="0">
                <a:solidFill>
                  <a:srgbClr val="3737FF"/>
                </a:solidFill>
                <a:latin typeface="微软雅黑" panose="020B0503020204020204" pitchFamily="34" charset="-122"/>
                <a:ea typeface="微软雅黑" panose="020B0503020204020204" pitchFamily="34" charset="-122"/>
              </a:rPr>
              <a:t>insert</a:t>
            </a:r>
            <a:r>
              <a:rPr lang="zh-CN" altLang="en-US" sz="2400" dirty="0" smtClean="0">
                <a:solidFill>
                  <a:srgbClr val="3737FF"/>
                </a:solidFill>
                <a:latin typeface="微软雅黑" panose="020B0503020204020204" pitchFamily="34" charset="-122"/>
                <a:ea typeface="微软雅黑" panose="020B0503020204020204" pitchFamily="34" charset="-122"/>
              </a:rPr>
              <a:t>和</a:t>
            </a:r>
            <a:r>
              <a:rPr lang="en-US" altLang="zh-CN" sz="2400" dirty="0" smtClean="0">
                <a:solidFill>
                  <a:srgbClr val="3737FF"/>
                </a:solidFill>
                <a:latin typeface="微软雅黑" panose="020B0503020204020204" pitchFamily="34" charset="-122"/>
                <a:ea typeface="微软雅黑" panose="020B0503020204020204" pitchFamily="34" charset="-122"/>
              </a:rPr>
              <a:t>delete</a:t>
            </a:r>
            <a:r>
              <a:rPr lang="zh-CN" altLang="en-US" sz="2400" dirty="0" smtClean="0">
                <a:solidFill>
                  <a:srgbClr val="3737FF"/>
                </a:solidFill>
                <a:latin typeface="微软雅黑" panose="020B0503020204020204" pitchFamily="34" charset="-122"/>
                <a:ea typeface="微软雅黑" panose="020B0503020204020204" pitchFamily="34" charset="-122"/>
              </a:rPr>
              <a:t>操作</a:t>
            </a:r>
            <a:r>
              <a:rPr lang="zh-CN" altLang="en-US" sz="2400" dirty="0">
                <a:solidFill>
                  <a:srgbClr val="3737FF"/>
                </a:solidFill>
                <a:latin typeface="微软雅黑" panose="020B0503020204020204" pitchFamily="34" charset="-122"/>
                <a:ea typeface="微软雅黑" panose="020B0503020204020204" pitchFamily="34" charset="-122"/>
              </a:rPr>
              <a:t>时</a:t>
            </a:r>
            <a:r>
              <a:rPr lang="zh-CN" altLang="en-US" sz="2400" dirty="0" smtClean="0">
                <a:solidFill>
                  <a:srgbClr val="3737FF"/>
                </a:solidFill>
                <a:latin typeface="微软雅黑" panose="020B0503020204020204" pitchFamily="34" charset="-122"/>
                <a:ea typeface="微软雅黑" panose="020B0503020204020204" pitchFamily="34" charset="-122"/>
              </a:rPr>
              <a:t>要保证</a:t>
            </a:r>
            <a:r>
              <a:rPr lang="zh-CN" altLang="en-US" sz="2400" dirty="0">
                <a:solidFill>
                  <a:srgbClr val="3737FF"/>
                </a:solidFill>
                <a:latin typeface="微软雅黑" panose="020B0503020204020204" pitchFamily="34" charset="-122"/>
                <a:ea typeface="微软雅黑" panose="020B0503020204020204" pitchFamily="34" charset="-122"/>
              </a:rPr>
              <a:t>更新、插入或删除的元组满足视图定义中的谓词条件。</a:t>
            </a:r>
            <a:r>
              <a:rPr lang="en-US" altLang="zh-CN" sz="2400" dirty="0">
                <a:solidFill>
                  <a:srgbClr val="3737FF"/>
                </a:solidFill>
                <a:latin typeface="微软雅黑" panose="020B0503020204020204" pitchFamily="34" charset="-122"/>
                <a:ea typeface="微软雅黑" panose="020B0503020204020204" pitchFamily="34" charset="-122"/>
              </a:rPr>
              <a:t>  </a:t>
            </a:r>
            <a:r>
              <a:rPr lang="zh-CN" altLang="en-US" sz="2400" dirty="0">
                <a:solidFill>
                  <a:srgbClr val="3737FF"/>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0198838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6779" y="371897"/>
            <a:ext cx="10412627" cy="5078313"/>
          </a:xfrm>
          <a:prstGeom prst="rect">
            <a:avLst/>
          </a:prstGeom>
        </p:spPr>
        <p:txBody>
          <a:bodyPr wrap="square">
            <a:spAutoFit/>
          </a:bodyPr>
          <a:lstStyle/>
          <a:p>
            <a:pPr>
              <a:lnSpc>
                <a:spcPct val="150000"/>
              </a:lnSpc>
            </a:pPr>
            <a:r>
              <a:rPr lang="en-US" altLang="zh-CN" sz="2400" dirty="0" smtClean="0">
                <a:solidFill>
                  <a:srgbClr val="D937FF"/>
                </a:solidFill>
                <a:latin typeface="微软雅黑" panose="020B0503020204020204" pitchFamily="34" charset="-122"/>
                <a:ea typeface="微软雅黑" panose="020B0503020204020204" pitchFamily="34" charset="-122"/>
              </a:rPr>
              <a:t>⑶ </a:t>
            </a:r>
            <a:r>
              <a:rPr lang="zh-CN" altLang="en-US" sz="2400" dirty="0">
                <a:solidFill>
                  <a:srgbClr val="D937FF"/>
                </a:solidFill>
                <a:latin typeface="微软雅黑" panose="020B0503020204020204" pitchFamily="34" charset="-122"/>
                <a:ea typeface="微软雅黑" panose="020B0503020204020204" pitchFamily="34" charset="-122"/>
              </a:rPr>
              <a:t>组成视图的属性列名要么全部省略要么全部都明确指定。在下列三种情况下必须明确指定组成视图的所有列名：</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 </a:t>
            </a:r>
            <a:r>
              <a:rPr lang="en-US" altLang="zh-CN" sz="2400" dirty="0">
                <a:solidFill>
                  <a:srgbClr val="3737FF"/>
                </a:solidFill>
                <a:latin typeface="微软雅黑" panose="020B0503020204020204" pitchFamily="34" charset="-122"/>
                <a:ea typeface="微软雅黑" panose="020B0503020204020204" pitchFamily="34" charset="-122"/>
              </a:rPr>
              <a:t>① </a:t>
            </a:r>
            <a:r>
              <a:rPr lang="zh-CN" altLang="en-US" sz="2400" dirty="0">
                <a:solidFill>
                  <a:srgbClr val="3737FF"/>
                </a:solidFill>
                <a:latin typeface="微软雅黑" panose="020B0503020204020204" pitchFamily="34" charset="-122"/>
                <a:ea typeface="微软雅黑" panose="020B0503020204020204" pitchFamily="34" charset="-122"/>
              </a:rPr>
              <a:t>某个</a:t>
            </a:r>
            <a:r>
              <a:rPr lang="zh-CN" altLang="en-US" sz="2400" dirty="0">
                <a:solidFill>
                  <a:srgbClr val="D937FF"/>
                </a:solidFill>
                <a:latin typeface="微软雅黑" panose="020B0503020204020204" pitchFamily="34" charset="-122"/>
                <a:ea typeface="微软雅黑" panose="020B0503020204020204" pitchFamily="34" charset="-122"/>
              </a:rPr>
              <a:t>目标列</a:t>
            </a:r>
            <a:r>
              <a:rPr lang="zh-CN" altLang="en-US" sz="2400" dirty="0">
                <a:solidFill>
                  <a:srgbClr val="3737FF"/>
                </a:solidFill>
                <a:latin typeface="微软雅黑" panose="020B0503020204020204" pitchFamily="34" charset="-122"/>
                <a:ea typeface="微软雅黑" panose="020B0503020204020204" pitchFamily="34" charset="-122"/>
              </a:rPr>
              <a:t>不是单纯的属性名，而是</a:t>
            </a:r>
            <a:r>
              <a:rPr lang="zh-CN" altLang="en-US" sz="2400" dirty="0">
                <a:solidFill>
                  <a:srgbClr val="D937FF"/>
                </a:solidFill>
                <a:latin typeface="微软雅黑" panose="020B0503020204020204" pitchFamily="34" charset="-122"/>
                <a:ea typeface="微软雅黑" panose="020B0503020204020204" pitchFamily="34" charset="-122"/>
              </a:rPr>
              <a:t>集函数</a:t>
            </a:r>
            <a:r>
              <a:rPr lang="zh-CN" altLang="en-US" sz="2400" dirty="0">
                <a:solidFill>
                  <a:srgbClr val="3737FF"/>
                </a:solidFill>
                <a:latin typeface="微软雅黑" panose="020B0503020204020204" pitchFamily="34" charset="-122"/>
                <a:ea typeface="微软雅黑" panose="020B0503020204020204" pitchFamily="34" charset="-122"/>
              </a:rPr>
              <a:t>或</a:t>
            </a:r>
            <a:r>
              <a:rPr lang="zh-CN" altLang="en-US" sz="2400" dirty="0">
                <a:solidFill>
                  <a:srgbClr val="D937FF"/>
                </a:solidFill>
                <a:latin typeface="微软雅黑" panose="020B0503020204020204" pitchFamily="34" charset="-122"/>
                <a:ea typeface="微软雅黑" panose="020B0503020204020204" pitchFamily="34" charset="-122"/>
              </a:rPr>
              <a:t>列表达式</a:t>
            </a:r>
            <a:r>
              <a:rPr lang="zh-CN" altLang="en-US" sz="2400" dirty="0">
                <a:solidFill>
                  <a:srgbClr val="3737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a:solidFill>
                  <a:srgbClr val="3737FF"/>
                </a:solidFill>
                <a:latin typeface="微软雅黑" panose="020B0503020204020204" pitchFamily="34" charset="-122"/>
                <a:ea typeface="微软雅黑" panose="020B0503020204020204" pitchFamily="34" charset="-122"/>
              </a:rPr>
              <a:t> </a:t>
            </a:r>
            <a:r>
              <a:rPr lang="en-US" altLang="zh-CN" sz="2400" dirty="0" smtClean="0">
                <a:solidFill>
                  <a:srgbClr val="3737FF"/>
                </a:solidFill>
                <a:latin typeface="微软雅黑" panose="020B0503020204020204" pitchFamily="34" charset="-122"/>
                <a:ea typeface="微软雅黑" panose="020B0503020204020204" pitchFamily="34" charset="-122"/>
              </a:rPr>
              <a:t>② </a:t>
            </a:r>
            <a:r>
              <a:rPr lang="zh-CN" altLang="en-US" sz="2400" dirty="0">
                <a:solidFill>
                  <a:srgbClr val="3737FF"/>
                </a:solidFill>
                <a:latin typeface="微软雅黑" panose="020B0503020204020204" pitchFamily="34" charset="-122"/>
                <a:ea typeface="微软雅黑" panose="020B0503020204020204" pitchFamily="34" charset="-122"/>
              </a:rPr>
              <a:t>多表连接导出的视图中有</a:t>
            </a:r>
            <a:r>
              <a:rPr lang="zh-CN" altLang="en-US" sz="2400" dirty="0">
                <a:solidFill>
                  <a:srgbClr val="D937FF"/>
                </a:solidFill>
                <a:latin typeface="微软雅黑" panose="020B0503020204020204" pitchFamily="34" charset="-122"/>
                <a:ea typeface="微软雅黑" panose="020B0503020204020204" pitchFamily="34" charset="-122"/>
              </a:rPr>
              <a:t>几个同名列</a:t>
            </a:r>
            <a:r>
              <a:rPr lang="zh-CN" altLang="en-US" sz="2400" dirty="0">
                <a:solidFill>
                  <a:srgbClr val="3737FF"/>
                </a:solidFill>
                <a:latin typeface="微软雅黑" panose="020B0503020204020204" pitchFamily="34" charset="-122"/>
                <a:ea typeface="微软雅黑" panose="020B0503020204020204" pitchFamily="34" charset="-122"/>
              </a:rPr>
              <a:t>作为该视图的属性列名。</a:t>
            </a:r>
          </a:p>
          <a:p>
            <a:pPr>
              <a:lnSpc>
                <a:spcPct val="150000"/>
              </a:lnSpc>
              <a:buFont typeface="Symbol" panose="05050102010706020507" pitchFamily="18" charset="2"/>
              <a:buNone/>
            </a:pPr>
            <a:r>
              <a:rPr lang="en-US" altLang="zh-CN" sz="2400" dirty="0">
                <a:solidFill>
                  <a:srgbClr val="3737FF"/>
                </a:solidFill>
                <a:latin typeface="微软雅黑" panose="020B0503020204020204" pitchFamily="34" charset="-122"/>
                <a:ea typeface="微软雅黑" panose="020B0503020204020204" pitchFamily="34" charset="-122"/>
              </a:rPr>
              <a:t> </a:t>
            </a:r>
            <a:r>
              <a:rPr lang="en-US" altLang="zh-CN" sz="2400" dirty="0" smtClean="0">
                <a:solidFill>
                  <a:srgbClr val="3737FF"/>
                </a:solidFill>
                <a:latin typeface="微软雅黑" panose="020B0503020204020204" pitchFamily="34" charset="-122"/>
                <a:ea typeface="微软雅黑" panose="020B0503020204020204" pitchFamily="34" charset="-122"/>
              </a:rPr>
              <a:t>③ </a:t>
            </a:r>
            <a:r>
              <a:rPr lang="zh-CN" altLang="en-US" sz="2400" dirty="0">
                <a:solidFill>
                  <a:srgbClr val="3737FF"/>
                </a:solidFill>
                <a:latin typeface="微软雅黑" panose="020B0503020204020204" pitchFamily="34" charset="-122"/>
                <a:ea typeface="微软雅黑" panose="020B0503020204020204" pitchFamily="34" charset="-122"/>
              </a:rPr>
              <a:t>需要在视图中为</a:t>
            </a:r>
            <a:r>
              <a:rPr lang="zh-CN" altLang="en-US" sz="2400" dirty="0">
                <a:solidFill>
                  <a:srgbClr val="D937FF"/>
                </a:solidFill>
                <a:latin typeface="微软雅黑" panose="020B0503020204020204" pitchFamily="34" charset="-122"/>
                <a:ea typeface="微软雅黑" panose="020B0503020204020204" pitchFamily="34" charset="-122"/>
              </a:rPr>
              <a:t>某个列使用新的更合适的名字</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例</a:t>
            </a:r>
            <a:r>
              <a:rPr lang="en-US" altLang="zh-CN" sz="2400" dirty="0">
                <a:solidFill>
                  <a:srgbClr val="FF0000"/>
                </a:solidFill>
                <a:latin typeface="微软雅黑" panose="020B0503020204020204" pitchFamily="34" charset="-122"/>
                <a:ea typeface="微软雅黑" panose="020B0503020204020204" pitchFamily="34" charset="-122"/>
              </a:rPr>
              <a:t>1.58 </a:t>
            </a:r>
            <a:r>
              <a:rPr lang="zh-CN" altLang="en-US" sz="2400" dirty="0">
                <a:solidFill>
                  <a:srgbClr val="3737FF"/>
                </a:solidFill>
                <a:latin typeface="微软雅黑" panose="020B0503020204020204" pitchFamily="34" charset="-122"/>
                <a:ea typeface="微软雅黑" panose="020B0503020204020204" pitchFamily="34" charset="-122"/>
              </a:rPr>
              <a:t>建立数学系学生的视图，且在进行修改和插入操作时仍需保证该视图只对数学系的学生，视图的属性名为</a:t>
            </a:r>
            <a:r>
              <a:rPr lang="en-US" altLang="zh-CN" sz="2400" dirty="0" err="1">
                <a:solidFill>
                  <a:srgbClr val="3737FF"/>
                </a:solidFill>
                <a:latin typeface="微软雅黑" panose="020B0503020204020204" pitchFamily="34" charset="-122"/>
                <a:ea typeface="微软雅黑" panose="020B0503020204020204" pitchFamily="34" charset="-122"/>
              </a:rPr>
              <a:t>Sno</a:t>
            </a:r>
            <a:r>
              <a:rPr lang="zh-CN" altLang="en-US"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Sname</a:t>
            </a:r>
            <a:r>
              <a:rPr lang="zh-CN" altLang="en-US" sz="2400" dirty="0">
                <a:solidFill>
                  <a:srgbClr val="3737FF"/>
                </a:solidFill>
                <a:latin typeface="微软雅黑" panose="020B0503020204020204" pitchFamily="34" charset="-122"/>
                <a:ea typeface="微软雅黑" panose="020B0503020204020204" pitchFamily="34" charset="-122"/>
              </a:rPr>
              <a:t>，</a:t>
            </a:r>
            <a:r>
              <a:rPr lang="en-US" altLang="zh-CN" sz="2400" dirty="0">
                <a:solidFill>
                  <a:srgbClr val="3737FF"/>
                </a:solidFill>
                <a:latin typeface="微软雅黑" panose="020B0503020204020204" pitchFamily="34" charset="-122"/>
                <a:ea typeface="微软雅黑" panose="020B0503020204020204" pitchFamily="34" charset="-122"/>
              </a:rPr>
              <a:t>Sage</a:t>
            </a:r>
            <a:r>
              <a:rPr lang="zh-CN" altLang="en-US"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Sdept</a:t>
            </a:r>
            <a:r>
              <a:rPr lang="zh-CN" altLang="en-US" sz="2400" dirty="0">
                <a:solidFill>
                  <a:srgbClr val="3737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a:solidFill>
                  <a:srgbClr val="DA3FFF"/>
                </a:solidFill>
                <a:latin typeface="微软雅黑" panose="020B0503020204020204" pitchFamily="34" charset="-122"/>
                <a:ea typeface="微软雅黑" panose="020B0503020204020204" pitchFamily="34" charset="-122"/>
              </a:rPr>
              <a:t>create  view  </a:t>
            </a:r>
            <a:r>
              <a:rPr lang="en-US" altLang="zh-CN" sz="2400" dirty="0" err="1">
                <a:solidFill>
                  <a:srgbClr val="DA3FFF"/>
                </a:solidFill>
                <a:latin typeface="微软雅黑" panose="020B0503020204020204" pitchFamily="34" charset="-122"/>
                <a:ea typeface="微软雅黑" panose="020B0503020204020204" pitchFamily="34" charset="-122"/>
              </a:rPr>
              <a:t>C_Student</a:t>
            </a:r>
            <a:r>
              <a:rPr lang="en-US" altLang="zh-CN" sz="2400" dirty="0">
                <a:solidFill>
                  <a:srgbClr val="DA3FFF"/>
                </a:solidFill>
                <a:latin typeface="微软雅黑" panose="020B0503020204020204" pitchFamily="34" charset="-122"/>
                <a:ea typeface="微软雅黑" panose="020B0503020204020204" pitchFamily="34" charset="-122"/>
              </a:rPr>
              <a:t>  as  select  </a:t>
            </a:r>
            <a:r>
              <a:rPr lang="en-US" altLang="zh-CN" sz="2400" dirty="0" err="1">
                <a:solidFill>
                  <a:srgbClr val="DA3FFF"/>
                </a:solidFill>
                <a:latin typeface="微软雅黑" panose="020B0503020204020204" pitchFamily="34" charset="-122"/>
                <a:ea typeface="微软雅黑" panose="020B0503020204020204" pitchFamily="34" charset="-122"/>
              </a:rPr>
              <a:t>Sno</a:t>
            </a:r>
            <a:r>
              <a:rPr lang="en-US" altLang="zh-CN" sz="2400" dirty="0">
                <a:solidFill>
                  <a:srgbClr val="DA3FFF"/>
                </a:solidFill>
                <a:latin typeface="微软雅黑" panose="020B0503020204020204" pitchFamily="34" charset="-122"/>
                <a:ea typeface="微软雅黑" panose="020B0503020204020204" pitchFamily="34" charset="-122"/>
              </a:rPr>
              <a:t>, </a:t>
            </a:r>
            <a:r>
              <a:rPr lang="en-US" altLang="zh-CN" sz="2400" dirty="0" err="1">
                <a:solidFill>
                  <a:srgbClr val="DA3FFF"/>
                </a:solidFill>
                <a:latin typeface="微软雅黑" panose="020B0503020204020204" pitchFamily="34" charset="-122"/>
                <a:ea typeface="微软雅黑" panose="020B0503020204020204" pitchFamily="34" charset="-122"/>
              </a:rPr>
              <a:t>Sname</a:t>
            </a:r>
            <a:r>
              <a:rPr lang="en-US" altLang="zh-CN" sz="2400" dirty="0">
                <a:solidFill>
                  <a:srgbClr val="DA3FFF"/>
                </a:solidFill>
                <a:latin typeface="微软雅黑" panose="020B0503020204020204" pitchFamily="34" charset="-122"/>
                <a:ea typeface="微软雅黑" panose="020B0503020204020204" pitchFamily="34" charset="-122"/>
              </a:rPr>
              <a:t>, Sage, </a:t>
            </a:r>
            <a:r>
              <a:rPr lang="en-US" altLang="zh-CN" sz="2400" dirty="0" err="1" smtClean="0">
                <a:solidFill>
                  <a:srgbClr val="DA3FFF"/>
                </a:solidFill>
                <a:latin typeface="微软雅黑" panose="020B0503020204020204" pitchFamily="34" charset="-122"/>
                <a:ea typeface="微软雅黑" panose="020B0503020204020204" pitchFamily="34" charset="-122"/>
              </a:rPr>
              <a:t>Dno</a:t>
            </a:r>
            <a:r>
              <a:rPr lang="en-US" altLang="zh-CN" sz="2400" dirty="0" smtClean="0">
                <a:solidFill>
                  <a:srgbClr val="DA3FFF"/>
                </a:solidFill>
                <a:latin typeface="微软雅黑" panose="020B0503020204020204" pitchFamily="34" charset="-122"/>
                <a:ea typeface="微软雅黑" panose="020B0503020204020204" pitchFamily="34" charset="-122"/>
              </a:rPr>
              <a:t>   </a:t>
            </a:r>
            <a:r>
              <a:rPr lang="en-US" altLang="zh-CN" sz="2400" dirty="0">
                <a:solidFill>
                  <a:srgbClr val="DA3FFF"/>
                </a:solidFill>
                <a:latin typeface="微软雅黑" panose="020B0503020204020204" pitchFamily="34" charset="-122"/>
                <a:ea typeface="微软雅黑" panose="020B0503020204020204" pitchFamily="34" charset="-122"/>
              </a:rPr>
              <a:t>from  </a:t>
            </a:r>
            <a:r>
              <a:rPr lang="en-US" altLang="zh-CN" sz="2400" dirty="0" smtClean="0">
                <a:solidFill>
                  <a:srgbClr val="DA3FFF"/>
                </a:solidFill>
                <a:latin typeface="微软雅黑" panose="020B0503020204020204" pitchFamily="34" charset="-122"/>
                <a:ea typeface="微软雅黑" panose="020B0503020204020204" pitchFamily="34" charset="-122"/>
              </a:rPr>
              <a:t>Students  </a:t>
            </a:r>
            <a:r>
              <a:rPr lang="en-US" altLang="zh-CN" sz="2400" dirty="0">
                <a:solidFill>
                  <a:srgbClr val="DA3FFF"/>
                </a:solidFill>
                <a:latin typeface="微软雅黑" panose="020B0503020204020204" pitchFamily="34" charset="-122"/>
                <a:ea typeface="微软雅黑" panose="020B0503020204020204" pitchFamily="34" charset="-122"/>
              </a:rPr>
              <a:t>where  </a:t>
            </a:r>
            <a:r>
              <a:rPr lang="en-US" altLang="zh-CN" sz="2400" dirty="0" err="1" smtClean="0">
                <a:solidFill>
                  <a:srgbClr val="DA3FFF"/>
                </a:solidFill>
                <a:latin typeface="微软雅黑" panose="020B0503020204020204" pitchFamily="34" charset="-122"/>
                <a:ea typeface="微软雅黑" panose="020B0503020204020204" pitchFamily="34" charset="-122"/>
              </a:rPr>
              <a:t>Dno</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zh-CN" altLang="en-US" sz="2400" dirty="0">
                <a:solidFill>
                  <a:srgbClr val="DA3FFF"/>
                </a:solidFill>
                <a:latin typeface="微软雅黑" panose="020B0503020204020204" pitchFamily="34" charset="-122"/>
                <a:ea typeface="微软雅黑" panose="020B0503020204020204" pitchFamily="34" charset="-122"/>
              </a:rPr>
              <a:t>数学’  </a:t>
            </a:r>
            <a:r>
              <a:rPr lang="en-US" altLang="zh-CN" sz="2400" dirty="0">
                <a:solidFill>
                  <a:srgbClr val="DA3FFF"/>
                </a:solidFill>
                <a:latin typeface="微软雅黑" panose="020B0503020204020204" pitchFamily="34" charset="-122"/>
                <a:ea typeface="微软雅黑" panose="020B0503020204020204" pitchFamily="34" charset="-122"/>
              </a:rPr>
              <a:t>with  check  </a:t>
            </a:r>
            <a:r>
              <a:rPr lang="en-US" altLang="zh-CN" sz="2400" dirty="0" smtClean="0">
                <a:solidFill>
                  <a:srgbClr val="DA3FFF"/>
                </a:solidFill>
                <a:latin typeface="微软雅黑" panose="020B0503020204020204" pitchFamily="34" charset="-122"/>
                <a:ea typeface="微软雅黑" panose="020B0503020204020204" pitchFamily="34" charset="-122"/>
              </a:rPr>
              <a:t>option</a:t>
            </a:r>
            <a:endParaRPr lang="en-US" altLang="zh-CN"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32802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0302" y="418844"/>
            <a:ext cx="10354963" cy="3637919"/>
          </a:xfrm>
          <a:prstGeom prst="rect">
            <a:avLst/>
          </a:prstGeom>
        </p:spPr>
        <p:txBody>
          <a:bodyPr wrap="square">
            <a:spAutoFit/>
          </a:bodyPr>
          <a:lstStyle/>
          <a:p>
            <a:pPr>
              <a:lnSpc>
                <a:spcPct val="160000"/>
              </a:lnSpc>
            </a:pPr>
            <a:r>
              <a:rPr lang="zh-CN" altLang="en-US" sz="2400" dirty="0" smtClean="0">
                <a:solidFill>
                  <a:srgbClr val="3737FF"/>
                </a:solidFill>
                <a:latin typeface="微软雅黑" panose="020B0503020204020204" pitchFamily="34" charset="-122"/>
                <a:ea typeface="微软雅黑" panose="020B0503020204020204" pitchFamily="34" charset="-122"/>
              </a:rPr>
              <a:t>例</a:t>
            </a:r>
            <a:r>
              <a:rPr lang="en-US" altLang="zh-CN" sz="2400" dirty="0">
                <a:solidFill>
                  <a:srgbClr val="3737FF"/>
                </a:solidFill>
                <a:latin typeface="微软雅黑" panose="020B0503020204020204" pitchFamily="34" charset="-122"/>
                <a:ea typeface="微软雅黑" panose="020B0503020204020204" pitchFamily="34" charset="-122"/>
              </a:rPr>
              <a:t>1.59  </a:t>
            </a:r>
            <a:r>
              <a:rPr lang="zh-CN" altLang="en-US" sz="2400" dirty="0">
                <a:solidFill>
                  <a:srgbClr val="3737FF"/>
                </a:solidFill>
                <a:latin typeface="微软雅黑" panose="020B0503020204020204" pitchFamily="34" charset="-122"/>
                <a:ea typeface="微软雅黑" panose="020B0503020204020204" pitchFamily="34" charset="-122"/>
              </a:rPr>
              <a:t>建立学生的学号</a:t>
            </a:r>
            <a:r>
              <a:rPr lang="en-US" altLang="zh-CN"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Sno</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、姓名</a:t>
            </a:r>
            <a:r>
              <a:rPr lang="en-US" altLang="zh-CN"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Sname</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、选修课程名</a:t>
            </a:r>
            <a:r>
              <a:rPr lang="en-US" altLang="zh-CN"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Cname</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及成绩</a:t>
            </a:r>
            <a:r>
              <a:rPr lang="en-US" altLang="zh-CN" sz="2400" dirty="0">
                <a:solidFill>
                  <a:srgbClr val="3737FF"/>
                </a:solidFill>
                <a:latin typeface="微软雅黑" panose="020B0503020204020204" pitchFamily="34" charset="-122"/>
                <a:ea typeface="微软雅黑" panose="020B0503020204020204" pitchFamily="34" charset="-122"/>
              </a:rPr>
              <a:t>(Grade)</a:t>
            </a:r>
            <a:r>
              <a:rPr lang="zh-CN" altLang="en-US" sz="2400" dirty="0">
                <a:solidFill>
                  <a:srgbClr val="3737FF"/>
                </a:solidFill>
                <a:latin typeface="微软雅黑" panose="020B0503020204020204" pitchFamily="34" charset="-122"/>
                <a:ea typeface="微软雅黑" panose="020B0503020204020204" pitchFamily="34" charset="-122"/>
              </a:rPr>
              <a:t>的视图</a:t>
            </a:r>
            <a:r>
              <a:rPr lang="zh-CN" altLang="en-US" sz="2400" dirty="0" smtClean="0">
                <a:solidFill>
                  <a:srgbClr val="3737FF"/>
                </a:solidFill>
                <a:latin typeface="微软雅黑" panose="020B0503020204020204" pitchFamily="34" charset="-122"/>
                <a:ea typeface="微软雅黑" panose="020B0503020204020204" pitchFamily="34" charset="-122"/>
              </a:rPr>
              <a:t>。这</a:t>
            </a:r>
            <a:r>
              <a:rPr lang="zh-CN" altLang="en-US" sz="2400" dirty="0">
                <a:solidFill>
                  <a:srgbClr val="3737FF"/>
                </a:solidFill>
                <a:latin typeface="微软雅黑" panose="020B0503020204020204" pitchFamily="34" charset="-122"/>
                <a:ea typeface="微软雅黑" panose="020B0503020204020204" pitchFamily="34" charset="-122"/>
              </a:rPr>
              <a:t>是涉及三个基本表的视图，其</a:t>
            </a:r>
            <a:r>
              <a:rPr lang="en-US" altLang="zh-CN" sz="2400" dirty="0">
                <a:solidFill>
                  <a:srgbClr val="3737FF"/>
                </a:solidFill>
                <a:latin typeface="微软雅黑" panose="020B0503020204020204" pitchFamily="34" charset="-122"/>
                <a:ea typeface="微软雅黑" panose="020B0503020204020204" pitchFamily="34" charset="-122"/>
              </a:rPr>
              <a:t>SQL</a:t>
            </a:r>
            <a:r>
              <a:rPr lang="zh-CN" altLang="en-US" sz="2400" dirty="0">
                <a:solidFill>
                  <a:srgbClr val="3737FF"/>
                </a:solidFill>
                <a:latin typeface="微软雅黑" panose="020B0503020204020204" pitchFamily="34" charset="-122"/>
                <a:ea typeface="微软雅黑" panose="020B0503020204020204" pitchFamily="34" charset="-122"/>
              </a:rPr>
              <a:t>语句如下：</a:t>
            </a:r>
          </a:p>
          <a:p>
            <a:pPr>
              <a:lnSpc>
                <a:spcPct val="160000"/>
              </a:lnSpc>
            </a:pPr>
            <a:r>
              <a:rPr lang="en-US" altLang="zh-CN" sz="2400" dirty="0" smtClean="0">
                <a:solidFill>
                  <a:srgbClr val="DA3FFF"/>
                </a:solidFill>
                <a:latin typeface="微软雅黑" panose="020B0503020204020204" pitchFamily="34" charset="-122"/>
                <a:ea typeface="微软雅黑" panose="020B0503020204020204" pitchFamily="34" charset="-122"/>
              </a:rPr>
              <a:t>create  view  </a:t>
            </a:r>
            <a:r>
              <a:rPr lang="en-US" altLang="zh-CN" sz="2400" dirty="0" err="1" smtClean="0">
                <a:solidFill>
                  <a:srgbClr val="DA3FFF"/>
                </a:solidFill>
                <a:latin typeface="微软雅黑" panose="020B0503020204020204" pitchFamily="34" charset="-122"/>
                <a:ea typeface="微软雅黑" panose="020B0503020204020204" pitchFamily="34" charset="-122"/>
              </a:rPr>
              <a:t>Student_CR</a:t>
            </a:r>
            <a:r>
              <a:rPr lang="en-US" altLang="zh-CN" sz="2400" dirty="0" smtClean="0">
                <a:solidFill>
                  <a:srgbClr val="DA3FFF"/>
                </a:solidFill>
                <a:latin typeface="微软雅黑" panose="020B0503020204020204" pitchFamily="34" charset="-122"/>
                <a:ea typeface="微软雅黑" panose="020B0503020204020204" pitchFamily="34" charset="-122"/>
              </a:rPr>
              <a:t>  as  select  </a:t>
            </a:r>
            <a:r>
              <a:rPr lang="en-US" altLang="zh-CN" sz="2400" dirty="0" err="1">
                <a:solidFill>
                  <a:srgbClr val="DA3FFF"/>
                </a:solidFill>
                <a:latin typeface="微软雅黑" panose="020B0503020204020204" pitchFamily="34" charset="-122"/>
                <a:ea typeface="微软雅黑" panose="020B0503020204020204" pitchFamily="34" charset="-122"/>
              </a:rPr>
              <a:t>Students.Sno</a:t>
            </a:r>
            <a:r>
              <a:rPr lang="en-US" altLang="zh-CN" sz="2400" dirty="0">
                <a:solidFill>
                  <a:srgbClr val="DA3FFF"/>
                </a:solidFill>
                <a:latin typeface="微软雅黑" panose="020B0503020204020204" pitchFamily="34" charset="-122"/>
                <a:ea typeface="微软雅黑" panose="020B0503020204020204" pitchFamily="34" charset="-122"/>
              </a:rPr>
              <a:t>, </a:t>
            </a:r>
            <a:r>
              <a:rPr lang="en-US" altLang="zh-CN" sz="2400" dirty="0" err="1">
                <a:solidFill>
                  <a:srgbClr val="DA3FFF"/>
                </a:solidFill>
                <a:latin typeface="微软雅黑" panose="020B0503020204020204" pitchFamily="34" charset="-122"/>
                <a:ea typeface="微软雅黑" panose="020B0503020204020204" pitchFamily="34" charset="-122"/>
              </a:rPr>
              <a:t>Sname</a:t>
            </a:r>
            <a:r>
              <a:rPr lang="en-US" altLang="zh-CN" sz="2400" dirty="0">
                <a:solidFill>
                  <a:srgbClr val="DA3FFF"/>
                </a:solidFill>
                <a:latin typeface="微软雅黑" panose="020B0503020204020204" pitchFamily="34" charset="-122"/>
                <a:ea typeface="微软雅黑" panose="020B0503020204020204" pitchFamily="34" charset="-122"/>
              </a:rPr>
              <a:t>, </a:t>
            </a:r>
            <a:r>
              <a:rPr lang="en-US" altLang="zh-CN" sz="2400" dirty="0" err="1">
                <a:solidFill>
                  <a:srgbClr val="DA3FFF"/>
                </a:solidFill>
                <a:latin typeface="微软雅黑" panose="020B0503020204020204" pitchFamily="34" charset="-122"/>
                <a:ea typeface="微软雅黑" panose="020B0503020204020204" pitchFamily="34" charset="-122"/>
              </a:rPr>
              <a:t>Cname</a:t>
            </a:r>
            <a:r>
              <a:rPr lang="en-US" altLang="zh-CN" sz="2400" dirty="0">
                <a:solidFill>
                  <a:srgbClr val="DA3FFF"/>
                </a:solidFill>
                <a:latin typeface="微软雅黑" panose="020B0503020204020204" pitchFamily="34" charset="-122"/>
                <a:ea typeface="微软雅黑" panose="020B0503020204020204" pitchFamily="34" charset="-122"/>
              </a:rPr>
              <a:t>, </a:t>
            </a:r>
            <a:r>
              <a:rPr lang="en-US" altLang="zh-CN" sz="2400" dirty="0" smtClean="0">
                <a:solidFill>
                  <a:srgbClr val="DA3FFF"/>
                </a:solidFill>
                <a:latin typeface="微软雅黑" panose="020B0503020204020204" pitchFamily="34" charset="-122"/>
                <a:ea typeface="微软雅黑" panose="020B0503020204020204" pitchFamily="34" charset="-122"/>
              </a:rPr>
              <a:t>Grade  from  </a:t>
            </a:r>
            <a:r>
              <a:rPr lang="en-US" altLang="zh-CN" sz="2400" dirty="0">
                <a:solidFill>
                  <a:srgbClr val="DA3FFF"/>
                </a:solidFill>
                <a:latin typeface="微软雅黑" panose="020B0503020204020204" pitchFamily="34" charset="-122"/>
                <a:ea typeface="微软雅黑" panose="020B0503020204020204" pitchFamily="34" charset="-122"/>
              </a:rPr>
              <a:t>Students, Reports, </a:t>
            </a:r>
            <a:r>
              <a:rPr lang="en-US" altLang="zh-CN" sz="2400" dirty="0" smtClean="0">
                <a:solidFill>
                  <a:srgbClr val="DA3FFF"/>
                </a:solidFill>
                <a:latin typeface="微软雅黑" panose="020B0503020204020204" pitchFamily="34" charset="-122"/>
                <a:ea typeface="微软雅黑" panose="020B0503020204020204" pitchFamily="34" charset="-122"/>
              </a:rPr>
              <a:t>Courses  where  </a:t>
            </a:r>
            <a:r>
              <a:rPr lang="en-US" altLang="zh-CN" sz="2400" dirty="0" err="1">
                <a:solidFill>
                  <a:srgbClr val="DA3FFF"/>
                </a:solidFill>
                <a:latin typeface="微软雅黑" panose="020B0503020204020204" pitchFamily="34" charset="-122"/>
                <a:ea typeface="微软雅黑" panose="020B0503020204020204" pitchFamily="34" charset="-122"/>
              </a:rPr>
              <a:t>Students.Sno</a:t>
            </a:r>
            <a:r>
              <a:rPr lang="en-US" altLang="zh-CN" sz="2400" dirty="0">
                <a:solidFill>
                  <a:srgbClr val="DA3FFF"/>
                </a:solidFill>
                <a:latin typeface="微软雅黑" panose="020B0503020204020204" pitchFamily="34" charset="-122"/>
                <a:ea typeface="微软雅黑" panose="020B0503020204020204" pitchFamily="34" charset="-122"/>
              </a:rPr>
              <a:t>= </a:t>
            </a:r>
            <a:r>
              <a:rPr lang="en-US" altLang="zh-CN" sz="2400" dirty="0" err="1">
                <a:solidFill>
                  <a:srgbClr val="DA3FFF"/>
                </a:solidFill>
                <a:latin typeface="微软雅黑" panose="020B0503020204020204" pitchFamily="34" charset="-122"/>
                <a:ea typeface="微软雅黑" panose="020B0503020204020204" pitchFamily="34" charset="-122"/>
              </a:rPr>
              <a:t>Reports.Sno</a:t>
            </a:r>
            <a:r>
              <a:rPr lang="en-US" altLang="zh-CN" sz="2400" dirty="0">
                <a:solidFill>
                  <a:srgbClr val="DA3FFF"/>
                </a:solidFill>
                <a:latin typeface="微软雅黑" panose="020B0503020204020204" pitchFamily="34" charset="-122"/>
                <a:ea typeface="微软雅黑" panose="020B0503020204020204" pitchFamily="34" charset="-122"/>
              </a:rPr>
              <a:t> </a:t>
            </a:r>
            <a:r>
              <a:rPr lang="en-US" altLang="zh-CN" sz="2400" dirty="0" smtClean="0">
                <a:solidFill>
                  <a:srgbClr val="DA3FFF"/>
                </a:solidFill>
                <a:latin typeface="微软雅黑" panose="020B0503020204020204" pitchFamily="34" charset="-122"/>
                <a:ea typeface="微软雅黑" panose="020B0503020204020204" pitchFamily="34" charset="-122"/>
              </a:rPr>
              <a:t> and  </a:t>
            </a:r>
            <a:r>
              <a:rPr lang="en-US" altLang="zh-CN" sz="2400" dirty="0" err="1" smtClean="0">
                <a:solidFill>
                  <a:srgbClr val="DA3FFF"/>
                </a:solidFill>
                <a:latin typeface="微软雅黑" panose="020B0503020204020204" pitchFamily="34" charset="-122"/>
                <a:ea typeface="微软雅黑" panose="020B0503020204020204" pitchFamily="34" charset="-122"/>
              </a:rPr>
              <a:t>Reports.Cno</a:t>
            </a:r>
            <a:r>
              <a:rPr lang="en-US" altLang="zh-CN" sz="2400" dirty="0" smtClean="0">
                <a:solidFill>
                  <a:srgbClr val="DA3FFF"/>
                </a:solidFill>
                <a:latin typeface="微软雅黑" panose="020B0503020204020204" pitchFamily="34" charset="-122"/>
                <a:ea typeface="微软雅黑" panose="020B0503020204020204" pitchFamily="34" charset="-122"/>
              </a:rPr>
              <a:t>=</a:t>
            </a:r>
            <a:r>
              <a:rPr lang="en-US" altLang="zh-CN" sz="2400" dirty="0" err="1" smtClean="0">
                <a:solidFill>
                  <a:srgbClr val="DA3FFF"/>
                </a:solidFill>
                <a:latin typeface="微软雅黑" panose="020B0503020204020204" pitchFamily="34" charset="-122"/>
                <a:ea typeface="微软雅黑" panose="020B0503020204020204" pitchFamily="34" charset="-122"/>
              </a:rPr>
              <a:t>Courses.Cno</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nSpc>
                <a:spcPct val="160000"/>
              </a:lnSpc>
            </a:pPr>
            <a:r>
              <a:rPr lang="zh-CN" altLang="en-US" sz="2400" dirty="0" smtClean="0">
                <a:solidFill>
                  <a:srgbClr val="3737FF"/>
                </a:solidFill>
                <a:latin typeface="微软雅黑" panose="020B0503020204020204" pitchFamily="34" charset="-122"/>
                <a:ea typeface="微软雅黑" panose="020B0503020204020204" pitchFamily="34" charset="-122"/>
              </a:rPr>
              <a:t>这</a:t>
            </a:r>
            <a:r>
              <a:rPr lang="zh-CN" altLang="en-US" sz="2400" dirty="0">
                <a:solidFill>
                  <a:srgbClr val="3737FF"/>
                </a:solidFill>
                <a:latin typeface="微软雅黑" panose="020B0503020204020204" pitchFamily="34" charset="-122"/>
                <a:ea typeface="微软雅黑" panose="020B0503020204020204" pitchFamily="34" charset="-122"/>
              </a:rPr>
              <a:t>就是演示系统中的视图：计算机内部存储为三张表，显示时连接成一张表</a:t>
            </a:r>
            <a:r>
              <a:rPr lang="zh-CN" altLang="en-US" sz="2400" dirty="0">
                <a:solidFill>
                  <a:srgbClr val="080808"/>
                </a:solidFill>
                <a:latin typeface="微软雅黑" panose="020B0503020204020204" pitchFamily="34" charset="-122"/>
                <a:ea typeface="微软雅黑" panose="020B0503020204020204" pitchFamily="34" charset="-122"/>
              </a:rPr>
              <a:t>。</a:t>
            </a:r>
            <a:endParaRPr lang="en-US" altLang="zh-CN" sz="2400" dirty="0">
              <a:solidFill>
                <a:srgbClr val="08080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9784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04181" y="232910"/>
            <a:ext cx="10170542" cy="6186309"/>
          </a:xfrm>
          <a:prstGeom prst="rect">
            <a:avLst/>
          </a:prstGeom>
        </p:spPr>
        <p:txBody>
          <a:bodyPr wrap="square">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八、</a:t>
            </a:r>
            <a:r>
              <a:rPr lang="en-US" altLang="zh-CN" sz="2400" dirty="0" smtClean="0">
                <a:solidFill>
                  <a:srgbClr val="FF0000"/>
                </a:solidFill>
                <a:latin typeface="微软雅黑" panose="020B0503020204020204" pitchFamily="34" charset="-122"/>
                <a:ea typeface="微软雅黑" panose="020B0503020204020204" pitchFamily="34" charset="-122"/>
              </a:rPr>
              <a:t>DBMS</a:t>
            </a:r>
            <a:r>
              <a:rPr lang="zh-CN" altLang="en-US" sz="2400" dirty="0" smtClean="0">
                <a:solidFill>
                  <a:srgbClr val="FF0000"/>
                </a:solidFill>
                <a:latin typeface="微软雅黑" panose="020B0503020204020204" pitchFamily="34" charset="-122"/>
                <a:ea typeface="微软雅黑" panose="020B0503020204020204" pitchFamily="34" charset="-122"/>
              </a:rPr>
              <a:t>的主要功能</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marL="0" lvl="1" algn="just">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1</a:t>
            </a:r>
            <a:r>
              <a:rPr lang="zh-CN" altLang="en-US" sz="2400" dirty="0" smtClean="0">
                <a:solidFill>
                  <a:srgbClr val="482EE2"/>
                </a:solidFill>
                <a:latin typeface="微软雅黑" panose="020B0503020204020204" pitchFamily="34" charset="-122"/>
                <a:ea typeface="微软雅黑" panose="020B0503020204020204" pitchFamily="34" charset="-122"/>
              </a:rPr>
              <a:t>、数据定义功能</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marL="0" lvl="1"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提供数据定义语言</a:t>
            </a:r>
            <a:r>
              <a:rPr lang="en-US" altLang="zh-CN" sz="2400" dirty="0" smtClean="0">
                <a:solidFill>
                  <a:srgbClr val="482EE2"/>
                </a:solidFill>
                <a:latin typeface="微软雅黑" panose="020B0503020204020204" pitchFamily="34" charset="-122"/>
                <a:ea typeface="微软雅黑" panose="020B0503020204020204" pitchFamily="34" charset="-122"/>
              </a:rPr>
              <a:t>(DDL)</a:t>
            </a:r>
            <a:r>
              <a:rPr lang="en-US" altLang="zh-CN"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定义数据库中的数据对象</a:t>
            </a:r>
            <a:endParaRPr lang="en-US" altLang="zh-CN" sz="2400" dirty="0" smtClean="0">
              <a:solidFill>
                <a:srgbClr val="482EE2"/>
              </a:solidFill>
              <a:latin typeface="微软雅黑" panose="020B0503020204020204" pitchFamily="34" charset="-122"/>
              <a:ea typeface="微软雅黑" panose="020B0503020204020204" pitchFamily="34" charset="-122"/>
            </a:endParaRPr>
          </a:p>
          <a:p>
            <a:pPr marL="0" lvl="1" algn="just">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2</a:t>
            </a:r>
            <a:r>
              <a:rPr lang="zh-CN" altLang="en-US" sz="2400" dirty="0" smtClean="0">
                <a:solidFill>
                  <a:srgbClr val="482EE2"/>
                </a:solidFill>
                <a:latin typeface="微软雅黑" panose="020B0503020204020204" pitchFamily="34" charset="-122"/>
                <a:ea typeface="微软雅黑" panose="020B0503020204020204" pitchFamily="34" charset="-122"/>
              </a:rPr>
              <a:t>、数据操纵功能</a:t>
            </a:r>
            <a:r>
              <a:rPr lang="en-US" altLang="zh-CN" sz="2400" dirty="0" smtClean="0">
                <a:solidFill>
                  <a:srgbClr val="482EE2"/>
                </a:solidFill>
                <a:latin typeface="微软雅黑" panose="020B0503020204020204" pitchFamily="34" charset="-122"/>
                <a:ea typeface="微软雅黑" panose="020B0503020204020204" pitchFamily="34" charset="-122"/>
              </a:rPr>
              <a:t>:</a:t>
            </a:r>
            <a:r>
              <a:rPr lang="zh-CN" altLang="en-US" sz="2400" dirty="0" smtClean="0">
                <a:solidFill>
                  <a:srgbClr val="482EE2"/>
                </a:solidFill>
                <a:latin typeface="微软雅黑" panose="020B0503020204020204" pitchFamily="34" charset="-122"/>
                <a:ea typeface="微软雅黑" panose="020B0503020204020204" pitchFamily="34" charset="-122"/>
              </a:rPr>
              <a:t>提供数据操纵语言</a:t>
            </a:r>
            <a:r>
              <a:rPr lang="en-US" altLang="zh-CN" sz="2400" dirty="0" smtClean="0">
                <a:solidFill>
                  <a:srgbClr val="482EE2"/>
                </a:solidFill>
                <a:latin typeface="微软雅黑" panose="020B0503020204020204" pitchFamily="34" charset="-122"/>
                <a:ea typeface="微软雅黑" panose="020B0503020204020204" pitchFamily="34" charset="-122"/>
              </a:rPr>
              <a:t>(DML)</a:t>
            </a:r>
          </a:p>
          <a:p>
            <a:pPr marL="0" lvl="1"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操纵数据实现对数据库的基本操作：</a:t>
            </a:r>
            <a:r>
              <a:rPr lang="en-US" altLang="zh-CN" sz="2400" dirty="0" smtClean="0">
                <a:solidFill>
                  <a:srgbClr val="482EE2"/>
                </a:solidFill>
                <a:latin typeface="微软雅黑" panose="020B0503020204020204" pitchFamily="34" charset="-122"/>
                <a:ea typeface="微软雅黑" panose="020B0503020204020204" pitchFamily="34" charset="-122"/>
              </a:rPr>
              <a:t>(</a:t>
            </a:r>
            <a:r>
              <a:rPr lang="zh-CN" altLang="en-US" sz="2400" dirty="0" smtClean="0">
                <a:solidFill>
                  <a:srgbClr val="482EE2"/>
                </a:solidFill>
                <a:latin typeface="微软雅黑" panose="020B0503020204020204" pitchFamily="34" charset="-122"/>
                <a:ea typeface="微软雅黑" panose="020B0503020204020204" pitchFamily="34" charset="-122"/>
              </a:rPr>
              <a:t>查询、插入、删除和修改</a:t>
            </a:r>
            <a:r>
              <a:rPr lang="en-US" altLang="zh-CN" sz="2400" dirty="0" smtClean="0">
                <a:solidFill>
                  <a:srgbClr val="482EE2"/>
                </a:solidFill>
                <a:latin typeface="微软雅黑" panose="020B0503020204020204" pitchFamily="34" charset="-122"/>
                <a:ea typeface="微软雅黑" panose="020B0503020204020204" pitchFamily="34" charset="-122"/>
              </a:rPr>
              <a:t>)</a:t>
            </a:r>
          </a:p>
          <a:p>
            <a:pPr marL="0" lvl="1" algn="just">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3</a:t>
            </a:r>
            <a:r>
              <a:rPr lang="zh-CN" altLang="en-US" sz="2400" dirty="0" smtClean="0">
                <a:solidFill>
                  <a:srgbClr val="482EE2"/>
                </a:solidFill>
                <a:latin typeface="微软雅黑" panose="020B0503020204020204" pitchFamily="34" charset="-122"/>
                <a:ea typeface="微软雅黑" panose="020B0503020204020204" pitchFamily="34" charset="-122"/>
              </a:rPr>
              <a:t>、数据库的运行管理</a:t>
            </a:r>
          </a:p>
          <a:p>
            <a:pPr marL="0" lvl="1" algn="just">
              <a:lnSpc>
                <a:spcPct val="150000"/>
              </a:lnSpc>
              <a:buFont typeface="Wingdings" panose="05000000000000000000" pitchFamily="2" charset="2"/>
              <a:buNone/>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保证数据的安全性、完整性、</a:t>
            </a: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多用户对数据的并发使用</a:t>
            </a: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发生故障后的系统恢复</a:t>
            </a:r>
          </a:p>
          <a:p>
            <a:pPr marL="0" lvl="1" algn="just">
              <a:lnSpc>
                <a:spcPct val="150000"/>
              </a:lnSpc>
            </a:pPr>
            <a:r>
              <a:rPr lang="en-US" altLang="zh-CN" sz="2400" dirty="0" smtClean="0">
                <a:solidFill>
                  <a:srgbClr val="482EE2"/>
                </a:solidFill>
                <a:latin typeface="微软雅黑" panose="020B0503020204020204" pitchFamily="34" charset="-122"/>
                <a:ea typeface="微软雅黑" panose="020B0503020204020204" pitchFamily="34" charset="-122"/>
              </a:rPr>
              <a:t>4</a:t>
            </a:r>
            <a:r>
              <a:rPr lang="zh-CN" altLang="en-US" sz="2400" dirty="0" smtClean="0">
                <a:solidFill>
                  <a:srgbClr val="482EE2"/>
                </a:solidFill>
                <a:latin typeface="微软雅黑" panose="020B0503020204020204" pitchFamily="34" charset="-122"/>
                <a:ea typeface="微软雅黑" panose="020B0503020204020204" pitchFamily="34" charset="-122"/>
              </a:rPr>
              <a:t>、数据库的建立和维护功能</a:t>
            </a:r>
            <a:r>
              <a:rPr lang="en-US" altLang="zh-CN" sz="2400" dirty="0" smtClean="0">
                <a:solidFill>
                  <a:srgbClr val="482EE2"/>
                </a:solidFill>
                <a:latin typeface="微软雅黑" panose="020B0503020204020204" pitchFamily="34" charset="-122"/>
                <a:ea typeface="微软雅黑" panose="020B0503020204020204" pitchFamily="34" charset="-122"/>
              </a:rPr>
              <a:t>(</a:t>
            </a:r>
            <a:r>
              <a:rPr lang="zh-CN" altLang="en-US" sz="2400" dirty="0" smtClean="0">
                <a:solidFill>
                  <a:srgbClr val="482EE2"/>
                </a:solidFill>
                <a:latin typeface="微软雅黑" panose="020B0503020204020204" pitchFamily="34" charset="-122"/>
                <a:ea typeface="微软雅黑" panose="020B0503020204020204" pitchFamily="34" charset="-122"/>
              </a:rPr>
              <a:t>实用程序</a:t>
            </a:r>
            <a:r>
              <a:rPr lang="en-US" altLang="zh-CN" sz="2400" dirty="0" smtClean="0">
                <a:solidFill>
                  <a:srgbClr val="482EE2"/>
                </a:solidFill>
                <a:latin typeface="微软雅黑" panose="020B0503020204020204" pitchFamily="34" charset="-122"/>
                <a:ea typeface="微软雅黑" panose="020B0503020204020204" pitchFamily="34" charset="-122"/>
              </a:rPr>
              <a:t>)</a:t>
            </a:r>
            <a:endParaRPr lang="en-US" altLang="zh-CN" sz="2400" dirty="0">
              <a:solidFill>
                <a:srgbClr val="482EE2"/>
              </a:solidFill>
              <a:latin typeface="微软雅黑" panose="020B0503020204020204" pitchFamily="34" charset="-122"/>
              <a:ea typeface="微软雅黑" panose="020B0503020204020204" pitchFamily="34" charset="-122"/>
            </a:endParaRPr>
          </a:p>
          <a:p>
            <a:pPr marL="0" lvl="1"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数据库数据批量装载</a:t>
            </a: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数据库转储</a:t>
            </a: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介质故障恢复</a:t>
            </a: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数据库的重组织</a:t>
            </a: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性能监视等</a:t>
            </a:r>
          </a:p>
        </p:txBody>
      </p:sp>
    </p:spTree>
    <p:extLst>
      <p:ext uri="{BB962C8B-B14F-4D97-AF65-F5344CB8AC3E}">
        <p14:creationId xmlns:p14="http://schemas.microsoft.com/office/powerpoint/2010/main" val="3225428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2022" y="559824"/>
            <a:ext cx="10560908" cy="3416320"/>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2</a:t>
            </a:r>
            <a:r>
              <a:rPr lang="en-US" altLang="zh-CN" sz="2400" dirty="0" smtClean="0">
                <a:solidFill>
                  <a:srgbClr val="DA3FFF"/>
                </a:solidFill>
                <a:latin typeface="微软雅黑" panose="020B0503020204020204" pitchFamily="34" charset="-122"/>
                <a:ea typeface="微软雅黑" panose="020B0503020204020204" pitchFamily="34" charset="-122"/>
              </a:rPr>
              <a:t>. </a:t>
            </a:r>
            <a:r>
              <a:rPr lang="zh-CN" altLang="en-US" sz="2400" dirty="0" smtClean="0">
                <a:solidFill>
                  <a:srgbClr val="DA3FFF"/>
                </a:solidFill>
                <a:latin typeface="微软雅黑" panose="020B0503020204020204" pitchFamily="34" charset="-122"/>
                <a:ea typeface="微软雅黑" panose="020B0503020204020204" pitchFamily="34" charset="-122"/>
              </a:rPr>
              <a:t>删除</a:t>
            </a:r>
            <a:r>
              <a:rPr lang="zh-CN" altLang="en-US" sz="2400" dirty="0">
                <a:solidFill>
                  <a:srgbClr val="DA3FFF"/>
                </a:solidFill>
                <a:latin typeface="微软雅黑" panose="020B0503020204020204" pitchFamily="34" charset="-122"/>
                <a:ea typeface="微软雅黑" panose="020B0503020204020204" pitchFamily="34" charset="-122"/>
              </a:rPr>
              <a:t>视图的语句格式为：</a:t>
            </a:r>
          </a:p>
          <a:p>
            <a:pPr indent="1080000">
              <a:lnSpc>
                <a:spcPct val="150000"/>
              </a:lnSpc>
              <a:buFont typeface="Symbol" panose="05050102010706020507" pitchFamily="18" charset="2"/>
              <a:buNone/>
            </a:pPr>
            <a:r>
              <a:rPr lang="en-US" altLang="zh-CN" sz="2400" dirty="0">
                <a:solidFill>
                  <a:srgbClr val="DA3FFF"/>
                </a:solidFill>
                <a:latin typeface="微软雅黑" panose="020B0503020204020204" pitchFamily="34" charset="-122"/>
                <a:ea typeface="微软雅黑" panose="020B0503020204020204" pitchFamily="34" charset="-122"/>
              </a:rPr>
              <a:t>drop view  &lt;</a:t>
            </a:r>
            <a:r>
              <a:rPr lang="zh-CN" altLang="en-US" sz="2400" dirty="0">
                <a:solidFill>
                  <a:srgbClr val="DA3FFF"/>
                </a:solidFill>
                <a:latin typeface="微软雅黑" panose="020B0503020204020204" pitchFamily="34" charset="-122"/>
                <a:ea typeface="微软雅黑" panose="020B0503020204020204" pitchFamily="34" charset="-122"/>
              </a:rPr>
              <a:t>视图名</a:t>
            </a:r>
            <a:r>
              <a:rPr lang="en-US" altLang="zh-CN" sz="2400" dirty="0">
                <a:solidFill>
                  <a:srgbClr val="DA3FFF"/>
                </a:solidFill>
                <a:latin typeface="微软雅黑" panose="020B0503020204020204" pitchFamily="34" charset="-122"/>
                <a:ea typeface="微软雅黑" panose="020B0503020204020204" pitchFamily="34" charset="-122"/>
              </a:rPr>
              <a:t>&gt;</a:t>
            </a:r>
            <a:r>
              <a:rPr lang="zh-CN" altLang="en-US" sz="2400" dirty="0">
                <a:solidFill>
                  <a:srgbClr val="DA3F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例如： </a:t>
            </a:r>
            <a:r>
              <a:rPr lang="en-US" altLang="zh-CN" sz="2400" dirty="0">
                <a:solidFill>
                  <a:srgbClr val="3737FF"/>
                </a:solidFill>
                <a:latin typeface="微软雅黑" panose="020B0503020204020204" pitchFamily="34" charset="-122"/>
                <a:ea typeface="微软雅黑" panose="020B0503020204020204" pitchFamily="34" charset="-122"/>
              </a:rPr>
              <a:t>drop view  </a:t>
            </a:r>
            <a:r>
              <a:rPr lang="en-US" altLang="zh-CN" sz="2400" dirty="0" err="1">
                <a:solidFill>
                  <a:srgbClr val="3737FF"/>
                </a:solidFill>
                <a:latin typeface="微软雅黑" panose="020B0503020204020204" pitchFamily="34" charset="-122"/>
                <a:ea typeface="微软雅黑" panose="020B0503020204020204" pitchFamily="34" charset="-122"/>
              </a:rPr>
              <a:t>C_Student</a:t>
            </a:r>
            <a:endParaRPr lang="zh-CN" altLang="en-US" sz="2400" dirty="0">
              <a:solidFill>
                <a:srgbClr val="37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说明：视图删除后视图的定义将从数据字典中删除。但是由该视图导出的其它视图定义仍在数据字典中，只不过该视图已失效。用户使用时就会出错，要</a:t>
            </a:r>
            <a:r>
              <a:rPr lang="zh-CN" altLang="en-US" sz="2400" dirty="0" smtClean="0">
                <a:solidFill>
                  <a:srgbClr val="3737FF"/>
                </a:solidFill>
                <a:latin typeface="微软雅黑" panose="020B0503020204020204" pitchFamily="34" charset="-122"/>
                <a:ea typeface="微软雅黑" panose="020B0503020204020204" pitchFamily="34" charset="-122"/>
              </a:rPr>
              <a:t>用</a:t>
            </a:r>
            <a:r>
              <a:rPr lang="en-US" altLang="zh-CN" sz="2400" dirty="0" smtClean="0">
                <a:solidFill>
                  <a:srgbClr val="3737FF"/>
                </a:solidFill>
                <a:latin typeface="微软雅黑" panose="020B0503020204020204" pitchFamily="34" charset="-122"/>
                <a:ea typeface="微软雅黑" panose="020B0503020204020204" pitchFamily="34" charset="-122"/>
              </a:rPr>
              <a:t>drop view</a:t>
            </a:r>
            <a:r>
              <a:rPr lang="zh-CN" altLang="en-US" sz="2400" dirty="0" smtClean="0">
                <a:solidFill>
                  <a:srgbClr val="3737FF"/>
                </a:solidFill>
                <a:latin typeface="微软雅黑" panose="020B0503020204020204" pitchFamily="34" charset="-122"/>
                <a:ea typeface="微软雅黑" panose="020B0503020204020204" pitchFamily="34" charset="-122"/>
              </a:rPr>
              <a:t>语句</a:t>
            </a:r>
            <a:r>
              <a:rPr lang="zh-CN" altLang="en-US" sz="2400" dirty="0">
                <a:solidFill>
                  <a:srgbClr val="3737FF"/>
                </a:solidFill>
                <a:latin typeface="微软雅黑" panose="020B0503020204020204" pitchFamily="34" charset="-122"/>
                <a:ea typeface="微软雅黑" panose="020B0503020204020204" pitchFamily="34" charset="-122"/>
              </a:rPr>
              <a:t>显式将它们一一删除</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zh-CN" altLang="en-US"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75261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6076" y="877132"/>
            <a:ext cx="11063416" cy="3970318"/>
          </a:xfrm>
          <a:prstGeom prst="rect">
            <a:avLst/>
          </a:prstGeom>
        </p:spPr>
        <p:txBody>
          <a:bodyPr wrap="square">
            <a:spAutoFit/>
          </a:bodyPr>
          <a:lstStyle/>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3. </a:t>
            </a:r>
            <a:r>
              <a:rPr lang="zh-CN" altLang="en-US" sz="2400" dirty="0" smtClean="0">
                <a:solidFill>
                  <a:srgbClr val="DA3FFF"/>
                </a:solidFill>
                <a:latin typeface="微软雅黑" panose="020B0503020204020204" pitchFamily="34" charset="-122"/>
                <a:ea typeface="微软雅黑" panose="020B0503020204020204" pitchFamily="34" charset="-122"/>
              </a:rPr>
              <a:t>查询</a:t>
            </a:r>
            <a:r>
              <a:rPr lang="zh-CN" altLang="en-US" sz="2400" dirty="0">
                <a:solidFill>
                  <a:srgbClr val="DA3FFF"/>
                </a:solidFill>
                <a:latin typeface="微软雅黑" panose="020B0503020204020204" pitchFamily="34" charset="-122"/>
                <a:ea typeface="微软雅黑" panose="020B0503020204020204" pitchFamily="34" charset="-122"/>
              </a:rPr>
              <a:t>视图：          </a:t>
            </a:r>
            <a:endParaRPr lang="en-US" altLang="zh-CN" sz="2400" dirty="0">
              <a:solidFill>
                <a:srgbClr val="DA3F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对于已经定义的视图，用户</a:t>
            </a:r>
            <a:r>
              <a:rPr lang="zh-CN" altLang="en-US" sz="2400" dirty="0" smtClean="0">
                <a:solidFill>
                  <a:srgbClr val="DA3FFF"/>
                </a:solidFill>
                <a:latin typeface="微软雅黑" panose="020B0503020204020204" pitchFamily="34" charset="-122"/>
                <a:ea typeface="微软雅黑" panose="020B0503020204020204" pitchFamily="34" charset="-122"/>
              </a:rPr>
              <a:t>应用</a:t>
            </a:r>
            <a:r>
              <a:rPr lang="en-US" altLang="zh-CN" sz="2400" smtClean="0">
                <a:solidFill>
                  <a:srgbClr val="DA3FFF"/>
                </a:solidFill>
                <a:latin typeface="微软雅黑" panose="020B0503020204020204" pitchFamily="34" charset="-122"/>
                <a:ea typeface="微软雅黑" panose="020B0503020204020204" pitchFamily="34" charset="-122"/>
              </a:rPr>
              <a:t>select</a:t>
            </a:r>
            <a:r>
              <a:rPr lang="zh-CN" altLang="en-US" sz="2400" smtClean="0">
                <a:solidFill>
                  <a:srgbClr val="DA3FFF"/>
                </a:solidFill>
                <a:latin typeface="微软雅黑" panose="020B0503020204020204" pitchFamily="34" charset="-122"/>
                <a:ea typeface="微软雅黑" panose="020B0503020204020204" pitchFamily="34" charset="-122"/>
              </a:rPr>
              <a:t>语句</a:t>
            </a:r>
            <a:r>
              <a:rPr lang="zh-CN" altLang="en-US" sz="2400" dirty="0">
                <a:solidFill>
                  <a:srgbClr val="DA3FFF"/>
                </a:solidFill>
                <a:latin typeface="微软雅黑" panose="020B0503020204020204" pitchFamily="34" charset="-122"/>
                <a:ea typeface="微软雅黑" panose="020B0503020204020204" pitchFamily="34" charset="-122"/>
              </a:rPr>
              <a:t>，就像查询基本表一样查询视图。</a:t>
            </a: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例</a:t>
            </a:r>
            <a:r>
              <a:rPr lang="en-US" altLang="zh-CN" sz="2400" dirty="0">
                <a:solidFill>
                  <a:srgbClr val="3737FF"/>
                </a:solidFill>
                <a:latin typeface="微软雅黑" panose="020B0503020204020204" pitchFamily="34" charset="-122"/>
                <a:ea typeface="微软雅黑" panose="020B0503020204020204" pitchFamily="34" charset="-122"/>
              </a:rPr>
              <a:t>1.62 </a:t>
            </a:r>
            <a:r>
              <a:rPr lang="zh-CN" altLang="en-US" sz="2400" dirty="0">
                <a:solidFill>
                  <a:srgbClr val="3737FF"/>
                </a:solidFill>
                <a:latin typeface="微软雅黑" panose="020B0503020204020204" pitchFamily="34" charset="-122"/>
                <a:ea typeface="微软雅黑" panose="020B0503020204020204" pitchFamily="34" charset="-122"/>
              </a:rPr>
              <a:t>在视图</a:t>
            </a:r>
            <a:r>
              <a:rPr lang="en-US" altLang="zh-CN" sz="2400" dirty="0" err="1">
                <a:solidFill>
                  <a:srgbClr val="3737FF"/>
                </a:solidFill>
                <a:latin typeface="微软雅黑" panose="020B0503020204020204" pitchFamily="34" charset="-122"/>
                <a:ea typeface="微软雅黑" panose="020B0503020204020204" pitchFamily="34" charset="-122"/>
              </a:rPr>
              <a:t>C_Student</a:t>
            </a:r>
            <a:r>
              <a:rPr lang="zh-CN" altLang="en-US" sz="2400" dirty="0">
                <a:solidFill>
                  <a:srgbClr val="3737FF"/>
                </a:solidFill>
                <a:latin typeface="微软雅黑" panose="020B0503020204020204" pitchFamily="34" charset="-122"/>
                <a:ea typeface="微软雅黑" panose="020B0503020204020204" pitchFamily="34" charset="-122"/>
              </a:rPr>
              <a:t>中找出年龄</a:t>
            </a:r>
            <a:r>
              <a:rPr lang="en-US" altLang="zh-CN" sz="2400" dirty="0">
                <a:solidFill>
                  <a:srgbClr val="3737FF"/>
                </a:solidFill>
                <a:latin typeface="微软雅黑" panose="020B0503020204020204" pitchFamily="34" charset="-122"/>
                <a:ea typeface="微软雅黑" panose="020B0503020204020204" pitchFamily="34" charset="-122"/>
              </a:rPr>
              <a:t>(Sage)</a:t>
            </a:r>
            <a:r>
              <a:rPr lang="zh-CN" altLang="en-US" sz="2400" dirty="0">
                <a:solidFill>
                  <a:srgbClr val="3737FF"/>
                </a:solidFill>
                <a:latin typeface="微软雅黑" panose="020B0503020204020204" pitchFamily="34" charset="-122"/>
                <a:ea typeface="微软雅黑" panose="020B0503020204020204" pitchFamily="34" charset="-122"/>
              </a:rPr>
              <a:t>小于</a:t>
            </a:r>
            <a:r>
              <a:rPr lang="en-US" altLang="zh-CN" sz="2400" dirty="0">
                <a:solidFill>
                  <a:srgbClr val="3737FF"/>
                </a:solidFill>
                <a:latin typeface="微软雅黑" panose="020B0503020204020204" pitchFamily="34" charset="-122"/>
                <a:ea typeface="微软雅黑" panose="020B0503020204020204" pitchFamily="34" charset="-122"/>
              </a:rPr>
              <a:t>20</a:t>
            </a:r>
            <a:r>
              <a:rPr lang="zh-CN" altLang="en-US" sz="2400" dirty="0">
                <a:solidFill>
                  <a:srgbClr val="3737FF"/>
                </a:solidFill>
                <a:latin typeface="微软雅黑" panose="020B0503020204020204" pitchFamily="34" charset="-122"/>
                <a:ea typeface="微软雅黑" panose="020B0503020204020204" pitchFamily="34" charset="-122"/>
              </a:rPr>
              <a:t>岁的学生姓名</a:t>
            </a:r>
            <a:r>
              <a:rPr lang="en-US" altLang="zh-CN"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Sname</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和年龄</a:t>
            </a:r>
            <a:r>
              <a:rPr lang="en-US" altLang="zh-CN" sz="2400" dirty="0">
                <a:solidFill>
                  <a:srgbClr val="3737FF"/>
                </a:solidFill>
                <a:latin typeface="微软雅黑" panose="020B0503020204020204" pitchFamily="34" charset="-122"/>
                <a:ea typeface="微软雅黑" panose="020B0503020204020204" pitchFamily="34" charset="-122"/>
              </a:rPr>
              <a:t>(Sage)</a:t>
            </a:r>
            <a:r>
              <a:rPr lang="zh-CN" altLang="en-US" sz="2400" dirty="0">
                <a:solidFill>
                  <a:srgbClr val="3737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select  </a:t>
            </a:r>
            <a:r>
              <a:rPr lang="en-US" altLang="zh-CN" sz="2400" dirty="0" err="1">
                <a:solidFill>
                  <a:srgbClr val="DA3FFF"/>
                </a:solidFill>
                <a:latin typeface="微软雅黑" panose="020B0503020204020204" pitchFamily="34" charset="-122"/>
                <a:ea typeface="微软雅黑" panose="020B0503020204020204" pitchFamily="34" charset="-122"/>
              </a:rPr>
              <a:t>Sname</a:t>
            </a:r>
            <a:r>
              <a:rPr lang="en-US" altLang="zh-CN" sz="2400" dirty="0">
                <a:solidFill>
                  <a:srgbClr val="DA3FFF"/>
                </a:solidFill>
                <a:latin typeface="微软雅黑" panose="020B0503020204020204" pitchFamily="34" charset="-122"/>
                <a:ea typeface="微软雅黑" panose="020B0503020204020204" pitchFamily="34" charset="-122"/>
              </a:rPr>
              <a:t>, Sage  </a:t>
            </a:r>
            <a:r>
              <a:rPr lang="en-US" altLang="zh-CN" sz="2400" dirty="0" smtClean="0">
                <a:solidFill>
                  <a:srgbClr val="DA3FFF"/>
                </a:solidFill>
                <a:latin typeface="微软雅黑" panose="020B0503020204020204" pitchFamily="34" charset="-122"/>
                <a:ea typeface="微软雅黑" panose="020B0503020204020204" pitchFamily="34" charset="-122"/>
              </a:rPr>
              <a:t>from  </a:t>
            </a:r>
            <a:r>
              <a:rPr lang="en-US" altLang="zh-CN" sz="2400" dirty="0" err="1" smtClean="0">
                <a:solidFill>
                  <a:srgbClr val="DA3FFF"/>
                </a:solidFill>
                <a:latin typeface="微软雅黑" panose="020B0503020204020204" pitchFamily="34" charset="-122"/>
                <a:ea typeface="微软雅黑" panose="020B0503020204020204" pitchFamily="34" charset="-122"/>
              </a:rPr>
              <a:t>C_Student</a:t>
            </a:r>
            <a:r>
              <a:rPr lang="en-US" altLang="zh-CN" sz="2400" dirty="0" smtClean="0">
                <a:solidFill>
                  <a:srgbClr val="DA3FFF"/>
                </a:solidFill>
                <a:latin typeface="微软雅黑" panose="020B0503020204020204" pitchFamily="34" charset="-122"/>
                <a:ea typeface="微软雅黑" panose="020B0503020204020204" pitchFamily="34" charset="-122"/>
              </a:rPr>
              <a:t>  where  </a:t>
            </a:r>
            <a:r>
              <a:rPr lang="en-US" altLang="zh-CN" sz="2400" dirty="0">
                <a:solidFill>
                  <a:srgbClr val="DA3FFF"/>
                </a:solidFill>
                <a:latin typeface="微软雅黑" panose="020B0503020204020204" pitchFamily="34" charset="-122"/>
                <a:ea typeface="微软雅黑" panose="020B0503020204020204" pitchFamily="34" charset="-122"/>
              </a:rPr>
              <a:t>Sage&lt;20</a:t>
            </a:r>
          </a:p>
          <a:p>
            <a:pPr>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计算机</a:t>
            </a:r>
            <a:r>
              <a:rPr lang="zh-CN" altLang="en-US" sz="2400" dirty="0">
                <a:solidFill>
                  <a:srgbClr val="3737FF"/>
                </a:solidFill>
                <a:latin typeface="微软雅黑" panose="020B0503020204020204" pitchFamily="34" charset="-122"/>
                <a:ea typeface="微软雅黑" panose="020B0503020204020204" pitchFamily="34" charset="-122"/>
              </a:rPr>
              <a:t>执行时转换为对基本标的查询语句</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select  </a:t>
            </a:r>
            <a:r>
              <a:rPr lang="en-US" altLang="zh-CN" sz="2400" dirty="0" err="1">
                <a:solidFill>
                  <a:srgbClr val="DA3FFF"/>
                </a:solidFill>
                <a:latin typeface="微软雅黑" panose="020B0503020204020204" pitchFamily="34" charset="-122"/>
                <a:ea typeface="微软雅黑" panose="020B0503020204020204" pitchFamily="34" charset="-122"/>
              </a:rPr>
              <a:t>Sname</a:t>
            </a:r>
            <a:r>
              <a:rPr lang="en-US" altLang="zh-CN" sz="2400" dirty="0">
                <a:solidFill>
                  <a:srgbClr val="DA3FFF"/>
                </a:solidFill>
                <a:latin typeface="微软雅黑" panose="020B0503020204020204" pitchFamily="34" charset="-122"/>
                <a:ea typeface="微软雅黑" panose="020B0503020204020204" pitchFamily="34" charset="-122"/>
              </a:rPr>
              <a:t>, Sage  </a:t>
            </a:r>
            <a:r>
              <a:rPr lang="en-US" altLang="zh-CN" sz="2400" dirty="0" smtClean="0">
                <a:solidFill>
                  <a:srgbClr val="DA3FFF"/>
                </a:solidFill>
                <a:latin typeface="微软雅黑" panose="020B0503020204020204" pitchFamily="34" charset="-122"/>
                <a:ea typeface="微软雅黑" panose="020B0503020204020204" pitchFamily="34" charset="-122"/>
              </a:rPr>
              <a:t>from  Students  where  </a:t>
            </a:r>
            <a:r>
              <a:rPr lang="en-US" altLang="zh-CN" sz="2400" dirty="0" err="1">
                <a:solidFill>
                  <a:srgbClr val="DA3FFF"/>
                </a:solidFill>
                <a:latin typeface="微软雅黑" panose="020B0503020204020204" pitchFamily="34" charset="-122"/>
                <a:ea typeface="微软雅黑" panose="020B0503020204020204" pitchFamily="34" charset="-122"/>
              </a:rPr>
              <a:t>Sdept</a:t>
            </a:r>
            <a:r>
              <a:rPr lang="en-US" altLang="zh-CN" sz="2400" dirty="0">
                <a:solidFill>
                  <a:srgbClr val="DA3FFF"/>
                </a:solidFill>
                <a:latin typeface="微软雅黑" panose="020B0503020204020204" pitchFamily="34" charset="-122"/>
                <a:ea typeface="微软雅黑" panose="020B0503020204020204" pitchFamily="34" charset="-122"/>
              </a:rPr>
              <a:t>=’</a:t>
            </a:r>
            <a:r>
              <a:rPr lang="zh-CN" altLang="en-US" sz="2400" dirty="0">
                <a:solidFill>
                  <a:srgbClr val="DA3FFF"/>
                </a:solidFill>
                <a:latin typeface="微软雅黑" panose="020B0503020204020204" pitchFamily="34" charset="-122"/>
                <a:ea typeface="微软雅黑" panose="020B0503020204020204" pitchFamily="34" charset="-122"/>
              </a:rPr>
              <a:t>数学’ </a:t>
            </a:r>
            <a:r>
              <a:rPr lang="en-US" altLang="zh-CN" sz="2400" dirty="0" smtClean="0">
                <a:solidFill>
                  <a:srgbClr val="DA3FFF"/>
                </a:solidFill>
                <a:latin typeface="微软雅黑" panose="020B0503020204020204" pitchFamily="34" charset="-122"/>
                <a:ea typeface="微软雅黑" panose="020B0503020204020204" pitchFamily="34" charset="-122"/>
              </a:rPr>
              <a:t>and Sage&lt;20</a:t>
            </a:r>
            <a:endParaRPr lang="zh-CN" altLang="en-US" sz="2400" dirty="0">
              <a:solidFill>
                <a:srgbClr val="DA3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2382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40259" y="156171"/>
            <a:ext cx="10396152" cy="5632311"/>
          </a:xfrm>
          <a:prstGeom prst="rect">
            <a:avLst/>
          </a:prstGeom>
        </p:spPr>
        <p:txBody>
          <a:bodyPr wrap="square">
            <a:spAutoFit/>
          </a:bodyPr>
          <a:lstStyle/>
          <a:p>
            <a:pPr>
              <a:lnSpc>
                <a:spcPct val="150000"/>
              </a:lnSpc>
            </a:pPr>
            <a:r>
              <a:rPr lang="en-US" altLang="zh-CN" sz="2400" dirty="0" smtClean="0">
                <a:solidFill>
                  <a:srgbClr val="DA3FFF"/>
                </a:solidFill>
                <a:latin typeface="微软雅黑" panose="020B0503020204020204" pitchFamily="34" charset="-122"/>
                <a:ea typeface="微软雅黑" panose="020B0503020204020204" pitchFamily="34" charset="-122"/>
              </a:rPr>
              <a:t>4. </a:t>
            </a:r>
            <a:r>
              <a:rPr lang="zh-CN" altLang="en-US" sz="2400" dirty="0" smtClean="0">
                <a:solidFill>
                  <a:srgbClr val="DA3FFF"/>
                </a:solidFill>
                <a:latin typeface="微软雅黑" panose="020B0503020204020204" pitchFamily="34" charset="-122"/>
                <a:ea typeface="微软雅黑" panose="020B0503020204020204" pitchFamily="34" charset="-122"/>
              </a:rPr>
              <a:t>更新视图</a:t>
            </a:r>
            <a:endParaRPr lang="en-US" altLang="zh-CN" sz="2400" dirty="0" smtClean="0">
              <a:solidFill>
                <a:srgbClr val="DA3F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更新</a:t>
            </a:r>
            <a:r>
              <a:rPr lang="zh-CN" altLang="en-US" sz="2400" dirty="0">
                <a:solidFill>
                  <a:srgbClr val="DA3FFF"/>
                </a:solidFill>
                <a:latin typeface="微软雅黑" panose="020B0503020204020204" pitchFamily="34" charset="-122"/>
                <a:ea typeface="微软雅黑" panose="020B0503020204020204" pitchFamily="34" charset="-122"/>
              </a:rPr>
              <a:t>视图的含义</a:t>
            </a:r>
            <a:r>
              <a:rPr lang="zh-CN" altLang="en-US" sz="2400" b="1" dirty="0">
                <a:solidFill>
                  <a:srgbClr val="DA3FFF"/>
                </a:solidFill>
                <a:latin typeface="微软雅黑" panose="020B0503020204020204" pitchFamily="34" charset="-122"/>
                <a:ea typeface="微软雅黑" panose="020B0503020204020204" pitchFamily="34" charset="-122"/>
              </a:rPr>
              <a:t>：</a:t>
            </a:r>
            <a:r>
              <a:rPr lang="zh-CN" altLang="en-US" sz="2400" dirty="0">
                <a:solidFill>
                  <a:srgbClr val="DA3FFF"/>
                </a:solidFill>
                <a:latin typeface="微软雅黑" panose="020B0503020204020204" pitchFamily="34" charset="-122"/>
                <a:ea typeface="微软雅黑" panose="020B0503020204020204" pitchFamily="34" charset="-122"/>
              </a:rPr>
              <a:t>指通过视图来插入</a:t>
            </a:r>
            <a:r>
              <a:rPr lang="en-US" altLang="zh-CN" sz="2400" dirty="0" smtClean="0">
                <a:solidFill>
                  <a:srgbClr val="DA3FFF"/>
                </a:solidFill>
                <a:latin typeface="微软雅黑" panose="020B0503020204020204" pitchFamily="34" charset="-122"/>
                <a:ea typeface="微软雅黑" panose="020B0503020204020204" pitchFamily="34" charset="-122"/>
              </a:rPr>
              <a:t>(insert)</a:t>
            </a:r>
            <a:r>
              <a:rPr lang="zh-CN" altLang="en-US" sz="2400" dirty="0">
                <a:solidFill>
                  <a:srgbClr val="DA3FFF"/>
                </a:solidFill>
                <a:latin typeface="微软雅黑" panose="020B0503020204020204" pitchFamily="34" charset="-122"/>
                <a:ea typeface="微软雅黑" panose="020B0503020204020204" pitchFamily="34" charset="-122"/>
              </a:rPr>
              <a:t>、删除</a:t>
            </a:r>
            <a:r>
              <a:rPr lang="en-US" altLang="zh-CN" sz="2400" dirty="0" smtClean="0">
                <a:solidFill>
                  <a:srgbClr val="DA3FFF"/>
                </a:solidFill>
                <a:latin typeface="微软雅黑" panose="020B0503020204020204" pitchFamily="34" charset="-122"/>
                <a:ea typeface="微软雅黑" panose="020B0503020204020204" pitchFamily="34" charset="-122"/>
              </a:rPr>
              <a:t>(delete)</a:t>
            </a:r>
            <a:r>
              <a:rPr lang="zh-CN" altLang="en-US" sz="2400" dirty="0">
                <a:solidFill>
                  <a:srgbClr val="DA3FFF"/>
                </a:solidFill>
                <a:latin typeface="微软雅黑" panose="020B0503020204020204" pitchFamily="34" charset="-122"/>
                <a:ea typeface="微软雅黑" panose="020B0503020204020204" pitchFamily="34" charset="-122"/>
              </a:rPr>
              <a:t>和修改</a:t>
            </a:r>
            <a:r>
              <a:rPr lang="en-US" altLang="zh-CN" sz="2400" dirty="0" smtClean="0">
                <a:solidFill>
                  <a:srgbClr val="DA3FFF"/>
                </a:solidFill>
                <a:latin typeface="微软雅黑" panose="020B0503020204020204" pitchFamily="34" charset="-122"/>
                <a:ea typeface="微软雅黑" panose="020B0503020204020204" pitchFamily="34" charset="-122"/>
              </a:rPr>
              <a:t>(update)</a:t>
            </a:r>
            <a:r>
              <a:rPr lang="zh-CN" altLang="en-US" sz="2400" dirty="0">
                <a:solidFill>
                  <a:srgbClr val="DA3FFF"/>
                </a:solidFill>
                <a:latin typeface="微软雅黑" panose="020B0503020204020204" pitchFamily="34" charset="-122"/>
                <a:ea typeface="微软雅黑" panose="020B0503020204020204" pitchFamily="34" charset="-122"/>
              </a:rPr>
              <a:t>数据。</a:t>
            </a:r>
            <a:r>
              <a:rPr lang="zh-CN" altLang="en-US" sz="2400" dirty="0">
                <a:solidFill>
                  <a:srgbClr val="3737FF"/>
                </a:solidFill>
                <a:latin typeface="微软雅黑" panose="020B0503020204020204" pitchFamily="34" charset="-122"/>
                <a:ea typeface="微软雅黑" panose="020B0503020204020204" pitchFamily="34" charset="-122"/>
              </a:rPr>
              <a:t>由于视图是虚拟表，并不实际存储数据的，因此对视图的更新，系统将自动转换为对基本表的更新。</a:t>
            </a:r>
          </a:p>
          <a:p>
            <a:pPr>
              <a:lnSpc>
                <a:spcPct val="150000"/>
              </a:lnSpc>
            </a:pPr>
            <a:r>
              <a:rPr lang="en-US" altLang="zh-CN" sz="2400" dirty="0">
                <a:solidFill>
                  <a:srgbClr val="DA3F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A3FFF"/>
                </a:solidFill>
                <a:latin typeface="微软雅黑" panose="020B0503020204020204" pitchFamily="34" charset="-122"/>
                <a:ea typeface="微软雅黑" panose="020B0503020204020204" pitchFamily="34" charset="-122"/>
              </a:rPr>
              <a:t>更新</a:t>
            </a:r>
            <a:r>
              <a:rPr lang="zh-CN" altLang="en-US" sz="2400" dirty="0">
                <a:solidFill>
                  <a:srgbClr val="DA3FFF"/>
                </a:solidFill>
                <a:latin typeface="微软雅黑" panose="020B0503020204020204" pitchFamily="34" charset="-122"/>
                <a:ea typeface="微软雅黑" panose="020B0503020204020204" pitchFamily="34" charset="-122"/>
              </a:rPr>
              <a:t>视图的限制：</a:t>
            </a:r>
            <a:r>
              <a:rPr lang="zh-CN" altLang="en-US" sz="2400" dirty="0">
                <a:solidFill>
                  <a:srgbClr val="3737FF"/>
                </a:solidFill>
                <a:latin typeface="微软雅黑" panose="020B0503020204020204" pitchFamily="34" charset="-122"/>
                <a:ea typeface="微软雅黑" panose="020B0503020204020204" pitchFamily="34" charset="-122"/>
              </a:rPr>
              <a:t>由于有些视图的更新操作不能唯一地转换成对基本表有意义的更新操作。用视图完成数据的更新操作有以下限制规则</a:t>
            </a:r>
            <a:r>
              <a:rPr lang="zh-CN" altLang="en-US" sz="2400" dirty="0" smtClean="0">
                <a:solidFill>
                  <a:srgbClr val="3737FF"/>
                </a:solidFill>
                <a:latin typeface="微软雅黑" panose="020B0503020204020204" pitchFamily="34" charset="-122"/>
                <a:ea typeface="微软雅黑" panose="020B0503020204020204" pitchFamily="34" charset="-122"/>
              </a:rPr>
              <a:t>：</a:t>
            </a:r>
            <a:endParaRPr lang="en-US" altLang="zh-CN" sz="2400" dirty="0" smtClean="0">
              <a:solidFill>
                <a:srgbClr val="37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en-US" altLang="zh-CN" sz="2400" dirty="0" smtClean="0">
                <a:solidFill>
                  <a:srgbClr val="DA3FFF"/>
                </a:solidFill>
                <a:latin typeface="微软雅黑" panose="020B0503020204020204" pitchFamily="34" charset="-122"/>
                <a:ea typeface="微软雅黑" panose="020B0503020204020204" pitchFamily="34" charset="-122"/>
              </a:rPr>
              <a:t>⑴</a:t>
            </a:r>
            <a:r>
              <a:rPr lang="zh-CN" altLang="en-US" sz="2400" dirty="0">
                <a:solidFill>
                  <a:srgbClr val="DA3FFF"/>
                </a:solidFill>
                <a:latin typeface="微软雅黑" panose="020B0503020204020204" pitchFamily="34" charset="-122"/>
                <a:ea typeface="微软雅黑" panose="020B0503020204020204" pitchFamily="34" charset="-122"/>
              </a:rPr>
              <a:t>不允许的情况：如果一个视图是从多个表通过连接操作导出的。</a:t>
            </a:r>
          </a:p>
          <a:p>
            <a:pPr>
              <a:lnSpc>
                <a:spcPct val="150000"/>
              </a:lnSpc>
              <a:buFont typeface="Symbol" panose="05050102010706020507" pitchFamily="18" charset="2"/>
              <a:buNone/>
            </a:pPr>
            <a:r>
              <a:rPr lang="en-US" altLang="zh-CN" sz="2400" dirty="0">
                <a:solidFill>
                  <a:srgbClr val="DA3FFF"/>
                </a:solidFill>
                <a:latin typeface="微软雅黑" panose="020B0503020204020204" pitchFamily="34" charset="-122"/>
                <a:ea typeface="微软雅黑" panose="020B0503020204020204" pitchFamily="34" charset="-122"/>
              </a:rPr>
              <a:t>⑵</a:t>
            </a:r>
            <a:r>
              <a:rPr lang="zh-CN" altLang="en-US" sz="2400" dirty="0">
                <a:solidFill>
                  <a:srgbClr val="DA3FFF"/>
                </a:solidFill>
                <a:latin typeface="微软雅黑" panose="020B0503020204020204" pitchFamily="34" charset="-122"/>
                <a:ea typeface="微软雅黑" panose="020B0503020204020204" pitchFamily="34" charset="-122"/>
              </a:rPr>
              <a:t>不允许的情况：如果在导出视图的过程中，使用了分组和集函数。</a:t>
            </a:r>
          </a:p>
          <a:p>
            <a:pPr>
              <a:lnSpc>
                <a:spcPct val="150000"/>
              </a:lnSpc>
              <a:buFont typeface="Symbol" panose="05050102010706020507" pitchFamily="18" charset="2"/>
              <a:buNone/>
            </a:pPr>
            <a:r>
              <a:rPr lang="en-US" altLang="zh-CN" sz="2400" dirty="0">
                <a:solidFill>
                  <a:srgbClr val="DA3FFF"/>
                </a:solidFill>
                <a:latin typeface="微软雅黑" panose="020B0503020204020204" pitchFamily="34" charset="-122"/>
                <a:ea typeface="微软雅黑" panose="020B0503020204020204" pitchFamily="34" charset="-122"/>
              </a:rPr>
              <a:t>⑶</a:t>
            </a:r>
            <a:r>
              <a:rPr lang="zh-CN" altLang="en-US" sz="2400" dirty="0">
                <a:solidFill>
                  <a:srgbClr val="DA3FFF"/>
                </a:solidFill>
                <a:latin typeface="微软雅黑" panose="020B0503020204020204" pitchFamily="34" charset="-122"/>
                <a:ea typeface="微软雅黑" panose="020B0503020204020204" pitchFamily="34" charset="-122"/>
              </a:rPr>
              <a:t>允许的情况：如果一个视图是从单个基本表使用选择和投影操作导出，且视图的属性集包含了基本表的一个候选键</a:t>
            </a:r>
            <a:r>
              <a:rPr lang="en-US" altLang="zh-CN" sz="2400" dirty="0">
                <a:solidFill>
                  <a:srgbClr val="DA3FFF"/>
                </a:solidFill>
                <a:latin typeface="微软雅黑" panose="020B0503020204020204" pitchFamily="34" charset="-122"/>
                <a:ea typeface="微软雅黑" panose="020B0503020204020204" pitchFamily="34" charset="-122"/>
              </a:rPr>
              <a:t>(</a:t>
            </a:r>
            <a:r>
              <a:rPr lang="zh-CN" altLang="en-US" sz="2400" dirty="0">
                <a:solidFill>
                  <a:srgbClr val="DA3FFF"/>
                </a:solidFill>
                <a:latin typeface="微软雅黑" panose="020B0503020204020204" pitchFamily="34" charset="-122"/>
                <a:ea typeface="微软雅黑" panose="020B0503020204020204" pitchFamily="34" charset="-122"/>
              </a:rPr>
              <a:t>这种视图称为“行列子集视图”</a:t>
            </a:r>
            <a:r>
              <a:rPr lang="en-US" altLang="zh-CN" sz="2400" dirty="0">
                <a:solidFill>
                  <a:srgbClr val="DA3FFF"/>
                </a:solidFill>
                <a:latin typeface="微软雅黑" panose="020B0503020204020204" pitchFamily="34" charset="-122"/>
                <a:ea typeface="微软雅黑" panose="020B0503020204020204" pitchFamily="34" charset="-122"/>
              </a:rPr>
              <a:t>)</a:t>
            </a:r>
            <a:r>
              <a:rPr lang="zh-CN" altLang="en-US" sz="2400" dirty="0">
                <a:solidFill>
                  <a:srgbClr val="DA3F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604968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6778" y="494542"/>
            <a:ext cx="10330249" cy="1701556"/>
          </a:xfrm>
          <a:prstGeom prst="rect">
            <a:avLst/>
          </a:prstGeom>
        </p:spPr>
        <p:txBody>
          <a:bodyPr wrap="square">
            <a:spAutoFit/>
          </a:bodyPr>
          <a:lstStyle/>
          <a:p>
            <a:pPr algn="just">
              <a:lnSpc>
                <a:spcPct val="150000"/>
              </a:lnSpc>
              <a:spcBef>
                <a:spcPct val="0"/>
              </a:spcBef>
              <a:buFont typeface="Symbol" panose="05050102010706020507" pitchFamily="18" charset="2"/>
              <a:buNone/>
            </a:pPr>
            <a:r>
              <a:rPr lang="zh-CN" altLang="en-US" sz="2400" dirty="0">
                <a:solidFill>
                  <a:srgbClr val="FF0000"/>
                </a:solidFill>
                <a:latin typeface="微软雅黑" panose="020B0503020204020204" pitchFamily="34" charset="-122"/>
                <a:ea typeface="微软雅黑" panose="020B0503020204020204" pitchFamily="34" charset="-122"/>
              </a:rPr>
              <a:t>1.6 </a:t>
            </a:r>
            <a:r>
              <a:rPr lang="en-US" altLang="zh-CN" sz="2400" dirty="0">
                <a:solidFill>
                  <a:srgbClr val="FF0000"/>
                </a:solidFill>
                <a:latin typeface="微软雅黑" panose="020B0503020204020204" pitchFamily="34" charset="-122"/>
                <a:ea typeface="微软雅黑" panose="020B0503020204020204" pitchFamily="34" charset="-122"/>
              </a:rPr>
              <a:t>SQL</a:t>
            </a:r>
            <a:r>
              <a:rPr lang="zh-CN" altLang="en-US" sz="2400" dirty="0">
                <a:solidFill>
                  <a:srgbClr val="FF0000"/>
                </a:solidFill>
                <a:latin typeface="微软雅黑" panose="020B0503020204020204" pitchFamily="34" charset="-122"/>
                <a:ea typeface="微软雅黑" panose="020B0503020204020204" pitchFamily="34" charset="-122"/>
              </a:rPr>
              <a:t>的数据控制 </a:t>
            </a:r>
            <a:endParaRPr lang="en-US" altLang="zh-CN" sz="2400" dirty="0">
              <a:solidFill>
                <a:srgbClr val="FF0000"/>
              </a:solidFill>
              <a:latin typeface="微软雅黑" panose="020B0503020204020204" pitchFamily="34" charset="-122"/>
              <a:ea typeface="微软雅黑" panose="020B0503020204020204" pitchFamily="34" charset="-122"/>
            </a:endParaRPr>
          </a:p>
          <a:p>
            <a:pPr algn="just">
              <a:lnSpc>
                <a:spcPct val="150000"/>
              </a:lnSpc>
              <a:spcBef>
                <a:spcPct val="0"/>
              </a:spcBef>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1.6.1 授权</a:t>
            </a:r>
          </a:p>
          <a:p>
            <a:pPr algn="just">
              <a:lnSpc>
                <a:spcPct val="150000"/>
              </a:lnSpc>
              <a:spcBef>
                <a:spcPct val="0"/>
              </a:spcBef>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1.6.2 收回权限</a:t>
            </a:r>
          </a:p>
        </p:txBody>
      </p:sp>
    </p:spTree>
    <p:extLst>
      <p:ext uri="{BB962C8B-B14F-4D97-AF65-F5344CB8AC3E}">
        <p14:creationId xmlns:p14="http://schemas.microsoft.com/office/powerpoint/2010/main" val="6390814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6734" y="371898"/>
            <a:ext cx="10602097" cy="3970318"/>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DA3FFF"/>
                </a:solidFill>
                <a:latin typeface="微软雅黑" panose="020B0503020204020204" pitchFamily="34" charset="-122"/>
                <a:ea typeface="微软雅黑" panose="020B0503020204020204" pitchFamily="34" charset="-122"/>
              </a:rPr>
              <a:t>1.6.1 授权          </a:t>
            </a:r>
            <a:endParaRPr lang="en-US" altLang="zh-CN" sz="2400" dirty="0">
              <a:solidFill>
                <a:srgbClr val="DA3F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先用企业管理器建立几个</a:t>
            </a:r>
            <a:r>
              <a:rPr lang="en-US" altLang="zh-CN" sz="2400" dirty="0">
                <a:solidFill>
                  <a:srgbClr val="3737FF"/>
                </a:solidFill>
                <a:latin typeface="微软雅黑" panose="020B0503020204020204" pitchFamily="34" charset="-122"/>
                <a:ea typeface="微软雅黑" panose="020B0503020204020204" pitchFamily="34" charset="-122"/>
              </a:rPr>
              <a:t>SQL Server</a:t>
            </a:r>
            <a:r>
              <a:rPr lang="zh-CN" altLang="en-US" sz="2400" dirty="0">
                <a:solidFill>
                  <a:srgbClr val="3737FF"/>
                </a:solidFill>
                <a:latin typeface="微软雅黑" panose="020B0503020204020204" pitchFamily="34" charset="-122"/>
                <a:ea typeface="微软雅黑" panose="020B0503020204020204" pitchFamily="34" charset="-122"/>
              </a:rPr>
              <a:t>新用户</a:t>
            </a:r>
            <a:r>
              <a:rPr lang="en-US" altLang="zh-CN" sz="2400" dirty="0">
                <a:solidFill>
                  <a:srgbClr val="3737FF"/>
                </a:solidFill>
                <a:latin typeface="微软雅黑" panose="020B0503020204020204" pitchFamily="34" charset="-122"/>
                <a:ea typeface="微软雅黑" panose="020B0503020204020204" pitchFamily="34" charset="-122"/>
              </a:rPr>
              <a:t>hdc1-hdc5。</a:t>
            </a:r>
            <a:endParaRPr lang="zh-CN" altLang="en-US" sz="2400" dirty="0">
              <a:solidFill>
                <a:srgbClr val="37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D937FF"/>
                </a:solidFill>
                <a:latin typeface="微软雅黑" panose="020B0503020204020204" pitchFamily="34" charset="-122"/>
                <a:ea typeface="微软雅黑" panose="020B0503020204020204" pitchFamily="34" charset="-122"/>
              </a:rPr>
              <a:t>1</a:t>
            </a:r>
            <a:r>
              <a:rPr lang="en-US" altLang="zh-CN" sz="2400" dirty="0">
                <a:solidFill>
                  <a:srgbClr val="D937FF"/>
                </a:solidFill>
                <a:latin typeface="微软雅黑" panose="020B0503020204020204" pitchFamily="34" charset="-122"/>
                <a:ea typeface="微软雅黑" panose="020B0503020204020204" pitchFamily="34" charset="-122"/>
              </a:rPr>
              <a:t>.</a:t>
            </a:r>
            <a:r>
              <a:rPr lang="zh-CN" altLang="en-US" sz="2400" dirty="0">
                <a:solidFill>
                  <a:srgbClr val="D937FF"/>
                </a:solidFill>
                <a:latin typeface="微软雅黑" panose="020B0503020204020204" pitchFamily="34" charset="-122"/>
                <a:ea typeface="微软雅黑" panose="020B0503020204020204" pitchFamily="34" charset="-122"/>
              </a:rPr>
              <a:t>设置</a:t>
            </a:r>
            <a:r>
              <a:rPr lang="en-US" altLang="zh-CN" sz="2400" dirty="0">
                <a:solidFill>
                  <a:srgbClr val="D937FF"/>
                </a:solidFill>
                <a:latin typeface="微软雅黑" panose="020B0503020204020204" pitchFamily="34" charset="-122"/>
                <a:ea typeface="微软雅黑" panose="020B0503020204020204" pitchFamily="34" charset="-122"/>
              </a:rPr>
              <a:t>SQL Server</a:t>
            </a:r>
            <a:r>
              <a:rPr lang="zh-CN" altLang="en-US" sz="2400" dirty="0">
                <a:solidFill>
                  <a:srgbClr val="D937FF"/>
                </a:solidFill>
                <a:latin typeface="微软雅黑" panose="020B0503020204020204" pitchFamily="34" charset="-122"/>
                <a:ea typeface="微软雅黑" panose="020B0503020204020204" pitchFamily="34" charset="-122"/>
              </a:rPr>
              <a:t>的身份验证模式为“</a:t>
            </a:r>
            <a:r>
              <a:rPr lang="en-US" altLang="zh-CN" sz="2400" dirty="0">
                <a:solidFill>
                  <a:srgbClr val="D937FF"/>
                </a:solidFill>
                <a:latin typeface="微软雅黑" panose="020B0503020204020204" pitchFamily="34" charset="-122"/>
                <a:ea typeface="微软雅黑" panose="020B0503020204020204" pitchFamily="34" charset="-122"/>
              </a:rPr>
              <a:t>SQL Server</a:t>
            </a:r>
            <a:r>
              <a:rPr lang="zh-CN" altLang="en-US" sz="2400" dirty="0">
                <a:solidFill>
                  <a:srgbClr val="D937FF"/>
                </a:solidFill>
                <a:latin typeface="微软雅黑" panose="020B0503020204020204" pitchFamily="34" charset="-122"/>
                <a:ea typeface="微软雅黑" panose="020B0503020204020204" pitchFamily="34" charset="-122"/>
              </a:rPr>
              <a:t>和</a:t>
            </a:r>
            <a:r>
              <a:rPr lang="en-US" altLang="zh-CN" sz="2400" dirty="0">
                <a:solidFill>
                  <a:srgbClr val="D937FF"/>
                </a:solidFill>
                <a:latin typeface="微软雅黑" panose="020B0503020204020204" pitchFamily="34" charset="-122"/>
                <a:ea typeface="微软雅黑" panose="020B0503020204020204" pitchFamily="34" charset="-122"/>
              </a:rPr>
              <a:t>Windows”</a:t>
            </a:r>
            <a:r>
              <a:rPr lang="zh-CN" altLang="en-US" sz="2400" dirty="0">
                <a:solidFill>
                  <a:srgbClr val="D937FF"/>
                </a:solidFill>
                <a:latin typeface="微软雅黑" panose="020B0503020204020204" pitchFamily="34" charset="-122"/>
                <a:ea typeface="微软雅黑" panose="020B0503020204020204" pitchFamily="34" charset="-122"/>
              </a:rPr>
              <a:t>验证模式。</a:t>
            </a:r>
          </a:p>
          <a:p>
            <a:pPr>
              <a:lnSpc>
                <a:spcPct val="150000"/>
              </a:lnSpc>
              <a:buFont typeface="Symbol" panose="05050102010706020507" pitchFamily="18" charset="2"/>
              <a:buNone/>
            </a:pPr>
            <a:r>
              <a:rPr lang="zh-CN" altLang="en-US" sz="2400" dirty="0">
                <a:solidFill>
                  <a:srgbClr val="D937FF"/>
                </a:solidFill>
                <a:latin typeface="微软雅黑" panose="020B0503020204020204" pitchFamily="34" charset="-122"/>
                <a:ea typeface="微软雅黑" panose="020B0503020204020204" pitchFamily="34" charset="-122"/>
              </a:rPr>
              <a:t>2</a:t>
            </a:r>
            <a:r>
              <a:rPr lang="en-US" altLang="zh-CN" sz="2400" dirty="0">
                <a:solidFill>
                  <a:srgbClr val="D937FF"/>
                </a:solidFill>
                <a:latin typeface="微软雅黑" panose="020B0503020204020204" pitchFamily="34" charset="-122"/>
                <a:ea typeface="微软雅黑" panose="020B0503020204020204" pitchFamily="34" charset="-122"/>
              </a:rPr>
              <a:t>.</a:t>
            </a:r>
            <a:r>
              <a:rPr lang="zh-CN" altLang="en-US" sz="2400" dirty="0">
                <a:solidFill>
                  <a:srgbClr val="D937FF"/>
                </a:solidFill>
                <a:latin typeface="微软雅黑" panose="020B0503020204020204" pitchFamily="34" charset="-122"/>
                <a:ea typeface="微软雅黑" panose="020B0503020204020204" pitchFamily="34" charset="-122"/>
              </a:rPr>
              <a:t>创建登录用户  </a:t>
            </a:r>
          </a:p>
          <a:p>
            <a:pPr>
              <a:lnSpc>
                <a:spcPct val="150000"/>
              </a:lnSpc>
              <a:buFont typeface="Symbol" panose="05050102010706020507" pitchFamily="18" charset="2"/>
              <a:buNone/>
            </a:pPr>
            <a:r>
              <a:rPr lang="zh-CN" altLang="en-US" sz="2400" dirty="0">
                <a:solidFill>
                  <a:srgbClr val="D937FF"/>
                </a:solidFill>
                <a:latin typeface="微软雅黑" panose="020B0503020204020204" pitchFamily="34" charset="-122"/>
                <a:ea typeface="微软雅黑" panose="020B0503020204020204" pitchFamily="34" charset="-122"/>
              </a:rPr>
              <a:t>3</a:t>
            </a:r>
            <a:r>
              <a:rPr lang="en-US" altLang="zh-CN" sz="2400" dirty="0">
                <a:solidFill>
                  <a:srgbClr val="D937FF"/>
                </a:solidFill>
                <a:latin typeface="微软雅黑" panose="020B0503020204020204" pitchFamily="34" charset="-122"/>
                <a:ea typeface="微软雅黑" panose="020B0503020204020204" pitchFamily="34" charset="-122"/>
              </a:rPr>
              <a:t>.</a:t>
            </a:r>
            <a:r>
              <a:rPr lang="zh-CN" altLang="en-US" sz="2400" dirty="0">
                <a:solidFill>
                  <a:srgbClr val="D937FF"/>
                </a:solidFill>
                <a:latin typeface="微软雅黑" panose="020B0503020204020204" pitchFamily="34" charset="-122"/>
                <a:ea typeface="微软雅黑" panose="020B0503020204020204" pitchFamily="34" charset="-122"/>
              </a:rPr>
              <a:t>实验</a:t>
            </a:r>
          </a:p>
          <a:p>
            <a:pPr>
              <a:lnSpc>
                <a:spcPct val="150000"/>
              </a:lnSpc>
              <a:buFont typeface="Symbol" panose="05050102010706020507" pitchFamily="18" charset="2"/>
              <a:buNone/>
            </a:pPr>
            <a:r>
              <a:rPr lang="zh-CN" altLang="en-US" sz="2400" dirty="0" smtClean="0">
                <a:solidFill>
                  <a:srgbClr val="D937FF"/>
                </a:solidFill>
                <a:latin typeface="微软雅黑" panose="020B0503020204020204" pitchFamily="34" charset="-122"/>
                <a:ea typeface="微软雅黑" panose="020B0503020204020204" pitchFamily="34" charset="-122"/>
              </a:rPr>
              <a:t>(</a:t>
            </a:r>
            <a:r>
              <a:rPr lang="zh-CN" altLang="en-US" sz="2400" dirty="0">
                <a:solidFill>
                  <a:srgbClr val="D937FF"/>
                </a:solidFill>
                <a:latin typeface="微软雅黑" panose="020B0503020204020204" pitchFamily="34" charset="-122"/>
                <a:ea typeface="微软雅黑" panose="020B0503020204020204" pitchFamily="34" charset="-122"/>
              </a:rPr>
              <a:t>1) 不授权使用</a:t>
            </a:r>
            <a:r>
              <a:rPr lang="en-US" altLang="zh-CN" sz="2400" dirty="0" err="1">
                <a:solidFill>
                  <a:srgbClr val="D937FF"/>
                </a:solidFill>
                <a:latin typeface="微软雅黑" panose="020B0503020204020204" pitchFamily="34" charset="-122"/>
                <a:ea typeface="微软雅黑" panose="020B0503020204020204" pitchFamily="34" charset="-122"/>
              </a:rPr>
              <a:t>Hstudent_Mis</a:t>
            </a:r>
            <a:r>
              <a:rPr lang="zh-CN" altLang="en-US" sz="2400" dirty="0">
                <a:solidFill>
                  <a:srgbClr val="D937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zh-CN" altLang="en-US" sz="2400" dirty="0" smtClean="0">
                <a:solidFill>
                  <a:srgbClr val="D937FF"/>
                </a:solidFill>
                <a:latin typeface="微软雅黑" panose="020B0503020204020204" pitchFamily="34" charset="-122"/>
                <a:ea typeface="微软雅黑" panose="020B0503020204020204" pitchFamily="34" charset="-122"/>
              </a:rPr>
              <a:t>(</a:t>
            </a:r>
            <a:r>
              <a:rPr lang="zh-CN" altLang="en-US" sz="2400" dirty="0">
                <a:solidFill>
                  <a:srgbClr val="D937FF"/>
                </a:solidFill>
                <a:latin typeface="微软雅黑" panose="020B0503020204020204" pitchFamily="34" charset="-122"/>
                <a:ea typeface="微软雅黑" panose="020B0503020204020204" pitchFamily="34" charset="-122"/>
              </a:rPr>
              <a:t>2) 通过授权后？</a:t>
            </a:r>
          </a:p>
        </p:txBody>
      </p:sp>
    </p:spTree>
    <p:extLst>
      <p:ext uri="{BB962C8B-B14F-4D97-AF65-F5344CB8AC3E}">
        <p14:creationId xmlns:p14="http://schemas.microsoft.com/office/powerpoint/2010/main" val="7716168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9114" y="585720"/>
            <a:ext cx="10453816" cy="2862322"/>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D937FF"/>
                </a:solidFill>
                <a:latin typeface="微软雅黑" panose="020B0503020204020204" pitchFamily="34" charset="-122"/>
                <a:ea typeface="微软雅黑" panose="020B0503020204020204" pitchFamily="34" charset="-122"/>
              </a:rPr>
              <a:t>1.6.1 授权(1) </a:t>
            </a:r>
            <a:endParaRPr lang="en-US" altLang="zh-CN" sz="2400" dirty="0">
              <a:solidFill>
                <a:srgbClr val="D9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向用户授予操作权限</a:t>
            </a:r>
            <a:r>
              <a:rPr lang="zh-CN" altLang="en-US" sz="2400" dirty="0" smtClean="0">
                <a:solidFill>
                  <a:srgbClr val="3737FF"/>
                </a:solidFill>
                <a:latin typeface="微软雅黑" panose="020B0503020204020204" pitchFamily="34" charset="-122"/>
                <a:ea typeface="微软雅黑" panose="020B0503020204020204" pitchFamily="34" charset="-122"/>
              </a:rPr>
              <a:t>的</a:t>
            </a:r>
            <a:r>
              <a:rPr lang="en-US" altLang="zh-CN" sz="2400" dirty="0" smtClean="0">
                <a:solidFill>
                  <a:srgbClr val="3737FF"/>
                </a:solidFill>
                <a:latin typeface="微软雅黑" panose="020B0503020204020204" pitchFamily="34" charset="-122"/>
                <a:ea typeface="微软雅黑" panose="020B0503020204020204" pitchFamily="34" charset="-122"/>
              </a:rPr>
              <a:t>grant</a:t>
            </a:r>
            <a:r>
              <a:rPr lang="zh-CN" altLang="en-US" sz="2400" dirty="0" smtClean="0">
                <a:solidFill>
                  <a:srgbClr val="3737FF"/>
                </a:solidFill>
                <a:latin typeface="微软雅黑" panose="020B0503020204020204" pitchFamily="34" charset="-122"/>
                <a:ea typeface="微软雅黑" panose="020B0503020204020204" pitchFamily="34" charset="-122"/>
              </a:rPr>
              <a:t>语句</a:t>
            </a:r>
            <a:r>
              <a:rPr lang="zh-CN" altLang="en-US" sz="2400" dirty="0">
                <a:solidFill>
                  <a:srgbClr val="3737FF"/>
                </a:solidFill>
                <a:latin typeface="微软雅黑" panose="020B0503020204020204" pitchFamily="34" charset="-122"/>
                <a:ea typeface="微软雅黑" panose="020B0503020204020204" pitchFamily="34" charset="-122"/>
              </a:rPr>
              <a:t>的一般格式为：</a:t>
            </a:r>
          </a:p>
          <a:p>
            <a:pPr>
              <a:lnSpc>
                <a:spcPct val="150000"/>
              </a:lnSpc>
              <a:buFont typeface="Symbol" panose="05050102010706020507" pitchFamily="18" charset="2"/>
              <a:buNone/>
            </a:pPr>
            <a:r>
              <a:rPr lang="en-US" altLang="zh-CN" sz="2400" dirty="0" smtClean="0">
                <a:solidFill>
                  <a:srgbClr val="D937FF"/>
                </a:solidFill>
                <a:latin typeface="微软雅黑" panose="020B0503020204020204" pitchFamily="34" charset="-122"/>
                <a:ea typeface="微软雅黑" panose="020B0503020204020204" pitchFamily="34" charset="-122"/>
              </a:rPr>
              <a:t>grant </a:t>
            </a:r>
            <a:r>
              <a:rPr lang="en-US" altLang="zh-CN" sz="2400" dirty="0">
                <a:solidFill>
                  <a:srgbClr val="D937FF"/>
                </a:solidFill>
                <a:latin typeface="微软雅黑" panose="020B0503020204020204" pitchFamily="34" charset="-122"/>
                <a:ea typeface="微软雅黑" panose="020B0503020204020204" pitchFamily="34" charset="-122"/>
              </a:rPr>
              <a:t>&lt;</a:t>
            </a:r>
            <a:r>
              <a:rPr lang="zh-CN" altLang="en-US" sz="2400" dirty="0">
                <a:solidFill>
                  <a:srgbClr val="D937FF"/>
                </a:solidFill>
                <a:latin typeface="微软雅黑" panose="020B0503020204020204" pitchFamily="34" charset="-122"/>
                <a:ea typeface="微软雅黑" panose="020B0503020204020204" pitchFamily="34" charset="-122"/>
              </a:rPr>
              <a:t>权限</a:t>
            </a:r>
            <a:r>
              <a:rPr lang="en-US" altLang="zh-CN" sz="2400" dirty="0">
                <a:solidFill>
                  <a:srgbClr val="D937FF"/>
                </a:solidFill>
                <a:latin typeface="微软雅黑" panose="020B0503020204020204" pitchFamily="34" charset="-122"/>
                <a:ea typeface="微软雅黑" panose="020B0503020204020204" pitchFamily="34" charset="-122"/>
              </a:rPr>
              <a:t>&gt;[</a:t>
            </a:r>
            <a:r>
              <a:rPr lang="zh-CN" altLang="en-US" sz="2400" dirty="0">
                <a:solidFill>
                  <a:srgbClr val="D937FF"/>
                </a:solidFill>
                <a:latin typeface="微软雅黑" panose="020B0503020204020204" pitchFamily="34" charset="-122"/>
                <a:ea typeface="微软雅黑" panose="020B0503020204020204" pitchFamily="34" charset="-122"/>
              </a:rPr>
              <a:t>，</a:t>
            </a:r>
            <a:r>
              <a:rPr lang="en-US" altLang="zh-CN" sz="2400" dirty="0">
                <a:solidFill>
                  <a:srgbClr val="D937FF"/>
                </a:solidFill>
                <a:latin typeface="微软雅黑" panose="020B0503020204020204" pitchFamily="34" charset="-122"/>
                <a:ea typeface="微软雅黑" panose="020B0503020204020204" pitchFamily="34" charset="-122"/>
              </a:rPr>
              <a:t>&lt;</a:t>
            </a:r>
            <a:r>
              <a:rPr lang="zh-CN" altLang="en-US" sz="2400" dirty="0">
                <a:solidFill>
                  <a:srgbClr val="D937FF"/>
                </a:solidFill>
                <a:latin typeface="微软雅黑" panose="020B0503020204020204" pitchFamily="34" charset="-122"/>
                <a:ea typeface="微软雅黑" panose="020B0503020204020204" pitchFamily="34" charset="-122"/>
              </a:rPr>
              <a:t>权限</a:t>
            </a:r>
            <a:r>
              <a:rPr lang="en-US" altLang="zh-CN" sz="2400" dirty="0" smtClean="0">
                <a:solidFill>
                  <a:srgbClr val="D937FF"/>
                </a:solidFill>
                <a:latin typeface="微软雅黑" panose="020B0503020204020204" pitchFamily="34" charset="-122"/>
                <a:ea typeface="微软雅黑" panose="020B0503020204020204" pitchFamily="34" charset="-122"/>
              </a:rPr>
              <a:t>&gt;]…[on&lt;</a:t>
            </a:r>
            <a:r>
              <a:rPr lang="zh-CN" altLang="en-US" sz="2400" dirty="0">
                <a:solidFill>
                  <a:srgbClr val="D937FF"/>
                </a:solidFill>
                <a:latin typeface="微软雅黑" panose="020B0503020204020204" pitchFamily="34" charset="-122"/>
                <a:ea typeface="微软雅黑" panose="020B0503020204020204" pitchFamily="34" charset="-122"/>
              </a:rPr>
              <a:t>对象类型</a:t>
            </a:r>
            <a:r>
              <a:rPr lang="en-US" altLang="zh-CN" sz="2400" dirty="0">
                <a:solidFill>
                  <a:srgbClr val="D937FF"/>
                </a:solidFill>
                <a:latin typeface="微软雅黑" panose="020B0503020204020204" pitchFamily="34" charset="-122"/>
                <a:ea typeface="微软雅黑" panose="020B0503020204020204" pitchFamily="34" charset="-122"/>
              </a:rPr>
              <a:t>&gt;&lt;</a:t>
            </a:r>
            <a:r>
              <a:rPr lang="zh-CN" altLang="en-US" sz="2400" dirty="0">
                <a:solidFill>
                  <a:srgbClr val="D937FF"/>
                </a:solidFill>
                <a:latin typeface="微软雅黑" panose="020B0503020204020204" pitchFamily="34" charset="-122"/>
                <a:ea typeface="微软雅黑" panose="020B0503020204020204" pitchFamily="34" charset="-122"/>
              </a:rPr>
              <a:t>对象名</a:t>
            </a:r>
            <a:r>
              <a:rPr lang="en-US" altLang="zh-CN" sz="2400" dirty="0">
                <a:solidFill>
                  <a:srgbClr val="D937FF"/>
                </a:solidFill>
                <a:latin typeface="微软雅黑" panose="020B0503020204020204" pitchFamily="34" charset="-122"/>
                <a:ea typeface="微软雅黑" panose="020B0503020204020204" pitchFamily="34" charset="-122"/>
              </a:rPr>
              <a:t>&gt;]</a:t>
            </a:r>
          </a:p>
          <a:p>
            <a:pPr>
              <a:lnSpc>
                <a:spcPct val="150000"/>
              </a:lnSpc>
              <a:buFont typeface="Symbol" panose="05050102010706020507" pitchFamily="18" charset="2"/>
              <a:buNone/>
            </a:pPr>
            <a:r>
              <a:rPr lang="en-US" altLang="zh-CN" sz="2400" dirty="0" smtClean="0">
                <a:solidFill>
                  <a:srgbClr val="D937FF"/>
                </a:solidFill>
                <a:latin typeface="微软雅黑" panose="020B0503020204020204" pitchFamily="34" charset="-122"/>
                <a:ea typeface="微软雅黑" panose="020B0503020204020204" pitchFamily="34" charset="-122"/>
              </a:rPr>
              <a:t>       to </a:t>
            </a:r>
            <a:r>
              <a:rPr lang="en-US" altLang="zh-CN" sz="2400" dirty="0">
                <a:solidFill>
                  <a:srgbClr val="D937FF"/>
                </a:solidFill>
                <a:latin typeface="微软雅黑" panose="020B0503020204020204" pitchFamily="34" charset="-122"/>
                <a:ea typeface="微软雅黑" panose="020B0503020204020204" pitchFamily="34" charset="-122"/>
              </a:rPr>
              <a:t>&lt;</a:t>
            </a:r>
            <a:r>
              <a:rPr lang="zh-CN" altLang="en-US" sz="2400" dirty="0">
                <a:solidFill>
                  <a:srgbClr val="D937FF"/>
                </a:solidFill>
                <a:latin typeface="微软雅黑" panose="020B0503020204020204" pitchFamily="34" charset="-122"/>
                <a:ea typeface="微软雅黑" panose="020B0503020204020204" pitchFamily="34" charset="-122"/>
              </a:rPr>
              <a:t>用户</a:t>
            </a:r>
            <a:r>
              <a:rPr lang="en-US" altLang="zh-CN" sz="2400" dirty="0">
                <a:solidFill>
                  <a:srgbClr val="D937FF"/>
                </a:solidFill>
                <a:latin typeface="微软雅黑" panose="020B0503020204020204" pitchFamily="34" charset="-122"/>
                <a:ea typeface="微软雅黑" panose="020B0503020204020204" pitchFamily="34" charset="-122"/>
              </a:rPr>
              <a:t>&gt;[,&lt;</a:t>
            </a:r>
            <a:r>
              <a:rPr lang="zh-CN" altLang="en-US" sz="2400" dirty="0">
                <a:solidFill>
                  <a:srgbClr val="D937FF"/>
                </a:solidFill>
                <a:latin typeface="微软雅黑" panose="020B0503020204020204" pitchFamily="34" charset="-122"/>
                <a:ea typeface="微软雅黑" panose="020B0503020204020204" pitchFamily="34" charset="-122"/>
              </a:rPr>
              <a:t>用户</a:t>
            </a:r>
            <a:r>
              <a:rPr lang="en-US" altLang="zh-CN" sz="2400" dirty="0" smtClean="0">
                <a:solidFill>
                  <a:srgbClr val="D937FF"/>
                </a:solidFill>
                <a:latin typeface="微软雅黑" panose="020B0503020204020204" pitchFamily="34" charset="-122"/>
                <a:ea typeface="微软雅黑" panose="020B0503020204020204" pitchFamily="34" charset="-122"/>
              </a:rPr>
              <a:t>&gt;]…[with  grant option]</a:t>
            </a:r>
            <a:r>
              <a:rPr lang="zh-CN" altLang="en-US" sz="2400" dirty="0">
                <a:solidFill>
                  <a:srgbClr val="D937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说明：该语句将指定操作对象的指定操作权限授予指定的用户。 </a:t>
            </a:r>
          </a:p>
        </p:txBody>
      </p:sp>
    </p:spTree>
    <p:extLst>
      <p:ext uri="{BB962C8B-B14F-4D97-AF65-F5344CB8AC3E}">
        <p14:creationId xmlns:p14="http://schemas.microsoft.com/office/powerpoint/2010/main" val="17588942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68"/>
          <p:cNvGraphicFramePr>
            <a:graphicFrameLocks noGrp="1"/>
          </p:cNvGraphicFramePr>
          <p:nvPr>
            <p:extLst>
              <p:ext uri="{D42A27DB-BD31-4B8C-83A1-F6EECF244321}">
                <p14:modId xmlns:p14="http://schemas.microsoft.com/office/powerpoint/2010/main" val="1402518102"/>
              </p:ext>
            </p:extLst>
          </p:nvPr>
        </p:nvGraphicFramePr>
        <p:xfrm>
          <a:off x="782598" y="2024921"/>
          <a:ext cx="10536192" cy="2710409"/>
        </p:xfrm>
        <a:graphic>
          <a:graphicData uri="http://schemas.openxmlformats.org/drawingml/2006/table">
            <a:tbl>
              <a:tblPr/>
              <a:tblGrid>
                <a:gridCol w="1969205"/>
                <a:gridCol w="2589725"/>
                <a:gridCol w="5977262"/>
              </a:tblGrid>
              <a:tr h="1809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对  象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对象类型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zh-CN" altLang="en-US" sz="2400" b="0" i="0" u="none" strike="noStrike" cap="none" normalizeH="0" baseline="0" smtClean="0">
                          <a:ln>
                            <a:noFill/>
                          </a:ln>
                          <a:solidFill>
                            <a:srgbClr val="3737FF"/>
                          </a:solidFill>
                          <a:effectLst/>
                          <a:latin typeface="微软雅黑" panose="020B0503020204020204" pitchFamily="34" charset="-122"/>
                          <a:ea typeface="微软雅黑" panose="020B0503020204020204" pitchFamily="34" charset="-122"/>
                        </a:rPr>
                        <a:t>操  作  权  限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804776">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属性列</a:t>
                      </a:r>
                    </a:p>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视  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200000"/>
                        </a:lnSpc>
                        <a:spcBef>
                          <a:spcPct val="0"/>
                        </a:spcBef>
                        <a:spcAft>
                          <a:spcPct val="0"/>
                        </a:spcAft>
                        <a:buClr>
                          <a:schemeClr val="tx2"/>
                        </a:buClr>
                        <a:buSzPct val="90000"/>
                        <a:buFont typeface="Symbol" panose="05050102010706020507" pitchFamily="18" charset="2"/>
                        <a:buNone/>
                        <a:tabLst/>
                      </a:pPr>
                      <a:r>
                        <a:rPr kumimoji="0" lang="en-US" altLang="zh-CN"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TABLE </a:t>
                      </a:r>
                      <a:endPar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en-US" altLang="zh-CN"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SELECT，INSERT，UPDATE</a:t>
                      </a:r>
                      <a:r>
                        <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a:t>
                      </a:r>
                      <a:r>
                        <a:rPr kumimoji="0" lang="en-US" altLang="zh-CN"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DELETE，ALL PRIVILEGES</a:t>
                      </a:r>
                      <a:endPar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86497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200000"/>
                        </a:lnSpc>
                        <a:spcBef>
                          <a:spcPct val="0"/>
                        </a:spcBef>
                        <a:spcAft>
                          <a:spcPct val="0"/>
                        </a:spcAft>
                        <a:buClr>
                          <a:schemeClr val="tx2"/>
                        </a:buClr>
                        <a:buSzPct val="90000"/>
                        <a:buFont typeface="Symbol" panose="05050102010706020507" pitchFamily="18" charset="2"/>
                        <a:buNone/>
                        <a:tabLst/>
                      </a:pPr>
                      <a:r>
                        <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基本表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200000"/>
                        </a:lnSpc>
                        <a:spcBef>
                          <a:spcPct val="0"/>
                        </a:spcBef>
                        <a:spcAft>
                          <a:spcPct val="0"/>
                        </a:spcAft>
                        <a:buClr>
                          <a:schemeClr val="tx2"/>
                        </a:buClr>
                        <a:buSzPct val="90000"/>
                        <a:buFont typeface="Symbol" panose="05050102010706020507" pitchFamily="18" charset="2"/>
                        <a:buNone/>
                        <a:tabLst/>
                      </a:pPr>
                      <a:r>
                        <a:rPr kumimoji="0" lang="en-US" altLang="zh-CN"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TABLE</a:t>
                      </a:r>
                      <a:endPar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en-US" altLang="zh-CN"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SELECT，INSERT，UPDATE，DELETE，ALTER，INDEX，ALL PRIVILEGES </a:t>
                      </a:r>
                      <a:endPar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921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数据库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en-US" altLang="zh-CN"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DATABASE </a:t>
                      </a:r>
                      <a:endPar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0" lang="en-US" altLang="zh-CN"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rPr>
                        <a:t>CREATETAB </a:t>
                      </a:r>
                      <a:endParaRPr kumimoji="0" lang="zh-CN" altLang="en-US" sz="2400" b="0" i="0" u="none" strike="noStrike" cap="none" normalizeH="0" baseline="0" dirty="0" smtClean="0">
                        <a:ln>
                          <a:noFill/>
                        </a:ln>
                        <a:solidFill>
                          <a:srgbClr val="3737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2" name="矩形 1"/>
          <p:cNvSpPr/>
          <p:nvPr/>
        </p:nvSpPr>
        <p:spPr>
          <a:xfrm>
            <a:off x="1046205" y="502957"/>
            <a:ext cx="10165491" cy="1200329"/>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D937FF"/>
                </a:solidFill>
                <a:latin typeface="微软雅黑" panose="020B0503020204020204" pitchFamily="34" charset="-122"/>
                <a:ea typeface="微软雅黑" panose="020B0503020204020204" pitchFamily="34" charset="-122"/>
              </a:rPr>
              <a:t>1.6.1 授权(2) </a:t>
            </a:r>
            <a:endParaRPr lang="en-US" altLang="zh-CN" sz="2400" dirty="0">
              <a:solidFill>
                <a:srgbClr val="D9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不同类型的操作对象的操作权限如表所示。 </a:t>
            </a:r>
          </a:p>
        </p:txBody>
      </p:sp>
    </p:spTree>
    <p:extLst>
      <p:ext uri="{BB962C8B-B14F-4D97-AF65-F5344CB8AC3E}">
        <p14:creationId xmlns:p14="http://schemas.microsoft.com/office/powerpoint/2010/main" val="31129564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9730" y="451160"/>
            <a:ext cx="10354962" cy="3970318"/>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D937FF"/>
                </a:solidFill>
                <a:latin typeface="微软雅黑" panose="020B0503020204020204" pitchFamily="34" charset="-122"/>
                <a:ea typeface="微软雅黑" panose="020B0503020204020204" pitchFamily="34" charset="-122"/>
              </a:rPr>
              <a:t>1.6.1 授权(</a:t>
            </a:r>
            <a:r>
              <a:rPr lang="en-US" altLang="zh-CN" sz="2400" dirty="0">
                <a:solidFill>
                  <a:srgbClr val="D937FF"/>
                </a:solidFill>
                <a:latin typeface="微软雅黑" panose="020B0503020204020204" pitchFamily="34" charset="-122"/>
                <a:ea typeface="微软雅黑" panose="020B0503020204020204" pitchFamily="34" charset="-122"/>
              </a:rPr>
              <a:t>3) </a:t>
            </a:r>
          </a:p>
          <a:p>
            <a:pPr>
              <a:lnSpc>
                <a:spcPct val="150000"/>
              </a:lnSpc>
              <a:buFont typeface="Symbol" panose="05050102010706020507" pitchFamily="18" charset="2"/>
              <a:buNone/>
            </a:pPr>
            <a:r>
              <a:rPr lang="en-US" altLang="zh-CN" sz="2400" dirty="0">
                <a:solidFill>
                  <a:srgbClr val="3737FF"/>
                </a:solidFill>
                <a:latin typeface="微软雅黑" panose="020B0503020204020204" pitchFamily="34" charset="-122"/>
                <a:ea typeface="微软雅黑" panose="020B0503020204020204" pitchFamily="34" charset="-122"/>
              </a:rPr>
              <a:t>⑴ </a:t>
            </a:r>
            <a:r>
              <a:rPr lang="zh-CN" altLang="en-US" sz="2400" dirty="0">
                <a:solidFill>
                  <a:srgbClr val="3737FF"/>
                </a:solidFill>
                <a:latin typeface="微软雅黑" panose="020B0503020204020204" pitchFamily="34" charset="-122"/>
                <a:ea typeface="微软雅黑" panose="020B0503020204020204" pitchFamily="34" charset="-122"/>
              </a:rPr>
              <a:t>建表</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en-US" altLang="zh-CN" sz="2400" dirty="0" err="1" smtClean="0">
                <a:solidFill>
                  <a:srgbClr val="3737FF"/>
                </a:solidFill>
                <a:latin typeface="微软雅黑" panose="020B0503020204020204" pitchFamily="34" charset="-122"/>
                <a:ea typeface="微软雅黑" panose="020B0503020204020204" pitchFamily="34" charset="-122"/>
              </a:rPr>
              <a:t>createtab</a:t>
            </a:r>
            <a:r>
              <a:rPr lang="en-US" altLang="zh-CN" sz="2400" dirty="0" smtClean="0">
                <a:solidFill>
                  <a:srgbClr val="3737FF"/>
                </a:solidFill>
                <a:latin typeface="微软雅黑" panose="020B0503020204020204" pitchFamily="34" charset="-122"/>
                <a:ea typeface="微软雅黑" panose="020B0503020204020204" pitchFamily="34" charset="-122"/>
              </a:rPr>
              <a:t>)</a:t>
            </a:r>
            <a:r>
              <a:rPr lang="zh-CN" altLang="en-US" sz="2400" dirty="0" smtClean="0">
                <a:solidFill>
                  <a:srgbClr val="3737FF"/>
                </a:solidFill>
                <a:latin typeface="微软雅黑" panose="020B0503020204020204" pitchFamily="34" charset="-122"/>
                <a:ea typeface="微软雅黑" panose="020B0503020204020204" pitchFamily="34" charset="-122"/>
              </a:rPr>
              <a:t> </a:t>
            </a:r>
            <a:r>
              <a:rPr lang="zh-CN" altLang="en-US" sz="2400" dirty="0">
                <a:solidFill>
                  <a:srgbClr val="3737FF"/>
                </a:solidFill>
                <a:latin typeface="微软雅黑" panose="020B0503020204020204" pitchFamily="34" charset="-122"/>
                <a:ea typeface="微软雅黑" panose="020B0503020204020204" pitchFamily="34" charset="-122"/>
              </a:rPr>
              <a:t>权限属于</a:t>
            </a:r>
            <a:r>
              <a:rPr lang="en-US" altLang="zh-CN" sz="2400" dirty="0">
                <a:solidFill>
                  <a:srgbClr val="3737FF"/>
                </a:solidFill>
                <a:latin typeface="微软雅黑" panose="020B0503020204020204" pitchFamily="34" charset="-122"/>
                <a:ea typeface="微软雅黑" panose="020B0503020204020204" pitchFamily="34" charset="-122"/>
              </a:rPr>
              <a:t>DBA</a:t>
            </a:r>
            <a:r>
              <a:rPr lang="zh-CN" altLang="en-US" sz="2400" dirty="0">
                <a:solidFill>
                  <a:srgbClr val="3737FF"/>
                </a:solidFill>
                <a:latin typeface="微软雅黑" panose="020B0503020204020204" pitchFamily="34" charset="-122"/>
                <a:ea typeface="微软雅黑" panose="020B0503020204020204" pitchFamily="34" charset="-122"/>
              </a:rPr>
              <a:t>，他可授予普通用户，普通用户就可以建立基本表，并成为该表的属主</a:t>
            </a:r>
            <a:r>
              <a:rPr lang="en-US" altLang="zh-CN" sz="2400" dirty="0">
                <a:solidFill>
                  <a:srgbClr val="3737FF"/>
                </a:solidFill>
                <a:latin typeface="微软雅黑" panose="020B0503020204020204" pitchFamily="34" charset="-122"/>
                <a:ea typeface="微软雅黑" panose="020B0503020204020204" pitchFamily="34" charset="-122"/>
              </a:rPr>
              <a:t>(Owner)</a:t>
            </a:r>
            <a:r>
              <a:rPr lang="zh-CN" altLang="en-US" sz="2400" dirty="0">
                <a:solidFill>
                  <a:srgbClr val="3737FF"/>
                </a:solidFill>
                <a:latin typeface="微软雅黑" panose="020B0503020204020204" pitchFamily="34" charset="-122"/>
                <a:ea typeface="微软雅黑" panose="020B0503020204020204" pitchFamily="34" charset="-122"/>
              </a:rPr>
              <a:t>，也就拥有对该表的一切操作权限。</a:t>
            </a:r>
          </a:p>
          <a:p>
            <a:pPr>
              <a:lnSpc>
                <a:spcPct val="150000"/>
              </a:lnSpc>
              <a:buFont typeface="Symbol" panose="05050102010706020507" pitchFamily="18" charset="2"/>
              <a:buNone/>
            </a:pPr>
            <a:r>
              <a:rPr lang="en-US" altLang="zh-CN" sz="2400" dirty="0">
                <a:solidFill>
                  <a:srgbClr val="3737FF"/>
                </a:solidFill>
                <a:latin typeface="微软雅黑" panose="020B0503020204020204" pitchFamily="34" charset="-122"/>
                <a:ea typeface="微软雅黑" panose="020B0503020204020204" pitchFamily="34" charset="-122"/>
              </a:rPr>
              <a:t>⑵ </a:t>
            </a:r>
            <a:r>
              <a:rPr lang="zh-CN" altLang="en-US" sz="2400" dirty="0">
                <a:solidFill>
                  <a:srgbClr val="3737FF"/>
                </a:solidFill>
                <a:latin typeface="微软雅黑" panose="020B0503020204020204" pitchFamily="34" charset="-122"/>
                <a:ea typeface="微软雅黑" panose="020B0503020204020204" pitchFamily="34" charset="-122"/>
              </a:rPr>
              <a:t>接受权限的用户可以是一个或多个具体用户，也可以</a:t>
            </a:r>
            <a:r>
              <a:rPr lang="zh-CN" altLang="en-US" sz="2400" dirty="0" smtClean="0">
                <a:solidFill>
                  <a:srgbClr val="3737FF"/>
                </a:solidFill>
                <a:latin typeface="微软雅黑" panose="020B0503020204020204" pitchFamily="34" charset="-122"/>
                <a:ea typeface="微软雅黑" panose="020B0503020204020204" pitchFamily="34" charset="-122"/>
              </a:rPr>
              <a:t>是</a:t>
            </a:r>
            <a:r>
              <a:rPr lang="en-US" altLang="zh-CN" sz="2400" dirty="0" smtClean="0">
                <a:solidFill>
                  <a:srgbClr val="3737FF"/>
                </a:solidFill>
                <a:latin typeface="微软雅黑" panose="020B0503020204020204" pitchFamily="34" charset="-122"/>
                <a:ea typeface="微软雅黑" panose="020B0503020204020204" pitchFamily="34" charset="-122"/>
              </a:rPr>
              <a:t>public</a:t>
            </a:r>
            <a:r>
              <a:rPr lang="zh-CN" altLang="en-US" sz="2400" dirty="0" smtClean="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即全体用户。</a:t>
            </a:r>
          </a:p>
          <a:p>
            <a:pPr>
              <a:lnSpc>
                <a:spcPct val="150000"/>
              </a:lnSpc>
              <a:buFont typeface="Symbol" panose="05050102010706020507" pitchFamily="18" charset="2"/>
              <a:buNone/>
            </a:pPr>
            <a:r>
              <a:rPr lang="en-US" altLang="zh-CN" sz="2400" dirty="0">
                <a:solidFill>
                  <a:srgbClr val="3737FF"/>
                </a:solidFill>
                <a:latin typeface="微软雅黑" panose="020B0503020204020204" pitchFamily="34" charset="-122"/>
                <a:ea typeface="微软雅黑" panose="020B0503020204020204" pitchFamily="34" charset="-122"/>
              </a:rPr>
              <a:t>⑶ </a:t>
            </a:r>
            <a:r>
              <a:rPr lang="zh-CN" altLang="en-US" sz="2400" dirty="0" smtClean="0">
                <a:solidFill>
                  <a:srgbClr val="3737FF"/>
                </a:solidFill>
                <a:latin typeface="微软雅黑" panose="020B0503020204020204" pitchFamily="34" charset="-122"/>
                <a:ea typeface="微软雅黑" panose="020B0503020204020204" pitchFamily="34" charset="-122"/>
              </a:rPr>
              <a:t>有</a:t>
            </a:r>
            <a:r>
              <a:rPr lang="en-US" altLang="zh-CN" sz="2400" dirty="0" smtClean="0">
                <a:solidFill>
                  <a:srgbClr val="3737FF"/>
                </a:solidFill>
                <a:latin typeface="微软雅黑" panose="020B0503020204020204" pitchFamily="34" charset="-122"/>
                <a:ea typeface="微软雅黑" panose="020B0503020204020204" pitchFamily="34" charset="-122"/>
              </a:rPr>
              <a:t>with grant option</a:t>
            </a:r>
            <a:r>
              <a:rPr lang="zh-CN" altLang="en-US" sz="2400" dirty="0" smtClean="0">
                <a:solidFill>
                  <a:srgbClr val="3737FF"/>
                </a:solidFill>
                <a:latin typeface="微软雅黑" panose="020B0503020204020204" pitchFamily="34" charset="-122"/>
                <a:ea typeface="微软雅黑" panose="020B0503020204020204" pitchFamily="34" charset="-122"/>
              </a:rPr>
              <a:t>子句</a:t>
            </a:r>
            <a:r>
              <a:rPr lang="zh-CN" altLang="en-US" sz="2400" dirty="0">
                <a:solidFill>
                  <a:srgbClr val="3737FF"/>
                </a:solidFill>
                <a:latin typeface="微软雅黑" panose="020B0503020204020204" pitchFamily="34" charset="-122"/>
                <a:ea typeface="微软雅黑" panose="020B0503020204020204" pitchFamily="34" charset="-122"/>
              </a:rPr>
              <a:t>的授权，使获得这个权限的用户还可以把这种权限再授予其他的用户，否则只能用，不能传播。</a:t>
            </a:r>
          </a:p>
        </p:txBody>
      </p:sp>
    </p:spTree>
    <p:extLst>
      <p:ext uri="{BB962C8B-B14F-4D97-AF65-F5344CB8AC3E}">
        <p14:creationId xmlns:p14="http://schemas.microsoft.com/office/powerpoint/2010/main" val="26817483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5588" y="362116"/>
            <a:ext cx="10420865" cy="2862322"/>
          </a:xfrm>
          <a:prstGeom prst="rect">
            <a:avLst/>
          </a:prstGeom>
        </p:spPr>
        <p:txBody>
          <a:bodyPr wrap="square">
            <a:spAutoFit/>
          </a:bodyPr>
          <a:lstStyle/>
          <a:p>
            <a:pPr>
              <a:lnSpc>
                <a:spcPct val="150000"/>
              </a:lnSpc>
              <a:buFont typeface="Symbol" panose="05050102010706020507" pitchFamily="18" charset="2"/>
              <a:buNone/>
            </a:pPr>
            <a:r>
              <a:rPr lang="zh-CN" altLang="en-US" sz="2400" dirty="0">
                <a:solidFill>
                  <a:srgbClr val="D937FF"/>
                </a:solidFill>
                <a:latin typeface="微软雅黑" panose="020B0503020204020204" pitchFamily="34" charset="-122"/>
                <a:ea typeface="微软雅黑" panose="020B0503020204020204" pitchFamily="34" charset="-122"/>
              </a:rPr>
              <a:t>1.6.1 授权(</a:t>
            </a:r>
            <a:r>
              <a:rPr lang="en-US" altLang="zh-CN" sz="2400" dirty="0">
                <a:solidFill>
                  <a:srgbClr val="D937FF"/>
                </a:solidFill>
                <a:latin typeface="微软雅黑" panose="020B0503020204020204" pitchFamily="34" charset="-122"/>
                <a:ea typeface="微软雅黑" panose="020B0503020204020204" pitchFamily="34" charset="-122"/>
              </a:rPr>
              <a:t>4) </a:t>
            </a: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例</a:t>
            </a:r>
            <a:r>
              <a:rPr lang="en-US" altLang="zh-CN" sz="2400" dirty="0">
                <a:solidFill>
                  <a:srgbClr val="3737FF"/>
                </a:solidFill>
                <a:latin typeface="微软雅黑" panose="020B0503020204020204" pitchFamily="34" charset="-122"/>
                <a:ea typeface="微软雅黑" panose="020B0503020204020204" pitchFamily="34" charset="-122"/>
              </a:rPr>
              <a:t>1.68  </a:t>
            </a:r>
            <a:r>
              <a:rPr lang="zh-CN" altLang="en-US" sz="2400" dirty="0">
                <a:solidFill>
                  <a:srgbClr val="3737FF"/>
                </a:solidFill>
                <a:latin typeface="微软雅黑" panose="020B0503020204020204" pitchFamily="34" charset="-122"/>
                <a:ea typeface="微软雅黑" panose="020B0503020204020204" pitchFamily="34" charset="-122"/>
              </a:rPr>
              <a:t>把对基本表</a:t>
            </a:r>
            <a:r>
              <a:rPr lang="en-US" altLang="zh-CN" sz="2400" dirty="0">
                <a:solidFill>
                  <a:srgbClr val="3737FF"/>
                </a:solidFill>
                <a:latin typeface="微软雅黑" panose="020B0503020204020204" pitchFamily="34" charset="-122"/>
                <a:ea typeface="微软雅黑" panose="020B0503020204020204" pitchFamily="34" charset="-122"/>
              </a:rPr>
              <a:t>Reports</a:t>
            </a:r>
            <a:r>
              <a:rPr lang="zh-CN" altLang="en-US" sz="2400" dirty="0">
                <a:solidFill>
                  <a:srgbClr val="3737FF"/>
                </a:solidFill>
                <a:latin typeface="微软雅黑" panose="020B0503020204020204" pitchFamily="34" charset="-122"/>
                <a:ea typeface="微软雅黑" panose="020B0503020204020204" pitchFamily="34" charset="-122"/>
              </a:rPr>
              <a:t>的查询权限授予所有用户。</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grant select  on  Students  to  </a:t>
            </a:r>
            <a:r>
              <a:rPr lang="en-US" altLang="zh-CN" sz="2400" dirty="0">
                <a:solidFill>
                  <a:srgbClr val="3737FF"/>
                </a:solidFill>
                <a:latin typeface="微软雅黑" panose="020B0503020204020204" pitchFamily="34" charset="-122"/>
                <a:ea typeface="微软雅黑" panose="020B0503020204020204" pitchFamily="34" charset="-122"/>
              </a:rPr>
              <a:t>hdc1</a:t>
            </a:r>
          </a:p>
          <a:p>
            <a:pPr>
              <a:lnSpc>
                <a:spcPct val="150000"/>
              </a:lnSpc>
              <a:buFont typeface="Symbol" panose="05050102010706020507" pitchFamily="18" charset="2"/>
              <a:buNone/>
            </a:pPr>
            <a:r>
              <a:rPr lang="zh-CN" altLang="en-US" sz="2400" dirty="0">
                <a:solidFill>
                  <a:srgbClr val="3737FF"/>
                </a:solidFill>
                <a:latin typeface="微软雅黑" panose="020B0503020204020204" pitchFamily="34" charset="-122"/>
                <a:ea typeface="微软雅黑" panose="020B0503020204020204" pitchFamily="34" charset="-122"/>
              </a:rPr>
              <a:t>例</a:t>
            </a:r>
            <a:r>
              <a:rPr lang="en-US" altLang="zh-CN" sz="2400" dirty="0">
                <a:solidFill>
                  <a:srgbClr val="3737FF"/>
                </a:solidFill>
                <a:latin typeface="微软雅黑" panose="020B0503020204020204" pitchFamily="34" charset="-122"/>
                <a:ea typeface="微软雅黑" panose="020B0503020204020204" pitchFamily="34" charset="-122"/>
              </a:rPr>
              <a:t>1.69 </a:t>
            </a:r>
            <a:r>
              <a:rPr lang="zh-CN" altLang="en-US" sz="2400" dirty="0">
                <a:solidFill>
                  <a:srgbClr val="3737FF"/>
                </a:solidFill>
                <a:latin typeface="微软雅黑" panose="020B0503020204020204" pitchFamily="34" charset="-122"/>
                <a:ea typeface="微软雅黑" panose="020B0503020204020204" pitchFamily="34" charset="-122"/>
              </a:rPr>
              <a:t>把查询</a:t>
            </a:r>
            <a:r>
              <a:rPr lang="en-US" altLang="zh-CN" sz="2400" dirty="0">
                <a:solidFill>
                  <a:srgbClr val="3737FF"/>
                </a:solidFill>
                <a:latin typeface="微软雅黑" panose="020B0503020204020204" pitchFamily="34" charset="-122"/>
                <a:ea typeface="微软雅黑" panose="020B0503020204020204" pitchFamily="34" charset="-122"/>
              </a:rPr>
              <a:t>Students</a:t>
            </a:r>
            <a:r>
              <a:rPr lang="zh-CN" altLang="en-US" sz="2400" dirty="0">
                <a:solidFill>
                  <a:srgbClr val="3737FF"/>
                </a:solidFill>
                <a:latin typeface="微软雅黑" panose="020B0503020204020204" pitchFamily="34" charset="-122"/>
                <a:ea typeface="微软雅黑" panose="020B0503020204020204" pitchFamily="34" charset="-122"/>
              </a:rPr>
              <a:t>表和修改学生学号</a:t>
            </a:r>
            <a:r>
              <a:rPr lang="en-US" altLang="zh-CN" sz="2400" dirty="0">
                <a:solidFill>
                  <a:srgbClr val="3737FF"/>
                </a:solidFill>
                <a:latin typeface="微软雅黑" panose="020B0503020204020204" pitchFamily="34" charset="-122"/>
                <a:ea typeface="微软雅黑" panose="020B0503020204020204" pitchFamily="34" charset="-122"/>
              </a:rPr>
              <a:t>(</a:t>
            </a:r>
            <a:r>
              <a:rPr lang="en-US" altLang="zh-CN" sz="2400" dirty="0" err="1">
                <a:solidFill>
                  <a:srgbClr val="3737FF"/>
                </a:solidFill>
                <a:latin typeface="微软雅黑" panose="020B0503020204020204" pitchFamily="34" charset="-122"/>
                <a:ea typeface="微软雅黑" panose="020B0503020204020204" pitchFamily="34" charset="-122"/>
              </a:rPr>
              <a:t>Sno</a:t>
            </a:r>
            <a:r>
              <a:rPr lang="en-US" altLang="zh-CN" sz="2400" dirty="0">
                <a:solidFill>
                  <a:srgbClr val="3737FF"/>
                </a:solidFill>
                <a:latin typeface="微软雅黑" panose="020B0503020204020204" pitchFamily="34" charset="-122"/>
                <a:ea typeface="微软雅黑" panose="020B0503020204020204" pitchFamily="34" charset="-122"/>
              </a:rPr>
              <a:t>)</a:t>
            </a:r>
            <a:r>
              <a:rPr lang="zh-CN" altLang="en-US" sz="2400" dirty="0">
                <a:solidFill>
                  <a:srgbClr val="3737FF"/>
                </a:solidFill>
                <a:latin typeface="微软雅黑" panose="020B0503020204020204" pitchFamily="34" charset="-122"/>
                <a:ea typeface="微软雅黑" panose="020B0503020204020204" pitchFamily="34" charset="-122"/>
              </a:rPr>
              <a:t>的权限授给用户</a:t>
            </a:r>
            <a:r>
              <a:rPr lang="en-US" altLang="zh-CN" sz="2400" dirty="0">
                <a:solidFill>
                  <a:srgbClr val="3737FF"/>
                </a:solidFill>
                <a:latin typeface="微软雅黑" panose="020B0503020204020204" pitchFamily="34" charset="-122"/>
                <a:ea typeface="微软雅黑" panose="020B0503020204020204" pitchFamily="34" charset="-122"/>
              </a:rPr>
              <a:t>Hdc3</a:t>
            </a:r>
            <a:r>
              <a:rPr lang="zh-CN" altLang="en-US" sz="2400" dirty="0">
                <a:solidFill>
                  <a:srgbClr val="3737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grant update(</a:t>
            </a:r>
            <a:r>
              <a:rPr lang="en-US" altLang="zh-CN" sz="2400" dirty="0" err="1" smtClean="0">
                <a:solidFill>
                  <a:srgbClr val="3737FF"/>
                </a:solidFill>
                <a:latin typeface="微软雅黑" panose="020B0503020204020204" pitchFamily="34" charset="-122"/>
                <a:ea typeface="微软雅黑" panose="020B0503020204020204" pitchFamily="34" charset="-122"/>
              </a:rPr>
              <a:t>Sno</a:t>
            </a:r>
            <a:r>
              <a:rPr lang="en-US" altLang="zh-CN" sz="2400" dirty="0">
                <a:solidFill>
                  <a:srgbClr val="3737FF"/>
                </a:solidFill>
                <a:latin typeface="微软雅黑" panose="020B0503020204020204" pitchFamily="34" charset="-122"/>
                <a:ea typeface="微软雅黑" panose="020B0503020204020204" pitchFamily="34" charset="-122"/>
              </a:rPr>
              <a:t>), </a:t>
            </a:r>
            <a:r>
              <a:rPr lang="en-US" altLang="zh-CN" sz="2400" dirty="0" smtClean="0">
                <a:solidFill>
                  <a:srgbClr val="3737FF"/>
                </a:solidFill>
                <a:latin typeface="微软雅黑" panose="020B0503020204020204" pitchFamily="34" charset="-122"/>
                <a:ea typeface="微软雅黑" panose="020B0503020204020204" pitchFamily="34" charset="-122"/>
              </a:rPr>
              <a:t>select on  </a:t>
            </a:r>
            <a:r>
              <a:rPr lang="en-US" altLang="zh-CN" sz="2400" dirty="0">
                <a:solidFill>
                  <a:srgbClr val="3737FF"/>
                </a:solidFill>
                <a:latin typeface="微软雅黑" panose="020B0503020204020204" pitchFamily="34" charset="-122"/>
                <a:ea typeface="微软雅黑" panose="020B0503020204020204" pitchFamily="34" charset="-122"/>
              </a:rPr>
              <a:t>Student </a:t>
            </a:r>
            <a:r>
              <a:rPr lang="en-US" altLang="zh-CN" sz="2400" dirty="0" smtClean="0">
                <a:solidFill>
                  <a:srgbClr val="3737FF"/>
                </a:solidFill>
                <a:latin typeface="微软雅黑" panose="020B0503020204020204" pitchFamily="34" charset="-122"/>
                <a:ea typeface="微软雅黑" panose="020B0503020204020204" pitchFamily="34" charset="-122"/>
              </a:rPr>
              <a:t>to </a:t>
            </a:r>
            <a:r>
              <a:rPr lang="en-US" altLang="zh-CN" sz="2400" dirty="0">
                <a:solidFill>
                  <a:srgbClr val="3737FF"/>
                </a:solidFill>
                <a:latin typeface="微软雅黑" panose="020B0503020204020204" pitchFamily="34" charset="-122"/>
                <a:ea typeface="微软雅黑" panose="020B0503020204020204" pitchFamily="34" charset="-122"/>
              </a:rPr>
              <a:t>Hdc3</a:t>
            </a:r>
            <a:endParaRPr lang="zh-CN" altLang="en-US"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6228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8498" y="422869"/>
            <a:ext cx="10733902" cy="3970318"/>
          </a:xfrm>
          <a:prstGeom prst="rect">
            <a:avLst/>
          </a:prstGeom>
        </p:spPr>
        <p:txBody>
          <a:bodyPr wrap="square">
            <a:spAutoFit/>
          </a:bodyPr>
          <a:lstStyle/>
          <a:p>
            <a:pPr>
              <a:lnSpc>
                <a:spcPct val="150000"/>
              </a:lnSpc>
            </a:pPr>
            <a:r>
              <a:rPr lang="zh-CN" altLang="en-US" sz="2400" dirty="0">
                <a:solidFill>
                  <a:srgbClr val="D937FF"/>
                </a:solidFill>
                <a:latin typeface="微软雅黑" panose="020B0503020204020204" pitchFamily="34" charset="-122"/>
                <a:ea typeface="微软雅黑" panose="020B0503020204020204" pitchFamily="34" charset="-122"/>
              </a:rPr>
              <a:t>1.6.2 收回</a:t>
            </a:r>
            <a:r>
              <a:rPr lang="zh-CN" altLang="en-US" sz="2400" dirty="0" smtClean="0">
                <a:solidFill>
                  <a:srgbClr val="D937FF"/>
                </a:solidFill>
                <a:latin typeface="微软雅黑" panose="020B0503020204020204" pitchFamily="34" charset="-122"/>
                <a:ea typeface="微软雅黑" panose="020B0503020204020204" pitchFamily="34" charset="-122"/>
              </a:rPr>
              <a:t>权限</a:t>
            </a:r>
            <a:endParaRPr lang="en-US" altLang="zh-CN" sz="2400" dirty="0" smtClean="0">
              <a:solidFill>
                <a:srgbClr val="D937FF"/>
              </a:solidFill>
              <a:latin typeface="微软雅黑" panose="020B0503020204020204" pitchFamily="34" charset="-122"/>
              <a:ea typeface="微软雅黑" panose="020B0503020204020204" pitchFamily="34" charset="-122"/>
            </a:endParaRPr>
          </a:p>
          <a:p>
            <a:pPr indent="576000">
              <a:lnSpc>
                <a:spcPct val="150000"/>
              </a:lnSpc>
            </a:pPr>
            <a:r>
              <a:rPr lang="en-US" altLang="zh-CN" sz="2400" dirty="0" smtClean="0">
                <a:solidFill>
                  <a:srgbClr val="3737FF"/>
                </a:solidFill>
                <a:latin typeface="微软雅黑" panose="020B0503020204020204" pitchFamily="34" charset="-122"/>
                <a:ea typeface="微软雅黑" panose="020B0503020204020204" pitchFamily="34" charset="-122"/>
              </a:rPr>
              <a:t>DBA</a:t>
            </a:r>
            <a:r>
              <a:rPr lang="zh-CN" altLang="en-US" sz="2400" dirty="0">
                <a:solidFill>
                  <a:srgbClr val="3737FF"/>
                </a:solidFill>
                <a:latin typeface="微软雅黑" panose="020B0503020204020204" pitchFamily="34" charset="-122"/>
                <a:ea typeface="微软雅黑" panose="020B0503020204020204" pitchFamily="34" charset="-122"/>
              </a:rPr>
              <a:t>或其授权者可以</a:t>
            </a:r>
            <a:r>
              <a:rPr lang="zh-CN" altLang="en-US" sz="2400" dirty="0" smtClean="0">
                <a:solidFill>
                  <a:srgbClr val="3737FF"/>
                </a:solidFill>
                <a:latin typeface="微软雅黑" panose="020B0503020204020204" pitchFamily="34" charset="-122"/>
                <a:ea typeface="微软雅黑" panose="020B0503020204020204" pitchFamily="34" charset="-122"/>
              </a:rPr>
              <a:t>用</a:t>
            </a:r>
            <a:r>
              <a:rPr lang="en-US" altLang="zh-CN" sz="2400" dirty="0" smtClean="0">
                <a:solidFill>
                  <a:srgbClr val="3737FF"/>
                </a:solidFill>
                <a:latin typeface="微软雅黑" panose="020B0503020204020204" pitchFamily="34" charset="-122"/>
                <a:ea typeface="微软雅黑" panose="020B0503020204020204" pitchFamily="34" charset="-122"/>
              </a:rPr>
              <a:t>revoke</a:t>
            </a:r>
            <a:r>
              <a:rPr lang="zh-CN" altLang="en-US" sz="2400" dirty="0" smtClean="0">
                <a:solidFill>
                  <a:srgbClr val="3737FF"/>
                </a:solidFill>
                <a:latin typeface="微软雅黑" panose="020B0503020204020204" pitchFamily="34" charset="-122"/>
                <a:ea typeface="微软雅黑" panose="020B0503020204020204" pitchFamily="34" charset="-122"/>
              </a:rPr>
              <a:t>语句</a:t>
            </a:r>
            <a:r>
              <a:rPr lang="zh-CN" altLang="en-US" sz="2400" dirty="0">
                <a:solidFill>
                  <a:srgbClr val="3737FF"/>
                </a:solidFill>
                <a:latin typeface="微软雅黑" panose="020B0503020204020204" pitchFamily="34" charset="-122"/>
                <a:ea typeface="微软雅黑" panose="020B0503020204020204" pitchFamily="34" charset="-122"/>
              </a:rPr>
              <a:t>收回向某个用户授予的权限，其语句格式为：</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revoke &lt;</a:t>
            </a:r>
            <a:r>
              <a:rPr lang="zh-CN" altLang="en-US" sz="2400" dirty="0">
                <a:solidFill>
                  <a:srgbClr val="3737FF"/>
                </a:solidFill>
                <a:latin typeface="微软雅黑" panose="020B0503020204020204" pitchFamily="34" charset="-122"/>
                <a:ea typeface="微软雅黑" panose="020B0503020204020204" pitchFamily="34" charset="-122"/>
              </a:rPr>
              <a:t>权限</a:t>
            </a:r>
            <a:r>
              <a:rPr lang="en-US" altLang="zh-CN" sz="2400" dirty="0">
                <a:solidFill>
                  <a:srgbClr val="3737FF"/>
                </a:solidFill>
                <a:latin typeface="微软雅黑" panose="020B0503020204020204" pitchFamily="34" charset="-122"/>
                <a:ea typeface="微软雅黑" panose="020B0503020204020204" pitchFamily="34" charset="-122"/>
              </a:rPr>
              <a:t>&gt;[</a:t>
            </a:r>
            <a:r>
              <a:rPr lang="zh-CN" altLang="en-US" sz="2400" dirty="0">
                <a:solidFill>
                  <a:srgbClr val="3737FF"/>
                </a:solidFill>
                <a:latin typeface="微软雅黑" panose="020B0503020204020204" pitchFamily="34" charset="-122"/>
                <a:ea typeface="微软雅黑" panose="020B0503020204020204" pitchFamily="34" charset="-122"/>
              </a:rPr>
              <a:t>，</a:t>
            </a:r>
            <a:r>
              <a:rPr lang="en-US" altLang="zh-CN" sz="2400" dirty="0">
                <a:solidFill>
                  <a:srgbClr val="3737FF"/>
                </a:solidFill>
                <a:latin typeface="微软雅黑" panose="020B0503020204020204" pitchFamily="34" charset="-122"/>
                <a:ea typeface="微软雅黑" panose="020B0503020204020204" pitchFamily="34" charset="-122"/>
              </a:rPr>
              <a:t>&lt;</a:t>
            </a:r>
            <a:r>
              <a:rPr lang="zh-CN" altLang="en-US" sz="2400" dirty="0">
                <a:solidFill>
                  <a:srgbClr val="3737FF"/>
                </a:solidFill>
                <a:latin typeface="微软雅黑" panose="020B0503020204020204" pitchFamily="34" charset="-122"/>
                <a:ea typeface="微软雅黑" panose="020B0503020204020204" pitchFamily="34" charset="-122"/>
              </a:rPr>
              <a:t>权限</a:t>
            </a:r>
            <a:r>
              <a:rPr lang="en-US" altLang="zh-CN" sz="2400" dirty="0" smtClean="0">
                <a:solidFill>
                  <a:srgbClr val="3737FF"/>
                </a:solidFill>
                <a:latin typeface="微软雅黑" panose="020B0503020204020204" pitchFamily="34" charset="-122"/>
                <a:ea typeface="微软雅黑" panose="020B0503020204020204" pitchFamily="34" charset="-122"/>
              </a:rPr>
              <a:t>&gt;] … [on&lt;</a:t>
            </a:r>
            <a:r>
              <a:rPr lang="zh-CN" altLang="en-US" sz="2400" dirty="0">
                <a:solidFill>
                  <a:srgbClr val="3737FF"/>
                </a:solidFill>
                <a:latin typeface="微软雅黑" panose="020B0503020204020204" pitchFamily="34" charset="-122"/>
                <a:ea typeface="微软雅黑" panose="020B0503020204020204" pitchFamily="34" charset="-122"/>
              </a:rPr>
              <a:t>对象类型</a:t>
            </a:r>
            <a:r>
              <a:rPr lang="en-US" altLang="zh-CN" sz="2400" dirty="0">
                <a:solidFill>
                  <a:srgbClr val="3737FF"/>
                </a:solidFill>
                <a:latin typeface="微软雅黑" panose="020B0503020204020204" pitchFamily="34" charset="-122"/>
                <a:ea typeface="微软雅黑" panose="020B0503020204020204" pitchFamily="34" charset="-122"/>
              </a:rPr>
              <a:t>&gt;&lt;</a:t>
            </a:r>
            <a:r>
              <a:rPr lang="zh-CN" altLang="en-US" sz="2400" dirty="0">
                <a:solidFill>
                  <a:srgbClr val="3737FF"/>
                </a:solidFill>
                <a:latin typeface="微软雅黑" panose="020B0503020204020204" pitchFamily="34" charset="-122"/>
                <a:ea typeface="微软雅黑" panose="020B0503020204020204" pitchFamily="34" charset="-122"/>
              </a:rPr>
              <a:t>对象名</a:t>
            </a:r>
            <a:r>
              <a:rPr lang="en-US" altLang="zh-CN" sz="2400" dirty="0" smtClean="0">
                <a:solidFill>
                  <a:srgbClr val="3737FF"/>
                </a:solidFill>
                <a:latin typeface="微软雅黑" panose="020B0503020204020204" pitchFamily="34" charset="-122"/>
                <a:ea typeface="微软雅黑" panose="020B0503020204020204" pitchFamily="34" charset="-122"/>
              </a:rPr>
              <a:t>&gt;]</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from &lt;</a:t>
            </a:r>
            <a:r>
              <a:rPr lang="zh-CN" altLang="en-US" sz="2400" dirty="0" smtClean="0">
                <a:solidFill>
                  <a:srgbClr val="3737FF"/>
                </a:solidFill>
                <a:latin typeface="微软雅黑" panose="020B0503020204020204" pitchFamily="34" charset="-122"/>
                <a:ea typeface="微软雅黑" panose="020B0503020204020204" pitchFamily="34" charset="-122"/>
              </a:rPr>
              <a:t>用户</a:t>
            </a:r>
            <a:r>
              <a:rPr lang="en-US" altLang="zh-CN" sz="2400" dirty="0" smtClean="0">
                <a:solidFill>
                  <a:srgbClr val="3737FF"/>
                </a:solidFill>
                <a:latin typeface="微软雅黑" panose="020B0503020204020204" pitchFamily="34" charset="-122"/>
                <a:ea typeface="微软雅黑" panose="020B0503020204020204" pitchFamily="34" charset="-122"/>
              </a:rPr>
              <a:t>&gt;[</a:t>
            </a:r>
            <a:r>
              <a:rPr lang="zh-CN" altLang="en-US" sz="2400" dirty="0" smtClean="0">
                <a:solidFill>
                  <a:srgbClr val="3737FF"/>
                </a:solidFill>
                <a:latin typeface="微软雅黑" panose="020B0503020204020204" pitchFamily="34" charset="-122"/>
                <a:ea typeface="微软雅黑" panose="020B0503020204020204" pitchFamily="34" charset="-122"/>
              </a:rPr>
              <a:t>，</a:t>
            </a:r>
            <a:r>
              <a:rPr lang="en-US" altLang="zh-CN" sz="2400" dirty="0" smtClean="0">
                <a:solidFill>
                  <a:srgbClr val="3737FF"/>
                </a:solidFill>
                <a:latin typeface="微软雅黑" panose="020B0503020204020204" pitchFamily="34" charset="-122"/>
                <a:ea typeface="微软雅黑" panose="020B0503020204020204" pitchFamily="34" charset="-122"/>
              </a:rPr>
              <a:t>&lt;</a:t>
            </a:r>
            <a:r>
              <a:rPr lang="zh-CN" altLang="en-US" sz="2400" dirty="0" smtClean="0">
                <a:solidFill>
                  <a:srgbClr val="3737FF"/>
                </a:solidFill>
                <a:latin typeface="微软雅黑" panose="020B0503020204020204" pitchFamily="34" charset="-122"/>
                <a:ea typeface="微软雅黑" panose="020B0503020204020204" pitchFamily="34" charset="-122"/>
              </a:rPr>
              <a:t>用户</a:t>
            </a:r>
            <a:r>
              <a:rPr lang="en-US" altLang="zh-CN" sz="2400" dirty="0" smtClean="0">
                <a:solidFill>
                  <a:srgbClr val="3737FF"/>
                </a:solidFill>
                <a:latin typeface="微软雅黑" panose="020B0503020204020204" pitchFamily="34" charset="-122"/>
                <a:ea typeface="微软雅黑" panose="020B0503020204020204" pitchFamily="34" charset="-122"/>
              </a:rPr>
              <a:t>&gt;] …</a:t>
            </a:r>
            <a:endParaRPr lang="zh-CN" altLang="en-US" sz="2400" dirty="0" smtClean="0">
              <a:solidFill>
                <a:srgbClr val="3737FF"/>
              </a:solidFill>
              <a:latin typeface="微软雅黑" panose="020B0503020204020204" pitchFamily="34" charset="-122"/>
              <a:ea typeface="微软雅黑" panose="020B0503020204020204" pitchFamily="34" charset="-122"/>
            </a:endParaRPr>
          </a:p>
          <a:p>
            <a:pPr>
              <a:lnSpc>
                <a:spcPct val="150000"/>
              </a:lnSpc>
              <a:buFont typeface="Symbol" panose="05050102010706020507" pitchFamily="18" charset="2"/>
              <a:buNone/>
            </a:pPr>
            <a:r>
              <a:rPr lang="zh-CN" altLang="en-US" sz="2400" dirty="0" smtClean="0">
                <a:solidFill>
                  <a:srgbClr val="3737FF"/>
                </a:solidFill>
                <a:latin typeface="微软雅黑" panose="020B0503020204020204" pitchFamily="34" charset="-122"/>
                <a:ea typeface="微软雅黑" panose="020B0503020204020204" pitchFamily="34" charset="-122"/>
              </a:rPr>
              <a:t>比如</a:t>
            </a:r>
            <a:r>
              <a:rPr lang="zh-CN" altLang="en-US" sz="2400" dirty="0">
                <a:solidFill>
                  <a:srgbClr val="3737FF"/>
                </a:solidFill>
                <a:latin typeface="微软雅黑" panose="020B0503020204020204" pitchFamily="34" charset="-122"/>
                <a:ea typeface="微软雅黑" panose="020B0503020204020204" pitchFamily="34" charset="-122"/>
              </a:rPr>
              <a:t>：</a:t>
            </a:r>
          </a:p>
          <a:p>
            <a:pPr>
              <a:lnSpc>
                <a:spcPct val="150000"/>
              </a:lnSpc>
              <a:buFont typeface="Symbol" panose="05050102010706020507" pitchFamily="18" charset="2"/>
              <a:buNone/>
            </a:pPr>
            <a:r>
              <a:rPr lang="en-US" altLang="zh-CN" sz="2400" dirty="0" smtClean="0">
                <a:solidFill>
                  <a:srgbClr val="3737FF"/>
                </a:solidFill>
                <a:latin typeface="微软雅黑" panose="020B0503020204020204" pitchFamily="34" charset="-122"/>
                <a:ea typeface="微软雅黑" panose="020B0503020204020204" pitchFamily="34" charset="-122"/>
              </a:rPr>
              <a:t>revoke  all  privileges  on  Student  from  </a:t>
            </a:r>
            <a:r>
              <a:rPr lang="en-US" altLang="zh-CN" sz="2400" dirty="0">
                <a:solidFill>
                  <a:srgbClr val="3737FF"/>
                </a:solidFill>
                <a:latin typeface="微软雅黑" panose="020B0503020204020204" pitchFamily="34" charset="-122"/>
                <a:ea typeface="微软雅黑" panose="020B0503020204020204" pitchFamily="34" charset="-122"/>
              </a:rPr>
              <a:t>hdc1 </a:t>
            </a:r>
            <a:endParaRPr lang="zh-CN" altLang="en-US" sz="2400" dirty="0">
              <a:solidFill>
                <a:srgbClr val="373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5508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5216" y="2960"/>
            <a:ext cx="10206375" cy="4524315"/>
          </a:xfrm>
          <a:prstGeom prst="rect">
            <a:avLst/>
          </a:prstGeom>
        </p:spPr>
        <p:txBody>
          <a:bodyPr wrap="square">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九、数据库系统</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什么是数据库系统</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数据库系统（</a:t>
            </a:r>
            <a:r>
              <a:rPr lang="en-US" altLang="zh-CN" sz="2400" dirty="0" smtClean="0">
                <a:solidFill>
                  <a:srgbClr val="482EE2"/>
                </a:solidFill>
                <a:latin typeface="微软雅黑" panose="020B0503020204020204" pitchFamily="34" charset="-122"/>
                <a:ea typeface="微软雅黑" panose="020B0503020204020204" pitchFamily="34" charset="-122"/>
              </a:rPr>
              <a:t>Database System</a:t>
            </a:r>
            <a:r>
              <a:rPr lang="zh-CN" altLang="en-US" sz="2400" dirty="0" smtClean="0">
                <a:solidFill>
                  <a:srgbClr val="482EE2"/>
                </a:solidFill>
                <a:latin typeface="微软雅黑" panose="020B0503020204020204" pitchFamily="34" charset="-122"/>
                <a:ea typeface="微软雅黑" panose="020B0503020204020204" pitchFamily="34" charset="-122"/>
              </a:rPr>
              <a:t>，简称</a:t>
            </a:r>
            <a:r>
              <a:rPr lang="en-US" altLang="zh-CN" sz="2400" dirty="0" smtClean="0">
                <a:solidFill>
                  <a:srgbClr val="482EE2"/>
                </a:solidFill>
                <a:latin typeface="微软雅黑" panose="020B0503020204020204" pitchFamily="34" charset="-122"/>
                <a:ea typeface="微软雅黑" panose="020B0503020204020204" pitchFamily="34" charset="-122"/>
              </a:rPr>
              <a:t>DBS</a:t>
            </a:r>
            <a:r>
              <a:rPr lang="zh-CN" altLang="en-US" sz="2400" dirty="0" smtClean="0">
                <a:solidFill>
                  <a:srgbClr val="482EE2"/>
                </a:solidFill>
                <a:latin typeface="微软雅黑" panose="020B0503020204020204" pitchFamily="34" charset="-122"/>
                <a:ea typeface="微软雅黑" panose="020B0503020204020204" pitchFamily="34" charset="-122"/>
              </a:rPr>
              <a:t>）是指在计算机系统中引入数据库后的系统构成。</a:t>
            </a:r>
            <a:r>
              <a:rPr lang="zh-CN" altLang="en-US" sz="2400" dirty="0" smtClean="0">
                <a:solidFill>
                  <a:srgbClr val="FF3300"/>
                </a:solidFill>
                <a:latin typeface="微软雅黑" panose="020B0503020204020204" pitchFamily="34" charset="-122"/>
                <a:ea typeface="微软雅黑" panose="020B0503020204020204" pitchFamily="34" charset="-122"/>
              </a:rPr>
              <a:t>（</a:t>
            </a:r>
            <a:r>
              <a:rPr lang="en-US" altLang="zh-CN" sz="2400" dirty="0" smtClean="0">
                <a:solidFill>
                  <a:srgbClr val="FF3300"/>
                </a:solidFill>
                <a:latin typeface="微软雅黑" panose="020B0503020204020204" pitchFamily="34" charset="-122"/>
                <a:ea typeface="微软雅黑" panose="020B0503020204020204" pitchFamily="34" charset="-122"/>
              </a:rPr>
              <a:t>MySQL</a:t>
            </a:r>
            <a:r>
              <a:rPr lang="zh-CN" altLang="en-US" sz="2400" dirty="0" smtClean="0">
                <a:solidFill>
                  <a:srgbClr val="FF3300"/>
                </a:solidFill>
                <a:latin typeface="微软雅黑" panose="020B0503020204020204" pitchFamily="34" charset="-122"/>
                <a:ea typeface="微软雅黑" panose="020B0503020204020204" pitchFamily="34" charset="-122"/>
              </a:rPr>
              <a:t>、</a:t>
            </a:r>
            <a:r>
              <a:rPr lang="en-US" altLang="zh-CN" sz="2400" dirty="0" err="1" smtClean="0">
                <a:solidFill>
                  <a:srgbClr val="FF3300"/>
                </a:solidFill>
                <a:latin typeface="微软雅黑" panose="020B0503020204020204" pitchFamily="34" charset="-122"/>
                <a:ea typeface="微软雅黑" panose="020B0503020204020204" pitchFamily="34" charset="-122"/>
              </a:rPr>
              <a:t>SQLServer</a:t>
            </a:r>
            <a:r>
              <a:rPr lang="zh-CN" altLang="en-US" sz="2400" dirty="0" smtClean="0">
                <a:solidFill>
                  <a:srgbClr val="FF3300"/>
                </a:solidFill>
                <a:latin typeface="微软雅黑" panose="020B0503020204020204" pitchFamily="34" charset="-122"/>
                <a:ea typeface="微软雅黑" panose="020B0503020204020204" pitchFamily="34" charset="-122"/>
              </a:rPr>
              <a:t>、</a:t>
            </a:r>
            <a:r>
              <a:rPr lang="en-US" altLang="zh-CN" sz="2400" dirty="0" smtClean="0">
                <a:solidFill>
                  <a:srgbClr val="FF3300"/>
                </a:solidFill>
                <a:latin typeface="微软雅黑" panose="020B0503020204020204" pitchFamily="34" charset="-122"/>
                <a:ea typeface="微软雅黑" panose="020B0503020204020204" pitchFamily="34" charset="-122"/>
              </a:rPr>
              <a:t>Oracle</a:t>
            </a:r>
            <a:r>
              <a:rPr lang="zh-CN" altLang="en-US" sz="2400" dirty="0" smtClean="0">
                <a:solidFill>
                  <a:srgbClr val="FF3300"/>
                </a:solidFill>
                <a:latin typeface="微软雅黑" panose="020B0503020204020204" pitchFamily="34" charset="-122"/>
                <a:ea typeface="微软雅黑" panose="020B0503020204020204" pitchFamily="34" charset="-122"/>
              </a:rPr>
              <a:t>）</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在不引起混淆的情况下常常把数据库系统简称为数据库。</a:t>
            </a:r>
          </a:p>
          <a:p>
            <a:pPr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482EE2"/>
                </a:solidFill>
                <a:latin typeface="微软雅黑" panose="020B0503020204020204" pitchFamily="34" charset="-122"/>
                <a:ea typeface="微软雅黑" panose="020B0503020204020204" pitchFamily="34" charset="-122"/>
              </a:rPr>
              <a:t>数据库系统的构成</a:t>
            </a:r>
          </a:p>
          <a:p>
            <a:pPr marL="0" lvl="1" indent="504000" algn="just">
              <a:lnSpc>
                <a:spcPct val="150000"/>
              </a:lnSpc>
            </a:pPr>
            <a:r>
              <a:rPr lang="zh-CN" altLang="en-US" sz="2400" dirty="0" smtClean="0">
                <a:solidFill>
                  <a:srgbClr val="482EE2"/>
                </a:solidFill>
                <a:latin typeface="微软雅黑" panose="020B0503020204020204" pitchFamily="34" charset="-122"/>
                <a:ea typeface="微软雅黑" panose="020B0503020204020204" pitchFamily="34" charset="-122"/>
              </a:rPr>
              <a:t>由数据库、数据库管理系统（及其开发工具）、应用系统、数据库管理员（和用户）构成。</a:t>
            </a:r>
          </a:p>
        </p:txBody>
      </p:sp>
      <p:grpSp>
        <p:nvGrpSpPr>
          <p:cNvPr id="3" name="组合 47"/>
          <p:cNvGrpSpPr>
            <a:grpSpLocks/>
          </p:cNvGrpSpPr>
          <p:nvPr/>
        </p:nvGrpSpPr>
        <p:grpSpPr bwMode="auto">
          <a:xfrm>
            <a:off x="8528342" y="4050098"/>
            <a:ext cx="1439863" cy="1439863"/>
            <a:chOff x="5940152" y="3429000"/>
            <a:chExt cx="1440160" cy="1440160"/>
          </a:xfrm>
        </p:grpSpPr>
        <p:sp>
          <p:nvSpPr>
            <p:cNvPr id="4" name="流程图: 磁盘 3"/>
            <p:cNvSpPr/>
            <p:nvPr/>
          </p:nvSpPr>
          <p:spPr>
            <a:xfrm>
              <a:off x="6876970" y="3573493"/>
              <a:ext cx="503342" cy="64783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sz="1800"/>
            </a:p>
          </p:txBody>
        </p:sp>
        <p:sp>
          <p:nvSpPr>
            <p:cNvPr id="5" name="流程图: 磁盘 4"/>
            <p:cNvSpPr/>
            <p:nvPr/>
          </p:nvSpPr>
          <p:spPr>
            <a:xfrm>
              <a:off x="5940152" y="3429000"/>
              <a:ext cx="503342" cy="57638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sz="1800"/>
            </a:p>
          </p:txBody>
        </p:sp>
        <p:sp>
          <p:nvSpPr>
            <p:cNvPr id="6" name="流程图: 磁盘 5"/>
            <p:cNvSpPr/>
            <p:nvPr/>
          </p:nvSpPr>
          <p:spPr>
            <a:xfrm>
              <a:off x="6227549" y="4221326"/>
              <a:ext cx="504929" cy="64783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sz="1800"/>
            </a:p>
          </p:txBody>
        </p:sp>
      </p:grpSp>
      <p:grpSp>
        <p:nvGrpSpPr>
          <p:cNvPr id="7" name="组合 48"/>
          <p:cNvGrpSpPr>
            <a:grpSpLocks/>
          </p:cNvGrpSpPr>
          <p:nvPr/>
        </p:nvGrpSpPr>
        <p:grpSpPr bwMode="auto">
          <a:xfrm>
            <a:off x="6367755" y="4265998"/>
            <a:ext cx="1152525" cy="1008063"/>
            <a:chOff x="3779912" y="3645024"/>
            <a:chExt cx="1152128" cy="1008112"/>
          </a:xfrm>
        </p:grpSpPr>
        <p:sp>
          <p:nvSpPr>
            <p:cNvPr id="8" name="矩形 7"/>
            <p:cNvSpPr/>
            <p:nvPr/>
          </p:nvSpPr>
          <p:spPr>
            <a:xfrm>
              <a:off x="3779912" y="3645024"/>
              <a:ext cx="1152128" cy="50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kumimoji="0" lang="en-US" altLang="zh-CN" sz="1800" dirty="0">
                  <a:solidFill>
                    <a:srgbClr val="FF0000"/>
                  </a:solidFill>
                </a:rPr>
                <a:t>DBMS</a:t>
              </a:r>
              <a:endParaRPr kumimoji="0" lang="zh-CN" altLang="en-US" sz="1800" dirty="0">
                <a:solidFill>
                  <a:srgbClr val="FF0000"/>
                </a:solidFill>
              </a:endParaRPr>
            </a:p>
          </p:txBody>
        </p:sp>
        <p:sp>
          <p:nvSpPr>
            <p:cNvPr id="9" name="矩形 8"/>
            <p:cNvSpPr/>
            <p:nvPr/>
          </p:nvSpPr>
          <p:spPr>
            <a:xfrm>
              <a:off x="3779912" y="4149874"/>
              <a:ext cx="1152128" cy="503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kumimoji="0" lang="zh-CN" altLang="en-US" sz="1800" dirty="0">
                  <a:solidFill>
                    <a:srgbClr val="0000FF"/>
                  </a:solidFill>
                  <a:latin typeface="华文隶书" pitchFamily="2" charset="-122"/>
                  <a:ea typeface="华文隶书" pitchFamily="2" charset="-122"/>
                </a:rPr>
                <a:t>实用工具</a:t>
              </a:r>
            </a:p>
          </p:txBody>
        </p:sp>
      </p:grpSp>
      <p:sp>
        <p:nvSpPr>
          <p:cNvPr id="10" name="笑脸 9"/>
          <p:cNvSpPr/>
          <p:nvPr/>
        </p:nvSpPr>
        <p:spPr>
          <a:xfrm>
            <a:off x="7447255" y="5994786"/>
            <a:ext cx="576262" cy="576262"/>
          </a:xfrm>
          <a:prstGeom prst="smileyFac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sz="1800"/>
          </a:p>
        </p:txBody>
      </p:sp>
      <p:sp>
        <p:nvSpPr>
          <p:cNvPr id="11" name="右箭头 10"/>
          <p:cNvSpPr/>
          <p:nvPr/>
        </p:nvSpPr>
        <p:spPr>
          <a:xfrm>
            <a:off x="5720055" y="4697798"/>
            <a:ext cx="647700" cy="2159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sz="1800"/>
          </a:p>
        </p:txBody>
      </p:sp>
      <p:sp>
        <p:nvSpPr>
          <p:cNvPr id="12" name="右大括号 11"/>
          <p:cNvSpPr/>
          <p:nvPr/>
        </p:nvSpPr>
        <p:spPr>
          <a:xfrm>
            <a:off x="7664742" y="4410461"/>
            <a:ext cx="142875" cy="64770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kumimoji="0" lang="zh-CN" altLang="en-US" sz="1800"/>
          </a:p>
        </p:txBody>
      </p:sp>
      <p:cxnSp>
        <p:nvCxnSpPr>
          <p:cNvPr id="13" name="直接箭头连接符 12"/>
          <p:cNvCxnSpPr>
            <a:endCxn id="5" idx="2"/>
          </p:cNvCxnSpPr>
          <p:nvPr/>
        </p:nvCxnSpPr>
        <p:spPr>
          <a:xfrm flipV="1">
            <a:off x="7952080" y="4337436"/>
            <a:ext cx="576262" cy="360362"/>
          </a:xfrm>
          <a:prstGeom prst="straightConnector1">
            <a:avLst/>
          </a:prstGeom>
          <a:ln w="254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952080" y="4626361"/>
            <a:ext cx="1511300" cy="144462"/>
          </a:xfrm>
          <a:prstGeom prst="straightConnector1">
            <a:avLst/>
          </a:prstGeom>
          <a:ln w="254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6" idx="2"/>
          </p:cNvCxnSpPr>
          <p:nvPr/>
        </p:nvCxnSpPr>
        <p:spPr>
          <a:xfrm>
            <a:off x="7952080" y="4842261"/>
            <a:ext cx="863600" cy="323850"/>
          </a:xfrm>
          <a:prstGeom prst="straightConnector1">
            <a:avLst/>
          </a:prstGeom>
          <a:ln w="254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0"/>
            <a:endCxn id="9" idx="2"/>
          </p:cNvCxnSpPr>
          <p:nvPr/>
        </p:nvCxnSpPr>
        <p:spPr>
          <a:xfrm rot="16200000" flipV="1">
            <a:off x="6979736" y="5238342"/>
            <a:ext cx="720725" cy="792163"/>
          </a:xfrm>
          <a:prstGeom prst="straightConnector1">
            <a:avLst/>
          </a:prstGeom>
          <a:ln w="254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7" name="组合 46"/>
          <p:cNvGrpSpPr>
            <a:grpSpLocks/>
          </p:cNvGrpSpPr>
          <p:nvPr/>
        </p:nvGrpSpPr>
        <p:grpSpPr bwMode="auto">
          <a:xfrm>
            <a:off x="4280192" y="4194561"/>
            <a:ext cx="1150938" cy="1150937"/>
            <a:chOff x="1691680" y="3573016"/>
            <a:chExt cx="1152128" cy="1152128"/>
          </a:xfrm>
        </p:grpSpPr>
        <p:sp>
          <p:nvSpPr>
            <p:cNvPr id="18" name="矩形 17"/>
            <p:cNvSpPr/>
            <p:nvPr/>
          </p:nvSpPr>
          <p:spPr>
            <a:xfrm>
              <a:off x="1691680" y="3573016"/>
              <a:ext cx="1152128" cy="503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kumimoji="0" lang="zh-CN" altLang="en-US" sz="1800" dirty="0">
                  <a:solidFill>
                    <a:srgbClr val="002060"/>
                  </a:solidFill>
                  <a:latin typeface="华文隶书" pitchFamily="2" charset="-122"/>
                  <a:ea typeface="华文隶书" pitchFamily="2" charset="-122"/>
                </a:rPr>
                <a:t>应用程序</a:t>
              </a:r>
            </a:p>
          </p:txBody>
        </p:sp>
        <p:sp>
          <p:nvSpPr>
            <p:cNvPr id="19" name="矩形 18"/>
            <p:cNvSpPr/>
            <p:nvPr/>
          </p:nvSpPr>
          <p:spPr>
            <a:xfrm>
              <a:off x="1691680" y="4221386"/>
              <a:ext cx="1152128" cy="503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kumimoji="0" lang="zh-CN" altLang="en-US" sz="1800" dirty="0">
                  <a:solidFill>
                    <a:srgbClr val="002060"/>
                  </a:solidFill>
                  <a:latin typeface="华文隶书" pitchFamily="2" charset="-122"/>
                  <a:ea typeface="华文隶书" pitchFamily="2" charset="-122"/>
                </a:rPr>
                <a:t>应用程序</a:t>
              </a:r>
            </a:p>
          </p:txBody>
        </p:sp>
      </p:grpSp>
      <p:sp>
        <p:nvSpPr>
          <p:cNvPr id="20" name="右大括号 19"/>
          <p:cNvSpPr/>
          <p:nvPr/>
        </p:nvSpPr>
        <p:spPr>
          <a:xfrm>
            <a:off x="5504155" y="4481898"/>
            <a:ext cx="142875" cy="64770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kumimoji="0" lang="zh-CN" altLang="en-US" sz="1800"/>
          </a:p>
        </p:txBody>
      </p:sp>
      <p:cxnSp>
        <p:nvCxnSpPr>
          <p:cNvPr id="21" name="直接箭头连接符 20"/>
          <p:cNvCxnSpPr>
            <a:stCxn id="10" idx="0"/>
          </p:cNvCxnSpPr>
          <p:nvPr/>
        </p:nvCxnSpPr>
        <p:spPr>
          <a:xfrm rot="5400000" flipH="1" flipV="1">
            <a:off x="7879848" y="5130393"/>
            <a:ext cx="720725" cy="1008062"/>
          </a:xfrm>
          <a:prstGeom prst="straightConnector1">
            <a:avLst/>
          </a:prstGeom>
          <a:ln w="254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2" name="圆角矩形标注 21"/>
          <p:cNvSpPr/>
          <p:nvPr/>
        </p:nvSpPr>
        <p:spPr>
          <a:xfrm>
            <a:off x="8455317" y="6353561"/>
            <a:ext cx="936625" cy="360362"/>
          </a:xfrm>
          <a:prstGeom prst="wedgeRoundRectCallout">
            <a:avLst>
              <a:gd name="adj1" fmla="val -89156"/>
              <a:gd name="adj2" fmla="val -7273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kumimoji="0" lang="en-US" altLang="zh-CN" sz="1800" dirty="0">
                <a:solidFill>
                  <a:srgbClr val="7030A0"/>
                </a:solidFill>
              </a:rPr>
              <a:t>DBA</a:t>
            </a:r>
            <a:endParaRPr kumimoji="0" lang="zh-CN" altLang="en-US" sz="1800" dirty="0">
              <a:solidFill>
                <a:srgbClr val="7030A0"/>
              </a:solidFill>
            </a:endParaRPr>
          </a:p>
        </p:txBody>
      </p:sp>
    </p:spTree>
    <p:extLst>
      <p:ext uri="{BB962C8B-B14F-4D97-AF65-F5344CB8AC3E}">
        <p14:creationId xmlns:p14="http://schemas.microsoft.com/office/powerpoint/2010/main" val="1025183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10672</TotalTime>
  <Words>7925</Words>
  <Application>Microsoft Office PowerPoint</Application>
  <PresentationFormat>宽屏</PresentationFormat>
  <Paragraphs>946</Paragraphs>
  <Slides>89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89</vt:i4>
      </vt:variant>
    </vt:vector>
  </HeadingPairs>
  <TitlesOfParts>
    <vt:vector size="100" baseType="lpstr">
      <vt:lpstr>华文隶书</vt:lpstr>
      <vt:lpstr>宋体</vt:lpstr>
      <vt:lpstr>微软雅黑</vt:lpstr>
      <vt:lpstr>Arial</vt:lpstr>
      <vt:lpstr>Calibri</vt:lpstr>
      <vt:lpstr>Calibri Light</vt:lpstr>
      <vt:lpstr>Symbol</vt:lpstr>
      <vt:lpstr>Times New Roman</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207</cp:revision>
  <dcterms:created xsi:type="dcterms:W3CDTF">2018-09-02T10:46:12Z</dcterms:created>
  <dcterms:modified xsi:type="dcterms:W3CDTF">2018-12-09T14:37:27Z</dcterms:modified>
</cp:coreProperties>
</file>