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24" r:id="rId28"/>
    <p:sldId id="282" r:id="rId29"/>
    <p:sldId id="283" r:id="rId30"/>
    <p:sldId id="284" r:id="rId31"/>
    <p:sldId id="285" r:id="rId32"/>
    <p:sldId id="286" r:id="rId33"/>
    <p:sldId id="287" r:id="rId34"/>
    <p:sldId id="288" r:id="rId35"/>
    <p:sldId id="289" r:id="rId36"/>
    <p:sldId id="290" r:id="rId37"/>
    <p:sldId id="291" r:id="rId38"/>
    <p:sldId id="292"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28" r:id="rId62"/>
    <p:sldId id="317" r:id="rId63"/>
    <p:sldId id="318" r:id="rId64"/>
    <p:sldId id="319" r:id="rId65"/>
    <p:sldId id="320" r:id="rId66"/>
    <p:sldId id="321" r:id="rId67"/>
    <p:sldId id="322" r:id="rId68"/>
    <p:sldId id="323" r:id="rId69"/>
    <p:sldId id="325"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91BF9"/>
    <a:srgbClr val="9900FF"/>
    <a:srgbClr val="6600FF"/>
    <a:srgbClr val="FF0000"/>
    <a:srgbClr val="8D3FFF"/>
    <a:srgbClr val="EC32FA"/>
    <a:srgbClr val="969696"/>
    <a:srgbClr val="80000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85" autoAdjust="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7E9A0F-793B-45BA-95D4-A8A63F4D95C4}"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17BE6F-0EE8-497F-B86B-77323CA9CEAA}" type="slidenum">
              <a:rPr lang="zh-CN" altLang="en-US" smtClean="0"/>
              <a:t>‹#›</a:t>
            </a:fld>
            <a:endParaRPr lang="zh-CN" altLang="en-US"/>
          </a:p>
        </p:txBody>
      </p:sp>
    </p:spTree>
    <p:extLst>
      <p:ext uri="{BB962C8B-B14F-4D97-AF65-F5344CB8AC3E}">
        <p14:creationId xmlns:p14="http://schemas.microsoft.com/office/powerpoint/2010/main" val="4233850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17BE6F-0EE8-497F-B86B-77323CA9CEAA}" type="slidenum">
              <a:rPr lang="zh-CN" altLang="en-US" smtClean="0"/>
              <a:t>19</a:t>
            </a:fld>
            <a:endParaRPr lang="zh-CN" altLang="en-US"/>
          </a:p>
        </p:txBody>
      </p:sp>
    </p:spTree>
    <p:extLst>
      <p:ext uri="{BB962C8B-B14F-4D97-AF65-F5344CB8AC3E}">
        <p14:creationId xmlns:p14="http://schemas.microsoft.com/office/powerpoint/2010/main" val="106733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A001B8-C7E5-4FC8-AB31-A27E89F80914}"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EF70C4-5F88-4A1A-ABEE-A7C3AC8A86DE}" type="slidenum">
              <a:rPr lang="zh-CN" altLang="en-US" smtClean="0"/>
              <a:t>‹#›</a:t>
            </a:fld>
            <a:endParaRPr lang="zh-CN" altLang="en-US"/>
          </a:p>
        </p:txBody>
      </p:sp>
    </p:spTree>
    <p:extLst>
      <p:ext uri="{BB962C8B-B14F-4D97-AF65-F5344CB8AC3E}">
        <p14:creationId xmlns:p14="http://schemas.microsoft.com/office/powerpoint/2010/main" val="173695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A001B8-C7E5-4FC8-AB31-A27E89F80914}"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EF70C4-5F88-4A1A-ABEE-A7C3AC8A86DE}" type="slidenum">
              <a:rPr lang="zh-CN" altLang="en-US" smtClean="0"/>
              <a:t>‹#›</a:t>
            </a:fld>
            <a:endParaRPr lang="zh-CN" altLang="en-US"/>
          </a:p>
        </p:txBody>
      </p:sp>
    </p:spTree>
    <p:extLst>
      <p:ext uri="{BB962C8B-B14F-4D97-AF65-F5344CB8AC3E}">
        <p14:creationId xmlns:p14="http://schemas.microsoft.com/office/powerpoint/2010/main" val="151506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A001B8-C7E5-4FC8-AB31-A27E89F80914}"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EF70C4-5F88-4A1A-ABEE-A7C3AC8A86DE}" type="slidenum">
              <a:rPr lang="zh-CN" altLang="en-US" smtClean="0"/>
              <a:t>‹#›</a:t>
            </a:fld>
            <a:endParaRPr lang="zh-CN" altLang="en-US"/>
          </a:p>
        </p:txBody>
      </p:sp>
    </p:spTree>
    <p:extLst>
      <p:ext uri="{BB962C8B-B14F-4D97-AF65-F5344CB8AC3E}">
        <p14:creationId xmlns:p14="http://schemas.microsoft.com/office/powerpoint/2010/main" val="102139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A001B8-C7E5-4FC8-AB31-A27E89F80914}"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EF70C4-5F88-4A1A-ABEE-A7C3AC8A86DE}" type="slidenum">
              <a:rPr lang="zh-CN" altLang="en-US" smtClean="0"/>
              <a:t>‹#›</a:t>
            </a:fld>
            <a:endParaRPr lang="zh-CN" altLang="en-US"/>
          </a:p>
        </p:txBody>
      </p:sp>
    </p:spTree>
    <p:extLst>
      <p:ext uri="{BB962C8B-B14F-4D97-AF65-F5344CB8AC3E}">
        <p14:creationId xmlns:p14="http://schemas.microsoft.com/office/powerpoint/2010/main" val="1026732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A001B8-C7E5-4FC8-AB31-A27E89F80914}"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EF70C4-5F88-4A1A-ABEE-A7C3AC8A86DE}" type="slidenum">
              <a:rPr lang="zh-CN" altLang="en-US" smtClean="0"/>
              <a:t>‹#›</a:t>
            </a:fld>
            <a:endParaRPr lang="zh-CN" altLang="en-US"/>
          </a:p>
        </p:txBody>
      </p:sp>
    </p:spTree>
    <p:extLst>
      <p:ext uri="{BB962C8B-B14F-4D97-AF65-F5344CB8AC3E}">
        <p14:creationId xmlns:p14="http://schemas.microsoft.com/office/powerpoint/2010/main" val="178788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A001B8-C7E5-4FC8-AB31-A27E89F80914}"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EF70C4-5F88-4A1A-ABEE-A7C3AC8A86DE}" type="slidenum">
              <a:rPr lang="zh-CN" altLang="en-US" smtClean="0"/>
              <a:t>‹#›</a:t>
            </a:fld>
            <a:endParaRPr lang="zh-CN" altLang="en-US"/>
          </a:p>
        </p:txBody>
      </p:sp>
    </p:spTree>
    <p:extLst>
      <p:ext uri="{BB962C8B-B14F-4D97-AF65-F5344CB8AC3E}">
        <p14:creationId xmlns:p14="http://schemas.microsoft.com/office/powerpoint/2010/main" val="341837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A001B8-C7E5-4FC8-AB31-A27E89F80914}" type="datetimeFigureOut">
              <a:rPr lang="zh-CN" altLang="en-US" smtClean="0"/>
              <a:t>2018/12/9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EF70C4-5F88-4A1A-ABEE-A7C3AC8A86DE}" type="slidenum">
              <a:rPr lang="zh-CN" altLang="en-US" smtClean="0"/>
              <a:t>‹#›</a:t>
            </a:fld>
            <a:endParaRPr lang="zh-CN" altLang="en-US"/>
          </a:p>
        </p:txBody>
      </p:sp>
    </p:spTree>
    <p:extLst>
      <p:ext uri="{BB962C8B-B14F-4D97-AF65-F5344CB8AC3E}">
        <p14:creationId xmlns:p14="http://schemas.microsoft.com/office/powerpoint/2010/main" val="225310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A001B8-C7E5-4FC8-AB31-A27E89F80914}" type="datetimeFigureOut">
              <a:rPr lang="zh-CN" altLang="en-US" smtClean="0"/>
              <a:t>2018/12/9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EF70C4-5F88-4A1A-ABEE-A7C3AC8A86DE}" type="slidenum">
              <a:rPr lang="zh-CN" altLang="en-US" smtClean="0"/>
              <a:t>‹#›</a:t>
            </a:fld>
            <a:endParaRPr lang="zh-CN" altLang="en-US"/>
          </a:p>
        </p:txBody>
      </p:sp>
    </p:spTree>
    <p:extLst>
      <p:ext uri="{BB962C8B-B14F-4D97-AF65-F5344CB8AC3E}">
        <p14:creationId xmlns:p14="http://schemas.microsoft.com/office/powerpoint/2010/main" val="51149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A001B8-C7E5-4FC8-AB31-A27E89F80914}" type="datetimeFigureOut">
              <a:rPr lang="zh-CN" altLang="en-US" smtClean="0"/>
              <a:t>2018/12/9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EF70C4-5F88-4A1A-ABEE-A7C3AC8A86DE}" type="slidenum">
              <a:rPr lang="zh-CN" altLang="en-US" smtClean="0"/>
              <a:t>‹#›</a:t>
            </a:fld>
            <a:endParaRPr lang="zh-CN" altLang="en-US"/>
          </a:p>
        </p:txBody>
      </p:sp>
    </p:spTree>
    <p:extLst>
      <p:ext uri="{BB962C8B-B14F-4D97-AF65-F5344CB8AC3E}">
        <p14:creationId xmlns:p14="http://schemas.microsoft.com/office/powerpoint/2010/main" val="5095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A001B8-C7E5-4FC8-AB31-A27E89F80914}"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EF70C4-5F88-4A1A-ABEE-A7C3AC8A86DE}" type="slidenum">
              <a:rPr lang="zh-CN" altLang="en-US" smtClean="0"/>
              <a:t>‹#›</a:t>
            </a:fld>
            <a:endParaRPr lang="zh-CN" altLang="en-US"/>
          </a:p>
        </p:txBody>
      </p:sp>
    </p:spTree>
    <p:extLst>
      <p:ext uri="{BB962C8B-B14F-4D97-AF65-F5344CB8AC3E}">
        <p14:creationId xmlns:p14="http://schemas.microsoft.com/office/powerpoint/2010/main" val="367115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A001B8-C7E5-4FC8-AB31-A27E89F80914}"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EF70C4-5F88-4A1A-ABEE-A7C3AC8A86DE}" type="slidenum">
              <a:rPr lang="zh-CN" altLang="en-US" smtClean="0"/>
              <a:t>‹#›</a:t>
            </a:fld>
            <a:endParaRPr lang="zh-CN" altLang="en-US"/>
          </a:p>
        </p:txBody>
      </p:sp>
    </p:spTree>
    <p:extLst>
      <p:ext uri="{BB962C8B-B14F-4D97-AF65-F5344CB8AC3E}">
        <p14:creationId xmlns:p14="http://schemas.microsoft.com/office/powerpoint/2010/main" val="244801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001B8-C7E5-4FC8-AB31-A27E89F80914}" type="datetimeFigureOut">
              <a:rPr lang="zh-CN" altLang="en-US" smtClean="0"/>
              <a:t>2018/12/9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F70C4-5F88-4A1A-ABEE-A7C3AC8A86DE}" type="slidenum">
              <a:rPr lang="zh-CN" altLang="en-US" smtClean="0"/>
              <a:t>‹#›</a:t>
            </a:fld>
            <a:endParaRPr lang="zh-CN" altLang="en-US"/>
          </a:p>
        </p:txBody>
      </p:sp>
    </p:spTree>
    <p:extLst>
      <p:ext uri="{BB962C8B-B14F-4D97-AF65-F5344CB8AC3E}">
        <p14:creationId xmlns:p14="http://schemas.microsoft.com/office/powerpoint/2010/main" val="397309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4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14400" y="228600"/>
            <a:ext cx="8229600" cy="8905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4800" dirty="0">
              <a:solidFill>
                <a:srgbClr val="000000"/>
              </a:solidFill>
              <a:latin typeface="华文行楷" panose="02010800040101010101" pitchFamily="2" charset="-122"/>
              <a:ea typeface="华文行楷" panose="02010800040101010101" pitchFamily="2" charset="-122"/>
            </a:endParaRPr>
          </a:p>
        </p:txBody>
      </p:sp>
      <p:sp>
        <p:nvSpPr>
          <p:cNvPr id="6" name="矩形 5"/>
          <p:cNvSpPr/>
          <p:nvPr/>
        </p:nvSpPr>
        <p:spPr>
          <a:xfrm>
            <a:off x="984069" y="526091"/>
            <a:ext cx="10415451" cy="3970318"/>
          </a:xfrm>
          <a:prstGeom prst="rect">
            <a:avLst/>
          </a:prstGeom>
        </p:spPr>
        <p:txBody>
          <a:bodyPr wrap="square">
            <a:spAutoFit/>
          </a:bodyPr>
          <a:lstStyle/>
          <a:p>
            <a:pPr algn="ct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第</a:t>
            </a:r>
            <a:r>
              <a:rPr lang="en-US" altLang="zh-CN" sz="2400" dirty="0" smtClean="0">
                <a:solidFill>
                  <a:srgbClr val="FF0000"/>
                </a:solidFill>
                <a:latin typeface="微软雅黑" panose="020B0503020204020204" pitchFamily="34" charset="-122"/>
                <a:ea typeface="微软雅黑" panose="020B0503020204020204" pitchFamily="34" charset="-122"/>
              </a:rPr>
              <a:t>2</a:t>
            </a:r>
            <a:r>
              <a:rPr lang="zh-CN" altLang="en-US" sz="2400" dirty="0" smtClean="0">
                <a:solidFill>
                  <a:srgbClr val="FF0000"/>
                </a:solidFill>
                <a:latin typeface="微软雅黑" panose="020B0503020204020204" pitchFamily="34" charset="-122"/>
                <a:ea typeface="微软雅黑" panose="020B0503020204020204" pitchFamily="34" charset="-122"/>
              </a:rPr>
              <a:t>章 数据管理与数据库</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2.1   </a:t>
            </a:r>
            <a:r>
              <a:rPr lang="zh-CN" altLang="en-US" sz="2400" dirty="0" smtClean="0">
                <a:solidFill>
                  <a:srgbClr val="EC32FA"/>
                </a:solidFill>
                <a:latin typeface="微软雅黑" panose="020B0503020204020204" pitchFamily="34" charset="-122"/>
                <a:ea typeface="微软雅黑" panose="020B0503020204020204" pitchFamily="34" charset="-122"/>
              </a:rPr>
              <a:t>数据库的常用术语</a:t>
            </a:r>
          </a:p>
          <a:p>
            <a:pPr>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2.2  </a:t>
            </a:r>
            <a:r>
              <a:rPr lang="zh-CN" altLang="en-US" sz="2400" dirty="0" smtClean="0">
                <a:solidFill>
                  <a:srgbClr val="EC32FA"/>
                </a:solidFill>
                <a:latin typeface="微软雅黑" panose="020B0503020204020204" pitchFamily="34" charset="-122"/>
                <a:ea typeface="微软雅黑" panose="020B0503020204020204" pitchFamily="34" charset="-122"/>
              </a:rPr>
              <a:t>计算机数据管理技术的产生和发展</a:t>
            </a:r>
          </a:p>
          <a:p>
            <a:pPr>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2.3  </a:t>
            </a:r>
            <a:r>
              <a:rPr lang="zh-CN" altLang="en-US" sz="2400" dirty="0" smtClean="0">
                <a:solidFill>
                  <a:srgbClr val="EC32FA"/>
                </a:solidFill>
                <a:latin typeface="微软雅黑" panose="020B0503020204020204" pitchFamily="34" charset="-122"/>
                <a:ea typeface="微软雅黑" panose="020B0503020204020204" pitchFamily="34" charset="-122"/>
              </a:rPr>
              <a:t>数据模型</a:t>
            </a:r>
          </a:p>
          <a:p>
            <a:pPr>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2.4  </a:t>
            </a:r>
            <a:r>
              <a:rPr lang="zh-CN" altLang="en-US" sz="2400" dirty="0" smtClean="0">
                <a:solidFill>
                  <a:srgbClr val="EC32FA"/>
                </a:solidFill>
                <a:latin typeface="微软雅黑" panose="020B0503020204020204" pitchFamily="34" charset="-122"/>
                <a:ea typeface="微软雅黑" panose="020B0503020204020204" pitchFamily="34" charset="-122"/>
              </a:rPr>
              <a:t>数据库系统的模式结构</a:t>
            </a:r>
          </a:p>
          <a:p>
            <a:pPr>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2.5  DBMS</a:t>
            </a:r>
            <a:r>
              <a:rPr lang="zh-CN" altLang="en-US" sz="2400" dirty="0" smtClean="0">
                <a:solidFill>
                  <a:srgbClr val="EC32FA"/>
                </a:solidFill>
                <a:latin typeface="微软雅黑" panose="020B0503020204020204" pitchFamily="34" charset="-122"/>
                <a:ea typeface="微软雅黑" panose="020B0503020204020204" pitchFamily="34" charset="-122"/>
              </a:rPr>
              <a:t>的功能</a:t>
            </a:r>
          </a:p>
          <a:p>
            <a:pPr>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2.6  </a:t>
            </a:r>
            <a:r>
              <a:rPr lang="zh-CN" altLang="en-US" sz="2400" dirty="0" smtClean="0">
                <a:solidFill>
                  <a:srgbClr val="EC32FA"/>
                </a:solidFill>
                <a:latin typeface="微软雅黑" panose="020B0503020204020204" pitchFamily="34" charset="-122"/>
                <a:ea typeface="微软雅黑" panose="020B0503020204020204" pitchFamily="34" charset="-122"/>
              </a:rPr>
              <a:t>数据库系统的组成</a:t>
            </a:r>
            <a:endParaRPr lang="zh-CN" altLang="en-US" sz="2400" dirty="0">
              <a:solidFill>
                <a:srgbClr val="EC32F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673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3890" y="429350"/>
            <a:ext cx="10277383" cy="2862322"/>
          </a:xfrm>
          <a:prstGeom prst="rect">
            <a:avLst/>
          </a:prstGeom>
        </p:spPr>
        <p:txBody>
          <a:bodyPr wrap="square">
            <a:spAutoFit/>
          </a:bodyPr>
          <a:lstStyle/>
          <a:p>
            <a:pPr>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数据库管理系统</a:t>
            </a:r>
            <a:endParaRPr lang="en-US" altLang="zh-CN" sz="2400" dirty="0" smtClean="0">
              <a:solidFill>
                <a:srgbClr val="E91BF9"/>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数据库管理系统</a:t>
            </a:r>
            <a:r>
              <a:rPr lang="zh-CN" altLang="en-US" sz="2400" dirty="0" smtClean="0">
                <a:solidFill>
                  <a:srgbClr val="0000FF"/>
                </a:solidFill>
                <a:latin typeface="微软雅黑" panose="020B0503020204020204" pitchFamily="34" charset="-122"/>
                <a:ea typeface="微软雅黑" panose="020B0503020204020204" pitchFamily="34" charset="-122"/>
              </a:rPr>
              <a:t>英文为</a:t>
            </a:r>
            <a:r>
              <a:rPr lang="en-US" altLang="zh-CN" sz="2400" dirty="0" err="1" smtClean="0">
                <a:solidFill>
                  <a:srgbClr val="E91BF9"/>
                </a:solidFill>
                <a:latin typeface="微软雅黑" panose="020B0503020204020204" pitchFamily="34" charset="-122"/>
                <a:ea typeface="微软雅黑" panose="020B0503020204020204" pitchFamily="34" charset="-122"/>
              </a:rPr>
              <a:t>DataBase</a:t>
            </a:r>
            <a:r>
              <a:rPr lang="en-US" altLang="zh-CN" sz="2400" dirty="0" smtClean="0">
                <a:solidFill>
                  <a:srgbClr val="E91BF9"/>
                </a:solidFill>
                <a:latin typeface="微软雅黑" panose="020B0503020204020204" pitchFamily="34" charset="-122"/>
                <a:ea typeface="微软雅黑" panose="020B0503020204020204" pitchFamily="34" charset="-122"/>
              </a:rPr>
              <a:t> Management System</a:t>
            </a:r>
            <a:r>
              <a:rPr lang="zh-CN" altLang="en-US" sz="2400" dirty="0" smtClean="0">
                <a:solidFill>
                  <a:srgbClr val="E91BF9"/>
                </a:solidFill>
                <a:latin typeface="微软雅黑" panose="020B0503020204020204" pitchFamily="34" charset="-122"/>
                <a:ea typeface="微软雅黑" panose="020B0503020204020204" pitchFamily="34" charset="-122"/>
              </a:rPr>
              <a:t>，简称</a:t>
            </a:r>
            <a:r>
              <a:rPr lang="en-US" altLang="zh-CN" sz="2400" b="1" dirty="0" smtClean="0">
                <a:solidFill>
                  <a:srgbClr val="E91BF9"/>
                </a:solidFill>
                <a:latin typeface="微软雅黑" panose="020B0503020204020204" pitchFamily="34" charset="-122"/>
                <a:ea typeface="微软雅黑" panose="020B0503020204020204" pitchFamily="34" charset="-122"/>
              </a:rPr>
              <a:t>DBMS</a:t>
            </a:r>
            <a:r>
              <a:rPr lang="zh-CN" altLang="en-US" sz="2400" dirty="0" smtClean="0">
                <a:solidFill>
                  <a:srgbClr val="E91BF9"/>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是位于</a:t>
            </a:r>
            <a:r>
              <a:rPr lang="zh-CN" altLang="en-US" sz="2400" dirty="0" smtClean="0">
                <a:solidFill>
                  <a:srgbClr val="E91BF9"/>
                </a:solidFill>
                <a:latin typeface="微软雅黑" panose="020B0503020204020204" pitchFamily="34" charset="-122"/>
                <a:ea typeface="微软雅黑" panose="020B0503020204020204" pitchFamily="34" charset="-122"/>
              </a:rPr>
              <a:t>用户</a:t>
            </a:r>
            <a:r>
              <a:rPr lang="zh-CN" altLang="en-US" sz="2400" dirty="0" smtClean="0">
                <a:solidFill>
                  <a:srgbClr val="0000FF"/>
                </a:solidFill>
                <a:latin typeface="微软雅黑" panose="020B0503020204020204" pitchFamily="34" charset="-122"/>
                <a:ea typeface="微软雅黑" panose="020B0503020204020204" pitchFamily="34" charset="-122"/>
              </a:rPr>
              <a:t>与</a:t>
            </a:r>
            <a:r>
              <a:rPr lang="zh-CN" altLang="en-US" sz="2400" dirty="0" smtClean="0">
                <a:solidFill>
                  <a:srgbClr val="E91BF9"/>
                </a:solidFill>
                <a:latin typeface="微软雅黑" panose="020B0503020204020204" pitchFamily="34" charset="-122"/>
                <a:ea typeface="微软雅黑" panose="020B0503020204020204" pitchFamily="34" charset="-122"/>
              </a:rPr>
              <a:t>操作系统</a:t>
            </a:r>
            <a:r>
              <a:rPr lang="en-US" altLang="zh-CN" sz="2400" dirty="0" smtClean="0">
                <a:solidFill>
                  <a:srgbClr val="E91BF9"/>
                </a:solidFill>
                <a:latin typeface="微软雅黑" panose="020B0503020204020204" pitchFamily="34" charset="-122"/>
                <a:ea typeface="微软雅黑" panose="020B0503020204020204" pitchFamily="34" charset="-122"/>
              </a:rPr>
              <a:t>(OS)</a:t>
            </a:r>
            <a:r>
              <a:rPr lang="zh-CN" altLang="en-US" sz="2400" dirty="0" smtClean="0">
                <a:solidFill>
                  <a:srgbClr val="0000FF"/>
                </a:solidFill>
                <a:latin typeface="微软雅黑" panose="020B0503020204020204" pitchFamily="34" charset="-122"/>
                <a:ea typeface="微软雅黑" panose="020B0503020204020204" pitchFamily="34" charset="-122"/>
              </a:rPr>
              <a:t>之间的，使人们能对数据库中的数据进行科学地组织、高效地存取和维护管理的一种数据管理软件。它为用户提供</a:t>
            </a:r>
            <a:r>
              <a:rPr lang="zh-CN" altLang="en-US" sz="2400" dirty="0" smtClean="0">
                <a:solidFill>
                  <a:srgbClr val="E91BF9"/>
                </a:solidFill>
                <a:latin typeface="微软雅黑" panose="020B0503020204020204" pitchFamily="34" charset="-122"/>
                <a:ea typeface="微软雅黑" panose="020B0503020204020204" pitchFamily="34" charset="-122"/>
              </a:rPr>
              <a:t>数据定义</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数据操纵</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数据库控制</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数据库的建立</a:t>
            </a:r>
            <a:r>
              <a:rPr lang="zh-CN" altLang="en-US" sz="2400" dirty="0" smtClean="0">
                <a:solidFill>
                  <a:srgbClr val="0000FF"/>
                </a:solidFill>
                <a:latin typeface="微软雅黑" panose="020B0503020204020204" pitchFamily="34" charset="-122"/>
                <a:ea typeface="微软雅黑" panose="020B0503020204020204" pitchFamily="34" charset="-122"/>
              </a:rPr>
              <a:t>和</a:t>
            </a:r>
            <a:r>
              <a:rPr lang="zh-CN" altLang="en-US" sz="2400" dirty="0" smtClean="0">
                <a:solidFill>
                  <a:srgbClr val="E91BF9"/>
                </a:solidFill>
                <a:latin typeface="微软雅黑" panose="020B0503020204020204" pitchFamily="34" charset="-122"/>
                <a:ea typeface="微软雅黑" panose="020B0503020204020204" pitchFamily="34" charset="-122"/>
              </a:rPr>
              <a:t>维护</a:t>
            </a:r>
            <a:r>
              <a:rPr lang="zh-CN" altLang="en-US" sz="2400" dirty="0" smtClean="0">
                <a:solidFill>
                  <a:srgbClr val="0000FF"/>
                </a:solidFill>
                <a:latin typeface="微软雅黑" panose="020B0503020204020204" pitchFamily="34" charset="-122"/>
                <a:ea typeface="微软雅黑" panose="020B0503020204020204" pitchFamily="34" charset="-122"/>
              </a:rPr>
              <a:t>等功能。</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8765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7942" y="561662"/>
            <a:ext cx="10284823" cy="3416320"/>
          </a:xfrm>
          <a:prstGeom prst="rect">
            <a:avLst/>
          </a:prstGeom>
        </p:spPr>
        <p:txBody>
          <a:bodyPr wrap="square">
            <a:spAutoFit/>
          </a:bodyPr>
          <a:lstStyle/>
          <a:p>
            <a:pPr>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数据库系统</a:t>
            </a:r>
            <a:endParaRPr lang="en-US" altLang="zh-CN" sz="2400" i="1" dirty="0" smtClean="0">
              <a:solidFill>
                <a:srgbClr val="E91BF9"/>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数据库系统</a:t>
            </a:r>
            <a:r>
              <a:rPr lang="zh-CN" altLang="en-US" sz="2400" dirty="0" smtClean="0">
                <a:solidFill>
                  <a:srgbClr val="0000FF"/>
                </a:solidFill>
                <a:latin typeface="微软雅黑" panose="020B0503020204020204" pitchFamily="34" charset="-122"/>
                <a:ea typeface="微软雅黑" panose="020B0503020204020204" pitchFamily="34" charset="-122"/>
              </a:rPr>
              <a:t>英文为</a:t>
            </a:r>
            <a:r>
              <a:rPr lang="en-US" altLang="zh-CN" sz="2400" dirty="0" err="1" smtClean="0">
                <a:solidFill>
                  <a:srgbClr val="0000FF"/>
                </a:solidFill>
                <a:latin typeface="微软雅黑" panose="020B0503020204020204" pitchFamily="34" charset="-122"/>
                <a:ea typeface="微软雅黑" panose="020B0503020204020204" pitchFamily="34" charset="-122"/>
              </a:rPr>
              <a:t>DataBase</a:t>
            </a:r>
            <a:r>
              <a:rPr lang="en-US" altLang="zh-CN" sz="2400" dirty="0" smtClean="0">
                <a:solidFill>
                  <a:srgbClr val="0000FF"/>
                </a:solidFill>
                <a:latin typeface="微软雅黑" panose="020B0503020204020204" pitchFamily="34" charset="-122"/>
                <a:ea typeface="微软雅黑" panose="020B0503020204020204" pitchFamily="34" charset="-122"/>
              </a:rPr>
              <a:t> System</a:t>
            </a:r>
            <a:r>
              <a:rPr lang="zh-CN" altLang="en-US" sz="2400" dirty="0" smtClean="0">
                <a:solidFill>
                  <a:srgbClr val="0000FF"/>
                </a:solidFill>
                <a:latin typeface="微软雅黑" panose="020B0503020204020204" pitchFamily="34" charset="-122"/>
                <a:ea typeface="微软雅黑" panose="020B0503020204020204" pitchFamily="34" charset="-122"/>
              </a:rPr>
              <a:t>，简称</a:t>
            </a:r>
            <a:r>
              <a:rPr lang="en-US" altLang="zh-CN" sz="2400" b="1" dirty="0" smtClean="0">
                <a:solidFill>
                  <a:srgbClr val="0000FF"/>
                </a:solidFill>
                <a:latin typeface="微软雅黑" panose="020B0503020204020204" pitchFamily="34" charset="-122"/>
                <a:ea typeface="微软雅黑" panose="020B0503020204020204" pitchFamily="34" charset="-122"/>
              </a:rPr>
              <a:t>DBS</a:t>
            </a:r>
            <a:r>
              <a:rPr lang="zh-CN" altLang="en-US" sz="2400" dirty="0" smtClean="0">
                <a:solidFill>
                  <a:srgbClr val="0000FF"/>
                </a:solidFill>
                <a:latin typeface="微软雅黑" panose="020B0503020204020204" pitchFamily="34" charset="-122"/>
                <a:ea typeface="微软雅黑" panose="020B0503020204020204" pitchFamily="34" charset="-122"/>
              </a:rPr>
              <a:t>，是</a:t>
            </a:r>
            <a:r>
              <a:rPr lang="zh-CN" altLang="en-US" sz="2400" dirty="0" smtClean="0">
                <a:solidFill>
                  <a:srgbClr val="E91BF9"/>
                </a:solidFill>
                <a:latin typeface="微软雅黑" panose="020B0503020204020204" pitchFamily="34" charset="-122"/>
                <a:ea typeface="微软雅黑" panose="020B0503020204020204" pitchFamily="34" charset="-122"/>
              </a:rPr>
              <a:t>计算机系统</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en-US" altLang="zh-CN" sz="2400" dirty="0" smtClean="0">
                <a:solidFill>
                  <a:srgbClr val="E91BF9"/>
                </a:solidFill>
                <a:latin typeface="微软雅黑" panose="020B0503020204020204" pitchFamily="34" charset="-122"/>
                <a:ea typeface="微软雅黑" panose="020B0503020204020204" pitchFamily="34" charset="-122"/>
              </a:rPr>
              <a:t>DB</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en-US" altLang="zh-CN" sz="2400" dirty="0" smtClean="0">
                <a:solidFill>
                  <a:srgbClr val="E91BF9"/>
                </a:solidFill>
                <a:latin typeface="微软雅黑" panose="020B0503020204020204" pitchFamily="34" charset="-122"/>
                <a:ea typeface="微软雅黑" panose="020B0503020204020204" pitchFamily="34" charset="-122"/>
              </a:rPr>
              <a:t>DBMS</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应用软件</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数据库管理员</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en-US" altLang="zh-CN" sz="2400" dirty="0" err="1" smtClean="0">
                <a:solidFill>
                  <a:srgbClr val="0000FF"/>
                </a:solidFill>
                <a:latin typeface="微软雅黑" panose="020B0503020204020204" pitchFamily="34" charset="-122"/>
                <a:ea typeface="微软雅黑" panose="020B0503020204020204" pitchFamily="34" charset="-122"/>
              </a:rPr>
              <a:t>DataBase</a:t>
            </a:r>
            <a:r>
              <a:rPr lang="en-US" altLang="zh-CN" sz="2400" dirty="0" smtClean="0">
                <a:solidFill>
                  <a:srgbClr val="0000FF"/>
                </a:solidFill>
                <a:latin typeface="微软雅黑" panose="020B0503020204020204" pitchFamily="34" charset="-122"/>
                <a:ea typeface="微软雅黑" panose="020B0503020204020204" pitchFamily="34" charset="-122"/>
              </a:rPr>
              <a:t> Administrator</a:t>
            </a:r>
            <a:r>
              <a:rPr lang="zh-CN" altLang="en-US" sz="2400" dirty="0" smtClean="0">
                <a:solidFill>
                  <a:srgbClr val="0000FF"/>
                </a:solidFill>
                <a:latin typeface="微软雅黑" panose="020B0503020204020204" pitchFamily="34" charset="-122"/>
                <a:ea typeface="微软雅黑" panose="020B0503020204020204" pitchFamily="34" charset="-122"/>
              </a:rPr>
              <a:t>，简称</a:t>
            </a:r>
            <a:r>
              <a:rPr lang="en-US" altLang="zh-CN" sz="2400" b="1" dirty="0" smtClean="0">
                <a:solidFill>
                  <a:srgbClr val="0000FF"/>
                </a:solidFill>
                <a:latin typeface="微软雅黑" panose="020B0503020204020204" pitchFamily="34" charset="-122"/>
                <a:ea typeface="微软雅黑" panose="020B0503020204020204" pitchFamily="34" charset="-122"/>
              </a:rPr>
              <a:t>DBA</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和</a:t>
            </a:r>
            <a:r>
              <a:rPr lang="zh-CN" altLang="en-US" sz="2400" dirty="0" smtClean="0">
                <a:solidFill>
                  <a:srgbClr val="E91BF9"/>
                </a:solidFill>
                <a:latin typeface="微软雅黑" panose="020B0503020204020204" pitchFamily="34" charset="-122"/>
                <a:ea typeface="微软雅黑" panose="020B0503020204020204" pitchFamily="34" charset="-122"/>
              </a:rPr>
              <a:t>用户</a:t>
            </a:r>
            <a:r>
              <a:rPr lang="zh-CN" altLang="en-US" sz="2400" dirty="0" smtClean="0">
                <a:solidFill>
                  <a:srgbClr val="0000FF"/>
                </a:solidFill>
                <a:latin typeface="微软雅黑" panose="020B0503020204020204" pitchFamily="34" charset="-122"/>
                <a:ea typeface="微软雅黑" panose="020B0503020204020204" pitchFamily="34" charset="-122"/>
              </a:rPr>
              <a:t>的总和。所以，</a:t>
            </a:r>
            <a:r>
              <a:rPr lang="en-US" altLang="zh-CN" sz="2400" dirty="0" smtClean="0">
                <a:solidFill>
                  <a:srgbClr val="E91BF9"/>
                </a:solidFill>
                <a:latin typeface="微软雅黑" panose="020B0503020204020204" pitchFamily="34" charset="-122"/>
                <a:ea typeface="微软雅黑" panose="020B0503020204020204" pitchFamily="34" charset="-122"/>
              </a:rPr>
              <a:t>DBS</a:t>
            </a:r>
            <a:r>
              <a:rPr lang="zh-CN" altLang="en-US" sz="2400" dirty="0" smtClean="0">
                <a:solidFill>
                  <a:srgbClr val="0000FF"/>
                </a:solidFill>
                <a:latin typeface="微软雅黑" panose="020B0503020204020204" pitchFamily="34" charset="-122"/>
                <a:ea typeface="微软雅黑" panose="020B0503020204020204" pitchFamily="34" charset="-122"/>
              </a:rPr>
              <a:t>一般由</a:t>
            </a:r>
            <a:r>
              <a:rPr lang="zh-CN" altLang="en-US" sz="2400" dirty="0" smtClean="0">
                <a:solidFill>
                  <a:srgbClr val="E91BF9"/>
                </a:solidFill>
                <a:latin typeface="微软雅黑" panose="020B0503020204020204" pitchFamily="34" charset="-122"/>
                <a:ea typeface="微软雅黑" panose="020B0503020204020204" pitchFamily="34" charset="-122"/>
              </a:rPr>
              <a:t>硬件</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软件</a:t>
            </a:r>
            <a:r>
              <a:rPr lang="en-US" altLang="zh-CN" sz="2400" dirty="0" smtClean="0">
                <a:solidFill>
                  <a:srgbClr val="E91BF9"/>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包括开发工具</a:t>
            </a:r>
            <a:r>
              <a:rPr lang="en-US" altLang="zh-CN" sz="2400" dirty="0" smtClean="0">
                <a:solidFill>
                  <a:srgbClr val="E91BF9"/>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数据库</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数据库管理员</a:t>
            </a:r>
            <a:r>
              <a:rPr lang="zh-CN" altLang="en-US" sz="2400" dirty="0" smtClean="0">
                <a:solidFill>
                  <a:srgbClr val="0000FF"/>
                </a:solidFill>
                <a:latin typeface="微软雅黑" panose="020B0503020204020204" pitchFamily="34" charset="-122"/>
                <a:ea typeface="微软雅黑" panose="020B0503020204020204" pitchFamily="34" charset="-122"/>
              </a:rPr>
              <a:t>和</a:t>
            </a:r>
            <a:r>
              <a:rPr lang="zh-CN" altLang="en-US" sz="2400" dirty="0" smtClean="0">
                <a:solidFill>
                  <a:srgbClr val="E91BF9"/>
                </a:solidFill>
                <a:latin typeface="微软雅黑" panose="020B0503020204020204" pitchFamily="34" charset="-122"/>
                <a:ea typeface="微软雅黑" panose="020B0503020204020204" pitchFamily="34" charset="-122"/>
              </a:rPr>
              <a:t>用户</a:t>
            </a:r>
            <a:r>
              <a:rPr lang="zh-CN" altLang="en-US" sz="2400" dirty="0" smtClean="0">
                <a:solidFill>
                  <a:srgbClr val="0000FF"/>
                </a:solidFill>
                <a:latin typeface="微软雅黑" panose="020B0503020204020204" pitchFamily="34" charset="-122"/>
                <a:ea typeface="微软雅黑" panose="020B0503020204020204" pitchFamily="34" charset="-122"/>
              </a:rPr>
              <a:t>构成。</a:t>
            </a:r>
          </a:p>
          <a:p>
            <a:pPr indent="576000">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rPr>
              <a:t>在许多不会引起混淆的情况下，人们又常常把</a:t>
            </a:r>
            <a:r>
              <a:rPr lang="zh-CN" altLang="en-US" sz="2400" dirty="0" smtClean="0">
                <a:solidFill>
                  <a:srgbClr val="E91BF9"/>
                </a:solidFill>
                <a:latin typeface="微软雅黑" panose="020B0503020204020204" pitchFamily="34" charset="-122"/>
                <a:ea typeface="微软雅黑" panose="020B0503020204020204" pitchFamily="34" charset="-122"/>
              </a:rPr>
              <a:t>数据库系统简称为数据库</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3013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724298" y="1717767"/>
            <a:ext cx="8229600" cy="4843463"/>
            <a:chOff x="432" y="1152"/>
            <a:chExt cx="5184" cy="3051"/>
          </a:xfrm>
        </p:grpSpPr>
        <p:sp>
          <p:nvSpPr>
            <p:cNvPr id="3" name="Rectangle 7"/>
            <p:cNvSpPr>
              <a:spLocks noChangeArrowheads="1"/>
            </p:cNvSpPr>
            <p:nvPr/>
          </p:nvSpPr>
          <p:spPr bwMode="auto">
            <a:xfrm>
              <a:off x="1242" y="1716"/>
              <a:ext cx="3457" cy="2030"/>
            </a:xfrm>
            <a:prstGeom prst="rect">
              <a:avLst/>
            </a:prstGeom>
            <a:solidFill>
              <a:srgbClr val="FFFFFF"/>
            </a:solidFill>
            <a:ln w="31750">
              <a:solidFill>
                <a:srgbClr val="02050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Rectangle 8"/>
            <p:cNvSpPr>
              <a:spLocks noChangeArrowheads="1"/>
            </p:cNvSpPr>
            <p:nvPr/>
          </p:nvSpPr>
          <p:spPr bwMode="auto">
            <a:xfrm>
              <a:off x="1701" y="2325"/>
              <a:ext cx="2535" cy="1421"/>
            </a:xfrm>
            <a:prstGeom prst="rect">
              <a:avLst/>
            </a:prstGeom>
            <a:solidFill>
              <a:srgbClr val="FFFFFF"/>
            </a:solidFill>
            <a:ln w="31750">
              <a:solidFill>
                <a:srgbClr val="02050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Rectangle 9"/>
            <p:cNvSpPr>
              <a:spLocks noChangeArrowheads="1"/>
            </p:cNvSpPr>
            <p:nvPr/>
          </p:nvSpPr>
          <p:spPr bwMode="auto">
            <a:xfrm>
              <a:off x="2162" y="2831"/>
              <a:ext cx="1613" cy="913"/>
            </a:xfrm>
            <a:prstGeom prst="rect">
              <a:avLst/>
            </a:prstGeom>
            <a:solidFill>
              <a:srgbClr val="FFFFFF"/>
            </a:solidFill>
            <a:ln w="31750">
              <a:solidFill>
                <a:srgbClr val="02050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 name="Rectangle 10"/>
            <p:cNvSpPr>
              <a:spLocks noChangeArrowheads="1"/>
            </p:cNvSpPr>
            <p:nvPr/>
          </p:nvSpPr>
          <p:spPr bwMode="auto">
            <a:xfrm>
              <a:off x="2659" y="3338"/>
              <a:ext cx="692" cy="406"/>
            </a:xfrm>
            <a:prstGeom prst="rect">
              <a:avLst/>
            </a:prstGeom>
            <a:solidFill>
              <a:srgbClr val="FFFFFF"/>
            </a:solidFill>
            <a:ln w="31750">
              <a:solidFill>
                <a:srgbClr val="02050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5440" tIns="0" rIns="55440" bIns="0"/>
            <a:lstStyle/>
            <a:p>
              <a:pPr>
                <a:spcBef>
                  <a:spcPct val="0"/>
                </a:spcBef>
              </a:pPr>
              <a:r>
                <a:rPr lang="zh-CN" altLang="en-US" sz="3200" b="0">
                  <a:ea typeface="华文新魏" panose="02010800040101010101" pitchFamily="2" charset="-122"/>
                </a:rPr>
                <a:t>硬件</a:t>
              </a:r>
            </a:p>
          </p:txBody>
        </p:sp>
        <p:sp>
          <p:nvSpPr>
            <p:cNvPr id="7" name="Rectangle 11"/>
            <p:cNvSpPr>
              <a:spLocks noChangeArrowheads="1"/>
            </p:cNvSpPr>
            <p:nvPr/>
          </p:nvSpPr>
          <p:spPr bwMode="auto">
            <a:xfrm>
              <a:off x="2679" y="2931"/>
              <a:ext cx="537" cy="285"/>
            </a:xfrm>
            <a:prstGeom prst="rect">
              <a:avLst/>
            </a:prstGeom>
            <a:solidFill>
              <a:srgbClr val="FFFFFF"/>
            </a:solidFill>
            <a:ln w="25400">
              <a:solidFill>
                <a:srgbClr val="020508"/>
              </a:solidFill>
              <a:prstDash val="lg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 tIns="0" rIns="9000" bIns="0"/>
            <a:lstStyle/>
            <a:p>
              <a:pPr>
                <a:spcBef>
                  <a:spcPct val="0"/>
                </a:spcBef>
              </a:pPr>
              <a:r>
                <a:rPr lang="en-US" altLang="zh-CN" sz="3200"/>
                <a:t>OS</a:t>
              </a:r>
            </a:p>
          </p:txBody>
        </p:sp>
        <p:sp>
          <p:nvSpPr>
            <p:cNvPr id="8" name="Line 12"/>
            <p:cNvSpPr>
              <a:spLocks noChangeShapeType="1"/>
            </p:cNvSpPr>
            <p:nvPr/>
          </p:nvSpPr>
          <p:spPr bwMode="auto">
            <a:xfrm flipV="1">
              <a:off x="432" y="3744"/>
              <a:ext cx="5184" cy="0"/>
            </a:xfrm>
            <a:prstGeom prst="line">
              <a:avLst/>
            </a:prstGeom>
            <a:noFill/>
            <a:ln w="31750">
              <a:solidFill>
                <a:srgbClr val="0205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Rectangle 13"/>
            <p:cNvSpPr>
              <a:spLocks noChangeArrowheads="1"/>
            </p:cNvSpPr>
            <p:nvPr/>
          </p:nvSpPr>
          <p:spPr bwMode="auto">
            <a:xfrm>
              <a:off x="2508" y="2418"/>
              <a:ext cx="808" cy="315"/>
            </a:xfrm>
            <a:prstGeom prst="rect">
              <a:avLst/>
            </a:prstGeom>
            <a:solidFill>
              <a:srgbClr val="FFFFFF"/>
            </a:solidFill>
            <a:ln w="25400">
              <a:solidFill>
                <a:srgbClr val="020508"/>
              </a:solidFill>
              <a:prstDash val="lg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 tIns="0" rIns="9000" bIns="0"/>
            <a:lstStyle/>
            <a:p>
              <a:pPr>
                <a:spcBef>
                  <a:spcPct val="0"/>
                </a:spcBef>
              </a:pPr>
              <a:r>
                <a:rPr lang="en-US" altLang="zh-CN" sz="3200"/>
                <a:t>DBMS</a:t>
              </a:r>
            </a:p>
          </p:txBody>
        </p:sp>
        <p:sp>
          <p:nvSpPr>
            <p:cNvPr id="10" name="Rectangle 14"/>
            <p:cNvSpPr>
              <a:spLocks noChangeArrowheads="1"/>
            </p:cNvSpPr>
            <p:nvPr/>
          </p:nvSpPr>
          <p:spPr bwMode="auto">
            <a:xfrm>
              <a:off x="1728" y="1829"/>
              <a:ext cx="2448" cy="331"/>
            </a:xfrm>
            <a:prstGeom prst="rect">
              <a:avLst/>
            </a:prstGeom>
            <a:solidFill>
              <a:srgbClr val="FFFFFF"/>
            </a:solidFill>
            <a:ln w="25400">
              <a:solidFill>
                <a:srgbClr val="020508"/>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 tIns="0" rIns="9000" bIns="0"/>
            <a:lstStyle/>
            <a:p>
              <a:pPr>
                <a:spcBef>
                  <a:spcPct val="0"/>
                </a:spcBef>
              </a:pPr>
              <a:r>
                <a:rPr lang="zh-CN" altLang="en-US" sz="3200" b="0">
                  <a:ea typeface="华文新魏" panose="02010800040101010101" pitchFamily="2" charset="-122"/>
                </a:rPr>
                <a:t>应用系统或其它工具</a:t>
              </a:r>
            </a:p>
          </p:txBody>
        </p:sp>
        <p:sp>
          <p:nvSpPr>
            <p:cNvPr id="11" name="Rectangle 15"/>
            <p:cNvSpPr>
              <a:spLocks noChangeArrowheads="1"/>
            </p:cNvSpPr>
            <p:nvPr/>
          </p:nvSpPr>
          <p:spPr bwMode="auto">
            <a:xfrm>
              <a:off x="2518" y="1152"/>
              <a:ext cx="815" cy="327"/>
            </a:xfrm>
            <a:prstGeom prst="rect">
              <a:avLst/>
            </a:prstGeom>
            <a:solidFill>
              <a:srgbClr val="FFFFFF"/>
            </a:solidFill>
            <a:ln w="25400">
              <a:solidFill>
                <a:srgbClr val="020508"/>
              </a:solidFill>
              <a:prstDash val="lg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 tIns="0" rIns="9000" bIns="0"/>
            <a:lstStyle/>
            <a:p>
              <a:pPr>
                <a:spcBef>
                  <a:spcPct val="0"/>
                </a:spcBef>
              </a:pPr>
              <a:r>
                <a:rPr lang="zh-CN" altLang="en-US" sz="3200" b="0" dirty="0">
                  <a:ea typeface="华文新魏" panose="02010800040101010101" pitchFamily="2" charset="-122"/>
                </a:rPr>
                <a:t>用户</a:t>
              </a:r>
            </a:p>
          </p:txBody>
        </p:sp>
        <p:sp>
          <p:nvSpPr>
            <p:cNvPr id="12" name="AutoShape 16"/>
            <p:cNvSpPr>
              <a:spLocks noChangeArrowheads="1"/>
            </p:cNvSpPr>
            <p:nvPr/>
          </p:nvSpPr>
          <p:spPr bwMode="auto">
            <a:xfrm>
              <a:off x="2112" y="3819"/>
              <a:ext cx="576" cy="384"/>
            </a:xfrm>
            <a:prstGeom prst="can">
              <a:avLst>
                <a:gd name="adj" fmla="val 25000"/>
              </a:avLst>
            </a:prstGeom>
            <a:noFill/>
            <a:ln w="25400">
              <a:solidFill>
                <a:srgbClr val="02050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pPr>
              <a:r>
                <a:rPr kumimoji="1" lang="en-US" altLang="zh-CN" sz="2400" dirty="0"/>
                <a:t>DB</a:t>
              </a:r>
            </a:p>
          </p:txBody>
        </p:sp>
        <p:cxnSp>
          <p:nvCxnSpPr>
            <p:cNvPr id="13" name="AutoShape 17"/>
            <p:cNvCxnSpPr>
              <a:cxnSpLocks noChangeShapeType="1"/>
              <a:stCxn id="12" idx="4"/>
              <a:endCxn id="6" idx="2"/>
            </p:cNvCxnSpPr>
            <p:nvPr/>
          </p:nvCxnSpPr>
          <p:spPr bwMode="auto">
            <a:xfrm flipV="1">
              <a:off x="2696" y="3754"/>
              <a:ext cx="309" cy="257"/>
            </a:xfrm>
            <a:prstGeom prst="bentConnector2">
              <a:avLst/>
            </a:prstGeom>
            <a:noFill/>
            <a:ln w="25400">
              <a:solidFill>
                <a:srgbClr val="020508"/>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Line 18"/>
            <p:cNvSpPr>
              <a:spLocks noChangeShapeType="1"/>
            </p:cNvSpPr>
            <p:nvPr/>
          </p:nvSpPr>
          <p:spPr bwMode="auto">
            <a:xfrm>
              <a:off x="2928" y="1488"/>
              <a:ext cx="0" cy="288"/>
            </a:xfrm>
            <a:prstGeom prst="line">
              <a:avLst/>
            </a:prstGeom>
            <a:noFill/>
            <a:ln w="19050">
              <a:solidFill>
                <a:srgbClr val="02050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9"/>
            <p:cNvSpPr>
              <a:spLocks noChangeShapeType="1"/>
            </p:cNvSpPr>
            <p:nvPr/>
          </p:nvSpPr>
          <p:spPr bwMode="auto">
            <a:xfrm>
              <a:off x="2928" y="2121"/>
              <a:ext cx="0" cy="288"/>
            </a:xfrm>
            <a:prstGeom prst="line">
              <a:avLst/>
            </a:prstGeom>
            <a:noFill/>
            <a:ln w="19050">
              <a:solidFill>
                <a:srgbClr val="02050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0"/>
            <p:cNvSpPr>
              <a:spLocks noChangeShapeType="1"/>
            </p:cNvSpPr>
            <p:nvPr/>
          </p:nvSpPr>
          <p:spPr bwMode="auto">
            <a:xfrm flipH="1">
              <a:off x="2928" y="2688"/>
              <a:ext cx="0" cy="224"/>
            </a:xfrm>
            <a:prstGeom prst="line">
              <a:avLst/>
            </a:prstGeom>
            <a:noFill/>
            <a:ln w="19050">
              <a:solidFill>
                <a:srgbClr val="02050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21"/>
            <p:cNvSpPr>
              <a:spLocks noChangeShapeType="1"/>
            </p:cNvSpPr>
            <p:nvPr/>
          </p:nvSpPr>
          <p:spPr bwMode="auto">
            <a:xfrm>
              <a:off x="2946" y="3168"/>
              <a:ext cx="0" cy="192"/>
            </a:xfrm>
            <a:prstGeom prst="line">
              <a:avLst/>
            </a:prstGeom>
            <a:noFill/>
            <a:ln w="19050">
              <a:solidFill>
                <a:srgbClr val="02050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 name="矩形 18"/>
          <p:cNvSpPr/>
          <p:nvPr/>
        </p:nvSpPr>
        <p:spPr>
          <a:xfrm>
            <a:off x="4543043" y="901217"/>
            <a:ext cx="2236510" cy="584775"/>
          </a:xfrm>
          <a:prstGeom prst="rect">
            <a:avLst/>
          </a:prstGeom>
        </p:spPr>
        <p:txBody>
          <a:bodyPr wrap="none">
            <a:spAutoFit/>
          </a:bodyPr>
          <a:lstStyle/>
          <a:p>
            <a:pPr algn="ctr"/>
            <a:r>
              <a:rPr lang="zh-CN" altLang="en-US" sz="3200" dirty="0" smtClean="0">
                <a:solidFill>
                  <a:srgbClr val="FF0000"/>
                </a:solidFill>
                <a:latin typeface="微软雅黑" panose="020B0503020204020204" pitchFamily="34" charset="-122"/>
                <a:ea typeface="微软雅黑" panose="020B0503020204020204" pitchFamily="34" charset="-122"/>
              </a:rPr>
              <a:t>数据库系统</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951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486" y="812427"/>
            <a:ext cx="10276114" cy="3416320"/>
          </a:xfrm>
          <a:prstGeom prst="rect">
            <a:avLst/>
          </a:prstGeom>
        </p:spPr>
        <p:txBody>
          <a:bodyPr wrap="square">
            <a:spAutoFit/>
          </a:bodyPr>
          <a:lstStyle/>
          <a:p>
            <a:pPr>
              <a:lnSpc>
                <a:spcPct val="150000"/>
              </a:lnSpc>
            </a:pPr>
            <a:r>
              <a:rPr lang="en-US" altLang="zh-CN" sz="2400" dirty="0" smtClean="0">
                <a:solidFill>
                  <a:srgbClr val="EC32FA"/>
                </a:solidFill>
                <a:latin typeface="微软雅黑" panose="020B0503020204020204" pitchFamily="34" charset="-122"/>
                <a:ea typeface="微软雅黑" panose="020B0503020204020204" pitchFamily="34" charset="-122"/>
              </a:rPr>
              <a:t>2.2   </a:t>
            </a:r>
            <a:r>
              <a:rPr lang="zh-CN" altLang="en-US" sz="2400" dirty="0" smtClean="0">
                <a:solidFill>
                  <a:srgbClr val="EC32FA"/>
                </a:solidFill>
                <a:latin typeface="微软雅黑" panose="020B0503020204020204" pitchFamily="34" charset="-122"/>
                <a:ea typeface="微软雅黑" panose="020B0503020204020204" pitchFamily="34" charset="-122"/>
              </a:rPr>
              <a:t>计算机数据管理技术的产生和发展</a:t>
            </a:r>
            <a:endParaRPr lang="en-US" altLang="zh-CN" sz="2400" dirty="0" smtClean="0">
              <a:solidFill>
                <a:srgbClr val="EC32FA"/>
              </a:solidFill>
              <a:latin typeface="微软雅黑" panose="020B0503020204020204" pitchFamily="34" charset="-122"/>
              <a:ea typeface="微软雅黑" panose="020B0503020204020204" pitchFamily="34" charset="-122"/>
            </a:endParaRPr>
          </a:p>
          <a:p>
            <a:pPr>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2.2.1  </a:t>
            </a:r>
            <a:r>
              <a:rPr lang="zh-CN" altLang="en-US" sz="2400" dirty="0" smtClean="0">
                <a:solidFill>
                  <a:srgbClr val="EC32FA"/>
                </a:solidFill>
                <a:latin typeface="微软雅黑" panose="020B0503020204020204" pitchFamily="34" charset="-122"/>
                <a:ea typeface="微软雅黑" panose="020B0503020204020204" pitchFamily="34" charset="-122"/>
              </a:rPr>
              <a:t>人工管理阶段</a:t>
            </a:r>
          </a:p>
          <a:p>
            <a:pPr>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1.2.2  </a:t>
            </a:r>
            <a:r>
              <a:rPr lang="zh-CN" altLang="en-US" sz="2400" dirty="0" smtClean="0">
                <a:solidFill>
                  <a:srgbClr val="EC32FA"/>
                </a:solidFill>
                <a:latin typeface="微软雅黑" panose="020B0503020204020204" pitchFamily="34" charset="-122"/>
                <a:ea typeface="微软雅黑" panose="020B0503020204020204" pitchFamily="34" charset="-122"/>
              </a:rPr>
              <a:t>文件系统阶段</a:t>
            </a:r>
          </a:p>
          <a:p>
            <a:pPr>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2.2.3  </a:t>
            </a:r>
            <a:r>
              <a:rPr lang="zh-CN" altLang="en-US" sz="2400" dirty="0" smtClean="0">
                <a:solidFill>
                  <a:srgbClr val="EC32FA"/>
                </a:solidFill>
                <a:latin typeface="微软雅黑" panose="020B0503020204020204" pitchFamily="34" charset="-122"/>
                <a:ea typeface="微软雅黑" panose="020B0503020204020204" pitchFamily="34" charset="-122"/>
              </a:rPr>
              <a:t>数据库系统阶段</a:t>
            </a:r>
          </a:p>
          <a:p>
            <a:pPr>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2.2.4  </a:t>
            </a:r>
            <a:r>
              <a:rPr lang="zh-CN" altLang="en-US" sz="2400" dirty="0" smtClean="0">
                <a:solidFill>
                  <a:srgbClr val="EC32FA"/>
                </a:solidFill>
                <a:latin typeface="微软雅黑" panose="020B0503020204020204" pitchFamily="34" charset="-122"/>
                <a:ea typeface="微软雅黑" panose="020B0503020204020204" pitchFamily="34" charset="-122"/>
              </a:rPr>
              <a:t>数据库技术的发展</a:t>
            </a:r>
          </a:p>
          <a:p>
            <a:pPr>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2.2.5  </a:t>
            </a:r>
            <a:r>
              <a:rPr lang="zh-CN" altLang="en-US" sz="2400" dirty="0" smtClean="0">
                <a:solidFill>
                  <a:srgbClr val="EC32FA"/>
                </a:solidFill>
                <a:latin typeface="微软雅黑" panose="020B0503020204020204" pitchFamily="34" charset="-122"/>
                <a:ea typeface="微软雅黑" panose="020B0503020204020204" pitchFamily="34" charset="-122"/>
              </a:rPr>
              <a:t>数据库技术的主要研究领域</a:t>
            </a:r>
            <a:endParaRPr lang="zh-CN" altLang="en-US" sz="2400" dirty="0">
              <a:solidFill>
                <a:srgbClr val="EC32F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0861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486" y="351185"/>
            <a:ext cx="10293532" cy="3387979"/>
          </a:xfrm>
          <a:prstGeom prst="rect">
            <a:avLst/>
          </a:prstGeom>
        </p:spPr>
        <p:txBody>
          <a:bodyPr wrap="square">
            <a:spAutoFit/>
          </a:bodyPr>
          <a:lstStyle/>
          <a:p>
            <a:pPr>
              <a:lnSpc>
                <a:spcPct val="150000"/>
              </a:lnSpc>
              <a:spcBef>
                <a:spcPct val="0"/>
              </a:spcBef>
            </a:pPr>
            <a:r>
              <a:rPr lang="en-US" altLang="zh-CN" sz="2400" dirty="0" smtClean="0">
                <a:solidFill>
                  <a:srgbClr val="EC32FA"/>
                </a:solidFill>
                <a:latin typeface="微软雅黑" panose="020B0503020204020204" pitchFamily="34" charset="-122"/>
                <a:ea typeface="微软雅黑" panose="020B0503020204020204" pitchFamily="34" charset="-122"/>
              </a:rPr>
              <a:t>2.2.1  </a:t>
            </a:r>
            <a:r>
              <a:rPr lang="zh-CN" altLang="en-US" sz="2400" dirty="0" smtClean="0">
                <a:solidFill>
                  <a:srgbClr val="EC32FA"/>
                </a:solidFill>
                <a:latin typeface="微软雅黑" panose="020B0503020204020204" pitchFamily="34" charset="-122"/>
                <a:ea typeface="微软雅黑" panose="020B0503020204020204" pitchFamily="34" charset="-122"/>
              </a:rPr>
              <a:t>人工管理阶段</a:t>
            </a:r>
            <a:endParaRPr lang="en-US" altLang="zh-CN" sz="2400" dirty="0" smtClean="0">
              <a:solidFill>
                <a:srgbClr val="EC32FA"/>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smtClean="0">
                <a:solidFill>
                  <a:srgbClr val="FF0000"/>
                </a:solidFill>
                <a:latin typeface="微软雅黑" panose="020B0503020204020204" pitchFamily="34" charset="-122"/>
                <a:ea typeface="微软雅黑" panose="020B0503020204020204" pitchFamily="34" charset="-122"/>
              </a:rPr>
              <a:t>计算机数据管理</a:t>
            </a:r>
            <a:r>
              <a:rPr lang="zh-CN" altLang="en-US" sz="2400" dirty="0" smtClean="0">
                <a:solidFill>
                  <a:srgbClr val="0000FF"/>
                </a:solidFill>
                <a:latin typeface="微软雅黑" panose="020B0503020204020204" pitchFamily="34" charset="-122"/>
                <a:ea typeface="微软雅黑" panose="020B0503020204020204" pitchFamily="34" charset="-122"/>
              </a:rPr>
              <a:t>是指利用计算机对数据进行分类、组织、存储、维护、检索和传输的一系列操作，它是数据处理的前提和中心问题。</a:t>
            </a:r>
          </a:p>
          <a:p>
            <a:pPr indent="576000">
              <a:lnSpc>
                <a:spcPct val="150000"/>
              </a:lnSpc>
              <a:spcBef>
                <a:spcPct val="0"/>
              </a:spcBef>
            </a:pPr>
            <a:r>
              <a:rPr lang="zh-CN" altLang="en-US" sz="2400" dirty="0" smtClean="0">
                <a:solidFill>
                  <a:srgbClr val="EC32FA"/>
                </a:solidFill>
                <a:latin typeface="微软雅黑" panose="020B0503020204020204" pitchFamily="34" charset="-122"/>
                <a:ea typeface="微软雅黑" panose="020B0503020204020204" pitchFamily="34" charset="-122"/>
              </a:rPr>
              <a:t>人工管理阶段</a:t>
            </a:r>
            <a:r>
              <a:rPr lang="zh-CN" altLang="en-US" sz="2400" dirty="0" smtClean="0">
                <a:solidFill>
                  <a:srgbClr val="8D3FFF"/>
                </a:solidFill>
                <a:latin typeface="微软雅黑" panose="020B0503020204020204" pitchFamily="34" charset="-122"/>
                <a:ea typeface="微软雅黑" panose="020B0503020204020204" pitchFamily="34" charset="-122"/>
              </a:rPr>
              <a:t>（</a:t>
            </a:r>
            <a:r>
              <a:rPr lang="en-US" altLang="zh-CN" sz="2400" dirty="0" smtClean="0">
                <a:solidFill>
                  <a:srgbClr val="8D3FFF"/>
                </a:solidFill>
                <a:latin typeface="微软雅黑" panose="020B0503020204020204" pitchFamily="34" charset="-122"/>
                <a:ea typeface="微软雅黑" panose="020B0503020204020204" pitchFamily="34" charset="-122"/>
              </a:rPr>
              <a:t>20</a:t>
            </a:r>
            <a:r>
              <a:rPr lang="zh-CN" altLang="en-US" sz="2400" dirty="0" smtClean="0">
                <a:solidFill>
                  <a:srgbClr val="8D3FFF"/>
                </a:solidFill>
                <a:latin typeface="微软雅黑" panose="020B0503020204020204" pitchFamily="34" charset="-122"/>
                <a:ea typeface="微软雅黑" panose="020B0503020204020204" pitchFamily="34" charset="-122"/>
              </a:rPr>
              <a:t>世纪</a:t>
            </a:r>
            <a:r>
              <a:rPr lang="en-US" altLang="zh-CN" sz="2400" dirty="0" smtClean="0">
                <a:solidFill>
                  <a:srgbClr val="8D3FFF"/>
                </a:solidFill>
                <a:latin typeface="微软雅黑" panose="020B0503020204020204" pitchFamily="34" charset="-122"/>
                <a:ea typeface="微软雅黑" panose="020B0503020204020204" pitchFamily="34" charset="-122"/>
              </a:rPr>
              <a:t>50</a:t>
            </a:r>
            <a:r>
              <a:rPr lang="zh-CN" altLang="en-US" sz="2400" dirty="0" smtClean="0">
                <a:solidFill>
                  <a:srgbClr val="8D3FFF"/>
                </a:solidFill>
                <a:latin typeface="微软雅黑" panose="020B0503020204020204" pitchFamily="34" charset="-122"/>
                <a:ea typeface="微软雅黑" panose="020B0503020204020204" pitchFamily="34" charset="-122"/>
              </a:rPr>
              <a:t>年代中期以前）</a:t>
            </a:r>
            <a:r>
              <a:rPr lang="zh-CN" altLang="en-US" sz="2400" dirty="0" smtClean="0">
                <a:solidFill>
                  <a:srgbClr val="0000FF"/>
                </a:solidFill>
                <a:latin typeface="微软雅黑" panose="020B0503020204020204" pitchFamily="34" charset="-122"/>
                <a:ea typeface="微软雅黑" panose="020B0503020204020204" pitchFamily="34" charset="-122"/>
              </a:rPr>
              <a:t>是计算机数据管理技术经历的第一个阶段。</a:t>
            </a:r>
            <a:r>
              <a:rPr lang="zh-CN" altLang="en-US" sz="2400" dirty="0" smtClean="0">
                <a:solidFill>
                  <a:srgbClr val="EC32FA"/>
                </a:solidFill>
                <a:latin typeface="微软雅黑" panose="020B0503020204020204" pitchFamily="34" charset="-122"/>
                <a:ea typeface="微软雅黑" panose="020B0503020204020204" pitchFamily="34" charset="-122"/>
              </a:rPr>
              <a:t>其特点是：数据不保存，程序员</a:t>
            </a:r>
            <a:r>
              <a:rPr lang="en-US" altLang="zh-CN" sz="2400" dirty="0" smtClean="0">
                <a:solidFill>
                  <a:srgbClr val="EC32FA"/>
                </a:solidFill>
                <a:latin typeface="微软雅黑" panose="020B0503020204020204" pitchFamily="34" charset="-122"/>
                <a:ea typeface="微软雅黑" panose="020B0503020204020204" pitchFamily="34" charset="-122"/>
              </a:rPr>
              <a:t>(</a:t>
            </a:r>
            <a:r>
              <a:rPr lang="zh-CN" altLang="en-US" sz="2400" dirty="0" smtClean="0">
                <a:solidFill>
                  <a:srgbClr val="EC32FA"/>
                </a:solidFill>
                <a:latin typeface="微软雅黑" panose="020B0503020204020204" pitchFamily="34" charset="-122"/>
                <a:ea typeface="微软雅黑" panose="020B0503020204020204" pitchFamily="34" charset="-122"/>
              </a:rPr>
              <a:t>人工</a:t>
            </a:r>
            <a:r>
              <a:rPr lang="en-US" altLang="zh-CN" sz="2400" dirty="0" smtClean="0">
                <a:solidFill>
                  <a:srgbClr val="EC32FA"/>
                </a:solidFill>
                <a:latin typeface="微软雅黑" panose="020B0503020204020204" pitchFamily="34" charset="-122"/>
                <a:ea typeface="微软雅黑" panose="020B0503020204020204" pitchFamily="34" charset="-122"/>
              </a:rPr>
              <a:t>)</a:t>
            </a:r>
            <a:r>
              <a:rPr lang="zh-CN" altLang="en-US" sz="2400" dirty="0" smtClean="0">
                <a:solidFill>
                  <a:srgbClr val="EC32FA"/>
                </a:solidFill>
                <a:latin typeface="微软雅黑" panose="020B0503020204020204" pitchFamily="34" charset="-122"/>
                <a:ea typeface="微软雅黑" panose="020B0503020204020204" pitchFamily="34" charset="-122"/>
              </a:rPr>
              <a:t>管理数据，数据不共享，数据和程序不具有独立性。</a:t>
            </a:r>
          </a:p>
        </p:txBody>
      </p:sp>
    </p:spTree>
    <p:extLst>
      <p:ext uri="{BB962C8B-B14F-4D97-AF65-F5344CB8AC3E}">
        <p14:creationId xmlns:p14="http://schemas.microsoft.com/office/powerpoint/2010/main" val="3922014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p:cNvGrpSpPr>
            <a:grpSpLocks/>
          </p:cNvGrpSpPr>
          <p:nvPr/>
        </p:nvGrpSpPr>
        <p:grpSpPr bwMode="auto">
          <a:xfrm>
            <a:off x="2174967" y="1704701"/>
            <a:ext cx="3508375" cy="2819400"/>
            <a:chOff x="624" y="1200"/>
            <a:chExt cx="2210" cy="1776"/>
          </a:xfrm>
        </p:grpSpPr>
        <p:sp>
          <p:nvSpPr>
            <p:cNvPr id="4" name="Rectangle 7"/>
            <p:cNvSpPr>
              <a:spLocks noChangeArrowheads="1"/>
            </p:cNvSpPr>
            <p:nvPr/>
          </p:nvSpPr>
          <p:spPr bwMode="auto">
            <a:xfrm>
              <a:off x="659" y="2219"/>
              <a:ext cx="793"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spcBef>
                  <a:spcPct val="0"/>
                </a:spcBef>
              </a:pPr>
              <a:r>
                <a:rPr lang="zh-CN" altLang="en-US">
                  <a:solidFill>
                    <a:srgbClr val="9900FF"/>
                  </a:solidFill>
                  <a:latin typeface="微软雅黑" panose="020B0503020204020204" pitchFamily="34" charset="-122"/>
                  <a:ea typeface="微软雅黑" panose="020B0503020204020204" pitchFamily="34" charset="-122"/>
                </a:rPr>
                <a:t>…</a:t>
              </a:r>
            </a:p>
          </p:txBody>
        </p:sp>
        <p:sp>
          <p:nvSpPr>
            <p:cNvPr id="5" name="Rectangle 8"/>
            <p:cNvSpPr>
              <a:spLocks noChangeArrowheads="1"/>
            </p:cNvSpPr>
            <p:nvPr/>
          </p:nvSpPr>
          <p:spPr bwMode="auto">
            <a:xfrm>
              <a:off x="624" y="1200"/>
              <a:ext cx="832" cy="419"/>
            </a:xfrm>
            <a:prstGeom prst="rect">
              <a:avLst/>
            </a:prstGeom>
            <a:solidFill>
              <a:srgbClr val="FFFFFF"/>
            </a:solidFill>
            <a:ln w="6350">
              <a:solidFill>
                <a:srgbClr val="000000"/>
              </a:solidFill>
              <a:miter lim="800000"/>
              <a:headEnd/>
              <a:tailEnd/>
            </a:ln>
          </p:spPr>
          <p:txBody>
            <a:bodyPr lIns="36000" tIns="36000" rIns="0" bIns="0"/>
            <a:lstStyle/>
            <a:p>
              <a:pPr algn="ctr">
                <a:lnSpc>
                  <a:spcPct val="150000"/>
                </a:lnSpc>
                <a:spcBef>
                  <a:spcPct val="0"/>
                </a:spcBef>
              </a:pPr>
              <a:r>
                <a:rPr lang="zh-CN" altLang="en-US" dirty="0">
                  <a:solidFill>
                    <a:srgbClr val="9900FF"/>
                  </a:solidFill>
                  <a:latin typeface="微软雅黑" panose="020B0503020204020204" pitchFamily="34" charset="-122"/>
                  <a:ea typeface="微软雅黑" panose="020B0503020204020204" pitchFamily="34" charset="-122"/>
                </a:rPr>
                <a:t>应用程序1</a:t>
              </a:r>
            </a:p>
          </p:txBody>
        </p:sp>
        <p:sp>
          <p:nvSpPr>
            <p:cNvPr id="6" name="Oval 9"/>
            <p:cNvSpPr>
              <a:spLocks noChangeArrowheads="1"/>
            </p:cNvSpPr>
            <p:nvPr/>
          </p:nvSpPr>
          <p:spPr bwMode="auto">
            <a:xfrm>
              <a:off x="1993" y="1216"/>
              <a:ext cx="832" cy="419"/>
            </a:xfrm>
            <a:prstGeom prst="ellipse">
              <a:avLst/>
            </a:prstGeom>
            <a:solidFill>
              <a:srgbClr val="FFFFFF"/>
            </a:solidFill>
            <a:ln w="6350">
              <a:solidFill>
                <a:srgbClr val="000000"/>
              </a:solidFill>
              <a:round/>
              <a:headEnd/>
              <a:tailEnd/>
            </a:ln>
          </p:spPr>
          <p:txBody>
            <a:bodyPr lIns="0" tIns="0" rIns="0" bIns="0"/>
            <a:lstStyle/>
            <a:p>
              <a:pPr algn="ctr">
                <a:lnSpc>
                  <a:spcPct val="130000"/>
                </a:lnSpc>
                <a:spcBef>
                  <a:spcPct val="0"/>
                </a:spcBef>
              </a:pPr>
              <a:r>
                <a:rPr lang="zh-CN" altLang="en-US" dirty="0">
                  <a:solidFill>
                    <a:srgbClr val="9900FF"/>
                  </a:solidFill>
                  <a:latin typeface="微软雅黑" panose="020B0503020204020204" pitchFamily="34" charset="-122"/>
                  <a:ea typeface="微软雅黑" panose="020B0503020204020204" pitchFamily="34" charset="-122"/>
                </a:rPr>
                <a:t>数据集1</a:t>
              </a:r>
            </a:p>
          </p:txBody>
        </p:sp>
        <p:sp>
          <p:nvSpPr>
            <p:cNvPr id="7" name="Rectangle 10"/>
            <p:cNvSpPr>
              <a:spLocks noChangeArrowheads="1"/>
            </p:cNvSpPr>
            <p:nvPr/>
          </p:nvSpPr>
          <p:spPr bwMode="auto">
            <a:xfrm>
              <a:off x="624" y="1809"/>
              <a:ext cx="832" cy="419"/>
            </a:xfrm>
            <a:prstGeom prst="rect">
              <a:avLst/>
            </a:prstGeom>
            <a:solidFill>
              <a:srgbClr val="FFFFFF"/>
            </a:solidFill>
            <a:ln w="6350">
              <a:solidFill>
                <a:srgbClr val="000000"/>
              </a:solidFill>
              <a:miter lim="800000"/>
              <a:headEnd/>
              <a:tailEnd/>
            </a:ln>
          </p:spPr>
          <p:txBody>
            <a:bodyPr lIns="36000" tIns="36000" rIns="0" bIns="0"/>
            <a:lstStyle/>
            <a:p>
              <a:pPr algn="ctr">
                <a:lnSpc>
                  <a:spcPct val="150000"/>
                </a:lnSpc>
                <a:spcBef>
                  <a:spcPct val="50000"/>
                </a:spcBef>
              </a:pPr>
              <a:r>
                <a:rPr lang="zh-CN" altLang="en-US" dirty="0">
                  <a:solidFill>
                    <a:srgbClr val="9900FF"/>
                  </a:solidFill>
                  <a:latin typeface="微软雅黑" panose="020B0503020204020204" pitchFamily="34" charset="-122"/>
                  <a:ea typeface="微软雅黑" panose="020B0503020204020204" pitchFamily="34" charset="-122"/>
                </a:rPr>
                <a:t>应用程序2</a:t>
              </a:r>
            </a:p>
          </p:txBody>
        </p:sp>
        <p:sp>
          <p:nvSpPr>
            <p:cNvPr id="8" name="Oval 11"/>
            <p:cNvSpPr>
              <a:spLocks noChangeArrowheads="1"/>
            </p:cNvSpPr>
            <p:nvPr/>
          </p:nvSpPr>
          <p:spPr bwMode="auto">
            <a:xfrm>
              <a:off x="2001" y="1815"/>
              <a:ext cx="833" cy="419"/>
            </a:xfrm>
            <a:prstGeom prst="ellipse">
              <a:avLst/>
            </a:prstGeom>
            <a:solidFill>
              <a:srgbClr val="FFFFFF"/>
            </a:solidFill>
            <a:ln w="6350">
              <a:solidFill>
                <a:srgbClr val="000000"/>
              </a:solidFill>
              <a:round/>
              <a:headEnd/>
              <a:tailEnd/>
            </a:ln>
          </p:spPr>
          <p:txBody>
            <a:bodyPr lIns="0" tIns="0" rIns="0" bIns="0"/>
            <a:lstStyle/>
            <a:p>
              <a:pPr algn="ctr">
                <a:lnSpc>
                  <a:spcPct val="130000"/>
                </a:lnSpc>
                <a:spcBef>
                  <a:spcPct val="0"/>
                </a:spcBef>
              </a:pPr>
              <a:r>
                <a:rPr lang="zh-CN" altLang="en-US" dirty="0">
                  <a:solidFill>
                    <a:srgbClr val="9900FF"/>
                  </a:solidFill>
                  <a:latin typeface="微软雅黑" panose="020B0503020204020204" pitchFamily="34" charset="-122"/>
                  <a:ea typeface="微软雅黑" panose="020B0503020204020204" pitchFamily="34" charset="-122"/>
                </a:rPr>
                <a:t>数据集2</a:t>
              </a:r>
            </a:p>
          </p:txBody>
        </p:sp>
        <p:sp>
          <p:nvSpPr>
            <p:cNvPr id="9" name="Rectangle 12"/>
            <p:cNvSpPr>
              <a:spLocks noChangeArrowheads="1"/>
            </p:cNvSpPr>
            <p:nvPr/>
          </p:nvSpPr>
          <p:spPr bwMode="auto">
            <a:xfrm>
              <a:off x="624" y="2542"/>
              <a:ext cx="832" cy="419"/>
            </a:xfrm>
            <a:prstGeom prst="rect">
              <a:avLst/>
            </a:prstGeom>
            <a:solidFill>
              <a:srgbClr val="FFFFFF"/>
            </a:solidFill>
            <a:ln w="6350">
              <a:solidFill>
                <a:srgbClr val="000000"/>
              </a:solidFill>
              <a:miter lim="800000"/>
              <a:headEnd/>
              <a:tailEnd/>
            </a:ln>
          </p:spPr>
          <p:txBody>
            <a:bodyPr lIns="36000" tIns="36000" rIns="0" bIns="0"/>
            <a:lstStyle/>
            <a:p>
              <a:pPr algn="ctr">
                <a:lnSpc>
                  <a:spcPct val="150000"/>
                </a:lnSpc>
                <a:spcBef>
                  <a:spcPct val="0"/>
                </a:spcBef>
              </a:pPr>
              <a:r>
                <a:rPr lang="zh-CN" altLang="en-US" dirty="0">
                  <a:solidFill>
                    <a:srgbClr val="9900FF"/>
                  </a:solidFill>
                  <a:latin typeface="微软雅黑" panose="020B0503020204020204" pitchFamily="34" charset="-122"/>
                  <a:ea typeface="微软雅黑" panose="020B0503020204020204" pitchFamily="34" charset="-122"/>
                </a:rPr>
                <a:t>应用程序</a:t>
              </a:r>
              <a:r>
                <a:rPr lang="en-US" altLang="zh-CN" dirty="0">
                  <a:solidFill>
                    <a:srgbClr val="9900FF"/>
                  </a:solidFill>
                  <a:latin typeface="微软雅黑" panose="020B0503020204020204" pitchFamily="34" charset="-122"/>
                  <a:ea typeface="微软雅黑" panose="020B0503020204020204" pitchFamily="34" charset="-122"/>
                </a:rPr>
                <a:t>n</a:t>
              </a:r>
            </a:p>
          </p:txBody>
        </p:sp>
        <p:sp>
          <p:nvSpPr>
            <p:cNvPr id="10" name="Oval 13"/>
            <p:cNvSpPr>
              <a:spLocks noChangeArrowheads="1"/>
            </p:cNvSpPr>
            <p:nvPr/>
          </p:nvSpPr>
          <p:spPr bwMode="auto">
            <a:xfrm>
              <a:off x="1993" y="2557"/>
              <a:ext cx="832" cy="419"/>
            </a:xfrm>
            <a:prstGeom prst="ellipse">
              <a:avLst/>
            </a:prstGeom>
            <a:solidFill>
              <a:srgbClr val="FFFFFF"/>
            </a:solidFill>
            <a:ln w="6350">
              <a:solidFill>
                <a:srgbClr val="000000"/>
              </a:solidFill>
              <a:round/>
              <a:headEnd/>
              <a:tailEnd/>
            </a:ln>
          </p:spPr>
          <p:txBody>
            <a:bodyPr lIns="0" tIns="0" rIns="0" bIns="0"/>
            <a:lstStyle/>
            <a:p>
              <a:pPr algn="ctr">
                <a:lnSpc>
                  <a:spcPct val="130000"/>
                </a:lnSpc>
                <a:spcBef>
                  <a:spcPct val="0"/>
                </a:spcBef>
              </a:pPr>
              <a:r>
                <a:rPr lang="zh-CN" altLang="en-US" dirty="0">
                  <a:solidFill>
                    <a:srgbClr val="9900FF"/>
                  </a:solidFill>
                  <a:latin typeface="微软雅黑" panose="020B0503020204020204" pitchFamily="34" charset="-122"/>
                  <a:ea typeface="微软雅黑" panose="020B0503020204020204" pitchFamily="34" charset="-122"/>
                </a:rPr>
                <a:t>数据集</a:t>
              </a:r>
              <a:r>
                <a:rPr lang="en-US" altLang="zh-CN" dirty="0">
                  <a:solidFill>
                    <a:srgbClr val="9900FF"/>
                  </a:solidFill>
                  <a:latin typeface="微软雅黑" panose="020B0503020204020204" pitchFamily="34" charset="-122"/>
                  <a:ea typeface="微软雅黑" panose="020B0503020204020204" pitchFamily="34" charset="-122"/>
                </a:rPr>
                <a:t>n</a:t>
              </a:r>
            </a:p>
          </p:txBody>
        </p:sp>
        <p:sp>
          <p:nvSpPr>
            <p:cNvPr id="11" name="Line 14"/>
            <p:cNvSpPr>
              <a:spLocks noChangeShapeType="1"/>
            </p:cNvSpPr>
            <p:nvPr/>
          </p:nvSpPr>
          <p:spPr bwMode="auto">
            <a:xfrm>
              <a:off x="1464" y="1425"/>
              <a:ext cx="529"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12" name="Line 15"/>
            <p:cNvSpPr>
              <a:spLocks noChangeShapeType="1"/>
            </p:cNvSpPr>
            <p:nvPr/>
          </p:nvSpPr>
          <p:spPr bwMode="auto">
            <a:xfrm>
              <a:off x="1464" y="2014"/>
              <a:ext cx="529"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13" name="Line 16"/>
            <p:cNvSpPr>
              <a:spLocks noChangeShapeType="1"/>
            </p:cNvSpPr>
            <p:nvPr/>
          </p:nvSpPr>
          <p:spPr bwMode="auto">
            <a:xfrm>
              <a:off x="1465" y="2762"/>
              <a:ext cx="52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grpSp>
      <p:grpSp>
        <p:nvGrpSpPr>
          <p:cNvPr id="14" name="Group 24"/>
          <p:cNvGrpSpPr>
            <a:grpSpLocks/>
          </p:cNvGrpSpPr>
          <p:nvPr/>
        </p:nvGrpSpPr>
        <p:grpSpPr bwMode="auto">
          <a:xfrm>
            <a:off x="6518367" y="1815826"/>
            <a:ext cx="2986088" cy="2549525"/>
            <a:chOff x="3639" y="1270"/>
            <a:chExt cx="1881" cy="1606"/>
          </a:xfrm>
        </p:grpSpPr>
        <p:sp>
          <p:nvSpPr>
            <p:cNvPr id="15" name="Rectangle 6"/>
            <p:cNvSpPr>
              <a:spLocks noChangeArrowheads="1"/>
            </p:cNvSpPr>
            <p:nvPr/>
          </p:nvSpPr>
          <p:spPr bwMode="auto">
            <a:xfrm>
              <a:off x="3771" y="1896"/>
              <a:ext cx="792"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spcBef>
                  <a:spcPct val="0"/>
                </a:spcBef>
              </a:pPr>
              <a:r>
                <a:rPr lang="zh-CN" altLang="en-US">
                  <a:solidFill>
                    <a:srgbClr val="9900FF"/>
                  </a:solidFill>
                  <a:latin typeface="微软雅黑" panose="020B0503020204020204" pitchFamily="34" charset="-122"/>
                  <a:ea typeface="微软雅黑" panose="020B0503020204020204" pitchFamily="34" charset="-122"/>
                </a:rPr>
                <a:t>…</a:t>
              </a:r>
            </a:p>
          </p:txBody>
        </p:sp>
        <p:sp>
          <p:nvSpPr>
            <p:cNvPr id="16" name="Rectangle 17"/>
            <p:cNvSpPr>
              <a:spLocks noChangeArrowheads="1"/>
            </p:cNvSpPr>
            <p:nvPr/>
          </p:nvSpPr>
          <p:spPr bwMode="auto">
            <a:xfrm>
              <a:off x="3639" y="1270"/>
              <a:ext cx="1871" cy="538"/>
            </a:xfrm>
            <a:prstGeom prst="rect">
              <a:avLst/>
            </a:prstGeom>
            <a:solidFill>
              <a:srgbClr val="FFFFFF"/>
            </a:solidFill>
            <a:ln w="6350">
              <a:solidFill>
                <a:srgbClr val="000000"/>
              </a:solidFill>
              <a:miter lim="800000"/>
              <a:headEnd/>
              <a:tailEnd/>
            </a:ln>
          </p:spPr>
          <p:txBody>
            <a:bodyPr lIns="36000" tIns="36000" rIns="0" bIns="0"/>
            <a:lstStyle/>
            <a:p>
              <a:pPr algn="ctr">
                <a:lnSpc>
                  <a:spcPct val="200000"/>
                </a:lnSpc>
                <a:spcBef>
                  <a:spcPct val="0"/>
                </a:spcBef>
              </a:pPr>
              <a:r>
                <a:rPr lang="zh-CN" altLang="en-US" dirty="0">
                  <a:solidFill>
                    <a:srgbClr val="9900FF"/>
                  </a:solidFill>
                  <a:latin typeface="微软雅黑" panose="020B0503020204020204" pitchFamily="34" charset="-122"/>
                  <a:ea typeface="微软雅黑" panose="020B0503020204020204" pitchFamily="34" charset="-122"/>
                </a:rPr>
                <a:t>应用程序1  　　   数据集1</a:t>
              </a:r>
            </a:p>
          </p:txBody>
        </p:sp>
        <p:sp>
          <p:nvSpPr>
            <p:cNvPr id="17" name="Line 18"/>
            <p:cNvSpPr>
              <a:spLocks noChangeShapeType="1"/>
            </p:cNvSpPr>
            <p:nvPr/>
          </p:nvSpPr>
          <p:spPr bwMode="auto">
            <a:xfrm>
              <a:off x="4563" y="1281"/>
              <a:ext cx="0" cy="53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18" name="Line 19"/>
            <p:cNvSpPr>
              <a:spLocks noChangeShapeType="1"/>
            </p:cNvSpPr>
            <p:nvPr/>
          </p:nvSpPr>
          <p:spPr bwMode="auto">
            <a:xfrm>
              <a:off x="4165" y="1673"/>
              <a:ext cx="794" cy="0"/>
            </a:xfrm>
            <a:prstGeom prst="line">
              <a:avLst/>
            </a:prstGeom>
            <a:noFill/>
            <a:ln w="6350">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19" name="Rectangle 20"/>
            <p:cNvSpPr>
              <a:spLocks noChangeArrowheads="1"/>
            </p:cNvSpPr>
            <p:nvPr/>
          </p:nvSpPr>
          <p:spPr bwMode="auto">
            <a:xfrm>
              <a:off x="3648" y="2337"/>
              <a:ext cx="1872" cy="539"/>
            </a:xfrm>
            <a:prstGeom prst="rect">
              <a:avLst/>
            </a:prstGeom>
            <a:solidFill>
              <a:srgbClr val="FFFFFF"/>
            </a:solidFill>
            <a:ln w="6350">
              <a:solidFill>
                <a:srgbClr val="000000"/>
              </a:solidFill>
              <a:miter lim="800000"/>
              <a:headEnd/>
              <a:tailEnd/>
            </a:ln>
          </p:spPr>
          <p:txBody>
            <a:bodyPr lIns="36000" tIns="36000" rIns="0" bIns="0"/>
            <a:lstStyle/>
            <a:p>
              <a:pPr algn="ctr">
                <a:lnSpc>
                  <a:spcPct val="200000"/>
                </a:lnSpc>
                <a:spcBef>
                  <a:spcPct val="0"/>
                </a:spcBef>
              </a:pPr>
              <a:r>
                <a:rPr lang="zh-CN" altLang="en-US" dirty="0">
                  <a:solidFill>
                    <a:srgbClr val="9900FF"/>
                  </a:solidFill>
                  <a:latin typeface="微软雅黑" panose="020B0503020204020204" pitchFamily="34" charset="-122"/>
                  <a:ea typeface="微软雅黑" panose="020B0503020204020204" pitchFamily="34" charset="-122"/>
                </a:rPr>
                <a:t>应用程序</a:t>
              </a:r>
              <a:r>
                <a:rPr lang="en-US" altLang="zh-CN" dirty="0">
                  <a:solidFill>
                    <a:srgbClr val="9900FF"/>
                  </a:solidFill>
                  <a:latin typeface="微软雅黑" panose="020B0503020204020204" pitchFamily="34" charset="-122"/>
                  <a:ea typeface="微软雅黑" panose="020B0503020204020204" pitchFamily="34" charset="-122"/>
                </a:rPr>
                <a:t>n    　　 </a:t>
              </a:r>
              <a:r>
                <a:rPr lang="zh-CN" altLang="en-US" dirty="0">
                  <a:solidFill>
                    <a:srgbClr val="9900FF"/>
                  </a:solidFill>
                  <a:latin typeface="微软雅黑" panose="020B0503020204020204" pitchFamily="34" charset="-122"/>
                  <a:ea typeface="微软雅黑" panose="020B0503020204020204" pitchFamily="34" charset="-122"/>
                </a:rPr>
                <a:t>数据集</a:t>
              </a:r>
              <a:r>
                <a:rPr lang="en-US" altLang="zh-CN" dirty="0">
                  <a:solidFill>
                    <a:srgbClr val="9900FF"/>
                  </a:solidFill>
                  <a:latin typeface="微软雅黑" panose="020B0503020204020204" pitchFamily="34" charset="-122"/>
                  <a:ea typeface="微软雅黑" panose="020B0503020204020204" pitchFamily="34" charset="-122"/>
                </a:rPr>
                <a:t>n</a:t>
              </a:r>
            </a:p>
          </p:txBody>
        </p:sp>
        <p:sp>
          <p:nvSpPr>
            <p:cNvPr id="20" name="Line 21"/>
            <p:cNvSpPr>
              <a:spLocks noChangeShapeType="1"/>
            </p:cNvSpPr>
            <p:nvPr/>
          </p:nvSpPr>
          <p:spPr bwMode="auto">
            <a:xfrm>
              <a:off x="4560" y="2337"/>
              <a:ext cx="0" cy="53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21" name="Line 22"/>
            <p:cNvSpPr>
              <a:spLocks noChangeShapeType="1"/>
            </p:cNvSpPr>
            <p:nvPr/>
          </p:nvSpPr>
          <p:spPr bwMode="auto">
            <a:xfrm>
              <a:off x="4164" y="2762"/>
              <a:ext cx="795" cy="0"/>
            </a:xfrm>
            <a:prstGeom prst="line">
              <a:avLst/>
            </a:prstGeom>
            <a:noFill/>
            <a:ln w="6350">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grpSp>
      <p:sp>
        <p:nvSpPr>
          <p:cNvPr id="24" name="矩形 23"/>
          <p:cNvSpPr/>
          <p:nvPr/>
        </p:nvSpPr>
        <p:spPr>
          <a:xfrm>
            <a:off x="1023399" y="499395"/>
            <a:ext cx="2904962" cy="461665"/>
          </a:xfrm>
          <a:prstGeom prst="rect">
            <a:avLst/>
          </a:prstGeom>
        </p:spPr>
        <p:txBody>
          <a:bodyPr wrap="none">
            <a:spAutoFit/>
          </a:bodyPr>
          <a:lstStyle/>
          <a:p>
            <a:r>
              <a:rPr lang="en-US" altLang="zh-CN" sz="2400" dirty="0" smtClean="0">
                <a:solidFill>
                  <a:srgbClr val="EC32FA"/>
                </a:solidFill>
                <a:latin typeface="微软雅黑" panose="020B0503020204020204" pitchFamily="34" charset="-122"/>
                <a:ea typeface="微软雅黑" panose="020B0503020204020204" pitchFamily="34" charset="-122"/>
              </a:rPr>
              <a:t>2.2.1  </a:t>
            </a:r>
            <a:r>
              <a:rPr lang="zh-CN" altLang="en-US" sz="2400" dirty="0" smtClean="0">
                <a:solidFill>
                  <a:srgbClr val="EC32FA"/>
                </a:solidFill>
                <a:latin typeface="微软雅黑" panose="020B0503020204020204" pitchFamily="34" charset="-122"/>
                <a:ea typeface="微软雅黑" panose="020B0503020204020204" pitchFamily="34" charset="-122"/>
              </a:rPr>
              <a:t>人工管理阶段</a:t>
            </a:r>
            <a:endParaRPr lang="zh-CN" altLang="en-US" sz="2400" dirty="0">
              <a:solidFill>
                <a:srgbClr val="EC32FA"/>
              </a:solidFill>
              <a:latin typeface="微软雅黑" panose="020B0503020204020204" pitchFamily="34" charset="-122"/>
              <a:ea typeface="微软雅黑" panose="020B0503020204020204" pitchFamily="34" charset="-122"/>
            </a:endParaRPr>
          </a:p>
        </p:txBody>
      </p:sp>
      <p:sp>
        <p:nvSpPr>
          <p:cNvPr id="25" name="矩形 24"/>
          <p:cNvSpPr/>
          <p:nvPr/>
        </p:nvSpPr>
        <p:spPr>
          <a:xfrm>
            <a:off x="2604922" y="4919709"/>
            <a:ext cx="2646878" cy="461665"/>
          </a:xfrm>
          <a:prstGeom prst="rect">
            <a:avLst/>
          </a:prstGeom>
        </p:spPr>
        <p:txBody>
          <a:bodyPr wrap="none">
            <a:spAutoFit/>
          </a:bodyPr>
          <a:lstStyle/>
          <a:p>
            <a:pPr>
              <a:spcBef>
                <a:spcPct val="50000"/>
              </a:spcBef>
              <a:buSzPct val="85000"/>
            </a:pPr>
            <a:r>
              <a:rPr lang="zh-CN" altLang="en-US" sz="2400" b="0" dirty="0" smtClean="0">
                <a:solidFill>
                  <a:srgbClr val="0000FF"/>
                </a:solidFill>
                <a:latin typeface="微软雅黑" panose="020B0503020204020204" pitchFamily="34" charset="-122"/>
                <a:ea typeface="微软雅黑" panose="020B0503020204020204" pitchFamily="34" charset="-122"/>
              </a:rPr>
              <a:t>数据在程序的外部</a:t>
            </a:r>
            <a:endParaRPr lang="zh-CN" altLang="en-US" sz="2400" b="0" dirty="0">
              <a:solidFill>
                <a:srgbClr val="0000FF"/>
              </a:solidFill>
              <a:latin typeface="微软雅黑" panose="020B0503020204020204" pitchFamily="34" charset="-122"/>
              <a:ea typeface="微软雅黑" panose="020B0503020204020204" pitchFamily="34" charset="-122"/>
            </a:endParaRPr>
          </a:p>
        </p:txBody>
      </p:sp>
      <p:sp>
        <p:nvSpPr>
          <p:cNvPr id="26" name="矩形 25"/>
          <p:cNvSpPr/>
          <p:nvPr/>
        </p:nvSpPr>
        <p:spPr>
          <a:xfrm>
            <a:off x="6764522" y="4952483"/>
            <a:ext cx="2646878" cy="461665"/>
          </a:xfrm>
          <a:prstGeom prst="rect">
            <a:avLst/>
          </a:prstGeom>
        </p:spPr>
        <p:txBody>
          <a:bodyPr wrap="none">
            <a:spAutoFit/>
          </a:bodyPr>
          <a:lstStyle/>
          <a:p>
            <a:pPr>
              <a:spcBef>
                <a:spcPct val="50000"/>
              </a:spcBef>
              <a:buSzPct val="85000"/>
            </a:pPr>
            <a:r>
              <a:rPr lang="zh-CN" altLang="en-US" sz="2400" b="0" dirty="0" smtClean="0">
                <a:solidFill>
                  <a:srgbClr val="0000FF"/>
                </a:solidFill>
                <a:latin typeface="微软雅黑" panose="020B0503020204020204" pitchFamily="34" charset="-122"/>
                <a:ea typeface="微软雅黑" panose="020B0503020204020204" pitchFamily="34" charset="-122"/>
              </a:rPr>
              <a:t>数据在程序的内部</a:t>
            </a:r>
            <a:endParaRPr lang="zh-CN" altLang="en-US" sz="2400" b="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3979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5358" y="592090"/>
            <a:ext cx="10258697" cy="3416320"/>
          </a:xfrm>
          <a:prstGeom prst="rect">
            <a:avLst/>
          </a:prstGeom>
        </p:spPr>
        <p:txBody>
          <a:bodyPr wrap="square">
            <a:spAutoFit/>
          </a:bodyPr>
          <a:lstStyle/>
          <a:p>
            <a:pPr>
              <a:lnSpc>
                <a:spcPct val="150000"/>
              </a:lnSpc>
              <a:spcBef>
                <a:spcPct val="0"/>
              </a:spcBef>
            </a:pPr>
            <a:r>
              <a:rPr lang="en-US" altLang="zh-CN" sz="2400" dirty="0" smtClean="0">
                <a:solidFill>
                  <a:srgbClr val="EC32FA"/>
                </a:solidFill>
                <a:latin typeface="微软雅黑" panose="020B0503020204020204" pitchFamily="34" charset="-122"/>
                <a:ea typeface="微软雅黑" panose="020B0503020204020204" pitchFamily="34" charset="-122"/>
              </a:rPr>
              <a:t>2.2.2  </a:t>
            </a:r>
            <a:r>
              <a:rPr lang="zh-CN" altLang="en-US" sz="2400" dirty="0" smtClean="0">
                <a:solidFill>
                  <a:srgbClr val="EC32FA"/>
                </a:solidFill>
                <a:latin typeface="微软雅黑" panose="020B0503020204020204" pitchFamily="34" charset="-122"/>
                <a:ea typeface="微软雅黑" panose="020B0503020204020204" pitchFamily="34" charset="-122"/>
              </a:rPr>
              <a:t>文件系统阶段</a:t>
            </a:r>
            <a:endParaRPr lang="en-US" altLang="zh-CN" sz="2400" dirty="0" smtClean="0">
              <a:solidFill>
                <a:srgbClr val="EC32FA"/>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smtClean="0">
                <a:solidFill>
                  <a:srgbClr val="EC32FA"/>
                </a:solidFill>
                <a:latin typeface="微软雅黑" panose="020B0503020204020204" pitchFamily="34" charset="-122"/>
                <a:ea typeface="微软雅黑" panose="020B0503020204020204" pitchFamily="34" charset="-122"/>
              </a:rPr>
              <a:t>文件系统阶段</a:t>
            </a:r>
            <a:r>
              <a:rPr lang="zh-CN" altLang="en-US" sz="2400" dirty="0" smtClean="0">
                <a:solidFill>
                  <a:srgbClr val="8D3FFF"/>
                </a:solidFill>
                <a:latin typeface="微软雅黑" panose="020B0503020204020204" pitchFamily="34" charset="-122"/>
                <a:ea typeface="微软雅黑" panose="020B0503020204020204" pitchFamily="34" charset="-122"/>
              </a:rPr>
              <a:t>（从</a:t>
            </a:r>
            <a:r>
              <a:rPr lang="en-US" altLang="zh-CN" sz="2400" dirty="0" smtClean="0">
                <a:solidFill>
                  <a:srgbClr val="8D3FFF"/>
                </a:solidFill>
                <a:latin typeface="微软雅黑" panose="020B0503020204020204" pitchFamily="34" charset="-122"/>
                <a:ea typeface="微软雅黑" panose="020B0503020204020204" pitchFamily="34" charset="-122"/>
              </a:rPr>
              <a:t>20</a:t>
            </a:r>
            <a:r>
              <a:rPr lang="zh-CN" altLang="en-US" sz="2400" dirty="0" smtClean="0">
                <a:solidFill>
                  <a:srgbClr val="8D3FFF"/>
                </a:solidFill>
                <a:latin typeface="微软雅黑" panose="020B0503020204020204" pitchFamily="34" charset="-122"/>
                <a:ea typeface="微软雅黑" panose="020B0503020204020204" pitchFamily="34" charset="-122"/>
              </a:rPr>
              <a:t>世纪</a:t>
            </a:r>
            <a:r>
              <a:rPr lang="en-US" altLang="zh-CN" sz="2400" dirty="0" smtClean="0">
                <a:solidFill>
                  <a:srgbClr val="8D3FFF"/>
                </a:solidFill>
                <a:latin typeface="微软雅黑" panose="020B0503020204020204" pitchFamily="34" charset="-122"/>
                <a:ea typeface="微软雅黑" panose="020B0503020204020204" pitchFamily="34" charset="-122"/>
              </a:rPr>
              <a:t>50</a:t>
            </a:r>
            <a:r>
              <a:rPr lang="zh-CN" altLang="en-US" sz="2400" dirty="0" smtClean="0">
                <a:solidFill>
                  <a:srgbClr val="8D3FFF"/>
                </a:solidFill>
                <a:latin typeface="微软雅黑" panose="020B0503020204020204" pitchFamily="34" charset="-122"/>
                <a:ea typeface="微软雅黑" panose="020B0503020204020204" pitchFamily="34" charset="-122"/>
              </a:rPr>
              <a:t>年代后期到</a:t>
            </a:r>
            <a:r>
              <a:rPr lang="en-US" altLang="zh-CN" sz="2400" dirty="0" smtClean="0">
                <a:solidFill>
                  <a:srgbClr val="8D3FFF"/>
                </a:solidFill>
                <a:latin typeface="微软雅黑" panose="020B0503020204020204" pitchFamily="34" charset="-122"/>
                <a:ea typeface="微软雅黑" panose="020B0503020204020204" pitchFamily="34" charset="-122"/>
              </a:rPr>
              <a:t>20</a:t>
            </a:r>
            <a:r>
              <a:rPr lang="zh-CN" altLang="en-US" sz="2400" dirty="0" smtClean="0">
                <a:solidFill>
                  <a:srgbClr val="8D3FFF"/>
                </a:solidFill>
                <a:latin typeface="微软雅黑" panose="020B0503020204020204" pitchFamily="34" charset="-122"/>
                <a:ea typeface="微软雅黑" panose="020B0503020204020204" pitchFamily="34" charset="-122"/>
              </a:rPr>
              <a:t>世纪</a:t>
            </a:r>
            <a:r>
              <a:rPr lang="en-US" altLang="zh-CN" sz="2400" dirty="0" smtClean="0">
                <a:solidFill>
                  <a:srgbClr val="8D3FFF"/>
                </a:solidFill>
                <a:latin typeface="微软雅黑" panose="020B0503020204020204" pitchFamily="34" charset="-122"/>
                <a:ea typeface="微软雅黑" panose="020B0503020204020204" pitchFamily="34" charset="-122"/>
              </a:rPr>
              <a:t>60</a:t>
            </a:r>
            <a:r>
              <a:rPr lang="zh-CN" altLang="en-US" sz="2400" dirty="0" smtClean="0">
                <a:solidFill>
                  <a:srgbClr val="8D3FFF"/>
                </a:solidFill>
                <a:latin typeface="微软雅黑" panose="020B0503020204020204" pitchFamily="34" charset="-122"/>
                <a:ea typeface="微软雅黑" panose="020B0503020204020204" pitchFamily="34" charset="-122"/>
              </a:rPr>
              <a:t>年代中期）</a:t>
            </a:r>
            <a:r>
              <a:rPr lang="zh-CN" altLang="en-US" sz="2400" dirty="0" smtClean="0">
                <a:solidFill>
                  <a:srgbClr val="0000FF"/>
                </a:solidFill>
                <a:latin typeface="微软雅黑" panose="020B0503020204020204" pitchFamily="34" charset="-122"/>
                <a:ea typeface="微软雅黑" panose="020B0503020204020204" pitchFamily="34" charset="-122"/>
              </a:rPr>
              <a:t>是计算机数据管理技术经历的第二个阶段。</a:t>
            </a:r>
            <a:r>
              <a:rPr lang="zh-CN" altLang="en-US" sz="2400" dirty="0" smtClean="0">
                <a:solidFill>
                  <a:srgbClr val="8D3FFF"/>
                </a:solidFill>
                <a:latin typeface="微软雅黑" panose="020B0503020204020204" pitchFamily="34" charset="-122"/>
                <a:ea typeface="微软雅黑" panose="020B0503020204020204" pitchFamily="34" charset="-122"/>
              </a:rPr>
              <a:t>其特点是：数据可以长期保存，文件多样化和结构化，文件系统管理数据。</a:t>
            </a:r>
          </a:p>
          <a:p>
            <a:pPr indent="576000">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rPr>
              <a:t>文件系统比人工管理阶段有了很大的改进，但仍存数据冗余度大，数据独立性较差和数据联系弱等缺点。 </a:t>
            </a:r>
            <a:endParaRPr lang="zh-CN" altLang="en-US" sz="2400" dirty="0">
              <a:solidFill>
                <a:srgbClr val="0000FF"/>
              </a:solidFill>
            </a:endParaRPr>
          </a:p>
        </p:txBody>
      </p:sp>
    </p:spTree>
    <p:extLst>
      <p:ext uri="{BB962C8B-B14F-4D97-AF65-F5344CB8AC3E}">
        <p14:creationId xmlns:p14="http://schemas.microsoft.com/office/powerpoint/2010/main" val="1218421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2"/>
          <p:cNvGrpSpPr>
            <a:grpSpLocks/>
          </p:cNvGrpSpPr>
          <p:nvPr/>
        </p:nvGrpSpPr>
        <p:grpSpPr bwMode="auto">
          <a:xfrm>
            <a:off x="2327367" y="2286000"/>
            <a:ext cx="7620000" cy="2667000"/>
            <a:chOff x="720" y="1440"/>
            <a:chExt cx="4800" cy="1680"/>
          </a:xfrm>
        </p:grpSpPr>
        <p:sp>
          <p:nvSpPr>
            <p:cNvPr id="4" name="Rectangle 6"/>
            <p:cNvSpPr>
              <a:spLocks noChangeArrowheads="1"/>
            </p:cNvSpPr>
            <p:nvPr/>
          </p:nvSpPr>
          <p:spPr bwMode="auto">
            <a:xfrm>
              <a:off x="742" y="1456"/>
              <a:ext cx="1111" cy="381"/>
            </a:xfrm>
            <a:prstGeom prst="rect">
              <a:avLst/>
            </a:prstGeom>
            <a:solidFill>
              <a:srgbClr val="FFFFFF"/>
            </a:solidFill>
            <a:ln w="6350">
              <a:solidFill>
                <a:srgbClr val="000000"/>
              </a:solidFill>
              <a:miter lim="800000"/>
              <a:headEnd/>
              <a:tailEnd/>
            </a:ln>
          </p:spPr>
          <p:txBody>
            <a:bodyPr lIns="36000" tIns="36000" rIns="0" bIns="0"/>
            <a:lstStyle/>
            <a:p>
              <a:pPr>
                <a:lnSpc>
                  <a:spcPct val="150000"/>
                </a:lnSpc>
                <a:spcBef>
                  <a:spcPct val="0"/>
                </a:spcBef>
              </a:pPr>
              <a:r>
                <a:rPr lang="zh-CN" altLang="en-US" dirty="0"/>
                <a:t>财务应用程序</a:t>
              </a:r>
            </a:p>
          </p:txBody>
        </p:sp>
        <p:sp>
          <p:nvSpPr>
            <p:cNvPr id="5" name="Oval 7"/>
            <p:cNvSpPr>
              <a:spLocks noChangeArrowheads="1"/>
            </p:cNvSpPr>
            <p:nvPr/>
          </p:nvSpPr>
          <p:spPr bwMode="auto">
            <a:xfrm>
              <a:off x="4140" y="1440"/>
              <a:ext cx="1380" cy="381"/>
            </a:xfrm>
            <a:prstGeom prst="ellipse">
              <a:avLst/>
            </a:prstGeom>
            <a:solidFill>
              <a:srgbClr val="FFFFFF"/>
            </a:solidFill>
            <a:ln w="6350">
              <a:solidFill>
                <a:srgbClr val="000000"/>
              </a:solidFill>
              <a:round/>
              <a:headEnd/>
              <a:tailEnd/>
            </a:ln>
          </p:spPr>
          <p:txBody>
            <a:bodyPr lIns="0" tIns="0" rIns="0" bIns="0"/>
            <a:lstStyle/>
            <a:p>
              <a:pPr>
                <a:lnSpc>
                  <a:spcPct val="130000"/>
                </a:lnSpc>
                <a:spcBef>
                  <a:spcPct val="0"/>
                </a:spcBef>
              </a:pPr>
              <a:r>
                <a:rPr lang="zh-CN" altLang="en-US"/>
                <a:t>财务数据文件</a:t>
              </a:r>
            </a:p>
          </p:txBody>
        </p:sp>
        <p:sp>
          <p:nvSpPr>
            <p:cNvPr id="6" name="Rectangle 8"/>
            <p:cNvSpPr>
              <a:spLocks noChangeArrowheads="1"/>
            </p:cNvSpPr>
            <p:nvPr/>
          </p:nvSpPr>
          <p:spPr bwMode="auto">
            <a:xfrm>
              <a:off x="722" y="2739"/>
              <a:ext cx="1110" cy="381"/>
            </a:xfrm>
            <a:prstGeom prst="rect">
              <a:avLst/>
            </a:prstGeom>
            <a:solidFill>
              <a:srgbClr val="FFFFFF"/>
            </a:solidFill>
            <a:ln w="6350">
              <a:solidFill>
                <a:srgbClr val="000000"/>
              </a:solidFill>
              <a:miter lim="800000"/>
              <a:headEnd/>
              <a:tailEnd/>
            </a:ln>
          </p:spPr>
          <p:txBody>
            <a:bodyPr lIns="36000" tIns="36000" rIns="0" bIns="0"/>
            <a:lstStyle/>
            <a:p>
              <a:pPr>
                <a:lnSpc>
                  <a:spcPct val="150000"/>
                </a:lnSpc>
                <a:spcBef>
                  <a:spcPct val="0"/>
                </a:spcBef>
              </a:pPr>
              <a:r>
                <a:rPr lang="zh-CN" altLang="en-US"/>
                <a:t>销售应用程序</a:t>
              </a:r>
            </a:p>
          </p:txBody>
        </p:sp>
        <p:sp>
          <p:nvSpPr>
            <p:cNvPr id="7" name="Rectangle 9"/>
            <p:cNvSpPr>
              <a:spLocks noChangeArrowheads="1"/>
            </p:cNvSpPr>
            <p:nvPr/>
          </p:nvSpPr>
          <p:spPr bwMode="auto">
            <a:xfrm>
              <a:off x="720" y="2089"/>
              <a:ext cx="1111" cy="382"/>
            </a:xfrm>
            <a:prstGeom prst="rect">
              <a:avLst/>
            </a:prstGeom>
            <a:solidFill>
              <a:srgbClr val="FFFFFF"/>
            </a:solidFill>
            <a:ln w="6350">
              <a:solidFill>
                <a:srgbClr val="000000"/>
              </a:solidFill>
              <a:miter lim="800000"/>
              <a:headEnd/>
              <a:tailEnd/>
            </a:ln>
          </p:spPr>
          <p:txBody>
            <a:bodyPr lIns="36000" tIns="36000" rIns="0" bIns="0"/>
            <a:lstStyle/>
            <a:p>
              <a:pPr>
                <a:lnSpc>
                  <a:spcPct val="150000"/>
                </a:lnSpc>
                <a:spcBef>
                  <a:spcPct val="0"/>
                </a:spcBef>
              </a:pPr>
              <a:r>
                <a:rPr lang="zh-CN" altLang="en-US"/>
                <a:t>人事应用程序</a:t>
              </a:r>
            </a:p>
          </p:txBody>
        </p:sp>
        <p:sp>
          <p:nvSpPr>
            <p:cNvPr id="8" name="Oval 10"/>
            <p:cNvSpPr>
              <a:spLocks noChangeArrowheads="1"/>
            </p:cNvSpPr>
            <p:nvPr/>
          </p:nvSpPr>
          <p:spPr bwMode="auto">
            <a:xfrm>
              <a:off x="4101" y="2106"/>
              <a:ext cx="1380" cy="381"/>
            </a:xfrm>
            <a:prstGeom prst="ellipse">
              <a:avLst/>
            </a:prstGeom>
            <a:solidFill>
              <a:srgbClr val="FFFFFF"/>
            </a:solidFill>
            <a:ln w="6350">
              <a:solidFill>
                <a:srgbClr val="000000"/>
              </a:solidFill>
              <a:round/>
              <a:headEnd/>
              <a:tailEnd/>
            </a:ln>
          </p:spPr>
          <p:txBody>
            <a:bodyPr lIns="0" tIns="0" rIns="0" bIns="0"/>
            <a:lstStyle/>
            <a:p>
              <a:pPr>
                <a:lnSpc>
                  <a:spcPct val="130000"/>
                </a:lnSpc>
                <a:spcBef>
                  <a:spcPct val="0"/>
                </a:spcBef>
              </a:pPr>
              <a:r>
                <a:rPr lang="zh-CN" altLang="en-US"/>
                <a:t>人事数据文件</a:t>
              </a:r>
            </a:p>
          </p:txBody>
        </p:sp>
        <p:sp>
          <p:nvSpPr>
            <p:cNvPr id="9" name="Oval 11"/>
            <p:cNvSpPr>
              <a:spLocks noChangeArrowheads="1"/>
            </p:cNvSpPr>
            <p:nvPr/>
          </p:nvSpPr>
          <p:spPr bwMode="auto">
            <a:xfrm>
              <a:off x="4093" y="2739"/>
              <a:ext cx="1379" cy="381"/>
            </a:xfrm>
            <a:prstGeom prst="ellipse">
              <a:avLst/>
            </a:prstGeom>
            <a:solidFill>
              <a:srgbClr val="FFFFFF"/>
            </a:solidFill>
            <a:ln w="6350">
              <a:solidFill>
                <a:srgbClr val="000000"/>
              </a:solidFill>
              <a:round/>
              <a:headEnd/>
              <a:tailEnd/>
            </a:ln>
          </p:spPr>
          <p:txBody>
            <a:bodyPr lIns="0" tIns="0" rIns="0" bIns="0"/>
            <a:lstStyle/>
            <a:p>
              <a:pPr>
                <a:lnSpc>
                  <a:spcPct val="130000"/>
                </a:lnSpc>
                <a:spcBef>
                  <a:spcPct val="0"/>
                </a:spcBef>
              </a:pPr>
              <a:r>
                <a:rPr lang="zh-CN" altLang="en-US"/>
                <a:t>销售数据文件</a:t>
              </a:r>
            </a:p>
          </p:txBody>
        </p:sp>
        <p:sp>
          <p:nvSpPr>
            <p:cNvPr id="10" name="AutoShape 12"/>
            <p:cNvSpPr>
              <a:spLocks noChangeArrowheads="1"/>
            </p:cNvSpPr>
            <p:nvPr/>
          </p:nvSpPr>
          <p:spPr bwMode="auto">
            <a:xfrm>
              <a:off x="2636" y="1640"/>
              <a:ext cx="702" cy="1247"/>
            </a:xfrm>
            <a:prstGeom prst="roundRect">
              <a:avLst>
                <a:gd name="adj" fmla="val 16667"/>
              </a:avLst>
            </a:prstGeom>
            <a:solidFill>
              <a:srgbClr val="FFFFFF"/>
            </a:solidFill>
            <a:ln w="6350">
              <a:solidFill>
                <a:srgbClr val="000000"/>
              </a:solidFill>
              <a:round/>
              <a:headEnd/>
              <a:tailEnd/>
            </a:ln>
          </p:spPr>
          <p:txBody>
            <a:bodyPr/>
            <a:lstStyle/>
            <a:p>
              <a:pPr>
                <a:lnSpc>
                  <a:spcPct val="150000"/>
                </a:lnSpc>
                <a:spcBef>
                  <a:spcPts val="300"/>
                </a:spcBef>
              </a:pPr>
              <a:endParaRPr lang="zh-CN" altLang="en-US"/>
            </a:p>
            <a:p>
              <a:pPr>
                <a:spcBef>
                  <a:spcPts val="300"/>
                </a:spcBef>
              </a:pPr>
              <a:r>
                <a:rPr lang="zh-CN" altLang="en-US"/>
                <a:t>文件管理系统</a:t>
              </a:r>
            </a:p>
            <a:p>
              <a:pPr>
                <a:lnSpc>
                  <a:spcPct val="150000"/>
                </a:lnSpc>
                <a:spcBef>
                  <a:spcPct val="0"/>
                </a:spcBef>
              </a:pPr>
              <a:endParaRPr lang="zh-CN" altLang="en-US"/>
            </a:p>
          </p:txBody>
        </p:sp>
        <p:sp>
          <p:nvSpPr>
            <p:cNvPr id="11" name="Line 14"/>
            <p:cNvSpPr>
              <a:spLocks noChangeShapeType="1"/>
            </p:cNvSpPr>
            <p:nvPr/>
          </p:nvSpPr>
          <p:spPr bwMode="auto">
            <a:xfrm flipV="1">
              <a:off x="2619" y="2357"/>
              <a:ext cx="724" cy="0"/>
            </a:xfrm>
            <a:prstGeom prst="line">
              <a:avLst/>
            </a:prstGeom>
            <a:noFill/>
            <a:ln w="1587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5"/>
            <p:cNvSpPr>
              <a:spLocks noChangeShapeType="1"/>
            </p:cNvSpPr>
            <p:nvPr/>
          </p:nvSpPr>
          <p:spPr bwMode="auto">
            <a:xfrm flipV="1">
              <a:off x="2641" y="2732"/>
              <a:ext cx="724" cy="0"/>
            </a:xfrm>
            <a:prstGeom prst="line">
              <a:avLst/>
            </a:prstGeom>
            <a:noFill/>
            <a:ln w="1587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6"/>
            <p:cNvSpPr>
              <a:spLocks noChangeShapeType="1"/>
            </p:cNvSpPr>
            <p:nvPr/>
          </p:nvSpPr>
          <p:spPr bwMode="auto">
            <a:xfrm>
              <a:off x="1863" y="1643"/>
              <a:ext cx="772" cy="19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Line 17"/>
            <p:cNvSpPr>
              <a:spLocks noChangeShapeType="1"/>
            </p:cNvSpPr>
            <p:nvPr/>
          </p:nvSpPr>
          <p:spPr bwMode="auto">
            <a:xfrm>
              <a:off x="1837" y="2292"/>
              <a:ext cx="773" cy="64"/>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18"/>
            <p:cNvSpPr>
              <a:spLocks noChangeShapeType="1"/>
            </p:cNvSpPr>
            <p:nvPr/>
          </p:nvSpPr>
          <p:spPr bwMode="auto">
            <a:xfrm flipV="1">
              <a:off x="1851" y="2733"/>
              <a:ext cx="772" cy="19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19"/>
            <p:cNvSpPr>
              <a:spLocks noChangeShapeType="1"/>
            </p:cNvSpPr>
            <p:nvPr/>
          </p:nvSpPr>
          <p:spPr bwMode="auto">
            <a:xfrm flipV="1">
              <a:off x="3356" y="1640"/>
              <a:ext cx="772" cy="19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20"/>
            <p:cNvSpPr>
              <a:spLocks noChangeShapeType="1"/>
            </p:cNvSpPr>
            <p:nvPr/>
          </p:nvSpPr>
          <p:spPr bwMode="auto">
            <a:xfrm flipV="1">
              <a:off x="3338" y="2298"/>
              <a:ext cx="772" cy="64"/>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Line 21"/>
            <p:cNvSpPr>
              <a:spLocks noChangeShapeType="1"/>
            </p:cNvSpPr>
            <p:nvPr/>
          </p:nvSpPr>
          <p:spPr bwMode="auto">
            <a:xfrm>
              <a:off x="3322" y="2727"/>
              <a:ext cx="772" cy="19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13"/>
            <p:cNvSpPr>
              <a:spLocks noChangeShapeType="1"/>
            </p:cNvSpPr>
            <p:nvPr/>
          </p:nvSpPr>
          <p:spPr bwMode="auto">
            <a:xfrm flipV="1">
              <a:off x="2620" y="1826"/>
              <a:ext cx="724" cy="0"/>
            </a:xfrm>
            <a:prstGeom prst="line">
              <a:avLst/>
            </a:prstGeom>
            <a:noFill/>
            <a:ln w="1587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矩形 19"/>
          <p:cNvSpPr/>
          <p:nvPr/>
        </p:nvSpPr>
        <p:spPr>
          <a:xfrm>
            <a:off x="3707994" y="1089095"/>
            <a:ext cx="4806124" cy="707886"/>
          </a:xfrm>
          <a:prstGeom prst="rect">
            <a:avLst/>
          </a:prstGeom>
        </p:spPr>
        <p:txBody>
          <a:bodyPr wrap="none">
            <a:spAutoFit/>
          </a:bodyPr>
          <a:lstStyle/>
          <a:p>
            <a:r>
              <a:rPr lang="en-US" altLang="zh-CN" sz="4000" b="1" dirty="0" smtClean="0">
                <a:solidFill>
                  <a:srgbClr val="EC32FA"/>
                </a:solidFill>
                <a:latin typeface="微软雅黑" panose="020B0503020204020204" pitchFamily="34" charset="-122"/>
                <a:ea typeface="微软雅黑" panose="020B0503020204020204" pitchFamily="34" charset="-122"/>
              </a:rPr>
              <a:t>2.2.2  </a:t>
            </a:r>
            <a:r>
              <a:rPr lang="zh-CN" altLang="en-US" sz="4000" b="1" dirty="0" smtClean="0">
                <a:solidFill>
                  <a:srgbClr val="EC32FA"/>
                </a:solidFill>
                <a:latin typeface="微软雅黑" panose="020B0503020204020204" pitchFamily="34" charset="-122"/>
                <a:ea typeface="微软雅黑" panose="020B0503020204020204" pitchFamily="34" charset="-122"/>
              </a:rPr>
              <a:t>文件系统阶段</a:t>
            </a:r>
            <a:endParaRPr lang="zh-CN" altLang="en-US" sz="4000" b="1" dirty="0">
              <a:solidFill>
                <a:srgbClr val="EC32F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225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6318" y="359581"/>
            <a:ext cx="10337075" cy="3416320"/>
          </a:xfrm>
          <a:prstGeom prst="rect">
            <a:avLst/>
          </a:prstGeom>
        </p:spPr>
        <p:txBody>
          <a:bodyPr wrap="square">
            <a:spAutoFit/>
          </a:bodyPr>
          <a:lstStyle/>
          <a:p>
            <a:pPr>
              <a:lnSpc>
                <a:spcPct val="150000"/>
              </a:lnSpc>
              <a:spcBef>
                <a:spcPct val="0"/>
              </a:spcBef>
            </a:pPr>
            <a:r>
              <a:rPr lang="en-US" altLang="zh-CN" sz="2400" dirty="0" smtClean="0">
                <a:solidFill>
                  <a:srgbClr val="EC32FA"/>
                </a:solidFill>
                <a:latin typeface="微软雅黑" panose="020B0503020204020204" pitchFamily="34" charset="-122"/>
                <a:ea typeface="微软雅黑" panose="020B0503020204020204" pitchFamily="34" charset="-122"/>
              </a:rPr>
              <a:t>2.2.3  </a:t>
            </a:r>
            <a:r>
              <a:rPr lang="zh-CN" altLang="en-US" sz="2400" dirty="0" smtClean="0">
                <a:solidFill>
                  <a:srgbClr val="EC32FA"/>
                </a:solidFill>
                <a:latin typeface="微软雅黑" panose="020B0503020204020204" pitchFamily="34" charset="-122"/>
                <a:ea typeface="微软雅黑" panose="020B0503020204020204" pitchFamily="34" charset="-122"/>
              </a:rPr>
              <a:t>数据库系统阶段</a:t>
            </a:r>
            <a:endParaRPr lang="en-US" altLang="zh-CN" sz="2400" dirty="0" smtClean="0">
              <a:solidFill>
                <a:srgbClr val="EC32FA"/>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smtClean="0">
                <a:solidFill>
                  <a:srgbClr val="EC32FA"/>
                </a:solidFill>
                <a:latin typeface="微软雅黑" panose="020B0503020204020204" pitchFamily="34" charset="-122"/>
                <a:ea typeface="微软雅黑" panose="020B0503020204020204" pitchFamily="34" charset="-122"/>
              </a:rPr>
              <a:t>数据库系统阶段</a:t>
            </a:r>
            <a:r>
              <a:rPr lang="zh-CN" altLang="en-US" sz="2400" dirty="0" smtClean="0">
                <a:solidFill>
                  <a:srgbClr val="8D3FFF"/>
                </a:solidFill>
                <a:latin typeface="微软雅黑" panose="020B0503020204020204" pitchFamily="34" charset="-122"/>
                <a:ea typeface="微软雅黑" panose="020B0503020204020204" pitchFamily="34" charset="-122"/>
              </a:rPr>
              <a:t>（从</a:t>
            </a:r>
            <a:r>
              <a:rPr lang="en-US" altLang="zh-CN" sz="2400" dirty="0" smtClean="0">
                <a:solidFill>
                  <a:srgbClr val="8D3FFF"/>
                </a:solidFill>
                <a:latin typeface="微软雅黑" panose="020B0503020204020204" pitchFamily="34" charset="-122"/>
                <a:ea typeface="微软雅黑" panose="020B0503020204020204" pitchFamily="34" charset="-122"/>
              </a:rPr>
              <a:t>20</a:t>
            </a:r>
            <a:r>
              <a:rPr lang="zh-CN" altLang="en-US" sz="2400" dirty="0" smtClean="0">
                <a:solidFill>
                  <a:srgbClr val="8D3FFF"/>
                </a:solidFill>
                <a:latin typeface="微软雅黑" panose="020B0503020204020204" pitchFamily="34" charset="-122"/>
                <a:ea typeface="微软雅黑" panose="020B0503020204020204" pitchFamily="34" charset="-122"/>
              </a:rPr>
              <a:t>世纪</a:t>
            </a:r>
            <a:r>
              <a:rPr lang="en-US" altLang="zh-CN" sz="2400" dirty="0" smtClean="0">
                <a:solidFill>
                  <a:srgbClr val="8D3FFF"/>
                </a:solidFill>
                <a:latin typeface="微软雅黑" panose="020B0503020204020204" pitchFamily="34" charset="-122"/>
                <a:ea typeface="微软雅黑" panose="020B0503020204020204" pitchFamily="34" charset="-122"/>
              </a:rPr>
              <a:t>60</a:t>
            </a:r>
            <a:r>
              <a:rPr lang="zh-CN" altLang="en-US" sz="2400" dirty="0" smtClean="0">
                <a:solidFill>
                  <a:srgbClr val="8D3FFF"/>
                </a:solidFill>
                <a:latin typeface="微软雅黑" panose="020B0503020204020204" pitchFamily="34" charset="-122"/>
                <a:ea typeface="微软雅黑" panose="020B0503020204020204" pitchFamily="34" charset="-122"/>
              </a:rPr>
              <a:t>年代后期至今）</a:t>
            </a:r>
            <a:r>
              <a:rPr lang="zh-CN" altLang="en-US" sz="2400" dirty="0" smtClean="0">
                <a:solidFill>
                  <a:srgbClr val="0000FF"/>
                </a:solidFill>
                <a:latin typeface="微软雅黑" panose="020B0503020204020204" pitchFamily="34" charset="-122"/>
                <a:ea typeface="微软雅黑" panose="020B0503020204020204" pitchFamily="34" charset="-122"/>
              </a:rPr>
              <a:t>是计算机数据管理技术经历的第三个阶段。其特点是：整体数据的结构化</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数据模型</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，数据独立性较高，数据的共享性好，冗余度低，易扩充，并提供了数据的</a:t>
            </a:r>
            <a:r>
              <a:rPr lang="zh-CN" altLang="en-US" sz="2400" dirty="0" smtClean="0">
                <a:solidFill>
                  <a:srgbClr val="EC32FA"/>
                </a:solidFill>
                <a:latin typeface="微软雅黑" panose="020B0503020204020204" pitchFamily="34" charset="-122"/>
                <a:ea typeface="微软雅黑" panose="020B0503020204020204" pitchFamily="34" charset="-122"/>
              </a:rPr>
              <a:t>安全性</a:t>
            </a:r>
            <a:r>
              <a:rPr lang="en-US" altLang="zh-CN" sz="2400" dirty="0" smtClean="0">
                <a:solidFill>
                  <a:srgbClr val="EC32FA"/>
                </a:solidFill>
                <a:latin typeface="微软雅黑" panose="020B0503020204020204" pitchFamily="34" charset="-122"/>
                <a:ea typeface="微软雅黑" panose="020B0503020204020204" pitchFamily="34" charset="-122"/>
              </a:rPr>
              <a:t>(Security)</a:t>
            </a:r>
            <a:r>
              <a:rPr lang="zh-CN" altLang="en-US" sz="2400" dirty="0" smtClean="0">
                <a:solidFill>
                  <a:srgbClr val="EC32FA"/>
                </a:solidFill>
                <a:latin typeface="微软雅黑" panose="020B0503020204020204" pitchFamily="34" charset="-122"/>
                <a:ea typeface="微软雅黑" panose="020B0503020204020204" pitchFamily="34" charset="-122"/>
              </a:rPr>
              <a:t>保护</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C32FA"/>
                </a:solidFill>
                <a:latin typeface="微软雅黑" panose="020B0503020204020204" pitchFamily="34" charset="-122"/>
                <a:ea typeface="微软雅黑" panose="020B0503020204020204" pitchFamily="34" charset="-122"/>
              </a:rPr>
              <a:t>数据的完整性</a:t>
            </a:r>
            <a:r>
              <a:rPr lang="en-US" altLang="zh-CN" sz="2400" dirty="0" smtClean="0">
                <a:solidFill>
                  <a:srgbClr val="EC32FA"/>
                </a:solidFill>
                <a:latin typeface="微软雅黑" panose="020B0503020204020204" pitchFamily="34" charset="-122"/>
                <a:ea typeface="微软雅黑" panose="020B0503020204020204" pitchFamily="34" charset="-122"/>
              </a:rPr>
              <a:t>(Integrity)</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C32FA"/>
                </a:solidFill>
                <a:latin typeface="微软雅黑" panose="020B0503020204020204" pitchFamily="34" charset="-122"/>
                <a:ea typeface="微软雅黑" panose="020B0503020204020204" pitchFamily="34" charset="-122"/>
              </a:rPr>
              <a:t>并发控制</a:t>
            </a:r>
            <a:r>
              <a:rPr lang="en-US" altLang="zh-CN" sz="2400" dirty="0" smtClean="0">
                <a:solidFill>
                  <a:srgbClr val="EC32FA"/>
                </a:solidFill>
                <a:latin typeface="微软雅黑" panose="020B0503020204020204" pitchFamily="34" charset="-122"/>
                <a:ea typeface="微软雅黑" panose="020B0503020204020204" pitchFamily="34" charset="-122"/>
              </a:rPr>
              <a:t>(Concurrent Control)</a:t>
            </a:r>
            <a:r>
              <a:rPr lang="en-US" altLang="zh-CN" sz="2400" dirty="0" smtClean="0">
                <a:solidFill>
                  <a:srgbClr val="0000FF"/>
                </a:solidFill>
                <a:latin typeface="微软雅黑" panose="020B0503020204020204" pitchFamily="34" charset="-122"/>
                <a:ea typeface="微软雅黑" panose="020B0503020204020204" pitchFamily="34" charset="-122"/>
              </a:rPr>
              <a:t> </a:t>
            </a:r>
            <a:r>
              <a:rPr lang="zh-CN" altLang="en-US" sz="2400" dirty="0" smtClean="0">
                <a:solidFill>
                  <a:srgbClr val="0000FF"/>
                </a:solidFill>
                <a:latin typeface="微软雅黑" panose="020B0503020204020204" pitchFamily="34" charset="-122"/>
                <a:ea typeface="微软雅黑" panose="020B0503020204020204" pitchFamily="34" charset="-122"/>
              </a:rPr>
              <a:t>和</a:t>
            </a:r>
            <a:r>
              <a:rPr lang="zh-CN" altLang="en-US" sz="2400" dirty="0" smtClean="0">
                <a:solidFill>
                  <a:srgbClr val="EC32FA"/>
                </a:solidFill>
                <a:latin typeface="微软雅黑" panose="020B0503020204020204" pitchFamily="34" charset="-122"/>
                <a:ea typeface="微软雅黑" panose="020B0503020204020204" pitchFamily="34" charset="-122"/>
              </a:rPr>
              <a:t>数据库恢复</a:t>
            </a:r>
            <a:r>
              <a:rPr lang="en-US" altLang="zh-CN" sz="2400" dirty="0" smtClean="0">
                <a:solidFill>
                  <a:srgbClr val="EC32FA"/>
                </a:solidFill>
                <a:latin typeface="微软雅黑" panose="020B0503020204020204" pitchFamily="34" charset="-122"/>
                <a:ea typeface="微软雅黑" panose="020B0503020204020204" pitchFamily="34" charset="-122"/>
              </a:rPr>
              <a:t>(Recovery)</a:t>
            </a:r>
            <a:r>
              <a:rPr lang="zh-CN" altLang="en-US" sz="2400" dirty="0" smtClean="0">
                <a:solidFill>
                  <a:srgbClr val="0000FF"/>
                </a:solidFill>
                <a:latin typeface="微软雅黑" panose="020B0503020204020204" pitchFamily="34" charset="-122"/>
                <a:ea typeface="微软雅黑" panose="020B0503020204020204" pitchFamily="34" charset="-122"/>
              </a:rPr>
              <a:t>等完整的控制功能。</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6978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
          <p:cNvGrpSpPr>
            <a:grpSpLocks/>
          </p:cNvGrpSpPr>
          <p:nvPr/>
        </p:nvGrpSpPr>
        <p:grpSpPr bwMode="auto">
          <a:xfrm>
            <a:off x="2603866" y="4038600"/>
            <a:ext cx="7620000" cy="1981200"/>
            <a:chOff x="3151" y="5346"/>
            <a:chExt cx="4779" cy="1361"/>
          </a:xfrm>
        </p:grpSpPr>
        <p:sp>
          <p:nvSpPr>
            <p:cNvPr id="4" name="Rectangle 6"/>
            <p:cNvSpPr>
              <a:spLocks noChangeArrowheads="1"/>
            </p:cNvSpPr>
            <p:nvPr/>
          </p:nvSpPr>
          <p:spPr bwMode="auto">
            <a:xfrm>
              <a:off x="3151" y="5346"/>
              <a:ext cx="1191" cy="255"/>
            </a:xfrm>
            <a:prstGeom prst="rect">
              <a:avLst/>
            </a:prstGeom>
            <a:solidFill>
              <a:srgbClr val="FFFFFF"/>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spcBef>
                  <a:spcPct val="0"/>
                </a:spcBef>
              </a:pPr>
              <a:r>
                <a:rPr lang="zh-CN" altLang="en-US" dirty="0">
                  <a:solidFill>
                    <a:srgbClr val="9900FF"/>
                  </a:solidFill>
                  <a:latin typeface="微软雅黑" panose="020B0503020204020204" pitchFamily="34" charset="-122"/>
                  <a:ea typeface="微软雅黑" panose="020B0503020204020204" pitchFamily="34" charset="-122"/>
                </a:rPr>
                <a:t>财务应用程序</a:t>
              </a:r>
            </a:p>
          </p:txBody>
        </p:sp>
        <p:sp>
          <p:nvSpPr>
            <p:cNvPr id="5" name="Rectangle 7"/>
            <p:cNvSpPr>
              <a:spLocks noChangeArrowheads="1"/>
            </p:cNvSpPr>
            <p:nvPr/>
          </p:nvSpPr>
          <p:spPr bwMode="auto">
            <a:xfrm>
              <a:off x="3151" y="5894"/>
              <a:ext cx="1191" cy="255"/>
            </a:xfrm>
            <a:prstGeom prst="rect">
              <a:avLst/>
            </a:prstGeom>
            <a:solidFill>
              <a:srgbClr val="FFFFFF"/>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spcBef>
                  <a:spcPct val="0"/>
                </a:spcBef>
              </a:pPr>
              <a:r>
                <a:rPr lang="zh-CN" altLang="en-US" dirty="0">
                  <a:solidFill>
                    <a:srgbClr val="9900FF"/>
                  </a:solidFill>
                  <a:latin typeface="微软雅黑" panose="020B0503020204020204" pitchFamily="34" charset="-122"/>
                  <a:ea typeface="微软雅黑" panose="020B0503020204020204" pitchFamily="34" charset="-122"/>
                </a:rPr>
                <a:t>人事应用程序</a:t>
              </a:r>
            </a:p>
          </p:txBody>
        </p:sp>
        <p:sp>
          <p:nvSpPr>
            <p:cNvPr id="6" name="Rectangle 8"/>
            <p:cNvSpPr>
              <a:spLocks noChangeArrowheads="1"/>
            </p:cNvSpPr>
            <p:nvPr/>
          </p:nvSpPr>
          <p:spPr bwMode="auto">
            <a:xfrm>
              <a:off x="3151" y="6448"/>
              <a:ext cx="1191" cy="255"/>
            </a:xfrm>
            <a:prstGeom prst="rect">
              <a:avLst/>
            </a:prstGeom>
            <a:solidFill>
              <a:srgbClr val="FFFFFF"/>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spcBef>
                  <a:spcPct val="0"/>
                </a:spcBef>
              </a:pPr>
              <a:r>
                <a:rPr lang="zh-CN" altLang="en-US" dirty="0">
                  <a:solidFill>
                    <a:srgbClr val="9900FF"/>
                  </a:solidFill>
                  <a:latin typeface="微软雅黑" panose="020B0503020204020204" pitchFamily="34" charset="-122"/>
                  <a:ea typeface="微软雅黑" panose="020B0503020204020204" pitchFamily="34" charset="-122"/>
                </a:rPr>
                <a:t>销售应用程序</a:t>
              </a:r>
            </a:p>
          </p:txBody>
        </p:sp>
        <p:sp>
          <p:nvSpPr>
            <p:cNvPr id="7" name="AutoShape 9"/>
            <p:cNvSpPr>
              <a:spLocks noChangeArrowheads="1"/>
            </p:cNvSpPr>
            <p:nvPr/>
          </p:nvSpPr>
          <p:spPr bwMode="auto">
            <a:xfrm>
              <a:off x="4884" y="5747"/>
              <a:ext cx="1474" cy="567"/>
            </a:xfrm>
            <a:prstGeom prst="roundRect">
              <a:avLst>
                <a:gd name="adj" fmla="val 16667"/>
              </a:avLst>
            </a:prstGeom>
            <a:solidFill>
              <a:srgbClr val="FFFFFF"/>
            </a:solid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spcBef>
                  <a:spcPct val="0"/>
                </a:spcBef>
              </a:pPr>
              <a:r>
                <a:rPr lang="zh-CN" altLang="en-US" dirty="0">
                  <a:solidFill>
                    <a:srgbClr val="9900FF"/>
                  </a:solidFill>
                  <a:latin typeface="微软雅黑" panose="020B0503020204020204" pitchFamily="34" charset="-122"/>
                  <a:ea typeface="微软雅黑" panose="020B0503020204020204" pitchFamily="34" charset="-122"/>
                </a:rPr>
                <a:t>数据库管理系统(</a:t>
              </a:r>
              <a:r>
                <a:rPr lang="en-US" altLang="zh-CN" dirty="0">
                  <a:solidFill>
                    <a:srgbClr val="9900FF"/>
                  </a:solidFill>
                  <a:latin typeface="微软雅黑" panose="020B0503020204020204" pitchFamily="34" charset="-122"/>
                  <a:ea typeface="微软雅黑" panose="020B0503020204020204" pitchFamily="34" charset="-122"/>
                </a:rPr>
                <a:t>DBMS)</a:t>
              </a:r>
            </a:p>
          </p:txBody>
        </p:sp>
        <p:sp>
          <p:nvSpPr>
            <p:cNvPr id="8" name="AutoShape 10"/>
            <p:cNvSpPr>
              <a:spLocks noChangeArrowheads="1"/>
            </p:cNvSpPr>
            <p:nvPr/>
          </p:nvSpPr>
          <p:spPr bwMode="auto">
            <a:xfrm>
              <a:off x="6910" y="5346"/>
              <a:ext cx="1020" cy="1361"/>
            </a:xfrm>
            <a:prstGeom prst="can">
              <a:avLst>
                <a:gd name="adj" fmla="val 33432"/>
              </a:avLst>
            </a:prstGeom>
            <a:solidFill>
              <a:srgbClr val="FFFFFF"/>
            </a:solid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300"/>
                </a:spcBef>
              </a:pPr>
              <a:r>
                <a:rPr lang="zh-CN" altLang="en-US" dirty="0">
                  <a:solidFill>
                    <a:srgbClr val="9900FF"/>
                  </a:solidFill>
                  <a:latin typeface="微软雅黑" panose="020B0503020204020204" pitchFamily="34" charset="-122"/>
                  <a:ea typeface="微软雅黑" panose="020B0503020204020204" pitchFamily="34" charset="-122"/>
                </a:rPr>
                <a:t>财务信息</a:t>
              </a:r>
            </a:p>
            <a:p>
              <a:pPr>
                <a:spcBef>
                  <a:spcPct val="0"/>
                </a:spcBef>
              </a:pPr>
              <a:r>
                <a:rPr lang="zh-CN" altLang="en-US" dirty="0">
                  <a:solidFill>
                    <a:srgbClr val="9900FF"/>
                  </a:solidFill>
                  <a:latin typeface="微软雅黑" panose="020B0503020204020204" pitchFamily="34" charset="-122"/>
                  <a:ea typeface="微软雅黑" panose="020B0503020204020204" pitchFamily="34" charset="-122"/>
                </a:rPr>
                <a:t>人事信息</a:t>
              </a:r>
            </a:p>
            <a:p>
              <a:pPr>
                <a:spcBef>
                  <a:spcPct val="0"/>
                </a:spcBef>
              </a:pPr>
              <a:r>
                <a:rPr lang="zh-CN" altLang="en-US" dirty="0">
                  <a:solidFill>
                    <a:srgbClr val="9900FF"/>
                  </a:solidFill>
                  <a:latin typeface="微软雅黑" panose="020B0503020204020204" pitchFamily="34" charset="-122"/>
                  <a:ea typeface="微软雅黑" panose="020B0503020204020204" pitchFamily="34" charset="-122"/>
                </a:rPr>
                <a:t>销售信息</a:t>
              </a:r>
            </a:p>
          </p:txBody>
        </p:sp>
        <p:sp>
          <p:nvSpPr>
            <p:cNvPr id="9" name="Line 11"/>
            <p:cNvSpPr>
              <a:spLocks noChangeShapeType="1"/>
            </p:cNvSpPr>
            <p:nvPr/>
          </p:nvSpPr>
          <p:spPr bwMode="auto">
            <a:xfrm>
              <a:off x="4348" y="6037"/>
              <a:ext cx="539" cy="0"/>
            </a:xfrm>
            <a:prstGeom prst="line">
              <a:avLst/>
            </a:prstGeom>
            <a:no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10" name="Line 12"/>
            <p:cNvSpPr>
              <a:spLocks noChangeShapeType="1"/>
            </p:cNvSpPr>
            <p:nvPr/>
          </p:nvSpPr>
          <p:spPr bwMode="auto">
            <a:xfrm>
              <a:off x="4337" y="5469"/>
              <a:ext cx="567" cy="431"/>
            </a:xfrm>
            <a:prstGeom prst="line">
              <a:avLst/>
            </a:prstGeom>
            <a:no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11" name="Line 13"/>
            <p:cNvSpPr>
              <a:spLocks noChangeShapeType="1"/>
            </p:cNvSpPr>
            <p:nvPr/>
          </p:nvSpPr>
          <p:spPr bwMode="auto">
            <a:xfrm flipV="1">
              <a:off x="4338" y="6149"/>
              <a:ext cx="567" cy="431"/>
            </a:xfrm>
            <a:prstGeom prst="line">
              <a:avLst/>
            </a:prstGeom>
            <a:no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12" name="Line 14"/>
            <p:cNvSpPr>
              <a:spLocks noChangeShapeType="1"/>
            </p:cNvSpPr>
            <p:nvPr/>
          </p:nvSpPr>
          <p:spPr bwMode="auto">
            <a:xfrm flipV="1">
              <a:off x="6360" y="6026"/>
              <a:ext cx="567" cy="0"/>
            </a:xfrm>
            <a:prstGeom prst="line">
              <a:avLst/>
            </a:prstGeom>
            <a:no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grpSp>
      <p:grpSp>
        <p:nvGrpSpPr>
          <p:cNvPr id="13" name="Group 37"/>
          <p:cNvGrpSpPr>
            <a:grpSpLocks/>
          </p:cNvGrpSpPr>
          <p:nvPr/>
        </p:nvGrpSpPr>
        <p:grpSpPr bwMode="auto">
          <a:xfrm>
            <a:off x="2427654" y="1408113"/>
            <a:ext cx="7873998" cy="2601912"/>
            <a:chOff x="657" y="887"/>
            <a:chExt cx="4960" cy="1639"/>
          </a:xfrm>
        </p:grpSpPr>
        <p:sp>
          <p:nvSpPr>
            <p:cNvPr id="14" name="Text Box 16"/>
            <p:cNvSpPr txBox="1">
              <a:spLocks noChangeArrowheads="1"/>
            </p:cNvSpPr>
            <p:nvPr/>
          </p:nvSpPr>
          <p:spPr bwMode="auto">
            <a:xfrm>
              <a:off x="679" y="998"/>
              <a:ext cx="754"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spcBef>
                  <a:spcPct val="0"/>
                </a:spcBef>
              </a:pPr>
              <a:r>
                <a:rPr lang="zh-CN" altLang="en-US" dirty="0">
                  <a:solidFill>
                    <a:srgbClr val="9900FF"/>
                  </a:solidFill>
                  <a:latin typeface="微软雅黑" panose="020B0503020204020204" pitchFamily="34" charset="-122"/>
                  <a:ea typeface="微软雅黑" panose="020B0503020204020204" pitchFamily="34" charset="-122"/>
                </a:rPr>
                <a:t>学生记录</a:t>
              </a:r>
            </a:p>
          </p:txBody>
        </p:sp>
        <p:sp>
          <p:nvSpPr>
            <p:cNvPr id="15" name="Rectangle 17"/>
            <p:cNvSpPr>
              <a:spLocks noChangeArrowheads="1"/>
            </p:cNvSpPr>
            <p:nvPr/>
          </p:nvSpPr>
          <p:spPr bwMode="auto">
            <a:xfrm>
              <a:off x="657" y="1242"/>
              <a:ext cx="2262" cy="275"/>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0"/>
            <a:lstStyle/>
            <a:p>
              <a:pPr>
                <a:lnSpc>
                  <a:spcPct val="120000"/>
                </a:lnSpc>
                <a:spcBef>
                  <a:spcPct val="0"/>
                </a:spcBef>
              </a:pPr>
              <a:r>
                <a:rPr lang="zh-CN" altLang="en-US" dirty="0">
                  <a:solidFill>
                    <a:srgbClr val="9900FF"/>
                  </a:solidFill>
                  <a:latin typeface="微软雅黑" panose="020B0503020204020204" pitchFamily="34" charset="-122"/>
                  <a:ea typeface="微软雅黑" panose="020B0503020204020204" pitchFamily="34" charset="-122"/>
                </a:rPr>
                <a:t>学号   姓名   性别   所在系  …</a:t>
              </a:r>
            </a:p>
          </p:txBody>
        </p:sp>
        <p:sp>
          <p:nvSpPr>
            <p:cNvPr id="16" name="Line 18"/>
            <p:cNvSpPr>
              <a:spLocks noChangeShapeType="1"/>
            </p:cNvSpPr>
            <p:nvPr/>
          </p:nvSpPr>
          <p:spPr bwMode="auto">
            <a:xfrm>
              <a:off x="1057" y="1242"/>
              <a:ext cx="0" cy="27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17" name="Line 19"/>
            <p:cNvSpPr>
              <a:spLocks noChangeShapeType="1"/>
            </p:cNvSpPr>
            <p:nvPr/>
          </p:nvSpPr>
          <p:spPr bwMode="auto">
            <a:xfrm>
              <a:off x="1520" y="1242"/>
              <a:ext cx="0" cy="27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18" name="Line 20"/>
            <p:cNvSpPr>
              <a:spLocks noChangeShapeType="1"/>
            </p:cNvSpPr>
            <p:nvPr/>
          </p:nvSpPr>
          <p:spPr bwMode="auto">
            <a:xfrm>
              <a:off x="1992" y="1242"/>
              <a:ext cx="0" cy="27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19" name="Line 21"/>
            <p:cNvSpPr>
              <a:spLocks noChangeShapeType="1"/>
            </p:cNvSpPr>
            <p:nvPr/>
          </p:nvSpPr>
          <p:spPr bwMode="auto">
            <a:xfrm>
              <a:off x="2510" y="1242"/>
              <a:ext cx="0" cy="27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20" name="Rectangle 22"/>
            <p:cNvSpPr>
              <a:spLocks noChangeArrowheads="1"/>
            </p:cNvSpPr>
            <p:nvPr/>
          </p:nvSpPr>
          <p:spPr bwMode="auto">
            <a:xfrm>
              <a:off x="3349" y="1120"/>
              <a:ext cx="2268" cy="275"/>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0"/>
            <a:lstStyle/>
            <a:p>
              <a:pPr>
                <a:lnSpc>
                  <a:spcPct val="120000"/>
                </a:lnSpc>
                <a:spcBef>
                  <a:spcPct val="0"/>
                </a:spcBef>
              </a:pPr>
              <a:r>
                <a:rPr lang="zh-CN" altLang="en-US" dirty="0">
                  <a:solidFill>
                    <a:srgbClr val="9900FF"/>
                  </a:solidFill>
                  <a:latin typeface="微软雅黑" panose="020B0503020204020204" pitchFamily="34" charset="-122"/>
                  <a:ea typeface="微软雅黑" panose="020B0503020204020204" pitchFamily="34" charset="-122"/>
                </a:rPr>
                <a:t>课程号 课程名 学时  学分 </a:t>
              </a:r>
              <a:r>
                <a:rPr lang="en-US" altLang="zh-CN" dirty="0">
                  <a:solidFill>
                    <a:srgbClr val="9900FF"/>
                  </a:solidFill>
                  <a:latin typeface="微软雅黑" panose="020B0503020204020204" pitchFamily="34" charset="-122"/>
                  <a:ea typeface="微软雅黑" panose="020B0503020204020204" pitchFamily="34" charset="-122"/>
                </a:rPr>
                <a:t>…</a:t>
              </a:r>
            </a:p>
          </p:txBody>
        </p:sp>
        <p:sp>
          <p:nvSpPr>
            <p:cNvPr id="21" name="Line 23"/>
            <p:cNvSpPr>
              <a:spLocks noChangeShapeType="1"/>
            </p:cNvSpPr>
            <p:nvPr/>
          </p:nvSpPr>
          <p:spPr bwMode="auto">
            <a:xfrm>
              <a:off x="3869" y="1120"/>
              <a:ext cx="0" cy="27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22" name="Line 24"/>
            <p:cNvSpPr>
              <a:spLocks noChangeShapeType="1"/>
            </p:cNvSpPr>
            <p:nvPr/>
          </p:nvSpPr>
          <p:spPr bwMode="auto">
            <a:xfrm>
              <a:off x="4386" y="1120"/>
              <a:ext cx="0" cy="27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23" name="Line 25"/>
            <p:cNvSpPr>
              <a:spLocks noChangeShapeType="1"/>
            </p:cNvSpPr>
            <p:nvPr/>
          </p:nvSpPr>
          <p:spPr bwMode="auto">
            <a:xfrm>
              <a:off x="4785" y="1120"/>
              <a:ext cx="0" cy="27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24" name="Rectangle 26"/>
            <p:cNvSpPr>
              <a:spLocks noChangeArrowheads="1"/>
            </p:cNvSpPr>
            <p:nvPr/>
          </p:nvSpPr>
          <p:spPr bwMode="auto">
            <a:xfrm>
              <a:off x="3136" y="1959"/>
              <a:ext cx="1378" cy="275"/>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0"/>
            <a:lstStyle/>
            <a:p>
              <a:pPr>
                <a:lnSpc>
                  <a:spcPct val="120000"/>
                </a:lnSpc>
                <a:spcBef>
                  <a:spcPct val="0"/>
                </a:spcBef>
              </a:pPr>
              <a:r>
                <a:rPr lang="zh-CN" altLang="en-US" dirty="0">
                  <a:solidFill>
                    <a:srgbClr val="9900FF"/>
                  </a:solidFill>
                  <a:latin typeface="微软雅黑" panose="020B0503020204020204" pitchFamily="34" charset="-122"/>
                  <a:ea typeface="微软雅黑" panose="020B0503020204020204" pitchFamily="34" charset="-122"/>
                </a:rPr>
                <a:t>学号  课程号  成绩</a:t>
              </a:r>
            </a:p>
          </p:txBody>
        </p:sp>
        <p:sp>
          <p:nvSpPr>
            <p:cNvPr id="25" name="Line 27"/>
            <p:cNvSpPr>
              <a:spLocks noChangeShapeType="1"/>
            </p:cNvSpPr>
            <p:nvPr/>
          </p:nvSpPr>
          <p:spPr bwMode="auto">
            <a:xfrm>
              <a:off x="3536" y="1959"/>
              <a:ext cx="0" cy="27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26" name="Line 28"/>
            <p:cNvSpPr>
              <a:spLocks noChangeShapeType="1"/>
            </p:cNvSpPr>
            <p:nvPr/>
          </p:nvSpPr>
          <p:spPr bwMode="auto">
            <a:xfrm>
              <a:off x="4072" y="1967"/>
              <a:ext cx="0" cy="27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27" name="Text Box 29"/>
            <p:cNvSpPr txBox="1">
              <a:spLocks noChangeArrowheads="1"/>
            </p:cNvSpPr>
            <p:nvPr/>
          </p:nvSpPr>
          <p:spPr bwMode="auto">
            <a:xfrm>
              <a:off x="3522" y="887"/>
              <a:ext cx="754"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spcBef>
                  <a:spcPct val="0"/>
                </a:spcBef>
              </a:pPr>
              <a:r>
                <a:rPr lang="zh-CN" altLang="en-US" dirty="0">
                  <a:solidFill>
                    <a:srgbClr val="9900FF"/>
                  </a:solidFill>
                  <a:latin typeface="微软雅黑" panose="020B0503020204020204" pitchFamily="34" charset="-122"/>
                  <a:ea typeface="微软雅黑" panose="020B0503020204020204" pitchFamily="34" charset="-122"/>
                </a:rPr>
                <a:t>课程记录</a:t>
              </a:r>
            </a:p>
          </p:txBody>
        </p:sp>
        <p:sp>
          <p:nvSpPr>
            <p:cNvPr id="28" name="Text Box 30"/>
            <p:cNvSpPr txBox="1">
              <a:spLocks noChangeArrowheads="1"/>
            </p:cNvSpPr>
            <p:nvPr/>
          </p:nvSpPr>
          <p:spPr bwMode="auto">
            <a:xfrm>
              <a:off x="3134" y="2251"/>
              <a:ext cx="754"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spcBef>
                  <a:spcPct val="0"/>
                </a:spcBef>
              </a:pPr>
              <a:r>
                <a:rPr lang="zh-CN" altLang="en-US" dirty="0">
                  <a:solidFill>
                    <a:srgbClr val="9900FF"/>
                  </a:solidFill>
                  <a:latin typeface="微软雅黑" panose="020B0503020204020204" pitchFamily="34" charset="-122"/>
                  <a:ea typeface="微软雅黑" panose="020B0503020204020204" pitchFamily="34" charset="-122"/>
                </a:rPr>
                <a:t>成绩记录</a:t>
              </a:r>
            </a:p>
          </p:txBody>
        </p:sp>
        <p:sp>
          <p:nvSpPr>
            <p:cNvPr id="29" name="Line 31"/>
            <p:cNvSpPr>
              <a:spLocks noChangeShapeType="1"/>
            </p:cNvSpPr>
            <p:nvPr/>
          </p:nvSpPr>
          <p:spPr bwMode="auto">
            <a:xfrm>
              <a:off x="873" y="1520"/>
              <a:ext cx="0" cy="54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30" name="Line 32"/>
            <p:cNvSpPr>
              <a:spLocks noChangeShapeType="1"/>
            </p:cNvSpPr>
            <p:nvPr/>
          </p:nvSpPr>
          <p:spPr bwMode="auto">
            <a:xfrm>
              <a:off x="873" y="2068"/>
              <a:ext cx="2263"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31" name="Text Box 33"/>
            <p:cNvSpPr txBox="1">
              <a:spLocks noChangeArrowheads="1"/>
            </p:cNvSpPr>
            <p:nvPr/>
          </p:nvSpPr>
          <p:spPr bwMode="auto">
            <a:xfrm>
              <a:off x="1260" y="1792"/>
              <a:ext cx="75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spcBef>
                  <a:spcPct val="0"/>
                </a:spcBef>
              </a:pPr>
              <a:r>
                <a:rPr lang="zh-CN" altLang="en-US">
                  <a:solidFill>
                    <a:srgbClr val="9900FF"/>
                  </a:solidFill>
                  <a:latin typeface="微软雅黑" panose="020B0503020204020204" pitchFamily="34" charset="-122"/>
                  <a:ea typeface="微软雅黑" panose="020B0503020204020204" pitchFamily="34" charset="-122"/>
                </a:rPr>
                <a:t>存取路径1</a:t>
              </a:r>
            </a:p>
          </p:txBody>
        </p:sp>
        <p:sp>
          <p:nvSpPr>
            <p:cNvPr id="32" name="Text Box 34"/>
            <p:cNvSpPr txBox="1">
              <a:spLocks noChangeArrowheads="1"/>
            </p:cNvSpPr>
            <p:nvPr/>
          </p:nvSpPr>
          <p:spPr bwMode="auto">
            <a:xfrm>
              <a:off x="3701" y="1545"/>
              <a:ext cx="754"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spcBef>
                  <a:spcPct val="0"/>
                </a:spcBef>
              </a:pPr>
              <a:r>
                <a:rPr lang="zh-CN" altLang="en-US">
                  <a:solidFill>
                    <a:srgbClr val="9900FF"/>
                  </a:solidFill>
                  <a:latin typeface="微软雅黑" panose="020B0503020204020204" pitchFamily="34" charset="-122"/>
                  <a:ea typeface="微软雅黑" panose="020B0503020204020204" pitchFamily="34" charset="-122"/>
                </a:rPr>
                <a:t>存取路径2</a:t>
              </a:r>
            </a:p>
          </p:txBody>
        </p:sp>
        <p:sp>
          <p:nvSpPr>
            <p:cNvPr id="33" name="Line 35"/>
            <p:cNvSpPr>
              <a:spLocks noChangeShapeType="1"/>
            </p:cNvSpPr>
            <p:nvPr/>
          </p:nvSpPr>
          <p:spPr bwMode="auto">
            <a:xfrm>
              <a:off x="3673" y="1409"/>
              <a:ext cx="0" cy="55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sp>
          <p:nvSpPr>
            <p:cNvPr id="34" name="Line 36"/>
            <p:cNvSpPr>
              <a:spLocks noChangeShapeType="1"/>
            </p:cNvSpPr>
            <p:nvPr/>
          </p:nvSpPr>
          <p:spPr bwMode="auto">
            <a:xfrm>
              <a:off x="5148" y="1117"/>
              <a:ext cx="0" cy="27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9900FF"/>
                </a:solidFill>
                <a:latin typeface="微软雅黑" panose="020B0503020204020204" pitchFamily="34" charset="-122"/>
                <a:ea typeface="微软雅黑" panose="020B0503020204020204" pitchFamily="34" charset="-122"/>
              </a:endParaRPr>
            </a:p>
          </p:txBody>
        </p:sp>
      </p:grpSp>
      <p:sp>
        <p:nvSpPr>
          <p:cNvPr id="35" name="矩形 34"/>
          <p:cNvSpPr/>
          <p:nvPr/>
        </p:nvSpPr>
        <p:spPr>
          <a:xfrm>
            <a:off x="1137735" y="478779"/>
            <a:ext cx="3265638" cy="461665"/>
          </a:xfrm>
          <a:prstGeom prst="rect">
            <a:avLst/>
          </a:prstGeom>
        </p:spPr>
        <p:txBody>
          <a:bodyPr wrap="none">
            <a:spAutoFit/>
          </a:bodyPr>
          <a:lstStyle/>
          <a:p>
            <a:r>
              <a:rPr lang="en-US" altLang="zh-CN" sz="2400" dirty="0" smtClean="0">
                <a:solidFill>
                  <a:srgbClr val="EC32FA"/>
                </a:solidFill>
                <a:latin typeface="微软雅黑" panose="020B0503020204020204" pitchFamily="34" charset="-122"/>
                <a:ea typeface="微软雅黑" panose="020B0503020204020204" pitchFamily="34" charset="-122"/>
              </a:rPr>
              <a:t>2.2.3  </a:t>
            </a:r>
            <a:r>
              <a:rPr lang="zh-CN" altLang="en-US" sz="2400" dirty="0" smtClean="0">
                <a:solidFill>
                  <a:srgbClr val="EC32FA"/>
                </a:solidFill>
                <a:latin typeface="微软雅黑" panose="020B0503020204020204" pitchFamily="34" charset="-122"/>
                <a:ea typeface="微软雅黑" panose="020B0503020204020204" pitchFamily="34" charset="-122"/>
              </a:rPr>
              <a:t>数据库系统阶段</a:t>
            </a:r>
            <a:endParaRPr lang="zh-CN" altLang="en-US" sz="2400" dirty="0">
              <a:solidFill>
                <a:srgbClr val="EC32F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2988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8239" y="626824"/>
            <a:ext cx="10162903" cy="2123658"/>
          </a:xfrm>
          <a:prstGeom prst="rect">
            <a:avLst/>
          </a:prstGeom>
        </p:spPr>
        <p:txBody>
          <a:bodyPr wrap="square">
            <a:spAutoFit/>
          </a:bodyPr>
          <a:lstStyle/>
          <a:p>
            <a:r>
              <a:rPr lang="en-US" altLang="zh-CN" sz="2400" dirty="0" smtClean="0">
                <a:solidFill>
                  <a:srgbClr val="2F2FFF"/>
                </a:solidFill>
                <a:latin typeface="微软雅黑" panose="020B0503020204020204" pitchFamily="34" charset="-122"/>
                <a:ea typeface="微软雅黑" panose="020B0503020204020204" pitchFamily="34" charset="-122"/>
              </a:rPr>
              <a:t>2.1 </a:t>
            </a:r>
            <a:r>
              <a:rPr lang="zh-CN" altLang="en-US" sz="2400" dirty="0" smtClean="0">
                <a:solidFill>
                  <a:srgbClr val="2F2FFF"/>
                </a:solidFill>
                <a:latin typeface="微软雅黑" panose="020B0503020204020204" pitchFamily="34" charset="-122"/>
                <a:ea typeface="微软雅黑" panose="020B0503020204020204" pitchFamily="34" charset="-122"/>
              </a:rPr>
              <a:t>数据库的常用术语</a:t>
            </a:r>
            <a:endParaRPr lang="en-US" altLang="zh-CN" sz="2400" dirty="0" smtClean="0">
              <a:solidFill>
                <a:srgbClr val="2F2FFF"/>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2F2FFF"/>
                </a:solidFill>
                <a:latin typeface="微软雅黑" panose="020B0503020204020204" pitchFamily="34" charset="-122"/>
                <a:ea typeface="微软雅黑" panose="020B0503020204020204" pitchFamily="34" charset="-122"/>
              </a:rPr>
              <a:t>2.1.1 </a:t>
            </a:r>
            <a:r>
              <a:rPr lang="zh-CN" altLang="en-US" sz="2400" dirty="0" smtClean="0">
                <a:solidFill>
                  <a:srgbClr val="2F2FFF"/>
                </a:solidFill>
                <a:latin typeface="微软雅黑" panose="020B0503020204020204" pitchFamily="34" charset="-122"/>
                <a:ea typeface="微软雅黑" panose="020B0503020204020204" pitchFamily="34" charset="-122"/>
              </a:rPr>
              <a:t>数据与信息</a:t>
            </a:r>
          </a:p>
          <a:p>
            <a:pPr>
              <a:lnSpc>
                <a:spcPct val="150000"/>
              </a:lnSpc>
            </a:pPr>
            <a:r>
              <a:rPr lang="en-US" altLang="zh-CN" sz="2400" dirty="0" smtClean="0">
                <a:solidFill>
                  <a:srgbClr val="2F2FFF"/>
                </a:solidFill>
                <a:latin typeface="微软雅黑" panose="020B0503020204020204" pitchFamily="34" charset="-122"/>
                <a:ea typeface="微软雅黑" panose="020B0503020204020204" pitchFamily="34" charset="-122"/>
              </a:rPr>
              <a:t>2.1.2 </a:t>
            </a:r>
            <a:r>
              <a:rPr lang="zh-CN" altLang="en-US" sz="2400" dirty="0" smtClean="0">
                <a:solidFill>
                  <a:srgbClr val="2F2FFF"/>
                </a:solidFill>
                <a:latin typeface="微软雅黑" panose="020B0503020204020204" pitchFamily="34" charset="-122"/>
                <a:ea typeface="微软雅黑" panose="020B0503020204020204" pitchFamily="34" charset="-122"/>
              </a:rPr>
              <a:t>数据独立性</a:t>
            </a:r>
          </a:p>
          <a:p>
            <a:pPr>
              <a:lnSpc>
                <a:spcPct val="150000"/>
              </a:lnSpc>
            </a:pPr>
            <a:r>
              <a:rPr lang="en-US" altLang="zh-CN" sz="2400" dirty="0" smtClean="0">
                <a:solidFill>
                  <a:srgbClr val="2F2FFF"/>
                </a:solidFill>
                <a:latin typeface="微软雅黑" panose="020B0503020204020204" pitchFamily="34" charset="-122"/>
                <a:ea typeface="微软雅黑" panose="020B0503020204020204" pitchFamily="34" charset="-122"/>
              </a:rPr>
              <a:t>2.1.3 </a:t>
            </a:r>
            <a:r>
              <a:rPr lang="zh-CN" altLang="en-US" sz="2400" dirty="0" smtClean="0">
                <a:solidFill>
                  <a:srgbClr val="2F2FFF"/>
                </a:solidFill>
                <a:latin typeface="微软雅黑" panose="020B0503020204020204" pitchFamily="34" charset="-122"/>
                <a:ea typeface="微软雅黑" panose="020B0503020204020204" pitchFamily="34" charset="-122"/>
              </a:rPr>
              <a:t>数据库系统</a:t>
            </a:r>
            <a:r>
              <a:rPr lang="en-US" altLang="zh-CN" sz="2400" dirty="0" smtClean="0">
                <a:solidFill>
                  <a:srgbClr val="2F2FFF"/>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421691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83076" y="572116"/>
            <a:ext cx="10271463" cy="2862322"/>
          </a:xfrm>
          <a:prstGeom prst="rect">
            <a:avLst/>
          </a:prstGeom>
        </p:spPr>
        <p:txBody>
          <a:bodyPr wrap="square">
            <a:spAutoFit/>
          </a:bodyPr>
          <a:lstStyle/>
          <a:p>
            <a:pPr>
              <a:lnSpc>
                <a:spcPct val="150000"/>
              </a:lnSpc>
              <a:spcBef>
                <a:spcPct val="0"/>
              </a:spcBef>
            </a:pPr>
            <a:r>
              <a:rPr lang="en-US" altLang="zh-CN" sz="2400" dirty="0" smtClean="0">
                <a:solidFill>
                  <a:srgbClr val="EC32FA"/>
                </a:solidFill>
                <a:latin typeface="微软雅黑" panose="020B0503020204020204" pitchFamily="34" charset="-122"/>
                <a:ea typeface="微软雅黑" panose="020B0503020204020204" pitchFamily="34" charset="-122"/>
              </a:rPr>
              <a:t>2.2.4  </a:t>
            </a:r>
            <a:r>
              <a:rPr lang="zh-CN" altLang="en-US" sz="2400" dirty="0" smtClean="0">
                <a:solidFill>
                  <a:srgbClr val="EC32FA"/>
                </a:solidFill>
                <a:latin typeface="微软雅黑" panose="020B0503020204020204" pitchFamily="34" charset="-122"/>
                <a:ea typeface="微软雅黑" panose="020B0503020204020204" pitchFamily="34" charset="-122"/>
              </a:rPr>
              <a:t>数据库技术的发展</a:t>
            </a:r>
            <a:endParaRPr lang="en-US" altLang="zh-CN" sz="2400" dirty="0" smtClean="0">
              <a:solidFill>
                <a:srgbClr val="EC32FA"/>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rPr>
              <a:t>第一代数据库技术，即</a:t>
            </a:r>
            <a:r>
              <a:rPr lang="zh-CN" altLang="en-US" sz="2400" dirty="0" smtClean="0">
                <a:solidFill>
                  <a:srgbClr val="EC32FA"/>
                </a:solidFill>
                <a:latin typeface="微软雅黑" panose="020B0503020204020204" pitchFamily="34" charset="-122"/>
                <a:ea typeface="微软雅黑" panose="020B0503020204020204" pitchFamily="34" charset="-122"/>
              </a:rPr>
              <a:t>层次数据库和网状数据库技术</a:t>
            </a:r>
            <a:r>
              <a:rPr lang="zh-CN" altLang="en-US" sz="2400" dirty="0" smtClean="0">
                <a:solidFill>
                  <a:srgbClr val="0000FF"/>
                </a:solidFill>
                <a:latin typeface="微软雅黑" panose="020B0503020204020204" pitchFamily="34" charset="-122"/>
                <a:ea typeface="微软雅黑" panose="020B0503020204020204" pitchFamily="34" charset="-122"/>
              </a:rPr>
              <a:t>；</a:t>
            </a:r>
          </a:p>
          <a:p>
            <a:pPr>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rPr>
              <a:t>第二代数据库技术，即</a:t>
            </a:r>
            <a:r>
              <a:rPr lang="zh-CN" altLang="en-US" sz="2400" dirty="0" smtClean="0">
                <a:solidFill>
                  <a:srgbClr val="EC32FA"/>
                </a:solidFill>
                <a:latin typeface="微软雅黑" panose="020B0503020204020204" pitchFamily="34" charset="-122"/>
                <a:ea typeface="微软雅黑" panose="020B0503020204020204" pitchFamily="34" charset="-122"/>
              </a:rPr>
              <a:t>关系数据库技术</a:t>
            </a:r>
            <a:r>
              <a:rPr lang="zh-CN" altLang="en-US" sz="2400" dirty="0" smtClean="0">
                <a:solidFill>
                  <a:srgbClr val="0000FF"/>
                </a:solidFill>
                <a:latin typeface="微软雅黑" panose="020B0503020204020204" pitchFamily="34" charset="-122"/>
                <a:ea typeface="微软雅黑" panose="020B0503020204020204" pitchFamily="34" charset="-122"/>
              </a:rPr>
              <a:t>；</a:t>
            </a:r>
          </a:p>
          <a:p>
            <a:pPr>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rPr>
              <a:t>第三代数据库技术，即</a:t>
            </a:r>
            <a:r>
              <a:rPr lang="zh-CN" altLang="en-US" sz="2400" dirty="0" smtClean="0">
                <a:solidFill>
                  <a:srgbClr val="EC32FA"/>
                </a:solidFill>
                <a:latin typeface="微软雅黑" panose="020B0503020204020204" pitchFamily="34" charset="-122"/>
                <a:ea typeface="微软雅黑" panose="020B0503020204020204" pitchFamily="34" charset="-122"/>
              </a:rPr>
              <a:t>新一代数据库技术，以面向对象模型为主要特征的数据库技术</a:t>
            </a:r>
            <a:endParaRPr lang="zh-CN" altLang="en-US" sz="2400" dirty="0">
              <a:solidFill>
                <a:srgbClr val="EC32F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456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9401" y="564267"/>
            <a:ext cx="10321771" cy="4524315"/>
          </a:xfrm>
          <a:prstGeom prst="rect">
            <a:avLst/>
          </a:prstGeom>
        </p:spPr>
        <p:txBody>
          <a:bodyPr wrap="square">
            <a:spAutoFit/>
          </a:bodyPr>
          <a:lstStyle/>
          <a:p>
            <a:pPr>
              <a:lnSpc>
                <a:spcPct val="150000"/>
              </a:lnSpc>
              <a:spcBef>
                <a:spcPct val="0"/>
              </a:spcBef>
            </a:pPr>
            <a:r>
              <a:rPr lang="zh-CN" altLang="en-US" sz="2400" dirty="0" smtClean="0">
                <a:solidFill>
                  <a:srgbClr val="EC32FA"/>
                </a:solidFill>
                <a:latin typeface="微软雅黑" panose="020B0503020204020204" pitchFamily="34" charset="-122"/>
                <a:ea typeface="微软雅黑" panose="020B0503020204020204" pitchFamily="34" charset="-122"/>
              </a:rPr>
              <a:t>第一代数据库技术</a:t>
            </a:r>
            <a:endParaRPr lang="en-US" altLang="zh-CN" sz="2400" dirty="0" smtClean="0">
              <a:solidFill>
                <a:srgbClr val="EC32FA"/>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rPr>
              <a:t>即</a:t>
            </a:r>
            <a:r>
              <a:rPr lang="zh-CN" altLang="en-US" sz="2400" dirty="0" smtClean="0">
                <a:solidFill>
                  <a:srgbClr val="EC32FA"/>
                </a:solidFill>
                <a:latin typeface="微软雅黑" panose="020B0503020204020204" pitchFamily="34" charset="-122"/>
                <a:ea typeface="微软雅黑" panose="020B0503020204020204" pitchFamily="34" charset="-122"/>
              </a:rPr>
              <a:t>层次数据库</a:t>
            </a:r>
            <a:r>
              <a:rPr lang="zh-CN" altLang="en-US" sz="2400" dirty="0" smtClean="0">
                <a:solidFill>
                  <a:srgbClr val="0000FF"/>
                </a:solidFill>
                <a:latin typeface="微软雅黑" panose="020B0503020204020204" pitchFamily="34" charset="-122"/>
                <a:ea typeface="微软雅黑" panose="020B0503020204020204" pitchFamily="34" charset="-122"/>
              </a:rPr>
              <a:t>和</a:t>
            </a:r>
            <a:r>
              <a:rPr lang="zh-CN" altLang="en-US" sz="2400" dirty="0" smtClean="0">
                <a:solidFill>
                  <a:srgbClr val="EC32FA"/>
                </a:solidFill>
                <a:latin typeface="微软雅黑" panose="020B0503020204020204" pitchFamily="34" charset="-122"/>
                <a:ea typeface="微软雅黑" panose="020B0503020204020204" pitchFamily="34" charset="-122"/>
              </a:rPr>
              <a:t>网状数据库</a:t>
            </a:r>
            <a:r>
              <a:rPr lang="zh-CN" altLang="en-US" sz="2400" dirty="0" smtClean="0">
                <a:solidFill>
                  <a:srgbClr val="0000FF"/>
                </a:solidFill>
                <a:latin typeface="微软雅黑" panose="020B0503020204020204" pitchFamily="34" charset="-122"/>
                <a:ea typeface="微软雅黑" panose="020B0503020204020204" pitchFamily="34" charset="-122"/>
              </a:rPr>
              <a:t>技术。这一代的数据库管理系统主要</a:t>
            </a:r>
            <a:r>
              <a:rPr lang="zh-CN" altLang="en-US" sz="2400" dirty="0" smtClean="0">
                <a:solidFill>
                  <a:srgbClr val="EC32FA"/>
                </a:solidFill>
                <a:latin typeface="微软雅黑" panose="020B0503020204020204" pitchFamily="34" charset="-122"/>
                <a:ea typeface="微软雅黑" panose="020B0503020204020204" pitchFamily="34" charset="-122"/>
              </a:rPr>
              <a:t>支持层次</a:t>
            </a:r>
            <a:r>
              <a:rPr lang="zh-CN" altLang="en-US" sz="2400" dirty="0" smtClean="0">
                <a:solidFill>
                  <a:srgbClr val="0000FF"/>
                </a:solidFill>
                <a:latin typeface="微软雅黑" panose="020B0503020204020204" pitchFamily="34" charset="-122"/>
                <a:ea typeface="微软雅黑" panose="020B0503020204020204" pitchFamily="34" charset="-122"/>
              </a:rPr>
              <a:t>和</a:t>
            </a:r>
            <a:r>
              <a:rPr lang="zh-CN" altLang="en-US" sz="2400" dirty="0" smtClean="0">
                <a:solidFill>
                  <a:srgbClr val="EC32FA"/>
                </a:solidFill>
                <a:latin typeface="微软雅黑" panose="020B0503020204020204" pitchFamily="34" charset="-122"/>
                <a:ea typeface="微软雅黑" panose="020B0503020204020204" pitchFamily="34" charset="-122"/>
              </a:rPr>
              <a:t>网状数据</a:t>
            </a:r>
            <a:r>
              <a:rPr lang="zh-CN" altLang="en-US" sz="2400" dirty="0" smtClean="0">
                <a:solidFill>
                  <a:srgbClr val="0000FF"/>
                </a:solidFill>
                <a:latin typeface="微软雅黑" panose="020B0503020204020204" pitchFamily="34" charset="-122"/>
                <a:ea typeface="微软雅黑" panose="020B0503020204020204" pitchFamily="34" charset="-122"/>
              </a:rPr>
              <a:t>模型，其主要特点是:</a:t>
            </a:r>
          </a:p>
          <a:p>
            <a:pPr>
              <a:lnSpc>
                <a:spcPct val="150000"/>
              </a:lnSpc>
              <a:spcBef>
                <a:spcPct val="0"/>
              </a:spcBef>
              <a:buFontTx/>
              <a:buNone/>
            </a:pPr>
            <a:r>
              <a:rPr lang="zh-CN" altLang="en-US" sz="2400" dirty="0" smtClean="0">
                <a:solidFill>
                  <a:srgbClr val="8D3FFF"/>
                </a:solidFill>
                <a:latin typeface="微软雅黑" panose="020B0503020204020204" pitchFamily="34" charset="-122"/>
                <a:ea typeface="微软雅黑" panose="020B0503020204020204" pitchFamily="34" charset="-122"/>
              </a:rPr>
              <a:t>★支持三级模式结构；</a:t>
            </a:r>
          </a:p>
          <a:p>
            <a:pPr>
              <a:lnSpc>
                <a:spcPct val="150000"/>
              </a:lnSpc>
              <a:spcBef>
                <a:spcPct val="0"/>
              </a:spcBef>
              <a:buFontTx/>
              <a:buNone/>
            </a:pPr>
            <a:r>
              <a:rPr lang="zh-CN" altLang="en-US" sz="2400" dirty="0" smtClean="0">
                <a:solidFill>
                  <a:srgbClr val="8D3FFF"/>
                </a:solidFill>
                <a:latin typeface="微软雅黑" panose="020B0503020204020204" pitchFamily="34" charset="-122"/>
                <a:ea typeface="微软雅黑" panose="020B0503020204020204" pitchFamily="34" charset="-122"/>
              </a:rPr>
              <a:t>★用存取路径</a:t>
            </a:r>
            <a:r>
              <a:rPr lang="en-US" altLang="zh-CN" sz="2400" dirty="0" smtClean="0">
                <a:solidFill>
                  <a:srgbClr val="8D3FFF"/>
                </a:solidFill>
                <a:latin typeface="微软雅黑" panose="020B0503020204020204" pitchFamily="34" charset="-122"/>
                <a:ea typeface="微软雅黑" panose="020B0503020204020204" pitchFamily="34" charset="-122"/>
              </a:rPr>
              <a:t>(</a:t>
            </a:r>
            <a:r>
              <a:rPr lang="zh-CN" altLang="en-US" sz="2400" dirty="0" smtClean="0">
                <a:solidFill>
                  <a:srgbClr val="8D3FFF"/>
                </a:solidFill>
                <a:latin typeface="微软雅黑" panose="020B0503020204020204" pitchFamily="34" charset="-122"/>
                <a:ea typeface="微软雅黑" panose="020B0503020204020204" pitchFamily="34" charset="-122"/>
              </a:rPr>
              <a:t>指针</a:t>
            </a:r>
            <a:r>
              <a:rPr lang="en-US" altLang="zh-CN" sz="2400" dirty="0" smtClean="0">
                <a:solidFill>
                  <a:srgbClr val="8D3FFF"/>
                </a:solidFill>
                <a:latin typeface="微软雅黑" panose="020B0503020204020204" pitchFamily="34" charset="-122"/>
                <a:ea typeface="微软雅黑" panose="020B0503020204020204" pitchFamily="34" charset="-122"/>
              </a:rPr>
              <a:t>)</a:t>
            </a:r>
            <a:r>
              <a:rPr lang="zh-CN" altLang="en-US" sz="2400" dirty="0" smtClean="0">
                <a:solidFill>
                  <a:srgbClr val="8D3FFF"/>
                </a:solidFill>
                <a:latin typeface="微软雅黑" panose="020B0503020204020204" pitchFamily="34" charset="-122"/>
                <a:ea typeface="微软雅黑" panose="020B0503020204020204" pitchFamily="34" charset="-122"/>
              </a:rPr>
              <a:t>来表示数据之间的联系；</a:t>
            </a:r>
          </a:p>
          <a:p>
            <a:pPr>
              <a:lnSpc>
                <a:spcPct val="150000"/>
              </a:lnSpc>
              <a:spcBef>
                <a:spcPct val="0"/>
              </a:spcBef>
              <a:buFontTx/>
              <a:buNone/>
            </a:pPr>
            <a:r>
              <a:rPr lang="zh-CN" altLang="en-US" sz="2400" dirty="0" smtClean="0">
                <a:solidFill>
                  <a:srgbClr val="8D3FFF"/>
                </a:solidFill>
                <a:latin typeface="微软雅黑" panose="020B0503020204020204" pitchFamily="34" charset="-122"/>
                <a:ea typeface="微软雅黑" panose="020B0503020204020204" pitchFamily="34" charset="-122"/>
              </a:rPr>
              <a:t>★数据定义语言</a:t>
            </a:r>
            <a:r>
              <a:rPr lang="en-US" altLang="zh-CN" sz="2400" dirty="0" smtClean="0">
                <a:solidFill>
                  <a:srgbClr val="8D3FFF"/>
                </a:solidFill>
                <a:latin typeface="微软雅黑" panose="020B0503020204020204" pitchFamily="34" charset="-122"/>
                <a:ea typeface="微软雅黑" panose="020B0503020204020204" pitchFamily="34" charset="-122"/>
              </a:rPr>
              <a:t>(Data Definition Language</a:t>
            </a:r>
            <a:r>
              <a:rPr lang="zh-CN" altLang="en-US" sz="2400" dirty="0" smtClean="0">
                <a:solidFill>
                  <a:srgbClr val="8D3FFF"/>
                </a:solidFill>
                <a:latin typeface="微软雅黑" panose="020B0503020204020204" pitchFamily="34" charset="-122"/>
                <a:ea typeface="微软雅黑" panose="020B0503020204020204" pitchFamily="34" charset="-122"/>
              </a:rPr>
              <a:t>，简称</a:t>
            </a:r>
            <a:r>
              <a:rPr lang="en-US" altLang="zh-CN" sz="2400" dirty="0" smtClean="0">
                <a:solidFill>
                  <a:srgbClr val="8D3FFF"/>
                </a:solidFill>
                <a:latin typeface="微软雅黑" panose="020B0503020204020204" pitchFamily="34" charset="-122"/>
                <a:ea typeface="微软雅黑" panose="020B0503020204020204" pitchFamily="34" charset="-122"/>
              </a:rPr>
              <a:t>DDL)</a:t>
            </a:r>
            <a:r>
              <a:rPr lang="zh-CN" altLang="en-US" sz="2400" dirty="0" smtClean="0">
                <a:solidFill>
                  <a:srgbClr val="8D3FFF"/>
                </a:solidFill>
                <a:latin typeface="微软雅黑" panose="020B0503020204020204" pitchFamily="34" charset="-122"/>
                <a:ea typeface="微软雅黑" panose="020B0503020204020204" pitchFamily="34" charset="-122"/>
              </a:rPr>
              <a:t>和数据操纵语言</a:t>
            </a:r>
            <a:r>
              <a:rPr lang="en-US" altLang="zh-CN" sz="2400" dirty="0" smtClean="0">
                <a:solidFill>
                  <a:srgbClr val="8D3FFF"/>
                </a:solidFill>
                <a:latin typeface="微软雅黑" panose="020B0503020204020204" pitchFamily="34" charset="-122"/>
                <a:ea typeface="微软雅黑" panose="020B0503020204020204" pitchFamily="34" charset="-122"/>
              </a:rPr>
              <a:t>(Data Manipulation Language</a:t>
            </a:r>
            <a:r>
              <a:rPr lang="zh-CN" altLang="en-US" sz="2400" dirty="0" smtClean="0">
                <a:solidFill>
                  <a:srgbClr val="8D3FFF"/>
                </a:solidFill>
                <a:latin typeface="微软雅黑" panose="020B0503020204020204" pitchFamily="34" charset="-122"/>
                <a:ea typeface="微软雅黑" panose="020B0503020204020204" pitchFamily="34" charset="-122"/>
              </a:rPr>
              <a:t>，简称</a:t>
            </a:r>
            <a:r>
              <a:rPr lang="en-US" altLang="zh-CN" sz="2400" dirty="0" smtClean="0">
                <a:solidFill>
                  <a:srgbClr val="8D3FFF"/>
                </a:solidFill>
                <a:latin typeface="微软雅黑" panose="020B0503020204020204" pitchFamily="34" charset="-122"/>
                <a:ea typeface="微软雅黑" panose="020B0503020204020204" pitchFamily="34" charset="-122"/>
              </a:rPr>
              <a:t>DML)</a:t>
            </a:r>
            <a:r>
              <a:rPr lang="zh-CN" altLang="en-US" sz="2400" dirty="0" smtClean="0">
                <a:solidFill>
                  <a:srgbClr val="8D3FFF"/>
                </a:solidFill>
                <a:latin typeface="微软雅黑" panose="020B0503020204020204" pitchFamily="34" charset="-122"/>
                <a:ea typeface="微软雅黑" panose="020B0503020204020204" pitchFamily="34" charset="-122"/>
              </a:rPr>
              <a:t>相对独立；</a:t>
            </a:r>
          </a:p>
          <a:p>
            <a:pPr>
              <a:lnSpc>
                <a:spcPct val="150000"/>
              </a:lnSpc>
              <a:spcBef>
                <a:spcPct val="0"/>
              </a:spcBef>
              <a:buFontTx/>
              <a:buNone/>
            </a:pPr>
            <a:r>
              <a:rPr lang="zh-CN" altLang="en-US" sz="2400" dirty="0" smtClean="0">
                <a:solidFill>
                  <a:srgbClr val="8D3FFF"/>
                </a:solidFill>
                <a:latin typeface="微软雅黑" panose="020B0503020204020204" pitchFamily="34" charset="-122"/>
                <a:ea typeface="微软雅黑" panose="020B0503020204020204" pitchFamily="34" charset="-122"/>
              </a:rPr>
              <a:t>★ 数据库语言采用过程性</a:t>
            </a:r>
            <a:r>
              <a:rPr lang="en-US" altLang="zh-CN" sz="2400" dirty="0" smtClean="0">
                <a:solidFill>
                  <a:srgbClr val="8D3FFF"/>
                </a:solidFill>
                <a:latin typeface="微软雅黑" panose="020B0503020204020204" pitchFamily="34" charset="-122"/>
                <a:ea typeface="微软雅黑" panose="020B0503020204020204" pitchFamily="34" charset="-122"/>
              </a:rPr>
              <a:t>(</a:t>
            </a:r>
            <a:r>
              <a:rPr lang="zh-CN" altLang="en-US" sz="2400" dirty="0" smtClean="0">
                <a:solidFill>
                  <a:srgbClr val="8D3FFF"/>
                </a:solidFill>
                <a:latin typeface="微软雅黑" panose="020B0503020204020204" pitchFamily="34" charset="-122"/>
                <a:ea typeface="微软雅黑" panose="020B0503020204020204" pitchFamily="34" charset="-122"/>
              </a:rPr>
              <a:t>导航式</a:t>
            </a:r>
            <a:r>
              <a:rPr lang="en-US" altLang="zh-CN" sz="2400" dirty="0" smtClean="0">
                <a:solidFill>
                  <a:srgbClr val="8D3FFF"/>
                </a:solidFill>
                <a:latin typeface="微软雅黑" panose="020B0503020204020204" pitchFamily="34" charset="-122"/>
                <a:ea typeface="微软雅黑" panose="020B0503020204020204" pitchFamily="34" charset="-122"/>
              </a:rPr>
              <a:t>)</a:t>
            </a:r>
            <a:r>
              <a:rPr lang="zh-CN" altLang="en-US" sz="2400" dirty="0" smtClean="0">
                <a:solidFill>
                  <a:srgbClr val="8D3FFF"/>
                </a:solidFill>
                <a:latin typeface="微软雅黑" panose="020B0503020204020204" pitchFamily="34" charset="-122"/>
                <a:ea typeface="微软雅黑" panose="020B0503020204020204" pitchFamily="34" charset="-122"/>
              </a:rPr>
              <a:t>语言。</a:t>
            </a:r>
            <a:endParaRPr lang="zh-CN" altLang="en-US" sz="2400" dirty="0">
              <a:solidFill>
                <a:srgbClr val="8D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8963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9402" y="554684"/>
            <a:ext cx="10179728" cy="4524315"/>
          </a:xfrm>
          <a:prstGeom prst="rect">
            <a:avLst/>
          </a:prstGeom>
        </p:spPr>
        <p:txBody>
          <a:bodyPr wrap="square">
            <a:spAutoFit/>
          </a:bodyPr>
          <a:lstStyle/>
          <a:p>
            <a:pPr>
              <a:lnSpc>
                <a:spcPct val="150000"/>
              </a:lnSpc>
              <a:spcBef>
                <a:spcPct val="0"/>
              </a:spcBef>
            </a:pPr>
            <a:r>
              <a:rPr lang="zh-CN" altLang="en-US" sz="2400" dirty="0" smtClean="0">
                <a:solidFill>
                  <a:srgbClr val="EC32FA"/>
                </a:solidFill>
                <a:latin typeface="微软雅黑" panose="020B0503020204020204" pitchFamily="34" charset="-122"/>
                <a:ea typeface="微软雅黑" panose="020B0503020204020204" pitchFamily="34" charset="-122"/>
              </a:rPr>
              <a:t>第二代数据库技术</a:t>
            </a:r>
            <a:endParaRPr lang="en-US" altLang="zh-CN" sz="2400" dirty="0" smtClean="0">
              <a:solidFill>
                <a:srgbClr val="EC32FA"/>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rPr>
              <a:t>即</a:t>
            </a:r>
            <a:r>
              <a:rPr lang="zh-CN" altLang="en-US" sz="2400" dirty="0" smtClean="0">
                <a:solidFill>
                  <a:srgbClr val="8D3FFF"/>
                </a:solidFill>
                <a:latin typeface="微软雅黑" panose="020B0503020204020204" pitchFamily="34" charset="-122"/>
                <a:ea typeface="微软雅黑" panose="020B0503020204020204" pitchFamily="34" charset="-122"/>
              </a:rPr>
              <a:t>关系数据库技术</a:t>
            </a:r>
            <a:r>
              <a:rPr lang="zh-CN" altLang="en-US" sz="2400" dirty="0" smtClean="0">
                <a:solidFill>
                  <a:srgbClr val="0000FF"/>
                </a:solidFill>
                <a:latin typeface="微软雅黑" panose="020B0503020204020204" pitchFamily="34" charset="-122"/>
                <a:ea typeface="微软雅黑" panose="020B0503020204020204" pitchFamily="34" charset="-122"/>
              </a:rPr>
              <a:t>。这一代的数据库管理系统主要支持关系数据模型，这种模型有严格的数学理论基础，概念简单、清晰，易于用户理解和使用。其主要特点是：</a:t>
            </a:r>
          </a:p>
          <a:p>
            <a:pPr>
              <a:lnSpc>
                <a:spcPct val="150000"/>
              </a:lnSpc>
              <a:spcBef>
                <a:spcPct val="0"/>
              </a:spcBef>
            </a:pPr>
            <a:r>
              <a:rPr lang="zh-CN" altLang="en-US" sz="2400" dirty="0" smtClean="0">
                <a:solidFill>
                  <a:srgbClr val="8D3FFF"/>
                </a:solidFill>
                <a:latin typeface="微软雅黑" panose="020B0503020204020204" pitchFamily="34" charset="-122"/>
                <a:ea typeface="微软雅黑" panose="020B0503020204020204" pitchFamily="34" charset="-122"/>
              </a:rPr>
              <a:t> ★  概念单一化，数据及其数据间的联系都用关系</a:t>
            </a:r>
            <a:br>
              <a:rPr lang="zh-CN" altLang="en-US" sz="2400" dirty="0" smtClean="0">
                <a:solidFill>
                  <a:srgbClr val="8D3FFF"/>
                </a:solidFill>
                <a:latin typeface="微软雅黑" panose="020B0503020204020204" pitchFamily="34" charset="-122"/>
                <a:ea typeface="微软雅黑" panose="020B0503020204020204" pitchFamily="34" charset="-122"/>
              </a:rPr>
            </a:br>
            <a:r>
              <a:rPr lang="zh-CN" altLang="en-US" sz="2400" dirty="0" smtClean="0">
                <a:solidFill>
                  <a:srgbClr val="8D3FFF"/>
                </a:solidFill>
                <a:latin typeface="微软雅黑" panose="020B0503020204020204" pitchFamily="34" charset="-122"/>
                <a:ea typeface="微软雅黑" panose="020B0503020204020204" pitchFamily="34" charset="-122"/>
              </a:rPr>
              <a:t>     来表示；</a:t>
            </a:r>
          </a:p>
          <a:p>
            <a:pPr>
              <a:lnSpc>
                <a:spcPct val="150000"/>
              </a:lnSpc>
              <a:spcBef>
                <a:spcPct val="0"/>
              </a:spcBef>
            </a:pPr>
            <a:r>
              <a:rPr lang="zh-CN" altLang="en-US" sz="2400" dirty="0" smtClean="0">
                <a:solidFill>
                  <a:srgbClr val="8D3FFF"/>
                </a:solidFill>
                <a:latin typeface="微软雅黑" panose="020B0503020204020204" pitchFamily="34" charset="-122"/>
                <a:ea typeface="微软雅黑" panose="020B0503020204020204" pitchFamily="34" charset="-122"/>
              </a:rPr>
              <a:t> ★   以关系代数为理论基础，数据独立性强；</a:t>
            </a:r>
          </a:p>
          <a:p>
            <a:pPr>
              <a:lnSpc>
                <a:spcPct val="150000"/>
              </a:lnSpc>
              <a:spcBef>
                <a:spcPct val="0"/>
              </a:spcBef>
            </a:pPr>
            <a:r>
              <a:rPr lang="zh-CN" altLang="en-US" sz="2400" dirty="0" smtClean="0">
                <a:solidFill>
                  <a:srgbClr val="8D3FFF"/>
                </a:solidFill>
                <a:latin typeface="微软雅黑" panose="020B0503020204020204" pitchFamily="34" charset="-122"/>
                <a:ea typeface="微软雅黑" panose="020B0503020204020204" pitchFamily="34" charset="-122"/>
              </a:rPr>
              <a:t> ★ 数据库语言采用说明性语言，大大简化了用户的编程难度。</a:t>
            </a:r>
            <a:endParaRPr lang="zh-CN" altLang="en-US" sz="2400" dirty="0">
              <a:solidFill>
                <a:srgbClr val="8D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8731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3108" y="410674"/>
            <a:ext cx="10406743" cy="5078313"/>
          </a:xfrm>
          <a:prstGeom prst="rect">
            <a:avLst/>
          </a:prstGeom>
        </p:spPr>
        <p:txBody>
          <a:bodyPr wrap="square">
            <a:spAutoFit/>
          </a:bodyPr>
          <a:lstStyle/>
          <a:p>
            <a:pPr>
              <a:lnSpc>
                <a:spcPct val="150000"/>
              </a:lnSpc>
            </a:pPr>
            <a:r>
              <a:rPr lang="zh-CN" altLang="en-US" sz="2400" dirty="0" smtClean="0">
                <a:solidFill>
                  <a:srgbClr val="EC32FA"/>
                </a:solidFill>
                <a:latin typeface="微软雅黑" panose="020B0503020204020204" pitchFamily="34" charset="-122"/>
                <a:ea typeface="微软雅黑" panose="020B0503020204020204" pitchFamily="34" charset="-122"/>
              </a:rPr>
              <a:t>第三代数据库技术</a:t>
            </a:r>
            <a:endParaRPr lang="en-US" altLang="zh-CN" sz="2400" dirty="0" smtClean="0">
              <a:solidFill>
                <a:srgbClr val="EC32FA"/>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0000FF"/>
                </a:solidFill>
                <a:latin typeface="微软雅黑" panose="020B0503020204020204" pitchFamily="34" charset="-122"/>
                <a:ea typeface="微软雅黑" panose="020B0503020204020204" pitchFamily="34" charset="-122"/>
              </a:rPr>
              <a:t>即新一代数据库技术，它是以面向对象模型为主要特征的数据库技术。这一代的数据库管理系统是基于扩展的关系数据模型或面向对象数据模型的，是尚未完全成熟的一代数据库技术，其主要特点是：</a:t>
            </a:r>
          </a:p>
          <a:p>
            <a:pPr>
              <a:lnSpc>
                <a:spcPct val="150000"/>
              </a:lnSpc>
              <a:buFontTx/>
              <a:buNone/>
            </a:pPr>
            <a:r>
              <a:rPr lang="zh-CN" altLang="en-US" sz="2400" dirty="0" smtClean="0">
                <a:solidFill>
                  <a:srgbClr val="8D3FFF"/>
                </a:solidFill>
                <a:latin typeface="微软雅黑" panose="020B0503020204020204" pitchFamily="34" charset="-122"/>
                <a:ea typeface="微软雅黑" panose="020B0503020204020204" pitchFamily="34" charset="-122"/>
              </a:rPr>
              <a:t>★ 支持包括数据、对象和知识的管理；</a:t>
            </a:r>
          </a:p>
          <a:p>
            <a:pPr>
              <a:lnSpc>
                <a:spcPct val="150000"/>
              </a:lnSpc>
              <a:buFontTx/>
              <a:buNone/>
            </a:pPr>
            <a:r>
              <a:rPr lang="zh-CN" altLang="en-US" sz="2400" dirty="0" smtClean="0">
                <a:solidFill>
                  <a:srgbClr val="8D3FFF"/>
                </a:solidFill>
                <a:latin typeface="微软雅黑" panose="020B0503020204020204" pitchFamily="34" charset="-122"/>
                <a:ea typeface="微软雅黑" panose="020B0503020204020204" pitchFamily="34" charset="-122"/>
              </a:rPr>
              <a:t>★ 在保持和继承第二代数据库技术基础上引入新技    </a:t>
            </a:r>
            <a:br>
              <a:rPr lang="zh-CN" altLang="en-US" sz="2400" dirty="0" smtClean="0">
                <a:solidFill>
                  <a:srgbClr val="8D3FFF"/>
                </a:solidFill>
                <a:latin typeface="微软雅黑" panose="020B0503020204020204" pitchFamily="34" charset="-122"/>
                <a:ea typeface="微软雅黑" panose="020B0503020204020204" pitchFamily="34" charset="-122"/>
              </a:rPr>
            </a:br>
            <a:r>
              <a:rPr lang="zh-CN" altLang="en-US" sz="2400" dirty="0" smtClean="0">
                <a:solidFill>
                  <a:srgbClr val="8D3FFF"/>
                </a:solidFill>
                <a:latin typeface="微软雅黑" panose="020B0503020204020204" pitchFamily="34" charset="-122"/>
                <a:ea typeface="微软雅黑" panose="020B0503020204020204" pitchFamily="34" charset="-122"/>
              </a:rPr>
              <a:t> 术，如面向对象技术等，</a:t>
            </a:r>
          </a:p>
          <a:p>
            <a:pPr>
              <a:lnSpc>
                <a:spcPct val="150000"/>
              </a:lnSpc>
              <a:buFontTx/>
              <a:buNone/>
            </a:pPr>
            <a:r>
              <a:rPr lang="zh-CN" altLang="en-US" sz="2400" dirty="0" smtClean="0">
                <a:solidFill>
                  <a:srgbClr val="8D3FFF"/>
                </a:solidFill>
                <a:latin typeface="微软雅黑" panose="020B0503020204020204" pitchFamily="34" charset="-122"/>
                <a:ea typeface="微软雅黑" panose="020B0503020204020204" pitchFamily="34" charset="-122"/>
              </a:rPr>
              <a:t>★ 对其它系统开放，有良好的可移植性、可扩充性和  </a:t>
            </a:r>
            <a:br>
              <a:rPr lang="zh-CN" altLang="en-US" sz="2400" dirty="0" smtClean="0">
                <a:solidFill>
                  <a:srgbClr val="8D3FFF"/>
                </a:solidFill>
                <a:latin typeface="微软雅黑" panose="020B0503020204020204" pitchFamily="34" charset="-122"/>
                <a:ea typeface="微软雅黑" panose="020B0503020204020204" pitchFamily="34" charset="-122"/>
              </a:rPr>
            </a:br>
            <a:r>
              <a:rPr lang="zh-CN" altLang="en-US" sz="2400" dirty="0" smtClean="0">
                <a:solidFill>
                  <a:srgbClr val="8D3FFF"/>
                </a:solidFill>
                <a:latin typeface="微软雅黑" panose="020B0503020204020204" pitchFamily="34" charset="-122"/>
                <a:ea typeface="微软雅黑" panose="020B0503020204020204" pitchFamily="34" charset="-122"/>
              </a:rPr>
              <a:t> 可互操作性。</a:t>
            </a:r>
            <a:endParaRPr lang="zh-CN" altLang="en-US" sz="2400" dirty="0">
              <a:solidFill>
                <a:srgbClr val="8D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2796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4664" y="543406"/>
            <a:ext cx="10345782" cy="3416320"/>
          </a:xfrm>
          <a:prstGeom prst="rect">
            <a:avLst/>
          </a:prstGeom>
        </p:spPr>
        <p:txBody>
          <a:bodyPr wrap="square">
            <a:spAutoFit/>
          </a:bodyPr>
          <a:lstStyle/>
          <a:p>
            <a:pPr>
              <a:lnSpc>
                <a:spcPct val="150000"/>
              </a:lnSpc>
            </a:pPr>
            <a:r>
              <a:rPr lang="en-US" altLang="zh-CN" sz="2400" dirty="0" smtClean="0">
                <a:solidFill>
                  <a:srgbClr val="EC32FA"/>
                </a:solidFill>
                <a:latin typeface="微软雅黑" panose="020B0503020204020204" pitchFamily="34" charset="-122"/>
                <a:ea typeface="微软雅黑" panose="020B0503020204020204" pitchFamily="34" charset="-122"/>
              </a:rPr>
              <a:t>2.2.5 </a:t>
            </a:r>
            <a:r>
              <a:rPr lang="zh-CN" altLang="en-US" sz="2400" dirty="0" smtClean="0">
                <a:solidFill>
                  <a:srgbClr val="EC32FA"/>
                </a:solidFill>
                <a:latin typeface="微软雅黑" panose="020B0503020204020204" pitchFamily="34" charset="-122"/>
                <a:ea typeface="微软雅黑" panose="020B0503020204020204" pitchFamily="34" charset="-122"/>
              </a:rPr>
              <a:t>数据库技术的</a:t>
            </a:r>
            <a:r>
              <a:rPr lang="zh-CN" altLang="en-US" sz="2400" dirty="0" smtClean="0">
                <a:solidFill>
                  <a:srgbClr val="000000"/>
                </a:solidFill>
                <a:latin typeface="微软雅黑" panose="020B0503020204020204" pitchFamily="34" charset="-122"/>
                <a:ea typeface="微软雅黑" panose="020B0503020204020204" pitchFamily="34" charset="-122"/>
              </a:rPr>
              <a:t/>
            </a:r>
            <a:br>
              <a:rPr lang="zh-CN" altLang="en-US" sz="2400" dirty="0" smtClean="0">
                <a:solidFill>
                  <a:srgbClr val="000000"/>
                </a:solidFill>
                <a:latin typeface="微软雅黑" panose="020B0503020204020204" pitchFamily="34" charset="-122"/>
                <a:ea typeface="微软雅黑" panose="020B0503020204020204" pitchFamily="34" charset="-122"/>
              </a:rPr>
            </a:br>
            <a:r>
              <a:rPr lang="zh-CN" altLang="en-US" sz="2400" dirty="0" smtClean="0">
                <a:solidFill>
                  <a:srgbClr val="0000FF"/>
                </a:solidFill>
                <a:latin typeface="微软雅黑" panose="020B0503020204020204" pitchFamily="34" charset="-122"/>
                <a:ea typeface="微软雅黑" panose="020B0503020204020204" pitchFamily="34" charset="-122"/>
              </a:rPr>
              <a:t>主要研究领域</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0000FF"/>
                </a:solidFill>
                <a:latin typeface="微软雅黑" panose="020B0503020204020204" pitchFamily="34" charset="-122"/>
                <a:ea typeface="微软雅黑" panose="020B0503020204020204" pitchFamily="34" charset="-122"/>
              </a:rPr>
              <a:t>数据库技术大致有三个主要研究领域：</a:t>
            </a:r>
          </a:p>
          <a:p>
            <a:pPr>
              <a:lnSpc>
                <a:spcPct val="150000"/>
              </a:lnSpc>
              <a:buFontTx/>
              <a:buNone/>
            </a:pPr>
            <a:r>
              <a:rPr lang="en-US" altLang="zh-CN" sz="2400" dirty="0" smtClean="0">
                <a:solidFill>
                  <a:srgbClr val="8D3FFF"/>
                </a:solidFill>
                <a:latin typeface="微软雅黑" panose="020B0503020204020204" pitchFamily="34" charset="-122"/>
                <a:ea typeface="微软雅黑" panose="020B0503020204020204" pitchFamily="34" charset="-122"/>
              </a:rPr>
              <a:t>⑴ </a:t>
            </a:r>
            <a:r>
              <a:rPr lang="zh-CN" altLang="en-US" sz="2400" dirty="0" smtClean="0">
                <a:solidFill>
                  <a:srgbClr val="8D3FFF"/>
                </a:solidFill>
                <a:latin typeface="微软雅黑" panose="020B0503020204020204" pitchFamily="34" charset="-122"/>
                <a:ea typeface="微软雅黑" panose="020B0503020204020204" pitchFamily="34" charset="-122"/>
              </a:rPr>
              <a:t>数据库管理系统软件的研究。</a:t>
            </a:r>
          </a:p>
          <a:p>
            <a:pPr>
              <a:lnSpc>
                <a:spcPct val="150000"/>
              </a:lnSpc>
              <a:buFontTx/>
              <a:buNone/>
            </a:pPr>
            <a:r>
              <a:rPr lang="en-US" altLang="zh-CN" sz="2400" dirty="0" smtClean="0">
                <a:solidFill>
                  <a:srgbClr val="8D3FFF"/>
                </a:solidFill>
                <a:latin typeface="微软雅黑" panose="020B0503020204020204" pitchFamily="34" charset="-122"/>
                <a:ea typeface="微软雅黑" panose="020B0503020204020204" pitchFamily="34" charset="-122"/>
              </a:rPr>
              <a:t>⑵ </a:t>
            </a:r>
            <a:r>
              <a:rPr lang="zh-CN" altLang="en-US" sz="2400" dirty="0" smtClean="0">
                <a:solidFill>
                  <a:srgbClr val="8D3FFF"/>
                </a:solidFill>
                <a:latin typeface="微软雅黑" panose="020B0503020204020204" pitchFamily="34" charset="-122"/>
                <a:ea typeface="微软雅黑" panose="020B0503020204020204" pitchFamily="34" charset="-122"/>
              </a:rPr>
              <a:t>数据库应用系统设计与开发。</a:t>
            </a:r>
          </a:p>
          <a:p>
            <a:pPr>
              <a:lnSpc>
                <a:spcPct val="150000"/>
              </a:lnSpc>
              <a:buFontTx/>
              <a:buNone/>
            </a:pPr>
            <a:r>
              <a:rPr lang="en-US" altLang="zh-CN" sz="2400" dirty="0" smtClean="0">
                <a:solidFill>
                  <a:srgbClr val="8D3FFF"/>
                </a:solidFill>
                <a:latin typeface="微软雅黑" panose="020B0503020204020204" pitchFamily="34" charset="-122"/>
                <a:ea typeface="微软雅黑" panose="020B0503020204020204" pitchFamily="34" charset="-122"/>
              </a:rPr>
              <a:t>⑶ </a:t>
            </a:r>
            <a:r>
              <a:rPr lang="zh-CN" altLang="en-US" sz="2400" dirty="0" smtClean="0">
                <a:solidFill>
                  <a:srgbClr val="8D3FFF"/>
                </a:solidFill>
                <a:latin typeface="微软雅黑" panose="020B0503020204020204" pitchFamily="34" charset="-122"/>
                <a:ea typeface="微软雅黑" panose="020B0503020204020204" pitchFamily="34" charset="-122"/>
              </a:rPr>
              <a:t>数据库理论的研究。</a:t>
            </a:r>
          </a:p>
        </p:txBody>
      </p:sp>
    </p:spTree>
    <p:extLst>
      <p:ext uri="{BB962C8B-B14F-4D97-AF65-F5344CB8AC3E}">
        <p14:creationId xmlns:p14="http://schemas.microsoft.com/office/powerpoint/2010/main" val="2781254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1154" y="436911"/>
            <a:ext cx="6096000" cy="2862322"/>
          </a:xfrm>
          <a:prstGeom prst="rect">
            <a:avLst/>
          </a:prstGeom>
        </p:spPr>
        <p:txBody>
          <a:bodyPr>
            <a:spAutoFit/>
          </a:bodyPr>
          <a:lstStyle/>
          <a:p>
            <a:pPr>
              <a:lnSpc>
                <a:spcPct val="150000"/>
              </a:lnSpc>
              <a:spcBef>
                <a:spcPct val="0"/>
              </a:spcBef>
            </a:pPr>
            <a:r>
              <a:rPr lang="en-US" altLang="zh-CN" sz="2400" dirty="0" smtClean="0">
                <a:solidFill>
                  <a:srgbClr val="EC32FA"/>
                </a:solidFill>
                <a:latin typeface="微软雅黑" panose="020B0503020204020204" pitchFamily="34" charset="-122"/>
                <a:ea typeface="微软雅黑" panose="020B0503020204020204" pitchFamily="34" charset="-122"/>
              </a:rPr>
              <a:t>2.3  </a:t>
            </a:r>
            <a:r>
              <a:rPr lang="zh-CN" altLang="en-US" sz="2400" dirty="0" smtClean="0">
                <a:solidFill>
                  <a:srgbClr val="EC32FA"/>
                </a:solidFill>
                <a:latin typeface="微软雅黑" panose="020B0503020204020204" pitchFamily="34" charset="-122"/>
                <a:ea typeface="微软雅黑" panose="020B0503020204020204" pitchFamily="34" charset="-122"/>
              </a:rPr>
              <a:t>数据模型</a:t>
            </a:r>
            <a:endParaRPr lang="en-US" altLang="zh-CN" sz="2400" dirty="0" smtClean="0">
              <a:solidFill>
                <a:srgbClr val="EC32FA"/>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2.3.1  </a:t>
            </a:r>
            <a:r>
              <a:rPr lang="zh-CN" altLang="en-US" sz="2400" dirty="0" smtClean="0">
                <a:solidFill>
                  <a:srgbClr val="EC32FA"/>
                </a:solidFill>
                <a:latin typeface="微软雅黑" panose="020B0503020204020204" pitchFamily="34" charset="-122"/>
                <a:ea typeface="微软雅黑" panose="020B0503020204020204" pitchFamily="34" charset="-122"/>
              </a:rPr>
              <a:t>数据模型的构成</a:t>
            </a:r>
          </a:p>
          <a:p>
            <a:pPr>
              <a:lnSpc>
                <a:spcPct val="150000"/>
              </a:lnSpc>
              <a:spcBef>
                <a:spcPct val="0"/>
              </a:spcBef>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2.3.2  </a:t>
            </a:r>
            <a:r>
              <a:rPr lang="zh-CN" altLang="en-US" sz="2400" dirty="0" smtClean="0">
                <a:solidFill>
                  <a:srgbClr val="EC32FA"/>
                </a:solidFill>
                <a:latin typeface="微软雅黑" panose="020B0503020204020204" pitchFamily="34" charset="-122"/>
                <a:ea typeface="微软雅黑" panose="020B0503020204020204" pitchFamily="34" charset="-122"/>
              </a:rPr>
              <a:t>数据模型的分类</a:t>
            </a:r>
          </a:p>
          <a:p>
            <a:pPr>
              <a:lnSpc>
                <a:spcPct val="150000"/>
              </a:lnSpc>
              <a:spcBef>
                <a:spcPct val="0"/>
              </a:spcBef>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2.3.3  </a:t>
            </a:r>
            <a:r>
              <a:rPr lang="zh-CN" altLang="en-US" sz="2400" dirty="0" smtClean="0">
                <a:solidFill>
                  <a:srgbClr val="EC32FA"/>
                </a:solidFill>
                <a:latin typeface="微软雅黑" panose="020B0503020204020204" pitchFamily="34" charset="-122"/>
                <a:ea typeface="微软雅黑" panose="020B0503020204020204" pitchFamily="34" charset="-122"/>
              </a:rPr>
              <a:t>实体</a:t>
            </a:r>
            <a:r>
              <a:rPr lang="en-US" altLang="zh-CN" sz="2400" dirty="0" smtClean="0">
                <a:solidFill>
                  <a:srgbClr val="EC32FA"/>
                </a:solidFill>
                <a:latin typeface="微软雅黑" panose="020B0503020204020204" pitchFamily="34" charset="-122"/>
                <a:ea typeface="微软雅黑" panose="020B0503020204020204" pitchFamily="34" charset="-122"/>
              </a:rPr>
              <a:t>-</a:t>
            </a:r>
            <a:r>
              <a:rPr lang="zh-CN" altLang="en-US" sz="2400" dirty="0" smtClean="0">
                <a:solidFill>
                  <a:srgbClr val="EC32FA"/>
                </a:solidFill>
                <a:latin typeface="微软雅黑" panose="020B0503020204020204" pitchFamily="34" charset="-122"/>
                <a:ea typeface="微软雅黑" panose="020B0503020204020204" pitchFamily="34" charset="-122"/>
              </a:rPr>
              <a:t>联系</a:t>
            </a:r>
            <a:r>
              <a:rPr lang="en-US" altLang="zh-CN" sz="2400" dirty="0" smtClean="0">
                <a:solidFill>
                  <a:srgbClr val="EC32FA"/>
                </a:solidFill>
                <a:latin typeface="微软雅黑" panose="020B0503020204020204" pitchFamily="34" charset="-122"/>
                <a:ea typeface="微软雅黑" panose="020B0503020204020204" pitchFamily="34" charset="-122"/>
              </a:rPr>
              <a:t>(E-R)</a:t>
            </a:r>
            <a:r>
              <a:rPr lang="zh-CN" altLang="en-US" sz="2400" dirty="0" smtClean="0">
                <a:solidFill>
                  <a:srgbClr val="EC32FA"/>
                </a:solidFill>
                <a:latin typeface="微软雅黑" panose="020B0503020204020204" pitchFamily="34" charset="-122"/>
                <a:ea typeface="微软雅黑" panose="020B0503020204020204" pitchFamily="34" charset="-122"/>
              </a:rPr>
              <a:t>模型</a:t>
            </a:r>
          </a:p>
          <a:p>
            <a:pPr>
              <a:lnSpc>
                <a:spcPct val="150000"/>
              </a:lnSpc>
              <a:spcBef>
                <a:spcPct val="0"/>
              </a:spcBef>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2.3.4  </a:t>
            </a:r>
            <a:r>
              <a:rPr lang="zh-CN" altLang="en-US" sz="2400" dirty="0" smtClean="0">
                <a:solidFill>
                  <a:srgbClr val="EC32FA"/>
                </a:solidFill>
                <a:latin typeface="微软雅黑" panose="020B0503020204020204" pitchFamily="34" charset="-122"/>
                <a:ea typeface="微软雅黑" panose="020B0503020204020204" pitchFamily="34" charset="-122"/>
              </a:rPr>
              <a:t>常用的结构数据模型</a:t>
            </a:r>
          </a:p>
        </p:txBody>
      </p:sp>
    </p:spTree>
    <p:extLst>
      <p:ext uri="{BB962C8B-B14F-4D97-AF65-F5344CB8AC3E}">
        <p14:creationId xmlns:p14="http://schemas.microsoft.com/office/powerpoint/2010/main" val="73013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7611" y="446241"/>
            <a:ext cx="10258698" cy="4524315"/>
          </a:xfrm>
          <a:prstGeom prst="rect">
            <a:avLst/>
          </a:prstGeom>
        </p:spPr>
        <p:txBody>
          <a:bodyPr wrap="square">
            <a:spAutoFit/>
          </a:bodyPr>
          <a:lstStyle/>
          <a:p>
            <a:pPr>
              <a:lnSpc>
                <a:spcPct val="150000"/>
              </a:lnSpc>
            </a:pPr>
            <a:r>
              <a:rPr lang="en-US" altLang="zh-CN" sz="2400" dirty="0" smtClean="0">
                <a:solidFill>
                  <a:srgbClr val="EC32FA"/>
                </a:solidFill>
                <a:latin typeface="微软雅黑" panose="020B0503020204020204" pitchFamily="34" charset="-122"/>
                <a:ea typeface="微软雅黑" panose="020B0503020204020204" pitchFamily="34" charset="-122"/>
              </a:rPr>
              <a:t>2.3.1 </a:t>
            </a:r>
            <a:r>
              <a:rPr lang="zh-CN" altLang="en-US" sz="2400" dirty="0" smtClean="0">
                <a:solidFill>
                  <a:srgbClr val="EC32FA"/>
                </a:solidFill>
                <a:latin typeface="微软雅黑" panose="020B0503020204020204" pitchFamily="34" charset="-122"/>
                <a:ea typeface="微软雅黑" panose="020B0503020204020204" pitchFamily="34" charset="-122"/>
              </a:rPr>
              <a:t>数据模型的构成</a:t>
            </a:r>
            <a:endParaRPr lang="en-US" altLang="zh-CN" sz="2400" dirty="0" smtClean="0">
              <a:solidFill>
                <a:srgbClr val="EC32FA"/>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EC32FA"/>
                </a:solidFill>
                <a:latin typeface="微软雅黑" panose="020B0503020204020204" pitchFamily="34" charset="-122"/>
                <a:ea typeface="微软雅黑" panose="020B0503020204020204" pitchFamily="34" charset="-122"/>
              </a:rPr>
              <a:t>数据模型</a:t>
            </a:r>
            <a:r>
              <a:rPr lang="en-US" altLang="zh-CN" sz="2400" dirty="0" smtClean="0">
                <a:solidFill>
                  <a:srgbClr val="EC32FA"/>
                </a:solidFill>
                <a:latin typeface="微软雅黑" panose="020B0503020204020204" pitchFamily="34" charset="-122"/>
                <a:ea typeface="微软雅黑" panose="020B0503020204020204" pitchFamily="34" charset="-122"/>
              </a:rPr>
              <a:t>(Data Model)</a:t>
            </a:r>
            <a:r>
              <a:rPr lang="zh-CN" altLang="en-US" sz="2400" dirty="0" smtClean="0">
                <a:solidFill>
                  <a:srgbClr val="EC32FA"/>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客观事物某些特征的数据抽象和模拟，是一组严格定义的概念集合，它是数据库系统的核心。</a:t>
            </a:r>
          </a:p>
          <a:p>
            <a:pPr>
              <a:lnSpc>
                <a:spcPct val="150000"/>
              </a:lnSpc>
            </a:pPr>
            <a:r>
              <a:rPr lang="zh-CN" altLang="en-US" sz="2400" dirty="0" smtClean="0">
                <a:solidFill>
                  <a:srgbClr val="8D3FFF"/>
                </a:solidFill>
                <a:latin typeface="微软雅黑" panose="020B0503020204020204" pitchFamily="34" charset="-122"/>
                <a:ea typeface="微软雅黑" panose="020B0503020204020204" pitchFamily="34" charset="-122"/>
              </a:rPr>
              <a:t>数据模型的三要素是：</a:t>
            </a:r>
            <a:r>
              <a:rPr lang="zh-CN" altLang="en-US" sz="2400" dirty="0" smtClean="0">
                <a:solidFill>
                  <a:srgbClr val="EC32FA"/>
                </a:solidFill>
                <a:latin typeface="微软雅黑" panose="020B0503020204020204" pitchFamily="34" charset="-122"/>
                <a:ea typeface="微软雅黑" panose="020B0503020204020204" pitchFamily="34" charset="-122"/>
              </a:rPr>
              <a:t>数据结构集合、数据操作集合和完整性约束集合。</a:t>
            </a:r>
          </a:p>
          <a:p>
            <a:pPr indent="576000">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① </a:t>
            </a:r>
            <a:r>
              <a:rPr lang="zh-CN" altLang="en-US" sz="2400" dirty="0" smtClean="0">
                <a:solidFill>
                  <a:srgbClr val="EC32FA"/>
                </a:solidFill>
                <a:latin typeface="微软雅黑" panose="020B0503020204020204" pitchFamily="34" charset="-122"/>
                <a:ea typeface="微软雅黑" panose="020B0503020204020204" pitchFamily="34" charset="-122"/>
              </a:rPr>
              <a:t>数据结构集合</a:t>
            </a:r>
            <a:r>
              <a:rPr lang="zh-CN" altLang="en-US" sz="2400" dirty="0" smtClean="0">
                <a:solidFill>
                  <a:srgbClr val="0000FF"/>
                </a:solidFill>
                <a:latin typeface="微软雅黑" panose="020B0503020204020204" pitchFamily="34" charset="-122"/>
                <a:ea typeface="微软雅黑" panose="020B0503020204020204" pitchFamily="34" charset="-122"/>
              </a:rPr>
              <a:t>：对计算机数据组织方式和数据之间联系进行框架描述的集合，是对数据库静态特性的描述。</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indent="576000">
              <a:lnSpc>
                <a:spcPct val="150000"/>
              </a:lnSpc>
              <a:buFontTx/>
              <a:buNone/>
            </a:pPr>
            <a:r>
              <a:rPr lang="zh-CN" altLang="en-US" sz="2400" dirty="0" smtClean="0">
                <a:solidFill>
                  <a:srgbClr val="0000FF"/>
                </a:solidFill>
                <a:latin typeface="微软雅黑" panose="020B0503020204020204" pitchFamily="34" charset="-122"/>
                <a:ea typeface="微软雅黑" panose="020B0503020204020204" pitchFamily="34" charset="-122"/>
              </a:rPr>
              <a:t>学生数据结构：</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indent="576000">
              <a:lnSpc>
                <a:spcPct val="150000"/>
              </a:lnSpc>
              <a:buFontTx/>
              <a:buNone/>
            </a:pPr>
            <a:r>
              <a:rPr lang="zh-CN" altLang="en-US" sz="2400" dirty="0" smtClean="0">
                <a:solidFill>
                  <a:srgbClr val="0000FF"/>
                </a:solidFill>
                <a:latin typeface="微软雅黑" panose="020B0503020204020204" pitchFamily="34" charset="-122"/>
                <a:ea typeface="微软雅黑" panose="020B0503020204020204" pitchFamily="34" charset="-122"/>
              </a:rPr>
              <a:t>学生（姓名、性别、出生日期、出生地、所在系别、入学日期）</a:t>
            </a:r>
          </a:p>
        </p:txBody>
      </p:sp>
    </p:spTree>
    <p:extLst>
      <p:ext uri="{BB962C8B-B14F-4D97-AF65-F5344CB8AC3E}">
        <p14:creationId xmlns:p14="http://schemas.microsoft.com/office/powerpoint/2010/main" val="302249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7611" y="446241"/>
            <a:ext cx="10258698" cy="4524315"/>
          </a:xfrm>
          <a:prstGeom prst="rect">
            <a:avLst/>
          </a:prstGeom>
        </p:spPr>
        <p:txBody>
          <a:bodyPr wrap="square">
            <a:spAutoFit/>
          </a:bodyPr>
          <a:lstStyle/>
          <a:p>
            <a:pPr indent="576000">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② </a:t>
            </a:r>
            <a:r>
              <a:rPr lang="zh-CN" altLang="en-US" sz="2400" dirty="0" smtClean="0">
                <a:solidFill>
                  <a:srgbClr val="EC32FA"/>
                </a:solidFill>
                <a:latin typeface="微软雅黑" panose="020B0503020204020204" pitchFamily="34" charset="-122"/>
                <a:ea typeface="微软雅黑" panose="020B0503020204020204" pitchFamily="34" charset="-122"/>
              </a:rPr>
              <a:t>数据操作集合</a:t>
            </a:r>
            <a:r>
              <a:rPr lang="zh-CN" altLang="en-US" sz="2400" dirty="0" smtClean="0">
                <a:solidFill>
                  <a:srgbClr val="0000FF"/>
                </a:solidFill>
                <a:latin typeface="微软雅黑" panose="020B0503020204020204" pitchFamily="34" charset="-122"/>
                <a:ea typeface="微软雅黑" panose="020B0503020204020204" pitchFamily="34" charset="-122"/>
              </a:rPr>
              <a:t>：对数据库中各种对象类的实例</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或取值</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所允许执行的操作的集合，包括操作方法及有关的操作规则等，是对数据库动态特性的描述。</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indent="576000">
              <a:lnSpc>
                <a:spcPct val="150000"/>
              </a:lnSpc>
              <a:buFontTx/>
              <a:buNone/>
            </a:pPr>
            <a:r>
              <a:rPr lang="zh-CN" altLang="en-US" sz="2400" dirty="0" smtClean="0">
                <a:solidFill>
                  <a:srgbClr val="0000FF"/>
                </a:solidFill>
                <a:latin typeface="微软雅黑" panose="020B0503020204020204" pitchFamily="34" charset="-122"/>
                <a:ea typeface="微软雅黑" panose="020B0503020204020204" pitchFamily="34" charset="-122"/>
              </a:rPr>
              <a:t>在数据库中，数据操作主要有</a:t>
            </a:r>
            <a:r>
              <a:rPr lang="zh-CN" altLang="en-US" sz="2400" dirty="0" smtClean="0">
                <a:solidFill>
                  <a:srgbClr val="FF0000"/>
                </a:solidFill>
                <a:latin typeface="微软雅黑" panose="020B0503020204020204" pitchFamily="34" charset="-122"/>
                <a:ea typeface="微软雅黑" panose="020B0503020204020204" pitchFamily="34" charset="-122"/>
              </a:rPr>
              <a:t>数据检索</a:t>
            </a:r>
            <a:r>
              <a:rPr lang="zh-CN" altLang="en-US" sz="2400" dirty="0" smtClean="0">
                <a:solidFill>
                  <a:srgbClr val="0000FF"/>
                </a:solidFill>
                <a:latin typeface="微软雅黑" panose="020B0503020204020204" pitchFamily="34" charset="-122"/>
                <a:ea typeface="微软雅黑" panose="020B0503020204020204" pitchFamily="34" charset="-122"/>
              </a:rPr>
              <a:t>和</a:t>
            </a:r>
            <a:r>
              <a:rPr lang="zh-CN" altLang="en-US" sz="2400" dirty="0" smtClean="0">
                <a:solidFill>
                  <a:srgbClr val="FF0000"/>
                </a:solidFill>
                <a:latin typeface="微软雅黑" panose="020B0503020204020204" pitchFamily="34" charset="-122"/>
                <a:ea typeface="微软雅黑" panose="020B0503020204020204" pitchFamily="34" charset="-122"/>
              </a:rPr>
              <a:t>更新</a:t>
            </a:r>
            <a:r>
              <a:rPr lang="zh-CN" altLang="en-US" sz="2400" dirty="0" smtClean="0">
                <a:solidFill>
                  <a:srgbClr val="0000FF"/>
                </a:solidFill>
                <a:latin typeface="微软雅黑" panose="020B0503020204020204" pitchFamily="34" charset="-122"/>
                <a:ea typeface="微软雅黑" panose="020B0503020204020204" pitchFamily="34" charset="-122"/>
              </a:rPr>
              <a:t>（包括插入、删除和修改）两大类。</a:t>
            </a:r>
          </a:p>
          <a:p>
            <a:pPr indent="576000">
              <a:lnSpc>
                <a:spcPct val="150000"/>
              </a:lnSpc>
              <a:buFontTx/>
              <a:buNone/>
            </a:pPr>
            <a:r>
              <a:rPr lang="en-US" altLang="zh-CN" sz="2400" dirty="0" smtClean="0">
                <a:solidFill>
                  <a:srgbClr val="EC32FA"/>
                </a:solidFill>
                <a:latin typeface="微软雅黑" panose="020B0503020204020204" pitchFamily="34" charset="-122"/>
                <a:ea typeface="微软雅黑" panose="020B0503020204020204" pitchFamily="34" charset="-122"/>
              </a:rPr>
              <a:t>③ </a:t>
            </a:r>
            <a:r>
              <a:rPr lang="zh-CN" altLang="en-US" sz="2400" dirty="0" smtClean="0">
                <a:solidFill>
                  <a:srgbClr val="EC32FA"/>
                </a:solidFill>
                <a:latin typeface="微软雅黑" panose="020B0503020204020204" pitchFamily="34" charset="-122"/>
                <a:ea typeface="微软雅黑" panose="020B0503020204020204" pitchFamily="34" charset="-122"/>
              </a:rPr>
              <a:t>完整性约束集合</a:t>
            </a:r>
            <a:r>
              <a:rPr lang="zh-CN" altLang="en-US" sz="2400" dirty="0" smtClean="0">
                <a:solidFill>
                  <a:srgbClr val="0000FF"/>
                </a:solidFill>
                <a:latin typeface="微软雅黑" panose="020B0503020204020204" pitchFamily="34" charset="-122"/>
                <a:ea typeface="微软雅黑" panose="020B0503020204020204" pitchFamily="34" charset="-122"/>
              </a:rPr>
              <a:t>：关于数据状态和状态变化的一组完整性约束条件</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规则</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的集合。它保证数据的</a:t>
            </a:r>
            <a:r>
              <a:rPr lang="zh-CN" altLang="en-US" sz="2400" dirty="0" smtClean="0">
                <a:solidFill>
                  <a:srgbClr val="6600FF"/>
                </a:solidFill>
                <a:latin typeface="微软雅黑" panose="020B0503020204020204" pitchFamily="34" charset="-122"/>
                <a:ea typeface="微软雅黑" panose="020B0503020204020204" pitchFamily="34" charset="-122"/>
              </a:rPr>
              <a:t>正确性</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6600FF"/>
                </a:solidFill>
                <a:latin typeface="微软雅黑" panose="020B0503020204020204" pitchFamily="34" charset="-122"/>
                <a:ea typeface="微软雅黑" panose="020B0503020204020204" pitchFamily="34" charset="-122"/>
              </a:rPr>
              <a:t>有效性</a:t>
            </a:r>
            <a:r>
              <a:rPr lang="zh-CN" altLang="en-US" sz="2400" dirty="0" smtClean="0">
                <a:solidFill>
                  <a:srgbClr val="0000FF"/>
                </a:solidFill>
                <a:latin typeface="微软雅黑" panose="020B0503020204020204" pitchFamily="34" charset="-122"/>
                <a:ea typeface="微软雅黑" panose="020B0503020204020204" pitchFamily="34" charset="-122"/>
              </a:rPr>
              <a:t>和</a:t>
            </a:r>
            <a:r>
              <a:rPr lang="zh-CN" altLang="en-US" sz="2400" dirty="0" smtClean="0">
                <a:solidFill>
                  <a:srgbClr val="6600FF"/>
                </a:solidFill>
                <a:latin typeface="微软雅黑" panose="020B0503020204020204" pitchFamily="34" charset="-122"/>
                <a:ea typeface="微软雅黑" panose="020B0503020204020204" pitchFamily="34" charset="-122"/>
              </a:rPr>
              <a:t>相容性</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indent="576000">
              <a:lnSpc>
                <a:spcPct val="150000"/>
              </a:lnSpc>
              <a:buFontTx/>
              <a:buNone/>
            </a:pPr>
            <a:r>
              <a:rPr lang="zh-CN" altLang="en-US" sz="2400" dirty="0" smtClean="0">
                <a:solidFill>
                  <a:srgbClr val="0000FF"/>
                </a:solidFill>
                <a:latin typeface="微软雅黑" panose="020B0503020204020204" pitchFamily="34" charset="-122"/>
                <a:ea typeface="微软雅黑" panose="020B0503020204020204" pitchFamily="34" charset="-122"/>
              </a:rPr>
              <a:t>关系模型必须遵守的</a:t>
            </a:r>
            <a:r>
              <a:rPr lang="zh-CN" altLang="en-US" sz="2400" dirty="0" smtClean="0">
                <a:solidFill>
                  <a:srgbClr val="FF0000"/>
                </a:solidFill>
                <a:latin typeface="微软雅黑" panose="020B0503020204020204" pitchFamily="34" charset="-122"/>
                <a:ea typeface="微软雅黑" panose="020B0503020204020204" pitchFamily="34" charset="-122"/>
              </a:rPr>
              <a:t>实体完整性</a:t>
            </a:r>
            <a:r>
              <a:rPr lang="zh-CN" altLang="en-US" sz="2400" dirty="0" smtClean="0">
                <a:solidFill>
                  <a:srgbClr val="0000FF"/>
                </a:solidFill>
                <a:latin typeface="微软雅黑" panose="020B0503020204020204" pitchFamily="34" charset="-122"/>
                <a:ea typeface="微软雅黑" panose="020B0503020204020204" pitchFamily="34" charset="-122"/>
              </a:rPr>
              <a:t>和</a:t>
            </a:r>
            <a:r>
              <a:rPr lang="zh-CN" altLang="en-US" sz="2400" dirty="0" smtClean="0">
                <a:solidFill>
                  <a:srgbClr val="FF0000"/>
                </a:solidFill>
                <a:latin typeface="微软雅黑" panose="020B0503020204020204" pitchFamily="34" charset="-122"/>
                <a:ea typeface="微软雅黑" panose="020B0503020204020204" pitchFamily="34" charset="-122"/>
              </a:rPr>
              <a:t>参照完整性</a:t>
            </a:r>
            <a:r>
              <a:rPr lang="zh-CN" altLang="en-US" sz="2400" dirty="0" smtClean="0">
                <a:solidFill>
                  <a:srgbClr val="0000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414467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4067" y="322227"/>
            <a:ext cx="10337075" cy="4524315"/>
          </a:xfrm>
          <a:prstGeom prst="rect">
            <a:avLst/>
          </a:prstGeom>
        </p:spPr>
        <p:txBody>
          <a:bodyPr wrap="square">
            <a:spAutoFit/>
          </a:bodyPr>
          <a:lstStyle/>
          <a:p>
            <a:pPr>
              <a:lnSpc>
                <a:spcPct val="150000"/>
              </a:lnSpc>
              <a:spcBef>
                <a:spcPct val="0"/>
              </a:spcBef>
            </a:pPr>
            <a:r>
              <a:rPr lang="en-US" altLang="zh-CN" sz="2400" dirty="0" smtClean="0">
                <a:solidFill>
                  <a:srgbClr val="E91BF9"/>
                </a:solidFill>
                <a:latin typeface="微软雅黑" panose="020B0503020204020204" pitchFamily="34" charset="-122"/>
                <a:ea typeface="微软雅黑" panose="020B0503020204020204" pitchFamily="34" charset="-122"/>
              </a:rPr>
              <a:t>2.3.2  </a:t>
            </a:r>
            <a:r>
              <a:rPr lang="zh-CN" altLang="en-US" sz="2400" dirty="0" smtClean="0">
                <a:solidFill>
                  <a:srgbClr val="E91BF9"/>
                </a:solidFill>
                <a:latin typeface="微软雅黑" panose="020B0503020204020204" pitchFamily="34" charset="-122"/>
                <a:ea typeface="微软雅黑" panose="020B0503020204020204" pitchFamily="34" charset="-122"/>
              </a:rPr>
              <a:t>数据模型的分类</a:t>
            </a:r>
            <a:endParaRPr lang="en-US" altLang="zh-CN" sz="2400" dirty="0" smtClean="0">
              <a:solidFill>
                <a:srgbClr val="E91BF9"/>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rPr>
              <a:t>一个数据模型除了应具备前面的三个要素以外，还应满足以下三方面的性能要求：</a:t>
            </a:r>
            <a:endPar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spcBef>
                <a:spcPct val="0"/>
              </a:spcBef>
              <a:buFontTx/>
              <a:buNone/>
            </a:pPr>
            <a:r>
              <a:rPr lang="zh-CN" altLang="en-US" sz="24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smtClean="0">
                <a:solidFill>
                  <a:srgbClr val="9900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9900FF"/>
                </a:solidFill>
                <a:latin typeface="微软雅黑" panose="020B0503020204020204" pitchFamily="34" charset="-122"/>
                <a:ea typeface="微软雅黑" panose="020B0503020204020204" pitchFamily="34" charset="-122"/>
              </a:rPr>
              <a:t> 能比较真实地模拟或抽象表示现实世界；</a:t>
            </a:r>
            <a:endParaRPr lang="zh-CN" altLang="en-US" sz="2400" dirty="0" smtClean="0">
              <a:solidFill>
                <a:srgbClr val="9900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spcBef>
                <a:spcPct val="0"/>
              </a:spcBef>
              <a:buFontTx/>
              <a:buNone/>
            </a:pPr>
            <a:r>
              <a:rPr lang="zh-CN" altLang="en-US" sz="2400" dirty="0" smtClean="0">
                <a:solidFill>
                  <a:srgbClr val="9900FF"/>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smtClean="0">
                <a:solidFill>
                  <a:srgbClr val="9900FF"/>
                </a:solidFill>
                <a:latin typeface="微软雅黑" panose="020B0503020204020204" pitchFamily="34" charset="-122"/>
                <a:ea typeface="微软雅黑" panose="020B0503020204020204" pitchFamily="34" charset="-122"/>
              </a:rPr>
              <a:t> 容易为人所理解；</a:t>
            </a:r>
            <a:endParaRPr lang="zh-CN" altLang="en-US" sz="2400" dirty="0" smtClean="0">
              <a:solidFill>
                <a:srgbClr val="9900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spcBef>
                <a:spcPct val="0"/>
              </a:spcBef>
              <a:buFontTx/>
              <a:buNone/>
            </a:pPr>
            <a:r>
              <a:rPr lang="zh-CN" altLang="en-US" sz="2400" dirty="0" smtClean="0">
                <a:solidFill>
                  <a:srgbClr val="9900FF"/>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smtClean="0">
                <a:solidFill>
                  <a:srgbClr val="9900FF"/>
                </a:solidFill>
                <a:latin typeface="微软雅黑" panose="020B0503020204020204" pitchFamily="34" charset="-122"/>
                <a:ea typeface="微软雅黑" panose="020B0503020204020204" pitchFamily="34" charset="-122"/>
              </a:rPr>
              <a:t> 便于在计算机上实现。</a:t>
            </a:r>
          </a:p>
          <a:p>
            <a:pPr indent="576000">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rPr>
              <a:t>但目前还没有找到这样的数据模型。因此，人们常常采取多步抽象的方法，针对不同的抽象层次采用不同的数据模型。  </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3079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
          <p:cNvGrpSpPr>
            <a:grpSpLocks/>
          </p:cNvGrpSpPr>
          <p:nvPr/>
        </p:nvGrpSpPr>
        <p:grpSpPr bwMode="auto">
          <a:xfrm>
            <a:off x="990600" y="3810000"/>
            <a:ext cx="7772400" cy="1905000"/>
            <a:chOff x="2863" y="6350"/>
            <a:chExt cx="4810" cy="1191"/>
          </a:xfrm>
        </p:grpSpPr>
        <p:sp>
          <p:nvSpPr>
            <p:cNvPr id="4" name="AutoShape 6"/>
            <p:cNvSpPr>
              <a:spLocks noChangeArrowheads="1"/>
            </p:cNvSpPr>
            <p:nvPr/>
          </p:nvSpPr>
          <p:spPr bwMode="auto">
            <a:xfrm>
              <a:off x="2863" y="6350"/>
              <a:ext cx="582" cy="1191"/>
            </a:xfrm>
            <a:prstGeom prst="plaque">
              <a:avLst>
                <a:gd name="adj" fmla="val 32852"/>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spcBef>
                  <a:spcPct val="0"/>
                </a:spcBef>
              </a:pPr>
              <a:r>
                <a:rPr lang="zh-CN" altLang="en-US" sz="2400">
                  <a:ea typeface="华文新魏" panose="02010800040101010101" pitchFamily="2" charset="-122"/>
                </a:rPr>
                <a:t>现实世界</a:t>
              </a:r>
            </a:p>
          </p:txBody>
        </p:sp>
        <p:sp>
          <p:nvSpPr>
            <p:cNvPr id="5" name="AutoShape 7"/>
            <p:cNvSpPr>
              <a:spLocks noChangeArrowheads="1"/>
            </p:cNvSpPr>
            <p:nvPr/>
          </p:nvSpPr>
          <p:spPr bwMode="auto">
            <a:xfrm>
              <a:off x="3901" y="6487"/>
              <a:ext cx="567" cy="850"/>
            </a:xfrm>
            <a:prstGeom prst="roundRect">
              <a:avLst>
                <a:gd name="adj" fmla="val 36153"/>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440" tIns="0" rIns="0" bIns="0"/>
            <a:lstStyle/>
            <a:p>
              <a:pPr>
                <a:spcBef>
                  <a:spcPts val="150"/>
                </a:spcBef>
              </a:pPr>
              <a:r>
                <a:rPr lang="zh-CN" altLang="en-US" sz="2400">
                  <a:ea typeface="华文新魏" panose="02010800040101010101" pitchFamily="2" charset="-122"/>
                </a:rPr>
                <a:t>概念数据模型</a:t>
              </a:r>
            </a:p>
          </p:txBody>
        </p:sp>
        <p:sp>
          <p:nvSpPr>
            <p:cNvPr id="6" name="AutoShape 8"/>
            <p:cNvSpPr>
              <a:spLocks noChangeArrowheads="1"/>
            </p:cNvSpPr>
            <p:nvPr/>
          </p:nvSpPr>
          <p:spPr bwMode="auto">
            <a:xfrm>
              <a:off x="4915" y="6488"/>
              <a:ext cx="567" cy="850"/>
            </a:xfrm>
            <a:prstGeom prst="roundRect">
              <a:avLst>
                <a:gd name="adj" fmla="val 36153"/>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440" tIns="0" rIns="0" bIns="0"/>
            <a:lstStyle/>
            <a:p>
              <a:pPr>
                <a:spcBef>
                  <a:spcPts val="150"/>
                </a:spcBef>
              </a:pPr>
              <a:r>
                <a:rPr lang="zh-CN" altLang="en-US" sz="2400">
                  <a:ea typeface="华文新魏" panose="02010800040101010101" pitchFamily="2" charset="-122"/>
                </a:rPr>
                <a:t>结构数据模型</a:t>
              </a:r>
            </a:p>
          </p:txBody>
        </p:sp>
        <p:sp>
          <p:nvSpPr>
            <p:cNvPr id="7" name="AutoShape 9"/>
            <p:cNvSpPr>
              <a:spLocks noChangeArrowheads="1"/>
            </p:cNvSpPr>
            <p:nvPr/>
          </p:nvSpPr>
          <p:spPr bwMode="auto">
            <a:xfrm>
              <a:off x="5967" y="6490"/>
              <a:ext cx="567" cy="850"/>
            </a:xfrm>
            <a:prstGeom prst="roundRect">
              <a:avLst>
                <a:gd name="adj" fmla="val 36153"/>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440" tIns="0" rIns="0" bIns="0"/>
            <a:lstStyle/>
            <a:p>
              <a:pPr>
                <a:spcBef>
                  <a:spcPts val="150"/>
                </a:spcBef>
              </a:pPr>
              <a:r>
                <a:rPr lang="zh-CN" altLang="en-US" sz="2400">
                  <a:ea typeface="华文新魏" panose="02010800040101010101" pitchFamily="2" charset="-122"/>
                </a:rPr>
                <a:t>物理数据模型</a:t>
              </a:r>
            </a:p>
          </p:txBody>
        </p:sp>
        <p:sp>
          <p:nvSpPr>
            <p:cNvPr id="8" name="AutoShape 10"/>
            <p:cNvSpPr>
              <a:spLocks noChangeArrowheads="1"/>
            </p:cNvSpPr>
            <p:nvPr/>
          </p:nvSpPr>
          <p:spPr bwMode="auto">
            <a:xfrm>
              <a:off x="6993" y="6489"/>
              <a:ext cx="680" cy="850"/>
            </a:xfrm>
            <a:prstGeom prst="flowChartMagneticDisk">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nSpc>
                  <a:spcPct val="150000"/>
                </a:lnSpc>
                <a:spcBef>
                  <a:spcPct val="0"/>
                </a:spcBef>
              </a:pPr>
              <a:r>
                <a:rPr lang="zh-CN" altLang="en-US" sz="2400">
                  <a:ea typeface="华文新魏" panose="02010800040101010101" pitchFamily="2" charset="-122"/>
                </a:rPr>
                <a:t>数据库</a:t>
              </a:r>
            </a:p>
          </p:txBody>
        </p:sp>
        <p:sp>
          <p:nvSpPr>
            <p:cNvPr id="9" name="Line 11"/>
            <p:cNvSpPr>
              <a:spLocks noChangeShapeType="1"/>
            </p:cNvSpPr>
            <p:nvPr/>
          </p:nvSpPr>
          <p:spPr bwMode="auto">
            <a:xfrm>
              <a:off x="3445" y="6906"/>
              <a:ext cx="454" cy="0"/>
            </a:xfrm>
            <a:prstGeom prst="line">
              <a:avLst/>
            </a:prstGeom>
            <a:noFill/>
            <a:ln w="63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Line 12"/>
            <p:cNvSpPr>
              <a:spLocks noChangeShapeType="1"/>
            </p:cNvSpPr>
            <p:nvPr/>
          </p:nvSpPr>
          <p:spPr bwMode="auto">
            <a:xfrm>
              <a:off x="4457" y="6906"/>
              <a:ext cx="454" cy="0"/>
            </a:xfrm>
            <a:prstGeom prst="line">
              <a:avLst/>
            </a:prstGeom>
            <a:noFill/>
            <a:ln w="63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Line 13"/>
            <p:cNvSpPr>
              <a:spLocks noChangeShapeType="1"/>
            </p:cNvSpPr>
            <p:nvPr/>
          </p:nvSpPr>
          <p:spPr bwMode="auto">
            <a:xfrm>
              <a:off x="5485" y="6906"/>
              <a:ext cx="454" cy="0"/>
            </a:xfrm>
            <a:prstGeom prst="line">
              <a:avLst/>
            </a:prstGeom>
            <a:noFill/>
            <a:ln w="63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 name="Line 14"/>
            <p:cNvSpPr>
              <a:spLocks noChangeShapeType="1"/>
            </p:cNvSpPr>
            <p:nvPr/>
          </p:nvSpPr>
          <p:spPr bwMode="auto">
            <a:xfrm>
              <a:off x="6535" y="6906"/>
              <a:ext cx="454" cy="0"/>
            </a:xfrm>
            <a:prstGeom prst="line">
              <a:avLst/>
            </a:prstGeom>
            <a:noFill/>
            <a:ln w="63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3" name="Group 25"/>
          <p:cNvGrpSpPr>
            <a:grpSpLocks/>
          </p:cNvGrpSpPr>
          <p:nvPr/>
        </p:nvGrpSpPr>
        <p:grpSpPr bwMode="auto">
          <a:xfrm>
            <a:off x="2819400" y="1676400"/>
            <a:ext cx="4451350" cy="1905000"/>
            <a:chOff x="1776" y="1056"/>
            <a:chExt cx="2804" cy="1200"/>
          </a:xfrm>
        </p:grpSpPr>
        <p:sp>
          <p:nvSpPr>
            <p:cNvPr id="14" name="AutoShape 16"/>
            <p:cNvSpPr>
              <a:spLocks noChangeArrowheads="1"/>
            </p:cNvSpPr>
            <p:nvPr/>
          </p:nvSpPr>
          <p:spPr bwMode="auto">
            <a:xfrm>
              <a:off x="1776" y="1056"/>
              <a:ext cx="592" cy="1200"/>
            </a:xfrm>
            <a:prstGeom prst="plaque">
              <a:avLst>
                <a:gd name="adj" fmla="val 32852"/>
              </a:avLst>
            </a:prstGeom>
            <a:solidFill>
              <a:srgbClr val="FFFFFF"/>
            </a:solidFill>
            <a:ln w="63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spcBef>
                  <a:spcPct val="0"/>
                </a:spcBef>
              </a:pPr>
              <a:r>
                <a:rPr lang="zh-CN" altLang="en-US" sz="2400">
                  <a:ea typeface="华文行楷" panose="02010800040101010101" pitchFamily="2" charset="-122"/>
                </a:rPr>
                <a:t>现实世界</a:t>
              </a:r>
            </a:p>
          </p:txBody>
        </p:sp>
        <p:sp>
          <p:nvSpPr>
            <p:cNvPr id="15" name="AutoShape 18"/>
            <p:cNvSpPr>
              <a:spLocks noChangeArrowheads="1"/>
            </p:cNvSpPr>
            <p:nvPr/>
          </p:nvSpPr>
          <p:spPr bwMode="auto">
            <a:xfrm>
              <a:off x="2857" y="1195"/>
              <a:ext cx="577" cy="856"/>
            </a:xfrm>
            <a:prstGeom prst="roundRect">
              <a:avLst>
                <a:gd name="adj" fmla="val 36153"/>
              </a:avLst>
            </a:prstGeom>
            <a:solidFill>
              <a:srgbClr val="FFFFFF"/>
            </a:solidFill>
            <a:ln w="9525">
              <a:solidFill>
                <a:srgbClr val="000000"/>
              </a:solidFill>
              <a:prstDash val="dash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440" tIns="0" rIns="0" bIns="0"/>
            <a:lstStyle/>
            <a:p>
              <a:pPr>
                <a:spcBef>
                  <a:spcPts val="150"/>
                </a:spcBef>
              </a:pPr>
              <a:r>
                <a:rPr lang="zh-CN" altLang="en-US" sz="2400">
                  <a:ea typeface="华文行楷" panose="02010800040101010101" pitchFamily="2" charset="-122"/>
                </a:rPr>
                <a:t>理想数据模型</a:t>
              </a:r>
            </a:p>
          </p:txBody>
        </p:sp>
        <p:sp>
          <p:nvSpPr>
            <p:cNvPr id="16" name="AutoShape 20"/>
            <p:cNvSpPr>
              <a:spLocks noChangeArrowheads="1"/>
            </p:cNvSpPr>
            <p:nvPr/>
          </p:nvSpPr>
          <p:spPr bwMode="auto">
            <a:xfrm>
              <a:off x="3888" y="1200"/>
              <a:ext cx="692" cy="856"/>
            </a:xfrm>
            <a:prstGeom prst="flowChartMagneticDisk">
              <a:avLst/>
            </a:prstGeom>
            <a:solidFill>
              <a:srgbClr val="FFFFFF"/>
            </a:solidFill>
            <a:ln w="6350">
              <a:solidFill>
                <a:srgbClr val="000000"/>
              </a:solidFill>
              <a:prstDash val="dash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nSpc>
                  <a:spcPct val="150000"/>
                </a:lnSpc>
                <a:spcBef>
                  <a:spcPct val="0"/>
                </a:spcBef>
              </a:pPr>
              <a:r>
                <a:rPr lang="zh-CN" altLang="en-US" sz="2400">
                  <a:ea typeface="华文行楷" panose="02010800040101010101" pitchFamily="2" charset="-122"/>
                </a:rPr>
                <a:t>数据库</a:t>
              </a:r>
            </a:p>
          </p:txBody>
        </p:sp>
        <p:sp>
          <p:nvSpPr>
            <p:cNvPr id="17" name="Line 21"/>
            <p:cNvSpPr>
              <a:spLocks noChangeShapeType="1"/>
            </p:cNvSpPr>
            <p:nvPr/>
          </p:nvSpPr>
          <p:spPr bwMode="auto">
            <a:xfrm>
              <a:off x="2368" y="1616"/>
              <a:ext cx="463" cy="0"/>
            </a:xfrm>
            <a:prstGeom prst="line">
              <a:avLst/>
            </a:prstGeom>
            <a:noFill/>
            <a:ln w="6350">
              <a:solidFill>
                <a:srgbClr val="000000"/>
              </a:solidFill>
              <a:prstDash val="dashDot"/>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Line 24"/>
            <p:cNvSpPr>
              <a:spLocks noChangeShapeType="1"/>
            </p:cNvSpPr>
            <p:nvPr/>
          </p:nvSpPr>
          <p:spPr bwMode="auto">
            <a:xfrm>
              <a:off x="3422" y="1620"/>
              <a:ext cx="462" cy="0"/>
            </a:xfrm>
            <a:prstGeom prst="line">
              <a:avLst/>
            </a:prstGeom>
            <a:noFill/>
            <a:ln w="6350">
              <a:solidFill>
                <a:srgbClr val="000000"/>
              </a:solidFill>
              <a:prstDash val="dashDot"/>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 name="矩形 18"/>
          <p:cNvSpPr/>
          <p:nvPr/>
        </p:nvSpPr>
        <p:spPr>
          <a:xfrm>
            <a:off x="918574" y="879640"/>
            <a:ext cx="3320395" cy="461665"/>
          </a:xfrm>
          <a:prstGeom prst="rect">
            <a:avLst/>
          </a:prstGeom>
        </p:spPr>
        <p:txBody>
          <a:bodyPr wrap="square">
            <a:spAutoFit/>
          </a:bodyPr>
          <a:lstStyle/>
          <a:p>
            <a:r>
              <a:rPr lang="en-US" altLang="zh-CN" sz="2400" dirty="0" smtClean="0">
                <a:solidFill>
                  <a:srgbClr val="E91BF9"/>
                </a:solidFill>
                <a:latin typeface="微软雅黑" panose="020B0503020204020204" pitchFamily="34" charset="-122"/>
                <a:ea typeface="微软雅黑" panose="020B0503020204020204" pitchFamily="34" charset="-122"/>
              </a:rPr>
              <a:t>2.3.2  </a:t>
            </a:r>
            <a:r>
              <a:rPr lang="zh-CN" altLang="en-US" sz="2400" dirty="0" smtClean="0">
                <a:solidFill>
                  <a:srgbClr val="E91BF9"/>
                </a:solidFill>
                <a:latin typeface="微软雅黑" panose="020B0503020204020204" pitchFamily="34" charset="-122"/>
                <a:ea typeface="微软雅黑" panose="020B0503020204020204" pitchFamily="34" charset="-122"/>
              </a:rPr>
              <a:t>数据模型的分类</a:t>
            </a:r>
            <a:endParaRPr lang="zh-CN" altLang="en-US" sz="2400" dirty="0">
              <a:solidFill>
                <a:srgbClr val="E91BF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7491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457200"/>
            <a:ext cx="8229600" cy="9747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4800" dirty="0">
              <a:solidFill>
                <a:srgbClr val="000000"/>
              </a:solidFill>
              <a:latin typeface="华文行楷" panose="02010800040101010101" pitchFamily="2" charset="-122"/>
              <a:ea typeface="华文行楷" panose="02010800040101010101" pitchFamily="2" charset="-122"/>
            </a:endParaRPr>
          </a:p>
        </p:txBody>
      </p:sp>
      <p:sp>
        <p:nvSpPr>
          <p:cNvPr id="4" name="矩形 3"/>
          <p:cNvSpPr/>
          <p:nvPr/>
        </p:nvSpPr>
        <p:spPr>
          <a:xfrm>
            <a:off x="949234" y="457200"/>
            <a:ext cx="10241280" cy="2862322"/>
          </a:xfrm>
          <a:prstGeom prst="rect">
            <a:avLst/>
          </a:prstGeom>
        </p:spPr>
        <p:txBody>
          <a:bodyPr wrap="square">
            <a:spAutoFit/>
          </a:bodyPr>
          <a:lstStyle/>
          <a:p>
            <a:pPr>
              <a:lnSpc>
                <a:spcPct val="150000"/>
              </a:lnSpc>
              <a:spcBef>
                <a:spcPct val="0"/>
              </a:spcBef>
            </a:pPr>
            <a:r>
              <a:rPr lang="en-US" altLang="zh-CN" sz="2400" dirty="0" smtClean="0">
                <a:solidFill>
                  <a:srgbClr val="EC32FA"/>
                </a:solidFill>
                <a:latin typeface="微软雅黑" panose="020B0503020204020204" pitchFamily="34" charset="-122"/>
                <a:ea typeface="微软雅黑" panose="020B0503020204020204" pitchFamily="34" charset="-122"/>
              </a:rPr>
              <a:t>2.1.1  </a:t>
            </a:r>
            <a:r>
              <a:rPr lang="zh-CN" altLang="en-US" sz="2400" dirty="0" smtClean="0">
                <a:solidFill>
                  <a:srgbClr val="EC32FA"/>
                </a:solidFill>
                <a:latin typeface="微软雅黑" panose="020B0503020204020204" pitchFamily="34" charset="-122"/>
                <a:ea typeface="微软雅黑" panose="020B0503020204020204" pitchFamily="34" charset="-122"/>
              </a:rPr>
              <a:t>数据与信息</a:t>
            </a:r>
            <a:r>
              <a:rPr lang="en-US" altLang="zh-CN" sz="2400" dirty="0" smtClean="0">
                <a:solidFill>
                  <a:srgbClr val="EC32FA"/>
                </a:solidFill>
                <a:latin typeface="微软雅黑" panose="020B0503020204020204" pitchFamily="34" charset="-122"/>
                <a:ea typeface="微软雅黑" panose="020B0503020204020204" pitchFamily="34" charset="-122"/>
              </a:rPr>
              <a:t>(1)</a:t>
            </a:r>
          </a:p>
          <a:p>
            <a:pPr indent="576000">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数据</a:t>
            </a:r>
            <a:r>
              <a:rPr lang="en-US" altLang="zh-CN" sz="2400" dirty="0" smtClean="0">
                <a:solidFill>
                  <a:srgbClr val="E91BF9"/>
                </a:solidFill>
                <a:latin typeface="微软雅黑" panose="020B0503020204020204" pitchFamily="34" charset="-122"/>
                <a:ea typeface="微软雅黑" panose="020B0503020204020204" pitchFamily="34" charset="-122"/>
              </a:rPr>
              <a:t>(Data)</a:t>
            </a:r>
            <a:r>
              <a:rPr lang="zh-CN" altLang="en-US" sz="2400" dirty="0" smtClean="0">
                <a:solidFill>
                  <a:srgbClr val="E91BF9"/>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数据是对现实世界的抽象表示，是描述客观事物特征或性质的某种符号。</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rPr>
              <a:t>描述事物的符号可以是</a:t>
            </a:r>
            <a:r>
              <a:rPr lang="zh-CN" altLang="en-US" sz="2400" dirty="0" smtClean="0">
                <a:solidFill>
                  <a:srgbClr val="E91BF9"/>
                </a:solidFill>
                <a:latin typeface="微软雅黑" panose="020B0503020204020204" pitchFamily="34" charset="-122"/>
                <a:ea typeface="微软雅黑" panose="020B0503020204020204" pitchFamily="34" charset="-122"/>
              </a:rPr>
              <a:t>数值</a:t>
            </a:r>
            <a:r>
              <a:rPr lang="zh-CN" altLang="en-US" sz="2400" dirty="0" smtClean="0">
                <a:solidFill>
                  <a:srgbClr val="0000FF"/>
                </a:solidFill>
                <a:latin typeface="微软雅黑" panose="020B0503020204020204" pitchFamily="34" charset="-122"/>
                <a:ea typeface="微软雅黑" panose="020B0503020204020204" pitchFamily="34" charset="-122"/>
              </a:rPr>
              <a:t>，也可以是</a:t>
            </a:r>
            <a:r>
              <a:rPr lang="zh-CN" altLang="en-US" sz="2400" dirty="0" smtClean="0">
                <a:solidFill>
                  <a:srgbClr val="E91BF9"/>
                </a:solidFill>
                <a:latin typeface="微软雅黑" panose="020B0503020204020204" pitchFamily="34" charset="-122"/>
                <a:ea typeface="微软雅黑" panose="020B0503020204020204" pitchFamily="34" charset="-122"/>
              </a:rPr>
              <a:t>文字</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图形</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图像</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声音</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语言</a:t>
            </a:r>
            <a:r>
              <a:rPr lang="zh-CN" altLang="en-US" sz="2400" dirty="0" smtClean="0">
                <a:solidFill>
                  <a:srgbClr val="0000FF"/>
                </a:solidFill>
                <a:latin typeface="微软雅黑" panose="020B0503020204020204" pitchFamily="34" charset="-122"/>
                <a:ea typeface="微软雅黑" panose="020B0503020204020204" pitchFamily="34" charset="-122"/>
              </a:rPr>
              <a:t>等多种形式，它们都可以经过数字化处理后存入计算机。</a:t>
            </a:r>
            <a:endParaRPr lang="zh-CN" altLang="en-US" sz="2400" dirty="0">
              <a:solidFill>
                <a:srgbClr val="0000FF"/>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045285992"/>
              </p:ext>
            </p:extLst>
          </p:nvPr>
        </p:nvGraphicFramePr>
        <p:xfrm>
          <a:off x="2168438" y="3493234"/>
          <a:ext cx="7992000" cy="2773680"/>
        </p:xfrm>
        <a:graphic>
          <a:graphicData uri="http://schemas.openxmlformats.org/drawingml/2006/table">
            <a:tbl>
              <a:tblPr firstRow="1" bandRow="1">
                <a:tableStyleId>{46F890A9-2807-4EBB-B81D-B2AA78EC7F39}</a:tableStyleId>
              </a:tblPr>
              <a:tblGrid>
                <a:gridCol w="1598400"/>
                <a:gridCol w="1598400"/>
                <a:gridCol w="1598400"/>
                <a:gridCol w="1598400"/>
                <a:gridCol w="1598400"/>
              </a:tblGrid>
              <a:tr h="370840">
                <a:tc>
                  <a:txBody>
                    <a:bodyPr/>
                    <a:lstStyle/>
                    <a:p>
                      <a:pPr algn="ctr"/>
                      <a:r>
                        <a:rPr lang="en-US" altLang="zh-CN" sz="2000" dirty="0" err="1" smtClean="0">
                          <a:latin typeface="微软雅黑" panose="020B0503020204020204" pitchFamily="34" charset="-122"/>
                          <a:ea typeface="微软雅黑" panose="020B0503020204020204" pitchFamily="34" charset="-122"/>
                        </a:rPr>
                        <a:t>Sno</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Sname</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Ssex</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Birthday</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Dno</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王建平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1995-10-12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D01</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刘华</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1997-08-21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D01</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范林军</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1998-02-11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D02</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S04</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李伟</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1996-12-22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S05</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黄河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1999-10-31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S06</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长江</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1994-04-08</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2975048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549275"/>
            <a:ext cx="82296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4800" dirty="0">
              <a:latin typeface="Times New Roman" panose="02020603050405020304" pitchFamily="18" charset="0"/>
              <a:ea typeface="华文行楷" panose="02010800040101010101" pitchFamily="2" charset="-122"/>
            </a:endParaRPr>
          </a:p>
        </p:txBody>
      </p:sp>
      <p:sp>
        <p:nvSpPr>
          <p:cNvPr id="4" name="矩形 3"/>
          <p:cNvSpPr/>
          <p:nvPr/>
        </p:nvSpPr>
        <p:spPr>
          <a:xfrm>
            <a:off x="818606" y="293751"/>
            <a:ext cx="10580913" cy="2862322"/>
          </a:xfrm>
          <a:prstGeom prst="rect">
            <a:avLst/>
          </a:prstGeom>
        </p:spPr>
        <p:txBody>
          <a:bodyPr wrap="square">
            <a:spAutoFit/>
          </a:bodyPr>
          <a:lstStyle/>
          <a:p>
            <a:pPr>
              <a:lnSpc>
                <a:spcPct val="150000"/>
              </a:lnSpc>
            </a:pPr>
            <a:r>
              <a:rPr lang="zh-CN" altLang="en-US" sz="2400" dirty="0" smtClean="0">
                <a:solidFill>
                  <a:srgbClr val="E91BF9"/>
                </a:solidFill>
                <a:latin typeface="微软雅黑" panose="020B0503020204020204" pitchFamily="34" charset="-122"/>
                <a:ea typeface="微软雅黑" panose="020B0503020204020204" pitchFamily="34" charset="-122"/>
              </a:rPr>
              <a:t>三类数据模型</a:t>
            </a:r>
            <a:r>
              <a:rPr lang="en-US" altLang="zh-CN" sz="2400" dirty="0" smtClean="0">
                <a:solidFill>
                  <a:srgbClr val="E91BF9"/>
                </a:solidFill>
                <a:latin typeface="微软雅黑" panose="020B0503020204020204" pitchFamily="34" charset="-122"/>
                <a:ea typeface="微软雅黑" panose="020B0503020204020204" pitchFamily="34" charset="-122"/>
              </a:rPr>
              <a:t> </a:t>
            </a:r>
          </a:p>
          <a:p>
            <a:pPr>
              <a:lnSpc>
                <a:spcPct val="150000"/>
              </a:lnSpc>
            </a:pPr>
            <a:r>
              <a:rPr lang="zh-CN" altLang="en-US" sz="2400" dirty="0" smtClean="0">
                <a:solidFill>
                  <a:srgbClr val="0000FF"/>
                </a:solidFill>
                <a:latin typeface="微软雅黑" panose="020B0503020204020204" pitchFamily="34" charset="-122"/>
                <a:ea typeface="微软雅黑" panose="020B0503020204020204" pitchFamily="34" charset="-122"/>
              </a:rPr>
              <a:t>概念数据模型</a:t>
            </a:r>
            <a:r>
              <a:rPr lang="en-US" altLang="zh-CN" sz="2400" dirty="0" smtClean="0">
                <a:solidFill>
                  <a:srgbClr val="0000FF"/>
                </a:solidFill>
                <a:latin typeface="微软雅黑" panose="020B0503020204020204" pitchFamily="34" charset="-122"/>
                <a:ea typeface="微软雅黑" panose="020B0503020204020204" pitchFamily="34" charset="-122"/>
              </a:rPr>
              <a:t>(Conceptual Data Model)</a:t>
            </a:r>
            <a:endParaRPr lang="zh-CN" altLang="en-US" sz="2400" dirty="0" smtClean="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0000FF"/>
                </a:solidFill>
                <a:latin typeface="微软雅黑" panose="020B0503020204020204" pitchFamily="34" charset="-122"/>
                <a:ea typeface="微软雅黑" panose="020B0503020204020204" pitchFamily="34" charset="-122"/>
              </a:rPr>
              <a:t> </a:t>
            </a:r>
            <a:r>
              <a:rPr lang="zh-CN" altLang="en-US" sz="2400" dirty="0" smtClean="0">
                <a:solidFill>
                  <a:srgbClr val="0000FF"/>
                </a:solidFill>
                <a:latin typeface="微软雅黑" panose="020B0503020204020204" pitchFamily="34" charset="-122"/>
                <a:ea typeface="微软雅黑" panose="020B0503020204020204" pitchFamily="34" charset="-122"/>
              </a:rPr>
              <a:t>结构数据模型</a:t>
            </a:r>
            <a:r>
              <a:rPr lang="en-US" altLang="zh-CN" sz="2400" dirty="0" smtClean="0">
                <a:solidFill>
                  <a:srgbClr val="0000FF"/>
                </a:solidFill>
                <a:latin typeface="微软雅黑" panose="020B0503020204020204" pitchFamily="34" charset="-122"/>
                <a:ea typeface="微软雅黑" panose="020B0503020204020204" pitchFamily="34" charset="-122"/>
              </a:rPr>
              <a:t>(Structural Data Model)</a:t>
            </a:r>
            <a:r>
              <a:rPr lang="zh-CN" altLang="en-US" sz="2400" dirty="0" smtClean="0">
                <a:solidFill>
                  <a:srgbClr val="0000FF"/>
                </a:solidFill>
                <a:latin typeface="微软雅黑" panose="020B0503020204020204" pitchFamily="34" charset="-122"/>
                <a:ea typeface="微软雅黑" panose="020B0503020204020204" pitchFamily="34" charset="-122"/>
              </a:rPr>
              <a:t>，  又称逻辑数据模型</a:t>
            </a:r>
            <a:r>
              <a:rPr lang="en-US" altLang="zh-CN" sz="2400" dirty="0" smtClean="0">
                <a:solidFill>
                  <a:srgbClr val="0000FF"/>
                </a:solidFill>
                <a:latin typeface="微软雅黑" panose="020B0503020204020204" pitchFamily="34" charset="-122"/>
                <a:ea typeface="微软雅黑" panose="020B0503020204020204" pitchFamily="34" charset="-122"/>
              </a:rPr>
              <a:t>(Logical Data Model)</a:t>
            </a:r>
            <a:r>
              <a:rPr lang="zh-CN" altLang="en-US" sz="2400" dirty="0" smtClean="0">
                <a:solidFill>
                  <a:srgbClr val="0000FF"/>
                </a:solidFill>
                <a:latin typeface="微软雅黑" panose="020B0503020204020204" pitchFamily="34" charset="-122"/>
                <a:ea typeface="微软雅黑" panose="020B0503020204020204" pitchFamily="34" charset="-122"/>
              </a:rPr>
              <a:t>：</a:t>
            </a:r>
          </a:p>
          <a:p>
            <a:pPr>
              <a:lnSpc>
                <a:spcPct val="150000"/>
              </a:lnSpc>
            </a:pPr>
            <a:r>
              <a:rPr lang="en-US" altLang="zh-CN" sz="2400" dirty="0" smtClean="0">
                <a:solidFill>
                  <a:srgbClr val="0000FF"/>
                </a:solidFill>
                <a:latin typeface="微软雅黑" panose="020B0503020204020204" pitchFamily="34" charset="-122"/>
                <a:ea typeface="微软雅黑" panose="020B0503020204020204" pitchFamily="34" charset="-122"/>
              </a:rPr>
              <a:t> </a:t>
            </a:r>
            <a:r>
              <a:rPr lang="zh-CN" altLang="en-US" sz="2400" dirty="0" smtClean="0">
                <a:solidFill>
                  <a:srgbClr val="0000FF"/>
                </a:solidFill>
                <a:latin typeface="微软雅黑" panose="020B0503020204020204" pitchFamily="34" charset="-122"/>
                <a:ea typeface="微软雅黑" panose="020B0503020204020204" pitchFamily="34" charset="-122"/>
              </a:rPr>
              <a:t>物理数据模型</a:t>
            </a:r>
            <a:r>
              <a:rPr lang="en-US" altLang="zh-CN" sz="2400" dirty="0" smtClean="0">
                <a:solidFill>
                  <a:srgbClr val="0000FF"/>
                </a:solidFill>
                <a:latin typeface="微软雅黑" panose="020B0503020204020204" pitchFamily="34" charset="-122"/>
                <a:ea typeface="微软雅黑" panose="020B0503020204020204" pitchFamily="34" charset="-122"/>
              </a:rPr>
              <a:t>(Physical Data Model)</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630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7610" y="444363"/>
            <a:ext cx="10162903" cy="2308324"/>
          </a:xfrm>
          <a:prstGeom prst="rect">
            <a:avLst/>
          </a:prstGeom>
        </p:spPr>
        <p:txBody>
          <a:bodyPr wrap="square">
            <a:spAutoFit/>
          </a:bodyPr>
          <a:lstStyle/>
          <a:p>
            <a:pPr>
              <a:lnSpc>
                <a:spcPct val="150000"/>
              </a:lnSpc>
            </a:pPr>
            <a:r>
              <a:rPr lang="zh-CN" altLang="en-US" sz="2400" dirty="0" smtClean="0">
                <a:solidFill>
                  <a:srgbClr val="E91BF9"/>
                </a:solidFill>
                <a:latin typeface="微软雅黑" panose="020B0503020204020204" pitchFamily="34" charset="-122"/>
                <a:ea typeface="微软雅黑" panose="020B0503020204020204" pitchFamily="34" charset="-122"/>
              </a:rPr>
              <a:t>概念数据模型</a:t>
            </a:r>
            <a:endParaRPr lang="en-US" altLang="zh-CN" sz="2400" dirty="0" smtClean="0">
              <a:solidFill>
                <a:srgbClr val="E91BF9"/>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0000FF"/>
                </a:solidFill>
                <a:latin typeface="微软雅黑" panose="020B0503020204020204" pitchFamily="34" charset="-122"/>
                <a:ea typeface="微软雅黑" panose="020B0503020204020204" pitchFamily="34" charset="-122"/>
              </a:rPr>
              <a:t>用户容易理解的、对现实世界特征的数据抽象，它与具体的</a:t>
            </a:r>
            <a:r>
              <a:rPr lang="en-US" altLang="zh-CN" sz="2400" dirty="0" smtClean="0">
                <a:solidFill>
                  <a:srgbClr val="0000FF"/>
                </a:solidFill>
                <a:latin typeface="微软雅黑" panose="020B0503020204020204" pitchFamily="34" charset="-122"/>
                <a:ea typeface="微软雅黑" panose="020B0503020204020204" pitchFamily="34" charset="-122"/>
              </a:rPr>
              <a:t>DBMS</a:t>
            </a:r>
            <a:r>
              <a:rPr lang="zh-CN" altLang="en-US" sz="2400" dirty="0" smtClean="0">
                <a:solidFill>
                  <a:srgbClr val="0000FF"/>
                </a:solidFill>
                <a:latin typeface="微软雅黑" panose="020B0503020204020204" pitchFamily="34" charset="-122"/>
                <a:ea typeface="微软雅黑" panose="020B0503020204020204" pitchFamily="34" charset="-122"/>
              </a:rPr>
              <a:t>无关，是数据库设计员与用户之间进行交流的语言。</a:t>
            </a:r>
          </a:p>
          <a:p>
            <a:pPr indent="576000">
              <a:lnSpc>
                <a:spcPct val="150000"/>
              </a:lnSpc>
            </a:pPr>
            <a:r>
              <a:rPr lang="zh-CN" altLang="en-US" sz="2400" dirty="0" smtClean="0">
                <a:solidFill>
                  <a:srgbClr val="0000FF"/>
                </a:solidFill>
                <a:latin typeface="微软雅黑" panose="020B0503020204020204" pitchFamily="34" charset="-122"/>
                <a:ea typeface="微软雅黑" panose="020B0503020204020204" pitchFamily="34" charset="-122"/>
              </a:rPr>
              <a:t>常用的概念数据模型是实体</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联系</a:t>
            </a:r>
            <a:r>
              <a:rPr lang="en-US" altLang="zh-CN" sz="2400" dirty="0" smtClean="0">
                <a:solidFill>
                  <a:srgbClr val="0000FF"/>
                </a:solidFill>
                <a:latin typeface="微软雅黑" panose="020B0503020204020204" pitchFamily="34" charset="-122"/>
                <a:ea typeface="微软雅黑" panose="020B0503020204020204" pitchFamily="34" charset="-122"/>
              </a:rPr>
              <a:t>(E-R)</a:t>
            </a:r>
            <a:r>
              <a:rPr lang="zh-CN" altLang="en-US" sz="2400" dirty="0" smtClean="0">
                <a:solidFill>
                  <a:srgbClr val="0000FF"/>
                </a:solidFill>
                <a:latin typeface="微软雅黑" panose="020B0503020204020204" pitchFamily="34" charset="-122"/>
                <a:ea typeface="微软雅黑" panose="020B0503020204020204" pitchFamily="34" charset="-122"/>
              </a:rPr>
              <a:t>模型，简称</a:t>
            </a:r>
            <a:r>
              <a:rPr lang="en-US" altLang="zh-CN" sz="2400" dirty="0" smtClean="0">
                <a:solidFill>
                  <a:srgbClr val="0000FF"/>
                </a:solidFill>
                <a:latin typeface="微软雅黑" panose="020B0503020204020204" pitchFamily="34" charset="-122"/>
                <a:ea typeface="微软雅黑" panose="020B0503020204020204" pitchFamily="34" charset="-122"/>
              </a:rPr>
              <a:t>E-R</a:t>
            </a:r>
            <a:r>
              <a:rPr lang="zh-CN" altLang="en-US" sz="2400" dirty="0" smtClean="0">
                <a:solidFill>
                  <a:srgbClr val="0000FF"/>
                </a:solidFill>
                <a:latin typeface="微软雅黑" panose="020B0503020204020204" pitchFamily="34" charset="-122"/>
                <a:ea typeface="微软雅黑" panose="020B0503020204020204" pitchFamily="34" charset="-122"/>
              </a:rPr>
              <a:t>模型。</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7483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53440" y="515288"/>
            <a:ext cx="10580913" cy="2308324"/>
          </a:xfrm>
          <a:prstGeom prst="rect">
            <a:avLst/>
          </a:prstGeom>
        </p:spPr>
        <p:txBody>
          <a:bodyPr wrap="square">
            <a:spAutoFit/>
          </a:bodyPr>
          <a:lstStyle/>
          <a:p>
            <a:pPr>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结构数据模型</a:t>
            </a:r>
            <a:endParaRPr lang="en-US" altLang="zh-CN" sz="2400" dirty="0" smtClean="0">
              <a:solidFill>
                <a:srgbClr val="E91BF9"/>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rPr>
              <a:t>又称逻辑数据模型</a:t>
            </a:r>
            <a:r>
              <a:rPr lang="en-US" altLang="zh-CN" sz="2400" dirty="0" smtClean="0">
                <a:solidFill>
                  <a:srgbClr val="0000FF"/>
                </a:solidFill>
                <a:latin typeface="微软雅黑" panose="020B0503020204020204" pitchFamily="34" charset="-122"/>
                <a:ea typeface="微软雅黑" panose="020B0503020204020204" pitchFamily="34" charset="-122"/>
              </a:rPr>
              <a:t>(Logical Data Model)</a:t>
            </a:r>
            <a:r>
              <a:rPr lang="zh-CN" altLang="en-US" sz="2400" dirty="0" smtClean="0">
                <a:solidFill>
                  <a:srgbClr val="0000FF"/>
                </a:solidFill>
                <a:latin typeface="微软雅黑" panose="020B0503020204020204" pitchFamily="34" charset="-122"/>
                <a:ea typeface="微软雅黑" panose="020B0503020204020204" pitchFamily="34" charset="-122"/>
              </a:rPr>
              <a:t>：是用户从数据库中所看到的数据模型，是具体的</a:t>
            </a:r>
            <a:r>
              <a:rPr lang="en-US" altLang="zh-CN" sz="2400" dirty="0" smtClean="0">
                <a:solidFill>
                  <a:srgbClr val="0000FF"/>
                </a:solidFill>
                <a:latin typeface="微软雅黑" panose="020B0503020204020204" pitchFamily="34" charset="-122"/>
                <a:ea typeface="微软雅黑" panose="020B0503020204020204" pitchFamily="34" charset="-122"/>
              </a:rPr>
              <a:t>DBMS</a:t>
            </a:r>
            <a:r>
              <a:rPr lang="zh-CN" altLang="en-US" sz="2400" dirty="0" smtClean="0">
                <a:solidFill>
                  <a:srgbClr val="0000FF"/>
                </a:solidFill>
                <a:latin typeface="微软雅黑" panose="020B0503020204020204" pitchFamily="34" charset="-122"/>
                <a:ea typeface="微软雅黑" panose="020B0503020204020204" pitchFamily="34" charset="-122"/>
              </a:rPr>
              <a:t>所支持的数据模型，如网状数据模型、层次数据模型、关系数据模型和面向对象数据模型等。</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5368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4069" y="400820"/>
            <a:ext cx="10398034" cy="1754326"/>
          </a:xfrm>
          <a:prstGeom prst="rect">
            <a:avLst/>
          </a:prstGeom>
        </p:spPr>
        <p:txBody>
          <a:bodyPr wrap="square">
            <a:spAutoFit/>
          </a:bodyPr>
          <a:lstStyle/>
          <a:p>
            <a:pPr>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物理数据模型</a:t>
            </a:r>
            <a:endParaRPr lang="en-US" altLang="zh-CN" sz="2400" dirty="0" smtClean="0">
              <a:solidFill>
                <a:srgbClr val="E91BF9"/>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rPr>
              <a:t>描述数据在存储介质上组织结构的数据模型，它不但与具体的</a:t>
            </a:r>
            <a:r>
              <a:rPr lang="en-US" altLang="zh-CN" sz="2400" dirty="0" smtClean="0">
                <a:solidFill>
                  <a:srgbClr val="0000FF"/>
                </a:solidFill>
                <a:latin typeface="微软雅黑" panose="020B0503020204020204" pitchFamily="34" charset="-122"/>
                <a:ea typeface="微软雅黑" panose="020B0503020204020204" pitchFamily="34" charset="-122"/>
              </a:rPr>
              <a:t>DBMS</a:t>
            </a:r>
            <a:r>
              <a:rPr lang="zh-CN" altLang="en-US" sz="2400" dirty="0" smtClean="0">
                <a:solidFill>
                  <a:srgbClr val="0000FF"/>
                </a:solidFill>
                <a:latin typeface="微软雅黑" panose="020B0503020204020204" pitchFamily="34" charset="-122"/>
                <a:ea typeface="微软雅黑" panose="020B0503020204020204" pitchFamily="34" charset="-122"/>
              </a:rPr>
              <a:t>有关，而且还与操作系统和硬件有关，是物理层次的数据模型。</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6450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552302" y="2129246"/>
            <a:ext cx="6840538" cy="2667000"/>
            <a:chOff x="2863" y="6350"/>
            <a:chExt cx="4810" cy="1191"/>
          </a:xfrm>
        </p:grpSpPr>
        <p:sp>
          <p:nvSpPr>
            <p:cNvPr id="3" name="AutoShape 5"/>
            <p:cNvSpPr>
              <a:spLocks noChangeArrowheads="1"/>
            </p:cNvSpPr>
            <p:nvPr/>
          </p:nvSpPr>
          <p:spPr bwMode="auto">
            <a:xfrm>
              <a:off x="2863" y="6350"/>
              <a:ext cx="582" cy="1191"/>
            </a:xfrm>
            <a:prstGeom prst="plaque">
              <a:avLst>
                <a:gd name="adj" fmla="val 32852"/>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eaLnBrk="1" hangingPunct="1">
                <a:spcBef>
                  <a:spcPct val="0"/>
                </a:spcBef>
              </a:pPr>
              <a:endParaRPr lang="zh-CN" altLang="en-US" sz="2400" b="0">
                <a:solidFill>
                  <a:srgbClr val="000000"/>
                </a:solidFill>
                <a:ea typeface="华文新魏" panose="02010800040101010101" pitchFamily="2" charset="-122"/>
              </a:endParaRPr>
            </a:p>
            <a:p>
              <a:pPr eaLnBrk="1" hangingPunct="1">
                <a:spcBef>
                  <a:spcPct val="0"/>
                </a:spcBef>
              </a:pPr>
              <a:r>
                <a:rPr lang="zh-CN" altLang="en-US" sz="2400" b="0">
                  <a:solidFill>
                    <a:srgbClr val="000000"/>
                  </a:solidFill>
                  <a:ea typeface="华文新魏" panose="02010800040101010101" pitchFamily="2" charset="-122"/>
                </a:rPr>
                <a:t>现实世界</a:t>
              </a:r>
              <a:endParaRPr lang="zh-CN" altLang="en-US" sz="2400" b="0" i="1">
                <a:solidFill>
                  <a:srgbClr val="000000"/>
                </a:solidFill>
                <a:ea typeface="华文新魏" panose="02010800040101010101" pitchFamily="2" charset="-122"/>
              </a:endParaRPr>
            </a:p>
          </p:txBody>
        </p:sp>
        <p:sp>
          <p:nvSpPr>
            <p:cNvPr id="4" name="AutoShape 6"/>
            <p:cNvSpPr>
              <a:spLocks noChangeArrowheads="1"/>
            </p:cNvSpPr>
            <p:nvPr/>
          </p:nvSpPr>
          <p:spPr bwMode="auto">
            <a:xfrm>
              <a:off x="3901" y="6487"/>
              <a:ext cx="567" cy="850"/>
            </a:xfrm>
            <a:prstGeom prst="roundRect">
              <a:avLst>
                <a:gd name="adj" fmla="val 36153"/>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440" tIns="0" rIns="0" bIns="0"/>
            <a:lstStyle/>
            <a:p>
              <a:pPr eaLnBrk="1" hangingPunct="1">
                <a:spcBef>
                  <a:spcPts val="150"/>
                </a:spcBef>
              </a:pPr>
              <a:endParaRPr lang="zh-CN" altLang="en-US" sz="2400" b="0">
                <a:solidFill>
                  <a:srgbClr val="000000"/>
                </a:solidFill>
                <a:ea typeface="华文新魏" panose="02010800040101010101" pitchFamily="2" charset="-122"/>
              </a:endParaRPr>
            </a:p>
            <a:p>
              <a:pPr eaLnBrk="1" hangingPunct="1">
                <a:spcBef>
                  <a:spcPts val="150"/>
                </a:spcBef>
              </a:pPr>
              <a:r>
                <a:rPr lang="zh-CN" altLang="en-US" sz="2400" b="0">
                  <a:solidFill>
                    <a:srgbClr val="000000"/>
                  </a:solidFill>
                  <a:ea typeface="华文新魏" panose="02010800040101010101" pitchFamily="2" charset="-122"/>
                </a:rPr>
                <a:t>概念数据模型</a:t>
              </a:r>
              <a:endParaRPr lang="zh-CN" altLang="en-US" sz="2400" b="0" i="1">
                <a:solidFill>
                  <a:srgbClr val="000000"/>
                </a:solidFill>
                <a:ea typeface="华文新魏" panose="02010800040101010101" pitchFamily="2" charset="-122"/>
              </a:endParaRPr>
            </a:p>
          </p:txBody>
        </p:sp>
        <p:sp>
          <p:nvSpPr>
            <p:cNvPr id="5" name="AutoShape 7"/>
            <p:cNvSpPr>
              <a:spLocks noChangeArrowheads="1"/>
            </p:cNvSpPr>
            <p:nvPr/>
          </p:nvSpPr>
          <p:spPr bwMode="auto">
            <a:xfrm>
              <a:off x="4915" y="6488"/>
              <a:ext cx="567" cy="850"/>
            </a:xfrm>
            <a:prstGeom prst="roundRect">
              <a:avLst>
                <a:gd name="adj" fmla="val 36153"/>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440" tIns="0" rIns="0" bIns="0"/>
            <a:lstStyle/>
            <a:p>
              <a:pPr eaLnBrk="1" hangingPunct="1">
                <a:spcBef>
                  <a:spcPts val="150"/>
                </a:spcBef>
              </a:pPr>
              <a:endParaRPr lang="zh-CN" altLang="en-US" sz="2400" b="0">
                <a:solidFill>
                  <a:srgbClr val="000000"/>
                </a:solidFill>
                <a:latin typeface="华文新魏" panose="02010800040101010101" pitchFamily="2" charset="-122"/>
                <a:ea typeface="华文新魏" panose="02010800040101010101" pitchFamily="2" charset="-122"/>
              </a:endParaRPr>
            </a:p>
            <a:p>
              <a:pPr eaLnBrk="1" hangingPunct="1">
                <a:spcBef>
                  <a:spcPts val="150"/>
                </a:spcBef>
              </a:pPr>
              <a:r>
                <a:rPr lang="zh-CN" altLang="en-US" sz="2400" b="0">
                  <a:solidFill>
                    <a:srgbClr val="000000"/>
                  </a:solidFill>
                  <a:latin typeface="华文新魏" panose="02010800040101010101" pitchFamily="2" charset="-122"/>
                  <a:ea typeface="华文新魏" panose="02010800040101010101" pitchFamily="2" charset="-122"/>
                </a:rPr>
                <a:t>结构数据模型 </a:t>
              </a:r>
              <a:endParaRPr lang="zh-CN" altLang="en-US" sz="2400" b="0" i="1">
                <a:solidFill>
                  <a:srgbClr val="000000"/>
                </a:solidFill>
                <a:latin typeface="华文新魏" panose="02010800040101010101" pitchFamily="2" charset="-122"/>
                <a:ea typeface="华文新魏" panose="02010800040101010101" pitchFamily="2" charset="-122"/>
              </a:endParaRPr>
            </a:p>
          </p:txBody>
        </p:sp>
        <p:sp>
          <p:nvSpPr>
            <p:cNvPr id="6" name="AutoShape 8"/>
            <p:cNvSpPr>
              <a:spLocks noChangeArrowheads="1"/>
            </p:cNvSpPr>
            <p:nvPr/>
          </p:nvSpPr>
          <p:spPr bwMode="auto">
            <a:xfrm>
              <a:off x="5967" y="6490"/>
              <a:ext cx="567" cy="850"/>
            </a:xfrm>
            <a:prstGeom prst="roundRect">
              <a:avLst>
                <a:gd name="adj" fmla="val 36153"/>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440" tIns="0" rIns="0" bIns="0"/>
            <a:lstStyle/>
            <a:p>
              <a:pPr eaLnBrk="1" hangingPunct="1">
                <a:spcBef>
                  <a:spcPts val="150"/>
                </a:spcBef>
              </a:pPr>
              <a:endParaRPr lang="zh-CN" altLang="en-US" sz="2400" b="0">
                <a:solidFill>
                  <a:srgbClr val="000000"/>
                </a:solidFill>
                <a:ea typeface="华文新魏" panose="02010800040101010101" pitchFamily="2" charset="-122"/>
              </a:endParaRPr>
            </a:p>
            <a:p>
              <a:pPr eaLnBrk="1" hangingPunct="1">
                <a:spcBef>
                  <a:spcPts val="150"/>
                </a:spcBef>
              </a:pPr>
              <a:r>
                <a:rPr lang="zh-CN" altLang="en-US" sz="2400" b="0">
                  <a:solidFill>
                    <a:srgbClr val="000000"/>
                  </a:solidFill>
                  <a:ea typeface="华文新魏" panose="02010800040101010101" pitchFamily="2" charset="-122"/>
                </a:rPr>
                <a:t>物理数据模型</a:t>
              </a:r>
              <a:endParaRPr lang="zh-CN" altLang="en-US" sz="2400" b="0" i="1">
                <a:solidFill>
                  <a:srgbClr val="000000"/>
                </a:solidFill>
                <a:ea typeface="华文新魏" panose="02010800040101010101" pitchFamily="2" charset="-122"/>
              </a:endParaRPr>
            </a:p>
          </p:txBody>
        </p:sp>
        <p:sp>
          <p:nvSpPr>
            <p:cNvPr id="7" name="AutoShape 9"/>
            <p:cNvSpPr>
              <a:spLocks noChangeArrowheads="1"/>
            </p:cNvSpPr>
            <p:nvPr/>
          </p:nvSpPr>
          <p:spPr bwMode="auto">
            <a:xfrm>
              <a:off x="6993" y="6489"/>
              <a:ext cx="680" cy="850"/>
            </a:xfrm>
            <a:prstGeom prst="flowChartMagneticDisk">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1" hangingPunct="1">
                <a:spcBef>
                  <a:spcPts val="463"/>
                </a:spcBef>
              </a:pPr>
              <a:endParaRPr lang="zh-CN" altLang="en-US" sz="2400" b="0">
                <a:solidFill>
                  <a:srgbClr val="000000"/>
                </a:solidFill>
                <a:ea typeface="华文新魏" panose="02010800040101010101" pitchFamily="2" charset="-122"/>
              </a:endParaRPr>
            </a:p>
            <a:p>
              <a:pPr eaLnBrk="1" hangingPunct="1">
                <a:spcBef>
                  <a:spcPts val="463"/>
                </a:spcBef>
              </a:pPr>
              <a:r>
                <a:rPr lang="zh-CN" altLang="en-US" sz="2400" b="0">
                  <a:solidFill>
                    <a:srgbClr val="000000"/>
                  </a:solidFill>
                  <a:ea typeface="华文新魏" panose="02010800040101010101" pitchFamily="2" charset="-122"/>
                </a:rPr>
                <a:t>数据库</a:t>
              </a:r>
              <a:endParaRPr lang="zh-CN" altLang="en-US" sz="2400" b="0" i="1">
                <a:solidFill>
                  <a:srgbClr val="000000"/>
                </a:solidFill>
                <a:ea typeface="华文新魏" panose="02010800040101010101" pitchFamily="2" charset="-122"/>
              </a:endParaRPr>
            </a:p>
          </p:txBody>
        </p:sp>
        <p:sp>
          <p:nvSpPr>
            <p:cNvPr id="8" name="Line 10"/>
            <p:cNvSpPr>
              <a:spLocks noChangeShapeType="1"/>
            </p:cNvSpPr>
            <p:nvPr/>
          </p:nvSpPr>
          <p:spPr bwMode="auto">
            <a:xfrm>
              <a:off x="3445" y="6906"/>
              <a:ext cx="454" cy="0"/>
            </a:xfrm>
            <a:prstGeom prst="line">
              <a:avLst/>
            </a:prstGeom>
            <a:noFill/>
            <a:ln w="63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Line 11"/>
            <p:cNvSpPr>
              <a:spLocks noChangeShapeType="1"/>
            </p:cNvSpPr>
            <p:nvPr/>
          </p:nvSpPr>
          <p:spPr bwMode="auto">
            <a:xfrm>
              <a:off x="4457" y="6906"/>
              <a:ext cx="454" cy="0"/>
            </a:xfrm>
            <a:prstGeom prst="line">
              <a:avLst/>
            </a:prstGeom>
            <a:noFill/>
            <a:ln w="63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Line 12"/>
            <p:cNvSpPr>
              <a:spLocks noChangeShapeType="1"/>
            </p:cNvSpPr>
            <p:nvPr/>
          </p:nvSpPr>
          <p:spPr bwMode="auto">
            <a:xfrm>
              <a:off x="5485" y="6906"/>
              <a:ext cx="454" cy="0"/>
            </a:xfrm>
            <a:prstGeom prst="line">
              <a:avLst/>
            </a:prstGeom>
            <a:noFill/>
            <a:ln w="63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Line 13"/>
            <p:cNvSpPr>
              <a:spLocks noChangeShapeType="1"/>
            </p:cNvSpPr>
            <p:nvPr/>
          </p:nvSpPr>
          <p:spPr bwMode="auto">
            <a:xfrm>
              <a:off x="6535" y="6906"/>
              <a:ext cx="454" cy="0"/>
            </a:xfrm>
            <a:prstGeom prst="line">
              <a:avLst/>
            </a:prstGeom>
            <a:noFill/>
            <a:ln w="63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 name="矩形 13"/>
          <p:cNvSpPr/>
          <p:nvPr/>
        </p:nvSpPr>
        <p:spPr>
          <a:xfrm>
            <a:off x="1261798" y="1090032"/>
            <a:ext cx="6340197" cy="461665"/>
          </a:xfrm>
          <a:prstGeom prst="rect">
            <a:avLst/>
          </a:prstGeom>
        </p:spPr>
        <p:txBody>
          <a:bodyPr wrap="none">
            <a:spAutoFit/>
          </a:bodyPr>
          <a:lstStyle/>
          <a:p>
            <a:r>
              <a:rPr lang="zh-CN" altLang="en-US" sz="2400" dirty="0" smtClean="0">
                <a:solidFill>
                  <a:srgbClr val="E91BF9"/>
                </a:solidFill>
                <a:latin typeface="微软雅黑" panose="020B0503020204020204" pitchFamily="34" charset="-122"/>
                <a:ea typeface="微软雅黑" panose="020B0503020204020204" pitchFamily="34" charset="-122"/>
              </a:rPr>
              <a:t>三类数据模型在数据库设计过程中地位和关系</a:t>
            </a:r>
            <a:endParaRPr lang="zh-CN" altLang="en-US" sz="2400" dirty="0">
              <a:solidFill>
                <a:srgbClr val="E91BF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04636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193" y="397355"/>
            <a:ext cx="10345783" cy="1754326"/>
          </a:xfrm>
          <a:prstGeom prst="rect">
            <a:avLst/>
          </a:prstGeom>
        </p:spPr>
        <p:txBody>
          <a:bodyPr wrap="square">
            <a:spAutoFit/>
          </a:bodyPr>
          <a:lstStyle/>
          <a:p>
            <a:pPr>
              <a:lnSpc>
                <a:spcPct val="150000"/>
              </a:lnSpc>
            </a:pPr>
            <a:r>
              <a:rPr lang="en-US" altLang="zh-CN" sz="2400" dirty="0" smtClean="0">
                <a:solidFill>
                  <a:srgbClr val="E91BF9"/>
                </a:solidFill>
                <a:latin typeface="微软雅黑" panose="020B0503020204020204" pitchFamily="34" charset="-122"/>
                <a:ea typeface="微软雅黑" panose="020B0503020204020204" pitchFamily="34" charset="-122"/>
              </a:rPr>
              <a:t>2.3.3 </a:t>
            </a:r>
            <a:r>
              <a:rPr lang="zh-CN" altLang="en-US" sz="2400" dirty="0" smtClean="0">
                <a:solidFill>
                  <a:srgbClr val="E91BF9"/>
                </a:solidFill>
                <a:latin typeface="微软雅黑" panose="020B0503020204020204" pitchFamily="34" charset="-122"/>
                <a:ea typeface="微软雅黑" panose="020B0503020204020204" pitchFamily="34" charset="-122"/>
              </a:rPr>
              <a:t>实体</a:t>
            </a:r>
            <a:r>
              <a:rPr lang="en-US" altLang="zh-CN" sz="2400" dirty="0" smtClean="0">
                <a:solidFill>
                  <a:srgbClr val="E91BF9"/>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联系</a:t>
            </a:r>
            <a:r>
              <a:rPr lang="en-US" altLang="zh-CN" sz="2400" dirty="0" smtClean="0">
                <a:solidFill>
                  <a:srgbClr val="E91BF9"/>
                </a:solidFill>
                <a:latin typeface="微软雅黑" panose="020B0503020204020204" pitchFamily="34" charset="-122"/>
                <a:ea typeface="微软雅黑" panose="020B0503020204020204" pitchFamily="34" charset="-122"/>
              </a:rPr>
              <a:t>(E-R)</a:t>
            </a:r>
            <a:r>
              <a:rPr lang="zh-CN" altLang="en-US" sz="2400" dirty="0" smtClean="0">
                <a:solidFill>
                  <a:srgbClr val="E91BF9"/>
                </a:solidFill>
                <a:latin typeface="微软雅黑" panose="020B0503020204020204" pitchFamily="34" charset="-122"/>
                <a:ea typeface="微软雅黑" panose="020B0503020204020204" pitchFamily="34" charset="-122"/>
              </a:rPr>
              <a:t>模型</a:t>
            </a:r>
            <a:endParaRPr lang="en-US" altLang="zh-CN" sz="2400" dirty="0" smtClean="0">
              <a:solidFill>
                <a:srgbClr val="E91BF9"/>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0000FF"/>
                </a:solidFill>
                <a:latin typeface="微软雅黑" panose="020B0503020204020204" pitchFamily="34" charset="-122"/>
                <a:ea typeface="微软雅黑" panose="020B0503020204020204" pitchFamily="34" charset="-122"/>
              </a:rPr>
              <a:t>实体-联系方法</a:t>
            </a:r>
            <a:r>
              <a:rPr lang="en-US" altLang="zh-CN" sz="2400" dirty="0" smtClean="0">
                <a:solidFill>
                  <a:srgbClr val="0000FF"/>
                </a:solidFill>
                <a:latin typeface="微软雅黑" panose="020B0503020204020204" pitchFamily="34" charset="-122"/>
                <a:ea typeface="微软雅黑" panose="020B0503020204020204" pitchFamily="34" charset="-122"/>
              </a:rPr>
              <a:t>(Entity- Relationship Approach)</a:t>
            </a:r>
            <a:r>
              <a:rPr lang="zh-CN" altLang="en-US" sz="2400" dirty="0" smtClean="0">
                <a:solidFill>
                  <a:srgbClr val="0000FF"/>
                </a:solidFill>
                <a:latin typeface="微软雅黑" panose="020B0503020204020204" pitchFamily="34" charset="-122"/>
                <a:ea typeface="微软雅黑" panose="020B0503020204020204" pitchFamily="34" charset="-122"/>
              </a:rPr>
              <a:t>，简称</a:t>
            </a:r>
            <a:r>
              <a:rPr lang="en-US" altLang="zh-CN" sz="2400" dirty="0" smtClean="0">
                <a:solidFill>
                  <a:srgbClr val="0000FF"/>
                </a:solidFill>
                <a:latin typeface="微软雅黑" panose="020B0503020204020204" pitchFamily="34" charset="-122"/>
                <a:ea typeface="微软雅黑" panose="020B0503020204020204" pitchFamily="34" charset="-122"/>
              </a:rPr>
              <a:t>E-R</a:t>
            </a:r>
            <a:r>
              <a:rPr lang="zh-CN" altLang="en-US" sz="2400" dirty="0" smtClean="0">
                <a:solidFill>
                  <a:srgbClr val="0000FF"/>
                </a:solidFill>
                <a:latin typeface="微软雅黑" panose="020B0503020204020204" pitchFamily="34" charset="-122"/>
                <a:ea typeface="微软雅黑" panose="020B0503020204020204" pitchFamily="34" charset="-122"/>
              </a:rPr>
              <a:t>方法或</a:t>
            </a:r>
            <a:r>
              <a:rPr lang="en-US" altLang="zh-CN" sz="2400" dirty="0" smtClean="0">
                <a:solidFill>
                  <a:srgbClr val="0000FF"/>
                </a:solidFill>
                <a:latin typeface="微软雅黑" panose="020B0503020204020204" pitchFamily="34" charset="-122"/>
                <a:ea typeface="微软雅黑" panose="020B0503020204020204" pitchFamily="34" charset="-122"/>
              </a:rPr>
              <a:t>E-R</a:t>
            </a:r>
            <a:r>
              <a:rPr lang="zh-CN" altLang="en-US" sz="2400" dirty="0" smtClean="0">
                <a:solidFill>
                  <a:srgbClr val="0000FF"/>
                </a:solidFill>
                <a:latin typeface="微软雅黑" panose="020B0503020204020204" pitchFamily="34" charset="-122"/>
                <a:ea typeface="微软雅黑" panose="020B0503020204020204" pitchFamily="34" charset="-122"/>
              </a:rPr>
              <a:t>模型，是一种概念数据模型。</a:t>
            </a:r>
            <a:endParaRPr lang="zh-CN" altLang="en-US" sz="2400" dirty="0" smtClean="0">
              <a:solidFill>
                <a:srgbClr val="66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10999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7943" y="440052"/>
            <a:ext cx="10337074" cy="4524315"/>
          </a:xfrm>
          <a:prstGeom prst="rect">
            <a:avLst/>
          </a:prstGeom>
        </p:spPr>
        <p:txBody>
          <a:bodyPr wrap="square">
            <a:spAutoFit/>
          </a:bodyPr>
          <a:lstStyle/>
          <a:p>
            <a:pPr>
              <a:lnSpc>
                <a:spcPct val="150000"/>
              </a:lnSpc>
            </a:pPr>
            <a:r>
              <a:rPr lang="en-US" altLang="zh-CN" sz="2400" dirty="0" smtClean="0">
                <a:solidFill>
                  <a:srgbClr val="E91BF9"/>
                </a:solidFill>
                <a:latin typeface="微软雅黑" panose="020B0503020204020204" pitchFamily="34" charset="-122"/>
                <a:ea typeface="微软雅黑" panose="020B0503020204020204" pitchFamily="34" charset="-122"/>
              </a:rPr>
              <a:t>E-R</a:t>
            </a:r>
            <a:r>
              <a:rPr lang="zh-CN" altLang="en-US" sz="2400" dirty="0" smtClean="0">
                <a:solidFill>
                  <a:srgbClr val="E91BF9"/>
                </a:solidFill>
                <a:latin typeface="微软雅黑" panose="020B0503020204020204" pitchFamily="34" charset="-122"/>
                <a:ea typeface="微软雅黑" panose="020B0503020204020204" pitchFamily="34" charset="-122"/>
              </a:rPr>
              <a:t>模型中的基本概念</a:t>
            </a:r>
            <a:r>
              <a:rPr lang="en-US" altLang="zh-CN" sz="2400" dirty="0" smtClean="0">
                <a:solidFill>
                  <a:srgbClr val="E91BF9"/>
                </a:solidFill>
                <a:latin typeface="微软雅黑" panose="020B0503020204020204" pitchFamily="34" charset="-122"/>
                <a:ea typeface="微软雅黑" panose="020B0503020204020204" pitchFamily="34" charset="-122"/>
              </a:rPr>
              <a:t>(1)</a:t>
            </a:r>
          </a:p>
          <a:p>
            <a:pPr indent="576000">
              <a:lnSpc>
                <a:spcPct val="150000"/>
              </a:lnSpc>
            </a:pPr>
            <a:r>
              <a:rPr lang="zh-CN" altLang="en-US" sz="2400" dirty="0" smtClean="0">
                <a:solidFill>
                  <a:srgbClr val="E91BF9"/>
                </a:solidFill>
                <a:latin typeface="微软雅黑" panose="020B0503020204020204" pitchFamily="34" charset="-122"/>
                <a:ea typeface="微软雅黑" panose="020B0503020204020204" pitchFamily="34" charset="-122"/>
              </a:rPr>
              <a:t>实体</a:t>
            </a:r>
            <a:r>
              <a:rPr lang="en-US" altLang="zh-CN" sz="2400" dirty="0" smtClean="0">
                <a:solidFill>
                  <a:srgbClr val="E91BF9"/>
                </a:solidFill>
                <a:latin typeface="微软雅黑" panose="020B0503020204020204" pitchFamily="34" charset="-122"/>
                <a:ea typeface="微软雅黑" panose="020B0503020204020204" pitchFamily="34" charset="-122"/>
              </a:rPr>
              <a:t>(Entity)</a:t>
            </a:r>
            <a:r>
              <a:rPr lang="zh-CN" altLang="en-US" sz="2400" dirty="0" smtClean="0">
                <a:solidFill>
                  <a:srgbClr val="0000FF"/>
                </a:solidFill>
                <a:latin typeface="微软雅黑" panose="020B0503020204020204" pitchFamily="34" charset="-122"/>
                <a:ea typeface="微软雅黑" panose="020B0503020204020204" pitchFamily="34" charset="-122"/>
              </a:rPr>
              <a:t>：客观存在并可相互区别的事物都称为实体，如，王涛，计算机系等。</a:t>
            </a:r>
          </a:p>
          <a:p>
            <a:pPr indent="576000">
              <a:lnSpc>
                <a:spcPct val="150000"/>
              </a:lnSpc>
            </a:pPr>
            <a:r>
              <a:rPr lang="zh-CN" altLang="en-US" sz="2400" dirty="0" smtClean="0">
                <a:solidFill>
                  <a:srgbClr val="E91BF9"/>
                </a:solidFill>
                <a:latin typeface="微软雅黑" panose="020B0503020204020204" pitchFamily="34" charset="-122"/>
                <a:ea typeface="微软雅黑" panose="020B0503020204020204" pitchFamily="34" charset="-122"/>
              </a:rPr>
              <a:t>属性</a:t>
            </a:r>
            <a:r>
              <a:rPr lang="en-US" altLang="zh-CN" sz="2400" dirty="0" smtClean="0">
                <a:solidFill>
                  <a:srgbClr val="E91BF9"/>
                </a:solidFill>
                <a:latin typeface="微软雅黑" panose="020B0503020204020204" pitchFamily="34" charset="-122"/>
                <a:ea typeface="微软雅黑" panose="020B0503020204020204" pitchFamily="34" charset="-122"/>
              </a:rPr>
              <a:t>(Attribute)</a:t>
            </a:r>
            <a:r>
              <a:rPr lang="zh-CN" altLang="en-US" sz="2400" dirty="0" smtClean="0">
                <a:solidFill>
                  <a:srgbClr val="0000FF"/>
                </a:solidFill>
                <a:latin typeface="微软雅黑" panose="020B0503020204020204" pitchFamily="34" charset="-122"/>
                <a:ea typeface="微软雅黑" panose="020B0503020204020204" pitchFamily="34" charset="-122"/>
              </a:rPr>
              <a:t>：实体具有若干特征，每个特征称为实体的一个属性。例如，每个学生实体都具有学号、姓名、年龄、性别、系别、年级等属性。</a:t>
            </a:r>
          </a:p>
          <a:p>
            <a:pPr indent="576000">
              <a:lnSpc>
                <a:spcPct val="150000"/>
              </a:lnSpc>
            </a:pPr>
            <a:r>
              <a:rPr lang="zh-CN" altLang="en-US" sz="2400" dirty="0" smtClean="0">
                <a:solidFill>
                  <a:srgbClr val="E91BF9"/>
                </a:solidFill>
                <a:latin typeface="微软雅黑" panose="020B0503020204020204" pitchFamily="34" charset="-122"/>
                <a:ea typeface="微软雅黑" panose="020B0503020204020204" pitchFamily="34" charset="-122"/>
              </a:rPr>
              <a:t>实体型</a:t>
            </a:r>
            <a:r>
              <a:rPr lang="en-US" altLang="zh-CN" sz="2400" dirty="0" smtClean="0">
                <a:solidFill>
                  <a:srgbClr val="E91BF9"/>
                </a:solidFill>
                <a:latin typeface="微软雅黑" panose="020B0503020204020204" pitchFamily="34" charset="-122"/>
                <a:ea typeface="微软雅黑" panose="020B0503020204020204" pitchFamily="34" charset="-122"/>
              </a:rPr>
              <a:t>(Entity Type)</a:t>
            </a:r>
            <a:r>
              <a:rPr lang="zh-CN" altLang="en-US" sz="2400" dirty="0" smtClean="0">
                <a:solidFill>
                  <a:srgbClr val="0000FF"/>
                </a:solidFill>
                <a:latin typeface="微软雅黑" panose="020B0503020204020204" pitchFamily="34" charset="-122"/>
                <a:ea typeface="微软雅黑" panose="020B0503020204020204" pitchFamily="34" charset="-122"/>
              </a:rPr>
              <a:t>：对具有相同属性的一类实体的特征和性质的结构描述。例如，学生</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学号，姓名，性别，年龄，系，入学时间</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就是一个实体型。</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6797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2776" y="339745"/>
            <a:ext cx="10310950" cy="5078313"/>
          </a:xfrm>
          <a:prstGeom prst="rect">
            <a:avLst/>
          </a:prstGeom>
        </p:spPr>
        <p:txBody>
          <a:bodyPr wrap="square">
            <a:spAutoFit/>
          </a:bodyPr>
          <a:lstStyle/>
          <a:p>
            <a:pPr>
              <a:lnSpc>
                <a:spcPct val="150000"/>
              </a:lnSpc>
              <a:spcBef>
                <a:spcPct val="0"/>
              </a:spcBef>
            </a:pPr>
            <a:r>
              <a:rPr lang="en-US" altLang="zh-CN" sz="2400" dirty="0" smtClean="0">
                <a:solidFill>
                  <a:srgbClr val="E91BF9"/>
                </a:solidFill>
                <a:latin typeface="微软雅黑" panose="020B0503020204020204" pitchFamily="34" charset="-122"/>
                <a:ea typeface="微软雅黑" panose="020B0503020204020204" pitchFamily="34" charset="-122"/>
              </a:rPr>
              <a:t>E-R</a:t>
            </a:r>
            <a:r>
              <a:rPr lang="zh-CN" altLang="en-US" sz="2400" dirty="0" smtClean="0">
                <a:solidFill>
                  <a:srgbClr val="E91BF9"/>
                </a:solidFill>
                <a:latin typeface="微软雅黑" panose="020B0503020204020204" pitchFamily="34" charset="-122"/>
                <a:ea typeface="微软雅黑" panose="020B0503020204020204" pitchFamily="34" charset="-122"/>
              </a:rPr>
              <a:t>模型中的基本概念</a:t>
            </a:r>
            <a:r>
              <a:rPr lang="en-US" altLang="zh-CN" sz="2400" dirty="0" smtClean="0">
                <a:solidFill>
                  <a:srgbClr val="E91BF9"/>
                </a:solidFill>
                <a:latin typeface="微软雅黑" panose="020B0503020204020204" pitchFamily="34" charset="-122"/>
                <a:ea typeface="微软雅黑" panose="020B0503020204020204" pitchFamily="34" charset="-122"/>
              </a:rPr>
              <a:t>(2)</a:t>
            </a:r>
          </a:p>
          <a:p>
            <a:pPr indent="576000">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实体集</a:t>
            </a:r>
            <a:r>
              <a:rPr lang="en-US" altLang="zh-CN" sz="2400" dirty="0" smtClean="0">
                <a:solidFill>
                  <a:srgbClr val="E91BF9"/>
                </a:solidFill>
                <a:latin typeface="微软雅黑" panose="020B0503020204020204" pitchFamily="34" charset="-122"/>
                <a:ea typeface="微软雅黑" panose="020B0503020204020204" pitchFamily="34" charset="-122"/>
              </a:rPr>
              <a:t>(Entity Set)</a:t>
            </a:r>
            <a:r>
              <a:rPr lang="zh-CN" altLang="en-US" sz="2400" dirty="0" smtClean="0">
                <a:solidFill>
                  <a:srgbClr val="0000FF"/>
                </a:solidFill>
                <a:latin typeface="微软雅黑" panose="020B0503020204020204" pitchFamily="34" charset="-122"/>
                <a:ea typeface="微软雅黑" panose="020B0503020204020204" pitchFamily="34" charset="-122"/>
              </a:rPr>
              <a:t>：若干同型实体的集合称为实体集。例如，</a:t>
            </a:r>
            <a:r>
              <a:rPr lang="zh-CN" altLang="en-US" sz="2400" dirty="0">
                <a:solidFill>
                  <a:srgbClr val="0000FF"/>
                </a:solidFill>
                <a:latin typeface="微软雅黑" panose="020B0503020204020204" pitchFamily="34" charset="-122"/>
                <a:ea typeface="微软雅黑" panose="020B0503020204020204" pitchFamily="34" charset="-122"/>
              </a:rPr>
              <a:t>启迪</a:t>
            </a:r>
            <a:r>
              <a:rPr lang="zh-CN" altLang="en-US" sz="2400" dirty="0" smtClean="0">
                <a:solidFill>
                  <a:srgbClr val="0000FF"/>
                </a:solidFill>
                <a:latin typeface="微软雅黑" panose="020B0503020204020204" pitchFamily="34" charset="-122"/>
                <a:ea typeface="微软雅黑" panose="020B0503020204020204" pitchFamily="34" charset="-122"/>
              </a:rPr>
              <a:t>学院的全体学生就是一个实体集。</a:t>
            </a:r>
          </a:p>
          <a:p>
            <a:pPr indent="576000">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关键字</a:t>
            </a:r>
            <a:r>
              <a:rPr lang="en-US" altLang="zh-CN" sz="2400" dirty="0" smtClean="0">
                <a:solidFill>
                  <a:srgbClr val="E91BF9"/>
                </a:solidFill>
                <a:latin typeface="微软雅黑" panose="020B0503020204020204" pitchFamily="34" charset="-122"/>
                <a:ea typeface="微软雅黑" panose="020B0503020204020204" pitchFamily="34" charset="-122"/>
              </a:rPr>
              <a:t>(Key)</a:t>
            </a:r>
            <a:r>
              <a:rPr lang="zh-CN" altLang="en-US" sz="2400" dirty="0" smtClean="0">
                <a:solidFill>
                  <a:srgbClr val="0000FF"/>
                </a:solidFill>
                <a:latin typeface="微软雅黑" panose="020B0503020204020204" pitchFamily="34" charset="-122"/>
                <a:ea typeface="微软雅黑" panose="020B0503020204020204" pitchFamily="34" charset="-122"/>
              </a:rPr>
              <a:t>：能唯一地标识实体集中每个实体的属性集合称为关键字</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码</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。例如，学号可以作为一个学校的学生实体集的关键字；一个实体集可以有若干个关键字，通常选择一个作为主关键字 </a:t>
            </a:r>
            <a:r>
              <a:rPr lang="en-US" altLang="zh-CN" sz="2400" dirty="0" smtClean="0">
                <a:solidFill>
                  <a:srgbClr val="0000FF"/>
                </a:solidFill>
                <a:latin typeface="微软雅黑" panose="020B0503020204020204" pitchFamily="34" charset="-122"/>
                <a:ea typeface="微软雅黑" panose="020B0503020204020204" pitchFamily="34" charset="-122"/>
              </a:rPr>
              <a:t>(Primary Key)</a:t>
            </a:r>
            <a:r>
              <a:rPr lang="zh-CN" altLang="en-US" sz="2400" dirty="0" smtClean="0">
                <a:solidFill>
                  <a:srgbClr val="0000FF"/>
                </a:solidFill>
                <a:latin typeface="微软雅黑" panose="020B0503020204020204" pitchFamily="34" charset="-122"/>
                <a:ea typeface="微软雅黑" panose="020B0503020204020204" pitchFamily="34" charset="-122"/>
              </a:rPr>
              <a:t>。</a:t>
            </a:r>
          </a:p>
          <a:p>
            <a:pPr indent="576000">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域</a:t>
            </a:r>
            <a:r>
              <a:rPr lang="en-US" altLang="zh-CN" sz="2400" dirty="0" smtClean="0">
                <a:solidFill>
                  <a:srgbClr val="E91BF9"/>
                </a:solidFill>
                <a:latin typeface="微软雅黑" panose="020B0503020204020204" pitchFamily="34" charset="-122"/>
                <a:ea typeface="微软雅黑" panose="020B0503020204020204" pitchFamily="34" charset="-122"/>
              </a:rPr>
              <a:t>(Domain)</a:t>
            </a:r>
            <a:r>
              <a:rPr lang="zh-CN" altLang="en-US" sz="2400" dirty="0" smtClean="0">
                <a:solidFill>
                  <a:srgbClr val="0000FF"/>
                </a:solidFill>
                <a:latin typeface="微软雅黑" panose="020B0503020204020204" pitchFamily="34" charset="-122"/>
                <a:ea typeface="微软雅黑" panose="020B0503020204020204" pitchFamily="34" charset="-122"/>
              </a:rPr>
              <a:t>：属性的取值范围称作域。例如，性别的域为集合</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男，女</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a:t>
            </a:r>
          </a:p>
          <a:p>
            <a:pPr indent="576000">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联系</a:t>
            </a:r>
            <a:r>
              <a:rPr lang="en-US" altLang="zh-CN" sz="2400" dirty="0" smtClean="0">
                <a:solidFill>
                  <a:srgbClr val="E91BF9"/>
                </a:solidFill>
                <a:latin typeface="微软雅黑" panose="020B0503020204020204" pitchFamily="34" charset="-122"/>
                <a:ea typeface="微软雅黑" panose="020B0503020204020204" pitchFamily="34" charset="-122"/>
              </a:rPr>
              <a:t>(Relationship)</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en-US" altLang="zh-CN" sz="2400" dirty="0" smtClean="0">
                <a:solidFill>
                  <a:srgbClr val="0000FF"/>
                </a:solidFill>
                <a:latin typeface="微软雅黑" panose="020B0503020204020204" pitchFamily="34" charset="-122"/>
                <a:ea typeface="微软雅黑" panose="020B0503020204020204" pitchFamily="34" charset="-122"/>
              </a:rPr>
              <a:t>E-R</a:t>
            </a:r>
            <a:r>
              <a:rPr lang="zh-CN" altLang="en-US" sz="2400" dirty="0" smtClean="0">
                <a:solidFill>
                  <a:srgbClr val="0000FF"/>
                </a:solidFill>
                <a:latin typeface="微软雅黑" panose="020B0503020204020204" pitchFamily="34" charset="-122"/>
                <a:ea typeface="微软雅黑" panose="020B0503020204020204" pitchFamily="34" charset="-122"/>
              </a:rPr>
              <a:t>模型中实体之间的联系，它是客观事物之间联系的抽象表示。</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25885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0526" y="-217913"/>
            <a:ext cx="10432868" cy="7294305"/>
          </a:xfrm>
          <a:prstGeom prst="rect">
            <a:avLst/>
          </a:prstGeom>
        </p:spPr>
        <p:txBody>
          <a:bodyPr wrap="square">
            <a:spAutoFit/>
          </a:bodyPr>
          <a:lstStyle/>
          <a:p>
            <a:pPr>
              <a:lnSpc>
                <a:spcPct val="150000"/>
              </a:lnSpc>
              <a:spcBef>
                <a:spcPct val="0"/>
              </a:spcBef>
            </a:pPr>
            <a:r>
              <a:rPr lang="en-US" altLang="zh-CN" sz="2400" dirty="0" smtClean="0">
                <a:solidFill>
                  <a:srgbClr val="E91BF9"/>
                </a:solidFill>
                <a:latin typeface="微软雅黑" panose="020B0503020204020204" pitchFamily="34" charset="-122"/>
                <a:ea typeface="微软雅黑" panose="020B0503020204020204" pitchFamily="34" charset="-122"/>
              </a:rPr>
              <a:t>E-R</a:t>
            </a:r>
            <a:r>
              <a:rPr lang="zh-CN" altLang="en-US" sz="2400" dirty="0" smtClean="0">
                <a:solidFill>
                  <a:srgbClr val="E91BF9"/>
                </a:solidFill>
                <a:latin typeface="微软雅黑" panose="020B0503020204020204" pitchFamily="34" charset="-122"/>
                <a:ea typeface="微软雅黑" panose="020B0503020204020204" pitchFamily="34" charset="-122"/>
              </a:rPr>
              <a:t>模型中的基本概念</a:t>
            </a:r>
            <a:r>
              <a:rPr lang="en-US" altLang="zh-CN" sz="2400" dirty="0" smtClean="0">
                <a:solidFill>
                  <a:srgbClr val="E91BF9"/>
                </a:solidFill>
                <a:latin typeface="微软雅黑" panose="020B0503020204020204" pitchFamily="34" charset="-122"/>
                <a:ea typeface="微软雅黑" panose="020B0503020204020204" pitchFamily="34" charset="-122"/>
              </a:rPr>
              <a:t>(3)</a:t>
            </a:r>
          </a:p>
          <a:p>
            <a:pPr>
              <a:lnSpc>
                <a:spcPct val="150000"/>
              </a:lnSpc>
              <a:spcBef>
                <a:spcPct val="0"/>
              </a:spcBef>
            </a:pPr>
            <a:r>
              <a:rPr lang="zh-CN" altLang="en-US" sz="2400" dirty="0" smtClean="0">
                <a:solidFill>
                  <a:srgbClr val="6600FF"/>
                </a:solidFill>
                <a:latin typeface="微软雅黑" panose="020B0503020204020204" pitchFamily="34" charset="-122"/>
                <a:ea typeface="微软雅黑" panose="020B0503020204020204" pitchFamily="34" charset="-122"/>
              </a:rPr>
              <a:t>两个实体集之间的联系可以分为三类：</a:t>
            </a:r>
          </a:p>
          <a:p>
            <a:pPr indent="576000">
              <a:lnSpc>
                <a:spcPct val="150000"/>
              </a:lnSpc>
              <a:spcBef>
                <a:spcPct val="0"/>
              </a:spcBef>
              <a:buFontTx/>
              <a:buNone/>
            </a:pPr>
            <a:r>
              <a:rPr lang="en-US" altLang="zh-CN" sz="2400" dirty="0" smtClean="0">
                <a:solidFill>
                  <a:srgbClr val="000000"/>
                </a:solidFill>
                <a:latin typeface="微软雅黑" panose="020B0503020204020204" pitchFamily="34" charset="-122"/>
                <a:ea typeface="微软雅黑" panose="020B0503020204020204" pitchFamily="34" charset="-122"/>
              </a:rPr>
              <a:t>① </a:t>
            </a:r>
            <a:r>
              <a:rPr lang="zh-CN" altLang="en-US" sz="2400" dirty="0" smtClean="0">
                <a:solidFill>
                  <a:srgbClr val="6600FF"/>
                </a:solidFill>
                <a:latin typeface="微软雅黑" panose="020B0503020204020204" pitchFamily="34" charset="-122"/>
                <a:ea typeface="微软雅黑" panose="020B0503020204020204" pitchFamily="34" charset="-122"/>
              </a:rPr>
              <a:t>一对一联系</a:t>
            </a:r>
            <a:r>
              <a:rPr lang="en-US" altLang="zh-CN" sz="2400" dirty="0" smtClean="0">
                <a:solidFill>
                  <a:srgbClr val="6600FF"/>
                </a:solidFill>
                <a:latin typeface="微软雅黑" panose="020B0503020204020204" pitchFamily="34" charset="-122"/>
                <a:ea typeface="微软雅黑" panose="020B0503020204020204" pitchFamily="34" charset="-122"/>
              </a:rPr>
              <a:t>(1:1)</a:t>
            </a:r>
            <a:r>
              <a:rPr lang="zh-CN" altLang="en-US" sz="2400" dirty="0" smtClean="0">
                <a:solidFill>
                  <a:srgbClr val="0000FF"/>
                </a:solidFill>
                <a:latin typeface="微软雅黑" panose="020B0503020204020204" pitchFamily="34" charset="-122"/>
                <a:ea typeface="微软雅黑" panose="020B0503020204020204" pitchFamily="34" charset="-122"/>
              </a:rPr>
              <a:t>： 如果对于实体集</a:t>
            </a:r>
            <a:r>
              <a:rPr lang="en-US" altLang="zh-CN" sz="2400" dirty="0" smtClean="0">
                <a:solidFill>
                  <a:srgbClr val="0000FF"/>
                </a:solidFill>
                <a:latin typeface="微软雅黑" panose="020B0503020204020204" pitchFamily="34" charset="-122"/>
                <a:ea typeface="微软雅黑" panose="020B0503020204020204" pitchFamily="34" charset="-122"/>
              </a:rPr>
              <a:t>A</a:t>
            </a:r>
            <a:r>
              <a:rPr lang="zh-CN" altLang="en-US" sz="2400" dirty="0" smtClean="0">
                <a:solidFill>
                  <a:srgbClr val="0000FF"/>
                </a:solidFill>
                <a:latin typeface="微软雅黑" panose="020B0503020204020204" pitchFamily="34" charset="-122"/>
                <a:ea typeface="微软雅黑" panose="020B0503020204020204" pitchFamily="34" charset="-122"/>
              </a:rPr>
              <a:t>中的每一个实体，实体集</a:t>
            </a:r>
            <a:r>
              <a:rPr lang="en-US" altLang="zh-CN" sz="2400" dirty="0" smtClean="0">
                <a:solidFill>
                  <a:srgbClr val="0000FF"/>
                </a:solidFill>
                <a:latin typeface="微软雅黑" panose="020B0503020204020204" pitchFamily="34" charset="-122"/>
                <a:ea typeface="微软雅黑" panose="020B0503020204020204" pitchFamily="34" charset="-122"/>
              </a:rPr>
              <a:t>B</a:t>
            </a:r>
            <a:r>
              <a:rPr lang="zh-CN" altLang="en-US" sz="2400" dirty="0" smtClean="0">
                <a:solidFill>
                  <a:srgbClr val="0000FF"/>
                </a:solidFill>
                <a:latin typeface="微软雅黑" panose="020B0503020204020204" pitchFamily="34" charset="-122"/>
                <a:ea typeface="微软雅黑" panose="020B0503020204020204" pitchFamily="34" charset="-122"/>
              </a:rPr>
              <a:t>中至多有一个</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也可以没有</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实体与之联系，反之亦然，则称实体集</a:t>
            </a:r>
            <a:r>
              <a:rPr lang="en-US" altLang="zh-CN" sz="2400" dirty="0" smtClean="0">
                <a:solidFill>
                  <a:srgbClr val="0000FF"/>
                </a:solidFill>
                <a:latin typeface="微软雅黑" panose="020B0503020204020204" pitchFamily="34" charset="-122"/>
                <a:ea typeface="微软雅黑" panose="020B0503020204020204" pitchFamily="34" charset="-122"/>
              </a:rPr>
              <a:t>A</a:t>
            </a:r>
            <a:r>
              <a:rPr lang="zh-CN" altLang="en-US" sz="2400" dirty="0" smtClean="0">
                <a:solidFill>
                  <a:srgbClr val="0000FF"/>
                </a:solidFill>
                <a:latin typeface="微软雅黑" panose="020B0503020204020204" pitchFamily="34" charset="-122"/>
                <a:ea typeface="微软雅黑" panose="020B0503020204020204" pitchFamily="34" charset="-122"/>
              </a:rPr>
              <a:t>与实体集</a:t>
            </a:r>
            <a:r>
              <a:rPr lang="en-US" altLang="zh-CN" sz="2400" dirty="0" smtClean="0">
                <a:solidFill>
                  <a:srgbClr val="0000FF"/>
                </a:solidFill>
                <a:latin typeface="微软雅黑" panose="020B0503020204020204" pitchFamily="34" charset="-122"/>
                <a:ea typeface="微软雅黑" panose="020B0503020204020204" pitchFamily="34" charset="-122"/>
              </a:rPr>
              <a:t>B</a:t>
            </a:r>
            <a:r>
              <a:rPr lang="zh-CN" altLang="en-US" sz="2400" dirty="0" smtClean="0">
                <a:solidFill>
                  <a:srgbClr val="0000FF"/>
                </a:solidFill>
                <a:latin typeface="微软雅黑" panose="020B0503020204020204" pitchFamily="34" charset="-122"/>
                <a:ea typeface="微软雅黑" panose="020B0503020204020204" pitchFamily="34" charset="-122"/>
              </a:rPr>
              <a:t>具有一对一联系，记为</a:t>
            </a:r>
            <a:r>
              <a:rPr lang="en-US" altLang="zh-CN" sz="2400" dirty="0" smtClean="0">
                <a:solidFill>
                  <a:srgbClr val="0000FF"/>
                </a:solidFill>
                <a:latin typeface="微软雅黑" panose="020B0503020204020204" pitchFamily="34" charset="-122"/>
                <a:ea typeface="微软雅黑" panose="020B0503020204020204" pitchFamily="34" charset="-122"/>
              </a:rPr>
              <a:t>1:1</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en-US" altLang="zh-CN" sz="2400" dirty="0" smtClean="0">
                <a:solidFill>
                  <a:srgbClr val="0000FF"/>
                </a:solidFill>
                <a:latin typeface="微软雅黑" panose="020B0503020204020204" pitchFamily="34" charset="-122"/>
                <a:ea typeface="微软雅黑" panose="020B0503020204020204" pitchFamily="34" charset="-122"/>
              </a:rPr>
              <a:t>   </a:t>
            </a:r>
          </a:p>
          <a:p>
            <a:pPr indent="576000">
              <a:lnSpc>
                <a:spcPct val="150000"/>
              </a:lnSpc>
              <a:spcBef>
                <a:spcPct val="0"/>
              </a:spcBef>
            </a:pPr>
            <a:r>
              <a:rPr lang="en-US" altLang="zh-CN" sz="2400" dirty="0">
                <a:solidFill>
                  <a:srgbClr val="000000"/>
                </a:solidFill>
                <a:latin typeface="微软雅黑" panose="020B0503020204020204" pitchFamily="34" charset="-122"/>
                <a:ea typeface="微软雅黑" panose="020B0503020204020204" pitchFamily="34" charset="-122"/>
              </a:rPr>
              <a:t>② </a:t>
            </a:r>
            <a:r>
              <a:rPr lang="zh-CN" altLang="en-US" sz="2400" dirty="0">
                <a:solidFill>
                  <a:srgbClr val="6600FF"/>
                </a:solidFill>
                <a:latin typeface="微软雅黑" panose="020B0503020204020204" pitchFamily="34" charset="-122"/>
                <a:ea typeface="微软雅黑" panose="020B0503020204020204" pitchFamily="34" charset="-122"/>
              </a:rPr>
              <a:t>一对多联系</a:t>
            </a:r>
            <a:r>
              <a:rPr lang="en-US" altLang="zh-CN" sz="2400" dirty="0">
                <a:solidFill>
                  <a:srgbClr val="6600FF"/>
                </a:solidFill>
                <a:latin typeface="微软雅黑" panose="020B0503020204020204" pitchFamily="34" charset="-122"/>
                <a:ea typeface="微软雅黑" panose="020B0503020204020204" pitchFamily="34" charset="-122"/>
              </a:rPr>
              <a:t>(1: n)</a:t>
            </a:r>
            <a:r>
              <a:rPr lang="zh-CN" altLang="en-US" sz="2400" dirty="0">
                <a:solidFill>
                  <a:srgbClr val="0000FF"/>
                </a:solidFill>
                <a:latin typeface="微软雅黑" panose="020B0503020204020204" pitchFamily="34" charset="-122"/>
                <a:ea typeface="微软雅黑" panose="020B0503020204020204" pitchFamily="34" charset="-122"/>
              </a:rPr>
              <a:t>。 如果对于实体集</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中的每一个实体，实体集</a:t>
            </a:r>
            <a:r>
              <a:rPr lang="en-US" altLang="zh-CN" sz="2400" dirty="0">
                <a:solidFill>
                  <a:srgbClr val="0000FF"/>
                </a:solidFill>
                <a:latin typeface="微软雅黑" panose="020B0503020204020204" pitchFamily="34" charset="-122"/>
                <a:ea typeface="微软雅黑" panose="020B0503020204020204" pitchFamily="34" charset="-122"/>
              </a:rPr>
              <a:t>B</a:t>
            </a:r>
            <a:r>
              <a:rPr lang="zh-CN" altLang="en-US" sz="2400" dirty="0">
                <a:solidFill>
                  <a:srgbClr val="0000FF"/>
                </a:solidFill>
                <a:latin typeface="微软雅黑" panose="020B0503020204020204" pitchFamily="34" charset="-122"/>
                <a:ea typeface="微软雅黑" panose="020B0503020204020204" pitchFamily="34" charset="-122"/>
              </a:rPr>
              <a:t>中有</a:t>
            </a:r>
            <a:r>
              <a:rPr lang="en-US" altLang="zh-CN" sz="2400" dirty="0">
                <a:solidFill>
                  <a:srgbClr val="0000FF"/>
                </a:solidFill>
                <a:latin typeface="微软雅黑" panose="020B0503020204020204" pitchFamily="34" charset="-122"/>
                <a:ea typeface="微软雅黑" panose="020B0503020204020204" pitchFamily="34" charset="-122"/>
              </a:rPr>
              <a:t>n</a:t>
            </a:r>
            <a:r>
              <a:rPr lang="zh-CN" altLang="en-US" sz="2400" dirty="0">
                <a:solidFill>
                  <a:srgbClr val="0000FF"/>
                </a:solidFill>
                <a:latin typeface="微软雅黑" panose="020B0503020204020204" pitchFamily="34" charset="-122"/>
                <a:ea typeface="微软雅黑" panose="020B0503020204020204" pitchFamily="34" charset="-122"/>
              </a:rPr>
              <a:t>个实体</a:t>
            </a:r>
            <a:r>
              <a:rPr lang="en-US" altLang="zh-CN" sz="2400" dirty="0">
                <a:solidFill>
                  <a:srgbClr val="0000FF"/>
                </a:solidFill>
                <a:latin typeface="微软雅黑" panose="020B0503020204020204" pitchFamily="34" charset="-122"/>
                <a:ea typeface="微软雅黑" panose="020B0503020204020204" pitchFamily="34" charset="-122"/>
              </a:rPr>
              <a:t>(n</a:t>
            </a:r>
            <a:r>
              <a:rPr lang="en-US" altLang="zh-CN"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0000FF"/>
                </a:solidFill>
                <a:latin typeface="微软雅黑" panose="020B0503020204020204" pitchFamily="34" charset="-122"/>
                <a:ea typeface="微软雅黑" panose="020B0503020204020204" pitchFamily="34" charset="-122"/>
              </a:rPr>
              <a:t>0)</a:t>
            </a:r>
            <a:r>
              <a:rPr lang="zh-CN" altLang="en-US" sz="2400" dirty="0">
                <a:solidFill>
                  <a:srgbClr val="0000FF"/>
                </a:solidFill>
                <a:latin typeface="微软雅黑" panose="020B0503020204020204" pitchFamily="34" charset="-122"/>
                <a:ea typeface="微软雅黑" panose="020B0503020204020204" pitchFamily="34" charset="-122"/>
              </a:rPr>
              <a:t>与之联系，反之，对于实体集</a:t>
            </a:r>
            <a:r>
              <a:rPr lang="en-US" altLang="zh-CN" sz="2400" dirty="0">
                <a:solidFill>
                  <a:srgbClr val="0000FF"/>
                </a:solidFill>
                <a:latin typeface="微软雅黑" panose="020B0503020204020204" pitchFamily="34" charset="-122"/>
                <a:ea typeface="微软雅黑" panose="020B0503020204020204" pitchFamily="34" charset="-122"/>
              </a:rPr>
              <a:t>B</a:t>
            </a:r>
            <a:r>
              <a:rPr lang="zh-CN" altLang="en-US" sz="2400" dirty="0">
                <a:solidFill>
                  <a:srgbClr val="0000FF"/>
                </a:solidFill>
                <a:latin typeface="微软雅黑" panose="020B0503020204020204" pitchFamily="34" charset="-122"/>
                <a:ea typeface="微软雅黑" panose="020B0503020204020204" pitchFamily="34" charset="-122"/>
              </a:rPr>
              <a:t>中的每一个实体，实体集</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中至多有一个实体与之联系，则称实体集</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与实体集</a:t>
            </a:r>
            <a:r>
              <a:rPr lang="en-US" altLang="zh-CN" sz="2400" dirty="0">
                <a:solidFill>
                  <a:srgbClr val="0000FF"/>
                </a:solidFill>
                <a:latin typeface="微软雅黑" panose="020B0503020204020204" pitchFamily="34" charset="-122"/>
                <a:ea typeface="微软雅黑" panose="020B0503020204020204" pitchFamily="34" charset="-122"/>
              </a:rPr>
              <a:t>B</a:t>
            </a:r>
            <a:r>
              <a:rPr lang="zh-CN" altLang="en-US" sz="2400" dirty="0">
                <a:solidFill>
                  <a:srgbClr val="0000FF"/>
                </a:solidFill>
                <a:latin typeface="微软雅黑" panose="020B0503020204020204" pitchFamily="34" charset="-122"/>
                <a:ea typeface="微软雅黑" panose="020B0503020204020204" pitchFamily="34" charset="-122"/>
              </a:rPr>
              <a:t>具有一对多联系，记为</a:t>
            </a:r>
            <a:r>
              <a:rPr lang="en-US" altLang="zh-CN" sz="2400" dirty="0">
                <a:solidFill>
                  <a:srgbClr val="0000FF"/>
                </a:solidFill>
                <a:latin typeface="微软雅黑" panose="020B0503020204020204" pitchFamily="34" charset="-122"/>
                <a:ea typeface="微软雅黑" panose="020B0503020204020204" pitchFamily="34" charset="-122"/>
              </a:rPr>
              <a:t>1: n</a:t>
            </a:r>
            <a:r>
              <a:rPr lang="zh-CN" altLang="en-US" sz="2400" dirty="0">
                <a:solidFill>
                  <a:srgbClr val="0000FF"/>
                </a:solidFill>
                <a:latin typeface="微软雅黑" panose="020B0503020204020204" pitchFamily="34" charset="-122"/>
                <a:ea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en-US" altLang="zh-CN" sz="2400" dirty="0">
                <a:solidFill>
                  <a:srgbClr val="000000"/>
                </a:solidFill>
                <a:latin typeface="微软雅黑" panose="020B0503020204020204" pitchFamily="34" charset="-122"/>
                <a:ea typeface="微软雅黑" panose="020B0503020204020204" pitchFamily="34" charset="-122"/>
              </a:rPr>
              <a:t>③ </a:t>
            </a:r>
            <a:r>
              <a:rPr lang="zh-CN" altLang="en-US" sz="2400" dirty="0">
                <a:solidFill>
                  <a:srgbClr val="6600FF"/>
                </a:solidFill>
                <a:latin typeface="微软雅黑" panose="020B0503020204020204" pitchFamily="34" charset="-122"/>
                <a:ea typeface="微软雅黑" panose="020B0503020204020204" pitchFamily="34" charset="-122"/>
              </a:rPr>
              <a:t>多对多联系</a:t>
            </a:r>
            <a:r>
              <a:rPr lang="en-US" altLang="zh-CN" sz="2400" dirty="0">
                <a:solidFill>
                  <a:srgbClr val="6600FF"/>
                </a:solidFill>
                <a:latin typeface="微软雅黑" panose="020B0503020204020204" pitchFamily="34" charset="-122"/>
                <a:ea typeface="微软雅黑" panose="020B0503020204020204" pitchFamily="34" charset="-122"/>
              </a:rPr>
              <a:t>(</a:t>
            </a:r>
            <a:r>
              <a:rPr lang="en-US" altLang="zh-CN" sz="2400" dirty="0" err="1">
                <a:solidFill>
                  <a:srgbClr val="6600FF"/>
                </a:solidFill>
                <a:latin typeface="微软雅黑" panose="020B0503020204020204" pitchFamily="34" charset="-122"/>
                <a:ea typeface="微软雅黑" panose="020B0503020204020204" pitchFamily="34" charset="-122"/>
              </a:rPr>
              <a:t>m:n</a:t>
            </a:r>
            <a:r>
              <a:rPr lang="en-US" altLang="zh-CN" sz="2400" dirty="0">
                <a:solidFill>
                  <a:srgbClr val="66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。如果对于实体集</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中的每一个实体，实体集</a:t>
            </a:r>
            <a:r>
              <a:rPr lang="en-US" altLang="zh-CN" sz="2400" dirty="0">
                <a:solidFill>
                  <a:srgbClr val="0000FF"/>
                </a:solidFill>
                <a:latin typeface="微软雅黑" panose="020B0503020204020204" pitchFamily="34" charset="-122"/>
                <a:ea typeface="微软雅黑" panose="020B0503020204020204" pitchFamily="34" charset="-122"/>
              </a:rPr>
              <a:t>B</a:t>
            </a:r>
            <a:r>
              <a:rPr lang="zh-CN" altLang="en-US" sz="2400" dirty="0">
                <a:solidFill>
                  <a:srgbClr val="0000FF"/>
                </a:solidFill>
                <a:latin typeface="微软雅黑" panose="020B0503020204020204" pitchFamily="34" charset="-122"/>
                <a:ea typeface="微软雅黑" panose="020B0503020204020204" pitchFamily="34" charset="-122"/>
              </a:rPr>
              <a:t>中有</a:t>
            </a:r>
            <a:r>
              <a:rPr lang="en-US" altLang="zh-CN" sz="2400" dirty="0">
                <a:solidFill>
                  <a:srgbClr val="0000FF"/>
                </a:solidFill>
                <a:latin typeface="微软雅黑" panose="020B0503020204020204" pitchFamily="34" charset="-122"/>
                <a:ea typeface="微软雅黑" panose="020B0503020204020204" pitchFamily="34" charset="-122"/>
              </a:rPr>
              <a:t>n</a:t>
            </a:r>
            <a:r>
              <a:rPr lang="zh-CN" altLang="en-US" sz="2400" dirty="0">
                <a:solidFill>
                  <a:srgbClr val="0000FF"/>
                </a:solidFill>
                <a:latin typeface="微软雅黑" panose="020B0503020204020204" pitchFamily="34" charset="-122"/>
                <a:ea typeface="微软雅黑" panose="020B0503020204020204" pitchFamily="34" charset="-122"/>
              </a:rPr>
              <a:t>个实体</a:t>
            </a:r>
            <a:r>
              <a:rPr lang="en-US" altLang="zh-CN" sz="2400" dirty="0">
                <a:solidFill>
                  <a:srgbClr val="0000FF"/>
                </a:solidFill>
                <a:latin typeface="微软雅黑" panose="020B0503020204020204" pitchFamily="34" charset="-122"/>
                <a:ea typeface="微软雅黑" panose="020B0503020204020204" pitchFamily="34" charset="-122"/>
              </a:rPr>
              <a:t>(n</a:t>
            </a:r>
            <a:r>
              <a:rPr lang="en-US" altLang="zh-CN"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0000FF"/>
                </a:solidFill>
                <a:latin typeface="微软雅黑" panose="020B0503020204020204" pitchFamily="34" charset="-122"/>
                <a:ea typeface="微软雅黑" panose="020B0503020204020204" pitchFamily="34" charset="-122"/>
              </a:rPr>
              <a:t>0)</a:t>
            </a:r>
            <a:r>
              <a:rPr lang="zh-CN" altLang="en-US" sz="2400" dirty="0">
                <a:solidFill>
                  <a:srgbClr val="0000FF"/>
                </a:solidFill>
                <a:latin typeface="微软雅黑" panose="020B0503020204020204" pitchFamily="34" charset="-122"/>
                <a:ea typeface="微软雅黑" panose="020B0503020204020204" pitchFamily="34" charset="-122"/>
              </a:rPr>
              <a:t>与之联系，反之，对于实体集</a:t>
            </a:r>
            <a:r>
              <a:rPr lang="en-US" altLang="zh-CN" sz="2400" dirty="0">
                <a:solidFill>
                  <a:srgbClr val="0000FF"/>
                </a:solidFill>
                <a:latin typeface="微软雅黑" panose="020B0503020204020204" pitchFamily="34" charset="-122"/>
                <a:ea typeface="微软雅黑" panose="020B0503020204020204" pitchFamily="34" charset="-122"/>
              </a:rPr>
              <a:t>B</a:t>
            </a:r>
            <a:r>
              <a:rPr lang="zh-CN" altLang="en-US" sz="2400" dirty="0">
                <a:solidFill>
                  <a:srgbClr val="0000FF"/>
                </a:solidFill>
                <a:latin typeface="微软雅黑" panose="020B0503020204020204" pitchFamily="34" charset="-122"/>
                <a:ea typeface="微软雅黑" panose="020B0503020204020204" pitchFamily="34" charset="-122"/>
              </a:rPr>
              <a:t>中的每一个实体，实体集</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中也有</a:t>
            </a:r>
            <a:r>
              <a:rPr lang="en-US" altLang="zh-CN" sz="2400" dirty="0">
                <a:solidFill>
                  <a:srgbClr val="0000FF"/>
                </a:solidFill>
                <a:latin typeface="微软雅黑" panose="020B0503020204020204" pitchFamily="34" charset="-122"/>
                <a:ea typeface="微软雅黑" panose="020B0503020204020204" pitchFamily="34" charset="-122"/>
              </a:rPr>
              <a:t>m</a:t>
            </a:r>
            <a:r>
              <a:rPr lang="zh-CN" altLang="en-US" sz="2400" dirty="0">
                <a:solidFill>
                  <a:srgbClr val="0000FF"/>
                </a:solidFill>
                <a:latin typeface="微软雅黑" panose="020B0503020204020204" pitchFamily="34" charset="-122"/>
                <a:ea typeface="微软雅黑" panose="020B0503020204020204" pitchFamily="34" charset="-122"/>
              </a:rPr>
              <a:t>个实体</a:t>
            </a:r>
            <a:r>
              <a:rPr lang="en-US" altLang="zh-CN" sz="2400" dirty="0">
                <a:solidFill>
                  <a:srgbClr val="0000FF"/>
                </a:solidFill>
                <a:latin typeface="微软雅黑" panose="020B0503020204020204" pitchFamily="34" charset="-122"/>
                <a:ea typeface="微软雅黑" panose="020B0503020204020204" pitchFamily="34" charset="-122"/>
              </a:rPr>
              <a:t>(m</a:t>
            </a:r>
            <a:r>
              <a:rPr lang="en-US" altLang="zh-CN"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0000FF"/>
                </a:solidFill>
                <a:latin typeface="微软雅黑" panose="020B0503020204020204" pitchFamily="34" charset="-122"/>
                <a:ea typeface="微软雅黑" panose="020B0503020204020204" pitchFamily="34" charset="-122"/>
              </a:rPr>
              <a:t>0)</a:t>
            </a:r>
            <a:r>
              <a:rPr lang="zh-CN" altLang="en-US" sz="2400" dirty="0">
                <a:solidFill>
                  <a:srgbClr val="0000FF"/>
                </a:solidFill>
                <a:latin typeface="微软雅黑" panose="020B0503020204020204" pitchFamily="34" charset="-122"/>
                <a:ea typeface="微软雅黑" panose="020B0503020204020204" pitchFamily="34" charset="-122"/>
              </a:rPr>
              <a:t>与之联系，则称实体集</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与实体集</a:t>
            </a:r>
            <a:r>
              <a:rPr lang="en-US" altLang="zh-CN" sz="2400" dirty="0">
                <a:solidFill>
                  <a:srgbClr val="0000FF"/>
                </a:solidFill>
                <a:latin typeface="微软雅黑" panose="020B0503020204020204" pitchFamily="34" charset="-122"/>
                <a:ea typeface="微软雅黑" panose="020B0503020204020204" pitchFamily="34" charset="-122"/>
              </a:rPr>
              <a:t>B</a:t>
            </a:r>
            <a:r>
              <a:rPr lang="zh-CN" altLang="en-US" sz="2400" dirty="0">
                <a:solidFill>
                  <a:srgbClr val="0000FF"/>
                </a:solidFill>
                <a:latin typeface="微软雅黑" panose="020B0503020204020204" pitchFamily="34" charset="-122"/>
                <a:ea typeface="微软雅黑" panose="020B0503020204020204" pitchFamily="34" charset="-122"/>
              </a:rPr>
              <a:t>具有多对多联系，记为</a:t>
            </a:r>
            <a:r>
              <a:rPr lang="en-US" altLang="zh-CN" sz="2400" dirty="0">
                <a:solidFill>
                  <a:srgbClr val="0000FF"/>
                </a:solidFill>
                <a:latin typeface="微软雅黑" panose="020B0503020204020204" pitchFamily="34" charset="-122"/>
                <a:ea typeface="微软雅黑" panose="020B0503020204020204" pitchFamily="34" charset="-122"/>
              </a:rPr>
              <a:t>m:n</a:t>
            </a:r>
            <a:r>
              <a:rPr lang="zh-CN" altLang="en-US" sz="2400" dirty="0">
                <a:solidFill>
                  <a:srgbClr val="0000FF"/>
                </a:solidFill>
                <a:latin typeface="微软雅黑" panose="020B0503020204020204" pitchFamily="34" charset="-122"/>
                <a:ea typeface="微软雅黑" panose="020B0503020204020204" pitchFamily="34" charset="-122"/>
              </a:rPr>
              <a:t>。</a:t>
            </a:r>
          </a:p>
          <a:p>
            <a:pPr indent="576000">
              <a:lnSpc>
                <a:spcPct val="150000"/>
              </a:lnSpc>
              <a:spcBef>
                <a:spcPct val="0"/>
              </a:spcBef>
            </a:pPr>
            <a:r>
              <a:rPr lang="zh-CN" altLang="en-US" sz="2400" dirty="0">
                <a:solidFill>
                  <a:srgbClr val="E91BF9"/>
                </a:solidFill>
                <a:latin typeface="微软雅黑" panose="020B0503020204020204" pitchFamily="34" charset="-122"/>
                <a:ea typeface="微软雅黑" panose="020B0503020204020204" pitchFamily="34" charset="-122"/>
              </a:rPr>
              <a:t>实体集内部</a:t>
            </a:r>
            <a:r>
              <a:rPr lang="zh-CN" altLang="en-US" sz="2400" dirty="0">
                <a:solidFill>
                  <a:srgbClr val="0000FF"/>
                </a:solidFill>
                <a:latin typeface="微软雅黑" panose="020B0503020204020204" pitchFamily="34" charset="-122"/>
                <a:ea typeface="微软雅黑" panose="020B0503020204020204" pitchFamily="34" charset="-122"/>
              </a:rPr>
              <a:t>的联系也有</a:t>
            </a:r>
            <a:r>
              <a:rPr lang="en-US" altLang="zh-CN" sz="2400" dirty="0">
                <a:solidFill>
                  <a:srgbClr val="0000FF"/>
                </a:solidFill>
                <a:latin typeface="微软雅黑" panose="020B0503020204020204" pitchFamily="34" charset="-122"/>
                <a:ea typeface="微软雅黑" panose="020B0503020204020204" pitchFamily="34" charset="-122"/>
              </a:rPr>
              <a:t>1:1</a:t>
            </a:r>
            <a:r>
              <a:rPr lang="zh-CN" altLang="en-US" sz="2400" dirty="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1:n</a:t>
            </a:r>
            <a:r>
              <a:rPr lang="zh-CN" altLang="en-US" sz="2400" dirty="0">
                <a:solidFill>
                  <a:srgbClr val="0000FF"/>
                </a:solidFill>
                <a:latin typeface="微软雅黑" panose="020B0503020204020204" pitchFamily="34" charset="-122"/>
                <a:ea typeface="微软雅黑" panose="020B0503020204020204" pitchFamily="34" charset="-122"/>
              </a:rPr>
              <a:t>和</a:t>
            </a:r>
            <a:r>
              <a:rPr lang="en-US" altLang="zh-CN" sz="2400" dirty="0">
                <a:solidFill>
                  <a:srgbClr val="0000FF"/>
                </a:solidFill>
                <a:latin typeface="微软雅黑" panose="020B0503020204020204" pitchFamily="34" charset="-122"/>
                <a:ea typeface="微软雅黑" panose="020B0503020204020204" pitchFamily="34" charset="-122"/>
              </a:rPr>
              <a:t>m:n</a:t>
            </a:r>
            <a:r>
              <a:rPr lang="zh-CN" altLang="en-US" sz="2400" dirty="0">
                <a:solidFill>
                  <a:srgbClr val="0000FF"/>
                </a:solidFill>
                <a:latin typeface="微软雅黑" panose="020B0503020204020204" pitchFamily="34" charset="-122"/>
                <a:ea typeface="微软雅黑" panose="020B0503020204020204" pitchFamily="34" charset="-122"/>
              </a:rPr>
              <a:t>三类联系。</a:t>
            </a:r>
            <a:r>
              <a:rPr lang="en-US" altLang="zh-CN" sz="2400" dirty="0">
                <a:solidFill>
                  <a:srgbClr val="0000FF"/>
                </a:solidFill>
                <a:latin typeface="微软雅黑" panose="020B0503020204020204" pitchFamily="34" charset="-122"/>
                <a:ea typeface="微软雅黑" panose="020B0503020204020204" pitchFamily="34" charset="-122"/>
              </a:rPr>
              <a:t> </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49037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
          <p:cNvGrpSpPr>
            <a:grpSpLocks/>
          </p:cNvGrpSpPr>
          <p:nvPr/>
        </p:nvGrpSpPr>
        <p:grpSpPr bwMode="auto">
          <a:xfrm>
            <a:off x="2573384" y="1441270"/>
            <a:ext cx="1371600" cy="2209800"/>
            <a:chOff x="1824" y="2448"/>
            <a:chExt cx="864" cy="1392"/>
          </a:xfrm>
        </p:grpSpPr>
        <p:sp>
          <p:nvSpPr>
            <p:cNvPr id="4" name="Text Box 6"/>
            <p:cNvSpPr txBox="1">
              <a:spLocks noChangeArrowheads="1"/>
            </p:cNvSpPr>
            <p:nvPr/>
          </p:nvSpPr>
          <p:spPr bwMode="auto">
            <a:xfrm>
              <a:off x="2208" y="3299"/>
              <a:ext cx="288" cy="18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en-US" altLang="zh-CN" dirty="0">
                  <a:solidFill>
                    <a:srgbClr val="0000FF"/>
                  </a:solidFill>
                  <a:latin typeface="微软雅黑" panose="020B0503020204020204" pitchFamily="34" charset="-122"/>
                  <a:ea typeface="微软雅黑" panose="020B0503020204020204" pitchFamily="34" charset="-122"/>
                </a:rPr>
                <a:t>m</a:t>
              </a:r>
            </a:p>
          </p:txBody>
        </p:sp>
        <p:sp>
          <p:nvSpPr>
            <p:cNvPr id="5" name="Text Box 7"/>
            <p:cNvSpPr txBox="1">
              <a:spLocks noChangeArrowheads="1"/>
            </p:cNvSpPr>
            <p:nvPr/>
          </p:nvSpPr>
          <p:spPr bwMode="auto">
            <a:xfrm flipV="1">
              <a:off x="2195" y="2817"/>
              <a:ext cx="254" cy="16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en-US" altLang="zh-CN" dirty="0">
                  <a:solidFill>
                    <a:srgbClr val="0000FF"/>
                  </a:solidFill>
                  <a:latin typeface="微软雅黑" panose="020B0503020204020204" pitchFamily="34" charset="-122"/>
                  <a:ea typeface="微软雅黑" panose="020B0503020204020204" pitchFamily="34" charset="-122"/>
                </a:rPr>
                <a:t>u</a:t>
              </a:r>
            </a:p>
          </p:txBody>
        </p:sp>
        <p:sp>
          <p:nvSpPr>
            <p:cNvPr id="6" name="AutoShape 8"/>
            <p:cNvSpPr>
              <a:spLocks noChangeArrowheads="1"/>
            </p:cNvSpPr>
            <p:nvPr/>
          </p:nvSpPr>
          <p:spPr bwMode="auto">
            <a:xfrm>
              <a:off x="1824" y="2993"/>
              <a:ext cx="864" cy="318"/>
            </a:xfrm>
            <a:prstGeom prst="flowChartDecision">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联系名</a:t>
              </a:r>
            </a:p>
          </p:txBody>
        </p:sp>
        <p:sp>
          <p:nvSpPr>
            <p:cNvPr id="7" name="Rectangle 9"/>
            <p:cNvSpPr>
              <a:spLocks noChangeArrowheads="1"/>
            </p:cNvSpPr>
            <p:nvPr/>
          </p:nvSpPr>
          <p:spPr bwMode="auto">
            <a:xfrm>
              <a:off x="1906" y="2448"/>
              <a:ext cx="690" cy="318"/>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ctr">
                <a:lnSpc>
                  <a:spcPct val="120000"/>
                </a:lnSpc>
                <a:spcBef>
                  <a:spcPct val="0"/>
                </a:spcBef>
              </a:pPr>
              <a:r>
                <a:rPr lang="zh-CN" altLang="en-US" dirty="0">
                  <a:solidFill>
                    <a:srgbClr val="0000FF"/>
                  </a:solidFill>
                  <a:latin typeface="微软雅黑" panose="020B0503020204020204" pitchFamily="34" charset="-122"/>
                  <a:ea typeface="微软雅黑" panose="020B0503020204020204" pitchFamily="34" charset="-122"/>
                </a:rPr>
                <a:t>实体集</a:t>
              </a:r>
              <a:r>
                <a:rPr lang="en-US" altLang="zh-CN" dirty="0">
                  <a:solidFill>
                    <a:srgbClr val="0000FF"/>
                  </a:solidFill>
                  <a:latin typeface="微软雅黑" panose="020B0503020204020204" pitchFamily="34" charset="-122"/>
                  <a:ea typeface="微软雅黑" panose="020B0503020204020204" pitchFamily="34" charset="-122"/>
                </a:rPr>
                <a:t>A</a:t>
              </a:r>
            </a:p>
          </p:txBody>
        </p:sp>
        <p:sp>
          <p:nvSpPr>
            <p:cNvPr id="8" name="Rectangle 10"/>
            <p:cNvSpPr>
              <a:spLocks noChangeArrowheads="1"/>
            </p:cNvSpPr>
            <p:nvPr/>
          </p:nvSpPr>
          <p:spPr bwMode="auto">
            <a:xfrm>
              <a:off x="1917" y="3522"/>
              <a:ext cx="690" cy="318"/>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ctr">
                <a:lnSpc>
                  <a:spcPct val="120000"/>
                </a:lnSpc>
                <a:spcBef>
                  <a:spcPct val="0"/>
                </a:spcBef>
              </a:pPr>
              <a:r>
                <a:rPr lang="zh-CN" altLang="en-US">
                  <a:solidFill>
                    <a:srgbClr val="0000FF"/>
                  </a:solidFill>
                  <a:latin typeface="微软雅黑" panose="020B0503020204020204" pitchFamily="34" charset="-122"/>
                  <a:ea typeface="微软雅黑" panose="020B0503020204020204" pitchFamily="34" charset="-122"/>
                </a:rPr>
                <a:t>实体集</a:t>
              </a:r>
              <a:r>
                <a:rPr lang="en-US" altLang="zh-CN">
                  <a:solidFill>
                    <a:srgbClr val="0000FF"/>
                  </a:solidFill>
                  <a:latin typeface="微软雅黑" panose="020B0503020204020204" pitchFamily="34" charset="-122"/>
                  <a:ea typeface="微软雅黑" panose="020B0503020204020204" pitchFamily="34" charset="-122"/>
                </a:rPr>
                <a:t>B</a:t>
              </a:r>
            </a:p>
          </p:txBody>
        </p:sp>
        <p:sp>
          <p:nvSpPr>
            <p:cNvPr id="9" name="Line 11"/>
            <p:cNvSpPr>
              <a:spLocks noChangeShapeType="1"/>
            </p:cNvSpPr>
            <p:nvPr/>
          </p:nvSpPr>
          <p:spPr bwMode="auto">
            <a:xfrm>
              <a:off x="2255" y="2770"/>
              <a:ext cx="0" cy="22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0" name="Line 12"/>
            <p:cNvSpPr>
              <a:spLocks noChangeShapeType="1"/>
            </p:cNvSpPr>
            <p:nvPr/>
          </p:nvSpPr>
          <p:spPr bwMode="auto">
            <a:xfrm>
              <a:off x="2255" y="3299"/>
              <a:ext cx="0" cy="22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grpSp>
      <p:grpSp>
        <p:nvGrpSpPr>
          <p:cNvPr id="11" name="Group 13"/>
          <p:cNvGrpSpPr>
            <a:grpSpLocks/>
          </p:cNvGrpSpPr>
          <p:nvPr/>
        </p:nvGrpSpPr>
        <p:grpSpPr bwMode="auto">
          <a:xfrm>
            <a:off x="5240384" y="1288870"/>
            <a:ext cx="1524000" cy="2514600"/>
            <a:chOff x="3642" y="7278"/>
            <a:chExt cx="1162" cy="1745"/>
          </a:xfrm>
        </p:grpSpPr>
        <p:sp>
          <p:nvSpPr>
            <p:cNvPr id="12" name="Text Box 14"/>
            <p:cNvSpPr txBox="1">
              <a:spLocks noChangeArrowheads="1"/>
            </p:cNvSpPr>
            <p:nvPr/>
          </p:nvSpPr>
          <p:spPr bwMode="auto">
            <a:xfrm>
              <a:off x="4062" y="8390"/>
              <a:ext cx="582" cy="22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en-US" altLang="zh-CN" dirty="0">
                  <a:solidFill>
                    <a:srgbClr val="0000FF"/>
                  </a:solidFill>
                  <a:latin typeface="微软雅黑" panose="020B0503020204020204" pitchFamily="34" charset="-122"/>
                  <a:ea typeface="微软雅黑" panose="020B0503020204020204" pitchFamily="34" charset="-122"/>
                </a:rPr>
                <a:t>m</a:t>
              </a:r>
            </a:p>
          </p:txBody>
        </p:sp>
        <p:sp>
          <p:nvSpPr>
            <p:cNvPr id="13" name="Text Box 15"/>
            <p:cNvSpPr txBox="1">
              <a:spLocks noChangeArrowheads="1"/>
            </p:cNvSpPr>
            <p:nvPr/>
          </p:nvSpPr>
          <p:spPr bwMode="auto">
            <a:xfrm>
              <a:off x="4035" y="7722"/>
              <a:ext cx="582" cy="22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en-US" altLang="zh-CN" dirty="0">
                  <a:solidFill>
                    <a:srgbClr val="0000FF"/>
                  </a:solidFill>
                  <a:latin typeface="微软雅黑" panose="020B0503020204020204" pitchFamily="34" charset="-122"/>
                  <a:ea typeface="微软雅黑" panose="020B0503020204020204" pitchFamily="34" charset="-122"/>
                </a:rPr>
                <a:t>n</a:t>
              </a:r>
            </a:p>
          </p:txBody>
        </p:sp>
        <p:sp>
          <p:nvSpPr>
            <p:cNvPr id="14" name="Rectangle 16"/>
            <p:cNvSpPr>
              <a:spLocks noChangeArrowheads="1"/>
            </p:cNvSpPr>
            <p:nvPr/>
          </p:nvSpPr>
          <p:spPr bwMode="auto">
            <a:xfrm>
              <a:off x="3670" y="7278"/>
              <a:ext cx="1134" cy="397"/>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ctr">
                <a:lnSpc>
                  <a:spcPct val="130000"/>
                </a:lnSpc>
                <a:spcBef>
                  <a:spcPct val="0"/>
                </a:spcBef>
              </a:pPr>
              <a:r>
                <a:rPr lang="zh-CN" altLang="en-US">
                  <a:solidFill>
                    <a:srgbClr val="0000FF"/>
                  </a:solidFill>
                  <a:latin typeface="微软雅黑" panose="020B0503020204020204" pitchFamily="34" charset="-122"/>
                  <a:ea typeface="微软雅黑" panose="020B0503020204020204" pitchFamily="34" charset="-122"/>
                </a:rPr>
                <a:t>学生实体集</a:t>
              </a:r>
              <a:r>
                <a:rPr lang="en-US" altLang="zh-CN">
                  <a:solidFill>
                    <a:srgbClr val="0000FF"/>
                  </a:solidFill>
                  <a:latin typeface="微软雅黑" panose="020B0503020204020204" pitchFamily="34" charset="-122"/>
                  <a:ea typeface="微软雅黑" panose="020B0503020204020204" pitchFamily="34" charset="-122"/>
                </a:rPr>
                <a:t>A</a:t>
              </a:r>
            </a:p>
          </p:txBody>
        </p:sp>
        <p:sp>
          <p:nvSpPr>
            <p:cNvPr id="15" name="Rectangle 17"/>
            <p:cNvSpPr>
              <a:spLocks noChangeArrowheads="1"/>
            </p:cNvSpPr>
            <p:nvPr/>
          </p:nvSpPr>
          <p:spPr bwMode="auto">
            <a:xfrm>
              <a:off x="3642" y="8626"/>
              <a:ext cx="1134" cy="397"/>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ctr">
                <a:lnSpc>
                  <a:spcPct val="130000"/>
                </a:lnSpc>
                <a:spcBef>
                  <a:spcPct val="0"/>
                </a:spcBef>
              </a:pPr>
              <a:r>
                <a:rPr lang="zh-CN" altLang="en-US">
                  <a:solidFill>
                    <a:srgbClr val="0000FF"/>
                  </a:solidFill>
                  <a:latin typeface="微软雅黑" panose="020B0503020204020204" pitchFamily="34" charset="-122"/>
                  <a:ea typeface="微软雅黑" panose="020B0503020204020204" pitchFamily="34" charset="-122"/>
                </a:rPr>
                <a:t>课程实体集</a:t>
              </a:r>
              <a:r>
                <a:rPr lang="en-US" altLang="zh-CN">
                  <a:solidFill>
                    <a:srgbClr val="0000FF"/>
                  </a:solidFill>
                  <a:latin typeface="微软雅黑" panose="020B0503020204020204" pitchFamily="34" charset="-122"/>
                  <a:ea typeface="微软雅黑" panose="020B0503020204020204" pitchFamily="34" charset="-122"/>
                </a:rPr>
                <a:t>B</a:t>
              </a:r>
            </a:p>
          </p:txBody>
        </p:sp>
        <p:sp>
          <p:nvSpPr>
            <p:cNvPr id="16" name="AutoShape 18"/>
            <p:cNvSpPr>
              <a:spLocks noChangeArrowheads="1"/>
            </p:cNvSpPr>
            <p:nvPr/>
          </p:nvSpPr>
          <p:spPr bwMode="auto">
            <a:xfrm>
              <a:off x="3656" y="7958"/>
              <a:ext cx="1134" cy="397"/>
            </a:xfrm>
            <a:prstGeom prst="flowChartDecision">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选修</a:t>
              </a:r>
            </a:p>
          </p:txBody>
        </p:sp>
        <p:sp>
          <p:nvSpPr>
            <p:cNvPr id="17" name="Line 19"/>
            <p:cNvSpPr>
              <a:spLocks noChangeShapeType="1"/>
            </p:cNvSpPr>
            <p:nvPr/>
          </p:nvSpPr>
          <p:spPr bwMode="auto">
            <a:xfrm>
              <a:off x="4238" y="7680"/>
              <a:ext cx="0" cy="28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8" name="Line 20"/>
            <p:cNvSpPr>
              <a:spLocks noChangeShapeType="1"/>
            </p:cNvSpPr>
            <p:nvPr/>
          </p:nvSpPr>
          <p:spPr bwMode="auto">
            <a:xfrm>
              <a:off x="4226" y="8362"/>
              <a:ext cx="0" cy="28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grpSp>
      <p:grpSp>
        <p:nvGrpSpPr>
          <p:cNvPr id="19" name="Group 42"/>
          <p:cNvGrpSpPr>
            <a:grpSpLocks/>
          </p:cNvGrpSpPr>
          <p:nvPr/>
        </p:nvGrpSpPr>
        <p:grpSpPr bwMode="auto">
          <a:xfrm>
            <a:off x="1277984" y="4489270"/>
            <a:ext cx="2117725" cy="1371600"/>
            <a:chOff x="816" y="2784"/>
            <a:chExt cx="1334" cy="864"/>
          </a:xfrm>
        </p:grpSpPr>
        <p:sp>
          <p:nvSpPr>
            <p:cNvPr id="20" name="Text Box 26"/>
            <p:cNvSpPr txBox="1">
              <a:spLocks noChangeArrowheads="1"/>
            </p:cNvSpPr>
            <p:nvPr/>
          </p:nvSpPr>
          <p:spPr bwMode="auto">
            <a:xfrm>
              <a:off x="1705" y="3114"/>
              <a:ext cx="338" cy="2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dirty="0">
                  <a:solidFill>
                    <a:srgbClr val="0000FF"/>
                  </a:solidFill>
                  <a:latin typeface="微软雅黑" panose="020B0503020204020204" pitchFamily="34" charset="-122"/>
                  <a:ea typeface="微软雅黑" panose="020B0503020204020204" pitchFamily="34" charset="-122"/>
                </a:rPr>
                <a:t>1</a:t>
              </a:r>
            </a:p>
          </p:txBody>
        </p:sp>
        <p:sp>
          <p:nvSpPr>
            <p:cNvPr id="21" name="Text Box 22"/>
            <p:cNvSpPr txBox="1">
              <a:spLocks noChangeArrowheads="1"/>
            </p:cNvSpPr>
            <p:nvPr/>
          </p:nvSpPr>
          <p:spPr bwMode="auto">
            <a:xfrm>
              <a:off x="878" y="3099"/>
              <a:ext cx="339" cy="19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dirty="0">
                  <a:solidFill>
                    <a:srgbClr val="0000FF"/>
                  </a:solidFill>
                  <a:latin typeface="微软雅黑" panose="020B0503020204020204" pitchFamily="34" charset="-122"/>
                  <a:ea typeface="微软雅黑" panose="020B0503020204020204" pitchFamily="34" charset="-122"/>
                </a:rPr>
                <a:t>1</a:t>
              </a:r>
            </a:p>
          </p:txBody>
        </p:sp>
        <p:sp>
          <p:nvSpPr>
            <p:cNvPr id="22" name="Rectangle 23"/>
            <p:cNvSpPr>
              <a:spLocks noChangeArrowheads="1"/>
            </p:cNvSpPr>
            <p:nvPr/>
          </p:nvSpPr>
          <p:spPr bwMode="auto">
            <a:xfrm>
              <a:off x="816" y="2784"/>
              <a:ext cx="1334" cy="267"/>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ts val="150"/>
                </a:spcBef>
              </a:pPr>
              <a:r>
                <a:rPr lang="zh-CN" altLang="en-US">
                  <a:solidFill>
                    <a:srgbClr val="0000FF"/>
                  </a:solidFill>
                  <a:latin typeface="微软雅黑" panose="020B0503020204020204" pitchFamily="34" charset="-122"/>
                  <a:ea typeface="微软雅黑" panose="020B0503020204020204" pitchFamily="34" charset="-122"/>
                </a:rPr>
                <a:t>公民实体集</a:t>
              </a:r>
              <a:r>
                <a:rPr lang="en-US" altLang="zh-CN">
                  <a:solidFill>
                    <a:srgbClr val="0000FF"/>
                  </a:solidFill>
                  <a:latin typeface="微软雅黑" panose="020B0503020204020204" pitchFamily="34" charset="-122"/>
                  <a:ea typeface="微软雅黑" panose="020B0503020204020204" pitchFamily="34" charset="-122"/>
                </a:rPr>
                <a:t>A</a:t>
              </a:r>
            </a:p>
          </p:txBody>
        </p:sp>
        <p:sp>
          <p:nvSpPr>
            <p:cNvPr id="23" name="AutoShape 24"/>
            <p:cNvSpPr>
              <a:spLocks noChangeArrowheads="1"/>
            </p:cNvSpPr>
            <p:nvPr/>
          </p:nvSpPr>
          <p:spPr bwMode="auto">
            <a:xfrm>
              <a:off x="1007" y="3260"/>
              <a:ext cx="881" cy="388"/>
            </a:xfrm>
            <a:prstGeom prst="flowChartDecision">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婚姻 </a:t>
              </a:r>
            </a:p>
          </p:txBody>
        </p:sp>
        <p:sp>
          <p:nvSpPr>
            <p:cNvPr id="24" name="Line 25"/>
            <p:cNvSpPr>
              <a:spLocks noChangeShapeType="1"/>
            </p:cNvSpPr>
            <p:nvPr/>
          </p:nvSpPr>
          <p:spPr bwMode="auto">
            <a:xfrm>
              <a:off x="1139" y="3058"/>
              <a:ext cx="0" cy="339"/>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5" name="Line 27"/>
            <p:cNvSpPr>
              <a:spLocks noChangeShapeType="1"/>
            </p:cNvSpPr>
            <p:nvPr/>
          </p:nvSpPr>
          <p:spPr bwMode="auto">
            <a:xfrm>
              <a:off x="1753" y="3058"/>
              <a:ext cx="0" cy="339"/>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grpSp>
      <p:grpSp>
        <p:nvGrpSpPr>
          <p:cNvPr id="26" name="Group 43"/>
          <p:cNvGrpSpPr>
            <a:grpSpLocks/>
          </p:cNvGrpSpPr>
          <p:nvPr/>
        </p:nvGrpSpPr>
        <p:grpSpPr bwMode="auto">
          <a:xfrm>
            <a:off x="4097384" y="4489270"/>
            <a:ext cx="1768964" cy="1600200"/>
            <a:chOff x="2592" y="2784"/>
            <a:chExt cx="1081" cy="816"/>
          </a:xfrm>
        </p:grpSpPr>
        <p:sp>
          <p:nvSpPr>
            <p:cNvPr id="27" name="Text Box 33"/>
            <p:cNvSpPr txBox="1">
              <a:spLocks noChangeArrowheads="1"/>
            </p:cNvSpPr>
            <p:nvPr/>
          </p:nvSpPr>
          <p:spPr bwMode="auto">
            <a:xfrm>
              <a:off x="3401" y="3056"/>
              <a:ext cx="272" cy="22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en-US" altLang="zh-CN" dirty="0">
                  <a:solidFill>
                    <a:srgbClr val="0000FF"/>
                  </a:solidFill>
                  <a:latin typeface="微软雅黑" panose="020B0503020204020204" pitchFamily="34" charset="-122"/>
                  <a:ea typeface="微软雅黑" panose="020B0503020204020204" pitchFamily="34" charset="-122"/>
                </a:rPr>
                <a:t>n</a:t>
              </a:r>
            </a:p>
          </p:txBody>
        </p:sp>
        <p:sp>
          <p:nvSpPr>
            <p:cNvPr id="28" name="Text Box 29"/>
            <p:cNvSpPr txBox="1">
              <a:spLocks noChangeArrowheads="1"/>
            </p:cNvSpPr>
            <p:nvPr/>
          </p:nvSpPr>
          <p:spPr bwMode="auto">
            <a:xfrm>
              <a:off x="2628" y="3089"/>
              <a:ext cx="272" cy="18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dirty="0">
                  <a:solidFill>
                    <a:srgbClr val="0000FF"/>
                  </a:solidFill>
                  <a:latin typeface="微软雅黑" panose="020B0503020204020204" pitchFamily="34" charset="-122"/>
                  <a:ea typeface="微软雅黑" panose="020B0503020204020204" pitchFamily="34" charset="-122"/>
                </a:rPr>
                <a:t>1</a:t>
              </a:r>
            </a:p>
          </p:txBody>
        </p:sp>
        <p:sp>
          <p:nvSpPr>
            <p:cNvPr id="29" name="Rectangle 30"/>
            <p:cNvSpPr>
              <a:spLocks noChangeArrowheads="1"/>
            </p:cNvSpPr>
            <p:nvPr/>
          </p:nvSpPr>
          <p:spPr bwMode="auto">
            <a:xfrm>
              <a:off x="2592" y="2784"/>
              <a:ext cx="1071" cy="252"/>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ts val="150"/>
                </a:spcBef>
              </a:pPr>
              <a:r>
                <a:rPr lang="zh-CN" altLang="en-US">
                  <a:solidFill>
                    <a:srgbClr val="0000FF"/>
                  </a:solidFill>
                  <a:latin typeface="微软雅黑" panose="020B0503020204020204" pitchFamily="34" charset="-122"/>
                  <a:ea typeface="微软雅黑" panose="020B0503020204020204" pitchFamily="34" charset="-122"/>
                </a:rPr>
                <a:t>学生实体集</a:t>
              </a:r>
              <a:r>
                <a:rPr lang="en-US" altLang="zh-CN">
                  <a:solidFill>
                    <a:srgbClr val="0000FF"/>
                  </a:solidFill>
                  <a:latin typeface="微软雅黑" panose="020B0503020204020204" pitchFamily="34" charset="-122"/>
                  <a:ea typeface="微软雅黑" panose="020B0503020204020204" pitchFamily="34" charset="-122"/>
                </a:rPr>
                <a:t>A</a:t>
              </a:r>
            </a:p>
          </p:txBody>
        </p:sp>
        <p:sp>
          <p:nvSpPr>
            <p:cNvPr id="30" name="AutoShape 31"/>
            <p:cNvSpPr>
              <a:spLocks noChangeArrowheads="1"/>
            </p:cNvSpPr>
            <p:nvPr/>
          </p:nvSpPr>
          <p:spPr bwMode="auto">
            <a:xfrm>
              <a:off x="2746" y="3233"/>
              <a:ext cx="707" cy="367"/>
            </a:xfrm>
            <a:prstGeom prst="flowChartDecision">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管理 </a:t>
              </a:r>
            </a:p>
          </p:txBody>
        </p:sp>
        <p:sp>
          <p:nvSpPr>
            <p:cNvPr id="31" name="Line 32"/>
            <p:cNvSpPr>
              <a:spLocks noChangeShapeType="1"/>
            </p:cNvSpPr>
            <p:nvPr/>
          </p:nvSpPr>
          <p:spPr bwMode="auto">
            <a:xfrm>
              <a:off x="2851" y="3043"/>
              <a:ext cx="0" cy="32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32" name="Line 34"/>
            <p:cNvSpPr>
              <a:spLocks noChangeShapeType="1"/>
            </p:cNvSpPr>
            <p:nvPr/>
          </p:nvSpPr>
          <p:spPr bwMode="auto">
            <a:xfrm>
              <a:off x="3344" y="3043"/>
              <a:ext cx="0" cy="32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grpSp>
      <p:grpSp>
        <p:nvGrpSpPr>
          <p:cNvPr id="33" name="Group 44"/>
          <p:cNvGrpSpPr>
            <a:grpSpLocks/>
          </p:cNvGrpSpPr>
          <p:nvPr/>
        </p:nvGrpSpPr>
        <p:grpSpPr bwMode="auto">
          <a:xfrm>
            <a:off x="6307184" y="4489270"/>
            <a:ext cx="2133600" cy="1295400"/>
            <a:chOff x="3984" y="2784"/>
            <a:chExt cx="1344" cy="816"/>
          </a:xfrm>
        </p:grpSpPr>
        <p:sp>
          <p:nvSpPr>
            <p:cNvPr id="34" name="Text Box 40"/>
            <p:cNvSpPr txBox="1">
              <a:spLocks noChangeArrowheads="1"/>
            </p:cNvSpPr>
            <p:nvPr/>
          </p:nvSpPr>
          <p:spPr bwMode="auto">
            <a:xfrm>
              <a:off x="4833" y="3077"/>
              <a:ext cx="341" cy="22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en-US" altLang="zh-CN" dirty="0">
                  <a:solidFill>
                    <a:srgbClr val="0000FF"/>
                  </a:solidFill>
                  <a:latin typeface="微软雅黑" panose="020B0503020204020204" pitchFamily="34" charset="-122"/>
                  <a:ea typeface="微软雅黑" panose="020B0503020204020204" pitchFamily="34" charset="-122"/>
                </a:rPr>
                <a:t>n</a:t>
              </a:r>
            </a:p>
          </p:txBody>
        </p:sp>
        <p:sp>
          <p:nvSpPr>
            <p:cNvPr id="35" name="Text Box 36"/>
            <p:cNvSpPr txBox="1">
              <a:spLocks noChangeArrowheads="1"/>
            </p:cNvSpPr>
            <p:nvPr/>
          </p:nvSpPr>
          <p:spPr bwMode="auto">
            <a:xfrm>
              <a:off x="4030" y="3089"/>
              <a:ext cx="341" cy="18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en-US" altLang="zh-CN" dirty="0">
                  <a:solidFill>
                    <a:srgbClr val="0000FF"/>
                  </a:solidFill>
                  <a:latin typeface="微软雅黑" panose="020B0503020204020204" pitchFamily="34" charset="-122"/>
                  <a:ea typeface="微软雅黑" panose="020B0503020204020204" pitchFamily="34" charset="-122"/>
                </a:rPr>
                <a:t>m</a:t>
              </a:r>
            </a:p>
          </p:txBody>
        </p:sp>
        <p:sp>
          <p:nvSpPr>
            <p:cNvPr id="36" name="Rectangle 37"/>
            <p:cNvSpPr>
              <a:spLocks noChangeArrowheads="1"/>
            </p:cNvSpPr>
            <p:nvPr/>
          </p:nvSpPr>
          <p:spPr bwMode="auto">
            <a:xfrm>
              <a:off x="3984" y="2784"/>
              <a:ext cx="1344" cy="252"/>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ts val="150"/>
                </a:spcBef>
              </a:pPr>
              <a:r>
                <a:rPr lang="zh-CN" altLang="en-US">
                  <a:solidFill>
                    <a:srgbClr val="0000FF"/>
                  </a:solidFill>
                  <a:latin typeface="微软雅黑" panose="020B0503020204020204" pitchFamily="34" charset="-122"/>
                  <a:ea typeface="微软雅黑" panose="020B0503020204020204" pitchFamily="34" charset="-122"/>
                </a:rPr>
                <a:t>零件实体集</a:t>
              </a:r>
              <a:r>
                <a:rPr lang="en-US" altLang="zh-CN">
                  <a:solidFill>
                    <a:srgbClr val="0000FF"/>
                  </a:solidFill>
                  <a:latin typeface="微软雅黑" panose="020B0503020204020204" pitchFamily="34" charset="-122"/>
                  <a:ea typeface="微软雅黑" panose="020B0503020204020204" pitchFamily="34" charset="-122"/>
                </a:rPr>
                <a:t>A</a:t>
              </a:r>
            </a:p>
          </p:txBody>
        </p:sp>
        <p:sp>
          <p:nvSpPr>
            <p:cNvPr id="37" name="AutoShape 38"/>
            <p:cNvSpPr>
              <a:spLocks noChangeArrowheads="1"/>
            </p:cNvSpPr>
            <p:nvPr/>
          </p:nvSpPr>
          <p:spPr bwMode="auto">
            <a:xfrm>
              <a:off x="4177" y="3233"/>
              <a:ext cx="887" cy="367"/>
            </a:xfrm>
            <a:prstGeom prst="flowChartDecision">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装配 </a:t>
              </a:r>
            </a:p>
          </p:txBody>
        </p:sp>
        <p:sp>
          <p:nvSpPr>
            <p:cNvPr id="38" name="Line 39"/>
            <p:cNvSpPr>
              <a:spLocks noChangeShapeType="1"/>
            </p:cNvSpPr>
            <p:nvPr/>
          </p:nvSpPr>
          <p:spPr bwMode="auto">
            <a:xfrm>
              <a:off x="4309" y="3043"/>
              <a:ext cx="0" cy="32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39" name="Line 41"/>
            <p:cNvSpPr>
              <a:spLocks noChangeShapeType="1"/>
            </p:cNvSpPr>
            <p:nvPr/>
          </p:nvSpPr>
          <p:spPr bwMode="auto">
            <a:xfrm>
              <a:off x="4928" y="3043"/>
              <a:ext cx="0" cy="32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grpSp>
      <p:sp>
        <p:nvSpPr>
          <p:cNvPr id="40" name="矩形 39"/>
          <p:cNvSpPr/>
          <p:nvPr/>
        </p:nvSpPr>
        <p:spPr>
          <a:xfrm>
            <a:off x="891084" y="353371"/>
            <a:ext cx="3536546" cy="461665"/>
          </a:xfrm>
          <a:prstGeom prst="rect">
            <a:avLst/>
          </a:prstGeom>
        </p:spPr>
        <p:txBody>
          <a:bodyPr wrap="none">
            <a:spAutoFit/>
          </a:bodyPr>
          <a:lstStyle/>
          <a:p>
            <a:pPr algn="ctr"/>
            <a:r>
              <a:rPr lang="en-US" altLang="zh-CN" sz="2400" dirty="0" smtClean="0">
                <a:solidFill>
                  <a:srgbClr val="E91BF9"/>
                </a:solidFill>
                <a:latin typeface="微软雅黑" panose="020B0503020204020204" pitchFamily="34" charset="-122"/>
                <a:ea typeface="微软雅黑" panose="020B0503020204020204" pitchFamily="34" charset="-122"/>
              </a:rPr>
              <a:t>E-R</a:t>
            </a:r>
            <a:r>
              <a:rPr lang="zh-CN" altLang="en-US" sz="2400" dirty="0" smtClean="0">
                <a:solidFill>
                  <a:srgbClr val="E91BF9"/>
                </a:solidFill>
                <a:latin typeface="微软雅黑" panose="020B0503020204020204" pitchFamily="34" charset="-122"/>
                <a:ea typeface="微软雅黑" panose="020B0503020204020204" pitchFamily="34" charset="-122"/>
              </a:rPr>
              <a:t>模型中的基本概念</a:t>
            </a:r>
            <a:r>
              <a:rPr lang="en-US" altLang="zh-CN" sz="2400" dirty="0" smtClean="0">
                <a:solidFill>
                  <a:srgbClr val="E91BF9"/>
                </a:solidFill>
                <a:latin typeface="微软雅黑" panose="020B0503020204020204" pitchFamily="34" charset="-122"/>
                <a:ea typeface="微软雅黑" panose="020B0503020204020204" pitchFamily="34" charset="-122"/>
              </a:rPr>
              <a:t>(4)</a:t>
            </a:r>
            <a:endParaRPr lang="zh-CN" altLang="en-US" sz="2400" dirty="0">
              <a:solidFill>
                <a:srgbClr val="E91BF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4440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5659" y="103736"/>
            <a:ext cx="10119360" cy="3416320"/>
          </a:xfrm>
          <a:prstGeom prst="rect">
            <a:avLst/>
          </a:prstGeom>
        </p:spPr>
        <p:txBody>
          <a:bodyPr wrap="square">
            <a:spAutoFit/>
          </a:bodyPr>
          <a:lstStyle/>
          <a:p>
            <a:pPr>
              <a:lnSpc>
                <a:spcPct val="150000"/>
              </a:lnSpc>
              <a:spcBef>
                <a:spcPct val="0"/>
              </a:spcBef>
            </a:pPr>
            <a:r>
              <a:rPr lang="en-US" altLang="zh-CN" sz="2400" i="0" dirty="0" smtClean="0">
                <a:solidFill>
                  <a:srgbClr val="E91BF9"/>
                </a:solidFill>
                <a:latin typeface="微软雅黑" panose="020B0503020204020204" pitchFamily="34" charset="-122"/>
                <a:ea typeface="微软雅黑" panose="020B0503020204020204" pitchFamily="34" charset="-122"/>
              </a:rPr>
              <a:t>2.1.1  </a:t>
            </a:r>
            <a:r>
              <a:rPr lang="zh-CN" altLang="en-US" sz="2400" i="0" dirty="0" smtClean="0">
                <a:solidFill>
                  <a:srgbClr val="E91BF9"/>
                </a:solidFill>
                <a:latin typeface="微软雅黑" panose="020B0503020204020204" pitchFamily="34" charset="-122"/>
                <a:ea typeface="微软雅黑" panose="020B0503020204020204" pitchFamily="34" charset="-122"/>
              </a:rPr>
              <a:t>数据与信息</a:t>
            </a:r>
            <a:r>
              <a:rPr lang="en-US" altLang="zh-CN" sz="2400" i="0" dirty="0" smtClean="0">
                <a:solidFill>
                  <a:srgbClr val="E91BF9"/>
                </a:solidFill>
                <a:latin typeface="微软雅黑" panose="020B0503020204020204" pitchFamily="34" charset="-122"/>
                <a:ea typeface="微软雅黑" panose="020B0503020204020204" pitchFamily="34" charset="-122"/>
              </a:rPr>
              <a:t>(2)</a:t>
            </a:r>
          </a:p>
          <a:p>
            <a:pPr indent="576000">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数据项</a:t>
            </a:r>
            <a:r>
              <a:rPr lang="en-US" altLang="zh-CN" sz="2400" dirty="0" smtClean="0">
                <a:solidFill>
                  <a:srgbClr val="E91BF9"/>
                </a:solidFill>
                <a:latin typeface="微软雅黑" panose="020B0503020204020204" pitchFamily="34" charset="-122"/>
                <a:ea typeface="微软雅黑" panose="020B0503020204020204" pitchFamily="34" charset="-122"/>
              </a:rPr>
              <a:t>(Item of Data)</a:t>
            </a:r>
            <a:r>
              <a:rPr lang="zh-CN" altLang="en-US" sz="2400" dirty="0" smtClean="0">
                <a:solidFill>
                  <a:srgbClr val="2F2FFF"/>
                </a:solidFill>
                <a:latin typeface="微软雅黑" panose="020B0503020204020204" pitchFamily="34" charset="-122"/>
                <a:ea typeface="微软雅黑" panose="020B0503020204020204" pitchFamily="34" charset="-122"/>
              </a:rPr>
              <a:t>：数据的基本单元，即最小单位，它是某类客观事物的某个特征或性质的数据抽象。每个数据项都有一个名字</a:t>
            </a:r>
            <a:r>
              <a:rPr lang="en-US" altLang="zh-CN" sz="2400" dirty="0" smtClean="0">
                <a:solidFill>
                  <a:srgbClr val="2F2FFF"/>
                </a:solidFill>
                <a:latin typeface="微软雅黑" panose="020B0503020204020204" pitchFamily="34" charset="-122"/>
                <a:ea typeface="微软雅黑" panose="020B0503020204020204" pitchFamily="34" charset="-122"/>
              </a:rPr>
              <a:t>(</a:t>
            </a:r>
            <a:r>
              <a:rPr lang="zh-CN" altLang="en-US" sz="2400" dirty="0" smtClean="0">
                <a:solidFill>
                  <a:srgbClr val="2F2FFF"/>
                </a:solidFill>
                <a:latin typeface="微软雅黑" panose="020B0503020204020204" pitchFamily="34" charset="-122"/>
                <a:ea typeface="微软雅黑" panose="020B0503020204020204" pitchFamily="34" charset="-122"/>
              </a:rPr>
              <a:t>数据项名</a:t>
            </a:r>
            <a:r>
              <a:rPr lang="en-US" altLang="zh-CN" sz="2400" dirty="0" smtClean="0">
                <a:solidFill>
                  <a:srgbClr val="2F2FFF"/>
                </a:solidFill>
                <a:latin typeface="微软雅黑" panose="020B0503020204020204" pitchFamily="34" charset="-122"/>
                <a:ea typeface="微软雅黑" panose="020B0503020204020204" pitchFamily="34" charset="-122"/>
              </a:rPr>
              <a:t>)</a:t>
            </a:r>
            <a:r>
              <a:rPr lang="zh-CN" altLang="en-US" sz="2400" dirty="0" smtClean="0">
                <a:solidFill>
                  <a:srgbClr val="2F2FFF"/>
                </a:solidFill>
                <a:latin typeface="微软雅黑" panose="020B0503020204020204" pitchFamily="34" charset="-122"/>
                <a:ea typeface="微软雅黑" panose="020B0503020204020204" pitchFamily="34" charset="-122"/>
              </a:rPr>
              <a:t>和若干可能的取值</a:t>
            </a:r>
            <a:r>
              <a:rPr lang="en-US" altLang="zh-CN" sz="2400" dirty="0" smtClean="0">
                <a:solidFill>
                  <a:srgbClr val="2F2FFF"/>
                </a:solidFill>
                <a:latin typeface="微软雅黑" panose="020B0503020204020204" pitchFamily="34" charset="-122"/>
                <a:ea typeface="微软雅黑" panose="020B0503020204020204" pitchFamily="34" charset="-122"/>
              </a:rPr>
              <a:t>(</a:t>
            </a:r>
            <a:r>
              <a:rPr lang="zh-CN" altLang="en-US" sz="2400" dirty="0" smtClean="0">
                <a:solidFill>
                  <a:srgbClr val="2F2FFF"/>
                </a:solidFill>
                <a:latin typeface="微软雅黑" panose="020B0503020204020204" pitchFamily="34" charset="-122"/>
                <a:ea typeface="微软雅黑" panose="020B0503020204020204" pitchFamily="34" charset="-122"/>
              </a:rPr>
              <a:t>数据项值</a:t>
            </a:r>
            <a:r>
              <a:rPr lang="en-US" altLang="zh-CN" sz="2400" dirty="0" smtClean="0">
                <a:solidFill>
                  <a:srgbClr val="2F2FFF"/>
                </a:solidFill>
                <a:latin typeface="微软雅黑" panose="020B0503020204020204" pitchFamily="34" charset="-122"/>
                <a:ea typeface="微软雅黑" panose="020B0503020204020204" pitchFamily="34" charset="-122"/>
              </a:rPr>
              <a:t>)</a:t>
            </a:r>
            <a:r>
              <a:rPr lang="zh-CN" altLang="en-US" sz="2400" dirty="0" smtClean="0">
                <a:solidFill>
                  <a:srgbClr val="2F2FFF"/>
                </a:solidFill>
                <a:latin typeface="微软雅黑" panose="020B0503020204020204" pitchFamily="34" charset="-122"/>
                <a:ea typeface="微软雅黑" panose="020B0503020204020204" pitchFamily="34" charset="-122"/>
              </a:rPr>
              <a:t>。例如，描述一类学生的“姓名”、“性别”、“籍贯”都是数据项名，而“李明”、“男”、“江苏”则分别是以上数据项的一个取值。</a:t>
            </a:r>
            <a:endParaRPr lang="zh-CN" altLang="en-US" sz="2400" dirty="0">
              <a:solidFill>
                <a:srgbClr val="2F2FFF"/>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870359374"/>
              </p:ext>
            </p:extLst>
          </p:nvPr>
        </p:nvGraphicFramePr>
        <p:xfrm>
          <a:off x="2447114" y="3702240"/>
          <a:ext cx="7992000" cy="2773680"/>
        </p:xfrm>
        <a:graphic>
          <a:graphicData uri="http://schemas.openxmlformats.org/drawingml/2006/table">
            <a:tbl>
              <a:tblPr firstRow="1" bandRow="1">
                <a:tableStyleId>{46F890A9-2807-4EBB-B81D-B2AA78EC7F39}</a:tableStyleId>
              </a:tblPr>
              <a:tblGrid>
                <a:gridCol w="1598400"/>
                <a:gridCol w="1598400"/>
                <a:gridCol w="1598400"/>
                <a:gridCol w="1598400"/>
                <a:gridCol w="1598400"/>
              </a:tblGrid>
              <a:tr h="370840">
                <a:tc>
                  <a:txBody>
                    <a:bodyPr/>
                    <a:lstStyle/>
                    <a:p>
                      <a:pPr algn="ctr"/>
                      <a:r>
                        <a:rPr lang="en-US" altLang="zh-CN" sz="2000" dirty="0" err="1" smtClean="0">
                          <a:solidFill>
                            <a:srgbClr val="C00000"/>
                          </a:solidFill>
                          <a:latin typeface="微软雅黑" panose="020B0503020204020204" pitchFamily="34" charset="-122"/>
                          <a:ea typeface="微软雅黑" panose="020B0503020204020204" pitchFamily="34" charset="-122"/>
                        </a:rPr>
                        <a:t>Sno</a:t>
                      </a:r>
                      <a:endParaRPr lang="zh-CN" altLang="en-US" sz="2000" dirty="0">
                        <a:solidFill>
                          <a:srgbClr val="C00000"/>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solidFill>
                            <a:srgbClr val="C00000"/>
                          </a:solidFill>
                          <a:latin typeface="微软雅黑" panose="020B0503020204020204" pitchFamily="34" charset="-122"/>
                          <a:ea typeface="微软雅黑" panose="020B0503020204020204" pitchFamily="34" charset="-122"/>
                        </a:rPr>
                        <a:t>Sname</a:t>
                      </a:r>
                      <a:endParaRPr lang="zh-CN" altLang="en-US" sz="2000" dirty="0">
                        <a:solidFill>
                          <a:srgbClr val="C00000"/>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solidFill>
                            <a:srgbClr val="C00000"/>
                          </a:solidFill>
                          <a:latin typeface="微软雅黑" panose="020B0503020204020204" pitchFamily="34" charset="-122"/>
                          <a:ea typeface="微软雅黑" panose="020B0503020204020204" pitchFamily="34" charset="-122"/>
                        </a:rPr>
                        <a:t>Ssex</a:t>
                      </a:r>
                      <a:endParaRPr lang="zh-CN" altLang="en-US" sz="2000" dirty="0">
                        <a:solidFill>
                          <a:srgbClr val="C00000"/>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C00000"/>
                          </a:solidFill>
                          <a:latin typeface="微软雅黑" panose="020B0503020204020204" pitchFamily="34" charset="-122"/>
                          <a:ea typeface="微软雅黑" panose="020B0503020204020204" pitchFamily="34" charset="-122"/>
                        </a:rPr>
                        <a:t>Birthday</a:t>
                      </a:r>
                      <a:endParaRPr lang="zh-CN" altLang="en-US" sz="2000" dirty="0">
                        <a:solidFill>
                          <a:srgbClr val="C00000"/>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solidFill>
                            <a:srgbClr val="C00000"/>
                          </a:solidFill>
                          <a:latin typeface="微软雅黑" panose="020B0503020204020204" pitchFamily="34" charset="-122"/>
                          <a:ea typeface="微软雅黑" panose="020B0503020204020204" pitchFamily="34" charset="-122"/>
                        </a:rPr>
                        <a:t>Dno</a:t>
                      </a:r>
                      <a:endParaRPr lang="zh-CN" altLang="en-US" sz="2000" dirty="0">
                        <a:solidFill>
                          <a:srgbClr val="C00000"/>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S01</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D60093"/>
                          </a:solidFill>
                          <a:latin typeface="微软雅黑" panose="020B0503020204020204" pitchFamily="34" charset="-122"/>
                          <a:ea typeface="微软雅黑" panose="020B0503020204020204" pitchFamily="34" charset="-122"/>
                        </a:rPr>
                        <a:t>王建平</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D60093"/>
                          </a:solidFill>
                          <a:latin typeface="微软雅黑" panose="020B0503020204020204" pitchFamily="34" charset="-122"/>
                          <a:ea typeface="微软雅黑" panose="020B0503020204020204" pitchFamily="34" charset="-122"/>
                        </a:rPr>
                        <a:t>男</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1995-10-12</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D01</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S02</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D60093"/>
                          </a:solidFill>
                          <a:latin typeface="微软雅黑" panose="020B0503020204020204" pitchFamily="34" charset="-122"/>
                          <a:ea typeface="微软雅黑" panose="020B0503020204020204" pitchFamily="34" charset="-122"/>
                        </a:rPr>
                        <a:t>刘华</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D60093"/>
                          </a:solidFill>
                          <a:latin typeface="微软雅黑" panose="020B0503020204020204" pitchFamily="34" charset="-122"/>
                          <a:ea typeface="微软雅黑" panose="020B0503020204020204" pitchFamily="34" charset="-122"/>
                        </a:rPr>
                        <a:t>女</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1997-08-21</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D01</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S03</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D60093"/>
                          </a:solidFill>
                          <a:latin typeface="微软雅黑" panose="020B0503020204020204" pitchFamily="34" charset="-122"/>
                          <a:ea typeface="微软雅黑" panose="020B0503020204020204" pitchFamily="34" charset="-122"/>
                        </a:rPr>
                        <a:t>范林军</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D60093"/>
                          </a:solidFill>
                          <a:latin typeface="微软雅黑" panose="020B0503020204020204" pitchFamily="34" charset="-122"/>
                          <a:ea typeface="微软雅黑" panose="020B0503020204020204" pitchFamily="34" charset="-122"/>
                        </a:rPr>
                        <a:t>女</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1998-02-11</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D02</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S04</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D60093"/>
                          </a:solidFill>
                          <a:latin typeface="微软雅黑" panose="020B0503020204020204" pitchFamily="34" charset="-122"/>
                          <a:ea typeface="微软雅黑" panose="020B0503020204020204" pitchFamily="34" charset="-122"/>
                        </a:rPr>
                        <a:t>李伟</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D60093"/>
                          </a:solidFill>
                          <a:latin typeface="微软雅黑" panose="020B0503020204020204" pitchFamily="34" charset="-122"/>
                          <a:ea typeface="微软雅黑" panose="020B0503020204020204" pitchFamily="34" charset="-122"/>
                        </a:rPr>
                        <a:t>男</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1996-12-22</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D03</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S05</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D60093"/>
                          </a:solidFill>
                          <a:latin typeface="微软雅黑" panose="020B0503020204020204" pitchFamily="34" charset="-122"/>
                          <a:ea typeface="微软雅黑" panose="020B0503020204020204" pitchFamily="34" charset="-122"/>
                        </a:rPr>
                        <a:t>黄河</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D60093"/>
                          </a:solidFill>
                          <a:latin typeface="微软雅黑" panose="020B0503020204020204" pitchFamily="34" charset="-122"/>
                          <a:ea typeface="微软雅黑" panose="020B0503020204020204" pitchFamily="34" charset="-122"/>
                        </a:rPr>
                        <a:t>男</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1999-10-31</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D03</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S06</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D60093"/>
                          </a:solidFill>
                          <a:latin typeface="微软雅黑" panose="020B0503020204020204" pitchFamily="34" charset="-122"/>
                          <a:ea typeface="微软雅黑" panose="020B0503020204020204" pitchFamily="34" charset="-122"/>
                        </a:rPr>
                        <a:t>长江</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D60093"/>
                          </a:solidFill>
                          <a:latin typeface="微软雅黑" panose="020B0503020204020204" pitchFamily="34" charset="-122"/>
                          <a:ea typeface="微软雅黑" panose="020B0503020204020204" pitchFamily="34" charset="-122"/>
                        </a:rPr>
                        <a:t>男</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1994-04-08</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D60093"/>
                          </a:solidFill>
                          <a:latin typeface="微软雅黑" panose="020B0503020204020204" pitchFamily="34" charset="-122"/>
                          <a:ea typeface="微软雅黑" panose="020B0503020204020204" pitchFamily="34" charset="-122"/>
                        </a:rPr>
                        <a:t>D03</a:t>
                      </a:r>
                      <a:endParaRPr lang="zh-CN" altLang="en-US" sz="2000" dirty="0">
                        <a:solidFill>
                          <a:srgbClr val="D60093"/>
                        </a:solidFill>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5956127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6320" y="374058"/>
            <a:ext cx="10267406" cy="3970318"/>
          </a:xfrm>
          <a:prstGeom prst="rect">
            <a:avLst/>
          </a:prstGeom>
        </p:spPr>
        <p:txBody>
          <a:bodyPr wrap="square">
            <a:spAutoFit/>
          </a:bodyPr>
          <a:lstStyle/>
          <a:p>
            <a:pPr>
              <a:lnSpc>
                <a:spcPct val="150000"/>
              </a:lnSpc>
            </a:pPr>
            <a:r>
              <a:rPr lang="en-US" altLang="zh-CN" sz="2400" dirty="0" smtClean="0">
                <a:solidFill>
                  <a:srgbClr val="E91BF9"/>
                </a:solidFill>
                <a:latin typeface="微软雅黑" panose="020B0503020204020204" pitchFamily="34" charset="-122"/>
                <a:ea typeface="微软雅黑" panose="020B0503020204020204" pitchFamily="34" charset="-122"/>
              </a:rPr>
              <a:t>E-R</a:t>
            </a:r>
            <a:r>
              <a:rPr lang="zh-CN" altLang="en-US" sz="2400" dirty="0" smtClean="0">
                <a:solidFill>
                  <a:srgbClr val="E91BF9"/>
                </a:solidFill>
                <a:latin typeface="微软雅黑" panose="020B0503020204020204" pitchFamily="34" charset="-122"/>
                <a:ea typeface="微软雅黑" panose="020B0503020204020204" pitchFamily="34" charset="-122"/>
              </a:rPr>
              <a:t>图要点</a:t>
            </a:r>
            <a:r>
              <a:rPr lang="en-US" altLang="zh-CN" sz="2400" dirty="0" smtClean="0">
                <a:solidFill>
                  <a:srgbClr val="E91BF9"/>
                </a:solidFill>
                <a:latin typeface="微软雅黑" panose="020B0503020204020204" pitchFamily="34" charset="-122"/>
                <a:ea typeface="微软雅黑" panose="020B0503020204020204" pitchFamily="34" charset="-122"/>
              </a:rPr>
              <a:t>(1)</a:t>
            </a:r>
          </a:p>
          <a:p>
            <a:pPr>
              <a:lnSpc>
                <a:spcPct val="150000"/>
              </a:lnSpc>
            </a:pPr>
            <a:r>
              <a:rPr lang="en-US" altLang="zh-CN" sz="2400" dirty="0" smtClean="0">
                <a:solidFill>
                  <a:srgbClr val="0000FF"/>
                </a:solidFill>
                <a:latin typeface="微软雅黑" panose="020B0503020204020204" pitchFamily="34" charset="-122"/>
                <a:ea typeface="微软雅黑" panose="020B0503020204020204" pitchFamily="34" charset="-122"/>
              </a:rPr>
              <a:t>E-R</a:t>
            </a:r>
            <a:r>
              <a:rPr lang="zh-CN" altLang="en-US" sz="2400" dirty="0" smtClean="0">
                <a:solidFill>
                  <a:srgbClr val="0000FF"/>
                </a:solidFill>
                <a:latin typeface="微软雅黑" panose="020B0503020204020204" pitchFamily="34" charset="-122"/>
                <a:ea typeface="微软雅黑" panose="020B0503020204020204" pitchFamily="34" charset="-122"/>
              </a:rPr>
              <a:t>图中的符号约定如下：</a:t>
            </a:r>
            <a:endPar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buFontTx/>
              <a:buNone/>
            </a:pP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smtClean="0">
                <a:solidFill>
                  <a:srgbClr val="0000FF"/>
                </a:solidFill>
                <a:latin typeface="微软雅黑" panose="020B0503020204020204" pitchFamily="34" charset="-122"/>
                <a:ea typeface="微软雅黑" panose="020B0503020204020204" pitchFamily="34" charset="-122"/>
              </a:rPr>
              <a:t> </a:t>
            </a:r>
            <a:r>
              <a:rPr lang="zh-CN" altLang="en-US" sz="2400" dirty="0" smtClean="0">
                <a:solidFill>
                  <a:srgbClr val="E91BF9"/>
                </a:solidFill>
                <a:latin typeface="微软雅黑" panose="020B0503020204020204" pitchFamily="34" charset="-122"/>
                <a:ea typeface="微软雅黑" panose="020B0503020204020204" pitchFamily="34" charset="-122"/>
              </a:rPr>
              <a:t>实体</a:t>
            </a:r>
            <a:r>
              <a:rPr lang="en-US" altLang="zh-CN" sz="2400" dirty="0" smtClean="0">
                <a:solidFill>
                  <a:srgbClr val="E91BF9"/>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集、型</a:t>
            </a:r>
            <a:r>
              <a:rPr lang="en-US" altLang="zh-CN" sz="2400" dirty="0" smtClean="0">
                <a:solidFill>
                  <a:srgbClr val="E91BF9"/>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：用矩形表示，矩形框内写明实体名；</a:t>
            </a:r>
            <a:endPar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buFontTx/>
              <a:buNone/>
            </a:pP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smtClean="0">
                <a:solidFill>
                  <a:srgbClr val="0000FF"/>
                </a:solidFill>
                <a:latin typeface="微软雅黑" panose="020B0503020204020204" pitchFamily="34" charset="-122"/>
                <a:ea typeface="微软雅黑" panose="020B0503020204020204" pitchFamily="34" charset="-122"/>
              </a:rPr>
              <a:t> </a:t>
            </a:r>
            <a:r>
              <a:rPr lang="zh-CN" altLang="en-US" sz="2400" dirty="0" smtClean="0">
                <a:solidFill>
                  <a:srgbClr val="E91BF9"/>
                </a:solidFill>
                <a:latin typeface="微软雅黑" panose="020B0503020204020204" pitchFamily="34" charset="-122"/>
                <a:ea typeface="微软雅黑" panose="020B0503020204020204" pitchFamily="34" charset="-122"/>
              </a:rPr>
              <a:t>联系</a:t>
            </a:r>
            <a:r>
              <a:rPr lang="zh-CN" altLang="en-US" sz="2400" dirty="0" smtClean="0">
                <a:solidFill>
                  <a:srgbClr val="0000FF"/>
                </a:solidFill>
                <a:latin typeface="微软雅黑" panose="020B0503020204020204" pitchFamily="34" charset="-122"/>
                <a:ea typeface="微软雅黑" panose="020B0503020204020204" pitchFamily="34" charset="-122"/>
              </a:rPr>
              <a:t>：用菱形表示，菱形框内写明联系名，并用无向边分别与有关的实体连接起来，同时在无向边旁标上联系的类型</a:t>
            </a:r>
            <a:r>
              <a:rPr lang="en-US" altLang="zh-CN" sz="2400" dirty="0" smtClean="0">
                <a:solidFill>
                  <a:srgbClr val="0000FF"/>
                </a:solidFill>
                <a:latin typeface="微软雅黑" panose="020B0503020204020204" pitchFamily="34" charset="-122"/>
                <a:ea typeface="微软雅黑" panose="020B0503020204020204" pitchFamily="34" charset="-122"/>
              </a:rPr>
              <a:t>(1:1, 1:n</a:t>
            </a:r>
            <a:r>
              <a:rPr lang="zh-CN" altLang="en-US" sz="2400" dirty="0" smtClean="0">
                <a:solidFill>
                  <a:srgbClr val="0000FF"/>
                </a:solidFill>
                <a:latin typeface="微软雅黑" panose="020B0503020204020204" pitchFamily="34" charset="-122"/>
                <a:ea typeface="微软雅黑" panose="020B0503020204020204" pitchFamily="34" charset="-122"/>
              </a:rPr>
              <a:t>或</a:t>
            </a:r>
            <a:r>
              <a:rPr lang="en-US" altLang="zh-CN" sz="2400" i="1" dirty="0" smtClean="0">
                <a:solidFill>
                  <a:srgbClr val="0000FF"/>
                </a:solidFill>
                <a:latin typeface="微软雅黑" panose="020B0503020204020204" pitchFamily="34" charset="-122"/>
                <a:ea typeface="微软雅黑" panose="020B0503020204020204" pitchFamily="34" charset="-122"/>
              </a:rPr>
              <a:t>m</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en-US" altLang="zh-CN" sz="2400" i="1" dirty="0" smtClean="0">
                <a:solidFill>
                  <a:srgbClr val="0000FF"/>
                </a:solidFill>
                <a:latin typeface="微软雅黑" panose="020B0503020204020204" pitchFamily="34" charset="-122"/>
                <a:ea typeface="微软雅黑" panose="020B0503020204020204" pitchFamily="34" charset="-122"/>
              </a:rPr>
              <a:t>n</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。如果一个联系具有属性，则这些属性也要用无向边与该联系连接起来。</a:t>
            </a:r>
          </a:p>
          <a:p>
            <a:pPr>
              <a:lnSpc>
                <a:spcPct val="150000"/>
              </a:lnSpc>
              <a:buFontTx/>
              <a:buNone/>
            </a:pPr>
            <a:r>
              <a:rPr lang="zh-CN" altLang="en-US" sz="2400" dirty="0" smtClean="0">
                <a:solidFill>
                  <a:srgbClr val="0000FF"/>
                </a:solidFill>
                <a:latin typeface="微软雅黑" panose="020B0503020204020204" pitchFamily="34" charset="-122"/>
                <a:ea typeface="微软雅黑" panose="020B0503020204020204" pitchFamily="34" charset="-122"/>
              </a:rPr>
              <a:t> </a:t>
            </a: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0000FF"/>
                </a:solidFill>
                <a:latin typeface="微软雅黑" panose="020B0503020204020204" pitchFamily="34" charset="-122"/>
                <a:ea typeface="微软雅黑" panose="020B0503020204020204" pitchFamily="34" charset="-122"/>
              </a:rPr>
              <a:t> </a:t>
            </a:r>
            <a:r>
              <a:rPr lang="zh-CN" altLang="en-US" sz="2400" dirty="0" smtClean="0">
                <a:solidFill>
                  <a:srgbClr val="E91BF9"/>
                </a:solidFill>
                <a:latin typeface="微软雅黑" panose="020B0503020204020204" pitchFamily="34" charset="-122"/>
                <a:ea typeface="微软雅黑" panose="020B0503020204020204" pitchFamily="34" charset="-122"/>
              </a:rPr>
              <a:t>属性</a:t>
            </a:r>
            <a:r>
              <a:rPr lang="zh-CN" altLang="en-US" sz="2400" dirty="0" smtClean="0">
                <a:solidFill>
                  <a:srgbClr val="0000FF"/>
                </a:solidFill>
                <a:latin typeface="微软雅黑" panose="020B0503020204020204" pitchFamily="34" charset="-122"/>
                <a:ea typeface="微软雅黑" panose="020B0503020204020204" pitchFamily="34" charset="-122"/>
              </a:rPr>
              <a:t>：用椭圆形表示，并用无向边将其与相应的实体连接起来。</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07648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7"/>
          <p:cNvGrpSpPr>
            <a:grpSpLocks/>
          </p:cNvGrpSpPr>
          <p:nvPr/>
        </p:nvGrpSpPr>
        <p:grpSpPr bwMode="auto">
          <a:xfrm>
            <a:off x="2035629" y="2133600"/>
            <a:ext cx="7086600" cy="3962400"/>
            <a:chOff x="816" y="1392"/>
            <a:chExt cx="4464" cy="2496"/>
          </a:xfrm>
        </p:grpSpPr>
        <p:sp>
          <p:nvSpPr>
            <p:cNvPr id="5" name="AutoShape 26"/>
            <p:cNvSpPr>
              <a:spLocks noChangeArrowheads="1"/>
            </p:cNvSpPr>
            <p:nvPr/>
          </p:nvSpPr>
          <p:spPr bwMode="auto">
            <a:xfrm>
              <a:off x="4477" y="1392"/>
              <a:ext cx="487" cy="459"/>
            </a:xfrm>
            <a:prstGeom prst="roundRect">
              <a:avLst>
                <a:gd name="adj" fmla="val 50000"/>
              </a:avLst>
            </a:prstGeom>
            <a:solidFill>
              <a:srgbClr val="FFFFFF"/>
            </a:solidFill>
            <a:ln w="6350">
              <a:solidFill>
                <a:srgbClr val="000000"/>
              </a:solidFill>
              <a:round/>
              <a:headEnd/>
              <a:tailEnd/>
            </a:ln>
          </p:spPr>
          <p:txBody>
            <a:bodyPr lIns="0" tIns="0" rIns="0" bIns="0"/>
            <a:lstStyle/>
            <a:p>
              <a:pPr algn="ctr" eaLnBrk="1" hangingPunct="1">
                <a:lnSpc>
                  <a:spcPct val="150000"/>
                </a:lnSpc>
                <a:spcBef>
                  <a:spcPct val="0"/>
                </a:spcBef>
              </a:pPr>
              <a:r>
                <a:rPr lang="zh-CN" altLang="en-US" b="0">
                  <a:solidFill>
                    <a:srgbClr val="0000FF"/>
                  </a:solidFill>
                  <a:latin typeface="微软雅黑" panose="020B0503020204020204" pitchFamily="34" charset="-122"/>
                  <a:ea typeface="微软雅黑" panose="020B0503020204020204" pitchFamily="34" charset="-122"/>
                </a:rPr>
                <a:t>学号 </a:t>
              </a:r>
            </a:p>
          </p:txBody>
        </p:sp>
        <p:sp>
          <p:nvSpPr>
            <p:cNvPr id="6" name="Rectangle 7"/>
            <p:cNvSpPr>
              <a:spLocks noChangeArrowheads="1"/>
            </p:cNvSpPr>
            <p:nvPr/>
          </p:nvSpPr>
          <p:spPr bwMode="auto">
            <a:xfrm>
              <a:off x="2426" y="2572"/>
              <a:ext cx="116" cy="182"/>
            </a:xfrm>
            <a:prstGeom prst="rect">
              <a:avLst/>
            </a:prstGeom>
            <a:solidFill>
              <a:srgbClr val="FFFFFF"/>
            </a:solidFill>
            <a:ln>
              <a:noFill/>
            </a:ln>
            <a:extLst>
              <a:ext uri="{91240B29-F687-4F45-9708-019B960494DF}">
                <a14:hiddenLine xmlns:a14="http://schemas.microsoft.com/office/drawing/2010/main" w="6350">
                  <a:solidFill>
                    <a:srgbClr val="FFFFFF"/>
                  </a:solidFill>
                  <a:miter lim="800000"/>
                  <a:headEnd/>
                  <a:tailEnd/>
                </a14:hiddenLine>
              </a:ext>
            </a:extLst>
          </p:spPr>
          <p:txBody>
            <a:bodyPr lIns="0" tIns="18000" rIns="0" bIns="0"/>
            <a:lstStyle/>
            <a:p>
              <a:pPr algn="ctr" eaLnBrk="1" hangingPunct="1">
                <a:lnSpc>
                  <a:spcPct val="85000"/>
                </a:lnSpc>
                <a:spcBef>
                  <a:spcPct val="0"/>
                </a:spcBef>
              </a:pPr>
              <a:r>
                <a:rPr lang="en-US" altLang="zh-CN" b="0">
                  <a:solidFill>
                    <a:srgbClr val="0000FF"/>
                  </a:solidFill>
                  <a:latin typeface="微软雅黑" panose="020B0503020204020204" pitchFamily="34" charset="-122"/>
                  <a:ea typeface="微软雅黑" panose="020B0503020204020204" pitchFamily="34" charset="-122"/>
                </a:rPr>
                <a:t>n</a:t>
              </a:r>
            </a:p>
          </p:txBody>
        </p:sp>
        <p:sp>
          <p:nvSpPr>
            <p:cNvPr id="7" name="Rectangle 8"/>
            <p:cNvSpPr>
              <a:spLocks noChangeArrowheads="1"/>
            </p:cNvSpPr>
            <p:nvPr/>
          </p:nvSpPr>
          <p:spPr bwMode="auto">
            <a:xfrm>
              <a:off x="3353" y="2554"/>
              <a:ext cx="244" cy="190"/>
            </a:xfrm>
            <a:prstGeom prst="rect">
              <a:avLst/>
            </a:prstGeom>
            <a:solidFill>
              <a:srgbClr val="FFFFFF"/>
            </a:solidFill>
            <a:ln>
              <a:noFill/>
            </a:ln>
            <a:extLst>
              <a:ext uri="{91240B29-F687-4F45-9708-019B960494DF}">
                <a14:hiddenLine xmlns:a14="http://schemas.microsoft.com/office/drawing/2010/main" w="6350">
                  <a:solidFill>
                    <a:srgbClr val="FFFFFF"/>
                  </a:solidFill>
                  <a:miter lim="800000"/>
                  <a:headEnd/>
                  <a:tailEnd/>
                </a14:hiddenLine>
              </a:ext>
            </a:extLst>
          </p:spPr>
          <p:txBody>
            <a:bodyPr lIns="0" tIns="18000" rIns="0" bIns="0"/>
            <a:lstStyle/>
            <a:p>
              <a:pPr algn="ctr" eaLnBrk="1" hangingPunct="1">
                <a:spcBef>
                  <a:spcPct val="0"/>
                </a:spcBef>
              </a:pPr>
              <a:r>
                <a:rPr lang="en-US" altLang="zh-CN" b="0">
                  <a:solidFill>
                    <a:srgbClr val="0000FF"/>
                  </a:solidFill>
                  <a:latin typeface="微软雅黑" panose="020B0503020204020204" pitchFamily="34" charset="-122"/>
                  <a:ea typeface="微软雅黑" panose="020B0503020204020204" pitchFamily="34" charset="-122"/>
                </a:rPr>
                <a:t>m </a:t>
              </a:r>
            </a:p>
          </p:txBody>
        </p:sp>
        <p:sp>
          <p:nvSpPr>
            <p:cNvPr id="8" name="AutoShape 9"/>
            <p:cNvSpPr>
              <a:spLocks noChangeArrowheads="1"/>
            </p:cNvSpPr>
            <p:nvPr/>
          </p:nvSpPr>
          <p:spPr bwMode="auto">
            <a:xfrm>
              <a:off x="850" y="1852"/>
              <a:ext cx="633" cy="457"/>
            </a:xfrm>
            <a:prstGeom prst="roundRect">
              <a:avLst>
                <a:gd name="adj" fmla="val 50000"/>
              </a:avLst>
            </a:prstGeom>
            <a:solidFill>
              <a:srgbClr val="FFFFFF"/>
            </a:solidFill>
            <a:ln w="6350">
              <a:solidFill>
                <a:srgbClr val="000000"/>
              </a:solidFill>
              <a:round/>
              <a:headEnd/>
              <a:tailEnd/>
            </a:ln>
          </p:spPr>
          <p:txBody>
            <a:bodyPr lIns="0" tIns="0" rIns="0" bIns="0"/>
            <a:lstStyle/>
            <a:p>
              <a:pPr algn="ctr" eaLnBrk="1" hangingPunct="1">
                <a:lnSpc>
                  <a:spcPct val="150000"/>
                </a:lnSpc>
                <a:spcBef>
                  <a:spcPct val="0"/>
                </a:spcBef>
              </a:pPr>
              <a:r>
                <a:rPr lang="zh-CN" altLang="en-US" b="0">
                  <a:solidFill>
                    <a:srgbClr val="0000FF"/>
                  </a:solidFill>
                  <a:latin typeface="微软雅黑" panose="020B0503020204020204" pitchFamily="34" charset="-122"/>
                  <a:ea typeface="微软雅黑" panose="020B0503020204020204" pitchFamily="34" charset="-122"/>
                </a:rPr>
                <a:t>课程号 </a:t>
              </a:r>
            </a:p>
          </p:txBody>
        </p:sp>
        <p:sp>
          <p:nvSpPr>
            <p:cNvPr id="9" name="AutoShape 10"/>
            <p:cNvSpPr>
              <a:spLocks noChangeArrowheads="1"/>
            </p:cNvSpPr>
            <p:nvPr/>
          </p:nvSpPr>
          <p:spPr bwMode="auto">
            <a:xfrm>
              <a:off x="816" y="2540"/>
              <a:ext cx="632" cy="458"/>
            </a:xfrm>
            <a:prstGeom prst="roundRect">
              <a:avLst>
                <a:gd name="adj" fmla="val 50000"/>
              </a:avLst>
            </a:prstGeom>
            <a:solidFill>
              <a:srgbClr val="FFFFFF"/>
            </a:solidFill>
            <a:ln w="6350">
              <a:solidFill>
                <a:srgbClr val="000000"/>
              </a:solidFill>
              <a:round/>
              <a:headEnd/>
              <a:tailEnd/>
            </a:ln>
          </p:spPr>
          <p:txBody>
            <a:bodyPr lIns="0" tIns="0" rIns="0" bIns="0"/>
            <a:lstStyle/>
            <a:p>
              <a:pPr algn="ctr" eaLnBrk="1" hangingPunct="1">
                <a:lnSpc>
                  <a:spcPct val="150000"/>
                </a:lnSpc>
                <a:spcBef>
                  <a:spcPct val="0"/>
                </a:spcBef>
              </a:pPr>
              <a:r>
                <a:rPr lang="zh-CN" altLang="en-US" b="0">
                  <a:solidFill>
                    <a:srgbClr val="0000FF"/>
                  </a:solidFill>
                  <a:latin typeface="微软雅黑" panose="020B0503020204020204" pitchFamily="34" charset="-122"/>
                  <a:ea typeface="微软雅黑" panose="020B0503020204020204" pitchFamily="34" charset="-122"/>
                </a:rPr>
                <a:t>课程名</a:t>
              </a:r>
            </a:p>
          </p:txBody>
        </p:sp>
        <p:sp>
          <p:nvSpPr>
            <p:cNvPr id="10" name="AutoShape 11"/>
            <p:cNvSpPr>
              <a:spLocks noChangeArrowheads="1"/>
            </p:cNvSpPr>
            <p:nvPr/>
          </p:nvSpPr>
          <p:spPr bwMode="auto">
            <a:xfrm>
              <a:off x="938" y="3111"/>
              <a:ext cx="487" cy="459"/>
            </a:xfrm>
            <a:prstGeom prst="roundRect">
              <a:avLst>
                <a:gd name="adj" fmla="val 50000"/>
              </a:avLst>
            </a:prstGeom>
            <a:solidFill>
              <a:srgbClr val="FFFFFF"/>
            </a:solidFill>
            <a:ln w="6350">
              <a:solidFill>
                <a:srgbClr val="000000"/>
              </a:solidFill>
              <a:round/>
              <a:headEnd/>
              <a:tailEnd/>
            </a:ln>
          </p:spPr>
          <p:txBody>
            <a:bodyPr lIns="0" tIns="0" rIns="0" bIns="0"/>
            <a:lstStyle/>
            <a:p>
              <a:pPr algn="ctr" eaLnBrk="1" hangingPunct="1">
                <a:lnSpc>
                  <a:spcPct val="150000"/>
                </a:lnSpc>
                <a:spcBef>
                  <a:spcPct val="0"/>
                </a:spcBef>
              </a:pPr>
              <a:r>
                <a:rPr lang="zh-CN" altLang="en-US" b="0">
                  <a:solidFill>
                    <a:srgbClr val="0000FF"/>
                  </a:solidFill>
                  <a:latin typeface="微软雅黑" panose="020B0503020204020204" pitchFamily="34" charset="-122"/>
                  <a:ea typeface="微软雅黑" panose="020B0503020204020204" pitchFamily="34" charset="-122"/>
                </a:rPr>
                <a:t>学分</a:t>
              </a:r>
              <a:endParaRPr lang="en-US" altLang="zh-CN" b="0">
                <a:solidFill>
                  <a:srgbClr val="0000FF"/>
                </a:solidFill>
                <a:latin typeface="微软雅黑" panose="020B0503020204020204" pitchFamily="34" charset="-122"/>
                <a:ea typeface="微软雅黑" panose="020B0503020204020204" pitchFamily="34" charset="-122"/>
              </a:endParaRPr>
            </a:p>
          </p:txBody>
        </p:sp>
        <p:sp>
          <p:nvSpPr>
            <p:cNvPr id="11" name="Rectangle 15"/>
            <p:cNvSpPr>
              <a:spLocks noChangeArrowheads="1"/>
            </p:cNvSpPr>
            <p:nvPr/>
          </p:nvSpPr>
          <p:spPr bwMode="auto">
            <a:xfrm>
              <a:off x="1526" y="2120"/>
              <a:ext cx="196" cy="367"/>
            </a:xfrm>
            <a:prstGeom prst="rect">
              <a:avLst/>
            </a:prstGeom>
            <a:solidFill>
              <a:srgbClr val="FFFFFF"/>
            </a:solidFill>
            <a:ln>
              <a:noFill/>
            </a:ln>
            <a:extLst>
              <a:ext uri="{91240B29-F687-4F45-9708-019B960494DF}">
                <a14:hiddenLine xmlns:a14="http://schemas.microsoft.com/office/drawing/2010/main" w="6350">
                  <a:solidFill>
                    <a:srgbClr val="FFFFFF"/>
                  </a:solidFill>
                  <a:miter lim="800000"/>
                  <a:headEnd/>
                  <a:tailEnd/>
                </a14:hiddenLine>
              </a:ext>
            </a:extLst>
          </p:spPr>
          <p:txBody>
            <a:bodyPr lIns="0" tIns="0" rIns="0" bIns="0"/>
            <a:lstStyle/>
            <a:p>
              <a:pPr algn="ctr" eaLnBrk="1" hangingPunct="1">
                <a:spcBef>
                  <a:spcPct val="0"/>
                </a:spcBef>
              </a:pPr>
              <a:endParaRPr lang="en-US" altLang="zh-CN" b="0">
                <a:solidFill>
                  <a:srgbClr val="0000FF"/>
                </a:solidFill>
                <a:latin typeface="微软雅黑" panose="020B0503020204020204" pitchFamily="34" charset="-122"/>
                <a:ea typeface="微软雅黑" panose="020B0503020204020204" pitchFamily="34" charset="-122"/>
              </a:endParaRPr>
            </a:p>
            <a:p>
              <a:pPr algn="ctr" eaLnBrk="1" hangingPunct="1">
                <a:spcBef>
                  <a:spcPct val="0"/>
                </a:spcBef>
              </a:pPr>
              <a:endParaRPr lang="zh-CN" altLang="en-US" b="0">
                <a:solidFill>
                  <a:srgbClr val="0000FF"/>
                </a:solidFill>
                <a:latin typeface="微软雅黑" panose="020B0503020204020204" pitchFamily="34" charset="-122"/>
                <a:ea typeface="微软雅黑" panose="020B0503020204020204" pitchFamily="34" charset="-122"/>
              </a:endParaRPr>
            </a:p>
          </p:txBody>
        </p:sp>
        <p:sp>
          <p:nvSpPr>
            <p:cNvPr id="12" name="Rectangle 16"/>
            <p:cNvSpPr>
              <a:spLocks noChangeArrowheads="1"/>
            </p:cNvSpPr>
            <p:nvPr/>
          </p:nvSpPr>
          <p:spPr bwMode="auto">
            <a:xfrm>
              <a:off x="3643" y="2494"/>
              <a:ext cx="539" cy="500"/>
            </a:xfrm>
            <a:prstGeom prst="rect">
              <a:avLst/>
            </a:prstGeom>
            <a:solidFill>
              <a:srgbClr val="FFFFFF"/>
            </a:solidFill>
            <a:ln w="6350">
              <a:solidFill>
                <a:srgbClr val="000000"/>
              </a:solidFill>
              <a:miter lim="800000"/>
              <a:headEnd/>
              <a:tailEnd/>
            </a:ln>
          </p:spPr>
          <p:txBody>
            <a:bodyPr lIns="0" tIns="0" rIns="0" bIns="0"/>
            <a:lstStyle/>
            <a:p>
              <a:pPr algn="ctr" eaLnBrk="1" hangingPunct="1">
                <a:lnSpc>
                  <a:spcPct val="200000"/>
                </a:lnSpc>
                <a:spcBef>
                  <a:spcPct val="50000"/>
                </a:spcBef>
              </a:pPr>
              <a:r>
                <a:rPr lang="zh-CN" altLang="en-US" b="0">
                  <a:solidFill>
                    <a:srgbClr val="0000FF"/>
                  </a:solidFill>
                  <a:latin typeface="微软雅黑" panose="020B0503020204020204" pitchFamily="34" charset="-122"/>
                  <a:ea typeface="微软雅黑" panose="020B0503020204020204" pitchFamily="34" charset="-122"/>
                </a:rPr>
                <a:t>学生 </a:t>
              </a:r>
            </a:p>
          </p:txBody>
        </p:sp>
        <p:sp>
          <p:nvSpPr>
            <p:cNvPr id="13" name="AutoShape 17"/>
            <p:cNvSpPr>
              <a:spLocks noChangeArrowheads="1"/>
            </p:cNvSpPr>
            <p:nvPr/>
          </p:nvSpPr>
          <p:spPr bwMode="auto">
            <a:xfrm>
              <a:off x="2664" y="2422"/>
              <a:ext cx="683" cy="642"/>
            </a:xfrm>
            <a:prstGeom prst="diamond">
              <a:avLst/>
            </a:prstGeom>
            <a:solidFill>
              <a:srgbClr val="FFFFFF"/>
            </a:solidFill>
            <a:ln w="6350">
              <a:solidFill>
                <a:srgbClr val="000000"/>
              </a:solidFill>
              <a:miter lim="800000"/>
              <a:headEnd/>
              <a:tailEnd/>
            </a:ln>
          </p:spPr>
          <p:txBody>
            <a:bodyPr lIns="0" tIns="0" rIns="0" bIns="0"/>
            <a:lstStyle/>
            <a:p>
              <a:pPr algn="ctr" eaLnBrk="1" hangingPunct="1">
                <a:lnSpc>
                  <a:spcPct val="150000"/>
                </a:lnSpc>
                <a:spcBef>
                  <a:spcPct val="0"/>
                </a:spcBef>
              </a:pPr>
              <a:r>
                <a:rPr lang="zh-CN" altLang="en-US" b="0">
                  <a:solidFill>
                    <a:srgbClr val="0000FF"/>
                  </a:solidFill>
                  <a:latin typeface="微软雅黑" panose="020B0503020204020204" pitchFamily="34" charset="-122"/>
                  <a:ea typeface="微软雅黑" panose="020B0503020204020204" pitchFamily="34" charset="-122"/>
                </a:rPr>
                <a:t>选修</a:t>
              </a:r>
            </a:p>
          </p:txBody>
        </p:sp>
        <p:sp>
          <p:nvSpPr>
            <p:cNvPr id="14" name="Rectangle 18"/>
            <p:cNvSpPr>
              <a:spLocks noChangeArrowheads="1"/>
            </p:cNvSpPr>
            <p:nvPr/>
          </p:nvSpPr>
          <p:spPr bwMode="auto">
            <a:xfrm>
              <a:off x="1780" y="2504"/>
              <a:ext cx="537" cy="499"/>
            </a:xfrm>
            <a:prstGeom prst="rect">
              <a:avLst/>
            </a:prstGeom>
            <a:solidFill>
              <a:srgbClr val="FFFFFF"/>
            </a:solidFill>
            <a:ln w="6350">
              <a:solidFill>
                <a:srgbClr val="000000"/>
              </a:solidFill>
              <a:miter lim="800000"/>
              <a:headEnd/>
              <a:tailEnd/>
            </a:ln>
          </p:spPr>
          <p:txBody>
            <a:bodyPr lIns="0" tIns="18000" rIns="0" bIns="0"/>
            <a:lstStyle/>
            <a:p>
              <a:pPr algn="ctr" eaLnBrk="1" hangingPunct="1">
                <a:spcBef>
                  <a:spcPct val="0"/>
                </a:spcBef>
              </a:pPr>
              <a:endParaRPr lang="zh-CN" altLang="en-US" b="0">
                <a:solidFill>
                  <a:srgbClr val="0000FF"/>
                </a:solidFill>
                <a:latin typeface="微软雅黑" panose="020B0503020204020204" pitchFamily="34" charset="-122"/>
                <a:ea typeface="微软雅黑" panose="020B0503020204020204" pitchFamily="34" charset="-122"/>
              </a:endParaRPr>
            </a:p>
            <a:p>
              <a:pPr algn="ctr" eaLnBrk="1" hangingPunct="1">
                <a:spcBef>
                  <a:spcPct val="0"/>
                </a:spcBef>
              </a:pPr>
              <a:r>
                <a:rPr lang="zh-CN" altLang="en-US" b="0">
                  <a:solidFill>
                    <a:srgbClr val="0000FF"/>
                  </a:solidFill>
                  <a:latin typeface="微软雅黑" panose="020B0503020204020204" pitchFamily="34" charset="-122"/>
                  <a:ea typeface="微软雅黑" panose="020B0503020204020204" pitchFamily="34" charset="-122"/>
                </a:rPr>
                <a:t>课程</a:t>
              </a:r>
              <a:endParaRPr lang="en-US" altLang="zh-CN" b="0">
                <a:solidFill>
                  <a:srgbClr val="0000FF"/>
                </a:solidFill>
                <a:latin typeface="微软雅黑" panose="020B0503020204020204" pitchFamily="34" charset="-122"/>
                <a:ea typeface="微软雅黑" panose="020B0503020204020204" pitchFamily="34" charset="-122"/>
              </a:endParaRPr>
            </a:p>
          </p:txBody>
        </p:sp>
        <p:sp>
          <p:nvSpPr>
            <p:cNvPr id="15" name="Line 19"/>
            <p:cNvSpPr>
              <a:spLocks noChangeShapeType="1"/>
            </p:cNvSpPr>
            <p:nvPr/>
          </p:nvSpPr>
          <p:spPr bwMode="auto">
            <a:xfrm>
              <a:off x="2322" y="2756"/>
              <a:ext cx="341"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6" name="Line 20"/>
            <p:cNvSpPr>
              <a:spLocks noChangeShapeType="1"/>
            </p:cNvSpPr>
            <p:nvPr/>
          </p:nvSpPr>
          <p:spPr bwMode="auto">
            <a:xfrm>
              <a:off x="3339" y="2756"/>
              <a:ext cx="29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7" name="AutoShape 21"/>
            <p:cNvSpPr>
              <a:spLocks noChangeArrowheads="1"/>
            </p:cNvSpPr>
            <p:nvPr/>
          </p:nvSpPr>
          <p:spPr bwMode="auto">
            <a:xfrm>
              <a:off x="2698" y="3429"/>
              <a:ext cx="585" cy="459"/>
            </a:xfrm>
            <a:prstGeom prst="roundRect">
              <a:avLst>
                <a:gd name="adj" fmla="val 50000"/>
              </a:avLst>
            </a:prstGeom>
            <a:solidFill>
              <a:srgbClr val="FFFFFF"/>
            </a:solidFill>
            <a:ln w="6350">
              <a:solidFill>
                <a:srgbClr val="000000"/>
              </a:solidFill>
              <a:round/>
              <a:headEnd/>
              <a:tailEnd/>
            </a:ln>
          </p:spPr>
          <p:txBody>
            <a:bodyPr lIns="0" tIns="0" rIns="0" bIns="0"/>
            <a:lstStyle/>
            <a:p>
              <a:pPr algn="ctr" eaLnBrk="1" hangingPunct="1">
                <a:lnSpc>
                  <a:spcPct val="125000"/>
                </a:lnSpc>
                <a:spcBef>
                  <a:spcPct val="0"/>
                </a:spcBef>
              </a:pPr>
              <a:r>
                <a:rPr lang="zh-CN" altLang="en-US" b="0">
                  <a:solidFill>
                    <a:srgbClr val="0000FF"/>
                  </a:solidFill>
                  <a:latin typeface="微软雅黑" panose="020B0503020204020204" pitchFamily="34" charset="-122"/>
                  <a:ea typeface="微软雅黑" panose="020B0503020204020204" pitchFamily="34" charset="-122"/>
                </a:rPr>
                <a:t>成绩</a:t>
              </a:r>
              <a:endParaRPr lang="en-US" altLang="zh-CN" b="0">
                <a:solidFill>
                  <a:srgbClr val="0000FF"/>
                </a:solidFill>
                <a:latin typeface="微软雅黑" panose="020B0503020204020204" pitchFamily="34" charset="-122"/>
                <a:ea typeface="微软雅黑" panose="020B0503020204020204" pitchFamily="34" charset="-122"/>
              </a:endParaRPr>
            </a:p>
          </p:txBody>
        </p:sp>
        <p:sp>
          <p:nvSpPr>
            <p:cNvPr id="18" name="Line 22"/>
            <p:cNvSpPr>
              <a:spLocks noChangeShapeType="1"/>
            </p:cNvSpPr>
            <p:nvPr/>
          </p:nvSpPr>
          <p:spPr bwMode="auto">
            <a:xfrm flipH="1">
              <a:off x="2999" y="3061"/>
              <a:ext cx="0" cy="36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9" name="AutoShape 23"/>
            <p:cNvSpPr>
              <a:spLocks noChangeArrowheads="1"/>
            </p:cNvSpPr>
            <p:nvPr/>
          </p:nvSpPr>
          <p:spPr bwMode="auto">
            <a:xfrm>
              <a:off x="4479" y="1955"/>
              <a:ext cx="487" cy="459"/>
            </a:xfrm>
            <a:prstGeom prst="roundRect">
              <a:avLst>
                <a:gd name="adj" fmla="val 50000"/>
              </a:avLst>
            </a:prstGeom>
            <a:solidFill>
              <a:srgbClr val="FFFFFF"/>
            </a:solidFill>
            <a:ln w="6350">
              <a:solidFill>
                <a:srgbClr val="000000"/>
              </a:solidFill>
              <a:round/>
              <a:headEnd/>
              <a:tailEnd/>
            </a:ln>
          </p:spPr>
          <p:txBody>
            <a:bodyPr lIns="0" tIns="0" rIns="0" bIns="0"/>
            <a:lstStyle/>
            <a:p>
              <a:pPr algn="ctr" eaLnBrk="1" hangingPunct="1">
                <a:lnSpc>
                  <a:spcPct val="150000"/>
                </a:lnSpc>
                <a:spcBef>
                  <a:spcPct val="0"/>
                </a:spcBef>
              </a:pPr>
              <a:r>
                <a:rPr lang="zh-CN" altLang="en-US" b="0">
                  <a:solidFill>
                    <a:srgbClr val="0000FF"/>
                  </a:solidFill>
                  <a:latin typeface="微软雅黑" panose="020B0503020204020204" pitchFamily="34" charset="-122"/>
                  <a:ea typeface="微软雅黑" panose="020B0503020204020204" pitchFamily="34" charset="-122"/>
                </a:rPr>
                <a:t>姓名</a:t>
              </a:r>
            </a:p>
          </p:txBody>
        </p:sp>
        <p:sp>
          <p:nvSpPr>
            <p:cNvPr id="20" name="AutoShape 24"/>
            <p:cNvSpPr>
              <a:spLocks noChangeArrowheads="1"/>
            </p:cNvSpPr>
            <p:nvPr/>
          </p:nvSpPr>
          <p:spPr bwMode="auto">
            <a:xfrm>
              <a:off x="4502" y="3093"/>
              <a:ext cx="778" cy="458"/>
            </a:xfrm>
            <a:prstGeom prst="roundRect">
              <a:avLst>
                <a:gd name="adj" fmla="val 50000"/>
              </a:avLst>
            </a:prstGeom>
            <a:solidFill>
              <a:srgbClr val="FFFFFF"/>
            </a:solidFill>
            <a:ln w="6350">
              <a:solidFill>
                <a:srgbClr val="000000"/>
              </a:solidFill>
              <a:round/>
              <a:headEnd/>
              <a:tailEnd/>
            </a:ln>
          </p:spPr>
          <p:txBody>
            <a:bodyPr lIns="0" tIns="0" rIns="0" bIns="0"/>
            <a:lstStyle/>
            <a:p>
              <a:pPr algn="ctr" eaLnBrk="1" hangingPunct="1">
                <a:lnSpc>
                  <a:spcPct val="150000"/>
                </a:lnSpc>
                <a:spcBef>
                  <a:spcPct val="0"/>
                </a:spcBef>
              </a:pPr>
              <a:r>
                <a:rPr lang="zh-CN" altLang="en-US" b="0">
                  <a:solidFill>
                    <a:srgbClr val="0000FF"/>
                  </a:solidFill>
                  <a:latin typeface="微软雅黑" panose="020B0503020204020204" pitchFamily="34" charset="-122"/>
                  <a:ea typeface="微软雅黑" panose="020B0503020204020204" pitchFamily="34" charset="-122"/>
                </a:rPr>
                <a:t>出生日期 </a:t>
              </a:r>
            </a:p>
          </p:txBody>
        </p:sp>
        <p:sp>
          <p:nvSpPr>
            <p:cNvPr id="21" name="AutoShape 25"/>
            <p:cNvSpPr>
              <a:spLocks noChangeArrowheads="1"/>
            </p:cNvSpPr>
            <p:nvPr/>
          </p:nvSpPr>
          <p:spPr bwMode="auto">
            <a:xfrm>
              <a:off x="4479" y="2499"/>
              <a:ext cx="487" cy="459"/>
            </a:xfrm>
            <a:prstGeom prst="roundRect">
              <a:avLst>
                <a:gd name="adj" fmla="val 50000"/>
              </a:avLst>
            </a:prstGeom>
            <a:solidFill>
              <a:srgbClr val="FFFFFF"/>
            </a:solidFill>
            <a:ln w="6350">
              <a:solidFill>
                <a:srgbClr val="000000"/>
              </a:solidFill>
              <a:round/>
              <a:headEnd/>
              <a:tailEnd/>
            </a:ln>
          </p:spPr>
          <p:txBody>
            <a:bodyPr lIns="0" tIns="0" rIns="0" bIns="0"/>
            <a:lstStyle/>
            <a:p>
              <a:pPr algn="ctr" eaLnBrk="1" hangingPunct="1">
                <a:lnSpc>
                  <a:spcPct val="150000"/>
                </a:lnSpc>
                <a:spcBef>
                  <a:spcPct val="0"/>
                </a:spcBef>
              </a:pPr>
              <a:r>
                <a:rPr lang="zh-CN" altLang="en-US" b="0">
                  <a:solidFill>
                    <a:srgbClr val="0000FF"/>
                  </a:solidFill>
                  <a:latin typeface="微软雅黑" panose="020B0503020204020204" pitchFamily="34" charset="-122"/>
                  <a:ea typeface="微软雅黑" panose="020B0503020204020204" pitchFamily="34" charset="-122"/>
                </a:rPr>
                <a:t>性别</a:t>
              </a:r>
            </a:p>
          </p:txBody>
        </p:sp>
        <p:sp>
          <p:nvSpPr>
            <p:cNvPr id="22" name="Line 27"/>
            <p:cNvSpPr>
              <a:spLocks noChangeShapeType="1"/>
            </p:cNvSpPr>
            <p:nvPr/>
          </p:nvSpPr>
          <p:spPr bwMode="auto">
            <a:xfrm>
              <a:off x="4200" y="2714"/>
              <a:ext cx="29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3" name="Line 28"/>
            <p:cNvSpPr>
              <a:spLocks noChangeShapeType="1"/>
            </p:cNvSpPr>
            <p:nvPr/>
          </p:nvSpPr>
          <p:spPr bwMode="auto">
            <a:xfrm flipV="1">
              <a:off x="4183" y="2301"/>
              <a:ext cx="340" cy="3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4" name="Line 29"/>
            <p:cNvSpPr>
              <a:spLocks noChangeShapeType="1"/>
            </p:cNvSpPr>
            <p:nvPr/>
          </p:nvSpPr>
          <p:spPr bwMode="auto">
            <a:xfrm flipV="1">
              <a:off x="4183" y="1786"/>
              <a:ext cx="361" cy="8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5" name="Line 30"/>
            <p:cNvSpPr>
              <a:spLocks noChangeShapeType="1"/>
            </p:cNvSpPr>
            <p:nvPr/>
          </p:nvSpPr>
          <p:spPr bwMode="auto">
            <a:xfrm>
              <a:off x="4183" y="2884"/>
              <a:ext cx="340" cy="2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6" name="Line 31"/>
            <p:cNvSpPr>
              <a:spLocks noChangeShapeType="1"/>
            </p:cNvSpPr>
            <p:nvPr/>
          </p:nvSpPr>
          <p:spPr bwMode="auto">
            <a:xfrm>
              <a:off x="1438" y="2771"/>
              <a:ext cx="34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7" name="Line 32"/>
            <p:cNvSpPr>
              <a:spLocks noChangeShapeType="1"/>
            </p:cNvSpPr>
            <p:nvPr/>
          </p:nvSpPr>
          <p:spPr bwMode="auto">
            <a:xfrm>
              <a:off x="1448" y="2211"/>
              <a:ext cx="334" cy="4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8" name="Line 33"/>
            <p:cNvSpPr>
              <a:spLocks noChangeShapeType="1"/>
            </p:cNvSpPr>
            <p:nvPr/>
          </p:nvSpPr>
          <p:spPr bwMode="auto">
            <a:xfrm flipV="1">
              <a:off x="1377" y="2906"/>
              <a:ext cx="390" cy="28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grpSp>
      <p:sp>
        <p:nvSpPr>
          <p:cNvPr id="30" name="矩形 29"/>
          <p:cNvSpPr/>
          <p:nvPr/>
        </p:nvSpPr>
        <p:spPr>
          <a:xfrm>
            <a:off x="855323" y="501382"/>
            <a:ext cx="10343900" cy="1754326"/>
          </a:xfrm>
          <a:prstGeom prst="rect">
            <a:avLst/>
          </a:prstGeom>
        </p:spPr>
        <p:txBody>
          <a:bodyPr wrap="square">
            <a:spAutoFit/>
          </a:bodyPr>
          <a:lstStyle/>
          <a:p>
            <a:pPr>
              <a:lnSpc>
                <a:spcPct val="150000"/>
              </a:lnSpc>
            </a:pPr>
            <a:r>
              <a:rPr lang="en-US" altLang="zh-CN" sz="2400" dirty="0" smtClean="0">
                <a:solidFill>
                  <a:srgbClr val="E91BF9"/>
                </a:solidFill>
                <a:latin typeface="微软雅黑" panose="020B0503020204020204" pitchFamily="34" charset="-122"/>
                <a:ea typeface="微软雅黑" panose="020B0503020204020204" pitchFamily="34" charset="-122"/>
              </a:rPr>
              <a:t>E-R</a:t>
            </a:r>
            <a:r>
              <a:rPr lang="zh-CN" altLang="en-US" sz="2400" dirty="0" smtClean="0">
                <a:solidFill>
                  <a:srgbClr val="E91BF9"/>
                </a:solidFill>
                <a:latin typeface="微软雅黑" panose="020B0503020204020204" pitchFamily="34" charset="-122"/>
                <a:ea typeface="微软雅黑" panose="020B0503020204020204" pitchFamily="34" charset="-122"/>
              </a:rPr>
              <a:t>图要点</a:t>
            </a:r>
            <a:r>
              <a:rPr lang="en-US" altLang="zh-CN" sz="2400" dirty="0" smtClean="0">
                <a:solidFill>
                  <a:srgbClr val="E91BF9"/>
                </a:solidFill>
                <a:latin typeface="微软雅黑" panose="020B0503020204020204" pitchFamily="34" charset="-122"/>
                <a:ea typeface="微软雅黑" panose="020B0503020204020204" pitchFamily="34" charset="-122"/>
              </a:rPr>
              <a:t>(2)</a:t>
            </a:r>
          </a:p>
          <a:p>
            <a:pPr indent="576000">
              <a:lnSpc>
                <a:spcPct val="150000"/>
              </a:lnSpc>
            </a:pPr>
            <a:r>
              <a:rPr lang="zh-CN" altLang="en-US" sz="2400" dirty="0" smtClean="0">
                <a:solidFill>
                  <a:srgbClr val="0000FF"/>
                </a:solidFill>
                <a:latin typeface="微软雅黑" panose="020B0503020204020204" pitchFamily="34" charset="-122"/>
                <a:ea typeface="微软雅黑" panose="020B0503020204020204" pitchFamily="34" charset="-122"/>
              </a:rPr>
              <a:t>一个简单实例</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学生实体集与课程实体集及其联系的</a:t>
            </a:r>
            <a:r>
              <a:rPr lang="en-US" altLang="zh-CN" sz="2400" dirty="0" smtClean="0">
                <a:solidFill>
                  <a:srgbClr val="0000FF"/>
                </a:solidFill>
                <a:latin typeface="微软雅黑" panose="020B0503020204020204" pitchFamily="34" charset="-122"/>
                <a:ea typeface="微软雅黑" panose="020B0503020204020204" pitchFamily="34" charset="-122"/>
              </a:rPr>
              <a:t>E-R</a:t>
            </a:r>
            <a:r>
              <a:rPr lang="zh-CN" altLang="en-US" sz="2400" dirty="0" smtClean="0">
                <a:solidFill>
                  <a:srgbClr val="0000FF"/>
                </a:solidFill>
                <a:latin typeface="微软雅黑" panose="020B0503020204020204" pitchFamily="34" charset="-122"/>
                <a:ea typeface="微软雅黑" panose="020B0503020204020204" pitchFamily="34" charset="-122"/>
              </a:rPr>
              <a:t>图。实际应用：集成与分离 </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75399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0525" y="504587"/>
            <a:ext cx="10267406" cy="2862322"/>
          </a:xfrm>
          <a:prstGeom prst="rect">
            <a:avLst/>
          </a:prstGeom>
        </p:spPr>
        <p:txBody>
          <a:bodyPr wrap="square">
            <a:spAutoFit/>
          </a:bodyPr>
          <a:lstStyle/>
          <a:p>
            <a:pPr>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rPr>
              <a:t>目前，数据库领域中最常用的结构</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逻辑</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数据模型有四种，它们是：</a:t>
            </a:r>
            <a:endPar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spcBef>
                <a:spcPct val="0"/>
              </a:spcBef>
              <a:buFontTx/>
              <a:buNone/>
            </a:pP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0000FF"/>
                </a:solidFill>
                <a:latin typeface="微软雅黑" panose="020B0503020204020204" pitchFamily="34" charset="-122"/>
                <a:ea typeface="微软雅黑" panose="020B0503020204020204" pitchFamily="34" charset="-122"/>
              </a:rPr>
              <a:t> </a:t>
            </a:r>
            <a:r>
              <a:rPr lang="zh-CN" altLang="en-US" sz="2400" dirty="0" smtClean="0">
                <a:solidFill>
                  <a:srgbClr val="E91BF9"/>
                </a:solidFill>
                <a:latin typeface="微软雅黑" panose="020B0503020204020204" pitchFamily="34" charset="-122"/>
                <a:ea typeface="微软雅黑" panose="020B0503020204020204" pitchFamily="34" charset="-122"/>
              </a:rPr>
              <a:t>层次模型</a:t>
            </a:r>
            <a:r>
              <a:rPr lang="en-US" altLang="zh-CN" sz="2400" dirty="0" smtClean="0">
                <a:solidFill>
                  <a:srgbClr val="E91BF9"/>
                </a:solidFill>
                <a:latin typeface="微软雅黑" panose="020B0503020204020204" pitchFamily="34" charset="-122"/>
                <a:ea typeface="微软雅黑" panose="020B0503020204020204" pitchFamily="34" charset="-122"/>
              </a:rPr>
              <a:t>(Hierarchical Model)</a:t>
            </a:r>
            <a:endParaRPr lang="en-US" altLang="zh-CN" sz="2400" dirty="0" smtClean="0">
              <a:solidFill>
                <a:srgbClr val="E91BF9"/>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spcBef>
                <a:spcPct val="0"/>
              </a:spcBef>
              <a:buFontTx/>
              <a:buNone/>
            </a:pPr>
            <a:r>
              <a:rPr lang="en-US" altLang="zh-CN"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smtClean="0">
                <a:solidFill>
                  <a:srgbClr val="0000FF"/>
                </a:solidFill>
                <a:latin typeface="微软雅黑" panose="020B0503020204020204" pitchFamily="34" charset="-122"/>
                <a:ea typeface="微软雅黑" panose="020B0503020204020204" pitchFamily="34" charset="-122"/>
              </a:rPr>
              <a:t> </a:t>
            </a:r>
            <a:r>
              <a:rPr lang="zh-CN" altLang="en-US" sz="2400" dirty="0" smtClean="0">
                <a:solidFill>
                  <a:srgbClr val="E91BF9"/>
                </a:solidFill>
                <a:latin typeface="微软雅黑" panose="020B0503020204020204" pitchFamily="34" charset="-122"/>
                <a:ea typeface="微软雅黑" panose="020B0503020204020204" pitchFamily="34" charset="-122"/>
              </a:rPr>
              <a:t>网状模型</a:t>
            </a:r>
            <a:r>
              <a:rPr lang="en-US" altLang="zh-CN" sz="2400" dirty="0" smtClean="0">
                <a:solidFill>
                  <a:srgbClr val="E91BF9"/>
                </a:solidFill>
                <a:latin typeface="微软雅黑" panose="020B0503020204020204" pitchFamily="34" charset="-122"/>
                <a:ea typeface="微软雅黑" panose="020B0503020204020204" pitchFamily="34" charset="-122"/>
              </a:rPr>
              <a:t>(Network Model)</a:t>
            </a:r>
            <a:endParaRPr lang="en-US" altLang="zh-CN" sz="2400" dirty="0" smtClean="0">
              <a:solidFill>
                <a:srgbClr val="E91BF9"/>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spcBef>
                <a:spcPct val="0"/>
              </a:spcBef>
              <a:buFontTx/>
              <a:buNone/>
            </a:pPr>
            <a:r>
              <a:rPr lang="en-US" altLang="zh-CN"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smtClean="0">
                <a:solidFill>
                  <a:srgbClr val="0000FF"/>
                </a:solidFill>
                <a:latin typeface="微软雅黑" panose="020B0503020204020204" pitchFamily="34" charset="-122"/>
                <a:ea typeface="微软雅黑" panose="020B0503020204020204" pitchFamily="34" charset="-122"/>
              </a:rPr>
              <a:t> </a:t>
            </a:r>
            <a:r>
              <a:rPr lang="zh-CN" altLang="en-US" sz="2400" dirty="0" smtClean="0">
                <a:solidFill>
                  <a:srgbClr val="E91BF9"/>
                </a:solidFill>
                <a:latin typeface="微软雅黑" panose="020B0503020204020204" pitchFamily="34" charset="-122"/>
                <a:ea typeface="微软雅黑" panose="020B0503020204020204" pitchFamily="34" charset="-122"/>
              </a:rPr>
              <a:t>关系模型</a:t>
            </a:r>
            <a:r>
              <a:rPr lang="en-US" altLang="zh-CN" sz="2400" dirty="0" smtClean="0">
                <a:solidFill>
                  <a:srgbClr val="E91BF9"/>
                </a:solidFill>
                <a:latin typeface="微软雅黑" panose="020B0503020204020204" pitchFamily="34" charset="-122"/>
                <a:ea typeface="微软雅黑" panose="020B0503020204020204" pitchFamily="34" charset="-122"/>
              </a:rPr>
              <a:t>(Relational Model)</a:t>
            </a:r>
            <a:endParaRPr lang="en-US" altLang="zh-CN" sz="2400" dirty="0" smtClean="0">
              <a:solidFill>
                <a:srgbClr val="E91BF9"/>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spcBef>
                <a:spcPct val="0"/>
              </a:spcBef>
              <a:buFontTx/>
              <a:buNone/>
            </a:pPr>
            <a:r>
              <a:rPr lang="en-US" altLang="zh-CN"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smtClean="0">
                <a:solidFill>
                  <a:srgbClr val="0000FF"/>
                </a:solidFill>
                <a:latin typeface="微软雅黑" panose="020B0503020204020204" pitchFamily="34" charset="-122"/>
                <a:ea typeface="微软雅黑" panose="020B0503020204020204" pitchFamily="34" charset="-122"/>
              </a:rPr>
              <a:t> </a:t>
            </a:r>
            <a:r>
              <a:rPr lang="zh-CN" altLang="en-US" sz="2400" dirty="0" smtClean="0">
                <a:solidFill>
                  <a:srgbClr val="E91BF9"/>
                </a:solidFill>
                <a:latin typeface="微软雅黑" panose="020B0503020204020204" pitchFamily="34" charset="-122"/>
                <a:ea typeface="微软雅黑" panose="020B0503020204020204" pitchFamily="34" charset="-122"/>
              </a:rPr>
              <a:t>面向对象模型</a:t>
            </a:r>
            <a:r>
              <a:rPr lang="en-US" altLang="zh-CN" sz="2400" dirty="0" smtClean="0">
                <a:solidFill>
                  <a:srgbClr val="E91BF9"/>
                </a:solidFill>
                <a:latin typeface="微软雅黑" panose="020B0503020204020204" pitchFamily="34" charset="-122"/>
                <a:ea typeface="微软雅黑" panose="020B0503020204020204" pitchFamily="34" charset="-122"/>
              </a:rPr>
              <a:t>(Object Oriented Model)</a:t>
            </a:r>
          </a:p>
        </p:txBody>
      </p:sp>
    </p:spTree>
    <p:extLst>
      <p:ext uri="{BB962C8B-B14F-4D97-AF65-F5344CB8AC3E}">
        <p14:creationId xmlns:p14="http://schemas.microsoft.com/office/powerpoint/2010/main" val="28135984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2057400" y="3770813"/>
            <a:ext cx="4843463" cy="2209800"/>
            <a:chOff x="3060" y="11760"/>
            <a:chExt cx="3522" cy="2008"/>
          </a:xfrm>
        </p:grpSpPr>
        <p:sp>
          <p:nvSpPr>
            <p:cNvPr id="5" name="Rectangle 5"/>
            <p:cNvSpPr>
              <a:spLocks noChangeArrowheads="1"/>
            </p:cNvSpPr>
            <p:nvPr/>
          </p:nvSpPr>
          <p:spPr bwMode="auto">
            <a:xfrm>
              <a:off x="4516" y="11760"/>
              <a:ext cx="680" cy="340"/>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lgn="ctr">
                <a:spcBef>
                  <a:spcPct val="0"/>
                </a:spcBef>
              </a:pPr>
              <a:r>
                <a:rPr lang="zh-CN" altLang="en-US" b="0" dirty="0">
                  <a:solidFill>
                    <a:srgbClr val="0000FF"/>
                  </a:solidFill>
                  <a:latin typeface="微软雅黑" panose="020B0503020204020204" pitchFamily="34" charset="-122"/>
                  <a:ea typeface="微软雅黑" panose="020B0503020204020204" pitchFamily="34" charset="-122"/>
                </a:rPr>
                <a:t>学校</a:t>
              </a:r>
            </a:p>
          </p:txBody>
        </p:sp>
        <p:sp>
          <p:nvSpPr>
            <p:cNvPr id="6" name="Rectangle 6"/>
            <p:cNvSpPr>
              <a:spLocks noChangeArrowheads="1"/>
            </p:cNvSpPr>
            <p:nvPr/>
          </p:nvSpPr>
          <p:spPr bwMode="auto">
            <a:xfrm>
              <a:off x="3074" y="12400"/>
              <a:ext cx="680" cy="340"/>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lgn="ctr">
                <a:spcBef>
                  <a:spcPct val="0"/>
                </a:spcBef>
              </a:pPr>
              <a:r>
                <a:rPr lang="zh-CN" altLang="en-US" b="0" dirty="0">
                  <a:solidFill>
                    <a:srgbClr val="0000FF"/>
                  </a:solidFill>
                  <a:latin typeface="微软雅黑" panose="020B0503020204020204" pitchFamily="34" charset="-122"/>
                  <a:ea typeface="微软雅黑" panose="020B0503020204020204" pitchFamily="34" charset="-122"/>
                </a:rPr>
                <a:t>系</a:t>
              </a:r>
            </a:p>
          </p:txBody>
        </p:sp>
        <p:sp>
          <p:nvSpPr>
            <p:cNvPr id="7" name="Rectangle 7"/>
            <p:cNvSpPr>
              <a:spLocks noChangeArrowheads="1"/>
            </p:cNvSpPr>
            <p:nvPr/>
          </p:nvSpPr>
          <p:spPr bwMode="auto">
            <a:xfrm>
              <a:off x="4516" y="12386"/>
              <a:ext cx="680" cy="340"/>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lgn="ctr">
                <a:spcBef>
                  <a:spcPct val="0"/>
                </a:spcBef>
              </a:pPr>
              <a:r>
                <a:rPr lang="zh-CN" altLang="en-US" b="0" dirty="0">
                  <a:solidFill>
                    <a:srgbClr val="0000FF"/>
                  </a:solidFill>
                  <a:latin typeface="微软雅黑" panose="020B0503020204020204" pitchFamily="34" charset="-122"/>
                  <a:ea typeface="微软雅黑" panose="020B0503020204020204" pitchFamily="34" charset="-122"/>
                </a:rPr>
                <a:t>处</a:t>
              </a:r>
            </a:p>
          </p:txBody>
        </p:sp>
        <p:sp>
          <p:nvSpPr>
            <p:cNvPr id="8" name="Rectangle 8"/>
            <p:cNvSpPr>
              <a:spLocks noChangeArrowheads="1"/>
            </p:cNvSpPr>
            <p:nvPr/>
          </p:nvSpPr>
          <p:spPr bwMode="auto">
            <a:xfrm>
              <a:off x="5900" y="12400"/>
              <a:ext cx="680" cy="340"/>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lgn="ctr">
                <a:spcBef>
                  <a:spcPct val="0"/>
                </a:spcBef>
              </a:pPr>
              <a:r>
                <a:rPr lang="zh-CN" altLang="en-US" b="0">
                  <a:solidFill>
                    <a:srgbClr val="0000FF"/>
                  </a:solidFill>
                  <a:latin typeface="微软雅黑" panose="020B0503020204020204" pitchFamily="34" charset="-122"/>
                  <a:ea typeface="微软雅黑" panose="020B0503020204020204" pitchFamily="34" charset="-122"/>
                </a:rPr>
                <a:t>研究所</a:t>
              </a:r>
            </a:p>
          </p:txBody>
        </p:sp>
        <p:sp>
          <p:nvSpPr>
            <p:cNvPr id="9" name="Rectangle 9"/>
            <p:cNvSpPr>
              <a:spLocks noChangeArrowheads="1"/>
            </p:cNvSpPr>
            <p:nvPr/>
          </p:nvSpPr>
          <p:spPr bwMode="auto">
            <a:xfrm>
              <a:off x="3074" y="12898"/>
              <a:ext cx="680" cy="340"/>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lgn="ctr">
                <a:spcBef>
                  <a:spcPct val="0"/>
                </a:spcBef>
              </a:pPr>
              <a:r>
                <a:rPr lang="zh-CN" altLang="en-US" b="0">
                  <a:solidFill>
                    <a:srgbClr val="0000FF"/>
                  </a:solidFill>
                  <a:latin typeface="微软雅黑" panose="020B0503020204020204" pitchFamily="34" charset="-122"/>
                  <a:ea typeface="微软雅黑" panose="020B0503020204020204" pitchFamily="34" charset="-122"/>
                </a:rPr>
                <a:t>教研室</a:t>
              </a:r>
            </a:p>
          </p:txBody>
        </p:sp>
        <p:sp>
          <p:nvSpPr>
            <p:cNvPr id="10" name="Rectangle 10"/>
            <p:cNvSpPr>
              <a:spLocks noChangeArrowheads="1"/>
            </p:cNvSpPr>
            <p:nvPr/>
          </p:nvSpPr>
          <p:spPr bwMode="auto">
            <a:xfrm>
              <a:off x="4516" y="12886"/>
              <a:ext cx="680" cy="340"/>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lgn="ctr">
                <a:spcBef>
                  <a:spcPct val="0"/>
                </a:spcBef>
              </a:pPr>
              <a:r>
                <a:rPr lang="zh-CN" altLang="en-US" b="0">
                  <a:solidFill>
                    <a:srgbClr val="0000FF"/>
                  </a:solidFill>
                  <a:latin typeface="微软雅黑" panose="020B0503020204020204" pitchFamily="34" charset="-122"/>
                  <a:ea typeface="微软雅黑" panose="020B0503020204020204" pitchFamily="34" charset="-122"/>
                </a:rPr>
                <a:t>科</a:t>
              </a:r>
            </a:p>
          </p:txBody>
        </p:sp>
        <p:sp>
          <p:nvSpPr>
            <p:cNvPr id="11" name="Rectangle 11"/>
            <p:cNvSpPr>
              <a:spLocks noChangeArrowheads="1"/>
            </p:cNvSpPr>
            <p:nvPr/>
          </p:nvSpPr>
          <p:spPr bwMode="auto">
            <a:xfrm>
              <a:off x="5902" y="12914"/>
              <a:ext cx="680" cy="340"/>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lgn="ctr">
                <a:spcBef>
                  <a:spcPct val="0"/>
                </a:spcBef>
              </a:pPr>
              <a:r>
                <a:rPr lang="zh-CN" altLang="en-US" b="0">
                  <a:solidFill>
                    <a:srgbClr val="0000FF"/>
                  </a:solidFill>
                  <a:latin typeface="微软雅黑" panose="020B0503020204020204" pitchFamily="34" charset="-122"/>
                  <a:ea typeface="微软雅黑" panose="020B0503020204020204" pitchFamily="34" charset="-122"/>
                </a:rPr>
                <a:t>研究室</a:t>
              </a:r>
            </a:p>
          </p:txBody>
        </p:sp>
        <p:sp>
          <p:nvSpPr>
            <p:cNvPr id="12" name="Rectangle 12"/>
            <p:cNvSpPr>
              <a:spLocks noChangeArrowheads="1"/>
            </p:cNvSpPr>
            <p:nvPr/>
          </p:nvSpPr>
          <p:spPr bwMode="auto">
            <a:xfrm>
              <a:off x="3060" y="13400"/>
              <a:ext cx="680" cy="340"/>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lgn="ctr">
                <a:spcBef>
                  <a:spcPct val="0"/>
                </a:spcBef>
              </a:pPr>
              <a:r>
                <a:rPr lang="zh-CN" altLang="en-US" b="0">
                  <a:solidFill>
                    <a:srgbClr val="0000FF"/>
                  </a:solidFill>
                  <a:latin typeface="微软雅黑" panose="020B0503020204020204" pitchFamily="34" charset="-122"/>
                  <a:ea typeface="微软雅黑" panose="020B0503020204020204" pitchFamily="34" charset="-122"/>
                </a:rPr>
                <a:t>教师</a:t>
              </a:r>
            </a:p>
          </p:txBody>
        </p:sp>
        <p:sp>
          <p:nvSpPr>
            <p:cNvPr id="13" name="Rectangle 13"/>
            <p:cNvSpPr>
              <a:spLocks noChangeArrowheads="1"/>
            </p:cNvSpPr>
            <p:nvPr/>
          </p:nvSpPr>
          <p:spPr bwMode="auto">
            <a:xfrm>
              <a:off x="4516" y="13414"/>
              <a:ext cx="680" cy="340"/>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lgn="ctr">
                <a:spcBef>
                  <a:spcPct val="0"/>
                </a:spcBef>
              </a:pPr>
              <a:r>
                <a:rPr lang="zh-CN" altLang="en-US" b="0">
                  <a:solidFill>
                    <a:srgbClr val="0000FF"/>
                  </a:solidFill>
                  <a:latin typeface="微软雅黑" panose="020B0503020204020204" pitchFamily="34" charset="-122"/>
                  <a:ea typeface="微软雅黑" panose="020B0503020204020204" pitchFamily="34" charset="-122"/>
                </a:rPr>
                <a:t>科员</a:t>
              </a:r>
            </a:p>
          </p:txBody>
        </p:sp>
        <p:sp>
          <p:nvSpPr>
            <p:cNvPr id="14" name="Rectangle 14"/>
            <p:cNvSpPr>
              <a:spLocks noChangeArrowheads="1"/>
            </p:cNvSpPr>
            <p:nvPr/>
          </p:nvSpPr>
          <p:spPr bwMode="auto">
            <a:xfrm>
              <a:off x="5902" y="13428"/>
              <a:ext cx="680" cy="340"/>
            </a:xfrm>
            <a:prstGeom prst="rect">
              <a:avLst/>
            </a:prstGeom>
            <a:solidFill>
              <a:srgbClr val="FFFFFF"/>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lgn="ctr">
                <a:spcBef>
                  <a:spcPct val="0"/>
                </a:spcBef>
              </a:pPr>
              <a:r>
                <a:rPr lang="zh-CN" altLang="en-US" b="0">
                  <a:solidFill>
                    <a:srgbClr val="0000FF"/>
                  </a:solidFill>
                  <a:latin typeface="微软雅黑" panose="020B0503020204020204" pitchFamily="34" charset="-122"/>
                  <a:ea typeface="微软雅黑" panose="020B0503020204020204" pitchFamily="34" charset="-122"/>
                </a:rPr>
                <a:t>研究员</a:t>
              </a:r>
            </a:p>
          </p:txBody>
        </p:sp>
        <p:sp>
          <p:nvSpPr>
            <p:cNvPr id="15" name="Line 15"/>
            <p:cNvSpPr>
              <a:spLocks noChangeShapeType="1"/>
            </p:cNvSpPr>
            <p:nvPr/>
          </p:nvSpPr>
          <p:spPr bwMode="auto">
            <a:xfrm>
              <a:off x="4848" y="12108"/>
              <a:ext cx="0" cy="27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6" name="Line 16"/>
            <p:cNvSpPr>
              <a:spLocks noChangeShapeType="1"/>
            </p:cNvSpPr>
            <p:nvPr/>
          </p:nvSpPr>
          <p:spPr bwMode="auto">
            <a:xfrm>
              <a:off x="3434" y="12232"/>
              <a:ext cx="2835"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7" name="Line 17"/>
            <p:cNvSpPr>
              <a:spLocks noChangeShapeType="1"/>
            </p:cNvSpPr>
            <p:nvPr/>
          </p:nvSpPr>
          <p:spPr bwMode="auto">
            <a:xfrm>
              <a:off x="3434" y="12246"/>
              <a:ext cx="0" cy="17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8" name="Line 18"/>
            <p:cNvSpPr>
              <a:spLocks noChangeShapeType="1"/>
            </p:cNvSpPr>
            <p:nvPr/>
          </p:nvSpPr>
          <p:spPr bwMode="auto">
            <a:xfrm>
              <a:off x="6248" y="12232"/>
              <a:ext cx="0" cy="17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9" name="Line 19"/>
            <p:cNvSpPr>
              <a:spLocks noChangeShapeType="1"/>
            </p:cNvSpPr>
            <p:nvPr/>
          </p:nvSpPr>
          <p:spPr bwMode="auto">
            <a:xfrm>
              <a:off x="3408" y="12738"/>
              <a:ext cx="0" cy="17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0" name="Line 20"/>
            <p:cNvSpPr>
              <a:spLocks noChangeShapeType="1"/>
            </p:cNvSpPr>
            <p:nvPr/>
          </p:nvSpPr>
          <p:spPr bwMode="auto">
            <a:xfrm>
              <a:off x="4848" y="12734"/>
              <a:ext cx="0" cy="17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1" name="Line 21"/>
            <p:cNvSpPr>
              <a:spLocks noChangeShapeType="1"/>
            </p:cNvSpPr>
            <p:nvPr/>
          </p:nvSpPr>
          <p:spPr bwMode="auto">
            <a:xfrm>
              <a:off x="6234" y="12746"/>
              <a:ext cx="0" cy="17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2" name="Line 22"/>
            <p:cNvSpPr>
              <a:spLocks noChangeShapeType="1"/>
            </p:cNvSpPr>
            <p:nvPr/>
          </p:nvSpPr>
          <p:spPr bwMode="auto">
            <a:xfrm>
              <a:off x="3394" y="13230"/>
              <a:ext cx="0" cy="17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3" name="Line 23"/>
            <p:cNvSpPr>
              <a:spLocks noChangeShapeType="1"/>
            </p:cNvSpPr>
            <p:nvPr/>
          </p:nvSpPr>
          <p:spPr bwMode="auto">
            <a:xfrm>
              <a:off x="4850" y="13234"/>
              <a:ext cx="0" cy="17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4" name="Line 24"/>
            <p:cNvSpPr>
              <a:spLocks noChangeShapeType="1"/>
            </p:cNvSpPr>
            <p:nvPr/>
          </p:nvSpPr>
          <p:spPr bwMode="auto">
            <a:xfrm>
              <a:off x="6234" y="13262"/>
              <a:ext cx="0" cy="17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grpSp>
      <p:sp>
        <p:nvSpPr>
          <p:cNvPr id="25" name="矩形 24"/>
          <p:cNvSpPr/>
          <p:nvPr/>
        </p:nvSpPr>
        <p:spPr>
          <a:xfrm>
            <a:off x="1011694" y="423293"/>
            <a:ext cx="10178819" cy="2308324"/>
          </a:xfrm>
          <a:prstGeom prst="rect">
            <a:avLst/>
          </a:prstGeom>
        </p:spPr>
        <p:txBody>
          <a:bodyPr wrap="square">
            <a:spAutoFit/>
          </a:bodyPr>
          <a:lstStyle/>
          <a:p>
            <a:pPr algn="just">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层次模型</a:t>
            </a:r>
            <a:r>
              <a:rPr lang="en-US" altLang="zh-CN" sz="2400" dirty="0" smtClean="0">
                <a:solidFill>
                  <a:srgbClr val="E91BF9"/>
                </a:solidFill>
                <a:latin typeface="微软雅黑" panose="020B0503020204020204" pitchFamily="34" charset="-122"/>
                <a:ea typeface="微软雅黑" panose="020B0503020204020204" pitchFamily="34" charset="-122"/>
              </a:rPr>
              <a:t>(Hierarchical Model)</a:t>
            </a:r>
            <a:endParaRPr lang="en-US" altLang="zh-CN" sz="2400" dirty="0" smtClean="0">
              <a:solidFill>
                <a:srgbClr val="E91BF9"/>
              </a:solidFill>
              <a:latin typeface="微软雅黑" panose="020B0503020204020204" pitchFamily="34" charset="-122"/>
              <a:ea typeface="微软雅黑" panose="020B0503020204020204" pitchFamily="34" charset="-122"/>
              <a:sym typeface="Symbol" panose="05050102010706020507" pitchFamily="18" charset="2"/>
            </a:endParaRPr>
          </a:p>
          <a:p>
            <a:pPr algn="just">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满足下面两个条件的基本层次联系的集合为层次模型。</a:t>
            </a:r>
          </a:p>
          <a:p>
            <a:pPr algn="just">
              <a:lnSpc>
                <a:spcPct val="150000"/>
              </a:lnSpc>
              <a:spcBef>
                <a:spcPct val="0"/>
              </a:spcBef>
              <a:buFontTx/>
              <a:buNone/>
            </a:pPr>
            <a:r>
              <a:rPr lang="en-US" altLang="zh-CN" sz="2400" dirty="0" smtClean="0">
                <a:solidFill>
                  <a:srgbClr val="6600FF"/>
                </a:solidFill>
                <a:latin typeface="微软雅黑" panose="020B0503020204020204" pitchFamily="34" charset="-122"/>
                <a:ea typeface="微软雅黑" panose="020B0503020204020204" pitchFamily="34" charset="-122"/>
                <a:sym typeface="Symbol" panose="05050102010706020507" pitchFamily="18" charset="2"/>
              </a:rPr>
              <a:t>(1) </a:t>
            </a:r>
            <a:r>
              <a:rPr lang="zh-CN" altLang="en-US" sz="2400" dirty="0" smtClean="0">
                <a:solidFill>
                  <a:srgbClr val="6600FF"/>
                </a:solidFill>
                <a:latin typeface="微软雅黑" panose="020B0503020204020204" pitchFamily="34" charset="-122"/>
                <a:ea typeface="微软雅黑" panose="020B0503020204020204" pitchFamily="34" charset="-122"/>
                <a:sym typeface="Symbol" panose="05050102010706020507" pitchFamily="18" charset="2"/>
              </a:rPr>
              <a:t>有且只有一个结点没有双亲(</a:t>
            </a:r>
            <a:r>
              <a:rPr lang="en-US" altLang="zh-CN" sz="2400" dirty="0" smtClean="0">
                <a:solidFill>
                  <a:srgbClr val="6600FF"/>
                </a:solidFill>
                <a:latin typeface="微软雅黑" panose="020B0503020204020204" pitchFamily="34" charset="-122"/>
                <a:ea typeface="微软雅黑" panose="020B0503020204020204" pitchFamily="34" charset="-122"/>
                <a:sym typeface="Symbol" panose="05050102010706020507" pitchFamily="18" charset="2"/>
              </a:rPr>
              <a:t>Parent)</a:t>
            </a:r>
            <a:r>
              <a:rPr lang="zh-CN" altLang="en-US" sz="2400" dirty="0" smtClean="0">
                <a:solidFill>
                  <a:srgbClr val="6600FF"/>
                </a:solidFill>
                <a:latin typeface="微软雅黑" panose="020B0503020204020204" pitchFamily="34" charset="-122"/>
                <a:ea typeface="微软雅黑" panose="020B0503020204020204" pitchFamily="34" charset="-122"/>
                <a:sym typeface="Symbol" panose="05050102010706020507" pitchFamily="18" charset="2"/>
              </a:rPr>
              <a:t>结点，这个结点称为根结点；</a:t>
            </a:r>
          </a:p>
          <a:p>
            <a:pPr>
              <a:lnSpc>
                <a:spcPct val="150000"/>
              </a:lnSpc>
              <a:spcBef>
                <a:spcPct val="0"/>
              </a:spcBef>
              <a:buFontTx/>
              <a:buNone/>
            </a:pPr>
            <a:r>
              <a:rPr lang="en-US" altLang="zh-CN" sz="2400" dirty="0" smtClean="0">
                <a:solidFill>
                  <a:srgbClr val="6600FF"/>
                </a:solidFill>
                <a:latin typeface="微软雅黑" panose="020B0503020204020204" pitchFamily="34" charset="-122"/>
                <a:ea typeface="微软雅黑" panose="020B0503020204020204" pitchFamily="34" charset="-122"/>
                <a:sym typeface="Symbol" panose="05050102010706020507" pitchFamily="18" charset="2"/>
              </a:rPr>
              <a:t>(2) </a:t>
            </a:r>
            <a:r>
              <a:rPr lang="zh-CN" altLang="en-US" sz="2400" dirty="0" smtClean="0">
                <a:solidFill>
                  <a:srgbClr val="6600FF"/>
                </a:solidFill>
                <a:latin typeface="微软雅黑" panose="020B0503020204020204" pitchFamily="34" charset="-122"/>
                <a:ea typeface="微软雅黑" panose="020B0503020204020204" pitchFamily="34" charset="-122"/>
                <a:sym typeface="Symbol" panose="05050102010706020507" pitchFamily="18" charset="2"/>
              </a:rPr>
              <a:t>除根结点以外的其他结点有且只有一个双亲结点与之相连。 </a:t>
            </a:r>
            <a:r>
              <a:rPr lang="en-US" altLang="zh-CN" sz="2400" dirty="0" smtClean="0">
                <a:solidFill>
                  <a:srgbClr val="6600FF"/>
                </a:solidFill>
                <a:latin typeface="微软雅黑" panose="020B0503020204020204" pitchFamily="34" charset="-122"/>
                <a:ea typeface="微软雅黑" panose="020B0503020204020204" pitchFamily="34" charset="-122"/>
                <a:sym typeface="Symbol" panose="05050102010706020507" pitchFamily="18" charset="2"/>
              </a:rPr>
              <a:t>    </a:t>
            </a:r>
            <a:endParaRPr lang="zh-CN" altLang="en-US" sz="2400" dirty="0">
              <a:solidFill>
                <a:srgbClr val="6600FF"/>
              </a:solidFill>
              <a:latin typeface="微软雅黑" panose="020B0503020204020204" pitchFamily="34" charset="-122"/>
              <a:ea typeface="微软雅黑" panose="020B0503020204020204" pitchFamily="34" charset="-122"/>
              <a:sym typeface="Symbol" panose="05050102010706020507" pitchFamily="18" charset="2"/>
            </a:endParaRPr>
          </a:p>
        </p:txBody>
      </p:sp>
    </p:spTree>
    <p:extLst>
      <p:ext uri="{BB962C8B-B14F-4D97-AF65-F5344CB8AC3E}">
        <p14:creationId xmlns:p14="http://schemas.microsoft.com/office/powerpoint/2010/main" val="22534824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193" y="482967"/>
            <a:ext cx="10249989" cy="5632311"/>
          </a:xfrm>
          <a:prstGeom prst="rect">
            <a:avLst/>
          </a:prstGeom>
        </p:spPr>
        <p:txBody>
          <a:bodyPr wrap="square">
            <a:spAutoFit/>
          </a:bodyPr>
          <a:lstStyle/>
          <a:p>
            <a:pPr algn="just">
              <a:lnSpc>
                <a:spcPct val="150000"/>
              </a:lnSpc>
              <a:spcBef>
                <a:spcPct val="0"/>
              </a:spcBef>
            </a:pPr>
            <a:r>
              <a:rPr lang="zh-CN" altLang="en-US" sz="2400" dirty="0" smtClean="0">
                <a:solidFill>
                  <a:srgbClr val="6600FF"/>
                </a:solidFill>
                <a:latin typeface="微软雅黑" panose="020B0503020204020204" pitchFamily="34" charset="-122"/>
                <a:ea typeface="微软雅黑" panose="020B0503020204020204" pitchFamily="34" charset="-122"/>
              </a:rPr>
              <a:t>层次模型</a:t>
            </a:r>
            <a:r>
              <a:rPr lang="en-US" altLang="zh-CN" sz="2400" dirty="0" smtClean="0">
                <a:solidFill>
                  <a:srgbClr val="6600FF"/>
                </a:solidFill>
                <a:latin typeface="微软雅黑" panose="020B0503020204020204" pitchFamily="34" charset="-122"/>
                <a:ea typeface="微软雅黑" panose="020B0503020204020204" pitchFamily="34" charset="-122"/>
              </a:rPr>
              <a:t>(Hierarchical Model)</a:t>
            </a:r>
            <a:endParaRPr lang="en-US" altLang="zh-CN" sz="2400" dirty="0" smtClean="0">
              <a:solidFill>
                <a:srgbClr val="6600FF"/>
              </a:solidFill>
              <a:latin typeface="微软雅黑" panose="020B0503020204020204" pitchFamily="34" charset="-122"/>
              <a:ea typeface="微软雅黑" panose="020B0503020204020204" pitchFamily="34" charset="-122"/>
              <a:sym typeface="Symbol" panose="05050102010706020507" pitchFamily="18" charset="2"/>
            </a:endParaRPr>
          </a:p>
          <a:p>
            <a:pPr algn="just">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sym typeface="Symbol" panose="05050102010706020507" pitchFamily="18" charset="2"/>
              </a:rPr>
              <a:t>层次模型的优点：</a:t>
            </a:r>
          </a:p>
          <a:p>
            <a:pPr algn="just">
              <a:lnSpc>
                <a:spcPct val="150000"/>
              </a:lnSpc>
              <a:spcBef>
                <a:spcPct val="0"/>
              </a:spcBef>
              <a:buFontTx/>
              <a:buNone/>
            </a:pP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模型比较简单，使用较方便。</a:t>
            </a:r>
          </a:p>
          <a:p>
            <a:pPr algn="just">
              <a:lnSpc>
                <a:spcPct val="150000"/>
              </a:lnSpc>
              <a:spcBef>
                <a:spcPct val="0"/>
              </a:spcBef>
              <a:buFontTx/>
              <a:buNone/>
            </a:pP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对于实体间联系固定且预先定义好的应用系统，层次模型性能优于关系模型，不低于网状模型。</a:t>
            </a:r>
          </a:p>
          <a:p>
            <a:pPr algn="just">
              <a:lnSpc>
                <a:spcPct val="150000"/>
              </a:lnSpc>
              <a:spcBef>
                <a:spcPct val="0"/>
              </a:spcBef>
              <a:buFontTx/>
              <a:buNone/>
            </a:pP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层次数据模型提供了良好的完整性支持。</a:t>
            </a:r>
          </a:p>
          <a:p>
            <a:pPr algn="just">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层次模型的缺点:</a:t>
            </a:r>
          </a:p>
          <a:p>
            <a:pPr algn="just">
              <a:lnSpc>
                <a:spcPct val="150000"/>
              </a:lnSpc>
              <a:spcBef>
                <a:spcPct val="0"/>
              </a:spcBef>
              <a:buFont typeface="Symbol" panose="05050102010706020507" pitchFamily="18" charset="2"/>
              <a:buChar char="·"/>
            </a:pP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只能表示1:</a:t>
            </a:r>
            <a:r>
              <a:rPr lang="en-US" altLang="zh-CN"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n</a:t>
            </a: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联系，虽有辅助手段实现</a:t>
            </a:r>
            <a:r>
              <a:rPr lang="en-US" altLang="zh-CN"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m:n</a:t>
            </a: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联系，但方法笨拙和复杂，不易掌握。</a:t>
            </a:r>
          </a:p>
          <a:p>
            <a:pPr algn="just">
              <a:lnSpc>
                <a:spcPct val="150000"/>
              </a:lnSpc>
              <a:spcBef>
                <a:spcPct val="0"/>
              </a:spcBef>
              <a:buFont typeface="Symbol" panose="05050102010706020507" pitchFamily="18" charset="2"/>
              <a:buChar char="·"/>
            </a:pP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数据的查询和更新操作也很复杂，导致应用程序编写困难。 </a:t>
            </a:r>
            <a:endPar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endParaRPr>
          </a:p>
        </p:txBody>
      </p:sp>
    </p:spTree>
    <p:extLst>
      <p:ext uri="{BB962C8B-B14F-4D97-AF65-F5344CB8AC3E}">
        <p14:creationId xmlns:p14="http://schemas.microsoft.com/office/powerpoint/2010/main" val="40590890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2675711" y="3076300"/>
            <a:ext cx="3429000" cy="1828800"/>
            <a:chOff x="2340" y="3108"/>
            <a:chExt cx="2388" cy="1674"/>
          </a:xfrm>
        </p:grpSpPr>
        <p:sp>
          <p:nvSpPr>
            <p:cNvPr id="5" name="Text Box 5"/>
            <p:cNvSpPr txBox="1">
              <a:spLocks noChangeArrowheads="1"/>
            </p:cNvSpPr>
            <p:nvPr/>
          </p:nvSpPr>
          <p:spPr bwMode="auto">
            <a:xfrm>
              <a:off x="3242" y="4288"/>
              <a:ext cx="388" cy="278"/>
            </a:xfrm>
            <a:prstGeom prst="rect">
              <a:avLst/>
            </a:prstGeom>
            <a:noFill/>
            <a:ln w="635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0"/>
                </a:spcBef>
              </a:pPr>
              <a:r>
                <a:rPr lang="zh-CN" altLang="en-US" b="0">
                  <a:solidFill>
                    <a:srgbClr val="0000FF"/>
                  </a:solidFill>
                  <a:latin typeface="微软雅黑" panose="020B0503020204020204" pitchFamily="34" charset="-122"/>
                  <a:ea typeface="微软雅黑" panose="020B0503020204020204" pitchFamily="34" charset="-122"/>
                </a:rPr>
                <a:t>上课</a:t>
              </a:r>
            </a:p>
          </p:txBody>
        </p:sp>
        <p:sp>
          <p:nvSpPr>
            <p:cNvPr id="6" name="Text Box 6"/>
            <p:cNvSpPr txBox="1">
              <a:spLocks noChangeArrowheads="1"/>
            </p:cNvSpPr>
            <p:nvPr/>
          </p:nvSpPr>
          <p:spPr bwMode="auto">
            <a:xfrm>
              <a:off x="4280" y="4164"/>
              <a:ext cx="388" cy="278"/>
            </a:xfrm>
            <a:prstGeom prst="rect">
              <a:avLst/>
            </a:prstGeom>
            <a:noFill/>
            <a:ln w="635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0"/>
                </a:spcBef>
              </a:pPr>
              <a:r>
                <a:rPr lang="zh-CN" altLang="en-US" b="0">
                  <a:solidFill>
                    <a:srgbClr val="0000FF"/>
                  </a:solidFill>
                  <a:latin typeface="微软雅黑" panose="020B0503020204020204" pitchFamily="34" charset="-122"/>
                  <a:ea typeface="微软雅黑" panose="020B0503020204020204" pitchFamily="34" charset="-122"/>
                </a:rPr>
                <a:t>有</a:t>
              </a:r>
            </a:p>
          </p:txBody>
        </p:sp>
        <p:sp>
          <p:nvSpPr>
            <p:cNvPr id="7" name="Text Box 7"/>
            <p:cNvSpPr txBox="1">
              <a:spLocks noChangeArrowheads="1"/>
            </p:cNvSpPr>
            <p:nvPr/>
          </p:nvSpPr>
          <p:spPr bwMode="auto">
            <a:xfrm>
              <a:off x="4016" y="3456"/>
              <a:ext cx="388" cy="278"/>
            </a:xfrm>
            <a:prstGeom prst="rect">
              <a:avLst/>
            </a:prstGeom>
            <a:noFill/>
            <a:ln w="635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0"/>
                </a:spcBef>
              </a:pPr>
              <a:r>
                <a:rPr lang="zh-CN" altLang="en-US" b="0">
                  <a:solidFill>
                    <a:srgbClr val="0000FF"/>
                  </a:solidFill>
                  <a:latin typeface="微软雅黑" panose="020B0503020204020204" pitchFamily="34" charset="-122"/>
                  <a:ea typeface="微软雅黑" panose="020B0503020204020204" pitchFamily="34" charset="-122"/>
                </a:rPr>
                <a:t>有</a:t>
              </a:r>
            </a:p>
          </p:txBody>
        </p:sp>
        <p:sp>
          <p:nvSpPr>
            <p:cNvPr id="8" name="Text Box 8"/>
            <p:cNvSpPr txBox="1">
              <a:spLocks noChangeArrowheads="1"/>
            </p:cNvSpPr>
            <p:nvPr/>
          </p:nvSpPr>
          <p:spPr bwMode="auto">
            <a:xfrm>
              <a:off x="3518" y="3554"/>
              <a:ext cx="388" cy="278"/>
            </a:xfrm>
            <a:prstGeom prst="rect">
              <a:avLst/>
            </a:prstGeom>
            <a:noFill/>
            <a:ln w="635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0"/>
                </a:spcBef>
              </a:pPr>
              <a:r>
                <a:rPr lang="zh-CN" altLang="en-US" b="0">
                  <a:solidFill>
                    <a:srgbClr val="0000FF"/>
                  </a:solidFill>
                  <a:latin typeface="微软雅黑" panose="020B0503020204020204" pitchFamily="34" charset="-122"/>
                  <a:ea typeface="微软雅黑" panose="020B0503020204020204" pitchFamily="34" charset="-122"/>
                </a:rPr>
                <a:t>管理</a:t>
              </a:r>
            </a:p>
          </p:txBody>
        </p:sp>
        <p:sp>
          <p:nvSpPr>
            <p:cNvPr id="9" name="Text Box 9"/>
            <p:cNvSpPr txBox="1">
              <a:spLocks noChangeArrowheads="1"/>
            </p:cNvSpPr>
            <p:nvPr/>
          </p:nvSpPr>
          <p:spPr bwMode="auto">
            <a:xfrm>
              <a:off x="2478" y="3538"/>
              <a:ext cx="388" cy="278"/>
            </a:xfrm>
            <a:prstGeom prst="rect">
              <a:avLst/>
            </a:prstGeom>
            <a:noFill/>
            <a:ln w="635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0"/>
                </a:spcBef>
              </a:pPr>
              <a:r>
                <a:rPr lang="zh-CN" altLang="en-US" b="0">
                  <a:solidFill>
                    <a:srgbClr val="0000FF"/>
                  </a:solidFill>
                  <a:latin typeface="微软雅黑" panose="020B0503020204020204" pitchFamily="34" charset="-122"/>
                  <a:ea typeface="微软雅黑" panose="020B0503020204020204" pitchFamily="34" charset="-122"/>
                </a:rPr>
                <a:t>住着</a:t>
              </a:r>
            </a:p>
          </p:txBody>
        </p:sp>
        <p:grpSp>
          <p:nvGrpSpPr>
            <p:cNvPr id="10" name="Group 10"/>
            <p:cNvGrpSpPr>
              <a:grpSpLocks/>
            </p:cNvGrpSpPr>
            <p:nvPr/>
          </p:nvGrpSpPr>
          <p:grpSpPr bwMode="auto">
            <a:xfrm>
              <a:off x="2340" y="3108"/>
              <a:ext cx="2388" cy="1674"/>
              <a:chOff x="2340" y="3108"/>
              <a:chExt cx="2388" cy="1674"/>
            </a:xfrm>
          </p:grpSpPr>
          <p:sp>
            <p:nvSpPr>
              <p:cNvPr id="13" name="Rectangle 11"/>
              <p:cNvSpPr>
                <a:spLocks noChangeArrowheads="1"/>
              </p:cNvSpPr>
              <p:nvPr/>
            </p:nvSpPr>
            <p:spPr bwMode="auto">
              <a:xfrm>
                <a:off x="2340" y="3108"/>
                <a:ext cx="794" cy="340"/>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spcBef>
                    <a:spcPct val="0"/>
                  </a:spcBef>
                </a:pPr>
                <a:r>
                  <a:rPr lang="zh-CN" altLang="en-US" b="0">
                    <a:solidFill>
                      <a:srgbClr val="0000FF"/>
                    </a:solidFill>
                    <a:latin typeface="微软雅黑" panose="020B0503020204020204" pitchFamily="34" charset="-122"/>
                    <a:ea typeface="微软雅黑" panose="020B0503020204020204" pitchFamily="34" charset="-122"/>
                  </a:rPr>
                  <a:t>学生宿舍</a:t>
                </a:r>
              </a:p>
            </p:txBody>
          </p:sp>
          <p:sp>
            <p:nvSpPr>
              <p:cNvPr id="14" name="Rectangle 12"/>
              <p:cNvSpPr>
                <a:spLocks noChangeArrowheads="1"/>
              </p:cNvSpPr>
              <p:nvPr/>
            </p:nvSpPr>
            <p:spPr bwMode="auto">
              <a:xfrm>
                <a:off x="3352" y="3108"/>
                <a:ext cx="794" cy="340"/>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spcBef>
                    <a:spcPct val="0"/>
                  </a:spcBef>
                </a:pPr>
                <a:r>
                  <a:rPr lang="zh-CN" altLang="en-US" b="0">
                    <a:solidFill>
                      <a:srgbClr val="0000FF"/>
                    </a:solidFill>
                    <a:latin typeface="微软雅黑" panose="020B0503020204020204" pitchFamily="34" charset="-122"/>
                    <a:ea typeface="微软雅黑" panose="020B0503020204020204" pitchFamily="34" charset="-122"/>
                  </a:rPr>
                  <a:t>专业系</a:t>
                </a:r>
              </a:p>
            </p:txBody>
          </p:sp>
          <p:sp>
            <p:nvSpPr>
              <p:cNvPr id="15" name="Rectangle 13"/>
              <p:cNvSpPr>
                <a:spLocks noChangeArrowheads="1"/>
              </p:cNvSpPr>
              <p:nvPr/>
            </p:nvSpPr>
            <p:spPr bwMode="auto">
              <a:xfrm>
                <a:off x="2864" y="3810"/>
                <a:ext cx="794" cy="340"/>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spcBef>
                    <a:spcPct val="0"/>
                  </a:spcBef>
                </a:pPr>
                <a:r>
                  <a:rPr lang="zh-CN" altLang="en-US" b="0">
                    <a:solidFill>
                      <a:srgbClr val="0000FF"/>
                    </a:solidFill>
                    <a:latin typeface="微软雅黑" panose="020B0503020204020204" pitchFamily="34" charset="-122"/>
                    <a:ea typeface="微软雅黑" panose="020B0503020204020204" pitchFamily="34" charset="-122"/>
                  </a:rPr>
                  <a:t>学生</a:t>
                </a:r>
              </a:p>
            </p:txBody>
          </p:sp>
          <p:sp>
            <p:nvSpPr>
              <p:cNvPr id="16" name="Rectangle 14"/>
              <p:cNvSpPr>
                <a:spLocks noChangeArrowheads="1"/>
              </p:cNvSpPr>
              <p:nvPr/>
            </p:nvSpPr>
            <p:spPr bwMode="auto">
              <a:xfrm>
                <a:off x="3934" y="3810"/>
                <a:ext cx="794" cy="340"/>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spcBef>
                    <a:spcPct val="0"/>
                  </a:spcBef>
                </a:pPr>
                <a:r>
                  <a:rPr lang="zh-CN" altLang="en-US" b="0" dirty="0">
                    <a:solidFill>
                      <a:srgbClr val="0000FF"/>
                    </a:solidFill>
                    <a:latin typeface="微软雅黑" panose="020B0503020204020204" pitchFamily="34" charset="-122"/>
                    <a:ea typeface="微软雅黑" panose="020B0503020204020204" pitchFamily="34" charset="-122"/>
                  </a:rPr>
                  <a:t>教研室</a:t>
                </a:r>
              </a:p>
            </p:txBody>
          </p:sp>
          <p:sp>
            <p:nvSpPr>
              <p:cNvPr id="17" name="Rectangle 15"/>
              <p:cNvSpPr>
                <a:spLocks noChangeArrowheads="1"/>
              </p:cNvSpPr>
              <p:nvPr/>
            </p:nvSpPr>
            <p:spPr bwMode="auto">
              <a:xfrm>
                <a:off x="3920" y="4442"/>
                <a:ext cx="794" cy="340"/>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0" bIns="0"/>
              <a:lstStyle/>
              <a:p>
                <a:pPr>
                  <a:spcBef>
                    <a:spcPct val="0"/>
                  </a:spcBef>
                </a:pPr>
                <a:r>
                  <a:rPr lang="zh-CN" altLang="en-US" b="0">
                    <a:solidFill>
                      <a:srgbClr val="0000FF"/>
                    </a:solidFill>
                    <a:latin typeface="微软雅黑" panose="020B0503020204020204" pitchFamily="34" charset="-122"/>
                    <a:ea typeface="微软雅黑" panose="020B0503020204020204" pitchFamily="34" charset="-122"/>
                  </a:rPr>
                  <a:t>教师</a:t>
                </a:r>
              </a:p>
            </p:txBody>
          </p:sp>
          <p:sp>
            <p:nvSpPr>
              <p:cNvPr id="18" name="Line 16"/>
              <p:cNvSpPr>
                <a:spLocks noChangeShapeType="1"/>
              </p:cNvSpPr>
              <p:nvPr/>
            </p:nvSpPr>
            <p:spPr bwMode="auto">
              <a:xfrm>
                <a:off x="2714" y="3456"/>
                <a:ext cx="454" cy="340"/>
              </a:xfrm>
              <a:prstGeom prst="line">
                <a:avLst/>
              </a:prstGeom>
              <a:noFill/>
              <a:ln w="63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9" name="Line 17"/>
              <p:cNvSpPr>
                <a:spLocks noChangeShapeType="1"/>
              </p:cNvSpPr>
              <p:nvPr/>
            </p:nvSpPr>
            <p:spPr bwMode="auto">
              <a:xfrm flipH="1">
                <a:off x="3268" y="3456"/>
                <a:ext cx="454" cy="340"/>
              </a:xfrm>
              <a:prstGeom prst="line">
                <a:avLst/>
              </a:prstGeom>
              <a:noFill/>
              <a:ln w="63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0" name="Line 18"/>
              <p:cNvSpPr>
                <a:spLocks noChangeShapeType="1"/>
              </p:cNvSpPr>
              <p:nvPr/>
            </p:nvSpPr>
            <p:spPr bwMode="auto">
              <a:xfrm>
                <a:off x="3856" y="3456"/>
                <a:ext cx="454" cy="340"/>
              </a:xfrm>
              <a:prstGeom prst="line">
                <a:avLst/>
              </a:prstGeom>
              <a:noFill/>
              <a:ln w="63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1" name="Line 19"/>
              <p:cNvSpPr>
                <a:spLocks noChangeShapeType="1"/>
              </p:cNvSpPr>
              <p:nvPr/>
            </p:nvSpPr>
            <p:spPr bwMode="auto">
              <a:xfrm>
                <a:off x="4322" y="4150"/>
                <a:ext cx="0" cy="283"/>
              </a:xfrm>
              <a:prstGeom prst="line">
                <a:avLst/>
              </a:prstGeom>
              <a:noFill/>
              <a:ln w="63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FF"/>
                  </a:solidFill>
                  <a:latin typeface="微软雅黑" panose="020B0503020204020204" pitchFamily="34" charset="-122"/>
                  <a:ea typeface="微软雅黑" panose="020B0503020204020204" pitchFamily="34" charset="-122"/>
                </a:endParaRPr>
              </a:p>
            </p:txBody>
          </p:sp>
        </p:grpSp>
        <p:sp>
          <p:nvSpPr>
            <p:cNvPr id="11" name="Line 20"/>
            <p:cNvSpPr>
              <a:spLocks noChangeShapeType="1"/>
            </p:cNvSpPr>
            <p:nvPr/>
          </p:nvSpPr>
          <p:spPr bwMode="auto">
            <a:xfrm flipH="1">
              <a:off x="3226" y="4610"/>
              <a:ext cx="68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2" name="Line 21"/>
            <p:cNvSpPr>
              <a:spLocks noChangeShapeType="1"/>
            </p:cNvSpPr>
            <p:nvPr/>
          </p:nvSpPr>
          <p:spPr bwMode="auto">
            <a:xfrm flipV="1">
              <a:off x="3240" y="4136"/>
              <a:ext cx="0" cy="454"/>
            </a:xfrm>
            <a:prstGeom prst="line">
              <a:avLst/>
            </a:prstGeom>
            <a:noFill/>
            <a:ln w="63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FF"/>
                </a:solidFill>
                <a:latin typeface="微软雅黑" panose="020B0503020204020204" pitchFamily="34" charset="-122"/>
                <a:ea typeface="微软雅黑" panose="020B0503020204020204" pitchFamily="34" charset="-122"/>
              </a:endParaRPr>
            </a:p>
          </p:txBody>
        </p:sp>
      </p:grpSp>
      <p:sp>
        <p:nvSpPr>
          <p:cNvPr id="22" name="矩形 21"/>
          <p:cNvSpPr/>
          <p:nvPr/>
        </p:nvSpPr>
        <p:spPr>
          <a:xfrm>
            <a:off x="780188" y="401556"/>
            <a:ext cx="10532246" cy="2308324"/>
          </a:xfrm>
          <a:prstGeom prst="rect">
            <a:avLst/>
          </a:prstGeom>
        </p:spPr>
        <p:txBody>
          <a:bodyPr wrap="square">
            <a:spAutoFit/>
          </a:bodyPr>
          <a:lstStyle/>
          <a:p>
            <a:pPr algn="just">
              <a:lnSpc>
                <a:spcPct val="150000"/>
              </a:lnSpc>
              <a:spcBef>
                <a:spcPct val="0"/>
              </a:spcBef>
            </a:pPr>
            <a:r>
              <a:rPr lang="zh-CN" altLang="en-US" sz="2400" dirty="0">
                <a:solidFill>
                  <a:srgbClr val="E91BF9"/>
                </a:solidFill>
                <a:latin typeface="微软雅黑" panose="020B0503020204020204" pitchFamily="34" charset="-122"/>
                <a:ea typeface="微软雅黑" panose="020B0503020204020204" pitchFamily="34" charset="-122"/>
              </a:rPr>
              <a:t>网状模型</a:t>
            </a:r>
            <a:r>
              <a:rPr lang="en-US" altLang="zh-CN" sz="2400" dirty="0">
                <a:solidFill>
                  <a:srgbClr val="E91BF9"/>
                </a:solidFill>
                <a:latin typeface="微软雅黑" panose="020B0503020204020204" pitchFamily="34" charset="-122"/>
                <a:ea typeface="微软雅黑" panose="020B0503020204020204" pitchFamily="34" charset="-122"/>
              </a:rPr>
              <a:t>(Network Model)</a:t>
            </a:r>
            <a:endParaRPr lang="en-US" altLang="zh-CN" sz="2400" dirty="0">
              <a:solidFill>
                <a:srgbClr val="E91BF9"/>
              </a:solidFill>
              <a:latin typeface="微软雅黑" panose="020B0503020204020204" pitchFamily="34" charset="-122"/>
              <a:ea typeface="微软雅黑" panose="020B0503020204020204" pitchFamily="34" charset="-122"/>
              <a:sym typeface="Symbol" panose="05050102010706020507" pitchFamily="18" charset="2"/>
            </a:endParaRPr>
          </a:p>
          <a:p>
            <a:pPr algn="just">
              <a:lnSpc>
                <a:spcPct val="150000"/>
              </a:lnSpc>
              <a:spcBef>
                <a:spcPct val="0"/>
              </a:spcBef>
            </a:pP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满足两个条件的基本层次联系的集合称为网状模型：</a:t>
            </a:r>
          </a:p>
          <a:p>
            <a:pPr algn="just">
              <a:lnSpc>
                <a:spcPct val="150000"/>
              </a:lnSpc>
              <a:spcBef>
                <a:spcPct val="0"/>
              </a:spcBef>
            </a:pPr>
            <a:r>
              <a:rPr lang="en-US" altLang="zh-CN"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1</a:t>
            </a: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）允许</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一个以上的结点无双亲</a:t>
            </a: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endParaRPr lang="en-US" altLang="zh-CN"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endParaRPr>
          </a:p>
          <a:p>
            <a:pPr algn="just">
              <a:lnSpc>
                <a:spcPct val="150000"/>
              </a:lnSpc>
              <a:spcBef>
                <a:spcPct val="0"/>
              </a:spcBef>
            </a:pP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2）一</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个结点可以有两个或两个以上的双亲。</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87341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8902" y="372484"/>
            <a:ext cx="10197737" cy="3970318"/>
          </a:xfrm>
          <a:prstGeom prst="rect">
            <a:avLst/>
          </a:prstGeom>
        </p:spPr>
        <p:txBody>
          <a:bodyPr wrap="square">
            <a:spAutoFit/>
          </a:bodyPr>
          <a:lstStyle/>
          <a:p>
            <a:pPr algn="just">
              <a:lnSpc>
                <a:spcPct val="150000"/>
              </a:lnSpc>
              <a:spcBef>
                <a:spcPct val="0"/>
              </a:spcBef>
              <a:buFontTx/>
              <a:buNone/>
            </a:pPr>
            <a:r>
              <a:rPr lang="zh-CN" altLang="en-US" sz="2400" dirty="0">
                <a:solidFill>
                  <a:srgbClr val="E91BF9"/>
                </a:solidFill>
                <a:latin typeface="微软雅黑" panose="020B0503020204020204" pitchFamily="34" charset="-122"/>
                <a:ea typeface="微软雅黑" panose="020B0503020204020204" pitchFamily="34" charset="-122"/>
                <a:sym typeface="Symbol" panose="05050102010706020507" pitchFamily="18" charset="2"/>
              </a:rPr>
              <a:t>(2) 网状数据模型的优点：</a:t>
            </a:r>
          </a:p>
          <a:p>
            <a:pPr algn="just">
              <a:lnSpc>
                <a:spcPct val="150000"/>
              </a:lnSpc>
              <a:spcBef>
                <a:spcPct val="0"/>
              </a:spcBef>
              <a:buFontTx/>
              <a:buNone/>
            </a:pP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能够更为直接地描述现实世界，如一个结点可以有多个双亲。</a:t>
            </a:r>
          </a:p>
          <a:p>
            <a:pPr algn="just">
              <a:lnSpc>
                <a:spcPct val="150000"/>
              </a:lnSpc>
              <a:spcBef>
                <a:spcPct val="0"/>
              </a:spcBef>
              <a:buFontTx/>
              <a:buNone/>
            </a:pP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具有良好的性能，存取效率较高</a:t>
            </a:r>
            <a:r>
              <a:rPr lang="zh-CN" altLang="en-US" sz="2400"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400" dirty="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algn="just">
              <a:lnSpc>
                <a:spcPct val="150000"/>
              </a:lnSpc>
              <a:spcBef>
                <a:spcPct val="0"/>
              </a:spcBef>
              <a:buFontTx/>
              <a:buNone/>
            </a:pPr>
            <a:r>
              <a:rPr lang="zh-CN" altLang="en-US" sz="2400" dirty="0">
                <a:solidFill>
                  <a:srgbClr val="E91BF9"/>
                </a:solidFill>
                <a:latin typeface="微软雅黑" panose="020B0503020204020204" pitchFamily="34" charset="-122"/>
                <a:ea typeface="微软雅黑" panose="020B0503020204020204" pitchFamily="34" charset="-122"/>
                <a:sym typeface="Symbol" panose="05050102010706020507" pitchFamily="18" charset="2"/>
              </a:rPr>
              <a:t>(3) 网状数据模型的缺点：</a:t>
            </a:r>
          </a:p>
          <a:p>
            <a:pPr algn="just">
              <a:lnSpc>
                <a:spcPct val="150000"/>
              </a:lnSpc>
              <a:spcBef>
                <a:spcPct val="0"/>
              </a:spcBef>
              <a:buFontTx/>
              <a:buNone/>
            </a:pP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结构比较复杂，不利于最终用户掌握。</a:t>
            </a:r>
          </a:p>
          <a:p>
            <a:pPr algn="just">
              <a:lnSpc>
                <a:spcPct val="150000"/>
              </a:lnSpc>
              <a:spcBef>
                <a:spcPct val="0"/>
              </a:spcBef>
              <a:buFontTx/>
              <a:buNone/>
            </a:pP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其</a:t>
            </a:r>
            <a:r>
              <a:rPr lang="en-US" altLang="zh-CN"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DDL，DML</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语言复杂，用户不容易使用。</a:t>
            </a:r>
          </a:p>
          <a:p>
            <a:pPr algn="just">
              <a:lnSpc>
                <a:spcPct val="150000"/>
              </a:lnSpc>
              <a:spcBef>
                <a:spcPct val="0"/>
              </a:spcBef>
              <a:buFontTx/>
              <a:buNone/>
            </a:pP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应用程序编写负担重 。</a:t>
            </a:r>
          </a:p>
        </p:txBody>
      </p:sp>
    </p:spTree>
    <p:extLst>
      <p:ext uri="{BB962C8B-B14F-4D97-AF65-F5344CB8AC3E}">
        <p14:creationId xmlns:p14="http://schemas.microsoft.com/office/powerpoint/2010/main" val="36520187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9863" y="452638"/>
            <a:ext cx="10128068" cy="5567037"/>
          </a:xfrm>
          <a:prstGeom prst="rect">
            <a:avLst/>
          </a:prstGeom>
        </p:spPr>
        <p:txBody>
          <a:bodyPr wrap="square">
            <a:spAutoFit/>
          </a:bodyPr>
          <a:lstStyle/>
          <a:p>
            <a:pPr>
              <a:lnSpc>
                <a:spcPct val="150000"/>
              </a:lnSpc>
              <a:spcBef>
                <a:spcPct val="0"/>
              </a:spcBef>
            </a:pPr>
            <a:r>
              <a:rPr lang="zh-CN" altLang="en-US" sz="2400" dirty="0">
                <a:solidFill>
                  <a:srgbClr val="E91BF9"/>
                </a:solidFill>
                <a:latin typeface="微软雅黑" panose="020B0503020204020204" pitchFamily="34" charset="-122"/>
                <a:ea typeface="微软雅黑" panose="020B0503020204020204" pitchFamily="34" charset="-122"/>
              </a:rPr>
              <a:t>关系模型</a:t>
            </a:r>
            <a:r>
              <a:rPr lang="en-US" altLang="zh-CN" sz="2400" dirty="0">
                <a:solidFill>
                  <a:srgbClr val="E91BF9"/>
                </a:solidFill>
                <a:latin typeface="微软雅黑" panose="020B0503020204020204" pitchFamily="34" charset="-122"/>
                <a:ea typeface="微软雅黑" panose="020B0503020204020204" pitchFamily="34" charset="-122"/>
              </a:rPr>
              <a:t>(1)</a:t>
            </a:r>
          </a:p>
          <a:p>
            <a:pPr>
              <a:lnSpc>
                <a:spcPct val="150000"/>
              </a:lnSpc>
              <a:spcBef>
                <a:spcPct val="0"/>
              </a:spcBef>
            </a:pPr>
            <a:r>
              <a:rPr lang="zh-CN" altLang="en-US" sz="2400" dirty="0" smtClean="0">
                <a:solidFill>
                  <a:srgbClr val="6600FF"/>
                </a:solidFill>
                <a:latin typeface="微软雅黑" panose="020B0503020204020204" pitchFamily="34" charset="-122"/>
                <a:ea typeface="微软雅黑" panose="020B0503020204020204" pitchFamily="34" charset="-122"/>
              </a:rPr>
              <a:t>关系</a:t>
            </a:r>
            <a:r>
              <a:rPr lang="zh-CN" altLang="en-US" sz="2400" dirty="0">
                <a:solidFill>
                  <a:srgbClr val="6600FF"/>
                </a:solidFill>
                <a:latin typeface="微软雅黑" panose="020B0503020204020204" pitchFamily="34" charset="-122"/>
                <a:ea typeface="微软雅黑" panose="020B0503020204020204" pitchFamily="34" charset="-122"/>
              </a:rPr>
              <a:t>模型的数据结构、数据</a:t>
            </a:r>
            <a:r>
              <a:rPr lang="zh-CN" altLang="en-US" sz="2400" dirty="0" smtClean="0">
                <a:solidFill>
                  <a:srgbClr val="6600FF"/>
                </a:solidFill>
                <a:latin typeface="微软雅黑" panose="020B0503020204020204" pitchFamily="34" charset="-122"/>
                <a:ea typeface="微软雅黑" panose="020B0503020204020204" pitchFamily="34" charset="-122"/>
              </a:rPr>
              <a:t>操作的</a:t>
            </a:r>
            <a:r>
              <a:rPr lang="zh-CN" altLang="en-US" sz="2400" dirty="0">
                <a:solidFill>
                  <a:srgbClr val="6600FF"/>
                </a:solidFill>
                <a:latin typeface="微软雅黑" panose="020B0503020204020204" pitchFamily="34" charset="-122"/>
                <a:ea typeface="微软雅黑" panose="020B0503020204020204" pitchFamily="34" charset="-122"/>
              </a:rPr>
              <a:t>一些概念如下：</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 ⑴ </a:t>
            </a:r>
            <a:r>
              <a:rPr lang="zh-CN" altLang="en-US" sz="2400" dirty="0">
                <a:solidFill>
                  <a:srgbClr val="0000FF"/>
                </a:solidFill>
                <a:latin typeface="微软雅黑" panose="020B0503020204020204" pitchFamily="34" charset="-122"/>
                <a:ea typeface="微软雅黑" panose="020B0503020204020204" pitchFamily="34" charset="-122"/>
              </a:rPr>
              <a:t>关系数据模型的数据结构：逻辑结构是一张二维表</a:t>
            </a:r>
            <a:r>
              <a:rPr lang="en-US" altLang="zh-CN" sz="2400" dirty="0">
                <a:solidFill>
                  <a:srgbClr val="0000FF"/>
                </a:solidFill>
                <a:latin typeface="微软雅黑" panose="020B0503020204020204" pitchFamily="34" charset="-122"/>
                <a:ea typeface="微软雅黑" panose="020B0503020204020204" pitchFamily="34" charset="-122"/>
              </a:rPr>
              <a:t>(Table</a:t>
            </a:r>
            <a:r>
              <a:rPr lang="zh-CN" altLang="en-US" sz="2400" dirty="0">
                <a:solidFill>
                  <a:srgbClr val="0000FF"/>
                </a:solidFill>
                <a:latin typeface="微软雅黑" panose="020B0503020204020204" pitchFamily="34" charset="-122"/>
                <a:ea typeface="微软雅黑" panose="020B0503020204020204" pitchFamily="34" charset="-122"/>
              </a:rPr>
              <a:t>，简称表</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，由行和列组成。其常用术语有：</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 ① </a:t>
            </a:r>
            <a:r>
              <a:rPr lang="zh-CN" altLang="en-US" sz="2400" dirty="0">
                <a:solidFill>
                  <a:srgbClr val="0000FF"/>
                </a:solidFill>
                <a:latin typeface="微软雅黑" panose="020B0503020204020204" pitchFamily="34" charset="-122"/>
                <a:ea typeface="微软雅黑" panose="020B0503020204020204" pitchFamily="34" charset="-122"/>
              </a:rPr>
              <a:t>关系模式</a:t>
            </a:r>
            <a:r>
              <a:rPr lang="en-US" altLang="zh-CN" sz="2400" dirty="0">
                <a:solidFill>
                  <a:srgbClr val="0000FF"/>
                </a:solidFill>
                <a:latin typeface="微软雅黑" panose="020B0503020204020204" pitchFamily="34" charset="-122"/>
                <a:ea typeface="微软雅黑" panose="020B0503020204020204" pitchFamily="34" charset="-122"/>
              </a:rPr>
              <a:t>(Relational Schema)</a:t>
            </a:r>
            <a:r>
              <a:rPr lang="zh-CN" altLang="en-US" sz="2400" dirty="0">
                <a:solidFill>
                  <a:srgbClr val="0000FF"/>
                </a:solidFill>
                <a:latin typeface="微软雅黑" panose="020B0503020204020204" pitchFamily="34" charset="-122"/>
                <a:ea typeface="微软雅黑" panose="020B0503020204020204" pitchFamily="34" charset="-122"/>
              </a:rPr>
              <a:t>：对应一个二维表的表头，它对应</a:t>
            </a:r>
            <a:r>
              <a:rPr lang="en-US" altLang="zh-CN" sz="2400" dirty="0">
                <a:solidFill>
                  <a:srgbClr val="0000FF"/>
                </a:solidFill>
                <a:latin typeface="微软雅黑" panose="020B0503020204020204" pitchFamily="34" charset="-122"/>
                <a:ea typeface="微软雅黑" panose="020B0503020204020204" pitchFamily="34" charset="-122"/>
              </a:rPr>
              <a:t>E-R</a:t>
            </a:r>
            <a:r>
              <a:rPr lang="zh-CN" altLang="en-US" sz="2400" dirty="0">
                <a:solidFill>
                  <a:srgbClr val="0000FF"/>
                </a:solidFill>
                <a:latin typeface="微软雅黑" panose="020B0503020204020204" pitchFamily="34" charset="-122"/>
                <a:ea typeface="微软雅黑" panose="020B0503020204020204" pitchFamily="34" charset="-122"/>
              </a:rPr>
              <a:t>模型中的实体型，是相对稳定的。</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 ② </a:t>
            </a:r>
            <a:r>
              <a:rPr lang="zh-CN" altLang="en-US" sz="2400" dirty="0">
                <a:solidFill>
                  <a:srgbClr val="0000FF"/>
                </a:solidFill>
                <a:latin typeface="微软雅黑" panose="020B0503020204020204" pitchFamily="34" charset="-122"/>
                <a:ea typeface="微软雅黑" panose="020B0503020204020204" pitchFamily="34" charset="-122"/>
              </a:rPr>
              <a:t>属性</a:t>
            </a:r>
            <a:r>
              <a:rPr lang="en-US" altLang="zh-CN" sz="2400" dirty="0">
                <a:solidFill>
                  <a:srgbClr val="0000FF"/>
                </a:solidFill>
                <a:latin typeface="微软雅黑" panose="020B0503020204020204" pitchFamily="34" charset="-122"/>
                <a:ea typeface="微软雅黑" panose="020B0503020204020204" pitchFamily="34" charset="-122"/>
              </a:rPr>
              <a:t>(Attribute)</a:t>
            </a:r>
            <a:r>
              <a:rPr lang="zh-CN" altLang="en-US" sz="2400" dirty="0">
                <a:solidFill>
                  <a:srgbClr val="0000FF"/>
                </a:solidFill>
                <a:latin typeface="微软雅黑" panose="020B0503020204020204" pitchFamily="34" charset="-122"/>
                <a:ea typeface="微软雅黑" panose="020B0503020204020204" pitchFamily="34" charset="-122"/>
              </a:rPr>
              <a:t>：二维表中的一列即为一个属性，给每一个属性起一个名称即属性名。它们与</a:t>
            </a:r>
            <a:r>
              <a:rPr lang="en-US" altLang="zh-CN" sz="2400" dirty="0">
                <a:solidFill>
                  <a:srgbClr val="0000FF"/>
                </a:solidFill>
                <a:latin typeface="微软雅黑" panose="020B0503020204020204" pitchFamily="34" charset="-122"/>
                <a:ea typeface="微软雅黑" panose="020B0503020204020204" pitchFamily="34" charset="-122"/>
              </a:rPr>
              <a:t>E-R</a:t>
            </a:r>
            <a:r>
              <a:rPr lang="zh-CN" altLang="en-US" sz="2400" dirty="0">
                <a:solidFill>
                  <a:srgbClr val="0000FF"/>
                </a:solidFill>
                <a:latin typeface="微软雅黑" panose="020B0503020204020204" pitchFamily="34" charset="-122"/>
                <a:ea typeface="微软雅黑" panose="020B0503020204020204" pitchFamily="34" charset="-122"/>
              </a:rPr>
              <a:t>模型中实体型的属性相同。</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 ③ </a:t>
            </a:r>
            <a:r>
              <a:rPr lang="zh-CN" altLang="en-US" sz="2400" dirty="0">
                <a:solidFill>
                  <a:srgbClr val="0000FF"/>
                </a:solidFill>
                <a:latin typeface="微软雅黑" panose="020B0503020204020204" pitchFamily="34" charset="-122"/>
                <a:ea typeface="微软雅黑" panose="020B0503020204020204" pitchFamily="34" charset="-122"/>
              </a:rPr>
              <a:t>关系</a:t>
            </a:r>
            <a:r>
              <a:rPr lang="en-US" altLang="zh-CN" sz="2400" dirty="0">
                <a:solidFill>
                  <a:srgbClr val="0000FF"/>
                </a:solidFill>
                <a:latin typeface="微软雅黑" panose="020B0503020204020204" pitchFamily="34" charset="-122"/>
                <a:ea typeface="微软雅黑" panose="020B0503020204020204" pitchFamily="34" charset="-122"/>
              </a:rPr>
              <a:t>(Relation)</a:t>
            </a:r>
            <a:r>
              <a:rPr lang="zh-CN" altLang="en-US" sz="2400" dirty="0">
                <a:solidFill>
                  <a:srgbClr val="0000FF"/>
                </a:solidFill>
                <a:latin typeface="微软雅黑" panose="020B0503020204020204" pitchFamily="34" charset="-122"/>
                <a:ea typeface="微软雅黑" panose="020B0503020204020204" pitchFamily="34" charset="-122"/>
              </a:rPr>
              <a:t>：对应通常所说的一张二维表，它与</a:t>
            </a:r>
            <a:r>
              <a:rPr lang="en-US" altLang="zh-CN" sz="2400" dirty="0">
                <a:solidFill>
                  <a:srgbClr val="0000FF"/>
                </a:solidFill>
                <a:latin typeface="微软雅黑" panose="020B0503020204020204" pitchFamily="34" charset="-122"/>
                <a:ea typeface="微软雅黑" panose="020B0503020204020204" pitchFamily="34" charset="-122"/>
              </a:rPr>
              <a:t>E-R</a:t>
            </a:r>
            <a:r>
              <a:rPr lang="zh-CN" altLang="en-US" sz="2400" dirty="0">
                <a:solidFill>
                  <a:srgbClr val="0000FF"/>
                </a:solidFill>
                <a:latin typeface="微软雅黑" panose="020B0503020204020204" pitchFamily="34" charset="-122"/>
                <a:ea typeface="微软雅黑" panose="020B0503020204020204" pitchFamily="34" charset="-122"/>
              </a:rPr>
              <a:t>模型中的实体集对应。</a:t>
            </a:r>
          </a:p>
        </p:txBody>
      </p:sp>
    </p:spTree>
    <p:extLst>
      <p:ext uri="{BB962C8B-B14F-4D97-AF65-F5344CB8AC3E}">
        <p14:creationId xmlns:p14="http://schemas.microsoft.com/office/powerpoint/2010/main" val="3642620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5027" y="327889"/>
            <a:ext cx="10101943" cy="5078313"/>
          </a:xfrm>
          <a:prstGeom prst="rect">
            <a:avLst/>
          </a:prstGeom>
        </p:spPr>
        <p:txBody>
          <a:bodyPr wrap="square">
            <a:spAutoFit/>
          </a:bodyPr>
          <a:lstStyle/>
          <a:p>
            <a:pPr>
              <a:lnSpc>
                <a:spcPct val="150000"/>
              </a:lnSpc>
              <a:spcBef>
                <a:spcPct val="0"/>
              </a:spcBef>
            </a:pPr>
            <a:r>
              <a:rPr lang="zh-CN" altLang="en-US" sz="2400" dirty="0">
                <a:solidFill>
                  <a:srgbClr val="E91BF9"/>
                </a:solidFill>
                <a:latin typeface="微软雅黑" panose="020B0503020204020204" pitchFamily="34" charset="-122"/>
                <a:ea typeface="微软雅黑" panose="020B0503020204020204" pitchFamily="34" charset="-122"/>
              </a:rPr>
              <a:t>关系模型</a:t>
            </a:r>
            <a:r>
              <a:rPr lang="en-US" altLang="zh-CN" sz="2400" dirty="0">
                <a:solidFill>
                  <a:srgbClr val="E91BF9"/>
                </a:solidFill>
                <a:latin typeface="微软雅黑" panose="020B0503020204020204" pitchFamily="34" charset="-122"/>
                <a:ea typeface="微软雅黑" panose="020B0503020204020204" pitchFamily="34" charset="-122"/>
              </a:rPr>
              <a:t>(2)</a:t>
            </a:r>
          </a:p>
          <a:p>
            <a:pPr>
              <a:lnSpc>
                <a:spcPct val="150000"/>
              </a:lnSpc>
              <a:spcBef>
                <a:spcPct val="0"/>
              </a:spcBef>
              <a:buFontTx/>
              <a:buNone/>
            </a:pPr>
            <a:r>
              <a:rPr lang="zh-CN" altLang="en-US" sz="2400" dirty="0">
                <a:solidFill>
                  <a:srgbClr val="0000FF"/>
                </a:solidFill>
                <a:latin typeface="微软雅黑" panose="020B0503020204020204" pitchFamily="34" charset="-122"/>
                <a:ea typeface="微软雅黑" panose="020B0503020204020204" pitchFamily="34" charset="-122"/>
              </a:rPr>
              <a:t>④</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6600FF"/>
                </a:solidFill>
                <a:latin typeface="微软雅黑" panose="020B0503020204020204" pitchFamily="34" charset="-122"/>
                <a:ea typeface="微软雅黑" panose="020B0503020204020204" pitchFamily="34" charset="-122"/>
              </a:rPr>
              <a:t>元组</a:t>
            </a:r>
            <a:r>
              <a:rPr lang="en-US" altLang="zh-CN" sz="2400" dirty="0">
                <a:solidFill>
                  <a:srgbClr val="6600FF"/>
                </a:solidFill>
                <a:latin typeface="微软雅黑" panose="020B0503020204020204" pitchFamily="34" charset="-122"/>
                <a:ea typeface="微软雅黑" panose="020B0503020204020204" pitchFamily="34" charset="-122"/>
              </a:rPr>
              <a:t>(Tuple)</a:t>
            </a:r>
            <a:r>
              <a:rPr lang="zh-CN" altLang="en-US" sz="2400" dirty="0">
                <a:solidFill>
                  <a:srgbClr val="0000FF"/>
                </a:solidFill>
                <a:latin typeface="微软雅黑" panose="020B0503020204020204" pitchFamily="34" charset="-122"/>
                <a:ea typeface="微软雅黑" panose="020B0503020204020204" pitchFamily="34" charset="-122"/>
              </a:rPr>
              <a:t>：二维表中除表头以外的一非空行即为一个元组，元组与</a:t>
            </a:r>
            <a:r>
              <a:rPr lang="en-US" altLang="zh-CN" sz="2400" dirty="0">
                <a:solidFill>
                  <a:srgbClr val="0000FF"/>
                </a:solidFill>
                <a:latin typeface="微软雅黑" panose="020B0503020204020204" pitchFamily="34" charset="-122"/>
                <a:ea typeface="微软雅黑" panose="020B0503020204020204" pitchFamily="34" charset="-122"/>
              </a:rPr>
              <a:t>E-R</a:t>
            </a:r>
            <a:r>
              <a:rPr lang="zh-CN" altLang="en-US" sz="2400" dirty="0">
                <a:solidFill>
                  <a:srgbClr val="0000FF"/>
                </a:solidFill>
                <a:latin typeface="微软雅黑" panose="020B0503020204020204" pitchFamily="34" charset="-122"/>
                <a:ea typeface="微软雅黑" panose="020B0503020204020204" pitchFamily="34" charset="-122"/>
              </a:rPr>
              <a:t>模型中的实体对应。</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⑤</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6600FF"/>
                </a:solidFill>
                <a:latin typeface="微软雅黑" panose="020B0503020204020204" pitchFamily="34" charset="-122"/>
                <a:ea typeface="微软雅黑" panose="020B0503020204020204" pitchFamily="34" charset="-122"/>
              </a:rPr>
              <a:t>候选键</a:t>
            </a:r>
            <a:r>
              <a:rPr lang="en-US" altLang="zh-CN" sz="2400" dirty="0">
                <a:solidFill>
                  <a:srgbClr val="6600FF"/>
                </a:solidFill>
                <a:latin typeface="微软雅黑" panose="020B0503020204020204" pitchFamily="34" charset="-122"/>
                <a:ea typeface="微软雅黑" panose="020B0503020204020204" pitchFamily="34" charset="-122"/>
              </a:rPr>
              <a:t>(Candidate Key)</a:t>
            </a:r>
            <a:r>
              <a:rPr lang="zh-CN" altLang="en-US" sz="2400" dirty="0">
                <a:solidFill>
                  <a:srgbClr val="0000FF"/>
                </a:solidFill>
                <a:latin typeface="微软雅黑" panose="020B0503020204020204" pitchFamily="34" charset="-122"/>
                <a:ea typeface="微软雅黑" panose="020B0503020204020204" pitchFamily="34" charset="-122"/>
              </a:rPr>
              <a:t>：二维表中的某些属性的集合，它可以唯一确定一个元组。一个关系可以有若干个候选键，通常选择一个作为主键</a:t>
            </a:r>
            <a:r>
              <a:rPr lang="en-US" altLang="zh-CN" sz="2400" dirty="0">
                <a:solidFill>
                  <a:srgbClr val="0000FF"/>
                </a:solidFill>
                <a:latin typeface="微软雅黑" panose="020B0503020204020204" pitchFamily="34" charset="-122"/>
                <a:ea typeface="微软雅黑" panose="020B0503020204020204" pitchFamily="34" charset="-122"/>
              </a:rPr>
              <a:t>(Primary Key)</a:t>
            </a:r>
            <a:r>
              <a:rPr lang="zh-CN" altLang="en-US" sz="2400" dirty="0">
                <a:solidFill>
                  <a:srgbClr val="0000FF"/>
                </a:solidFill>
                <a:latin typeface="微软雅黑" panose="020B0503020204020204" pitchFamily="34" charset="-122"/>
                <a:ea typeface="微软雅黑" panose="020B0503020204020204" pitchFamily="34" charset="-122"/>
              </a:rPr>
              <a:t>。它们分别与</a:t>
            </a:r>
            <a:r>
              <a:rPr lang="en-US" altLang="zh-CN" sz="2400" dirty="0">
                <a:solidFill>
                  <a:srgbClr val="0000FF"/>
                </a:solidFill>
                <a:latin typeface="微软雅黑" panose="020B0503020204020204" pitchFamily="34" charset="-122"/>
                <a:ea typeface="微软雅黑" panose="020B0503020204020204" pitchFamily="34" charset="-122"/>
              </a:rPr>
              <a:t>E-R</a:t>
            </a:r>
            <a:r>
              <a:rPr lang="zh-CN" altLang="en-US" sz="2400" dirty="0">
                <a:solidFill>
                  <a:srgbClr val="0000FF"/>
                </a:solidFill>
                <a:latin typeface="微软雅黑" panose="020B0503020204020204" pitchFamily="34" charset="-122"/>
                <a:ea typeface="微软雅黑" panose="020B0503020204020204" pitchFamily="34" charset="-122"/>
              </a:rPr>
              <a:t>模型中的关键字和主关键字对应。</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⑥</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6600FF"/>
                </a:solidFill>
                <a:latin typeface="微软雅黑" panose="020B0503020204020204" pitchFamily="34" charset="-122"/>
                <a:ea typeface="微软雅黑" panose="020B0503020204020204" pitchFamily="34" charset="-122"/>
              </a:rPr>
              <a:t>域</a:t>
            </a:r>
            <a:r>
              <a:rPr lang="en-US" altLang="zh-CN" sz="2400" dirty="0">
                <a:solidFill>
                  <a:srgbClr val="6600FF"/>
                </a:solidFill>
                <a:latin typeface="微软雅黑" panose="020B0503020204020204" pitchFamily="34" charset="-122"/>
                <a:ea typeface="微软雅黑" panose="020B0503020204020204" pitchFamily="34" charset="-122"/>
              </a:rPr>
              <a:t>(Domain)</a:t>
            </a:r>
            <a:r>
              <a:rPr lang="zh-CN" altLang="en-US" sz="2400" dirty="0">
                <a:solidFill>
                  <a:srgbClr val="0000FF"/>
                </a:solidFill>
                <a:latin typeface="微软雅黑" panose="020B0503020204020204" pitchFamily="34" charset="-122"/>
                <a:ea typeface="微软雅黑" panose="020B0503020204020204" pitchFamily="34" charset="-122"/>
              </a:rPr>
              <a:t>：属性的取值范围。属性的域同</a:t>
            </a:r>
            <a:r>
              <a:rPr lang="en-US" altLang="zh-CN" sz="2400" dirty="0">
                <a:solidFill>
                  <a:srgbClr val="0000FF"/>
                </a:solidFill>
                <a:latin typeface="微软雅黑" panose="020B0503020204020204" pitchFamily="34" charset="-122"/>
                <a:ea typeface="微软雅黑" panose="020B0503020204020204" pitchFamily="34" charset="-122"/>
              </a:rPr>
              <a:t>E-R</a:t>
            </a:r>
            <a:r>
              <a:rPr lang="zh-CN" altLang="en-US" sz="2400" dirty="0">
                <a:solidFill>
                  <a:srgbClr val="0000FF"/>
                </a:solidFill>
                <a:latin typeface="微软雅黑" panose="020B0503020204020204" pitchFamily="34" charset="-122"/>
                <a:ea typeface="微软雅黑" panose="020B0503020204020204" pitchFamily="34" charset="-122"/>
              </a:rPr>
              <a:t>模型中属性的域意义相同。</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⑦</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6600FF"/>
                </a:solidFill>
                <a:latin typeface="微软雅黑" panose="020B0503020204020204" pitchFamily="34" charset="-122"/>
                <a:ea typeface="微软雅黑" panose="020B0503020204020204" pitchFamily="34" charset="-122"/>
              </a:rPr>
              <a:t>分量</a:t>
            </a:r>
            <a:r>
              <a:rPr lang="en-US" altLang="zh-CN" sz="2400" dirty="0">
                <a:solidFill>
                  <a:srgbClr val="6600FF"/>
                </a:solidFill>
                <a:latin typeface="微软雅黑" panose="020B0503020204020204" pitchFamily="34" charset="-122"/>
                <a:ea typeface="微软雅黑" panose="020B0503020204020204" pitchFamily="34" charset="-122"/>
              </a:rPr>
              <a:t>(Attribute Value)</a:t>
            </a:r>
            <a:r>
              <a:rPr lang="zh-CN" altLang="en-US" sz="2400" dirty="0">
                <a:solidFill>
                  <a:srgbClr val="0000FF"/>
                </a:solidFill>
                <a:latin typeface="微软雅黑" panose="020B0503020204020204" pitchFamily="34" charset="-122"/>
                <a:ea typeface="微软雅黑" panose="020B0503020204020204" pitchFamily="34" charset="-122"/>
              </a:rPr>
              <a:t>：元组中一个属性所取的具体值。</a:t>
            </a:r>
          </a:p>
        </p:txBody>
      </p:sp>
    </p:spTree>
    <p:extLst>
      <p:ext uri="{BB962C8B-B14F-4D97-AF65-F5344CB8AC3E}">
        <p14:creationId xmlns:p14="http://schemas.microsoft.com/office/powerpoint/2010/main" val="26714327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166"/>
          <p:cNvGraphicFramePr>
            <a:graphicFrameLocks/>
          </p:cNvGraphicFramePr>
          <p:nvPr>
            <p:extLst>
              <p:ext uri="{D42A27DB-BD31-4B8C-83A1-F6EECF244321}">
                <p14:modId xmlns:p14="http://schemas.microsoft.com/office/powerpoint/2010/main" val="2428336628"/>
              </p:ext>
            </p:extLst>
          </p:nvPr>
        </p:nvGraphicFramePr>
        <p:xfrm>
          <a:off x="1798822" y="1989138"/>
          <a:ext cx="7129462" cy="2836863"/>
        </p:xfrm>
        <a:graphic>
          <a:graphicData uri="http://schemas.openxmlformats.org/drawingml/2006/table">
            <a:tbl>
              <a:tblPr/>
              <a:tblGrid>
                <a:gridCol w="838200"/>
                <a:gridCol w="2024062"/>
                <a:gridCol w="2243138"/>
                <a:gridCol w="2024062"/>
              </a:tblGrid>
              <a:tr h="550863">
                <a:tc>
                  <a:txBody>
                    <a:bodyPr/>
                    <a:lstStyle>
                      <a:lvl1pPr algn="l">
                        <a:buSzPct val="85000"/>
                        <a:defRPr sz="2800">
                          <a:solidFill>
                            <a:schemeClr val="tx1"/>
                          </a:solidFill>
                          <a:latin typeface="Arial" panose="020B0604020202020204" pitchFamily="34" charset="0"/>
                        </a:defRPr>
                      </a:lvl1pPr>
                      <a:lvl2pPr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zh-CN" altLang="en-US" sz="24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文件系统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E-R</a:t>
                      </a:r>
                      <a:r>
                        <a:rPr kumimoji="0" lang="zh-CN" altLang="en-US"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模型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关系模型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记录型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实体型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关系模式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数据文件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实体集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关系</a:t>
                      </a:r>
                      <a:r>
                        <a:rPr kumimoji="0" lang="en-US" altLang="zh-CN"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表</a:t>
                      </a:r>
                      <a:r>
                        <a:rPr kumimoji="0" lang="en-US" altLang="zh-CN"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记录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实体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元组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字段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关键字段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关键字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SzPct val="85000"/>
                        <a:defRPr sz="2800">
                          <a:solidFill>
                            <a:schemeClr val="tx1"/>
                          </a:solidFill>
                          <a:latin typeface="Arial" panose="020B0604020202020204" pitchFamily="34" charset="0"/>
                        </a:defRPr>
                      </a:lvl1pPr>
                      <a:lvl2pPr marL="742950" indent="-285750" algn="l">
                        <a:buClr>
                          <a:schemeClr val="tx2"/>
                        </a:buClr>
                        <a:buSzPct val="70000"/>
                        <a:buFont typeface="Wingdings" panose="05000000000000000000" pitchFamily="2" charset="2"/>
                        <a:defRPr sz="2400">
                          <a:solidFill>
                            <a:schemeClr val="tx1"/>
                          </a:solidFill>
                          <a:latin typeface="Arial" panose="020B0604020202020204" pitchFamily="34" charset="0"/>
                        </a:defRPr>
                      </a:lvl2pPr>
                      <a:lvl3pPr marL="1143000" indent="-228600" algn="l">
                        <a:buClr>
                          <a:schemeClr val="hlink"/>
                        </a:buClr>
                        <a:buSzPct val="65000"/>
                        <a:buFont typeface="Wingdings" panose="05000000000000000000" pitchFamily="2" charset="2"/>
                        <a:defRPr sz="2000">
                          <a:solidFill>
                            <a:schemeClr val="tx1"/>
                          </a:solidFill>
                          <a:latin typeface="Arial" panose="020B0604020202020204" pitchFamily="34" charset="0"/>
                        </a:defRPr>
                      </a:lvl3pPr>
                      <a:lvl4pPr marL="1600200" indent="-228600" algn="l">
                        <a:buClr>
                          <a:schemeClr val="accent1"/>
                        </a:buClr>
                        <a:buSzPct val="60000"/>
                        <a:buFont typeface="Wingdings" panose="05000000000000000000" pitchFamily="2" charset="2"/>
                        <a:defRPr>
                          <a:solidFill>
                            <a:schemeClr val="tx1"/>
                          </a:solidFill>
                          <a:latin typeface="Arial" panose="020B0604020202020204" pitchFamily="34" charset="0"/>
                        </a:defRPr>
                      </a:lvl4pPr>
                      <a:lvl5pPr marL="2057400" indent="-228600" algn="l">
                        <a:buClr>
                          <a:schemeClr val="accent2"/>
                        </a:buClr>
                        <a:buSzPct val="6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2"/>
                        </a:buClr>
                        <a:buSzPct val="60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候选键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矩形 3"/>
          <p:cNvSpPr/>
          <p:nvPr/>
        </p:nvSpPr>
        <p:spPr>
          <a:xfrm>
            <a:off x="1487691" y="1345866"/>
            <a:ext cx="1802096" cy="461665"/>
          </a:xfrm>
          <a:prstGeom prst="rect">
            <a:avLst/>
          </a:prstGeom>
        </p:spPr>
        <p:txBody>
          <a:bodyPr wrap="none">
            <a:spAutoFit/>
          </a:bodyPr>
          <a:lstStyle/>
          <a:p>
            <a:r>
              <a:rPr lang="zh-CN" altLang="en-US" sz="2400" dirty="0">
                <a:solidFill>
                  <a:srgbClr val="E91BF9"/>
                </a:solidFill>
                <a:latin typeface="微软雅黑" panose="020B0503020204020204" pitchFamily="34" charset="-122"/>
                <a:ea typeface="微软雅黑" panose="020B0503020204020204" pitchFamily="34" charset="-122"/>
              </a:rPr>
              <a:t>关系模型</a:t>
            </a:r>
            <a:r>
              <a:rPr lang="en-US" altLang="zh-CN" sz="2400" dirty="0">
                <a:solidFill>
                  <a:srgbClr val="E91BF9"/>
                </a:solidFill>
                <a:latin typeface="微软雅黑" panose="020B0503020204020204" pitchFamily="34" charset="-122"/>
                <a:ea typeface="微软雅黑" panose="020B0503020204020204" pitchFamily="34" charset="-122"/>
              </a:rPr>
              <a:t>(3)</a:t>
            </a:r>
            <a:endParaRPr lang="zh-CN" altLang="en-US" sz="2400" dirty="0">
              <a:solidFill>
                <a:srgbClr val="E91BF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5378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76200"/>
            <a:ext cx="82296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4800" dirty="0">
              <a:solidFill>
                <a:srgbClr val="000099"/>
              </a:solidFill>
              <a:latin typeface="华文行楷" panose="02010800040101010101" pitchFamily="2" charset="-122"/>
              <a:ea typeface="华文行楷" panose="02010800040101010101" pitchFamily="2" charset="-122"/>
            </a:endParaRPr>
          </a:p>
        </p:txBody>
      </p:sp>
      <p:sp>
        <p:nvSpPr>
          <p:cNvPr id="4" name="矩形 3"/>
          <p:cNvSpPr/>
          <p:nvPr/>
        </p:nvSpPr>
        <p:spPr>
          <a:xfrm>
            <a:off x="1079864" y="64597"/>
            <a:ext cx="10232570" cy="3970318"/>
          </a:xfrm>
          <a:prstGeom prst="rect">
            <a:avLst/>
          </a:prstGeom>
        </p:spPr>
        <p:txBody>
          <a:bodyPr wrap="square">
            <a:spAutoFit/>
          </a:bodyPr>
          <a:lstStyle/>
          <a:p>
            <a:pPr>
              <a:lnSpc>
                <a:spcPct val="150000"/>
              </a:lnSpc>
              <a:spcBef>
                <a:spcPct val="0"/>
              </a:spcBef>
            </a:pPr>
            <a:r>
              <a:rPr lang="en-US" altLang="zh-CN" sz="2400" dirty="0" smtClean="0">
                <a:solidFill>
                  <a:srgbClr val="EC32FA"/>
                </a:solidFill>
                <a:latin typeface="微软雅黑" panose="020B0503020204020204" pitchFamily="34" charset="-122"/>
                <a:ea typeface="微软雅黑" panose="020B0503020204020204" pitchFamily="34" charset="-122"/>
              </a:rPr>
              <a:t>2.1.1 </a:t>
            </a:r>
            <a:r>
              <a:rPr lang="zh-CN" altLang="en-US" sz="2400" dirty="0" smtClean="0">
                <a:solidFill>
                  <a:srgbClr val="EC32FA"/>
                </a:solidFill>
                <a:latin typeface="微软雅黑" panose="020B0503020204020204" pitchFamily="34" charset="-122"/>
                <a:ea typeface="微软雅黑" panose="020B0503020204020204" pitchFamily="34" charset="-122"/>
              </a:rPr>
              <a:t>数据与信息</a:t>
            </a:r>
            <a:r>
              <a:rPr lang="en-US" altLang="zh-CN" sz="2400" dirty="0" smtClean="0">
                <a:solidFill>
                  <a:srgbClr val="EC32FA"/>
                </a:solidFill>
                <a:latin typeface="微软雅黑" panose="020B0503020204020204" pitchFamily="34" charset="-122"/>
                <a:ea typeface="微软雅黑" panose="020B0503020204020204" pitchFamily="34" charset="-122"/>
              </a:rPr>
              <a:t>(3)</a:t>
            </a:r>
          </a:p>
          <a:p>
            <a:pPr indent="576000">
              <a:lnSpc>
                <a:spcPct val="150000"/>
              </a:lnSpc>
              <a:spcBef>
                <a:spcPct val="0"/>
              </a:spcBef>
            </a:pPr>
            <a:r>
              <a:rPr lang="zh-CN" altLang="en-US" sz="2400" dirty="0" smtClean="0">
                <a:solidFill>
                  <a:srgbClr val="EC32FA"/>
                </a:solidFill>
                <a:latin typeface="微软雅黑" panose="020B0503020204020204" pitchFamily="34" charset="-122"/>
                <a:ea typeface="微软雅黑" panose="020B0503020204020204" pitchFamily="34" charset="-122"/>
              </a:rPr>
              <a:t>记录型</a:t>
            </a:r>
            <a:r>
              <a:rPr lang="en-US" altLang="zh-CN" sz="2400" dirty="0" smtClean="0">
                <a:solidFill>
                  <a:srgbClr val="EC32FA"/>
                </a:solidFill>
                <a:latin typeface="微软雅黑" panose="020B0503020204020204" pitchFamily="34" charset="-122"/>
                <a:ea typeface="微软雅黑" panose="020B0503020204020204" pitchFamily="34" charset="-122"/>
              </a:rPr>
              <a:t>(Record Type)</a:t>
            </a:r>
            <a:r>
              <a:rPr lang="zh-CN" altLang="en-US" sz="2400" dirty="0" smtClean="0">
                <a:solidFill>
                  <a:srgbClr val="2F2F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描述一类事物的若干特征或性质的数据项名的集合，即数据结构。</a:t>
            </a:r>
            <a:r>
              <a:rPr lang="zh-CN" altLang="en-US" sz="2400" dirty="0">
                <a:solidFill>
                  <a:srgbClr val="2F2FFF"/>
                </a:solidFill>
                <a:latin typeface="微软雅黑" panose="020B0503020204020204" pitchFamily="34" charset="-122"/>
                <a:ea typeface="微软雅黑" panose="020B0503020204020204" pitchFamily="34" charset="-122"/>
              </a:rPr>
              <a:t> </a:t>
            </a:r>
            <a:r>
              <a:rPr lang="zh-CN" altLang="en-US" sz="2400" dirty="0" smtClean="0">
                <a:solidFill>
                  <a:srgbClr val="2F2FFF"/>
                </a:solidFill>
                <a:latin typeface="微软雅黑" panose="020B0503020204020204" pitchFamily="34" charset="-122"/>
                <a:ea typeface="微软雅黑" panose="020B0503020204020204" pitchFamily="34" charset="-122"/>
              </a:rPr>
              <a:t>例如，描述某校所有学生的记录型为：</a:t>
            </a:r>
            <a:endParaRPr lang="en-US" altLang="zh-CN" sz="2400" dirty="0" smtClean="0">
              <a:solidFill>
                <a:srgbClr val="2F2FFF"/>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2400" dirty="0" smtClean="0">
                <a:solidFill>
                  <a:srgbClr val="2F2FFF"/>
                </a:solidFill>
                <a:latin typeface="微软雅黑" panose="020B0503020204020204" pitchFamily="34" charset="-122"/>
                <a:ea typeface="微软雅黑" panose="020B0503020204020204" pitchFamily="34" charset="-122"/>
              </a:rPr>
              <a:t> </a:t>
            </a:r>
            <a:r>
              <a:rPr lang="zh-CN" altLang="en-US" sz="2400" dirty="0" smtClean="0">
                <a:solidFill>
                  <a:srgbClr val="EC32FA"/>
                </a:solidFill>
                <a:latin typeface="微软雅黑" panose="020B0503020204020204" pitchFamily="34" charset="-122"/>
                <a:ea typeface="微软雅黑" panose="020B0503020204020204" pitchFamily="34" charset="-122"/>
              </a:rPr>
              <a:t>学生</a:t>
            </a:r>
            <a:r>
              <a:rPr lang="en-US" altLang="zh-CN" sz="2400" dirty="0" smtClean="0">
                <a:solidFill>
                  <a:srgbClr val="EC32FA"/>
                </a:solidFill>
                <a:latin typeface="微软雅黑" panose="020B0503020204020204" pitchFamily="34" charset="-122"/>
                <a:ea typeface="微软雅黑" panose="020B0503020204020204" pitchFamily="34" charset="-122"/>
              </a:rPr>
              <a:t>(</a:t>
            </a:r>
            <a:r>
              <a:rPr lang="zh-CN" altLang="en-US" sz="2400" dirty="0" smtClean="0">
                <a:solidFill>
                  <a:srgbClr val="EC32FA"/>
                </a:solidFill>
                <a:latin typeface="微软雅黑" panose="020B0503020204020204" pitchFamily="34" charset="-122"/>
                <a:ea typeface="微软雅黑" panose="020B0503020204020204" pitchFamily="34" charset="-122"/>
              </a:rPr>
              <a:t>姓名、性别、出生日期、籍贯、所在系别、入学日期</a:t>
            </a:r>
            <a:r>
              <a:rPr lang="en-US" altLang="zh-CN" sz="2400" dirty="0" smtClean="0">
                <a:solidFill>
                  <a:srgbClr val="EC32FA"/>
                </a:solidFill>
                <a:latin typeface="微软雅黑" panose="020B0503020204020204" pitchFamily="34" charset="-122"/>
                <a:ea typeface="微软雅黑" panose="020B0503020204020204" pitchFamily="34" charset="-122"/>
              </a:rPr>
              <a:t>)</a:t>
            </a:r>
            <a:endParaRPr lang="zh-CN" altLang="en-US" sz="2400" dirty="0" smtClean="0">
              <a:solidFill>
                <a:srgbClr val="EC32FA"/>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smtClean="0">
                <a:solidFill>
                  <a:srgbClr val="EC32FA"/>
                </a:solidFill>
                <a:latin typeface="微软雅黑" panose="020B0503020204020204" pitchFamily="34" charset="-122"/>
                <a:ea typeface="微软雅黑" panose="020B0503020204020204" pitchFamily="34" charset="-122"/>
              </a:rPr>
              <a:t>数据记录</a:t>
            </a:r>
            <a:r>
              <a:rPr lang="en-US" altLang="zh-CN" sz="2400" dirty="0" smtClean="0">
                <a:solidFill>
                  <a:srgbClr val="EC32FA"/>
                </a:solidFill>
                <a:latin typeface="微软雅黑" panose="020B0503020204020204" pitchFamily="34" charset="-122"/>
                <a:ea typeface="微软雅黑" panose="020B0503020204020204" pitchFamily="34" charset="-122"/>
              </a:rPr>
              <a:t>(Record)</a:t>
            </a:r>
            <a:r>
              <a:rPr lang="zh-CN" altLang="en-US" sz="2400" dirty="0" smtClean="0">
                <a:solidFill>
                  <a:srgbClr val="2F2F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按照记录型的规定描述一个事物的若干特征或性质的数据项值的集合。</a:t>
            </a:r>
            <a:r>
              <a:rPr lang="zh-CN" altLang="en-US" sz="2400" dirty="0" smtClean="0">
                <a:solidFill>
                  <a:srgbClr val="2F2FFF"/>
                </a:solidFill>
                <a:latin typeface="微软雅黑" panose="020B0503020204020204" pitchFamily="34" charset="-122"/>
                <a:ea typeface="微软雅黑" panose="020B0503020204020204" pitchFamily="34" charset="-122"/>
              </a:rPr>
              <a:t>例如，描述一个学生李明的记录为：</a:t>
            </a:r>
            <a:endParaRPr lang="en-US" altLang="zh-CN" sz="2400" dirty="0" smtClean="0">
              <a:solidFill>
                <a:srgbClr val="2F2FFF"/>
              </a:solidFill>
              <a:latin typeface="微软雅黑" panose="020B0503020204020204" pitchFamily="34" charset="-122"/>
              <a:ea typeface="微软雅黑" panose="020B0503020204020204" pitchFamily="34" charset="-122"/>
            </a:endParaRPr>
          </a:p>
          <a:p>
            <a:pPr>
              <a:lnSpc>
                <a:spcPct val="150000"/>
              </a:lnSpc>
              <a:spcBef>
                <a:spcPct val="0"/>
              </a:spcBef>
            </a:pPr>
            <a:r>
              <a:rPr lang="en-US" altLang="zh-CN" sz="2400" dirty="0" smtClean="0">
                <a:solidFill>
                  <a:srgbClr val="EC32FA"/>
                </a:solidFill>
                <a:latin typeface="微软雅黑" panose="020B0503020204020204" pitchFamily="34" charset="-122"/>
                <a:ea typeface="微软雅黑" panose="020B0503020204020204" pitchFamily="34" charset="-122"/>
              </a:rPr>
              <a:t>(</a:t>
            </a:r>
            <a:r>
              <a:rPr lang="zh-CN" altLang="en-US" sz="2400" dirty="0" smtClean="0">
                <a:solidFill>
                  <a:srgbClr val="EC32FA"/>
                </a:solidFill>
                <a:latin typeface="微软雅黑" panose="020B0503020204020204" pitchFamily="34" charset="-122"/>
                <a:ea typeface="微软雅黑" panose="020B0503020204020204" pitchFamily="34" charset="-122"/>
              </a:rPr>
              <a:t>李明，男，</a:t>
            </a:r>
            <a:r>
              <a:rPr lang="en-US" altLang="zh-CN" sz="2400" dirty="0" smtClean="0">
                <a:solidFill>
                  <a:srgbClr val="EC32FA"/>
                </a:solidFill>
                <a:latin typeface="微软雅黑" panose="020B0503020204020204" pitchFamily="34" charset="-122"/>
                <a:ea typeface="微软雅黑" panose="020B0503020204020204" pitchFamily="34" charset="-122"/>
              </a:rPr>
              <a:t>21</a:t>
            </a:r>
            <a:r>
              <a:rPr lang="zh-CN" altLang="en-US" sz="2400" dirty="0" smtClean="0">
                <a:solidFill>
                  <a:srgbClr val="EC32FA"/>
                </a:solidFill>
                <a:latin typeface="微软雅黑" panose="020B0503020204020204" pitchFamily="34" charset="-122"/>
                <a:ea typeface="微软雅黑" panose="020B0503020204020204" pitchFamily="34" charset="-122"/>
              </a:rPr>
              <a:t>，</a:t>
            </a:r>
            <a:r>
              <a:rPr lang="en-US" altLang="zh-CN" sz="2400" dirty="0" smtClean="0">
                <a:solidFill>
                  <a:srgbClr val="EC32FA"/>
                </a:solidFill>
                <a:latin typeface="微软雅黑" panose="020B0503020204020204" pitchFamily="34" charset="-122"/>
                <a:ea typeface="微软雅黑" panose="020B0503020204020204" pitchFamily="34" charset="-122"/>
              </a:rPr>
              <a:t>1972/08/21</a:t>
            </a:r>
            <a:r>
              <a:rPr lang="zh-CN" altLang="en-US" sz="2400" dirty="0" smtClean="0">
                <a:solidFill>
                  <a:srgbClr val="EC32FA"/>
                </a:solidFill>
                <a:latin typeface="微软雅黑" panose="020B0503020204020204" pitchFamily="34" charset="-122"/>
                <a:ea typeface="微软雅黑" panose="020B0503020204020204" pitchFamily="34" charset="-122"/>
              </a:rPr>
              <a:t>，江苏，计算机系，</a:t>
            </a:r>
            <a:r>
              <a:rPr lang="en-US" altLang="zh-CN" sz="2400" dirty="0" smtClean="0">
                <a:solidFill>
                  <a:srgbClr val="EC32FA"/>
                </a:solidFill>
                <a:latin typeface="微软雅黑" panose="020B0503020204020204" pitchFamily="34" charset="-122"/>
                <a:ea typeface="微软雅黑" panose="020B0503020204020204" pitchFamily="34" charset="-122"/>
              </a:rPr>
              <a:t>1990/09/01)</a:t>
            </a:r>
            <a:r>
              <a:rPr lang="zh-CN" altLang="en-US" sz="2400" dirty="0" smtClean="0">
                <a:solidFill>
                  <a:srgbClr val="EC32FA"/>
                </a:solidFill>
                <a:latin typeface="微软雅黑" panose="020B0503020204020204" pitchFamily="34" charset="-122"/>
                <a:ea typeface="微软雅黑" panose="020B0503020204020204" pitchFamily="34" charset="-122"/>
              </a:rPr>
              <a:t> </a:t>
            </a:r>
          </a:p>
        </p:txBody>
      </p:sp>
      <p:graphicFrame>
        <p:nvGraphicFramePr>
          <p:cNvPr id="5" name="表格 4"/>
          <p:cNvGraphicFramePr>
            <a:graphicFrameLocks noGrp="1"/>
          </p:cNvGraphicFramePr>
          <p:nvPr>
            <p:extLst>
              <p:ext uri="{D42A27DB-BD31-4B8C-83A1-F6EECF244321}">
                <p14:modId xmlns:p14="http://schemas.microsoft.com/office/powerpoint/2010/main" val="3428275176"/>
              </p:ext>
            </p:extLst>
          </p:nvPr>
        </p:nvGraphicFramePr>
        <p:xfrm>
          <a:off x="2133606" y="3980916"/>
          <a:ext cx="7992000" cy="2773680"/>
        </p:xfrm>
        <a:graphic>
          <a:graphicData uri="http://schemas.openxmlformats.org/drawingml/2006/table">
            <a:tbl>
              <a:tblPr firstRow="1" bandRow="1">
                <a:tableStyleId>{46F890A9-2807-4EBB-B81D-B2AA78EC7F39}</a:tableStyleId>
              </a:tblPr>
              <a:tblGrid>
                <a:gridCol w="1598400"/>
                <a:gridCol w="1598400"/>
                <a:gridCol w="1598400"/>
                <a:gridCol w="1598400"/>
                <a:gridCol w="1598400"/>
              </a:tblGrid>
              <a:tr h="370840">
                <a:tc>
                  <a:txBody>
                    <a:bodyPr/>
                    <a:lstStyle/>
                    <a:p>
                      <a:pPr algn="ctr"/>
                      <a:r>
                        <a:rPr lang="en-US" altLang="zh-CN" sz="2000" dirty="0" err="1" smtClean="0">
                          <a:solidFill>
                            <a:srgbClr val="0000FF"/>
                          </a:solidFill>
                          <a:latin typeface="微软雅黑" panose="020B0503020204020204" pitchFamily="34" charset="-122"/>
                          <a:ea typeface="微软雅黑" panose="020B0503020204020204" pitchFamily="34" charset="-122"/>
                        </a:rPr>
                        <a:t>Sno</a:t>
                      </a:r>
                      <a:endParaRPr lang="zh-CN" altLang="en-US" sz="2000" dirty="0">
                        <a:solidFill>
                          <a:srgbClr val="00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solidFill>
                            <a:srgbClr val="0000FF"/>
                          </a:solidFill>
                          <a:latin typeface="微软雅黑" panose="020B0503020204020204" pitchFamily="34" charset="-122"/>
                          <a:ea typeface="微软雅黑" panose="020B0503020204020204" pitchFamily="34" charset="-122"/>
                        </a:rPr>
                        <a:t>Sname</a:t>
                      </a:r>
                      <a:endParaRPr lang="zh-CN" altLang="en-US" sz="2000" dirty="0">
                        <a:solidFill>
                          <a:srgbClr val="00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solidFill>
                            <a:srgbClr val="0000FF"/>
                          </a:solidFill>
                          <a:latin typeface="微软雅黑" panose="020B0503020204020204" pitchFamily="34" charset="-122"/>
                          <a:ea typeface="微软雅黑" panose="020B0503020204020204" pitchFamily="34" charset="-122"/>
                        </a:rPr>
                        <a:t>Ssex</a:t>
                      </a:r>
                      <a:endParaRPr lang="zh-CN" altLang="en-US" sz="2000" dirty="0">
                        <a:solidFill>
                          <a:srgbClr val="00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0000FF"/>
                          </a:solidFill>
                          <a:latin typeface="微软雅黑" panose="020B0503020204020204" pitchFamily="34" charset="-122"/>
                          <a:ea typeface="微软雅黑" panose="020B0503020204020204" pitchFamily="34" charset="-122"/>
                        </a:rPr>
                        <a:t>Birthday</a:t>
                      </a:r>
                      <a:endParaRPr lang="zh-CN" altLang="en-US" sz="2000" dirty="0">
                        <a:solidFill>
                          <a:srgbClr val="00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solidFill>
                            <a:srgbClr val="0000FF"/>
                          </a:solidFill>
                          <a:latin typeface="微软雅黑" panose="020B0503020204020204" pitchFamily="34" charset="-122"/>
                          <a:ea typeface="微软雅黑" panose="020B0503020204020204" pitchFamily="34" charset="-122"/>
                        </a:rPr>
                        <a:t>Dno</a:t>
                      </a:r>
                      <a:endParaRPr lang="zh-CN" altLang="en-US" sz="2000" dirty="0">
                        <a:solidFill>
                          <a:srgbClr val="0000FF"/>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S01</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9900FF"/>
                          </a:solidFill>
                          <a:latin typeface="微软雅黑" panose="020B0503020204020204" pitchFamily="34" charset="-122"/>
                          <a:ea typeface="微软雅黑" panose="020B0503020204020204" pitchFamily="34" charset="-122"/>
                        </a:rPr>
                        <a:t>王建平</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9900FF"/>
                          </a:solidFill>
                          <a:latin typeface="微软雅黑" panose="020B0503020204020204" pitchFamily="34" charset="-122"/>
                          <a:ea typeface="微软雅黑" panose="020B0503020204020204" pitchFamily="34" charset="-122"/>
                        </a:rPr>
                        <a:t>男</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1995-10-12</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D01</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S02</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9900FF"/>
                          </a:solidFill>
                          <a:latin typeface="微软雅黑" panose="020B0503020204020204" pitchFamily="34" charset="-122"/>
                          <a:ea typeface="微软雅黑" panose="020B0503020204020204" pitchFamily="34" charset="-122"/>
                        </a:rPr>
                        <a:t>刘华</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9900FF"/>
                          </a:solidFill>
                          <a:latin typeface="微软雅黑" panose="020B0503020204020204" pitchFamily="34" charset="-122"/>
                          <a:ea typeface="微软雅黑" panose="020B0503020204020204" pitchFamily="34" charset="-122"/>
                        </a:rPr>
                        <a:t>女</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1997-08-21</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D01</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S03</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9900FF"/>
                          </a:solidFill>
                          <a:latin typeface="微软雅黑" panose="020B0503020204020204" pitchFamily="34" charset="-122"/>
                          <a:ea typeface="微软雅黑" panose="020B0503020204020204" pitchFamily="34" charset="-122"/>
                        </a:rPr>
                        <a:t>范林军</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9900FF"/>
                          </a:solidFill>
                          <a:latin typeface="微软雅黑" panose="020B0503020204020204" pitchFamily="34" charset="-122"/>
                          <a:ea typeface="微软雅黑" panose="020B0503020204020204" pitchFamily="34" charset="-122"/>
                        </a:rPr>
                        <a:t>女</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1998-02-11</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D02</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S04</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9900FF"/>
                          </a:solidFill>
                          <a:latin typeface="微软雅黑" panose="020B0503020204020204" pitchFamily="34" charset="-122"/>
                          <a:ea typeface="微软雅黑" panose="020B0503020204020204" pitchFamily="34" charset="-122"/>
                        </a:rPr>
                        <a:t>李伟</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9900FF"/>
                          </a:solidFill>
                          <a:latin typeface="微软雅黑" panose="020B0503020204020204" pitchFamily="34" charset="-122"/>
                          <a:ea typeface="微软雅黑" panose="020B0503020204020204" pitchFamily="34" charset="-122"/>
                        </a:rPr>
                        <a:t>男</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1996-12-22</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D03</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S05</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9900FF"/>
                          </a:solidFill>
                          <a:latin typeface="微软雅黑" panose="020B0503020204020204" pitchFamily="34" charset="-122"/>
                          <a:ea typeface="微软雅黑" panose="020B0503020204020204" pitchFamily="34" charset="-122"/>
                        </a:rPr>
                        <a:t>黄河</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9900FF"/>
                          </a:solidFill>
                          <a:latin typeface="微软雅黑" panose="020B0503020204020204" pitchFamily="34" charset="-122"/>
                          <a:ea typeface="微软雅黑" panose="020B0503020204020204" pitchFamily="34" charset="-122"/>
                        </a:rPr>
                        <a:t>男</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1999-10-31</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D03</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S06</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9900FF"/>
                          </a:solidFill>
                          <a:latin typeface="微软雅黑" panose="020B0503020204020204" pitchFamily="34" charset="-122"/>
                          <a:ea typeface="微软雅黑" panose="020B0503020204020204" pitchFamily="34" charset="-122"/>
                        </a:rPr>
                        <a:t>长江</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9900FF"/>
                          </a:solidFill>
                          <a:latin typeface="微软雅黑" panose="020B0503020204020204" pitchFamily="34" charset="-122"/>
                          <a:ea typeface="微软雅黑" panose="020B0503020204020204" pitchFamily="34" charset="-122"/>
                        </a:rPr>
                        <a:t>男</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1994-04-08</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solidFill>
                            <a:srgbClr val="9900FF"/>
                          </a:solidFill>
                          <a:latin typeface="微软雅黑" panose="020B0503020204020204" pitchFamily="34" charset="-122"/>
                          <a:ea typeface="微软雅黑" panose="020B0503020204020204" pitchFamily="34" charset="-122"/>
                        </a:rPr>
                        <a:t>D03</a:t>
                      </a:r>
                      <a:endParaRPr lang="zh-CN" altLang="en-US" sz="2000" dirty="0">
                        <a:solidFill>
                          <a:srgbClr val="9900FF"/>
                        </a:solidFill>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10515657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79566" y="320233"/>
            <a:ext cx="10519954" cy="3970318"/>
          </a:xfrm>
          <a:prstGeom prst="rect">
            <a:avLst/>
          </a:prstGeom>
        </p:spPr>
        <p:txBody>
          <a:bodyPr wrap="square">
            <a:spAutoFit/>
          </a:bodyPr>
          <a:lstStyle/>
          <a:p>
            <a:pPr>
              <a:lnSpc>
                <a:spcPct val="150000"/>
              </a:lnSpc>
              <a:spcBef>
                <a:spcPct val="0"/>
              </a:spcBef>
            </a:pPr>
            <a:r>
              <a:rPr lang="zh-CN" altLang="en-US" sz="2400" dirty="0">
                <a:solidFill>
                  <a:srgbClr val="E91BF9"/>
                </a:solidFill>
                <a:latin typeface="微软雅黑" panose="020B0503020204020204" pitchFamily="34" charset="-122"/>
                <a:ea typeface="微软雅黑" panose="020B0503020204020204" pitchFamily="34" charset="-122"/>
              </a:rPr>
              <a:t>关系模型</a:t>
            </a:r>
            <a:r>
              <a:rPr lang="en-US" altLang="zh-CN" sz="2400" dirty="0">
                <a:solidFill>
                  <a:srgbClr val="E91BF9"/>
                </a:solidFill>
                <a:latin typeface="微软雅黑" panose="020B0503020204020204" pitchFamily="34" charset="-122"/>
                <a:ea typeface="微软雅黑" panose="020B0503020204020204" pitchFamily="34" charset="-122"/>
              </a:rPr>
              <a:t>(4)</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⑵ </a:t>
            </a:r>
            <a:r>
              <a:rPr lang="zh-CN" altLang="en-US" sz="2400" dirty="0">
                <a:solidFill>
                  <a:srgbClr val="E91BF9"/>
                </a:solidFill>
                <a:latin typeface="微软雅黑" panose="020B0503020204020204" pitchFamily="34" charset="-122"/>
                <a:ea typeface="微软雅黑" panose="020B0503020204020204" pitchFamily="34" charset="-122"/>
              </a:rPr>
              <a:t>关系数据模型的操作</a:t>
            </a:r>
            <a:r>
              <a:rPr lang="zh-CN" altLang="en-US" sz="2400" dirty="0">
                <a:solidFill>
                  <a:srgbClr val="0000FF"/>
                </a:solidFill>
                <a:latin typeface="微软雅黑" panose="020B0503020204020204" pitchFamily="34" charset="-122"/>
                <a:ea typeface="微软雅黑" panose="020B0503020204020204" pitchFamily="34" charset="-122"/>
              </a:rPr>
              <a:t>：关系模型的数据操作是集合操作，即操作的对象和操作的结果都用关系表示。</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⑶ </a:t>
            </a:r>
            <a:r>
              <a:rPr lang="zh-CN" altLang="en-US" sz="2400" dirty="0">
                <a:solidFill>
                  <a:srgbClr val="E91BF9"/>
                </a:solidFill>
                <a:latin typeface="微软雅黑" panose="020B0503020204020204" pitchFamily="34" charset="-122"/>
                <a:ea typeface="微软雅黑" panose="020B0503020204020204" pitchFamily="34" charset="-122"/>
              </a:rPr>
              <a:t>关系数据模型的存储结构</a:t>
            </a:r>
            <a:r>
              <a:rPr lang="zh-CN" altLang="en-US" sz="2400" dirty="0">
                <a:solidFill>
                  <a:srgbClr val="0000FF"/>
                </a:solidFill>
                <a:latin typeface="微软雅黑" panose="020B0503020204020204" pitchFamily="34" charset="-122"/>
                <a:ea typeface="微软雅黑" panose="020B0503020204020204" pitchFamily="34" charset="-122"/>
              </a:rPr>
              <a:t>：在关系数据模型中，实体及实体间的联系都用关系（二维表）来表示。在数据库的物理组织中，通常数据库作为一个操作系统的文件存储，关系也以文件形式存储在数据库文件中，其文件结构由</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系统自己设计和管理。</a:t>
            </a:r>
          </a:p>
        </p:txBody>
      </p:sp>
    </p:spTree>
    <p:extLst>
      <p:ext uri="{BB962C8B-B14F-4D97-AF65-F5344CB8AC3E}">
        <p14:creationId xmlns:p14="http://schemas.microsoft.com/office/powerpoint/2010/main" val="23907474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7613" y="474778"/>
            <a:ext cx="10363197" cy="5078313"/>
          </a:xfrm>
          <a:prstGeom prst="rect">
            <a:avLst/>
          </a:prstGeom>
        </p:spPr>
        <p:txBody>
          <a:bodyPr wrap="square">
            <a:spAutoFit/>
          </a:bodyPr>
          <a:lstStyle/>
          <a:p>
            <a:pPr>
              <a:lnSpc>
                <a:spcPct val="150000"/>
              </a:lnSpc>
              <a:spcBef>
                <a:spcPct val="0"/>
              </a:spcBef>
            </a:pPr>
            <a:r>
              <a:rPr lang="zh-CN" altLang="en-US" sz="2400" dirty="0">
                <a:solidFill>
                  <a:srgbClr val="E91BF9"/>
                </a:solidFill>
                <a:latin typeface="微软雅黑" panose="020B0503020204020204" pitchFamily="34" charset="-122"/>
                <a:ea typeface="微软雅黑" panose="020B0503020204020204" pitchFamily="34" charset="-122"/>
              </a:rPr>
              <a:t>关系模型</a:t>
            </a:r>
            <a:r>
              <a:rPr lang="en-US" altLang="zh-CN" sz="2400" dirty="0">
                <a:solidFill>
                  <a:srgbClr val="E91BF9"/>
                </a:solidFill>
                <a:latin typeface="微软雅黑" panose="020B0503020204020204" pitchFamily="34" charset="-122"/>
                <a:ea typeface="微软雅黑" panose="020B0503020204020204" pitchFamily="34" charset="-122"/>
              </a:rPr>
              <a:t>(5)</a:t>
            </a:r>
          </a:p>
          <a:p>
            <a:pPr>
              <a:lnSpc>
                <a:spcPct val="150000"/>
              </a:lnSpc>
              <a:spcBef>
                <a:spcPct val="0"/>
              </a:spcBef>
              <a:buFontTx/>
              <a:buNone/>
            </a:pPr>
            <a:r>
              <a:rPr lang="en-US" altLang="zh-CN" sz="2400" dirty="0">
                <a:solidFill>
                  <a:srgbClr val="6600FF"/>
                </a:solidFill>
                <a:latin typeface="微软雅黑" panose="020B0503020204020204" pitchFamily="34" charset="-122"/>
                <a:ea typeface="微软雅黑" panose="020B0503020204020204" pitchFamily="34" charset="-122"/>
              </a:rPr>
              <a:t>⑷ </a:t>
            </a:r>
            <a:r>
              <a:rPr lang="zh-CN" altLang="en-US" sz="2400" dirty="0">
                <a:solidFill>
                  <a:srgbClr val="6600FF"/>
                </a:solidFill>
                <a:latin typeface="微软雅黑" panose="020B0503020204020204" pitchFamily="34" charset="-122"/>
                <a:ea typeface="微软雅黑" panose="020B0503020204020204" pitchFamily="34" charset="-122"/>
              </a:rPr>
              <a:t>关系数据模型的优点：</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① </a:t>
            </a:r>
            <a:r>
              <a:rPr lang="zh-CN" altLang="en-US" sz="2400" dirty="0">
                <a:solidFill>
                  <a:srgbClr val="0000FF"/>
                </a:solidFill>
                <a:latin typeface="微软雅黑" panose="020B0503020204020204" pitchFamily="34" charset="-122"/>
                <a:ea typeface="微软雅黑" panose="020B0503020204020204" pitchFamily="34" charset="-122"/>
              </a:rPr>
              <a:t>关系模型与非关系模型不同，它建立在严格的数学理论基础上。</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② </a:t>
            </a:r>
            <a:r>
              <a:rPr lang="zh-CN" altLang="en-US" sz="2400" dirty="0">
                <a:solidFill>
                  <a:srgbClr val="0000FF"/>
                </a:solidFill>
                <a:latin typeface="微软雅黑" panose="020B0503020204020204" pitchFamily="34" charset="-122"/>
                <a:ea typeface="微软雅黑" panose="020B0503020204020204" pitchFamily="34" charset="-122"/>
              </a:rPr>
              <a:t>关系模型的概念单一，无论实体还是实体之间的联系都用关系表示。</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③ </a:t>
            </a:r>
            <a:r>
              <a:rPr lang="zh-CN" altLang="en-US" sz="2400" dirty="0">
                <a:solidFill>
                  <a:srgbClr val="0000FF"/>
                </a:solidFill>
                <a:latin typeface="微软雅黑" panose="020B0503020204020204" pitchFamily="34" charset="-122"/>
                <a:ea typeface="微软雅黑" panose="020B0503020204020204" pitchFamily="34" charset="-122"/>
              </a:rPr>
              <a:t>关系模型的存取路径对用户透明，有更高的数据独立性、更好的安全保密性。</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④ </a:t>
            </a:r>
            <a:r>
              <a:rPr lang="zh-CN" altLang="en-US" sz="2400" dirty="0">
                <a:solidFill>
                  <a:srgbClr val="0000FF"/>
                </a:solidFill>
                <a:latin typeface="微软雅黑" panose="020B0503020204020204" pitchFamily="34" charset="-122"/>
                <a:ea typeface="微软雅黑" panose="020B0503020204020204" pitchFamily="34" charset="-122"/>
              </a:rPr>
              <a:t>关系模型中的数据操作是集合操作，即操作的对象和操作的结果都用关系表示。</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⑸ </a:t>
            </a:r>
            <a:r>
              <a:rPr lang="zh-CN" altLang="en-US" sz="2400" dirty="0">
                <a:solidFill>
                  <a:srgbClr val="0000FF"/>
                </a:solidFill>
                <a:latin typeface="微软雅黑" panose="020B0503020204020204" pitchFamily="34" charset="-122"/>
                <a:ea typeface="微软雅黑" panose="020B0503020204020204" pitchFamily="34" charset="-122"/>
              </a:rPr>
              <a:t>关系数据模型的缺点：查询效率往往不如非关系数据模型。</a:t>
            </a:r>
          </a:p>
        </p:txBody>
      </p:sp>
    </p:spTree>
    <p:extLst>
      <p:ext uri="{BB962C8B-B14F-4D97-AF65-F5344CB8AC3E}">
        <p14:creationId xmlns:p14="http://schemas.microsoft.com/office/powerpoint/2010/main" val="12117320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09600" y="685800"/>
            <a:ext cx="76962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4800" dirty="0">
              <a:latin typeface="华文行楷" panose="02010800040101010101" pitchFamily="2" charset="-122"/>
              <a:ea typeface="华文行楷" panose="02010800040101010101" pitchFamily="2" charset="-122"/>
            </a:endParaRPr>
          </a:p>
        </p:txBody>
      </p:sp>
      <p:sp>
        <p:nvSpPr>
          <p:cNvPr id="4" name="矩形 3"/>
          <p:cNvSpPr/>
          <p:nvPr/>
        </p:nvSpPr>
        <p:spPr>
          <a:xfrm>
            <a:off x="1123405" y="623575"/>
            <a:ext cx="9988731" cy="1754326"/>
          </a:xfrm>
          <a:prstGeom prst="rect">
            <a:avLst/>
          </a:prstGeom>
        </p:spPr>
        <p:txBody>
          <a:bodyPr wrap="square">
            <a:spAutoFit/>
          </a:bodyPr>
          <a:lstStyle/>
          <a:p>
            <a:pPr>
              <a:lnSpc>
                <a:spcPct val="150000"/>
              </a:lnSpc>
              <a:spcBef>
                <a:spcPct val="0"/>
              </a:spcBef>
            </a:pPr>
            <a:r>
              <a:rPr lang="en-US" altLang="zh-CN" sz="2400" dirty="0">
                <a:solidFill>
                  <a:srgbClr val="E91BF9"/>
                </a:solidFill>
                <a:latin typeface="微软雅黑" panose="020B0503020204020204" pitchFamily="34" charset="-122"/>
                <a:ea typeface="微软雅黑" panose="020B0503020204020204" pitchFamily="34" charset="-122"/>
              </a:rPr>
              <a:t>2.4 </a:t>
            </a:r>
            <a:r>
              <a:rPr lang="zh-CN" altLang="en-US" sz="2400" dirty="0">
                <a:solidFill>
                  <a:srgbClr val="E91BF9"/>
                </a:solidFill>
                <a:latin typeface="微软雅黑" panose="020B0503020204020204" pitchFamily="34" charset="-122"/>
                <a:ea typeface="微软雅黑" panose="020B0503020204020204" pitchFamily="34" charset="-122"/>
              </a:rPr>
              <a:t>数据库系统的模式结构 </a:t>
            </a:r>
            <a:r>
              <a:rPr lang="en-US" altLang="zh-CN" sz="2400" dirty="0">
                <a:solidFill>
                  <a:srgbClr val="E91BF9"/>
                </a:solidFill>
                <a:latin typeface="微软雅黑" panose="020B0503020204020204" pitchFamily="34" charset="-122"/>
                <a:ea typeface="微软雅黑" panose="020B0503020204020204" pitchFamily="34" charset="-122"/>
              </a:rPr>
              <a:t>  </a:t>
            </a:r>
          </a:p>
          <a:p>
            <a:pPr>
              <a:lnSpc>
                <a:spcPct val="150000"/>
              </a:lnSpc>
              <a:spcBef>
                <a:spcPct val="0"/>
              </a:spcBef>
              <a:buFontTx/>
              <a:buNone/>
            </a:pPr>
            <a:r>
              <a:rPr lang="en-US" altLang="zh-CN" sz="2400" dirty="0" smtClean="0">
                <a:solidFill>
                  <a:srgbClr val="6600FF"/>
                </a:solidFill>
                <a:latin typeface="微软雅黑" panose="020B0503020204020204" pitchFamily="34" charset="-122"/>
                <a:ea typeface="微软雅黑" panose="020B0503020204020204" pitchFamily="34" charset="-122"/>
              </a:rPr>
              <a:t>2.4.1  </a:t>
            </a:r>
            <a:r>
              <a:rPr lang="zh-CN" altLang="en-US" sz="2400" dirty="0">
                <a:solidFill>
                  <a:srgbClr val="6600FF"/>
                </a:solidFill>
                <a:latin typeface="微软雅黑" panose="020B0503020204020204" pitchFamily="34" charset="-122"/>
                <a:ea typeface="微软雅黑" panose="020B0503020204020204" pitchFamily="34" charset="-122"/>
              </a:rPr>
              <a:t>数据库的三级模式</a:t>
            </a:r>
          </a:p>
          <a:p>
            <a:pPr>
              <a:lnSpc>
                <a:spcPct val="150000"/>
              </a:lnSpc>
              <a:spcBef>
                <a:spcPct val="0"/>
              </a:spcBef>
              <a:buFontTx/>
              <a:buNone/>
            </a:pPr>
            <a:r>
              <a:rPr lang="en-US" altLang="zh-CN" sz="2400" dirty="0" smtClean="0">
                <a:solidFill>
                  <a:srgbClr val="6600FF"/>
                </a:solidFill>
                <a:latin typeface="微软雅黑" panose="020B0503020204020204" pitchFamily="34" charset="-122"/>
                <a:ea typeface="微软雅黑" panose="020B0503020204020204" pitchFamily="34" charset="-122"/>
              </a:rPr>
              <a:t>2.4.2  </a:t>
            </a:r>
            <a:r>
              <a:rPr lang="zh-CN" altLang="en-US" sz="2400" dirty="0">
                <a:solidFill>
                  <a:srgbClr val="6600FF"/>
                </a:solidFill>
                <a:latin typeface="微软雅黑" panose="020B0503020204020204" pitchFamily="34" charset="-122"/>
                <a:ea typeface="微软雅黑" panose="020B0503020204020204" pitchFamily="34" charset="-122"/>
              </a:rPr>
              <a:t>数据库的二级映象功能与数据独立性</a:t>
            </a:r>
          </a:p>
        </p:txBody>
      </p:sp>
    </p:spTree>
    <p:extLst>
      <p:ext uri="{BB962C8B-B14F-4D97-AF65-F5344CB8AC3E}">
        <p14:creationId xmlns:p14="http://schemas.microsoft.com/office/powerpoint/2010/main" val="427921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519" y="764186"/>
            <a:ext cx="10572206" cy="3905043"/>
          </a:xfrm>
          <a:prstGeom prst="rect">
            <a:avLst/>
          </a:prstGeom>
        </p:spPr>
        <p:txBody>
          <a:bodyPr wrap="square">
            <a:spAutoFit/>
          </a:bodyPr>
          <a:lstStyle/>
          <a:p>
            <a:pPr>
              <a:lnSpc>
                <a:spcPct val="150000"/>
              </a:lnSpc>
            </a:pPr>
            <a:r>
              <a:rPr lang="en-US" altLang="zh-CN" sz="2400" dirty="0">
                <a:solidFill>
                  <a:srgbClr val="E91BF9"/>
                </a:solidFill>
                <a:latin typeface="微软雅黑" panose="020B0503020204020204" pitchFamily="34" charset="-122"/>
                <a:ea typeface="微软雅黑" panose="020B0503020204020204" pitchFamily="34" charset="-122"/>
              </a:rPr>
              <a:t>2.4.1  </a:t>
            </a:r>
            <a:r>
              <a:rPr lang="zh-CN" altLang="en-US" sz="2400" dirty="0">
                <a:solidFill>
                  <a:srgbClr val="E91BF9"/>
                </a:solidFill>
                <a:latin typeface="微软雅黑" panose="020B0503020204020204" pitchFamily="34" charset="-122"/>
                <a:ea typeface="微软雅黑" panose="020B0503020204020204" pitchFamily="34" charset="-122"/>
              </a:rPr>
              <a:t>数据库的三级模式</a:t>
            </a:r>
            <a:endParaRPr lang="en-US" altLang="zh-CN" sz="2400" dirty="0">
              <a:solidFill>
                <a:srgbClr val="E91BF9"/>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a:solidFill>
                  <a:srgbClr val="6600FF"/>
                </a:solidFill>
                <a:latin typeface="微软雅黑" panose="020B0503020204020204" pitchFamily="34" charset="-122"/>
                <a:ea typeface="微软雅黑" panose="020B0503020204020204" pitchFamily="34" charset="-122"/>
              </a:rPr>
              <a:t>三级模式是指数据库管理系统</a:t>
            </a:r>
            <a:r>
              <a:rPr lang="en-US" altLang="zh-CN" sz="2400" dirty="0">
                <a:solidFill>
                  <a:srgbClr val="6600FF"/>
                </a:solidFill>
                <a:latin typeface="微软雅黑" panose="020B0503020204020204" pitchFamily="34" charset="-122"/>
                <a:ea typeface="微软雅黑" panose="020B0503020204020204" pitchFamily="34" charset="-122"/>
              </a:rPr>
              <a:t>(DBMS)</a:t>
            </a:r>
            <a:r>
              <a:rPr lang="zh-CN" altLang="en-US" sz="2400" dirty="0">
                <a:solidFill>
                  <a:srgbClr val="6600FF"/>
                </a:solidFill>
                <a:latin typeface="微软雅黑" panose="020B0503020204020204" pitchFamily="34" charset="-122"/>
                <a:ea typeface="微软雅黑" panose="020B0503020204020204" pitchFamily="34" charset="-122"/>
              </a:rPr>
              <a:t>中存在的外模式、</a:t>
            </a:r>
            <a:r>
              <a:rPr lang="en-US" altLang="zh-CN" sz="2400" dirty="0">
                <a:solidFill>
                  <a:srgbClr val="6600FF"/>
                </a:solidFill>
                <a:latin typeface="微软雅黑" panose="020B0503020204020204" pitchFamily="34" charset="-122"/>
                <a:ea typeface="微软雅黑" panose="020B0503020204020204" pitchFamily="34" charset="-122"/>
              </a:rPr>
              <a:t>(</a:t>
            </a:r>
            <a:r>
              <a:rPr lang="zh-CN" altLang="en-US" sz="2400" dirty="0">
                <a:solidFill>
                  <a:srgbClr val="6600FF"/>
                </a:solidFill>
                <a:latin typeface="微软雅黑" panose="020B0503020204020204" pitchFamily="34" charset="-122"/>
                <a:ea typeface="微软雅黑" panose="020B0503020204020204" pitchFamily="34" charset="-122"/>
              </a:rPr>
              <a:t>逻辑</a:t>
            </a:r>
            <a:r>
              <a:rPr lang="en-US" altLang="zh-CN" sz="2400" dirty="0">
                <a:solidFill>
                  <a:srgbClr val="6600FF"/>
                </a:solidFill>
                <a:latin typeface="微软雅黑" panose="020B0503020204020204" pitchFamily="34" charset="-122"/>
                <a:ea typeface="微软雅黑" panose="020B0503020204020204" pitchFamily="34" charset="-122"/>
              </a:rPr>
              <a:t>)</a:t>
            </a:r>
            <a:r>
              <a:rPr lang="zh-CN" altLang="en-US" sz="2400" dirty="0">
                <a:solidFill>
                  <a:srgbClr val="6600FF"/>
                </a:solidFill>
                <a:latin typeface="微软雅黑" panose="020B0503020204020204" pitchFamily="34" charset="-122"/>
                <a:ea typeface="微软雅黑" panose="020B0503020204020204" pitchFamily="34" charset="-122"/>
              </a:rPr>
              <a:t>模式和内模式，它是数据库管理系统</a:t>
            </a:r>
            <a:r>
              <a:rPr lang="en-US" altLang="zh-CN" sz="2400" dirty="0">
                <a:solidFill>
                  <a:srgbClr val="6600FF"/>
                </a:solidFill>
                <a:latin typeface="微软雅黑" panose="020B0503020204020204" pitchFamily="34" charset="-122"/>
                <a:ea typeface="微软雅黑" panose="020B0503020204020204" pitchFamily="34" charset="-122"/>
              </a:rPr>
              <a:t>(DBMS)</a:t>
            </a:r>
            <a:r>
              <a:rPr lang="zh-CN" altLang="en-US" sz="2400" dirty="0">
                <a:solidFill>
                  <a:srgbClr val="6600FF"/>
                </a:solidFill>
                <a:latin typeface="微软雅黑" panose="020B0503020204020204" pitchFamily="34" charset="-122"/>
                <a:ea typeface="微软雅黑" panose="020B0503020204020204" pitchFamily="34" charset="-122"/>
              </a:rPr>
              <a:t>对数据库中数据进行有效组织和管理的</a:t>
            </a:r>
            <a:r>
              <a:rPr lang="zh-CN" altLang="en-US" sz="2400" dirty="0" smtClean="0">
                <a:solidFill>
                  <a:srgbClr val="6600FF"/>
                </a:solidFill>
                <a:latin typeface="微软雅黑" panose="020B0503020204020204" pitchFamily="34" charset="-122"/>
                <a:ea typeface="微软雅黑" panose="020B0503020204020204" pitchFamily="34" charset="-122"/>
              </a:rPr>
              <a:t>方法。</a:t>
            </a:r>
            <a:r>
              <a:rPr lang="zh-CN" altLang="en-US" sz="2400" dirty="0">
                <a:solidFill>
                  <a:srgbClr val="6600FF"/>
                </a:solidFill>
                <a:latin typeface="微软雅黑" panose="020B0503020204020204" pitchFamily="34" charset="-122"/>
                <a:ea typeface="微软雅黑" panose="020B0503020204020204" pitchFamily="34" charset="-122"/>
              </a:rPr>
              <a:t>其目的有：</a:t>
            </a:r>
          </a:p>
          <a:p>
            <a:pPr>
              <a:lnSpc>
                <a:spcPct val="150000"/>
              </a:lnSpc>
              <a:buFontTx/>
              <a:buNone/>
            </a:pPr>
            <a:r>
              <a:rPr lang="en-US" altLang="zh-CN" sz="2400" dirty="0" smtClean="0">
                <a:solidFill>
                  <a:srgbClr val="0000FF"/>
                </a:solidFill>
                <a:latin typeface="微软雅黑" panose="020B0503020204020204" pitchFamily="34" charset="-122"/>
                <a:ea typeface="微软雅黑" panose="020B0503020204020204" pitchFamily="34" charset="-122"/>
              </a:rPr>
              <a:t>① </a:t>
            </a:r>
            <a:r>
              <a:rPr lang="zh-CN" altLang="en-US" sz="2400" dirty="0">
                <a:solidFill>
                  <a:srgbClr val="0000FF"/>
                </a:solidFill>
                <a:latin typeface="微软雅黑" panose="020B0503020204020204" pitchFamily="34" charset="-122"/>
                <a:ea typeface="微软雅黑" panose="020B0503020204020204" pitchFamily="34" charset="-122"/>
              </a:rPr>
              <a:t>减少数据冗余，实现数据共享；</a:t>
            </a:r>
          </a:p>
          <a:p>
            <a:pPr>
              <a:lnSpc>
                <a:spcPct val="150000"/>
              </a:lnSpc>
              <a:buFontTx/>
              <a:buNone/>
            </a:pPr>
            <a:r>
              <a:rPr lang="en-US" altLang="zh-CN" sz="2400" dirty="0" smtClean="0">
                <a:solidFill>
                  <a:srgbClr val="0000FF"/>
                </a:solidFill>
                <a:latin typeface="微软雅黑" panose="020B0503020204020204" pitchFamily="34" charset="-122"/>
                <a:ea typeface="微软雅黑" panose="020B0503020204020204" pitchFamily="34" charset="-122"/>
              </a:rPr>
              <a:t>② </a:t>
            </a:r>
            <a:r>
              <a:rPr lang="zh-CN" altLang="en-US" sz="2400" dirty="0">
                <a:solidFill>
                  <a:srgbClr val="0000FF"/>
                </a:solidFill>
                <a:latin typeface="微软雅黑" panose="020B0503020204020204" pitchFamily="34" charset="-122"/>
                <a:ea typeface="微软雅黑" panose="020B0503020204020204" pitchFamily="34" charset="-122"/>
              </a:rPr>
              <a:t>提高存取效率，改善性</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a:lnSpc>
                <a:spcPct val="150000"/>
              </a:lnSpc>
              <a:buFontTx/>
              <a:buNone/>
            </a:pPr>
            <a:r>
              <a:rPr lang="zh-CN" altLang="en-US" sz="2400" dirty="0" smtClean="0">
                <a:solidFill>
                  <a:srgbClr val="0000FF"/>
                </a:solidFill>
                <a:latin typeface="微软雅黑" panose="020B0503020204020204" pitchFamily="34" charset="-122"/>
                <a:ea typeface="微软雅黑" panose="020B0503020204020204" pitchFamily="34" charset="-122"/>
              </a:rPr>
              <a:t>③ </a:t>
            </a:r>
            <a:r>
              <a:rPr lang="zh-CN" altLang="en-US" sz="2400" dirty="0">
                <a:solidFill>
                  <a:srgbClr val="0000FF"/>
                </a:solidFill>
                <a:latin typeface="微软雅黑" panose="020B0503020204020204" pitchFamily="34" charset="-122"/>
                <a:ea typeface="微软雅黑" panose="020B0503020204020204" pitchFamily="34" charset="-122"/>
              </a:rPr>
              <a:t>提高数据的逻辑独立性和物理独立性。</a:t>
            </a:r>
          </a:p>
        </p:txBody>
      </p:sp>
    </p:spTree>
    <p:extLst>
      <p:ext uri="{BB962C8B-B14F-4D97-AF65-F5344CB8AC3E}">
        <p14:creationId xmlns:p14="http://schemas.microsoft.com/office/powerpoint/2010/main" val="23774375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4017662" y="6143273"/>
            <a:ext cx="4801314" cy="461665"/>
          </a:xfrm>
          <a:prstGeom prst="rect">
            <a:avLst/>
          </a:prstGeom>
        </p:spPr>
        <p:txBody>
          <a:bodyPr wrap="none">
            <a:spAutoFit/>
          </a:bodyPr>
          <a:lstStyle/>
          <a:p>
            <a:r>
              <a:rPr lang="zh-CN" altLang="en-US" sz="2400" dirty="0">
                <a:solidFill>
                  <a:srgbClr val="E91BF9"/>
                </a:solidFill>
                <a:latin typeface="微软雅黑" panose="020B0503020204020204" pitchFamily="34" charset="-122"/>
                <a:ea typeface="微软雅黑" panose="020B0503020204020204" pitchFamily="34" charset="-122"/>
              </a:rPr>
              <a:t>数据库系统的三级模式结构示意图</a:t>
            </a:r>
          </a:p>
        </p:txBody>
      </p:sp>
      <p:grpSp>
        <p:nvGrpSpPr>
          <p:cNvPr id="45" name="Group 87"/>
          <p:cNvGrpSpPr>
            <a:grpSpLocks/>
          </p:cNvGrpSpPr>
          <p:nvPr/>
        </p:nvGrpSpPr>
        <p:grpSpPr bwMode="auto">
          <a:xfrm>
            <a:off x="2264229" y="731517"/>
            <a:ext cx="7983584" cy="5244737"/>
            <a:chOff x="528" y="624"/>
            <a:chExt cx="5232" cy="3360"/>
          </a:xfrm>
        </p:grpSpPr>
        <p:sp>
          <p:nvSpPr>
            <p:cNvPr id="46" name="Rectangle 43"/>
            <p:cNvSpPr>
              <a:spLocks noChangeArrowheads="1"/>
            </p:cNvSpPr>
            <p:nvPr/>
          </p:nvSpPr>
          <p:spPr bwMode="auto">
            <a:xfrm>
              <a:off x="1142" y="1127"/>
              <a:ext cx="4139" cy="2033"/>
            </a:xfrm>
            <a:prstGeom prst="rect">
              <a:avLst/>
            </a:prstGeom>
            <a:solidFill>
              <a:srgbClr val="FFFFFF"/>
            </a:solidFill>
            <a:ln w="6350">
              <a:solidFill>
                <a:srgbClr val="040B12"/>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spcBef>
                  <a:spcPct val="0"/>
                </a:spcBef>
              </a:pPr>
              <a:r>
                <a:rPr lang="zh-CN" altLang="en-US" sz="1600" b="1">
                  <a:solidFill>
                    <a:srgbClr val="0000FF"/>
                  </a:solidFill>
                  <a:ea typeface="华文行楷" panose="02010800040101010101" pitchFamily="2" charset="-122"/>
                </a:rPr>
                <a:t> </a:t>
              </a:r>
            </a:p>
          </p:txBody>
        </p:sp>
        <p:sp>
          <p:nvSpPr>
            <p:cNvPr id="47" name="Rectangle 44"/>
            <p:cNvSpPr>
              <a:spLocks noChangeArrowheads="1"/>
            </p:cNvSpPr>
            <p:nvPr/>
          </p:nvSpPr>
          <p:spPr bwMode="auto">
            <a:xfrm>
              <a:off x="4974" y="642"/>
              <a:ext cx="529"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spcBef>
                  <a:spcPct val="0"/>
                </a:spcBef>
              </a:pPr>
              <a:r>
                <a:rPr lang="zh-CN" altLang="en-US" sz="1600" b="1">
                  <a:solidFill>
                    <a:srgbClr val="0000FF"/>
                  </a:solidFill>
                </a:rPr>
                <a:t>用户</a:t>
              </a:r>
              <a:r>
                <a:rPr lang="en-US" altLang="zh-CN" sz="1600" b="1">
                  <a:solidFill>
                    <a:srgbClr val="0000FF"/>
                  </a:solidFill>
                </a:rPr>
                <a:t>C</a:t>
              </a:r>
              <a:r>
                <a:rPr lang="en-US" altLang="zh-CN" sz="1600" b="1" baseline="-25000">
                  <a:solidFill>
                    <a:srgbClr val="0000FF"/>
                  </a:solidFill>
                </a:rPr>
                <a:t>2 </a:t>
              </a:r>
              <a:endParaRPr lang="en-US" altLang="zh-CN" sz="1600" b="1">
                <a:solidFill>
                  <a:srgbClr val="0000FF"/>
                </a:solidFill>
                <a:ea typeface="华文行楷" panose="02010800040101010101" pitchFamily="2" charset="-122"/>
              </a:endParaRPr>
            </a:p>
          </p:txBody>
        </p:sp>
        <p:sp>
          <p:nvSpPr>
            <p:cNvPr id="48" name="Rectangle 45"/>
            <p:cNvSpPr>
              <a:spLocks noChangeArrowheads="1"/>
            </p:cNvSpPr>
            <p:nvPr/>
          </p:nvSpPr>
          <p:spPr bwMode="auto">
            <a:xfrm>
              <a:off x="4048" y="633"/>
              <a:ext cx="529"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spcBef>
                  <a:spcPct val="0"/>
                </a:spcBef>
              </a:pPr>
              <a:r>
                <a:rPr lang="zh-CN" altLang="en-US" sz="1600" b="1">
                  <a:solidFill>
                    <a:srgbClr val="0000FF"/>
                  </a:solidFill>
                </a:rPr>
                <a:t>用户</a:t>
              </a:r>
              <a:r>
                <a:rPr lang="en-US" altLang="zh-CN" sz="1600" b="1">
                  <a:solidFill>
                    <a:srgbClr val="0000FF"/>
                  </a:solidFill>
                </a:rPr>
                <a:t>C</a:t>
              </a:r>
              <a:r>
                <a:rPr lang="en-US" altLang="zh-CN" sz="1600" b="1" baseline="-25000">
                  <a:solidFill>
                    <a:srgbClr val="0000FF"/>
                  </a:solidFill>
                </a:rPr>
                <a:t>1</a:t>
              </a:r>
              <a:endParaRPr lang="en-US" altLang="zh-CN" sz="1600" b="1">
                <a:solidFill>
                  <a:srgbClr val="0000FF"/>
                </a:solidFill>
                <a:ea typeface="华文行楷" panose="02010800040101010101" pitchFamily="2" charset="-122"/>
              </a:endParaRPr>
            </a:p>
          </p:txBody>
        </p:sp>
        <p:sp>
          <p:nvSpPr>
            <p:cNvPr id="49" name="Rectangle 46"/>
            <p:cNvSpPr>
              <a:spLocks noChangeArrowheads="1"/>
            </p:cNvSpPr>
            <p:nvPr/>
          </p:nvSpPr>
          <p:spPr bwMode="auto">
            <a:xfrm>
              <a:off x="2779" y="624"/>
              <a:ext cx="527"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spcBef>
                  <a:spcPct val="0"/>
                </a:spcBef>
              </a:pPr>
              <a:r>
                <a:rPr lang="zh-CN" altLang="en-US" sz="1600" b="1">
                  <a:solidFill>
                    <a:srgbClr val="0000FF"/>
                  </a:solidFill>
                </a:rPr>
                <a:t>用户</a:t>
              </a:r>
              <a:r>
                <a:rPr lang="en-US" altLang="zh-CN" sz="1600" b="1">
                  <a:solidFill>
                    <a:srgbClr val="0000FF"/>
                  </a:solidFill>
                </a:rPr>
                <a:t>B</a:t>
              </a:r>
              <a:endParaRPr lang="en-US" altLang="zh-CN" sz="1600" b="1">
                <a:solidFill>
                  <a:srgbClr val="0000FF"/>
                </a:solidFill>
                <a:ea typeface="华文行楷" panose="02010800040101010101" pitchFamily="2" charset="-122"/>
              </a:endParaRPr>
            </a:p>
          </p:txBody>
        </p:sp>
        <p:sp>
          <p:nvSpPr>
            <p:cNvPr id="50" name="Rectangle 47"/>
            <p:cNvSpPr>
              <a:spLocks noChangeArrowheads="1"/>
            </p:cNvSpPr>
            <p:nvPr/>
          </p:nvSpPr>
          <p:spPr bwMode="auto">
            <a:xfrm>
              <a:off x="1669" y="633"/>
              <a:ext cx="528"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spcBef>
                  <a:spcPct val="0"/>
                </a:spcBef>
              </a:pPr>
              <a:r>
                <a:rPr lang="zh-CN" altLang="en-US" sz="1600" b="1">
                  <a:solidFill>
                    <a:srgbClr val="0000FF"/>
                  </a:solidFill>
                </a:rPr>
                <a:t>用户</a:t>
              </a:r>
              <a:r>
                <a:rPr lang="en-US" altLang="zh-CN" sz="1600" b="1">
                  <a:solidFill>
                    <a:srgbClr val="0000FF"/>
                  </a:solidFill>
                </a:rPr>
                <a:t>A</a:t>
              </a:r>
              <a:r>
                <a:rPr lang="en-US" altLang="zh-CN" sz="1600" b="1" baseline="-25000">
                  <a:solidFill>
                    <a:srgbClr val="0000FF"/>
                  </a:solidFill>
                </a:rPr>
                <a:t>2</a:t>
              </a:r>
              <a:endParaRPr lang="en-US" altLang="zh-CN" sz="1600" b="1">
                <a:solidFill>
                  <a:srgbClr val="0000FF"/>
                </a:solidFill>
                <a:ea typeface="华文行楷" panose="02010800040101010101" pitchFamily="2" charset="-122"/>
              </a:endParaRPr>
            </a:p>
          </p:txBody>
        </p:sp>
        <p:sp>
          <p:nvSpPr>
            <p:cNvPr id="51" name="Rectangle 48"/>
            <p:cNvSpPr>
              <a:spLocks noChangeArrowheads="1"/>
            </p:cNvSpPr>
            <p:nvPr/>
          </p:nvSpPr>
          <p:spPr bwMode="auto">
            <a:xfrm>
              <a:off x="825" y="625"/>
              <a:ext cx="529"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spcBef>
                  <a:spcPct val="0"/>
                </a:spcBef>
              </a:pPr>
              <a:r>
                <a:rPr lang="zh-CN" altLang="en-US" sz="1600" b="1">
                  <a:solidFill>
                    <a:srgbClr val="0000FF"/>
                  </a:solidFill>
                </a:rPr>
                <a:t>用户</a:t>
              </a:r>
              <a:r>
                <a:rPr lang="en-US" altLang="zh-CN" sz="1600" b="1">
                  <a:solidFill>
                    <a:srgbClr val="0000FF"/>
                  </a:solidFill>
                </a:rPr>
                <a:t>A</a:t>
              </a:r>
              <a:r>
                <a:rPr lang="en-US" altLang="zh-CN" sz="1600" b="1" baseline="-25000">
                  <a:solidFill>
                    <a:srgbClr val="0000FF"/>
                  </a:solidFill>
                </a:rPr>
                <a:t>1</a:t>
              </a:r>
              <a:endParaRPr lang="en-US" altLang="zh-CN" sz="1600" b="1">
                <a:solidFill>
                  <a:srgbClr val="0000FF"/>
                </a:solidFill>
                <a:ea typeface="华文行楷" panose="02010800040101010101" pitchFamily="2" charset="-122"/>
              </a:endParaRPr>
            </a:p>
          </p:txBody>
        </p:sp>
        <p:sp>
          <p:nvSpPr>
            <p:cNvPr id="52" name="Rectangle 49"/>
            <p:cNvSpPr>
              <a:spLocks noChangeArrowheads="1"/>
            </p:cNvSpPr>
            <p:nvPr/>
          </p:nvSpPr>
          <p:spPr bwMode="auto">
            <a:xfrm>
              <a:off x="1280" y="1268"/>
              <a:ext cx="616"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spcBef>
                  <a:spcPct val="0"/>
                </a:spcBef>
              </a:pPr>
              <a:r>
                <a:rPr lang="zh-CN" altLang="en-US" sz="1600" b="1">
                  <a:solidFill>
                    <a:srgbClr val="0000FF"/>
                  </a:solidFill>
                </a:rPr>
                <a:t>外模式</a:t>
              </a:r>
              <a:r>
                <a:rPr lang="en-US" altLang="zh-CN" sz="1600" b="1">
                  <a:solidFill>
                    <a:srgbClr val="0000FF"/>
                  </a:solidFill>
                </a:rPr>
                <a:t>A	</a:t>
              </a:r>
              <a:endParaRPr lang="en-US" altLang="zh-CN" sz="1600" b="1">
                <a:solidFill>
                  <a:srgbClr val="0000FF"/>
                </a:solidFill>
                <a:ea typeface="华文行楷" panose="02010800040101010101" pitchFamily="2" charset="-122"/>
              </a:endParaRPr>
            </a:p>
          </p:txBody>
        </p:sp>
        <p:sp>
          <p:nvSpPr>
            <p:cNvPr id="53" name="Rectangle 50"/>
            <p:cNvSpPr>
              <a:spLocks noChangeArrowheads="1"/>
            </p:cNvSpPr>
            <p:nvPr/>
          </p:nvSpPr>
          <p:spPr bwMode="auto">
            <a:xfrm>
              <a:off x="2896" y="1272"/>
              <a:ext cx="617"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spcBef>
                  <a:spcPct val="0"/>
                </a:spcBef>
              </a:pPr>
              <a:r>
                <a:rPr lang="zh-CN" altLang="en-US" sz="1600" b="1">
                  <a:solidFill>
                    <a:srgbClr val="0000FF"/>
                  </a:solidFill>
                </a:rPr>
                <a:t>外模式</a:t>
              </a:r>
              <a:r>
                <a:rPr lang="en-US" altLang="zh-CN" sz="1600" b="1">
                  <a:solidFill>
                    <a:srgbClr val="0000FF"/>
                  </a:solidFill>
                </a:rPr>
                <a:t>B </a:t>
              </a:r>
              <a:endParaRPr lang="en-US" altLang="zh-CN" sz="1600" b="1">
                <a:solidFill>
                  <a:srgbClr val="0000FF"/>
                </a:solidFill>
                <a:ea typeface="华文行楷" panose="02010800040101010101" pitchFamily="2" charset="-122"/>
              </a:endParaRPr>
            </a:p>
          </p:txBody>
        </p:sp>
        <p:sp>
          <p:nvSpPr>
            <p:cNvPr id="54" name="Rectangle 51"/>
            <p:cNvSpPr>
              <a:spLocks noChangeArrowheads="1"/>
            </p:cNvSpPr>
            <p:nvPr/>
          </p:nvSpPr>
          <p:spPr bwMode="auto">
            <a:xfrm>
              <a:off x="4577" y="1277"/>
              <a:ext cx="616"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spcBef>
                  <a:spcPct val="0"/>
                </a:spcBef>
              </a:pPr>
              <a:r>
                <a:rPr lang="zh-CN" altLang="en-US" sz="1600" b="1">
                  <a:solidFill>
                    <a:srgbClr val="0000FF"/>
                  </a:solidFill>
                </a:rPr>
                <a:t>外模式</a:t>
              </a:r>
              <a:r>
                <a:rPr lang="en-US" altLang="zh-CN" sz="1600" b="1">
                  <a:solidFill>
                    <a:srgbClr val="0000FF"/>
                  </a:solidFill>
                </a:rPr>
                <a:t>C</a:t>
              </a:r>
              <a:endParaRPr lang="en-US" altLang="zh-CN" sz="1600" b="1">
                <a:solidFill>
                  <a:srgbClr val="0000FF"/>
                </a:solidFill>
                <a:ea typeface="华文行楷" panose="02010800040101010101" pitchFamily="2" charset="-122"/>
              </a:endParaRPr>
            </a:p>
          </p:txBody>
        </p:sp>
        <p:sp>
          <p:nvSpPr>
            <p:cNvPr id="55" name="Rectangle 52"/>
            <p:cNvSpPr>
              <a:spLocks noChangeArrowheads="1"/>
            </p:cNvSpPr>
            <p:nvPr/>
          </p:nvSpPr>
          <p:spPr bwMode="auto">
            <a:xfrm>
              <a:off x="2908" y="2065"/>
              <a:ext cx="616"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spcBef>
                  <a:spcPct val="0"/>
                </a:spcBef>
              </a:pPr>
              <a:r>
                <a:rPr lang="zh-CN" altLang="en-US" sz="1600" b="1">
                  <a:solidFill>
                    <a:srgbClr val="0000FF"/>
                  </a:solidFill>
                </a:rPr>
                <a:t>模 式 </a:t>
              </a:r>
              <a:endParaRPr lang="zh-CN" altLang="en-US" sz="1600" b="1">
                <a:solidFill>
                  <a:srgbClr val="0000FF"/>
                </a:solidFill>
                <a:ea typeface="华文行楷" panose="02010800040101010101" pitchFamily="2" charset="-122"/>
              </a:endParaRPr>
            </a:p>
          </p:txBody>
        </p:sp>
        <p:sp>
          <p:nvSpPr>
            <p:cNvPr id="56" name="Rectangle 53"/>
            <p:cNvSpPr>
              <a:spLocks noChangeArrowheads="1"/>
            </p:cNvSpPr>
            <p:nvPr/>
          </p:nvSpPr>
          <p:spPr bwMode="auto">
            <a:xfrm>
              <a:off x="2908" y="2868"/>
              <a:ext cx="616"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spcBef>
                  <a:spcPct val="0"/>
                </a:spcBef>
              </a:pPr>
              <a:r>
                <a:rPr lang="zh-CN" altLang="en-US" sz="1600" b="1">
                  <a:solidFill>
                    <a:srgbClr val="0000FF"/>
                  </a:solidFill>
                </a:rPr>
                <a:t>内模式 </a:t>
              </a:r>
              <a:endParaRPr lang="zh-CN" altLang="en-US" sz="1600" b="1">
                <a:solidFill>
                  <a:srgbClr val="0000FF"/>
                </a:solidFill>
                <a:ea typeface="华文行楷" panose="02010800040101010101" pitchFamily="2" charset="-122"/>
              </a:endParaRPr>
            </a:p>
          </p:txBody>
        </p:sp>
        <p:sp>
          <p:nvSpPr>
            <p:cNvPr id="57" name="Line 54"/>
            <p:cNvSpPr>
              <a:spLocks noChangeShapeType="1"/>
            </p:cNvSpPr>
            <p:nvPr/>
          </p:nvSpPr>
          <p:spPr bwMode="auto">
            <a:xfrm>
              <a:off x="1562" y="1494"/>
              <a:ext cx="1101" cy="215"/>
            </a:xfrm>
            <a:prstGeom prst="line">
              <a:avLst/>
            </a:prstGeom>
            <a:noFill/>
            <a:ln w="6350">
              <a:solidFill>
                <a:srgbClr val="040B1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FF"/>
                </a:solidFill>
              </a:endParaRPr>
            </a:p>
          </p:txBody>
        </p:sp>
        <p:sp>
          <p:nvSpPr>
            <p:cNvPr id="58" name="Line 55"/>
            <p:cNvSpPr>
              <a:spLocks noChangeShapeType="1"/>
            </p:cNvSpPr>
            <p:nvPr/>
          </p:nvSpPr>
          <p:spPr bwMode="auto">
            <a:xfrm flipV="1">
              <a:off x="3778" y="1501"/>
              <a:ext cx="1100" cy="215"/>
            </a:xfrm>
            <a:prstGeom prst="line">
              <a:avLst/>
            </a:prstGeom>
            <a:noFill/>
            <a:ln w="6350">
              <a:solidFill>
                <a:srgbClr val="040B1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FF"/>
                </a:solidFill>
              </a:endParaRPr>
            </a:p>
          </p:txBody>
        </p:sp>
        <p:sp>
          <p:nvSpPr>
            <p:cNvPr id="59" name="Rectangle 56"/>
            <p:cNvSpPr>
              <a:spLocks noChangeArrowheads="1"/>
            </p:cNvSpPr>
            <p:nvPr/>
          </p:nvSpPr>
          <p:spPr bwMode="auto">
            <a:xfrm>
              <a:off x="778" y="798"/>
              <a:ext cx="753"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lnSpc>
                  <a:spcPct val="125000"/>
                </a:lnSpc>
                <a:spcBef>
                  <a:spcPct val="0"/>
                </a:spcBef>
              </a:pPr>
              <a:r>
                <a:rPr lang="zh-CN" altLang="en-US" sz="1600" b="1">
                  <a:solidFill>
                    <a:srgbClr val="0000FF"/>
                  </a:solidFill>
                </a:rPr>
                <a:t>应用程序</a:t>
              </a:r>
              <a:r>
                <a:rPr lang="en-US" altLang="zh-CN" sz="1600" b="1">
                  <a:solidFill>
                    <a:srgbClr val="0000FF"/>
                  </a:solidFill>
                </a:rPr>
                <a:t>1 </a:t>
              </a:r>
              <a:endParaRPr lang="en-US" altLang="zh-CN" sz="1600" b="1">
                <a:solidFill>
                  <a:srgbClr val="0000FF"/>
                </a:solidFill>
                <a:ea typeface="华文行楷" panose="02010800040101010101" pitchFamily="2" charset="-122"/>
              </a:endParaRPr>
            </a:p>
          </p:txBody>
        </p:sp>
        <p:sp>
          <p:nvSpPr>
            <p:cNvPr id="60" name="Rectangle 57"/>
            <p:cNvSpPr>
              <a:spLocks noChangeArrowheads="1"/>
            </p:cNvSpPr>
            <p:nvPr/>
          </p:nvSpPr>
          <p:spPr bwMode="auto">
            <a:xfrm>
              <a:off x="1701" y="798"/>
              <a:ext cx="754"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lnSpc>
                  <a:spcPct val="125000"/>
                </a:lnSpc>
                <a:spcBef>
                  <a:spcPct val="0"/>
                </a:spcBef>
              </a:pPr>
              <a:r>
                <a:rPr lang="zh-CN" altLang="en-US" sz="1600" b="1">
                  <a:solidFill>
                    <a:srgbClr val="0000FF"/>
                  </a:solidFill>
                </a:rPr>
                <a:t>应用程序</a:t>
              </a:r>
              <a:r>
                <a:rPr lang="en-US" altLang="zh-CN" sz="1600" b="1">
                  <a:solidFill>
                    <a:srgbClr val="0000FF"/>
                  </a:solidFill>
                </a:rPr>
                <a:t>2</a:t>
              </a:r>
              <a:endParaRPr lang="en-US" altLang="zh-CN" sz="1600" b="1">
                <a:solidFill>
                  <a:srgbClr val="0000FF"/>
                </a:solidFill>
                <a:ea typeface="华文行楷" panose="02010800040101010101" pitchFamily="2" charset="-122"/>
              </a:endParaRPr>
            </a:p>
          </p:txBody>
        </p:sp>
        <p:sp>
          <p:nvSpPr>
            <p:cNvPr id="61" name="Rectangle 58"/>
            <p:cNvSpPr>
              <a:spLocks noChangeArrowheads="1"/>
            </p:cNvSpPr>
            <p:nvPr/>
          </p:nvSpPr>
          <p:spPr bwMode="auto">
            <a:xfrm>
              <a:off x="2843" y="789"/>
              <a:ext cx="753"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lnSpc>
                  <a:spcPct val="125000"/>
                </a:lnSpc>
                <a:spcBef>
                  <a:spcPct val="0"/>
                </a:spcBef>
              </a:pPr>
              <a:r>
                <a:rPr lang="zh-CN" altLang="en-US" sz="1600" b="1" dirty="0">
                  <a:solidFill>
                    <a:srgbClr val="0000FF"/>
                  </a:solidFill>
                </a:rPr>
                <a:t>应用程序</a:t>
              </a:r>
              <a:r>
                <a:rPr lang="en-US" altLang="zh-CN" sz="1600" b="1" dirty="0">
                  <a:solidFill>
                    <a:srgbClr val="0000FF"/>
                  </a:solidFill>
                </a:rPr>
                <a:t>3</a:t>
              </a:r>
              <a:endParaRPr lang="en-US" altLang="zh-CN" sz="1600" b="1" dirty="0">
                <a:solidFill>
                  <a:srgbClr val="0000FF"/>
                </a:solidFill>
                <a:ea typeface="华文行楷" panose="02010800040101010101" pitchFamily="2" charset="-122"/>
              </a:endParaRPr>
            </a:p>
          </p:txBody>
        </p:sp>
        <p:sp>
          <p:nvSpPr>
            <p:cNvPr id="62" name="Rectangle 59"/>
            <p:cNvSpPr>
              <a:spLocks noChangeArrowheads="1"/>
            </p:cNvSpPr>
            <p:nvPr/>
          </p:nvSpPr>
          <p:spPr bwMode="auto">
            <a:xfrm>
              <a:off x="4081" y="806"/>
              <a:ext cx="753"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lnSpc>
                  <a:spcPct val="125000"/>
                </a:lnSpc>
                <a:spcBef>
                  <a:spcPct val="0"/>
                </a:spcBef>
              </a:pPr>
              <a:r>
                <a:rPr lang="zh-CN" altLang="en-US" sz="1600" b="1">
                  <a:solidFill>
                    <a:srgbClr val="0000FF"/>
                  </a:solidFill>
                </a:rPr>
                <a:t>应用程序</a:t>
              </a:r>
              <a:r>
                <a:rPr lang="en-US" altLang="zh-CN" sz="1600" b="1">
                  <a:solidFill>
                    <a:srgbClr val="0000FF"/>
                  </a:solidFill>
                </a:rPr>
                <a:t>4</a:t>
              </a:r>
              <a:endParaRPr lang="en-US" altLang="zh-CN" sz="1600" b="1">
                <a:solidFill>
                  <a:srgbClr val="0000FF"/>
                </a:solidFill>
                <a:ea typeface="华文行楷" panose="02010800040101010101" pitchFamily="2" charset="-122"/>
              </a:endParaRPr>
            </a:p>
          </p:txBody>
        </p:sp>
        <p:sp>
          <p:nvSpPr>
            <p:cNvPr id="63" name="Rectangle 60"/>
            <p:cNvSpPr>
              <a:spLocks noChangeArrowheads="1"/>
            </p:cNvSpPr>
            <p:nvPr/>
          </p:nvSpPr>
          <p:spPr bwMode="auto">
            <a:xfrm>
              <a:off x="5006" y="806"/>
              <a:ext cx="754" cy="19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lnSpc>
                  <a:spcPct val="125000"/>
                </a:lnSpc>
                <a:spcBef>
                  <a:spcPct val="0"/>
                </a:spcBef>
              </a:pPr>
              <a:r>
                <a:rPr lang="zh-CN" altLang="en-US" sz="1600" b="1">
                  <a:solidFill>
                    <a:srgbClr val="0000FF"/>
                  </a:solidFill>
                </a:rPr>
                <a:t>应用程序</a:t>
              </a:r>
              <a:r>
                <a:rPr lang="en-US" altLang="zh-CN" sz="1600" b="1">
                  <a:solidFill>
                    <a:srgbClr val="0000FF"/>
                  </a:solidFill>
                </a:rPr>
                <a:t>5</a:t>
              </a:r>
              <a:endParaRPr lang="en-US" altLang="zh-CN" sz="1600" b="1">
                <a:solidFill>
                  <a:srgbClr val="0000FF"/>
                </a:solidFill>
                <a:ea typeface="华文行楷" panose="02010800040101010101" pitchFamily="2" charset="-122"/>
              </a:endParaRPr>
            </a:p>
          </p:txBody>
        </p:sp>
        <p:sp>
          <p:nvSpPr>
            <p:cNvPr id="64" name="Line 61"/>
            <p:cNvSpPr>
              <a:spLocks noChangeShapeType="1"/>
            </p:cNvSpPr>
            <p:nvPr/>
          </p:nvSpPr>
          <p:spPr bwMode="auto">
            <a:xfrm>
              <a:off x="3208" y="981"/>
              <a:ext cx="0" cy="286"/>
            </a:xfrm>
            <a:prstGeom prst="line">
              <a:avLst/>
            </a:prstGeom>
            <a:noFill/>
            <a:ln w="6350">
              <a:solidFill>
                <a:srgbClr val="040B1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FF"/>
                </a:solidFill>
              </a:endParaRPr>
            </a:p>
          </p:txBody>
        </p:sp>
        <p:sp>
          <p:nvSpPr>
            <p:cNvPr id="65" name="Line 62"/>
            <p:cNvSpPr>
              <a:spLocks noChangeShapeType="1"/>
            </p:cNvSpPr>
            <p:nvPr/>
          </p:nvSpPr>
          <p:spPr bwMode="auto">
            <a:xfrm flipH="1">
              <a:off x="1746" y="979"/>
              <a:ext cx="150" cy="286"/>
            </a:xfrm>
            <a:prstGeom prst="line">
              <a:avLst/>
            </a:prstGeom>
            <a:noFill/>
            <a:ln w="6350">
              <a:solidFill>
                <a:srgbClr val="040B1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FF"/>
                </a:solidFill>
              </a:endParaRPr>
            </a:p>
          </p:txBody>
        </p:sp>
        <p:sp>
          <p:nvSpPr>
            <p:cNvPr id="66" name="Line 63"/>
            <p:cNvSpPr>
              <a:spLocks noChangeShapeType="1"/>
            </p:cNvSpPr>
            <p:nvPr/>
          </p:nvSpPr>
          <p:spPr bwMode="auto">
            <a:xfrm>
              <a:off x="1294" y="981"/>
              <a:ext cx="150" cy="286"/>
            </a:xfrm>
            <a:prstGeom prst="line">
              <a:avLst/>
            </a:prstGeom>
            <a:noFill/>
            <a:ln w="6350">
              <a:solidFill>
                <a:srgbClr val="040B1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FF"/>
                </a:solidFill>
              </a:endParaRPr>
            </a:p>
          </p:txBody>
        </p:sp>
        <p:sp>
          <p:nvSpPr>
            <p:cNvPr id="67" name="Line 64"/>
            <p:cNvSpPr>
              <a:spLocks noChangeShapeType="1"/>
            </p:cNvSpPr>
            <p:nvPr/>
          </p:nvSpPr>
          <p:spPr bwMode="auto">
            <a:xfrm flipH="1">
              <a:off x="5080" y="981"/>
              <a:ext cx="151" cy="286"/>
            </a:xfrm>
            <a:prstGeom prst="line">
              <a:avLst/>
            </a:prstGeom>
            <a:noFill/>
            <a:ln w="6350">
              <a:solidFill>
                <a:srgbClr val="040B1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FF"/>
                </a:solidFill>
              </a:endParaRPr>
            </a:p>
          </p:txBody>
        </p:sp>
        <p:sp>
          <p:nvSpPr>
            <p:cNvPr id="68" name="Line 65"/>
            <p:cNvSpPr>
              <a:spLocks noChangeShapeType="1"/>
            </p:cNvSpPr>
            <p:nvPr/>
          </p:nvSpPr>
          <p:spPr bwMode="auto">
            <a:xfrm>
              <a:off x="4543" y="990"/>
              <a:ext cx="151" cy="286"/>
            </a:xfrm>
            <a:prstGeom prst="line">
              <a:avLst/>
            </a:prstGeom>
            <a:noFill/>
            <a:ln w="6350">
              <a:solidFill>
                <a:srgbClr val="040B1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FF"/>
                </a:solidFill>
              </a:endParaRPr>
            </a:p>
          </p:txBody>
        </p:sp>
        <p:sp>
          <p:nvSpPr>
            <p:cNvPr id="69" name="Rectangle 66"/>
            <p:cNvSpPr>
              <a:spLocks noChangeArrowheads="1"/>
            </p:cNvSpPr>
            <p:nvPr/>
          </p:nvSpPr>
          <p:spPr bwMode="auto">
            <a:xfrm>
              <a:off x="560" y="1304"/>
              <a:ext cx="529" cy="126"/>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spcBef>
                  <a:spcPct val="0"/>
                </a:spcBef>
              </a:pPr>
              <a:r>
                <a:rPr lang="zh-CN" altLang="en-US" sz="1600" b="1">
                  <a:solidFill>
                    <a:srgbClr val="0000FF"/>
                  </a:solidFill>
                </a:rPr>
                <a:t>外部层：</a:t>
              </a:r>
              <a:endParaRPr lang="zh-CN" altLang="en-US" sz="1600" b="1">
                <a:solidFill>
                  <a:srgbClr val="0000FF"/>
                </a:solidFill>
                <a:ea typeface="华文行楷" panose="02010800040101010101" pitchFamily="2" charset="-122"/>
              </a:endParaRPr>
            </a:p>
          </p:txBody>
        </p:sp>
        <p:sp>
          <p:nvSpPr>
            <p:cNvPr id="70" name="Rectangle 67"/>
            <p:cNvSpPr>
              <a:spLocks noChangeArrowheads="1"/>
            </p:cNvSpPr>
            <p:nvPr/>
          </p:nvSpPr>
          <p:spPr bwMode="auto">
            <a:xfrm>
              <a:off x="528" y="2082"/>
              <a:ext cx="549" cy="145"/>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spcBef>
                  <a:spcPct val="0"/>
                </a:spcBef>
              </a:pPr>
              <a:r>
                <a:rPr lang="zh-CN" altLang="en-US" sz="1600" b="1">
                  <a:solidFill>
                    <a:srgbClr val="0000FF"/>
                  </a:solidFill>
                </a:rPr>
                <a:t> 逻辑层：</a:t>
              </a:r>
              <a:endParaRPr lang="zh-CN" altLang="en-US" sz="1600" b="1">
                <a:solidFill>
                  <a:srgbClr val="0000FF"/>
                </a:solidFill>
                <a:ea typeface="华文行楷" panose="02010800040101010101" pitchFamily="2" charset="-122"/>
              </a:endParaRPr>
            </a:p>
          </p:txBody>
        </p:sp>
        <p:sp>
          <p:nvSpPr>
            <p:cNvPr id="71" name="Rectangle 68"/>
            <p:cNvSpPr>
              <a:spLocks noChangeArrowheads="1"/>
            </p:cNvSpPr>
            <p:nvPr/>
          </p:nvSpPr>
          <p:spPr bwMode="auto">
            <a:xfrm>
              <a:off x="560" y="2883"/>
              <a:ext cx="529" cy="139"/>
            </a:xfrm>
            <a:prstGeom prst="rect">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0" bIns="0"/>
            <a:lstStyle/>
            <a:p>
              <a:pPr algn="ctr" eaLnBrk="1" hangingPunct="1">
                <a:spcBef>
                  <a:spcPct val="0"/>
                </a:spcBef>
              </a:pPr>
              <a:r>
                <a:rPr lang="zh-CN" altLang="en-US" sz="1600" b="1">
                  <a:solidFill>
                    <a:srgbClr val="0000FF"/>
                  </a:solidFill>
                </a:rPr>
                <a:t> 内部层：</a:t>
              </a:r>
              <a:endParaRPr lang="zh-CN" altLang="en-US" sz="1600" b="1">
                <a:solidFill>
                  <a:srgbClr val="0000FF"/>
                </a:solidFill>
                <a:ea typeface="华文行楷" panose="02010800040101010101" pitchFamily="2" charset="-122"/>
              </a:endParaRPr>
            </a:p>
          </p:txBody>
        </p:sp>
        <p:sp>
          <p:nvSpPr>
            <p:cNvPr id="72" name="AutoShape 69"/>
            <p:cNvSpPr>
              <a:spLocks noChangeArrowheads="1"/>
            </p:cNvSpPr>
            <p:nvPr/>
          </p:nvSpPr>
          <p:spPr bwMode="auto">
            <a:xfrm>
              <a:off x="2864" y="3634"/>
              <a:ext cx="753" cy="350"/>
            </a:xfrm>
            <a:prstGeom prst="can">
              <a:avLst>
                <a:gd name="adj" fmla="val 34713"/>
              </a:avLst>
            </a:prstGeom>
            <a:solidFill>
              <a:srgbClr val="FFFFFF"/>
            </a:solidFill>
            <a:ln w="6350">
              <a:solidFill>
                <a:srgbClr val="040B1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spcBef>
                  <a:spcPct val="0"/>
                </a:spcBef>
              </a:pPr>
              <a:r>
                <a:rPr lang="zh-CN" altLang="en-US" sz="1600" b="1">
                  <a:solidFill>
                    <a:srgbClr val="0000FF"/>
                  </a:solidFill>
                </a:rPr>
                <a:t>数据库 </a:t>
              </a:r>
              <a:endParaRPr lang="zh-CN" altLang="en-US" sz="1600" b="1">
                <a:solidFill>
                  <a:srgbClr val="0000FF"/>
                </a:solidFill>
                <a:ea typeface="华文行楷" panose="02010800040101010101" pitchFamily="2" charset="-122"/>
              </a:endParaRPr>
            </a:p>
          </p:txBody>
        </p:sp>
        <p:sp>
          <p:nvSpPr>
            <p:cNvPr id="73" name="Line 70"/>
            <p:cNvSpPr>
              <a:spLocks noChangeShapeType="1"/>
            </p:cNvSpPr>
            <p:nvPr/>
          </p:nvSpPr>
          <p:spPr bwMode="auto">
            <a:xfrm>
              <a:off x="3230" y="3060"/>
              <a:ext cx="0" cy="215"/>
            </a:xfrm>
            <a:prstGeom prst="line">
              <a:avLst/>
            </a:prstGeom>
            <a:noFill/>
            <a:ln w="6350">
              <a:solidFill>
                <a:srgbClr val="040B1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FF"/>
                </a:solidFill>
              </a:endParaRPr>
            </a:p>
          </p:txBody>
        </p:sp>
        <p:sp>
          <p:nvSpPr>
            <p:cNvPr id="74" name="Oval 71"/>
            <p:cNvSpPr>
              <a:spLocks noChangeArrowheads="1"/>
            </p:cNvSpPr>
            <p:nvPr/>
          </p:nvSpPr>
          <p:spPr bwMode="auto">
            <a:xfrm>
              <a:off x="2928" y="3285"/>
              <a:ext cx="603" cy="175"/>
            </a:xfrm>
            <a:prstGeom prst="ellipse">
              <a:avLst/>
            </a:prstGeom>
            <a:solidFill>
              <a:srgbClr val="FFFFFF"/>
            </a:solidFill>
            <a:ln w="6350">
              <a:solidFill>
                <a:srgbClr val="040B1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1" hangingPunct="1">
                <a:spcBef>
                  <a:spcPct val="0"/>
                </a:spcBef>
              </a:pPr>
              <a:r>
                <a:rPr lang="en-US" altLang="zh-CN" sz="1600" b="1">
                  <a:solidFill>
                    <a:srgbClr val="0000FF"/>
                  </a:solidFill>
                </a:rPr>
                <a:t>OS</a:t>
              </a:r>
              <a:endParaRPr lang="en-US" altLang="zh-CN" sz="1600" b="1">
                <a:solidFill>
                  <a:srgbClr val="0000FF"/>
                </a:solidFill>
                <a:ea typeface="华文行楷" panose="02010800040101010101" pitchFamily="2" charset="-122"/>
              </a:endParaRPr>
            </a:p>
          </p:txBody>
        </p:sp>
        <p:sp>
          <p:nvSpPr>
            <p:cNvPr id="75" name="AutoShape 72"/>
            <p:cNvSpPr>
              <a:spLocks noChangeArrowheads="1"/>
            </p:cNvSpPr>
            <p:nvPr/>
          </p:nvSpPr>
          <p:spPr bwMode="auto">
            <a:xfrm>
              <a:off x="2645" y="1679"/>
              <a:ext cx="1146" cy="196"/>
            </a:xfrm>
            <a:prstGeom prst="flowChartTerminator">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1" hangingPunct="1">
                <a:spcBef>
                  <a:spcPct val="0"/>
                </a:spcBef>
              </a:pPr>
              <a:r>
                <a:rPr lang="zh-CN" altLang="en-US" sz="1600" b="1">
                  <a:solidFill>
                    <a:srgbClr val="0000FF"/>
                  </a:solidFill>
                </a:rPr>
                <a:t>外模式</a:t>
              </a:r>
              <a:r>
                <a:rPr lang="en-US" altLang="zh-CN" sz="1600" b="1">
                  <a:solidFill>
                    <a:srgbClr val="0000FF"/>
                  </a:solidFill>
                </a:rPr>
                <a:t>/</a:t>
              </a:r>
              <a:r>
                <a:rPr lang="zh-CN" altLang="en-US" sz="1600" b="1">
                  <a:solidFill>
                    <a:srgbClr val="0000FF"/>
                  </a:solidFill>
                </a:rPr>
                <a:t>模式映像 </a:t>
              </a:r>
              <a:endParaRPr lang="zh-CN" altLang="en-US" sz="1600" b="1">
                <a:solidFill>
                  <a:srgbClr val="0000FF"/>
                </a:solidFill>
                <a:ea typeface="华文行楷" panose="02010800040101010101" pitchFamily="2" charset="-122"/>
              </a:endParaRPr>
            </a:p>
          </p:txBody>
        </p:sp>
        <p:sp>
          <p:nvSpPr>
            <p:cNvPr id="76" name="AutoShape 73"/>
            <p:cNvSpPr>
              <a:spLocks noChangeArrowheads="1"/>
            </p:cNvSpPr>
            <p:nvPr/>
          </p:nvSpPr>
          <p:spPr bwMode="auto">
            <a:xfrm>
              <a:off x="2649" y="2467"/>
              <a:ext cx="1145" cy="196"/>
            </a:xfrm>
            <a:prstGeom prst="flowChartTerminator">
              <a:avLst/>
            </a:prstGeom>
            <a:solidFill>
              <a:srgbClr val="FFFFFF"/>
            </a:solidFill>
            <a:ln w="6350">
              <a:solidFill>
                <a:srgbClr val="040B1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1" hangingPunct="1">
                <a:spcBef>
                  <a:spcPct val="0"/>
                </a:spcBef>
              </a:pPr>
              <a:r>
                <a:rPr lang="zh-CN" altLang="en-US" sz="1600" b="1">
                  <a:solidFill>
                    <a:srgbClr val="0000FF"/>
                  </a:solidFill>
                </a:rPr>
                <a:t>模式</a:t>
              </a:r>
              <a:r>
                <a:rPr lang="en-US" altLang="zh-CN" sz="1600" b="1">
                  <a:solidFill>
                    <a:srgbClr val="0000FF"/>
                  </a:solidFill>
                </a:rPr>
                <a:t>/</a:t>
              </a:r>
              <a:r>
                <a:rPr lang="zh-CN" altLang="en-US" sz="1600" b="1">
                  <a:solidFill>
                    <a:srgbClr val="0000FF"/>
                  </a:solidFill>
                </a:rPr>
                <a:t>内模式映像 </a:t>
              </a:r>
              <a:endParaRPr lang="zh-CN" altLang="en-US" sz="1600" b="1">
                <a:solidFill>
                  <a:srgbClr val="0000FF"/>
                </a:solidFill>
                <a:ea typeface="华文行楷" panose="02010800040101010101" pitchFamily="2" charset="-122"/>
              </a:endParaRPr>
            </a:p>
          </p:txBody>
        </p:sp>
        <p:sp>
          <p:nvSpPr>
            <p:cNvPr id="77" name="Line 74"/>
            <p:cNvSpPr>
              <a:spLocks noChangeShapeType="1"/>
            </p:cNvSpPr>
            <p:nvPr/>
          </p:nvSpPr>
          <p:spPr bwMode="auto">
            <a:xfrm>
              <a:off x="3220" y="2654"/>
              <a:ext cx="0" cy="214"/>
            </a:xfrm>
            <a:prstGeom prst="line">
              <a:avLst/>
            </a:prstGeom>
            <a:noFill/>
            <a:ln w="6350">
              <a:solidFill>
                <a:srgbClr val="040B1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FF"/>
                </a:solidFill>
              </a:endParaRPr>
            </a:p>
          </p:txBody>
        </p:sp>
        <p:sp>
          <p:nvSpPr>
            <p:cNvPr id="78" name="Line 75"/>
            <p:cNvSpPr>
              <a:spLocks noChangeShapeType="1"/>
            </p:cNvSpPr>
            <p:nvPr/>
          </p:nvSpPr>
          <p:spPr bwMode="auto">
            <a:xfrm>
              <a:off x="3222" y="2247"/>
              <a:ext cx="0" cy="214"/>
            </a:xfrm>
            <a:prstGeom prst="line">
              <a:avLst/>
            </a:prstGeom>
            <a:noFill/>
            <a:ln w="6350">
              <a:solidFill>
                <a:srgbClr val="040B1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FF"/>
                </a:solidFill>
              </a:endParaRPr>
            </a:p>
          </p:txBody>
        </p:sp>
        <p:sp>
          <p:nvSpPr>
            <p:cNvPr id="79" name="Line 76"/>
            <p:cNvSpPr>
              <a:spLocks noChangeShapeType="1"/>
            </p:cNvSpPr>
            <p:nvPr/>
          </p:nvSpPr>
          <p:spPr bwMode="auto">
            <a:xfrm>
              <a:off x="3208" y="1845"/>
              <a:ext cx="0" cy="214"/>
            </a:xfrm>
            <a:prstGeom prst="line">
              <a:avLst/>
            </a:prstGeom>
            <a:noFill/>
            <a:ln w="6350">
              <a:solidFill>
                <a:srgbClr val="040B1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FF"/>
                </a:solidFill>
              </a:endParaRPr>
            </a:p>
          </p:txBody>
        </p:sp>
        <p:sp>
          <p:nvSpPr>
            <p:cNvPr id="80" name="Line 77"/>
            <p:cNvSpPr>
              <a:spLocks noChangeShapeType="1"/>
            </p:cNvSpPr>
            <p:nvPr/>
          </p:nvSpPr>
          <p:spPr bwMode="auto">
            <a:xfrm>
              <a:off x="3208" y="1468"/>
              <a:ext cx="0" cy="215"/>
            </a:xfrm>
            <a:prstGeom prst="line">
              <a:avLst/>
            </a:prstGeom>
            <a:noFill/>
            <a:ln w="6350">
              <a:solidFill>
                <a:srgbClr val="040B1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FF"/>
                </a:solidFill>
              </a:endParaRPr>
            </a:p>
          </p:txBody>
        </p:sp>
        <p:sp>
          <p:nvSpPr>
            <p:cNvPr id="81" name="Line 78"/>
            <p:cNvSpPr>
              <a:spLocks noChangeShapeType="1"/>
            </p:cNvSpPr>
            <p:nvPr/>
          </p:nvSpPr>
          <p:spPr bwMode="auto">
            <a:xfrm>
              <a:off x="3240" y="3452"/>
              <a:ext cx="0" cy="178"/>
            </a:xfrm>
            <a:prstGeom prst="line">
              <a:avLst/>
            </a:prstGeom>
            <a:noFill/>
            <a:ln w="6350">
              <a:solidFill>
                <a:srgbClr val="040B1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FF"/>
                </a:solidFill>
              </a:endParaRPr>
            </a:p>
          </p:txBody>
        </p:sp>
        <p:sp>
          <p:nvSpPr>
            <p:cNvPr id="82" name="Rectangle 79"/>
            <p:cNvSpPr>
              <a:spLocks noChangeArrowheads="1"/>
            </p:cNvSpPr>
            <p:nvPr/>
          </p:nvSpPr>
          <p:spPr bwMode="auto">
            <a:xfrm>
              <a:off x="4666" y="2957"/>
              <a:ext cx="570" cy="139"/>
            </a:xfrm>
            <a:prstGeom prst="rect">
              <a:avLst/>
            </a:prstGeom>
            <a:solidFill>
              <a:srgbClr val="FFFFFF"/>
            </a:solidFill>
            <a:ln>
              <a:noFill/>
            </a:ln>
            <a:effectLst/>
            <a:extLst>
              <a:ext uri="{91240B29-F687-4F45-9708-019B960494DF}">
                <a14:hiddenLine xmlns:a14="http://schemas.microsoft.com/office/drawing/2010/main" w="6350">
                  <a:solidFill>
                    <a:srgbClr val="040B1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ctr" eaLnBrk="1" hangingPunct="1">
                <a:spcBef>
                  <a:spcPct val="0"/>
                </a:spcBef>
              </a:pPr>
              <a:r>
                <a:rPr lang="en-US" altLang="zh-CN" sz="1600" b="1">
                  <a:solidFill>
                    <a:srgbClr val="0000FF"/>
                  </a:solidFill>
                </a:rPr>
                <a:t>DBMS </a:t>
              </a:r>
              <a:endParaRPr lang="en-US" altLang="zh-CN" sz="1600" b="1">
                <a:solidFill>
                  <a:srgbClr val="0000FF"/>
                </a:solidFill>
                <a:ea typeface="华文行楷" panose="02010800040101010101" pitchFamily="2" charset="-122"/>
              </a:endParaRPr>
            </a:p>
          </p:txBody>
        </p:sp>
        <p:sp>
          <p:nvSpPr>
            <p:cNvPr id="83" name="Text Box 82">
              <a:hlinkClick r:id="rId2" action="ppaction://hlinksldjump"/>
            </p:cNvPr>
            <p:cNvSpPr txBox="1">
              <a:spLocks noChangeArrowheads="1"/>
            </p:cNvSpPr>
            <p:nvPr/>
          </p:nvSpPr>
          <p:spPr bwMode="auto">
            <a:xfrm>
              <a:off x="3096" y="3032"/>
              <a:ext cx="24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1" hangingPunct="1">
                <a:spcBef>
                  <a:spcPct val="50000"/>
                </a:spcBef>
              </a:pPr>
              <a:r>
                <a:rPr lang="zh-CN" altLang="en-US" sz="1400" b="1">
                  <a:solidFill>
                    <a:srgbClr val="0000FF"/>
                  </a:solidFill>
                  <a:latin typeface="仿宋_GB2312" panose="02010609030101010101" pitchFamily="49" charset="-122"/>
                  <a:ea typeface="仿宋_GB2312" panose="02010609030101010101" pitchFamily="49" charset="-122"/>
                </a:rPr>
                <a:t>概念</a:t>
              </a:r>
            </a:p>
          </p:txBody>
        </p:sp>
        <p:sp>
          <p:nvSpPr>
            <p:cNvPr id="84" name="Text Box 83">
              <a:hlinkClick r:id="rId3" action="ppaction://hlinksldjump"/>
            </p:cNvPr>
            <p:cNvSpPr txBox="1">
              <a:spLocks noChangeArrowheads="1"/>
            </p:cNvSpPr>
            <p:nvPr/>
          </p:nvSpPr>
          <p:spPr bwMode="auto">
            <a:xfrm>
              <a:off x="4480" y="1448"/>
              <a:ext cx="24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1" hangingPunct="1">
                <a:spcBef>
                  <a:spcPct val="50000"/>
                </a:spcBef>
              </a:pPr>
              <a:r>
                <a:rPr lang="zh-CN" altLang="en-US" sz="1400" b="1">
                  <a:solidFill>
                    <a:srgbClr val="0000FF"/>
                  </a:solidFill>
                  <a:latin typeface="仿宋_GB2312" panose="02010609030101010101" pitchFamily="49" charset="-122"/>
                  <a:ea typeface="仿宋_GB2312" panose="02010609030101010101" pitchFamily="49" charset="-122"/>
                </a:rPr>
                <a:t>概念</a:t>
              </a:r>
            </a:p>
          </p:txBody>
        </p:sp>
      </p:grpSp>
    </p:spTree>
    <p:extLst>
      <p:ext uri="{BB962C8B-B14F-4D97-AF65-F5344CB8AC3E}">
        <p14:creationId xmlns:p14="http://schemas.microsoft.com/office/powerpoint/2010/main" val="3987013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8903" y="480346"/>
            <a:ext cx="10241279" cy="3416320"/>
          </a:xfrm>
          <a:prstGeom prst="rect">
            <a:avLst/>
          </a:prstGeom>
        </p:spPr>
        <p:txBody>
          <a:bodyPr wrap="square">
            <a:spAutoFit/>
          </a:bodyPr>
          <a:lstStyle/>
          <a:p>
            <a:pPr>
              <a:lnSpc>
                <a:spcPct val="150000"/>
              </a:lnSpc>
              <a:spcBef>
                <a:spcPct val="0"/>
              </a:spcBef>
            </a:pPr>
            <a:r>
              <a:rPr lang="zh-CN" altLang="en-US" sz="2400" dirty="0">
                <a:solidFill>
                  <a:srgbClr val="E91BF9"/>
                </a:solidFill>
                <a:latin typeface="微软雅黑" panose="020B0503020204020204" pitchFamily="34" charset="-122"/>
                <a:ea typeface="微软雅黑" panose="020B0503020204020204" pitchFamily="34" charset="-122"/>
              </a:rPr>
              <a:t>模式</a:t>
            </a:r>
            <a:endParaRPr lang="en-US" altLang="zh-CN" sz="2400" dirty="0">
              <a:solidFill>
                <a:srgbClr val="E91BF9"/>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a:solidFill>
                  <a:srgbClr val="E91BF9"/>
                </a:solidFill>
                <a:latin typeface="微软雅黑" panose="020B0503020204020204" pitchFamily="34" charset="-122"/>
                <a:ea typeface="微软雅黑" panose="020B0503020204020204" pitchFamily="34" charset="-122"/>
              </a:rPr>
              <a:t>模式</a:t>
            </a:r>
            <a:r>
              <a:rPr lang="en-US" altLang="zh-CN" sz="2400" dirty="0">
                <a:solidFill>
                  <a:srgbClr val="0000FF"/>
                </a:solidFill>
                <a:latin typeface="微软雅黑" panose="020B0503020204020204" pitchFamily="34" charset="-122"/>
                <a:ea typeface="微软雅黑" panose="020B0503020204020204" pitchFamily="34" charset="-122"/>
              </a:rPr>
              <a:t>(Schema)</a:t>
            </a:r>
            <a:r>
              <a:rPr lang="zh-CN" altLang="en-US" sz="2400" dirty="0">
                <a:solidFill>
                  <a:srgbClr val="0000FF"/>
                </a:solidFill>
                <a:latin typeface="微软雅黑" panose="020B0503020204020204" pitchFamily="34" charset="-122"/>
                <a:ea typeface="微软雅黑" panose="020B0503020204020204" pitchFamily="34" charset="-122"/>
              </a:rPr>
              <a:t>也称</a:t>
            </a:r>
            <a:r>
              <a:rPr lang="zh-CN" altLang="en-US" sz="2400" dirty="0">
                <a:solidFill>
                  <a:srgbClr val="E91BF9"/>
                </a:solidFill>
                <a:latin typeface="微软雅黑" panose="020B0503020204020204" pitchFamily="34" charset="-122"/>
                <a:ea typeface="微软雅黑" panose="020B0503020204020204" pitchFamily="34" charset="-122"/>
              </a:rPr>
              <a:t>结构模式</a:t>
            </a:r>
            <a:r>
              <a:rPr lang="zh-CN" altLang="en-US" sz="2400" dirty="0">
                <a:solidFill>
                  <a:srgbClr val="0000FF"/>
                </a:solidFill>
                <a:latin typeface="微软雅黑" panose="020B0503020204020204" pitchFamily="34" charset="-122"/>
                <a:ea typeface="微软雅黑" panose="020B0503020204020204" pitchFamily="34" charset="-122"/>
              </a:rPr>
              <a:t>或</a:t>
            </a:r>
            <a:r>
              <a:rPr lang="zh-CN" altLang="en-US" sz="2400" dirty="0">
                <a:solidFill>
                  <a:srgbClr val="E91BF9"/>
                </a:solidFill>
                <a:latin typeface="微软雅黑" panose="020B0503020204020204" pitchFamily="34" charset="-122"/>
                <a:ea typeface="微软雅黑" panose="020B0503020204020204" pitchFamily="34" charset="-122"/>
              </a:rPr>
              <a:t>逻辑模式</a:t>
            </a:r>
            <a:r>
              <a:rPr lang="zh-CN" altLang="en-US" sz="2400" dirty="0">
                <a:solidFill>
                  <a:srgbClr val="0000FF"/>
                </a:solidFill>
                <a:latin typeface="微软雅黑" panose="020B0503020204020204" pitchFamily="34" charset="-122"/>
                <a:ea typeface="微软雅黑" panose="020B0503020204020204" pitchFamily="34" charset="-122"/>
              </a:rPr>
              <a:t>，是数据库中全体数据的逻辑结构和特征的描述，它与结构数据模型对应。</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提供模式定义语言</a:t>
            </a:r>
            <a:r>
              <a:rPr lang="en-US" altLang="zh-CN" sz="2400" dirty="0">
                <a:solidFill>
                  <a:srgbClr val="0000FF"/>
                </a:solidFill>
                <a:latin typeface="微软雅黑" panose="020B0503020204020204" pitchFamily="34" charset="-122"/>
                <a:ea typeface="微软雅黑" panose="020B0503020204020204" pitchFamily="34" charset="-122"/>
              </a:rPr>
              <a:t>(Schema DDL</a:t>
            </a:r>
            <a:r>
              <a:rPr lang="zh-CN" altLang="en-US" sz="2400" dirty="0">
                <a:solidFill>
                  <a:srgbClr val="0000FF"/>
                </a:solidFill>
                <a:latin typeface="微软雅黑" panose="020B0503020204020204" pitchFamily="34" charset="-122"/>
                <a:ea typeface="微软雅黑" panose="020B0503020204020204" pitchFamily="34" charset="-122"/>
              </a:rPr>
              <a:t>，简称模式</a:t>
            </a:r>
            <a:r>
              <a:rPr lang="en-US" altLang="zh-CN" sz="2400" dirty="0">
                <a:solidFill>
                  <a:srgbClr val="0000FF"/>
                </a:solidFill>
                <a:latin typeface="微软雅黑" panose="020B0503020204020204" pitchFamily="34" charset="-122"/>
                <a:ea typeface="微软雅黑" panose="020B0503020204020204" pitchFamily="34" charset="-122"/>
              </a:rPr>
              <a:t>DDL)</a:t>
            </a:r>
            <a:r>
              <a:rPr lang="zh-CN" altLang="en-US" sz="2400" dirty="0">
                <a:solidFill>
                  <a:srgbClr val="0000FF"/>
                </a:solidFill>
                <a:latin typeface="微软雅黑" panose="020B0503020204020204" pitchFamily="34" charset="-122"/>
                <a:ea typeface="微软雅黑" panose="020B0503020204020204" pitchFamily="34" charset="-122"/>
              </a:rPr>
              <a:t>来严格地定义模式。</a:t>
            </a:r>
            <a:r>
              <a:rPr lang="en-US" altLang="zh-CN" sz="2400" dirty="0">
                <a:solidFill>
                  <a:srgbClr val="0000FF"/>
                </a:solidFill>
                <a:latin typeface="微软雅黑" panose="020B0503020204020204" pitchFamily="34" charset="-122"/>
                <a:ea typeface="微软雅黑" panose="020B0503020204020204" pitchFamily="34" charset="-122"/>
              </a:rPr>
              <a:t>RDBMS</a:t>
            </a:r>
            <a:r>
              <a:rPr lang="zh-CN" altLang="en-US" sz="2400" dirty="0">
                <a:solidFill>
                  <a:srgbClr val="0000FF"/>
                </a:solidFill>
                <a:latin typeface="微软雅黑" panose="020B0503020204020204" pitchFamily="34" charset="-122"/>
                <a:ea typeface="微软雅黑" panose="020B0503020204020204" pitchFamily="34" charset="-122"/>
              </a:rPr>
              <a:t>中的模式与</a:t>
            </a:r>
            <a:r>
              <a:rPr lang="en-US" altLang="zh-CN" sz="2400" dirty="0">
                <a:solidFill>
                  <a:srgbClr val="0000FF"/>
                </a:solidFill>
                <a:latin typeface="微软雅黑" panose="020B0503020204020204" pitchFamily="34" charset="-122"/>
                <a:ea typeface="微软雅黑" panose="020B0503020204020204" pitchFamily="34" charset="-122"/>
              </a:rPr>
              <a:t>E-R</a:t>
            </a:r>
            <a:r>
              <a:rPr lang="zh-CN" altLang="en-US" sz="2400" dirty="0">
                <a:solidFill>
                  <a:srgbClr val="0000FF"/>
                </a:solidFill>
                <a:latin typeface="微软雅黑" panose="020B0503020204020204" pitchFamily="34" charset="-122"/>
                <a:ea typeface="微软雅黑" panose="020B0503020204020204" pitchFamily="34" charset="-122"/>
              </a:rPr>
              <a:t>模型中实体型对应。</a:t>
            </a:r>
          </a:p>
          <a:p>
            <a:pPr indent="576000">
              <a:lnSpc>
                <a:spcPct val="150000"/>
              </a:lnSpc>
              <a:spcBef>
                <a:spcPct val="0"/>
              </a:spcBef>
            </a:pPr>
            <a:r>
              <a:rPr lang="en-US" altLang="zh-CN" sz="2400" dirty="0">
                <a:solidFill>
                  <a:srgbClr val="0000FF"/>
                </a:solidFill>
                <a:latin typeface="微软雅黑" panose="020B0503020204020204" pitchFamily="34" charset="-122"/>
                <a:ea typeface="微软雅黑" panose="020B0503020204020204" pitchFamily="34" charset="-122"/>
              </a:rPr>
              <a:t>SQL Server </a:t>
            </a:r>
            <a:r>
              <a:rPr lang="zh-CN" altLang="en-US" sz="2400" dirty="0">
                <a:solidFill>
                  <a:srgbClr val="0000FF"/>
                </a:solidFill>
                <a:latin typeface="微软雅黑" panose="020B0503020204020204" pitchFamily="34" charset="-122"/>
                <a:ea typeface="微软雅黑" panose="020B0503020204020204" pitchFamily="34" charset="-122"/>
              </a:rPr>
              <a:t>中</a:t>
            </a:r>
            <a:r>
              <a:rPr lang="en-US" altLang="zh-CN" sz="2400" dirty="0">
                <a:solidFill>
                  <a:srgbClr val="0000FF"/>
                </a:solidFill>
                <a:latin typeface="微软雅黑" panose="020B0503020204020204" pitchFamily="34" charset="-122"/>
                <a:ea typeface="微软雅黑" panose="020B0503020204020204" pitchFamily="34" charset="-122"/>
              </a:rPr>
              <a:t>CREATE TABLE</a:t>
            </a:r>
            <a:r>
              <a:rPr lang="zh-CN" altLang="en-US" sz="2400" dirty="0">
                <a:solidFill>
                  <a:srgbClr val="0000FF"/>
                </a:solidFill>
                <a:latin typeface="微软雅黑" panose="020B0503020204020204" pitchFamily="34" charset="-122"/>
                <a:ea typeface="微软雅黑" panose="020B0503020204020204" pitchFamily="34" charset="-122"/>
              </a:rPr>
              <a:t>创建</a:t>
            </a:r>
            <a:r>
              <a:rPr lang="zh-CN" altLang="en-US" sz="2400" dirty="0" smtClean="0">
                <a:solidFill>
                  <a:srgbClr val="0000FF"/>
                </a:solidFill>
                <a:latin typeface="微软雅黑" panose="020B0503020204020204" pitchFamily="34" charset="-122"/>
                <a:ea typeface="微软雅黑" panose="020B0503020204020204" pitchFamily="34" charset="-122"/>
              </a:rPr>
              <a:t>模式。</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55056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7942" y="499863"/>
            <a:ext cx="10441577" cy="2862322"/>
          </a:xfrm>
          <a:prstGeom prst="rect">
            <a:avLst/>
          </a:prstGeom>
        </p:spPr>
        <p:txBody>
          <a:bodyPr wrap="square">
            <a:spAutoFit/>
          </a:bodyPr>
          <a:lstStyle/>
          <a:p>
            <a:pPr>
              <a:lnSpc>
                <a:spcPct val="150000"/>
              </a:lnSpc>
              <a:spcBef>
                <a:spcPct val="0"/>
              </a:spcBef>
            </a:pPr>
            <a:r>
              <a:rPr lang="zh-CN" altLang="en-US" sz="2400" dirty="0">
                <a:solidFill>
                  <a:srgbClr val="E91BF9"/>
                </a:solidFill>
                <a:latin typeface="微软雅黑" panose="020B0503020204020204" pitchFamily="34" charset="-122"/>
                <a:ea typeface="微软雅黑" panose="020B0503020204020204" pitchFamily="34" charset="-122"/>
              </a:rPr>
              <a:t>外模式 </a:t>
            </a:r>
            <a:endParaRPr lang="en-US" altLang="zh-CN" sz="2400" dirty="0">
              <a:solidFill>
                <a:srgbClr val="E91BF9"/>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a:solidFill>
                  <a:srgbClr val="E91BF9"/>
                </a:solidFill>
                <a:latin typeface="微软雅黑" panose="020B0503020204020204" pitchFamily="34" charset="-122"/>
                <a:ea typeface="微软雅黑" panose="020B0503020204020204" pitchFamily="34" charset="-122"/>
              </a:rPr>
              <a:t>外模式</a:t>
            </a:r>
            <a:r>
              <a:rPr lang="en-US" altLang="zh-CN" sz="2400" dirty="0">
                <a:solidFill>
                  <a:srgbClr val="0000FF"/>
                </a:solidFill>
                <a:latin typeface="微软雅黑" panose="020B0503020204020204" pitchFamily="34" charset="-122"/>
                <a:ea typeface="微软雅黑" panose="020B0503020204020204" pitchFamily="34" charset="-122"/>
              </a:rPr>
              <a:t>(External Schema)</a:t>
            </a:r>
            <a:r>
              <a:rPr lang="zh-CN" altLang="en-US" sz="2400" dirty="0">
                <a:solidFill>
                  <a:srgbClr val="0000FF"/>
                </a:solidFill>
                <a:latin typeface="微软雅黑" panose="020B0503020204020204" pitchFamily="34" charset="-122"/>
                <a:ea typeface="微软雅黑" panose="020B0503020204020204" pitchFamily="34" charset="-122"/>
              </a:rPr>
              <a:t>也称</a:t>
            </a:r>
            <a:r>
              <a:rPr lang="zh-CN" altLang="en-US" sz="2400" dirty="0">
                <a:solidFill>
                  <a:srgbClr val="E91BF9"/>
                </a:solidFill>
                <a:latin typeface="微软雅黑" panose="020B0503020204020204" pitchFamily="34" charset="-122"/>
                <a:ea typeface="微软雅黑" panose="020B0503020204020204" pitchFamily="34" charset="-122"/>
              </a:rPr>
              <a:t>子模式</a:t>
            </a:r>
            <a:r>
              <a:rPr lang="en-US" altLang="zh-CN" sz="2400" dirty="0">
                <a:solidFill>
                  <a:srgbClr val="E91BF9"/>
                </a:solidFill>
                <a:latin typeface="微软雅黑" panose="020B0503020204020204" pitchFamily="34" charset="-122"/>
                <a:ea typeface="微软雅黑" panose="020B0503020204020204" pitchFamily="34" charset="-122"/>
              </a:rPr>
              <a:t>(Subschema)</a:t>
            </a:r>
            <a:r>
              <a:rPr lang="zh-CN" altLang="en-US" sz="2400" dirty="0">
                <a:solidFill>
                  <a:srgbClr val="0000FF"/>
                </a:solidFill>
                <a:latin typeface="微软雅黑" panose="020B0503020204020204" pitchFamily="34" charset="-122"/>
                <a:ea typeface="微软雅黑" panose="020B0503020204020204" pitchFamily="34" charset="-122"/>
              </a:rPr>
              <a:t>或</a:t>
            </a:r>
            <a:r>
              <a:rPr lang="zh-CN" altLang="en-US" sz="2400" dirty="0">
                <a:solidFill>
                  <a:srgbClr val="E91BF9"/>
                </a:solidFill>
                <a:latin typeface="微软雅黑" panose="020B0503020204020204" pitchFamily="34" charset="-122"/>
                <a:ea typeface="微软雅黑" panose="020B0503020204020204" pitchFamily="34" charset="-122"/>
              </a:rPr>
              <a:t>用户模式</a:t>
            </a:r>
            <a:r>
              <a:rPr lang="zh-CN" altLang="en-US" sz="2400" dirty="0">
                <a:solidFill>
                  <a:srgbClr val="0000FF"/>
                </a:solidFill>
                <a:latin typeface="微软雅黑" panose="020B0503020204020204" pitchFamily="34" charset="-122"/>
                <a:ea typeface="微软雅黑" panose="020B0503020204020204" pitchFamily="34" charset="-122"/>
              </a:rPr>
              <a:t>，它是数据库用户能够看见和使用的局部数据的逻辑结构和特征的描述。外模式是与某一具体应用有关的数据的逻辑结构和特征的描述。</a:t>
            </a:r>
          </a:p>
          <a:p>
            <a:pPr indent="576000">
              <a:lnSpc>
                <a:spcPct val="150000"/>
              </a:lnSpc>
              <a:spcBef>
                <a:spcPct val="0"/>
              </a:spcBef>
            </a:pPr>
            <a:r>
              <a:rPr lang="en-US" altLang="zh-CN" sz="2400" dirty="0" smtClean="0">
                <a:solidFill>
                  <a:srgbClr val="0000FF"/>
                </a:solidFill>
                <a:latin typeface="微软雅黑" panose="020B0503020204020204" pitchFamily="34" charset="-122"/>
                <a:ea typeface="微软雅黑" panose="020B0503020204020204" pitchFamily="34" charset="-122"/>
              </a:rPr>
              <a:t>SQL </a:t>
            </a:r>
            <a:r>
              <a:rPr lang="en-US" altLang="zh-CN" sz="2400" dirty="0">
                <a:solidFill>
                  <a:srgbClr val="0000FF"/>
                </a:solidFill>
                <a:latin typeface="微软雅黑" panose="020B0503020204020204" pitchFamily="34" charset="-122"/>
                <a:ea typeface="微软雅黑" panose="020B0503020204020204" pitchFamily="34" charset="-122"/>
              </a:rPr>
              <a:t>Server </a:t>
            </a:r>
            <a:r>
              <a:rPr lang="zh-CN" altLang="en-US" sz="2400" dirty="0">
                <a:solidFill>
                  <a:srgbClr val="0000FF"/>
                </a:solidFill>
                <a:latin typeface="微软雅黑" panose="020B0503020204020204" pitchFamily="34" charset="-122"/>
                <a:ea typeface="微软雅黑" panose="020B0503020204020204" pitchFamily="34" charset="-122"/>
              </a:rPr>
              <a:t>中</a:t>
            </a:r>
            <a:r>
              <a:rPr lang="en-US" altLang="zh-CN" sz="2400" dirty="0">
                <a:solidFill>
                  <a:srgbClr val="0000FF"/>
                </a:solidFill>
                <a:latin typeface="微软雅黑" panose="020B0503020204020204" pitchFamily="34" charset="-122"/>
                <a:ea typeface="微软雅黑" panose="020B0503020204020204" pitchFamily="34" charset="-122"/>
              </a:rPr>
              <a:t>CREATE VIEW</a:t>
            </a:r>
            <a:r>
              <a:rPr lang="zh-CN" altLang="en-US" sz="2400" dirty="0">
                <a:solidFill>
                  <a:srgbClr val="0000FF"/>
                </a:solidFill>
                <a:latin typeface="微软雅黑" panose="020B0503020204020204" pitchFamily="34" charset="-122"/>
                <a:ea typeface="微软雅黑" panose="020B0503020204020204" pitchFamily="34" charset="-122"/>
              </a:rPr>
              <a:t>创建外模式</a:t>
            </a:r>
          </a:p>
        </p:txBody>
      </p:sp>
    </p:spTree>
    <p:extLst>
      <p:ext uri="{BB962C8B-B14F-4D97-AF65-F5344CB8AC3E}">
        <p14:creationId xmlns:p14="http://schemas.microsoft.com/office/powerpoint/2010/main" val="13664759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194" y="352655"/>
            <a:ext cx="10328365" cy="3351046"/>
          </a:xfrm>
          <a:prstGeom prst="rect">
            <a:avLst/>
          </a:prstGeom>
        </p:spPr>
        <p:txBody>
          <a:bodyPr wrap="square">
            <a:spAutoFit/>
          </a:bodyPr>
          <a:lstStyle/>
          <a:p>
            <a:pPr>
              <a:lnSpc>
                <a:spcPct val="150000"/>
              </a:lnSpc>
            </a:pPr>
            <a:r>
              <a:rPr lang="zh-CN" altLang="en-US" sz="2400" dirty="0">
                <a:solidFill>
                  <a:srgbClr val="E91BF9"/>
                </a:solidFill>
                <a:latin typeface="微软雅黑" panose="020B0503020204020204" pitchFamily="34" charset="-122"/>
                <a:ea typeface="微软雅黑" panose="020B0503020204020204" pitchFamily="34" charset="-122"/>
              </a:rPr>
              <a:t>内模式</a:t>
            </a:r>
            <a:endParaRPr lang="en-US" altLang="zh-CN" sz="2400" dirty="0">
              <a:solidFill>
                <a:srgbClr val="E91BF9"/>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a:solidFill>
                  <a:srgbClr val="E91BF9"/>
                </a:solidFill>
                <a:latin typeface="微软雅黑" panose="020B0503020204020204" pitchFamily="34" charset="-122"/>
                <a:ea typeface="微软雅黑" panose="020B0503020204020204" pitchFamily="34" charset="-122"/>
              </a:rPr>
              <a:t>内模式</a:t>
            </a:r>
            <a:r>
              <a:rPr lang="en-US" altLang="zh-CN" sz="2400" dirty="0">
                <a:solidFill>
                  <a:srgbClr val="E91BF9"/>
                </a:solidFill>
                <a:latin typeface="微软雅黑" panose="020B0503020204020204" pitchFamily="34" charset="-122"/>
                <a:ea typeface="微软雅黑" panose="020B0503020204020204" pitchFamily="34" charset="-122"/>
              </a:rPr>
              <a:t>(Internal Schema)</a:t>
            </a:r>
            <a:r>
              <a:rPr lang="zh-CN" altLang="en-US" sz="2400" dirty="0">
                <a:solidFill>
                  <a:srgbClr val="0000FF"/>
                </a:solidFill>
                <a:latin typeface="微软雅黑" panose="020B0503020204020204" pitchFamily="34" charset="-122"/>
                <a:ea typeface="微软雅黑" panose="020B0503020204020204" pitchFamily="34" charset="-122"/>
              </a:rPr>
              <a:t>：也称</a:t>
            </a:r>
            <a:r>
              <a:rPr lang="zh-CN" altLang="en-US" sz="2400" dirty="0">
                <a:solidFill>
                  <a:srgbClr val="E91BF9"/>
                </a:solidFill>
                <a:latin typeface="微软雅黑" panose="020B0503020204020204" pitchFamily="34" charset="-122"/>
                <a:ea typeface="微软雅黑" panose="020B0503020204020204" pitchFamily="34" charset="-122"/>
              </a:rPr>
              <a:t>存储模式</a:t>
            </a:r>
            <a:r>
              <a:rPr lang="en-US" altLang="zh-CN" sz="2400" dirty="0">
                <a:solidFill>
                  <a:srgbClr val="E91BF9"/>
                </a:solidFill>
                <a:latin typeface="微软雅黑" panose="020B0503020204020204" pitchFamily="34" charset="-122"/>
                <a:ea typeface="微软雅黑" panose="020B0503020204020204" pitchFamily="34" charset="-122"/>
              </a:rPr>
              <a:t>(Storage Schema)</a:t>
            </a:r>
            <a:r>
              <a:rPr lang="zh-CN" altLang="en-US" sz="2400" dirty="0">
                <a:solidFill>
                  <a:srgbClr val="0000FF"/>
                </a:solidFill>
                <a:latin typeface="微软雅黑" panose="020B0503020204020204" pitchFamily="34" charset="-122"/>
                <a:ea typeface="微软雅黑" panose="020B0503020204020204" pitchFamily="34" charset="-122"/>
              </a:rPr>
              <a:t>，是数据库</a:t>
            </a:r>
            <a:r>
              <a:rPr lang="zh-CN" altLang="en-US" sz="2400" dirty="0">
                <a:solidFill>
                  <a:srgbClr val="E91BF9"/>
                </a:solidFill>
                <a:latin typeface="微软雅黑" panose="020B0503020204020204" pitchFamily="34" charset="-122"/>
                <a:ea typeface="微软雅黑" panose="020B0503020204020204" pitchFamily="34" charset="-122"/>
              </a:rPr>
              <a:t>物理结构</a:t>
            </a:r>
            <a:r>
              <a:rPr lang="zh-CN" altLang="en-US" sz="2400" dirty="0">
                <a:solidFill>
                  <a:srgbClr val="0000FF"/>
                </a:solidFill>
                <a:latin typeface="微软雅黑" panose="020B0503020204020204" pitchFamily="34" charset="-122"/>
                <a:ea typeface="微软雅黑" panose="020B0503020204020204" pitchFamily="34" charset="-122"/>
              </a:rPr>
              <a:t>和</a:t>
            </a:r>
            <a:r>
              <a:rPr lang="zh-CN" altLang="en-US" sz="2400" dirty="0">
                <a:solidFill>
                  <a:srgbClr val="E91BF9"/>
                </a:solidFill>
                <a:latin typeface="微软雅黑" panose="020B0503020204020204" pitchFamily="34" charset="-122"/>
                <a:ea typeface="微软雅黑" panose="020B0503020204020204" pitchFamily="34" charset="-122"/>
              </a:rPr>
              <a:t>存储方式</a:t>
            </a:r>
            <a:r>
              <a:rPr lang="zh-CN" altLang="en-US" sz="2400" dirty="0">
                <a:solidFill>
                  <a:srgbClr val="0000FF"/>
                </a:solidFill>
                <a:latin typeface="微软雅黑" panose="020B0503020204020204" pitchFamily="34" charset="-122"/>
                <a:ea typeface="微软雅黑" panose="020B0503020204020204" pitchFamily="34" charset="-122"/>
              </a:rPr>
              <a:t>的描述，是数据在数据库内部的表示方式。</a:t>
            </a:r>
          </a:p>
          <a:p>
            <a:pPr indent="576000">
              <a:lnSpc>
                <a:spcPct val="150000"/>
              </a:lnSpc>
              <a:buFontTx/>
              <a:buNone/>
            </a:pPr>
            <a:r>
              <a:rPr lang="zh-CN" altLang="en-US" sz="2400" dirty="0">
                <a:solidFill>
                  <a:srgbClr val="0000FF"/>
                </a:solidFill>
                <a:latin typeface="微软雅黑" panose="020B0503020204020204" pitchFamily="34" charset="-122"/>
                <a:ea typeface="微软雅黑" panose="020B0503020204020204" pitchFamily="34" charset="-122"/>
              </a:rPr>
              <a:t>说明：现在的</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产品基本上可以自动完成内模式的大部分定义工作，几乎不需要用户介入。当用户使用模式</a:t>
            </a:r>
            <a:r>
              <a:rPr lang="en-US" altLang="zh-CN" sz="2400" dirty="0">
                <a:solidFill>
                  <a:srgbClr val="0000FF"/>
                </a:solidFill>
                <a:latin typeface="微软雅黑" panose="020B0503020204020204" pitchFamily="34" charset="-122"/>
                <a:ea typeface="微软雅黑" panose="020B0503020204020204" pitchFamily="34" charset="-122"/>
              </a:rPr>
              <a:t>DDL</a:t>
            </a:r>
            <a:r>
              <a:rPr lang="zh-CN" altLang="en-US" sz="2400" dirty="0">
                <a:solidFill>
                  <a:srgbClr val="0000FF"/>
                </a:solidFill>
                <a:latin typeface="微软雅黑" panose="020B0503020204020204" pitchFamily="34" charset="-122"/>
                <a:ea typeface="微软雅黑" panose="020B0503020204020204" pitchFamily="34" charset="-122"/>
              </a:rPr>
              <a:t>定义模式的同时，</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也就自动完成了相应的内模式的定义工作。                       </a:t>
            </a:r>
          </a:p>
        </p:txBody>
      </p:sp>
    </p:spTree>
    <p:extLst>
      <p:ext uri="{BB962C8B-B14F-4D97-AF65-F5344CB8AC3E}">
        <p14:creationId xmlns:p14="http://schemas.microsoft.com/office/powerpoint/2010/main" val="34704387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1154" y="476251"/>
            <a:ext cx="9805851" cy="4524315"/>
          </a:xfrm>
          <a:prstGeom prst="rect">
            <a:avLst/>
          </a:prstGeom>
        </p:spPr>
        <p:txBody>
          <a:bodyPr wrap="square">
            <a:spAutoFit/>
          </a:bodyPr>
          <a:lstStyle/>
          <a:p>
            <a:pPr>
              <a:lnSpc>
                <a:spcPct val="150000"/>
              </a:lnSpc>
              <a:spcBef>
                <a:spcPct val="0"/>
              </a:spcBef>
            </a:pPr>
            <a:r>
              <a:rPr lang="en-US" altLang="zh-CN" sz="2400" dirty="0">
                <a:solidFill>
                  <a:srgbClr val="E91BF9"/>
                </a:solidFill>
                <a:latin typeface="微软雅黑" panose="020B0503020204020204" pitchFamily="34" charset="-122"/>
                <a:ea typeface="微软雅黑" panose="020B0503020204020204" pitchFamily="34" charset="-122"/>
              </a:rPr>
              <a:t>2.4.2  </a:t>
            </a:r>
            <a:r>
              <a:rPr lang="zh-CN" altLang="en-US" sz="2400" dirty="0">
                <a:solidFill>
                  <a:srgbClr val="E91BF9"/>
                </a:solidFill>
                <a:latin typeface="微软雅黑" panose="020B0503020204020204" pitchFamily="34" charset="-122"/>
                <a:ea typeface="微软雅黑" panose="020B0503020204020204" pitchFamily="34" charset="-122"/>
              </a:rPr>
              <a:t>数据库的二级映象功能与数据独立性</a:t>
            </a:r>
            <a:endParaRPr lang="en-US" altLang="zh-CN" sz="2400" dirty="0">
              <a:solidFill>
                <a:srgbClr val="E91BF9"/>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2400" dirty="0">
                <a:solidFill>
                  <a:srgbClr val="6600FF"/>
                </a:solidFill>
                <a:latin typeface="微软雅黑" panose="020B0503020204020204" pitchFamily="34" charset="-122"/>
                <a:ea typeface="微软雅黑" panose="020B0503020204020204" pitchFamily="34" charset="-122"/>
              </a:rPr>
              <a:t>数据库管理系统在这三级模式之间提供了两层映象：</a:t>
            </a:r>
            <a:endParaRPr lang="zh-CN" altLang="en-US" sz="2400" dirty="0">
              <a:solidFill>
                <a:srgbClr val="6600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spcBef>
                <a:spcPct val="0"/>
              </a:spcBef>
              <a:buFontTx/>
              <a:buNone/>
            </a:pPr>
            <a:r>
              <a:rPr lang="zh-CN" altLang="en-US" sz="2400" dirty="0">
                <a:solidFill>
                  <a:srgbClr val="E91BF9"/>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E91BF9"/>
                </a:solidFill>
                <a:latin typeface="微软雅黑" panose="020B0503020204020204" pitchFamily="34" charset="-122"/>
                <a:ea typeface="微软雅黑" panose="020B0503020204020204" pitchFamily="34" charset="-122"/>
              </a:rPr>
              <a:t> 外模式</a:t>
            </a:r>
            <a:r>
              <a:rPr lang="en-US" altLang="zh-CN" sz="2400" dirty="0">
                <a:solidFill>
                  <a:srgbClr val="E91BF9"/>
                </a:solidFill>
                <a:latin typeface="微软雅黑" panose="020B0503020204020204" pitchFamily="34" charset="-122"/>
                <a:ea typeface="微软雅黑" panose="020B0503020204020204" pitchFamily="34" charset="-122"/>
              </a:rPr>
              <a:t>/</a:t>
            </a:r>
            <a:r>
              <a:rPr lang="zh-CN" altLang="en-US" sz="2400" dirty="0">
                <a:solidFill>
                  <a:srgbClr val="E91BF9"/>
                </a:solidFill>
                <a:latin typeface="微软雅黑" panose="020B0503020204020204" pitchFamily="34" charset="-122"/>
                <a:ea typeface="微软雅黑" panose="020B0503020204020204" pitchFamily="34" charset="-122"/>
              </a:rPr>
              <a:t>模式映象</a:t>
            </a:r>
            <a:r>
              <a:rPr lang="zh-CN" altLang="en-US" sz="2400" dirty="0">
                <a:solidFill>
                  <a:srgbClr val="0000FF"/>
                </a:solidFill>
                <a:latin typeface="微软雅黑" panose="020B0503020204020204" pitchFamily="34" charset="-122"/>
                <a:ea typeface="微软雅黑" panose="020B0503020204020204" pitchFamily="34" charset="-122"/>
              </a:rPr>
              <a:t>：存在于外模式与模式之间，用于定义外模式与模式之间的对应关系。其目的是为了提高数据与程序之间的逻辑独立性，简称数据的逻辑独立性。</a:t>
            </a:r>
            <a:endPar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spcBef>
                <a:spcPct val="0"/>
              </a:spcBef>
              <a:buFontTx/>
              <a:buNone/>
            </a:pPr>
            <a:r>
              <a:rPr lang="zh-CN" altLang="en-US" sz="2400" dirty="0">
                <a:solidFill>
                  <a:srgbClr val="E91BF9"/>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E91BF9"/>
                </a:solidFill>
                <a:latin typeface="微软雅黑" panose="020B0503020204020204" pitchFamily="34" charset="-122"/>
                <a:ea typeface="微软雅黑" panose="020B0503020204020204" pitchFamily="34" charset="-122"/>
              </a:rPr>
              <a:t> 模式</a:t>
            </a:r>
            <a:r>
              <a:rPr lang="en-US" altLang="zh-CN" sz="2400" dirty="0">
                <a:solidFill>
                  <a:srgbClr val="E91BF9"/>
                </a:solidFill>
                <a:latin typeface="微软雅黑" panose="020B0503020204020204" pitchFamily="34" charset="-122"/>
                <a:ea typeface="微软雅黑" panose="020B0503020204020204" pitchFamily="34" charset="-122"/>
              </a:rPr>
              <a:t>/</a:t>
            </a:r>
            <a:r>
              <a:rPr lang="zh-CN" altLang="en-US" sz="2400" dirty="0">
                <a:solidFill>
                  <a:srgbClr val="E91BF9"/>
                </a:solidFill>
                <a:latin typeface="微软雅黑" panose="020B0503020204020204" pitchFamily="34" charset="-122"/>
                <a:ea typeface="微软雅黑" panose="020B0503020204020204" pitchFamily="34" charset="-122"/>
              </a:rPr>
              <a:t>内模式映象</a:t>
            </a:r>
            <a:r>
              <a:rPr lang="zh-CN" altLang="en-US" sz="2400" dirty="0">
                <a:solidFill>
                  <a:srgbClr val="0000FF"/>
                </a:solidFill>
                <a:latin typeface="微软雅黑" panose="020B0503020204020204" pitchFamily="34" charset="-122"/>
                <a:ea typeface="微软雅黑" panose="020B0503020204020204" pitchFamily="34" charset="-122"/>
              </a:rPr>
              <a:t>：存在于模式与内模式之间，用于定义内模式与模式之间的对应关系，即数据库全局逻辑结构与存储结构之间的对应关系。其目的是为了提高数据与程序之间的物理独立性，即数据的物理独立性。</a:t>
            </a:r>
          </a:p>
        </p:txBody>
      </p:sp>
    </p:spTree>
    <p:extLst>
      <p:ext uri="{BB962C8B-B14F-4D97-AF65-F5344CB8AC3E}">
        <p14:creationId xmlns:p14="http://schemas.microsoft.com/office/powerpoint/2010/main" val="14914494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
          <p:cNvGrpSpPr>
            <a:grpSpLocks/>
          </p:cNvGrpSpPr>
          <p:nvPr/>
        </p:nvGrpSpPr>
        <p:grpSpPr bwMode="auto">
          <a:xfrm>
            <a:off x="2399215" y="831669"/>
            <a:ext cx="7391400" cy="3657600"/>
            <a:chOff x="2769" y="1672"/>
            <a:chExt cx="5404" cy="2250"/>
          </a:xfrm>
        </p:grpSpPr>
        <p:sp>
          <p:nvSpPr>
            <p:cNvPr id="4" name="Rectangle 6"/>
            <p:cNvSpPr>
              <a:spLocks noChangeArrowheads="1"/>
            </p:cNvSpPr>
            <p:nvPr/>
          </p:nvSpPr>
          <p:spPr bwMode="auto">
            <a:xfrm>
              <a:off x="5319" y="1672"/>
              <a:ext cx="794" cy="255"/>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en-US" altLang="zh-CN">
                  <a:solidFill>
                    <a:srgbClr val="0000FF"/>
                  </a:solidFill>
                  <a:latin typeface="微软雅黑" panose="020B0503020204020204" pitchFamily="34" charset="-122"/>
                  <a:ea typeface="微软雅黑" panose="020B0503020204020204" pitchFamily="34" charset="-122"/>
                </a:rPr>
                <a:t>SQL</a:t>
              </a:r>
              <a:r>
                <a:rPr lang="zh-CN" altLang="en-US">
                  <a:solidFill>
                    <a:srgbClr val="0000FF"/>
                  </a:solidFill>
                  <a:latin typeface="微软雅黑" panose="020B0503020204020204" pitchFamily="34" charset="-122"/>
                  <a:ea typeface="微软雅黑" panose="020B0503020204020204" pitchFamily="34" charset="-122"/>
                </a:rPr>
                <a:t>命令</a:t>
              </a:r>
            </a:p>
          </p:txBody>
        </p:sp>
        <p:sp>
          <p:nvSpPr>
            <p:cNvPr id="5" name="Rectangle 7"/>
            <p:cNvSpPr>
              <a:spLocks noChangeArrowheads="1"/>
            </p:cNvSpPr>
            <p:nvPr/>
          </p:nvSpPr>
          <p:spPr bwMode="auto">
            <a:xfrm>
              <a:off x="5336" y="2321"/>
              <a:ext cx="794" cy="255"/>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视图1</a:t>
              </a:r>
            </a:p>
          </p:txBody>
        </p:sp>
        <p:sp>
          <p:nvSpPr>
            <p:cNvPr id="6" name="Rectangle 8"/>
            <p:cNvSpPr>
              <a:spLocks noChangeArrowheads="1"/>
            </p:cNvSpPr>
            <p:nvPr/>
          </p:nvSpPr>
          <p:spPr bwMode="auto">
            <a:xfrm>
              <a:off x="6880" y="2313"/>
              <a:ext cx="794" cy="255"/>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视图2</a:t>
              </a:r>
            </a:p>
          </p:txBody>
        </p:sp>
        <p:sp>
          <p:nvSpPr>
            <p:cNvPr id="7" name="Rectangle 9"/>
            <p:cNvSpPr>
              <a:spLocks noChangeArrowheads="1"/>
            </p:cNvSpPr>
            <p:nvPr/>
          </p:nvSpPr>
          <p:spPr bwMode="auto">
            <a:xfrm>
              <a:off x="3631" y="2993"/>
              <a:ext cx="794" cy="255"/>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基本表1</a:t>
              </a:r>
            </a:p>
          </p:txBody>
        </p:sp>
        <p:sp>
          <p:nvSpPr>
            <p:cNvPr id="8" name="Rectangle 10"/>
            <p:cNvSpPr>
              <a:spLocks noChangeArrowheads="1"/>
            </p:cNvSpPr>
            <p:nvPr/>
          </p:nvSpPr>
          <p:spPr bwMode="auto">
            <a:xfrm>
              <a:off x="4870" y="2981"/>
              <a:ext cx="794" cy="255"/>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基本表2</a:t>
              </a:r>
            </a:p>
          </p:txBody>
        </p:sp>
        <p:sp>
          <p:nvSpPr>
            <p:cNvPr id="9" name="Rectangle 11"/>
            <p:cNvSpPr>
              <a:spLocks noChangeArrowheads="1"/>
            </p:cNvSpPr>
            <p:nvPr/>
          </p:nvSpPr>
          <p:spPr bwMode="auto">
            <a:xfrm>
              <a:off x="6050" y="2993"/>
              <a:ext cx="794" cy="255"/>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基本表3</a:t>
              </a:r>
            </a:p>
          </p:txBody>
        </p:sp>
        <p:sp>
          <p:nvSpPr>
            <p:cNvPr id="10" name="Rectangle 12"/>
            <p:cNvSpPr>
              <a:spLocks noChangeArrowheads="1"/>
            </p:cNvSpPr>
            <p:nvPr/>
          </p:nvSpPr>
          <p:spPr bwMode="auto">
            <a:xfrm>
              <a:off x="7144" y="2973"/>
              <a:ext cx="794" cy="255"/>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基本表4</a:t>
              </a:r>
            </a:p>
          </p:txBody>
        </p:sp>
        <p:sp>
          <p:nvSpPr>
            <p:cNvPr id="11" name="Line 13"/>
            <p:cNvSpPr>
              <a:spLocks noChangeShapeType="1"/>
            </p:cNvSpPr>
            <p:nvPr/>
          </p:nvSpPr>
          <p:spPr bwMode="auto">
            <a:xfrm>
              <a:off x="5734" y="1913"/>
              <a:ext cx="0" cy="397"/>
            </a:xfrm>
            <a:prstGeom prst="line">
              <a:avLst/>
            </a:prstGeom>
            <a:noFill/>
            <a:ln w="6350">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2" name="Line 14"/>
            <p:cNvSpPr>
              <a:spLocks noChangeShapeType="1"/>
            </p:cNvSpPr>
            <p:nvPr/>
          </p:nvSpPr>
          <p:spPr bwMode="auto">
            <a:xfrm>
              <a:off x="5932" y="1941"/>
              <a:ext cx="1134" cy="340"/>
            </a:xfrm>
            <a:prstGeom prst="line">
              <a:avLst/>
            </a:prstGeom>
            <a:noFill/>
            <a:ln w="6350">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3" name="Line 15"/>
            <p:cNvSpPr>
              <a:spLocks noChangeShapeType="1"/>
            </p:cNvSpPr>
            <p:nvPr/>
          </p:nvSpPr>
          <p:spPr bwMode="auto">
            <a:xfrm flipH="1">
              <a:off x="4106" y="1941"/>
              <a:ext cx="1351" cy="1033"/>
            </a:xfrm>
            <a:prstGeom prst="line">
              <a:avLst/>
            </a:prstGeom>
            <a:noFill/>
            <a:ln w="6350">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4" name="Line 16"/>
            <p:cNvSpPr>
              <a:spLocks noChangeShapeType="1"/>
            </p:cNvSpPr>
            <p:nvPr/>
          </p:nvSpPr>
          <p:spPr bwMode="auto">
            <a:xfrm flipH="1">
              <a:off x="5278" y="2576"/>
              <a:ext cx="397" cy="397"/>
            </a:xfrm>
            <a:prstGeom prst="line">
              <a:avLst/>
            </a:prstGeom>
            <a:noFill/>
            <a:ln w="6350">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bwMode="auto">
            <a:xfrm>
              <a:off x="5857" y="2576"/>
              <a:ext cx="397" cy="397"/>
            </a:xfrm>
            <a:prstGeom prst="line">
              <a:avLst/>
            </a:prstGeom>
            <a:noFill/>
            <a:ln w="6350">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6" name="Line 18"/>
            <p:cNvSpPr>
              <a:spLocks noChangeShapeType="1"/>
            </p:cNvSpPr>
            <p:nvPr/>
          </p:nvSpPr>
          <p:spPr bwMode="auto">
            <a:xfrm>
              <a:off x="7446" y="2565"/>
              <a:ext cx="113" cy="397"/>
            </a:xfrm>
            <a:prstGeom prst="line">
              <a:avLst/>
            </a:prstGeom>
            <a:noFill/>
            <a:ln w="6350">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7" name="Line 19"/>
            <p:cNvSpPr>
              <a:spLocks noChangeShapeType="1"/>
            </p:cNvSpPr>
            <p:nvPr/>
          </p:nvSpPr>
          <p:spPr bwMode="auto">
            <a:xfrm flipH="1">
              <a:off x="4341" y="2576"/>
              <a:ext cx="1134" cy="397"/>
            </a:xfrm>
            <a:prstGeom prst="line">
              <a:avLst/>
            </a:prstGeom>
            <a:noFill/>
            <a:ln w="6350">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18" name="Rectangle 20"/>
            <p:cNvSpPr>
              <a:spLocks noChangeArrowheads="1"/>
            </p:cNvSpPr>
            <p:nvPr/>
          </p:nvSpPr>
          <p:spPr bwMode="auto">
            <a:xfrm>
              <a:off x="4898" y="3667"/>
              <a:ext cx="850" cy="255"/>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存储文件1</a:t>
              </a:r>
            </a:p>
          </p:txBody>
        </p:sp>
        <p:sp>
          <p:nvSpPr>
            <p:cNvPr id="19" name="Rectangle 21"/>
            <p:cNvSpPr>
              <a:spLocks noChangeArrowheads="1"/>
            </p:cNvSpPr>
            <p:nvPr/>
          </p:nvSpPr>
          <p:spPr bwMode="auto">
            <a:xfrm>
              <a:off x="7102" y="3636"/>
              <a:ext cx="850" cy="255"/>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存储文件2</a:t>
              </a:r>
            </a:p>
          </p:txBody>
        </p:sp>
        <p:sp>
          <p:nvSpPr>
            <p:cNvPr id="20" name="Line 22"/>
            <p:cNvSpPr>
              <a:spLocks noChangeShapeType="1"/>
            </p:cNvSpPr>
            <p:nvPr/>
          </p:nvSpPr>
          <p:spPr bwMode="auto">
            <a:xfrm>
              <a:off x="4117" y="3242"/>
              <a:ext cx="1020" cy="397"/>
            </a:xfrm>
            <a:prstGeom prst="line">
              <a:avLst/>
            </a:prstGeom>
            <a:noFill/>
            <a:ln w="6350">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1" name="Line 23"/>
            <p:cNvSpPr>
              <a:spLocks noChangeShapeType="1"/>
            </p:cNvSpPr>
            <p:nvPr/>
          </p:nvSpPr>
          <p:spPr bwMode="auto">
            <a:xfrm>
              <a:off x="5278" y="3231"/>
              <a:ext cx="0" cy="397"/>
            </a:xfrm>
            <a:prstGeom prst="line">
              <a:avLst/>
            </a:prstGeom>
            <a:noFill/>
            <a:ln w="6350">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2" name="Line 24"/>
            <p:cNvSpPr>
              <a:spLocks noChangeShapeType="1"/>
            </p:cNvSpPr>
            <p:nvPr/>
          </p:nvSpPr>
          <p:spPr bwMode="auto">
            <a:xfrm flipH="1">
              <a:off x="5495" y="3259"/>
              <a:ext cx="850" cy="397"/>
            </a:xfrm>
            <a:prstGeom prst="line">
              <a:avLst/>
            </a:prstGeom>
            <a:noFill/>
            <a:ln w="6350">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3" name="Line 25"/>
            <p:cNvSpPr>
              <a:spLocks noChangeShapeType="1"/>
            </p:cNvSpPr>
            <p:nvPr/>
          </p:nvSpPr>
          <p:spPr bwMode="auto">
            <a:xfrm>
              <a:off x="7538" y="3231"/>
              <a:ext cx="0" cy="397"/>
            </a:xfrm>
            <a:prstGeom prst="line">
              <a:avLst/>
            </a:prstGeom>
            <a:noFill/>
            <a:ln w="6350">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4" name="Line 26"/>
            <p:cNvSpPr>
              <a:spLocks noChangeShapeType="1"/>
            </p:cNvSpPr>
            <p:nvPr/>
          </p:nvSpPr>
          <p:spPr bwMode="auto">
            <a:xfrm>
              <a:off x="2769" y="2151"/>
              <a:ext cx="5404" cy="0"/>
            </a:xfrm>
            <a:prstGeom prst="line">
              <a:avLst/>
            </a:prstGeom>
            <a:noFill/>
            <a:ln w="6350"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5" name="Line 27"/>
            <p:cNvSpPr>
              <a:spLocks noChangeShapeType="1"/>
            </p:cNvSpPr>
            <p:nvPr/>
          </p:nvSpPr>
          <p:spPr bwMode="auto">
            <a:xfrm>
              <a:off x="2769" y="2783"/>
              <a:ext cx="5404" cy="0"/>
            </a:xfrm>
            <a:prstGeom prst="line">
              <a:avLst/>
            </a:prstGeom>
            <a:noFill/>
            <a:ln w="6350"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6" name="Line 28"/>
            <p:cNvSpPr>
              <a:spLocks noChangeShapeType="1"/>
            </p:cNvSpPr>
            <p:nvPr/>
          </p:nvSpPr>
          <p:spPr bwMode="auto">
            <a:xfrm>
              <a:off x="2769" y="3407"/>
              <a:ext cx="5404" cy="0"/>
            </a:xfrm>
            <a:prstGeom prst="line">
              <a:avLst/>
            </a:prstGeom>
            <a:noFill/>
            <a:ln w="6350"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7" name="Rectangle 29"/>
            <p:cNvSpPr>
              <a:spLocks noChangeArrowheads="1"/>
            </p:cNvSpPr>
            <p:nvPr/>
          </p:nvSpPr>
          <p:spPr bwMode="auto">
            <a:xfrm>
              <a:off x="2769" y="2355"/>
              <a:ext cx="567" cy="255"/>
            </a:xfrm>
            <a:prstGeom prst="rect">
              <a:avLst/>
            </a:prstGeom>
            <a:noFill/>
            <a:ln w="635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外模式</a:t>
              </a:r>
            </a:p>
          </p:txBody>
        </p:sp>
        <p:sp>
          <p:nvSpPr>
            <p:cNvPr id="28" name="Rectangle 30"/>
            <p:cNvSpPr>
              <a:spLocks noChangeArrowheads="1"/>
            </p:cNvSpPr>
            <p:nvPr/>
          </p:nvSpPr>
          <p:spPr bwMode="auto">
            <a:xfrm>
              <a:off x="2769" y="3007"/>
              <a:ext cx="567" cy="255"/>
            </a:xfrm>
            <a:prstGeom prst="rect">
              <a:avLst/>
            </a:prstGeom>
            <a:noFill/>
            <a:ln w="635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a:solidFill>
                    <a:srgbClr val="0000FF"/>
                  </a:solidFill>
                  <a:latin typeface="微软雅黑" panose="020B0503020204020204" pitchFamily="34" charset="-122"/>
                  <a:ea typeface="微软雅黑" panose="020B0503020204020204" pitchFamily="34" charset="-122"/>
                </a:rPr>
                <a:t>模   式</a:t>
              </a:r>
            </a:p>
          </p:txBody>
        </p:sp>
        <p:sp>
          <p:nvSpPr>
            <p:cNvPr id="29" name="Rectangle 31"/>
            <p:cNvSpPr>
              <a:spLocks noChangeArrowheads="1"/>
            </p:cNvSpPr>
            <p:nvPr/>
          </p:nvSpPr>
          <p:spPr bwMode="auto">
            <a:xfrm>
              <a:off x="2769" y="3639"/>
              <a:ext cx="567" cy="255"/>
            </a:xfrm>
            <a:prstGeom prst="rect">
              <a:avLst/>
            </a:prstGeom>
            <a:noFill/>
            <a:ln w="635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spcBef>
                  <a:spcPct val="0"/>
                </a:spcBef>
              </a:pPr>
              <a:r>
                <a:rPr lang="zh-CN" altLang="en-US" dirty="0">
                  <a:solidFill>
                    <a:srgbClr val="0000FF"/>
                  </a:solidFill>
                  <a:latin typeface="微软雅黑" panose="020B0503020204020204" pitchFamily="34" charset="-122"/>
                  <a:ea typeface="微软雅黑" panose="020B0503020204020204" pitchFamily="34" charset="-122"/>
                </a:rPr>
                <a:t>内模式</a:t>
              </a:r>
            </a:p>
          </p:txBody>
        </p:sp>
      </p:grpSp>
      <p:sp>
        <p:nvSpPr>
          <p:cNvPr id="30" name="矩形 29"/>
          <p:cNvSpPr/>
          <p:nvPr/>
        </p:nvSpPr>
        <p:spPr>
          <a:xfrm>
            <a:off x="4418008" y="4683434"/>
            <a:ext cx="3735574" cy="387798"/>
          </a:xfrm>
          <a:prstGeom prst="rect">
            <a:avLst/>
          </a:prstGeom>
        </p:spPr>
        <p:txBody>
          <a:bodyPr wrap="none">
            <a:spAutoFit/>
          </a:bodyPr>
          <a:lstStyle/>
          <a:p>
            <a:pPr>
              <a:lnSpc>
                <a:spcPct val="80000"/>
              </a:lnSpc>
            </a:pPr>
            <a:r>
              <a:rPr lang="en-US" altLang="zh-CN" sz="2400" dirty="0">
                <a:solidFill>
                  <a:srgbClr val="E91BF9"/>
                </a:solidFill>
                <a:latin typeface="微软雅黑" panose="020B0503020204020204" pitchFamily="34" charset="-122"/>
                <a:ea typeface="微软雅黑" panose="020B0503020204020204" pitchFamily="34" charset="-122"/>
              </a:rPr>
              <a:t>SQL Server </a:t>
            </a:r>
            <a:r>
              <a:rPr lang="zh-CN" altLang="en-US" sz="2400" dirty="0">
                <a:solidFill>
                  <a:srgbClr val="E91BF9"/>
                </a:solidFill>
                <a:latin typeface="微软雅黑" panose="020B0503020204020204" pitchFamily="34" charset="-122"/>
                <a:ea typeface="微软雅黑" panose="020B0503020204020204" pitchFamily="34" charset="-122"/>
              </a:rPr>
              <a:t>支持三级模式</a:t>
            </a:r>
          </a:p>
        </p:txBody>
      </p:sp>
    </p:spTree>
    <p:extLst>
      <p:ext uri="{BB962C8B-B14F-4D97-AF65-F5344CB8AC3E}">
        <p14:creationId xmlns:p14="http://schemas.microsoft.com/office/powerpoint/2010/main" val="3713131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61950" y="652463"/>
            <a:ext cx="8229600" cy="8905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altLang="zh-CN" sz="4800" dirty="0">
              <a:solidFill>
                <a:srgbClr val="000000"/>
              </a:solidFill>
              <a:latin typeface="华文行楷" panose="02010800040101010101" pitchFamily="2" charset="-122"/>
              <a:ea typeface="华文行楷" panose="02010800040101010101" pitchFamily="2" charset="-122"/>
            </a:endParaRPr>
          </a:p>
        </p:txBody>
      </p:sp>
      <p:sp>
        <p:nvSpPr>
          <p:cNvPr id="4" name="矩形 3"/>
          <p:cNvSpPr/>
          <p:nvPr/>
        </p:nvSpPr>
        <p:spPr>
          <a:xfrm>
            <a:off x="949233" y="411971"/>
            <a:ext cx="10310949" cy="1754326"/>
          </a:xfrm>
          <a:prstGeom prst="rect">
            <a:avLst/>
          </a:prstGeom>
        </p:spPr>
        <p:txBody>
          <a:bodyPr wrap="square">
            <a:spAutoFit/>
          </a:bodyPr>
          <a:lstStyle/>
          <a:p>
            <a:pPr>
              <a:lnSpc>
                <a:spcPct val="150000"/>
              </a:lnSpc>
              <a:spcBef>
                <a:spcPct val="0"/>
              </a:spcBef>
            </a:pPr>
            <a:r>
              <a:rPr lang="en-US" altLang="zh-CN" sz="2400" dirty="0" smtClean="0">
                <a:solidFill>
                  <a:srgbClr val="E91BF9"/>
                </a:solidFill>
                <a:latin typeface="微软雅黑" panose="020B0503020204020204" pitchFamily="34" charset="-122"/>
                <a:ea typeface="微软雅黑" panose="020B0503020204020204" pitchFamily="34" charset="-122"/>
              </a:rPr>
              <a:t>2.1.1 </a:t>
            </a:r>
            <a:r>
              <a:rPr lang="zh-CN" altLang="en-US" sz="2400" dirty="0" smtClean="0">
                <a:solidFill>
                  <a:srgbClr val="E91BF9"/>
                </a:solidFill>
                <a:latin typeface="微软雅黑" panose="020B0503020204020204" pitchFamily="34" charset="-122"/>
                <a:ea typeface="微软雅黑" panose="020B0503020204020204" pitchFamily="34" charset="-122"/>
              </a:rPr>
              <a:t>数据与信息</a:t>
            </a:r>
            <a:r>
              <a:rPr lang="en-US" altLang="zh-CN" sz="2400" dirty="0" smtClean="0">
                <a:solidFill>
                  <a:srgbClr val="E91BF9"/>
                </a:solidFill>
                <a:latin typeface="微软雅黑" panose="020B0503020204020204" pitchFamily="34" charset="-122"/>
                <a:ea typeface="微软雅黑" panose="020B0503020204020204" pitchFamily="34" charset="-122"/>
              </a:rPr>
              <a:t>(4)</a:t>
            </a:r>
          </a:p>
          <a:p>
            <a:pPr indent="576000">
              <a:lnSpc>
                <a:spcPct val="150000"/>
              </a:lnSpc>
              <a:spcBef>
                <a:spcPct val="0"/>
              </a:spcBef>
            </a:pPr>
            <a:r>
              <a:rPr lang="zh-CN" altLang="en-US" sz="2400" dirty="0" smtClean="0">
                <a:solidFill>
                  <a:srgbClr val="2F2FFF"/>
                </a:solidFill>
                <a:latin typeface="微软雅黑" panose="020B0503020204020204" pitchFamily="34" charset="-122"/>
                <a:ea typeface="微软雅黑" panose="020B0503020204020204" pitchFamily="34" charset="-122"/>
              </a:rPr>
              <a:t>数据处理</a:t>
            </a:r>
            <a:r>
              <a:rPr lang="en-US" altLang="zh-CN" sz="2400" dirty="0" smtClean="0">
                <a:solidFill>
                  <a:srgbClr val="2F2FFF"/>
                </a:solidFill>
                <a:latin typeface="微软雅黑" panose="020B0503020204020204" pitchFamily="34" charset="-122"/>
                <a:ea typeface="微软雅黑" panose="020B0503020204020204" pitchFamily="34" charset="-122"/>
              </a:rPr>
              <a:t>(Data Processing)</a:t>
            </a:r>
            <a:r>
              <a:rPr lang="zh-CN" altLang="en-US" sz="2400" dirty="0" smtClean="0">
                <a:solidFill>
                  <a:srgbClr val="2F2FFF"/>
                </a:solidFill>
                <a:latin typeface="微软雅黑" panose="020B0503020204020204" pitchFamily="34" charset="-122"/>
                <a:ea typeface="微软雅黑" panose="020B0503020204020204" pitchFamily="34" charset="-122"/>
              </a:rPr>
              <a:t>：对数据进行各种数学运算和统计加工的过程总和。</a:t>
            </a:r>
          </a:p>
        </p:txBody>
      </p:sp>
    </p:spTree>
    <p:extLst>
      <p:ext uri="{BB962C8B-B14F-4D97-AF65-F5344CB8AC3E}">
        <p14:creationId xmlns:p14="http://schemas.microsoft.com/office/powerpoint/2010/main" val="63871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27908" y="0"/>
            <a:ext cx="9988731" cy="6740307"/>
          </a:xfrm>
          <a:prstGeom prst="rect">
            <a:avLst/>
          </a:prstGeom>
        </p:spPr>
        <p:txBody>
          <a:bodyPr wrap="square">
            <a:spAutoFit/>
          </a:bodyPr>
          <a:lstStyle/>
          <a:p>
            <a:pPr algn="just">
              <a:lnSpc>
                <a:spcPct val="150000"/>
              </a:lnSpc>
            </a:pPr>
            <a:r>
              <a:rPr lang="zh-CN" altLang="en-US" sz="2400" dirty="0">
                <a:solidFill>
                  <a:srgbClr val="0000FF"/>
                </a:solidFill>
                <a:latin typeface="微软雅黑" panose="020B0503020204020204" pitchFamily="34" charset="-122"/>
                <a:ea typeface="微软雅黑" panose="020B0503020204020204" pitchFamily="34" charset="-122"/>
              </a:rPr>
              <a:t>例2.13: 假设应用程序</a:t>
            </a:r>
            <a:r>
              <a:rPr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要求从数据库中取出一条记录，则程序应用数据操纵语言(</a:t>
            </a:r>
            <a:r>
              <a:rPr lang="en-US" altLang="zh-CN" sz="2400" dirty="0">
                <a:solidFill>
                  <a:srgbClr val="0000FF"/>
                </a:solidFill>
                <a:latin typeface="微软雅黑" panose="020B0503020204020204" pitchFamily="34" charset="-122"/>
                <a:ea typeface="微软雅黑" panose="020B0503020204020204" pitchFamily="34" charset="-122"/>
              </a:rPr>
              <a:t>DML)</a:t>
            </a:r>
            <a:r>
              <a:rPr lang="zh-CN" altLang="en-US" sz="2400" dirty="0">
                <a:solidFill>
                  <a:srgbClr val="0000FF"/>
                </a:solidFill>
                <a:latin typeface="微软雅黑" panose="020B0503020204020204" pitchFamily="34" charset="-122"/>
                <a:ea typeface="微软雅黑" panose="020B0503020204020204" pitchFamily="34" charset="-122"/>
              </a:rPr>
              <a:t>向</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提出请求 . </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接收命令后，系统内部将发生一系列事件 </a:t>
            </a:r>
            <a:endParaRPr lang="en-US" altLang="zh-CN" sz="2400" dirty="0">
              <a:solidFill>
                <a:srgbClr val="0000FF"/>
              </a:solidFill>
              <a:latin typeface="微软雅黑" panose="020B0503020204020204" pitchFamily="34" charset="-122"/>
              <a:ea typeface="微软雅黑" panose="020B0503020204020204" pitchFamily="34" charset="-122"/>
            </a:endParaRPr>
          </a:p>
          <a:p>
            <a:pPr algn="just">
              <a:lnSpc>
                <a:spcPct val="150000"/>
              </a:lnSpc>
              <a:buFontTx/>
              <a:buNone/>
            </a:pPr>
            <a:r>
              <a:rPr lang="zh-CN" altLang="en-US" sz="2400" dirty="0">
                <a:solidFill>
                  <a:srgbClr val="0000FF"/>
                </a:solidFill>
                <a:latin typeface="微软雅黑" panose="020B0503020204020204" pitchFamily="34" charset="-122"/>
                <a:ea typeface="微软雅黑" panose="020B0503020204020204" pitchFamily="34" charset="-122"/>
              </a:rPr>
              <a:t>⑴</a:t>
            </a:r>
            <a:r>
              <a:rPr lang="zh-CN" altLang="en-US"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0000FF"/>
                </a:solidFill>
                <a:latin typeface="微软雅黑" panose="020B0503020204020204" pitchFamily="34" charset="-122"/>
                <a:ea typeface="微软雅黑" panose="020B0503020204020204" pitchFamily="34" charset="-122"/>
              </a:rPr>
              <a:t>应用程序</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向</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发出读一个记录的操作命令(一条</a:t>
            </a:r>
            <a:r>
              <a:rPr lang="en-US" altLang="zh-CN" sz="2400" dirty="0">
                <a:solidFill>
                  <a:srgbClr val="0000FF"/>
                </a:solidFill>
                <a:latin typeface="微软雅黑" panose="020B0503020204020204" pitchFamily="34" charset="-122"/>
                <a:ea typeface="微软雅黑" panose="020B0503020204020204" pitchFamily="34" charset="-122"/>
              </a:rPr>
              <a:t>DML</a:t>
            </a:r>
            <a:r>
              <a:rPr lang="zh-CN" altLang="en-US" sz="2400" dirty="0">
                <a:solidFill>
                  <a:srgbClr val="0000FF"/>
                </a:solidFill>
                <a:latin typeface="微软雅黑" panose="020B0503020204020204" pitchFamily="34" charset="-122"/>
                <a:ea typeface="微软雅黑" panose="020B0503020204020204" pitchFamily="34" charset="-122"/>
              </a:rPr>
              <a:t>语句)，命令   中含操作对象和操作条件。当计算机执行该</a:t>
            </a:r>
            <a:r>
              <a:rPr lang="en-US" altLang="zh-CN" sz="2400" dirty="0">
                <a:solidFill>
                  <a:srgbClr val="0000FF"/>
                </a:solidFill>
                <a:latin typeface="微软雅黑" panose="020B0503020204020204" pitchFamily="34" charset="-122"/>
                <a:ea typeface="微软雅黑" panose="020B0503020204020204" pitchFamily="34" charset="-122"/>
              </a:rPr>
              <a:t>DML</a:t>
            </a:r>
            <a:r>
              <a:rPr lang="zh-CN" altLang="en-US" sz="2400" dirty="0">
                <a:solidFill>
                  <a:srgbClr val="0000FF"/>
                </a:solidFill>
                <a:latin typeface="微软雅黑" panose="020B0503020204020204" pitchFamily="34" charset="-122"/>
                <a:ea typeface="微软雅黑" panose="020B0503020204020204" pitchFamily="34" charset="-122"/>
              </a:rPr>
              <a:t>语句时，立即启动</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并把读记录的命令传给</a:t>
            </a:r>
            <a:r>
              <a:rPr lang="en-US" altLang="zh-CN" sz="2400" dirty="0">
                <a:solidFill>
                  <a:srgbClr val="0000FF"/>
                </a:solidFill>
                <a:latin typeface="微软雅黑" panose="020B0503020204020204" pitchFamily="34" charset="-122"/>
                <a:ea typeface="微软雅黑" panose="020B0503020204020204" pitchFamily="34" charset="-122"/>
              </a:rPr>
              <a:t>DBMS。</a:t>
            </a:r>
          </a:p>
          <a:p>
            <a:pPr algn="just">
              <a:lnSpc>
                <a:spcPct val="150000"/>
              </a:lnSpc>
              <a:buFontTx/>
              <a:buNone/>
            </a:pPr>
            <a:r>
              <a:rPr lang="en-US" altLang="zh-CN" sz="2400" dirty="0">
                <a:solidFill>
                  <a:srgbClr val="0000FF"/>
                </a:solidFill>
                <a:latin typeface="微软雅黑" panose="020B0503020204020204" pitchFamily="34" charset="-122"/>
                <a:ea typeface="微软雅黑" panose="020B0503020204020204" pitchFamily="34" charset="-122"/>
              </a:rPr>
              <a:t>⑵ DBMS</a:t>
            </a:r>
            <a:r>
              <a:rPr lang="zh-CN" altLang="en-US" sz="2400" dirty="0">
                <a:solidFill>
                  <a:srgbClr val="0000FF"/>
                </a:solidFill>
                <a:latin typeface="微软雅黑" panose="020B0503020204020204" pitchFamily="34" charset="-122"/>
                <a:ea typeface="微软雅黑" panose="020B0503020204020204" pitchFamily="34" charset="-122"/>
              </a:rPr>
              <a:t>调用应用程序</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对应的外模式，检查存取权限，决定是否执行</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的操作命令。</a:t>
            </a:r>
          </a:p>
          <a:p>
            <a:pPr algn="just">
              <a:lnSpc>
                <a:spcPct val="150000"/>
              </a:lnSpc>
              <a:buFontTx/>
              <a:buNone/>
            </a:pPr>
            <a:r>
              <a:rPr lang="zh-CN" altLang="en-US" sz="2400" dirty="0">
                <a:solidFill>
                  <a:srgbClr val="0000FF"/>
                </a:solidFill>
                <a:latin typeface="微软雅黑" panose="020B0503020204020204" pitchFamily="34" charset="-122"/>
                <a:ea typeface="微软雅黑" panose="020B0503020204020204" pitchFamily="34" charset="-122"/>
              </a:rPr>
              <a:t>⑶ 当确定</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的命令是合法之后，</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调用模式，并根据模式与外模式的映射关系，确定应读入哪些模式记录。</a:t>
            </a:r>
          </a:p>
          <a:p>
            <a:pPr algn="just">
              <a:lnSpc>
                <a:spcPct val="150000"/>
              </a:lnSpc>
              <a:buFontTx/>
              <a:buNone/>
            </a:pPr>
            <a:r>
              <a:rPr lang="zh-CN" altLang="en-US" sz="2400" dirty="0">
                <a:solidFill>
                  <a:srgbClr val="0000FF"/>
                </a:solidFill>
                <a:latin typeface="微软雅黑" panose="020B0503020204020204" pitchFamily="34" charset="-122"/>
                <a:ea typeface="微软雅黑" panose="020B0503020204020204" pitchFamily="34" charset="-122"/>
              </a:rPr>
              <a:t>⑷ </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根据模式与内模式的映射，调出内模式得到组织物理记录的结构和存取信息</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10385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01782" y="461554"/>
            <a:ext cx="9988731" cy="4524315"/>
          </a:xfrm>
          <a:prstGeom prst="rect">
            <a:avLst/>
          </a:prstGeom>
        </p:spPr>
        <p:txBody>
          <a:bodyPr wrap="square">
            <a:spAutoFit/>
          </a:bodyPr>
          <a:lstStyle/>
          <a:p>
            <a:pPr algn="just">
              <a:lnSpc>
                <a:spcPct val="150000"/>
              </a:lnSpc>
              <a:buFontTx/>
              <a:buNone/>
            </a:pPr>
            <a:r>
              <a:rPr lang="zh-CN" altLang="en-US" sz="2400" dirty="0" smtClean="0">
                <a:solidFill>
                  <a:srgbClr val="0000FF"/>
                </a:solidFill>
                <a:latin typeface="微软雅黑" panose="020B0503020204020204" pitchFamily="34" charset="-122"/>
                <a:ea typeface="微软雅黑" panose="020B0503020204020204" pitchFamily="34" charset="-122"/>
              </a:rPr>
              <a:t>⑸ </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向</a:t>
            </a:r>
            <a:r>
              <a:rPr lang="en-US" altLang="zh-CN" sz="2400" dirty="0">
                <a:solidFill>
                  <a:srgbClr val="0000FF"/>
                </a:solidFill>
                <a:latin typeface="微软雅黑" panose="020B0503020204020204" pitchFamily="34" charset="-122"/>
                <a:ea typeface="微软雅黑" panose="020B0503020204020204" pitchFamily="34" charset="-122"/>
              </a:rPr>
              <a:t>OS</a:t>
            </a:r>
            <a:r>
              <a:rPr lang="zh-CN" altLang="en-US" sz="2400" dirty="0">
                <a:solidFill>
                  <a:srgbClr val="0000FF"/>
                </a:solidFill>
                <a:latin typeface="微软雅黑" panose="020B0503020204020204" pitchFamily="34" charset="-122"/>
                <a:ea typeface="微软雅黑" panose="020B0503020204020204" pitchFamily="34" charset="-122"/>
              </a:rPr>
              <a:t>申请读进所需物理记录。</a:t>
            </a:r>
          </a:p>
          <a:p>
            <a:pPr algn="just">
              <a:lnSpc>
                <a:spcPct val="150000"/>
              </a:lnSpc>
              <a:buFontTx/>
              <a:buNone/>
            </a:pPr>
            <a:r>
              <a:rPr lang="zh-CN" altLang="en-US" sz="2400" dirty="0">
                <a:solidFill>
                  <a:srgbClr val="0000FF"/>
                </a:solidFill>
                <a:latin typeface="微软雅黑" panose="020B0503020204020204" pitchFamily="34" charset="-122"/>
                <a:ea typeface="微软雅黑" panose="020B0503020204020204" pitchFamily="34" charset="-122"/>
              </a:rPr>
              <a:t>⑹ </a:t>
            </a:r>
            <a:r>
              <a:rPr lang="en-US" altLang="zh-CN" sz="2400" dirty="0">
                <a:solidFill>
                  <a:srgbClr val="0000FF"/>
                </a:solidFill>
                <a:latin typeface="微软雅黑" panose="020B0503020204020204" pitchFamily="34" charset="-122"/>
                <a:ea typeface="微软雅黑" panose="020B0503020204020204" pitchFamily="34" charset="-122"/>
              </a:rPr>
              <a:t>OS</a:t>
            </a:r>
            <a:r>
              <a:rPr lang="zh-CN" altLang="en-US" sz="2400" dirty="0">
                <a:solidFill>
                  <a:srgbClr val="0000FF"/>
                </a:solidFill>
                <a:latin typeface="微软雅黑" panose="020B0503020204020204" pitchFamily="34" charset="-122"/>
                <a:ea typeface="微软雅黑" panose="020B0503020204020204" pitchFamily="34" charset="-122"/>
              </a:rPr>
              <a:t>执行读命令，从存储介质中将指定记录读入系统缓冲区，并在操作之后向</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作出应答。</a:t>
            </a:r>
          </a:p>
          <a:p>
            <a:pPr algn="just">
              <a:lnSpc>
                <a:spcPct val="150000"/>
              </a:lnSpc>
              <a:buFontTx/>
              <a:buNone/>
            </a:pPr>
            <a:r>
              <a:rPr lang="zh-CN" altLang="en-US" sz="2400" dirty="0">
                <a:solidFill>
                  <a:srgbClr val="0000FF"/>
                </a:solidFill>
                <a:latin typeface="微软雅黑" panose="020B0503020204020204" pitchFamily="34" charset="-122"/>
                <a:ea typeface="微软雅黑" panose="020B0503020204020204" pitchFamily="34" charset="-122"/>
              </a:rPr>
              <a:t>⑺ </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参照模式和外模式的映射，将读入系统缓冲区的数据转换为应用程序所需要的记录形式。</a:t>
            </a:r>
          </a:p>
          <a:p>
            <a:pPr algn="just">
              <a:lnSpc>
                <a:spcPct val="150000"/>
              </a:lnSpc>
              <a:buFontTx/>
              <a:buNone/>
            </a:pPr>
            <a:r>
              <a:rPr lang="zh-CN" altLang="en-US" sz="2400" dirty="0">
                <a:solidFill>
                  <a:srgbClr val="0000FF"/>
                </a:solidFill>
                <a:latin typeface="微软雅黑" panose="020B0503020204020204" pitchFamily="34" charset="-122"/>
                <a:ea typeface="微软雅黑" panose="020B0503020204020204" pitchFamily="34" charset="-122"/>
              </a:rPr>
              <a:t>⑻ </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把用户记录从系统缓冲区送到应用程序</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的用户工作区。</a:t>
            </a:r>
          </a:p>
          <a:p>
            <a:pPr algn="just">
              <a:lnSpc>
                <a:spcPct val="150000"/>
              </a:lnSpc>
              <a:buFontTx/>
              <a:buNone/>
            </a:pPr>
            <a:r>
              <a:rPr lang="zh-CN" altLang="en-US" sz="2400" dirty="0">
                <a:solidFill>
                  <a:srgbClr val="0000FF"/>
                </a:solidFill>
                <a:latin typeface="微软雅黑" panose="020B0503020204020204" pitchFamily="34" charset="-122"/>
                <a:ea typeface="微软雅黑" panose="020B0503020204020204" pitchFamily="34" charset="-122"/>
              </a:rPr>
              <a:t>⑼ </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将读记录操作成功与否的信息作为一种状态送给应用程序</a:t>
            </a:r>
            <a:r>
              <a:rPr lang="en-US" altLang="zh-CN" sz="2400" dirty="0">
                <a:solidFill>
                  <a:srgbClr val="0000FF"/>
                </a:solidFill>
                <a:latin typeface="微软雅黑" panose="020B0503020204020204" pitchFamily="34" charset="-122"/>
                <a:ea typeface="微软雅黑" panose="020B0503020204020204" pitchFamily="34" charset="-122"/>
              </a:rPr>
              <a:t>A。</a:t>
            </a:r>
          </a:p>
          <a:p>
            <a:pPr>
              <a:lnSpc>
                <a:spcPct val="150000"/>
              </a:lnSpc>
              <a:buFontTx/>
              <a:buNone/>
            </a:pPr>
            <a:r>
              <a:rPr lang="en-US" altLang="zh-CN" sz="2400" dirty="0" smtClean="0">
                <a:solidFill>
                  <a:srgbClr val="0000FF"/>
                </a:solidFill>
                <a:latin typeface="微软雅黑" panose="020B0503020204020204" pitchFamily="34" charset="-122"/>
                <a:ea typeface="微软雅黑" panose="020B0503020204020204" pitchFamily="34" charset="-122"/>
              </a:rPr>
              <a:t>⑽ </a:t>
            </a:r>
            <a:r>
              <a:rPr lang="zh-CN" altLang="en-US" sz="2400" dirty="0">
                <a:solidFill>
                  <a:srgbClr val="0000FF"/>
                </a:solidFill>
                <a:latin typeface="微软雅黑" panose="020B0503020204020204" pitchFamily="34" charset="-122"/>
                <a:ea typeface="微软雅黑" panose="020B0503020204020204" pitchFamily="34" charset="-122"/>
              </a:rPr>
              <a:t>此后，应用程序</a:t>
            </a:r>
            <a:r>
              <a:rPr lang="en-US" altLang="zh-CN" sz="2400" dirty="0">
                <a:solidFill>
                  <a:srgbClr val="0000FF"/>
                </a:solidFill>
                <a:latin typeface="微软雅黑" panose="020B0503020204020204" pitchFamily="34" charset="-122"/>
                <a:ea typeface="微软雅黑" panose="020B0503020204020204" pitchFamily="34" charset="-122"/>
              </a:rPr>
              <a:t>A</a:t>
            </a:r>
            <a:r>
              <a:rPr lang="zh-CN" altLang="en-US" sz="2400" dirty="0">
                <a:solidFill>
                  <a:srgbClr val="0000FF"/>
                </a:solidFill>
                <a:latin typeface="微软雅黑" panose="020B0503020204020204" pitchFamily="34" charset="-122"/>
                <a:ea typeface="微软雅黑" panose="020B0503020204020204" pitchFamily="34" charset="-122"/>
              </a:rPr>
              <a:t>便根据返回的状态信息作出相应的处理。</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25228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7907" y="376161"/>
            <a:ext cx="9762309" cy="3416320"/>
          </a:xfrm>
          <a:prstGeom prst="rect">
            <a:avLst/>
          </a:prstGeom>
        </p:spPr>
        <p:txBody>
          <a:bodyPr wrap="square">
            <a:spAutoFit/>
          </a:bodyPr>
          <a:lstStyle/>
          <a:p>
            <a:pPr>
              <a:lnSpc>
                <a:spcPct val="150000"/>
              </a:lnSpc>
              <a:spcBef>
                <a:spcPct val="0"/>
              </a:spcBef>
            </a:pPr>
            <a:r>
              <a:rPr lang="en-US" altLang="zh-CN" sz="2400" dirty="0">
                <a:solidFill>
                  <a:srgbClr val="E91BF9"/>
                </a:solidFill>
                <a:latin typeface="微软雅黑" panose="020B0503020204020204" pitchFamily="34" charset="-122"/>
                <a:ea typeface="微软雅黑" panose="020B0503020204020204" pitchFamily="34" charset="-122"/>
              </a:rPr>
              <a:t>2.5  DBMS</a:t>
            </a:r>
            <a:r>
              <a:rPr lang="zh-CN" altLang="en-US" sz="2400" dirty="0">
                <a:solidFill>
                  <a:srgbClr val="E91BF9"/>
                </a:solidFill>
                <a:latin typeface="微软雅黑" panose="020B0503020204020204" pitchFamily="34" charset="-122"/>
                <a:ea typeface="微软雅黑" panose="020B0503020204020204" pitchFamily="34" charset="-122"/>
              </a:rPr>
              <a:t>的功能</a:t>
            </a:r>
            <a:endParaRPr lang="en-US" altLang="zh-CN" sz="2400" dirty="0">
              <a:solidFill>
                <a:srgbClr val="E91BF9"/>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solidFill>
                  <a:srgbClr val="E91BF9"/>
                </a:solidFill>
                <a:latin typeface="微软雅黑" panose="020B0503020204020204" pitchFamily="34" charset="-122"/>
                <a:ea typeface="微软雅黑" panose="020B0503020204020204" pitchFamily="34" charset="-122"/>
              </a:rPr>
              <a:t>BMS</a:t>
            </a:r>
            <a:r>
              <a:rPr lang="zh-CN" altLang="en-US" sz="2400" dirty="0">
                <a:solidFill>
                  <a:srgbClr val="E91BF9"/>
                </a:solidFill>
                <a:latin typeface="微软雅黑" panose="020B0503020204020204" pitchFamily="34" charset="-122"/>
                <a:ea typeface="微软雅黑" panose="020B0503020204020204" pitchFamily="34" charset="-122"/>
              </a:rPr>
              <a:t>的主要功能包括：</a:t>
            </a:r>
            <a:endParaRPr lang="en-US" altLang="zh-CN" sz="2400" dirty="0">
              <a:solidFill>
                <a:srgbClr val="E91BF9"/>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smtClean="0">
                <a:solidFill>
                  <a:srgbClr val="E91BF9"/>
                </a:solidFill>
                <a:latin typeface="微软雅黑" panose="020B0503020204020204" pitchFamily="34" charset="-122"/>
                <a:ea typeface="微软雅黑" panose="020B0503020204020204" pitchFamily="34" charset="-122"/>
              </a:rPr>
              <a:t>（</a:t>
            </a:r>
            <a:r>
              <a:rPr lang="en-US" altLang="zh-CN" sz="2400" dirty="0" smtClean="0">
                <a:solidFill>
                  <a:srgbClr val="E91BF9"/>
                </a:solidFill>
                <a:latin typeface="微软雅黑" panose="020B0503020204020204" pitchFamily="34" charset="-122"/>
                <a:ea typeface="微软雅黑" panose="020B0503020204020204" pitchFamily="34" charset="-122"/>
              </a:rPr>
              <a:t>1</a:t>
            </a:r>
            <a:r>
              <a:rPr lang="zh-CN" altLang="en-US" sz="2400" dirty="0" smtClean="0">
                <a:solidFill>
                  <a:srgbClr val="E91BF9"/>
                </a:solidFill>
                <a:latin typeface="微软雅黑" panose="020B0503020204020204" pitchFamily="34" charset="-122"/>
                <a:ea typeface="微软雅黑" panose="020B0503020204020204" pitchFamily="34" charset="-122"/>
              </a:rPr>
              <a:t>）数据库</a:t>
            </a:r>
            <a:r>
              <a:rPr lang="zh-CN" altLang="en-US" sz="2400" dirty="0">
                <a:solidFill>
                  <a:srgbClr val="E91BF9"/>
                </a:solidFill>
                <a:latin typeface="微软雅黑" panose="020B0503020204020204" pitchFamily="34" charset="-122"/>
                <a:ea typeface="微软雅黑" panose="020B0503020204020204" pitchFamily="34" charset="-122"/>
              </a:rPr>
              <a:t>定义功能。</a:t>
            </a:r>
            <a:endParaRPr lang="en-US" altLang="zh-CN" sz="2400" dirty="0">
              <a:solidFill>
                <a:srgbClr val="E91BF9"/>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a:t>
            </a:r>
            <a:r>
              <a:rPr lang="en-US" altLang="zh-CN" sz="2400" dirty="0" smtClean="0">
                <a:solidFill>
                  <a:srgbClr val="E91BF9"/>
                </a:solidFill>
                <a:latin typeface="微软雅黑" panose="020B0503020204020204" pitchFamily="34" charset="-122"/>
                <a:ea typeface="微软雅黑" panose="020B0503020204020204" pitchFamily="34" charset="-122"/>
              </a:rPr>
              <a:t>2</a:t>
            </a:r>
            <a:r>
              <a:rPr lang="zh-CN" altLang="en-US" sz="2400" dirty="0" smtClean="0">
                <a:solidFill>
                  <a:srgbClr val="E91BF9"/>
                </a:solidFill>
                <a:latin typeface="微软雅黑" panose="020B0503020204020204" pitchFamily="34" charset="-122"/>
                <a:ea typeface="微软雅黑" panose="020B0503020204020204" pitchFamily="34" charset="-122"/>
              </a:rPr>
              <a:t>）数据</a:t>
            </a:r>
            <a:r>
              <a:rPr lang="zh-CN" altLang="en-US" sz="2400" dirty="0">
                <a:solidFill>
                  <a:srgbClr val="E91BF9"/>
                </a:solidFill>
                <a:latin typeface="微软雅黑" panose="020B0503020204020204" pitchFamily="34" charset="-122"/>
                <a:ea typeface="微软雅黑" panose="020B0503020204020204" pitchFamily="34" charset="-122"/>
              </a:rPr>
              <a:t>操纵功能。</a:t>
            </a:r>
            <a:endParaRPr lang="en-US" altLang="zh-CN" sz="2400" dirty="0">
              <a:solidFill>
                <a:srgbClr val="E91BF9"/>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a:t>
            </a:r>
            <a:r>
              <a:rPr lang="en-US" altLang="zh-CN" sz="2400" dirty="0" smtClean="0">
                <a:solidFill>
                  <a:srgbClr val="E91BF9"/>
                </a:solidFill>
                <a:latin typeface="微软雅黑" panose="020B0503020204020204" pitchFamily="34" charset="-122"/>
                <a:ea typeface="微软雅黑" panose="020B0503020204020204" pitchFamily="34" charset="-122"/>
              </a:rPr>
              <a:t>3</a:t>
            </a:r>
            <a:r>
              <a:rPr lang="zh-CN" altLang="en-US" sz="2400" dirty="0" smtClean="0">
                <a:solidFill>
                  <a:srgbClr val="E91BF9"/>
                </a:solidFill>
                <a:latin typeface="微软雅黑" panose="020B0503020204020204" pitchFamily="34" charset="-122"/>
                <a:ea typeface="微软雅黑" panose="020B0503020204020204" pitchFamily="34" charset="-122"/>
              </a:rPr>
              <a:t>）数据库</a:t>
            </a:r>
            <a:r>
              <a:rPr lang="zh-CN" altLang="en-US" sz="2400" dirty="0">
                <a:solidFill>
                  <a:srgbClr val="E91BF9"/>
                </a:solidFill>
                <a:latin typeface="微软雅黑" panose="020B0503020204020204" pitchFamily="34" charset="-122"/>
                <a:ea typeface="微软雅黑" panose="020B0503020204020204" pitchFamily="34" charset="-122"/>
              </a:rPr>
              <a:t>控制功能。</a:t>
            </a:r>
          </a:p>
          <a:p>
            <a:pPr>
              <a:lnSpc>
                <a:spcPct val="150000"/>
              </a:lnSpc>
              <a:spcBef>
                <a:spcPct val="0"/>
              </a:spcBef>
              <a:buFontTx/>
              <a:buNone/>
            </a:pPr>
            <a:r>
              <a:rPr lang="zh-CN" altLang="en-US" sz="2400" dirty="0" smtClean="0">
                <a:solidFill>
                  <a:srgbClr val="E91BF9"/>
                </a:solidFill>
                <a:latin typeface="微软雅黑" panose="020B0503020204020204" pitchFamily="34" charset="-122"/>
                <a:ea typeface="微软雅黑" panose="020B0503020204020204" pitchFamily="34" charset="-122"/>
              </a:rPr>
              <a:t>（</a:t>
            </a:r>
            <a:r>
              <a:rPr lang="en-US" altLang="zh-CN" sz="2400" dirty="0" smtClean="0">
                <a:solidFill>
                  <a:srgbClr val="E91BF9"/>
                </a:solidFill>
                <a:latin typeface="微软雅黑" panose="020B0503020204020204" pitchFamily="34" charset="-122"/>
                <a:ea typeface="微软雅黑" panose="020B0503020204020204" pitchFamily="34" charset="-122"/>
              </a:rPr>
              <a:t>4</a:t>
            </a:r>
            <a:r>
              <a:rPr lang="zh-CN" altLang="en-US" sz="2400" dirty="0" smtClean="0">
                <a:solidFill>
                  <a:srgbClr val="E91BF9"/>
                </a:solidFill>
                <a:latin typeface="微软雅黑" panose="020B0503020204020204" pitchFamily="34" charset="-122"/>
                <a:ea typeface="微软雅黑" panose="020B0503020204020204" pitchFamily="34" charset="-122"/>
              </a:rPr>
              <a:t>）</a:t>
            </a:r>
            <a:r>
              <a:rPr lang="en-US" altLang="zh-CN" sz="2400" dirty="0" smtClean="0">
                <a:solidFill>
                  <a:srgbClr val="E91BF9"/>
                </a:solidFill>
                <a:latin typeface="微软雅黑" panose="020B0503020204020204" pitchFamily="34" charset="-122"/>
                <a:ea typeface="微软雅黑" panose="020B0503020204020204" pitchFamily="34" charset="-122"/>
              </a:rPr>
              <a:t> </a:t>
            </a:r>
            <a:r>
              <a:rPr lang="zh-CN" altLang="en-US" sz="2400" dirty="0">
                <a:solidFill>
                  <a:srgbClr val="E91BF9"/>
                </a:solidFill>
                <a:latin typeface="微软雅黑" panose="020B0503020204020204" pitchFamily="34" charset="-122"/>
                <a:ea typeface="微软雅黑" panose="020B0503020204020204" pitchFamily="34" charset="-122"/>
              </a:rPr>
              <a:t>数据库维护功能。</a:t>
            </a:r>
            <a:endParaRPr lang="zh-CN" altLang="en-US" sz="2400" dirty="0">
              <a:solidFill>
                <a:srgbClr val="E91BF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6217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0491" y="468077"/>
            <a:ext cx="9831977" cy="2308324"/>
          </a:xfrm>
          <a:prstGeom prst="rect">
            <a:avLst/>
          </a:prstGeom>
        </p:spPr>
        <p:txBody>
          <a:bodyPr wrap="square">
            <a:spAutoFit/>
          </a:bodyPr>
          <a:lstStyle/>
          <a:p>
            <a:pPr>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a:t>
            </a:r>
            <a:r>
              <a:rPr lang="en-US" altLang="zh-CN" sz="2400" dirty="0" smtClean="0">
                <a:solidFill>
                  <a:srgbClr val="E91BF9"/>
                </a:solidFill>
                <a:latin typeface="微软雅黑" panose="020B0503020204020204" pitchFamily="34" charset="-122"/>
                <a:ea typeface="微软雅黑" panose="020B0503020204020204" pitchFamily="34" charset="-122"/>
              </a:rPr>
              <a:t>1</a:t>
            </a:r>
            <a:r>
              <a:rPr lang="zh-CN" altLang="en-US" sz="2400" dirty="0" smtClean="0">
                <a:solidFill>
                  <a:srgbClr val="E91BF9"/>
                </a:solidFill>
                <a:latin typeface="微软雅黑" panose="020B0503020204020204" pitchFamily="34" charset="-122"/>
                <a:ea typeface="微软雅黑" panose="020B0503020204020204" pitchFamily="34" charset="-122"/>
              </a:rPr>
              <a:t>）数据库</a:t>
            </a:r>
            <a:r>
              <a:rPr lang="zh-CN" altLang="en-US" sz="2400" dirty="0">
                <a:solidFill>
                  <a:srgbClr val="E91BF9"/>
                </a:solidFill>
                <a:latin typeface="微软雅黑" panose="020B0503020204020204" pitchFamily="34" charset="-122"/>
                <a:ea typeface="微软雅黑" panose="020B0503020204020204" pitchFamily="34" charset="-122"/>
              </a:rPr>
              <a:t>的定义功能</a:t>
            </a:r>
            <a:r>
              <a:rPr lang="en-US" altLang="zh-CN" sz="2400" dirty="0">
                <a:solidFill>
                  <a:srgbClr val="E91BF9"/>
                </a:solidFill>
                <a:latin typeface="微软雅黑" panose="020B0503020204020204" pitchFamily="34" charset="-122"/>
                <a:ea typeface="微软雅黑" panose="020B0503020204020204" pitchFamily="34" charset="-122"/>
              </a:rPr>
              <a:t>       </a:t>
            </a:r>
          </a:p>
          <a:p>
            <a:pPr>
              <a:lnSpc>
                <a:spcPct val="150000"/>
              </a:lnSpc>
              <a:spcBef>
                <a:spcPct val="0"/>
              </a:spcBef>
              <a:buFontTx/>
              <a:buNone/>
            </a:pP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通过提供数据定义语言</a:t>
            </a:r>
            <a:r>
              <a:rPr lang="en-US" altLang="zh-CN" sz="2400" dirty="0">
                <a:solidFill>
                  <a:srgbClr val="0000FF"/>
                </a:solidFill>
                <a:latin typeface="微软雅黑" panose="020B0503020204020204" pitchFamily="34" charset="-122"/>
                <a:ea typeface="微软雅黑" panose="020B0503020204020204" pitchFamily="34" charset="-122"/>
              </a:rPr>
              <a:t>(Data Definition Language - DDL)</a:t>
            </a:r>
            <a:r>
              <a:rPr lang="zh-CN" altLang="en-US" sz="2400" dirty="0">
                <a:solidFill>
                  <a:srgbClr val="0000FF"/>
                </a:solidFill>
                <a:latin typeface="微软雅黑" panose="020B0503020204020204" pitchFamily="34" charset="-122"/>
                <a:ea typeface="微软雅黑" panose="020B0503020204020204" pitchFamily="34" charset="-122"/>
              </a:rPr>
              <a:t>来对外模式、模式和内模式加以描述和定义，即定义数据库的逻辑结构、存储结构、语义信息和保密要求等。                                                     </a:t>
            </a:r>
          </a:p>
        </p:txBody>
      </p:sp>
    </p:spTree>
    <p:extLst>
      <p:ext uri="{BB962C8B-B14F-4D97-AF65-F5344CB8AC3E}">
        <p14:creationId xmlns:p14="http://schemas.microsoft.com/office/powerpoint/2010/main" val="1876738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66946" y="327248"/>
            <a:ext cx="9953897" cy="5078313"/>
          </a:xfrm>
          <a:prstGeom prst="rect">
            <a:avLst/>
          </a:prstGeom>
        </p:spPr>
        <p:txBody>
          <a:bodyPr wrap="square">
            <a:spAutoFit/>
          </a:bodyPr>
          <a:lstStyle/>
          <a:p>
            <a:pPr>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a:t>
            </a:r>
            <a:r>
              <a:rPr lang="en-US" altLang="zh-CN" sz="2400" dirty="0" smtClean="0">
                <a:solidFill>
                  <a:srgbClr val="E91BF9"/>
                </a:solidFill>
                <a:latin typeface="微软雅黑" panose="020B0503020204020204" pitchFamily="34" charset="-122"/>
                <a:ea typeface="微软雅黑" panose="020B0503020204020204" pitchFamily="34" charset="-122"/>
              </a:rPr>
              <a:t>2</a:t>
            </a:r>
            <a:r>
              <a:rPr lang="zh-CN" altLang="en-US" sz="2400" dirty="0" smtClean="0">
                <a:solidFill>
                  <a:srgbClr val="E91BF9"/>
                </a:solidFill>
                <a:latin typeface="微软雅黑" panose="020B0503020204020204" pitchFamily="34" charset="-122"/>
                <a:ea typeface="微软雅黑" panose="020B0503020204020204" pitchFamily="34" charset="-122"/>
              </a:rPr>
              <a:t>）数据</a:t>
            </a:r>
            <a:r>
              <a:rPr lang="zh-CN" altLang="en-US" sz="2400" dirty="0">
                <a:solidFill>
                  <a:srgbClr val="E91BF9"/>
                </a:solidFill>
                <a:latin typeface="微软雅黑" panose="020B0503020204020204" pitchFamily="34" charset="-122"/>
                <a:ea typeface="微软雅黑" panose="020B0503020204020204" pitchFamily="34" charset="-122"/>
              </a:rPr>
              <a:t>操纵功能</a:t>
            </a:r>
            <a:endParaRPr lang="en-US" altLang="zh-CN" sz="2400" dirty="0">
              <a:solidFill>
                <a:srgbClr val="E91BF9"/>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提供数据操纵语言</a:t>
            </a:r>
            <a:r>
              <a:rPr lang="en-US" altLang="zh-CN" sz="2400" dirty="0">
                <a:solidFill>
                  <a:srgbClr val="0000FF"/>
                </a:solidFill>
                <a:latin typeface="微软雅黑" panose="020B0503020204020204" pitchFamily="34" charset="-122"/>
                <a:ea typeface="微软雅黑" panose="020B0503020204020204" pitchFamily="34" charset="-122"/>
              </a:rPr>
              <a:t>(Data Manipulation Language—DML)</a:t>
            </a:r>
            <a:r>
              <a:rPr lang="zh-CN" altLang="en-US" sz="2400" dirty="0">
                <a:solidFill>
                  <a:srgbClr val="0000FF"/>
                </a:solidFill>
                <a:latin typeface="微软雅黑" panose="020B0503020204020204" pitchFamily="34" charset="-122"/>
                <a:ea typeface="微软雅黑" panose="020B0503020204020204" pitchFamily="34" charset="-122"/>
              </a:rPr>
              <a:t>实现对数据库中数据的基本操作，如检索、插入、修改、删除和排序等等。</a:t>
            </a:r>
            <a:r>
              <a:rPr lang="en-US" altLang="zh-CN" sz="2400" dirty="0">
                <a:solidFill>
                  <a:srgbClr val="0000FF"/>
                </a:solidFill>
                <a:latin typeface="微软雅黑" panose="020B0503020204020204" pitchFamily="34" charset="-122"/>
                <a:ea typeface="微软雅黑" panose="020B0503020204020204" pitchFamily="34" charset="-122"/>
              </a:rPr>
              <a:t>DML</a:t>
            </a:r>
            <a:r>
              <a:rPr lang="zh-CN" altLang="en-US" sz="2400" dirty="0">
                <a:solidFill>
                  <a:srgbClr val="0000FF"/>
                </a:solidFill>
                <a:latin typeface="微软雅黑" panose="020B0503020204020204" pitchFamily="34" charset="-122"/>
                <a:ea typeface="微软雅黑" panose="020B0503020204020204" pitchFamily="34" charset="-122"/>
              </a:rPr>
              <a:t>有两</a:t>
            </a:r>
            <a:r>
              <a:rPr lang="zh-CN" altLang="en-US" sz="2400" dirty="0" smtClean="0">
                <a:solidFill>
                  <a:srgbClr val="0000FF"/>
                </a:solidFill>
                <a:latin typeface="微软雅黑" panose="020B0503020204020204" pitchFamily="34" charset="-122"/>
                <a:ea typeface="微软雅黑" panose="020B0503020204020204" pitchFamily="34" charset="-122"/>
              </a:rPr>
              <a:t>类：</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a:lnSpc>
                <a:spcPct val="150000"/>
              </a:lnSpc>
              <a:spcBef>
                <a:spcPct val="0"/>
              </a:spcBef>
            </a:pPr>
            <a:r>
              <a:rPr lang="en-US" altLang="zh-CN" sz="2400" dirty="0" smtClean="0">
                <a:solidFill>
                  <a:srgbClr val="0000FF"/>
                </a:solidFill>
                <a:latin typeface="微软雅黑" panose="020B0503020204020204" pitchFamily="34" charset="-122"/>
                <a:ea typeface="微软雅黑" panose="020B0503020204020204" pitchFamily="34" charset="-122"/>
              </a:rPr>
              <a:t>(1)</a:t>
            </a:r>
            <a:r>
              <a:rPr lang="zh-CN" altLang="en-US" sz="2400" dirty="0" smtClean="0">
                <a:solidFill>
                  <a:srgbClr val="0000FF"/>
                </a:solidFill>
                <a:latin typeface="微软雅黑" panose="020B0503020204020204" pitchFamily="34" charset="-122"/>
                <a:ea typeface="微软雅黑" panose="020B0503020204020204" pitchFamily="34" charset="-122"/>
              </a:rPr>
              <a:t>嵌入式</a:t>
            </a:r>
            <a:r>
              <a:rPr lang="en-US" altLang="zh-CN" sz="2400" dirty="0" smtClean="0">
                <a:solidFill>
                  <a:srgbClr val="0000FF"/>
                </a:solidFill>
                <a:latin typeface="微软雅黑" panose="020B0503020204020204" pitchFamily="34" charset="-122"/>
                <a:ea typeface="微软雅黑" panose="020B0503020204020204" pitchFamily="34" charset="-122"/>
              </a:rPr>
              <a:t>DML</a:t>
            </a:r>
            <a:r>
              <a:rPr lang="zh-CN" altLang="en-US" sz="2400" dirty="0" smtClean="0">
                <a:solidFill>
                  <a:srgbClr val="0000FF"/>
                </a:solidFill>
                <a:latin typeface="微软雅黑" panose="020B0503020204020204" pitchFamily="34" charset="-122"/>
                <a:ea typeface="微软雅黑" panose="020B0503020204020204" pitchFamily="34" charset="-122"/>
              </a:rPr>
              <a:t>：嵌入到</a:t>
            </a:r>
            <a:r>
              <a:rPr lang="en-US" altLang="zh-CN" sz="2400" dirty="0" smtClean="0">
                <a:solidFill>
                  <a:srgbClr val="0000FF"/>
                </a:solidFill>
                <a:latin typeface="微软雅黑" panose="020B0503020204020204" pitchFamily="34" charset="-122"/>
                <a:ea typeface="微软雅黑" panose="020B0503020204020204" pitchFamily="34" charset="-122"/>
              </a:rPr>
              <a:t>C++</a:t>
            </a:r>
            <a:r>
              <a:rPr lang="zh-CN" altLang="en-US" sz="2400" dirty="0" smtClean="0">
                <a:solidFill>
                  <a:srgbClr val="0000FF"/>
                </a:solidFill>
                <a:latin typeface="微软雅黑" panose="020B0503020204020204" pitchFamily="34" charset="-122"/>
                <a:ea typeface="微软雅黑" panose="020B0503020204020204" pitchFamily="34" charset="-122"/>
              </a:rPr>
              <a:t>或</a:t>
            </a:r>
            <a:r>
              <a:rPr lang="en-US" altLang="zh-CN" sz="2400" dirty="0" smtClean="0">
                <a:solidFill>
                  <a:srgbClr val="0000FF"/>
                </a:solidFill>
                <a:latin typeface="微软雅黑" panose="020B0503020204020204" pitchFamily="34" charset="-122"/>
                <a:ea typeface="微软雅黑" panose="020B0503020204020204" pitchFamily="34" charset="-122"/>
              </a:rPr>
              <a:t>PowerBuilder</a:t>
            </a:r>
            <a:r>
              <a:rPr lang="zh-CN" altLang="en-US" sz="2400" dirty="0" smtClean="0">
                <a:solidFill>
                  <a:srgbClr val="0000FF"/>
                </a:solidFill>
                <a:latin typeface="微软雅黑" panose="020B0503020204020204" pitchFamily="34" charset="-122"/>
                <a:ea typeface="微软雅黑" panose="020B0503020204020204" pitchFamily="34" charset="-122"/>
              </a:rPr>
              <a:t>等高级语</a:t>
            </a:r>
            <a:br>
              <a:rPr lang="zh-CN" altLang="en-US" sz="2400" dirty="0" smtClean="0">
                <a:solidFill>
                  <a:srgbClr val="0000FF"/>
                </a:solidFill>
                <a:latin typeface="微软雅黑" panose="020B0503020204020204" pitchFamily="34" charset="-122"/>
                <a:ea typeface="微软雅黑" panose="020B0503020204020204" pitchFamily="34" charset="-122"/>
              </a:rPr>
            </a:br>
            <a:r>
              <a:rPr lang="zh-CN" altLang="en-US" sz="2400" dirty="0" smtClean="0">
                <a:solidFill>
                  <a:srgbClr val="0000FF"/>
                </a:solidFill>
                <a:latin typeface="微软雅黑" panose="020B0503020204020204" pitchFamily="34" charset="-122"/>
                <a:ea typeface="微软雅黑" panose="020B0503020204020204" pitchFamily="34" charset="-122"/>
              </a:rPr>
              <a:t>言</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称为宿主语言</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中的</a:t>
            </a:r>
            <a:r>
              <a:rPr lang="en-US" altLang="zh-CN" sz="2400" dirty="0" smtClean="0">
                <a:solidFill>
                  <a:srgbClr val="0000FF"/>
                </a:solidFill>
                <a:latin typeface="微软雅黑" panose="020B0503020204020204" pitchFamily="34" charset="-122"/>
                <a:ea typeface="微软雅黑" panose="020B0503020204020204" pitchFamily="34" charset="-122"/>
              </a:rPr>
              <a:t>DML</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a:lnSpc>
                <a:spcPct val="150000"/>
              </a:lnSpc>
              <a:spcBef>
                <a:spcPct val="0"/>
              </a:spcBef>
            </a:pPr>
            <a:r>
              <a:rPr lang="en-US" altLang="zh-CN" sz="2400" dirty="0" smtClean="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rPr>
              <a:t>非嵌入式语言，包括交互式命令语言和结构化语句，语法简单，可以独立使用，由单独的解释或编译系统来执行，所以一般称为自主型或自含型的</a:t>
            </a:r>
            <a:r>
              <a:rPr lang="en-US" altLang="zh-CN" sz="2400" dirty="0">
                <a:solidFill>
                  <a:srgbClr val="0000FF"/>
                </a:solidFill>
                <a:latin typeface="微软雅黑" panose="020B0503020204020204" pitchFamily="34" charset="-122"/>
                <a:ea typeface="微软雅黑" panose="020B0503020204020204" pitchFamily="34" charset="-122"/>
              </a:rPr>
              <a:t>DML</a:t>
            </a:r>
            <a:r>
              <a:rPr lang="zh-CN" altLang="en-US" sz="2400" dirty="0">
                <a:solidFill>
                  <a:srgbClr val="0000FF"/>
                </a:solidFill>
                <a:latin typeface="微软雅黑" panose="020B0503020204020204" pitchFamily="34" charset="-122"/>
                <a:ea typeface="微软雅黑" panose="020B0503020204020204" pitchFamily="34" charset="-122"/>
              </a:rPr>
              <a:t>。 </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61454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8902" y="424938"/>
            <a:ext cx="9971315" cy="1754326"/>
          </a:xfrm>
          <a:prstGeom prst="rect">
            <a:avLst/>
          </a:prstGeom>
        </p:spPr>
        <p:txBody>
          <a:bodyPr wrap="square">
            <a:spAutoFit/>
          </a:bodyPr>
          <a:lstStyle/>
          <a:p>
            <a:pPr>
              <a:lnSpc>
                <a:spcPct val="150000"/>
              </a:lnSpc>
              <a:spcBef>
                <a:spcPct val="0"/>
              </a:spcBef>
            </a:pPr>
            <a:r>
              <a:rPr lang="zh-CN" altLang="en-US" sz="2400" dirty="0" smtClean="0">
                <a:solidFill>
                  <a:srgbClr val="E91BF9"/>
                </a:solidFill>
                <a:latin typeface="微软雅黑" panose="020B0503020204020204" pitchFamily="34" charset="-122"/>
                <a:ea typeface="微软雅黑" panose="020B0503020204020204" pitchFamily="34" charset="-122"/>
              </a:rPr>
              <a:t>（</a:t>
            </a:r>
            <a:r>
              <a:rPr lang="en-US" altLang="zh-CN" sz="2400" dirty="0" smtClean="0">
                <a:solidFill>
                  <a:srgbClr val="E91BF9"/>
                </a:solidFill>
                <a:latin typeface="微软雅黑" panose="020B0503020204020204" pitchFamily="34" charset="-122"/>
                <a:ea typeface="微软雅黑" panose="020B0503020204020204" pitchFamily="34" charset="-122"/>
              </a:rPr>
              <a:t>3</a:t>
            </a:r>
            <a:r>
              <a:rPr lang="zh-CN" altLang="en-US" sz="2400" dirty="0" smtClean="0">
                <a:solidFill>
                  <a:srgbClr val="E91BF9"/>
                </a:solidFill>
                <a:latin typeface="微软雅黑" panose="020B0503020204020204" pitchFamily="34" charset="-122"/>
                <a:ea typeface="微软雅黑" panose="020B0503020204020204" pitchFamily="34" charset="-122"/>
              </a:rPr>
              <a:t>）数据库</a:t>
            </a:r>
            <a:r>
              <a:rPr lang="zh-CN" altLang="en-US" sz="2400" dirty="0">
                <a:solidFill>
                  <a:srgbClr val="E91BF9"/>
                </a:solidFill>
                <a:latin typeface="微软雅黑" panose="020B0503020204020204" pitchFamily="34" charset="-122"/>
                <a:ea typeface="微软雅黑" panose="020B0503020204020204" pitchFamily="34" charset="-122"/>
              </a:rPr>
              <a:t>控制功能</a:t>
            </a:r>
            <a:endParaRPr lang="en-US" altLang="zh-CN" sz="2400" dirty="0">
              <a:solidFill>
                <a:srgbClr val="E91BF9"/>
              </a:solidFill>
              <a:latin typeface="微软雅黑" panose="020B0503020204020204" pitchFamily="34" charset="-122"/>
              <a:ea typeface="微软雅黑" panose="020B0503020204020204" pitchFamily="34" charset="-122"/>
            </a:endParaRPr>
          </a:p>
          <a:p>
            <a:pPr indent="576000">
              <a:lnSpc>
                <a:spcPct val="150000"/>
              </a:lnSpc>
              <a:spcBef>
                <a:spcPct val="0"/>
              </a:spcBef>
            </a:pPr>
            <a:r>
              <a:rPr lang="zh-CN" altLang="en-US" sz="2400" dirty="0">
                <a:solidFill>
                  <a:srgbClr val="0000FF"/>
                </a:solidFill>
                <a:latin typeface="微软雅黑" panose="020B0503020204020204" pitchFamily="34" charset="-122"/>
                <a:ea typeface="微软雅黑" panose="020B0503020204020204" pitchFamily="34" charset="-122"/>
              </a:rPr>
              <a:t>数据库控制功能：控制整个数据库系统的运行，包括安全性保护、并发控制、存取控制</a:t>
            </a:r>
            <a:r>
              <a:rPr lang="zh-CN" altLang="en-US" sz="2400" dirty="0" smtClean="0">
                <a:solidFill>
                  <a:srgbClr val="0000FF"/>
                </a:solidFill>
                <a:latin typeface="微软雅黑" panose="020B0503020204020204" pitchFamily="34" charset="-122"/>
                <a:ea typeface="微软雅黑" panose="020B0503020204020204" pitchFamily="34" charset="-122"/>
              </a:rPr>
              <a:t>等。</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72101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0491" y="460105"/>
            <a:ext cx="9901645" cy="1754326"/>
          </a:xfrm>
          <a:prstGeom prst="rect">
            <a:avLst/>
          </a:prstGeom>
        </p:spPr>
        <p:txBody>
          <a:bodyPr wrap="square">
            <a:spAutoFit/>
          </a:bodyPr>
          <a:lstStyle/>
          <a:p>
            <a:pPr algn="just">
              <a:lnSpc>
                <a:spcPct val="150000"/>
              </a:lnSpc>
            </a:pPr>
            <a:r>
              <a:rPr lang="zh-CN" altLang="en-US" sz="2400" dirty="0" smtClean="0">
                <a:solidFill>
                  <a:srgbClr val="E91BF9"/>
                </a:solidFill>
                <a:latin typeface="微软雅黑" panose="020B0503020204020204" pitchFamily="34" charset="-122"/>
                <a:ea typeface="微软雅黑" panose="020B0503020204020204" pitchFamily="34" charset="-122"/>
              </a:rPr>
              <a:t>（</a:t>
            </a:r>
            <a:r>
              <a:rPr lang="en-US" altLang="zh-CN" sz="2400" dirty="0">
                <a:solidFill>
                  <a:srgbClr val="E91BF9"/>
                </a:solidFill>
                <a:latin typeface="微软雅黑" panose="020B0503020204020204" pitchFamily="34" charset="-122"/>
                <a:ea typeface="微软雅黑" panose="020B0503020204020204" pitchFamily="34" charset="-122"/>
              </a:rPr>
              <a:t>4</a:t>
            </a:r>
            <a:r>
              <a:rPr lang="zh-CN" altLang="en-US" sz="2400" dirty="0" smtClean="0">
                <a:solidFill>
                  <a:srgbClr val="E91BF9"/>
                </a:solidFill>
                <a:latin typeface="微软雅黑" panose="020B0503020204020204" pitchFamily="34" charset="-122"/>
                <a:ea typeface="微软雅黑" panose="020B0503020204020204" pitchFamily="34" charset="-122"/>
              </a:rPr>
              <a:t>）数据库</a:t>
            </a:r>
            <a:r>
              <a:rPr lang="zh-CN" altLang="en-US" sz="2400" dirty="0">
                <a:solidFill>
                  <a:srgbClr val="E91BF9"/>
                </a:solidFill>
                <a:latin typeface="微软雅黑" panose="020B0503020204020204" pitchFamily="34" charset="-122"/>
                <a:ea typeface="微软雅黑" panose="020B0503020204020204" pitchFamily="34" charset="-122"/>
              </a:rPr>
              <a:t>维护功能 </a:t>
            </a:r>
            <a:endParaRPr lang="en-US" altLang="zh-CN" sz="2400" dirty="0">
              <a:solidFill>
                <a:srgbClr val="E91BF9"/>
              </a:solidFill>
              <a:latin typeface="微软雅黑" panose="020B0503020204020204" pitchFamily="34" charset="-122"/>
              <a:ea typeface="微软雅黑" panose="020B0503020204020204" pitchFamily="34" charset="-122"/>
            </a:endParaRPr>
          </a:p>
          <a:p>
            <a:pPr indent="576000" algn="just">
              <a:lnSpc>
                <a:spcPct val="150000"/>
              </a:lnSpc>
            </a:pPr>
            <a:r>
              <a:rPr lang="zh-CN" altLang="en-US" sz="2400" dirty="0">
                <a:solidFill>
                  <a:srgbClr val="0000FF"/>
                </a:solidFill>
                <a:latin typeface="微软雅黑" panose="020B0503020204020204" pitchFamily="34" charset="-122"/>
                <a:ea typeface="微软雅黑" panose="020B0503020204020204" pitchFamily="34" charset="-122"/>
              </a:rPr>
              <a:t>数据库维护功能：包括初始数据的装入、数据库的转储或后备功能、数据库恢复功能、数据库的重组织功能以及性能分析等功能。</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80386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6950" y="310470"/>
            <a:ext cx="10049690" cy="3970318"/>
          </a:xfrm>
          <a:prstGeom prst="rect">
            <a:avLst/>
          </a:prstGeom>
        </p:spPr>
        <p:txBody>
          <a:bodyPr wrap="square">
            <a:spAutoFit/>
          </a:bodyPr>
          <a:lstStyle/>
          <a:p>
            <a:pPr>
              <a:lnSpc>
                <a:spcPct val="125000"/>
              </a:lnSpc>
              <a:spcBef>
                <a:spcPct val="0"/>
              </a:spcBef>
            </a:pPr>
            <a:r>
              <a:rPr lang="en-US" altLang="zh-CN" sz="2400" dirty="0">
                <a:solidFill>
                  <a:srgbClr val="E91BF9"/>
                </a:solidFill>
                <a:latin typeface="微软雅黑" panose="020B0503020204020204" pitchFamily="34" charset="-122"/>
                <a:ea typeface="微软雅黑" panose="020B0503020204020204" pitchFamily="34" charset="-122"/>
              </a:rPr>
              <a:t>2.6 </a:t>
            </a:r>
            <a:r>
              <a:rPr lang="zh-CN" altLang="en-US" sz="2400" dirty="0">
                <a:solidFill>
                  <a:srgbClr val="E91BF9"/>
                </a:solidFill>
                <a:latin typeface="微软雅黑" panose="020B0503020204020204" pitchFamily="34" charset="-122"/>
                <a:ea typeface="微软雅黑" panose="020B0503020204020204" pitchFamily="34" charset="-122"/>
              </a:rPr>
              <a:t>数据库系统的组成</a:t>
            </a:r>
            <a:r>
              <a:rPr lang="en-US" altLang="zh-CN" sz="2400" dirty="0">
                <a:solidFill>
                  <a:srgbClr val="E91BF9"/>
                </a:solidFill>
                <a:latin typeface="微软雅黑" panose="020B0503020204020204" pitchFamily="34" charset="-122"/>
                <a:ea typeface="微软雅黑" panose="020B0503020204020204" pitchFamily="34" charset="-122"/>
              </a:rPr>
              <a:t>(1</a:t>
            </a:r>
            <a:r>
              <a:rPr lang="en-US" altLang="zh-CN" sz="2400" dirty="0">
                <a:solidFill>
                  <a:srgbClr val="0000FF"/>
                </a:solidFill>
                <a:latin typeface="微软雅黑" panose="020B0503020204020204" pitchFamily="34" charset="-122"/>
                <a:ea typeface="微软雅黑" panose="020B0503020204020204" pitchFamily="34" charset="-122"/>
              </a:rPr>
              <a:t>)</a:t>
            </a:r>
          </a:p>
          <a:p>
            <a:pPr indent="576000">
              <a:lnSpc>
                <a:spcPct val="150000"/>
              </a:lnSpc>
              <a:spcBef>
                <a:spcPct val="0"/>
              </a:spcBef>
            </a:pPr>
            <a:r>
              <a:rPr lang="zh-CN" altLang="en-US" sz="2400" dirty="0">
                <a:solidFill>
                  <a:srgbClr val="0000FF"/>
                </a:solidFill>
                <a:latin typeface="微软雅黑" panose="020B0503020204020204" pitchFamily="34" charset="-122"/>
                <a:ea typeface="微软雅黑" panose="020B0503020204020204" pitchFamily="34" charset="-122"/>
              </a:rPr>
              <a:t>数据库系统一般由硬件、软件</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包括开发工具</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、数据库、数据库管理员和用户构成。各个部分的内容</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a:lnSpc>
                <a:spcPct val="125000"/>
              </a:lnSpc>
              <a:spcBef>
                <a:spcPct val="0"/>
              </a:spcBef>
            </a:pPr>
            <a:r>
              <a:rPr lang="en-US" altLang="zh-CN" sz="2400" dirty="0" smtClean="0">
                <a:solidFill>
                  <a:srgbClr val="E91BF9"/>
                </a:solidFill>
                <a:latin typeface="微软雅黑" panose="020B0503020204020204" pitchFamily="34" charset="-122"/>
                <a:ea typeface="微软雅黑" panose="020B0503020204020204" pitchFamily="34" charset="-122"/>
              </a:rPr>
              <a:t>1. </a:t>
            </a:r>
            <a:r>
              <a:rPr lang="zh-CN" altLang="en-US" sz="2400" dirty="0" smtClean="0">
                <a:solidFill>
                  <a:srgbClr val="E91BF9"/>
                </a:solidFill>
                <a:latin typeface="微软雅黑" panose="020B0503020204020204" pitchFamily="34" charset="-122"/>
                <a:ea typeface="微软雅黑" panose="020B0503020204020204" pitchFamily="34" charset="-122"/>
              </a:rPr>
              <a:t>硬件。</a:t>
            </a:r>
            <a:r>
              <a:rPr lang="zh-CN" altLang="en-US" sz="2400" dirty="0" smtClean="0">
                <a:solidFill>
                  <a:srgbClr val="0000FF"/>
                </a:solidFill>
                <a:latin typeface="微软雅黑" panose="020B0503020204020204" pitchFamily="34" charset="-122"/>
                <a:ea typeface="微软雅黑" panose="020B0503020204020204" pitchFamily="34" charset="-122"/>
              </a:rPr>
              <a:t>指</a:t>
            </a:r>
            <a:r>
              <a:rPr lang="zh-CN" altLang="en-US" sz="2400" dirty="0">
                <a:solidFill>
                  <a:srgbClr val="0000FF"/>
                </a:solidFill>
                <a:latin typeface="微软雅黑" panose="020B0503020204020204" pitchFamily="34" charset="-122"/>
                <a:ea typeface="微软雅黑" panose="020B0503020204020204" pitchFamily="34" charset="-122"/>
              </a:rPr>
              <a:t>中央处理器、内存储器、外存储器等完整的计算机硬件系统，在网络环境中还包括服务器以及通信网络等硬件设施</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a:lnSpc>
                <a:spcPct val="125000"/>
              </a:lnSpc>
              <a:spcBef>
                <a:spcPct val="0"/>
              </a:spcBef>
            </a:pPr>
            <a:r>
              <a:rPr lang="en-US" altLang="zh-CN" sz="2400" dirty="0" smtClean="0">
                <a:solidFill>
                  <a:srgbClr val="E91BF9"/>
                </a:solidFill>
                <a:latin typeface="微软雅黑" panose="020B0503020204020204" pitchFamily="34" charset="-122"/>
                <a:ea typeface="微软雅黑" panose="020B0503020204020204" pitchFamily="34" charset="-122"/>
              </a:rPr>
              <a:t>2</a:t>
            </a:r>
            <a:r>
              <a:rPr lang="en-US" altLang="zh-CN" sz="2400" dirty="0">
                <a:solidFill>
                  <a:srgbClr val="E91BF9"/>
                </a:solidFill>
                <a:latin typeface="微软雅黑" panose="020B0503020204020204" pitchFamily="34" charset="-122"/>
                <a:ea typeface="微软雅黑" panose="020B0503020204020204" pitchFamily="34" charset="-122"/>
              </a:rPr>
              <a:t>. </a:t>
            </a:r>
            <a:r>
              <a:rPr lang="zh-CN" altLang="en-US" sz="2400" dirty="0" smtClean="0">
                <a:solidFill>
                  <a:srgbClr val="E91BF9"/>
                </a:solidFill>
                <a:latin typeface="微软雅黑" panose="020B0503020204020204" pitchFamily="34" charset="-122"/>
                <a:ea typeface="微软雅黑" panose="020B0503020204020204" pitchFamily="34" charset="-122"/>
              </a:rPr>
              <a:t>软件。</a:t>
            </a:r>
            <a:r>
              <a:rPr lang="zh-CN" altLang="en-US" sz="2400" dirty="0" smtClean="0">
                <a:solidFill>
                  <a:srgbClr val="0000FF"/>
                </a:solidFill>
                <a:latin typeface="微软雅黑" panose="020B0503020204020204" pitchFamily="34" charset="-122"/>
                <a:ea typeface="微软雅黑" panose="020B0503020204020204" pitchFamily="34" charset="-122"/>
              </a:rPr>
              <a:t>即</a:t>
            </a:r>
            <a:r>
              <a:rPr lang="zh-CN" altLang="en-US" sz="2400" dirty="0">
                <a:solidFill>
                  <a:srgbClr val="0000FF"/>
                </a:solidFill>
                <a:latin typeface="微软雅黑" panose="020B0503020204020204" pitchFamily="34" charset="-122"/>
                <a:ea typeface="微软雅黑" panose="020B0503020204020204" pitchFamily="34" charset="-122"/>
              </a:rPr>
              <a:t>支持</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运行所必须的操作系统（含网络操作系统）和</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本身两大部分。以及高级语言及其编译系统或以</a:t>
            </a:r>
            <a:r>
              <a:rPr lang="en-US" altLang="zh-CN" sz="2400" dirty="0">
                <a:solidFill>
                  <a:srgbClr val="0000FF"/>
                </a:solidFill>
                <a:latin typeface="微软雅黑" panose="020B0503020204020204" pitchFamily="34" charset="-122"/>
                <a:ea typeface="微软雅黑" panose="020B0503020204020204" pitchFamily="34" charset="-122"/>
              </a:rPr>
              <a:t>DBMS</a:t>
            </a:r>
            <a:r>
              <a:rPr lang="zh-CN" altLang="en-US" sz="2400" dirty="0">
                <a:solidFill>
                  <a:srgbClr val="0000FF"/>
                </a:solidFill>
                <a:latin typeface="微软雅黑" panose="020B0503020204020204" pitchFamily="34" charset="-122"/>
                <a:ea typeface="微软雅黑" panose="020B0503020204020204" pitchFamily="34" charset="-122"/>
              </a:rPr>
              <a:t>为核心的应用开发工具以及为特定应用环境开发的数据库应用系统。</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23662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9199" y="404170"/>
            <a:ext cx="10067109" cy="3970318"/>
          </a:xfrm>
          <a:prstGeom prst="rect">
            <a:avLst/>
          </a:prstGeom>
        </p:spPr>
        <p:txBody>
          <a:bodyPr wrap="square">
            <a:spAutoFit/>
          </a:bodyPr>
          <a:lstStyle/>
          <a:p>
            <a:pPr>
              <a:lnSpc>
                <a:spcPct val="150000"/>
              </a:lnSpc>
              <a:spcBef>
                <a:spcPct val="0"/>
              </a:spcBef>
              <a:buFontTx/>
              <a:buNone/>
            </a:pPr>
            <a:r>
              <a:rPr lang="en-US" altLang="zh-CN" sz="2400" dirty="0">
                <a:solidFill>
                  <a:srgbClr val="E91BF9"/>
                </a:solidFill>
                <a:latin typeface="微软雅黑" panose="020B0503020204020204" pitchFamily="34" charset="-122"/>
                <a:ea typeface="微软雅黑" panose="020B0503020204020204" pitchFamily="34" charset="-122"/>
              </a:rPr>
              <a:t>3. </a:t>
            </a:r>
            <a:r>
              <a:rPr lang="zh-CN" altLang="en-US" sz="2400" dirty="0" smtClean="0">
                <a:solidFill>
                  <a:srgbClr val="E91BF9"/>
                </a:solidFill>
                <a:latin typeface="微软雅黑" panose="020B0503020204020204" pitchFamily="34" charset="-122"/>
                <a:ea typeface="微软雅黑" panose="020B0503020204020204" pitchFamily="34" charset="-122"/>
              </a:rPr>
              <a:t>人员</a:t>
            </a:r>
            <a:r>
              <a:rPr lang="zh-CN" altLang="en-US" sz="2400" dirty="0">
                <a:solidFill>
                  <a:srgbClr val="E91BF9"/>
                </a:solidFill>
                <a:latin typeface="微软雅黑" panose="020B0503020204020204" pitchFamily="34" charset="-122"/>
                <a:ea typeface="微软雅黑" panose="020B0503020204020204" pitchFamily="34" charset="-122"/>
              </a:rPr>
              <a:t>。</a:t>
            </a:r>
            <a:r>
              <a:rPr lang="zh-CN" altLang="en-US" sz="2400" dirty="0" smtClean="0">
                <a:solidFill>
                  <a:srgbClr val="E91BF9"/>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rPr>
              <a:t>数据库开发、管理和使用过程中所涉及的数据库管理员、数据库设计人员、应用程序员和最终用户等</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smtClean="0">
                <a:solidFill>
                  <a:srgbClr val="0000FF"/>
                </a:solidFill>
                <a:latin typeface="微软雅黑" panose="020B0503020204020204" pitchFamily="34" charset="-122"/>
                <a:ea typeface="微软雅黑" panose="020B0503020204020204" pitchFamily="34" charset="-122"/>
              </a:rPr>
              <a:t>⑴ </a:t>
            </a:r>
            <a:r>
              <a:rPr lang="zh-CN" altLang="en-US" sz="2400" dirty="0">
                <a:solidFill>
                  <a:srgbClr val="0000FF"/>
                </a:solidFill>
                <a:latin typeface="微软雅黑" panose="020B0503020204020204" pitchFamily="34" charset="-122"/>
                <a:ea typeface="微软雅黑" panose="020B0503020204020204" pitchFamily="34" charset="-122"/>
              </a:rPr>
              <a:t>应用程序员：负责设计和编写具体的应用系统程序模块，并进行调试和安装</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smtClean="0">
                <a:solidFill>
                  <a:srgbClr val="0000FF"/>
                </a:solidFill>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⑵ </a:t>
            </a:r>
            <a:r>
              <a:rPr lang="zh-CN" altLang="en-US" sz="2400" dirty="0">
                <a:solidFill>
                  <a:srgbClr val="0000FF"/>
                </a:solidFill>
                <a:latin typeface="微软雅黑" panose="020B0503020204020204" pitchFamily="34" charset="-122"/>
                <a:ea typeface="微软雅黑" panose="020B0503020204020204" pitchFamily="34" charset="-122"/>
              </a:rPr>
              <a:t>数据库管理员</a:t>
            </a:r>
            <a:r>
              <a:rPr lang="en-US" altLang="zh-CN" sz="2400" dirty="0">
                <a:solidFill>
                  <a:srgbClr val="0000FF"/>
                </a:solidFill>
                <a:latin typeface="微软雅黑" panose="020B0503020204020204" pitchFamily="34" charset="-122"/>
                <a:ea typeface="微软雅黑" panose="020B0503020204020204" pitchFamily="34" charset="-122"/>
              </a:rPr>
              <a:t>(</a:t>
            </a:r>
            <a:r>
              <a:rPr lang="en-US" altLang="zh-CN" sz="2400" dirty="0" err="1">
                <a:solidFill>
                  <a:srgbClr val="0000FF"/>
                </a:solidFill>
                <a:latin typeface="微软雅黑" panose="020B0503020204020204" pitchFamily="34" charset="-122"/>
                <a:ea typeface="微软雅黑" panose="020B0503020204020204" pitchFamily="34" charset="-122"/>
              </a:rPr>
              <a:t>DataBase</a:t>
            </a:r>
            <a:r>
              <a:rPr lang="en-US" altLang="zh-CN" sz="2400" dirty="0">
                <a:solidFill>
                  <a:srgbClr val="0000FF"/>
                </a:solidFill>
                <a:latin typeface="微软雅黑" panose="020B0503020204020204" pitchFamily="34" charset="-122"/>
                <a:ea typeface="微软雅黑" panose="020B0503020204020204" pitchFamily="34" charset="-122"/>
              </a:rPr>
              <a:t> Administrator</a:t>
            </a:r>
            <a:r>
              <a:rPr lang="zh-CN" altLang="en-US" sz="2400" dirty="0">
                <a:solidFill>
                  <a:srgbClr val="0000FF"/>
                </a:solidFill>
                <a:latin typeface="微软雅黑" panose="020B0503020204020204" pitchFamily="34" charset="-122"/>
                <a:ea typeface="微软雅黑" panose="020B0503020204020204" pitchFamily="34" charset="-122"/>
              </a:rPr>
              <a:t>，简称</a:t>
            </a:r>
            <a:r>
              <a:rPr lang="en-US" altLang="zh-CN" sz="2400" dirty="0">
                <a:solidFill>
                  <a:srgbClr val="0000FF"/>
                </a:solidFill>
                <a:latin typeface="微软雅黑" panose="020B0503020204020204" pitchFamily="34" charset="-122"/>
                <a:ea typeface="微软雅黑" panose="020B0503020204020204" pitchFamily="34" charset="-122"/>
              </a:rPr>
              <a:t>DBA):</a:t>
            </a:r>
            <a:r>
              <a:rPr lang="zh-CN" altLang="en-US" sz="2400" dirty="0">
                <a:solidFill>
                  <a:srgbClr val="0000FF"/>
                </a:solidFill>
                <a:latin typeface="微软雅黑" panose="020B0503020204020204" pitchFamily="34" charset="-122"/>
                <a:ea typeface="微软雅黑" panose="020B0503020204020204" pitchFamily="34" charset="-122"/>
              </a:rPr>
              <a:t>在数据库建立之初和数据库系统成功建立以后对数据库系统进行监督和管理的专门机构，</a:t>
            </a:r>
            <a:r>
              <a:rPr lang="en-US" altLang="zh-CN" sz="2400" dirty="0">
                <a:solidFill>
                  <a:srgbClr val="0000FF"/>
                </a:solidFill>
                <a:latin typeface="微软雅黑" panose="020B0503020204020204" pitchFamily="34" charset="-122"/>
                <a:ea typeface="微软雅黑" panose="020B0503020204020204" pitchFamily="34" charset="-122"/>
              </a:rPr>
              <a:t>DBA</a:t>
            </a:r>
            <a:r>
              <a:rPr lang="zh-CN" altLang="en-US" sz="2400" dirty="0">
                <a:solidFill>
                  <a:srgbClr val="0000FF"/>
                </a:solidFill>
                <a:latin typeface="微软雅黑" panose="020B0503020204020204" pitchFamily="34" charset="-122"/>
                <a:ea typeface="微软雅黑" panose="020B0503020204020204" pitchFamily="34" charset="-122"/>
              </a:rPr>
              <a:t>则是这个机构的一个</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组</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人员。</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58676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19201" y="471745"/>
            <a:ext cx="9858102" cy="3416320"/>
          </a:xfrm>
          <a:prstGeom prst="rect">
            <a:avLst/>
          </a:prstGeom>
        </p:spPr>
        <p:txBody>
          <a:bodyPr wrap="square">
            <a:spAutoFit/>
          </a:bodyPr>
          <a:lstStyle/>
          <a:p>
            <a:pPr>
              <a:lnSpc>
                <a:spcPct val="150000"/>
              </a:lnSpc>
              <a:buFontTx/>
              <a:buNone/>
            </a:pPr>
            <a:r>
              <a:rPr lang="en-US" altLang="zh-CN" sz="2400" dirty="0">
                <a:solidFill>
                  <a:srgbClr val="E91BF9"/>
                </a:solidFill>
                <a:latin typeface="微软雅黑" panose="020B0503020204020204" pitchFamily="34" charset="-122"/>
                <a:ea typeface="微软雅黑" panose="020B0503020204020204" pitchFamily="34" charset="-122"/>
              </a:rPr>
              <a:t>DBA</a:t>
            </a:r>
            <a:r>
              <a:rPr lang="zh-CN" altLang="en-US" sz="2400" dirty="0">
                <a:solidFill>
                  <a:srgbClr val="E91BF9"/>
                </a:solidFill>
                <a:latin typeface="微软雅黑" panose="020B0503020204020204" pitchFamily="34" charset="-122"/>
                <a:ea typeface="微软雅黑" panose="020B0503020204020204" pitchFamily="34" charset="-122"/>
              </a:rPr>
              <a:t>的职责包括</a:t>
            </a:r>
            <a:r>
              <a:rPr lang="zh-CN" altLang="en-US" sz="2400" dirty="0" smtClean="0">
                <a:solidFill>
                  <a:srgbClr val="E91BF9"/>
                </a:solidFill>
                <a:latin typeface="微软雅黑" panose="020B0503020204020204" pitchFamily="34" charset="-122"/>
                <a:ea typeface="微软雅黑" panose="020B0503020204020204" pitchFamily="34" charset="-122"/>
              </a:rPr>
              <a:t>：</a:t>
            </a:r>
            <a:endParaRPr lang="en-US" altLang="zh-CN" sz="2400" dirty="0" smtClean="0">
              <a:solidFill>
                <a:srgbClr val="E91BF9"/>
              </a:solidFill>
              <a:latin typeface="微软雅黑" panose="020B0503020204020204" pitchFamily="34" charset="-122"/>
              <a:ea typeface="微软雅黑" panose="020B0503020204020204" pitchFamily="34" charset="-122"/>
            </a:endParaRPr>
          </a:p>
          <a:p>
            <a:pPr>
              <a:lnSpc>
                <a:spcPct val="150000"/>
              </a:lnSpc>
              <a:buFontTx/>
              <a:buNone/>
            </a:pPr>
            <a:r>
              <a:rPr lang="en-US" altLang="zh-CN" sz="2400" dirty="0" smtClean="0">
                <a:solidFill>
                  <a:srgbClr val="0000FF"/>
                </a:solidFill>
                <a:latin typeface="微软雅黑" panose="020B0503020204020204" pitchFamily="34" charset="-122"/>
                <a:ea typeface="微软雅黑" panose="020B0503020204020204" pitchFamily="34" charset="-122"/>
              </a:rPr>
              <a:t>① </a:t>
            </a:r>
            <a:r>
              <a:rPr lang="zh-CN" altLang="en-US" sz="2400" dirty="0">
                <a:solidFill>
                  <a:srgbClr val="0000FF"/>
                </a:solidFill>
                <a:latin typeface="微软雅黑" panose="020B0503020204020204" pitchFamily="34" charset="-122"/>
                <a:ea typeface="微软雅黑" panose="020B0503020204020204" pitchFamily="34" charset="-122"/>
              </a:rPr>
              <a:t>决定数据库中的信息内容和结构</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a:lnSpc>
                <a:spcPct val="150000"/>
              </a:lnSpc>
              <a:buFontTx/>
              <a:buNone/>
            </a:pPr>
            <a:r>
              <a:rPr lang="en-US" altLang="zh-CN" sz="2400" dirty="0" smtClean="0">
                <a:solidFill>
                  <a:srgbClr val="0000FF"/>
                </a:solidFill>
                <a:latin typeface="微软雅黑" panose="020B0503020204020204" pitchFamily="34" charset="-122"/>
                <a:ea typeface="微软雅黑" panose="020B0503020204020204" pitchFamily="34" charset="-122"/>
              </a:rPr>
              <a:t>② </a:t>
            </a:r>
            <a:r>
              <a:rPr lang="zh-CN" altLang="en-US" sz="2400" dirty="0">
                <a:solidFill>
                  <a:srgbClr val="0000FF"/>
                </a:solidFill>
                <a:latin typeface="微软雅黑" panose="020B0503020204020204" pitchFamily="34" charset="-122"/>
                <a:ea typeface="微软雅黑" panose="020B0503020204020204" pitchFamily="34" charset="-122"/>
              </a:rPr>
              <a:t>决定数据库的存储结构和存取策略</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a:lnSpc>
                <a:spcPct val="150000"/>
              </a:lnSpc>
              <a:buFontTx/>
              <a:buNone/>
            </a:pPr>
            <a:r>
              <a:rPr lang="en-US" altLang="zh-CN" sz="2400" dirty="0" smtClean="0">
                <a:solidFill>
                  <a:srgbClr val="0000FF"/>
                </a:solidFill>
                <a:latin typeface="微软雅黑" panose="020B0503020204020204" pitchFamily="34" charset="-122"/>
                <a:ea typeface="微软雅黑" panose="020B0503020204020204" pitchFamily="34" charset="-122"/>
              </a:rPr>
              <a:t>③ </a:t>
            </a:r>
            <a:r>
              <a:rPr lang="zh-CN" altLang="en-US" sz="2400" dirty="0">
                <a:solidFill>
                  <a:srgbClr val="0000FF"/>
                </a:solidFill>
                <a:latin typeface="微软雅黑" panose="020B0503020204020204" pitchFamily="34" charset="-122"/>
                <a:ea typeface="微软雅黑" panose="020B0503020204020204" pitchFamily="34" charset="-122"/>
              </a:rPr>
              <a:t>定义数据的安全性要求和完整性约束条件</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a:lnSpc>
                <a:spcPct val="150000"/>
              </a:lnSpc>
              <a:buFontTx/>
              <a:buNone/>
            </a:pPr>
            <a:r>
              <a:rPr lang="en-US" altLang="zh-CN" sz="2400" dirty="0" smtClean="0">
                <a:solidFill>
                  <a:srgbClr val="0000FF"/>
                </a:solidFill>
                <a:latin typeface="微软雅黑" panose="020B0503020204020204" pitchFamily="34" charset="-122"/>
                <a:ea typeface="微软雅黑" panose="020B0503020204020204" pitchFamily="34" charset="-122"/>
              </a:rPr>
              <a:t>④ </a:t>
            </a:r>
            <a:r>
              <a:rPr lang="zh-CN" altLang="en-US" sz="2400" dirty="0">
                <a:solidFill>
                  <a:srgbClr val="0000FF"/>
                </a:solidFill>
                <a:latin typeface="微软雅黑" panose="020B0503020204020204" pitchFamily="34" charset="-122"/>
                <a:ea typeface="微软雅黑" panose="020B0503020204020204" pitchFamily="34" charset="-122"/>
              </a:rPr>
              <a:t>监控数据库的使用和运行</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a:lnSpc>
                <a:spcPct val="150000"/>
              </a:lnSpc>
              <a:buFontTx/>
              <a:buNone/>
            </a:pPr>
            <a:r>
              <a:rPr lang="en-US" altLang="zh-CN" sz="2400" dirty="0" smtClean="0">
                <a:solidFill>
                  <a:srgbClr val="0000FF"/>
                </a:solidFill>
                <a:latin typeface="微软雅黑" panose="020B0503020204020204" pitchFamily="34" charset="-122"/>
                <a:ea typeface="微软雅黑" panose="020B0503020204020204" pitchFamily="34" charset="-122"/>
              </a:rPr>
              <a:t>⑤ </a:t>
            </a:r>
            <a:r>
              <a:rPr lang="zh-CN" altLang="en-US" sz="2400" dirty="0">
                <a:solidFill>
                  <a:srgbClr val="0000FF"/>
                </a:solidFill>
                <a:latin typeface="微软雅黑" panose="020B0503020204020204" pitchFamily="34" charset="-122"/>
                <a:ea typeface="微软雅黑" panose="020B0503020204020204" pitchFamily="34" charset="-122"/>
              </a:rPr>
              <a:t>数据库的改进和重组重构。</a:t>
            </a:r>
          </a:p>
        </p:txBody>
      </p:sp>
    </p:spTree>
    <p:extLst>
      <p:ext uri="{BB962C8B-B14F-4D97-AF65-F5344CB8AC3E}">
        <p14:creationId xmlns:p14="http://schemas.microsoft.com/office/powerpoint/2010/main" val="3974236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7611" y="470489"/>
            <a:ext cx="10363199" cy="2862322"/>
          </a:xfrm>
          <a:prstGeom prst="rect">
            <a:avLst/>
          </a:prstGeom>
        </p:spPr>
        <p:txBody>
          <a:bodyPr wrap="square">
            <a:spAutoFit/>
          </a:bodyPr>
          <a:lstStyle/>
          <a:p>
            <a:pPr>
              <a:lnSpc>
                <a:spcPct val="150000"/>
              </a:lnSpc>
            </a:pPr>
            <a:r>
              <a:rPr lang="en-US" altLang="zh-CN" sz="2400" dirty="0" smtClean="0">
                <a:solidFill>
                  <a:srgbClr val="E91BF9"/>
                </a:solidFill>
                <a:latin typeface="微软雅黑" panose="020B0503020204020204" pitchFamily="34" charset="-122"/>
                <a:ea typeface="微软雅黑" panose="020B0503020204020204" pitchFamily="34" charset="-122"/>
              </a:rPr>
              <a:t>2.1.1  </a:t>
            </a:r>
            <a:r>
              <a:rPr lang="zh-CN" altLang="en-US" sz="2400" dirty="0" smtClean="0">
                <a:solidFill>
                  <a:srgbClr val="E91BF9"/>
                </a:solidFill>
                <a:latin typeface="微软雅黑" panose="020B0503020204020204" pitchFamily="34" charset="-122"/>
                <a:ea typeface="微软雅黑" panose="020B0503020204020204" pitchFamily="34" charset="-122"/>
              </a:rPr>
              <a:t>信息与信息(5)</a:t>
            </a:r>
            <a:endParaRPr lang="en-US" altLang="zh-CN" sz="2400" dirty="0" smtClean="0">
              <a:solidFill>
                <a:srgbClr val="E91BF9"/>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E91BF9"/>
                </a:solidFill>
                <a:latin typeface="微软雅黑" panose="020B0503020204020204" pitchFamily="34" charset="-122"/>
                <a:ea typeface="微软雅黑" panose="020B0503020204020204" pitchFamily="34" charset="-122"/>
              </a:rPr>
              <a:t>信息</a:t>
            </a:r>
            <a:r>
              <a:rPr lang="en-US" altLang="zh-CN" sz="2400" dirty="0" smtClean="0">
                <a:solidFill>
                  <a:srgbClr val="E91BF9"/>
                </a:solidFill>
                <a:latin typeface="微软雅黑" panose="020B0503020204020204" pitchFamily="34" charset="-122"/>
                <a:ea typeface="微软雅黑" panose="020B0503020204020204" pitchFamily="34" charset="-122"/>
              </a:rPr>
              <a:t>(Information)</a:t>
            </a:r>
            <a:r>
              <a:rPr lang="zh-CN" altLang="en-US" sz="2400" dirty="0" smtClean="0">
                <a:solidFill>
                  <a:srgbClr val="0000FF"/>
                </a:solidFill>
                <a:latin typeface="微软雅黑" panose="020B0503020204020204" pitchFamily="34" charset="-122"/>
                <a:ea typeface="微软雅黑" panose="020B0503020204020204" pitchFamily="34" charset="-122"/>
              </a:rPr>
              <a:t>：客观事物之间相互联系、相互作用的运动状态和特征的抽象描述，是数据处理的结果，且仍以数据的形式表示出来。 </a:t>
            </a:r>
          </a:p>
          <a:p>
            <a:pPr indent="576000">
              <a:lnSpc>
                <a:spcPct val="150000"/>
              </a:lnSpc>
            </a:pPr>
            <a:r>
              <a:rPr lang="zh-CN" altLang="en-US" sz="2400" dirty="0" smtClean="0">
                <a:solidFill>
                  <a:srgbClr val="E91BF9"/>
                </a:solidFill>
                <a:latin typeface="微软雅黑" panose="020B0503020204020204" pitchFamily="34" charset="-122"/>
                <a:ea typeface="微软雅黑" panose="020B0503020204020204" pitchFamily="34" charset="-122"/>
              </a:rPr>
              <a:t>数据与信息的关系</a:t>
            </a:r>
            <a:r>
              <a:rPr lang="zh-CN" altLang="en-US" sz="2400" dirty="0" smtClean="0">
                <a:solidFill>
                  <a:srgbClr val="0000FF"/>
                </a:solidFill>
                <a:latin typeface="微软雅黑" panose="020B0503020204020204" pitchFamily="34" charset="-122"/>
                <a:ea typeface="微软雅黑" panose="020B0503020204020204" pitchFamily="34" charset="-122"/>
              </a:rPr>
              <a:t>：信息是数据处理的结果，信息也以数据作为其表现形式。</a:t>
            </a:r>
          </a:p>
        </p:txBody>
      </p:sp>
    </p:spTree>
    <p:extLst>
      <p:ext uri="{BB962C8B-B14F-4D97-AF65-F5344CB8AC3E}">
        <p14:creationId xmlns:p14="http://schemas.microsoft.com/office/powerpoint/2010/main" val="798567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67667" y="412280"/>
            <a:ext cx="10449016" cy="5078313"/>
          </a:xfrm>
          <a:prstGeom prst="rect">
            <a:avLst/>
          </a:prstGeom>
        </p:spPr>
        <p:txBody>
          <a:bodyPr wrap="square">
            <a:spAutoFit/>
          </a:bodyPr>
          <a:lstStyle/>
          <a:p>
            <a:pPr>
              <a:lnSpc>
                <a:spcPct val="150000"/>
              </a:lnSpc>
            </a:pPr>
            <a:r>
              <a:rPr lang="en-US" altLang="zh-CN" sz="2400" dirty="0" smtClean="0">
                <a:solidFill>
                  <a:srgbClr val="EC32FA"/>
                </a:solidFill>
                <a:latin typeface="微软雅黑" panose="020B0503020204020204" pitchFamily="34" charset="-122"/>
                <a:ea typeface="微软雅黑" panose="020B0503020204020204" pitchFamily="34" charset="-122"/>
              </a:rPr>
              <a:t>2.1.2 </a:t>
            </a:r>
            <a:r>
              <a:rPr lang="zh-CN" altLang="en-US" sz="2400" dirty="0" smtClean="0">
                <a:solidFill>
                  <a:srgbClr val="EC32FA"/>
                </a:solidFill>
                <a:latin typeface="微软雅黑" panose="020B0503020204020204" pitchFamily="34" charset="-122"/>
                <a:ea typeface="微软雅黑" panose="020B0503020204020204" pitchFamily="34" charset="-122"/>
              </a:rPr>
              <a:t>数据独立性</a:t>
            </a:r>
            <a:endParaRPr lang="en-US" altLang="zh-CN" sz="2400" dirty="0" smtClean="0">
              <a:solidFill>
                <a:srgbClr val="EC32FA"/>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EC32FA"/>
                </a:solidFill>
                <a:latin typeface="微软雅黑" panose="020B0503020204020204" pitchFamily="34" charset="-122"/>
                <a:ea typeface="微软雅黑" panose="020B0503020204020204" pitchFamily="34" charset="-122"/>
              </a:rPr>
              <a:t>数据独立性</a:t>
            </a:r>
            <a:r>
              <a:rPr lang="en-US" altLang="zh-CN" sz="2400" dirty="0" smtClean="0">
                <a:solidFill>
                  <a:srgbClr val="00B050"/>
                </a:solidFill>
                <a:latin typeface="微软雅黑" panose="020B0503020204020204" pitchFamily="34" charset="-122"/>
                <a:ea typeface="微软雅黑" panose="020B0503020204020204" pitchFamily="34" charset="-122"/>
              </a:rPr>
              <a:t>(Data Independency)</a:t>
            </a:r>
            <a:r>
              <a:rPr lang="zh-CN" altLang="en-US" sz="2400" dirty="0" smtClean="0">
                <a:solidFill>
                  <a:srgbClr val="0000FF"/>
                </a:solidFill>
                <a:latin typeface="微软雅黑" panose="020B0503020204020204" pitchFamily="34" charset="-122"/>
                <a:ea typeface="微软雅黑" panose="020B0503020204020204" pitchFamily="34" charset="-122"/>
              </a:rPr>
              <a:t>是指数据与用户的应用程序之间是独立的，它包括：</a:t>
            </a:r>
          </a:p>
          <a:p>
            <a:pPr indent="576000">
              <a:lnSpc>
                <a:spcPct val="150000"/>
              </a:lnSpc>
              <a:buFontTx/>
              <a:buNone/>
            </a:pPr>
            <a:r>
              <a:rPr lang="en-US" altLang="zh-CN" sz="2400" dirty="0" smtClean="0">
                <a:solidFill>
                  <a:srgbClr val="9900FF"/>
                </a:solidFill>
                <a:latin typeface="微软雅黑" panose="020B0503020204020204" pitchFamily="34" charset="-122"/>
                <a:ea typeface="微软雅黑" panose="020B0503020204020204" pitchFamily="34" charset="-122"/>
              </a:rPr>
              <a:t>(1) </a:t>
            </a:r>
            <a:r>
              <a:rPr lang="zh-CN" altLang="en-US" sz="2400" dirty="0" smtClean="0">
                <a:solidFill>
                  <a:srgbClr val="9900FF"/>
                </a:solidFill>
                <a:latin typeface="微软雅黑" panose="020B0503020204020204" pitchFamily="34" charset="-122"/>
                <a:ea typeface="微软雅黑" panose="020B0503020204020204" pitchFamily="34" charset="-122"/>
              </a:rPr>
              <a:t>数据的物理独立性</a:t>
            </a:r>
            <a:r>
              <a:rPr lang="zh-CN" altLang="en-US" sz="2400" dirty="0" smtClean="0">
                <a:solidFill>
                  <a:srgbClr val="00B050"/>
                </a:solidFill>
                <a:latin typeface="微软雅黑" panose="020B0503020204020204" pitchFamily="34" charset="-122"/>
                <a:ea typeface="微软雅黑" panose="020B0503020204020204" pitchFamily="34" charset="-122"/>
              </a:rPr>
              <a:t>：指用户的</a:t>
            </a:r>
            <a:r>
              <a:rPr lang="zh-CN" altLang="en-US" sz="2400" dirty="0" smtClean="0">
                <a:solidFill>
                  <a:srgbClr val="9900FF"/>
                </a:solidFill>
                <a:latin typeface="微软雅黑" panose="020B0503020204020204" pitchFamily="34" charset="-122"/>
                <a:ea typeface="微软雅黑" panose="020B0503020204020204" pitchFamily="34" charset="-122"/>
              </a:rPr>
              <a:t>应用程序</a:t>
            </a:r>
            <a:r>
              <a:rPr lang="zh-CN" altLang="en-US" sz="2400" dirty="0" smtClean="0">
                <a:solidFill>
                  <a:srgbClr val="00B050"/>
                </a:solidFill>
                <a:latin typeface="微软雅黑" panose="020B0503020204020204" pitchFamily="34" charset="-122"/>
                <a:ea typeface="微软雅黑" panose="020B0503020204020204" pitchFamily="34" charset="-122"/>
              </a:rPr>
              <a:t>与</a:t>
            </a:r>
            <a:r>
              <a:rPr lang="zh-CN" altLang="en-US" sz="2400" dirty="0" smtClean="0">
                <a:solidFill>
                  <a:srgbClr val="9900FF"/>
                </a:solidFill>
                <a:latin typeface="微软雅黑" panose="020B0503020204020204" pitchFamily="34" charset="-122"/>
                <a:ea typeface="微软雅黑" panose="020B0503020204020204" pitchFamily="34" charset="-122"/>
              </a:rPr>
              <a:t>存储在磁盘上数据库中的数据</a:t>
            </a:r>
            <a:r>
              <a:rPr lang="zh-CN" altLang="en-US" sz="2400" dirty="0" smtClean="0">
                <a:solidFill>
                  <a:srgbClr val="00B050"/>
                </a:solidFill>
                <a:latin typeface="微软雅黑" panose="020B0503020204020204" pitchFamily="34" charset="-122"/>
                <a:ea typeface="微软雅黑" panose="020B0503020204020204" pitchFamily="34" charset="-122"/>
              </a:rPr>
              <a:t>是相互独立的</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9900FF"/>
                </a:solidFill>
                <a:latin typeface="微软雅黑" panose="020B0503020204020204" pitchFamily="34" charset="-122"/>
                <a:ea typeface="微软雅黑" panose="020B0503020204020204" pitchFamily="34" charset="-122"/>
              </a:rPr>
              <a:t>即当数据的物理存储位置改变时，用户的应用程序不用改变。</a:t>
            </a:r>
            <a:r>
              <a:rPr lang="zh-CN" altLang="en-US" sz="2400" dirty="0" smtClean="0">
                <a:solidFill>
                  <a:srgbClr val="00B050"/>
                </a:solidFill>
                <a:latin typeface="微软雅黑" panose="020B0503020204020204" pitchFamily="34" charset="-122"/>
                <a:ea typeface="微软雅黑" panose="020B0503020204020204" pitchFamily="34" charset="-122"/>
              </a:rPr>
              <a:t>例如：</a:t>
            </a:r>
            <a:r>
              <a:rPr lang="en-US" altLang="zh-CN" sz="2400" dirty="0" err="1" smtClean="0">
                <a:solidFill>
                  <a:srgbClr val="00B050"/>
                </a:solidFill>
                <a:latin typeface="微软雅黑" panose="020B0503020204020204" pitchFamily="34" charset="-122"/>
                <a:ea typeface="微软雅黑" panose="020B0503020204020204" pitchFamily="34" charset="-122"/>
              </a:rPr>
              <a:t>Student_mis_data</a:t>
            </a:r>
            <a:endParaRPr lang="en-US" altLang="zh-CN" sz="2400" dirty="0" smtClean="0">
              <a:solidFill>
                <a:srgbClr val="00B050"/>
              </a:solidFill>
              <a:latin typeface="微软雅黑" panose="020B0503020204020204" pitchFamily="34" charset="-122"/>
              <a:ea typeface="微软雅黑" panose="020B0503020204020204" pitchFamily="34" charset="-122"/>
            </a:endParaRPr>
          </a:p>
          <a:p>
            <a:pPr indent="576000">
              <a:lnSpc>
                <a:spcPct val="150000"/>
              </a:lnSpc>
              <a:buFontTx/>
              <a:buNone/>
            </a:pPr>
            <a:r>
              <a:rPr lang="en-US" altLang="zh-CN" sz="2400" dirty="0" smtClean="0">
                <a:solidFill>
                  <a:srgbClr val="9900FF"/>
                </a:solidFill>
                <a:latin typeface="微软雅黑" panose="020B0503020204020204" pitchFamily="34" charset="-122"/>
                <a:ea typeface="微软雅黑" panose="020B0503020204020204" pitchFamily="34" charset="-122"/>
              </a:rPr>
              <a:t>(2) </a:t>
            </a:r>
            <a:r>
              <a:rPr lang="zh-CN" altLang="en-US" sz="2400" dirty="0" smtClean="0">
                <a:solidFill>
                  <a:srgbClr val="9900FF"/>
                </a:solidFill>
                <a:latin typeface="微软雅黑" panose="020B0503020204020204" pitchFamily="34" charset="-122"/>
                <a:ea typeface="微软雅黑" panose="020B0503020204020204" pitchFamily="34" charset="-122"/>
              </a:rPr>
              <a:t>数据的逻辑独立性</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solidFill>
                  <a:srgbClr val="00B050"/>
                </a:solidFill>
                <a:latin typeface="微软雅黑" panose="020B0503020204020204" pitchFamily="34" charset="-122"/>
                <a:ea typeface="微软雅黑" panose="020B0503020204020204" pitchFamily="34" charset="-122"/>
              </a:rPr>
              <a:t>指用户的</a:t>
            </a:r>
            <a:r>
              <a:rPr lang="zh-CN" altLang="en-US" sz="2400" dirty="0" smtClean="0">
                <a:solidFill>
                  <a:srgbClr val="0000FF"/>
                </a:solidFill>
                <a:latin typeface="微软雅黑" panose="020B0503020204020204" pitchFamily="34" charset="-122"/>
                <a:ea typeface="微软雅黑" panose="020B0503020204020204" pitchFamily="34" charset="-122"/>
              </a:rPr>
              <a:t>应用程序</a:t>
            </a:r>
            <a:r>
              <a:rPr lang="zh-CN" altLang="en-US" sz="2400" dirty="0" smtClean="0">
                <a:solidFill>
                  <a:srgbClr val="00B050"/>
                </a:solidFill>
                <a:latin typeface="微软雅黑" panose="020B0503020204020204" pitchFamily="34" charset="-122"/>
                <a:ea typeface="微软雅黑" panose="020B0503020204020204" pitchFamily="34" charset="-122"/>
              </a:rPr>
              <a:t>与</a:t>
            </a:r>
            <a:r>
              <a:rPr lang="zh-CN" altLang="en-US" sz="2400" dirty="0" smtClean="0">
                <a:solidFill>
                  <a:srgbClr val="0000FF"/>
                </a:solidFill>
                <a:latin typeface="微软雅黑" panose="020B0503020204020204" pitchFamily="34" charset="-122"/>
                <a:ea typeface="微软雅黑" panose="020B0503020204020204" pitchFamily="34" charset="-122"/>
              </a:rPr>
              <a:t>数据库的逻辑结构是相互独立的。</a:t>
            </a:r>
            <a:r>
              <a:rPr lang="zh-CN" altLang="en-US" sz="2400" dirty="0" smtClean="0">
                <a:solidFill>
                  <a:srgbClr val="9900FF"/>
                </a:solidFill>
                <a:latin typeface="微软雅黑" panose="020B0503020204020204" pitchFamily="34" charset="-122"/>
                <a:ea typeface="微软雅黑" panose="020B0503020204020204" pitchFamily="34" charset="-122"/>
              </a:rPr>
              <a:t>即当数据的逻辑结构改变时，用户的应用程序不用改变。</a:t>
            </a:r>
            <a:r>
              <a:rPr lang="zh-CN" altLang="en-US" sz="2400" dirty="0" smtClean="0">
                <a:solidFill>
                  <a:srgbClr val="00B050"/>
                </a:solidFill>
                <a:latin typeface="微软雅黑" panose="020B0503020204020204" pitchFamily="34" charset="-122"/>
                <a:ea typeface="微软雅黑" panose="020B0503020204020204" pitchFamily="34" charset="-122"/>
              </a:rPr>
              <a:t>例如：</a:t>
            </a:r>
            <a:r>
              <a:rPr lang="en-US" altLang="zh-CN" sz="2400" dirty="0" smtClean="0">
                <a:solidFill>
                  <a:srgbClr val="00B050"/>
                </a:solidFill>
                <a:latin typeface="微软雅黑" panose="020B0503020204020204" pitchFamily="34" charset="-122"/>
                <a:ea typeface="微软雅黑" panose="020B0503020204020204" pitchFamily="34" charset="-122"/>
              </a:rPr>
              <a:t>students </a:t>
            </a:r>
            <a:r>
              <a:rPr lang="zh-CN" altLang="en-US" sz="2400" dirty="0" smtClean="0">
                <a:solidFill>
                  <a:srgbClr val="00B050"/>
                </a:solidFill>
                <a:latin typeface="微软雅黑" panose="020B0503020204020204" pitchFamily="34" charset="-122"/>
                <a:ea typeface="微软雅黑" panose="020B0503020204020204" pitchFamily="34" charset="-122"/>
              </a:rPr>
              <a:t>表 </a:t>
            </a:r>
            <a:endParaRPr lang="zh-CN" altLang="en-US" sz="2400"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1081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193" y="-7545"/>
            <a:ext cx="10128069" cy="3970318"/>
          </a:xfrm>
          <a:prstGeom prst="rect">
            <a:avLst/>
          </a:prstGeom>
        </p:spPr>
        <p:txBody>
          <a:bodyPr wrap="square">
            <a:spAutoFit/>
          </a:bodyPr>
          <a:lstStyle/>
          <a:p>
            <a:pPr>
              <a:lnSpc>
                <a:spcPct val="150000"/>
              </a:lnSpc>
            </a:pPr>
            <a:r>
              <a:rPr lang="en-US" altLang="zh-CN" sz="2400" dirty="0" smtClean="0">
                <a:solidFill>
                  <a:srgbClr val="EC32FA"/>
                </a:solidFill>
                <a:latin typeface="微软雅黑" panose="020B0503020204020204" pitchFamily="34" charset="-122"/>
                <a:ea typeface="微软雅黑" panose="020B0503020204020204" pitchFamily="34" charset="-122"/>
              </a:rPr>
              <a:t>2.1.3  </a:t>
            </a:r>
            <a:r>
              <a:rPr lang="zh-CN" altLang="en-US" sz="2400" dirty="0" smtClean="0">
                <a:solidFill>
                  <a:srgbClr val="EC32FA"/>
                </a:solidFill>
                <a:latin typeface="微软雅黑" panose="020B0503020204020204" pitchFamily="34" charset="-122"/>
                <a:ea typeface="微软雅黑" panose="020B0503020204020204" pitchFamily="34" charset="-122"/>
              </a:rPr>
              <a:t>数据库系统 </a:t>
            </a:r>
            <a:endParaRPr lang="en-US" altLang="zh-CN" sz="2400" dirty="0" smtClean="0">
              <a:solidFill>
                <a:srgbClr val="EC32FA"/>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数据库系统</a:t>
            </a:r>
            <a:r>
              <a:rPr lang="zh-CN" altLang="en-US" sz="2400" dirty="0" smtClean="0">
                <a:solidFill>
                  <a:srgbClr val="EC32FA"/>
                </a:solidFill>
                <a:latin typeface="微软雅黑" panose="020B0503020204020204" pitchFamily="34" charset="-122"/>
                <a:ea typeface="微软雅黑" panose="020B0503020204020204" pitchFamily="34" charset="-122"/>
              </a:rPr>
              <a:t>与</a:t>
            </a:r>
            <a:r>
              <a:rPr lang="zh-CN" altLang="en-US" sz="2400" dirty="0" smtClean="0">
                <a:solidFill>
                  <a:srgbClr val="FF0000"/>
                </a:solidFill>
                <a:latin typeface="微软雅黑" panose="020B0503020204020204" pitchFamily="34" charset="-122"/>
                <a:ea typeface="微软雅黑" panose="020B0503020204020204" pitchFamily="34" charset="-122"/>
              </a:rPr>
              <a:t>数据库、数据库管理系统</a:t>
            </a:r>
            <a:r>
              <a:rPr lang="zh-CN" altLang="en-US" sz="2400" dirty="0" smtClean="0">
                <a:solidFill>
                  <a:srgbClr val="0000FF"/>
                </a:solidFill>
                <a:latin typeface="微软雅黑" panose="020B0503020204020204" pitchFamily="34" charset="-122"/>
                <a:ea typeface="微软雅黑" panose="020B0503020204020204" pitchFamily="34" charset="-122"/>
              </a:rPr>
              <a:t>是三个既有联系又有区别的重要基本概念。</a:t>
            </a:r>
          </a:p>
          <a:p>
            <a:pPr indent="576000">
              <a:lnSpc>
                <a:spcPct val="150000"/>
              </a:lnSpc>
            </a:pPr>
            <a:r>
              <a:rPr lang="zh-CN" altLang="en-US" sz="2400" dirty="0" smtClean="0">
                <a:solidFill>
                  <a:srgbClr val="0000FF"/>
                </a:solidFill>
                <a:latin typeface="微软雅黑" panose="020B0503020204020204" pitchFamily="34" charset="-122"/>
                <a:ea typeface="微软雅黑" panose="020B0503020204020204" pitchFamily="34" charset="-122"/>
              </a:rPr>
              <a:t>数据库</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en-US" altLang="zh-CN" sz="2400" dirty="0" err="1" smtClean="0">
                <a:solidFill>
                  <a:srgbClr val="0000FF"/>
                </a:solidFill>
                <a:latin typeface="微软雅黑" panose="020B0503020204020204" pitchFamily="34" charset="-122"/>
                <a:ea typeface="微软雅黑" panose="020B0503020204020204" pitchFamily="34" charset="-122"/>
              </a:rPr>
              <a:t>DataBase</a:t>
            </a:r>
            <a:r>
              <a:rPr lang="zh-CN" altLang="en-US" sz="2400" dirty="0" smtClean="0">
                <a:solidFill>
                  <a:srgbClr val="0000FF"/>
                </a:solidFill>
                <a:latin typeface="微软雅黑" panose="020B0503020204020204" pitchFamily="34" charset="-122"/>
                <a:ea typeface="微软雅黑" panose="020B0503020204020204" pitchFamily="34" charset="-122"/>
              </a:rPr>
              <a:t>，简称</a:t>
            </a:r>
            <a:r>
              <a:rPr lang="en-US" altLang="zh-CN" sz="2400" dirty="0" smtClean="0">
                <a:solidFill>
                  <a:srgbClr val="0000FF"/>
                </a:solidFill>
                <a:latin typeface="微软雅黑" panose="020B0503020204020204" pitchFamily="34" charset="-122"/>
                <a:ea typeface="微软雅黑" panose="020B0503020204020204" pitchFamily="34" charset="-122"/>
              </a:rPr>
              <a:t>DB)</a:t>
            </a:r>
            <a:r>
              <a:rPr lang="zh-CN" altLang="en-US" sz="2400" dirty="0" smtClean="0">
                <a:solidFill>
                  <a:srgbClr val="EC32FA"/>
                </a:solidFill>
                <a:latin typeface="微软雅黑" panose="020B0503020204020204" pitchFamily="34" charset="-122"/>
                <a:ea typeface="微软雅黑" panose="020B0503020204020204" pitchFamily="34" charset="-122"/>
              </a:rPr>
              <a:t>：长期存储在计算机内的、有组织的、可共享的数据集合。</a:t>
            </a:r>
            <a:r>
              <a:rPr lang="zh-CN" altLang="en-US" sz="2400" dirty="0" smtClean="0">
                <a:solidFill>
                  <a:srgbClr val="0000FF"/>
                </a:solidFill>
                <a:latin typeface="微软雅黑" panose="020B0503020204020204" pitchFamily="34" charset="-122"/>
                <a:ea typeface="微软雅黑" panose="020B0503020204020204" pitchFamily="34" charset="-122"/>
              </a:rPr>
              <a:t>其特点是：数据库中的数据按一定的数据模型组织、描述和储存，具有最小的冗余度、较高的数据独立性和易扩展性，并可为各种用户共享等，它是数据库系统的组成部分。</a:t>
            </a:r>
            <a:r>
              <a:rPr lang="zh-CN" altLang="en-US" sz="2400" dirty="0" smtClean="0">
                <a:solidFill>
                  <a:srgbClr val="000000"/>
                </a:solidFill>
                <a:latin typeface="微软雅黑" panose="020B0503020204020204" pitchFamily="34" charset="-122"/>
                <a:ea typeface="微软雅黑" panose="020B0503020204020204" pitchFamily="34" charset="-122"/>
              </a:rPr>
              <a:t>                                                                         </a:t>
            </a:r>
          </a:p>
        </p:txBody>
      </p:sp>
      <p:graphicFrame>
        <p:nvGraphicFramePr>
          <p:cNvPr id="5" name="表格 4"/>
          <p:cNvGraphicFramePr>
            <a:graphicFrameLocks noGrp="1"/>
          </p:cNvGraphicFramePr>
          <p:nvPr>
            <p:extLst>
              <p:ext uri="{D42A27DB-BD31-4B8C-83A1-F6EECF244321}">
                <p14:modId xmlns:p14="http://schemas.microsoft.com/office/powerpoint/2010/main" val="2881087478"/>
              </p:ext>
            </p:extLst>
          </p:nvPr>
        </p:nvGraphicFramePr>
        <p:xfrm>
          <a:off x="2211981" y="3988900"/>
          <a:ext cx="7992000" cy="2377440"/>
        </p:xfrm>
        <a:graphic>
          <a:graphicData uri="http://schemas.openxmlformats.org/drawingml/2006/table">
            <a:tbl>
              <a:tblPr firstRow="1" bandRow="1">
                <a:tableStyleId>{2D5ABB26-0587-4C30-8999-92F81FD0307C}</a:tableStyleId>
              </a:tblPr>
              <a:tblGrid>
                <a:gridCol w="1598400"/>
                <a:gridCol w="1598400"/>
                <a:gridCol w="1514533"/>
                <a:gridCol w="1682267"/>
                <a:gridCol w="1598400"/>
              </a:tblGrid>
              <a:tr h="370840">
                <a:tc>
                  <a:txBody>
                    <a:bodyPr/>
                    <a:lstStyle/>
                    <a:p>
                      <a:pPr marL="0" algn="ctr" defTabSz="914400" rtl="0" eaLnBrk="1" latinLnBrk="0" hangingPunct="1"/>
                      <a:r>
                        <a:rPr lang="en-US" altLang="zh-CN" sz="2000" kern="1200" dirty="0" smtClean="0">
                          <a:solidFill>
                            <a:srgbClr val="FF0000"/>
                          </a:solidFill>
                          <a:latin typeface="微软雅黑" panose="020B0503020204020204" pitchFamily="34" charset="-122"/>
                          <a:ea typeface="微软雅黑" panose="020B0503020204020204" pitchFamily="34" charset="-122"/>
                        </a:rPr>
                        <a:t>S01</a:t>
                      </a:r>
                      <a:endParaRPr lang="zh-CN" altLang="en-US" sz="2000" b="0" kern="1200" dirty="0">
                        <a:solidFill>
                          <a:srgbClr val="FF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2000" kern="1200" dirty="0" smtClean="0">
                          <a:solidFill>
                            <a:srgbClr val="FF0000"/>
                          </a:solidFill>
                          <a:latin typeface="微软雅黑" panose="020B0503020204020204" pitchFamily="34" charset="-122"/>
                          <a:ea typeface="微软雅黑" panose="020B0503020204020204" pitchFamily="34" charset="-122"/>
                        </a:rPr>
                        <a:t>王建平</a:t>
                      </a:r>
                      <a:endParaRPr lang="zh-CN" altLang="en-US" sz="2000" b="0" kern="1200" dirty="0">
                        <a:solidFill>
                          <a:srgbClr val="FF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2000" kern="1200" dirty="0" smtClean="0">
                          <a:solidFill>
                            <a:srgbClr val="FF0000"/>
                          </a:solidFill>
                          <a:latin typeface="微软雅黑" panose="020B0503020204020204" pitchFamily="34" charset="-122"/>
                          <a:ea typeface="微软雅黑" panose="020B0503020204020204" pitchFamily="34" charset="-122"/>
                        </a:rPr>
                        <a:t>男</a:t>
                      </a:r>
                      <a:endParaRPr lang="zh-CN" altLang="en-US" sz="2000" b="0" kern="1200" dirty="0">
                        <a:solidFill>
                          <a:srgbClr val="FF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000" kern="1200" dirty="0" smtClean="0">
                          <a:solidFill>
                            <a:srgbClr val="FF0000"/>
                          </a:solidFill>
                          <a:latin typeface="微软雅黑" panose="020B0503020204020204" pitchFamily="34" charset="-122"/>
                          <a:ea typeface="微软雅黑" panose="020B0503020204020204" pitchFamily="34" charset="-122"/>
                        </a:rPr>
                        <a:t>1995-10-12</a:t>
                      </a:r>
                      <a:endParaRPr lang="zh-CN" altLang="en-US" sz="2000" b="0" kern="1200" dirty="0">
                        <a:solidFill>
                          <a:srgbClr val="FF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000" kern="1200" dirty="0" smtClean="0">
                          <a:solidFill>
                            <a:srgbClr val="FF0000"/>
                          </a:solidFill>
                          <a:latin typeface="微软雅黑" panose="020B0503020204020204" pitchFamily="34" charset="-122"/>
                          <a:ea typeface="微软雅黑" panose="020B0503020204020204" pitchFamily="34" charset="-122"/>
                        </a:rPr>
                        <a:t>D01</a:t>
                      </a:r>
                      <a:endParaRPr lang="zh-CN" altLang="en-US" sz="2000" b="0" kern="1200" dirty="0">
                        <a:solidFill>
                          <a:srgbClr val="FF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S02</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FF0000"/>
                          </a:solidFill>
                          <a:latin typeface="微软雅黑" panose="020B0503020204020204" pitchFamily="34" charset="-122"/>
                          <a:ea typeface="微软雅黑" panose="020B0503020204020204" pitchFamily="34" charset="-122"/>
                        </a:rPr>
                        <a:t>刘华</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FF0000"/>
                          </a:solidFill>
                          <a:latin typeface="微软雅黑" panose="020B0503020204020204" pitchFamily="34" charset="-122"/>
                          <a:ea typeface="微软雅黑" panose="020B0503020204020204" pitchFamily="34" charset="-122"/>
                        </a:rPr>
                        <a:t>女</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1997-08-21</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D01</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S03</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FF0000"/>
                          </a:solidFill>
                          <a:latin typeface="微软雅黑" panose="020B0503020204020204" pitchFamily="34" charset="-122"/>
                          <a:ea typeface="微软雅黑" panose="020B0503020204020204" pitchFamily="34" charset="-122"/>
                        </a:rPr>
                        <a:t>范林军</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FF0000"/>
                          </a:solidFill>
                          <a:latin typeface="微软雅黑" panose="020B0503020204020204" pitchFamily="34" charset="-122"/>
                          <a:ea typeface="微软雅黑" panose="020B0503020204020204" pitchFamily="34" charset="-122"/>
                        </a:rPr>
                        <a:t>女</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1998-02-11</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D02</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S04</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FF0000"/>
                          </a:solidFill>
                          <a:latin typeface="微软雅黑" panose="020B0503020204020204" pitchFamily="34" charset="-122"/>
                          <a:ea typeface="微软雅黑" panose="020B0503020204020204" pitchFamily="34" charset="-122"/>
                        </a:rPr>
                        <a:t>李伟</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FF0000"/>
                          </a:solidFill>
                          <a:latin typeface="微软雅黑" panose="020B0503020204020204" pitchFamily="34" charset="-122"/>
                          <a:ea typeface="微软雅黑" panose="020B0503020204020204" pitchFamily="34" charset="-122"/>
                        </a:rPr>
                        <a:t>男</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1996-12-22</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D03</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S05</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FF0000"/>
                          </a:solidFill>
                          <a:latin typeface="微软雅黑" panose="020B0503020204020204" pitchFamily="34" charset="-122"/>
                          <a:ea typeface="微软雅黑" panose="020B0503020204020204" pitchFamily="34" charset="-122"/>
                        </a:rPr>
                        <a:t>黄河</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FF0000"/>
                          </a:solidFill>
                          <a:latin typeface="微软雅黑" panose="020B0503020204020204" pitchFamily="34" charset="-122"/>
                          <a:ea typeface="微软雅黑" panose="020B0503020204020204" pitchFamily="34" charset="-122"/>
                        </a:rPr>
                        <a:t>男</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1999-10-31</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D03</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S06</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FF0000"/>
                          </a:solidFill>
                          <a:latin typeface="微软雅黑" panose="020B0503020204020204" pitchFamily="34" charset="-122"/>
                          <a:ea typeface="微软雅黑" panose="020B0503020204020204" pitchFamily="34" charset="-122"/>
                        </a:rPr>
                        <a:t>长江</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FF0000"/>
                          </a:solidFill>
                          <a:latin typeface="微软雅黑" panose="020B0503020204020204" pitchFamily="34" charset="-122"/>
                          <a:ea typeface="微软雅黑" panose="020B0503020204020204" pitchFamily="34" charset="-122"/>
                        </a:rPr>
                        <a:t>男</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1994-04-08</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latin typeface="微软雅黑" panose="020B0503020204020204" pitchFamily="34" charset="-122"/>
                          <a:ea typeface="微软雅黑" panose="020B0503020204020204" pitchFamily="34" charset="-122"/>
                        </a:rPr>
                        <a:t>D03</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30397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4952</Words>
  <Application>Microsoft Office PowerPoint</Application>
  <PresentationFormat>宽屏</PresentationFormat>
  <Paragraphs>565</Paragraphs>
  <Slides>69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69</vt:i4>
      </vt:variant>
    </vt:vector>
  </HeadingPairs>
  <TitlesOfParts>
    <vt:vector size="80" baseType="lpstr">
      <vt:lpstr>仿宋_GB2312</vt:lpstr>
      <vt:lpstr>华文行楷</vt:lpstr>
      <vt:lpstr>华文新魏</vt:lpstr>
      <vt:lpstr>宋体</vt:lpstr>
      <vt:lpstr>微软雅黑</vt:lpstr>
      <vt:lpstr>Arial</vt:lpstr>
      <vt:lpstr>Calibri</vt:lpstr>
      <vt:lpstr>Calibri Light</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39</cp:revision>
  <dcterms:created xsi:type="dcterms:W3CDTF">2018-10-28T11:06:44Z</dcterms:created>
  <dcterms:modified xsi:type="dcterms:W3CDTF">2018-12-09T14:59:03Z</dcterms:modified>
</cp:coreProperties>
</file>