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45" r:id="rId18"/>
    <p:sldId id="346" r:id="rId19"/>
    <p:sldId id="347" r:id="rId20"/>
    <p:sldId id="349" r:id="rId21"/>
    <p:sldId id="341" r:id="rId22"/>
    <p:sldId id="334" r:id="rId23"/>
    <p:sldId id="335" r:id="rId24"/>
    <p:sldId id="336" r:id="rId25"/>
    <p:sldId id="337" r:id="rId26"/>
    <p:sldId id="338" r:id="rId27"/>
    <p:sldId id="339" r:id="rId28"/>
    <p:sldId id="312" r:id="rId29"/>
    <p:sldId id="328" r:id="rId30"/>
    <p:sldId id="329" r:id="rId31"/>
    <p:sldId id="330" r:id="rId32"/>
    <p:sldId id="331" r:id="rId33"/>
    <p:sldId id="350" r:id="rId34"/>
    <p:sldId id="351" r:id="rId35"/>
    <p:sldId id="332" r:id="rId36"/>
    <p:sldId id="342" r:id="rId37"/>
    <p:sldId id="343" r:id="rId38"/>
    <p:sldId id="352" r:id="rId39"/>
    <p:sldId id="353" r:id="rId40"/>
    <p:sldId id="354" r:id="rId41"/>
    <p:sldId id="273" r:id="rId42"/>
    <p:sldId id="274" r:id="rId43"/>
    <p:sldId id="275" r:id="rId44"/>
    <p:sldId id="277" r:id="rId45"/>
    <p:sldId id="278" r:id="rId46"/>
    <p:sldId id="279" r:id="rId47"/>
    <p:sldId id="281" r:id="rId48"/>
    <p:sldId id="282" r:id="rId49"/>
    <p:sldId id="283" r:id="rId50"/>
    <p:sldId id="284" r:id="rId51"/>
    <p:sldId id="285" r:id="rId52"/>
    <p:sldId id="286" r:id="rId53"/>
    <p:sldId id="292" r:id="rId54"/>
    <p:sldId id="293" r:id="rId55"/>
    <p:sldId id="294" r:id="rId56"/>
    <p:sldId id="295" r:id="rId57"/>
    <p:sldId id="344" r:id="rId58"/>
    <p:sldId id="297" r:id="rId59"/>
    <p:sldId id="298" r:id="rId60"/>
    <p:sldId id="299" r:id="rId61"/>
    <p:sldId id="300" r:id="rId62"/>
    <p:sldId id="301" r:id="rId63"/>
    <p:sldId id="302" r:id="rId64"/>
    <p:sldId id="303" r:id="rId65"/>
    <p:sldId id="304" r:id="rId66"/>
    <p:sldId id="305" r:id="rId67"/>
    <p:sldId id="306" r:id="rId68"/>
    <p:sldId id="307" r:id="rId69"/>
    <p:sldId id="309" r:id="rId70"/>
    <p:sldId id="311" r:id="rId71"/>
    <p:sldId id="313" r:id="rId72"/>
    <p:sldId id="315" r:id="rId73"/>
    <p:sldId id="316" r:id="rId74"/>
    <p:sldId id="317" r:id="rId75"/>
    <p:sldId id="360" r:id="rId76"/>
    <p:sldId id="319" r:id="rId77"/>
    <p:sldId id="320" r:id="rId78"/>
    <p:sldId id="322" r:id="rId79"/>
    <p:sldId id="325" r:id="rId80"/>
    <p:sldId id="355" r:id="rId81"/>
    <p:sldId id="356"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2121FF"/>
    <a:srgbClr val="D215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10" d="100"/>
          <a:sy n="110" d="100"/>
        </p:scale>
        <p:origin x="6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C3D9E-6758-458A-BDE7-F77467F83B3D}"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76BD9-25E1-4ED9-B8E1-838CF8BC71D8}" type="slidenum">
              <a:rPr lang="zh-CN" altLang="en-US" smtClean="0"/>
              <a:t>‹#›</a:t>
            </a:fld>
            <a:endParaRPr lang="zh-CN" altLang="en-US"/>
          </a:p>
        </p:txBody>
      </p:sp>
    </p:spTree>
    <p:extLst>
      <p:ext uri="{BB962C8B-B14F-4D97-AF65-F5344CB8AC3E}">
        <p14:creationId xmlns:p14="http://schemas.microsoft.com/office/powerpoint/2010/main" val="200103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676BD9-25E1-4ED9-B8E1-838CF8BC71D8}" type="slidenum">
              <a:rPr lang="zh-CN" altLang="en-US" smtClean="0"/>
              <a:t>39</a:t>
            </a:fld>
            <a:endParaRPr lang="zh-CN" altLang="en-US"/>
          </a:p>
        </p:txBody>
      </p:sp>
    </p:spTree>
    <p:extLst>
      <p:ext uri="{BB962C8B-B14F-4D97-AF65-F5344CB8AC3E}">
        <p14:creationId xmlns:p14="http://schemas.microsoft.com/office/powerpoint/2010/main" val="245357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676BD9-25E1-4ED9-B8E1-838CF8BC71D8}" type="slidenum">
              <a:rPr lang="zh-CN" altLang="en-US" smtClean="0"/>
              <a:t>40</a:t>
            </a:fld>
            <a:endParaRPr lang="zh-CN" altLang="en-US"/>
          </a:p>
        </p:txBody>
      </p:sp>
    </p:spTree>
    <p:extLst>
      <p:ext uri="{BB962C8B-B14F-4D97-AF65-F5344CB8AC3E}">
        <p14:creationId xmlns:p14="http://schemas.microsoft.com/office/powerpoint/2010/main" val="200525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191095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345527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131742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166302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275195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197169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260337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146529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123848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232307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7EB4917-E8C0-407F-A3DA-ABF6D6023BB6}"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87226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B4917-E8C0-407F-A3DA-ABF6D6023BB6}" type="datetimeFigureOut">
              <a:rPr lang="zh-CN" altLang="en-US" smtClean="0"/>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9ED95-4F25-4A47-832E-61286A9AD370}" type="slidenum">
              <a:rPr lang="zh-CN" altLang="en-US" smtClean="0"/>
              <a:t>‹#›</a:t>
            </a:fld>
            <a:endParaRPr lang="zh-CN" altLang="en-US"/>
          </a:p>
        </p:txBody>
      </p:sp>
    </p:spTree>
    <p:extLst>
      <p:ext uri="{BB962C8B-B14F-4D97-AF65-F5344CB8AC3E}">
        <p14:creationId xmlns:p14="http://schemas.microsoft.com/office/powerpoint/2010/main" val="2565838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0.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97281" y="576892"/>
            <a:ext cx="10223862" cy="2862322"/>
          </a:xfrm>
          <a:prstGeom prst="rect">
            <a:avLst/>
          </a:prstGeom>
        </p:spPr>
        <p:txBody>
          <a:bodyPr wrap="square">
            <a:spAutoFit/>
          </a:bodyPr>
          <a:lstStyle/>
          <a:p>
            <a:pPr algn="ctr" eaLnBrk="0" hangingPunct="0">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第3章 关系数据库</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indent="7938" algn="just">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3.1  </a:t>
            </a:r>
            <a:r>
              <a:rPr lang="zh-CN" altLang="en-US" sz="2400" dirty="0" smtClean="0">
                <a:solidFill>
                  <a:srgbClr val="D215FF"/>
                </a:solidFill>
                <a:latin typeface="微软雅黑" panose="020B0503020204020204" pitchFamily="34" charset="-122"/>
                <a:ea typeface="微软雅黑" panose="020B0503020204020204" pitchFamily="34" charset="-122"/>
              </a:rPr>
              <a:t>关系模型的基本概念</a:t>
            </a:r>
          </a:p>
          <a:p>
            <a:pPr indent="7938" algn="just">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3.2 关系代数</a:t>
            </a:r>
          </a:p>
          <a:p>
            <a:pPr indent="7938" algn="just">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3.3 关系演算</a:t>
            </a:r>
          </a:p>
          <a:p>
            <a:pPr indent="7938" algn="just">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3.4 三种关系查询语言</a:t>
            </a:r>
            <a:endParaRPr lang="en-US" altLang="zh-CN" sz="2400" dirty="0" smtClean="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2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155" y="455996"/>
            <a:ext cx="10232571" cy="4459041"/>
          </a:xfrm>
          <a:prstGeom prst="rect">
            <a:avLst/>
          </a:prstGeom>
        </p:spPr>
        <p:txBody>
          <a:bodyPr wrap="square">
            <a:spAutoFit/>
          </a:bodyPr>
          <a:lstStyle/>
          <a:p>
            <a:pPr algn="just">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由关系定义可得关系的如下</a:t>
            </a:r>
            <a:r>
              <a:rPr lang="zh-CN" altLang="en-US" sz="2400" dirty="0" smtClean="0">
                <a:solidFill>
                  <a:srgbClr val="2121FF"/>
                </a:solidFill>
                <a:latin typeface="微软雅黑" panose="020B0503020204020204" pitchFamily="34" charset="-122"/>
                <a:ea typeface="微软雅黑" panose="020B0503020204020204" pitchFamily="34" charset="-122"/>
              </a:rPr>
              <a:t>性质</a:t>
            </a:r>
            <a:r>
              <a:rPr lang="zh-CN" altLang="en-US" sz="2400" dirty="0">
                <a:solidFill>
                  <a:srgbClr val="2121FF"/>
                </a:solidFill>
                <a:latin typeface="微软雅黑" panose="020B0503020204020204" pitchFamily="34" charset="-122"/>
                <a:ea typeface="微软雅黑" panose="020B0503020204020204" pitchFamily="34" charset="-122"/>
              </a:rPr>
              <a:t>：</a:t>
            </a:r>
          </a:p>
          <a:p>
            <a:pPr algn="just">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1) </a:t>
            </a:r>
            <a:r>
              <a:rPr lang="zh-CN" altLang="en-US" sz="2400" dirty="0">
                <a:solidFill>
                  <a:srgbClr val="2121FF"/>
                </a:solidFill>
                <a:latin typeface="微软雅黑" panose="020B0503020204020204" pitchFamily="34" charset="-122"/>
                <a:ea typeface="微软雅黑" panose="020B0503020204020204" pitchFamily="34" charset="-122"/>
              </a:rPr>
              <a:t>每一列中的值是</a:t>
            </a:r>
            <a:r>
              <a:rPr lang="zh-CN" altLang="en-US" sz="2400" dirty="0">
                <a:solidFill>
                  <a:srgbClr val="D215FF"/>
                </a:solidFill>
                <a:latin typeface="微软雅黑" panose="020B0503020204020204" pitchFamily="34" charset="-122"/>
                <a:ea typeface="微软雅黑" panose="020B0503020204020204" pitchFamily="34" charset="-122"/>
              </a:rPr>
              <a:t>同类型的数据</a:t>
            </a:r>
            <a:r>
              <a:rPr lang="zh-CN" altLang="en-US" sz="2400" dirty="0">
                <a:solidFill>
                  <a:srgbClr val="2121FF"/>
                </a:solidFill>
                <a:latin typeface="微软雅黑" panose="020B0503020204020204" pitchFamily="34" charset="-122"/>
                <a:ea typeface="微软雅黑" panose="020B0503020204020204" pitchFamily="34" charset="-122"/>
              </a:rPr>
              <a:t>，都来自</a:t>
            </a:r>
            <a:r>
              <a:rPr lang="zh-CN" altLang="en-US" sz="2400" dirty="0">
                <a:solidFill>
                  <a:srgbClr val="D215FF"/>
                </a:solidFill>
                <a:latin typeface="微软雅黑" panose="020B0503020204020204" pitchFamily="34" charset="-122"/>
                <a:ea typeface="微软雅黑" panose="020B0503020204020204" pitchFamily="34" charset="-122"/>
              </a:rPr>
              <a:t>同一个域</a:t>
            </a:r>
            <a:r>
              <a:rPr lang="zh-CN" altLang="en-US" sz="2400" dirty="0">
                <a:solidFill>
                  <a:srgbClr val="2121FF"/>
                </a:solidFill>
                <a:latin typeface="微软雅黑" panose="020B0503020204020204" pitchFamily="34" charset="-122"/>
                <a:ea typeface="微软雅黑" panose="020B0503020204020204" pitchFamily="34" charset="-122"/>
              </a:rPr>
              <a:t>。</a:t>
            </a:r>
          </a:p>
          <a:p>
            <a:pPr algn="just">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2) </a:t>
            </a:r>
            <a:r>
              <a:rPr lang="zh-CN" altLang="en-US" sz="2400" dirty="0">
                <a:solidFill>
                  <a:srgbClr val="2121FF"/>
                </a:solidFill>
                <a:latin typeface="微软雅黑" panose="020B0503020204020204" pitchFamily="34" charset="-122"/>
                <a:ea typeface="微软雅黑" panose="020B0503020204020204" pitchFamily="34" charset="-122"/>
              </a:rPr>
              <a:t>不同的列可以有相同的域，每一列称为一个属性，用</a:t>
            </a:r>
            <a:r>
              <a:rPr lang="zh-CN" altLang="en-US" sz="2400" dirty="0">
                <a:solidFill>
                  <a:srgbClr val="D215FF"/>
                </a:solidFill>
                <a:latin typeface="微软雅黑" panose="020B0503020204020204" pitchFamily="34" charset="-122"/>
                <a:ea typeface="微软雅黑" panose="020B0503020204020204" pitchFamily="34" charset="-122"/>
              </a:rPr>
              <a:t>属性名</a:t>
            </a:r>
            <a:r>
              <a:rPr lang="zh-CN" altLang="en-US" sz="2400" dirty="0">
                <a:solidFill>
                  <a:srgbClr val="2121FF"/>
                </a:solidFill>
                <a:latin typeface="微软雅黑" panose="020B0503020204020204" pitchFamily="34" charset="-122"/>
                <a:ea typeface="微软雅黑" panose="020B0503020204020204" pitchFamily="34" charset="-122"/>
              </a:rPr>
              <a:t>标识。</a:t>
            </a:r>
          </a:p>
          <a:p>
            <a:pPr algn="just">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3) </a:t>
            </a:r>
            <a:r>
              <a:rPr lang="zh-CN" altLang="en-US" sz="2400" dirty="0">
                <a:solidFill>
                  <a:srgbClr val="2121FF"/>
                </a:solidFill>
                <a:latin typeface="微软雅黑" panose="020B0503020204020204" pitchFamily="34" charset="-122"/>
                <a:ea typeface="微软雅黑" panose="020B0503020204020204" pitchFamily="34" charset="-122"/>
              </a:rPr>
              <a:t>元组中的每个分量是不可分的数据项。</a:t>
            </a:r>
          </a:p>
          <a:p>
            <a:pPr algn="just">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4) </a:t>
            </a:r>
            <a:r>
              <a:rPr lang="zh-CN" altLang="en-US" sz="2400" dirty="0">
                <a:solidFill>
                  <a:srgbClr val="2121FF"/>
                </a:solidFill>
                <a:latin typeface="微软雅黑" panose="020B0503020204020204" pitchFamily="34" charset="-122"/>
                <a:ea typeface="微软雅黑" panose="020B0503020204020204" pitchFamily="34" charset="-122"/>
              </a:rPr>
              <a:t>关系中的各个元组是不同的，即不允许有重复的元组</a:t>
            </a:r>
            <a:r>
              <a:rPr lang="zh-CN" altLang="en-US" sz="2400" dirty="0" smtClean="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(5) </a:t>
            </a:r>
            <a:r>
              <a:rPr lang="zh-CN" altLang="en-US" sz="2400" dirty="0" smtClean="0">
                <a:solidFill>
                  <a:srgbClr val="2121FF"/>
                </a:solidFill>
                <a:latin typeface="微软雅黑" panose="020B0503020204020204" pitchFamily="34" charset="-122"/>
                <a:ea typeface="微软雅黑" panose="020B0503020204020204" pitchFamily="34" charset="-122"/>
              </a:rPr>
              <a:t>元组的次序是无关紧要的。</a:t>
            </a:r>
          </a:p>
          <a:p>
            <a:pPr indent="576000">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说明</a:t>
            </a:r>
            <a:r>
              <a:rPr lang="zh-CN" altLang="en-US" sz="2400" dirty="0">
                <a:solidFill>
                  <a:srgbClr val="2121FF"/>
                </a:solidFill>
                <a:latin typeface="微软雅黑" panose="020B0503020204020204" pitchFamily="34" charset="-122"/>
                <a:ea typeface="微软雅黑" panose="020B0503020204020204" pitchFamily="34" charset="-122"/>
              </a:rPr>
              <a:t>：关系中的元组与</a:t>
            </a:r>
            <a:r>
              <a:rPr lang="en-US" altLang="zh-CN" sz="2400" dirty="0">
                <a:solidFill>
                  <a:srgbClr val="2121FF"/>
                </a:solidFill>
                <a:latin typeface="微软雅黑" panose="020B0503020204020204" pitchFamily="34" charset="-122"/>
                <a:ea typeface="微软雅黑" panose="020B0503020204020204" pitchFamily="34" charset="-122"/>
              </a:rPr>
              <a:t>E-R</a:t>
            </a:r>
            <a:r>
              <a:rPr lang="zh-CN" altLang="en-US" sz="2400" dirty="0">
                <a:solidFill>
                  <a:srgbClr val="2121FF"/>
                </a:solidFill>
                <a:latin typeface="微软雅黑" panose="020B0503020204020204" pitchFamily="34" charset="-122"/>
                <a:ea typeface="微软雅黑" panose="020B0503020204020204" pitchFamily="34" charset="-122"/>
              </a:rPr>
              <a:t>模型中的实体</a:t>
            </a:r>
            <a:r>
              <a:rPr lang="en-US" altLang="zh-CN" sz="2400" dirty="0">
                <a:solidFill>
                  <a:srgbClr val="2121FF"/>
                </a:solidFill>
                <a:latin typeface="微软雅黑" panose="020B0503020204020204" pitchFamily="34" charset="-122"/>
                <a:ea typeface="微软雅黑" panose="020B0503020204020204" pitchFamily="34" charset="-122"/>
              </a:rPr>
              <a:t>1-1</a:t>
            </a:r>
            <a:r>
              <a:rPr lang="zh-CN" altLang="en-US" sz="2400" dirty="0">
                <a:solidFill>
                  <a:srgbClr val="2121FF"/>
                </a:solidFill>
                <a:latin typeface="微软雅黑" panose="020B0503020204020204" pitchFamily="34" charset="-122"/>
                <a:ea typeface="微软雅黑" panose="020B0503020204020204" pitchFamily="34" charset="-122"/>
              </a:rPr>
              <a:t>对应，本书以后不加区别的使用。因此，关系是元组的集合，亦即实体的集合。 </a:t>
            </a:r>
          </a:p>
        </p:txBody>
      </p:sp>
    </p:spTree>
    <p:extLst>
      <p:ext uri="{BB962C8B-B14F-4D97-AF65-F5344CB8AC3E}">
        <p14:creationId xmlns:p14="http://schemas.microsoft.com/office/powerpoint/2010/main" val="1868781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3737" y="527030"/>
            <a:ext cx="10276114" cy="4524315"/>
          </a:xfrm>
          <a:prstGeom prst="rect">
            <a:avLst/>
          </a:prstGeom>
        </p:spPr>
        <p:txBody>
          <a:bodyPr wrap="square">
            <a:spAutoFit/>
          </a:bodyPr>
          <a:lstStyle/>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候选键(</a:t>
            </a:r>
            <a:r>
              <a:rPr lang="en-US" altLang="zh-CN" sz="2400" dirty="0">
                <a:solidFill>
                  <a:srgbClr val="D215FF"/>
                </a:solidFill>
                <a:latin typeface="微软雅黑" panose="020B0503020204020204" pitchFamily="34" charset="-122"/>
                <a:ea typeface="微软雅黑" panose="020B0503020204020204" pitchFamily="34" charset="-122"/>
              </a:rPr>
              <a:t>Candidate Key)：</a:t>
            </a:r>
            <a:r>
              <a:rPr lang="zh-CN" altLang="en-US" sz="2400" dirty="0">
                <a:solidFill>
                  <a:srgbClr val="2121FF"/>
                </a:solidFill>
                <a:latin typeface="微软雅黑" panose="020B0503020204020204" pitchFamily="34" charset="-122"/>
                <a:ea typeface="微软雅黑" panose="020B0503020204020204" pitchFamily="34" charset="-122"/>
              </a:rPr>
              <a:t>能唯一地标识出一个元组的</a:t>
            </a:r>
            <a:r>
              <a:rPr lang="zh-CN" altLang="en-US" sz="2400" dirty="0" smtClean="0">
                <a:solidFill>
                  <a:srgbClr val="D215FF"/>
                </a:solidFill>
                <a:latin typeface="微软雅黑" panose="020B0503020204020204" pitchFamily="34" charset="-122"/>
                <a:ea typeface="微软雅黑" panose="020B0503020204020204" pitchFamily="34" charset="-122"/>
              </a:rPr>
              <a:t>属性</a:t>
            </a:r>
            <a:r>
              <a:rPr lang="zh-CN" altLang="en-US" sz="2400" dirty="0">
                <a:solidFill>
                  <a:srgbClr val="D215FF"/>
                </a:solidFill>
                <a:latin typeface="微软雅黑" panose="020B0503020204020204" pitchFamily="34" charset="-122"/>
                <a:ea typeface="微软雅黑" panose="020B0503020204020204" pitchFamily="34" charset="-122"/>
              </a:rPr>
              <a:t>或属性组</a:t>
            </a:r>
            <a:r>
              <a:rPr lang="zh-CN" altLang="en-US" sz="2400" dirty="0">
                <a:solidFill>
                  <a:srgbClr val="2121FF"/>
                </a:solidFill>
                <a:latin typeface="微软雅黑" panose="020B0503020204020204" pitchFamily="34" charset="-122"/>
                <a:ea typeface="微软雅黑" panose="020B0503020204020204" pitchFamily="34" charset="-122"/>
              </a:rPr>
              <a:t>。 </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联合键(</a:t>
            </a:r>
            <a:r>
              <a:rPr lang="en-US" altLang="zh-CN" sz="2400" dirty="0">
                <a:solidFill>
                  <a:srgbClr val="D215FF"/>
                </a:solidFill>
                <a:latin typeface="微软雅黑" panose="020B0503020204020204" pitchFamily="34" charset="-122"/>
                <a:ea typeface="微软雅黑" panose="020B0503020204020204" pitchFamily="34" charset="-122"/>
              </a:rPr>
              <a:t>Concatenated Key)：</a:t>
            </a:r>
            <a:r>
              <a:rPr lang="zh-CN" altLang="en-US" sz="2400" dirty="0">
                <a:solidFill>
                  <a:srgbClr val="2121FF"/>
                </a:solidFill>
                <a:latin typeface="微软雅黑" panose="020B0503020204020204" pitchFamily="34" charset="-122"/>
                <a:ea typeface="微软雅黑" panose="020B0503020204020204" pitchFamily="34" charset="-122"/>
              </a:rPr>
              <a:t>两个或两个以上属性组成的候选键。 </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全键(</a:t>
            </a:r>
            <a:r>
              <a:rPr lang="en-US" altLang="zh-CN" sz="2400" dirty="0">
                <a:solidFill>
                  <a:srgbClr val="D215FF"/>
                </a:solidFill>
                <a:latin typeface="微软雅黑" panose="020B0503020204020204" pitchFamily="34" charset="-122"/>
                <a:ea typeface="微软雅黑" panose="020B0503020204020204" pitchFamily="34" charset="-122"/>
              </a:rPr>
              <a:t>All-Key)：</a:t>
            </a:r>
            <a:r>
              <a:rPr lang="zh-CN" altLang="en-US" sz="2400" dirty="0">
                <a:solidFill>
                  <a:srgbClr val="2121FF"/>
                </a:solidFill>
                <a:latin typeface="微软雅黑" panose="020B0503020204020204" pitchFamily="34" charset="-122"/>
                <a:ea typeface="微软雅黑" panose="020B0503020204020204" pitchFamily="34" charset="-122"/>
              </a:rPr>
              <a:t>关系的全部属性构成关系的唯一候选键。该关系称为全键关系</a:t>
            </a:r>
            <a:r>
              <a:rPr lang="en-US" altLang="zh-CN" sz="2400" dirty="0">
                <a:solidFill>
                  <a:srgbClr val="2121FF"/>
                </a:solidFill>
                <a:latin typeface="微软雅黑" panose="020B0503020204020204" pitchFamily="34" charset="-122"/>
                <a:ea typeface="微软雅黑" panose="020B0503020204020204" pitchFamily="34" charset="-122"/>
              </a:rPr>
              <a:t>(All-Key Relation</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主键(</a:t>
            </a:r>
            <a:r>
              <a:rPr lang="en-US" altLang="zh-CN" sz="2400" dirty="0">
                <a:solidFill>
                  <a:srgbClr val="D215FF"/>
                </a:solidFill>
                <a:latin typeface="微软雅黑" panose="020B0503020204020204" pitchFamily="34" charset="-122"/>
                <a:ea typeface="微软雅黑" panose="020B0503020204020204" pitchFamily="34" charset="-122"/>
              </a:rPr>
              <a:t>Primary key)：</a:t>
            </a:r>
            <a:r>
              <a:rPr lang="zh-CN" altLang="en-US" sz="2400" dirty="0">
                <a:solidFill>
                  <a:srgbClr val="2121FF"/>
                </a:solidFill>
                <a:latin typeface="微软雅黑" panose="020B0503020204020204" pitchFamily="34" charset="-122"/>
                <a:ea typeface="微软雅黑" panose="020B0503020204020204" pitchFamily="34" charset="-122"/>
              </a:rPr>
              <a:t>在关系的多个候选键中选择的一个候选键，用它作为元组的唯一标示。在一个关系中只能有一个主键。 </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外键(</a:t>
            </a:r>
            <a:r>
              <a:rPr lang="en-US" altLang="zh-CN" sz="2400" dirty="0">
                <a:solidFill>
                  <a:srgbClr val="D215FF"/>
                </a:solidFill>
                <a:latin typeface="微软雅黑" panose="020B0503020204020204" pitchFamily="34" charset="-122"/>
                <a:ea typeface="微软雅黑" panose="020B0503020204020204" pitchFamily="34" charset="-122"/>
              </a:rPr>
              <a:t>Foreign Key)：</a:t>
            </a:r>
            <a:r>
              <a:rPr lang="zh-CN" altLang="en-US" sz="2400" dirty="0">
                <a:solidFill>
                  <a:srgbClr val="2121FF"/>
                </a:solidFill>
                <a:latin typeface="微软雅黑" panose="020B0503020204020204" pitchFamily="34" charset="-122"/>
                <a:ea typeface="微软雅黑" panose="020B0503020204020204" pitchFamily="34" charset="-122"/>
              </a:rPr>
              <a:t>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中的一组属性</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不是关系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的主键，但</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是另一个关系</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的主键，则属性组</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就是关系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的外键。 </a:t>
            </a:r>
          </a:p>
        </p:txBody>
      </p:sp>
    </p:spTree>
    <p:extLst>
      <p:ext uri="{BB962C8B-B14F-4D97-AF65-F5344CB8AC3E}">
        <p14:creationId xmlns:p14="http://schemas.microsoft.com/office/powerpoint/2010/main" val="3201486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153" y="467644"/>
            <a:ext cx="10162903" cy="5078313"/>
          </a:xfrm>
          <a:prstGeom prst="rect">
            <a:avLst/>
          </a:prstGeom>
        </p:spPr>
        <p:txBody>
          <a:bodyPr wrap="square">
            <a:spAutoFit/>
          </a:bodyPr>
          <a:lstStyle/>
          <a:p>
            <a:pPr>
              <a:lnSpc>
                <a:spcPct val="150000"/>
              </a:lnSpc>
              <a:spcBef>
                <a:spcPct val="0"/>
              </a:spcBef>
            </a:pPr>
            <a:r>
              <a:rPr lang="zh-CN" altLang="en-US" sz="2400" dirty="0">
                <a:solidFill>
                  <a:srgbClr val="D215FF"/>
                </a:solidFill>
                <a:latin typeface="微软雅黑" panose="020B0503020204020204" pitchFamily="34" charset="-122"/>
                <a:ea typeface="微软雅黑" panose="020B0503020204020204" pitchFamily="34" charset="-122"/>
              </a:rPr>
              <a:t>关系模式：</a:t>
            </a:r>
            <a:r>
              <a:rPr lang="zh-CN" altLang="en-US" sz="2400" dirty="0">
                <a:solidFill>
                  <a:srgbClr val="2121FF"/>
                </a:solidFill>
                <a:latin typeface="微软雅黑" panose="020B0503020204020204" pitchFamily="34" charset="-122"/>
                <a:ea typeface="微软雅黑" panose="020B0503020204020204" pitchFamily="34" charset="-122"/>
              </a:rPr>
              <a:t>对</a:t>
            </a:r>
            <a:r>
              <a:rPr lang="zh-CN" altLang="en-US" sz="2400" dirty="0">
                <a:solidFill>
                  <a:srgbClr val="D215FF"/>
                </a:solidFill>
                <a:latin typeface="微软雅黑" panose="020B0503020204020204" pitchFamily="34" charset="-122"/>
                <a:ea typeface="微软雅黑" panose="020B0503020204020204" pitchFamily="34" charset="-122"/>
              </a:rPr>
              <a:t>一类实体特征的结构性描述</a:t>
            </a:r>
            <a:r>
              <a:rPr lang="zh-CN" altLang="en-US" sz="2400" dirty="0">
                <a:solidFill>
                  <a:srgbClr val="2121FF"/>
                </a:solidFill>
                <a:latin typeface="微软雅黑" panose="020B0503020204020204" pitchFamily="34" charset="-122"/>
                <a:ea typeface="微软雅黑" panose="020B0503020204020204" pitchFamily="34" charset="-122"/>
              </a:rPr>
              <a:t>，即</a:t>
            </a:r>
            <a:r>
              <a:rPr lang="zh-CN" altLang="en-US" sz="2400" dirty="0">
                <a:solidFill>
                  <a:srgbClr val="D215FF"/>
                </a:solidFill>
                <a:latin typeface="微软雅黑" panose="020B0503020204020204" pitchFamily="34" charset="-122"/>
                <a:ea typeface="微软雅黑" panose="020B0503020204020204" pitchFamily="34" charset="-122"/>
              </a:rPr>
              <a:t>对关系的结构性描述</a:t>
            </a:r>
            <a:r>
              <a:rPr lang="zh-CN" altLang="en-US" sz="2400" dirty="0">
                <a:solidFill>
                  <a:srgbClr val="2121FF"/>
                </a:solidFill>
                <a:latin typeface="微软雅黑" panose="020B0503020204020204" pitchFamily="34" charset="-122"/>
                <a:ea typeface="微软雅黑" panose="020B0503020204020204" pitchFamily="34" charset="-122"/>
              </a:rPr>
              <a:t>，该描述一般包括</a:t>
            </a:r>
            <a:r>
              <a:rPr lang="zh-CN" altLang="en-US" sz="2400" dirty="0">
                <a:solidFill>
                  <a:srgbClr val="D215FF"/>
                </a:solidFill>
                <a:latin typeface="微软雅黑" panose="020B0503020204020204" pitchFamily="34" charset="-122"/>
                <a:ea typeface="微软雅黑" panose="020B0503020204020204" pitchFamily="34" charset="-122"/>
              </a:rPr>
              <a:t>关系名</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属性名</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属性域</a:t>
            </a:r>
            <a:r>
              <a:rPr lang="zh-CN" altLang="en-US" sz="2400" dirty="0">
                <a:solidFill>
                  <a:srgbClr val="2121FF"/>
                </a:solidFill>
                <a:latin typeface="微软雅黑" panose="020B0503020204020204" pitchFamily="34" charset="-122"/>
                <a:ea typeface="微软雅黑" panose="020B0503020204020204" pitchFamily="34" charset="-122"/>
              </a:rPr>
              <a:t>的</a:t>
            </a:r>
            <a:r>
              <a:rPr lang="zh-CN" altLang="en-US" sz="2400" dirty="0">
                <a:solidFill>
                  <a:srgbClr val="D215FF"/>
                </a:solidFill>
                <a:latin typeface="微软雅黑" panose="020B0503020204020204" pitchFamily="34" charset="-122"/>
                <a:ea typeface="微软雅黑" panose="020B0503020204020204" pitchFamily="34" charset="-122"/>
              </a:rPr>
              <a:t>类型</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长度</a:t>
            </a:r>
            <a:r>
              <a:rPr lang="zh-CN" altLang="en-US" sz="2400" dirty="0">
                <a:solidFill>
                  <a:srgbClr val="2121FF"/>
                </a:solidFill>
                <a:latin typeface="微软雅黑" panose="020B0503020204020204" pitchFamily="34" charset="-122"/>
                <a:ea typeface="微软雅黑" panose="020B0503020204020204" pitchFamily="34" charset="-122"/>
              </a:rPr>
              <a:t>，属性之间固有的依赖联系等</a:t>
            </a:r>
            <a:r>
              <a:rPr lang="zh-CN" altLang="en-US" sz="2400" dirty="0" smtClean="0">
                <a:solidFill>
                  <a:srgbClr val="2121FF"/>
                </a:solidFill>
                <a:latin typeface="微软雅黑" panose="020B0503020204020204" pitchFamily="34" charset="-122"/>
                <a:ea typeface="微软雅黑" panose="020B0503020204020204" pitchFamily="34" charset="-122"/>
              </a:rPr>
              <a:t>。若</a:t>
            </a:r>
            <a:r>
              <a:rPr lang="en-US" altLang="zh-CN" sz="2400" dirty="0">
                <a:solidFill>
                  <a:srgbClr val="2121FF"/>
                </a:solidFill>
                <a:latin typeface="微软雅黑" panose="020B0503020204020204" pitchFamily="34" charset="-122"/>
                <a:ea typeface="微软雅黑" panose="020B0503020204020204" pitchFamily="34" charset="-122"/>
              </a:rPr>
              <a:t>U={A</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A</a:t>
            </a:r>
            <a:r>
              <a:rPr lang="en-US" altLang="zh-CN" sz="2400" baseline="-25000" dirty="0">
                <a:solidFill>
                  <a:srgbClr val="2121FF"/>
                </a:solidFill>
                <a:latin typeface="微软雅黑" panose="020B0503020204020204" pitchFamily="34" charset="-122"/>
                <a:ea typeface="微软雅黑" panose="020B0503020204020204" pitchFamily="34" charset="-122"/>
              </a:rPr>
              <a:t>2 </a:t>
            </a:r>
            <a:r>
              <a:rPr lang="en-US" altLang="zh-CN" sz="2400" dirty="0">
                <a:solidFill>
                  <a:srgbClr val="2121FF"/>
                </a:solidFill>
                <a:latin typeface="微软雅黑" panose="020B0503020204020204" pitchFamily="34" charset="-122"/>
                <a:ea typeface="微软雅黑" panose="020B0503020204020204" pitchFamily="34" charset="-122"/>
              </a:rPr>
              <a:t>…, A</a:t>
            </a:r>
            <a:r>
              <a:rPr lang="en-US" altLang="zh-CN" sz="2400" baseline="-30000" dirty="0">
                <a:solidFill>
                  <a:srgbClr val="2121FF"/>
                </a:solidFill>
                <a:latin typeface="微软雅黑" panose="020B0503020204020204" pitchFamily="34" charset="-122"/>
                <a:ea typeface="微软雅黑" panose="020B0503020204020204" pitchFamily="34" charset="-122"/>
              </a:rPr>
              <a:t>n</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为关系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的属性集，则关系模式简记为</a:t>
            </a:r>
            <a:r>
              <a:rPr lang="en-US" altLang="zh-CN" sz="2400" dirty="0">
                <a:solidFill>
                  <a:srgbClr val="2121FF"/>
                </a:solidFill>
                <a:latin typeface="微软雅黑" panose="020B0503020204020204" pitchFamily="34" charset="-122"/>
                <a:ea typeface="微软雅黑" panose="020B0503020204020204" pitchFamily="34" charset="-122"/>
              </a:rPr>
              <a:t>R(U)</a:t>
            </a:r>
            <a:r>
              <a:rPr lang="zh-CN" altLang="en-US" sz="2400" dirty="0">
                <a:solidFill>
                  <a:srgbClr val="2121FF"/>
                </a:solidFill>
                <a:latin typeface="微软雅黑" panose="020B0503020204020204" pitchFamily="34" charset="-122"/>
                <a:ea typeface="微软雅黑" panose="020B0503020204020204" pitchFamily="34" charset="-122"/>
              </a:rPr>
              <a:t>或</a:t>
            </a:r>
            <a:r>
              <a:rPr lang="en-US" altLang="zh-CN" sz="2400" dirty="0">
                <a:solidFill>
                  <a:srgbClr val="2121FF"/>
                </a:solidFill>
                <a:latin typeface="微软雅黑" panose="020B0503020204020204" pitchFamily="34" charset="-122"/>
                <a:ea typeface="微软雅黑" panose="020B0503020204020204" pitchFamily="34" charset="-122"/>
              </a:rPr>
              <a:t>R(A</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A</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A</a:t>
            </a:r>
            <a:r>
              <a:rPr lang="en-US" altLang="zh-CN" sz="2400" baseline="-30000" dirty="0">
                <a:solidFill>
                  <a:srgbClr val="2121FF"/>
                </a:solidFill>
                <a:latin typeface="微软雅黑" panose="020B0503020204020204" pitchFamily="34" charset="-122"/>
                <a:ea typeface="微软雅黑" panose="020B0503020204020204" pitchFamily="34" charset="-122"/>
              </a:rPr>
              <a:t>n</a:t>
            </a:r>
            <a:r>
              <a:rPr lang="en-US" altLang="zh-CN" sz="2400" dirty="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关系模式和关系的区别和联系</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关系</a:t>
            </a:r>
            <a:r>
              <a:rPr lang="zh-CN" altLang="en-US" sz="2400" dirty="0">
                <a:solidFill>
                  <a:srgbClr val="D215FF"/>
                </a:solidFill>
                <a:latin typeface="微软雅黑" panose="020B0503020204020204" pitchFamily="34" charset="-122"/>
                <a:ea typeface="微软雅黑" panose="020B0503020204020204" pitchFamily="34" charset="-122"/>
              </a:rPr>
              <a:t>模式</a:t>
            </a:r>
            <a:r>
              <a:rPr lang="zh-CN" altLang="en-US" sz="2400" dirty="0">
                <a:solidFill>
                  <a:srgbClr val="2121FF"/>
                </a:solidFill>
                <a:latin typeface="微软雅黑" panose="020B0503020204020204" pitchFamily="34" charset="-122"/>
                <a:ea typeface="微软雅黑" panose="020B0503020204020204" pitchFamily="34" charset="-122"/>
              </a:rPr>
              <a:t>描述的是关系的</a:t>
            </a:r>
            <a:r>
              <a:rPr lang="zh-CN" altLang="en-US" sz="2400" dirty="0">
                <a:solidFill>
                  <a:srgbClr val="D215FF"/>
                </a:solidFill>
                <a:latin typeface="微软雅黑" panose="020B0503020204020204" pitchFamily="34" charset="-122"/>
                <a:ea typeface="微软雅黑" panose="020B0503020204020204" pitchFamily="34" charset="-122"/>
              </a:rPr>
              <a:t>静态结构信息</a:t>
            </a:r>
            <a:r>
              <a:rPr lang="zh-CN" altLang="en-US" sz="2400" dirty="0">
                <a:solidFill>
                  <a:srgbClr val="2121FF"/>
                </a:solidFill>
                <a:latin typeface="微软雅黑" panose="020B0503020204020204" pitchFamily="34" charset="-122"/>
                <a:ea typeface="微软雅黑" panose="020B0503020204020204" pitchFamily="34" charset="-122"/>
              </a:rPr>
              <a:t>，是对一个关系的“型”的描述，是相对固定的</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关系</a:t>
            </a:r>
            <a:r>
              <a:rPr lang="zh-CN" altLang="en-US" sz="2400" dirty="0">
                <a:solidFill>
                  <a:srgbClr val="2121FF"/>
                </a:solidFill>
                <a:latin typeface="微软雅黑" panose="020B0503020204020204" pitchFamily="34" charset="-122"/>
                <a:ea typeface="微软雅黑" panose="020B0503020204020204" pitchFamily="34" charset="-122"/>
              </a:rPr>
              <a:t>是在关系模式约束之下的</a:t>
            </a:r>
            <a:r>
              <a:rPr lang="zh-CN" altLang="en-US" sz="2400" dirty="0">
                <a:solidFill>
                  <a:srgbClr val="D215FF"/>
                </a:solidFill>
                <a:latin typeface="微软雅黑" panose="020B0503020204020204" pitchFamily="34" charset="-122"/>
                <a:ea typeface="微软雅黑" panose="020B0503020204020204" pitchFamily="34" charset="-122"/>
              </a:rPr>
              <a:t>若干实体的集合</a:t>
            </a:r>
            <a:r>
              <a:rPr lang="zh-CN" altLang="en-US" sz="2400" dirty="0">
                <a:solidFill>
                  <a:srgbClr val="2121FF"/>
                </a:solidFill>
                <a:latin typeface="微软雅黑" panose="020B0503020204020204" pitchFamily="34" charset="-122"/>
                <a:ea typeface="微软雅黑" panose="020B0503020204020204" pitchFamily="34" charset="-122"/>
              </a:rPr>
              <a:t>，实体的数量是随时间变化的，但这种变化必定在关系模式的约束范围内。</a:t>
            </a:r>
          </a:p>
        </p:txBody>
      </p:sp>
    </p:spTree>
    <p:extLst>
      <p:ext uri="{BB962C8B-B14F-4D97-AF65-F5344CB8AC3E}">
        <p14:creationId xmlns:p14="http://schemas.microsoft.com/office/powerpoint/2010/main" val="596026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485" y="597924"/>
            <a:ext cx="10267406" cy="4524315"/>
          </a:xfrm>
          <a:prstGeom prst="rect">
            <a:avLst/>
          </a:prstGeom>
        </p:spPr>
        <p:txBody>
          <a:bodyPr wrap="square">
            <a:spAutoFit/>
          </a:bodyPr>
          <a:lstStyle/>
          <a:p>
            <a:pPr>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3.1.3  完整性</a:t>
            </a:r>
            <a:r>
              <a:rPr lang="zh-CN" altLang="en-US" sz="2400" dirty="0" smtClean="0">
                <a:solidFill>
                  <a:srgbClr val="2121FF"/>
                </a:solidFill>
                <a:latin typeface="微软雅黑" panose="020B0503020204020204" pitchFamily="34" charset="-122"/>
                <a:ea typeface="微软雅黑" panose="020B0503020204020204" pitchFamily="34" charset="-122"/>
              </a:rPr>
              <a:t>规则</a:t>
            </a:r>
            <a:endParaRPr lang="en-US" altLang="zh-CN"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D215FF"/>
                </a:solidFill>
                <a:latin typeface="微软雅黑" panose="020B0503020204020204" pitchFamily="34" charset="-122"/>
                <a:ea typeface="微软雅黑" panose="020B0503020204020204" pitchFamily="34" charset="-122"/>
              </a:rPr>
              <a:t>实体完整性规则(</a:t>
            </a:r>
            <a:r>
              <a:rPr lang="en-US" altLang="zh-CN" sz="2400" dirty="0">
                <a:solidFill>
                  <a:srgbClr val="D215FF"/>
                </a:solidFill>
                <a:latin typeface="微软雅黑" panose="020B0503020204020204" pitchFamily="34" charset="-122"/>
                <a:ea typeface="微软雅黑" panose="020B0503020204020204" pitchFamily="34" charset="-122"/>
              </a:rPr>
              <a:t>Entity Integrity)：</a:t>
            </a:r>
            <a:r>
              <a:rPr lang="zh-CN" altLang="en-US" sz="2400" dirty="0">
                <a:solidFill>
                  <a:srgbClr val="2121FF"/>
                </a:solidFill>
                <a:latin typeface="微软雅黑" panose="020B0503020204020204" pitchFamily="34" charset="-122"/>
                <a:ea typeface="微软雅黑" panose="020B0503020204020204" pitchFamily="34" charset="-122"/>
              </a:rPr>
              <a:t>关系中每一个元组的主键属性对应的各个分量不能为空值。 </a:t>
            </a:r>
          </a:p>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空值</a:t>
            </a:r>
            <a:r>
              <a:rPr lang="zh-CN" altLang="en-US"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当前</a:t>
            </a:r>
            <a:r>
              <a:rPr lang="zh-CN" altLang="en-US" sz="2400" dirty="0">
                <a:solidFill>
                  <a:srgbClr val="D215FF"/>
                </a:solidFill>
                <a:latin typeface="微软雅黑" panose="020B0503020204020204" pitchFamily="34" charset="-122"/>
                <a:ea typeface="微软雅黑" panose="020B0503020204020204" pitchFamily="34" charset="-122"/>
              </a:rPr>
              <a:t>“不知道”的值</a:t>
            </a:r>
            <a:r>
              <a:rPr lang="zh-CN" altLang="en-US" sz="2400" dirty="0">
                <a:solidFill>
                  <a:srgbClr val="2121FF"/>
                </a:solidFill>
                <a:latin typeface="微软雅黑" panose="020B0503020204020204" pitchFamily="34" charset="-122"/>
                <a:ea typeface="微软雅黑" panose="020B0503020204020204" pitchFamily="34" charset="-122"/>
              </a:rPr>
              <a:t>，它既不是0也不是</a:t>
            </a:r>
            <a:r>
              <a:rPr lang="zh-CN" altLang="en-US" sz="2400" dirty="0" smtClean="0">
                <a:solidFill>
                  <a:srgbClr val="2121FF"/>
                </a:solidFill>
                <a:latin typeface="微软雅黑" panose="020B0503020204020204" pitchFamily="34" charset="-122"/>
                <a:ea typeface="微软雅黑" panose="020B0503020204020204" pitchFamily="34" charset="-122"/>
              </a:rPr>
              <a:t>空字符</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用</a:t>
            </a:r>
            <a:r>
              <a:rPr lang="en-US" altLang="zh-CN" sz="2400" dirty="0">
                <a:solidFill>
                  <a:srgbClr val="D215FF"/>
                </a:solidFill>
                <a:latin typeface="微软雅黑" panose="020B0503020204020204" pitchFamily="34" charset="-122"/>
                <a:ea typeface="微软雅黑" panose="020B0503020204020204" pitchFamily="34" charset="-122"/>
              </a:rPr>
              <a:t>NULL</a:t>
            </a:r>
            <a:r>
              <a:rPr lang="zh-CN" altLang="en-US" sz="2400" dirty="0">
                <a:solidFill>
                  <a:srgbClr val="2121FF"/>
                </a:solidFill>
                <a:latin typeface="微软雅黑" panose="020B0503020204020204" pitchFamily="34" charset="-122"/>
                <a:ea typeface="微软雅黑" panose="020B0503020204020204" pitchFamily="34" charset="-122"/>
              </a:rPr>
              <a:t>表示。</a:t>
            </a:r>
          </a:p>
          <a:p>
            <a:pPr>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以</a:t>
            </a:r>
            <a:r>
              <a:rPr lang="zh-CN" altLang="en-US" sz="2400" dirty="0">
                <a:solidFill>
                  <a:srgbClr val="2121FF"/>
                </a:solidFill>
                <a:latin typeface="微软雅黑" panose="020B0503020204020204" pitchFamily="34" charset="-122"/>
                <a:ea typeface="微软雅黑" panose="020B0503020204020204" pitchFamily="34" charset="-122"/>
              </a:rPr>
              <a:t>关系</a:t>
            </a:r>
            <a:r>
              <a:rPr lang="en-US" altLang="zh-CN" sz="2400" dirty="0">
                <a:solidFill>
                  <a:srgbClr val="2121FF"/>
                </a:solidFill>
                <a:latin typeface="微软雅黑" panose="020B0503020204020204" pitchFamily="34" charset="-122"/>
                <a:ea typeface="微软雅黑" panose="020B0503020204020204" pitchFamily="34" charset="-122"/>
              </a:rPr>
              <a:t>Students</a:t>
            </a:r>
            <a:r>
              <a:rPr lang="zh-CN" altLang="en-US" sz="2400" dirty="0">
                <a:solidFill>
                  <a:srgbClr val="2121FF"/>
                </a:solidFill>
                <a:latin typeface="微软雅黑" panose="020B0503020204020204" pitchFamily="34" charset="-122"/>
                <a:ea typeface="微软雅黑" panose="020B0503020204020204" pitchFamily="34" charset="-122"/>
              </a:rPr>
              <a:t>为例：</a:t>
            </a:r>
          </a:p>
          <a:p>
            <a:pPr>
              <a:lnSpc>
                <a:spcPct val="150000"/>
              </a:lnSpc>
              <a:spcBef>
                <a:spcPct val="0"/>
              </a:spcBef>
            </a:pPr>
            <a:r>
              <a:rPr lang="en-US" altLang="zh-CN" sz="2400" dirty="0" smtClean="0">
                <a:solidFill>
                  <a:srgbClr val="2121FF"/>
                </a:solidFill>
                <a:latin typeface="微软雅黑" panose="020B0503020204020204" pitchFamily="34" charset="-122"/>
                <a:ea typeface="微软雅黑" panose="020B0503020204020204" pitchFamily="34" charset="-122"/>
              </a:rPr>
              <a:t>CREATE </a:t>
            </a:r>
            <a:r>
              <a:rPr lang="en-US" altLang="zh-CN" sz="2400" dirty="0">
                <a:solidFill>
                  <a:srgbClr val="2121FF"/>
                </a:solidFill>
                <a:latin typeface="微软雅黑" panose="020B0503020204020204" pitchFamily="34" charset="-122"/>
                <a:ea typeface="微软雅黑" panose="020B0503020204020204" pitchFamily="34" charset="-122"/>
              </a:rPr>
              <a:t>TABLE </a:t>
            </a:r>
            <a:r>
              <a:rPr lang="en-US" altLang="zh-CN" sz="2400" dirty="0" smtClean="0">
                <a:solidFill>
                  <a:srgbClr val="2121FF"/>
                </a:solidFill>
                <a:latin typeface="微软雅黑" panose="020B0503020204020204" pitchFamily="34" charset="-122"/>
                <a:ea typeface="微软雅黑" panose="020B0503020204020204" pitchFamily="34" charset="-122"/>
              </a:rPr>
              <a:t>Students</a:t>
            </a:r>
          </a:p>
          <a:p>
            <a:pPr>
              <a:lnSpc>
                <a:spcPct val="150000"/>
              </a:lnSpc>
              <a:spcBef>
                <a:spcPct val="0"/>
              </a:spcBef>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err="1" smtClean="0">
                <a:solidFill>
                  <a:srgbClr val="2121FF"/>
                </a:solidFill>
                <a:latin typeface="微软雅黑" panose="020B0503020204020204" pitchFamily="34" charset="-122"/>
                <a:ea typeface="微软雅黑" panose="020B0503020204020204" pitchFamily="34" charset="-122"/>
              </a:rPr>
              <a:t>Sno</a:t>
            </a:r>
            <a:r>
              <a:rPr lang="en-US" altLang="zh-CN" sz="2400" dirty="0" smtClean="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char(4)  primary </a:t>
            </a:r>
            <a:r>
              <a:rPr lang="en-US" altLang="zh-CN" sz="2400" dirty="0" smtClean="0">
                <a:solidFill>
                  <a:srgbClr val="2121FF"/>
                </a:solidFill>
                <a:latin typeface="微软雅黑" panose="020B0503020204020204" pitchFamily="34" charset="-122"/>
                <a:ea typeface="微软雅黑" panose="020B0503020204020204" pitchFamily="34" charset="-122"/>
              </a:rPr>
              <a:t>key </a:t>
            </a:r>
          </a:p>
          <a:p>
            <a:pPr>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err="1" smtClean="0">
                <a:solidFill>
                  <a:srgbClr val="2121FF"/>
                </a:solidFill>
                <a:latin typeface="微软雅黑" panose="020B0503020204020204" pitchFamily="34" charset="-122"/>
                <a:ea typeface="微软雅黑" panose="020B0503020204020204" pitchFamily="34" charset="-122"/>
              </a:rPr>
              <a:t>Sname</a:t>
            </a:r>
            <a:r>
              <a:rPr lang="en-US" altLang="zh-CN"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88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194" y="567431"/>
            <a:ext cx="10241280" cy="3970318"/>
          </a:xfrm>
          <a:prstGeom prst="rect">
            <a:avLst/>
          </a:prstGeom>
        </p:spPr>
        <p:txBody>
          <a:bodyPr wrap="square">
            <a:spAutoFit/>
          </a:bodyPr>
          <a:lstStyle/>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参照完整性规则(</a:t>
            </a:r>
            <a:r>
              <a:rPr lang="en-US" altLang="zh-CN" sz="2400" dirty="0">
                <a:solidFill>
                  <a:srgbClr val="D215FF"/>
                </a:solidFill>
                <a:latin typeface="微软雅黑" panose="020B0503020204020204" pitchFamily="34" charset="-122"/>
                <a:ea typeface="微软雅黑" panose="020B0503020204020204" pitchFamily="34" charset="-122"/>
              </a:rPr>
              <a:t>Reference Integrity)：</a:t>
            </a:r>
            <a:r>
              <a:rPr lang="zh-CN" altLang="en-US" sz="2400" dirty="0">
                <a:solidFill>
                  <a:srgbClr val="2121FF"/>
                </a:solidFill>
                <a:latin typeface="微软雅黑" panose="020B0503020204020204" pitchFamily="34" charset="-122"/>
                <a:ea typeface="微软雅黑" panose="020B0503020204020204" pitchFamily="34" charset="-122"/>
              </a:rPr>
              <a:t>设属性组</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的外键且</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又是关系</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的主键，则对于</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中的每一个元组在属性</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上的值必须为：或者空值或者等于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中某一个元组的主键值。 </a:t>
            </a:r>
            <a:endParaRPr lang="en-US" altLang="zh-CN" sz="2400" dirty="0">
              <a:solidFill>
                <a:srgbClr val="2121FF"/>
              </a:solidFill>
              <a:latin typeface="微软雅黑" panose="020B0503020204020204" pitchFamily="34" charset="-122"/>
              <a:ea typeface="微软雅黑" panose="020B0503020204020204" pitchFamily="34" charset="-122"/>
            </a:endParaRPr>
          </a:p>
          <a:p>
            <a:pPr indent="576000">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所谓</a:t>
            </a:r>
            <a:r>
              <a:rPr lang="zh-CN" altLang="en-US" sz="2400" dirty="0">
                <a:solidFill>
                  <a:srgbClr val="D215FF"/>
                </a:solidFill>
                <a:latin typeface="微软雅黑" panose="020B0503020204020204" pitchFamily="34" charset="-122"/>
                <a:ea typeface="微软雅黑" panose="020B0503020204020204" pitchFamily="34" charset="-122"/>
              </a:rPr>
              <a:t>参照</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就是关系</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与另一关系</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之间的联系</a:t>
            </a:r>
            <a:r>
              <a:rPr lang="zh-CN" altLang="en-US" sz="2400" dirty="0">
                <a:solidFill>
                  <a:srgbClr val="2121FF"/>
                </a:solidFill>
                <a:latin typeface="微软雅黑" panose="020B0503020204020204" pitchFamily="34" charset="-122"/>
                <a:ea typeface="微软雅黑" panose="020B0503020204020204" pitchFamily="34" charset="-122"/>
              </a:rPr>
              <a:t>，这种联系是通过其相同属性来建立的。参照完整性规则给出 了关系之间建立联系的约束条件。 </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indent="576000">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D215FF"/>
                </a:solidFill>
                <a:latin typeface="微软雅黑" panose="020B0503020204020204" pitchFamily="34" charset="-122"/>
                <a:ea typeface="微软雅黑" panose="020B0503020204020204" pitchFamily="34" charset="-122"/>
              </a:rPr>
              <a:t>实体完整性</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参照完整性</a:t>
            </a:r>
            <a:r>
              <a:rPr lang="zh-CN" altLang="en-US" sz="2400" dirty="0">
                <a:solidFill>
                  <a:srgbClr val="2121FF"/>
                </a:solidFill>
                <a:latin typeface="微软雅黑" panose="020B0503020204020204" pitchFamily="34" charset="-122"/>
                <a:ea typeface="微软雅黑" panose="020B0503020204020204" pitchFamily="34" charset="-122"/>
              </a:rPr>
              <a:t>都是关系模型</a:t>
            </a:r>
            <a:r>
              <a:rPr lang="zh-CN" altLang="en-US" sz="2400" dirty="0">
                <a:solidFill>
                  <a:srgbClr val="D215FF"/>
                </a:solidFill>
                <a:latin typeface="微软雅黑" panose="020B0503020204020204" pitchFamily="34" charset="-122"/>
                <a:ea typeface="微软雅黑" panose="020B0503020204020204" pitchFamily="34" charset="-122"/>
              </a:rPr>
              <a:t>必须满足的</a:t>
            </a:r>
            <a:r>
              <a:rPr lang="zh-CN" altLang="en-US" sz="2400" dirty="0">
                <a:solidFill>
                  <a:srgbClr val="2121FF"/>
                </a:solidFill>
                <a:latin typeface="微软雅黑" panose="020B0503020204020204" pitchFamily="34" charset="-122"/>
                <a:ea typeface="微软雅黑" panose="020B0503020204020204" pitchFamily="34" charset="-122"/>
              </a:rPr>
              <a:t>完整性约束条件，这些约束条件由</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自动支持。</a:t>
            </a:r>
          </a:p>
        </p:txBody>
      </p:sp>
    </p:spTree>
    <p:extLst>
      <p:ext uri="{BB962C8B-B14F-4D97-AF65-F5344CB8AC3E}">
        <p14:creationId xmlns:p14="http://schemas.microsoft.com/office/powerpoint/2010/main" val="1972080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5027" y="470373"/>
            <a:ext cx="10920550" cy="5013039"/>
          </a:xfrm>
          <a:prstGeom prst="rect">
            <a:avLst/>
          </a:prstGeom>
        </p:spPr>
        <p:txBody>
          <a:bodyPr wrap="square">
            <a:spAutoFit/>
          </a:bodyPr>
          <a:lstStyle/>
          <a:p>
            <a:pPr>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SQL  </a:t>
            </a:r>
            <a:r>
              <a:rPr lang="en-US" altLang="zh-CN" sz="2400" dirty="0">
                <a:solidFill>
                  <a:srgbClr val="D215FF"/>
                </a:solidFill>
                <a:latin typeface="微软雅黑" panose="020B0503020204020204" pitchFamily="34" charset="-122"/>
                <a:ea typeface="微软雅黑" panose="020B0503020204020204" pitchFamily="34" charset="-122"/>
              </a:rPr>
              <a:t>Server  </a:t>
            </a:r>
            <a:r>
              <a:rPr lang="zh-CN" altLang="en-US" sz="2400" dirty="0">
                <a:solidFill>
                  <a:srgbClr val="D215FF"/>
                </a:solidFill>
                <a:latin typeface="微软雅黑" panose="020B0503020204020204" pitchFamily="34" charset="-122"/>
                <a:ea typeface="微软雅黑" panose="020B0503020204020204" pitchFamily="34" charset="-122"/>
              </a:rPr>
              <a:t>中按照以下命令建立参照完整性</a:t>
            </a:r>
            <a:r>
              <a:rPr lang="zh-CN" altLang="en-US" sz="2400" dirty="0">
                <a:solidFill>
                  <a:srgbClr val="2121FF"/>
                </a:solidFill>
                <a:latin typeface="微软雅黑" panose="020B0503020204020204" pitchFamily="34" charset="-122"/>
                <a:ea typeface="微软雅黑" panose="020B0503020204020204" pitchFamily="34" charset="-122"/>
              </a:rPr>
              <a:t>(假设</a:t>
            </a:r>
            <a:r>
              <a:rPr lang="en-US" altLang="zh-CN" sz="2400" dirty="0">
                <a:solidFill>
                  <a:srgbClr val="2121FF"/>
                </a:solidFill>
                <a:latin typeface="微软雅黑" panose="020B0503020204020204" pitchFamily="34" charset="-122"/>
                <a:ea typeface="微软雅黑" panose="020B0503020204020204" pitchFamily="34" charset="-122"/>
              </a:rPr>
              <a:t>Students</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Courses</a:t>
            </a:r>
            <a:r>
              <a:rPr lang="zh-CN" altLang="en-US" sz="2400" dirty="0">
                <a:solidFill>
                  <a:srgbClr val="2121FF"/>
                </a:solidFill>
                <a:latin typeface="微软雅黑" panose="020B0503020204020204" pitchFamily="34" charset="-122"/>
                <a:ea typeface="微软雅黑" panose="020B0503020204020204" pitchFamily="34" charset="-122"/>
              </a:rPr>
              <a:t>已存在)：</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CREATE TABLE Reports</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smtClean="0">
                <a:solidFill>
                  <a:srgbClr val="2121FF"/>
                </a:solidFill>
                <a:latin typeface="微软雅黑" panose="020B0503020204020204" pitchFamily="34" charset="-122"/>
                <a:ea typeface="微软雅黑" panose="020B0503020204020204" pitchFamily="34" charset="-122"/>
              </a:rPr>
              <a:t>Sno</a:t>
            </a:r>
            <a:r>
              <a:rPr lang="en-US" altLang="zh-CN" sz="2400" dirty="0" smtClean="0">
                <a:solidFill>
                  <a:srgbClr val="2121FF"/>
                </a:solidFill>
                <a:latin typeface="微软雅黑" panose="020B0503020204020204" pitchFamily="34" charset="-122"/>
                <a:ea typeface="微软雅黑" panose="020B0503020204020204" pitchFamily="34" charset="-122"/>
              </a:rPr>
              <a:t>  CHAR(10</a:t>
            </a:r>
            <a:r>
              <a:rPr lang="en-US" altLang="zh-CN" sz="2400" dirty="0">
                <a:solidFill>
                  <a:srgbClr val="2121FF"/>
                </a:solidFill>
                <a:latin typeface="微软雅黑" panose="020B0503020204020204" pitchFamily="34" charset="-122"/>
                <a:ea typeface="微软雅黑" panose="020B0503020204020204" pitchFamily="34" charset="-122"/>
              </a:rPr>
              <a:t>), </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err="1">
                <a:solidFill>
                  <a:srgbClr val="2121FF"/>
                </a:solidFill>
                <a:latin typeface="微软雅黑" panose="020B0503020204020204" pitchFamily="34" charset="-122"/>
                <a:ea typeface="微软雅黑" panose="020B0503020204020204" pitchFamily="34" charset="-122"/>
              </a:rPr>
              <a:t>Cno</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smtClean="0">
                <a:solidFill>
                  <a:srgbClr val="2121FF"/>
                </a:solidFill>
                <a:latin typeface="微软雅黑" panose="020B0503020204020204" pitchFamily="34" charset="-122"/>
                <a:ea typeface="微软雅黑" panose="020B0503020204020204" pitchFamily="34" charset="-122"/>
              </a:rPr>
              <a:t>CHAR(6</a:t>
            </a:r>
            <a:r>
              <a:rPr lang="en-US" altLang="zh-CN" sz="2400" dirty="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 Grade  INT,</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 PRIMARY KEY(</a:t>
            </a:r>
            <a:r>
              <a:rPr lang="en-US" altLang="zh-CN" sz="2400" dirty="0" err="1">
                <a:solidFill>
                  <a:srgbClr val="2121FF"/>
                </a:solidFill>
                <a:latin typeface="微软雅黑" panose="020B0503020204020204" pitchFamily="34" charset="-122"/>
                <a:ea typeface="微软雅黑" panose="020B0503020204020204" pitchFamily="34" charset="-122"/>
              </a:rPr>
              <a:t>Sno,Cno</a:t>
            </a:r>
            <a:r>
              <a:rPr lang="en-US" altLang="zh-CN" sz="2400" dirty="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D215FF"/>
                </a:solidFill>
                <a:latin typeface="微软雅黑" panose="020B0503020204020204" pitchFamily="34" charset="-122"/>
                <a:ea typeface="微软雅黑" panose="020B0503020204020204" pitchFamily="34" charset="-122"/>
              </a:rPr>
              <a:t>CONSTRAINT </a:t>
            </a:r>
            <a:r>
              <a:rPr lang="en-US" altLang="zh-CN" sz="2400" dirty="0" err="1">
                <a:solidFill>
                  <a:srgbClr val="D215FF"/>
                </a:solidFill>
                <a:latin typeface="微软雅黑" panose="020B0503020204020204" pitchFamily="34" charset="-122"/>
                <a:ea typeface="微软雅黑" panose="020B0503020204020204" pitchFamily="34" charset="-122"/>
              </a:rPr>
              <a:t>Student_Report</a:t>
            </a:r>
            <a:r>
              <a:rPr lang="en-US" altLang="zh-CN" sz="2400" dirty="0">
                <a:solidFill>
                  <a:srgbClr val="D215FF"/>
                </a:solidFill>
                <a:latin typeface="微软雅黑" panose="020B0503020204020204" pitchFamily="34" charset="-122"/>
                <a:ea typeface="微软雅黑" panose="020B0503020204020204" pitchFamily="34" charset="-122"/>
              </a:rPr>
              <a:t> FOREIGN KEY(</a:t>
            </a:r>
            <a:r>
              <a:rPr lang="en-US" altLang="zh-CN" sz="2400" dirty="0" err="1">
                <a:solidFill>
                  <a:srgbClr val="D215FF"/>
                </a:solidFill>
                <a:latin typeface="微软雅黑" panose="020B0503020204020204" pitchFamily="34" charset="-122"/>
                <a:ea typeface="微软雅黑" panose="020B0503020204020204" pitchFamily="34" charset="-122"/>
              </a:rPr>
              <a:t>Sno</a:t>
            </a:r>
            <a:r>
              <a:rPr lang="en-US" altLang="zh-CN" sz="2400" dirty="0">
                <a:solidFill>
                  <a:srgbClr val="D215FF"/>
                </a:solidFill>
                <a:latin typeface="微软雅黑" panose="020B0503020204020204" pitchFamily="34" charset="-122"/>
                <a:ea typeface="微软雅黑" panose="020B0503020204020204" pitchFamily="34" charset="-122"/>
              </a:rPr>
              <a:t>) REFERENCES Students</a:t>
            </a:r>
            <a:r>
              <a:rPr lang="en-US" altLang="zh-CN" sz="2400" dirty="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D215FF"/>
                </a:solidFill>
                <a:latin typeface="微软雅黑" panose="020B0503020204020204" pitchFamily="34" charset="-122"/>
                <a:ea typeface="微软雅黑" panose="020B0503020204020204" pitchFamily="34" charset="-122"/>
              </a:rPr>
              <a:t>CONSTRAINT </a:t>
            </a:r>
            <a:r>
              <a:rPr lang="en-US" altLang="zh-CN" sz="2400" dirty="0" err="1">
                <a:solidFill>
                  <a:srgbClr val="D215FF"/>
                </a:solidFill>
                <a:latin typeface="微软雅黑" panose="020B0503020204020204" pitchFamily="34" charset="-122"/>
                <a:ea typeface="微软雅黑" panose="020B0503020204020204" pitchFamily="34" charset="-122"/>
              </a:rPr>
              <a:t>Report_Course</a:t>
            </a:r>
            <a:r>
              <a:rPr lang="en-US" altLang="zh-CN" sz="2400" dirty="0">
                <a:solidFill>
                  <a:srgbClr val="D215FF"/>
                </a:solidFill>
                <a:latin typeface="微软雅黑" panose="020B0503020204020204" pitchFamily="34" charset="-122"/>
                <a:ea typeface="微软雅黑" panose="020B0503020204020204" pitchFamily="34" charset="-122"/>
              </a:rPr>
              <a:t> FOREIGN KEY(</a:t>
            </a:r>
            <a:r>
              <a:rPr lang="en-US" altLang="zh-CN" sz="2400" dirty="0" err="1">
                <a:solidFill>
                  <a:srgbClr val="D215FF"/>
                </a:solidFill>
                <a:latin typeface="微软雅黑" panose="020B0503020204020204" pitchFamily="34" charset="-122"/>
                <a:ea typeface="微软雅黑" panose="020B0503020204020204" pitchFamily="34" charset="-122"/>
              </a:rPr>
              <a:t>Cno</a:t>
            </a:r>
            <a:r>
              <a:rPr lang="en-US" altLang="zh-CN" sz="2400" dirty="0">
                <a:solidFill>
                  <a:srgbClr val="D215FF"/>
                </a:solidFill>
                <a:latin typeface="微软雅黑" panose="020B0503020204020204" pitchFamily="34" charset="-122"/>
                <a:ea typeface="微软雅黑" panose="020B0503020204020204" pitchFamily="34" charset="-122"/>
              </a:rPr>
              <a:t>) REFERENCES Courses</a:t>
            </a:r>
            <a:r>
              <a:rPr lang="en-US" altLang="zh-CN" sz="2400" dirty="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842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486" y="352338"/>
            <a:ext cx="10215153" cy="3933384"/>
          </a:xfrm>
          <a:prstGeom prst="rect">
            <a:avLst/>
          </a:prstGeom>
        </p:spPr>
        <p:txBody>
          <a:bodyPr wrap="square">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3</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用户定义的完整性规则</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User-defined Integrity)：</a:t>
            </a:r>
            <a:r>
              <a:rPr lang="zh-CN" altLang="en-US" sz="2400" dirty="0">
                <a:solidFill>
                  <a:srgbClr val="D215FF"/>
                </a:solidFill>
                <a:latin typeface="微软雅黑" panose="020B0503020204020204" pitchFamily="34" charset="-122"/>
                <a:ea typeface="微软雅黑" panose="020B0503020204020204" pitchFamily="34" charset="-122"/>
              </a:rPr>
              <a:t>用户根据具体应用而对数据附加的约束条件</a:t>
            </a:r>
            <a:r>
              <a:rPr lang="zh-CN" altLang="en-US" sz="2400" dirty="0" smtClean="0">
                <a:solidFill>
                  <a:srgbClr val="D215FF"/>
                </a:solidFill>
                <a:latin typeface="微软雅黑" panose="020B0503020204020204" pitchFamily="34" charset="-122"/>
                <a:ea typeface="微软雅黑" panose="020B0503020204020204" pitchFamily="34" charset="-122"/>
              </a:rPr>
              <a:t>。</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10000"/>
              </a:lnSpc>
            </a:pPr>
            <a:r>
              <a:rPr lang="zh-CN" altLang="en-US" sz="2400" dirty="0" smtClean="0">
                <a:solidFill>
                  <a:srgbClr val="2121FF"/>
                </a:solidFill>
                <a:latin typeface="微软雅黑" panose="020B0503020204020204" pitchFamily="34" charset="-122"/>
                <a:ea typeface="微软雅黑" panose="020B0503020204020204" pitchFamily="34" charset="-122"/>
              </a:rPr>
              <a:t>说明</a:t>
            </a:r>
            <a:r>
              <a:rPr lang="zh-CN" altLang="en-US" sz="2400" dirty="0">
                <a:solidFill>
                  <a:srgbClr val="2121FF"/>
                </a:solidFill>
                <a:latin typeface="微软雅黑" panose="020B0503020204020204" pitchFamily="34" charset="-122"/>
                <a:ea typeface="微软雅黑" panose="020B0503020204020204" pitchFamily="34" charset="-122"/>
              </a:rPr>
              <a:t>：现在的商品化</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提供了定义和检查这类完整性约束的机制，例如</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10000"/>
              </a:lnSpc>
            </a:pPr>
            <a:r>
              <a:rPr lang="en-US" altLang="zh-CN" sz="2400" dirty="0" smtClean="0">
                <a:solidFill>
                  <a:srgbClr val="2121FF"/>
                </a:solidFill>
                <a:latin typeface="微软雅黑" panose="020B0503020204020204" pitchFamily="34" charset="-122"/>
                <a:ea typeface="微软雅黑" panose="020B0503020204020204" pitchFamily="34" charset="-122"/>
              </a:rPr>
              <a:t>CREATE </a:t>
            </a:r>
            <a:r>
              <a:rPr lang="en-US" altLang="zh-CN" sz="2400" dirty="0">
                <a:solidFill>
                  <a:srgbClr val="2121FF"/>
                </a:solidFill>
                <a:latin typeface="微软雅黑" panose="020B0503020204020204" pitchFamily="34" charset="-122"/>
                <a:ea typeface="微软雅黑" panose="020B0503020204020204" pitchFamily="34" charset="-122"/>
              </a:rPr>
              <a:t>TABLE </a:t>
            </a:r>
            <a:r>
              <a:rPr lang="en-US" altLang="zh-CN" sz="2400" dirty="0" smtClean="0">
                <a:solidFill>
                  <a:srgbClr val="2121FF"/>
                </a:solidFill>
                <a:latin typeface="微软雅黑" panose="020B0503020204020204" pitchFamily="34" charset="-122"/>
                <a:ea typeface="微软雅黑" panose="020B0503020204020204" pitchFamily="34" charset="-122"/>
              </a:rPr>
              <a:t>Reports</a:t>
            </a:r>
          </a:p>
          <a:p>
            <a:pPr>
              <a:lnSpc>
                <a:spcPct val="110000"/>
              </a:lnSpc>
            </a:pPr>
            <a:r>
              <a:rPr lang="en-US" altLang="zh-CN" sz="2400" dirty="0" smtClean="0">
                <a:solidFill>
                  <a:srgbClr val="2121FF"/>
                </a:solidFill>
                <a:latin typeface="微软雅黑" panose="020B0503020204020204" pitchFamily="34" charset="-122"/>
                <a:ea typeface="微软雅黑" panose="020B0503020204020204" pitchFamily="34" charset="-122"/>
              </a:rPr>
              <a:t>( </a:t>
            </a:r>
            <a:r>
              <a:rPr lang="en-US" altLang="zh-CN" sz="2400" dirty="0" err="1">
                <a:solidFill>
                  <a:srgbClr val="2121FF"/>
                </a:solidFill>
                <a:latin typeface="微软雅黑" panose="020B0503020204020204" pitchFamily="34" charset="-122"/>
                <a:ea typeface="微软雅黑" panose="020B0503020204020204" pitchFamily="34" charset="-122"/>
              </a:rPr>
              <a:t>Sno</a:t>
            </a:r>
            <a:r>
              <a:rPr lang="en-US" altLang="zh-CN" sz="2400" dirty="0">
                <a:solidFill>
                  <a:srgbClr val="2121FF"/>
                </a:solidFill>
                <a:latin typeface="微软雅黑" panose="020B0503020204020204" pitchFamily="34" charset="-122"/>
                <a:ea typeface="微软雅黑" panose="020B0503020204020204" pitchFamily="34" charset="-122"/>
              </a:rPr>
              <a:t>  CHAR(5) NOT NULL, </a:t>
            </a:r>
          </a:p>
          <a:p>
            <a:pPr algn="just"/>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err="1" smtClean="0">
                <a:solidFill>
                  <a:srgbClr val="2121FF"/>
                </a:solidFill>
                <a:latin typeface="微软雅黑" panose="020B0503020204020204" pitchFamily="34" charset="-122"/>
                <a:ea typeface="微软雅黑" panose="020B0503020204020204" pitchFamily="34" charset="-122"/>
              </a:rPr>
              <a:t>Cno</a:t>
            </a:r>
            <a:r>
              <a:rPr lang="en-US" altLang="zh-CN" sz="2400" dirty="0" smtClean="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CHAR(5) NOT NULL, </a:t>
            </a:r>
          </a:p>
          <a:p>
            <a:pPr algn="just"/>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smtClean="0">
                <a:solidFill>
                  <a:srgbClr val="2121FF"/>
                </a:solidFill>
                <a:latin typeface="微软雅黑" panose="020B0503020204020204" pitchFamily="34" charset="-122"/>
                <a:ea typeface="微软雅黑" panose="020B0503020204020204" pitchFamily="34" charset="-122"/>
              </a:rPr>
              <a:t>Grade </a:t>
            </a:r>
            <a:r>
              <a:rPr lang="en-US" altLang="zh-CN" sz="2400" dirty="0">
                <a:solidFill>
                  <a:srgbClr val="2121FF"/>
                </a:solidFill>
                <a:latin typeface="微软雅黑" panose="020B0503020204020204" pitchFamily="34" charset="-122"/>
                <a:ea typeface="微软雅黑" panose="020B0503020204020204" pitchFamily="34" charset="-122"/>
              </a:rPr>
              <a:t>INT </a:t>
            </a:r>
            <a:r>
              <a:rPr lang="en-US" altLang="zh-CN" sz="2400" dirty="0">
                <a:solidFill>
                  <a:srgbClr val="D215FF"/>
                </a:solidFill>
                <a:latin typeface="微软雅黑" panose="020B0503020204020204" pitchFamily="34" charset="-122"/>
                <a:ea typeface="微软雅黑" panose="020B0503020204020204" pitchFamily="34" charset="-122"/>
              </a:rPr>
              <a:t>CHECK (Grade&gt;=0 and Grade&lt;=100) </a:t>
            </a:r>
            <a:r>
              <a:rPr lang="en-US" altLang="zh-CN" sz="2400" dirty="0">
                <a:solidFill>
                  <a:srgbClr val="2121FF"/>
                </a:solidFill>
                <a:latin typeface="微软雅黑" panose="020B0503020204020204" pitchFamily="34" charset="-122"/>
                <a:ea typeface="微软雅黑" panose="020B0503020204020204" pitchFamily="34" charset="-122"/>
              </a:rPr>
              <a:t>, </a:t>
            </a:r>
          </a:p>
          <a:p>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smtClean="0">
                <a:solidFill>
                  <a:srgbClr val="2121FF"/>
                </a:solidFill>
                <a:latin typeface="微软雅黑" panose="020B0503020204020204" pitchFamily="34" charset="-122"/>
                <a:ea typeface="微软雅黑" panose="020B0503020204020204" pitchFamily="34" charset="-122"/>
              </a:rPr>
              <a:t>CONSTRAINT </a:t>
            </a:r>
            <a:r>
              <a:rPr lang="en-US" altLang="zh-CN" sz="2400" dirty="0" err="1">
                <a:solidFill>
                  <a:srgbClr val="D215FF"/>
                </a:solidFill>
                <a:latin typeface="微软雅黑" panose="020B0503020204020204" pitchFamily="34" charset="-122"/>
                <a:ea typeface="微软雅黑" panose="020B0503020204020204" pitchFamily="34" charset="-122"/>
              </a:rPr>
              <a:t>Sno_Cno</a:t>
            </a:r>
            <a:r>
              <a:rPr lang="en-US" altLang="zh-CN" sz="2400" dirty="0">
                <a:solidFill>
                  <a:srgbClr val="D215FF"/>
                </a:solidFill>
                <a:latin typeface="微软雅黑" panose="020B0503020204020204" pitchFamily="34" charset="-122"/>
                <a:ea typeface="微软雅黑" panose="020B0503020204020204" pitchFamily="34" charset="-122"/>
              </a:rPr>
              <a:t> UNIQUE(</a:t>
            </a:r>
            <a:r>
              <a:rPr lang="en-US" altLang="zh-CN" sz="2400" dirty="0" err="1">
                <a:solidFill>
                  <a:srgbClr val="D215FF"/>
                </a:solidFill>
                <a:latin typeface="微软雅黑" panose="020B0503020204020204" pitchFamily="34" charset="-122"/>
                <a:ea typeface="微软雅黑" panose="020B0503020204020204" pitchFamily="34" charset="-122"/>
              </a:rPr>
              <a:t>Sno,Cno</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 </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8602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92776" y="512775"/>
            <a:ext cx="10467703" cy="1701556"/>
          </a:xfrm>
          <a:prstGeom prst="rect">
            <a:avLst/>
          </a:prstGeom>
        </p:spPr>
        <p:txBody>
          <a:bodyPr wrap="square">
            <a:spAutoFit/>
          </a:bodyPr>
          <a:lstStyle/>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3.2 关系代数 </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3.2.1  传统的集合运算</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3.2.2 专门的关系运算 </a:t>
            </a:r>
          </a:p>
        </p:txBody>
      </p:sp>
    </p:spTree>
    <p:extLst>
      <p:ext uri="{BB962C8B-B14F-4D97-AF65-F5344CB8AC3E}">
        <p14:creationId xmlns:p14="http://schemas.microsoft.com/office/powerpoint/2010/main" val="2637995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58240" y="339955"/>
            <a:ext cx="10119360" cy="5632311"/>
          </a:xfrm>
          <a:prstGeom prst="rect">
            <a:avLst/>
          </a:prstGeom>
        </p:spPr>
        <p:txBody>
          <a:bodyPr wrap="square">
            <a:spAutoFit/>
          </a:bodyPr>
          <a:lstStyle/>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3.2.1 传统的集合</a:t>
            </a:r>
            <a:r>
              <a:rPr lang="zh-CN" altLang="en-US" sz="2400" dirty="0" smtClean="0">
                <a:solidFill>
                  <a:srgbClr val="FF00FF"/>
                </a:solidFill>
                <a:latin typeface="微软雅黑" panose="020B0503020204020204" pitchFamily="34" charset="-122"/>
                <a:ea typeface="微软雅黑" panose="020B0503020204020204" pitchFamily="34" charset="-122"/>
              </a:rPr>
              <a:t>运算</a:t>
            </a:r>
            <a:endParaRPr lang="en-US" altLang="zh-CN" sz="2400" dirty="0">
              <a:solidFill>
                <a:srgbClr val="FF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是</a:t>
            </a:r>
            <a:r>
              <a:rPr lang="zh-CN" altLang="en-US" sz="2400" dirty="0">
                <a:solidFill>
                  <a:srgbClr val="D215FF"/>
                </a:solidFill>
                <a:latin typeface="微软雅黑" panose="020B0503020204020204" pitchFamily="34" charset="-122"/>
                <a:ea typeface="微软雅黑" panose="020B0503020204020204" pitchFamily="34" charset="-122"/>
              </a:rPr>
              <a:t>相容的</a:t>
            </a:r>
            <a:r>
              <a:rPr lang="zh-CN" altLang="en-US" sz="2400" dirty="0">
                <a:solidFill>
                  <a:srgbClr val="2121FF"/>
                </a:solidFill>
                <a:latin typeface="微软雅黑" panose="020B0503020204020204" pitchFamily="34" charset="-122"/>
                <a:ea typeface="微软雅黑" panose="020B0503020204020204" pitchFamily="34" charset="-122"/>
              </a:rPr>
              <a:t>: 若关系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满足： </a:t>
            </a: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⑴ </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和</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具有相同的度</a:t>
            </a:r>
            <a:r>
              <a:rPr lang="zh-CN" altLang="en-US" sz="2400" dirty="0">
                <a:solidFill>
                  <a:srgbClr val="2121FF"/>
                </a:solidFill>
                <a:latin typeface="微软雅黑" panose="020B0503020204020204" pitchFamily="34" charset="-122"/>
                <a:ea typeface="微软雅黑" panose="020B0503020204020204" pitchFamily="34" charset="-122"/>
              </a:rPr>
              <a:t>。 </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⑵ </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中的第</a:t>
            </a:r>
            <a:r>
              <a:rPr lang="en-US" altLang="zh-CN" sz="2400" dirty="0" err="1">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个属性和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中的第</a:t>
            </a:r>
            <a:r>
              <a:rPr lang="en-US" altLang="zh-CN" sz="2400" dirty="0" err="1">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个属性定义在同一个域</a:t>
            </a:r>
            <a:r>
              <a:rPr lang="zh-CN" altLang="en-US" sz="2400" dirty="0" smtClean="0">
                <a:solidFill>
                  <a:srgbClr val="2121FF"/>
                </a:solidFill>
                <a:latin typeface="微软雅黑" panose="020B0503020204020204" pitchFamily="34" charset="-122"/>
                <a:ea typeface="微软雅黑" panose="020B0503020204020204" pitchFamily="34" charset="-122"/>
              </a:rPr>
              <a:t>上(</a:t>
            </a:r>
            <a:r>
              <a:rPr lang="en-US" altLang="zh-CN" sz="2400" dirty="0" err="1" smtClean="0">
                <a:solidFill>
                  <a:srgbClr val="2121FF"/>
                </a:solidFill>
                <a:latin typeface="微软雅黑" panose="020B0503020204020204" pitchFamily="34" charset="-122"/>
                <a:ea typeface="微软雅黑" panose="020B0503020204020204" pitchFamily="34" charset="-122"/>
              </a:rPr>
              <a:t>i</a:t>
            </a:r>
            <a:r>
              <a:rPr lang="en-US" altLang="zh-CN" sz="2400" dirty="0" smtClean="0">
                <a:solidFill>
                  <a:srgbClr val="2121FF"/>
                </a:solidFill>
                <a:latin typeface="微软雅黑" panose="020B0503020204020204" pitchFamily="34" charset="-122"/>
                <a:ea typeface="微软雅黑" panose="020B0503020204020204" pitchFamily="34" charset="-122"/>
              </a:rPr>
              <a:t>=1,2</a:t>
            </a:r>
            <a:r>
              <a:rPr lang="en-US" altLang="zh-CN" sz="2400" dirty="0">
                <a:solidFill>
                  <a:srgbClr val="2121FF"/>
                </a:solidFill>
                <a:latin typeface="微软雅黑" panose="020B0503020204020204" pitchFamily="34" charset="-122"/>
                <a:ea typeface="微软雅黑" panose="020B0503020204020204" pitchFamily="34" charset="-122"/>
              </a:rPr>
              <a:t>,…,n)；</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并运算：关系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的并是一个新的关系，记为</a:t>
            </a:r>
            <a:r>
              <a:rPr lang="en-US" altLang="zh-CN" sz="2400" dirty="0">
                <a:solidFill>
                  <a:srgbClr val="2121FF"/>
                </a:solidFill>
                <a:latin typeface="微软雅黑" panose="020B0503020204020204" pitchFamily="34" charset="-122"/>
                <a:ea typeface="微软雅黑" panose="020B0503020204020204" pitchFamily="34" charset="-122"/>
              </a:rPr>
              <a:t>R∪S = {t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S</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它由属于</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或属于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的所有元组构成。 </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2121FF"/>
                </a:solidFill>
                <a:latin typeface="微软雅黑" panose="020B0503020204020204" pitchFamily="34" charset="-122"/>
                <a:ea typeface="微软雅黑" panose="020B0503020204020204" pitchFamily="34" charset="-122"/>
              </a:rPr>
              <a:t>差运算：关系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的差是一个新的关系，记为</a:t>
            </a:r>
            <a:r>
              <a:rPr lang="en-US" altLang="zh-CN" sz="2400" dirty="0">
                <a:solidFill>
                  <a:srgbClr val="2121FF"/>
                </a:solidFill>
                <a:latin typeface="微软雅黑" panose="020B0503020204020204" pitchFamily="34" charset="-122"/>
                <a:ea typeface="微软雅黑" panose="020B0503020204020204" pitchFamily="34" charset="-122"/>
              </a:rPr>
              <a:t>R-S={t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S</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它由属于</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但不属于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的元组构成。 </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4.</a:t>
            </a:r>
            <a:r>
              <a:rPr lang="zh-CN" altLang="en-US" sz="2400" dirty="0">
                <a:solidFill>
                  <a:srgbClr val="2121FF"/>
                </a:solidFill>
                <a:latin typeface="微软雅黑" panose="020B0503020204020204" pitchFamily="34" charset="-122"/>
                <a:ea typeface="微软雅黑" panose="020B0503020204020204" pitchFamily="34" charset="-122"/>
              </a:rPr>
              <a:t>交运算：关系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的交是一个新的关系，记为</a:t>
            </a:r>
            <a:r>
              <a:rPr lang="en-US" altLang="zh-CN" sz="2400" dirty="0">
                <a:solidFill>
                  <a:srgbClr val="2121FF"/>
                </a:solidFill>
                <a:latin typeface="微软雅黑" panose="020B0503020204020204" pitchFamily="34" charset="-122"/>
                <a:ea typeface="微软雅黑" panose="020B0503020204020204" pitchFamily="34" charset="-122"/>
              </a:rPr>
              <a:t>R∩S= { 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S</a:t>
            </a:r>
            <a:r>
              <a:rPr lang="en-US" altLang="zh-CN"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它由属于</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同时也属于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的元组构成。 </a:t>
            </a:r>
          </a:p>
        </p:txBody>
      </p:sp>
    </p:spTree>
    <p:extLst>
      <p:ext uri="{BB962C8B-B14F-4D97-AF65-F5344CB8AC3E}">
        <p14:creationId xmlns:p14="http://schemas.microsoft.com/office/powerpoint/2010/main" val="2236389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862" y="304800"/>
            <a:ext cx="1010194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t">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5.</a:t>
            </a:r>
            <a:r>
              <a:rPr lang="zh-CN" altLang="en-US" sz="2400" dirty="0">
                <a:solidFill>
                  <a:srgbClr val="D215FF"/>
                </a:solidFill>
                <a:latin typeface="微软雅黑" panose="020B0503020204020204" pitchFamily="34" charset="-122"/>
                <a:ea typeface="微软雅黑" panose="020B0503020204020204" pitchFamily="34" charset="-122"/>
              </a:rPr>
              <a:t>广义笛卡尔积</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为</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元关系，</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为</a:t>
            </a:r>
            <a:r>
              <a:rPr lang="en-US" altLang="zh-CN" sz="24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元关系，则</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的广义笛卡尔积</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是一个(</a:t>
            </a:r>
            <a:r>
              <a:rPr lang="en-US" altLang="zh-CN" sz="2400" dirty="0" err="1">
                <a:solidFill>
                  <a:srgbClr val="2121FF"/>
                </a:solidFill>
                <a:latin typeface="微软雅黑" panose="020B0503020204020204" pitchFamily="34" charset="-122"/>
                <a:ea typeface="微软雅黑" panose="020B0503020204020204" pitchFamily="34" charset="-122"/>
              </a:rPr>
              <a:t>m+n</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元关系，其中的每个元组的前</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个分量是</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中的一个元组，后</a:t>
            </a:r>
            <a:r>
              <a:rPr lang="en-US" altLang="zh-CN" sz="24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个分量是</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中的一个元组。若</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个元组，</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个元组，则</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个元组，即</a:t>
            </a:r>
            <a:r>
              <a:rPr lang="zh-CN" altLang="en-US" sz="2400" dirty="0">
                <a:solidFill>
                  <a:srgbClr val="D215FF"/>
                </a:solidFill>
                <a:latin typeface="微软雅黑" panose="020B0503020204020204" pitchFamily="34" charset="-122"/>
                <a:ea typeface="微软雅黑" panose="020B0503020204020204" pitchFamily="34" charset="-122"/>
              </a:rPr>
              <a:t>广义笛卡尔</a:t>
            </a:r>
            <a:r>
              <a:rPr lang="zh-CN" altLang="en-US" sz="2400" dirty="0" smtClean="0">
                <a:solidFill>
                  <a:srgbClr val="D215FF"/>
                </a:solidFill>
                <a:latin typeface="微软雅黑" panose="020B0503020204020204" pitchFamily="34" charset="-122"/>
                <a:ea typeface="微软雅黑" panose="020B0503020204020204" pitchFamily="34" charset="-122"/>
              </a:rPr>
              <a:t>积</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fontAlgn="t">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R×S</a:t>
            </a:r>
            <a:r>
              <a:rPr lang="en-US" altLang="zh-CN" sz="2400" dirty="0">
                <a:solidFill>
                  <a:srgbClr val="D215FF"/>
                </a:solidFill>
                <a:latin typeface="微软雅黑" panose="020B0503020204020204" pitchFamily="34" charset="-122"/>
                <a:ea typeface="微软雅黑" panose="020B0503020204020204" pitchFamily="34" charset="-122"/>
              </a:rPr>
              <a:t>={(a</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a</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a:t>
            </a:r>
            <a:r>
              <a:rPr lang="en-US" altLang="zh-CN" sz="2400" baseline="-30000" dirty="0">
                <a:solidFill>
                  <a:srgbClr val="D215FF"/>
                </a:solidFill>
                <a:latin typeface="微软雅黑" panose="020B0503020204020204" pitchFamily="34" charset="-122"/>
                <a:ea typeface="微软雅黑" panose="020B0503020204020204" pitchFamily="34" charset="-122"/>
              </a:rPr>
              <a:t>m</a:t>
            </a:r>
            <a:r>
              <a:rPr lang="en-US" altLang="zh-CN" sz="2400" dirty="0">
                <a:solidFill>
                  <a:srgbClr val="D215FF"/>
                </a:solidFill>
                <a:latin typeface="微软雅黑" panose="020B0503020204020204" pitchFamily="34" charset="-122"/>
                <a:ea typeface="微软雅黑" panose="020B0503020204020204" pitchFamily="34" charset="-122"/>
              </a:rPr>
              <a:t>, b</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b</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b</a:t>
            </a:r>
            <a:r>
              <a:rPr lang="en-US" altLang="zh-CN" sz="2400" baseline="-30000" dirty="0" err="1">
                <a:solidFill>
                  <a:srgbClr val="D215FF"/>
                </a:solidFill>
                <a:latin typeface="微软雅黑" panose="020B0503020204020204" pitchFamily="34" charset="-122"/>
                <a:ea typeface="微软雅黑" panose="020B0503020204020204" pitchFamily="34" charset="-122"/>
              </a:rPr>
              <a:t>n</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smtClean="0">
                <a:solidFill>
                  <a:srgbClr val="D215FF"/>
                </a:solidFill>
                <a:latin typeface="微软雅黑" panose="020B0503020204020204" pitchFamily="34" charset="-122"/>
                <a:ea typeface="微软雅黑" panose="020B0503020204020204" pitchFamily="34" charset="-122"/>
              </a:rPr>
              <a:t>| </a:t>
            </a:r>
            <a:r>
              <a:rPr lang="en-US" altLang="zh-CN" sz="2400" dirty="0">
                <a:solidFill>
                  <a:srgbClr val="D215FF"/>
                </a:solidFill>
                <a:latin typeface="微软雅黑" panose="020B0503020204020204" pitchFamily="34" charset="-122"/>
                <a:ea typeface="微软雅黑" panose="020B0503020204020204" pitchFamily="34" charset="-122"/>
              </a:rPr>
              <a:t>(a</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a</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a:t>
            </a:r>
            <a:r>
              <a:rPr lang="en-US" altLang="zh-CN" sz="2400" baseline="-30000" dirty="0">
                <a:solidFill>
                  <a:srgbClr val="D215FF"/>
                </a:solidFill>
                <a:latin typeface="微软雅黑" panose="020B0503020204020204" pitchFamily="34" charset="-122"/>
                <a:ea typeface="微软雅黑" panose="020B0503020204020204" pitchFamily="34" charset="-122"/>
              </a:rPr>
              <a:t>m</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R∧(b</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b</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b</a:t>
            </a:r>
            <a:r>
              <a:rPr lang="en-US" altLang="zh-CN" sz="2400" baseline="-30000" dirty="0" err="1">
                <a:solidFill>
                  <a:srgbClr val="D215FF"/>
                </a:solidFill>
                <a:latin typeface="微软雅黑" panose="020B0503020204020204" pitchFamily="34" charset="-122"/>
                <a:ea typeface="微软雅黑" panose="020B0503020204020204" pitchFamily="34" charset="-122"/>
              </a:rPr>
              <a:t>n</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S</a:t>
            </a:r>
            <a:r>
              <a:rPr lang="en-US" altLang="zh-CN" sz="2400" dirty="0" smtClean="0">
                <a:solidFill>
                  <a:srgbClr val="D215FF"/>
                </a:solidFill>
                <a:latin typeface="微软雅黑" panose="020B0503020204020204" pitchFamily="34" charset="-122"/>
                <a:ea typeface="微软雅黑" panose="020B0503020204020204" pitchFamily="34" charset="-122"/>
              </a:rPr>
              <a:t>}</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说明：</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）若</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个元组，</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为</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元关系，则</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个元组，即广义笛卡尔积。</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D215FF"/>
                </a:solidFill>
                <a:latin typeface="微软雅黑" panose="020B0503020204020204" pitchFamily="34" charset="-122"/>
                <a:ea typeface="微软雅黑" panose="020B0503020204020204" pitchFamily="34" charset="-122"/>
              </a:rPr>
              <a:t>并</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差</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笛卡儿积</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投影</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选择</a:t>
            </a:r>
            <a:r>
              <a:rPr lang="zh-CN" altLang="en-US" sz="2400" dirty="0">
                <a:solidFill>
                  <a:srgbClr val="2121FF"/>
                </a:solidFill>
                <a:latin typeface="微软雅黑" panose="020B0503020204020204" pitchFamily="34" charset="-122"/>
                <a:ea typeface="微软雅黑" panose="020B0503020204020204" pitchFamily="34" charset="-122"/>
              </a:rPr>
              <a:t>常称为关系代数的五个</a:t>
            </a:r>
            <a:r>
              <a:rPr lang="zh-CN" altLang="en-US" sz="2400" dirty="0">
                <a:solidFill>
                  <a:srgbClr val="D215FF"/>
                </a:solidFill>
                <a:latin typeface="微软雅黑" panose="020B0503020204020204" pitchFamily="34" charset="-122"/>
                <a:ea typeface="微软雅黑" panose="020B0503020204020204" pitchFamily="34" charset="-122"/>
              </a:rPr>
              <a:t>基本元组（操作）</a:t>
            </a:r>
            <a:r>
              <a:rPr lang="zh-CN" altLang="en-US" sz="2400" dirty="0">
                <a:solidFill>
                  <a:srgbClr val="2121FF"/>
                </a:solidFill>
                <a:latin typeface="微软雅黑" panose="020B0503020204020204" pitchFamily="34" charset="-122"/>
                <a:ea typeface="微软雅黑" panose="020B0503020204020204" pitchFamily="34" charset="-122"/>
              </a:rPr>
              <a:t>，其余则成为关系代数的</a:t>
            </a:r>
            <a:r>
              <a:rPr lang="zh-CN" altLang="en-US" sz="2400" dirty="0">
                <a:solidFill>
                  <a:srgbClr val="D215FF"/>
                </a:solidFill>
                <a:latin typeface="微软雅黑" panose="020B0503020204020204" pitchFamily="34" charset="-122"/>
                <a:ea typeface="微软雅黑" panose="020B0503020204020204" pitchFamily="34" charset="-122"/>
              </a:rPr>
              <a:t>组合运算</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294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1154" y="554531"/>
            <a:ext cx="10049692" cy="2308324"/>
          </a:xfrm>
          <a:prstGeom prst="rect">
            <a:avLst/>
          </a:prstGeom>
        </p:spPr>
        <p:txBody>
          <a:bodyPr wrap="square">
            <a:spAutoFit/>
          </a:bodyPr>
          <a:lstStyle/>
          <a:p>
            <a:pPr>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3.1  </a:t>
            </a:r>
            <a:r>
              <a:rPr lang="zh-CN" altLang="en-US" sz="2400" dirty="0" smtClean="0">
                <a:solidFill>
                  <a:srgbClr val="D215FF"/>
                </a:solidFill>
                <a:latin typeface="微软雅黑" panose="020B0503020204020204" pitchFamily="34" charset="-122"/>
                <a:ea typeface="微软雅黑" panose="020B0503020204020204" pitchFamily="34" charset="-122"/>
              </a:rPr>
              <a:t>关系模型的基本概念</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3.1.1  </a:t>
            </a:r>
            <a:r>
              <a:rPr lang="zh-CN" altLang="en-US" sz="2400" dirty="0" smtClean="0">
                <a:solidFill>
                  <a:srgbClr val="D215FF"/>
                </a:solidFill>
                <a:latin typeface="微软雅黑" panose="020B0503020204020204" pitchFamily="34" charset="-122"/>
                <a:ea typeface="微软雅黑" panose="020B0503020204020204" pitchFamily="34" charset="-122"/>
              </a:rPr>
              <a:t>关系模型概述</a:t>
            </a:r>
          </a:p>
          <a:p>
            <a:pPr algn="just">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3.1.2  关系数据结构</a:t>
            </a:r>
          </a:p>
          <a:p>
            <a:pPr algn="just">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3.1.3  完整性规则</a:t>
            </a:r>
          </a:p>
        </p:txBody>
      </p:sp>
    </p:spTree>
    <p:extLst>
      <p:ext uri="{BB962C8B-B14F-4D97-AF65-F5344CB8AC3E}">
        <p14:creationId xmlns:p14="http://schemas.microsoft.com/office/powerpoint/2010/main" val="2371246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8239" y="482023"/>
            <a:ext cx="10128069" cy="4745915"/>
          </a:xfrm>
          <a:prstGeom prst="rect">
            <a:avLst/>
          </a:prstGeom>
        </p:spPr>
        <p:txBody>
          <a:bodyPr wrap="square">
            <a:spAutoFit/>
          </a:bodyPr>
          <a:lstStyle/>
          <a:p>
            <a:pPr>
              <a:lnSpc>
                <a:spcPct val="150000"/>
              </a:lnSpc>
              <a:spcBef>
                <a:spcPct val="10000"/>
              </a:spcBef>
            </a:pPr>
            <a:r>
              <a:rPr lang="zh-CN" altLang="en-US" sz="2400" dirty="0">
                <a:solidFill>
                  <a:srgbClr val="FF00FF"/>
                </a:solidFill>
                <a:latin typeface="微软雅黑" panose="020B0503020204020204" pitchFamily="34" charset="-122"/>
                <a:ea typeface="微软雅黑" panose="020B0503020204020204" pitchFamily="34" charset="-122"/>
              </a:rPr>
              <a:t>3.2.2 专门的关系</a:t>
            </a:r>
            <a:r>
              <a:rPr lang="zh-CN" altLang="en-US" sz="2400" dirty="0" smtClean="0">
                <a:solidFill>
                  <a:srgbClr val="FF00FF"/>
                </a:solidFill>
                <a:latin typeface="微软雅黑" panose="020B0503020204020204" pitchFamily="34" charset="-122"/>
                <a:ea typeface="微软雅黑" panose="020B0503020204020204" pitchFamily="34" charset="-122"/>
              </a:rPr>
              <a:t>运算</a:t>
            </a:r>
            <a:r>
              <a:rPr lang="en-US" altLang="zh-CN" sz="2400" dirty="0" smtClean="0">
                <a:solidFill>
                  <a:srgbClr val="FF00FF"/>
                </a:solidFill>
                <a:latin typeface="微软雅黑" panose="020B0503020204020204" pitchFamily="34" charset="-122"/>
                <a:ea typeface="微软雅黑" panose="020B0503020204020204" pitchFamily="34" charset="-122"/>
              </a:rPr>
              <a:t> </a:t>
            </a:r>
            <a:endParaRPr lang="en-US" altLang="zh-CN" sz="2400" dirty="0">
              <a:solidFill>
                <a:srgbClr val="FF00FF"/>
              </a:solidFill>
              <a:latin typeface="微软雅黑" panose="020B0503020204020204" pitchFamily="34" charset="-122"/>
              <a:ea typeface="微软雅黑" panose="020B0503020204020204" pitchFamily="34" charset="-122"/>
            </a:endParaRPr>
          </a:p>
          <a:p>
            <a:pPr indent="576000">
              <a:lnSpc>
                <a:spcPct val="150000"/>
              </a:lnSpc>
              <a:spcBef>
                <a:spcPct val="10000"/>
              </a:spcBef>
            </a:pPr>
            <a:r>
              <a:rPr lang="zh-CN" altLang="en-US" sz="2400" dirty="0">
                <a:solidFill>
                  <a:srgbClr val="D215FF"/>
                </a:solidFill>
                <a:latin typeface="微软雅黑" panose="020B0503020204020204" pitchFamily="34" charset="-122"/>
                <a:ea typeface="微软雅黑" panose="020B0503020204020204" pitchFamily="34" charset="-122"/>
              </a:rPr>
              <a:t>选择运算(</a:t>
            </a:r>
            <a:r>
              <a:rPr lang="en-US" altLang="zh-CN" sz="2400" dirty="0">
                <a:solidFill>
                  <a:srgbClr val="D215FF"/>
                </a:solidFill>
                <a:latin typeface="微软雅黑" panose="020B0503020204020204" pitchFamily="34" charset="-122"/>
                <a:ea typeface="微软雅黑" panose="020B0503020204020204" pitchFamily="34" charset="-122"/>
              </a:rPr>
              <a:t>Select)：</a:t>
            </a:r>
            <a:r>
              <a:rPr lang="zh-CN" altLang="en-US" sz="2400" dirty="0">
                <a:solidFill>
                  <a:srgbClr val="2121FF"/>
                </a:solidFill>
                <a:latin typeface="微软雅黑" panose="020B0503020204020204" pitchFamily="34" charset="-122"/>
                <a:ea typeface="微软雅黑" panose="020B0503020204020204" pitchFamily="34" charset="-122"/>
              </a:rPr>
              <a:t>从关系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中选取满足给定</a:t>
            </a:r>
            <a:r>
              <a:rPr lang="zh-CN" altLang="en-US" sz="2400" dirty="0" smtClean="0">
                <a:solidFill>
                  <a:srgbClr val="2121FF"/>
                </a:solidFill>
                <a:latin typeface="微软雅黑" panose="020B0503020204020204" pitchFamily="34" charset="-122"/>
                <a:ea typeface="微软雅黑" panose="020B0503020204020204" pitchFamily="34" charset="-122"/>
              </a:rPr>
              <a:t>条件的</a:t>
            </a:r>
            <a:r>
              <a:rPr lang="zh-CN" altLang="en-US" sz="2400" dirty="0">
                <a:solidFill>
                  <a:srgbClr val="2121FF"/>
                </a:solidFill>
                <a:latin typeface="微软雅黑" panose="020B0503020204020204" pitchFamily="34" charset="-122"/>
                <a:ea typeface="微软雅黑" panose="020B0503020204020204" pitchFamily="34" charset="-122"/>
              </a:rPr>
              <a:t>元组构成一个新的关系。选择运算记作</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10000"/>
              </a:spcBef>
              <a:buFontTx/>
              <a:buNone/>
            </a:pPr>
            <a:r>
              <a:rPr lang="en-US" altLang="zh-CN" sz="2400" dirty="0" err="1" smtClean="0">
                <a:solidFill>
                  <a:srgbClr val="D215FF"/>
                </a:solidFill>
                <a:latin typeface="微软雅黑" panose="020B0503020204020204" pitchFamily="34" charset="-122"/>
                <a:ea typeface="微软雅黑" panose="020B0503020204020204" pitchFamily="34" charset="-122"/>
              </a:rPr>
              <a:t>σ</a:t>
            </a:r>
            <a:r>
              <a:rPr lang="en-US" altLang="zh-CN" sz="2400" baseline="-30000" dirty="0" err="1" smtClean="0">
                <a:solidFill>
                  <a:srgbClr val="D215FF"/>
                </a:solidFill>
                <a:latin typeface="微软雅黑" panose="020B0503020204020204" pitchFamily="34" charset="-122"/>
                <a:ea typeface="微软雅黑" panose="020B0503020204020204" pitchFamily="34" charset="-122"/>
              </a:rPr>
              <a:t>F</a:t>
            </a:r>
            <a:r>
              <a:rPr lang="en-US" altLang="zh-CN" sz="2400" dirty="0" smtClean="0">
                <a:solidFill>
                  <a:srgbClr val="D215FF"/>
                </a:solidFill>
                <a:latin typeface="微软雅黑" panose="020B0503020204020204" pitchFamily="34" charset="-122"/>
                <a:ea typeface="微软雅黑" panose="020B0503020204020204" pitchFamily="34" charset="-122"/>
              </a:rPr>
              <a:t>(R</a:t>
            </a:r>
            <a:r>
              <a:rPr lang="en-US" altLang="zh-CN" sz="2400" dirty="0">
                <a:solidFill>
                  <a:srgbClr val="D215FF"/>
                </a:solidFill>
                <a:latin typeface="微软雅黑" panose="020B0503020204020204" pitchFamily="34" charset="-122"/>
                <a:ea typeface="微软雅黑" panose="020B0503020204020204" pitchFamily="34" charset="-122"/>
              </a:rPr>
              <a:t>) = { 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dirty="0" err="1">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R∧F</a:t>
            </a:r>
            <a:r>
              <a:rPr lang="en-US" altLang="zh-CN" sz="2400" dirty="0">
                <a:solidFill>
                  <a:srgbClr val="D215FF"/>
                </a:solidFill>
                <a:latin typeface="微软雅黑" panose="020B0503020204020204" pitchFamily="34" charset="-122"/>
                <a:ea typeface="微软雅黑" panose="020B0503020204020204" pitchFamily="34" charset="-122"/>
              </a:rPr>
              <a:t>(t)} </a:t>
            </a:r>
          </a:p>
          <a:p>
            <a:pPr indent="576000">
              <a:lnSpc>
                <a:spcPct val="150000"/>
              </a:lnSpc>
              <a:spcBef>
                <a:spcPct val="1000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σ</a:t>
            </a:r>
            <a:r>
              <a:rPr lang="zh-CN" altLang="en-US" sz="2400" dirty="0">
                <a:solidFill>
                  <a:srgbClr val="2121FF"/>
                </a:solidFill>
                <a:latin typeface="微软雅黑" panose="020B0503020204020204" pitchFamily="34" charset="-122"/>
                <a:ea typeface="微软雅黑" panose="020B0503020204020204" pitchFamily="34" charset="-122"/>
              </a:rPr>
              <a:t>是</a:t>
            </a:r>
            <a:r>
              <a:rPr lang="zh-CN" altLang="en-US" sz="2400" dirty="0">
                <a:solidFill>
                  <a:srgbClr val="D215FF"/>
                </a:solidFill>
                <a:latin typeface="微软雅黑" panose="020B0503020204020204" pitchFamily="34" charset="-122"/>
                <a:ea typeface="微软雅黑" panose="020B0503020204020204" pitchFamily="34" charset="-122"/>
              </a:rPr>
              <a:t>选择运算符</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F</a:t>
            </a:r>
            <a:r>
              <a:rPr lang="zh-CN" altLang="en-US" sz="2400" dirty="0">
                <a:solidFill>
                  <a:srgbClr val="2121FF"/>
                </a:solidFill>
                <a:latin typeface="微软雅黑" panose="020B0503020204020204" pitchFamily="34" charset="-122"/>
                <a:ea typeface="微软雅黑" panose="020B0503020204020204" pitchFamily="34" charset="-122"/>
              </a:rPr>
              <a:t>是</a:t>
            </a:r>
            <a:r>
              <a:rPr lang="zh-CN" altLang="en-US" sz="2400" dirty="0">
                <a:solidFill>
                  <a:srgbClr val="D215FF"/>
                </a:solidFill>
                <a:latin typeface="微软雅黑" panose="020B0503020204020204" pitchFamily="34" charset="-122"/>
                <a:ea typeface="微软雅黑" panose="020B0503020204020204" pitchFamily="34" charset="-122"/>
              </a:rPr>
              <a:t>限定条件的布尔表达式</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D215FF"/>
                </a:solidFill>
                <a:latin typeface="微软雅黑" panose="020B0503020204020204" pitchFamily="34" charset="-122"/>
                <a:ea typeface="微软雅黑" panose="020B0503020204020204" pitchFamily="34" charset="-122"/>
              </a:rPr>
              <a:t>由</a:t>
            </a:r>
            <a:r>
              <a:rPr lang="zh-CN" altLang="en-US" sz="2400" dirty="0">
                <a:solidFill>
                  <a:srgbClr val="D215FF"/>
                </a:solidFill>
                <a:latin typeface="微软雅黑" panose="020B0503020204020204" pitchFamily="34" charset="-122"/>
                <a:ea typeface="微软雅黑" panose="020B0503020204020204" pitchFamily="34" charset="-122"/>
              </a:rPr>
              <a:t>逻辑运算符∨、∧和┐等连接各个算术表达式组成。</a:t>
            </a:r>
          </a:p>
          <a:p>
            <a:pPr indent="576000">
              <a:lnSpc>
                <a:spcPct val="150000"/>
              </a:lnSpc>
              <a:spcBef>
                <a:spcPct val="1000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算术表达式</a:t>
            </a:r>
            <a:r>
              <a:rPr lang="zh-CN" altLang="en-US" sz="2400" dirty="0">
                <a:solidFill>
                  <a:srgbClr val="2121FF"/>
                </a:solidFill>
                <a:latin typeface="微软雅黑" panose="020B0503020204020204" pitchFamily="34" charset="-122"/>
                <a:ea typeface="微软雅黑" panose="020B0503020204020204" pitchFamily="34" charset="-122"/>
              </a:rPr>
              <a:t>的基本形式为</a:t>
            </a:r>
            <a:r>
              <a:rPr lang="en-US" altLang="zh-CN" sz="2400" dirty="0">
                <a:solidFill>
                  <a:srgbClr val="D215FF"/>
                </a:solidFill>
                <a:latin typeface="微软雅黑" panose="020B0503020204020204" pitchFamily="34" charset="-122"/>
                <a:ea typeface="微软雅黑" panose="020B0503020204020204" pitchFamily="34" charset="-122"/>
              </a:rPr>
              <a:t>X</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Y</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X，Y</a:t>
            </a:r>
            <a:r>
              <a:rPr lang="zh-CN" altLang="en-US" sz="2400" dirty="0">
                <a:solidFill>
                  <a:srgbClr val="2121FF"/>
                </a:solidFill>
                <a:latin typeface="微软雅黑" panose="020B0503020204020204" pitchFamily="34" charset="-122"/>
                <a:ea typeface="微软雅黑" panose="020B0503020204020204" pitchFamily="34" charset="-122"/>
              </a:rPr>
              <a:t>可以是属性名，常量或简单函数，算术比较运算符</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236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5360" y="431337"/>
            <a:ext cx="10302240" cy="2308324"/>
          </a:xfrm>
          <a:prstGeom prst="rect">
            <a:avLst/>
          </a:prstGeom>
        </p:spPr>
        <p:txBody>
          <a:bodyPr wrap="square">
            <a:spAutoFit/>
          </a:bodyPr>
          <a:lstStyle/>
          <a:p>
            <a:pPr algn="just">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一、</a:t>
            </a:r>
            <a:r>
              <a:rPr lang="zh-CN" altLang="en-US" sz="2400" dirty="0" smtClean="0">
                <a:solidFill>
                  <a:srgbClr val="D215FF"/>
                </a:solidFill>
                <a:latin typeface="微软雅黑" panose="020B0503020204020204" pitchFamily="34" charset="-122"/>
                <a:ea typeface="微软雅黑" panose="020B0503020204020204" pitchFamily="34" charset="-122"/>
              </a:rPr>
              <a:t>代数方式</a:t>
            </a:r>
            <a:r>
              <a:rPr lang="zh-CN" altLang="en-US" sz="2400" dirty="0" smtClean="0">
                <a:solidFill>
                  <a:srgbClr val="2121FF"/>
                </a:solidFill>
                <a:latin typeface="微软雅黑" panose="020B0503020204020204" pitchFamily="34" charset="-122"/>
                <a:ea typeface="微软雅黑" panose="020B0503020204020204" pitchFamily="34" charset="-122"/>
              </a:rPr>
              <a:t>：用代数运算来表达关系的查询要求和条件，也称为关系代数方式。</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just">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关系代数运算可分为两类：并、交、差、笛卡尔积。</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just">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专门的关系运算：投影、选择、连接、除法。</a:t>
            </a:r>
            <a:endParaRPr lang="en-US" altLang="zh-CN" sz="2400" dirty="0" smtClean="0">
              <a:solidFill>
                <a:srgbClr val="2121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490538188"/>
                  </p:ext>
                </p:extLst>
              </p:nvPr>
            </p:nvGraphicFramePr>
            <p:xfrm>
              <a:off x="2336800" y="3653242"/>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490538188"/>
                  </p:ext>
                </p:extLst>
              </p:nvPr>
            </p:nvGraphicFramePr>
            <p:xfrm>
              <a:off x="2336800" y="3653242"/>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2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6557" r="-1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106557" r="-1379"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2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10000" r="-1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210000" r="-1379"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310000" r="-1379"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505730685"/>
                  </p:ext>
                </p:extLst>
              </p:nvPr>
            </p:nvGraphicFramePr>
            <p:xfrm>
              <a:off x="6653349" y="3679363"/>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505730685"/>
                  </p:ext>
                </p:extLst>
              </p:nvPr>
            </p:nvGraphicFramePr>
            <p:xfrm>
              <a:off x="6653349" y="3679363"/>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06557" r="-2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9315"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69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210000" r="-2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9315"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69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310000" r="-2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9315"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690" t="-310000" r="-690" b="-3333"/>
                          </a:stretch>
                        </a:blipFill>
                      </a:tcPr>
                    </a:tc>
                  </a:tr>
                </a:tbl>
              </a:graphicData>
            </a:graphic>
          </p:graphicFrame>
        </mc:Fallback>
      </mc:AlternateContent>
      <p:sp>
        <p:nvSpPr>
          <p:cNvPr id="8" name="文本框 7"/>
          <p:cNvSpPr txBox="1"/>
          <p:nvPr/>
        </p:nvSpPr>
        <p:spPr>
          <a:xfrm>
            <a:off x="2403566" y="314379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653349" y="321615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593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606662326"/>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606662326"/>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2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6557" r="-1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3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106557" r="-2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210000" r="-2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310000" r="-2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10000" r="-690" b="-3333"/>
                          </a:stretch>
                        </a:blipFill>
                      </a:tcPr>
                    </a:tc>
                  </a:tr>
                </a:tbl>
              </a:graphicData>
            </a:graphic>
          </p:graphicFrame>
        </mc:Fallback>
      </mc:AlternateContent>
      <p:sp>
        <p:nvSpPr>
          <p:cNvPr id="8" name="文本框 7"/>
          <p:cNvSpPr txBox="1"/>
          <p:nvPr/>
        </p:nvSpPr>
        <p:spPr>
          <a:xfrm>
            <a:off x="2987042" y="163720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83679" y="170956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886519449"/>
                  </p:ext>
                </p:extLst>
              </p:nvPr>
            </p:nvGraphicFramePr>
            <p:xfrm>
              <a:off x="4535720" y="4528451"/>
              <a:ext cx="2649582" cy="182880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886519449"/>
                  </p:ext>
                </p:extLst>
              </p:nvPr>
            </p:nvGraphicFramePr>
            <p:xfrm>
              <a:off x="4535720" y="4528451"/>
              <a:ext cx="2649582" cy="182880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8333" r="-200690" b="-3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8333" r="-100690" b="-3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08333" r="-690" b="-305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4918" r="-2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04918" r="-1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204918"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4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4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10000" r="-690" b="-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1" name="文本框 10"/>
              <p:cNvSpPr txBox="1"/>
              <p:nvPr/>
            </p:nvSpPr>
            <p:spPr>
              <a:xfrm>
                <a:off x="4437747" y="4081619"/>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14:m>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a14:m>
                <a:r>
                  <a:rPr lang="en-US" altLang="zh-CN" dirty="0" smtClean="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437747" y="4081619"/>
                <a:ext cx="2821577" cy="369332"/>
              </a:xfrm>
              <a:prstGeom prst="rect">
                <a:avLst/>
              </a:prstGeom>
              <a:blipFill rotWithShape="0">
                <a:blip r:embed="rId5"/>
                <a:stretch>
                  <a:fillRect t="-10000" b="-26667"/>
                </a:stretch>
              </a:blipFill>
            </p:spPr>
            <p:txBody>
              <a:bodyPr/>
              <a:lstStyle/>
              <a:p>
                <a:r>
                  <a:rPr lang="zh-CN" altLang="en-US">
                    <a:noFill/>
                  </a:rPr>
                  <a:t> </a:t>
                </a:r>
              </a:p>
            </p:txBody>
          </p:sp>
        </mc:Fallback>
      </mc:AlternateContent>
      <p:sp>
        <p:nvSpPr>
          <p:cNvPr id="2" name="文本框 1"/>
          <p:cNvSpPr txBox="1"/>
          <p:nvPr/>
        </p:nvSpPr>
        <p:spPr>
          <a:xfrm>
            <a:off x="1053737" y="673567"/>
            <a:ext cx="9858103" cy="461665"/>
          </a:xfrm>
          <a:prstGeom prst="rect">
            <a:avLst/>
          </a:prstGeom>
          <a:noFill/>
        </p:spPr>
        <p:txBody>
          <a:bodyPr wrap="square" rtlCol="0">
            <a:spAutoFit/>
          </a:bodyPr>
          <a:lstStyle/>
          <a:p>
            <a:r>
              <a:rPr lang="zh-CN" altLang="en-US" sz="2400" dirty="0" smtClean="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集合的并运算</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248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604165305"/>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604165305"/>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2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6557" r="-1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3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106557" r="-2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210000" r="-2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310000" r="-2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10000" r="-690" b="-3333"/>
                          </a:stretch>
                        </a:blipFill>
                      </a:tcPr>
                    </a:tc>
                  </a:tr>
                </a:tbl>
              </a:graphicData>
            </a:graphic>
          </p:graphicFrame>
        </mc:Fallback>
      </mc:AlternateContent>
      <p:sp>
        <p:nvSpPr>
          <p:cNvPr id="8" name="文本框 7"/>
          <p:cNvSpPr txBox="1"/>
          <p:nvPr/>
        </p:nvSpPr>
        <p:spPr>
          <a:xfrm>
            <a:off x="2987042" y="163720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83679" y="170956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4157051731"/>
                  </p:ext>
                </p:extLst>
              </p:nvPr>
            </p:nvGraphicFramePr>
            <p:xfrm>
              <a:off x="4535720" y="4528451"/>
              <a:ext cx="2649582" cy="73152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4157051731"/>
                  </p:ext>
                </p:extLst>
              </p:nvPr>
            </p:nvGraphicFramePr>
            <p:xfrm>
              <a:off x="4535720" y="4528451"/>
              <a:ext cx="2649582" cy="73152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10000" r="-690" b="-3333"/>
                          </a:stretch>
                        </a:blipFill>
                      </a:tcPr>
                    </a:tc>
                  </a:tr>
                </a:tbl>
              </a:graphicData>
            </a:graphic>
          </p:graphicFrame>
        </mc:Fallback>
      </mc:AlternateContent>
      <p:sp>
        <p:nvSpPr>
          <p:cNvPr id="11" name="文本框 10"/>
          <p:cNvSpPr txBox="1"/>
          <p:nvPr/>
        </p:nvSpPr>
        <p:spPr>
          <a:xfrm>
            <a:off x="4437747" y="4081619"/>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smtClean="0">
                <a:solidFill>
                  <a:srgbClr val="FF0000"/>
                </a:solidFill>
                <a:latin typeface="微软雅黑" panose="020B0503020204020204" pitchFamily="34" charset="-122"/>
                <a:ea typeface="微软雅黑" panose="020B0503020204020204" pitchFamily="34" charset="-122"/>
              </a:rPr>
              <a:t>R-S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01783" y="478974"/>
            <a:ext cx="9858103" cy="461665"/>
          </a:xfrm>
          <a:prstGeom prst="rect">
            <a:avLst/>
          </a:prstGeom>
          <a:noFill/>
        </p:spPr>
        <p:txBody>
          <a:bodyPr wrap="square" rtlCol="0">
            <a:spAutoFit/>
          </a:bodyPr>
          <a:lstStyle/>
          <a:p>
            <a:r>
              <a:rPr lang="zh-CN" altLang="en-US"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集合的差运算</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2765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786319090"/>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786319090"/>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2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6557" r="-1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3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106557" r="-2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210000" r="-2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310000" r="-2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10000" r="-690" b="-3333"/>
                          </a:stretch>
                        </a:blipFill>
                      </a:tcPr>
                    </a:tc>
                  </a:tr>
                </a:tbl>
              </a:graphicData>
            </a:graphic>
          </p:graphicFrame>
        </mc:Fallback>
      </mc:AlternateContent>
      <p:sp>
        <p:nvSpPr>
          <p:cNvPr id="8" name="文本框 7"/>
          <p:cNvSpPr txBox="1"/>
          <p:nvPr/>
        </p:nvSpPr>
        <p:spPr>
          <a:xfrm>
            <a:off x="2987042" y="163720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83679" y="170956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3063494202"/>
                  </p:ext>
                </p:extLst>
              </p:nvPr>
            </p:nvGraphicFramePr>
            <p:xfrm>
              <a:off x="4535720" y="4528451"/>
              <a:ext cx="2649582" cy="109728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3063494202"/>
                  </p:ext>
                </p:extLst>
              </p:nvPr>
            </p:nvGraphicFramePr>
            <p:xfrm>
              <a:off x="4535720" y="4528451"/>
              <a:ext cx="2649582" cy="109728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6557" r="-20069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6557" r="-10069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06557" r="-690" b="-101639"/>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210000" r="-690" b="-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1" name="文本框 10"/>
              <p:cNvSpPr txBox="1"/>
              <p:nvPr/>
            </p:nvSpPr>
            <p:spPr>
              <a:xfrm>
                <a:off x="4437747" y="4081619"/>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14:m>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a14:m>
                <a:r>
                  <a:rPr lang="en-US" altLang="zh-CN" dirty="0" smtClean="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437747" y="4081619"/>
                <a:ext cx="2821577" cy="369332"/>
              </a:xfrm>
              <a:prstGeom prst="rect">
                <a:avLst/>
              </a:prstGeom>
              <a:blipFill rotWithShape="0">
                <a:blip r:embed="rId5"/>
                <a:stretch>
                  <a:fillRect t="-10000" b="-26667"/>
                </a:stretch>
              </a:blipFill>
            </p:spPr>
            <p:txBody>
              <a:bodyPr/>
              <a:lstStyle/>
              <a:p>
                <a:r>
                  <a:rPr lang="zh-CN" altLang="en-US">
                    <a:noFill/>
                  </a:rPr>
                  <a:t> </a:t>
                </a:r>
              </a:p>
            </p:txBody>
          </p:sp>
        </mc:Fallback>
      </mc:AlternateContent>
      <p:sp>
        <p:nvSpPr>
          <p:cNvPr id="12" name="文本框 11"/>
          <p:cNvSpPr txBox="1"/>
          <p:nvPr/>
        </p:nvSpPr>
        <p:spPr>
          <a:xfrm>
            <a:off x="1201783" y="670562"/>
            <a:ext cx="9858103" cy="461665"/>
          </a:xfrm>
          <a:prstGeom prst="rect">
            <a:avLst/>
          </a:prstGeom>
          <a:noFill/>
        </p:spPr>
        <p:txBody>
          <a:bodyPr wrap="square" rtlCol="0">
            <a:spAutoFit/>
          </a:bodyPr>
          <a:lstStyle/>
          <a:p>
            <a:r>
              <a:rPr lang="zh-CN" altLang="en-US"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集合的交运算</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880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22053639"/>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22053639"/>
                  </p:ext>
                </p:extLst>
              </p:nvPr>
            </p:nvGraphicFramePr>
            <p:xfrm>
              <a:off x="2920276" y="2146652"/>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2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6557" r="-1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3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298079992"/>
                  </p:ext>
                </p:extLst>
              </p:nvPr>
            </p:nvGraphicFramePr>
            <p:xfrm>
              <a:off x="6583679" y="2172773"/>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106557" r="-20137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210000" r="-2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690" t="-310000" r="-2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98630"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10000" r="-690" b="-3333"/>
                          </a:stretch>
                        </a:blipFill>
                      </a:tcPr>
                    </a:tc>
                  </a:tr>
                </a:tbl>
              </a:graphicData>
            </a:graphic>
          </p:graphicFrame>
        </mc:Fallback>
      </mc:AlternateContent>
      <p:sp>
        <p:nvSpPr>
          <p:cNvPr id="8" name="文本框 7"/>
          <p:cNvSpPr txBox="1"/>
          <p:nvPr/>
        </p:nvSpPr>
        <p:spPr>
          <a:xfrm>
            <a:off x="2987042" y="163720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83679" y="170956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3613292041"/>
                  </p:ext>
                </p:extLst>
              </p:nvPr>
            </p:nvGraphicFramePr>
            <p:xfrm>
              <a:off x="4535720" y="4528451"/>
              <a:ext cx="2649582" cy="146304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3613292041"/>
                  </p:ext>
                </p:extLst>
              </p:nvPr>
            </p:nvGraphicFramePr>
            <p:xfrm>
              <a:off x="4535720" y="4528451"/>
              <a:ext cx="2649582" cy="146304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6557" r="-2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6557" r="-10069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10000" r="-690" b="-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1" name="文本框 10"/>
              <p:cNvSpPr txBox="1"/>
              <p:nvPr/>
            </p:nvSpPr>
            <p:spPr>
              <a:xfrm>
                <a:off x="4437747" y="4081619"/>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14:m>
                  <m:oMath xmlns:m="http://schemas.openxmlformats.org/officeDocument/2006/math">
                    <m:sSub>
                      <m:sSubPr>
                        <m:ctrlPr>
                          <a:rPr lang="en-US" altLang="zh-CN" i="1" smtClean="0">
                            <a:solidFill>
                              <a:srgbClr val="FF0000"/>
                            </a:solidFill>
                            <a:latin typeface="Cambria Math" panose="02040503050406030204" pitchFamily="18" charset="0"/>
                            <a:ea typeface="微软雅黑" panose="020B0503020204020204" pitchFamily="34" charset="-122"/>
                          </a:rPr>
                        </m:ctrlPr>
                      </m:sSubPr>
                      <m:e>
                        <m:r>
                          <m:rPr>
                            <m:sty m:val="p"/>
                          </m:rPr>
                          <a:rPr lang="en-US" altLang="zh-CN" b="0" i="0" smtClean="0">
                            <a:solidFill>
                              <a:srgbClr val="FF0000"/>
                            </a:solidFill>
                            <a:latin typeface="Cambria Math" panose="02040503050406030204" pitchFamily="18" charset="0"/>
                            <a:ea typeface="微软雅黑" panose="020B0503020204020204" pitchFamily="34" charset="-122"/>
                          </a:rPr>
                          <m:t>R</m:t>
                        </m:r>
                      </m:e>
                      <m:sub>
                        <m:r>
                          <a:rPr lang="en-US" altLang="zh-CN" b="0" i="0" smtClean="0">
                            <a:solidFill>
                              <a:srgbClr val="FF0000"/>
                            </a:solidFill>
                            <a:latin typeface="Cambria Math" panose="02040503050406030204" pitchFamily="18" charset="0"/>
                            <a:ea typeface="微软雅黑" panose="020B0503020204020204" pitchFamily="34" charset="-122"/>
                          </a:rPr>
                          <m:t>1</m:t>
                        </m:r>
                      </m:sub>
                    </m:sSub>
                  </m:oMath>
                </a14:m>
                <a:r>
                  <a:rPr lang="en-US" altLang="zh-CN" dirty="0" smtClean="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sSub>
                      <m:sSubPr>
                        <m:ctrlPr>
                          <a:rPr lang="en-US" altLang="zh-CN" i="1" smtClean="0">
                            <a:solidFill>
                              <a:srgbClr val="FF0000"/>
                            </a:solidFill>
                            <a:latin typeface="Cambria Math" panose="02040503050406030204" pitchFamily="18" charset="0"/>
                            <a:ea typeface="Cambria Math" panose="02040503050406030204" pitchFamily="18" charset="0"/>
                          </a:rPr>
                        </m:ctrlPr>
                      </m:sSubPr>
                      <m:e>
                        <m:r>
                          <m:rPr>
                            <m:sty m:val="p"/>
                          </m:rPr>
                          <a:rPr lang="en-US" altLang="zh-CN" b="0" i="0" smtClean="0">
                            <a:solidFill>
                              <a:srgbClr val="FF0000"/>
                            </a:solidFill>
                            <a:latin typeface="Cambria Math" panose="02040503050406030204" pitchFamily="18" charset="0"/>
                            <a:ea typeface="Cambria Math" panose="02040503050406030204" pitchFamily="18" charset="0"/>
                          </a:rPr>
                          <m:t>R</m:t>
                        </m:r>
                      </m:e>
                      <m:sub>
                        <m:r>
                          <a:rPr lang="en-US" altLang="zh-CN" b="0" i="0" smtClean="0">
                            <a:solidFill>
                              <a:srgbClr val="FF0000"/>
                            </a:solidFill>
                            <a:latin typeface="Cambria Math" panose="02040503050406030204" pitchFamily="18" charset="0"/>
                            <a:ea typeface="Cambria Math" panose="02040503050406030204" pitchFamily="18" charset="0"/>
                          </a:rPr>
                          <m:t>2</m:t>
                        </m:r>
                      </m:sub>
                    </m:sSub>
                  </m:oMath>
                </a14:m>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437747" y="4081619"/>
                <a:ext cx="2821577" cy="369332"/>
              </a:xfrm>
              <a:prstGeom prst="rect">
                <a:avLst/>
              </a:prstGeom>
              <a:blipFill rotWithShape="0">
                <a:blip r:embed="rId5"/>
                <a:stretch>
                  <a:fillRect t="-10000" b="-26667"/>
                </a:stretch>
              </a:blipFill>
            </p:spPr>
            <p:txBody>
              <a:bodyPr/>
              <a:lstStyle/>
              <a:p>
                <a:r>
                  <a:rPr lang="zh-CN" altLang="en-US">
                    <a:noFill/>
                  </a:rPr>
                  <a:t> </a:t>
                </a:r>
              </a:p>
            </p:txBody>
          </p:sp>
        </mc:Fallback>
      </mc:AlternateContent>
      <p:sp>
        <p:nvSpPr>
          <p:cNvPr id="12" name="文本框 11"/>
          <p:cNvSpPr txBox="1"/>
          <p:nvPr/>
        </p:nvSpPr>
        <p:spPr>
          <a:xfrm>
            <a:off x="1175657" y="802098"/>
            <a:ext cx="9858103" cy="461665"/>
          </a:xfrm>
          <a:prstGeom prst="rect">
            <a:avLst/>
          </a:prstGeom>
          <a:noFill/>
        </p:spPr>
        <p:txBody>
          <a:bodyPr wrap="square" rtlCol="0">
            <a:spAutoFit/>
          </a:bodyPr>
          <a:lstStyle/>
          <a:p>
            <a:r>
              <a:rPr lang="zh-CN" altLang="en-US"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集合的差与并运算，修改运算</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4346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839827975"/>
                  </p:ext>
                </p:extLst>
              </p:nvPr>
            </p:nvGraphicFramePr>
            <p:xfrm>
              <a:off x="2920276" y="2146652"/>
              <a:ext cx="2649582" cy="109728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839827975"/>
                  </p:ext>
                </p:extLst>
              </p:nvPr>
            </p:nvGraphicFramePr>
            <p:xfrm>
              <a:off x="2920276" y="2146652"/>
              <a:ext cx="2649582" cy="109728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20069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6557" r="-10069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106557" r="-690" b="-101639"/>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000" t="-2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813821462"/>
                  </p:ext>
                </p:extLst>
              </p:nvPr>
            </p:nvGraphicFramePr>
            <p:xfrm>
              <a:off x="7027816" y="2199736"/>
              <a:ext cx="1766388" cy="1097280"/>
            </p:xfrm>
            <a:graphic>
              <a:graphicData uri="http://schemas.openxmlformats.org/drawingml/2006/table">
                <a:tbl>
                  <a:tblPr firstRow="1" bandRow="1">
                    <a:tableStyleId>{5C22544A-7EE6-4342-B048-85BDC9FD1C3A}</a:tableStyleId>
                  </a:tblPr>
                  <a:tblGrid>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813821462"/>
                  </p:ext>
                </p:extLst>
              </p:nvPr>
            </p:nvGraphicFramePr>
            <p:xfrm>
              <a:off x="7027816" y="2199736"/>
              <a:ext cx="1766388" cy="1097280"/>
            </p:xfrm>
            <a:graphic>
              <a:graphicData uri="http://schemas.openxmlformats.org/drawingml/2006/table">
                <a:tbl>
                  <a:tblPr firstRow="1" bandRow="1">
                    <a:tableStyleId>{5C22544A-7EE6-4342-B048-85BDC9FD1C3A}</a:tableStyleId>
                  </a:tblPr>
                  <a:tblGrid>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06557" r="-10000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106557" r="-690" b="-101639"/>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2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210000" r="-690" b="-3333"/>
                          </a:stretch>
                        </a:blipFill>
                      </a:tcPr>
                    </a:tc>
                  </a:tr>
                </a:tbl>
              </a:graphicData>
            </a:graphic>
          </p:graphicFrame>
        </mc:Fallback>
      </mc:AlternateContent>
      <p:sp>
        <p:nvSpPr>
          <p:cNvPr id="8" name="文本框 7"/>
          <p:cNvSpPr txBox="1"/>
          <p:nvPr/>
        </p:nvSpPr>
        <p:spPr>
          <a:xfrm>
            <a:off x="2987042" y="163720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83679" y="170956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653299190"/>
                  </p:ext>
                </p:extLst>
              </p:nvPr>
            </p:nvGraphicFramePr>
            <p:xfrm>
              <a:off x="4535720" y="4275899"/>
              <a:ext cx="2649585" cy="1828800"/>
            </p:xfrm>
            <a:graphic>
              <a:graphicData uri="http://schemas.openxmlformats.org/drawingml/2006/table">
                <a:tbl>
                  <a:tblPr firstRow="1" bandRow="1">
                    <a:tableStyleId>{5C22544A-7EE6-4342-B048-85BDC9FD1C3A}</a:tableStyleId>
                  </a:tblPr>
                  <a:tblGrid>
                    <a:gridCol w="529917"/>
                    <a:gridCol w="529917"/>
                    <a:gridCol w="529917"/>
                    <a:gridCol w="529917"/>
                    <a:gridCol w="529917"/>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653299190"/>
                  </p:ext>
                </p:extLst>
              </p:nvPr>
            </p:nvGraphicFramePr>
            <p:xfrm>
              <a:off x="4535720" y="4275899"/>
              <a:ext cx="2649585" cy="1828800"/>
            </p:xfrm>
            <a:graphic>
              <a:graphicData uri="http://schemas.openxmlformats.org/drawingml/2006/table">
                <a:tbl>
                  <a:tblPr firstRow="1" bandRow="1">
                    <a:tableStyleId>{5C22544A-7EE6-4342-B048-85BDC9FD1C3A}</a:tableStyleId>
                  </a:tblPr>
                  <a:tblGrid>
                    <a:gridCol w="529917"/>
                    <a:gridCol w="529917"/>
                    <a:gridCol w="529917"/>
                    <a:gridCol w="529917"/>
                    <a:gridCol w="529917"/>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8333" r="-401149" b="-3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8333" r="-301149" b="-3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08333" r="-201149" b="-3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108333" r="-101149" b="-3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108333" r="-1149" b="-305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4918" r="-40114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04918" r="-30114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204918" r="-20114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204918" r="-101149"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204918" r="-1149"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10000" r="-40114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10000" r="-30114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10000" r="-20114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310000" r="-10114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310000" r="-1149"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410000" r="-40114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410000" r="-30114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10000" r="-20114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410000" r="-10114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410000" r="-1149" b="-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1" name="文本框 10"/>
              <p:cNvSpPr txBox="1"/>
              <p:nvPr/>
            </p:nvSpPr>
            <p:spPr>
              <a:xfrm>
                <a:off x="4437747" y="3829067"/>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14:m>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a14:m>
                <a:r>
                  <a:rPr lang="en-US" altLang="zh-CN" dirty="0" smtClean="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437747" y="3829067"/>
                <a:ext cx="2821577" cy="369332"/>
              </a:xfrm>
              <a:prstGeom prst="rect">
                <a:avLst/>
              </a:prstGeom>
              <a:blipFill rotWithShape="0">
                <a:blip r:embed="rId5"/>
                <a:stretch>
                  <a:fillRect t="-8197" b="-24590"/>
                </a:stretch>
              </a:blipFill>
            </p:spPr>
            <p:txBody>
              <a:bodyPr/>
              <a:lstStyle/>
              <a:p>
                <a:r>
                  <a:rPr lang="zh-CN" altLang="en-US">
                    <a:noFill/>
                  </a:rPr>
                  <a:t> </a:t>
                </a:r>
              </a:p>
            </p:txBody>
          </p:sp>
        </mc:Fallback>
      </mc:AlternateContent>
      <p:sp>
        <p:nvSpPr>
          <p:cNvPr id="12" name="文本框 11"/>
          <p:cNvSpPr txBox="1"/>
          <p:nvPr/>
        </p:nvSpPr>
        <p:spPr>
          <a:xfrm>
            <a:off x="1123406" y="775977"/>
            <a:ext cx="9858103" cy="461665"/>
          </a:xfrm>
          <a:prstGeom prst="rect">
            <a:avLst/>
          </a:prstGeom>
          <a:noFill/>
        </p:spPr>
        <p:txBody>
          <a:bodyPr wrap="square" rtlCol="0">
            <a:spAutoFit/>
          </a:bodyPr>
          <a:lstStyle/>
          <a:p>
            <a:r>
              <a:rPr lang="zh-CN" altLang="en-US" sz="2400" dirty="0" smtClean="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广义笛卡尔积</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7434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547000529"/>
              </p:ext>
            </p:extLst>
          </p:nvPr>
        </p:nvGraphicFramePr>
        <p:xfrm>
          <a:off x="2499368" y="1182702"/>
          <a:ext cx="6583410" cy="1828800"/>
        </p:xfrm>
        <a:graphic>
          <a:graphicData uri="http://schemas.openxmlformats.org/drawingml/2006/table">
            <a:tbl>
              <a:tblPr firstRow="1" bandRow="1">
                <a:tableStyleId>{5C22544A-7EE6-4342-B048-85BDC9FD1C3A}</a:tableStyleId>
              </a:tblPr>
              <a:tblGrid>
                <a:gridCol w="1316682"/>
                <a:gridCol w="1316682"/>
                <a:gridCol w="1316682"/>
                <a:gridCol w="1466679"/>
                <a:gridCol w="1166685"/>
              </a:tblGrid>
              <a:tr h="0">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Sname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Ssex</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Birthday</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Dno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王建平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男</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1995-1012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S02</a:t>
                      </a:r>
                      <a:endParaRPr lang="zh-CN" altLang="en-US" dirty="0">
                        <a:solidFill>
                          <a:srgbClr val="6600FF"/>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刘华</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1997-08-21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范林军</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1998-02-11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李伟</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男</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1996-02-22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30995079"/>
              </p:ext>
            </p:extLst>
          </p:nvPr>
        </p:nvGraphicFramePr>
        <p:xfrm>
          <a:off x="7959637" y="3635814"/>
          <a:ext cx="2649582" cy="292608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Cno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Grade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92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84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90</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94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82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72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72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文本框 7"/>
          <p:cNvSpPr txBox="1"/>
          <p:nvPr/>
        </p:nvSpPr>
        <p:spPr>
          <a:xfrm>
            <a:off x="4362866" y="726283"/>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Students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837715" y="3189178"/>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Reports</a:t>
            </a:r>
            <a:endParaRPr lang="zh-CN" altLang="en-US" dirty="0">
              <a:solidFill>
                <a:srgbClr val="FF000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178235782"/>
              </p:ext>
            </p:extLst>
          </p:nvPr>
        </p:nvGraphicFramePr>
        <p:xfrm>
          <a:off x="2141905" y="4058188"/>
          <a:ext cx="4320000" cy="1463040"/>
        </p:xfrm>
        <a:graphic>
          <a:graphicData uri="http://schemas.openxmlformats.org/drawingml/2006/table">
            <a:tbl>
              <a:tblPr firstRow="1" bandRow="1">
                <a:tableStyleId>{5C22544A-7EE6-4342-B048-85BDC9FD1C3A}</a:tableStyleId>
              </a:tblPr>
              <a:tblGrid>
                <a:gridCol w="914805"/>
                <a:gridCol w="1245195"/>
                <a:gridCol w="1080000"/>
                <a:gridCol w="1080000"/>
              </a:tblGrid>
              <a:tr h="352974">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Cno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Cname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Pre_Cno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Credit</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英语</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数据结构</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C05</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latin typeface="微软雅黑" panose="020B0503020204020204" pitchFamily="34" charset="-122"/>
                          <a:ea typeface="微软雅黑" panose="020B0503020204020204" pitchFamily="34" charset="-122"/>
                        </a:rPr>
                        <a:t>C03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6600FF"/>
                          </a:solidFill>
                          <a:latin typeface="微软雅黑" panose="020B0503020204020204" pitchFamily="34" charset="-122"/>
                          <a:ea typeface="微软雅黑" panose="020B0503020204020204" pitchFamily="34" charset="-122"/>
                        </a:rPr>
                        <a:t>数据库</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latin typeface="微软雅黑" panose="020B0503020204020204" pitchFamily="34" charset="-122"/>
                          <a:ea typeface="微软雅黑" panose="020B0503020204020204" pitchFamily="34" charset="-122"/>
                        </a:rPr>
                        <a:t>C02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latin typeface="微软雅黑" panose="020B0503020204020204" pitchFamily="34" charset="-122"/>
                          <a:ea typeface="微软雅黑" panose="020B0503020204020204" pitchFamily="34" charset="-122"/>
                        </a:rPr>
                        <a:t>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文本框 10"/>
          <p:cNvSpPr txBox="1"/>
          <p:nvPr/>
        </p:nvSpPr>
        <p:spPr>
          <a:xfrm>
            <a:off x="2891117" y="3576601"/>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Courses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14697" y="182880"/>
            <a:ext cx="10093234" cy="461665"/>
          </a:xfrm>
          <a:prstGeom prst="rect">
            <a:avLst/>
          </a:prstGeom>
          <a:noFill/>
        </p:spPr>
        <p:txBody>
          <a:bodyPr wrap="square" rtlCol="0">
            <a:spAutoFit/>
          </a:bodyPr>
          <a:lstStyle/>
          <a:p>
            <a:r>
              <a:rPr lang="zh-CN" altLang="en-US" sz="2400" dirty="0" smtClean="0">
                <a:solidFill>
                  <a:srgbClr val="2121FF"/>
                </a:solidFill>
                <a:latin typeface="微软雅黑" panose="020B0503020204020204" pitchFamily="34" charset="-122"/>
                <a:ea typeface="微软雅黑" panose="020B0503020204020204" pitchFamily="34" charset="-122"/>
              </a:rPr>
              <a:t>二、专门的关系运算  </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2701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47999889"/>
              </p:ext>
            </p:extLst>
          </p:nvPr>
        </p:nvGraphicFramePr>
        <p:xfrm>
          <a:off x="2508077" y="1844554"/>
          <a:ext cx="6583410" cy="1828800"/>
        </p:xfrm>
        <a:graphic>
          <a:graphicData uri="http://schemas.openxmlformats.org/drawingml/2006/table">
            <a:tbl>
              <a:tblPr firstRow="1" bandRow="1">
                <a:tableStyleId>{5C22544A-7EE6-4342-B048-85BDC9FD1C3A}</a:tableStyleId>
              </a:tblPr>
              <a:tblGrid>
                <a:gridCol w="1316682"/>
                <a:gridCol w="1316682"/>
                <a:gridCol w="1316682"/>
                <a:gridCol w="1466679"/>
                <a:gridCol w="1166685"/>
              </a:tblGrid>
              <a:tr h="0">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Sname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Ssex</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Birthday</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Dno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王建平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男</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1995-1012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S02</a:t>
                      </a:r>
                      <a:endParaRPr lang="zh-CN" altLang="en-US" dirty="0">
                        <a:solidFill>
                          <a:srgbClr val="6600FF"/>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刘华</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1997-08-21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范林军</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1998-02-11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李伟</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男</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1996-02-22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文本框 5"/>
          <p:cNvSpPr txBox="1"/>
          <p:nvPr/>
        </p:nvSpPr>
        <p:spPr>
          <a:xfrm>
            <a:off x="4362866" y="139684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Students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框 6"/>
              <p:cNvSpPr txBox="1"/>
              <p:nvPr/>
            </p:nvSpPr>
            <p:spPr>
              <a:xfrm>
                <a:off x="1184366" y="254851"/>
                <a:ext cx="10093234" cy="1200329"/>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1</a:t>
                </a:r>
                <a:r>
                  <a:rPr lang="zh-CN" altLang="en-US" sz="2400" dirty="0" smtClean="0">
                    <a:solidFill>
                      <a:srgbClr val="2121FF"/>
                    </a:solidFill>
                    <a:latin typeface="微软雅黑" panose="020B0503020204020204" pitchFamily="34" charset="-122"/>
                    <a:ea typeface="微软雅黑" panose="020B0503020204020204" pitchFamily="34" charset="-122"/>
                  </a:rPr>
                  <a:t>）选择运算：从一个关系</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smtClean="0">
                    <a:solidFill>
                      <a:srgbClr val="2121FF"/>
                    </a:solidFill>
                    <a:latin typeface="微软雅黑" panose="020B0503020204020204" pitchFamily="34" charset="-122"/>
                    <a:ea typeface="微软雅黑" panose="020B0503020204020204" pitchFamily="34" charset="-122"/>
                  </a:rPr>
                  <a:t>中选取满足给定条件的元组组成一个新的关系，选择运算标记为：</a:t>
                </a:r>
                <a14:m>
                  <m:oMath xmlns:m="http://schemas.openxmlformats.org/officeDocument/2006/math">
                    <m:sSub>
                      <m:sSubPr>
                        <m:ctrlPr>
                          <a:rPr lang="en-US" altLang="zh-CN" sz="2400" i="1" smtClean="0">
                            <a:solidFill>
                              <a:srgbClr val="2121FF"/>
                            </a:solidFill>
                            <a:latin typeface="Cambria Math" panose="02040503050406030204" pitchFamily="18" charset="0"/>
                            <a:ea typeface="微软雅黑" panose="020B0503020204020204" pitchFamily="34" charset="-122"/>
                          </a:rPr>
                        </m:ctrlPr>
                      </m:sSubPr>
                      <m:e>
                        <m:r>
                          <a:rPr lang="zh-CN" altLang="en-US" sz="2400" i="1" smtClean="0">
                            <a:solidFill>
                              <a:srgbClr val="2121FF"/>
                            </a:solidFill>
                            <a:latin typeface="Cambria Math" panose="02040503050406030204" pitchFamily="18" charset="0"/>
                            <a:ea typeface="微软雅黑" panose="020B0503020204020204" pitchFamily="34" charset="-122"/>
                          </a:rPr>
                          <m:t>𝜎</m:t>
                        </m:r>
                      </m:e>
                      <m:sub>
                        <m:r>
                          <a:rPr lang="en-US" altLang="zh-CN" sz="2400" b="0" i="1" smtClean="0">
                            <a:solidFill>
                              <a:srgbClr val="2121FF"/>
                            </a:solidFill>
                            <a:latin typeface="Cambria Math" panose="02040503050406030204" pitchFamily="18" charset="0"/>
                            <a:ea typeface="微软雅黑" panose="020B0503020204020204" pitchFamily="34" charset="-122"/>
                          </a:rPr>
                          <m:t>𝐹</m:t>
                        </m:r>
                      </m:sub>
                    </m:sSub>
                    <m:d>
                      <m:dPr>
                        <m:ctrlPr>
                          <a:rPr lang="en-US" altLang="zh-CN" sz="2400" b="0" i="1" smtClean="0">
                            <a:solidFill>
                              <a:srgbClr val="2121FF"/>
                            </a:solidFill>
                            <a:latin typeface="Cambria Math" panose="02040503050406030204" pitchFamily="18" charset="0"/>
                            <a:ea typeface="微软雅黑" panose="020B0503020204020204" pitchFamily="34" charset="-122"/>
                          </a:rPr>
                        </m:ctrlPr>
                      </m:dPr>
                      <m:e>
                        <m:r>
                          <a:rPr lang="en-US" altLang="zh-CN" sz="2400" b="0" i="1" smtClean="0">
                            <a:solidFill>
                              <a:srgbClr val="2121FF"/>
                            </a:solidFill>
                            <a:latin typeface="Cambria Math" panose="02040503050406030204" pitchFamily="18" charset="0"/>
                            <a:ea typeface="微软雅黑" panose="020B0503020204020204" pitchFamily="34" charset="-122"/>
                          </a:rPr>
                          <m:t>𝑅</m:t>
                        </m:r>
                      </m:e>
                    </m:d>
                    <m:r>
                      <a:rPr lang="en-US" altLang="zh-CN" sz="2400" b="0" i="1" smtClean="0">
                        <a:solidFill>
                          <a:srgbClr val="2121FF"/>
                        </a:solidFill>
                        <a:latin typeface="Cambria Math" panose="02040503050406030204" pitchFamily="18" charset="0"/>
                        <a:ea typeface="微软雅黑" panose="020B0503020204020204" pitchFamily="34" charset="-122"/>
                      </a:rPr>
                      <m:t>={</m:t>
                    </m:r>
                    <m:r>
                      <a:rPr lang="en-US" altLang="zh-CN" sz="2400" b="0" i="1" smtClean="0">
                        <a:solidFill>
                          <a:srgbClr val="2121FF"/>
                        </a:solidFill>
                        <a:latin typeface="Cambria Math" panose="02040503050406030204" pitchFamily="18" charset="0"/>
                        <a:ea typeface="微软雅黑" panose="020B0503020204020204" pitchFamily="34" charset="-122"/>
                      </a:rPr>
                      <m:t>𝑡</m:t>
                    </m:r>
                    <m:r>
                      <a:rPr lang="en-US" altLang="zh-CN" sz="2400" b="0" i="1" smtClean="0">
                        <a:solidFill>
                          <a:srgbClr val="2121FF"/>
                        </a:solidFill>
                        <a:latin typeface="Cambria Math" panose="02040503050406030204" pitchFamily="18" charset="0"/>
                        <a:ea typeface="微软雅黑" panose="020B0503020204020204" pitchFamily="34" charset="-122"/>
                      </a:rPr>
                      <m:t>|</m:t>
                    </m:r>
                    <m:r>
                      <a:rPr lang="en-US" altLang="zh-CN" sz="2400" b="0" i="1" smtClean="0">
                        <a:solidFill>
                          <a:srgbClr val="2121FF"/>
                        </a:solidFill>
                        <a:latin typeface="Cambria Math" panose="02040503050406030204" pitchFamily="18" charset="0"/>
                        <a:ea typeface="微软雅黑" panose="020B0503020204020204" pitchFamily="34" charset="-122"/>
                      </a:rPr>
                      <m:t>𝑡</m:t>
                    </m:r>
                    <m:r>
                      <a:rPr lang="zh-CN" altLang="en-US" sz="2400" b="0" i="1" smtClean="0">
                        <a:solidFill>
                          <a:srgbClr val="2121FF"/>
                        </a:solidFill>
                        <a:latin typeface="Cambria Math" panose="02040503050406030204" pitchFamily="18" charset="0"/>
                        <a:ea typeface="微软雅黑" panose="020B0503020204020204" pitchFamily="34" charset="-122"/>
                      </a:rPr>
                      <m:t>𝜖</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en-US" altLang="zh-CN" sz="2400" b="0" i="1"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F</m:t>
                    </m:r>
                    <m:r>
                      <a:rPr lang="en-US" altLang="zh-CN" sz="2400" b="0" i="1" smtClean="0">
                        <a:solidFill>
                          <a:srgbClr val="2121FF"/>
                        </a:solidFill>
                        <a:latin typeface="Cambria Math" panose="02040503050406030204" pitchFamily="18" charset="0"/>
                        <a:ea typeface="Cambria Math" panose="02040503050406030204" pitchFamily="18" charset="0"/>
                      </a:rPr>
                      <m:t>(</m:t>
                    </m:r>
                    <m:r>
                      <a:rPr lang="en-US" altLang="zh-CN" sz="2400" b="0" i="1" smtClean="0">
                        <a:solidFill>
                          <a:srgbClr val="2121FF"/>
                        </a:solidFill>
                        <a:latin typeface="Cambria Math" panose="02040503050406030204" pitchFamily="18" charset="0"/>
                        <a:ea typeface="Cambria Math" panose="02040503050406030204" pitchFamily="18" charset="0"/>
                      </a:rPr>
                      <m:t>𝑡</m:t>
                    </m:r>
                    <m:r>
                      <a:rPr lang="en-US" altLang="zh-CN" sz="2400" b="0" i="1" smtClean="0">
                        <a:solidFill>
                          <a:srgbClr val="2121FF"/>
                        </a:solidFill>
                        <a:latin typeface="Cambria Math" panose="02040503050406030204" pitchFamily="18" charset="0"/>
                        <a:ea typeface="Cambria Math" panose="02040503050406030204" pitchFamily="18" charset="0"/>
                      </a:rPr>
                      <m:t>)}</m:t>
                    </m:r>
                  </m:oMath>
                </a14:m>
                <a:r>
                  <a:rPr lang="zh-CN" altLang="en-US" sz="2400" dirty="0" smtClean="0">
                    <a:solidFill>
                      <a:srgbClr val="2121FF"/>
                    </a:solidFill>
                    <a:latin typeface="微软雅黑" panose="020B0503020204020204" pitchFamily="34" charset="-122"/>
                    <a:ea typeface="微软雅黑" panose="020B0503020204020204" pitchFamily="34" charset="-122"/>
                  </a:rPr>
                  <a:t>  </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184366" y="254851"/>
                <a:ext cx="10093234" cy="1200329"/>
              </a:xfrm>
              <a:prstGeom prst="rect">
                <a:avLst/>
              </a:prstGeom>
              <a:blipFill rotWithShape="0">
                <a:blip r:embed="rId2"/>
                <a:stretch>
                  <a:fillRect l="-906" r="-121" b="-55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193075" y="3960350"/>
                <a:ext cx="10093234" cy="1292085"/>
              </a:xfrm>
              <a:prstGeom prst="rect">
                <a:avLst/>
              </a:prstGeom>
              <a:noFill/>
            </p:spPr>
            <p:txBody>
              <a:bodyPr wrap="square" rtlCol="0">
                <a:spAutoFit/>
              </a:bodyPr>
              <a:lstStyle/>
              <a:p>
                <a:r>
                  <a:rPr lang="zh-CN" altLang="en-US" sz="2400" dirty="0" smtClean="0">
                    <a:solidFill>
                      <a:srgbClr val="2121FF"/>
                    </a:solidFill>
                    <a:latin typeface="微软雅黑" panose="020B0503020204020204" pitchFamily="34" charset="-122"/>
                    <a:ea typeface="微软雅黑" panose="020B0503020204020204" pitchFamily="34" charset="-122"/>
                  </a:rPr>
                  <a:t>从关系</a:t>
                </a:r>
                <a:r>
                  <a:rPr lang="en-US" altLang="zh-CN" sz="2400" dirty="0" smtClean="0">
                    <a:solidFill>
                      <a:srgbClr val="2121FF"/>
                    </a:solidFill>
                    <a:latin typeface="微软雅黑" panose="020B0503020204020204" pitchFamily="34" charset="-122"/>
                    <a:ea typeface="微软雅黑" panose="020B0503020204020204" pitchFamily="34" charset="-122"/>
                  </a:rPr>
                  <a:t>Students</a:t>
                </a:r>
                <a:r>
                  <a:rPr lang="zh-CN" altLang="en-US" sz="2400" dirty="0" smtClean="0">
                    <a:solidFill>
                      <a:srgbClr val="2121FF"/>
                    </a:solidFill>
                    <a:latin typeface="微软雅黑" panose="020B0503020204020204" pitchFamily="34" charset="-122"/>
                    <a:ea typeface="微软雅黑" panose="020B0503020204020204" pitchFamily="34" charset="-122"/>
                  </a:rPr>
                  <a:t>中选取所有的男生，其关系运算表达式为</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sSub>
                        <m:sSubPr>
                          <m:ctrlPr>
                            <a:rPr lang="en-US" altLang="zh-CN" sz="2400" i="1" smtClean="0">
                              <a:solidFill>
                                <a:srgbClr val="2121FF"/>
                              </a:solidFill>
                              <a:latin typeface="Cambria Math" panose="02040503050406030204" pitchFamily="18" charset="0"/>
                              <a:ea typeface="微软雅黑" panose="020B0503020204020204" pitchFamily="34" charset="-122"/>
                            </a:rPr>
                          </m:ctrlPr>
                        </m:sSubPr>
                        <m:e>
                          <m:r>
                            <m:rPr>
                              <m:sty m:val="p"/>
                            </m:rPr>
                            <a:rPr lang="zh-CN" altLang="en-US" sz="2400" i="0" smtClean="0">
                              <a:solidFill>
                                <a:srgbClr val="2121FF"/>
                              </a:solidFill>
                              <a:latin typeface="Cambria Math" panose="02040503050406030204" pitchFamily="18" charset="0"/>
                              <a:ea typeface="微软雅黑" panose="020B0503020204020204" pitchFamily="34" charset="-122"/>
                            </a:rPr>
                            <m:t>σ</m:t>
                          </m:r>
                        </m:e>
                        <m:sub>
                          <m:r>
                            <m:rPr>
                              <m:sty m:val="p"/>
                            </m:rPr>
                            <a:rPr lang="en-US" altLang="zh-CN" sz="2400" b="0" i="0" smtClean="0">
                              <a:solidFill>
                                <a:srgbClr val="2121FF"/>
                              </a:solidFill>
                              <a:latin typeface="Cambria Math" panose="02040503050406030204" pitchFamily="18" charset="0"/>
                              <a:ea typeface="微软雅黑" panose="020B0503020204020204" pitchFamily="34" charset="-122"/>
                            </a:rPr>
                            <m:t>Ssex</m:t>
                          </m:r>
                          <m:sSup>
                            <m:sSupPr>
                              <m:ctrlPr>
                                <a:rPr lang="en-US" altLang="zh-CN" sz="2400" b="0" i="1" smtClean="0">
                                  <a:solidFill>
                                    <a:srgbClr val="2121FF"/>
                                  </a:solidFill>
                                  <a:latin typeface="Cambria Math" panose="02040503050406030204" pitchFamily="18" charset="0"/>
                                  <a:ea typeface="微软雅黑" panose="020B0503020204020204" pitchFamily="34" charset="-122"/>
                                </a:rPr>
                              </m:ctrlPr>
                            </m:sSupPr>
                            <m:e>
                              <m:r>
                                <a:rPr lang="en-US" altLang="zh-CN" sz="2400" b="0" i="0" smtClean="0">
                                  <a:solidFill>
                                    <a:srgbClr val="2121FF"/>
                                  </a:solidFill>
                                  <a:latin typeface="Cambria Math" panose="02040503050406030204" pitchFamily="18" charset="0"/>
                                  <a:ea typeface="微软雅黑" panose="020B0503020204020204" pitchFamily="34" charset="-122"/>
                                </a:rPr>
                                <m:t>=</m:t>
                              </m:r>
                            </m:e>
                            <m:sup>
                              <m:r>
                                <a:rPr lang="en-US" altLang="zh-CN" sz="2400" b="0" i="0" smtClean="0">
                                  <a:solidFill>
                                    <a:srgbClr val="2121FF"/>
                                  </a:solidFill>
                                  <a:latin typeface="Cambria Math" panose="02040503050406030204" pitchFamily="18" charset="0"/>
                                  <a:ea typeface="微软雅黑" panose="020B0503020204020204" pitchFamily="34" charset="-122"/>
                                </a:rPr>
                                <m:t>′</m:t>
                              </m:r>
                            </m:sup>
                          </m:sSup>
                          <m:r>
                            <a:rPr lang="zh-CN" altLang="en-US" sz="2400" b="0" i="0" smtClean="0">
                              <a:solidFill>
                                <a:srgbClr val="2121FF"/>
                              </a:solidFill>
                              <a:latin typeface="Cambria Math" panose="02040503050406030204" pitchFamily="18" charset="0"/>
                              <a:ea typeface="微软雅黑" panose="020B0503020204020204" pitchFamily="34" charset="-122"/>
                            </a:rPr>
                            <m:t>男</m:t>
                          </m:r>
                          <m:r>
                            <a:rPr lang="en-US" altLang="zh-CN" sz="2400" b="0" i="0" smtClean="0">
                              <a:solidFill>
                                <a:srgbClr val="2121FF"/>
                              </a:solidFill>
                              <a:latin typeface="Cambria Math" panose="02040503050406030204" pitchFamily="18" charset="0"/>
                              <a:ea typeface="微软雅黑" panose="020B0503020204020204" pitchFamily="34" charset="-122"/>
                            </a:rPr>
                            <m:t>′</m:t>
                          </m:r>
                        </m:sub>
                      </m:sSub>
                      <m:d>
                        <m:dPr>
                          <m:ctrlPr>
                            <a:rPr lang="en-US" altLang="zh-CN" sz="2400" b="0" i="1" smtClean="0">
                              <a:solidFill>
                                <a:srgbClr val="2121FF"/>
                              </a:solidFill>
                              <a:latin typeface="Cambria Math" panose="02040503050406030204" pitchFamily="18" charset="0"/>
                              <a:ea typeface="微软雅黑" panose="020B0503020204020204" pitchFamily="34" charset="-122"/>
                            </a:rPr>
                          </m:ctrlPr>
                        </m:dPr>
                        <m:e>
                          <m:r>
                            <m:rPr>
                              <m:sty m:val="p"/>
                            </m:rPr>
                            <a:rPr lang="en-US" altLang="zh-CN" sz="2400" b="0" i="0" smtClean="0">
                              <a:solidFill>
                                <a:srgbClr val="2121FF"/>
                              </a:solidFill>
                              <a:latin typeface="Cambria Math" panose="02040503050406030204" pitchFamily="18" charset="0"/>
                              <a:ea typeface="微软雅黑" panose="020B0503020204020204" pitchFamily="34" charset="-122"/>
                            </a:rPr>
                            <m:t>Students</m:t>
                          </m:r>
                        </m:e>
                      </m:d>
                    </m:oMath>
                  </m:oMathPara>
                </a14:m>
                <a:endParaRPr lang="en-US" altLang="zh-CN" sz="2400" dirty="0" smtClean="0">
                  <a:solidFill>
                    <a:srgbClr val="2121FF"/>
                  </a:solidFill>
                  <a:latin typeface="微软雅黑" panose="020B0503020204020204" pitchFamily="34" charset="-122"/>
                  <a:ea typeface="微软雅黑" panose="020B0503020204020204" pitchFamily="34" charset="-122"/>
                </a:endParaRPr>
              </a:p>
              <a:p>
                <a:r>
                  <a:rPr lang="zh-CN" altLang="en-US" sz="2400" dirty="0" smtClean="0">
                    <a:solidFill>
                      <a:srgbClr val="2121FF"/>
                    </a:solidFill>
                    <a:latin typeface="微软雅黑" panose="020B0503020204020204" pitchFamily="34" charset="-122"/>
                    <a:ea typeface="微软雅黑" panose="020B0503020204020204" pitchFamily="34" charset="-122"/>
                  </a:rPr>
                  <a:t>选择结果关系为：</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93075" y="3960350"/>
                <a:ext cx="10093234" cy="1292085"/>
              </a:xfrm>
              <a:prstGeom prst="rect">
                <a:avLst/>
              </a:prstGeom>
              <a:blipFill rotWithShape="0">
                <a:blip r:embed="rId3"/>
                <a:stretch>
                  <a:fillRect l="-967" t="-3774" b="-9906"/>
                </a:stretch>
              </a:blipFill>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2751888990"/>
              </p:ext>
            </p:extLst>
          </p:nvPr>
        </p:nvGraphicFramePr>
        <p:xfrm>
          <a:off x="2529846" y="5515228"/>
          <a:ext cx="6583410" cy="1097280"/>
        </p:xfrm>
        <a:graphic>
          <a:graphicData uri="http://schemas.openxmlformats.org/drawingml/2006/table">
            <a:tbl>
              <a:tblPr firstRow="1" bandRow="1">
                <a:tableStyleId>{5C22544A-7EE6-4342-B048-85BDC9FD1C3A}</a:tableStyleId>
              </a:tblPr>
              <a:tblGrid>
                <a:gridCol w="1316682"/>
                <a:gridCol w="1316682"/>
                <a:gridCol w="1316682"/>
                <a:gridCol w="1466679"/>
                <a:gridCol w="1166685"/>
              </a:tblGrid>
              <a:tr h="0">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Sname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Ssex</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Birthday</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Dno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王建平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男</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1995-1012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S04</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李伟</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男</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1996-02-22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68058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1184366" y="610167"/>
                <a:ext cx="10093234" cy="1270732"/>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2</a:t>
                </a:r>
                <a:r>
                  <a:rPr lang="zh-CN" altLang="en-US" sz="2400" dirty="0" smtClean="0">
                    <a:solidFill>
                      <a:srgbClr val="2121FF"/>
                    </a:solidFill>
                    <a:latin typeface="微软雅黑" panose="020B0503020204020204" pitchFamily="34" charset="-122"/>
                    <a:ea typeface="微软雅黑" panose="020B0503020204020204" pitchFamily="34" charset="-122"/>
                  </a:rPr>
                  <a:t>）投影运算：从一个关系</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smtClean="0">
                    <a:solidFill>
                      <a:srgbClr val="2121FF"/>
                    </a:solidFill>
                    <a:latin typeface="微软雅黑" panose="020B0503020204020204" pitchFamily="34" charset="-122"/>
                    <a:ea typeface="微软雅黑" panose="020B0503020204020204" pitchFamily="34" charset="-122"/>
                  </a:rPr>
                  <a:t>中选取所需要的列组成一个新关系，投影运算标记为：</a:t>
                </a:r>
                <a14:m>
                  <m:oMath xmlns:m="http://schemas.openxmlformats.org/officeDocument/2006/math">
                    <m:nary>
                      <m:naryPr>
                        <m:chr m:val="∏"/>
                        <m:limLoc m:val="subSup"/>
                        <m:supHide m:val="on"/>
                        <m:ctrlPr>
                          <a:rPr lang="zh-CN" altLang="en-US" sz="2400" i="1" smtClean="0">
                            <a:solidFill>
                              <a:srgbClr val="2121FF"/>
                            </a:solidFill>
                            <a:latin typeface="Cambria Math" panose="02040503050406030204" pitchFamily="18" charset="0"/>
                            <a:ea typeface="微软雅黑" panose="020B0503020204020204" pitchFamily="34" charset="-122"/>
                          </a:rPr>
                        </m:ctrlPr>
                      </m:naryPr>
                      <m:sub>
                        <m:r>
                          <m:rPr>
                            <m:sty m:val="p"/>
                            <m:brk m:alnAt="9"/>
                          </m:rPr>
                          <a:rPr lang="en-US" altLang="zh-CN" sz="2400" b="0" i="0" smtClean="0">
                            <a:solidFill>
                              <a:srgbClr val="2121FF"/>
                            </a:solidFill>
                            <a:latin typeface="Cambria Math" panose="02040503050406030204" pitchFamily="18" charset="0"/>
                            <a:ea typeface="微软雅黑" panose="020B0503020204020204" pitchFamily="34" charset="-122"/>
                          </a:rPr>
                          <m:t>A</m:t>
                        </m:r>
                      </m:sub>
                      <m:sup/>
                      <m:e>
                        <m:d>
                          <m:dPr>
                            <m:ctrlPr>
                              <a:rPr lang="en-US" altLang="zh-CN" sz="2400" b="0" i="1" smtClean="0">
                                <a:solidFill>
                                  <a:srgbClr val="2121FF"/>
                                </a:solidFill>
                                <a:latin typeface="Cambria Math" panose="02040503050406030204" pitchFamily="18" charset="0"/>
                                <a:ea typeface="微软雅黑" panose="020B0503020204020204" pitchFamily="34" charset="-122"/>
                              </a:rPr>
                            </m:ctrlPr>
                          </m:dPr>
                          <m:e>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e>
                        </m:d>
                        <m:r>
                          <a:rPr lang="en-US" altLang="zh-CN" sz="2400" b="0" i="0" smtClean="0">
                            <a:solidFill>
                              <a:srgbClr val="2121FF"/>
                            </a:solidFill>
                            <a:latin typeface="Cambria Math" panose="02040503050406030204" pitchFamily="18" charset="0"/>
                            <a:ea typeface="微软雅黑" panose="020B0503020204020204" pitchFamily="34" charset="-122"/>
                          </a:rPr>
                          <m:t>=</m:t>
                        </m:r>
                        <m:nary>
                          <m:naryPr>
                            <m:chr m:val="∏"/>
                            <m:limLoc m:val="subSup"/>
                            <m:supHide m:val="on"/>
                            <m:ctrlPr>
                              <a:rPr lang="en-US" altLang="zh-CN" sz="2400" b="0" i="1" smtClean="0">
                                <a:solidFill>
                                  <a:srgbClr val="2121FF"/>
                                </a:solidFill>
                                <a:latin typeface="Cambria Math" panose="02040503050406030204" pitchFamily="18" charset="0"/>
                                <a:ea typeface="微软雅黑" panose="020B0503020204020204" pitchFamily="34" charset="-122"/>
                              </a:rPr>
                            </m:ctrlPr>
                          </m:naryPr>
                          <m:sub>
                            <m:sSub>
                              <m:sSubPr>
                                <m:ctrlPr>
                                  <a:rPr lang="en-US" altLang="zh-CN" sz="2400" b="0" i="1" smtClean="0">
                                    <a:solidFill>
                                      <a:srgbClr val="2121FF"/>
                                    </a:solidFill>
                                    <a:latin typeface="Cambria Math" panose="02040503050406030204" pitchFamily="18" charset="0"/>
                                    <a:ea typeface="微软雅黑" panose="020B0503020204020204" pitchFamily="34" charset="-122"/>
                                  </a:rPr>
                                </m:ctrlPr>
                              </m:sSubPr>
                              <m:e>
                                <m:r>
                                  <a:rPr lang="en-US" altLang="zh-CN" sz="2400" b="0" i="1" smtClean="0">
                                    <a:solidFill>
                                      <a:srgbClr val="2121FF"/>
                                    </a:solidFill>
                                    <a:latin typeface="Cambria Math" panose="02040503050406030204" pitchFamily="18" charset="0"/>
                                    <a:ea typeface="微软雅黑" panose="020B0503020204020204" pitchFamily="34" charset="-122"/>
                                  </a:rPr>
                                  <m:t>𝑖</m:t>
                                </m:r>
                              </m:e>
                              <m:sub>
                                <m:r>
                                  <a:rPr lang="en-US" altLang="zh-CN" sz="2400" b="0" i="1" smtClean="0">
                                    <a:solidFill>
                                      <a:srgbClr val="2121FF"/>
                                    </a:solidFill>
                                    <a:latin typeface="Cambria Math" panose="02040503050406030204" pitchFamily="18" charset="0"/>
                                    <a:ea typeface="微软雅黑" panose="020B0503020204020204" pitchFamily="34" charset="-122"/>
                                  </a:rPr>
                                  <m:t>1</m:t>
                                </m:r>
                              </m:sub>
                            </m:sSub>
                            <m:r>
                              <m:rPr>
                                <m:brk m:alnAt="9"/>
                              </m:rPr>
                              <a:rPr lang="en-US" altLang="zh-CN" sz="2400" b="0" i="1" smtClean="0">
                                <a:solidFill>
                                  <a:srgbClr val="2121FF"/>
                                </a:solidFill>
                                <a:latin typeface="Cambria Math" panose="02040503050406030204" pitchFamily="18" charset="0"/>
                                <a:ea typeface="微软雅黑" panose="020B0503020204020204" pitchFamily="34" charset="-122"/>
                              </a:rPr>
                              <m:t>,</m:t>
                            </m:r>
                            <m:sSub>
                              <m:sSubPr>
                                <m:ctrlPr>
                                  <a:rPr lang="en-US" altLang="zh-CN" sz="2400" b="0" i="1" smtClean="0">
                                    <a:solidFill>
                                      <a:srgbClr val="2121FF"/>
                                    </a:solidFill>
                                    <a:latin typeface="Cambria Math" panose="02040503050406030204" pitchFamily="18" charset="0"/>
                                    <a:ea typeface="微软雅黑" panose="020B0503020204020204" pitchFamily="34" charset="-122"/>
                                  </a:rPr>
                                </m:ctrlPr>
                              </m:sSubPr>
                              <m:e>
                                <m:r>
                                  <a:rPr lang="en-US" altLang="zh-CN" sz="2400" b="0" i="1" smtClean="0">
                                    <a:solidFill>
                                      <a:srgbClr val="2121FF"/>
                                    </a:solidFill>
                                    <a:latin typeface="Cambria Math" panose="02040503050406030204" pitchFamily="18" charset="0"/>
                                    <a:ea typeface="微软雅黑" panose="020B0503020204020204" pitchFamily="34" charset="-122"/>
                                  </a:rPr>
                                  <m:t>𝑖</m:t>
                                </m:r>
                              </m:e>
                              <m:sub>
                                <m:r>
                                  <a:rPr lang="en-US" altLang="zh-CN" sz="2400" b="0" i="1" smtClean="0">
                                    <a:solidFill>
                                      <a:srgbClr val="2121FF"/>
                                    </a:solidFill>
                                    <a:latin typeface="Cambria Math" panose="02040503050406030204" pitchFamily="18" charset="0"/>
                                    <a:ea typeface="微软雅黑" panose="020B0503020204020204" pitchFamily="34" charset="-122"/>
                                  </a:rPr>
                                  <m:t>2</m:t>
                                </m:r>
                              </m:sub>
                            </m:sSub>
                            <m:r>
                              <m:rPr>
                                <m:brk m:alnAt="9"/>
                              </m:rPr>
                              <a:rPr lang="en-US" altLang="zh-CN" sz="2400" b="0" i="1" smtClean="0">
                                <a:solidFill>
                                  <a:srgbClr val="2121FF"/>
                                </a:solidFill>
                                <a:latin typeface="Cambria Math" panose="02040503050406030204" pitchFamily="18" charset="0"/>
                                <a:ea typeface="微软雅黑" panose="020B0503020204020204" pitchFamily="34" charset="-122"/>
                              </a:rPr>
                              <m:t>,</m:t>
                            </m:r>
                            <m:r>
                              <a:rPr lang="en-US" altLang="zh-CN" sz="2400" b="0" i="1" smtClean="0">
                                <a:solidFill>
                                  <a:srgbClr val="2121FF"/>
                                </a:solidFill>
                                <a:latin typeface="Cambria Math" panose="02040503050406030204" pitchFamily="18" charset="0"/>
                                <a:ea typeface="微软雅黑" panose="020B0503020204020204" pitchFamily="34" charset="-122"/>
                              </a:rPr>
                              <m:t>…,</m:t>
                            </m:r>
                            <m:sSub>
                              <m:sSubPr>
                                <m:ctrlPr>
                                  <a:rPr lang="en-US" altLang="zh-CN" sz="2400" b="0" i="1" smtClean="0">
                                    <a:solidFill>
                                      <a:srgbClr val="2121FF"/>
                                    </a:solidFill>
                                    <a:latin typeface="Cambria Math" panose="02040503050406030204" pitchFamily="18" charset="0"/>
                                    <a:ea typeface="微软雅黑" panose="020B0503020204020204" pitchFamily="34" charset="-122"/>
                                  </a:rPr>
                                </m:ctrlPr>
                              </m:sSubPr>
                              <m:e>
                                <m:r>
                                  <a:rPr lang="en-US" altLang="zh-CN" sz="2400" b="0" i="1" smtClean="0">
                                    <a:solidFill>
                                      <a:srgbClr val="2121FF"/>
                                    </a:solidFill>
                                    <a:latin typeface="Cambria Math" panose="02040503050406030204" pitchFamily="18" charset="0"/>
                                    <a:ea typeface="微软雅黑" panose="020B0503020204020204" pitchFamily="34" charset="-122"/>
                                  </a:rPr>
                                  <m:t>𝑖</m:t>
                                </m:r>
                              </m:e>
                              <m:sub>
                                <m:r>
                                  <a:rPr lang="en-US" altLang="zh-CN" sz="2400" b="0" i="1" smtClean="0">
                                    <a:solidFill>
                                      <a:srgbClr val="2121FF"/>
                                    </a:solidFill>
                                    <a:latin typeface="Cambria Math" panose="02040503050406030204" pitchFamily="18" charset="0"/>
                                    <a:ea typeface="微软雅黑" panose="020B0503020204020204" pitchFamily="34" charset="-122"/>
                                  </a:rPr>
                                  <m:t>𝑘</m:t>
                                </m:r>
                              </m:sub>
                            </m:sSub>
                          </m:sub>
                          <m:sup/>
                          <m:e>
                            <m:d>
                              <m:dPr>
                                <m:ctrlPr>
                                  <a:rPr lang="en-US" altLang="zh-CN" sz="2400" b="0" i="1" smtClean="0">
                                    <a:solidFill>
                                      <a:srgbClr val="2121FF"/>
                                    </a:solidFill>
                                    <a:latin typeface="Cambria Math" panose="02040503050406030204" pitchFamily="18" charset="0"/>
                                    <a:ea typeface="微软雅黑" panose="020B0503020204020204" pitchFamily="34" charset="-122"/>
                                  </a:rPr>
                                </m:ctrlPr>
                              </m:dPr>
                              <m:e>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e>
                            </m:d>
                            <m:r>
                              <a:rPr lang="en-US" altLang="zh-CN" sz="2400" b="0" i="0" smtClean="0">
                                <a:solidFill>
                                  <a:srgbClr val="2121FF"/>
                                </a:solidFill>
                                <a:latin typeface="Cambria Math" panose="02040503050406030204" pitchFamily="18" charset="0"/>
                                <a:ea typeface="微软雅黑" panose="020B0503020204020204" pitchFamily="34" charset="-122"/>
                              </a:rPr>
                              <m:t>=</m:t>
                            </m:r>
                          </m:e>
                        </m:nary>
                      </m:e>
                    </m:nary>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t</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A</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t</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R</m:t>
                    </m:r>
                    <m:r>
                      <a:rPr lang="en-US" altLang="zh-CN" sz="2400" b="0" i="0" smtClean="0">
                        <a:solidFill>
                          <a:srgbClr val="2121FF"/>
                        </a:solidFill>
                        <a:latin typeface="Cambria Math" panose="02040503050406030204" pitchFamily="18" charset="0"/>
                        <a:ea typeface="微软雅黑" panose="020B0503020204020204" pitchFamily="34" charset="-122"/>
                      </a:rPr>
                      <m:t>}</m:t>
                    </m:r>
                  </m:oMath>
                </a14:m>
                <a:endParaRPr lang="en-US" altLang="zh-CN" sz="2400" b="0" dirty="0" smtClean="0">
                  <a:solidFill>
                    <a:srgbClr val="2121FF"/>
                  </a:solidFill>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184366" y="610167"/>
                <a:ext cx="10093234" cy="1270732"/>
              </a:xfrm>
              <a:prstGeom prst="rect">
                <a:avLst/>
              </a:prstGeom>
              <a:blipFill rotWithShape="0">
                <a:blip r:embed="rId2"/>
                <a:stretch>
                  <a:fillRect l="-906" r="-121" b="-62679"/>
                </a:stretch>
              </a:blipFill>
            </p:spPr>
            <p:txBody>
              <a:bodyPr/>
              <a:lstStyle/>
              <a:p>
                <a:r>
                  <a:rPr lang="zh-CN" altLang="en-US">
                    <a:noFill/>
                  </a:rPr>
                  <a:t> </a:t>
                </a:r>
              </a:p>
            </p:txBody>
          </p:sp>
        </mc:Fallback>
      </mc:AlternateContent>
      <p:graphicFrame>
        <p:nvGraphicFramePr>
          <p:cNvPr id="6" name="表格 5"/>
          <p:cNvGraphicFramePr>
            <a:graphicFrameLocks noGrp="1"/>
          </p:cNvGraphicFramePr>
          <p:nvPr>
            <p:extLst>
              <p:ext uri="{D42A27DB-BD31-4B8C-83A1-F6EECF244321}">
                <p14:modId xmlns:p14="http://schemas.microsoft.com/office/powerpoint/2010/main" val="2950485536"/>
              </p:ext>
            </p:extLst>
          </p:nvPr>
        </p:nvGraphicFramePr>
        <p:xfrm>
          <a:off x="3666315" y="4352620"/>
          <a:ext cx="3950046" cy="1828800"/>
        </p:xfrm>
        <a:graphic>
          <a:graphicData uri="http://schemas.openxmlformats.org/drawingml/2006/table">
            <a:tbl>
              <a:tblPr firstRow="1" bandRow="1">
                <a:tableStyleId>{5C22544A-7EE6-4342-B048-85BDC9FD1C3A}</a:tableStyleId>
              </a:tblPr>
              <a:tblGrid>
                <a:gridCol w="1316682"/>
                <a:gridCol w="1466679"/>
                <a:gridCol w="1166685"/>
              </a:tblGrid>
              <a:tr h="0">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Sname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Birthday</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err="1" smtClean="0">
                          <a:solidFill>
                            <a:srgbClr val="6600FF"/>
                          </a:solidFill>
                          <a:latin typeface="微软雅黑" panose="020B0503020204020204" pitchFamily="34" charset="-122"/>
                          <a:ea typeface="微软雅黑" panose="020B0503020204020204" pitchFamily="34" charset="-122"/>
                        </a:rPr>
                        <a:t>Dno</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00">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王建平</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1995-1012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刘华</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1997-08-21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范林军</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1998-02-11</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zh-CN" altLang="en-US" dirty="0" smtClean="0">
                          <a:solidFill>
                            <a:srgbClr val="6600FF"/>
                          </a:solidFill>
                          <a:latin typeface="微软雅黑" panose="020B0503020204020204" pitchFamily="34" charset="-122"/>
                          <a:ea typeface="微软雅黑" panose="020B0503020204020204" pitchFamily="34" charset="-122"/>
                        </a:rPr>
                        <a:t>李伟</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1996-02-22</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latin typeface="微软雅黑" panose="020B0503020204020204" pitchFamily="34" charset="-122"/>
                          <a:ea typeface="微软雅黑" panose="020B0503020204020204" pitchFamily="34" charset="-122"/>
                        </a:rPr>
                        <a:t>D03</a:t>
                      </a:r>
                      <a:endParaRPr lang="zh-CN" altLang="en-US"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7" name="文本框 6"/>
              <p:cNvSpPr txBox="1"/>
              <p:nvPr/>
            </p:nvSpPr>
            <p:spPr>
              <a:xfrm>
                <a:off x="1184366" y="2177144"/>
                <a:ext cx="9666514" cy="1827231"/>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选取学生关系</a:t>
                </a:r>
                <a:r>
                  <a:rPr lang="en-US" altLang="zh-CN" sz="2400" dirty="0" err="1" smtClean="0">
                    <a:solidFill>
                      <a:srgbClr val="2121FF"/>
                    </a:solidFill>
                    <a:latin typeface="微软雅黑" panose="020B0503020204020204" pitchFamily="34" charset="-122"/>
                    <a:ea typeface="微软雅黑" panose="020B0503020204020204" pitchFamily="34" charset="-122"/>
                  </a:rPr>
                  <a:t>Studnets</a:t>
                </a:r>
                <a:r>
                  <a:rPr lang="zh-CN" altLang="en-US" sz="2400" dirty="0" smtClean="0">
                    <a:solidFill>
                      <a:srgbClr val="2121FF"/>
                    </a:solidFill>
                    <a:latin typeface="微软雅黑" panose="020B0503020204020204" pitchFamily="34" charset="-122"/>
                    <a:ea typeface="微软雅黑" panose="020B0503020204020204" pitchFamily="34" charset="-122"/>
                  </a:rPr>
                  <a:t>中的所有</a:t>
                </a:r>
                <a:r>
                  <a:rPr lang="en-US" altLang="zh-CN" sz="2400" dirty="0" err="1" smtClean="0">
                    <a:solidFill>
                      <a:srgbClr val="2121FF"/>
                    </a:solidFill>
                    <a:latin typeface="微软雅黑" panose="020B0503020204020204" pitchFamily="34" charset="-122"/>
                    <a:ea typeface="微软雅黑" panose="020B0503020204020204" pitchFamily="34" charset="-122"/>
                  </a:rPr>
                  <a:t>Sname</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姓名</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Birthday(</a:t>
                </a:r>
                <a:r>
                  <a:rPr lang="zh-CN" altLang="en-US" sz="2400" dirty="0" smtClean="0">
                    <a:solidFill>
                      <a:srgbClr val="2121FF"/>
                    </a:solidFill>
                    <a:latin typeface="微软雅黑" panose="020B0503020204020204" pitchFamily="34" charset="-122"/>
                    <a:ea typeface="微软雅黑" panose="020B0503020204020204" pitchFamily="34" charset="-122"/>
                  </a:rPr>
                  <a:t>出生日期</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和</a:t>
                </a:r>
                <a:r>
                  <a:rPr lang="en-US" altLang="zh-CN" sz="2400" dirty="0" err="1" smtClean="0">
                    <a:solidFill>
                      <a:srgbClr val="2121FF"/>
                    </a:solidFill>
                    <a:latin typeface="微软雅黑" panose="020B0503020204020204" pitchFamily="34" charset="-122"/>
                    <a:ea typeface="微软雅黑" panose="020B0503020204020204" pitchFamily="34" charset="-122"/>
                  </a:rPr>
                  <a:t>Dno</a:t>
                </a:r>
                <a:r>
                  <a:rPr lang="zh-CN" altLang="en-US" sz="2400" dirty="0" smtClean="0">
                    <a:solidFill>
                      <a:srgbClr val="2121FF"/>
                    </a:solidFill>
                    <a:latin typeface="微软雅黑" panose="020B0503020204020204" pitchFamily="34" charset="-122"/>
                    <a:ea typeface="微软雅黑" panose="020B0503020204020204" pitchFamily="34" charset="-122"/>
                  </a:rPr>
                  <a:t>（系别），其关系运算表达式为：</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pPr>
                <a14:m>
                  <m:oMath xmlns:m="http://schemas.openxmlformats.org/officeDocument/2006/math">
                    <m:nary>
                      <m:naryPr>
                        <m:chr m:val="∏"/>
                        <m:limLoc m:val="subSup"/>
                        <m:supHide m:val="on"/>
                        <m:ctrlPr>
                          <a:rPr lang="en-US" altLang="zh-CN" sz="2400" i="1" smtClean="0">
                            <a:solidFill>
                              <a:srgbClr val="2121FF"/>
                            </a:solidFill>
                            <a:latin typeface="Cambria Math" panose="02040503050406030204" pitchFamily="18" charset="0"/>
                          </a:rPr>
                        </m:ctrlPr>
                      </m:naryPr>
                      <m:sub>
                        <m:r>
                          <m:rPr>
                            <m:sty m:val="p"/>
                            <m:brk m:alnAt="9"/>
                          </m:rPr>
                          <a:rPr lang="en-US" altLang="zh-CN" sz="2400" b="0" i="0" smtClean="0">
                            <a:solidFill>
                              <a:srgbClr val="2121FF"/>
                            </a:solidFill>
                            <a:latin typeface="Cambria Math" panose="02040503050406030204" pitchFamily="18" charset="0"/>
                          </a:rPr>
                          <m:t>S</m:t>
                        </m:r>
                        <m:r>
                          <m:rPr>
                            <m:sty m:val="p"/>
                          </m:rPr>
                          <a:rPr lang="en-US" altLang="zh-CN" sz="2400" b="0" i="0" smtClean="0">
                            <a:solidFill>
                              <a:srgbClr val="2121FF"/>
                            </a:solidFill>
                            <a:latin typeface="Cambria Math" panose="02040503050406030204" pitchFamily="18" charset="0"/>
                          </a:rPr>
                          <m:t>name</m:t>
                        </m:r>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Birthday</m:t>
                        </m:r>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Dno</m:t>
                        </m:r>
                      </m:sub>
                      <m:sup/>
                      <m:e>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Students</m:t>
                        </m:r>
                        <m:r>
                          <a:rPr lang="en-US" altLang="zh-CN" sz="2400" b="0" i="0" smtClean="0">
                            <a:solidFill>
                              <a:srgbClr val="2121FF"/>
                            </a:solidFill>
                            <a:latin typeface="Cambria Math" panose="02040503050406030204" pitchFamily="18" charset="0"/>
                          </a:rPr>
                          <m:t>)</m:t>
                        </m:r>
                      </m:e>
                    </m:nary>
                  </m:oMath>
                </a14:m>
                <a:r>
                  <a:rPr lang="zh-CN" altLang="en-US" sz="2400" dirty="0" smtClean="0">
                    <a:solidFill>
                      <a:srgbClr val="2121FF"/>
                    </a:solidFill>
                    <a:latin typeface="微软雅黑" panose="020B0503020204020204" pitchFamily="34" charset="-122"/>
                    <a:ea typeface="微软雅黑" panose="020B0503020204020204" pitchFamily="34" charset="-122"/>
                  </a:rPr>
                  <a:t>或者</a:t>
                </a:r>
                <a14:m>
                  <m:oMath xmlns:m="http://schemas.openxmlformats.org/officeDocument/2006/math">
                    <m:nary>
                      <m:naryPr>
                        <m:chr m:val="∏"/>
                        <m:limLoc m:val="subSup"/>
                        <m:supHide m:val="on"/>
                        <m:ctrlPr>
                          <a:rPr lang="zh-CN" altLang="en-US" sz="2400" i="1" dirty="0" smtClean="0">
                            <a:solidFill>
                              <a:srgbClr val="2121FF"/>
                            </a:solidFill>
                            <a:latin typeface="Cambria Math" panose="02040503050406030204" pitchFamily="18" charset="0"/>
                          </a:rPr>
                        </m:ctrlPr>
                      </m:naryPr>
                      <m:sub>
                        <m:r>
                          <m:rPr>
                            <m:brk m:alnAt="9"/>
                          </m:rPr>
                          <a:rPr lang="en-US" altLang="zh-CN" sz="2400" b="0" i="0" dirty="0" smtClean="0">
                            <a:solidFill>
                              <a:srgbClr val="2121FF"/>
                            </a:solidFill>
                            <a:latin typeface="Cambria Math" panose="02040503050406030204" pitchFamily="18" charset="0"/>
                          </a:rPr>
                          <m:t>2</m:t>
                        </m:r>
                        <m:r>
                          <a:rPr lang="en-US" altLang="zh-CN" sz="2400" b="0" i="0" dirty="0" smtClean="0">
                            <a:solidFill>
                              <a:srgbClr val="2121FF"/>
                            </a:solidFill>
                            <a:latin typeface="Cambria Math" panose="02040503050406030204" pitchFamily="18" charset="0"/>
                          </a:rPr>
                          <m:t>,4,5</m:t>
                        </m:r>
                      </m:sub>
                      <m:sup/>
                      <m:e>
                        <m:r>
                          <a:rPr lang="en-US" altLang="zh-CN" sz="2400" b="0" i="0" dirty="0" smtClean="0">
                            <a:solidFill>
                              <a:srgbClr val="2121FF"/>
                            </a:solidFill>
                            <a:latin typeface="Cambria Math" panose="02040503050406030204" pitchFamily="18" charset="0"/>
                          </a:rPr>
                          <m:t>(</m:t>
                        </m:r>
                        <m:r>
                          <m:rPr>
                            <m:sty m:val="p"/>
                          </m:rPr>
                          <a:rPr lang="en-US" altLang="zh-CN" sz="2400" b="0" i="0" dirty="0" smtClean="0">
                            <a:solidFill>
                              <a:srgbClr val="2121FF"/>
                            </a:solidFill>
                            <a:latin typeface="Cambria Math" panose="02040503050406030204" pitchFamily="18" charset="0"/>
                          </a:rPr>
                          <m:t>Studnets</m:t>
                        </m:r>
                        <m:r>
                          <a:rPr lang="en-US" altLang="zh-CN" sz="2400" b="0" i="0" dirty="0" smtClean="0">
                            <a:solidFill>
                              <a:srgbClr val="2121FF"/>
                            </a:solidFill>
                            <a:latin typeface="Cambria Math" panose="02040503050406030204" pitchFamily="18" charset="0"/>
                          </a:rPr>
                          <m:t>)</m:t>
                        </m:r>
                      </m:e>
                    </m:nary>
                  </m:oMath>
                </a14:m>
                <a:endParaRPr lang="en-US" altLang="zh-CN"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184366" y="2177144"/>
                <a:ext cx="9666514" cy="1827231"/>
              </a:xfrm>
              <a:prstGeom prst="rect">
                <a:avLst/>
              </a:prstGeom>
              <a:blipFill rotWithShape="0">
                <a:blip r:embed="rId3"/>
                <a:stretch>
                  <a:fillRect l="-946" r="-126" b="-4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5447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485" y="353493"/>
            <a:ext cx="10154194" cy="5632311"/>
          </a:xfrm>
          <a:prstGeom prst="rect">
            <a:avLst/>
          </a:prstGeom>
        </p:spPr>
        <p:txBody>
          <a:bodyPr wrap="square">
            <a:spAutoFit/>
          </a:bodyPr>
          <a:lstStyle/>
          <a:p>
            <a:pPr algn="just">
              <a:lnSpc>
                <a:spcPct val="150000"/>
              </a:lnSpc>
              <a:spcBef>
                <a:spcPct val="0"/>
              </a:spcBef>
            </a:pPr>
            <a:r>
              <a:rPr lang="en-US" altLang="zh-CN" sz="2400" dirty="0" smtClean="0">
                <a:solidFill>
                  <a:srgbClr val="2121FF"/>
                </a:solidFill>
                <a:latin typeface="微软雅黑" panose="020B0503020204020204" pitchFamily="34" charset="-122"/>
                <a:ea typeface="微软雅黑" panose="020B0503020204020204" pitchFamily="34" charset="-122"/>
              </a:rPr>
              <a:t>3.1.1 </a:t>
            </a:r>
            <a:r>
              <a:rPr lang="zh-CN" altLang="en-US" sz="2400" dirty="0" smtClean="0">
                <a:solidFill>
                  <a:srgbClr val="2121FF"/>
                </a:solidFill>
                <a:latin typeface="微软雅黑" panose="020B0503020204020204" pitchFamily="34" charset="-122"/>
                <a:ea typeface="微软雅黑" panose="020B0503020204020204" pitchFamily="34" charset="-122"/>
              </a:rPr>
              <a:t>关系模型的基本概念</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just">
              <a:lnSpc>
                <a:spcPct val="150000"/>
              </a:lnSpc>
              <a:spcBef>
                <a:spcPct val="0"/>
              </a:spcBef>
            </a:pPr>
            <a:r>
              <a:rPr lang="en-US" altLang="zh-CN" sz="2400" dirty="0" smtClean="0">
                <a:solidFill>
                  <a:srgbClr val="2121FF"/>
                </a:solidFill>
                <a:latin typeface="微软雅黑" panose="020B0503020204020204" pitchFamily="34" charset="-122"/>
                <a:ea typeface="微软雅黑" panose="020B0503020204020204" pitchFamily="34" charset="-122"/>
              </a:rPr>
              <a:t>1.</a:t>
            </a:r>
            <a:r>
              <a:rPr lang="zh-CN" altLang="en-US" sz="2400" dirty="0" smtClean="0">
                <a:solidFill>
                  <a:srgbClr val="D215FF"/>
                </a:solidFill>
                <a:latin typeface="微软雅黑" panose="020B0503020204020204" pitchFamily="34" charset="-122"/>
                <a:ea typeface="微软雅黑" panose="020B0503020204020204" pitchFamily="34" charset="-122"/>
              </a:rPr>
              <a:t>关系模型的数据结构</a:t>
            </a:r>
            <a:r>
              <a:rPr lang="zh-CN" altLang="en-US" sz="2400" dirty="0" smtClean="0">
                <a:solidFill>
                  <a:srgbClr val="2121FF"/>
                </a:solidFill>
                <a:latin typeface="微软雅黑" panose="020B0503020204020204" pitchFamily="34" charset="-122"/>
                <a:ea typeface="微软雅黑" panose="020B0503020204020204" pitchFamily="34" charset="-122"/>
              </a:rPr>
              <a:t>：关系(元组的集合)。 在用户看来，一个关系就是一张二维表。</a:t>
            </a:r>
          </a:p>
          <a:p>
            <a:pPr algn="just">
              <a:lnSpc>
                <a:spcPct val="150000"/>
              </a:lnSpc>
              <a:spcBef>
                <a:spcPct val="0"/>
              </a:spcBef>
            </a:pPr>
            <a:r>
              <a:rPr lang="en-US" altLang="zh-CN" sz="2400" dirty="0" smtClean="0">
                <a:solidFill>
                  <a:srgbClr val="2121FF"/>
                </a:solidFill>
                <a:latin typeface="微软雅黑" panose="020B0503020204020204" pitchFamily="34" charset="-122"/>
                <a:ea typeface="微软雅黑" panose="020B0503020204020204" pitchFamily="34" charset="-122"/>
              </a:rPr>
              <a:t>2.</a:t>
            </a:r>
            <a:r>
              <a:rPr lang="zh-CN" altLang="en-US" sz="2400" dirty="0" smtClean="0">
                <a:solidFill>
                  <a:srgbClr val="D215FF"/>
                </a:solidFill>
                <a:latin typeface="微软雅黑" panose="020B0503020204020204" pitchFamily="34" charset="-122"/>
                <a:ea typeface="微软雅黑" panose="020B0503020204020204" pitchFamily="34" charset="-122"/>
              </a:rPr>
              <a:t>关系模型的数据操作</a:t>
            </a:r>
            <a:r>
              <a:rPr lang="zh-CN" altLang="en-US" sz="2400" dirty="0" smtClean="0">
                <a:solidFill>
                  <a:srgbClr val="2121FF"/>
                </a:solidFill>
                <a:latin typeface="微软雅黑" panose="020B0503020204020204" pitchFamily="34" charset="-122"/>
                <a:ea typeface="微软雅黑" panose="020B0503020204020204" pitchFamily="34" charset="-122"/>
              </a:rPr>
              <a:t>：对关系进行操作，包括更新操作和查询操作，且其操作的对象和结果都是关系（</a:t>
            </a:r>
            <a:r>
              <a:rPr lang="zh-CN" altLang="en-US" sz="2400" dirty="0" smtClean="0">
                <a:solidFill>
                  <a:srgbClr val="FF0000"/>
                </a:solidFill>
                <a:latin typeface="微软雅黑" panose="020B0503020204020204" pitchFamily="34" charset="-122"/>
                <a:ea typeface="微软雅黑" panose="020B0503020204020204" pitchFamily="34" charset="-122"/>
              </a:rPr>
              <a:t>集合</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indent="576000" algn="just">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关系模型中常用的关系操作主要有</a:t>
            </a:r>
            <a:r>
              <a:rPr lang="zh-CN" altLang="en-US" sz="2400" dirty="0" smtClean="0">
                <a:solidFill>
                  <a:srgbClr val="D215FF"/>
                </a:solidFill>
                <a:latin typeface="微软雅黑" panose="020B0503020204020204" pitchFamily="34" charset="-122"/>
                <a:ea typeface="微软雅黑" panose="020B0503020204020204" pitchFamily="34" charset="-122"/>
              </a:rPr>
              <a:t>选择(</a:t>
            </a:r>
            <a:r>
              <a:rPr lang="en-US" altLang="zh-CN" sz="2400" dirty="0" smtClean="0">
                <a:solidFill>
                  <a:srgbClr val="D215FF"/>
                </a:solidFill>
                <a:latin typeface="微软雅黑" panose="020B0503020204020204" pitchFamily="34" charset="-122"/>
                <a:ea typeface="微软雅黑" panose="020B0503020204020204" pitchFamily="34" charset="-122"/>
              </a:rPr>
              <a:t>Select)、</a:t>
            </a:r>
            <a:r>
              <a:rPr lang="zh-CN" altLang="en-US" sz="2400" dirty="0" smtClean="0">
                <a:solidFill>
                  <a:srgbClr val="D215FF"/>
                </a:solidFill>
                <a:latin typeface="微软雅黑" panose="020B0503020204020204" pitchFamily="34" charset="-122"/>
                <a:ea typeface="微软雅黑" panose="020B0503020204020204" pitchFamily="34" charset="-122"/>
              </a:rPr>
              <a:t>投影(</a:t>
            </a:r>
            <a:r>
              <a:rPr lang="en-US" altLang="zh-CN" sz="2400" dirty="0" smtClean="0">
                <a:solidFill>
                  <a:srgbClr val="D215FF"/>
                </a:solidFill>
                <a:latin typeface="微软雅黑" panose="020B0503020204020204" pitchFamily="34" charset="-122"/>
                <a:ea typeface="微软雅黑" panose="020B0503020204020204" pitchFamily="34" charset="-122"/>
              </a:rPr>
              <a:t>Project)、</a:t>
            </a:r>
            <a:r>
              <a:rPr lang="zh-CN" altLang="en-US" sz="2400" dirty="0" smtClean="0">
                <a:solidFill>
                  <a:srgbClr val="D215FF"/>
                </a:solidFill>
                <a:latin typeface="微软雅黑" panose="020B0503020204020204" pitchFamily="34" charset="-122"/>
                <a:ea typeface="微软雅黑" panose="020B0503020204020204" pitchFamily="34" charset="-122"/>
              </a:rPr>
              <a:t>连接 (</a:t>
            </a:r>
            <a:r>
              <a:rPr lang="en-US" altLang="zh-CN" sz="2400" dirty="0" smtClean="0">
                <a:solidFill>
                  <a:srgbClr val="D215FF"/>
                </a:solidFill>
                <a:latin typeface="微软雅黑" panose="020B0503020204020204" pitchFamily="34" charset="-122"/>
                <a:ea typeface="微软雅黑" panose="020B0503020204020204" pitchFamily="34" charset="-122"/>
              </a:rPr>
              <a:t>Join)、</a:t>
            </a:r>
            <a:r>
              <a:rPr lang="zh-CN" altLang="en-US" sz="2400" dirty="0" smtClean="0">
                <a:solidFill>
                  <a:srgbClr val="D215FF"/>
                </a:solidFill>
                <a:latin typeface="微软雅黑" panose="020B0503020204020204" pitchFamily="34" charset="-122"/>
                <a:ea typeface="微软雅黑" panose="020B0503020204020204" pitchFamily="34" charset="-122"/>
              </a:rPr>
              <a:t>除(</a:t>
            </a:r>
            <a:r>
              <a:rPr lang="en-US" altLang="zh-CN" sz="2400" dirty="0" smtClean="0">
                <a:solidFill>
                  <a:srgbClr val="D215FF"/>
                </a:solidFill>
                <a:latin typeface="微软雅黑" panose="020B0503020204020204" pitchFamily="34" charset="-122"/>
                <a:ea typeface="微软雅黑" panose="020B0503020204020204" pitchFamily="34" charset="-122"/>
              </a:rPr>
              <a:t>Division)、</a:t>
            </a:r>
            <a:r>
              <a:rPr lang="zh-CN" altLang="en-US" sz="2400" dirty="0" smtClean="0">
                <a:solidFill>
                  <a:srgbClr val="D215FF"/>
                </a:solidFill>
                <a:latin typeface="微软雅黑" panose="020B0503020204020204" pitchFamily="34" charset="-122"/>
                <a:ea typeface="微软雅黑" panose="020B0503020204020204" pitchFamily="34" charset="-122"/>
              </a:rPr>
              <a:t>并(</a:t>
            </a:r>
            <a:r>
              <a:rPr lang="en-US" altLang="zh-CN" sz="2400" dirty="0" smtClean="0">
                <a:solidFill>
                  <a:srgbClr val="D215FF"/>
                </a:solidFill>
                <a:latin typeface="微软雅黑" panose="020B0503020204020204" pitchFamily="34" charset="-122"/>
                <a:ea typeface="微软雅黑" panose="020B0503020204020204" pitchFamily="34" charset="-122"/>
              </a:rPr>
              <a:t>Union)、</a:t>
            </a:r>
            <a:r>
              <a:rPr lang="zh-CN" altLang="en-US" sz="2400" dirty="0" smtClean="0">
                <a:solidFill>
                  <a:srgbClr val="D215FF"/>
                </a:solidFill>
                <a:latin typeface="微软雅黑" panose="020B0503020204020204" pitchFamily="34" charset="-122"/>
                <a:ea typeface="微软雅黑" panose="020B0503020204020204" pitchFamily="34" charset="-122"/>
              </a:rPr>
              <a:t>交(</a:t>
            </a:r>
            <a:r>
              <a:rPr lang="en-US" altLang="zh-CN" sz="2400" dirty="0" smtClean="0">
                <a:solidFill>
                  <a:srgbClr val="D215FF"/>
                </a:solidFill>
                <a:latin typeface="微软雅黑" panose="020B0503020204020204" pitchFamily="34" charset="-122"/>
                <a:ea typeface="微软雅黑" panose="020B0503020204020204" pitchFamily="34" charset="-122"/>
              </a:rPr>
              <a:t>Intersection)、</a:t>
            </a:r>
            <a:r>
              <a:rPr lang="zh-CN" altLang="en-US" sz="2400" dirty="0" smtClean="0">
                <a:solidFill>
                  <a:srgbClr val="D215FF"/>
                </a:solidFill>
                <a:latin typeface="微软雅黑" panose="020B0503020204020204" pitchFamily="34" charset="-122"/>
                <a:ea typeface="微软雅黑" panose="020B0503020204020204" pitchFamily="34" charset="-122"/>
              </a:rPr>
              <a:t>差(</a:t>
            </a:r>
            <a:r>
              <a:rPr lang="en-US" altLang="zh-CN" sz="2400" dirty="0" smtClean="0">
                <a:solidFill>
                  <a:srgbClr val="D215FF"/>
                </a:solidFill>
                <a:latin typeface="微软雅黑" panose="020B0503020204020204" pitchFamily="34" charset="-122"/>
                <a:ea typeface="微软雅黑" panose="020B0503020204020204" pitchFamily="34" charset="-122"/>
              </a:rPr>
              <a:t>Difference)</a:t>
            </a:r>
            <a:r>
              <a:rPr lang="zh-CN" altLang="en-US" sz="2400" dirty="0" smtClean="0">
                <a:solidFill>
                  <a:srgbClr val="D215FF"/>
                </a:solidFill>
                <a:latin typeface="微软雅黑" panose="020B0503020204020204" pitchFamily="34" charset="-122"/>
                <a:ea typeface="微软雅黑" panose="020B0503020204020204" pitchFamily="34" charset="-122"/>
              </a:rPr>
              <a:t>等查询</a:t>
            </a:r>
            <a:r>
              <a:rPr lang="en-US" altLang="zh-CN" sz="2400" dirty="0" smtClean="0">
                <a:solidFill>
                  <a:srgbClr val="D215FF"/>
                </a:solidFill>
                <a:latin typeface="微软雅黑" panose="020B0503020204020204" pitchFamily="34" charset="-122"/>
                <a:ea typeface="微软雅黑" panose="020B0503020204020204" pitchFamily="34" charset="-122"/>
              </a:rPr>
              <a:t>(Query)</a:t>
            </a:r>
            <a:r>
              <a:rPr lang="zh-CN" altLang="en-US" sz="2400" dirty="0" smtClean="0">
                <a:solidFill>
                  <a:srgbClr val="D215FF"/>
                </a:solidFill>
                <a:latin typeface="微软雅黑" panose="020B0503020204020204" pitchFamily="34" charset="-122"/>
                <a:ea typeface="微软雅黑" panose="020B0503020204020204" pitchFamily="34" charset="-122"/>
              </a:rPr>
              <a:t>和增加(</a:t>
            </a:r>
            <a:r>
              <a:rPr lang="en-US" altLang="zh-CN" sz="2400" dirty="0" smtClean="0">
                <a:solidFill>
                  <a:srgbClr val="D215FF"/>
                </a:solidFill>
                <a:latin typeface="微软雅黑" panose="020B0503020204020204" pitchFamily="34" charset="-122"/>
                <a:ea typeface="微软雅黑" panose="020B0503020204020204" pitchFamily="34" charset="-122"/>
              </a:rPr>
              <a:t>Insert)、</a:t>
            </a:r>
            <a:r>
              <a:rPr lang="zh-CN" altLang="en-US" sz="2400" dirty="0" smtClean="0">
                <a:solidFill>
                  <a:srgbClr val="D215FF"/>
                </a:solidFill>
                <a:latin typeface="微软雅黑" panose="020B0503020204020204" pitchFamily="34" charset="-122"/>
                <a:ea typeface="微软雅黑" panose="020B0503020204020204" pitchFamily="34" charset="-122"/>
              </a:rPr>
              <a:t>删除(</a:t>
            </a:r>
            <a:r>
              <a:rPr lang="en-US" altLang="zh-CN" sz="2400" dirty="0" smtClean="0">
                <a:solidFill>
                  <a:srgbClr val="D215FF"/>
                </a:solidFill>
                <a:latin typeface="微软雅黑" panose="020B0503020204020204" pitchFamily="34" charset="-122"/>
                <a:ea typeface="微软雅黑" panose="020B0503020204020204" pitchFamily="34" charset="-122"/>
              </a:rPr>
              <a:t>Delete)、</a:t>
            </a:r>
            <a:r>
              <a:rPr lang="zh-CN" altLang="en-US" sz="2400" dirty="0" smtClean="0">
                <a:solidFill>
                  <a:srgbClr val="D215FF"/>
                </a:solidFill>
                <a:latin typeface="微软雅黑" panose="020B0503020204020204" pitchFamily="34" charset="-122"/>
                <a:ea typeface="微软雅黑" panose="020B0503020204020204" pitchFamily="34" charset="-122"/>
              </a:rPr>
              <a:t>修改(</a:t>
            </a:r>
            <a:r>
              <a:rPr lang="en-US" altLang="zh-CN" sz="2400" dirty="0" smtClean="0">
                <a:solidFill>
                  <a:srgbClr val="D215FF"/>
                </a:solidFill>
                <a:latin typeface="微软雅黑" panose="020B0503020204020204" pitchFamily="34" charset="-122"/>
                <a:ea typeface="微软雅黑" panose="020B0503020204020204" pitchFamily="34" charset="-122"/>
              </a:rPr>
              <a:t>Update) </a:t>
            </a:r>
            <a:r>
              <a:rPr lang="zh-CN" altLang="en-US" sz="2400" dirty="0" smtClean="0">
                <a:solidFill>
                  <a:srgbClr val="2121FF"/>
                </a:solidFill>
                <a:latin typeface="微软雅黑" panose="020B0503020204020204" pitchFamily="34" charset="-122"/>
                <a:ea typeface="微软雅黑" panose="020B0503020204020204" pitchFamily="34" charset="-122"/>
              </a:rPr>
              <a:t>等更新操作。</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just">
              <a:lnSpc>
                <a:spcPct val="150000"/>
              </a:lnSpc>
              <a:spcBef>
                <a:spcPct val="0"/>
              </a:spcBef>
            </a:pPr>
            <a:r>
              <a:rPr lang="en-US" altLang="zh-CN" sz="2400" dirty="0" smtClean="0">
                <a:solidFill>
                  <a:srgbClr val="2121FF"/>
                </a:solidFill>
                <a:latin typeface="微软雅黑" panose="020B0503020204020204" pitchFamily="34" charset="-122"/>
                <a:ea typeface="微软雅黑" panose="020B0503020204020204" pitchFamily="34" charset="-122"/>
              </a:rPr>
              <a:t>3. </a:t>
            </a:r>
            <a:r>
              <a:rPr lang="zh-CN" altLang="en-US" sz="2400" dirty="0" smtClean="0">
                <a:solidFill>
                  <a:srgbClr val="2121FF"/>
                </a:solidFill>
                <a:latin typeface="微软雅黑" panose="020B0503020204020204" pitchFamily="34" charset="-122"/>
                <a:ea typeface="微软雅黑" panose="020B0503020204020204" pitchFamily="34" charset="-122"/>
              </a:rPr>
              <a:t>关系操作的表示方式：代数方式、逻辑方式以及结合两者特点的方式。每一种表达方式称为一种关系查询语言或关系数据语言。</a:t>
            </a:r>
          </a:p>
        </p:txBody>
      </p:sp>
    </p:spTree>
    <p:extLst>
      <p:ext uri="{BB962C8B-B14F-4D97-AF65-F5344CB8AC3E}">
        <p14:creationId xmlns:p14="http://schemas.microsoft.com/office/powerpoint/2010/main" val="2640719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1149531" y="296091"/>
                <a:ext cx="10162903" cy="3587842"/>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3</a:t>
                </a:r>
                <a:r>
                  <a:rPr lang="zh-CN" altLang="en-US" sz="2400" dirty="0" smtClean="0">
                    <a:solidFill>
                      <a:srgbClr val="2121FF"/>
                    </a:solidFill>
                    <a:latin typeface="微软雅黑" panose="020B0503020204020204" pitchFamily="34" charset="-122"/>
                    <a:ea typeface="微软雅黑" panose="020B0503020204020204" pitchFamily="34" charset="-122"/>
                  </a:rPr>
                  <a:t>）连接运算：从两个关系笛卡尔积中选取满足一定连接条件的元组，记为：</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2121FF"/>
                              </a:solidFill>
                              <a:latin typeface="Cambria Math" panose="02040503050406030204" pitchFamily="18" charset="0"/>
                              <a:ea typeface="Cambria Math" panose="02040503050406030204" pitchFamily="18" charset="0"/>
                            </a:rPr>
                          </m:ctrlPr>
                        </m:funcPr>
                        <m:fName>
                          <m:limLow>
                            <m:limLowPr>
                              <m:ctrlPr>
                                <a:rPr lang="en-US" altLang="zh-CN" sz="2400" b="0" i="1" smtClean="0">
                                  <a:solidFill>
                                    <a:srgbClr val="2121FF"/>
                                  </a:solidFill>
                                  <a:latin typeface="Cambria Math" panose="02040503050406030204" pitchFamily="18" charset="0"/>
                                  <a:ea typeface="Cambria Math" panose="02040503050406030204" pitchFamily="18" charset="0"/>
                                </a:rPr>
                              </m:ctrlPr>
                            </m:limLowPr>
                            <m:e>
                              <m:r>
                                <m:rPr>
                                  <m:sty m:val="p"/>
                                </m:rPr>
                                <a:rPr lang="en-US" altLang="zh-CN" sz="2400" b="0" i="0" smtClean="0">
                                  <a:solidFill>
                                    <a:srgbClr val="2121FF"/>
                                  </a:solidFill>
                                  <a:latin typeface="Cambria Math" panose="02040503050406030204" pitchFamily="18" charset="0"/>
                                  <a:ea typeface="Cambria Math" panose="02040503050406030204" pitchFamily="18" charset="0"/>
                                </a:rPr>
                                <m:t>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S</m:t>
                              </m:r>
                            </m:e>
                            <m:lim>
                              <m:r>
                                <m:rPr>
                                  <m:sty m:val="p"/>
                                </m:rPr>
                                <a:rPr lang="en-US" altLang="zh-CN" sz="2400" b="0" i="0" smtClean="0">
                                  <a:solidFill>
                                    <a:srgbClr val="2121FF"/>
                                  </a:solidFill>
                                  <a:latin typeface="Cambria Math" panose="02040503050406030204" pitchFamily="18" charset="0"/>
                                  <a:ea typeface="Cambria Math" panose="02040503050406030204" pitchFamily="18" charset="0"/>
                                </a:rPr>
                                <m:t>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AθS</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B</m:t>
                              </m:r>
                            </m:lim>
                          </m:limLow>
                        </m:fName>
                        <m:e>
                          <m:r>
                            <a:rPr lang="en-US" altLang="zh-CN" sz="2400" b="0" i="0" smtClean="0">
                              <a:solidFill>
                                <a:srgbClr val="2121FF"/>
                              </a:solidFill>
                              <a:latin typeface="Cambria Math" panose="02040503050406030204" pitchFamily="18" charset="0"/>
                              <a:ea typeface="Cambria Math" panose="02040503050406030204" pitchFamily="18" charset="0"/>
                            </a:rPr>
                            <m:t>=</m:t>
                          </m:r>
                          <m:sSub>
                            <m:sSubPr>
                              <m:ctrlPr>
                                <a:rPr lang="en-US" altLang="zh-CN" sz="2400" b="0" i="1" smtClean="0">
                                  <a:solidFill>
                                    <a:srgbClr val="2121FF"/>
                                  </a:solidFill>
                                  <a:latin typeface="Cambria Math" panose="02040503050406030204" pitchFamily="18" charset="0"/>
                                  <a:ea typeface="Cambria Math" panose="02040503050406030204" pitchFamily="18" charset="0"/>
                                </a:rPr>
                              </m:ctrlPr>
                            </m:sSubPr>
                            <m:e>
                              <m:r>
                                <m:rPr>
                                  <m:sty m:val="p"/>
                                </m:rPr>
                                <a:rPr lang="zh-CN" altLang="en-US" sz="2400" b="0" i="0" smtClean="0">
                                  <a:solidFill>
                                    <a:srgbClr val="2121FF"/>
                                  </a:solidFill>
                                  <a:latin typeface="Cambria Math" panose="02040503050406030204" pitchFamily="18" charset="0"/>
                                  <a:ea typeface="Cambria Math" panose="02040503050406030204" pitchFamily="18" charset="0"/>
                                </a:rPr>
                                <m:t>σ</m:t>
                              </m:r>
                            </m:e>
                            <m:sub>
                              <m:r>
                                <m:rPr>
                                  <m:sty m:val="p"/>
                                </m:rPr>
                                <a:rPr lang="en-US" altLang="zh-CN" sz="2400" b="0" i="0" smtClean="0">
                                  <a:solidFill>
                                    <a:srgbClr val="2121FF"/>
                                  </a:solidFill>
                                  <a:latin typeface="Cambria Math" panose="02040503050406030204" pitchFamily="18" charset="0"/>
                                  <a:ea typeface="Cambria Math" panose="02040503050406030204" pitchFamily="18" charset="0"/>
                                </a:rPr>
                                <m:t>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AθR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B</m:t>
                              </m:r>
                            </m:sub>
                          </m:sSub>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S</m:t>
                          </m:r>
                          <m:r>
                            <a:rPr lang="en-US" altLang="zh-CN" sz="2400" b="0" i="0" smtClean="0">
                              <a:solidFill>
                                <a:srgbClr val="2121FF"/>
                              </a:solidFill>
                              <a:latin typeface="Cambria Math" panose="02040503050406030204" pitchFamily="18" charset="0"/>
                              <a:ea typeface="Cambria Math" panose="02040503050406030204" pitchFamily="18" charset="0"/>
                            </a:rPr>
                            <m:t>)</m:t>
                          </m:r>
                        </m:e>
                      </m:func>
                    </m:oMath>
                  </m:oMathPara>
                </a14:m>
                <a:endParaRPr lang="en-US" altLang="zh-CN" sz="2400" b="0" dirty="0" smtClean="0">
                  <a:solidFill>
                    <a:srgbClr val="2121FF"/>
                  </a:solidFill>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zh-CN" altLang="en-US" sz="2400" i="0" smtClean="0">
                        <a:solidFill>
                          <a:srgbClr val="2121FF"/>
                        </a:solidFill>
                        <a:latin typeface="Cambria Math" panose="02040503050406030204" pitchFamily="18" charset="0"/>
                        <a:ea typeface="Cambria Math" panose="02040503050406030204" pitchFamily="18" charset="0"/>
                      </a:rPr>
                      <m:t>⋈</m:t>
                    </m:r>
                  </m:oMath>
                </a14:m>
                <a:r>
                  <a:rPr lang="zh-CN" altLang="en-US" sz="2400" dirty="0" smtClean="0">
                    <a:solidFill>
                      <a:srgbClr val="2121FF"/>
                    </a:solidFill>
                    <a:latin typeface="微软雅黑" panose="020B0503020204020204" pitchFamily="34" charset="-122"/>
                    <a:ea typeface="微软雅黑" panose="020B0503020204020204" pitchFamily="34" charset="-122"/>
                  </a:rPr>
                  <a:t>是连接运算符，</a:t>
                </a:r>
                <a:r>
                  <a:rPr lang="en-US" altLang="zh-CN" sz="2400" dirty="0" smtClean="0">
                    <a:solidFill>
                      <a:srgbClr val="2121FF"/>
                    </a:solidFill>
                    <a:latin typeface="微软雅黑" panose="020B0503020204020204" pitchFamily="34" charset="-122"/>
                    <a:ea typeface="微软雅黑" panose="020B0503020204020204" pitchFamily="34" charset="-122"/>
                  </a:rPr>
                  <a:t>A</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B</a:t>
                </a:r>
                <a:r>
                  <a:rPr lang="zh-CN" altLang="en-US" sz="2400" dirty="0" smtClean="0">
                    <a:solidFill>
                      <a:srgbClr val="2121FF"/>
                    </a:solidFill>
                    <a:latin typeface="微软雅黑" panose="020B0503020204020204" pitchFamily="34" charset="-122"/>
                    <a:ea typeface="微软雅黑" panose="020B0503020204020204" pitchFamily="34" charset="-122"/>
                  </a:rPr>
                  <a:t>分别为</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S</a:t>
                </a:r>
                <a:r>
                  <a:rPr lang="zh-CN" altLang="en-US" sz="2400" dirty="0" smtClean="0">
                    <a:solidFill>
                      <a:srgbClr val="2121FF"/>
                    </a:solidFill>
                    <a:latin typeface="微软雅黑" panose="020B0503020204020204" pitchFamily="34" charset="-122"/>
                    <a:ea typeface="微软雅黑" panose="020B0503020204020204" pitchFamily="34" charset="-122"/>
                  </a:rPr>
                  <a:t>上度数相等且可比较的属性集；</a:t>
                </a:r>
                <a14:m>
                  <m:oMath xmlns:m="http://schemas.openxmlformats.org/officeDocument/2006/math">
                    <m:r>
                      <m:rPr>
                        <m:sty m:val="p"/>
                      </m:rPr>
                      <a:rPr lang="zh-CN" altLang="en-US" sz="2400" i="0" smtClean="0">
                        <a:solidFill>
                          <a:srgbClr val="2121FF"/>
                        </a:solidFill>
                        <a:latin typeface="Cambria Math" panose="02040503050406030204" pitchFamily="18" charset="0"/>
                        <a:ea typeface="Cambria Math" panose="02040503050406030204" pitchFamily="18" charset="0"/>
                      </a:rPr>
                      <m:t>θ</m:t>
                    </m:r>
                  </m:oMath>
                </a14:m>
                <a:r>
                  <a:rPr lang="zh-CN" altLang="en-US" sz="2400" dirty="0" smtClean="0">
                    <a:solidFill>
                      <a:srgbClr val="2121FF"/>
                    </a:solidFill>
                    <a:latin typeface="微软雅黑" panose="020B0503020204020204" pitchFamily="34" charset="-122"/>
                    <a:ea typeface="微软雅黑" panose="020B0503020204020204" pitchFamily="34" charset="-122"/>
                  </a:rPr>
                  <a:t>是比较</a:t>
                </a:r>
                <a:r>
                  <a:rPr lang="zh-CN" altLang="en-US" sz="2400" dirty="0">
                    <a:solidFill>
                      <a:srgbClr val="2121FF"/>
                    </a:solidFill>
                    <a:latin typeface="微软雅黑" panose="020B0503020204020204" pitchFamily="34" charset="-122"/>
                    <a:ea typeface="微软雅黑" panose="020B0503020204020204" pitchFamily="34" charset="-122"/>
                  </a:rPr>
                  <a:t>运算符；</a:t>
                </a:r>
                <a:r>
                  <a:rPr lang="en-US" altLang="zh-CN" sz="2400" dirty="0" smtClean="0">
                    <a:solidFill>
                      <a:srgbClr val="FF0000"/>
                    </a:solidFill>
                    <a:latin typeface="微软雅黑" panose="020B0503020204020204" pitchFamily="34" charset="-122"/>
                    <a:ea typeface="微软雅黑" panose="020B0503020204020204" pitchFamily="34" charset="-122"/>
                  </a:rPr>
                  <a:t>R.A</a:t>
                </a:r>
                <a14:m>
                  <m:oMath xmlns:m="http://schemas.openxmlformats.org/officeDocument/2006/math">
                    <m:r>
                      <m:rPr>
                        <m:sty m:val="p"/>
                      </m:rPr>
                      <a:rPr lang="zh-CN" altLang="en-US" sz="2400">
                        <a:solidFill>
                          <a:srgbClr val="FF0000"/>
                        </a:solidFill>
                        <a:latin typeface="Cambria Math" panose="02040503050406030204" pitchFamily="18" charset="0"/>
                        <a:ea typeface="微软雅黑" panose="020B0503020204020204" pitchFamily="34" charset="-122"/>
                      </a:rPr>
                      <m:t>θ</m:t>
                    </m:r>
                  </m:oMath>
                </a14:m>
                <a:r>
                  <a:rPr lang="en-US" altLang="zh-CN" sz="2400" dirty="0">
                    <a:solidFill>
                      <a:srgbClr val="FF0000"/>
                    </a:solidFill>
                    <a:latin typeface="微软雅黑" panose="020B0503020204020204" pitchFamily="34" charset="-122"/>
                    <a:ea typeface="微软雅黑" panose="020B0503020204020204" pitchFamily="34" charset="-122"/>
                  </a:rPr>
                  <a:t>S.B</a:t>
                </a:r>
                <a:r>
                  <a:rPr lang="zh-CN" altLang="en-US" sz="2400" dirty="0">
                    <a:solidFill>
                      <a:srgbClr val="2121FF"/>
                    </a:solidFill>
                    <a:latin typeface="微软雅黑" panose="020B0503020204020204" pitchFamily="34" charset="-122"/>
                    <a:ea typeface="微软雅黑" panose="020B0503020204020204" pitchFamily="34" charset="-122"/>
                  </a:rPr>
                  <a:t>是连接条件。</a:t>
                </a:r>
                <a:endParaRPr lang="en-US" altLang="zh-CN" sz="2400" dirty="0">
                  <a:solidFill>
                    <a:srgbClr val="2121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等值连接：</a:t>
                </a:r>
                <a:r>
                  <a:rPr lang="en-US" altLang="zh-CN" sz="2400" dirty="0">
                    <a:solidFill>
                      <a:srgbClr val="2121FF"/>
                    </a:solidFill>
                    <a:latin typeface="微软雅黑" panose="020B0503020204020204" pitchFamily="34" charset="-122"/>
                    <a:ea typeface="微软雅黑" panose="020B0503020204020204" pitchFamily="34" charset="-122"/>
                  </a:rPr>
                  <a:t>θ</a:t>
                </a:r>
                <a:r>
                  <a:rPr lang="zh-CN" altLang="en-US" sz="2400" dirty="0">
                    <a:solidFill>
                      <a:srgbClr val="2121FF"/>
                    </a:solidFill>
                    <a:latin typeface="微软雅黑" panose="020B0503020204020204" pitchFamily="34" charset="-122"/>
                    <a:ea typeface="微软雅黑" panose="020B0503020204020204" pitchFamily="34" charset="-122"/>
                  </a:rPr>
                  <a:t>为=时的情况，而其余的连接统称为非等值连接。</a:t>
                </a:r>
              </a:p>
            </p:txBody>
          </p:sp>
        </mc:Choice>
        <mc:Fallback xmlns="">
          <p:sp>
            <p:nvSpPr>
              <p:cNvPr id="5" name="文本框 4"/>
              <p:cNvSpPr txBox="1">
                <a:spLocks noRot="1" noChangeAspect="1" noMove="1" noResize="1" noEditPoints="1" noAdjustHandles="1" noChangeArrowheads="1" noChangeShapeType="1" noTextEdit="1"/>
              </p:cNvSpPr>
              <p:nvPr/>
            </p:nvSpPr>
            <p:spPr>
              <a:xfrm>
                <a:off x="1149531" y="296091"/>
                <a:ext cx="10162903" cy="3587842"/>
              </a:xfrm>
              <a:prstGeom prst="rect">
                <a:avLst/>
              </a:prstGeom>
              <a:blipFill rotWithShape="0">
                <a:blip r:embed="rId2"/>
                <a:stretch>
                  <a:fillRect l="-960" r="-420" b="-1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1223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750407623"/>
                  </p:ext>
                </p:extLst>
              </p:nvPr>
            </p:nvGraphicFramePr>
            <p:xfrm>
              <a:off x="2920276" y="1658972"/>
              <a:ext cx="2649582" cy="182880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750407623"/>
                  </p:ext>
                </p:extLst>
              </p:nvPr>
            </p:nvGraphicFramePr>
            <p:xfrm>
              <a:off x="2920276" y="1658972"/>
              <a:ext cx="2649582" cy="182880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8333" r="-200690" b="-3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8333" r="-100690" b="-326667"/>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04918" r="-200690" b="-22131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04918" r="-100690" b="-221311"/>
                          </a:stretch>
                        </a:blip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1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125000"/>
                          </a:stretch>
                        </a:blip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410000" r="-200690" b="-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410000" r="-100690" b="-25000"/>
                          </a:stretch>
                        </a:blip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730789191"/>
                  </p:ext>
                </p:extLst>
              </p:nvPr>
            </p:nvGraphicFramePr>
            <p:xfrm>
              <a:off x="6583679" y="1685093"/>
              <a:ext cx="1766388" cy="1463040"/>
            </p:xfrm>
            <a:graphic>
              <a:graphicData uri="http://schemas.openxmlformats.org/drawingml/2006/table">
                <a:tbl>
                  <a:tblPr firstRow="1" bandRow="1">
                    <a:tableStyleId>{5C22544A-7EE6-4342-B048-85BDC9FD1C3A}</a:tableStyleId>
                  </a:tblPr>
                  <a:tblGrid>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rPr>
                            <a:t>15</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730789191"/>
                  </p:ext>
                </p:extLst>
              </p:nvPr>
            </p:nvGraphicFramePr>
            <p:xfrm>
              <a:off x="6583679" y="1685093"/>
              <a:ext cx="1766388" cy="1463040"/>
            </p:xfrm>
            <a:graphic>
              <a:graphicData uri="http://schemas.openxmlformats.org/drawingml/2006/table">
                <a:tbl>
                  <a:tblPr firstRow="1" bandRow="1">
                    <a:tableStyleId>{5C22544A-7EE6-4342-B048-85BDC9FD1C3A}</a:tableStyleId>
                  </a:tblPr>
                  <a:tblGrid>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106557" r="-690" b="-221311"/>
                          </a:stretch>
                        </a:blipFill>
                      </a:tcPr>
                    </a:tc>
                  </a:tr>
                  <a:tr h="365760">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210000" r="-690" b="-125000"/>
                          </a:stretch>
                        </a:blipFill>
                      </a:tcPr>
                    </a:tc>
                  </a:tr>
                  <a:tr h="365760">
                    <a:tc>
                      <a:txBody>
                        <a:bodyPr/>
                        <a:lstStyle/>
                        <a:p>
                          <a:pPr algn="ctr"/>
                          <a:r>
                            <a:rPr lang="en-US" altLang="zh-CN" dirty="0" smtClean="0">
                              <a:solidFill>
                                <a:srgbClr val="6600FF"/>
                              </a:solidFill>
                            </a:rPr>
                            <a:t>15</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310000" r="-690" b="-25000"/>
                          </a:stretch>
                        </a:blipFill>
                      </a:tcPr>
                    </a:tc>
                  </a:tr>
                </a:tbl>
              </a:graphicData>
            </a:graphic>
          </p:graphicFrame>
        </mc:Fallback>
      </mc:AlternateContent>
      <p:sp>
        <p:nvSpPr>
          <p:cNvPr id="7" name="文本框 6"/>
          <p:cNvSpPr txBox="1"/>
          <p:nvPr/>
        </p:nvSpPr>
        <p:spPr>
          <a:xfrm>
            <a:off x="2987042" y="114952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583679" y="122188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2850948858"/>
                  </p:ext>
                </p:extLst>
              </p:nvPr>
            </p:nvGraphicFramePr>
            <p:xfrm>
              <a:off x="4535720" y="4040771"/>
              <a:ext cx="2649585" cy="1828800"/>
            </p:xfrm>
            <a:graphic>
              <a:graphicData uri="http://schemas.openxmlformats.org/drawingml/2006/table">
                <a:tbl>
                  <a:tblPr firstRow="1" bandRow="1">
                    <a:tableStyleId>{5C22544A-7EE6-4342-B048-85BDC9FD1C3A}</a:tableStyleId>
                  </a:tblPr>
                  <a:tblGrid>
                    <a:gridCol w="529917"/>
                    <a:gridCol w="529917"/>
                    <a:gridCol w="529917"/>
                    <a:gridCol w="529917"/>
                    <a:gridCol w="529917"/>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2850948858"/>
                  </p:ext>
                </p:extLst>
              </p:nvPr>
            </p:nvGraphicFramePr>
            <p:xfrm>
              <a:off x="4535720" y="4040771"/>
              <a:ext cx="2649585" cy="1828800"/>
            </p:xfrm>
            <a:graphic>
              <a:graphicData uri="http://schemas.openxmlformats.org/drawingml/2006/table">
                <a:tbl>
                  <a:tblPr firstRow="1" bandRow="1">
                    <a:tableStyleId>{5C22544A-7EE6-4342-B048-85BDC9FD1C3A}</a:tableStyleId>
                  </a:tblPr>
                  <a:tblGrid>
                    <a:gridCol w="529917"/>
                    <a:gridCol w="529917"/>
                    <a:gridCol w="529917"/>
                    <a:gridCol w="529917"/>
                    <a:gridCol w="529917"/>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8333" r="-401149" b="-328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8333" r="-301149" b="-328333"/>
                          </a:stretch>
                        </a:blip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108333" r="-1149" b="-328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4918" r="-401149"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04918" r="-301149" b="-222951"/>
                          </a:stretch>
                        </a:blip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204918" r="-1149" b="-22295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10000" r="-401149" b="-1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10000" r="-301149" b="-12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310000" r="-1149" b="-126667"/>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410000" r="-401149" b="-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410000" r="-301149" b="-26667"/>
                          </a:stretch>
                        </a:blip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410000" r="-1149" b="-26667"/>
                          </a:stretch>
                        </a:blipFill>
                      </a:tcPr>
                    </a:tc>
                  </a:tr>
                </a:tbl>
              </a:graphicData>
            </a:graphic>
          </p:graphicFrame>
        </mc:Fallback>
      </mc:AlternateContent>
      <p:sp>
        <p:nvSpPr>
          <p:cNvPr id="10" name="文本框 9"/>
          <p:cNvSpPr txBox="1"/>
          <p:nvPr/>
        </p:nvSpPr>
        <p:spPr>
          <a:xfrm>
            <a:off x="4437747" y="3593939"/>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连接运算结果</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32413" y="455470"/>
            <a:ext cx="8952412" cy="461665"/>
          </a:xfrm>
          <a:prstGeom prst="rect">
            <a:avLst/>
          </a:prstGeom>
          <a:noFill/>
        </p:spPr>
        <p:txBody>
          <a:bodyPr wrap="square" rtlCol="0">
            <a:spAutoFit/>
          </a:bodyPr>
          <a:lstStyle/>
          <a:p>
            <a:r>
              <a:rPr lang="zh-CN" altLang="en-US" sz="2400" dirty="0" smtClean="0">
                <a:solidFill>
                  <a:srgbClr val="2121FF"/>
                </a:solidFill>
                <a:latin typeface="微软雅黑" panose="020B0503020204020204" pitchFamily="34" charset="-122"/>
                <a:ea typeface="微软雅黑" panose="020B0503020204020204" pitchFamily="34" charset="-122"/>
              </a:rPr>
              <a:t>关系</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smtClean="0">
                <a:solidFill>
                  <a:srgbClr val="2121FF"/>
                </a:solidFill>
                <a:latin typeface="微软雅黑" panose="020B0503020204020204" pitchFamily="34" charset="-122"/>
                <a:ea typeface="微软雅黑" panose="020B0503020204020204" pitchFamily="34" charset="-122"/>
              </a:rPr>
              <a:t>和</a:t>
            </a:r>
            <a:r>
              <a:rPr lang="en-US" altLang="zh-CN" sz="2400" dirty="0" smtClean="0">
                <a:solidFill>
                  <a:srgbClr val="2121FF"/>
                </a:solidFill>
                <a:latin typeface="微软雅黑" panose="020B0503020204020204" pitchFamily="34" charset="-122"/>
                <a:ea typeface="微软雅黑" panose="020B0503020204020204" pitchFamily="34" charset="-122"/>
              </a:rPr>
              <a:t>S</a:t>
            </a:r>
            <a:r>
              <a:rPr lang="zh-CN" altLang="en-US" sz="2400" dirty="0" smtClean="0">
                <a:solidFill>
                  <a:srgbClr val="2121FF"/>
                </a:solidFill>
                <a:latin typeface="微软雅黑" panose="020B0503020204020204" pitchFamily="34" charset="-122"/>
                <a:ea typeface="微软雅黑" panose="020B0503020204020204" pitchFamily="34" charset="-122"/>
              </a:rPr>
              <a:t>在条件</a:t>
            </a:r>
            <a:r>
              <a:rPr lang="en-US" altLang="zh-CN" sz="2400" dirty="0" smtClean="0">
                <a:solidFill>
                  <a:srgbClr val="2121FF"/>
                </a:solidFill>
                <a:latin typeface="微软雅黑" panose="020B0503020204020204" pitchFamily="34" charset="-122"/>
                <a:ea typeface="微软雅黑" panose="020B0503020204020204" pitchFamily="34" charset="-122"/>
              </a:rPr>
              <a:t>C&gt;D</a:t>
            </a:r>
            <a:r>
              <a:rPr lang="zh-CN" altLang="en-US" sz="2400" dirty="0" smtClean="0">
                <a:solidFill>
                  <a:srgbClr val="2121FF"/>
                </a:solidFill>
                <a:latin typeface="微软雅黑" panose="020B0503020204020204" pitchFamily="34" charset="-122"/>
                <a:ea typeface="微软雅黑" panose="020B0503020204020204" pitchFamily="34" charset="-122"/>
              </a:rPr>
              <a:t>下的连接结果为：</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005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992777" y="261258"/>
                <a:ext cx="10049691" cy="4437497"/>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4</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D215FF"/>
                    </a:solidFill>
                    <a:latin typeface="微软雅黑" panose="020B0503020204020204" pitchFamily="34" charset="-122"/>
                    <a:ea typeface="微软雅黑" panose="020B0503020204020204" pitchFamily="34" charset="-122"/>
                  </a:rPr>
                  <a:t>自然</a:t>
                </a:r>
                <a:r>
                  <a:rPr lang="zh-CN" altLang="en-US" sz="2400" dirty="0">
                    <a:solidFill>
                      <a:srgbClr val="D215FF"/>
                    </a:solidFill>
                    <a:latin typeface="微软雅黑" panose="020B0503020204020204" pitchFamily="34" charset="-122"/>
                    <a:ea typeface="微软雅黑" panose="020B0503020204020204" pitchFamily="34" charset="-122"/>
                  </a:rPr>
                  <a:t>连接(</a:t>
                </a:r>
                <a:r>
                  <a:rPr lang="en-US" altLang="zh-CN" sz="2400" dirty="0">
                    <a:solidFill>
                      <a:srgbClr val="D215FF"/>
                    </a:solidFill>
                    <a:latin typeface="微软雅黑" panose="020B0503020204020204" pitchFamily="34" charset="-122"/>
                    <a:ea typeface="微软雅黑" panose="020B0503020204020204" pitchFamily="34" charset="-122"/>
                  </a:rPr>
                  <a:t>Natural join)：</a:t>
                </a:r>
                <a:r>
                  <a:rPr lang="zh-CN" altLang="en-US" sz="2400" dirty="0">
                    <a:solidFill>
                      <a:srgbClr val="2121FF"/>
                    </a:solidFill>
                    <a:latin typeface="微软雅黑" panose="020B0503020204020204" pitchFamily="34" charset="-122"/>
                    <a:ea typeface="微软雅黑" panose="020B0503020204020204" pitchFamily="34" charset="-122"/>
                  </a:rPr>
                  <a:t>两个关系进行连接比较的属性列完全相同的等值连接，且结果关系中没有重复的属性。即若</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具有相同的属性组</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则自然连接可记作： </a:t>
                </a:r>
                <a:endParaRPr lang="en-US" altLang="zh-CN" sz="2400" i="1" dirty="0" smtClean="0">
                  <a:solidFill>
                    <a:srgbClr val="2121FF"/>
                  </a:solidFill>
                  <a:latin typeface="Cambria Math" panose="02040503050406030204" pitchFamily="18" charset="0"/>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zh-CN" altLang="en-US" sz="240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S</m:t>
                      </m:r>
                      <m:r>
                        <a:rPr lang="en-US" altLang="zh-CN" sz="2400" b="0" i="0" smtClean="0">
                          <a:solidFill>
                            <a:srgbClr val="2121FF"/>
                          </a:solidFill>
                          <a:latin typeface="Cambria Math" panose="02040503050406030204" pitchFamily="18" charset="0"/>
                          <a:ea typeface="微软雅黑" panose="020B0503020204020204" pitchFamily="34" charset="-122"/>
                        </a:rPr>
                        <m:t>=</m:t>
                      </m:r>
                      <m:nary>
                        <m:naryPr>
                          <m:chr m:val="∏"/>
                          <m:limLoc m:val="subSup"/>
                          <m:supHide m:val="on"/>
                          <m:ctrlPr>
                            <a:rPr lang="en-US" altLang="zh-CN" sz="2400" b="0" i="1" smtClean="0">
                              <a:solidFill>
                                <a:srgbClr val="2121FF"/>
                              </a:solidFill>
                              <a:latin typeface="Cambria Math" panose="02040503050406030204" pitchFamily="18" charset="0"/>
                              <a:ea typeface="微软雅黑" panose="020B0503020204020204" pitchFamily="34" charset="-122"/>
                            </a:rPr>
                          </m:ctrlPr>
                        </m:naryPr>
                        <m:sub>
                          <m:r>
                            <m:rPr>
                              <m:sty m:val="p"/>
                              <m:brk m:alnAt="9"/>
                            </m:rPr>
                            <a:rPr lang="en-US" altLang="zh-CN" sz="2400" b="0" i="0" smtClean="0">
                              <a:solidFill>
                                <a:srgbClr val="2121FF"/>
                              </a:solidFill>
                              <a:latin typeface="Cambria Math" panose="02040503050406030204" pitchFamily="18" charset="0"/>
                              <a:ea typeface="微软雅黑" panose="020B0503020204020204" pitchFamily="34" charset="-122"/>
                            </a:rPr>
                            <m:t>B</m:t>
                          </m:r>
                        </m:sub>
                        <m:sup/>
                        <m:e>
                          <m:sSub>
                            <m:sSubPr>
                              <m:ctrlPr>
                                <a:rPr lang="en-US" altLang="zh-CN" sz="2400" b="0" i="1" smtClean="0">
                                  <a:solidFill>
                                    <a:srgbClr val="2121FF"/>
                                  </a:solidFill>
                                  <a:latin typeface="Cambria Math" panose="02040503050406030204" pitchFamily="18" charset="0"/>
                                  <a:ea typeface="微软雅黑" panose="020B0503020204020204" pitchFamily="34" charset="-122"/>
                                </a:rPr>
                              </m:ctrlPr>
                            </m:sSubPr>
                            <m:e>
                              <m:r>
                                <m:rPr>
                                  <m:sty m:val="p"/>
                                </m:rPr>
                                <a:rPr lang="zh-CN" altLang="en-US" sz="2400" b="0" i="0" smtClean="0">
                                  <a:solidFill>
                                    <a:srgbClr val="2121FF"/>
                                  </a:solidFill>
                                  <a:latin typeface="Cambria Math" panose="02040503050406030204" pitchFamily="18" charset="0"/>
                                  <a:ea typeface="微软雅黑" panose="020B0503020204020204" pitchFamily="34" charset="-122"/>
                                </a:rPr>
                                <m:t>σ</m:t>
                              </m:r>
                            </m:e>
                            <m:sub>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A</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S</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B</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S</m:t>
                              </m:r>
                              <m:r>
                                <a:rPr lang="en-US" altLang="zh-CN" sz="2400" b="0" i="0" smtClean="0">
                                  <a:solidFill>
                                    <a:srgbClr val="2121FF"/>
                                  </a:solidFill>
                                  <a:latin typeface="Cambria Math" panose="02040503050406030204" pitchFamily="18" charset="0"/>
                                  <a:ea typeface="微软雅黑" panose="020B0503020204020204" pitchFamily="34" charset="-122"/>
                                </a:rPr>
                                <m:t>)</m:t>
                              </m:r>
                            </m:sub>
                          </m:sSub>
                        </m:e>
                      </m:nary>
                    </m:oMath>
                  </m:oMathPara>
                </a14:m>
                <a:endParaRPr lang="zh-CN" altLang="en-US"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其中</a:t>
                </a:r>
                <a:r>
                  <a:rPr lang="zh-CN" altLang="en-US" sz="2400" dirty="0">
                    <a:solidFill>
                      <a:srgbClr val="2121FF"/>
                    </a:solidFill>
                    <a:latin typeface="微软雅黑" panose="020B0503020204020204" pitchFamily="34" charset="-122"/>
                    <a:ea typeface="微软雅黑" panose="020B0503020204020204" pitchFamily="34" charset="-122"/>
                  </a:rPr>
                  <a:t>集合</a:t>
                </a:r>
                <a:r>
                  <a:rPr lang="en-US" altLang="zh-CN" sz="2400" dirty="0">
                    <a:solidFill>
                      <a:srgbClr val="2121FF"/>
                    </a:solidFill>
                    <a:latin typeface="微软雅黑" panose="020B0503020204020204" pitchFamily="34" charset="-122"/>
                    <a:ea typeface="微软雅黑" panose="020B0503020204020204" pitchFamily="34" charset="-122"/>
                  </a:rPr>
                  <a:t>B</a:t>
                </a:r>
                <a:r>
                  <a:rPr lang="zh-CN" altLang="en-US" sz="2400" dirty="0">
                    <a:solidFill>
                      <a:srgbClr val="2121FF"/>
                    </a:solidFill>
                    <a:latin typeface="微软雅黑" panose="020B0503020204020204" pitchFamily="34" charset="-122"/>
                    <a:ea typeface="微软雅黑" panose="020B0503020204020204" pitchFamily="34" charset="-122"/>
                  </a:rPr>
                  <a:t>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属性的并集</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indent="576000">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自然</a:t>
                </a:r>
                <a:r>
                  <a:rPr lang="zh-CN" altLang="en-US" sz="2400" dirty="0">
                    <a:solidFill>
                      <a:srgbClr val="2121FF"/>
                    </a:solidFill>
                    <a:latin typeface="微软雅黑" panose="020B0503020204020204" pitchFamily="34" charset="-122"/>
                    <a:ea typeface="微软雅黑" panose="020B0503020204020204" pitchFamily="34" charset="-122"/>
                  </a:rPr>
                  <a:t>连接是同时从行和列的角度进行运算，是最有用的等值连接。以后若无特殊说明，其连接均指自然连接</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992777" y="261258"/>
                <a:ext cx="10049691" cy="4437497"/>
              </a:xfrm>
              <a:prstGeom prst="rect">
                <a:avLst/>
              </a:prstGeom>
              <a:blipFill rotWithShape="0">
                <a:blip r:embed="rId2"/>
                <a:stretch>
                  <a:fillRect l="-971" r="-546" b="-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8925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2777" y="261258"/>
            <a:ext cx="10049691" cy="3416320"/>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4</a:t>
            </a:r>
            <a:r>
              <a:rPr lang="zh-CN" altLang="en-US" sz="2400" dirty="0" smtClean="0">
                <a:solidFill>
                  <a:srgbClr val="2121FF"/>
                </a:solidFill>
                <a:latin typeface="微软雅黑" panose="020B0503020204020204" pitchFamily="34" charset="-122"/>
                <a:ea typeface="微软雅黑" panose="020B0503020204020204" pitchFamily="34" charset="-122"/>
              </a:rPr>
              <a:t>）自然</a:t>
            </a:r>
            <a:r>
              <a:rPr lang="zh-CN" altLang="en-US" sz="2400" dirty="0">
                <a:solidFill>
                  <a:srgbClr val="2121FF"/>
                </a:solidFill>
                <a:latin typeface="微软雅黑" panose="020B0503020204020204" pitchFamily="34" charset="-122"/>
                <a:ea typeface="微软雅黑" panose="020B0503020204020204" pitchFamily="34" charset="-122"/>
              </a:rPr>
              <a:t>连接(</a:t>
            </a:r>
            <a:r>
              <a:rPr lang="en-US" altLang="zh-CN" sz="2400" dirty="0">
                <a:solidFill>
                  <a:srgbClr val="2121FF"/>
                </a:solidFill>
                <a:latin typeface="微软雅黑" panose="020B0503020204020204" pitchFamily="34" charset="-122"/>
                <a:ea typeface="微软雅黑" panose="020B0503020204020204" pitchFamily="34" charset="-122"/>
              </a:rPr>
              <a:t>Natural join)：</a:t>
            </a:r>
            <a:r>
              <a:rPr lang="zh-CN" altLang="en-US" sz="2400" dirty="0">
                <a:solidFill>
                  <a:srgbClr val="2121FF"/>
                </a:solidFill>
                <a:latin typeface="微软雅黑" panose="020B0503020204020204" pitchFamily="34" charset="-122"/>
                <a:ea typeface="微软雅黑" panose="020B0503020204020204" pitchFamily="34" charset="-122"/>
              </a:rPr>
              <a:t>两个关系进行连接比较的属性列完全相同的等值连接，且结果关系中没有重复的属性。即若</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具有相同的属性组</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则自然连接可记作： </a:t>
            </a: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其中</a:t>
            </a:r>
            <a:r>
              <a:rPr lang="zh-CN" altLang="en-US" sz="2400" dirty="0">
                <a:solidFill>
                  <a:srgbClr val="2121FF"/>
                </a:solidFill>
                <a:latin typeface="微软雅黑" panose="020B0503020204020204" pitchFamily="34" charset="-122"/>
                <a:ea typeface="微软雅黑" panose="020B0503020204020204" pitchFamily="34" charset="-122"/>
              </a:rPr>
              <a:t>集合</a:t>
            </a:r>
            <a:r>
              <a:rPr lang="en-US" altLang="zh-CN" sz="2400" dirty="0">
                <a:solidFill>
                  <a:srgbClr val="2121FF"/>
                </a:solidFill>
                <a:latin typeface="微软雅黑" panose="020B0503020204020204" pitchFamily="34" charset="-122"/>
                <a:ea typeface="微软雅黑" panose="020B0503020204020204" pitchFamily="34" charset="-122"/>
              </a:rPr>
              <a:t>B</a:t>
            </a:r>
            <a:r>
              <a:rPr lang="zh-CN" altLang="en-US" sz="2400" dirty="0">
                <a:solidFill>
                  <a:srgbClr val="2121FF"/>
                </a:solidFill>
                <a:latin typeface="微软雅黑" panose="020B0503020204020204" pitchFamily="34" charset="-122"/>
                <a:ea typeface="微软雅黑" panose="020B0503020204020204" pitchFamily="34" charset="-122"/>
              </a:rPr>
              <a:t>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属性的并集</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自然</a:t>
            </a:r>
            <a:r>
              <a:rPr lang="zh-CN" altLang="en-US" sz="2400" dirty="0">
                <a:solidFill>
                  <a:srgbClr val="2121FF"/>
                </a:solidFill>
                <a:latin typeface="微软雅黑" panose="020B0503020204020204" pitchFamily="34" charset="-122"/>
                <a:ea typeface="微软雅黑" panose="020B0503020204020204" pitchFamily="34" charset="-122"/>
              </a:rPr>
              <a:t>连接是同时从行和列的角度进行运算，是最有用的等值连接。以后若无特殊说明，其连接均指自然连接</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06737552"/>
                  </p:ext>
                </p:extLst>
              </p:nvPr>
            </p:nvGraphicFramePr>
            <p:xfrm>
              <a:off x="2920276" y="3165557"/>
              <a:ext cx="2649582" cy="182880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06737552"/>
                  </p:ext>
                </p:extLst>
              </p:nvPr>
            </p:nvGraphicFramePr>
            <p:xfrm>
              <a:off x="2920276" y="3165557"/>
              <a:ext cx="2649582" cy="182880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8333" r="-200690" b="-3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8333" r="-100690" b="-326667"/>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04918" r="-200690" b="-22131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04918" r="-100690" b="-221311"/>
                          </a:stretch>
                        </a:blip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1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125000"/>
                          </a:stretch>
                        </a:blip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410000" r="-200690" b="-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410000" r="-100690" b="-25000"/>
                          </a:stretch>
                        </a:blip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084861516"/>
                  </p:ext>
                </p:extLst>
              </p:nvPr>
            </p:nvGraphicFramePr>
            <p:xfrm>
              <a:off x="6583679" y="3191678"/>
              <a:ext cx="1766388" cy="1828800"/>
            </p:xfrm>
            <a:graphic>
              <a:graphicData uri="http://schemas.openxmlformats.org/drawingml/2006/table">
                <a:tbl>
                  <a:tblPr firstRow="1" bandRow="1">
                    <a:tableStyleId>{5C22544A-7EE6-4342-B048-85BDC9FD1C3A}</a:tableStyleId>
                  </a:tblPr>
                  <a:tblGrid>
                    <a:gridCol w="588796"/>
                    <a:gridCol w="588796"/>
                    <a:gridCol w="588796"/>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084861516"/>
                  </p:ext>
                </p:extLst>
              </p:nvPr>
            </p:nvGraphicFramePr>
            <p:xfrm>
              <a:off x="6583679" y="3191678"/>
              <a:ext cx="1766388" cy="1828800"/>
            </p:xfrm>
            <a:graphic>
              <a:graphicData uri="http://schemas.openxmlformats.org/drawingml/2006/table">
                <a:tbl>
                  <a:tblPr firstRow="1" bandRow="1">
                    <a:tableStyleId>{5C22544A-7EE6-4342-B048-85BDC9FD1C3A}</a:tableStyleId>
                  </a:tblPr>
                  <a:tblGrid>
                    <a:gridCol w="588796"/>
                    <a:gridCol w="588796"/>
                    <a:gridCol w="588796"/>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 t="-108333" r="-201031" b="-328333"/>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98969" t="-108333" r="-1031" b="-328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 t="-204918" r="-201031" b="-222951"/>
                          </a:stretch>
                        </a:blip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98969" t="-204918" r="-1031" b="-22295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 t="-310000" r="-201031" b="-126667"/>
                          </a:stretch>
                        </a:blip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98969" t="-310000" r="-1031" b="-126667"/>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 t="-410000" r="-201031" b="-26667"/>
                          </a:stretch>
                        </a:blip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98969" t="-410000" r="-1031" b="-26667"/>
                          </a:stretch>
                        </a:blipFill>
                      </a:tcPr>
                    </a:tc>
                  </a:tr>
                </a:tbl>
              </a:graphicData>
            </a:graphic>
          </p:graphicFrame>
        </mc:Fallback>
      </mc:AlternateContent>
      <p:sp>
        <p:nvSpPr>
          <p:cNvPr id="6" name="文本框 5"/>
          <p:cNvSpPr txBox="1"/>
          <p:nvPr/>
        </p:nvSpPr>
        <p:spPr>
          <a:xfrm>
            <a:off x="2987042" y="2656111"/>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583679" y="2728474"/>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947487129"/>
                  </p:ext>
                </p:extLst>
              </p:nvPr>
            </p:nvGraphicFramePr>
            <p:xfrm>
              <a:off x="4535720" y="5547356"/>
              <a:ext cx="2119668" cy="1463040"/>
            </p:xfrm>
            <a:graphic>
              <a:graphicData uri="http://schemas.openxmlformats.org/drawingml/2006/table">
                <a:tbl>
                  <a:tblPr firstRow="1" bandRow="1">
                    <a:tableStyleId>{5C22544A-7EE6-4342-B048-85BDC9FD1C3A}</a:tableStyleId>
                  </a:tblPr>
                  <a:tblGrid>
                    <a:gridCol w="529917"/>
                    <a:gridCol w="529917"/>
                    <a:gridCol w="529917"/>
                    <a:gridCol w="529917"/>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947487129"/>
                  </p:ext>
                </p:extLst>
              </p:nvPr>
            </p:nvGraphicFramePr>
            <p:xfrm>
              <a:off x="4535720" y="5547356"/>
              <a:ext cx="2119668" cy="1463040"/>
            </p:xfrm>
            <a:graphic>
              <a:graphicData uri="http://schemas.openxmlformats.org/drawingml/2006/table">
                <a:tbl>
                  <a:tblPr firstRow="1" bandRow="1">
                    <a:tableStyleId>{5C22544A-7EE6-4342-B048-85BDC9FD1C3A}</a:tableStyleId>
                  </a:tblPr>
                  <a:tblGrid>
                    <a:gridCol w="529917"/>
                    <a:gridCol w="529917"/>
                    <a:gridCol w="529917"/>
                    <a:gridCol w="529917"/>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4918" r="-301149"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4918" r="-201149" b="-222951"/>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104918" r="-1149" b="-22295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8333" r="-301149" b="-1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08333" r="-201149" b="-126667"/>
                          </a:stretch>
                        </a:blip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208333" r="-1149" b="-126667"/>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08333" r="-301149" b="-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08333" r="-201149" b="-2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308333" r="-1149" b="-26667"/>
                          </a:stretch>
                        </a:blipFill>
                      </a:tcPr>
                    </a:tc>
                  </a:tr>
                </a:tbl>
              </a:graphicData>
            </a:graphic>
          </p:graphicFrame>
        </mc:Fallback>
      </mc:AlternateContent>
      <p:sp>
        <p:nvSpPr>
          <p:cNvPr id="9" name="文本框 8"/>
          <p:cNvSpPr txBox="1"/>
          <p:nvPr/>
        </p:nvSpPr>
        <p:spPr>
          <a:xfrm>
            <a:off x="4437747" y="5100524"/>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自然连接运算结果</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8476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5656" y="448342"/>
            <a:ext cx="10110651" cy="5632311"/>
          </a:xfrm>
          <a:prstGeom prst="rect">
            <a:avLst/>
          </a:prstGeom>
        </p:spPr>
        <p:txBody>
          <a:bodyPr wrap="square">
            <a:spAutoFit/>
          </a:bodyPr>
          <a:lstStyle/>
          <a:p>
            <a:pPr>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5</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D215FF"/>
                </a:solidFill>
                <a:latin typeface="微软雅黑" panose="020B0503020204020204" pitchFamily="34" charset="-122"/>
                <a:ea typeface="微软雅黑" panose="020B0503020204020204" pitchFamily="34" charset="-122"/>
              </a:rPr>
              <a:t>除法</a:t>
            </a:r>
            <a:r>
              <a:rPr lang="zh-CN" altLang="en-US" sz="2400" dirty="0">
                <a:solidFill>
                  <a:srgbClr val="D215FF"/>
                </a:solidFill>
                <a:latin typeface="微软雅黑" panose="020B0503020204020204" pitchFamily="34" charset="-122"/>
                <a:ea typeface="微软雅黑" panose="020B0503020204020204" pitchFamily="34" charset="-122"/>
              </a:rPr>
              <a:t>运算(</a:t>
            </a:r>
            <a:r>
              <a:rPr lang="en-US" altLang="zh-CN" sz="2400" dirty="0">
                <a:solidFill>
                  <a:srgbClr val="D215FF"/>
                </a:solidFill>
                <a:latin typeface="微软雅黑" panose="020B0503020204020204" pitchFamily="34" charset="-122"/>
                <a:ea typeface="微软雅黑" panose="020B0503020204020204" pitchFamily="34" charset="-122"/>
              </a:rPr>
              <a:t>Division)：</a:t>
            </a:r>
            <a:r>
              <a:rPr lang="zh-CN" altLang="en-US" sz="2400" dirty="0">
                <a:solidFill>
                  <a:srgbClr val="2121FF"/>
                </a:solidFill>
                <a:latin typeface="微软雅黑" panose="020B0503020204020204" pitchFamily="34" charset="-122"/>
                <a:ea typeface="微软雅黑" panose="020B0503020204020204" pitchFamily="34" charset="-122"/>
              </a:rPr>
              <a:t>设关系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的度数分别为</a:t>
            </a:r>
            <a:r>
              <a:rPr lang="en-US" altLang="zh-CN" sz="24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m(n</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0)，</a:t>
            </a:r>
            <a:r>
              <a:rPr lang="zh-CN" altLang="en-US" sz="2400" dirty="0">
                <a:solidFill>
                  <a:srgbClr val="2121FF"/>
                </a:solidFill>
                <a:latin typeface="微软雅黑" panose="020B0503020204020204" pitchFamily="34" charset="-122"/>
                <a:ea typeface="微软雅黑" panose="020B0503020204020204" pitchFamily="34" charset="-122"/>
              </a:rPr>
              <a:t>那么</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是一个度数为(</a:t>
            </a:r>
            <a:r>
              <a:rPr lang="en-US" altLang="zh-CN" sz="2400" dirty="0" err="1">
                <a:solidFill>
                  <a:srgbClr val="2121FF"/>
                </a:solidFill>
                <a:latin typeface="微软雅黑" panose="020B0503020204020204" pitchFamily="34" charset="-122"/>
                <a:ea typeface="微软雅黑" panose="020B0503020204020204" pitchFamily="34" charset="-122"/>
              </a:rPr>
              <a:t>n</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的关系，它满足下列条件：</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中的每个元组</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中每个元组</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所组成的元组(</a:t>
            </a:r>
            <a:r>
              <a:rPr lang="en-US" altLang="zh-CN" sz="2400" dirty="0" err="1">
                <a:solidFill>
                  <a:srgbClr val="2121FF"/>
                </a:solidFill>
                <a:latin typeface="微软雅黑" panose="020B0503020204020204" pitchFamily="34" charset="-122"/>
                <a:ea typeface="微软雅黑" panose="020B0503020204020204" pitchFamily="34" charset="-122"/>
              </a:rPr>
              <a:t>t,u</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必在关系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a:t>
            </a:r>
            <a:r>
              <a:rPr lang="zh-CN" altLang="en-US" sz="2400" dirty="0" smtClean="0">
                <a:solidFill>
                  <a:srgbClr val="2121FF"/>
                </a:solidFill>
                <a:latin typeface="微软雅黑" panose="020B0503020204020204" pitchFamily="34" charset="-122"/>
                <a:ea typeface="微软雅黑" panose="020B0503020204020204" pitchFamily="34" charset="-122"/>
              </a:rPr>
              <a:t>。假设</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的属性为</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中的后</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个属性，则</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的具体计算过程如下：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2121FF"/>
                </a:solidFill>
                <a:latin typeface="微软雅黑" panose="020B0503020204020204" pitchFamily="34" charset="-122"/>
                <a:ea typeface="微软雅黑" panose="020B0503020204020204" pitchFamily="34" charset="-122"/>
              </a:rPr>
              <a:t>1,2,…,n-m</a:t>
            </a:r>
            <a:r>
              <a:rPr lang="en-US" altLang="zh-CN" sz="2400" dirty="0">
                <a:solidFill>
                  <a:srgbClr val="2121FF"/>
                </a:solidFill>
                <a:latin typeface="微软雅黑" panose="020B0503020204020204" pitchFamily="34" charset="-122"/>
                <a:ea typeface="微软雅黑" panose="020B0503020204020204" pitchFamily="34" charset="-122"/>
              </a:rPr>
              <a:t>(R)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W＝(T×S)</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即计算</a:t>
            </a:r>
            <a:r>
              <a:rPr lang="en-US" altLang="zh-CN" sz="2400" dirty="0">
                <a:solidFill>
                  <a:srgbClr val="2121FF"/>
                </a:solidFill>
                <a:latin typeface="微软雅黑" panose="020B0503020204020204" pitchFamily="34" charset="-122"/>
                <a:ea typeface="微软雅黑" panose="020B0503020204020204" pitchFamily="34" charset="-122"/>
              </a:rPr>
              <a:t>T×S</a:t>
            </a:r>
            <a:r>
              <a:rPr lang="zh-CN" altLang="en-US" sz="2400" dirty="0">
                <a:solidFill>
                  <a:srgbClr val="2121FF"/>
                </a:solidFill>
                <a:latin typeface="微软雅黑" panose="020B0503020204020204" pitchFamily="34" charset="-122"/>
                <a:ea typeface="微软雅黑" panose="020B0503020204020204" pitchFamily="34" charset="-122"/>
              </a:rPr>
              <a:t>中但不在</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中的元组)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3</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V＝</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2121FF"/>
                </a:solidFill>
                <a:latin typeface="微软雅黑" panose="020B0503020204020204" pitchFamily="34" charset="-122"/>
                <a:ea typeface="微软雅黑" panose="020B0503020204020204" pitchFamily="34" charset="-122"/>
              </a:rPr>
              <a:t>1,2,…,n-m</a:t>
            </a:r>
            <a:r>
              <a:rPr lang="en-US" altLang="zh-CN" sz="2400" dirty="0">
                <a:solidFill>
                  <a:srgbClr val="2121FF"/>
                </a:solidFill>
                <a:latin typeface="微软雅黑" panose="020B0503020204020204" pitchFamily="34" charset="-122"/>
                <a:ea typeface="微软雅黑" panose="020B0503020204020204" pitchFamily="34" charset="-122"/>
              </a:rPr>
              <a:t>(W)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4</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R÷S＝T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2121FF"/>
                </a:solidFill>
                <a:latin typeface="微软雅黑" panose="020B0503020204020204" pitchFamily="34" charset="-122"/>
                <a:ea typeface="微软雅黑" panose="020B0503020204020204" pitchFamily="34" charset="-122"/>
              </a:rPr>
              <a:t>V</a:t>
            </a:r>
          </a:p>
          <a:p>
            <a:pPr indent="576000">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除法运算：除法运算是一个复合的二目运算，除法运算是“笛卡尔积”运算的逆运算</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24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120981723"/>
                  </p:ext>
                </p:extLst>
              </p:nvPr>
            </p:nvGraphicFramePr>
            <p:xfrm>
              <a:off x="5454468" y="4981302"/>
              <a:ext cx="1766388" cy="1463040"/>
            </p:xfrm>
            <a:graphic>
              <a:graphicData uri="http://schemas.openxmlformats.org/drawingml/2006/table">
                <a:tbl>
                  <a:tblPr firstRow="1" bandRow="1">
                    <a:tableStyleId>{5C22544A-7EE6-4342-B048-85BDC9FD1C3A}</a:tableStyleId>
                  </a:tblPr>
                  <a:tblGrid>
                    <a:gridCol w="883194"/>
                    <a:gridCol w="883194"/>
                  </a:tblGrid>
                  <a:tr h="352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A</a:t>
                          </a:r>
                          <a:endParaRPr lang="zh-CN" altLang="en-US" b="0" dirty="0" smtClean="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B</a:t>
                          </a:r>
                          <a:endParaRPr lang="zh-CN" altLang="en-US" b="0" dirty="0" smtClean="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120981723"/>
                  </p:ext>
                </p:extLst>
              </p:nvPr>
            </p:nvGraphicFramePr>
            <p:xfrm>
              <a:off x="5454468" y="4981302"/>
              <a:ext cx="1766388" cy="1463040"/>
            </p:xfrm>
            <a:graphic>
              <a:graphicData uri="http://schemas.openxmlformats.org/drawingml/2006/table">
                <a:tbl>
                  <a:tblPr firstRow="1" bandRow="1">
                    <a:tableStyleId>{5C22544A-7EE6-4342-B048-85BDC9FD1C3A}</a:tableStyleId>
                  </a:tblPr>
                  <a:tblGrid>
                    <a:gridCol w="883194"/>
                    <a:gridCol w="883194"/>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A</a:t>
                          </a:r>
                          <a:endParaRPr lang="zh-CN" altLang="en-US" b="0" dirty="0" smtClean="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B</a:t>
                          </a:r>
                          <a:endParaRPr lang="zh-CN" altLang="en-US" b="0" dirty="0" smtClean="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69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69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690" t="-3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56523653"/>
                  </p:ext>
                </p:extLst>
              </p:nvPr>
            </p:nvGraphicFramePr>
            <p:xfrm>
              <a:off x="6695441" y="2131139"/>
              <a:ext cx="1766388" cy="1097280"/>
            </p:xfrm>
            <a:graphic>
              <a:graphicData uri="http://schemas.openxmlformats.org/drawingml/2006/table">
                <a:tbl>
                  <a:tblPr firstRow="1" bandRow="1">
                    <a:tableStyleId>{5C22544A-7EE6-4342-B048-85BDC9FD1C3A}</a:tableStyleId>
                  </a:tblPr>
                  <a:tblGrid>
                    <a:gridCol w="883194"/>
                    <a:gridCol w="883194"/>
                  </a:tblGrid>
                  <a:tr h="352974">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56523653"/>
                  </p:ext>
                </p:extLst>
              </p:nvPr>
            </p:nvGraphicFramePr>
            <p:xfrm>
              <a:off x="6695441" y="2131139"/>
              <a:ext cx="1766388" cy="1097280"/>
            </p:xfrm>
            <a:graphic>
              <a:graphicData uri="http://schemas.openxmlformats.org/drawingml/2006/table">
                <a:tbl>
                  <a:tblPr firstRow="1" bandRow="1">
                    <a:tableStyleId>{5C22544A-7EE6-4342-B048-85BDC9FD1C3A}</a:tableStyleId>
                  </a:tblPr>
                  <a:tblGrid>
                    <a:gridCol w="883194"/>
                    <a:gridCol w="883194"/>
                  </a:tblGrid>
                  <a:tr h="365760">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06557" r="-10000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106557" r="-690" b="-101639"/>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2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2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796958558"/>
                  </p:ext>
                </p:extLst>
              </p:nvPr>
            </p:nvGraphicFramePr>
            <p:xfrm>
              <a:off x="2119088" y="1591214"/>
              <a:ext cx="3532776" cy="2560320"/>
            </p:xfrm>
            <a:graphic>
              <a:graphicData uri="http://schemas.openxmlformats.org/drawingml/2006/table">
                <a:tbl>
                  <a:tblPr firstRow="1" bandRow="1">
                    <a:tableStyleId>{5C22544A-7EE6-4342-B048-85BDC9FD1C3A}</a:tableStyleId>
                  </a:tblPr>
                  <a:tblGrid>
                    <a:gridCol w="883194"/>
                    <a:gridCol w="883194"/>
                    <a:gridCol w="883194"/>
                    <a:gridCol w="883194"/>
                  </a:tblGrid>
                  <a:tr h="352974">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796958558"/>
                  </p:ext>
                </p:extLst>
              </p:nvPr>
            </p:nvGraphicFramePr>
            <p:xfrm>
              <a:off x="2119088" y="1591214"/>
              <a:ext cx="3532776" cy="2560320"/>
            </p:xfrm>
            <a:graphic>
              <a:graphicData uri="http://schemas.openxmlformats.org/drawingml/2006/table">
                <a:tbl>
                  <a:tblPr firstRow="1" bandRow="1">
                    <a:tableStyleId>{5C22544A-7EE6-4342-B048-85BDC9FD1C3A}</a:tableStyleId>
                  </a:tblPr>
                  <a:tblGrid>
                    <a:gridCol w="883194"/>
                    <a:gridCol w="883194"/>
                    <a:gridCol w="883194"/>
                    <a:gridCol w="883194"/>
                  </a:tblGrid>
                  <a:tr h="365760">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8333" r="-301379" b="-5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9315" t="-108333" r="-199315" b="-5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690" t="-108333" r="-100690" b="-5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690" t="-108333" r="-690" b="-505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8333" r="-301379" b="-4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9315" t="-208333" r="-199315" b="-4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690" t="-208333" r="-100690" b="-4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690" t="-208333" r="-690" b="-405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03279" r="-301379" b="-2983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9315" t="-303279" r="-199315" b="-2983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690" t="-303279" r="-100690" b="-2983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690" t="-303279" r="-690" b="-29836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410000" r="-301379" b="-2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9315" t="-410000" r="-199315" b="-2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690" t="-410000" r="-100690" b="-2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690" t="-410000" r="-690" b="-2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510000" r="-301379"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9315" t="-510000" r="-199315"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690" t="-5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690" t="-5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610000" r="-3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9315" t="-610000" r="-199315"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690" t="-6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690" t="-610000" r="-690" b="-3333"/>
                          </a:stretch>
                        </a:blipFill>
                      </a:tcPr>
                    </a:tc>
                  </a:tr>
                </a:tbl>
              </a:graphicData>
            </a:graphic>
          </p:graphicFrame>
        </mc:Fallback>
      </mc:AlternateContent>
      <p:sp>
        <p:nvSpPr>
          <p:cNvPr id="6" name="文本框 5"/>
          <p:cNvSpPr txBox="1"/>
          <p:nvPr/>
        </p:nvSpPr>
        <p:spPr>
          <a:xfrm>
            <a:off x="2474687" y="1159260"/>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236791" y="1756670"/>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934856" y="4547772"/>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T</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1210490" y="384200"/>
                <a:ext cx="9649097" cy="679545"/>
              </a:xfrm>
              <a:prstGeom prst="rect">
                <a:avLst/>
              </a:prstGeom>
              <a:noFill/>
            </p:spPr>
            <p:txBody>
              <a:bodyPr wrap="square" rtlCol="0">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1</a:t>
                </a:r>
                <a:r>
                  <a:rPr lang="zh-CN" altLang="en-US" sz="2400" dirty="0" smtClean="0">
                    <a:solidFill>
                      <a:srgbClr val="2121FF"/>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400" b="0" i="0" smtClean="0">
                        <a:solidFill>
                          <a:srgbClr val="2121FF"/>
                        </a:solidFill>
                        <a:latin typeface="Cambria Math" panose="02040503050406030204" pitchFamily="18" charset="0"/>
                      </a:rPr>
                      <m:t>T</m:t>
                    </m:r>
                    <m:r>
                      <a:rPr lang="en-US" altLang="zh-CN" sz="2400" b="0" i="0" smtClean="0">
                        <a:solidFill>
                          <a:srgbClr val="2121FF"/>
                        </a:solidFill>
                        <a:latin typeface="Cambria Math" panose="02040503050406030204" pitchFamily="18" charset="0"/>
                      </a:rPr>
                      <m:t>=</m:t>
                    </m:r>
                    <m:nary>
                      <m:naryPr>
                        <m:chr m:val="∏"/>
                        <m:limLoc m:val="subSup"/>
                        <m:supHide m:val="on"/>
                        <m:ctrlPr>
                          <a:rPr lang="zh-CN" altLang="en-US" sz="2400" i="1" smtClean="0">
                            <a:solidFill>
                              <a:srgbClr val="2121FF"/>
                            </a:solidFill>
                            <a:latin typeface="Cambria Math" panose="02040503050406030204" pitchFamily="18" charset="0"/>
                          </a:rPr>
                        </m:ctrlPr>
                      </m:naryPr>
                      <m:sub>
                        <m:r>
                          <m:rPr>
                            <m:brk m:alnAt="9"/>
                          </m:rPr>
                          <a:rPr lang="en-US" altLang="zh-CN" sz="2400" b="0" i="0" smtClean="0">
                            <a:solidFill>
                              <a:srgbClr val="2121FF"/>
                            </a:solidFill>
                            <a:latin typeface="Cambria Math" panose="02040503050406030204" pitchFamily="18" charset="0"/>
                          </a:rPr>
                          <m:t>1</m:t>
                        </m:r>
                        <m:r>
                          <a:rPr lang="en-US" altLang="zh-CN" sz="2400" b="0" i="0" smtClean="0">
                            <a:solidFill>
                              <a:srgbClr val="2121FF"/>
                            </a:solidFill>
                            <a:latin typeface="Cambria Math" panose="02040503050406030204" pitchFamily="18" charset="0"/>
                          </a:rPr>
                          <m:t>,2,…,</m:t>
                        </m:r>
                        <m:r>
                          <m:rPr>
                            <m:sty m:val="p"/>
                          </m:rPr>
                          <a:rPr lang="en-US" altLang="zh-CN" sz="2400" b="0" i="0" smtClean="0">
                            <a:solidFill>
                              <a:srgbClr val="2121FF"/>
                            </a:solidFill>
                            <a:latin typeface="Cambria Math" panose="02040503050406030204" pitchFamily="18" charset="0"/>
                          </a:rPr>
                          <m:t>n</m:t>
                        </m:r>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m</m:t>
                        </m:r>
                      </m:sub>
                      <m:sup/>
                      <m:e>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R</m:t>
                        </m:r>
                      </m:e>
                    </m:nary>
                    <m:r>
                      <a:rPr lang="en-US" altLang="zh-CN" sz="2400" b="0" i="0" smtClean="0">
                        <a:solidFill>
                          <a:srgbClr val="2121FF"/>
                        </a:solidFill>
                        <a:latin typeface="Cambria Math" panose="02040503050406030204" pitchFamily="18" charset="0"/>
                      </a:rPr>
                      <m:t>)</m:t>
                    </m:r>
                  </m:oMath>
                </a14:m>
                <a:r>
                  <a:rPr lang="zh-CN" altLang="en-US" sz="2400" dirty="0" smtClean="0">
                    <a:solidFill>
                      <a:srgbClr val="2121FF"/>
                    </a:solidFill>
                    <a:latin typeface="微软雅黑" panose="020B0503020204020204" pitchFamily="34" charset="-122"/>
                    <a:ea typeface="微软雅黑" panose="020B0503020204020204" pitchFamily="34" charset="-122"/>
                  </a:rPr>
                  <a:t>（计算</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smtClean="0">
                    <a:solidFill>
                      <a:srgbClr val="2121FF"/>
                    </a:solidFill>
                    <a:latin typeface="微软雅黑" panose="020B0503020204020204" pitchFamily="34" charset="-122"/>
                    <a:ea typeface="微软雅黑" panose="020B0503020204020204" pitchFamily="34" charset="-122"/>
                  </a:rPr>
                  <a:t>在第</a:t>
                </a:r>
                <a:r>
                  <a:rPr lang="en-US" altLang="zh-CN" sz="2400" dirty="0" smtClean="0">
                    <a:solidFill>
                      <a:srgbClr val="2121FF"/>
                    </a:solidFill>
                    <a:latin typeface="微软雅黑" panose="020B0503020204020204" pitchFamily="34" charset="-122"/>
                    <a:ea typeface="微软雅黑" panose="020B0503020204020204" pitchFamily="34" charset="-122"/>
                  </a:rPr>
                  <a:t>1,2</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n-m</a:t>
                </a:r>
                <a:r>
                  <a:rPr lang="zh-CN" altLang="en-US" sz="2400" dirty="0" smtClean="0">
                    <a:solidFill>
                      <a:srgbClr val="2121FF"/>
                    </a:solidFill>
                    <a:latin typeface="微软雅黑" panose="020B0503020204020204" pitchFamily="34" charset="-122"/>
                    <a:ea typeface="微软雅黑" panose="020B0503020204020204" pitchFamily="34" charset="-122"/>
                  </a:rPr>
                  <a:t>属性列上的投影）</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210490" y="384200"/>
                <a:ext cx="9649097" cy="679545"/>
              </a:xfrm>
              <a:prstGeom prst="rect">
                <a:avLst/>
              </a:prstGeom>
              <a:blipFill rotWithShape="0">
                <a:blip r:embed="rId5"/>
                <a:stretch>
                  <a:fillRect l="-1011" t="-66667" b="-1243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8113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568837379"/>
                  </p:ext>
                </p:extLst>
              </p:nvPr>
            </p:nvGraphicFramePr>
            <p:xfrm>
              <a:off x="8621489" y="1959426"/>
              <a:ext cx="1766388" cy="1463040"/>
            </p:xfrm>
            <a:graphic>
              <a:graphicData uri="http://schemas.openxmlformats.org/drawingml/2006/table">
                <a:tbl>
                  <a:tblPr firstRow="1" bandRow="1">
                    <a:tableStyleId>{5C22544A-7EE6-4342-B048-85BDC9FD1C3A}</a:tableStyleId>
                  </a:tblPr>
                  <a:tblGrid>
                    <a:gridCol w="883194"/>
                    <a:gridCol w="883194"/>
                  </a:tblGrid>
                  <a:tr h="2786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A</a:t>
                          </a:r>
                          <a:endParaRPr lang="zh-CN" altLang="en-US" b="0" dirty="0" smtClean="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B</a:t>
                          </a:r>
                          <a:endParaRPr lang="zh-CN" altLang="en-US" b="0" dirty="0" smtClean="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568837379"/>
                  </p:ext>
                </p:extLst>
              </p:nvPr>
            </p:nvGraphicFramePr>
            <p:xfrm>
              <a:off x="8621489" y="1959426"/>
              <a:ext cx="1766388" cy="1463040"/>
            </p:xfrm>
            <a:graphic>
              <a:graphicData uri="http://schemas.openxmlformats.org/drawingml/2006/table">
                <a:tbl>
                  <a:tblPr firstRow="1" bandRow="1">
                    <a:tableStyleId>{5C22544A-7EE6-4342-B048-85BDC9FD1C3A}</a:tableStyleId>
                  </a:tblPr>
                  <a:tblGrid>
                    <a:gridCol w="883194"/>
                    <a:gridCol w="883194"/>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A</a:t>
                          </a:r>
                          <a:endParaRPr lang="zh-CN" altLang="en-US" b="0" dirty="0" smtClean="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B</a:t>
                          </a:r>
                          <a:endParaRPr lang="zh-CN" altLang="en-US" b="0" dirty="0" smtClean="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6557" r="-100000" b="-20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690" t="-106557" r="-690" b="-200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10000" r="-10000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690" t="-2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690" t="-3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042488261"/>
                  </p:ext>
                </p:extLst>
              </p:nvPr>
            </p:nvGraphicFramePr>
            <p:xfrm>
              <a:off x="5955207" y="1991806"/>
              <a:ext cx="1766388" cy="1097280"/>
            </p:xfrm>
            <a:graphic>
              <a:graphicData uri="http://schemas.openxmlformats.org/drawingml/2006/table">
                <a:tbl>
                  <a:tblPr firstRow="1" bandRow="1">
                    <a:tableStyleId>{5C22544A-7EE6-4342-B048-85BDC9FD1C3A}</a:tableStyleId>
                  </a:tblPr>
                  <a:tblGrid>
                    <a:gridCol w="883194"/>
                    <a:gridCol w="883194"/>
                  </a:tblGrid>
                  <a:tr h="352974">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042488261"/>
                  </p:ext>
                </p:extLst>
              </p:nvPr>
            </p:nvGraphicFramePr>
            <p:xfrm>
              <a:off x="5955207" y="1991806"/>
              <a:ext cx="1766388" cy="1097280"/>
            </p:xfrm>
            <a:graphic>
              <a:graphicData uri="http://schemas.openxmlformats.org/drawingml/2006/table">
                <a:tbl>
                  <a:tblPr firstRow="1" bandRow="1">
                    <a:tableStyleId>{5C22544A-7EE6-4342-B048-85BDC9FD1C3A}</a:tableStyleId>
                  </a:tblPr>
                  <a:tblGrid>
                    <a:gridCol w="883194"/>
                    <a:gridCol w="883194"/>
                  </a:tblGrid>
                  <a:tr h="365760">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06557" r="-10000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106557" r="-690" b="-101639"/>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2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210000" r="-69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309033595"/>
                  </p:ext>
                </p:extLst>
              </p:nvPr>
            </p:nvGraphicFramePr>
            <p:xfrm>
              <a:off x="1483360" y="1321243"/>
              <a:ext cx="3532776" cy="2560320"/>
            </p:xfrm>
            <a:graphic>
              <a:graphicData uri="http://schemas.openxmlformats.org/drawingml/2006/table">
                <a:tbl>
                  <a:tblPr firstRow="1" bandRow="1">
                    <a:tableStyleId>{5C22544A-7EE6-4342-B048-85BDC9FD1C3A}</a:tableStyleId>
                  </a:tblPr>
                  <a:tblGrid>
                    <a:gridCol w="883194"/>
                    <a:gridCol w="883194"/>
                    <a:gridCol w="883194"/>
                    <a:gridCol w="883194"/>
                  </a:tblGrid>
                  <a:tr h="352974">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309033595"/>
                  </p:ext>
                </p:extLst>
              </p:nvPr>
            </p:nvGraphicFramePr>
            <p:xfrm>
              <a:off x="1483360" y="1321243"/>
              <a:ext cx="3532776" cy="2560320"/>
            </p:xfrm>
            <a:graphic>
              <a:graphicData uri="http://schemas.openxmlformats.org/drawingml/2006/table">
                <a:tbl>
                  <a:tblPr firstRow="1" bandRow="1">
                    <a:tableStyleId>{5C22544A-7EE6-4342-B048-85BDC9FD1C3A}</a:tableStyleId>
                  </a:tblPr>
                  <a:tblGrid>
                    <a:gridCol w="883194"/>
                    <a:gridCol w="883194"/>
                    <a:gridCol w="883194"/>
                    <a:gridCol w="883194"/>
                  </a:tblGrid>
                  <a:tr h="365760">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8333" r="-300690" b="-5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8333" r="-200690" b="-5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08333" r="-100690" b="-5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108333" r="-690" b="-505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8333" r="-300690" b="-4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08333" r="-200690" b="-4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208333" r="-100690" b="-4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208333" r="-690" b="-405000"/>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03279" r="-300690" b="-2983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03279" r="-200690" b="-2983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03279" r="-100690" b="-2983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303279" r="-690" b="-29836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410000" r="-300690" b="-2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410000" r="-200690" b="-2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10000" r="-100690" b="-2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410000" r="-690" b="-2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510000" r="-3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510000" r="-2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510000" r="-100690" b="-10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510000" r="-690" b="-103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610000" r="-3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610000" r="-2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6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0000" t="-610000" r="-690" b="-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文本框 6"/>
              <p:cNvSpPr txBox="1"/>
              <p:nvPr/>
            </p:nvSpPr>
            <p:spPr>
              <a:xfrm>
                <a:off x="1219200" y="226423"/>
                <a:ext cx="9945189" cy="461665"/>
              </a:xfrm>
              <a:prstGeom prst="rect">
                <a:avLst/>
              </a:prstGeom>
              <a:noFill/>
            </p:spPr>
            <p:txBody>
              <a:bodyPr wrap="square" rtlCol="0">
                <a:spAutoFit/>
              </a:bodyPr>
              <a:lstStyle/>
              <a:p>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2</a:t>
                </a:r>
                <a:r>
                  <a:rPr lang="zh-CN" altLang="en-US" sz="2400" dirty="0" smtClean="0">
                    <a:solidFill>
                      <a:srgbClr val="2121FF"/>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400" b="0" i="0" smtClean="0">
                        <a:solidFill>
                          <a:srgbClr val="2121FF"/>
                        </a:solidFill>
                        <a:latin typeface="Cambria Math" panose="02040503050406030204" pitchFamily="18" charset="0"/>
                      </a:rPr>
                      <m:t>W</m:t>
                    </m:r>
                    <m:r>
                      <a:rPr lang="en-US" altLang="zh-CN" sz="2400" b="0" i="0" smtClean="0">
                        <a:solidFill>
                          <a:srgbClr val="2121FF"/>
                        </a:solidFill>
                        <a:latin typeface="Cambria Math" panose="02040503050406030204" pitchFamily="18" charset="0"/>
                      </a:rPr>
                      <m:t>=</m:t>
                    </m:r>
                    <m:d>
                      <m:dPr>
                        <m:ctrlPr>
                          <a:rPr lang="en-US" altLang="zh-CN" sz="2400" b="0" i="1" smtClean="0">
                            <a:solidFill>
                              <a:srgbClr val="2121FF"/>
                            </a:solidFill>
                            <a:latin typeface="Cambria Math" panose="02040503050406030204" pitchFamily="18" charset="0"/>
                          </a:rPr>
                        </m:ctrlPr>
                      </m:dPr>
                      <m:e>
                        <m:r>
                          <m:rPr>
                            <m:sty m:val="p"/>
                          </m:rPr>
                          <a:rPr lang="en-US" altLang="zh-CN" sz="2400" b="0" i="0" smtClean="0">
                            <a:solidFill>
                              <a:srgbClr val="2121FF"/>
                            </a:solidFill>
                            <a:latin typeface="Cambria Math" panose="02040503050406030204" pitchFamily="18" charset="0"/>
                          </a:rPr>
                          <m:t>T</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S</m:t>
                        </m:r>
                      </m:e>
                    </m:d>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R</m:t>
                    </m:r>
                  </m:oMath>
                </a14:m>
                <a:r>
                  <a:rPr lang="zh-CN" altLang="en-US" sz="2400" dirty="0" smtClean="0">
                    <a:solidFill>
                      <a:srgbClr val="2121FF"/>
                    </a:solidFill>
                    <a:latin typeface="微软雅黑" panose="020B0503020204020204" pitchFamily="34" charset="-122"/>
                    <a:ea typeface="微软雅黑" panose="020B0503020204020204" pitchFamily="34" charset="-122"/>
                  </a:rPr>
                  <a:t>（计算</a:t>
                </a:r>
                <a14:m>
                  <m:oMath xmlns:m="http://schemas.openxmlformats.org/officeDocument/2006/math">
                    <m:r>
                      <m:rPr>
                        <m:sty m:val="p"/>
                      </m:rPr>
                      <a:rPr lang="en-US" altLang="zh-CN" sz="2400" b="0" i="0" smtClean="0">
                        <a:solidFill>
                          <a:srgbClr val="2121FF"/>
                        </a:solidFill>
                        <a:latin typeface="Cambria Math" panose="02040503050406030204" pitchFamily="18" charset="0"/>
                      </a:rPr>
                      <m:t>T</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S</m:t>
                    </m:r>
                  </m:oMath>
                </a14:m>
                <a:r>
                  <a:rPr lang="zh-CN" altLang="en-US" sz="2400" dirty="0" smtClean="0">
                    <a:solidFill>
                      <a:srgbClr val="2121FF"/>
                    </a:solidFill>
                    <a:latin typeface="微软雅黑" panose="020B0503020204020204" pitchFamily="34" charset="-122"/>
                    <a:ea typeface="微软雅黑" panose="020B0503020204020204" pitchFamily="34" charset="-122"/>
                  </a:rPr>
                  <a:t>中但不在</a:t>
                </a:r>
                <a14:m>
                  <m:oMath xmlns:m="http://schemas.openxmlformats.org/officeDocument/2006/math">
                    <m:r>
                      <m:rPr>
                        <m:sty m:val="p"/>
                      </m:rPr>
                      <a:rPr lang="en-US" altLang="zh-CN" sz="2400">
                        <a:solidFill>
                          <a:srgbClr val="2121FF"/>
                        </a:solidFill>
                        <a:latin typeface="Cambria Math" panose="02040503050406030204" pitchFamily="18" charset="0"/>
                      </a:rPr>
                      <m:t>R</m:t>
                    </m:r>
                  </m:oMath>
                </a14:m>
                <a:r>
                  <a:rPr lang="zh-CN" altLang="en-US" sz="2400" dirty="0" smtClean="0">
                    <a:solidFill>
                      <a:srgbClr val="2121FF"/>
                    </a:solidFill>
                    <a:latin typeface="微软雅黑" panose="020B0503020204020204" pitchFamily="34" charset="-122"/>
                    <a:ea typeface="微软雅黑" panose="020B0503020204020204" pitchFamily="34" charset="-122"/>
                  </a:rPr>
                  <a:t>中的元组）</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219200" y="226423"/>
                <a:ext cx="9945189" cy="461665"/>
              </a:xfrm>
              <a:prstGeom prst="rect">
                <a:avLst/>
              </a:prstGeom>
              <a:blipFill rotWithShape="0">
                <a:blip r:embed="rId5"/>
                <a:stretch>
                  <a:fillRect l="-920"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685341674"/>
                  </p:ext>
                </p:extLst>
              </p:nvPr>
            </p:nvGraphicFramePr>
            <p:xfrm>
              <a:off x="4204796" y="4781003"/>
              <a:ext cx="3532776" cy="731520"/>
            </p:xfrm>
            <a:graphic>
              <a:graphicData uri="http://schemas.openxmlformats.org/drawingml/2006/table">
                <a:tbl>
                  <a:tblPr firstRow="1" bandRow="1">
                    <a:tableStyleId>{5C22544A-7EE6-4342-B048-85BDC9FD1C3A}</a:tableStyleId>
                  </a:tblPr>
                  <a:tblGrid>
                    <a:gridCol w="883194"/>
                    <a:gridCol w="883194"/>
                    <a:gridCol w="883194"/>
                    <a:gridCol w="883194"/>
                  </a:tblGrid>
                  <a:tr h="0">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685341674"/>
                  </p:ext>
                </p:extLst>
              </p:nvPr>
            </p:nvGraphicFramePr>
            <p:xfrm>
              <a:off x="4204796" y="4781003"/>
              <a:ext cx="3532776" cy="731520"/>
            </p:xfrm>
            <a:graphic>
              <a:graphicData uri="http://schemas.openxmlformats.org/drawingml/2006/table">
                <a:tbl>
                  <a:tblPr firstRow="1" bandRow="1">
                    <a:tableStyleId>{5C22544A-7EE6-4342-B048-85BDC9FD1C3A}</a:tableStyleId>
                  </a:tblPr>
                  <a:tblGrid>
                    <a:gridCol w="883194"/>
                    <a:gridCol w="883194"/>
                    <a:gridCol w="883194"/>
                    <a:gridCol w="883194"/>
                  </a:tblGrid>
                  <a:tr h="365760">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t="-110000" r="-301379"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99315" t="-110000" r="-199315"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200690" t="-110000" r="-10069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300690" t="-110000" r="-690" b="-3333"/>
                          </a:stretch>
                        </a:blipFill>
                      </a:tcPr>
                    </a:tc>
                  </a:tr>
                </a:tbl>
              </a:graphicData>
            </a:graphic>
          </p:graphicFrame>
        </mc:Fallback>
      </mc:AlternateContent>
      <p:sp>
        <p:nvSpPr>
          <p:cNvPr id="9" name="文本框 8"/>
          <p:cNvSpPr txBox="1"/>
          <p:nvPr/>
        </p:nvSpPr>
        <p:spPr>
          <a:xfrm>
            <a:off x="1838959" y="951911"/>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11643" y="1619905"/>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093894" y="1584957"/>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T</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60395" y="4415243"/>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W</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2281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211299303"/>
                  </p:ext>
                </p:extLst>
              </p:nvPr>
            </p:nvGraphicFramePr>
            <p:xfrm>
              <a:off x="4265746" y="1523990"/>
              <a:ext cx="3532776" cy="731520"/>
            </p:xfrm>
            <a:graphic>
              <a:graphicData uri="http://schemas.openxmlformats.org/drawingml/2006/table">
                <a:tbl>
                  <a:tblPr firstRow="1" bandRow="1">
                    <a:tableStyleId>{5C22544A-7EE6-4342-B048-85BDC9FD1C3A}</a:tableStyleId>
                  </a:tblPr>
                  <a:tblGrid>
                    <a:gridCol w="883194"/>
                    <a:gridCol w="883194"/>
                    <a:gridCol w="883194"/>
                    <a:gridCol w="883194"/>
                  </a:tblGrid>
                  <a:tr h="352974">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𝑐</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211299303"/>
                  </p:ext>
                </p:extLst>
              </p:nvPr>
            </p:nvGraphicFramePr>
            <p:xfrm>
              <a:off x="4265746" y="1523990"/>
              <a:ext cx="3532776" cy="731520"/>
            </p:xfrm>
            <a:graphic>
              <a:graphicData uri="http://schemas.openxmlformats.org/drawingml/2006/table">
                <a:tbl>
                  <a:tblPr firstRow="1" bandRow="1">
                    <a:tableStyleId>{5C22544A-7EE6-4342-B048-85BDC9FD1C3A}</a:tableStyleId>
                  </a:tblPr>
                  <a:tblGrid>
                    <a:gridCol w="883194"/>
                    <a:gridCol w="883194"/>
                    <a:gridCol w="883194"/>
                    <a:gridCol w="883194"/>
                  </a:tblGrid>
                  <a:tr h="365760">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C</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D</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10000" r="-301379" b="-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99315" t="-110000" r="-199315" b="-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00690" t="-110000" r="-100690" b="-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0690" t="-110000" r="-690" b="-5000"/>
                          </a:stretch>
                        </a:blipFill>
                      </a:tcPr>
                    </a:tc>
                  </a:tr>
                </a:tbl>
              </a:graphicData>
            </a:graphic>
          </p:graphicFrame>
        </mc:Fallback>
      </mc:AlternateContent>
      <p:sp>
        <p:nvSpPr>
          <p:cNvPr id="7" name="文本框 6"/>
          <p:cNvSpPr txBox="1"/>
          <p:nvPr/>
        </p:nvSpPr>
        <p:spPr>
          <a:xfrm>
            <a:off x="4547322" y="1102404"/>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W</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2915142772"/>
                  </p:ext>
                </p:extLst>
              </p:nvPr>
            </p:nvGraphicFramePr>
            <p:xfrm>
              <a:off x="5062589" y="3034932"/>
              <a:ext cx="1766388" cy="731520"/>
            </p:xfrm>
            <a:graphic>
              <a:graphicData uri="http://schemas.openxmlformats.org/drawingml/2006/table">
                <a:tbl>
                  <a:tblPr firstRow="1" bandRow="1">
                    <a:tableStyleId>{5C22544A-7EE6-4342-B048-85BDC9FD1C3A}</a:tableStyleId>
                  </a:tblPr>
                  <a:tblGrid>
                    <a:gridCol w="883194"/>
                    <a:gridCol w="883194"/>
                  </a:tblGrid>
                  <a:tr h="352974">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915142772"/>
                  </p:ext>
                </p:extLst>
              </p:nvPr>
            </p:nvGraphicFramePr>
            <p:xfrm>
              <a:off x="5062589" y="3034932"/>
              <a:ext cx="1766388" cy="731520"/>
            </p:xfrm>
            <a:graphic>
              <a:graphicData uri="http://schemas.openxmlformats.org/drawingml/2006/table">
                <a:tbl>
                  <a:tblPr firstRow="1" bandRow="1">
                    <a:tableStyleId>{5C22544A-7EE6-4342-B048-85BDC9FD1C3A}</a:tableStyleId>
                  </a:tblPr>
                  <a:tblGrid>
                    <a:gridCol w="883194"/>
                    <a:gridCol w="883194"/>
                  </a:tblGrid>
                  <a:tr h="365760">
                    <a:tc>
                      <a:txBody>
                        <a:bodyPr/>
                        <a:lstStyle/>
                        <a:p>
                          <a:pPr algn="ctr"/>
                          <a:r>
                            <a:rPr lang="en-US" altLang="zh-CN" b="0" dirty="0" smtClean="0">
                              <a:solidFill>
                                <a:srgbClr val="2121FF"/>
                              </a:solidFill>
                            </a:rPr>
                            <a:t>A</a:t>
                          </a:r>
                          <a:endParaRPr lang="zh-CN" altLang="en-US" b="0" dirty="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smtClean="0">
                              <a:solidFill>
                                <a:srgbClr val="2121FF"/>
                              </a:solidFill>
                            </a:rPr>
                            <a:t>B</a:t>
                          </a:r>
                          <a:endParaRPr lang="zh-CN" altLang="en-US" b="0" dirty="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690" t="-110000" r="-690" b="-3333"/>
                          </a:stretch>
                        </a:blipFill>
                      </a:tcPr>
                    </a:tc>
                  </a:tr>
                </a:tbl>
              </a:graphicData>
            </a:graphic>
          </p:graphicFrame>
        </mc:Fallback>
      </mc:AlternateContent>
      <p:sp>
        <p:nvSpPr>
          <p:cNvPr id="9" name="文本框 8"/>
          <p:cNvSpPr txBox="1"/>
          <p:nvPr/>
        </p:nvSpPr>
        <p:spPr>
          <a:xfrm>
            <a:off x="4595227" y="2665600"/>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V</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1219201" y="444136"/>
                <a:ext cx="9657806" cy="483787"/>
              </a:xfrm>
              <a:prstGeom prst="rect">
                <a:avLst/>
              </a:prstGeom>
              <a:noFill/>
            </p:spPr>
            <p:txBody>
              <a:bodyPr wrap="square" rtlCol="0">
                <a:spAutoFit/>
              </a:bodyPr>
              <a:lstStyle/>
              <a:p>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3</a:t>
                </a:r>
                <a:r>
                  <a:rPr lang="zh-CN" altLang="en-US" sz="2400" dirty="0" smtClean="0">
                    <a:solidFill>
                      <a:srgbClr val="2121FF"/>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400" b="0" i="0" smtClean="0">
                        <a:solidFill>
                          <a:srgbClr val="2121FF"/>
                        </a:solidFill>
                        <a:latin typeface="Cambria Math" panose="02040503050406030204" pitchFamily="18" charset="0"/>
                      </a:rPr>
                      <m:t>V</m:t>
                    </m:r>
                    <m:r>
                      <a:rPr lang="en-US" altLang="zh-CN" sz="2400" b="0" i="0" smtClean="0">
                        <a:solidFill>
                          <a:srgbClr val="2121FF"/>
                        </a:solidFill>
                        <a:latin typeface="Cambria Math" panose="02040503050406030204" pitchFamily="18" charset="0"/>
                      </a:rPr>
                      <m:t>=</m:t>
                    </m:r>
                    <m:nary>
                      <m:naryPr>
                        <m:chr m:val="∏"/>
                        <m:limLoc m:val="subSup"/>
                        <m:supHide m:val="on"/>
                        <m:ctrlPr>
                          <a:rPr lang="en-US" altLang="zh-CN" sz="2400" b="0" i="1" smtClean="0">
                            <a:solidFill>
                              <a:srgbClr val="2121FF"/>
                            </a:solidFill>
                            <a:latin typeface="Cambria Math" panose="02040503050406030204" pitchFamily="18" charset="0"/>
                          </a:rPr>
                        </m:ctrlPr>
                      </m:naryPr>
                      <m:sub>
                        <m:r>
                          <m:rPr>
                            <m:brk m:alnAt="9"/>
                          </m:rPr>
                          <a:rPr lang="en-US" altLang="zh-CN" sz="2400" b="0" i="0" smtClean="0">
                            <a:solidFill>
                              <a:srgbClr val="2121FF"/>
                            </a:solidFill>
                            <a:latin typeface="Cambria Math" panose="02040503050406030204" pitchFamily="18" charset="0"/>
                          </a:rPr>
                          <m:t>1</m:t>
                        </m:r>
                        <m:r>
                          <a:rPr lang="en-US" altLang="zh-CN" sz="2400" b="0" i="0" smtClean="0">
                            <a:solidFill>
                              <a:srgbClr val="2121FF"/>
                            </a:solidFill>
                            <a:latin typeface="Cambria Math" panose="02040503050406030204" pitchFamily="18" charset="0"/>
                          </a:rPr>
                          <m:t>,2,…,</m:t>
                        </m:r>
                        <m:r>
                          <m:rPr>
                            <m:sty m:val="p"/>
                          </m:rPr>
                          <a:rPr lang="en-US" altLang="zh-CN" sz="2400" b="0" i="0" smtClean="0">
                            <a:solidFill>
                              <a:srgbClr val="2121FF"/>
                            </a:solidFill>
                            <a:latin typeface="Cambria Math" panose="02040503050406030204" pitchFamily="18" charset="0"/>
                          </a:rPr>
                          <m:t>n</m:t>
                        </m:r>
                        <m:r>
                          <a:rPr lang="en-US" altLang="zh-CN" sz="2400" b="0" i="0" smtClean="0">
                            <a:solidFill>
                              <a:srgbClr val="2121FF"/>
                            </a:solidFill>
                            <a:latin typeface="Cambria Math" panose="02040503050406030204" pitchFamily="18" charset="0"/>
                          </a:rPr>
                          <m:t>−</m:t>
                        </m:r>
                        <m:r>
                          <m:rPr>
                            <m:sty m:val="p"/>
                          </m:rPr>
                          <a:rPr lang="en-US" altLang="zh-CN" sz="2400" b="0" i="0" smtClean="0">
                            <a:solidFill>
                              <a:srgbClr val="2121FF"/>
                            </a:solidFill>
                            <a:latin typeface="Cambria Math" panose="02040503050406030204" pitchFamily="18" charset="0"/>
                          </a:rPr>
                          <m:t>m</m:t>
                        </m:r>
                      </m:sub>
                      <m:sup/>
                      <m:e>
                        <m:r>
                          <m:rPr>
                            <m:sty m:val="p"/>
                          </m:rPr>
                          <a:rPr lang="en-US" altLang="zh-CN" sz="2400" b="0" i="0" smtClean="0">
                            <a:solidFill>
                              <a:srgbClr val="2121FF"/>
                            </a:solidFill>
                            <a:latin typeface="Cambria Math" panose="02040503050406030204" pitchFamily="18" charset="0"/>
                          </a:rPr>
                          <m:t>W</m:t>
                        </m:r>
                      </m:e>
                    </m:nary>
                  </m:oMath>
                </a14:m>
                <a:r>
                  <a:rPr lang="zh-CN" altLang="en-US" sz="2400" dirty="0" smtClean="0">
                    <a:solidFill>
                      <a:srgbClr val="2121FF"/>
                    </a:solidFill>
                    <a:latin typeface="微软雅黑" panose="020B0503020204020204" pitchFamily="34" charset="-122"/>
                    <a:ea typeface="微软雅黑" panose="020B0503020204020204" pitchFamily="34" charset="-122"/>
                  </a:rPr>
                  <a:t>（计算</a:t>
                </a:r>
                <a14:m>
                  <m:oMath xmlns:m="http://schemas.openxmlformats.org/officeDocument/2006/math">
                    <m:r>
                      <m:rPr>
                        <m:sty m:val="p"/>
                      </m:rPr>
                      <a:rPr lang="en-US" altLang="zh-CN" sz="2400" b="0" i="0" smtClean="0">
                        <a:solidFill>
                          <a:srgbClr val="2121FF"/>
                        </a:solidFill>
                        <a:latin typeface="Cambria Math" panose="02040503050406030204" pitchFamily="18" charset="0"/>
                      </a:rPr>
                      <m:t>W</m:t>
                    </m:r>
                  </m:oMath>
                </a14:m>
                <a:r>
                  <a:rPr lang="zh-CN" altLang="en-US" sz="2400" dirty="0" smtClean="0">
                    <a:solidFill>
                      <a:srgbClr val="2121FF"/>
                    </a:solidFill>
                    <a:latin typeface="微软雅黑" panose="020B0503020204020204" pitchFamily="34" charset="-122"/>
                    <a:ea typeface="微软雅黑" panose="020B0503020204020204" pitchFamily="34" charset="-122"/>
                  </a:rPr>
                  <a:t>在第</a:t>
                </a:r>
                <a:r>
                  <a:rPr lang="en-US" altLang="zh-CN" sz="2400" dirty="0" smtClean="0">
                    <a:solidFill>
                      <a:srgbClr val="2121FF"/>
                    </a:solidFill>
                    <a:latin typeface="微软雅黑" panose="020B0503020204020204" pitchFamily="34" charset="-122"/>
                    <a:ea typeface="微软雅黑" panose="020B0503020204020204" pitchFamily="34" charset="-122"/>
                  </a:rPr>
                  <a:t>1</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2</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n-m</a:t>
                </a:r>
                <a:r>
                  <a:rPr lang="zh-CN" altLang="en-US" sz="2400" dirty="0" smtClean="0">
                    <a:solidFill>
                      <a:srgbClr val="2121FF"/>
                    </a:solidFill>
                    <a:latin typeface="微软雅黑" panose="020B0503020204020204" pitchFamily="34" charset="-122"/>
                    <a:ea typeface="微软雅黑" panose="020B0503020204020204" pitchFamily="34" charset="-122"/>
                  </a:rPr>
                  <a:t>属性列上的投影）</a:t>
                </a:r>
                <a:r>
                  <a:rPr lang="zh-CN" altLang="en-US" sz="2400" dirty="0">
                    <a:solidFill>
                      <a:srgbClr val="2121FF"/>
                    </a:solidFill>
                    <a:latin typeface="微软雅黑" panose="020B0503020204020204" pitchFamily="34" charset="-122"/>
                    <a:ea typeface="微软雅黑" panose="020B0503020204020204" pitchFamily="34" charset="-122"/>
                  </a:rPr>
                  <a:t>。</a:t>
                </a:r>
              </a:p>
            </p:txBody>
          </p:sp>
        </mc:Choice>
        <mc:Fallback xmlns="">
          <p:sp>
            <p:nvSpPr>
              <p:cNvPr id="10" name="文本框 9"/>
              <p:cNvSpPr txBox="1">
                <a:spLocks noRot="1" noChangeAspect="1" noMove="1" noResize="1" noEditPoints="1" noAdjustHandles="1" noChangeArrowheads="1" noChangeShapeType="1" noTextEdit="1"/>
              </p:cNvSpPr>
              <p:nvPr/>
            </p:nvSpPr>
            <p:spPr>
              <a:xfrm>
                <a:off x="1219201" y="444136"/>
                <a:ext cx="9657806" cy="483787"/>
              </a:xfrm>
              <a:prstGeom prst="rect">
                <a:avLst/>
              </a:prstGeom>
              <a:blipFill rotWithShape="0">
                <a:blip r:embed="rId4"/>
                <a:stretch>
                  <a:fillRect l="-947" t="-124051" r="-4104" b="-184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219201" y="4209336"/>
                <a:ext cx="10027920" cy="461665"/>
              </a:xfrm>
              <a:prstGeom prst="rect">
                <a:avLst/>
              </a:prstGeom>
              <a:noFill/>
            </p:spPr>
            <p:txBody>
              <a:bodyPr wrap="square" rtlCol="0">
                <a:spAutoFit/>
              </a:bodyPr>
              <a:lstStyle/>
              <a:p>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4</a:t>
                </a:r>
                <a:r>
                  <a:rPr lang="zh-CN" altLang="en-US" sz="2400" dirty="0" smtClean="0">
                    <a:solidFill>
                      <a:srgbClr val="2121FF"/>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solidFill>
                          <a:srgbClr val="2121FF"/>
                        </a:solidFill>
                        <a:latin typeface="Cambria Math" panose="02040503050406030204" pitchFamily="18" charset="0"/>
                      </a:rPr>
                      <m:t>𝑅</m:t>
                    </m:r>
                    <m:r>
                      <a:rPr lang="en-US" altLang="zh-CN" sz="2400" b="0" i="1" smtClean="0">
                        <a:solidFill>
                          <a:srgbClr val="2121FF"/>
                        </a:solidFill>
                        <a:latin typeface="Cambria Math" panose="02040503050406030204" pitchFamily="18" charset="0"/>
                        <a:ea typeface="Cambria Math" panose="02040503050406030204" pitchFamily="18" charset="0"/>
                      </a:rPr>
                      <m:t>÷</m:t>
                    </m:r>
                    <m:r>
                      <a:rPr lang="en-US" altLang="zh-CN" sz="2400" b="0" i="1" smtClean="0">
                        <a:solidFill>
                          <a:srgbClr val="2121FF"/>
                        </a:solidFill>
                        <a:latin typeface="Cambria Math" panose="02040503050406030204" pitchFamily="18" charset="0"/>
                        <a:ea typeface="Cambria Math" panose="02040503050406030204" pitchFamily="18" charset="0"/>
                      </a:rPr>
                      <m:t>𝑆</m:t>
                    </m:r>
                    <m:r>
                      <a:rPr lang="en-US" altLang="zh-CN" sz="2400" b="0" i="1" smtClean="0">
                        <a:solidFill>
                          <a:srgbClr val="2121FF"/>
                        </a:solidFill>
                        <a:latin typeface="Cambria Math" panose="02040503050406030204" pitchFamily="18" charset="0"/>
                        <a:ea typeface="Cambria Math" panose="02040503050406030204" pitchFamily="18" charset="0"/>
                      </a:rPr>
                      <m:t>=</m:t>
                    </m:r>
                    <m:r>
                      <a:rPr lang="en-US" altLang="zh-CN" sz="2400" b="0" i="1" smtClean="0">
                        <a:solidFill>
                          <a:srgbClr val="2121FF"/>
                        </a:solidFill>
                        <a:latin typeface="Cambria Math" panose="02040503050406030204" pitchFamily="18" charset="0"/>
                        <a:ea typeface="Cambria Math" panose="02040503050406030204" pitchFamily="18" charset="0"/>
                      </a:rPr>
                      <m:t>𝑇</m:t>
                    </m:r>
                    <m:r>
                      <a:rPr lang="en-US" altLang="zh-CN" sz="2400" b="0" i="1" smtClean="0">
                        <a:solidFill>
                          <a:srgbClr val="2121FF"/>
                        </a:solidFill>
                        <a:latin typeface="Cambria Math" panose="02040503050406030204" pitchFamily="18" charset="0"/>
                        <a:ea typeface="Cambria Math" panose="02040503050406030204" pitchFamily="18" charset="0"/>
                      </a:rPr>
                      <m:t>−</m:t>
                    </m:r>
                    <m:r>
                      <a:rPr lang="en-US" altLang="zh-CN" sz="2400" b="0" i="1" smtClean="0">
                        <a:solidFill>
                          <a:srgbClr val="2121FF"/>
                        </a:solidFill>
                        <a:latin typeface="Cambria Math" panose="02040503050406030204" pitchFamily="18" charset="0"/>
                        <a:ea typeface="Cambria Math" panose="02040503050406030204" pitchFamily="18" charset="0"/>
                      </a:rPr>
                      <m:t>𝑉</m:t>
                    </m:r>
                  </m:oMath>
                </a14:m>
                <a:r>
                  <a:rPr lang="zh-CN" altLang="en-US" sz="2400" dirty="0" smtClean="0">
                    <a:solidFill>
                      <a:srgbClr val="2121FF"/>
                    </a:solidFill>
                    <a:latin typeface="微软雅黑" panose="020B0503020204020204" pitchFamily="34" charset="-122"/>
                    <a:ea typeface="微软雅黑" panose="020B0503020204020204" pitchFamily="34" charset="-122"/>
                  </a:rPr>
                  <a:t>（在</a:t>
                </a:r>
                <a:r>
                  <a:rPr lang="en-US" altLang="zh-CN" sz="2400" dirty="0" smtClean="0">
                    <a:solidFill>
                      <a:srgbClr val="2121FF"/>
                    </a:solidFill>
                    <a:latin typeface="微软雅黑" panose="020B0503020204020204" pitchFamily="34" charset="-122"/>
                    <a:ea typeface="微软雅黑" panose="020B0503020204020204" pitchFamily="34" charset="-122"/>
                  </a:rPr>
                  <a:t>T</a:t>
                </a:r>
                <a:r>
                  <a:rPr lang="zh-CN" altLang="en-US" sz="2400" dirty="0" smtClean="0">
                    <a:solidFill>
                      <a:srgbClr val="2121FF"/>
                    </a:solidFill>
                    <a:latin typeface="微软雅黑" panose="020B0503020204020204" pitchFamily="34" charset="-122"/>
                    <a:ea typeface="微软雅黑" panose="020B0503020204020204" pitchFamily="34" charset="-122"/>
                  </a:rPr>
                  <a:t>中但不在</a:t>
                </a:r>
                <a:r>
                  <a:rPr lang="en-US" altLang="zh-CN" sz="2400" dirty="0" smtClean="0">
                    <a:solidFill>
                      <a:srgbClr val="2121FF"/>
                    </a:solidFill>
                    <a:latin typeface="微软雅黑" panose="020B0503020204020204" pitchFamily="34" charset="-122"/>
                    <a:ea typeface="微软雅黑" panose="020B0503020204020204" pitchFamily="34" charset="-122"/>
                  </a:rPr>
                  <a:t>V</a:t>
                </a:r>
                <a:r>
                  <a:rPr lang="zh-CN" altLang="en-US" sz="2400" dirty="0" smtClean="0">
                    <a:solidFill>
                      <a:srgbClr val="2121FF"/>
                    </a:solidFill>
                    <a:latin typeface="微软雅黑" panose="020B0503020204020204" pitchFamily="34" charset="-122"/>
                    <a:ea typeface="微软雅黑" panose="020B0503020204020204" pitchFamily="34" charset="-122"/>
                  </a:rPr>
                  <a:t>中的元组即是关系</a:t>
                </a:r>
                <a14:m>
                  <m:oMath xmlns:m="http://schemas.openxmlformats.org/officeDocument/2006/math">
                    <m:r>
                      <a:rPr lang="en-US" altLang="zh-CN" sz="2400" b="0" i="1" smtClean="0">
                        <a:solidFill>
                          <a:srgbClr val="2121FF"/>
                        </a:solidFill>
                        <a:latin typeface="Cambria Math" panose="02040503050406030204" pitchFamily="18" charset="0"/>
                      </a:rPr>
                      <m:t>𝑅</m:t>
                    </m:r>
                    <m:r>
                      <a:rPr lang="en-US" altLang="zh-CN" sz="2400" b="0" i="1" smtClean="0">
                        <a:solidFill>
                          <a:srgbClr val="2121FF"/>
                        </a:solidFill>
                        <a:latin typeface="Cambria Math" panose="02040503050406030204" pitchFamily="18" charset="0"/>
                        <a:ea typeface="Cambria Math" panose="02040503050406030204" pitchFamily="18" charset="0"/>
                      </a:rPr>
                      <m:t>÷</m:t>
                    </m:r>
                    <m:r>
                      <a:rPr lang="en-US" altLang="zh-CN" sz="2400" b="0" i="1" smtClean="0">
                        <a:solidFill>
                          <a:srgbClr val="2121FF"/>
                        </a:solidFill>
                        <a:latin typeface="Cambria Math" panose="02040503050406030204" pitchFamily="18" charset="0"/>
                        <a:ea typeface="Cambria Math" panose="02040503050406030204" pitchFamily="18" charset="0"/>
                      </a:rPr>
                      <m:t>𝑆</m:t>
                    </m:r>
                  </m:oMath>
                </a14:m>
                <a:r>
                  <a:rPr lang="zh-CN" altLang="en-US" sz="2400" dirty="0" smtClean="0">
                    <a:solidFill>
                      <a:srgbClr val="2121FF"/>
                    </a:solidFill>
                    <a:latin typeface="微软雅黑" panose="020B0503020204020204" pitchFamily="34" charset="-122"/>
                    <a:ea typeface="微软雅黑" panose="020B0503020204020204" pitchFamily="34" charset="-122"/>
                  </a:rPr>
                  <a:t>的全部元组）</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219201" y="4209336"/>
                <a:ext cx="10027920" cy="461665"/>
              </a:xfrm>
              <a:prstGeom prst="rect">
                <a:avLst/>
              </a:prstGeom>
              <a:blipFill rotWithShape="0">
                <a:blip r:embed="rId5"/>
                <a:stretch>
                  <a:fillRect l="-912" t="-10667" r="-3951"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2207061869"/>
                  </p:ext>
                </p:extLst>
              </p:nvPr>
            </p:nvGraphicFramePr>
            <p:xfrm>
              <a:off x="5164910" y="5237733"/>
              <a:ext cx="1766388" cy="1097280"/>
            </p:xfrm>
            <a:graphic>
              <a:graphicData uri="http://schemas.openxmlformats.org/drawingml/2006/table">
                <a:tbl>
                  <a:tblPr firstRow="1" bandRow="1">
                    <a:tableStyleId>{5C22544A-7EE6-4342-B048-85BDC9FD1C3A}</a:tableStyleId>
                  </a:tblPr>
                  <a:tblGrid>
                    <a:gridCol w="883194"/>
                    <a:gridCol w="883194"/>
                  </a:tblGrid>
                  <a:tr h="2786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A</a:t>
                          </a:r>
                          <a:endParaRPr lang="zh-CN" altLang="en-US" b="0" dirty="0" smtClean="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B</a:t>
                          </a:r>
                          <a:endParaRPr lang="zh-CN" altLang="en-US" b="0" dirty="0" smtClean="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2207061869"/>
                  </p:ext>
                </p:extLst>
              </p:nvPr>
            </p:nvGraphicFramePr>
            <p:xfrm>
              <a:off x="5164910" y="5237733"/>
              <a:ext cx="1766388" cy="1097280"/>
            </p:xfrm>
            <a:graphic>
              <a:graphicData uri="http://schemas.openxmlformats.org/drawingml/2006/table">
                <a:tbl>
                  <a:tblPr firstRow="1" bandRow="1">
                    <a:tableStyleId>{5C22544A-7EE6-4342-B048-85BDC9FD1C3A}</a:tableStyleId>
                  </a:tblPr>
                  <a:tblGrid>
                    <a:gridCol w="883194"/>
                    <a:gridCol w="883194"/>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A</a:t>
                          </a:r>
                          <a:endParaRPr lang="zh-CN" altLang="en-US" b="0" dirty="0" smtClean="0">
                            <a:solidFill>
                              <a:srgbClr val="2121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21FF"/>
                              </a:solidFill>
                            </a:rPr>
                            <a:t>B</a:t>
                          </a:r>
                          <a:endParaRPr lang="zh-CN" altLang="en-US" b="0" dirty="0" smtClean="0">
                            <a:solidFill>
                              <a:srgbClr val="2121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t="-106557" r="-100000" b="-10163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100690" t="-106557" r="-690" b="-101639"/>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t="-210000" r="-100000" b="-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100690" t="-210000" r="-690" b="-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3" name="文本框 12"/>
              <p:cNvSpPr txBox="1"/>
              <p:nvPr/>
            </p:nvSpPr>
            <p:spPr>
              <a:xfrm>
                <a:off x="4695373" y="4812270"/>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14:m>
                  <m:oMath xmlns:m="http://schemas.openxmlformats.org/officeDocument/2006/math">
                    <m:r>
                      <m:rPr>
                        <m:sty m:val="p"/>
                      </m:rPr>
                      <a:rPr lang="en-US" altLang="zh-CN" b="0" i="0" smtClean="0">
                        <a:solidFill>
                          <a:srgbClr val="FF0000"/>
                        </a:solidFill>
                        <a:latin typeface="Cambria Math" panose="02040503050406030204" pitchFamily="18" charset="0"/>
                        <a:ea typeface="微软雅黑" panose="020B0503020204020204" pitchFamily="34" charset="-122"/>
                      </a:rPr>
                      <m:t>R</m:t>
                    </m:r>
                    <m:r>
                      <a:rPr lang="en-US" altLang="zh-CN" b="0" i="0" smtClean="0">
                        <a:solidFill>
                          <a:srgbClr val="FF0000"/>
                        </a:solidFill>
                        <a:latin typeface="Cambria Math" panose="02040503050406030204" pitchFamily="18" charset="0"/>
                        <a:ea typeface="Cambria Math" panose="02040503050406030204" pitchFamily="18" charset="0"/>
                      </a:rPr>
                      <m:t>÷</m:t>
                    </m:r>
                    <m:r>
                      <m:rPr>
                        <m:sty m:val="p"/>
                      </m:rPr>
                      <a:rPr lang="en-US" altLang="zh-CN" b="0" i="0" smtClean="0">
                        <a:solidFill>
                          <a:srgbClr val="FF0000"/>
                        </a:solidFill>
                        <a:latin typeface="Cambria Math" panose="02040503050406030204" pitchFamily="18" charset="0"/>
                        <a:ea typeface="Cambria Math" panose="02040503050406030204" pitchFamily="18" charset="0"/>
                      </a:rPr>
                      <m:t>S</m:t>
                    </m:r>
                  </m:oMath>
                </a14:m>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695373" y="4812270"/>
                <a:ext cx="2821577" cy="369332"/>
              </a:xfrm>
              <a:prstGeom prst="rect">
                <a:avLst/>
              </a:prstGeom>
              <a:blipFill rotWithShape="0">
                <a:blip r:embed="rId7"/>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3326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矩形 30"/>
              <p:cNvSpPr/>
              <p:nvPr/>
            </p:nvSpPr>
            <p:spPr>
              <a:xfrm>
                <a:off x="1079864" y="649158"/>
                <a:ext cx="10389326" cy="5632311"/>
              </a:xfrm>
              <a:prstGeom prst="rect">
                <a:avLst/>
              </a:prstGeom>
            </p:spPr>
            <p:txBody>
              <a:bodyPr wrap="square">
                <a:spAutoFit/>
              </a:bodyPr>
              <a:lstStyle/>
              <a:p>
                <a:pPr algn="just">
                  <a:lnSpc>
                    <a:spcPct val="150000"/>
                  </a:lnSpc>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3.2.3  关系运算举例</a:t>
                </a:r>
                <a:endParaRPr lang="en-US" altLang="zh-CN" sz="2400" dirty="0">
                  <a:solidFill>
                    <a:srgbClr val="2121FF"/>
                  </a:solidFill>
                  <a:latin typeface="微软雅黑" panose="020B0503020204020204" pitchFamily="34" charset="-122"/>
                  <a:ea typeface="微软雅黑" panose="020B0503020204020204" pitchFamily="34" charset="-122"/>
                </a:endParaRPr>
              </a:p>
              <a:p>
                <a:pPr algn="just">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例3.8 检索班级编号为’199902’的全班学生的学号。对应关系代数表达式为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buFontTx/>
                  <a:buNone/>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baseline="-30000" dirty="0" err="1">
                    <a:solidFill>
                      <a:srgbClr val="FF0000"/>
                    </a:solidFill>
                    <a:latin typeface="微软雅黑" panose="020B0503020204020204" pitchFamily="34" charset="-122"/>
                    <a:ea typeface="微软雅黑" panose="020B0503020204020204" pitchFamily="34" charset="-122"/>
                  </a:rPr>
                  <a:t>Sno</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σ</a:t>
                </a:r>
                <a:r>
                  <a:rPr lang="en-US" altLang="zh-CN" sz="2400" baseline="-30000" dirty="0" err="1">
                    <a:solidFill>
                      <a:srgbClr val="FF0000"/>
                    </a:solidFill>
                    <a:latin typeface="微软雅黑" panose="020B0503020204020204" pitchFamily="34" charset="-122"/>
                    <a:ea typeface="微软雅黑" panose="020B0503020204020204" pitchFamily="34" charset="-122"/>
                  </a:rPr>
                  <a:t>class</a:t>
                </a:r>
                <a:r>
                  <a:rPr lang="en-US" altLang="zh-CN" sz="2400" baseline="-30000" dirty="0">
                    <a:solidFill>
                      <a:srgbClr val="FF0000"/>
                    </a:solidFill>
                    <a:latin typeface="微软雅黑" panose="020B0503020204020204" pitchFamily="34" charset="-122"/>
                    <a:ea typeface="微软雅黑" panose="020B0503020204020204" pitchFamily="34" charset="-122"/>
                  </a:rPr>
                  <a:t> =’199902’</a:t>
                </a:r>
                <a:r>
                  <a:rPr lang="en-US" altLang="zh-CN" sz="2400" dirty="0">
                    <a:solidFill>
                      <a:srgbClr val="FF0000"/>
                    </a:solidFill>
                    <a:latin typeface="微软雅黑" panose="020B0503020204020204" pitchFamily="34" charset="-122"/>
                    <a:ea typeface="微软雅黑" panose="020B0503020204020204" pitchFamily="34" charset="-122"/>
                  </a:rPr>
                  <a:t>(Students)) </a:t>
                </a:r>
              </a:p>
              <a:p>
                <a:pPr>
                  <a:lnSpc>
                    <a:spcPct val="150000"/>
                  </a:lnSpc>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SELECT </a:t>
                </a:r>
                <a:r>
                  <a:rPr lang="en-US" altLang="zh-CN" sz="2400" dirty="0" err="1">
                    <a:solidFill>
                      <a:srgbClr val="D215FF"/>
                    </a:solidFill>
                    <a:latin typeface="微软雅黑" panose="020B0503020204020204" pitchFamily="34" charset="-122"/>
                    <a:ea typeface="微软雅黑" panose="020B0503020204020204" pitchFamily="34" charset="-122"/>
                  </a:rPr>
                  <a:t>Sno</a:t>
                </a:r>
                <a:r>
                  <a:rPr lang="en-US" altLang="zh-CN" sz="2400" dirty="0">
                    <a:solidFill>
                      <a:srgbClr val="D215FF"/>
                    </a:solidFill>
                    <a:latin typeface="微软雅黑" panose="020B0503020204020204" pitchFamily="34" charset="-122"/>
                    <a:ea typeface="微软雅黑" panose="020B0503020204020204" pitchFamily="34" charset="-122"/>
                  </a:rPr>
                  <a:t> FROM </a:t>
                </a:r>
                <a:r>
                  <a:rPr lang="en-US" altLang="zh-CN" sz="2400" dirty="0" smtClean="0">
                    <a:solidFill>
                      <a:srgbClr val="D215FF"/>
                    </a:solidFill>
                    <a:latin typeface="微软雅黑" panose="020B0503020204020204" pitchFamily="34" charset="-122"/>
                    <a:ea typeface="微软雅黑" panose="020B0503020204020204" pitchFamily="34" charset="-122"/>
                  </a:rPr>
                  <a:t>Students WHERE </a:t>
                </a:r>
                <a:r>
                  <a:rPr lang="en-US" altLang="zh-CN" sz="2400" dirty="0">
                    <a:solidFill>
                      <a:srgbClr val="D215FF"/>
                    </a:solidFill>
                    <a:latin typeface="微软雅黑" panose="020B0503020204020204" pitchFamily="34" charset="-122"/>
                    <a:ea typeface="微软雅黑" panose="020B0503020204020204" pitchFamily="34" charset="-122"/>
                  </a:rPr>
                  <a:t>Class=‘199902’</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例3.9 查询选修了’英语’ 课程的学生姓名。</a:t>
                </a:r>
                <a:endParaRPr lang="en-US" altLang="zh-CN" sz="2400" dirty="0">
                  <a:solidFill>
                    <a:srgbClr val="2121FF"/>
                  </a:solidFill>
                  <a:latin typeface="微软雅黑" panose="020B0503020204020204" pitchFamily="34" charset="-122"/>
                  <a:ea typeface="微软雅黑" panose="020B0503020204020204" pitchFamily="34" charset="-122"/>
                </a:endParaRPr>
              </a:p>
              <a:p>
                <a:pPr algn="ctr">
                  <a:lnSpc>
                    <a:spcPct val="150000"/>
                  </a:lnSpc>
                  <a:buNone/>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baseline="-25000" dirty="0" err="1">
                    <a:solidFill>
                      <a:srgbClr val="FF0000"/>
                    </a:solidFill>
                    <a:latin typeface="微软雅黑" panose="020B0503020204020204" pitchFamily="34" charset="-122"/>
                    <a:ea typeface="微软雅黑" panose="020B0503020204020204" pitchFamily="34" charset="-122"/>
                  </a:rPr>
                  <a:t>Sname</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baseline="-25000" dirty="0" err="1">
                    <a:solidFill>
                      <a:srgbClr val="FF0000"/>
                    </a:solidFill>
                    <a:latin typeface="微软雅黑" panose="020B0503020204020204" pitchFamily="34" charset="-122"/>
                    <a:ea typeface="微软雅黑" panose="020B0503020204020204" pitchFamily="34" charset="-122"/>
                  </a:rPr>
                  <a:t>Cno</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σ</a:t>
                </a:r>
                <a:r>
                  <a:rPr lang="en-US" altLang="zh-CN" sz="2400" baseline="-25000" dirty="0" err="1">
                    <a:solidFill>
                      <a:srgbClr val="FF0000"/>
                    </a:solidFill>
                    <a:latin typeface="微软雅黑" panose="020B0503020204020204" pitchFamily="34" charset="-122"/>
                    <a:ea typeface="微软雅黑" panose="020B0503020204020204" pitchFamily="34" charset="-122"/>
                  </a:rPr>
                  <a:t>Cname</a:t>
                </a:r>
                <a:r>
                  <a:rPr lang="en-US" altLang="zh-CN" sz="2400" baseline="-25000" dirty="0">
                    <a:solidFill>
                      <a:srgbClr val="FF0000"/>
                    </a:solidFill>
                    <a:latin typeface="微软雅黑" panose="020B0503020204020204" pitchFamily="34" charset="-122"/>
                    <a:ea typeface="微软雅黑" panose="020B0503020204020204" pitchFamily="34" charset="-122"/>
                  </a:rPr>
                  <a:t>=’</a:t>
                </a:r>
                <a:r>
                  <a:rPr lang="zh-CN" altLang="en-US" sz="2400" baseline="-25000" dirty="0">
                    <a:solidFill>
                      <a:srgbClr val="FF0000"/>
                    </a:solidFill>
                    <a:latin typeface="微软雅黑" panose="020B0503020204020204" pitchFamily="34" charset="-122"/>
                    <a:ea typeface="微软雅黑" panose="020B0503020204020204" pitchFamily="34" charset="-122"/>
                  </a:rPr>
                  <a:t>英语’</a:t>
                </a:r>
                <a:r>
                  <a:rPr lang="en-US" altLang="zh-CN" sz="2400" dirty="0" smtClean="0">
                    <a:solidFill>
                      <a:srgbClr val="FF0000"/>
                    </a:solidFill>
                    <a:latin typeface="微软雅黑" panose="020B0503020204020204" pitchFamily="34" charset="-122"/>
                    <a:ea typeface="微软雅黑" panose="020B0503020204020204" pitchFamily="34" charset="-122"/>
                  </a:rPr>
                  <a:t>Courses)</a:t>
                </a:r>
                <a14:m>
                  <m:oMath xmlns:m="http://schemas.openxmlformats.org/officeDocument/2006/math">
                    <m:r>
                      <a:rPr lang="en-US" altLang="zh-CN" sz="2400" b="0" i="1" smtClean="0">
                        <a:solidFill>
                          <a:srgbClr val="FF0000"/>
                        </a:solidFill>
                        <a:latin typeface="Cambria Math" panose="02040503050406030204" pitchFamily="18" charset="0"/>
                        <a:ea typeface="Cambria Math" panose="02040503050406030204" pitchFamily="18" charset="0"/>
                      </a:rPr>
                      <m:t>⋈</m:t>
                    </m:r>
                  </m:oMath>
                </a14:m>
                <a:r>
                  <a:rPr lang="en-US" altLang="zh-CN" sz="2400" dirty="0" smtClean="0">
                    <a:solidFill>
                      <a:srgbClr val="FF0000"/>
                    </a:solidFill>
                    <a:latin typeface="微软雅黑" panose="020B0503020204020204" pitchFamily="34" charset="-122"/>
                    <a:ea typeface="微软雅黑" panose="020B0503020204020204" pitchFamily="34" charset="-122"/>
                  </a:rPr>
                  <a:t>Reports )</a:t>
                </a:r>
                <a14:m>
                  <m:oMath xmlns:m="http://schemas.openxmlformats.org/officeDocument/2006/math">
                    <m:r>
                      <a:rPr lang="en-US" altLang="zh-CN" sz="2400" b="0" i="1" smtClean="0">
                        <a:solidFill>
                          <a:srgbClr val="FF0000"/>
                        </a:solidFill>
                        <a:latin typeface="Cambria Math" panose="02040503050406030204" pitchFamily="18" charset="0"/>
                        <a:ea typeface="Cambria Math" panose="02040503050406030204" pitchFamily="18" charset="0"/>
                      </a:rPr>
                      <m:t>⋈</m:t>
                    </m:r>
                  </m:oMath>
                </a14:m>
                <a:r>
                  <a:rPr lang="en-US" altLang="zh-CN" sz="2400" dirty="0" smtClean="0">
                    <a:solidFill>
                      <a:srgbClr val="FF0000"/>
                    </a:solidFill>
                    <a:latin typeface="微软雅黑" panose="020B0503020204020204" pitchFamily="34" charset="-122"/>
                    <a:ea typeface="微软雅黑" panose="020B0503020204020204" pitchFamily="34" charset="-122"/>
                  </a:rPr>
                  <a:t>Students</a:t>
                </a:r>
                <a:r>
                  <a:rPr lang="en-US" altLang="zh-CN" sz="24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SELECT </a:t>
                </a:r>
                <a:r>
                  <a:rPr lang="en-US" altLang="zh-CN" sz="2400" dirty="0" err="1">
                    <a:solidFill>
                      <a:srgbClr val="D215FF"/>
                    </a:solidFill>
                    <a:latin typeface="微软雅黑" panose="020B0503020204020204" pitchFamily="34" charset="-122"/>
                    <a:ea typeface="微软雅黑" panose="020B0503020204020204" pitchFamily="34" charset="-122"/>
                  </a:rPr>
                  <a:t>Sname</a:t>
                </a:r>
                <a:r>
                  <a:rPr lang="en-US" altLang="zh-CN" sz="2400" dirty="0">
                    <a:solidFill>
                      <a:srgbClr val="D215FF"/>
                    </a:solidFill>
                    <a:latin typeface="微软雅黑" panose="020B0503020204020204" pitchFamily="34" charset="-122"/>
                    <a:ea typeface="微软雅黑" panose="020B0503020204020204" pitchFamily="34" charset="-122"/>
                  </a:rPr>
                  <a:t> FROM Courses C, Reports R, Students </a:t>
                </a:r>
                <a:r>
                  <a:rPr lang="en-US" altLang="zh-CN" sz="2400" dirty="0" smtClean="0">
                    <a:solidFill>
                      <a:srgbClr val="D215FF"/>
                    </a:solidFill>
                    <a:latin typeface="微软雅黑" panose="020B0503020204020204" pitchFamily="34" charset="-122"/>
                    <a:ea typeface="微软雅黑" panose="020B0503020204020204" pitchFamily="34" charset="-122"/>
                  </a:rPr>
                  <a:t>S  WHERE  </a:t>
                </a:r>
                <a:r>
                  <a:rPr lang="en-US" altLang="zh-CN" sz="2400" dirty="0" err="1">
                    <a:solidFill>
                      <a:srgbClr val="D215FF"/>
                    </a:solidFill>
                    <a:latin typeface="微软雅黑" panose="020B0503020204020204" pitchFamily="34" charset="-122"/>
                    <a:ea typeface="微软雅黑" panose="020B0503020204020204" pitchFamily="34" charset="-122"/>
                  </a:rPr>
                  <a:t>S.Sno</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R.Sno</a:t>
                </a:r>
                <a:r>
                  <a:rPr lang="en-US" altLang="zh-CN" sz="2400" dirty="0">
                    <a:solidFill>
                      <a:srgbClr val="D215FF"/>
                    </a:solidFill>
                    <a:latin typeface="微软雅黑" panose="020B0503020204020204" pitchFamily="34" charset="-122"/>
                    <a:ea typeface="微软雅黑" panose="020B0503020204020204" pitchFamily="34" charset="-122"/>
                  </a:rPr>
                  <a:t> AND </a:t>
                </a:r>
                <a:r>
                  <a:rPr lang="en-US" altLang="zh-CN" sz="2400" dirty="0" err="1">
                    <a:solidFill>
                      <a:srgbClr val="D215FF"/>
                    </a:solidFill>
                    <a:latin typeface="微软雅黑" panose="020B0503020204020204" pitchFamily="34" charset="-122"/>
                    <a:ea typeface="微软雅黑" panose="020B0503020204020204" pitchFamily="34" charset="-122"/>
                  </a:rPr>
                  <a:t>R.Cno</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C.Cno</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smtClean="0">
                    <a:solidFill>
                      <a:srgbClr val="D215FF"/>
                    </a:solidFill>
                    <a:latin typeface="微软雅黑" panose="020B0503020204020204" pitchFamily="34" charset="-122"/>
                    <a:ea typeface="微软雅黑" panose="020B0503020204020204" pitchFamily="34" charset="-122"/>
                  </a:rPr>
                  <a:t>  AND </a:t>
                </a:r>
                <a:r>
                  <a:rPr lang="en-US" altLang="zh-CN" sz="2400" dirty="0" err="1">
                    <a:solidFill>
                      <a:srgbClr val="D215FF"/>
                    </a:solidFill>
                    <a:latin typeface="微软雅黑" panose="020B0503020204020204" pitchFamily="34" charset="-122"/>
                    <a:ea typeface="微软雅黑" panose="020B0503020204020204" pitchFamily="34" charset="-122"/>
                  </a:rPr>
                  <a:t>C.Cname</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英语’</a:t>
                </a:r>
                <a:endParaRPr lang="en-US" altLang="zh-CN" sz="2400" dirty="0">
                  <a:solidFill>
                    <a:srgbClr val="D215FF"/>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baseline="-25000" dirty="0" err="1">
                    <a:solidFill>
                      <a:srgbClr val="FF0000"/>
                    </a:solidFill>
                    <a:latin typeface="微软雅黑" panose="020B0503020204020204" pitchFamily="34" charset="-122"/>
                    <a:ea typeface="微软雅黑" panose="020B0503020204020204" pitchFamily="34" charset="-122"/>
                  </a:rPr>
                  <a:t>Sname</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σ</a:t>
                </a:r>
                <a:r>
                  <a:rPr lang="en-US" altLang="zh-CN" sz="2400" baseline="-25000" dirty="0" err="1">
                    <a:solidFill>
                      <a:srgbClr val="FF0000"/>
                    </a:solidFill>
                    <a:latin typeface="微软雅黑" panose="020B0503020204020204" pitchFamily="34" charset="-122"/>
                    <a:ea typeface="微软雅黑" panose="020B0503020204020204" pitchFamily="34" charset="-122"/>
                  </a:rPr>
                  <a:t>Cname</a:t>
                </a:r>
                <a:r>
                  <a:rPr lang="en-US" altLang="zh-CN" sz="2400" baseline="-25000" dirty="0">
                    <a:solidFill>
                      <a:srgbClr val="FF0000"/>
                    </a:solidFill>
                    <a:latin typeface="微软雅黑" panose="020B0503020204020204" pitchFamily="34" charset="-122"/>
                    <a:ea typeface="微软雅黑" panose="020B0503020204020204" pitchFamily="34" charset="-122"/>
                  </a:rPr>
                  <a:t>=’</a:t>
                </a:r>
                <a:r>
                  <a:rPr lang="zh-CN" altLang="en-US" sz="2400" baseline="-25000" dirty="0">
                    <a:solidFill>
                      <a:srgbClr val="FF0000"/>
                    </a:solidFill>
                    <a:latin typeface="微软雅黑" panose="020B0503020204020204" pitchFamily="34" charset="-122"/>
                    <a:ea typeface="微软雅黑" panose="020B0503020204020204" pitchFamily="34" charset="-122"/>
                  </a:rPr>
                  <a:t>英语’</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Courses</a:t>
                </a:r>
                <a14:m>
                  <m:oMath xmlns:m="http://schemas.openxmlformats.org/officeDocument/2006/math">
                    <m:r>
                      <a:rPr lang="en-US" altLang="zh-CN" sz="2400" b="0" i="1" smtClean="0">
                        <a:solidFill>
                          <a:srgbClr val="FF0000"/>
                        </a:solidFill>
                        <a:latin typeface="Cambria Math" panose="02040503050406030204" pitchFamily="18" charset="0"/>
                        <a:ea typeface="Cambria Math" panose="02040503050406030204" pitchFamily="18" charset="0"/>
                      </a:rPr>
                      <m:t>⋈</m:t>
                    </m:r>
                  </m:oMath>
                </a14:m>
                <a:r>
                  <a:rPr lang="en-US" altLang="zh-CN" sz="2400" dirty="0" smtClean="0">
                    <a:solidFill>
                      <a:srgbClr val="FF0000"/>
                    </a:solidFill>
                    <a:latin typeface="微软雅黑" panose="020B0503020204020204" pitchFamily="34" charset="-122"/>
                    <a:ea typeface="微软雅黑" panose="020B0503020204020204" pitchFamily="34" charset="-122"/>
                  </a:rPr>
                  <a:t>Reports</a:t>
                </a:r>
                <a14:m>
                  <m:oMath xmlns:m="http://schemas.openxmlformats.org/officeDocument/2006/math">
                    <m:r>
                      <a:rPr lang="en-US" altLang="zh-CN" sz="2400" b="0" i="1" smtClean="0">
                        <a:solidFill>
                          <a:srgbClr val="FF0000"/>
                        </a:solidFill>
                        <a:latin typeface="Cambria Math" panose="02040503050406030204" pitchFamily="18" charset="0"/>
                        <a:ea typeface="Cambria Math" panose="02040503050406030204" pitchFamily="18" charset="0"/>
                      </a:rPr>
                      <m:t>⋈</m:t>
                    </m:r>
                  </m:oMath>
                </a14:m>
                <a:r>
                  <a:rPr lang="en-US" altLang="zh-CN" sz="2400" dirty="0" smtClean="0">
                    <a:solidFill>
                      <a:srgbClr val="FF0000"/>
                    </a:solidFill>
                    <a:latin typeface="微软雅黑" panose="020B0503020204020204" pitchFamily="34" charset="-122"/>
                    <a:ea typeface="微软雅黑" panose="020B0503020204020204" pitchFamily="34" charset="-122"/>
                  </a:rPr>
                  <a:t>Students</a:t>
                </a:r>
                <a:r>
                  <a:rPr lang="en-US" altLang="zh-CN" sz="2400" dirty="0">
                    <a:solidFill>
                      <a:srgbClr val="FF0000"/>
                    </a:solidFill>
                    <a:latin typeface="微软雅黑" panose="020B0503020204020204" pitchFamily="34" charset="-122"/>
                    <a:ea typeface="微软雅黑" panose="020B0503020204020204" pitchFamily="34" charset="-122"/>
                  </a:rPr>
                  <a:t>)</a:t>
                </a:r>
              </a:p>
            </p:txBody>
          </p:sp>
        </mc:Choice>
        <mc:Fallback xmlns="">
          <p:sp>
            <p:nvSpPr>
              <p:cNvPr id="31" name="矩形 30"/>
              <p:cNvSpPr>
                <a:spLocks noRot="1" noChangeAspect="1" noMove="1" noResize="1" noEditPoints="1" noAdjustHandles="1" noChangeArrowheads="1" noChangeShapeType="1" noTextEdit="1"/>
              </p:cNvSpPr>
              <p:nvPr/>
            </p:nvSpPr>
            <p:spPr>
              <a:xfrm>
                <a:off x="1079864" y="649158"/>
                <a:ext cx="10389326" cy="5632311"/>
              </a:xfrm>
              <a:prstGeom prst="rect">
                <a:avLst/>
              </a:prstGeom>
              <a:blipFill rotWithShape="0">
                <a:blip r:embed="rId2"/>
                <a:stretch>
                  <a:fillRect l="-880" r="-939" b="-4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1874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1140824" y="632580"/>
                <a:ext cx="10049691" cy="3970318"/>
              </a:xfrm>
              <a:prstGeom prst="rect">
                <a:avLst/>
              </a:prstGeom>
            </p:spPr>
            <p:txBody>
              <a:bodyPr wrap="square">
                <a:spAutoFit/>
              </a:bodyPr>
              <a:lstStyle/>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例3.10  检索选修了所有课程的学生编号和姓名。 </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⑴ </a:t>
                </a:r>
                <a:r>
                  <a:rPr lang="zh-CN" altLang="en-US" sz="2400" dirty="0">
                    <a:solidFill>
                      <a:srgbClr val="2121FF"/>
                    </a:solidFill>
                    <a:latin typeface="微软雅黑" panose="020B0503020204020204" pitchFamily="34" charset="-122"/>
                    <a:ea typeface="微软雅黑" panose="020B0503020204020204" pitchFamily="34" charset="-122"/>
                  </a:rPr>
                  <a:t>查学生选修课程的代数表达式为：</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baseline="-30000" dirty="0" err="1">
                    <a:solidFill>
                      <a:srgbClr val="D215FF"/>
                    </a:solidFill>
                    <a:latin typeface="微软雅黑" panose="020B0503020204020204" pitchFamily="34" charset="-122"/>
                    <a:ea typeface="微软雅黑" panose="020B0503020204020204" pitchFamily="34" charset="-122"/>
                  </a:rPr>
                  <a:t>Sno,Cno</a:t>
                </a:r>
                <a:r>
                  <a:rPr lang="en-US" altLang="zh-CN" sz="2400" dirty="0">
                    <a:solidFill>
                      <a:srgbClr val="D215FF"/>
                    </a:solidFill>
                    <a:latin typeface="微软雅黑" panose="020B0503020204020204" pitchFamily="34" charset="-122"/>
                    <a:ea typeface="微软雅黑" panose="020B0503020204020204" pitchFamily="34" charset="-122"/>
                  </a:rPr>
                  <a:t>(Reports)</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⑵ </a:t>
                </a:r>
                <a:r>
                  <a:rPr lang="zh-CN" altLang="en-US" sz="2400" dirty="0">
                    <a:solidFill>
                      <a:srgbClr val="2121FF"/>
                    </a:solidFill>
                    <a:latin typeface="微软雅黑" panose="020B0503020204020204" pitchFamily="34" charset="-122"/>
                    <a:ea typeface="微软雅黑" panose="020B0503020204020204" pitchFamily="34" charset="-122"/>
                  </a:rPr>
                  <a:t>查现开设全部课程的代数表达式为：</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baseline="-30000" dirty="0" err="1">
                    <a:solidFill>
                      <a:srgbClr val="D215FF"/>
                    </a:solidFill>
                    <a:latin typeface="微软雅黑" panose="020B0503020204020204" pitchFamily="34" charset="-122"/>
                    <a:ea typeface="微软雅黑" panose="020B0503020204020204" pitchFamily="34" charset="-122"/>
                  </a:rPr>
                  <a:t>Cno</a:t>
                </a:r>
                <a:r>
                  <a:rPr lang="en-US" altLang="zh-CN" sz="2400" dirty="0">
                    <a:solidFill>
                      <a:srgbClr val="D215FF"/>
                    </a:solidFill>
                    <a:latin typeface="微软雅黑" panose="020B0503020204020204" pitchFamily="34" charset="-122"/>
                    <a:ea typeface="微软雅黑" panose="020B0503020204020204" pitchFamily="34" charset="-122"/>
                  </a:rPr>
                  <a:t>(Courses)</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⑶ </a:t>
                </a:r>
                <a:r>
                  <a:rPr lang="zh-CN" altLang="en-US" sz="2400" dirty="0">
                    <a:solidFill>
                      <a:srgbClr val="2121FF"/>
                    </a:solidFill>
                    <a:latin typeface="微软雅黑" panose="020B0503020204020204" pitchFamily="34" charset="-122"/>
                    <a:ea typeface="微软雅黑" panose="020B0503020204020204" pitchFamily="34" charset="-122"/>
                  </a:rPr>
                  <a:t>根据除法定义，查选修了所有课程的</a:t>
                </a:r>
                <a:r>
                  <a:rPr lang="zh-CN" altLang="en-US" sz="2400" u="sng" dirty="0">
                    <a:solidFill>
                      <a:srgbClr val="2121FF"/>
                    </a:solidFill>
                    <a:latin typeface="微软雅黑" panose="020B0503020204020204" pitchFamily="34" charset="-122"/>
                    <a:ea typeface="微软雅黑" panose="020B0503020204020204" pitchFamily="34" charset="-122"/>
                  </a:rPr>
                  <a:t>学生编号</a:t>
                </a:r>
                <a:r>
                  <a:rPr lang="zh-CN" altLang="en-US" sz="2400" dirty="0">
                    <a:solidFill>
                      <a:srgbClr val="2121FF"/>
                    </a:solidFill>
                    <a:latin typeface="微软雅黑" panose="020B0503020204020204" pitchFamily="34" charset="-122"/>
                    <a:ea typeface="微软雅黑" panose="020B0503020204020204" pitchFamily="34" charset="-122"/>
                  </a:rPr>
                  <a:t>的代数表达式为：</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baseline="-30000" dirty="0" err="1">
                    <a:solidFill>
                      <a:srgbClr val="D215FF"/>
                    </a:solidFill>
                    <a:latin typeface="微软雅黑" panose="020B0503020204020204" pitchFamily="34" charset="-122"/>
                    <a:ea typeface="微软雅黑" panose="020B0503020204020204" pitchFamily="34" charset="-122"/>
                  </a:rPr>
                  <a:t>Sno,Cno</a:t>
                </a:r>
                <a:r>
                  <a:rPr lang="en-US" altLang="zh-CN" sz="2400" dirty="0">
                    <a:solidFill>
                      <a:srgbClr val="D215FF"/>
                    </a:solidFill>
                    <a:latin typeface="微软雅黑" panose="020B0503020204020204" pitchFamily="34" charset="-122"/>
                    <a:ea typeface="微软雅黑" panose="020B0503020204020204" pitchFamily="34" charset="-122"/>
                  </a:rPr>
                  <a:t>(Reports)÷∏</a:t>
                </a:r>
                <a:r>
                  <a:rPr lang="en-US" altLang="zh-CN" sz="2400" baseline="-30000" dirty="0" err="1">
                    <a:solidFill>
                      <a:srgbClr val="D215FF"/>
                    </a:solidFill>
                    <a:latin typeface="微软雅黑" panose="020B0503020204020204" pitchFamily="34" charset="-122"/>
                    <a:ea typeface="微软雅黑" panose="020B0503020204020204" pitchFamily="34" charset="-122"/>
                  </a:rPr>
                  <a:t>Cno</a:t>
                </a:r>
                <a:r>
                  <a:rPr lang="en-US" altLang="zh-CN" sz="2400" dirty="0">
                    <a:solidFill>
                      <a:srgbClr val="D215FF"/>
                    </a:solidFill>
                    <a:latin typeface="微软雅黑" panose="020B0503020204020204" pitchFamily="34" charset="-122"/>
                    <a:ea typeface="微软雅黑" panose="020B0503020204020204" pitchFamily="34" charset="-122"/>
                  </a:rPr>
                  <a:t>(Courses)；</a:t>
                </a: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⑷ </a:t>
                </a:r>
                <a:r>
                  <a:rPr lang="zh-CN" altLang="en-US" sz="2400" dirty="0">
                    <a:solidFill>
                      <a:srgbClr val="2121FF"/>
                    </a:solidFill>
                    <a:latin typeface="微软雅黑" panose="020B0503020204020204" pitchFamily="34" charset="-122"/>
                    <a:ea typeface="微软雅黑" panose="020B0503020204020204" pitchFamily="34" charset="-122"/>
                  </a:rPr>
                  <a:t>查选修了所有课程的学生编号和姓名的代数表达式为：</a:t>
                </a:r>
                <a:endParaRPr lang="en-US" altLang="zh-CN"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baseline="-25000" dirty="0" err="1" smtClean="0">
                    <a:solidFill>
                      <a:srgbClr val="D215FF"/>
                    </a:solidFill>
                    <a:latin typeface="微软雅黑" panose="020B0503020204020204" pitchFamily="34" charset="-122"/>
                    <a:ea typeface="微软雅黑" panose="020B0503020204020204" pitchFamily="34" charset="-122"/>
                  </a:rPr>
                  <a:t>Sno,Sname</a:t>
                </a:r>
                <a:r>
                  <a:rPr lang="en-US" altLang="zh-CN" sz="2400" dirty="0" smtClean="0">
                    <a:solidFill>
                      <a:srgbClr val="D215FF"/>
                    </a:solidFill>
                    <a:latin typeface="微软雅黑" panose="020B0503020204020204" pitchFamily="34" charset="-122"/>
                    <a:ea typeface="微软雅黑" panose="020B0503020204020204" pitchFamily="34" charset="-122"/>
                  </a:rPr>
                  <a:t>(Students</a:t>
                </a:r>
                <a14:m>
                  <m:oMath xmlns:m="http://schemas.openxmlformats.org/officeDocument/2006/math">
                    <m:r>
                      <a:rPr lang="en-US" altLang="zh-CN" sz="2400" i="1" smtClean="0">
                        <a:solidFill>
                          <a:srgbClr val="D215FF"/>
                        </a:solidFill>
                        <a:latin typeface="Cambria Math" panose="02040503050406030204" pitchFamily="18" charset="0"/>
                        <a:ea typeface="Cambria Math" panose="02040503050406030204" pitchFamily="18" charset="0"/>
                      </a:rPr>
                      <m:t>⋈</m:t>
                    </m:r>
                  </m:oMath>
                </a14:m>
                <a:r>
                  <a:rPr lang="en-US" altLang="zh-CN"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baseline="-25000" dirty="0" err="1">
                    <a:solidFill>
                      <a:srgbClr val="D215FF"/>
                    </a:solidFill>
                    <a:latin typeface="微软雅黑" panose="020B0503020204020204" pitchFamily="34" charset="-122"/>
                    <a:ea typeface="微软雅黑" panose="020B0503020204020204" pitchFamily="34" charset="-122"/>
                  </a:rPr>
                  <a:t>Sno,Cno</a:t>
                </a:r>
                <a:r>
                  <a:rPr lang="en-US" altLang="zh-CN" sz="2400" dirty="0">
                    <a:solidFill>
                      <a:srgbClr val="D215FF"/>
                    </a:solidFill>
                    <a:latin typeface="微软雅黑" panose="020B0503020204020204" pitchFamily="34" charset="-122"/>
                    <a:ea typeface="微软雅黑" panose="020B0503020204020204" pitchFamily="34" charset="-122"/>
                  </a:rPr>
                  <a:t>(Reports)÷∏</a:t>
                </a:r>
                <a:r>
                  <a:rPr lang="en-US" altLang="zh-CN" sz="2400" baseline="-25000" dirty="0" err="1">
                    <a:solidFill>
                      <a:srgbClr val="D215FF"/>
                    </a:solidFill>
                    <a:latin typeface="微软雅黑" panose="020B0503020204020204" pitchFamily="34" charset="-122"/>
                    <a:ea typeface="微软雅黑" panose="020B0503020204020204" pitchFamily="34" charset="-122"/>
                  </a:rPr>
                  <a:t>Cno</a:t>
                </a:r>
                <a:r>
                  <a:rPr lang="en-US" altLang="zh-CN" sz="2400" dirty="0">
                    <a:solidFill>
                      <a:srgbClr val="D215FF"/>
                    </a:solidFill>
                    <a:latin typeface="微软雅黑" panose="020B0503020204020204" pitchFamily="34" charset="-122"/>
                    <a:ea typeface="微软雅黑" panose="020B0503020204020204" pitchFamily="34" charset="-122"/>
                  </a:rPr>
                  <a:t>(Courses)))</a:t>
                </a:r>
                <a:r>
                  <a:rPr lang="zh-CN" altLang="en-US" sz="2400" dirty="0">
                    <a:solidFill>
                      <a:srgbClr val="D215FF"/>
                    </a:solidFill>
                    <a:latin typeface="微软雅黑" panose="020B0503020204020204" pitchFamily="34" charset="-122"/>
                    <a:ea typeface="微软雅黑" panose="020B0503020204020204" pitchFamily="34" charset="-122"/>
                  </a:rPr>
                  <a:t> </a:t>
                </a:r>
                <a:endParaRPr lang="en-US" altLang="zh-CN" sz="2400" dirty="0">
                  <a:solidFill>
                    <a:srgbClr val="D215FF"/>
                  </a:solidFill>
                  <a:latin typeface="微软雅黑" panose="020B0503020204020204" pitchFamily="34" charset="-122"/>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1140824" y="632580"/>
                <a:ext cx="10049691" cy="3970318"/>
              </a:xfrm>
              <a:prstGeom prst="rect">
                <a:avLst/>
              </a:prstGeom>
              <a:blipFill rotWithShape="0">
                <a:blip r:embed="rId3"/>
                <a:stretch>
                  <a:fillRect l="-910" b="-10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949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114697" y="391246"/>
                <a:ext cx="10119360" cy="5231817"/>
              </a:xfrm>
              <a:prstGeom prst="rect">
                <a:avLst/>
              </a:prstGeom>
            </p:spPr>
            <p:txBody>
              <a:bodyPr wrap="square">
                <a:spAutoFit/>
              </a:bodyPr>
              <a:lstStyle/>
              <a:p>
                <a:pPr algn="just">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4.</a:t>
                </a:r>
                <a:r>
                  <a:rPr lang="zh-CN" altLang="en-US" sz="2400" dirty="0">
                    <a:solidFill>
                      <a:srgbClr val="D215FF"/>
                    </a:solidFill>
                    <a:latin typeface="微软雅黑" panose="020B0503020204020204" pitchFamily="34" charset="-122"/>
                    <a:ea typeface="微软雅黑" panose="020B0503020204020204" pitchFamily="34" charset="-122"/>
                  </a:rPr>
                  <a:t>关系语言可以分三类</a:t>
                </a:r>
              </a:p>
              <a:p>
                <a:pPr algn="just">
                  <a:lnSpc>
                    <a:spcPct val="150000"/>
                  </a:lnSpc>
                  <a:spcBef>
                    <a:spcPct val="0"/>
                  </a:spcBef>
                  <a:buFontTx/>
                  <a:buNone/>
                </a:pPr>
                <a:r>
                  <a:rPr lang="zh-CN" altLang="en-US" dirty="0">
                    <a:latin typeface="Times New Roman" panose="02020603050405020304" pitchFamily="18" charset="0"/>
                    <a:ea typeface="华文新魏" panose="02010800040101010101" pitchFamily="2" charset="-122"/>
                  </a:rPr>
                  <a:t>	</a:t>
                </a:r>
                <a:r>
                  <a:rPr lang="zh-CN" altLang="en-US" dirty="0" smtClean="0">
                    <a:latin typeface="Times New Roman" panose="02020603050405020304" pitchFamily="18" charset="0"/>
                    <a:ea typeface="华文新魏" panose="02010800040101010101" pitchFamily="2" charset="-122"/>
                  </a:rPr>
                  <a:t>              			</a:t>
                </a:r>
                <a:endParaRPr lang="en-US" altLang="zh-CN" dirty="0" smtClean="0">
                  <a:solidFill>
                    <a:srgbClr val="000099"/>
                  </a:solidFill>
                  <a:latin typeface="Times New Roman" panose="02020603050405020304" pitchFamily="18" charset="0"/>
                  <a:ea typeface="华文新魏" panose="02010800040101010101" pitchFamily="2" charset="-122"/>
                </a:endParaRPr>
              </a:p>
              <a:p>
                <a:pPr algn="just">
                  <a:lnSpc>
                    <a:spcPct val="150000"/>
                  </a:lnSpc>
                  <a:spcBef>
                    <a:spcPct val="0"/>
                  </a:spcBef>
                  <a:buFontTx/>
                  <a:buNone/>
                </a:pPr>
                <a:r>
                  <a:rPr lang="zh-CN" altLang="en-US" dirty="0" smtClean="0">
                    <a:solidFill>
                      <a:srgbClr val="2121FF"/>
                    </a:solidFill>
                    <a:latin typeface="微软雅黑" panose="020B0503020204020204" pitchFamily="34" charset="-122"/>
                    <a:ea typeface="微软雅黑" panose="020B0503020204020204" pitchFamily="34" charset="-122"/>
                  </a:rPr>
                  <a:t>关系数据语言   </a:t>
                </a:r>
                <a14:m>
                  <m:oMath xmlns:m="http://schemas.openxmlformats.org/officeDocument/2006/math">
                    <m:d>
                      <m:dPr>
                        <m:begChr m:val="{"/>
                        <m:endChr m:val=""/>
                        <m:ctrlPr>
                          <a:rPr lang="en-US" altLang="zh-CN" i="1" smtClean="0">
                            <a:solidFill>
                              <a:srgbClr val="2121FF"/>
                            </a:solidFill>
                            <a:latin typeface="Cambria Math" panose="02040503050406030204" pitchFamily="18" charset="0"/>
                            <a:ea typeface="华文新魏" panose="02010800040101010101" pitchFamily="2" charset="-122"/>
                          </a:rPr>
                        </m:ctrlPr>
                      </m:dPr>
                      <m:e>
                        <m:eqArr>
                          <m:eqArrPr>
                            <m:ctrlPr>
                              <a:rPr lang="en-US" altLang="zh-CN" i="1" smtClean="0">
                                <a:solidFill>
                                  <a:srgbClr val="2121FF"/>
                                </a:solidFill>
                                <a:latin typeface="Cambria Math" panose="02040503050406030204" pitchFamily="18" charset="0"/>
                                <a:ea typeface="华文新魏" panose="02010800040101010101" pitchFamily="2" charset="-122"/>
                              </a:rPr>
                            </m:ctrlPr>
                          </m:eqArrPr>
                          <m:e>
                            <m:r>
                              <m:rPr>
                                <m:nor/>
                              </m:rPr>
                              <a:rPr lang="zh-CN" altLang="en-US" dirty="0">
                                <a:solidFill>
                                  <a:srgbClr val="2121FF"/>
                                </a:solidFill>
                                <a:latin typeface="微软雅黑" panose="020B0503020204020204" pitchFamily="34" charset="-122"/>
                                <a:ea typeface="微软雅黑" panose="020B0503020204020204" pitchFamily="34" charset="-122"/>
                              </a:rPr>
                              <m:t>关系代数语言</m:t>
                            </m:r>
                            <m:r>
                              <m:rPr>
                                <m:nor/>
                              </m:rPr>
                              <a:rPr lang="en-US" altLang="zh-CN" b="0" i="0" dirty="0" smtClean="0">
                                <a:solidFill>
                                  <a:srgbClr val="2121FF"/>
                                </a:solidFill>
                                <a:latin typeface="微软雅黑" panose="020B0503020204020204" pitchFamily="34" charset="-122"/>
                                <a:ea typeface="微软雅黑" panose="020B0503020204020204" pitchFamily="34" charset="-122"/>
                              </a:rPr>
                              <m:t>           </m:t>
                            </m:r>
                            <m:r>
                              <m:rPr>
                                <m:nor/>
                              </m:rPr>
                              <a:rPr lang="zh-CN" altLang="en-US" dirty="0">
                                <a:solidFill>
                                  <a:srgbClr val="2121FF"/>
                                </a:solidFill>
                                <a:latin typeface="微软雅黑" panose="020B0503020204020204" pitchFamily="34" charset="-122"/>
                                <a:ea typeface="微软雅黑" panose="020B0503020204020204" pitchFamily="34" charset="-122"/>
                              </a:rPr>
                              <m:t>例如 </m:t>
                            </m:r>
                            <m:r>
                              <m:rPr>
                                <m:nor/>
                              </m:rPr>
                              <a:rPr lang="en-US" altLang="zh-CN" dirty="0">
                                <a:solidFill>
                                  <a:srgbClr val="2121FF"/>
                                </a:solidFill>
                                <a:latin typeface="微软雅黑" panose="020B0503020204020204" pitchFamily="34" charset="-122"/>
                                <a:ea typeface="微软雅黑" panose="020B0503020204020204" pitchFamily="34" charset="-122"/>
                              </a:rPr>
                              <m:t>ISBL</m:t>
                            </m:r>
                          </m:e>
                          <m:e>
                            <m:r>
                              <m:rPr>
                                <m:nor/>
                              </m:rPr>
                              <a:rPr lang="zh-CN" altLang="en-US" dirty="0">
                                <a:solidFill>
                                  <a:srgbClr val="2121FF"/>
                                </a:solidFill>
                                <a:latin typeface="微软雅黑" panose="020B0503020204020204" pitchFamily="34" charset="-122"/>
                                <a:ea typeface="微软雅黑" panose="020B0503020204020204" pitchFamily="34" charset="-122"/>
                              </a:rPr>
                              <m:t>关系演算语言</m:t>
                            </m:r>
                            <m:r>
                              <m:rPr>
                                <m:nor/>
                              </m:rPr>
                              <a:rPr lang="en-US" altLang="zh-CN" b="0" i="0" dirty="0" smtClean="0">
                                <a:solidFill>
                                  <a:srgbClr val="2121FF"/>
                                </a:solidFill>
                                <a:latin typeface="微软雅黑" panose="020B0503020204020204" pitchFamily="34" charset="-122"/>
                                <a:ea typeface="微软雅黑" panose="020B0503020204020204" pitchFamily="34" charset="-122"/>
                              </a:rPr>
                              <m:t>         </m:t>
                            </m:r>
                            <m:r>
                              <m:rPr>
                                <m:nor/>
                              </m:rPr>
                              <a:rPr lang="zh-CN" altLang="en-US" dirty="0">
                                <a:solidFill>
                                  <a:srgbClr val="2121FF"/>
                                </a:solidFill>
                                <a:latin typeface="微软雅黑" panose="020B0503020204020204" pitchFamily="34" charset="-122"/>
                                <a:ea typeface="微软雅黑" panose="020B0503020204020204" pitchFamily="34" charset="-122"/>
                              </a:rPr>
                              <m:t>例如 </m:t>
                            </m:r>
                            <m:r>
                              <m:rPr>
                                <m:nor/>
                              </m:rPr>
                              <a:rPr lang="en-US" altLang="zh-CN" dirty="0">
                                <a:solidFill>
                                  <a:srgbClr val="2121FF"/>
                                </a:solidFill>
                                <a:latin typeface="微软雅黑" panose="020B0503020204020204" pitchFamily="34" charset="-122"/>
                                <a:ea typeface="微软雅黑" panose="020B0503020204020204" pitchFamily="34" charset="-122"/>
                              </a:rPr>
                              <m:t>ALPHA</m:t>
                            </m:r>
                            <m:r>
                              <m:rPr>
                                <m:nor/>
                              </m:rPr>
                              <a:rPr lang="en-US" altLang="zh-CN" dirty="0">
                                <a:solidFill>
                                  <a:srgbClr val="2121FF"/>
                                </a:solidFill>
                                <a:latin typeface="微软雅黑" panose="020B0503020204020204" pitchFamily="34" charset="-122"/>
                                <a:ea typeface="微软雅黑" panose="020B0503020204020204" pitchFamily="34" charset="-122"/>
                              </a:rPr>
                              <m:t>, </m:t>
                            </m:r>
                            <m:r>
                              <m:rPr>
                                <m:nor/>
                              </m:rPr>
                              <a:rPr lang="en-US" altLang="zh-CN" dirty="0">
                                <a:solidFill>
                                  <a:srgbClr val="2121FF"/>
                                </a:solidFill>
                                <a:latin typeface="微软雅黑" panose="020B0503020204020204" pitchFamily="34" charset="-122"/>
                                <a:ea typeface="微软雅黑" panose="020B0503020204020204" pitchFamily="34" charset="-122"/>
                              </a:rPr>
                              <m:t>QUEL</m:t>
                            </m:r>
                            <m:r>
                              <m:rPr>
                                <m:nor/>
                              </m:rPr>
                              <a:rPr lang="en-US" altLang="zh-CN" dirty="0">
                                <a:solidFill>
                                  <a:srgbClr val="2121FF"/>
                                </a:solidFill>
                                <a:latin typeface="微软雅黑" panose="020B0503020204020204" pitchFamily="34" charset="-122"/>
                                <a:ea typeface="微软雅黑" panose="020B0503020204020204" pitchFamily="34" charset="-122"/>
                              </a:rPr>
                              <m:t> </m:t>
                            </m:r>
                          </m:e>
                          <m:e>
                            <m:r>
                              <m:rPr>
                                <m:nor/>
                              </m:rPr>
                              <a:rPr lang="zh-CN" altLang="en-US" dirty="0">
                                <a:solidFill>
                                  <a:srgbClr val="2121FF"/>
                                </a:solidFill>
                                <a:latin typeface="微软雅黑" panose="020B0503020204020204" pitchFamily="34" charset="-122"/>
                                <a:ea typeface="微软雅黑" panose="020B0503020204020204" pitchFamily="34" charset="-122"/>
                              </a:rPr>
                              <m:t>具有关系代数和关系演算双重特点的语言例如 </m:t>
                            </m:r>
                            <m:r>
                              <m:rPr>
                                <m:nor/>
                              </m:rPr>
                              <a:rPr lang="en-US" altLang="zh-CN" dirty="0">
                                <a:solidFill>
                                  <a:srgbClr val="2121FF"/>
                                </a:solidFill>
                                <a:latin typeface="微软雅黑" panose="020B0503020204020204" pitchFamily="34" charset="-122"/>
                                <a:ea typeface="微软雅黑" panose="020B0503020204020204" pitchFamily="34" charset="-122"/>
                              </a:rPr>
                              <m:t>QBE</m:t>
                            </m:r>
                            <m:r>
                              <m:rPr>
                                <m:nor/>
                              </m:rPr>
                              <a:rPr lang="en-US" altLang="zh-CN" dirty="0">
                                <a:solidFill>
                                  <a:srgbClr val="2121FF"/>
                                </a:solidFill>
                                <a:latin typeface="微软雅黑" panose="020B0503020204020204" pitchFamily="34" charset="-122"/>
                                <a:ea typeface="微软雅黑" panose="020B0503020204020204" pitchFamily="34" charset="-122"/>
                              </a:rPr>
                              <m:t> </m:t>
                            </m:r>
                            <m:r>
                              <m:rPr>
                                <m:nor/>
                              </m:rPr>
                              <a:rPr lang="zh-CN" altLang="en-US" dirty="0">
                                <a:solidFill>
                                  <a:srgbClr val="2121FF"/>
                                </a:solidFill>
                                <a:latin typeface="微软雅黑" panose="020B0503020204020204" pitchFamily="34" charset="-122"/>
                                <a:ea typeface="微软雅黑" panose="020B0503020204020204" pitchFamily="34" charset="-122"/>
                              </a:rPr>
                              <m:t>例如</m:t>
                            </m:r>
                            <m:r>
                              <m:rPr>
                                <m:nor/>
                              </m:rPr>
                              <a:rPr lang="en-US" altLang="zh-CN" dirty="0">
                                <a:solidFill>
                                  <a:srgbClr val="2121FF"/>
                                </a:solidFill>
                                <a:latin typeface="微软雅黑" panose="020B0503020204020204" pitchFamily="34" charset="-122"/>
                                <a:ea typeface="微软雅黑" panose="020B0503020204020204" pitchFamily="34" charset="-122"/>
                              </a:rPr>
                              <m:t>SQL</m:t>
                            </m:r>
                            <m:r>
                              <m:rPr>
                                <m:nor/>
                              </m:rPr>
                              <a:rPr lang="en-US" altLang="zh-CN" dirty="0">
                                <a:solidFill>
                                  <a:srgbClr val="2121FF"/>
                                </a:solidFill>
                                <a:latin typeface="微软雅黑" panose="020B0503020204020204" pitchFamily="34" charset="-122"/>
                                <a:ea typeface="微软雅黑" panose="020B0503020204020204" pitchFamily="34" charset="-122"/>
                              </a:rPr>
                              <m:t> </m:t>
                            </m:r>
                          </m:e>
                        </m:eqArr>
                      </m:e>
                    </m:d>
                    <m:d>
                      <m:dPr>
                        <m:begChr m:val="{"/>
                        <m:endChr m:val=""/>
                        <m:ctrlPr>
                          <a:rPr lang="en-US" altLang="zh-CN" i="1" smtClean="0">
                            <a:solidFill>
                              <a:srgbClr val="2121FF"/>
                            </a:solidFill>
                            <a:latin typeface="Cambria Math" panose="02040503050406030204" pitchFamily="18" charset="0"/>
                            <a:ea typeface="华文新魏" panose="02010800040101010101" pitchFamily="2" charset="-122"/>
                          </a:rPr>
                        </m:ctrlPr>
                      </m:dPr>
                      <m:e>
                        <m:eqArr>
                          <m:eqArrPr>
                            <m:ctrlPr>
                              <a:rPr lang="en-US" altLang="zh-CN" i="1" smtClean="0">
                                <a:solidFill>
                                  <a:srgbClr val="2121FF"/>
                                </a:solidFill>
                                <a:latin typeface="Cambria Math" panose="02040503050406030204" pitchFamily="18" charset="0"/>
                                <a:ea typeface="华文新魏" panose="02010800040101010101" pitchFamily="2" charset="-122"/>
                              </a:rPr>
                            </m:ctrlPr>
                          </m:eqArrPr>
                          <m:e>
                            <m:r>
                              <m:rPr>
                                <m:nor/>
                              </m:rPr>
                              <a:rPr lang="zh-CN" altLang="en-US" dirty="0">
                                <a:solidFill>
                                  <a:srgbClr val="2121FF"/>
                                </a:solidFill>
                                <a:latin typeface="微软雅黑" panose="020B0503020204020204" pitchFamily="34" charset="-122"/>
                                <a:ea typeface="微软雅黑" panose="020B0503020204020204" pitchFamily="34" charset="-122"/>
                              </a:rPr>
                              <m:t>元组关系演算语言</m:t>
                            </m:r>
                          </m:e>
                          <m:e>
                            <m:r>
                              <m:rPr>
                                <m:nor/>
                              </m:rPr>
                              <a:rPr lang="zh-CN" altLang="en-US" dirty="0">
                                <a:solidFill>
                                  <a:srgbClr val="2121FF"/>
                                </a:solidFill>
                                <a:latin typeface="微软雅黑" panose="020B0503020204020204" pitchFamily="34" charset="-122"/>
                                <a:ea typeface="微软雅黑" panose="020B0503020204020204" pitchFamily="34" charset="-122"/>
                              </a:rPr>
                              <m:t>域关系演算语言</m:t>
                            </m:r>
                          </m:e>
                        </m:eqArr>
                      </m:e>
                    </m:d>
                  </m:oMath>
                </a14:m>
                <a:endParaRPr lang="zh-CN" altLang="en-US" dirty="0" smtClean="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zh-CN" altLang="en-US" dirty="0" smtClean="0">
                    <a:latin typeface="Times New Roman" panose="02020603050405020304" pitchFamily="18" charset="0"/>
                    <a:ea typeface="华文新魏" panose="02010800040101010101" pitchFamily="2" charset="-122"/>
                  </a:rPr>
                  <a:t>			             	</a:t>
                </a:r>
                <a:endParaRPr lang="en-US" altLang="zh-CN" b="1" dirty="0" smtClean="0">
                  <a:latin typeface="Times New Roman" panose="02020603050405020304" pitchFamily="18" charset="0"/>
                  <a:ea typeface="华文新魏" panose="02010800040101010101" pitchFamily="2" charset="-122"/>
                </a:endParaRPr>
              </a:p>
              <a:p>
                <a:pPr>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5</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完整性约束：关系模型允许定义三类完整性约束，</a:t>
                </a:r>
                <a:r>
                  <a:rPr lang="zh-CN" altLang="en-US" sz="2400" dirty="0" smtClean="0">
                    <a:solidFill>
                      <a:srgbClr val="D215FF"/>
                    </a:solidFill>
                    <a:latin typeface="微软雅黑" panose="020B0503020204020204" pitchFamily="34" charset="-122"/>
                    <a:ea typeface="微软雅黑" panose="020B0503020204020204" pitchFamily="34" charset="-122"/>
                  </a:rPr>
                  <a:t>即</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实体完整性</a:t>
                </a:r>
                <a:r>
                  <a:rPr lang="zh-CN" altLang="en-US" sz="2400" dirty="0">
                    <a:solidFill>
                      <a:srgbClr val="D215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参照完整性</a:t>
                </a:r>
                <a:r>
                  <a:rPr lang="zh-CN" altLang="en-US" sz="2400" dirty="0">
                    <a:solidFill>
                      <a:srgbClr val="D215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用户</a:t>
                </a:r>
                <a:r>
                  <a:rPr lang="zh-CN" altLang="en-US" sz="2400" dirty="0">
                    <a:solidFill>
                      <a:srgbClr val="D215FF"/>
                    </a:solidFill>
                    <a:latin typeface="微软雅黑" panose="020B0503020204020204" pitchFamily="34" charset="-122"/>
                    <a:ea typeface="微软雅黑" panose="020B0503020204020204" pitchFamily="34" charset="-122"/>
                  </a:rPr>
                  <a:t>定义的完整性。</a:t>
                </a:r>
                <a:endParaRPr lang="en-US" altLang="zh-CN" sz="2400" dirty="0">
                  <a:solidFill>
                    <a:srgbClr val="D215FF"/>
                  </a:solidFill>
                  <a:latin typeface="微软雅黑" panose="020B0503020204020204" pitchFamily="34" charset="-122"/>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1114697" y="391246"/>
                <a:ext cx="10119360" cy="5231817"/>
              </a:xfrm>
              <a:prstGeom prst="rect">
                <a:avLst/>
              </a:prstGeom>
              <a:blipFill rotWithShape="0">
                <a:blip r:embed="rId2"/>
                <a:stretch>
                  <a:fillRect l="-964" b="-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7287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矩形 20"/>
              <p:cNvSpPr/>
              <p:nvPr/>
            </p:nvSpPr>
            <p:spPr>
              <a:xfrm>
                <a:off x="1114697" y="632580"/>
                <a:ext cx="10049691" cy="3416320"/>
              </a:xfrm>
              <a:prstGeom prst="rect">
                <a:avLst/>
              </a:prstGeom>
            </p:spPr>
            <p:txBody>
              <a:bodyPr wrap="square">
                <a:spAutoFit/>
              </a:bodyPr>
              <a:lstStyle/>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例</a:t>
                </a:r>
                <a:r>
                  <a:rPr lang="zh-CN" altLang="en-US" sz="2400" dirty="0">
                    <a:solidFill>
                      <a:srgbClr val="2121FF"/>
                    </a:solidFill>
                    <a:latin typeface="微软雅黑" panose="020B0503020204020204" pitchFamily="34" charset="-122"/>
                    <a:ea typeface="微软雅黑" panose="020B0503020204020204" pitchFamily="34" charset="-122"/>
                  </a:rPr>
                  <a:t>3.11 设一学号为</a:t>
                </a:r>
                <a:r>
                  <a:rPr lang="en-US" altLang="zh-CN" sz="2400" dirty="0">
                    <a:solidFill>
                      <a:srgbClr val="2121FF"/>
                    </a:solidFill>
                    <a:latin typeface="微软雅黑" panose="020B0503020204020204" pitchFamily="34" charset="-122"/>
                    <a:ea typeface="微软雅黑" panose="020B0503020204020204" pitchFamily="34" charset="-122"/>
                  </a:rPr>
                  <a:t>S01</a:t>
                </a:r>
                <a:r>
                  <a:rPr lang="zh-CN" altLang="en-US" sz="2400" dirty="0">
                    <a:solidFill>
                      <a:srgbClr val="2121FF"/>
                    </a:solidFill>
                    <a:latin typeface="微软雅黑" panose="020B0503020204020204" pitchFamily="34" charset="-122"/>
                    <a:ea typeface="微软雅黑" panose="020B0503020204020204" pitchFamily="34" charset="-122"/>
                  </a:rPr>
                  <a:t>的学生选修了课程号为</a:t>
                </a:r>
                <a:r>
                  <a:rPr lang="en-US" altLang="zh-CN" sz="2400" dirty="0">
                    <a:solidFill>
                      <a:srgbClr val="2121FF"/>
                    </a:solidFill>
                    <a:latin typeface="微软雅黑" panose="020B0503020204020204" pitchFamily="34" charset="-122"/>
                    <a:ea typeface="微软雅黑" panose="020B0503020204020204" pitchFamily="34" charset="-122"/>
                  </a:rPr>
                  <a:t>C02</a:t>
                </a:r>
                <a:r>
                  <a:rPr lang="zh-CN" altLang="en-US" sz="2400" dirty="0">
                    <a:solidFill>
                      <a:srgbClr val="2121FF"/>
                    </a:solidFill>
                    <a:latin typeface="微软雅黑" panose="020B0503020204020204" pitchFamily="34" charset="-122"/>
                    <a:ea typeface="微软雅黑" panose="020B0503020204020204" pitchFamily="34" charset="-122"/>
                  </a:rPr>
                  <a:t>的课程且得分为</a:t>
                </a:r>
                <a:r>
                  <a:rPr lang="en-US" altLang="zh-CN" sz="2400" dirty="0">
                    <a:solidFill>
                      <a:srgbClr val="2121FF"/>
                    </a:solidFill>
                    <a:latin typeface="微软雅黑" panose="020B0503020204020204" pitchFamily="34" charset="-122"/>
                    <a:ea typeface="微软雅黑" panose="020B0503020204020204" pitchFamily="34" charset="-122"/>
                  </a:rPr>
                  <a:t>95，</a:t>
                </a:r>
                <a:r>
                  <a:rPr lang="zh-CN" altLang="en-US" sz="2400" dirty="0">
                    <a:solidFill>
                      <a:srgbClr val="2121FF"/>
                    </a:solidFill>
                    <a:latin typeface="微软雅黑" panose="020B0503020204020204" pitchFamily="34" charset="-122"/>
                    <a:ea typeface="微软雅黑" panose="020B0503020204020204" pitchFamily="34" charset="-122"/>
                  </a:rPr>
                  <a:t>则将这些信息插入关系</a:t>
                </a:r>
                <a:r>
                  <a:rPr lang="en-US" altLang="zh-CN" sz="2400" dirty="0">
                    <a:solidFill>
                      <a:srgbClr val="2121FF"/>
                    </a:solidFill>
                    <a:latin typeface="微软雅黑" panose="020B0503020204020204" pitchFamily="34" charset="-122"/>
                    <a:ea typeface="微软雅黑" panose="020B0503020204020204" pitchFamily="34" charset="-122"/>
                  </a:rPr>
                  <a:t>Reports</a:t>
                </a:r>
                <a:r>
                  <a:rPr lang="zh-CN" altLang="en-US" sz="2400" dirty="0">
                    <a:solidFill>
                      <a:srgbClr val="2121FF"/>
                    </a:solidFill>
                    <a:latin typeface="微软雅黑" panose="020B0503020204020204" pitchFamily="34" charset="-122"/>
                    <a:ea typeface="微软雅黑" panose="020B0503020204020204" pitchFamily="34" charset="-122"/>
                  </a:rPr>
                  <a:t>中的关系代数</a:t>
                </a:r>
                <a:r>
                  <a:rPr lang="zh-CN" altLang="en-US" sz="2400" dirty="0" smtClean="0">
                    <a:solidFill>
                      <a:srgbClr val="2121FF"/>
                    </a:solidFill>
                    <a:latin typeface="微软雅黑" panose="020B0503020204020204" pitchFamily="34" charset="-122"/>
                    <a:ea typeface="微软雅黑" panose="020B0503020204020204" pitchFamily="34" charset="-122"/>
                  </a:rPr>
                  <a:t>表达式为：</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Reports</a:t>
                </a:r>
                <a:r>
                  <a:rPr lang="en-US" altLang="zh-CN" sz="2400" dirty="0">
                    <a:solidFill>
                      <a:srgbClr val="D215FF"/>
                    </a:solidFill>
                    <a:latin typeface="微软雅黑" panose="020B0503020204020204" pitchFamily="34" charset="-122"/>
                    <a:ea typeface="微软雅黑" panose="020B0503020204020204" pitchFamily="34" charset="-122"/>
                  </a:rPr>
                  <a:t>∪{‘S01’, ’C02’, ’B</a:t>
                </a:r>
                <a:r>
                  <a:rPr lang="en-US" altLang="zh-CN" sz="2400" dirty="0" smtClean="0">
                    <a:solidFill>
                      <a:srgbClr val="D215FF"/>
                    </a:solidFill>
                    <a:latin typeface="微软雅黑" panose="020B0503020204020204" pitchFamily="34" charset="-122"/>
                    <a:ea typeface="微软雅黑" panose="020B0503020204020204" pitchFamily="34" charset="-122"/>
                  </a:rPr>
                  <a:t>'}</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例3.12 在关系</a:t>
                </a:r>
                <a:r>
                  <a:rPr lang="en-US" altLang="zh-CN" sz="2400" dirty="0">
                    <a:solidFill>
                      <a:srgbClr val="2121FF"/>
                    </a:solidFill>
                    <a:latin typeface="微软雅黑" panose="020B0503020204020204" pitchFamily="34" charset="-122"/>
                    <a:ea typeface="微软雅黑" panose="020B0503020204020204" pitchFamily="34" charset="-122"/>
                  </a:rPr>
                  <a:t>Reports</a:t>
                </a:r>
                <a:r>
                  <a:rPr lang="zh-CN" altLang="en-US" sz="2400" dirty="0">
                    <a:solidFill>
                      <a:srgbClr val="2121FF"/>
                    </a:solidFill>
                    <a:latin typeface="微软雅黑" panose="020B0503020204020204" pitchFamily="34" charset="-122"/>
                    <a:ea typeface="微软雅黑" panose="020B0503020204020204" pitchFamily="34" charset="-122"/>
                  </a:rPr>
                  <a:t>中删除学号为</a:t>
                </a:r>
                <a:r>
                  <a:rPr lang="en-US" altLang="zh-CN" sz="2400" dirty="0">
                    <a:solidFill>
                      <a:srgbClr val="2121FF"/>
                    </a:solidFill>
                    <a:latin typeface="微软雅黑" panose="020B0503020204020204" pitchFamily="34" charset="-122"/>
                    <a:ea typeface="微软雅黑" panose="020B0503020204020204" pitchFamily="34" charset="-122"/>
                  </a:rPr>
                  <a:t>S02、</a:t>
                </a:r>
                <a:r>
                  <a:rPr lang="zh-CN" altLang="en-US" sz="2400" dirty="0">
                    <a:solidFill>
                      <a:srgbClr val="2121FF"/>
                    </a:solidFill>
                    <a:latin typeface="微软雅黑" panose="020B0503020204020204" pitchFamily="34" charset="-122"/>
                    <a:ea typeface="微软雅黑" panose="020B0503020204020204" pitchFamily="34" charset="-122"/>
                  </a:rPr>
                  <a:t>选修课为’网络’课程的元组的关系代数表达式为：</a:t>
                </a:r>
                <a:endParaRPr lang="en-US" altLang="zh-CN" sz="2400" dirty="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en-US" altLang="zh-CN" sz="2400" dirty="0" smtClean="0">
                    <a:solidFill>
                      <a:srgbClr val="D215FF"/>
                    </a:solidFill>
                    <a:latin typeface="微软雅黑" panose="020B0503020204020204" pitchFamily="34" charset="-122"/>
                    <a:ea typeface="微软雅黑" panose="020B0503020204020204" pitchFamily="34" charset="-122"/>
                  </a:rPr>
                  <a:t>Reports</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baseline="-25000" dirty="0" err="1">
                    <a:solidFill>
                      <a:srgbClr val="D215FF"/>
                    </a:solidFill>
                    <a:latin typeface="微软雅黑" panose="020B0503020204020204" pitchFamily="34" charset="-122"/>
                    <a:ea typeface="微软雅黑" panose="020B0503020204020204" pitchFamily="34" charset="-122"/>
                  </a:rPr>
                  <a:t>Cno</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err="1">
                    <a:solidFill>
                      <a:srgbClr val="D215FF"/>
                    </a:solidFill>
                    <a:latin typeface="微软雅黑" panose="020B0503020204020204" pitchFamily="34" charset="-122"/>
                    <a:ea typeface="微软雅黑" panose="020B0503020204020204" pitchFamily="34" charset="-122"/>
                  </a:rPr>
                  <a:t>Cname</a:t>
                </a:r>
                <a:r>
                  <a:rPr lang="en-US" altLang="zh-CN" sz="2400" baseline="-25000" dirty="0">
                    <a:solidFill>
                      <a:srgbClr val="D215FF"/>
                    </a:solidFill>
                    <a:latin typeface="微软雅黑" panose="020B0503020204020204" pitchFamily="34" charset="-122"/>
                    <a:ea typeface="微软雅黑" panose="020B0503020204020204" pitchFamily="34" charset="-122"/>
                  </a:rPr>
                  <a:t>=’</a:t>
                </a:r>
                <a:r>
                  <a:rPr lang="zh-CN" altLang="en-US" sz="2400" b="1" baseline="-25000" dirty="0">
                    <a:solidFill>
                      <a:srgbClr val="D215FF"/>
                    </a:solidFill>
                    <a:latin typeface="微软雅黑" panose="020B0503020204020204" pitchFamily="34" charset="-122"/>
                    <a:ea typeface="微软雅黑" panose="020B0503020204020204" pitchFamily="34" charset="-122"/>
                  </a:rPr>
                  <a:t>网络</a:t>
                </a:r>
                <a:r>
                  <a:rPr lang="zh-CN" altLang="en-US" sz="2400" baseline="-250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Courses</a:t>
                </a:r>
                <a:r>
                  <a:rPr lang="en-US" altLang="zh-CN" sz="2400" dirty="0" smtClean="0">
                    <a:solidFill>
                      <a:srgbClr val="D215FF"/>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400" i="1" smtClean="0">
                        <a:solidFill>
                          <a:srgbClr val="D215FF"/>
                        </a:solidFill>
                        <a:latin typeface="Cambria Math" panose="02040503050406030204" pitchFamily="18" charset="0"/>
                        <a:ea typeface="Cambria Math" panose="02040503050406030204" pitchFamily="18" charset="0"/>
                      </a:rPr>
                      <m:t>⋈</m:t>
                    </m:r>
                  </m:oMath>
                </a14:m>
                <a:r>
                  <a:rPr lang="en-US" altLang="zh-CN" sz="2400" dirty="0" smtClean="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25000" dirty="0" err="1">
                    <a:solidFill>
                      <a:srgbClr val="D215FF"/>
                    </a:solidFill>
                    <a:latin typeface="微软雅黑" panose="020B0503020204020204" pitchFamily="34" charset="-122"/>
                    <a:ea typeface="微软雅黑" panose="020B0503020204020204" pitchFamily="34" charset="-122"/>
                  </a:rPr>
                  <a:t>Sno</a:t>
                </a:r>
                <a:r>
                  <a:rPr lang="en-US" altLang="zh-CN" sz="2400" baseline="-25000" dirty="0">
                    <a:solidFill>
                      <a:srgbClr val="D215FF"/>
                    </a:solidFill>
                    <a:latin typeface="微软雅黑" panose="020B0503020204020204" pitchFamily="34" charset="-122"/>
                    <a:ea typeface="微软雅黑" panose="020B0503020204020204" pitchFamily="34" charset="-122"/>
                  </a:rPr>
                  <a:t>=’S02’</a:t>
                </a:r>
                <a:r>
                  <a:rPr lang="en-US" altLang="zh-CN" sz="2400" dirty="0">
                    <a:solidFill>
                      <a:srgbClr val="D215FF"/>
                    </a:solidFill>
                    <a:latin typeface="微软雅黑" panose="020B0503020204020204" pitchFamily="34" charset="-122"/>
                    <a:ea typeface="微软雅黑" panose="020B0503020204020204" pitchFamily="34" charset="-122"/>
                  </a:rPr>
                  <a:t>(Reports)) </a:t>
                </a:r>
                <a:endParaRPr lang="zh-CN" altLang="en-US" sz="2400" dirty="0">
                  <a:solidFill>
                    <a:srgbClr val="D215FF"/>
                  </a:solidFill>
                  <a:latin typeface="微软雅黑" panose="020B0503020204020204" pitchFamily="34" charset="-122"/>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1114697" y="632580"/>
                <a:ext cx="10049691" cy="3416320"/>
              </a:xfrm>
              <a:prstGeom prst="rect">
                <a:avLst/>
              </a:prstGeom>
              <a:blipFill rotWithShape="0">
                <a:blip r:embed="rId3"/>
                <a:stretch>
                  <a:fillRect l="-971" b="-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5325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7942" y="530192"/>
            <a:ext cx="10293531" cy="1689052"/>
          </a:xfrm>
          <a:prstGeom prst="rect">
            <a:avLst/>
          </a:prstGeom>
        </p:spPr>
        <p:txBody>
          <a:bodyPr wrap="square">
            <a:spAutoFit/>
          </a:bodyPr>
          <a:lstStyle/>
          <a:p>
            <a:pPr>
              <a:lnSpc>
                <a:spcPct val="150000"/>
              </a:lnSpc>
              <a:spcBef>
                <a:spcPct val="0"/>
              </a:spcBef>
            </a:pPr>
            <a:r>
              <a:rPr lang="zh-CN" altLang="en-US" sz="2400" dirty="0">
                <a:solidFill>
                  <a:srgbClr val="D215FF"/>
                </a:solidFill>
                <a:latin typeface="微软雅黑" panose="020B0503020204020204" pitchFamily="34" charset="-122"/>
                <a:ea typeface="微软雅黑" panose="020B0503020204020204" pitchFamily="34" charset="-122"/>
              </a:rPr>
              <a:t>3.2 关系代数 </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a:solidFill>
                  <a:srgbClr val="D215FF"/>
                </a:solidFill>
                <a:latin typeface="微软雅黑" panose="020B0503020204020204" pitchFamily="34" charset="-122"/>
                <a:ea typeface="微软雅黑" panose="020B0503020204020204" pitchFamily="34" charset="-122"/>
              </a:rPr>
              <a:t>3.2.1  传统的集合运算</a:t>
            </a:r>
          </a:p>
          <a:p>
            <a:pPr>
              <a:lnSpc>
                <a:spcPct val="150000"/>
              </a:lnSpc>
              <a:spcBef>
                <a:spcPct val="0"/>
              </a:spcBef>
            </a:pPr>
            <a:r>
              <a:rPr lang="zh-CN" altLang="en-US" sz="2400" dirty="0">
                <a:solidFill>
                  <a:srgbClr val="D215FF"/>
                </a:solidFill>
                <a:latin typeface="微软雅黑" panose="020B0503020204020204" pitchFamily="34" charset="-122"/>
                <a:ea typeface="微软雅黑" panose="020B0503020204020204" pitchFamily="34" charset="-122"/>
              </a:rPr>
              <a:t>3.2.2 专门的关系运算 </a:t>
            </a:r>
          </a:p>
        </p:txBody>
      </p:sp>
    </p:spTree>
    <p:extLst>
      <p:ext uri="{BB962C8B-B14F-4D97-AF65-F5344CB8AC3E}">
        <p14:creationId xmlns:p14="http://schemas.microsoft.com/office/powerpoint/2010/main" val="1450362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6651" y="383498"/>
            <a:ext cx="10389325" cy="5632311"/>
          </a:xfrm>
          <a:prstGeom prst="rect">
            <a:avLst/>
          </a:prstGeom>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3.2.1 传统的集合</a:t>
            </a:r>
            <a:r>
              <a:rPr lang="zh-CN" altLang="en-US" sz="2400" dirty="0" smtClean="0">
                <a:solidFill>
                  <a:srgbClr val="FF0000"/>
                </a:solidFill>
                <a:latin typeface="微软雅黑" panose="020B0503020204020204" pitchFamily="34" charset="-122"/>
                <a:ea typeface="微软雅黑" panose="020B0503020204020204" pitchFamily="34" charset="-122"/>
              </a:rPr>
              <a:t>运算</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D215FF"/>
                </a:solidFill>
                <a:latin typeface="微软雅黑" panose="020B0503020204020204" pitchFamily="34" charset="-122"/>
                <a:ea typeface="微软雅黑" panose="020B0503020204020204" pitchFamily="34" charset="-122"/>
              </a:rPr>
              <a:t>关系</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与</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是相容的</a:t>
            </a:r>
            <a:r>
              <a:rPr lang="zh-CN" altLang="en-US" sz="2400" dirty="0">
                <a:solidFill>
                  <a:srgbClr val="2121FF"/>
                </a:solidFill>
                <a:latin typeface="微软雅黑" panose="020B0503020204020204" pitchFamily="34" charset="-122"/>
                <a:ea typeface="微软雅黑" panose="020B0503020204020204" pitchFamily="34" charset="-122"/>
              </a:rPr>
              <a:t>: 若关系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满足： </a:t>
            </a: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⑴ </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具有相同的度。 </a:t>
            </a: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⑵ </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中的第</a:t>
            </a:r>
            <a:r>
              <a:rPr lang="en-US" altLang="zh-CN" sz="2400" dirty="0" err="1">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个属性和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中的第</a:t>
            </a:r>
            <a:r>
              <a:rPr lang="en-US" altLang="zh-CN" sz="2400" dirty="0" err="1">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个属性定义在同一个域</a:t>
            </a:r>
            <a:r>
              <a:rPr lang="zh-CN" altLang="en-US" sz="2400" dirty="0" smtClean="0">
                <a:solidFill>
                  <a:srgbClr val="2121FF"/>
                </a:solidFill>
                <a:latin typeface="微软雅黑" panose="020B0503020204020204" pitchFamily="34" charset="-122"/>
                <a:ea typeface="微软雅黑" panose="020B0503020204020204" pitchFamily="34" charset="-122"/>
              </a:rPr>
              <a:t>上(</a:t>
            </a:r>
            <a:r>
              <a:rPr lang="en-US" altLang="zh-CN" sz="2400" dirty="0" err="1">
                <a:solidFill>
                  <a:srgbClr val="2121FF"/>
                </a:solidFill>
                <a:latin typeface="微软雅黑" panose="020B0503020204020204" pitchFamily="34" charset="-122"/>
                <a:ea typeface="微软雅黑" panose="020B0503020204020204" pitchFamily="34" charset="-122"/>
              </a:rPr>
              <a:t>i</a:t>
            </a:r>
            <a:r>
              <a:rPr lang="en-US" altLang="zh-CN" sz="2400" dirty="0">
                <a:solidFill>
                  <a:srgbClr val="2121FF"/>
                </a:solidFill>
                <a:latin typeface="微软雅黑" panose="020B0503020204020204" pitchFamily="34" charset="-122"/>
                <a:ea typeface="微软雅黑" panose="020B0503020204020204" pitchFamily="34" charset="-122"/>
              </a:rPr>
              <a:t>=l,2,…,</a:t>
            </a:r>
            <a:r>
              <a:rPr lang="en-US" altLang="zh-CN" sz="2400" i="1" dirty="0">
                <a:solidFill>
                  <a:srgbClr val="2121FF"/>
                </a:solidFill>
                <a:latin typeface="微软雅黑" panose="020B0503020204020204" pitchFamily="34" charset="-122"/>
                <a:ea typeface="微软雅黑" panose="020B0503020204020204" pitchFamily="34" charset="-122"/>
              </a:rPr>
              <a:t>n</a:t>
            </a:r>
            <a:r>
              <a:rPr lang="en-US" altLang="zh-CN" sz="2400" dirty="0">
                <a:solidFill>
                  <a:srgbClr val="2121FF"/>
                </a:solidFill>
                <a:latin typeface="微软雅黑" panose="020B0503020204020204" pitchFamily="34" charset="-122"/>
                <a:ea typeface="微软雅黑" panose="020B0503020204020204" pitchFamily="34" charset="-122"/>
              </a:rPr>
              <a:t>)；</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D215FF"/>
                </a:solidFill>
                <a:latin typeface="微软雅黑" panose="020B0503020204020204" pitchFamily="34" charset="-122"/>
                <a:ea typeface="微软雅黑" panose="020B0503020204020204" pitchFamily="34" charset="-122"/>
              </a:rPr>
              <a:t>并运算</a:t>
            </a:r>
            <a:r>
              <a:rPr lang="zh-CN" altLang="en-US" sz="2400" dirty="0">
                <a:solidFill>
                  <a:srgbClr val="2121FF"/>
                </a:solidFill>
                <a:latin typeface="微软雅黑" panose="020B0503020204020204" pitchFamily="34" charset="-122"/>
                <a:ea typeface="微软雅黑" panose="020B0503020204020204" pitchFamily="34" charset="-122"/>
              </a:rPr>
              <a:t>：关系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的并是一个新的关系，记为</a:t>
            </a:r>
            <a:r>
              <a:rPr lang="en-US" altLang="zh-CN" sz="2400" dirty="0">
                <a:solidFill>
                  <a:srgbClr val="2121FF"/>
                </a:solidFill>
                <a:latin typeface="微软雅黑" panose="020B0503020204020204" pitchFamily="34" charset="-122"/>
                <a:ea typeface="微软雅黑" panose="020B0503020204020204" pitchFamily="34" charset="-122"/>
              </a:rPr>
              <a:t>R∪S = {t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S</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它由</a:t>
            </a:r>
            <a:r>
              <a:rPr lang="zh-CN" altLang="en-US" sz="2400" dirty="0">
                <a:solidFill>
                  <a:srgbClr val="D215FF"/>
                </a:solidFill>
                <a:latin typeface="微软雅黑" panose="020B0503020204020204" pitchFamily="34" charset="-122"/>
                <a:ea typeface="微软雅黑" panose="020B0503020204020204" pitchFamily="34" charset="-122"/>
              </a:rPr>
              <a:t>属于</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或属于</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的所有元组</a:t>
            </a:r>
            <a:r>
              <a:rPr lang="zh-CN" altLang="en-US" sz="2400" dirty="0">
                <a:solidFill>
                  <a:srgbClr val="2121FF"/>
                </a:solidFill>
                <a:latin typeface="微软雅黑" panose="020B0503020204020204" pitchFamily="34" charset="-122"/>
                <a:ea typeface="微软雅黑" panose="020B0503020204020204" pitchFamily="34" charset="-122"/>
              </a:rPr>
              <a:t>构成。 </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D215FF"/>
                </a:solidFill>
                <a:latin typeface="微软雅黑" panose="020B0503020204020204" pitchFamily="34" charset="-122"/>
                <a:ea typeface="微软雅黑" panose="020B0503020204020204" pitchFamily="34" charset="-122"/>
              </a:rPr>
              <a:t>差运算</a:t>
            </a:r>
            <a:r>
              <a:rPr lang="zh-CN" altLang="en-US" sz="2400" dirty="0">
                <a:solidFill>
                  <a:srgbClr val="2121FF"/>
                </a:solidFill>
                <a:latin typeface="微软雅黑" panose="020B0503020204020204" pitchFamily="34" charset="-122"/>
                <a:ea typeface="微软雅黑" panose="020B0503020204020204" pitchFamily="34" charset="-122"/>
              </a:rPr>
              <a:t>：关系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的差是一个新的关系，记为</a:t>
            </a:r>
            <a:r>
              <a:rPr lang="en-US" altLang="zh-CN" sz="2400" dirty="0">
                <a:solidFill>
                  <a:srgbClr val="2121FF"/>
                </a:solidFill>
                <a:latin typeface="微软雅黑" panose="020B0503020204020204" pitchFamily="34" charset="-122"/>
                <a:ea typeface="微软雅黑" panose="020B0503020204020204" pitchFamily="34" charset="-122"/>
              </a:rPr>
              <a:t>R-S={t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S</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它由</a:t>
            </a:r>
            <a:r>
              <a:rPr lang="zh-CN" altLang="en-US" sz="2400" dirty="0">
                <a:solidFill>
                  <a:srgbClr val="D215FF"/>
                </a:solidFill>
                <a:latin typeface="微软雅黑" panose="020B0503020204020204" pitchFamily="34" charset="-122"/>
                <a:ea typeface="微软雅黑" panose="020B0503020204020204" pitchFamily="34" charset="-122"/>
              </a:rPr>
              <a:t>属于</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但不属于</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的元组</a:t>
            </a:r>
            <a:r>
              <a:rPr lang="zh-CN" altLang="en-US" sz="2400" dirty="0">
                <a:solidFill>
                  <a:srgbClr val="2121FF"/>
                </a:solidFill>
                <a:latin typeface="微软雅黑" panose="020B0503020204020204" pitchFamily="34" charset="-122"/>
                <a:ea typeface="微软雅黑" panose="020B0503020204020204" pitchFamily="34" charset="-122"/>
              </a:rPr>
              <a:t>构成。 </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4.</a:t>
            </a:r>
            <a:r>
              <a:rPr lang="zh-CN" altLang="en-US" sz="2400" dirty="0">
                <a:solidFill>
                  <a:srgbClr val="D215FF"/>
                </a:solidFill>
                <a:latin typeface="微软雅黑" panose="020B0503020204020204" pitchFamily="34" charset="-122"/>
                <a:ea typeface="微软雅黑" panose="020B0503020204020204" pitchFamily="34" charset="-122"/>
              </a:rPr>
              <a:t>交运算</a:t>
            </a:r>
            <a:r>
              <a:rPr lang="zh-CN" altLang="en-US" sz="2400" dirty="0">
                <a:solidFill>
                  <a:srgbClr val="2121FF"/>
                </a:solidFill>
                <a:latin typeface="微软雅黑" panose="020B0503020204020204" pitchFamily="34" charset="-122"/>
                <a:ea typeface="微软雅黑" panose="020B0503020204020204" pitchFamily="34" charset="-122"/>
              </a:rPr>
              <a:t>：关系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的交是一个新的关系，记为</a:t>
            </a:r>
            <a:r>
              <a:rPr lang="en-US" altLang="zh-CN" sz="2400" dirty="0">
                <a:solidFill>
                  <a:srgbClr val="2121FF"/>
                </a:solidFill>
                <a:latin typeface="微软雅黑" panose="020B0503020204020204" pitchFamily="34" charset="-122"/>
                <a:ea typeface="微软雅黑" panose="020B0503020204020204" pitchFamily="34" charset="-122"/>
              </a:rPr>
              <a:t>R∩S= { 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S</a:t>
            </a:r>
            <a:r>
              <a:rPr lang="en-US" altLang="zh-CN"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它由</a:t>
            </a:r>
            <a:r>
              <a:rPr lang="zh-CN" altLang="en-US" sz="2400" dirty="0">
                <a:solidFill>
                  <a:srgbClr val="D215FF"/>
                </a:solidFill>
                <a:latin typeface="微软雅黑" panose="020B0503020204020204" pitchFamily="34" charset="-122"/>
                <a:ea typeface="微软雅黑" panose="020B0503020204020204" pitchFamily="34" charset="-122"/>
              </a:rPr>
              <a:t>属于</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同时也属于</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的元组</a:t>
            </a:r>
            <a:r>
              <a:rPr lang="zh-CN" altLang="en-US" sz="2400" dirty="0">
                <a:solidFill>
                  <a:srgbClr val="2121FF"/>
                </a:solidFill>
                <a:latin typeface="微软雅黑" panose="020B0503020204020204" pitchFamily="34" charset="-122"/>
                <a:ea typeface="微软雅黑" panose="020B0503020204020204" pitchFamily="34" charset="-122"/>
              </a:rPr>
              <a:t>构成。 </a:t>
            </a:r>
          </a:p>
        </p:txBody>
      </p:sp>
    </p:spTree>
    <p:extLst>
      <p:ext uri="{BB962C8B-B14F-4D97-AF65-F5344CB8AC3E}">
        <p14:creationId xmlns:p14="http://schemas.microsoft.com/office/powerpoint/2010/main" val="1264109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0200" y="435339"/>
            <a:ext cx="10302240" cy="5632311"/>
          </a:xfrm>
          <a:prstGeom prst="rect">
            <a:avLst/>
          </a:prstGeom>
        </p:spPr>
        <p:txBody>
          <a:bodyPr wrap="square">
            <a:spAutoFit/>
          </a:bodyPr>
          <a:lstStyle/>
          <a:p>
            <a:pPr fontAlgn="t">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5.</a:t>
            </a:r>
            <a:r>
              <a:rPr lang="zh-CN" altLang="en-US" sz="2400" dirty="0">
                <a:solidFill>
                  <a:srgbClr val="D215FF"/>
                </a:solidFill>
                <a:latin typeface="微软雅黑" panose="020B0503020204020204" pitchFamily="34" charset="-122"/>
                <a:ea typeface="微软雅黑" panose="020B0503020204020204" pitchFamily="34" charset="-122"/>
              </a:rPr>
              <a:t>广义笛卡尔积</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为</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元关系，</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为</a:t>
            </a:r>
            <a:r>
              <a:rPr lang="en-US" altLang="zh-CN" sz="24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元关系，则</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的广义笛卡尔积</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是一个(</a:t>
            </a:r>
            <a:r>
              <a:rPr lang="en-US" altLang="zh-CN" sz="2400" dirty="0" err="1">
                <a:solidFill>
                  <a:srgbClr val="2121FF"/>
                </a:solidFill>
                <a:latin typeface="微软雅黑" panose="020B0503020204020204" pitchFamily="34" charset="-122"/>
                <a:ea typeface="微软雅黑" panose="020B0503020204020204" pitchFamily="34" charset="-122"/>
              </a:rPr>
              <a:t>m+n</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元关系，其中的每个元组的前</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个分量是</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中的一个元组，后</a:t>
            </a:r>
            <a:r>
              <a:rPr lang="en-US" altLang="zh-CN" sz="24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个分量是</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中的一个元组。若</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个元组，</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个元组，则</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有(</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×k</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个元组，即广义笛卡尔积</a:t>
            </a:r>
          </a:p>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R×S={(a</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a</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a</a:t>
            </a:r>
            <a:r>
              <a:rPr lang="en-US" altLang="zh-CN" sz="2400" i="1" baseline="-30000" dirty="0">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rPr>
              <a:t>, b</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b</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a:t>
            </a:r>
            <a:r>
              <a:rPr lang="en-US" altLang="zh-CN" sz="2400" dirty="0" err="1">
                <a:solidFill>
                  <a:srgbClr val="2121FF"/>
                </a:solidFill>
                <a:latin typeface="微软雅黑" panose="020B0503020204020204" pitchFamily="34" charset="-122"/>
                <a:ea typeface="微软雅黑" panose="020B0503020204020204" pitchFamily="34" charset="-122"/>
              </a:rPr>
              <a:t>b</a:t>
            </a:r>
            <a:r>
              <a:rPr lang="en-US" altLang="zh-CN" sz="2400" i="1" baseline="-30000" dirty="0" err="1">
                <a:solidFill>
                  <a:srgbClr val="2121FF"/>
                </a:solidFill>
                <a:latin typeface="微软雅黑" panose="020B0503020204020204" pitchFamily="34" charset="-122"/>
                <a:ea typeface="微软雅黑" panose="020B0503020204020204" pitchFamily="34" charset="-122"/>
              </a:rPr>
              <a:t>n</a:t>
            </a:r>
            <a:r>
              <a:rPr lang="en-US" altLang="zh-CN" sz="2400" dirty="0">
                <a:solidFill>
                  <a:srgbClr val="2121FF"/>
                </a:solidFill>
                <a:latin typeface="微软雅黑" panose="020B0503020204020204" pitchFamily="34" charset="-122"/>
                <a:ea typeface="微软雅黑" panose="020B0503020204020204" pitchFamily="34" charset="-122"/>
              </a:rPr>
              <a:t>) | (a</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a</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a</a:t>
            </a:r>
            <a:r>
              <a:rPr lang="en-US" altLang="zh-CN" sz="2400" i="1" baseline="-30000" dirty="0">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R∧(b</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b</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a:t>
            </a:r>
            <a:r>
              <a:rPr lang="en-US" altLang="zh-CN" sz="2400" dirty="0" err="1">
                <a:solidFill>
                  <a:srgbClr val="2121FF"/>
                </a:solidFill>
                <a:latin typeface="微软雅黑" panose="020B0503020204020204" pitchFamily="34" charset="-122"/>
                <a:ea typeface="微软雅黑" panose="020B0503020204020204" pitchFamily="34" charset="-122"/>
              </a:rPr>
              <a:t>b</a:t>
            </a:r>
            <a:r>
              <a:rPr lang="en-US" altLang="zh-CN" sz="2400" i="1" baseline="-30000" dirty="0" err="1">
                <a:solidFill>
                  <a:srgbClr val="2121FF"/>
                </a:solidFill>
                <a:latin typeface="微软雅黑" panose="020B0503020204020204" pitchFamily="34" charset="-122"/>
                <a:ea typeface="微软雅黑" panose="020B0503020204020204" pitchFamily="34" charset="-122"/>
              </a:rPr>
              <a:t>n</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S</a:t>
            </a:r>
            <a:r>
              <a:rPr lang="en-US" altLang="zh-CN" sz="2400" dirty="0" smtClean="0">
                <a:solidFill>
                  <a:srgbClr val="2121FF"/>
                </a:solidFill>
                <a:latin typeface="微软雅黑" panose="020B0503020204020204" pitchFamily="34" charset="-122"/>
                <a:ea typeface="微软雅黑" panose="020B0503020204020204" pitchFamily="34" charset="-122"/>
              </a:rPr>
              <a:t>}</a:t>
            </a: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说明：</a:t>
            </a:r>
          </a:p>
          <a:p>
            <a:pPr indent="576000">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1</a:t>
            </a:r>
            <a:r>
              <a:rPr lang="zh-CN" altLang="en-US" sz="2400" dirty="0">
                <a:solidFill>
                  <a:srgbClr val="D215FF"/>
                </a:solidFill>
                <a:latin typeface="微软雅黑" panose="020B0503020204020204" pitchFamily="34" charset="-122"/>
                <a:ea typeface="微软雅黑" panose="020B0503020204020204" pitchFamily="34" charset="-122"/>
              </a:rPr>
              <a:t>）若</a:t>
            </a:r>
            <a:r>
              <a:rPr lang="en-US" altLang="zh-CN" sz="2400" dirty="0">
                <a:solidFill>
                  <a:srgbClr val="D215FF"/>
                </a:solidFill>
                <a:latin typeface="微软雅黑" panose="020B0503020204020204" pitchFamily="34" charset="-122"/>
                <a:ea typeface="微软雅黑" panose="020B0503020204020204" pitchFamily="34" charset="-122"/>
              </a:rPr>
              <a:t>R</a:t>
            </a:r>
            <a:r>
              <a:rPr lang="zh-CN" altLang="en-US" sz="2400" dirty="0">
                <a:solidFill>
                  <a:srgbClr val="D215FF"/>
                </a:solidFill>
                <a:latin typeface="微软雅黑" panose="020B0503020204020204" pitchFamily="34" charset="-122"/>
                <a:ea typeface="微软雅黑" panose="020B0503020204020204" pitchFamily="34" charset="-122"/>
              </a:rPr>
              <a:t>有</a:t>
            </a:r>
            <a:r>
              <a:rPr lang="en-US" altLang="zh-CN" sz="2400" dirty="0">
                <a:solidFill>
                  <a:srgbClr val="D215FF"/>
                </a:solidFill>
                <a:latin typeface="微软雅黑" panose="020B0503020204020204" pitchFamily="34" charset="-122"/>
                <a:ea typeface="微软雅黑" panose="020B0503020204020204" pitchFamily="34" charset="-122"/>
              </a:rPr>
              <a:t>k1</a:t>
            </a:r>
            <a:r>
              <a:rPr lang="zh-CN" altLang="en-US" sz="2400" dirty="0">
                <a:solidFill>
                  <a:srgbClr val="D215FF"/>
                </a:solidFill>
                <a:latin typeface="微软雅黑" panose="020B0503020204020204" pitchFamily="34" charset="-122"/>
                <a:ea typeface="微软雅黑" panose="020B0503020204020204" pitchFamily="34" charset="-122"/>
              </a:rPr>
              <a:t>个元组，</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为</a:t>
            </a:r>
            <a:r>
              <a:rPr lang="en-US" altLang="zh-CN" sz="2400" dirty="0">
                <a:solidFill>
                  <a:srgbClr val="D215FF"/>
                </a:solidFill>
                <a:latin typeface="微软雅黑" panose="020B0503020204020204" pitchFamily="34" charset="-122"/>
                <a:ea typeface="微软雅黑" panose="020B0503020204020204" pitchFamily="34" charset="-122"/>
              </a:rPr>
              <a:t>k2</a:t>
            </a:r>
            <a:r>
              <a:rPr lang="zh-CN" altLang="en-US" sz="2400" dirty="0">
                <a:solidFill>
                  <a:srgbClr val="D215FF"/>
                </a:solidFill>
                <a:latin typeface="微软雅黑" panose="020B0503020204020204" pitchFamily="34" charset="-122"/>
                <a:ea typeface="微软雅黑" panose="020B0503020204020204" pitchFamily="34" charset="-122"/>
              </a:rPr>
              <a:t>元关系，则</a:t>
            </a:r>
            <a:r>
              <a:rPr lang="en-US" altLang="zh-CN" sz="2400" dirty="0">
                <a:solidFill>
                  <a:srgbClr val="D215FF"/>
                </a:solidFill>
                <a:latin typeface="微软雅黑" panose="020B0503020204020204" pitchFamily="34" charset="-122"/>
                <a:ea typeface="微软雅黑" panose="020B0503020204020204" pitchFamily="34" charset="-122"/>
              </a:rPr>
              <a:t>R×S</a:t>
            </a:r>
            <a:r>
              <a:rPr lang="zh-CN" altLang="en-US" sz="2400" dirty="0">
                <a:solidFill>
                  <a:srgbClr val="D215FF"/>
                </a:solidFill>
                <a:latin typeface="微软雅黑" panose="020B0503020204020204" pitchFamily="34" charset="-122"/>
                <a:ea typeface="微软雅黑" panose="020B0503020204020204" pitchFamily="34" charset="-122"/>
              </a:rPr>
              <a:t>有</a:t>
            </a:r>
            <a:r>
              <a:rPr lang="en-US" altLang="zh-CN" sz="2400" dirty="0">
                <a:solidFill>
                  <a:srgbClr val="D215FF"/>
                </a:solidFill>
                <a:latin typeface="微软雅黑" panose="020B0503020204020204" pitchFamily="34" charset="-122"/>
                <a:ea typeface="微软雅黑" panose="020B0503020204020204" pitchFamily="34" charset="-122"/>
              </a:rPr>
              <a:t>(k1×k2)</a:t>
            </a:r>
            <a:r>
              <a:rPr lang="zh-CN" altLang="en-US" sz="2400" dirty="0">
                <a:solidFill>
                  <a:srgbClr val="D215FF"/>
                </a:solidFill>
                <a:latin typeface="微软雅黑" panose="020B0503020204020204" pitchFamily="34" charset="-122"/>
                <a:ea typeface="微软雅黑" panose="020B0503020204020204" pitchFamily="34" charset="-122"/>
              </a:rPr>
              <a:t>个元组，即广义笛卡尔积。</a:t>
            </a:r>
          </a:p>
          <a:p>
            <a:pPr indent="576000">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（2）并、差、笛卡儿积、投影和选择常称为关系代数的五个基本元组（操作），其余则成为关系代数的组合运算。</a:t>
            </a:r>
          </a:p>
        </p:txBody>
      </p:sp>
    </p:spTree>
    <p:extLst>
      <p:ext uri="{BB962C8B-B14F-4D97-AF65-F5344CB8AC3E}">
        <p14:creationId xmlns:p14="http://schemas.microsoft.com/office/powerpoint/2010/main" val="37247327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2" y="385179"/>
            <a:ext cx="10345782" cy="5078313"/>
          </a:xfrm>
          <a:prstGeom prst="rect">
            <a:avLst/>
          </a:prstGeom>
        </p:spPr>
        <p:txBody>
          <a:bodyPr wrap="square">
            <a:spAutoFit/>
          </a:bodyPr>
          <a:lstStyle/>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3.2.2 专门的关系</a:t>
            </a:r>
            <a:r>
              <a:rPr lang="zh-CN" altLang="en-US" sz="2400" dirty="0" smtClean="0">
                <a:solidFill>
                  <a:srgbClr val="D215FF"/>
                </a:solidFill>
                <a:latin typeface="微软雅黑" panose="020B0503020204020204" pitchFamily="34" charset="-122"/>
                <a:ea typeface="微软雅黑" panose="020B0503020204020204" pitchFamily="34" charset="-122"/>
              </a:rPr>
              <a:t>运算</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选择</a:t>
            </a:r>
            <a:r>
              <a:rPr lang="zh-CN" altLang="en-US" sz="2400" dirty="0" smtClean="0">
                <a:solidFill>
                  <a:srgbClr val="D215FF"/>
                </a:solidFill>
                <a:latin typeface="微软雅黑" panose="020B0503020204020204" pitchFamily="34" charset="-122"/>
                <a:ea typeface="微软雅黑" panose="020B0503020204020204" pitchFamily="34" charset="-122"/>
              </a:rPr>
              <a:t>运算</a:t>
            </a:r>
            <a:r>
              <a:rPr lang="en-US" altLang="zh-CN"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1) </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选择</a:t>
            </a:r>
            <a:r>
              <a:rPr lang="zh-CN" altLang="en-US" sz="2400" dirty="0">
                <a:solidFill>
                  <a:srgbClr val="2121FF"/>
                </a:solidFill>
                <a:latin typeface="微软雅黑" panose="020B0503020204020204" pitchFamily="34" charset="-122"/>
                <a:ea typeface="微软雅黑" panose="020B0503020204020204" pitchFamily="34" charset="-122"/>
              </a:rPr>
              <a:t>运算(</a:t>
            </a:r>
            <a:r>
              <a:rPr lang="en-US" altLang="zh-CN" sz="2400" dirty="0">
                <a:solidFill>
                  <a:srgbClr val="2121FF"/>
                </a:solidFill>
                <a:latin typeface="微软雅黑" panose="020B0503020204020204" pitchFamily="34" charset="-122"/>
                <a:ea typeface="微软雅黑" panose="020B0503020204020204" pitchFamily="34" charset="-122"/>
              </a:rPr>
              <a:t>Select)：</a:t>
            </a:r>
            <a:r>
              <a:rPr lang="zh-CN" altLang="en-US" sz="2400" dirty="0">
                <a:solidFill>
                  <a:srgbClr val="2121FF"/>
                </a:solidFill>
                <a:latin typeface="微软雅黑" panose="020B0503020204020204" pitchFamily="34" charset="-122"/>
                <a:ea typeface="微软雅黑" panose="020B0503020204020204" pitchFamily="34" charset="-122"/>
              </a:rPr>
              <a:t>从关系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中选取满足给定</a:t>
            </a:r>
            <a:r>
              <a:rPr lang="zh-CN" altLang="en-US" sz="2400" dirty="0" smtClean="0">
                <a:solidFill>
                  <a:srgbClr val="2121FF"/>
                </a:solidFill>
                <a:latin typeface="微软雅黑" panose="020B0503020204020204" pitchFamily="34" charset="-122"/>
                <a:ea typeface="微软雅黑" panose="020B0503020204020204" pitchFamily="34" charset="-122"/>
              </a:rPr>
              <a:t>条件的</a:t>
            </a:r>
            <a:r>
              <a:rPr lang="zh-CN" altLang="en-US" sz="2400" dirty="0">
                <a:solidFill>
                  <a:srgbClr val="2121FF"/>
                </a:solidFill>
                <a:latin typeface="微软雅黑" panose="020B0503020204020204" pitchFamily="34" charset="-122"/>
                <a:ea typeface="微软雅黑" panose="020B0503020204020204" pitchFamily="34" charset="-122"/>
              </a:rPr>
              <a:t>元组构成一个新的关系。选择运算记作：</a:t>
            </a:r>
          </a:p>
          <a:p>
            <a:pPr>
              <a:lnSpc>
                <a:spcPct val="150000"/>
              </a:lnSpc>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                     </a:t>
            </a:r>
            <a:r>
              <a:rPr lang="en-US" altLang="zh-CN" sz="2400" dirty="0" err="1" smtClean="0">
                <a:solidFill>
                  <a:srgbClr val="2121FF"/>
                </a:solidFill>
                <a:latin typeface="微软雅黑" panose="020B0503020204020204" pitchFamily="34" charset="-122"/>
                <a:ea typeface="微软雅黑" panose="020B0503020204020204" pitchFamily="34" charset="-122"/>
              </a:rPr>
              <a:t>σ</a:t>
            </a:r>
            <a:r>
              <a:rPr lang="en-US" altLang="zh-CN" sz="2400" baseline="-30000" dirty="0" err="1" smtClean="0">
                <a:solidFill>
                  <a:srgbClr val="2121FF"/>
                </a:solidFill>
                <a:latin typeface="微软雅黑" panose="020B0503020204020204" pitchFamily="34" charset="-122"/>
                <a:ea typeface="微软雅黑" panose="020B0503020204020204" pitchFamily="34" charset="-122"/>
              </a:rPr>
              <a:t>F</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en-US" altLang="zh-CN" sz="2400" dirty="0">
                <a:solidFill>
                  <a:srgbClr val="2121FF"/>
                </a:solidFill>
                <a:latin typeface="微软雅黑" panose="020B0503020204020204" pitchFamily="34" charset="-122"/>
                <a:ea typeface="微软雅黑" panose="020B0503020204020204" pitchFamily="34" charset="-122"/>
              </a:rPr>
              <a:t>) = { t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R∧F</a:t>
            </a:r>
            <a:r>
              <a:rPr lang="en-US" altLang="zh-CN" sz="2400" dirty="0">
                <a:solidFill>
                  <a:srgbClr val="2121FF"/>
                </a:solidFill>
                <a:latin typeface="微软雅黑" panose="020B0503020204020204" pitchFamily="34" charset="-122"/>
                <a:ea typeface="微软雅黑" panose="020B0503020204020204" pitchFamily="34" charset="-122"/>
              </a:rPr>
              <a:t>(t)} </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σ</a:t>
            </a:r>
            <a:r>
              <a:rPr lang="zh-CN" altLang="en-US" sz="2400" dirty="0">
                <a:solidFill>
                  <a:srgbClr val="2121FF"/>
                </a:solidFill>
                <a:latin typeface="微软雅黑" panose="020B0503020204020204" pitchFamily="34" charset="-122"/>
                <a:ea typeface="微软雅黑" panose="020B0503020204020204" pitchFamily="34" charset="-122"/>
              </a:rPr>
              <a:t>是选择运算符，</a:t>
            </a:r>
            <a:r>
              <a:rPr lang="en-US" altLang="zh-CN" sz="2400" dirty="0">
                <a:solidFill>
                  <a:srgbClr val="2121FF"/>
                </a:solidFill>
                <a:latin typeface="微软雅黑" panose="020B0503020204020204" pitchFamily="34" charset="-122"/>
                <a:ea typeface="微软雅黑" panose="020B0503020204020204" pitchFamily="34" charset="-122"/>
              </a:rPr>
              <a:t>F</a:t>
            </a:r>
            <a:r>
              <a:rPr lang="zh-CN" altLang="en-US" sz="2400" dirty="0">
                <a:solidFill>
                  <a:srgbClr val="2121FF"/>
                </a:solidFill>
                <a:latin typeface="微软雅黑" panose="020B0503020204020204" pitchFamily="34" charset="-122"/>
                <a:ea typeface="微软雅黑" panose="020B0503020204020204" pitchFamily="34" charset="-122"/>
              </a:rPr>
              <a:t>是限定条件的布尔表达式。</a:t>
            </a:r>
          </a:p>
          <a:p>
            <a:pPr>
              <a:lnSpc>
                <a:spcPct val="150000"/>
              </a:lnSpc>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1</a:t>
            </a:r>
            <a:r>
              <a:rPr lang="zh-CN" altLang="en-US" sz="2400" dirty="0" smtClean="0">
                <a:solidFill>
                  <a:srgbClr val="2121FF"/>
                </a:solidFill>
                <a:latin typeface="微软雅黑" panose="020B0503020204020204" pitchFamily="34" charset="-122"/>
                <a:ea typeface="微软雅黑" panose="020B0503020204020204" pitchFamily="34" charset="-122"/>
              </a:rPr>
              <a:t>）由</a:t>
            </a:r>
            <a:r>
              <a:rPr lang="zh-CN" altLang="en-US" sz="2400" dirty="0">
                <a:solidFill>
                  <a:srgbClr val="2121FF"/>
                </a:solidFill>
                <a:latin typeface="微软雅黑" panose="020B0503020204020204" pitchFamily="34" charset="-122"/>
                <a:ea typeface="微软雅黑" panose="020B0503020204020204" pitchFamily="34" charset="-122"/>
              </a:rPr>
              <a:t>逻辑运算符∨、∧和┐等连接各个算术表达式组成。</a:t>
            </a:r>
          </a:p>
          <a:p>
            <a:pPr>
              <a:lnSpc>
                <a:spcPct val="150000"/>
              </a:lnSpc>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2</a:t>
            </a:r>
            <a:r>
              <a:rPr lang="zh-CN" altLang="en-US" sz="2400" dirty="0" smtClean="0">
                <a:solidFill>
                  <a:srgbClr val="2121FF"/>
                </a:solidFill>
                <a:latin typeface="微软雅黑" panose="020B0503020204020204" pitchFamily="34" charset="-122"/>
                <a:ea typeface="微软雅黑" panose="020B0503020204020204" pitchFamily="34" charset="-122"/>
              </a:rPr>
              <a:t>）算术表达式</a:t>
            </a:r>
            <a:r>
              <a:rPr lang="zh-CN" altLang="en-US" sz="2400" dirty="0">
                <a:solidFill>
                  <a:srgbClr val="2121FF"/>
                </a:solidFill>
                <a:latin typeface="微软雅黑" panose="020B0503020204020204" pitchFamily="34" charset="-122"/>
                <a:ea typeface="微软雅黑" panose="020B0503020204020204" pitchFamily="34" charset="-122"/>
              </a:rPr>
              <a:t>的基本形式为</a:t>
            </a:r>
            <a:r>
              <a:rPr lang="en-US" altLang="zh-CN" sz="2400" dirty="0">
                <a:solidFill>
                  <a:srgbClr val="2121FF"/>
                </a:solidFill>
                <a:latin typeface="微软雅黑" panose="020B0503020204020204" pitchFamily="34" charset="-122"/>
                <a:ea typeface="微软雅黑" panose="020B0503020204020204" pitchFamily="34" charset="-122"/>
              </a:rPr>
              <a:t>X</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Y，</a:t>
            </a: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X，Y</a:t>
            </a:r>
            <a:r>
              <a:rPr lang="zh-CN" altLang="en-US" sz="2400" dirty="0">
                <a:solidFill>
                  <a:srgbClr val="2121FF"/>
                </a:solidFill>
                <a:latin typeface="微软雅黑" panose="020B0503020204020204" pitchFamily="34" charset="-122"/>
                <a:ea typeface="微软雅黑" panose="020B0503020204020204" pitchFamily="34" charset="-122"/>
              </a:rPr>
              <a:t>可以是属性名，常量或简单函数，算术比较运算符</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8740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6"/>
          <p:cNvGrpSpPr>
            <a:grpSpLocks/>
          </p:cNvGrpSpPr>
          <p:nvPr/>
        </p:nvGrpSpPr>
        <p:grpSpPr bwMode="auto">
          <a:xfrm>
            <a:off x="1430387" y="637906"/>
            <a:ext cx="5867400" cy="1828800"/>
            <a:chOff x="-3" y="-3"/>
            <a:chExt cx="1760" cy="1442"/>
          </a:xfrm>
        </p:grpSpPr>
        <p:grpSp>
          <p:nvGrpSpPr>
            <p:cNvPr id="4" name="Group 34"/>
            <p:cNvGrpSpPr>
              <a:grpSpLocks/>
            </p:cNvGrpSpPr>
            <p:nvPr/>
          </p:nvGrpSpPr>
          <p:grpSpPr bwMode="auto">
            <a:xfrm>
              <a:off x="0" y="0"/>
              <a:ext cx="1754" cy="1436"/>
              <a:chOff x="0" y="0"/>
              <a:chExt cx="1754" cy="1436"/>
            </a:xfrm>
          </p:grpSpPr>
          <p:grpSp>
            <p:nvGrpSpPr>
              <p:cNvPr id="6" name="Group 15"/>
              <p:cNvGrpSpPr>
                <a:grpSpLocks/>
              </p:cNvGrpSpPr>
              <p:nvPr/>
            </p:nvGrpSpPr>
            <p:grpSpPr bwMode="auto">
              <a:xfrm>
                <a:off x="0" y="0"/>
                <a:ext cx="285" cy="460"/>
                <a:chOff x="0" y="0"/>
                <a:chExt cx="285" cy="460"/>
              </a:xfrm>
            </p:grpSpPr>
            <p:sp>
              <p:nvSpPr>
                <p:cNvPr id="34" name="Rectangle 4"/>
                <p:cNvSpPr>
                  <a:spLocks noChangeArrowheads="1"/>
                </p:cNvSpPr>
                <p:nvPr/>
              </p:nvSpPr>
              <p:spPr bwMode="auto">
                <a:xfrm>
                  <a:off x="43" y="0"/>
                  <a:ext cx="19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sz="1800">
                      <a:solidFill>
                        <a:srgbClr val="2121FF"/>
                      </a:solidFill>
                      <a:latin typeface="微软雅黑" panose="020B0503020204020204" pitchFamily="34" charset="-122"/>
                      <a:ea typeface="微软雅黑" panose="020B0503020204020204" pitchFamily="34" charset="-122"/>
                    </a:rPr>
                    <a:t>Sno</a:t>
                  </a:r>
                </a:p>
              </p:txBody>
            </p:sp>
            <p:sp>
              <p:nvSpPr>
                <p:cNvPr id="35" name="Rectangle 14"/>
                <p:cNvSpPr>
                  <a:spLocks noChangeArrowheads="1"/>
                </p:cNvSpPr>
                <p:nvPr/>
              </p:nvSpPr>
              <p:spPr bwMode="auto">
                <a:xfrm>
                  <a:off x="0" y="0"/>
                  <a:ext cx="28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7" name="Group 17"/>
              <p:cNvGrpSpPr>
                <a:grpSpLocks/>
              </p:cNvGrpSpPr>
              <p:nvPr/>
            </p:nvGrpSpPr>
            <p:grpSpPr bwMode="auto">
              <a:xfrm>
                <a:off x="285" y="0"/>
                <a:ext cx="460" cy="460"/>
                <a:chOff x="285" y="0"/>
                <a:chExt cx="460" cy="460"/>
              </a:xfrm>
            </p:grpSpPr>
            <p:sp>
              <p:nvSpPr>
                <p:cNvPr id="32" name="Rectangle 5"/>
                <p:cNvSpPr>
                  <a:spLocks noChangeArrowheads="1"/>
                </p:cNvSpPr>
                <p:nvPr/>
              </p:nvSpPr>
              <p:spPr bwMode="auto">
                <a:xfrm>
                  <a:off x="328" y="0"/>
                  <a:ext cx="37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sz="1800">
                      <a:solidFill>
                        <a:srgbClr val="2121FF"/>
                      </a:solidFill>
                      <a:latin typeface="微软雅黑" panose="020B0503020204020204" pitchFamily="34" charset="-122"/>
                      <a:ea typeface="微软雅黑" panose="020B0503020204020204" pitchFamily="34" charset="-122"/>
                    </a:rPr>
                    <a:t>Sname</a:t>
                  </a:r>
                </a:p>
              </p:txBody>
            </p:sp>
            <p:sp>
              <p:nvSpPr>
                <p:cNvPr id="33" name="Rectangle 16"/>
                <p:cNvSpPr>
                  <a:spLocks noChangeArrowheads="1"/>
                </p:cNvSpPr>
                <p:nvPr/>
              </p:nvSpPr>
              <p:spPr bwMode="auto">
                <a:xfrm>
                  <a:off x="285" y="0"/>
                  <a:ext cx="46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8" name="Group 19"/>
              <p:cNvGrpSpPr>
                <a:grpSpLocks/>
              </p:cNvGrpSpPr>
              <p:nvPr/>
            </p:nvGrpSpPr>
            <p:grpSpPr bwMode="auto">
              <a:xfrm>
                <a:off x="745" y="0"/>
                <a:ext cx="309" cy="460"/>
                <a:chOff x="745" y="0"/>
                <a:chExt cx="309" cy="460"/>
              </a:xfrm>
            </p:grpSpPr>
            <p:sp>
              <p:nvSpPr>
                <p:cNvPr id="30" name="Rectangle 6"/>
                <p:cNvSpPr>
                  <a:spLocks noChangeArrowheads="1"/>
                </p:cNvSpPr>
                <p:nvPr/>
              </p:nvSpPr>
              <p:spPr bwMode="auto">
                <a:xfrm>
                  <a:off x="788" y="0"/>
                  <a:ext cx="22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sz="1800">
                      <a:solidFill>
                        <a:srgbClr val="2121FF"/>
                      </a:solidFill>
                      <a:latin typeface="微软雅黑" panose="020B0503020204020204" pitchFamily="34" charset="-122"/>
                      <a:ea typeface="微软雅黑" panose="020B0503020204020204" pitchFamily="34" charset="-122"/>
                    </a:rPr>
                    <a:t>Ssex</a:t>
                  </a:r>
                </a:p>
              </p:txBody>
            </p:sp>
            <p:sp>
              <p:nvSpPr>
                <p:cNvPr id="31" name="Rectangle 18"/>
                <p:cNvSpPr>
                  <a:spLocks noChangeArrowheads="1"/>
                </p:cNvSpPr>
                <p:nvPr/>
              </p:nvSpPr>
              <p:spPr bwMode="auto">
                <a:xfrm>
                  <a:off x="745" y="0"/>
                  <a:ext cx="3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9" name="Group 21"/>
              <p:cNvGrpSpPr>
                <a:grpSpLocks/>
              </p:cNvGrpSpPr>
              <p:nvPr/>
            </p:nvGrpSpPr>
            <p:grpSpPr bwMode="auto">
              <a:xfrm>
                <a:off x="1054" y="0"/>
                <a:ext cx="312" cy="460"/>
                <a:chOff x="1054" y="0"/>
                <a:chExt cx="312" cy="460"/>
              </a:xfrm>
            </p:grpSpPr>
            <p:sp>
              <p:nvSpPr>
                <p:cNvPr id="28" name="Rectangle 7"/>
                <p:cNvSpPr>
                  <a:spLocks noChangeArrowheads="1"/>
                </p:cNvSpPr>
                <p:nvPr/>
              </p:nvSpPr>
              <p:spPr bwMode="auto">
                <a:xfrm>
                  <a:off x="1097" y="0"/>
                  <a:ext cx="22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sz="1800">
                      <a:solidFill>
                        <a:srgbClr val="2121FF"/>
                      </a:solidFill>
                      <a:latin typeface="微软雅黑" panose="020B0503020204020204" pitchFamily="34" charset="-122"/>
                      <a:ea typeface="微软雅黑" panose="020B0503020204020204" pitchFamily="34" charset="-122"/>
                    </a:rPr>
                    <a:t>Sage</a:t>
                  </a:r>
                </a:p>
              </p:txBody>
            </p:sp>
            <p:sp>
              <p:nvSpPr>
                <p:cNvPr id="29" name="Rectangle 20"/>
                <p:cNvSpPr>
                  <a:spLocks noChangeArrowheads="1"/>
                </p:cNvSpPr>
                <p:nvPr/>
              </p:nvSpPr>
              <p:spPr bwMode="auto">
                <a:xfrm>
                  <a:off x="1054" y="0"/>
                  <a:ext cx="31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0" name="Group 23"/>
              <p:cNvGrpSpPr>
                <a:grpSpLocks/>
              </p:cNvGrpSpPr>
              <p:nvPr/>
            </p:nvGrpSpPr>
            <p:grpSpPr bwMode="auto">
              <a:xfrm>
                <a:off x="1366" y="0"/>
                <a:ext cx="388" cy="460"/>
                <a:chOff x="1366" y="0"/>
                <a:chExt cx="388" cy="460"/>
              </a:xfrm>
            </p:grpSpPr>
            <p:sp>
              <p:nvSpPr>
                <p:cNvPr id="26" name="Rectangle 8"/>
                <p:cNvSpPr>
                  <a:spLocks noChangeArrowheads="1"/>
                </p:cNvSpPr>
                <p:nvPr/>
              </p:nvSpPr>
              <p:spPr bwMode="auto">
                <a:xfrm>
                  <a:off x="1409" y="0"/>
                  <a:ext cx="30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sz="1800">
                      <a:solidFill>
                        <a:srgbClr val="2121FF"/>
                      </a:solidFill>
                      <a:latin typeface="微软雅黑" panose="020B0503020204020204" pitchFamily="34" charset="-122"/>
                      <a:ea typeface="微软雅黑" panose="020B0503020204020204" pitchFamily="34" charset="-122"/>
                    </a:rPr>
                    <a:t>Class</a:t>
                  </a:r>
                </a:p>
              </p:txBody>
            </p:sp>
            <p:sp>
              <p:nvSpPr>
                <p:cNvPr id="27" name="Rectangle 22"/>
                <p:cNvSpPr>
                  <a:spLocks noChangeArrowheads="1"/>
                </p:cNvSpPr>
                <p:nvPr/>
              </p:nvSpPr>
              <p:spPr bwMode="auto">
                <a:xfrm>
                  <a:off x="1366" y="0"/>
                  <a:ext cx="38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1" name="Group 25"/>
              <p:cNvGrpSpPr>
                <a:grpSpLocks/>
              </p:cNvGrpSpPr>
              <p:nvPr/>
            </p:nvGrpSpPr>
            <p:grpSpPr bwMode="auto">
              <a:xfrm>
                <a:off x="0" y="460"/>
                <a:ext cx="285" cy="976"/>
                <a:chOff x="0" y="460"/>
                <a:chExt cx="285" cy="976"/>
              </a:xfrm>
            </p:grpSpPr>
            <p:sp>
              <p:nvSpPr>
                <p:cNvPr id="24" name="Rectangle 9"/>
                <p:cNvSpPr>
                  <a:spLocks noChangeArrowheads="1"/>
                </p:cNvSpPr>
                <p:nvPr/>
              </p:nvSpPr>
              <p:spPr bwMode="auto">
                <a:xfrm>
                  <a:off x="43" y="460"/>
                  <a:ext cx="199"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S01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S03</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S04</a:t>
                  </a:r>
                </a:p>
              </p:txBody>
            </p:sp>
            <p:sp>
              <p:nvSpPr>
                <p:cNvPr id="25" name="Rectangle 24"/>
                <p:cNvSpPr>
                  <a:spLocks noChangeArrowheads="1"/>
                </p:cNvSpPr>
                <p:nvPr/>
              </p:nvSpPr>
              <p:spPr bwMode="auto">
                <a:xfrm>
                  <a:off x="0" y="460"/>
                  <a:ext cx="285"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2" name="Group 27"/>
              <p:cNvGrpSpPr>
                <a:grpSpLocks/>
              </p:cNvGrpSpPr>
              <p:nvPr/>
            </p:nvGrpSpPr>
            <p:grpSpPr bwMode="auto">
              <a:xfrm>
                <a:off x="285" y="460"/>
                <a:ext cx="460" cy="976"/>
                <a:chOff x="285" y="460"/>
                <a:chExt cx="460" cy="976"/>
              </a:xfrm>
            </p:grpSpPr>
            <p:sp>
              <p:nvSpPr>
                <p:cNvPr id="22" name="Rectangle 10"/>
                <p:cNvSpPr>
                  <a:spLocks noChangeArrowheads="1"/>
                </p:cNvSpPr>
                <p:nvPr/>
              </p:nvSpPr>
              <p:spPr bwMode="auto">
                <a:xfrm>
                  <a:off x="328" y="460"/>
                  <a:ext cx="374"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dirty="0">
                      <a:solidFill>
                        <a:srgbClr val="2121FF"/>
                      </a:solidFill>
                      <a:latin typeface="微软雅黑" panose="020B0503020204020204" pitchFamily="34" charset="-122"/>
                      <a:ea typeface="微软雅黑" panose="020B0503020204020204" pitchFamily="34" charset="-122"/>
                    </a:rPr>
                    <a:t>王建平</a:t>
                  </a:r>
                </a:p>
                <a:p>
                  <a:pPr algn="ctr" eaLnBrk="0" hangingPunct="0"/>
                  <a:r>
                    <a:rPr lang="zh-CN" altLang="en-US" sz="1800" dirty="0">
                      <a:solidFill>
                        <a:srgbClr val="2121FF"/>
                      </a:solidFill>
                      <a:latin typeface="微软雅黑" panose="020B0503020204020204" pitchFamily="34" charset="-122"/>
                      <a:ea typeface="微软雅黑" panose="020B0503020204020204" pitchFamily="34" charset="-122"/>
                    </a:rPr>
                    <a:t>刘   华</a:t>
                  </a:r>
                </a:p>
                <a:p>
                  <a:pPr algn="ctr" eaLnBrk="0" hangingPunct="0"/>
                  <a:r>
                    <a:rPr lang="zh-CN" altLang="en-US" sz="1800" dirty="0">
                      <a:solidFill>
                        <a:srgbClr val="2121FF"/>
                      </a:solidFill>
                      <a:latin typeface="微软雅黑" panose="020B0503020204020204" pitchFamily="34" charset="-122"/>
                      <a:ea typeface="微软雅黑" panose="020B0503020204020204" pitchFamily="34" charset="-122"/>
                    </a:rPr>
                    <a:t>范林军</a:t>
                  </a:r>
                </a:p>
                <a:p>
                  <a:pPr algn="ctr" eaLnBrk="0" hangingPunct="0"/>
                  <a:r>
                    <a:rPr lang="zh-CN" altLang="en-US" sz="1800" dirty="0">
                      <a:solidFill>
                        <a:srgbClr val="2121FF"/>
                      </a:solidFill>
                      <a:latin typeface="微软雅黑" panose="020B0503020204020204" pitchFamily="34" charset="-122"/>
                      <a:ea typeface="微软雅黑" panose="020B0503020204020204" pitchFamily="34" charset="-122"/>
                    </a:rPr>
                    <a:t>李   伟</a:t>
                  </a:r>
                </a:p>
              </p:txBody>
            </p:sp>
            <p:sp>
              <p:nvSpPr>
                <p:cNvPr id="23" name="Rectangle 26"/>
                <p:cNvSpPr>
                  <a:spLocks noChangeArrowheads="1"/>
                </p:cNvSpPr>
                <p:nvPr/>
              </p:nvSpPr>
              <p:spPr bwMode="auto">
                <a:xfrm>
                  <a:off x="285" y="460"/>
                  <a:ext cx="460"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3" name="Group 29"/>
              <p:cNvGrpSpPr>
                <a:grpSpLocks/>
              </p:cNvGrpSpPr>
              <p:nvPr/>
            </p:nvGrpSpPr>
            <p:grpSpPr bwMode="auto">
              <a:xfrm>
                <a:off x="745" y="460"/>
                <a:ext cx="309" cy="976"/>
                <a:chOff x="745" y="460"/>
                <a:chExt cx="309" cy="976"/>
              </a:xfrm>
            </p:grpSpPr>
            <p:sp>
              <p:nvSpPr>
                <p:cNvPr id="20" name="Rectangle 11"/>
                <p:cNvSpPr>
                  <a:spLocks noChangeArrowheads="1"/>
                </p:cNvSpPr>
                <p:nvPr/>
              </p:nvSpPr>
              <p:spPr bwMode="auto">
                <a:xfrm>
                  <a:off x="788" y="460"/>
                  <a:ext cx="223"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a:solidFill>
                        <a:srgbClr val="2121FF"/>
                      </a:solidFill>
                      <a:latin typeface="微软雅黑" panose="020B0503020204020204" pitchFamily="34" charset="-122"/>
                      <a:ea typeface="微软雅黑" panose="020B0503020204020204" pitchFamily="34" charset="-122"/>
                    </a:rPr>
                    <a:t>男</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女</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女</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男</a:t>
                  </a:r>
                </a:p>
              </p:txBody>
            </p:sp>
            <p:sp>
              <p:nvSpPr>
                <p:cNvPr id="21" name="Rectangle 28"/>
                <p:cNvSpPr>
                  <a:spLocks noChangeArrowheads="1"/>
                </p:cNvSpPr>
                <p:nvPr/>
              </p:nvSpPr>
              <p:spPr bwMode="auto">
                <a:xfrm>
                  <a:off x="745" y="460"/>
                  <a:ext cx="309"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4" name="Group 31"/>
              <p:cNvGrpSpPr>
                <a:grpSpLocks/>
              </p:cNvGrpSpPr>
              <p:nvPr/>
            </p:nvGrpSpPr>
            <p:grpSpPr bwMode="auto">
              <a:xfrm>
                <a:off x="1054" y="460"/>
                <a:ext cx="312" cy="976"/>
                <a:chOff x="1054" y="460"/>
                <a:chExt cx="312" cy="976"/>
              </a:xfrm>
            </p:grpSpPr>
            <p:sp>
              <p:nvSpPr>
                <p:cNvPr id="18" name="Rectangle 12"/>
                <p:cNvSpPr>
                  <a:spLocks noChangeArrowheads="1"/>
                </p:cNvSpPr>
                <p:nvPr/>
              </p:nvSpPr>
              <p:spPr bwMode="auto">
                <a:xfrm>
                  <a:off x="1097" y="460"/>
                  <a:ext cx="226"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a:solidFill>
                        <a:srgbClr val="2121FF"/>
                      </a:solidFill>
                      <a:latin typeface="微软雅黑" panose="020B0503020204020204" pitchFamily="34" charset="-122"/>
                      <a:ea typeface="微软雅黑" panose="020B0503020204020204" pitchFamily="34" charset="-122"/>
                    </a:rPr>
                    <a:t>21</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19</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18</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19</a:t>
                  </a:r>
                </a:p>
              </p:txBody>
            </p:sp>
            <p:sp>
              <p:nvSpPr>
                <p:cNvPr id="19" name="Rectangle 30"/>
                <p:cNvSpPr>
                  <a:spLocks noChangeArrowheads="1"/>
                </p:cNvSpPr>
                <p:nvPr/>
              </p:nvSpPr>
              <p:spPr bwMode="auto">
                <a:xfrm>
                  <a:off x="1054" y="460"/>
                  <a:ext cx="312"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5" name="Group 33"/>
              <p:cNvGrpSpPr>
                <a:grpSpLocks/>
              </p:cNvGrpSpPr>
              <p:nvPr/>
            </p:nvGrpSpPr>
            <p:grpSpPr bwMode="auto">
              <a:xfrm>
                <a:off x="1366" y="460"/>
                <a:ext cx="388" cy="976"/>
                <a:chOff x="1366" y="460"/>
                <a:chExt cx="388" cy="976"/>
              </a:xfrm>
            </p:grpSpPr>
            <p:sp>
              <p:nvSpPr>
                <p:cNvPr id="16" name="Rectangle 13"/>
                <p:cNvSpPr>
                  <a:spLocks noChangeArrowheads="1"/>
                </p:cNvSpPr>
                <p:nvPr/>
              </p:nvSpPr>
              <p:spPr bwMode="auto">
                <a:xfrm>
                  <a:off x="1409" y="460"/>
                  <a:ext cx="302"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a:solidFill>
                        <a:srgbClr val="2121FF"/>
                      </a:solidFill>
                      <a:latin typeface="微软雅黑" panose="020B0503020204020204" pitchFamily="34" charset="-122"/>
                      <a:ea typeface="微软雅黑" panose="020B0503020204020204" pitchFamily="34" charset="-122"/>
                    </a:rPr>
                    <a:t>199901</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199902</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200101</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200101</a:t>
                  </a:r>
                </a:p>
              </p:txBody>
            </p:sp>
            <p:sp>
              <p:nvSpPr>
                <p:cNvPr id="17" name="Rectangle 32"/>
                <p:cNvSpPr>
                  <a:spLocks noChangeArrowheads="1"/>
                </p:cNvSpPr>
                <p:nvPr/>
              </p:nvSpPr>
              <p:spPr bwMode="auto">
                <a:xfrm>
                  <a:off x="1366" y="460"/>
                  <a:ext cx="388"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5" name="Rectangle 35"/>
            <p:cNvSpPr>
              <a:spLocks noChangeArrowheads="1"/>
            </p:cNvSpPr>
            <p:nvPr/>
          </p:nvSpPr>
          <p:spPr bwMode="auto">
            <a:xfrm>
              <a:off x="-3" y="-3"/>
              <a:ext cx="1760" cy="14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36" name="AutoShape 37"/>
          <p:cNvSpPr>
            <a:spLocks noChangeArrowheads="1"/>
          </p:cNvSpPr>
          <p:nvPr/>
        </p:nvSpPr>
        <p:spPr bwMode="auto">
          <a:xfrm>
            <a:off x="7428414" y="1347659"/>
            <a:ext cx="1752600" cy="990600"/>
          </a:xfrm>
          <a:prstGeom prst="wedgeRoundRectCallout">
            <a:avLst>
              <a:gd name="adj1" fmla="val -67574"/>
              <a:gd name="adj2" fmla="val -90866"/>
              <a:gd name="adj3" fmla="val 1666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rgbClr val="2121FF"/>
                </a:solidFill>
                <a:latin typeface="微软雅黑" panose="020B0503020204020204" pitchFamily="34" charset="-122"/>
                <a:ea typeface="微软雅黑" panose="020B0503020204020204" pitchFamily="34" charset="-122"/>
              </a:rPr>
              <a:t>关系</a:t>
            </a:r>
            <a:r>
              <a:rPr lang="en-US" altLang="zh-CN">
                <a:solidFill>
                  <a:srgbClr val="2121FF"/>
                </a:solidFill>
                <a:latin typeface="微软雅黑" panose="020B0503020204020204" pitchFamily="34" charset="-122"/>
                <a:ea typeface="微软雅黑" panose="020B0503020204020204" pitchFamily="34" charset="-122"/>
              </a:rPr>
              <a:t>Students</a:t>
            </a:r>
          </a:p>
        </p:txBody>
      </p:sp>
      <p:grpSp>
        <p:nvGrpSpPr>
          <p:cNvPr id="37" name="Group 59"/>
          <p:cNvGrpSpPr>
            <a:grpSpLocks/>
          </p:cNvGrpSpPr>
          <p:nvPr/>
        </p:nvGrpSpPr>
        <p:grpSpPr bwMode="auto">
          <a:xfrm>
            <a:off x="1911535" y="2965273"/>
            <a:ext cx="4019005" cy="1371600"/>
            <a:chOff x="-3" y="-3"/>
            <a:chExt cx="1252" cy="1270"/>
          </a:xfrm>
        </p:grpSpPr>
        <p:grpSp>
          <p:nvGrpSpPr>
            <p:cNvPr id="38" name="Group 57"/>
            <p:cNvGrpSpPr>
              <a:grpSpLocks/>
            </p:cNvGrpSpPr>
            <p:nvPr/>
          </p:nvGrpSpPr>
          <p:grpSpPr bwMode="auto">
            <a:xfrm>
              <a:off x="0" y="0"/>
              <a:ext cx="1246" cy="1264"/>
              <a:chOff x="0" y="0"/>
              <a:chExt cx="1246" cy="1264"/>
            </a:xfrm>
          </p:grpSpPr>
          <p:grpSp>
            <p:nvGrpSpPr>
              <p:cNvPr id="40" name="Group 46"/>
              <p:cNvGrpSpPr>
                <a:grpSpLocks/>
              </p:cNvGrpSpPr>
              <p:nvPr/>
            </p:nvGrpSpPr>
            <p:grpSpPr bwMode="auto">
              <a:xfrm>
                <a:off x="0" y="0"/>
                <a:ext cx="293" cy="460"/>
                <a:chOff x="0" y="0"/>
                <a:chExt cx="293" cy="460"/>
              </a:xfrm>
            </p:grpSpPr>
            <p:sp>
              <p:nvSpPr>
                <p:cNvPr id="56" name="Rectangle 39"/>
                <p:cNvSpPr>
                  <a:spLocks noChangeArrowheads="1"/>
                </p:cNvSpPr>
                <p:nvPr/>
              </p:nvSpPr>
              <p:spPr bwMode="auto">
                <a:xfrm>
                  <a:off x="43" y="0"/>
                  <a:ext cx="20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Cno</a:t>
                  </a:r>
                </a:p>
              </p:txBody>
            </p:sp>
            <p:sp>
              <p:nvSpPr>
                <p:cNvPr id="57" name="Rectangle 45"/>
                <p:cNvSpPr>
                  <a:spLocks noChangeArrowheads="1"/>
                </p:cNvSpPr>
                <p:nvPr/>
              </p:nvSpPr>
              <p:spPr bwMode="auto">
                <a:xfrm>
                  <a:off x="0" y="0"/>
                  <a:ext cx="29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41" name="Group 48"/>
              <p:cNvGrpSpPr>
                <a:grpSpLocks/>
              </p:cNvGrpSpPr>
              <p:nvPr/>
            </p:nvGrpSpPr>
            <p:grpSpPr bwMode="auto">
              <a:xfrm>
                <a:off x="293" y="0"/>
                <a:ext cx="436" cy="460"/>
                <a:chOff x="293" y="0"/>
                <a:chExt cx="436" cy="460"/>
              </a:xfrm>
            </p:grpSpPr>
            <p:sp>
              <p:nvSpPr>
                <p:cNvPr id="54" name="Rectangle 40"/>
                <p:cNvSpPr>
                  <a:spLocks noChangeArrowheads="1"/>
                </p:cNvSpPr>
                <p:nvPr/>
              </p:nvSpPr>
              <p:spPr bwMode="auto">
                <a:xfrm>
                  <a:off x="336" y="0"/>
                  <a:ext cx="35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Cname</a:t>
                  </a:r>
                </a:p>
              </p:txBody>
            </p:sp>
            <p:sp>
              <p:nvSpPr>
                <p:cNvPr id="55" name="Rectangle 47"/>
                <p:cNvSpPr>
                  <a:spLocks noChangeArrowheads="1"/>
                </p:cNvSpPr>
                <p:nvPr/>
              </p:nvSpPr>
              <p:spPr bwMode="auto">
                <a:xfrm>
                  <a:off x="293" y="0"/>
                  <a:ext cx="43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42" name="Group 50"/>
              <p:cNvGrpSpPr>
                <a:grpSpLocks/>
              </p:cNvGrpSpPr>
              <p:nvPr/>
            </p:nvGrpSpPr>
            <p:grpSpPr bwMode="auto">
              <a:xfrm>
                <a:off x="729" y="0"/>
                <a:ext cx="517" cy="460"/>
                <a:chOff x="729" y="0"/>
                <a:chExt cx="517" cy="460"/>
              </a:xfrm>
            </p:grpSpPr>
            <p:sp>
              <p:nvSpPr>
                <p:cNvPr id="52" name="Rectangle 41"/>
                <p:cNvSpPr>
                  <a:spLocks noChangeArrowheads="1"/>
                </p:cNvSpPr>
                <p:nvPr/>
              </p:nvSpPr>
              <p:spPr bwMode="auto">
                <a:xfrm>
                  <a:off x="772" y="0"/>
                  <a:ext cx="43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DeptName</a:t>
                  </a:r>
                </a:p>
              </p:txBody>
            </p:sp>
            <p:sp>
              <p:nvSpPr>
                <p:cNvPr id="53" name="Rectangle 49"/>
                <p:cNvSpPr>
                  <a:spLocks noChangeArrowheads="1"/>
                </p:cNvSpPr>
                <p:nvPr/>
              </p:nvSpPr>
              <p:spPr bwMode="auto">
                <a:xfrm>
                  <a:off x="729" y="0"/>
                  <a:ext cx="51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43" name="Group 52"/>
              <p:cNvGrpSpPr>
                <a:grpSpLocks/>
              </p:cNvGrpSpPr>
              <p:nvPr/>
            </p:nvGrpSpPr>
            <p:grpSpPr bwMode="auto">
              <a:xfrm>
                <a:off x="0" y="460"/>
                <a:ext cx="293" cy="804"/>
                <a:chOff x="0" y="460"/>
                <a:chExt cx="293" cy="804"/>
              </a:xfrm>
            </p:grpSpPr>
            <p:sp>
              <p:nvSpPr>
                <p:cNvPr id="50" name="Rectangle 42"/>
                <p:cNvSpPr>
                  <a:spLocks noChangeArrowheads="1"/>
                </p:cNvSpPr>
                <p:nvPr/>
              </p:nvSpPr>
              <p:spPr bwMode="auto">
                <a:xfrm>
                  <a:off x="43" y="460"/>
                  <a:ext cx="207"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C01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C03</a:t>
                  </a:r>
                </a:p>
                <a:p>
                  <a:pPr algn="ctr" eaLnBrk="0" hangingPunct="0"/>
                  <a:endParaRPr lang="en-US" altLang="zh-CN" sz="1800">
                    <a:solidFill>
                      <a:srgbClr val="2121FF"/>
                    </a:solidFill>
                    <a:latin typeface="微软雅黑" panose="020B0503020204020204" pitchFamily="34" charset="-122"/>
                    <a:ea typeface="微软雅黑" panose="020B0503020204020204" pitchFamily="34" charset="-122"/>
                  </a:endParaRPr>
                </a:p>
              </p:txBody>
            </p:sp>
            <p:sp>
              <p:nvSpPr>
                <p:cNvPr id="51" name="Rectangle 51"/>
                <p:cNvSpPr>
                  <a:spLocks noChangeArrowheads="1"/>
                </p:cNvSpPr>
                <p:nvPr/>
              </p:nvSpPr>
              <p:spPr bwMode="auto">
                <a:xfrm>
                  <a:off x="0" y="460"/>
                  <a:ext cx="293"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44" name="Group 54"/>
              <p:cNvGrpSpPr>
                <a:grpSpLocks/>
              </p:cNvGrpSpPr>
              <p:nvPr/>
            </p:nvGrpSpPr>
            <p:grpSpPr bwMode="auto">
              <a:xfrm>
                <a:off x="293" y="460"/>
                <a:ext cx="436" cy="804"/>
                <a:chOff x="293" y="460"/>
                <a:chExt cx="436" cy="804"/>
              </a:xfrm>
            </p:grpSpPr>
            <p:sp>
              <p:nvSpPr>
                <p:cNvPr id="48" name="Rectangle 43"/>
                <p:cNvSpPr>
                  <a:spLocks noChangeArrowheads="1"/>
                </p:cNvSpPr>
                <p:nvPr/>
              </p:nvSpPr>
              <p:spPr bwMode="auto">
                <a:xfrm>
                  <a:off x="336" y="460"/>
                  <a:ext cx="350"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dirty="0">
                      <a:solidFill>
                        <a:srgbClr val="2121FF"/>
                      </a:solidFill>
                      <a:latin typeface="微软雅黑" panose="020B0503020204020204" pitchFamily="34" charset="-122"/>
                      <a:ea typeface="微软雅黑" panose="020B0503020204020204" pitchFamily="34" charset="-122"/>
                    </a:rPr>
                    <a:t>英语</a:t>
                  </a:r>
                </a:p>
                <a:p>
                  <a:pPr algn="ctr" eaLnBrk="0" hangingPunct="0"/>
                  <a:r>
                    <a:rPr lang="zh-CN" altLang="en-US" sz="1800" dirty="0">
                      <a:solidFill>
                        <a:srgbClr val="2121FF"/>
                      </a:solidFill>
                      <a:latin typeface="微软雅黑" panose="020B0503020204020204" pitchFamily="34" charset="-122"/>
                      <a:ea typeface="微软雅黑" panose="020B0503020204020204" pitchFamily="34" charset="-122"/>
                    </a:rPr>
                    <a:t>数据库</a:t>
                  </a:r>
                </a:p>
                <a:p>
                  <a:pPr algn="ctr" eaLnBrk="0" hangingPunct="0"/>
                  <a:r>
                    <a:rPr lang="zh-CN" altLang="en-US" sz="1800" dirty="0">
                      <a:solidFill>
                        <a:srgbClr val="2121FF"/>
                      </a:solidFill>
                      <a:latin typeface="微软雅黑" panose="020B0503020204020204" pitchFamily="34" charset="-122"/>
                      <a:ea typeface="微软雅黑" panose="020B0503020204020204" pitchFamily="34" charset="-122"/>
                    </a:rPr>
                    <a:t>网络</a:t>
                  </a:r>
                </a:p>
                <a:p>
                  <a:pPr algn="ctr" eaLnBrk="0" hangingPunct="0"/>
                  <a:endParaRPr lang="zh-CN" altLang="en-US" sz="1800" dirty="0">
                    <a:solidFill>
                      <a:srgbClr val="2121FF"/>
                    </a:solidFill>
                    <a:latin typeface="微软雅黑" panose="020B0503020204020204" pitchFamily="34" charset="-122"/>
                    <a:ea typeface="微软雅黑" panose="020B0503020204020204" pitchFamily="34" charset="-122"/>
                  </a:endParaRPr>
                </a:p>
              </p:txBody>
            </p:sp>
            <p:sp>
              <p:nvSpPr>
                <p:cNvPr id="49" name="Rectangle 53"/>
                <p:cNvSpPr>
                  <a:spLocks noChangeArrowheads="1"/>
                </p:cNvSpPr>
                <p:nvPr/>
              </p:nvSpPr>
              <p:spPr bwMode="auto">
                <a:xfrm>
                  <a:off x="293" y="460"/>
                  <a:ext cx="436"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45" name="Group 56"/>
              <p:cNvGrpSpPr>
                <a:grpSpLocks/>
              </p:cNvGrpSpPr>
              <p:nvPr/>
            </p:nvGrpSpPr>
            <p:grpSpPr bwMode="auto">
              <a:xfrm>
                <a:off x="729" y="460"/>
                <a:ext cx="517" cy="804"/>
                <a:chOff x="729" y="460"/>
                <a:chExt cx="517" cy="804"/>
              </a:xfrm>
            </p:grpSpPr>
            <p:sp>
              <p:nvSpPr>
                <p:cNvPr id="46" name="Rectangle 44"/>
                <p:cNvSpPr>
                  <a:spLocks noChangeArrowheads="1"/>
                </p:cNvSpPr>
                <p:nvPr/>
              </p:nvSpPr>
              <p:spPr bwMode="auto">
                <a:xfrm>
                  <a:off x="772" y="460"/>
                  <a:ext cx="431"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a:solidFill>
                        <a:srgbClr val="2121FF"/>
                      </a:solidFill>
                      <a:latin typeface="微软雅黑" panose="020B0503020204020204" pitchFamily="34" charset="-122"/>
                      <a:ea typeface="微软雅黑" panose="020B0503020204020204" pitchFamily="34" charset="-122"/>
                    </a:rPr>
                    <a:t>自动化</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计算机</a:t>
                  </a:r>
                </a:p>
                <a:p>
                  <a:pPr algn="ctr" eaLnBrk="0" hangingPunct="0"/>
                  <a:r>
                    <a:rPr lang="zh-CN" altLang="en-US" sz="1800">
                      <a:solidFill>
                        <a:srgbClr val="2121FF"/>
                      </a:solidFill>
                      <a:latin typeface="微软雅黑" panose="020B0503020204020204" pitchFamily="34" charset="-122"/>
                      <a:ea typeface="微软雅黑" panose="020B0503020204020204" pitchFamily="34" charset="-122"/>
                    </a:rPr>
                    <a:t>数学</a:t>
                  </a:r>
                </a:p>
                <a:p>
                  <a:pPr algn="ctr" eaLnBrk="0" hangingPunct="0"/>
                  <a:endParaRPr lang="zh-CN" altLang="en-US" sz="1800">
                    <a:solidFill>
                      <a:srgbClr val="2121FF"/>
                    </a:solidFill>
                    <a:latin typeface="微软雅黑" panose="020B0503020204020204" pitchFamily="34" charset="-122"/>
                    <a:ea typeface="微软雅黑" panose="020B0503020204020204" pitchFamily="34" charset="-122"/>
                  </a:endParaRPr>
                </a:p>
              </p:txBody>
            </p:sp>
            <p:sp>
              <p:nvSpPr>
                <p:cNvPr id="47" name="Rectangle 55"/>
                <p:cNvSpPr>
                  <a:spLocks noChangeArrowheads="1"/>
                </p:cNvSpPr>
                <p:nvPr/>
              </p:nvSpPr>
              <p:spPr bwMode="auto">
                <a:xfrm>
                  <a:off x="729" y="460"/>
                  <a:ext cx="517"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39" name="Rectangle 58"/>
            <p:cNvSpPr>
              <a:spLocks noChangeArrowheads="1"/>
            </p:cNvSpPr>
            <p:nvPr/>
          </p:nvSpPr>
          <p:spPr bwMode="auto">
            <a:xfrm>
              <a:off x="-3" y="-3"/>
              <a:ext cx="1252" cy="127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58" name="AutoShape 81"/>
          <p:cNvSpPr>
            <a:spLocks noChangeArrowheads="1"/>
          </p:cNvSpPr>
          <p:nvPr/>
        </p:nvSpPr>
        <p:spPr bwMode="auto">
          <a:xfrm>
            <a:off x="1454336" y="4794073"/>
            <a:ext cx="1886472" cy="838200"/>
          </a:xfrm>
          <a:prstGeom prst="wedgeRoundRectCallout">
            <a:avLst>
              <a:gd name="adj1" fmla="val 76542"/>
              <a:gd name="adj2" fmla="val -101514"/>
              <a:gd name="adj3" fmla="val 1666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rgbClr val="2121FF"/>
                </a:solidFill>
                <a:latin typeface="微软雅黑" panose="020B0503020204020204" pitchFamily="34" charset="-122"/>
                <a:ea typeface="微软雅黑" panose="020B0503020204020204" pitchFamily="34" charset="-122"/>
              </a:rPr>
              <a:t>关系</a:t>
            </a:r>
            <a:r>
              <a:rPr lang="en-US" altLang="zh-CN">
                <a:solidFill>
                  <a:srgbClr val="2121FF"/>
                </a:solidFill>
                <a:latin typeface="微软雅黑" panose="020B0503020204020204" pitchFamily="34" charset="-122"/>
                <a:ea typeface="微软雅黑" panose="020B0503020204020204" pitchFamily="34" charset="-122"/>
              </a:rPr>
              <a:t>Courses</a:t>
            </a:r>
          </a:p>
        </p:txBody>
      </p:sp>
      <p:grpSp>
        <p:nvGrpSpPr>
          <p:cNvPr id="59" name="Group 102"/>
          <p:cNvGrpSpPr>
            <a:grpSpLocks/>
          </p:cNvGrpSpPr>
          <p:nvPr/>
        </p:nvGrpSpPr>
        <p:grpSpPr bwMode="auto">
          <a:xfrm>
            <a:off x="7994475" y="2784571"/>
            <a:ext cx="2895600" cy="3200400"/>
            <a:chOff x="-3" y="-3"/>
            <a:chExt cx="1056" cy="1356"/>
          </a:xfrm>
        </p:grpSpPr>
        <p:grpSp>
          <p:nvGrpSpPr>
            <p:cNvPr id="60" name="Group 100"/>
            <p:cNvGrpSpPr>
              <a:grpSpLocks/>
            </p:cNvGrpSpPr>
            <p:nvPr/>
          </p:nvGrpSpPr>
          <p:grpSpPr bwMode="auto">
            <a:xfrm>
              <a:off x="0" y="0"/>
              <a:ext cx="1050" cy="1350"/>
              <a:chOff x="0" y="0"/>
              <a:chExt cx="1050" cy="1350"/>
            </a:xfrm>
          </p:grpSpPr>
          <p:grpSp>
            <p:nvGrpSpPr>
              <p:cNvPr id="62" name="Group 89"/>
              <p:cNvGrpSpPr>
                <a:grpSpLocks/>
              </p:cNvGrpSpPr>
              <p:nvPr/>
            </p:nvGrpSpPr>
            <p:grpSpPr bwMode="auto">
              <a:xfrm>
                <a:off x="0" y="0"/>
                <a:ext cx="322" cy="374"/>
                <a:chOff x="0" y="0"/>
                <a:chExt cx="322" cy="374"/>
              </a:xfrm>
            </p:grpSpPr>
            <p:sp>
              <p:nvSpPr>
                <p:cNvPr id="78" name="Rectangle 82"/>
                <p:cNvSpPr>
                  <a:spLocks noChangeArrowheads="1"/>
                </p:cNvSpPr>
                <p:nvPr/>
              </p:nvSpPr>
              <p:spPr bwMode="auto">
                <a:xfrm>
                  <a:off x="43" y="0"/>
                  <a:ext cx="23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pPr>
                  <a:r>
                    <a:rPr lang="en-US" altLang="zh-CN" sz="1800">
                      <a:solidFill>
                        <a:srgbClr val="2121FF"/>
                      </a:solidFill>
                      <a:latin typeface="微软雅黑" panose="020B0503020204020204" pitchFamily="34" charset="-122"/>
                      <a:ea typeface="微软雅黑" panose="020B0503020204020204" pitchFamily="34" charset="-122"/>
                    </a:rPr>
                    <a:t>Sno</a:t>
                  </a:r>
                </a:p>
              </p:txBody>
            </p:sp>
            <p:sp>
              <p:nvSpPr>
                <p:cNvPr id="79" name="Rectangle 88"/>
                <p:cNvSpPr>
                  <a:spLocks noChangeArrowheads="1"/>
                </p:cNvSpPr>
                <p:nvPr/>
              </p:nvSpPr>
              <p:spPr bwMode="auto">
                <a:xfrm>
                  <a:off x="0" y="0"/>
                  <a:ext cx="32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63" name="Group 91"/>
              <p:cNvGrpSpPr>
                <a:grpSpLocks/>
              </p:cNvGrpSpPr>
              <p:nvPr/>
            </p:nvGrpSpPr>
            <p:grpSpPr bwMode="auto">
              <a:xfrm>
                <a:off x="322" y="0"/>
                <a:ext cx="331" cy="374"/>
                <a:chOff x="322" y="0"/>
                <a:chExt cx="331" cy="374"/>
              </a:xfrm>
            </p:grpSpPr>
            <p:sp>
              <p:nvSpPr>
                <p:cNvPr id="76" name="Rectangle 83"/>
                <p:cNvSpPr>
                  <a:spLocks noChangeArrowheads="1"/>
                </p:cNvSpPr>
                <p:nvPr/>
              </p:nvSpPr>
              <p:spPr bwMode="auto">
                <a:xfrm>
                  <a:off x="365" y="0"/>
                  <a:ext cx="24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pPr>
                  <a:r>
                    <a:rPr lang="en-US" altLang="zh-CN" sz="1800">
                      <a:solidFill>
                        <a:srgbClr val="2121FF"/>
                      </a:solidFill>
                      <a:latin typeface="微软雅黑" panose="020B0503020204020204" pitchFamily="34" charset="-122"/>
                      <a:ea typeface="微软雅黑" panose="020B0503020204020204" pitchFamily="34" charset="-122"/>
                    </a:rPr>
                    <a:t>Cno</a:t>
                  </a:r>
                </a:p>
              </p:txBody>
            </p:sp>
            <p:sp>
              <p:nvSpPr>
                <p:cNvPr id="77" name="Rectangle 90"/>
                <p:cNvSpPr>
                  <a:spLocks noChangeArrowheads="1"/>
                </p:cNvSpPr>
                <p:nvPr/>
              </p:nvSpPr>
              <p:spPr bwMode="auto">
                <a:xfrm>
                  <a:off x="322" y="0"/>
                  <a:ext cx="33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64" name="Group 93"/>
              <p:cNvGrpSpPr>
                <a:grpSpLocks/>
              </p:cNvGrpSpPr>
              <p:nvPr/>
            </p:nvGrpSpPr>
            <p:grpSpPr bwMode="auto">
              <a:xfrm>
                <a:off x="653" y="0"/>
                <a:ext cx="397" cy="374"/>
                <a:chOff x="653" y="0"/>
                <a:chExt cx="397" cy="374"/>
              </a:xfrm>
            </p:grpSpPr>
            <p:sp>
              <p:nvSpPr>
                <p:cNvPr id="74" name="Rectangle 84"/>
                <p:cNvSpPr>
                  <a:spLocks noChangeArrowheads="1"/>
                </p:cNvSpPr>
                <p:nvPr/>
              </p:nvSpPr>
              <p:spPr bwMode="auto">
                <a:xfrm>
                  <a:off x="696" y="0"/>
                  <a:ext cx="31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200000"/>
                    </a:lnSpc>
                  </a:pPr>
                  <a:r>
                    <a:rPr lang="en-US" altLang="zh-CN" sz="1800">
                      <a:solidFill>
                        <a:srgbClr val="2121FF"/>
                      </a:solidFill>
                      <a:latin typeface="微软雅黑" panose="020B0503020204020204" pitchFamily="34" charset="-122"/>
                      <a:ea typeface="微软雅黑" panose="020B0503020204020204" pitchFamily="34" charset="-122"/>
                    </a:rPr>
                    <a:t>Grade</a:t>
                  </a:r>
                </a:p>
              </p:txBody>
            </p:sp>
            <p:sp>
              <p:nvSpPr>
                <p:cNvPr id="75" name="Rectangle 92"/>
                <p:cNvSpPr>
                  <a:spLocks noChangeArrowheads="1"/>
                </p:cNvSpPr>
                <p:nvPr/>
              </p:nvSpPr>
              <p:spPr bwMode="auto">
                <a:xfrm>
                  <a:off x="653" y="0"/>
                  <a:ext cx="39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65" name="Group 95"/>
              <p:cNvGrpSpPr>
                <a:grpSpLocks/>
              </p:cNvGrpSpPr>
              <p:nvPr/>
            </p:nvGrpSpPr>
            <p:grpSpPr bwMode="auto">
              <a:xfrm>
                <a:off x="0" y="374"/>
                <a:ext cx="322" cy="976"/>
                <a:chOff x="0" y="374"/>
                <a:chExt cx="322" cy="976"/>
              </a:xfrm>
            </p:grpSpPr>
            <p:sp>
              <p:nvSpPr>
                <p:cNvPr id="72" name="Rectangle 85"/>
                <p:cNvSpPr>
                  <a:spLocks noChangeArrowheads="1"/>
                </p:cNvSpPr>
                <p:nvPr/>
              </p:nvSpPr>
              <p:spPr bwMode="auto">
                <a:xfrm>
                  <a:off x="43" y="374"/>
                  <a:ext cx="236"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S01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S03</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S03</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S04</a:t>
                  </a:r>
                </a:p>
                <a:p>
                  <a:pPr algn="ctr" eaLnBrk="0" hangingPunct="0"/>
                  <a:endParaRPr lang="en-US" altLang="zh-CN" sz="1800">
                    <a:solidFill>
                      <a:srgbClr val="2121FF"/>
                    </a:solidFill>
                    <a:latin typeface="微软雅黑" panose="020B0503020204020204" pitchFamily="34" charset="-122"/>
                    <a:ea typeface="微软雅黑" panose="020B0503020204020204" pitchFamily="34" charset="-122"/>
                  </a:endParaRPr>
                </a:p>
              </p:txBody>
            </p:sp>
            <p:sp>
              <p:nvSpPr>
                <p:cNvPr id="73" name="Rectangle 94"/>
                <p:cNvSpPr>
                  <a:spLocks noChangeArrowheads="1"/>
                </p:cNvSpPr>
                <p:nvPr/>
              </p:nvSpPr>
              <p:spPr bwMode="auto">
                <a:xfrm>
                  <a:off x="0" y="374"/>
                  <a:ext cx="322"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66" name="Group 97"/>
              <p:cNvGrpSpPr>
                <a:grpSpLocks/>
              </p:cNvGrpSpPr>
              <p:nvPr/>
            </p:nvGrpSpPr>
            <p:grpSpPr bwMode="auto">
              <a:xfrm>
                <a:off x="322" y="374"/>
                <a:ext cx="331" cy="976"/>
                <a:chOff x="322" y="374"/>
                <a:chExt cx="331" cy="976"/>
              </a:xfrm>
            </p:grpSpPr>
            <p:sp>
              <p:nvSpPr>
                <p:cNvPr id="70" name="Rectangle 86"/>
                <p:cNvSpPr>
                  <a:spLocks noChangeArrowheads="1"/>
                </p:cNvSpPr>
                <p:nvPr/>
              </p:nvSpPr>
              <p:spPr bwMode="auto">
                <a:xfrm>
                  <a:off x="365" y="374"/>
                  <a:ext cx="24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C01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C03</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C03</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C01</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C02</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C03</a:t>
                  </a:r>
                </a:p>
                <a:p>
                  <a:pPr algn="ctr" eaLnBrk="0" hangingPunct="0"/>
                  <a:endParaRPr lang="en-US" altLang="zh-CN" sz="1800">
                    <a:solidFill>
                      <a:srgbClr val="2121FF"/>
                    </a:solidFill>
                    <a:latin typeface="微软雅黑" panose="020B0503020204020204" pitchFamily="34" charset="-122"/>
                    <a:ea typeface="微软雅黑" panose="020B0503020204020204" pitchFamily="34" charset="-122"/>
                  </a:endParaRPr>
                </a:p>
              </p:txBody>
            </p:sp>
            <p:sp>
              <p:nvSpPr>
                <p:cNvPr id="71" name="Rectangle 96"/>
                <p:cNvSpPr>
                  <a:spLocks noChangeArrowheads="1"/>
                </p:cNvSpPr>
                <p:nvPr/>
              </p:nvSpPr>
              <p:spPr bwMode="auto">
                <a:xfrm>
                  <a:off x="322" y="374"/>
                  <a:ext cx="331"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67" name="Group 99"/>
              <p:cNvGrpSpPr>
                <a:grpSpLocks/>
              </p:cNvGrpSpPr>
              <p:nvPr/>
            </p:nvGrpSpPr>
            <p:grpSpPr bwMode="auto">
              <a:xfrm>
                <a:off x="653" y="374"/>
                <a:ext cx="397" cy="976"/>
                <a:chOff x="653" y="374"/>
                <a:chExt cx="397" cy="976"/>
              </a:xfrm>
            </p:grpSpPr>
            <p:sp>
              <p:nvSpPr>
                <p:cNvPr id="68" name="Rectangle 87"/>
                <p:cNvSpPr>
                  <a:spLocks noChangeArrowheads="1"/>
                </p:cNvSpPr>
                <p:nvPr/>
              </p:nvSpPr>
              <p:spPr bwMode="auto">
                <a:xfrm>
                  <a:off x="696" y="374"/>
                  <a:ext cx="311"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a:solidFill>
                        <a:srgbClr val="2121FF"/>
                      </a:solidFill>
                      <a:latin typeface="微软雅黑" panose="020B0503020204020204" pitchFamily="34" charset="-122"/>
                      <a:ea typeface="微软雅黑" panose="020B0503020204020204" pitchFamily="34" charset="-122"/>
                    </a:rPr>
                    <a:t>A</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B</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B</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A</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B</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A</a:t>
                  </a:r>
                </a:p>
                <a:p>
                  <a:pPr algn="ctr" eaLnBrk="0" hangingPunct="0"/>
                  <a:r>
                    <a:rPr lang="en-US" altLang="zh-CN" sz="1800">
                      <a:solidFill>
                        <a:srgbClr val="2121FF"/>
                      </a:solidFill>
                      <a:latin typeface="微软雅黑" panose="020B0503020204020204" pitchFamily="34" charset="-122"/>
                      <a:ea typeface="微软雅黑" panose="020B0503020204020204" pitchFamily="34" charset="-122"/>
                    </a:rPr>
                    <a:t>C</a:t>
                  </a:r>
                </a:p>
                <a:p>
                  <a:pPr algn="ctr" eaLnBrk="0" hangingPunct="0"/>
                  <a:endParaRPr lang="en-US" altLang="zh-CN" sz="1800">
                    <a:solidFill>
                      <a:srgbClr val="2121FF"/>
                    </a:solidFill>
                    <a:latin typeface="微软雅黑" panose="020B0503020204020204" pitchFamily="34" charset="-122"/>
                    <a:ea typeface="微软雅黑" panose="020B0503020204020204" pitchFamily="34" charset="-122"/>
                  </a:endParaRPr>
                </a:p>
              </p:txBody>
            </p:sp>
            <p:sp>
              <p:nvSpPr>
                <p:cNvPr id="69" name="Rectangle 98"/>
                <p:cNvSpPr>
                  <a:spLocks noChangeArrowheads="1"/>
                </p:cNvSpPr>
                <p:nvPr/>
              </p:nvSpPr>
              <p:spPr bwMode="auto">
                <a:xfrm>
                  <a:off x="653" y="374"/>
                  <a:ext cx="397" cy="9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61" name="Rectangle 101"/>
            <p:cNvSpPr>
              <a:spLocks noChangeArrowheads="1"/>
            </p:cNvSpPr>
            <p:nvPr/>
          </p:nvSpPr>
          <p:spPr bwMode="auto">
            <a:xfrm>
              <a:off x="-3" y="-3"/>
              <a:ext cx="1056" cy="135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80" name="AutoShape 103"/>
          <p:cNvSpPr>
            <a:spLocks noChangeArrowheads="1"/>
          </p:cNvSpPr>
          <p:nvPr/>
        </p:nvSpPr>
        <p:spPr bwMode="auto">
          <a:xfrm>
            <a:off x="5708475" y="4994371"/>
            <a:ext cx="1752600" cy="838200"/>
          </a:xfrm>
          <a:prstGeom prst="wedgeRoundRectCallout">
            <a:avLst>
              <a:gd name="adj1" fmla="val 78079"/>
              <a:gd name="adj2" fmla="val -142046"/>
              <a:gd name="adj3" fmla="val 1666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solidFill>
                  <a:srgbClr val="2121FF"/>
                </a:solidFill>
                <a:latin typeface="微软雅黑" panose="020B0503020204020204" pitchFamily="34" charset="-122"/>
                <a:ea typeface="微软雅黑" panose="020B0503020204020204" pitchFamily="34" charset="-122"/>
              </a:rPr>
              <a:t>关系</a:t>
            </a:r>
            <a:r>
              <a:rPr lang="en-US" altLang="zh-CN">
                <a:solidFill>
                  <a:srgbClr val="2121FF"/>
                </a:solidFill>
                <a:latin typeface="微软雅黑" panose="020B0503020204020204" pitchFamily="34" charset="-122"/>
                <a:ea typeface="微软雅黑" panose="020B0503020204020204" pitchFamily="34" charset="-122"/>
              </a:rPr>
              <a:t>Reports</a:t>
            </a:r>
          </a:p>
        </p:txBody>
      </p:sp>
    </p:spTree>
    <p:extLst>
      <p:ext uri="{BB962C8B-B14F-4D97-AF65-F5344CB8AC3E}">
        <p14:creationId xmlns:p14="http://schemas.microsoft.com/office/powerpoint/2010/main" val="1411977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4"/>
          <p:cNvGrpSpPr>
            <a:grpSpLocks/>
          </p:cNvGrpSpPr>
          <p:nvPr/>
        </p:nvGrpSpPr>
        <p:grpSpPr bwMode="auto">
          <a:xfrm>
            <a:off x="2673531" y="2926077"/>
            <a:ext cx="5773783" cy="1143000"/>
            <a:chOff x="-3" y="-3"/>
            <a:chExt cx="2048" cy="840"/>
          </a:xfrm>
        </p:grpSpPr>
        <p:grpSp>
          <p:nvGrpSpPr>
            <p:cNvPr id="7" name="Group 112"/>
            <p:cNvGrpSpPr>
              <a:grpSpLocks/>
            </p:cNvGrpSpPr>
            <p:nvPr/>
          </p:nvGrpSpPr>
          <p:grpSpPr bwMode="auto">
            <a:xfrm>
              <a:off x="0" y="0"/>
              <a:ext cx="2042" cy="834"/>
              <a:chOff x="0" y="0"/>
              <a:chExt cx="2042" cy="834"/>
            </a:xfrm>
          </p:grpSpPr>
          <p:grpSp>
            <p:nvGrpSpPr>
              <p:cNvPr id="9" name="Group 93"/>
              <p:cNvGrpSpPr>
                <a:grpSpLocks/>
              </p:cNvGrpSpPr>
              <p:nvPr/>
            </p:nvGrpSpPr>
            <p:grpSpPr bwMode="auto">
              <a:xfrm>
                <a:off x="0" y="0"/>
                <a:ext cx="357" cy="374"/>
                <a:chOff x="0" y="0"/>
                <a:chExt cx="357" cy="374"/>
              </a:xfrm>
            </p:grpSpPr>
            <p:sp>
              <p:nvSpPr>
                <p:cNvPr id="37" name="Rectangle 82"/>
                <p:cNvSpPr>
                  <a:spLocks noChangeArrowheads="1"/>
                </p:cNvSpPr>
                <p:nvPr/>
              </p:nvSpPr>
              <p:spPr bwMode="auto">
                <a:xfrm>
                  <a:off x="43" y="0"/>
                  <a:ext cx="271"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2121FF"/>
                      </a:solidFill>
                      <a:latin typeface="微软雅黑" panose="020B0503020204020204" pitchFamily="34" charset="-122"/>
                      <a:ea typeface="微软雅黑" panose="020B0503020204020204" pitchFamily="34" charset="-122"/>
                    </a:rPr>
                    <a:t>Sno</a:t>
                  </a:r>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38" name="Rectangle 92"/>
                <p:cNvSpPr>
                  <a:spLocks noChangeArrowheads="1"/>
                </p:cNvSpPr>
                <p:nvPr/>
              </p:nvSpPr>
              <p:spPr bwMode="auto">
                <a:xfrm>
                  <a:off x="0" y="0"/>
                  <a:ext cx="3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0" name="Group 95"/>
              <p:cNvGrpSpPr>
                <a:grpSpLocks/>
              </p:cNvGrpSpPr>
              <p:nvPr/>
            </p:nvGrpSpPr>
            <p:grpSpPr bwMode="auto">
              <a:xfrm>
                <a:off x="357" y="0"/>
                <a:ext cx="460" cy="374"/>
                <a:chOff x="357" y="0"/>
                <a:chExt cx="460" cy="374"/>
              </a:xfrm>
            </p:grpSpPr>
            <p:sp>
              <p:nvSpPr>
                <p:cNvPr id="35" name="Rectangle 83"/>
                <p:cNvSpPr>
                  <a:spLocks noChangeArrowheads="1"/>
                </p:cNvSpPr>
                <p:nvPr/>
              </p:nvSpPr>
              <p:spPr bwMode="auto">
                <a:xfrm>
                  <a:off x="400" y="0"/>
                  <a:ext cx="37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solidFill>
                        <a:srgbClr val="2121FF"/>
                      </a:solidFill>
                      <a:latin typeface="微软雅黑" panose="020B0503020204020204" pitchFamily="34" charset="-122"/>
                      <a:ea typeface="微软雅黑" panose="020B0503020204020204" pitchFamily="34" charset="-122"/>
                    </a:rPr>
                    <a:t>Sname</a:t>
                  </a:r>
                </a:p>
              </p:txBody>
            </p:sp>
            <p:sp>
              <p:nvSpPr>
                <p:cNvPr id="36" name="Rectangle 94"/>
                <p:cNvSpPr>
                  <a:spLocks noChangeArrowheads="1"/>
                </p:cNvSpPr>
                <p:nvPr/>
              </p:nvSpPr>
              <p:spPr bwMode="auto">
                <a:xfrm>
                  <a:off x="357" y="0"/>
                  <a:ext cx="46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1" name="Group 97"/>
              <p:cNvGrpSpPr>
                <a:grpSpLocks/>
              </p:cNvGrpSpPr>
              <p:nvPr/>
            </p:nvGrpSpPr>
            <p:grpSpPr bwMode="auto">
              <a:xfrm>
                <a:off x="817" y="0"/>
                <a:ext cx="381" cy="374"/>
                <a:chOff x="817" y="0"/>
                <a:chExt cx="381" cy="374"/>
              </a:xfrm>
            </p:grpSpPr>
            <p:sp>
              <p:nvSpPr>
                <p:cNvPr id="33" name="Rectangle 84"/>
                <p:cNvSpPr>
                  <a:spLocks noChangeArrowheads="1"/>
                </p:cNvSpPr>
                <p:nvPr/>
              </p:nvSpPr>
              <p:spPr bwMode="auto">
                <a:xfrm>
                  <a:off x="860" y="0"/>
                  <a:ext cx="2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solidFill>
                        <a:srgbClr val="2121FF"/>
                      </a:solidFill>
                      <a:latin typeface="微软雅黑" panose="020B0503020204020204" pitchFamily="34" charset="-122"/>
                      <a:ea typeface="微软雅黑" panose="020B0503020204020204" pitchFamily="34" charset="-122"/>
                    </a:rPr>
                    <a:t>Ssex</a:t>
                  </a:r>
                </a:p>
              </p:txBody>
            </p:sp>
            <p:sp>
              <p:nvSpPr>
                <p:cNvPr id="34" name="Rectangle 96"/>
                <p:cNvSpPr>
                  <a:spLocks noChangeArrowheads="1"/>
                </p:cNvSpPr>
                <p:nvPr/>
              </p:nvSpPr>
              <p:spPr bwMode="auto">
                <a:xfrm>
                  <a:off x="817" y="0"/>
                  <a:ext cx="38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2" name="Group 99"/>
              <p:cNvGrpSpPr>
                <a:grpSpLocks/>
              </p:cNvGrpSpPr>
              <p:nvPr/>
            </p:nvGrpSpPr>
            <p:grpSpPr bwMode="auto">
              <a:xfrm>
                <a:off x="1198" y="0"/>
                <a:ext cx="384" cy="374"/>
                <a:chOff x="1198" y="0"/>
                <a:chExt cx="384" cy="374"/>
              </a:xfrm>
            </p:grpSpPr>
            <p:sp>
              <p:nvSpPr>
                <p:cNvPr id="31" name="Rectangle 85"/>
                <p:cNvSpPr>
                  <a:spLocks noChangeArrowheads="1"/>
                </p:cNvSpPr>
                <p:nvPr/>
              </p:nvSpPr>
              <p:spPr bwMode="auto">
                <a:xfrm>
                  <a:off x="1241" y="0"/>
                  <a:ext cx="29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solidFill>
                        <a:srgbClr val="2121FF"/>
                      </a:solidFill>
                      <a:latin typeface="微软雅黑" panose="020B0503020204020204" pitchFamily="34" charset="-122"/>
                      <a:ea typeface="微软雅黑" panose="020B0503020204020204" pitchFamily="34" charset="-122"/>
                    </a:rPr>
                    <a:t>Sage</a:t>
                  </a:r>
                </a:p>
              </p:txBody>
            </p:sp>
            <p:sp>
              <p:nvSpPr>
                <p:cNvPr id="32" name="Rectangle 98"/>
                <p:cNvSpPr>
                  <a:spLocks noChangeArrowheads="1"/>
                </p:cNvSpPr>
                <p:nvPr/>
              </p:nvSpPr>
              <p:spPr bwMode="auto">
                <a:xfrm>
                  <a:off x="1198" y="0"/>
                  <a:ext cx="38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3" name="Group 101"/>
              <p:cNvGrpSpPr>
                <a:grpSpLocks/>
              </p:cNvGrpSpPr>
              <p:nvPr/>
            </p:nvGrpSpPr>
            <p:grpSpPr bwMode="auto">
              <a:xfrm>
                <a:off x="1582" y="0"/>
                <a:ext cx="460" cy="374"/>
                <a:chOff x="1582" y="0"/>
                <a:chExt cx="460" cy="374"/>
              </a:xfrm>
            </p:grpSpPr>
            <p:sp>
              <p:nvSpPr>
                <p:cNvPr id="29" name="Rectangle 86"/>
                <p:cNvSpPr>
                  <a:spLocks noChangeArrowheads="1"/>
                </p:cNvSpPr>
                <p:nvPr/>
              </p:nvSpPr>
              <p:spPr bwMode="auto">
                <a:xfrm>
                  <a:off x="1625" y="0"/>
                  <a:ext cx="37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solidFill>
                        <a:srgbClr val="2121FF"/>
                      </a:solidFill>
                      <a:latin typeface="微软雅黑" panose="020B0503020204020204" pitchFamily="34" charset="-122"/>
                      <a:ea typeface="微软雅黑" panose="020B0503020204020204" pitchFamily="34" charset="-122"/>
                    </a:rPr>
                    <a:t>Class</a:t>
                  </a:r>
                </a:p>
              </p:txBody>
            </p:sp>
            <p:sp>
              <p:nvSpPr>
                <p:cNvPr id="30" name="Rectangle 100"/>
                <p:cNvSpPr>
                  <a:spLocks noChangeArrowheads="1"/>
                </p:cNvSpPr>
                <p:nvPr/>
              </p:nvSpPr>
              <p:spPr bwMode="auto">
                <a:xfrm>
                  <a:off x="1582" y="0"/>
                  <a:ext cx="46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4" name="Group 103"/>
              <p:cNvGrpSpPr>
                <a:grpSpLocks/>
              </p:cNvGrpSpPr>
              <p:nvPr/>
            </p:nvGrpSpPr>
            <p:grpSpPr bwMode="auto">
              <a:xfrm>
                <a:off x="0" y="374"/>
                <a:ext cx="357" cy="460"/>
                <a:chOff x="0" y="374"/>
                <a:chExt cx="357" cy="460"/>
              </a:xfrm>
            </p:grpSpPr>
            <p:sp>
              <p:nvSpPr>
                <p:cNvPr id="27" name="Rectangle 87"/>
                <p:cNvSpPr>
                  <a:spLocks noChangeArrowheads="1"/>
                </p:cNvSpPr>
                <p:nvPr/>
              </p:nvSpPr>
              <p:spPr bwMode="auto">
                <a:xfrm>
                  <a:off x="43" y="374"/>
                  <a:ext cx="2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solidFill>
                        <a:srgbClr val="2121FF"/>
                      </a:solidFill>
                      <a:latin typeface="微软雅黑" panose="020B0503020204020204" pitchFamily="34" charset="-122"/>
                      <a:ea typeface="微软雅黑" panose="020B0503020204020204" pitchFamily="34" charset="-122"/>
                    </a:rPr>
                    <a:t>S01</a:t>
                  </a:r>
                </a:p>
                <a:p>
                  <a:pPr algn="ctr" eaLnBrk="0" hangingPunct="0"/>
                  <a:r>
                    <a:rPr lang="en-US" altLang="zh-CN">
                      <a:solidFill>
                        <a:srgbClr val="2121FF"/>
                      </a:solidFill>
                      <a:latin typeface="微软雅黑" panose="020B0503020204020204" pitchFamily="34" charset="-122"/>
                      <a:ea typeface="微软雅黑" panose="020B0503020204020204" pitchFamily="34" charset="-122"/>
                    </a:rPr>
                    <a:t>S04</a:t>
                  </a:r>
                </a:p>
                <a:p>
                  <a:pPr algn="ctr" eaLnBrk="0" hangingPunct="0"/>
                  <a:endParaRPr lang="en-US" altLang="zh-CN">
                    <a:solidFill>
                      <a:srgbClr val="2121FF"/>
                    </a:solidFill>
                    <a:latin typeface="微软雅黑" panose="020B0503020204020204" pitchFamily="34" charset="-122"/>
                    <a:ea typeface="微软雅黑" panose="020B0503020204020204" pitchFamily="34" charset="-122"/>
                  </a:endParaRPr>
                </a:p>
              </p:txBody>
            </p:sp>
            <p:sp>
              <p:nvSpPr>
                <p:cNvPr id="28" name="Rectangle 102"/>
                <p:cNvSpPr>
                  <a:spLocks noChangeArrowheads="1"/>
                </p:cNvSpPr>
                <p:nvPr/>
              </p:nvSpPr>
              <p:spPr bwMode="auto">
                <a:xfrm>
                  <a:off x="0" y="374"/>
                  <a:ext cx="35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5" name="Group 105"/>
              <p:cNvGrpSpPr>
                <a:grpSpLocks/>
              </p:cNvGrpSpPr>
              <p:nvPr/>
            </p:nvGrpSpPr>
            <p:grpSpPr bwMode="auto">
              <a:xfrm>
                <a:off x="357" y="374"/>
                <a:ext cx="460" cy="460"/>
                <a:chOff x="357" y="374"/>
                <a:chExt cx="460" cy="460"/>
              </a:xfrm>
            </p:grpSpPr>
            <p:sp>
              <p:nvSpPr>
                <p:cNvPr id="25" name="Rectangle 88"/>
                <p:cNvSpPr>
                  <a:spLocks noChangeArrowheads="1"/>
                </p:cNvSpPr>
                <p:nvPr/>
              </p:nvSpPr>
              <p:spPr bwMode="auto">
                <a:xfrm>
                  <a:off x="400" y="374"/>
                  <a:ext cx="37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2121FF"/>
                      </a:solidFill>
                      <a:latin typeface="微软雅黑" panose="020B0503020204020204" pitchFamily="34" charset="-122"/>
                      <a:ea typeface="微软雅黑" panose="020B0503020204020204" pitchFamily="34" charset="-122"/>
                    </a:rPr>
                    <a:t>王建平</a:t>
                  </a:r>
                </a:p>
                <a:p>
                  <a:pPr algn="ctr" eaLnBrk="0" hangingPunct="0"/>
                  <a:r>
                    <a:rPr lang="zh-CN" altLang="en-US">
                      <a:solidFill>
                        <a:srgbClr val="2121FF"/>
                      </a:solidFill>
                      <a:latin typeface="微软雅黑" panose="020B0503020204020204" pitchFamily="34" charset="-122"/>
                      <a:ea typeface="微软雅黑" panose="020B0503020204020204" pitchFamily="34" charset="-122"/>
                    </a:rPr>
                    <a:t>李伟</a:t>
                  </a:r>
                </a:p>
                <a:p>
                  <a:pPr algn="ctr" eaLnBrk="0" hangingPunct="0"/>
                  <a:endParaRPr lang="zh-CN" altLang="en-US">
                    <a:solidFill>
                      <a:srgbClr val="2121FF"/>
                    </a:solidFill>
                    <a:latin typeface="微软雅黑" panose="020B0503020204020204" pitchFamily="34" charset="-122"/>
                    <a:ea typeface="微软雅黑" panose="020B0503020204020204" pitchFamily="34" charset="-122"/>
                  </a:endParaRPr>
                </a:p>
              </p:txBody>
            </p:sp>
            <p:sp>
              <p:nvSpPr>
                <p:cNvPr id="26" name="Rectangle 104"/>
                <p:cNvSpPr>
                  <a:spLocks noChangeArrowheads="1"/>
                </p:cNvSpPr>
                <p:nvPr/>
              </p:nvSpPr>
              <p:spPr bwMode="auto">
                <a:xfrm>
                  <a:off x="357" y="374"/>
                  <a:ext cx="46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6" name="Group 107"/>
              <p:cNvGrpSpPr>
                <a:grpSpLocks/>
              </p:cNvGrpSpPr>
              <p:nvPr/>
            </p:nvGrpSpPr>
            <p:grpSpPr bwMode="auto">
              <a:xfrm>
                <a:off x="817" y="374"/>
                <a:ext cx="381" cy="460"/>
                <a:chOff x="817" y="374"/>
                <a:chExt cx="381" cy="460"/>
              </a:xfrm>
            </p:grpSpPr>
            <p:sp>
              <p:nvSpPr>
                <p:cNvPr id="23" name="Rectangle 89"/>
                <p:cNvSpPr>
                  <a:spLocks noChangeArrowheads="1"/>
                </p:cNvSpPr>
                <p:nvPr/>
              </p:nvSpPr>
              <p:spPr bwMode="auto">
                <a:xfrm>
                  <a:off x="860" y="374"/>
                  <a:ext cx="295"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2121FF"/>
                      </a:solidFill>
                      <a:latin typeface="微软雅黑" panose="020B0503020204020204" pitchFamily="34" charset="-122"/>
                      <a:ea typeface="微软雅黑" panose="020B0503020204020204" pitchFamily="34" charset="-122"/>
                    </a:rPr>
                    <a:t>男</a:t>
                  </a:r>
                </a:p>
                <a:p>
                  <a:pPr algn="ctr" eaLnBrk="0" hangingPunct="0"/>
                  <a:r>
                    <a:rPr lang="zh-CN" altLang="en-US">
                      <a:solidFill>
                        <a:srgbClr val="2121FF"/>
                      </a:solidFill>
                      <a:latin typeface="微软雅黑" panose="020B0503020204020204" pitchFamily="34" charset="-122"/>
                      <a:ea typeface="微软雅黑" panose="020B0503020204020204" pitchFamily="34" charset="-122"/>
                    </a:rPr>
                    <a:t>男</a:t>
                  </a:r>
                </a:p>
                <a:p>
                  <a:pPr algn="ctr" eaLnBrk="0" hangingPunct="0"/>
                  <a:endParaRPr lang="zh-CN" altLang="en-US">
                    <a:solidFill>
                      <a:srgbClr val="2121FF"/>
                    </a:solidFill>
                    <a:latin typeface="微软雅黑" panose="020B0503020204020204" pitchFamily="34" charset="-122"/>
                    <a:ea typeface="微软雅黑" panose="020B0503020204020204" pitchFamily="34" charset="-122"/>
                  </a:endParaRPr>
                </a:p>
              </p:txBody>
            </p:sp>
            <p:sp>
              <p:nvSpPr>
                <p:cNvPr id="24" name="Rectangle 106"/>
                <p:cNvSpPr>
                  <a:spLocks noChangeArrowheads="1"/>
                </p:cNvSpPr>
                <p:nvPr/>
              </p:nvSpPr>
              <p:spPr bwMode="auto">
                <a:xfrm>
                  <a:off x="817" y="374"/>
                  <a:ext cx="38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7" name="Group 109"/>
              <p:cNvGrpSpPr>
                <a:grpSpLocks/>
              </p:cNvGrpSpPr>
              <p:nvPr/>
            </p:nvGrpSpPr>
            <p:grpSpPr bwMode="auto">
              <a:xfrm>
                <a:off x="1198" y="374"/>
                <a:ext cx="384" cy="460"/>
                <a:chOff x="1198" y="374"/>
                <a:chExt cx="384" cy="460"/>
              </a:xfrm>
            </p:grpSpPr>
            <p:sp>
              <p:nvSpPr>
                <p:cNvPr id="21" name="Rectangle 90"/>
                <p:cNvSpPr>
                  <a:spLocks noChangeArrowheads="1"/>
                </p:cNvSpPr>
                <p:nvPr/>
              </p:nvSpPr>
              <p:spPr bwMode="auto">
                <a:xfrm>
                  <a:off x="1241" y="374"/>
                  <a:ext cx="29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rgbClr val="2121FF"/>
                      </a:solidFill>
                      <a:latin typeface="微软雅黑" panose="020B0503020204020204" pitchFamily="34" charset="-122"/>
                      <a:ea typeface="微软雅黑" panose="020B0503020204020204" pitchFamily="34" charset="-122"/>
                    </a:rPr>
                    <a:t>21</a:t>
                  </a:r>
                </a:p>
                <a:p>
                  <a:pPr algn="ctr" eaLnBrk="0" hangingPunct="0"/>
                  <a:r>
                    <a:rPr lang="zh-CN" altLang="en-US">
                      <a:solidFill>
                        <a:srgbClr val="2121FF"/>
                      </a:solidFill>
                      <a:latin typeface="微软雅黑" panose="020B0503020204020204" pitchFamily="34" charset="-122"/>
                      <a:ea typeface="微软雅黑" panose="020B0503020204020204" pitchFamily="34" charset="-122"/>
                    </a:rPr>
                    <a:t>19</a:t>
                  </a:r>
                </a:p>
                <a:p>
                  <a:pPr algn="ctr" eaLnBrk="0" hangingPunct="0"/>
                  <a:endParaRPr lang="zh-CN" altLang="en-US">
                    <a:solidFill>
                      <a:srgbClr val="2121FF"/>
                    </a:solidFill>
                    <a:latin typeface="微软雅黑" panose="020B0503020204020204" pitchFamily="34" charset="-122"/>
                    <a:ea typeface="微软雅黑" panose="020B0503020204020204" pitchFamily="34" charset="-122"/>
                  </a:endParaRPr>
                </a:p>
              </p:txBody>
            </p:sp>
            <p:sp>
              <p:nvSpPr>
                <p:cNvPr id="22" name="Rectangle 108"/>
                <p:cNvSpPr>
                  <a:spLocks noChangeArrowheads="1"/>
                </p:cNvSpPr>
                <p:nvPr/>
              </p:nvSpPr>
              <p:spPr bwMode="auto">
                <a:xfrm>
                  <a:off x="1198" y="374"/>
                  <a:ext cx="38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8" name="Group 111"/>
              <p:cNvGrpSpPr>
                <a:grpSpLocks/>
              </p:cNvGrpSpPr>
              <p:nvPr/>
            </p:nvGrpSpPr>
            <p:grpSpPr bwMode="auto">
              <a:xfrm>
                <a:off x="1582" y="374"/>
                <a:ext cx="460" cy="460"/>
                <a:chOff x="1582" y="374"/>
                <a:chExt cx="460" cy="460"/>
              </a:xfrm>
            </p:grpSpPr>
            <p:sp>
              <p:nvSpPr>
                <p:cNvPr id="19" name="Rectangle 91"/>
                <p:cNvSpPr>
                  <a:spLocks noChangeArrowheads="1"/>
                </p:cNvSpPr>
                <p:nvPr/>
              </p:nvSpPr>
              <p:spPr bwMode="auto">
                <a:xfrm>
                  <a:off x="1625" y="374"/>
                  <a:ext cx="37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2121FF"/>
                      </a:solidFill>
                      <a:latin typeface="微软雅黑" panose="020B0503020204020204" pitchFamily="34" charset="-122"/>
                      <a:ea typeface="微软雅黑" panose="020B0503020204020204" pitchFamily="34" charset="-122"/>
                    </a:rPr>
                    <a:t>199901</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200101</a:t>
                  </a:r>
                </a:p>
                <a:p>
                  <a:pPr algn="ctr" eaLnBrk="0" hangingPunct="0"/>
                  <a:endParaRPr lang="zh-CN" altLang="en-US" dirty="0">
                    <a:solidFill>
                      <a:srgbClr val="2121FF"/>
                    </a:solidFill>
                    <a:latin typeface="微软雅黑" panose="020B0503020204020204" pitchFamily="34" charset="-122"/>
                    <a:ea typeface="微软雅黑" panose="020B0503020204020204" pitchFamily="34" charset="-122"/>
                  </a:endParaRPr>
                </a:p>
              </p:txBody>
            </p:sp>
            <p:sp>
              <p:nvSpPr>
                <p:cNvPr id="20" name="Rectangle 110"/>
                <p:cNvSpPr>
                  <a:spLocks noChangeArrowheads="1"/>
                </p:cNvSpPr>
                <p:nvPr/>
              </p:nvSpPr>
              <p:spPr bwMode="auto">
                <a:xfrm>
                  <a:off x="1582" y="374"/>
                  <a:ext cx="46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8" name="Rectangle 113"/>
            <p:cNvSpPr>
              <a:spLocks noChangeArrowheads="1"/>
            </p:cNvSpPr>
            <p:nvPr/>
          </p:nvSpPr>
          <p:spPr bwMode="auto">
            <a:xfrm>
              <a:off x="-3" y="-3"/>
              <a:ext cx="2048" cy="84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62447" y="341331"/>
            <a:ext cx="10310949" cy="1754326"/>
          </a:xfrm>
          <a:prstGeom prst="rect">
            <a:avLst/>
          </a:prstGeom>
        </p:spPr>
        <p:txBody>
          <a:bodyPr wrap="square">
            <a:spAutoFit/>
          </a:bodyPr>
          <a:lstStyle/>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例</a:t>
            </a:r>
            <a:r>
              <a:rPr lang="zh-CN" altLang="en-US" sz="2400" dirty="0">
                <a:solidFill>
                  <a:srgbClr val="2121FF"/>
                </a:solidFill>
                <a:latin typeface="微软雅黑" panose="020B0503020204020204" pitchFamily="34" charset="-122"/>
                <a:ea typeface="微软雅黑" panose="020B0503020204020204" pitchFamily="34" charset="-122"/>
              </a:rPr>
              <a:t>3.4   从关系</a:t>
            </a:r>
            <a:r>
              <a:rPr lang="en-US" altLang="zh-CN" sz="2400" dirty="0">
                <a:solidFill>
                  <a:srgbClr val="2121FF"/>
                </a:solidFill>
                <a:latin typeface="微软雅黑" panose="020B0503020204020204" pitchFamily="34" charset="-122"/>
                <a:ea typeface="微软雅黑" panose="020B0503020204020204" pitchFamily="34" charset="-122"/>
              </a:rPr>
              <a:t>Students</a:t>
            </a:r>
            <a:r>
              <a:rPr lang="zh-CN" altLang="en-US" sz="2400" dirty="0">
                <a:solidFill>
                  <a:srgbClr val="2121FF"/>
                </a:solidFill>
                <a:latin typeface="微软雅黑" panose="020B0503020204020204" pitchFamily="34" charset="-122"/>
                <a:ea typeface="微软雅黑" panose="020B0503020204020204" pitchFamily="34" charset="-122"/>
              </a:rPr>
              <a:t>中选取所有的男生</a:t>
            </a:r>
            <a:r>
              <a:rPr lang="zh-CN" altLang="en-US" sz="2400" dirty="0" smtClean="0">
                <a:solidFill>
                  <a:srgbClr val="2121FF"/>
                </a:solidFill>
                <a:latin typeface="微软雅黑" panose="020B0503020204020204" pitchFamily="34" charset="-122"/>
                <a:ea typeface="微软雅黑" panose="020B0503020204020204" pitchFamily="34" charset="-122"/>
              </a:rPr>
              <a:t>。其</a:t>
            </a:r>
            <a:r>
              <a:rPr lang="zh-CN" altLang="en-US" sz="2400" dirty="0">
                <a:solidFill>
                  <a:srgbClr val="2121FF"/>
                </a:solidFill>
                <a:latin typeface="微软雅黑" panose="020B0503020204020204" pitchFamily="34" charset="-122"/>
                <a:ea typeface="微软雅黑" panose="020B0503020204020204" pitchFamily="34" charset="-122"/>
              </a:rPr>
              <a:t>关系运算表达式为</a:t>
            </a:r>
          </a:p>
          <a:p>
            <a:pPr>
              <a:lnSpc>
                <a:spcPct val="150000"/>
              </a:lnSpc>
            </a:pPr>
            <a:r>
              <a:rPr lang="en-US" altLang="zh-CN" sz="2400" dirty="0" err="1">
                <a:solidFill>
                  <a:srgbClr val="2121FF"/>
                </a:solidFill>
                <a:latin typeface="微软雅黑" panose="020B0503020204020204" pitchFamily="34" charset="-122"/>
                <a:ea typeface="微软雅黑" panose="020B0503020204020204" pitchFamily="34" charset="-122"/>
              </a:rPr>
              <a:t>σ</a:t>
            </a:r>
            <a:r>
              <a:rPr lang="en-US" altLang="zh-CN" sz="2400" baseline="-30000" dirty="0" err="1">
                <a:solidFill>
                  <a:srgbClr val="2121FF"/>
                </a:solidFill>
                <a:latin typeface="微软雅黑" panose="020B0503020204020204" pitchFamily="34" charset="-122"/>
                <a:ea typeface="微软雅黑" panose="020B0503020204020204" pitchFamily="34" charset="-122"/>
              </a:rPr>
              <a:t>Ssex</a:t>
            </a:r>
            <a:r>
              <a:rPr lang="en-US" altLang="zh-CN" sz="2400" baseline="-30000" dirty="0">
                <a:solidFill>
                  <a:srgbClr val="2121FF"/>
                </a:solidFill>
                <a:latin typeface="微软雅黑" panose="020B0503020204020204" pitchFamily="34" charset="-122"/>
                <a:ea typeface="微软雅黑" panose="020B0503020204020204" pitchFamily="34" charset="-122"/>
              </a:rPr>
              <a:t>=‘</a:t>
            </a:r>
            <a:r>
              <a:rPr lang="zh-CN" altLang="en-US" sz="2400" baseline="-30000" dirty="0">
                <a:solidFill>
                  <a:srgbClr val="2121FF"/>
                </a:solidFill>
                <a:latin typeface="微软雅黑" panose="020B0503020204020204" pitchFamily="34" charset="-122"/>
                <a:ea typeface="微软雅黑" panose="020B0503020204020204" pitchFamily="34" charset="-122"/>
              </a:rPr>
              <a:t>男’</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Students)</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查询结果</a:t>
            </a:r>
            <a:r>
              <a:rPr lang="zh-CN" altLang="en-US" sz="2400" dirty="0" smtClean="0">
                <a:solidFill>
                  <a:srgbClr val="2121FF"/>
                </a:solidFill>
                <a:latin typeface="微软雅黑" panose="020B0503020204020204" pitchFamily="34" charset="-122"/>
                <a:ea typeface="微软雅黑" panose="020B0503020204020204" pitchFamily="34" charset="-122"/>
              </a:rPr>
              <a:t>为：</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47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5"/>
          <p:cNvGrpSpPr>
            <a:grpSpLocks/>
          </p:cNvGrpSpPr>
          <p:nvPr/>
        </p:nvGrpSpPr>
        <p:grpSpPr bwMode="auto">
          <a:xfrm>
            <a:off x="4143545" y="4785362"/>
            <a:ext cx="4038600" cy="1905000"/>
            <a:chOff x="-3" y="-3"/>
            <a:chExt cx="1240" cy="1012"/>
          </a:xfrm>
        </p:grpSpPr>
        <p:grpSp>
          <p:nvGrpSpPr>
            <p:cNvPr id="5" name="Group 23"/>
            <p:cNvGrpSpPr>
              <a:grpSpLocks/>
            </p:cNvGrpSpPr>
            <p:nvPr/>
          </p:nvGrpSpPr>
          <p:grpSpPr bwMode="auto">
            <a:xfrm>
              <a:off x="0" y="0"/>
              <a:ext cx="1234" cy="1006"/>
              <a:chOff x="0" y="0"/>
              <a:chExt cx="1234" cy="1006"/>
            </a:xfrm>
          </p:grpSpPr>
          <p:grpSp>
            <p:nvGrpSpPr>
              <p:cNvPr id="7" name="Group 12"/>
              <p:cNvGrpSpPr>
                <a:grpSpLocks/>
              </p:cNvGrpSpPr>
              <p:nvPr/>
            </p:nvGrpSpPr>
            <p:grpSpPr bwMode="auto">
              <a:xfrm>
                <a:off x="0" y="0"/>
                <a:ext cx="426" cy="374"/>
                <a:chOff x="0" y="0"/>
                <a:chExt cx="426" cy="374"/>
              </a:xfrm>
            </p:grpSpPr>
            <p:sp>
              <p:nvSpPr>
                <p:cNvPr id="23" name="Rectangle 5"/>
                <p:cNvSpPr>
                  <a:spLocks noChangeArrowheads="1"/>
                </p:cNvSpPr>
                <p:nvPr/>
              </p:nvSpPr>
              <p:spPr bwMode="auto">
                <a:xfrm>
                  <a:off x="43" y="0"/>
                  <a:ext cx="34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200000"/>
                    </a:lnSpc>
                  </a:pPr>
                  <a:r>
                    <a:rPr lang="en-US" altLang="zh-CN" dirty="0" err="1">
                      <a:solidFill>
                        <a:srgbClr val="2121FF"/>
                      </a:solidFill>
                      <a:latin typeface="微软雅黑" panose="020B0503020204020204" pitchFamily="34" charset="-122"/>
                      <a:ea typeface="微软雅黑" panose="020B0503020204020204" pitchFamily="34" charset="-122"/>
                    </a:rPr>
                    <a:t>Sname</a:t>
                  </a:r>
                  <a:endParaRPr lang="en-US" altLang="zh-CN" dirty="0">
                    <a:solidFill>
                      <a:srgbClr val="2121FF"/>
                    </a:solidFill>
                    <a:latin typeface="微软雅黑" panose="020B0503020204020204" pitchFamily="34" charset="-122"/>
                    <a:ea typeface="微软雅黑" panose="020B0503020204020204" pitchFamily="34" charset="-122"/>
                  </a:endParaRPr>
                </a:p>
                <a:p>
                  <a:pP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24" name="Rectangle 11"/>
                <p:cNvSpPr>
                  <a:spLocks noChangeArrowheads="1"/>
                </p:cNvSpPr>
                <p:nvPr/>
              </p:nvSpPr>
              <p:spPr bwMode="auto">
                <a:xfrm>
                  <a:off x="0" y="0"/>
                  <a:ext cx="42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8" name="Group 14"/>
              <p:cNvGrpSpPr>
                <a:grpSpLocks/>
              </p:cNvGrpSpPr>
              <p:nvPr/>
            </p:nvGrpSpPr>
            <p:grpSpPr bwMode="auto">
              <a:xfrm>
                <a:off x="426" y="0"/>
                <a:ext cx="358" cy="374"/>
                <a:chOff x="426" y="0"/>
                <a:chExt cx="358" cy="374"/>
              </a:xfrm>
            </p:grpSpPr>
            <p:sp>
              <p:nvSpPr>
                <p:cNvPr id="21" name="Rectangle 6"/>
                <p:cNvSpPr>
                  <a:spLocks noChangeArrowheads="1"/>
                </p:cNvSpPr>
                <p:nvPr/>
              </p:nvSpPr>
              <p:spPr bwMode="auto">
                <a:xfrm>
                  <a:off x="469" y="0"/>
                  <a:ext cx="27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200000"/>
                    </a:lnSpc>
                  </a:pPr>
                  <a:r>
                    <a:rPr lang="en-US" altLang="zh-CN">
                      <a:solidFill>
                        <a:srgbClr val="2121FF"/>
                      </a:solidFill>
                      <a:latin typeface="微软雅黑" panose="020B0503020204020204" pitchFamily="34" charset="-122"/>
                      <a:ea typeface="微软雅黑" panose="020B0503020204020204" pitchFamily="34" charset="-122"/>
                    </a:rPr>
                    <a:t>Sage</a:t>
                  </a:r>
                </a:p>
                <a:p>
                  <a:pPr eaLnBrk="0" hangingPunct="0"/>
                  <a:endParaRPr lang="en-US" altLang="zh-CN">
                    <a:solidFill>
                      <a:srgbClr val="2121FF"/>
                    </a:solidFill>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426" y="0"/>
                  <a:ext cx="35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9" name="Group 16"/>
              <p:cNvGrpSpPr>
                <a:grpSpLocks/>
              </p:cNvGrpSpPr>
              <p:nvPr/>
            </p:nvGrpSpPr>
            <p:grpSpPr bwMode="auto">
              <a:xfrm>
                <a:off x="784" y="0"/>
                <a:ext cx="450" cy="374"/>
                <a:chOff x="784" y="0"/>
                <a:chExt cx="450" cy="374"/>
              </a:xfrm>
            </p:grpSpPr>
            <p:sp>
              <p:nvSpPr>
                <p:cNvPr id="19" name="Rectangle 7"/>
                <p:cNvSpPr>
                  <a:spLocks noChangeArrowheads="1"/>
                </p:cNvSpPr>
                <p:nvPr/>
              </p:nvSpPr>
              <p:spPr bwMode="auto">
                <a:xfrm>
                  <a:off x="827" y="0"/>
                  <a:ext cx="36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200000"/>
                    </a:lnSpc>
                  </a:pPr>
                  <a:r>
                    <a:rPr lang="en-US" altLang="zh-CN">
                      <a:solidFill>
                        <a:srgbClr val="2121FF"/>
                      </a:solidFill>
                      <a:latin typeface="微软雅黑" panose="020B0503020204020204" pitchFamily="34" charset="-122"/>
                      <a:ea typeface="微软雅黑" panose="020B0503020204020204" pitchFamily="34" charset="-122"/>
                    </a:rPr>
                    <a:t>Class</a:t>
                  </a:r>
                </a:p>
                <a:p>
                  <a:pPr eaLnBrk="0" hangingPunct="0"/>
                  <a:endParaRPr lang="en-US" altLang="zh-CN">
                    <a:solidFill>
                      <a:srgbClr val="2121FF"/>
                    </a:solidFill>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784" y="0"/>
                  <a:ext cx="45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0" name="Group 18"/>
              <p:cNvGrpSpPr>
                <a:grpSpLocks/>
              </p:cNvGrpSpPr>
              <p:nvPr/>
            </p:nvGrpSpPr>
            <p:grpSpPr bwMode="auto">
              <a:xfrm>
                <a:off x="0" y="374"/>
                <a:ext cx="426" cy="632"/>
                <a:chOff x="0" y="374"/>
                <a:chExt cx="426" cy="632"/>
              </a:xfrm>
            </p:grpSpPr>
            <p:sp>
              <p:nvSpPr>
                <p:cNvPr id="17" name="Rectangle 8"/>
                <p:cNvSpPr>
                  <a:spLocks noChangeArrowheads="1"/>
                </p:cNvSpPr>
                <p:nvPr/>
              </p:nvSpPr>
              <p:spPr bwMode="auto">
                <a:xfrm>
                  <a:off x="43" y="374"/>
                  <a:ext cx="34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solidFill>
                        <a:srgbClr val="2121FF"/>
                      </a:solidFill>
                      <a:latin typeface="微软雅黑" panose="020B0503020204020204" pitchFamily="34" charset="-122"/>
                      <a:ea typeface="微软雅黑" panose="020B0503020204020204" pitchFamily="34" charset="-122"/>
                    </a:rPr>
                    <a:t>王建平</a:t>
                  </a:r>
                </a:p>
                <a:p>
                  <a:pPr eaLnBrk="0" hangingPunct="0"/>
                  <a:r>
                    <a:rPr lang="zh-CN" altLang="en-US">
                      <a:solidFill>
                        <a:srgbClr val="2121FF"/>
                      </a:solidFill>
                      <a:latin typeface="微软雅黑" panose="020B0503020204020204" pitchFamily="34" charset="-122"/>
                      <a:ea typeface="微软雅黑" panose="020B0503020204020204" pitchFamily="34" charset="-122"/>
                    </a:rPr>
                    <a:t>刘    华</a:t>
                  </a:r>
                </a:p>
                <a:p>
                  <a:pPr eaLnBrk="0" hangingPunct="0"/>
                  <a:r>
                    <a:rPr lang="zh-CN" altLang="en-US">
                      <a:solidFill>
                        <a:srgbClr val="2121FF"/>
                      </a:solidFill>
                      <a:latin typeface="微软雅黑" panose="020B0503020204020204" pitchFamily="34" charset="-122"/>
                      <a:ea typeface="微软雅黑" panose="020B0503020204020204" pitchFamily="34" charset="-122"/>
                    </a:rPr>
                    <a:t>范林军</a:t>
                  </a:r>
                </a:p>
                <a:p>
                  <a:pPr eaLnBrk="0" hangingPunct="0"/>
                  <a:r>
                    <a:rPr lang="zh-CN" altLang="en-US">
                      <a:solidFill>
                        <a:srgbClr val="2121FF"/>
                      </a:solidFill>
                      <a:latin typeface="微软雅黑" panose="020B0503020204020204" pitchFamily="34" charset="-122"/>
                      <a:ea typeface="微软雅黑" panose="020B0503020204020204" pitchFamily="34" charset="-122"/>
                    </a:rPr>
                    <a:t>李    伟</a:t>
                  </a:r>
                </a:p>
              </p:txBody>
            </p:sp>
            <p:sp>
              <p:nvSpPr>
                <p:cNvPr id="18" name="Rectangle 17"/>
                <p:cNvSpPr>
                  <a:spLocks noChangeArrowheads="1"/>
                </p:cNvSpPr>
                <p:nvPr/>
              </p:nvSpPr>
              <p:spPr bwMode="auto">
                <a:xfrm>
                  <a:off x="0" y="374"/>
                  <a:ext cx="426"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1" name="Group 20"/>
              <p:cNvGrpSpPr>
                <a:grpSpLocks/>
              </p:cNvGrpSpPr>
              <p:nvPr/>
            </p:nvGrpSpPr>
            <p:grpSpPr bwMode="auto">
              <a:xfrm>
                <a:off x="426" y="374"/>
                <a:ext cx="358" cy="632"/>
                <a:chOff x="426" y="374"/>
                <a:chExt cx="358" cy="632"/>
              </a:xfrm>
            </p:grpSpPr>
            <p:sp>
              <p:nvSpPr>
                <p:cNvPr id="15" name="Rectangle 9"/>
                <p:cNvSpPr>
                  <a:spLocks noChangeArrowheads="1"/>
                </p:cNvSpPr>
                <p:nvPr/>
              </p:nvSpPr>
              <p:spPr bwMode="auto">
                <a:xfrm>
                  <a:off x="469" y="374"/>
                  <a:ext cx="272"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solidFill>
                        <a:srgbClr val="2121FF"/>
                      </a:solidFill>
                      <a:latin typeface="微软雅黑" panose="020B0503020204020204" pitchFamily="34" charset="-122"/>
                      <a:ea typeface="微软雅黑" panose="020B0503020204020204" pitchFamily="34" charset="-122"/>
                    </a:rPr>
                    <a:t>21</a:t>
                  </a:r>
                </a:p>
                <a:p>
                  <a:pPr eaLnBrk="0" hangingPunct="0"/>
                  <a:r>
                    <a:rPr lang="zh-CN" altLang="en-US">
                      <a:solidFill>
                        <a:srgbClr val="2121FF"/>
                      </a:solidFill>
                      <a:latin typeface="微软雅黑" panose="020B0503020204020204" pitchFamily="34" charset="-122"/>
                      <a:ea typeface="微软雅黑" panose="020B0503020204020204" pitchFamily="34" charset="-122"/>
                    </a:rPr>
                    <a:t>19</a:t>
                  </a:r>
                </a:p>
                <a:p>
                  <a:pPr eaLnBrk="0" hangingPunct="0"/>
                  <a:r>
                    <a:rPr lang="zh-CN" altLang="en-US">
                      <a:solidFill>
                        <a:srgbClr val="2121FF"/>
                      </a:solidFill>
                      <a:latin typeface="微软雅黑" panose="020B0503020204020204" pitchFamily="34" charset="-122"/>
                      <a:ea typeface="微软雅黑" panose="020B0503020204020204" pitchFamily="34" charset="-122"/>
                    </a:rPr>
                    <a:t>18</a:t>
                  </a:r>
                </a:p>
                <a:p>
                  <a:pPr eaLnBrk="0" hangingPunct="0"/>
                  <a:r>
                    <a:rPr lang="zh-CN" altLang="en-US">
                      <a:solidFill>
                        <a:srgbClr val="2121FF"/>
                      </a:solidFill>
                      <a:latin typeface="微软雅黑" panose="020B0503020204020204" pitchFamily="34" charset="-122"/>
                      <a:ea typeface="微软雅黑" panose="020B0503020204020204" pitchFamily="34" charset="-122"/>
                    </a:rPr>
                    <a:t>19</a:t>
                  </a:r>
                </a:p>
              </p:txBody>
            </p:sp>
            <p:sp>
              <p:nvSpPr>
                <p:cNvPr id="16" name="Rectangle 19"/>
                <p:cNvSpPr>
                  <a:spLocks noChangeArrowheads="1"/>
                </p:cNvSpPr>
                <p:nvPr/>
              </p:nvSpPr>
              <p:spPr bwMode="auto">
                <a:xfrm>
                  <a:off x="426" y="374"/>
                  <a:ext cx="358"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2" name="Group 22"/>
              <p:cNvGrpSpPr>
                <a:grpSpLocks/>
              </p:cNvGrpSpPr>
              <p:nvPr/>
            </p:nvGrpSpPr>
            <p:grpSpPr bwMode="auto">
              <a:xfrm>
                <a:off x="784" y="374"/>
                <a:ext cx="450" cy="632"/>
                <a:chOff x="784" y="374"/>
                <a:chExt cx="450" cy="632"/>
              </a:xfrm>
            </p:grpSpPr>
            <p:sp>
              <p:nvSpPr>
                <p:cNvPr id="13" name="Rectangle 10"/>
                <p:cNvSpPr>
                  <a:spLocks noChangeArrowheads="1"/>
                </p:cNvSpPr>
                <p:nvPr/>
              </p:nvSpPr>
              <p:spPr bwMode="auto">
                <a:xfrm>
                  <a:off x="827" y="374"/>
                  <a:ext cx="36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solidFill>
                        <a:srgbClr val="2121FF"/>
                      </a:solidFill>
                      <a:latin typeface="微软雅黑" panose="020B0503020204020204" pitchFamily="34" charset="-122"/>
                      <a:ea typeface="微软雅黑" panose="020B0503020204020204" pitchFamily="34" charset="-122"/>
                    </a:rPr>
                    <a:t>199901</a:t>
                  </a:r>
                </a:p>
                <a:p>
                  <a:pPr eaLnBrk="0" hangingPunct="0"/>
                  <a:r>
                    <a:rPr lang="zh-CN" altLang="en-US">
                      <a:solidFill>
                        <a:srgbClr val="2121FF"/>
                      </a:solidFill>
                      <a:latin typeface="微软雅黑" panose="020B0503020204020204" pitchFamily="34" charset="-122"/>
                      <a:ea typeface="微软雅黑" panose="020B0503020204020204" pitchFamily="34" charset="-122"/>
                    </a:rPr>
                    <a:t>199902</a:t>
                  </a:r>
                </a:p>
                <a:p>
                  <a:pPr eaLnBrk="0" hangingPunct="0"/>
                  <a:r>
                    <a:rPr lang="zh-CN" altLang="en-US">
                      <a:solidFill>
                        <a:srgbClr val="2121FF"/>
                      </a:solidFill>
                      <a:latin typeface="微软雅黑" panose="020B0503020204020204" pitchFamily="34" charset="-122"/>
                      <a:ea typeface="微软雅黑" panose="020B0503020204020204" pitchFamily="34" charset="-122"/>
                    </a:rPr>
                    <a:t>200101</a:t>
                  </a:r>
                </a:p>
                <a:p>
                  <a:pPr eaLnBrk="0" hangingPunct="0"/>
                  <a:r>
                    <a:rPr lang="zh-CN" altLang="en-US">
                      <a:solidFill>
                        <a:srgbClr val="2121FF"/>
                      </a:solidFill>
                      <a:latin typeface="微软雅黑" panose="020B0503020204020204" pitchFamily="34" charset="-122"/>
                      <a:ea typeface="微软雅黑" panose="020B0503020204020204" pitchFamily="34" charset="-122"/>
                    </a:rPr>
                    <a:t>200101</a:t>
                  </a:r>
                </a:p>
              </p:txBody>
            </p:sp>
            <p:sp>
              <p:nvSpPr>
                <p:cNvPr id="14" name="Rectangle 21"/>
                <p:cNvSpPr>
                  <a:spLocks noChangeArrowheads="1"/>
                </p:cNvSpPr>
                <p:nvPr/>
              </p:nvSpPr>
              <p:spPr bwMode="auto">
                <a:xfrm>
                  <a:off x="784" y="374"/>
                  <a:ext cx="450" cy="6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6" name="Rectangle 24"/>
            <p:cNvSpPr>
              <a:spLocks noChangeArrowheads="1"/>
            </p:cNvSpPr>
            <p:nvPr/>
          </p:nvSpPr>
          <p:spPr bwMode="auto">
            <a:xfrm>
              <a:off x="-3" y="-3"/>
              <a:ext cx="1240" cy="101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1109051" y="130405"/>
            <a:ext cx="10107589" cy="5078313"/>
          </a:xfrm>
          <a:prstGeom prst="rect">
            <a:avLst/>
          </a:prstGeom>
        </p:spPr>
        <p:txBody>
          <a:bodyPr wrap="square">
            <a:spAutoFit/>
          </a:bodyPr>
          <a:lstStyle/>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smtClean="0">
                <a:solidFill>
                  <a:srgbClr val="D215FF"/>
                </a:solidFill>
                <a:latin typeface="微软雅黑" panose="020B0503020204020204" pitchFamily="34" charset="-122"/>
                <a:ea typeface="微软雅黑" panose="020B0503020204020204" pitchFamily="34" charset="-122"/>
              </a:rPr>
              <a:t>2</a:t>
            </a:r>
            <a:r>
              <a:rPr lang="zh-CN" altLang="en-US" sz="2400" dirty="0" smtClean="0">
                <a:solidFill>
                  <a:srgbClr val="D215FF"/>
                </a:solidFill>
                <a:latin typeface="微软雅黑" panose="020B0503020204020204" pitchFamily="34" charset="-122"/>
                <a:ea typeface="微软雅黑" panose="020B0503020204020204" pitchFamily="34" charset="-122"/>
              </a:rPr>
              <a:t>）投影运算</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投影</a:t>
            </a:r>
            <a:r>
              <a:rPr lang="zh-CN" altLang="en-US" sz="2400" dirty="0">
                <a:solidFill>
                  <a:srgbClr val="D215FF"/>
                </a:solidFill>
                <a:latin typeface="微软雅黑" panose="020B0503020204020204" pitchFamily="34" charset="-122"/>
                <a:ea typeface="微软雅黑" panose="020B0503020204020204" pitchFamily="34" charset="-122"/>
              </a:rPr>
              <a:t>运算(</a:t>
            </a:r>
            <a:r>
              <a:rPr lang="en-US" altLang="zh-CN" sz="2400" dirty="0">
                <a:solidFill>
                  <a:srgbClr val="D215FF"/>
                </a:solidFill>
                <a:latin typeface="微软雅黑" panose="020B0503020204020204" pitchFamily="34" charset="-122"/>
                <a:ea typeface="微软雅黑" panose="020B0503020204020204" pitchFamily="34" charset="-122"/>
              </a:rPr>
              <a:t>Projection)：</a:t>
            </a:r>
            <a:r>
              <a:rPr lang="zh-CN" altLang="en-US" sz="2400" dirty="0">
                <a:solidFill>
                  <a:srgbClr val="2121FF"/>
                </a:solidFill>
                <a:latin typeface="微软雅黑" panose="020B0503020204020204" pitchFamily="34" charset="-122"/>
                <a:ea typeface="微软雅黑" panose="020B0503020204020204" pitchFamily="34" charset="-122"/>
              </a:rPr>
              <a:t>从一个关系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中选取所需要的列组成一个新关系，投影运算记为：∏</a:t>
            </a:r>
            <a:r>
              <a:rPr lang="en-US" altLang="zh-CN" sz="2400" baseline="-30000" dirty="0">
                <a:solidFill>
                  <a:srgbClr val="2121FF"/>
                </a:solidFill>
                <a:latin typeface="微软雅黑" panose="020B0503020204020204" pitchFamily="34" charset="-122"/>
                <a:ea typeface="微软雅黑" panose="020B0503020204020204" pitchFamily="34" charset="-122"/>
              </a:rPr>
              <a:t>A</a:t>
            </a:r>
            <a:r>
              <a:rPr lang="en-US" altLang="zh-CN" sz="2400" dirty="0">
                <a:solidFill>
                  <a:srgbClr val="2121FF"/>
                </a:solidFill>
                <a:latin typeface="微软雅黑" panose="020B0503020204020204" pitchFamily="34" charset="-122"/>
                <a:ea typeface="微软雅黑" panose="020B0503020204020204" pitchFamily="34" charset="-122"/>
              </a:rPr>
              <a:t>(R) = (R)= {t[A] | </a:t>
            </a:r>
            <a:r>
              <a:rPr lang="en-US" altLang="zh-CN" sz="2400" dirty="0" err="1">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R</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，其中∏是投影运算符，</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为关系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属性的子集，</a:t>
            </a:r>
            <a:r>
              <a:rPr lang="en-US" altLang="zh-CN" sz="2400" dirty="0">
                <a:solidFill>
                  <a:srgbClr val="2121FF"/>
                </a:solidFill>
                <a:latin typeface="微软雅黑" panose="020B0503020204020204" pitchFamily="34" charset="-122"/>
                <a:ea typeface="微软雅黑" panose="020B0503020204020204" pitchFamily="34" charset="-122"/>
              </a:rPr>
              <a:t>t[A]</a:t>
            </a:r>
            <a:r>
              <a:rPr lang="zh-CN" altLang="en-US" sz="2400" dirty="0">
                <a:solidFill>
                  <a:srgbClr val="2121FF"/>
                </a:solidFill>
                <a:latin typeface="微软雅黑" panose="020B0503020204020204" pitchFamily="34" charset="-122"/>
                <a:ea typeface="微软雅黑" panose="020B0503020204020204" pitchFamily="34" charset="-122"/>
              </a:rPr>
              <a:t>为</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中元组相应于属性集</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的分量，</a:t>
            </a:r>
            <a:r>
              <a:rPr lang="en-US" altLang="zh-CN" sz="2400" dirty="0">
                <a:solidFill>
                  <a:srgbClr val="2121FF"/>
                </a:solidFill>
                <a:latin typeface="微软雅黑" panose="020B0503020204020204" pitchFamily="34" charset="-122"/>
                <a:ea typeface="微软雅黑" panose="020B0503020204020204" pitchFamily="34" charset="-122"/>
              </a:rPr>
              <a:t>i</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,i</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i</a:t>
            </a:r>
            <a:r>
              <a:rPr lang="en-US" altLang="zh-CN" sz="2400" baseline="-30000" dirty="0" err="1">
                <a:solidFill>
                  <a:srgbClr val="2121FF"/>
                </a:solidFill>
                <a:latin typeface="微软雅黑" panose="020B0503020204020204" pitchFamily="34" charset="-122"/>
                <a:ea typeface="微软雅黑" panose="020B0503020204020204" pitchFamily="34" charset="-122"/>
              </a:rPr>
              <a:t>k</a:t>
            </a:r>
            <a:r>
              <a:rPr lang="zh-CN" altLang="en-US" sz="2400" dirty="0">
                <a:solidFill>
                  <a:srgbClr val="2121FF"/>
                </a:solidFill>
                <a:latin typeface="微软雅黑" panose="020B0503020204020204" pitchFamily="34" charset="-122"/>
                <a:ea typeface="微软雅黑" panose="020B0503020204020204" pitchFamily="34" charset="-122"/>
              </a:rPr>
              <a:t>表示</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中属性在关系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中的顺序号</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例 </a:t>
            </a:r>
            <a:r>
              <a:rPr lang="en-US" altLang="zh-CN" sz="2400" dirty="0">
                <a:solidFill>
                  <a:srgbClr val="2121FF"/>
                </a:solidFill>
                <a:latin typeface="微软雅黑" panose="020B0503020204020204" pitchFamily="34" charset="-122"/>
                <a:ea typeface="微软雅黑" panose="020B0503020204020204" pitchFamily="34" charset="-122"/>
              </a:rPr>
              <a:t>3.5   </a:t>
            </a:r>
            <a:r>
              <a:rPr lang="zh-CN" altLang="en-US" sz="2400" dirty="0">
                <a:solidFill>
                  <a:srgbClr val="2121FF"/>
                </a:solidFill>
                <a:latin typeface="微软雅黑" panose="020B0503020204020204" pitchFamily="34" charset="-122"/>
                <a:ea typeface="微软雅黑" panose="020B0503020204020204" pitchFamily="34" charset="-122"/>
              </a:rPr>
              <a:t>选取学生关系</a:t>
            </a:r>
            <a:r>
              <a:rPr lang="en-US" altLang="zh-CN" sz="2400" dirty="0" err="1">
                <a:solidFill>
                  <a:srgbClr val="2121FF"/>
                </a:solidFill>
                <a:latin typeface="微软雅黑" panose="020B0503020204020204" pitchFamily="34" charset="-122"/>
                <a:ea typeface="微软雅黑" panose="020B0503020204020204" pitchFamily="34" charset="-122"/>
              </a:rPr>
              <a:t>Sudents</a:t>
            </a:r>
            <a:r>
              <a:rPr lang="zh-CN" altLang="en-US" sz="2400" dirty="0">
                <a:solidFill>
                  <a:srgbClr val="2121FF"/>
                </a:solidFill>
                <a:latin typeface="微软雅黑" panose="020B0503020204020204" pitchFamily="34" charset="-122"/>
                <a:ea typeface="微软雅黑" panose="020B0503020204020204" pitchFamily="34" charset="-122"/>
              </a:rPr>
              <a:t>中的所有</a:t>
            </a:r>
            <a:r>
              <a:rPr lang="en-US" altLang="zh-CN" sz="2400" dirty="0" err="1">
                <a:solidFill>
                  <a:srgbClr val="2121FF"/>
                </a:solidFill>
                <a:latin typeface="微软雅黑" panose="020B0503020204020204" pitchFamily="34" charset="-122"/>
                <a:ea typeface="微软雅黑" panose="020B0503020204020204" pitchFamily="34" charset="-122"/>
              </a:rPr>
              <a:t>Sname</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姓名)，</a:t>
            </a:r>
            <a:r>
              <a:rPr lang="en-US" altLang="zh-CN" sz="2400" dirty="0">
                <a:solidFill>
                  <a:srgbClr val="2121FF"/>
                </a:solidFill>
                <a:latin typeface="微软雅黑" panose="020B0503020204020204" pitchFamily="34" charset="-122"/>
                <a:ea typeface="微软雅黑" panose="020B0503020204020204" pitchFamily="34" charset="-122"/>
              </a:rPr>
              <a:t>Sage(</a:t>
            </a:r>
            <a:r>
              <a:rPr lang="zh-CN" altLang="en-US" sz="2400" dirty="0">
                <a:solidFill>
                  <a:srgbClr val="2121FF"/>
                </a:solidFill>
                <a:latin typeface="微软雅黑" panose="020B0503020204020204" pitchFamily="34" charset="-122"/>
                <a:ea typeface="微软雅黑" panose="020B0503020204020204" pitchFamily="34" charset="-122"/>
              </a:rPr>
              <a:t>年龄)和</a:t>
            </a:r>
            <a:r>
              <a:rPr lang="en-US" altLang="zh-CN" sz="2400" dirty="0">
                <a:solidFill>
                  <a:srgbClr val="2121FF"/>
                </a:solidFill>
                <a:latin typeface="微软雅黑" panose="020B0503020204020204" pitchFamily="34" charset="-122"/>
                <a:ea typeface="微软雅黑" panose="020B0503020204020204" pitchFamily="34" charset="-122"/>
              </a:rPr>
              <a:t>Class(</a:t>
            </a:r>
            <a:r>
              <a:rPr lang="zh-CN" altLang="en-US" sz="2400" dirty="0">
                <a:solidFill>
                  <a:srgbClr val="2121FF"/>
                </a:solidFill>
                <a:latin typeface="微软雅黑" panose="020B0503020204020204" pitchFamily="34" charset="-122"/>
                <a:ea typeface="微软雅黑" panose="020B0503020204020204" pitchFamily="34" charset="-122"/>
              </a:rPr>
              <a:t>班级)，其关系运算表达式为：</a:t>
            </a:r>
          </a:p>
          <a:p>
            <a:pPr algn="ct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baseline="-30000" dirty="0" err="1">
                <a:solidFill>
                  <a:srgbClr val="2121FF"/>
                </a:solidFill>
                <a:latin typeface="微软雅黑" panose="020B0503020204020204" pitchFamily="34" charset="-122"/>
                <a:ea typeface="微软雅黑" panose="020B0503020204020204" pitchFamily="34" charset="-122"/>
              </a:rPr>
              <a:t>Sname</a:t>
            </a:r>
            <a:r>
              <a:rPr lang="en-US" altLang="zh-CN" sz="2400" baseline="-30000" dirty="0">
                <a:solidFill>
                  <a:srgbClr val="2121FF"/>
                </a:solidFill>
                <a:latin typeface="微软雅黑" panose="020B0503020204020204" pitchFamily="34" charset="-122"/>
                <a:ea typeface="微软雅黑" panose="020B0503020204020204" pitchFamily="34" charset="-122"/>
              </a:rPr>
              <a:t>, Sage, Class</a:t>
            </a:r>
            <a:r>
              <a:rPr lang="en-US" altLang="zh-CN" sz="2400" dirty="0">
                <a:solidFill>
                  <a:srgbClr val="2121FF"/>
                </a:solidFill>
                <a:latin typeface="微软雅黑" panose="020B0503020204020204" pitchFamily="34" charset="-122"/>
                <a:ea typeface="微软雅黑" panose="020B0503020204020204" pitchFamily="34" charset="-122"/>
              </a:rPr>
              <a:t>(Students)</a:t>
            </a:r>
            <a:r>
              <a:rPr lang="zh-CN" altLang="en-US" sz="2400" dirty="0">
                <a:solidFill>
                  <a:srgbClr val="2121FF"/>
                </a:solidFill>
                <a:latin typeface="微软雅黑" panose="020B0503020204020204" pitchFamily="34" charset="-122"/>
                <a:ea typeface="微软雅黑" panose="020B0503020204020204" pitchFamily="34" charset="-122"/>
              </a:rPr>
              <a:t>或者∏</a:t>
            </a:r>
            <a:r>
              <a:rPr lang="zh-CN" altLang="en-US" sz="2400" baseline="-30000" dirty="0">
                <a:solidFill>
                  <a:srgbClr val="2121FF"/>
                </a:solidFill>
                <a:latin typeface="微软雅黑" panose="020B0503020204020204" pitchFamily="34" charset="-122"/>
                <a:ea typeface="微软雅黑" panose="020B0503020204020204" pitchFamily="34" charset="-122"/>
              </a:rPr>
              <a:t>2, 4,5</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Students</a:t>
            </a:r>
            <a:r>
              <a:rPr lang="en-US" altLang="zh-CN" sz="2400" dirty="0" smtClean="0">
                <a:solidFill>
                  <a:srgbClr val="2121FF"/>
                </a:solidFill>
                <a:latin typeface="微软雅黑" panose="020B0503020204020204" pitchFamily="34" charset="-122"/>
                <a:ea typeface="微软雅黑" panose="020B0503020204020204" pitchFamily="34" charset="-122"/>
              </a:rPr>
              <a:t>)</a:t>
            </a:r>
          </a:p>
          <a:p>
            <a:pPr algn="just">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其</a:t>
            </a:r>
            <a:r>
              <a:rPr lang="zh-CN" altLang="en-US" sz="2400" dirty="0">
                <a:solidFill>
                  <a:srgbClr val="2121FF"/>
                </a:solidFill>
                <a:latin typeface="微软雅黑" panose="020B0503020204020204" pitchFamily="34" charset="-122"/>
                <a:ea typeface="微软雅黑" panose="020B0503020204020204" pitchFamily="34" charset="-122"/>
              </a:rPr>
              <a:t>查询结果为：</a:t>
            </a:r>
          </a:p>
        </p:txBody>
      </p:sp>
    </p:spTree>
    <p:extLst>
      <p:ext uri="{BB962C8B-B14F-4D97-AF65-F5344CB8AC3E}">
        <p14:creationId xmlns:p14="http://schemas.microsoft.com/office/powerpoint/2010/main" val="418884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矩形 14"/>
              <p:cNvSpPr/>
              <p:nvPr/>
            </p:nvSpPr>
            <p:spPr>
              <a:xfrm>
                <a:off x="1184366" y="533658"/>
                <a:ext cx="9901647" cy="4141839"/>
              </a:xfrm>
              <a:prstGeom prst="rect">
                <a:avLst/>
              </a:prstGeom>
            </p:spPr>
            <p:txBody>
              <a:bodyPr wrap="square">
                <a:spAutoFit/>
              </a:bodyPr>
              <a:lstStyle/>
              <a:p>
                <a:pPr>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smtClean="0">
                    <a:solidFill>
                      <a:srgbClr val="D215FF"/>
                    </a:solidFill>
                    <a:latin typeface="微软雅黑" panose="020B0503020204020204" pitchFamily="34" charset="-122"/>
                    <a:ea typeface="微软雅黑" panose="020B0503020204020204" pitchFamily="34" charset="-122"/>
                  </a:rPr>
                  <a:t>3</a:t>
                </a:r>
                <a:r>
                  <a:rPr lang="zh-CN" altLang="en-US" sz="2400" dirty="0" smtClean="0">
                    <a:solidFill>
                      <a:srgbClr val="D215FF"/>
                    </a:solidFill>
                    <a:latin typeface="微软雅黑" panose="020B0503020204020204" pitchFamily="34" charset="-122"/>
                    <a:ea typeface="微软雅黑" panose="020B0503020204020204" pitchFamily="34" charset="-122"/>
                  </a:rPr>
                  <a:t>）连接</a:t>
                </a:r>
                <a:r>
                  <a:rPr lang="zh-CN" altLang="en-US" sz="2400" dirty="0">
                    <a:solidFill>
                      <a:srgbClr val="D215FF"/>
                    </a:solidFill>
                    <a:latin typeface="微软雅黑" panose="020B0503020204020204" pitchFamily="34" charset="-122"/>
                    <a:ea typeface="微软雅黑" panose="020B0503020204020204" pitchFamily="34" charset="-122"/>
                  </a:rPr>
                  <a:t>运算(</a:t>
                </a:r>
                <a:r>
                  <a:rPr lang="en-US" altLang="zh-CN" sz="2400" dirty="0">
                    <a:solidFill>
                      <a:srgbClr val="D215FF"/>
                    </a:solidFill>
                    <a:latin typeface="微软雅黑" panose="020B0503020204020204" pitchFamily="34" charset="-122"/>
                    <a:ea typeface="微软雅黑" panose="020B0503020204020204" pitchFamily="34" charset="-122"/>
                  </a:rPr>
                  <a:t>Join</a:t>
                </a:r>
                <a:r>
                  <a:rPr lang="en-US" altLang="zh-CN" sz="2400" dirty="0" smtClean="0">
                    <a:solidFill>
                      <a:srgbClr val="D215FF"/>
                    </a:solidFill>
                    <a:latin typeface="微软雅黑" panose="020B0503020204020204" pitchFamily="34" charset="-122"/>
                    <a:ea typeface="微软雅黑" panose="020B0503020204020204" pitchFamily="34" charset="-122"/>
                  </a:rPr>
                  <a:t>)</a:t>
                </a:r>
              </a:p>
              <a:p>
                <a:pPr indent="576000">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连接运算(</a:t>
                </a:r>
                <a:r>
                  <a:rPr lang="en-US" altLang="zh-CN" sz="2400" dirty="0">
                    <a:solidFill>
                      <a:srgbClr val="2121FF"/>
                    </a:solidFill>
                    <a:latin typeface="微软雅黑" panose="020B0503020204020204" pitchFamily="34" charset="-122"/>
                    <a:ea typeface="微软雅黑" panose="020B0503020204020204" pitchFamily="34" charset="-122"/>
                  </a:rPr>
                  <a:t>Join)：</a:t>
                </a:r>
                <a:r>
                  <a:rPr lang="zh-CN" altLang="en-US" sz="2400" dirty="0">
                    <a:solidFill>
                      <a:srgbClr val="2121FF"/>
                    </a:solidFill>
                    <a:latin typeface="微软雅黑" panose="020B0503020204020204" pitchFamily="34" charset="-122"/>
                    <a:ea typeface="微软雅黑" panose="020B0503020204020204" pitchFamily="34" charset="-122"/>
                  </a:rPr>
                  <a:t>从二个关系的广义笛卡尔积中选取满足一定连接条件的元组，记为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sz="2400" i="1">
                              <a:solidFill>
                                <a:srgbClr val="2121FF"/>
                              </a:solidFill>
                              <a:latin typeface="Cambria Math" panose="02040503050406030204" pitchFamily="18" charset="0"/>
                              <a:ea typeface="Cambria Math" panose="02040503050406030204" pitchFamily="18" charset="0"/>
                            </a:rPr>
                          </m:ctrlPr>
                        </m:funcPr>
                        <m:fName>
                          <m:limLow>
                            <m:limLowPr>
                              <m:ctrlPr>
                                <a:rPr lang="en-US" altLang="zh-CN" sz="2400" i="1">
                                  <a:solidFill>
                                    <a:srgbClr val="2121FF"/>
                                  </a:solidFill>
                                  <a:latin typeface="Cambria Math" panose="02040503050406030204" pitchFamily="18" charset="0"/>
                                  <a:ea typeface="Cambria Math" panose="02040503050406030204" pitchFamily="18" charset="0"/>
                                </a:rPr>
                              </m:ctrlPr>
                            </m:limLowPr>
                            <m:e>
                              <m:r>
                                <m:rPr>
                                  <m:sty m:val="p"/>
                                </m:rPr>
                                <a:rPr lang="en-US" altLang="zh-CN" sz="2400">
                                  <a:solidFill>
                                    <a:srgbClr val="2121FF"/>
                                  </a:solidFill>
                                  <a:latin typeface="Cambria Math" panose="02040503050406030204" pitchFamily="18" charset="0"/>
                                  <a:ea typeface="Cambria Math" panose="02040503050406030204" pitchFamily="18" charset="0"/>
                                </a:rPr>
                                <m:t>R</m:t>
                              </m:r>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S</m:t>
                              </m:r>
                            </m:e>
                            <m:lim>
                              <m:r>
                                <m:rPr>
                                  <m:sty m:val="p"/>
                                </m:rPr>
                                <a:rPr lang="en-US" altLang="zh-CN" sz="2400">
                                  <a:solidFill>
                                    <a:srgbClr val="2121FF"/>
                                  </a:solidFill>
                                  <a:latin typeface="Cambria Math" panose="02040503050406030204" pitchFamily="18" charset="0"/>
                                  <a:ea typeface="Cambria Math" panose="02040503050406030204" pitchFamily="18" charset="0"/>
                                </a:rPr>
                                <m:t>R</m:t>
                              </m:r>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AθS</m:t>
                              </m:r>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B</m:t>
                              </m:r>
                            </m:lim>
                          </m:limLow>
                        </m:fName>
                        <m:e>
                          <m:r>
                            <a:rPr lang="en-US" altLang="zh-CN" sz="2400">
                              <a:solidFill>
                                <a:srgbClr val="2121FF"/>
                              </a:solidFill>
                              <a:latin typeface="Cambria Math" panose="02040503050406030204" pitchFamily="18" charset="0"/>
                              <a:ea typeface="Cambria Math" panose="02040503050406030204" pitchFamily="18" charset="0"/>
                            </a:rPr>
                            <m:t>=</m:t>
                          </m:r>
                          <m:sSub>
                            <m:sSubPr>
                              <m:ctrlPr>
                                <a:rPr lang="en-US" altLang="zh-CN" sz="2400" i="1">
                                  <a:solidFill>
                                    <a:srgbClr val="2121FF"/>
                                  </a:solidFill>
                                  <a:latin typeface="Cambria Math" panose="02040503050406030204" pitchFamily="18" charset="0"/>
                                  <a:ea typeface="Cambria Math" panose="02040503050406030204" pitchFamily="18" charset="0"/>
                                </a:rPr>
                              </m:ctrlPr>
                            </m:sSubPr>
                            <m:e>
                              <m:r>
                                <m:rPr>
                                  <m:sty m:val="p"/>
                                </m:rPr>
                                <a:rPr lang="zh-CN" altLang="en-US" sz="2400">
                                  <a:solidFill>
                                    <a:srgbClr val="2121FF"/>
                                  </a:solidFill>
                                  <a:latin typeface="Cambria Math" panose="02040503050406030204" pitchFamily="18" charset="0"/>
                                  <a:ea typeface="Cambria Math" panose="02040503050406030204" pitchFamily="18" charset="0"/>
                                </a:rPr>
                                <m:t>σ</m:t>
                              </m:r>
                            </m:e>
                            <m:sub>
                              <m:r>
                                <m:rPr>
                                  <m:sty m:val="p"/>
                                </m:rPr>
                                <a:rPr lang="en-US" altLang="zh-CN" sz="2400">
                                  <a:solidFill>
                                    <a:srgbClr val="2121FF"/>
                                  </a:solidFill>
                                  <a:latin typeface="Cambria Math" panose="02040503050406030204" pitchFamily="18" charset="0"/>
                                  <a:ea typeface="Cambria Math" panose="02040503050406030204" pitchFamily="18" charset="0"/>
                                </a:rPr>
                                <m:t>R</m:t>
                              </m:r>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AθR</m:t>
                              </m:r>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B</m:t>
                              </m:r>
                            </m:sub>
                          </m:sSub>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R</m:t>
                          </m:r>
                          <m:r>
                            <a:rPr lang="en-US" altLang="zh-CN" sz="2400">
                              <a:solidFill>
                                <a:srgbClr val="2121FF"/>
                              </a:solidFill>
                              <a:latin typeface="Cambria Math" panose="02040503050406030204" pitchFamily="18" charset="0"/>
                              <a:ea typeface="Cambria Math" panose="02040503050406030204" pitchFamily="18" charset="0"/>
                            </a:rPr>
                            <m:t>×</m:t>
                          </m:r>
                          <m:r>
                            <m:rPr>
                              <m:sty m:val="p"/>
                            </m:rPr>
                            <a:rPr lang="en-US" altLang="zh-CN" sz="2400">
                              <a:solidFill>
                                <a:srgbClr val="2121FF"/>
                              </a:solidFill>
                              <a:latin typeface="Cambria Math" panose="02040503050406030204" pitchFamily="18" charset="0"/>
                              <a:ea typeface="Cambria Math" panose="02040503050406030204" pitchFamily="18" charset="0"/>
                            </a:rPr>
                            <m:t>S</m:t>
                          </m:r>
                          <m:r>
                            <a:rPr lang="en-US" altLang="zh-CN" sz="2400">
                              <a:solidFill>
                                <a:srgbClr val="2121FF"/>
                              </a:solidFill>
                              <a:latin typeface="Cambria Math" panose="02040503050406030204" pitchFamily="18" charset="0"/>
                              <a:ea typeface="Cambria Math" panose="02040503050406030204" pitchFamily="18" charset="0"/>
                            </a:rPr>
                            <m:t>)</m:t>
                          </m:r>
                        </m:e>
                      </m:func>
                    </m:oMath>
                  </m:oMathPara>
                </a14:m>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其中</a:t>
                </a:r>
                <a14:m>
                  <m:oMath xmlns:m="http://schemas.openxmlformats.org/officeDocument/2006/math">
                    <m:r>
                      <a:rPr lang="zh-CN" altLang="en-US" sz="2400" i="1" smtClean="0">
                        <a:solidFill>
                          <a:srgbClr val="2121FF"/>
                        </a:solidFill>
                        <a:latin typeface="Cambria Math" panose="02040503050406030204" pitchFamily="18" charset="0"/>
                        <a:ea typeface="微软雅黑" panose="020B0503020204020204" pitchFamily="34" charset="-122"/>
                      </a:rPr>
                      <m:t>⋈</m:t>
                    </m:r>
                  </m:oMath>
                </a14:m>
                <a:r>
                  <a:rPr lang="zh-CN" altLang="en-US" sz="2400" dirty="0" smtClean="0">
                    <a:solidFill>
                      <a:srgbClr val="2121FF"/>
                    </a:solidFill>
                    <a:latin typeface="微软雅黑" panose="020B0503020204020204" pitchFamily="34" charset="-122"/>
                    <a:ea typeface="微软雅黑" panose="020B0503020204020204" pitchFamily="34" charset="-122"/>
                  </a:rPr>
                  <a:t>是</a:t>
                </a:r>
                <a:r>
                  <a:rPr lang="zh-CN" altLang="en-US" sz="2400" dirty="0">
                    <a:solidFill>
                      <a:srgbClr val="2121FF"/>
                    </a:solidFill>
                    <a:latin typeface="微软雅黑" panose="020B0503020204020204" pitchFamily="34" charset="-122"/>
                    <a:ea typeface="微软雅黑" panose="020B0503020204020204" pitchFamily="34" charset="-122"/>
                  </a:rPr>
                  <a:t>连接运算符，</a:t>
                </a:r>
                <a:r>
                  <a:rPr lang="en-US" altLang="zh-CN" sz="2400" dirty="0">
                    <a:solidFill>
                      <a:srgbClr val="2121FF"/>
                    </a:solidFill>
                    <a:latin typeface="微软雅黑" panose="020B0503020204020204" pitchFamily="34" charset="-122"/>
                    <a:ea typeface="微软雅黑" panose="020B0503020204020204" pitchFamily="34" charset="-122"/>
                  </a:rPr>
                  <a:t>A、B</a:t>
                </a:r>
                <a:r>
                  <a:rPr lang="zh-CN" altLang="en-US" sz="2400" dirty="0">
                    <a:solidFill>
                      <a:srgbClr val="2121FF"/>
                    </a:solidFill>
                    <a:latin typeface="微软雅黑" panose="020B0503020204020204" pitchFamily="34" charset="-122"/>
                    <a:ea typeface="微软雅黑" panose="020B0503020204020204" pitchFamily="34" charset="-122"/>
                  </a:rPr>
                  <a:t>分别为</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smtClean="0">
                    <a:solidFill>
                      <a:srgbClr val="2121FF"/>
                    </a:solidFill>
                    <a:latin typeface="微软雅黑" panose="020B0503020204020204" pitchFamily="34" charset="-122"/>
                    <a:ea typeface="微软雅黑" panose="020B0503020204020204" pitchFamily="34" charset="-122"/>
                  </a:rPr>
                  <a:t>上度数</a:t>
                </a:r>
                <a:r>
                  <a:rPr lang="zh-CN" altLang="en-US" sz="2400" dirty="0">
                    <a:solidFill>
                      <a:srgbClr val="2121FF"/>
                    </a:solidFill>
                    <a:latin typeface="微软雅黑" panose="020B0503020204020204" pitchFamily="34" charset="-122"/>
                    <a:ea typeface="微软雅黑" panose="020B0503020204020204" pitchFamily="34" charset="-122"/>
                  </a:rPr>
                  <a:t>相等且可比较的属性集，</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是算术比较符</a:t>
                </a:r>
                <a:r>
                  <a:rPr lang="zh-CN" altLang="en-US" sz="2400" dirty="0" smtClean="0">
                    <a:solidFill>
                      <a:srgbClr val="2121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R.A</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S.B</a:t>
                </a:r>
                <a:r>
                  <a:rPr lang="zh-CN" altLang="en-US" sz="2400" dirty="0">
                    <a:solidFill>
                      <a:srgbClr val="2121FF"/>
                    </a:solidFill>
                    <a:latin typeface="微软雅黑" panose="020B0503020204020204" pitchFamily="34" charset="-122"/>
                    <a:ea typeface="微软雅黑" panose="020B0503020204020204" pitchFamily="34" charset="-122"/>
                  </a:rPr>
                  <a:t>是连接条件。 </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等值连接：</a:t>
                </a:r>
                <a:r>
                  <a:rPr lang="en-US" altLang="zh-CN" sz="2400" dirty="0">
                    <a:solidFill>
                      <a:srgbClr val="2121FF"/>
                    </a:solidFill>
                    <a:latin typeface="微软雅黑" panose="020B0503020204020204" pitchFamily="34" charset="-122"/>
                    <a:ea typeface="微软雅黑" panose="020B0503020204020204" pitchFamily="34" charset="-122"/>
                  </a:rPr>
                  <a:t>θ</a:t>
                </a:r>
                <a:r>
                  <a:rPr lang="zh-CN" altLang="en-US" sz="2400" dirty="0">
                    <a:solidFill>
                      <a:srgbClr val="2121FF"/>
                    </a:solidFill>
                    <a:latin typeface="微软雅黑" panose="020B0503020204020204" pitchFamily="34" charset="-122"/>
                    <a:ea typeface="微软雅黑" panose="020B0503020204020204" pitchFamily="34" charset="-122"/>
                  </a:rPr>
                  <a:t>为=时的情况，而其余的连接统称为非等值连接</a:t>
                </a:r>
                <a:r>
                  <a:rPr lang="zh-CN" altLang="en-US" sz="2400" dirty="0" smtClean="0">
                    <a:solidFill>
                      <a:srgbClr val="2121FF"/>
                    </a:solidFill>
                    <a:latin typeface="微软雅黑" panose="020B0503020204020204" pitchFamily="34" charset="-122"/>
                    <a:ea typeface="微软雅黑" panose="020B0503020204020204" pitchFamily="34" charset="-122"/>
                  </a:rPr>
                  <a:t>。 </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1184366" y="533658"/>
                <a:ext cx="9901647" cy="4141839"/>
              </a:xfrm>
              <a:prstGeom prst="rect">
                <a:avLst/>
              </a:prstGeom>
              <a:blipFill rotWithShape="0">
                <a:blip r:embed="rId2"/>
                <a:stretch>
                  <a:fillRect l="-923" b="-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390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7" name="表格 76"/>
              <p:cNvGraphicFramePr>
                <a:graphicFrameLocks noGrp="1"/>
              </p:cNvGraphicFramePr>
              <p:nvPr>
                <p:extLst>
                  <p:ext uri="{D42A27DB-BD31-4B8C-83A1-F6EECF244321}">
                    <p14:modId xmlns:p14="http://schemas.microsoft.com/office/powerpoint/2010/main" val="636489126"/>
                  </p:ext>
                </p:extLst>
              </p:nvPr>
            </p:nvGraphicFramePr>
            <p:xfrm>
              <a:off x="2920276" y="1658972"/>
              <a:ext cx="2649582" cy="182880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7" name="表格 76"/>
              <p:cNvGraphicFramePr>
                <a:graphicFrameLocks noGrp="1"/>
              </p:cNvGraphicFramePr>
              <p:nvPr>
                <p:extLst>
                  <p:ext uri="{D42A27DB-BD31-4B8C-83A1-F6EECF244321}">
                    <p14:modId xmlns:p14="http://schemas.microsoft.com/office/powerpoint/2010/main" val="636489126"/>
                  </p:ext>
                </p:extLst>
              </p:nvPr>
            </p:nvGraphicFramePr>
            <p:xfrm>
              <a:off x="2920276" y="1658972"/>
              <a:ext cx="2649582" cy="182880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8333" r="-200690" b="-3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108333" r="-100690" b="-326667"/>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04918" r="-200690" b="-22131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204918" r="-100690" b="-221311"/>
                          </a:stretch>
                        </a:blip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0690" b="-1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310000" r="-100690" b="-125000"/>
                          </a:stretch>
                        </a:blip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410000" r="-200690" b="-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00000" t="-410000" r="-100690" b="-25000"/>
                          </a:stretch>
                        </a:blip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8" name="表格 77"/>
              <p:cNvGraphicFramePr>
                <a:graphicFrameLocks noGrp="1"/>
              </p:cNvGraphicFramePr>
              <p:nvPr>
                <p:extLst>
                  <p:ext uri="{D42A27DB-BD31-4B8C-83A1-F6EECF244321}">
                    <p14:modId xmlns:p14="http://schemas.microsoft.com/office/powerpoint/2010/main" val="2794511101"/>
                  </p:ext>
                </p:extLst>
              </p:nvPr>
            </p:nvGraphicFramePr>
            <p:xfrm>
              <a:off x="6583679" y="1685093"/>
              <a:ext cx="1766388" cy="1463040"/>
            </p:xfrm>
            <a:graphic>
              <a:graphicData uri="http://schemas.openxmlformats.org/drawingml/2006/table">
                <a:tbl>
                  <a:tblPr firstRow="1" bandRow="1">
                    <a:tableStyleId>{5C22544A-7EE6-4342-B048-85BDC9FD1C3A}</a:tableStyleId>
                  </a:tblPr>
                  <a:tblGrid>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r>
                            <a:rPr lang="en-US" altLang="zh-CN" dirty="0" smtClean="0">
                              <a:solidFill>
                                <a:srgbClr val="6600FF"/>
                              </a:solidFill>
                            </a:rPr>
                            <a:t>15</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8" name="表格 77"/>
              <p:cNvGraphicFramePr>
                <a:graphicFrameLocks noGrp="1"/>
              </p:cNvGraphicFramePr>
              <p:nvPr>
                <p:extLst>
                  <p:ext uri="{D42A27DB-BD31-4B8C-83A1-F6EECF244321}">
                    <p14:modId xmlns:p14="http://schemas.microsoft.com/office/powerpoint/2010/main" val="2794511101"/>
                  </p:ext>
                </p:extLst>
              </p:nvPr>
            </p:nvGraphicFramePr>
            <p:xfrm>
              <a:off x="6583679" y="1685093"/>
              <a:ext cx="1766388" cy="1463040"/>
            </p:xfrm>
            <a:graphic>
              <a:graphicData uri="http://schemas.openxmlformats.org/drawingml/2006/table">
                <a:tbl>
                  <a:tblPr firstRow="1" bandRow="1">
                    <a:tableStyleId>{5C22544A-7EE6-4342-B048-85BDC9FD1C3A}</a:tableStyleId>
                  </a:tblPr>
                  <a:tblGrid>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106557" r="-690" b="-221311"/>
                          </a:stretch>
                        </a:blipFill>
                      </a:tcPr>
                    </a:tc>
                  </a:tr>
                  <a:tr h="365760">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210000" r="-690" b="-125000"/>
                          </a:stretch>
                        </a:blipFill>
                      </a:tcPr>
                    </a:tc>
                  </a:tr>
                  <a:tr h="365760">
                    <a:tc>
                      <a:txBody>
                        <a:bodyPr/>
                        <a:lstStyle/>
                        <a:p>
                          <a:pPr algn="ctr"/>
                          <a:r>
                            <a:rPr lang="en-US" altLang="zh-CN" dirty="0" smtClean="0">
                              <a:solidFill>
                                <a:srgbClr val="6600FF"/>
                              </a:solidFill>
                            </a:rPr>
                            <a:t>15</a:t>
                          </a:r>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0000" t="-310000" r="-690" b="-25000"/>
                          </a:stretch>
                        </a:blipFill>
                      </a:tcPr>
                    </a:tc>
                  </a:tr>
                </a:tbl>
              </a:graphicData>
            </a:graphic>
          </p:graphicFrame>
        </mc:Fallback>
      </mc:AlternateContent>
      <p:sp>
        <p:nvSpPr>
          <p:cNvPr id="79" name="文本框 78"/>
          <p:cNvSpPr txBox="1"/>
          <p:nvPr/>
        </p:nvSpPr>
        <p:spPr>
          <a:xfrm>
            <a:off x="2987042" y="1149526"/>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583679" y="1221889"/>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1" name="表格 80"/>
              <p:cNvGraphicFramePr>
                <a:graphicFrameLocks noGrp="1"/>
              </p:cNvGraphicFramePr>
              <p:nvPr>
                <p:extLst>
                  <p:ext uri="{D42A27DB-BD31-4B8C-83A1-F6EECF244321}">
                    <p14:modId xmlns:p14="http://schemas.microsoft.com/office/powerpoint/2010/main" val="3454834283"/>
                  </p:ext>
                </p:extLst>
              </p:nvPr>
            </p:nvGraphicFramePr>
            <p:xfrm>
              <a:off x="4535720" y="4040771"/>
              <a:ext cx="2649585" cy="1828800"/>
            </p:xfrm>
            <a:graphic>
              <a:graphicData uri="http://schemas.openxmlformats.org/drawingml/2006/table">
                <a:tbl>
                  <a:tblPr firstRow="1" bandRow="1">
                    <a:tableStyleId>{5C22544A-7EE6-4342-B048-85BDC9FD1C3A}</a:tableStyleId>
                  </a:tblPr>
                  <a:tblGrid>
                    <a:gridCol w="529917"/>
                    <a:gridCol w="529917"/>
                    <a:gridCol w="529917"/>
                    <a:gridCol w="529917"/>
                    <a:gridCol w="529917"/>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𝑒</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81" name="表格 80"/>
              <p:cNvGraphicFramePr>
                <a:graphicFrameLocks noGrp="1"/>
              </p:cNvGraphicFramePr>
              <p:nvPr>
                <p:extLst>
                  <p:ext uri="{D42A27DB-BD31-4B8C-83A1-F6EECF244321}">
                    <p14:modId xmlns:p14="http://schemas.microsoft.com/office/powerpoint/2010/main" val="3454834283"/>
                  </p:ext>
                </p:extLst>
              </p:nvPr>
            </p:nvGraphicFramePr>
            <p:xfrm>
              <a:off x="4535720" y="4040771"/>
              <a:ext cx="2649585" cy="1828800"/>
            </p:xfrm>
            <a:graphic>
              <a:graphicData uri="http://schemas.openxmlformats.org/drawingml/2006/table">
                <a:tbl>
                  <a:tblPr firstRow="1" bandRow="1">
                    <a:tableStyleId>{5C22544A-7EE6-4342-B048-85BDC9FD1C3A}</a:tableStyleId>
                  </a:tblPr>
                  <a:tblGrid>
                    <a:gridCol w="529917"/>
                    <a:gridCol w="529917"/>
                    <a:gridCol w="529917"/>
                    <a:gridCol w="529917"/>
                    <a:gridCol w="529917"/>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E</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8333" r="-401149" b="-328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108333" r="-301149" b="-328333"/>
                          </a:stretch>
                        </a:blipFill>
                      </a:tcPr>
                    </a:tc>
                    <a:tc>
                      <a:txBody>
                        <a:bodyPr/>
                        <a:lstStyle/>
                        <a:p>
                          <a:pPr algn="ctr"/>
                          <a:r>
                            <a:rPr lang="en-US" altLang="zh-CN" dirty="0" smtClean="0">
                              <a:solidFill>
                                <a:srgbClr val="6600FF"/>
                              </a:solidFill>
                            </a:rPr>
                            <a:t>6</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108333" r="-1149" b="-328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04918" r="-401149"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204918" r="-301149" b="-222951"/>
                          </a:stretch>
                        </a:blip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204918" r="-1149" b="-22295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10000" r="-401149" b="-1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310000" r="-301149" b="-12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310000" r="-1149" b="-126667"/>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410000" r="-401149" b="-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0000" t="-410000" r="-301149" b="-26667"/>
                          </a:stretch>
                        </a:blipFill>
                      </a:tcPr>
                    </a:tc>
                    <a:tc>
                      <a:txBody>
                        <a:bodyPr/>
                        <a:lstStyle/>
                        <a:p>
                          <a:pPr algn="ctr"/>
                          <a:r>
                            <a:rPr lang="en-US" altLang="zh-CN" dirty="0" smtClean="0">
                              <a:solidFill>
                                <a:srgbClr val="6600FF"/>
                              </a:solidFill>
                            </a:rPr>
                            <a:t>11</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7</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0000" t="-410000" r="-1149" b="-26667"/>
                          </a:stretch>
                        </a:blipFill>
                      </a:tcPr>
                    </a:tc>
                  </a:tr>
                </a:tbl>
              </a:graphicData>
            </a:graphic>
          </p:graphicFrame>
        </mc:Fallback>
      </mc:AlternateContent>
      <p:sp>
        <p:nvSpPr>
          <p:cNvPr id="82" name="文本框 81"/>
          <p:cNvSpPr txBox="1"/>
          <p:nvPr/>
        </p:nvSpPr>
        <p:spPr>
          <a:xfrm>
            <a:off x="4437747" y="3593939"/>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连接运算结果</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878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9200" y="648637"/>
            <a:ext cx="10110653" cy="3970318"/>
          </a:xfrm>
          <a:prstGeom prst="rect">
            <a:avLst/>
          </a:prstGeom>
        </p:spPr>
        <p:txBody>
          <a:bodyPr wrap="square">
            <a:spAutoFit/>
          </a:bodyPr>
          <a:lstStyle/>
          <a:p>
            <a:pPr algn="just">
              <a:lnSpc>
                <a:spcPct val="150000"/>
              </a:lnSpc>
              <a:spcBef>
                <a:spcPct val="0"/>
              </a:spcBef>
            </a:pPr>
            <a:r>
              <a:rPr lang="en-US" altLang="zh-CN" sz="2400" dirty="0">
                <a:solidFill>
                  <a:srgbClr val="D215FF"/>
                </a:solidFill>
                <a:latin typeface="微软雅黑" panose="020B0503020204020204" pitchFamily="34" charset="-122"/>
                <a:ea typeface="微软雅黑" panose="020B0503020204020204" pitchFamily="34" charset="-122"/>
              </a:rPr>
              <a:t>3.1.2  </a:t>
            </a:r>
            <a:r>
              <a:rPr lang="zh-CN" altLang="en-US" sz="2400" dirty="0">
                <a:solidFill>
                  <a:srgbClr val="D215FF"/>
                </a:solidFill>
                <a:latin typeface="微软雅黑" panose="020B0503020204020204" pitchFamily="34" charset="-122"/>
                <a:ea typeface="微软雅黑" panose="020B0503020204020204" pitchFamily="34" charset="-122"/>
              </a:rPr>
              <a:t>关系</a:t>
            </a:r>
            <a:r>
              <a:rPr lang="zh-CN" altLang="en-US" sz="2400" dirty="0" smtClean="0">
                <a:solidFill>
                  <a:srgbClr val="D215FF"/>
                </a:solidFill>
                <a:latin typeface="微软雅黑" panose="020B0503020204020204" pitchFamily="34" charset="-122"/>
                <a:ea typeface="微软雅黑" panose="020B0503020204020204" pitchFamily="34" charset="-122"/>
              </a:rPr>
              <a:t>数据结构</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gn="just">
              <a:lnSpc>
                <a:spcPct val="150000"/>
              </a:lnSpc>
              <a:spcBef>
                <a:spcPct val="0"/>
              </a:spcBef>
            </a:pPr>
            <a:r>
              <a:rPr lang="en-US" altLang="zh-CN" sz="2400" dirty="0" smtClean="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关系的</a:t>
            </a:r>
            <a:r>
              <a:rPr lang="zh-CN" altLang="en-US" sz="2400" dirty="0" smtClean="0">
                <a:solidFill>
                  <a:srgbClr val="D215FF"/>
                </a:solidFill>
                <a:latin typeface="微软雅黑" panose="020B0503020204020204" pitchFamily="34" charset="-122"/>
                <a:ea typeface="微软雅黑" panose="020B0503020204020204" pitchFamily="34" charset="-122"/>
              </a:rPr>
              <a:t>定义</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indent="576000" algn="just">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定义</a:t>
            </a:r>
            <a:r>
              <a:rPr lang="zh-CN" altLang="en-US" sz="2400" dirty="0">
                <a:solidFill>
                  <a:srgbClr val="2121FF"/>
                </a:solidFill>
                <a:latin typeface="微软雅黑" panose="020B0503020204020204" pitchFamily="34" charset="-122"/>
                <a:ea typeface="微软雅黑" panose="020B0503020204020204" pitchFamily="34" charset="-122"/>
              </a:rPr>
              <a:t>3.1:给定一组集合</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D</a:t>
            </a:r>
            <a:r>
              <a:rPr lang="en-US" altLang="zh-CN" sz="2400" baseline="-30000" dirty="0" err="1">
                <a:solidFill>
                  <a:srgbClr val="2121FF"/>
                </a:solidFill>
                <a:latin typeface="微软雅黑" panose="020B0503020204020204" pitchFamily="34" charset="-122"/>
                <a:ea typeface="微软雅黑" panose="020B0503020204020204" pitchFamily="34" charset="-122"/>
              </a:rPr>
              <a:t>n</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且</a:t>
            </a:r>
            <a:r>
              <a:rPr lang="zh-CN" altLang="en-US" sz="2400" dirty="0">
                <a:solidFill>
                  <a:srgbClr val="D215FF"/>
                </a:solidFill>
                <a:latin typeface="微软雅黑" panose="020B0503020204020204" pitchFamily="34" charset="-122"/>
                <a:ea typeface="微软雅黑" panose="020B0503020204020204" pitchFamily="34" charset="-122"/>
              </a:rPr>
              <a:t>这些集合可以相同</a:t>
            </a:r>
            <a:r>
              <a:rPr lang="zh-CN" altLang="en-US" sz="2400" dirty="0">
                <a:solidFill>
                  <a:srgbClr val="2121FF"/>
                </a:solidFill>
                <a:latin typeface="微软雅黑" panose="020B0503020204020204" pitchFamily="34" charset="-122"/>
                <a:ea typeface="微软雅黑" panose="020B0503020204020204" pitchFamily="34" charset="-122"/>
              </a:rPr>
              <a:t>,定义</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D</a:t>
            </a:r>
            <a:r>
              <a:rPr lang="en-US" altLang="zh-CN" sz="2400" baseline="-30000" dirty="0" err="1">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的</a:t>
            </a:r>
            <a:r>
              <a:rPr lang="zh-CN" altLang="en-US" sz="2400" dirty="0">
                <a:solidFill>
                  <a:srgbClr val="D215FF"/>
                </a:solidFill>
                <a:latin typeface="微软雅黑" panose="020B0503020204020204" pitchFamily="34" charset="-122"/>
                <a:ea typeface="微软雅黑" panose="020B0503020204020204" pitchFamily="34" charset="-122"/>
              </a:rPr>
              <a:t>笛卡尔积</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Cartesian Product)</a:t>
            </a:r>
            <a:r>
              <a:rPr lang="zh-CN" altLang="en-US" sz="2400" dirty="0" smtClean="0">
                <a:solidFill>
                  <a:srgbClr val="2121FF"/>
                </a:solidFill>
                <a:latin typeface="微软雅黑" panose="020B0503020204020204" pitchFamily="34" charset="-122"/>
                <a:ea typeface="微软雅黑" panose="020B0503020204020204" pitchFamily="34" charset="-122"/>
              </a:rPr>
              <a:t>为：</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pPr>
            <a:r>
              <a:rPr lang="en-US" altLang="zh-CN" sz="2400" dirty="0" smtClean="0">
                <a:solidFill>
                  <a:srgbClr val="D215FF"/>
                </a:solidFill>
                <a:latin typeface="微软雅黑" panose="020B0503020204020204" pitchFamily="34" charset="-122"/>
                <a:ea typeface="微软雅黑" panose="020B0503020204020204" pitchFamily="34" charset="-122"/>
              </a:rPr>
              <a:t>D</a:t>
            </a:r>
            <a:r>
              <a:rPr lang="en-US" altLang="zh-CN" sz="2400" baseline="-30000" dirty="0" smtClean="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D</a:t>
            </a:r>
            <a:r>
              <a:rPr lang="en-US" altLang="zh-CN" sz="2400" baseline="-30000" dirty="0" err="1">
                <a:solidFill>
                  <a:srgbClr val="D215FF"/>
                </a:solidFill>
                <a:latin typeface="微软雅黑" panose="020B0503020204020204" pitchFamily="34" charset="-122"/>
                <a:ea typeface="微软雅黑" panose="020B0503020204020204" pitchFamily="34" charset="-122"/>
              </a:rPr>
              <a:t>n</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d</a:t>
            </a:r>
            <a:r>
              <a:rPr lang="en-US" altLang="zh-CN" sz="2400" baseline="-30000" dirty="0" err="1">
                <a:solidFill>
                  <a:srgbClr val="D215FF"/>
                </a:solidFill>
                <a:latin typeface="微软雅黑" panose="020B0503020204020204" pitchFamily="34" charset="-122"/>
                <a:ea typeface="微软雅黑" panose="020B0503020204020204" pitchFamily="34" charset="-122"/>
              </a:rPr>
              <a:t>n</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d</a:t>
            </a:r>
            <a:r>
              <a:rPr lang="en-US" altLang="zh-CN" sz="2400" baseline="-30000" dirty="0" err="1">
                <a:solidFill>
                  <a:srgbClr val="D215FF"/>
                </a:solidFill>
                <a:latin typeface="微软雅黑" panose="020B0503020204020204" pitchFamily="34" charset="-122"/>
                <a:ea typeface="微软雅黑" panose="020B0503020204020204" pitchFamily="34" charset="-122"/>
              </a:rPr>
              <a:t>i</a:t>
            </a:r>
            <a:r>
              <a:rPr lang="en-US" altLang="zh-CN" sz="2400" dirty="0" err="1">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D</a:t>
            </a:r>
            <a:r>
              <a:rPr lang="en-US" altLang="zh-CN" sz="2400" baseline="-30000" dirty="0" err="1">
                <a:solidFill>
                  <a:srgbClr val="D215FF"/>
                </a:solidFill>
                <a:latin typeface="微软雅黑" panose="020B0503020204020204" pitchFamily="34" charset="-122"/>
                <a:ea typeface="微软雅黑" panose="020B0503020204020204" pitchFamily="34" charset="-122"/>
              </a:rPr>
              <a:t>i</a:t>
            </a:r>
            <a:r>
              <a:rPr lang="en-US" altLang="zh-CN" sz="2400" dirty="0" err="1">
                <a:solidFill>
                  <a:srgbClr val="D215FF"/>
                </a:solidFill>
                <a:latin typeface="微软雅黑" panose="020B0503020204020204" pitchFamily="34" charset="-122"/>
                <a:ea typeface="微软雅黑" panose="020B0503020204020204" pitchFamily="34" charset="-122"/>
              </a:rPr>
              <a:t>，i</a:t>
            </a:r>
            <a:r>
              <a:rPr lang="en-US" altLang="zh-CN" sz="2400" dirty="0">
                <a:solidFill>
                  <a:srgbClr val="D215FF"/>
                </a:solidFill>
                <a:latin typeface="微软雅黑" panose="020B0503020204020204" pitchFamily="34" charset="-122"/>
                <a:ea typeface="微软雅黑" panose="020B0503020204020204" pitchFamily="34" charset="-122"/>
              </a:rPr>
              <a:t>=l,2,…,n</a:t>
            </a:r>
            <a:r>
              <a:rPr lang="en-US" altLang="zh-CN" sz="2400" dirty="0" smtClean="0">
                <a:solidFill>
                  <a:srgbClr val="D215FF"/>
                </a:solidFill>
                <a:latin typeface="微软雅黑" panose="020B0503020204020204" pitchFamily="34" charset="-122"/>
                <a:ea typeface="微软雅黑" panose="020B0503020204020204" pitchFamily="34" charset="-122"/>
              </a:rPr>
              <a:t>}，</a:t>
            </a:r>
          </a:p>
          <a:p>
            <a:pPr indent="612000" algn="just">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其中</a:t>
            </a:r>
            <a:r>
              <a:rPr lang="zh-CN" altLang="en-US" sz="2400" dirty="0">
                <a:solidFill>
                  <a:srgbClr val="2121FF"/>
                </a:solidFill>
                <a:latin typeface="微软雅黑" panose="020B0503020204020204" pitchFamily="34" charset="-122"/>
                <a:ea typeface="微软雅黑" panose="020B0503020204020204" pitchFamily="34" charset="-122"/>
              </a:rPr>
              <a:t>的</a:t>
            </a:r>
            <a:r>
              <a:rPr lang="zh-CN" altLang="en-US" sz="2400" dirty="0">
                <a:solidFill>
                  <a:srgbClr val="D215FF"/>
                </a:solidFill>
                <a:latin typeface="微软雅黑" panose="020B0503020204020204" pitchFamily="34" charset="-122"/>
                <a:ea typeface="微软雅黑" panose="020B0503020204020204" pitchFamily="34" charset="-122"/>
              </a:rPr>
              <a:t>每一个元素(</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d</a:t>
            </a:r>
            <a:r>
              <a:rPr lang="en-US" altLang="zh-CN" sz="2400" baseline="-30000" dirty="0" err="1">
                <a:solidFill>
                  <a:srgbClr val="D215FF"/>
                </a:solidFill>
                <a:latin typeface="微软雅黑" panose="020B0503020204020204" pitchFamily="34" charset="-122"/>
                <a:ea typeface="微软雅黑" panose="020B0503020204020204" pitchFamily="34" charset="-122"/>
              </a:rPr>
              <a:t>n</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叫做一个</a:t>
            </a:r>
            <a:r>
              <a:rPr lang="en-US" altLang="zh-CN" sz="2400" dirty="0">
                <a:solidFill>
                  <a:srgbClr val="D215FF"/>
                </a:solidFill>
                <a:latin typeface="微软雅黑" panose="020B0503020204020204" pitchFamily="34" charset="-122"/>
                <a:ea typeface="微软雅黑" panose="020B0503020204020204" pitchFamily="34" charset="-122"/>
              </a:rPr>
              <a:t>n</a:t>
            </a:r>
            <a:r>
              <a:rPr lang="zh-CN" altLang="en-US" sz="2400" dirty="0">
                <a:solidFill>
                  <a:srgbClr val="D215FF"/>
                </a:solidFill>
                <a:latin typeface="微软雅黑" panose="020B0503020204020204" pitchFamily="34" charset="-122"/>
                <a:ea typeface="微软雅黑" panose="020B0503020204020204" pitchFamily="34" charset="-122"/>
              </a:rPr>
              <a:t>元组(</a:t>
            </a:r>
            <a:r>
              <a:rPr lang="en-US" altLang="zh-CN" sz="2400" dirty="0">
                <a:solidFill>
                  <a:srgbClr val="D215FF"/>
                </a:solidFill>
                <a:latin typeface="微软雅黑" panose="020B0503020204020204" pitchFamily="34" charset="-122"/>
                <a:ea typeface="微软雅黑" panose="020B0503020204020204" pitchFamily="34" charset="-122"/>
              </a:rPr>
              <a:t>n-tuple)</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元素中第</a:t>
            </a:r>
            <a:r>
              <a:rPr lang="en-US" altLang="zh-CN" sz="2400" dirty="0" err="1">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个值</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叫做</a:t>
            </a:r>
            <a:r>
              <a:rPr lang="zh-CN" altLang="en-US" sz="2400" dirty="0">
                <a:solidFill>
                  <a:srgbClr val="D215FF"/>
                </a:solidFill>
                <a:latin typeface="微软雅黑" panose="020B0503020204020204" pitchFamily="34" charset="-122"/>
                <a:ea typeface="微软雅黑" panose="020B0503020204020204" pitchFamily="34" charset="-122"/>
              </a:rPr>
              <a:t>第</a:t>
            </a:r>
            <a:r>
              <a:rPr lang="en-US" altLang="zh-CN" sz="2400" dirty="0" err="1">
                <a:solidFill>
                  <a:srgbClr val="D215FF"/>
                </a:solidFill>
                <a:latin typeface="微软雅黑" panose="020B0503020204020204" pitchFamily="34" charset="-122"/>
                <a:ea typeface="微软雅黑" panose="020B0503020204020204" pitchFamily="34" charset="-122"/>
              </a:rPr>
              <a:t>i</a:t>
            </a:r>
            <a:r>
              <a:rPr lang="zh-CN" altLang="en-US" sz="2400" dirty="0">
                <a:solidFill>
                  <a:srgbClr val="D215FF"/>
                </a:solidFill>
                <a:latin typeface="微软雅黑" panose="020B0503020204020204" pitchFamily="34" charset="-122"/>
                <a:ea typeface="微软雅黑" panose="020B0503020204020204" pitchFamily="34" charset="-122"/>
              </a:rPr>
              <a:t>个分量</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70382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1079861" y="421974"/>
                <a:ext cx="10093235" cy="4524315"/>
              </a:xfrm>
              <a:prstGeom prst="rect">
                <a:avLst/>
              </a:prstGeom>
            </p:spPr>
            <p:txBody>
              <a:bodyPr wrap="square">
                <a:spAutoFit/>
              </a:bodyPr>
              <a:lstStyle/>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smtClean="0">
                    <a:solidFill>
                      <a:srgbClr val="D215FF"/>
                    </a:solidFill>
                    <a:latin typeface="微软雅黑" panose="020B0503020204020204" pitchFamily="34" charset="-122"/>
                    <a:ea typeface="微软雅黑" panose="020B0503020204020204" pitchFamily="34" charset="-122"/>
                  </a:rPr>
                  <a:t>4</a:t>
                </a:r>
                <a:r>
                  <a:rPr lang="zh-CN" altLang="en-US" sz="2400" dirty="0" smtClean="0">
                    <a:solidFill>
                      <a:srgbClr val="D215FF"/>
                    </a:solidFill>
                    <a:latin typeface="微软雅黑" panose="020B0503020204020204" pitchFamily="34" charset="-122"/>
                    <a:ea typeface="微软雅黑" panose="020B0503020204020204" pitchFamily="34" charset="-122"/>
                  </a:rPr>
                  <a:t>）自然</a:t>
                </a:r>
                <a:r>
                  <a:rPr lang="zh-CN" altLang="en-US" sz="2400" dirty="0">
                    <a:solidFill>
                      <a:srgbClr val="D215FF"/>
                    </a:solidFill>
                    <a:latin typeface="微软雅黑" panose="020B0503020204020204" pitchFamily="34" charset="-122"/>
                    <a:ea typeface="微软雅黑" panose="020B0503020204020204" pitchFamily="34" charset="-122"/>
                  </a:rPr>
                  <a:t>连接(</a:t>
                </a:r>
                <a:r>
                  <a:rPr lang="en-US" altLang="zh-CN" sz="2400" dirty="0">
                    <a:solidFill>
                      <a:srgbClr val="D215FF"/>
                    </a:solidFill>
                    <a:latin typeface="微软雅黑" panose="020B0503020204020204" pitchFamily="34" charset="-122"/>
                    <a:ea typeface="微软雅黑" panose="020B0503020204020204" pitchFamily="34" charset="-122"/>
                  </a:rPr>
                  <a:t>Natural join</a:t>
                </a:r>
                <a:r>
                  <a:rPr lang="en-US" altLang="zh-CN" sz="2400" dirty="0" smtClean="0">
                    <a:solidFill>
                      <a:srgbClr val="D215FF"/>
                    </a:solidFill>
                    <a:latin typeface="微软雅黑" panose="020B0503020204020204" pitchFamily="34" charset="-122"/>
                    <a:ea typeface="微软雅黑" panose="020B0503020204020204" pitchFamily="34" charset="-122"/>
                  </a:rPr>
                  <a:t>)</a:t>
                </a:r>
              </a:p>
              <a:p>
                <a:pPr>
                  <a:lnSpc>
                    <a:spcPct val="150000"/>
                  </a:lnSpc>
                  <a:spcBef>
                    <a:spcPct val="0"/>
                  </a:spcBef>
                </a:pPr>
                <a:r>
                  <a:rPr lang="zh-CN" altLang="en-US" sz="2400" dirty="0" smtClean="0">
                    <a:solidFill>
                      <a:srgbClr val="D215FF"/>
                    </a:solidFill>
                    <a:latin typeface="微软雅黑" panose="020B0503020204020204" pitchFamily="34" charset="-122"/>
                    <a:ea typeface="微软雅黑" panose="020B0503020204020204" pitchFamily="34" charset="-122"/>
                  </a:rPr>
                  <a:t>自然连接</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Natural join</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两个关系进行连接比较的属性列完全相同的等值连接，且结果关系中没有重复的属性。即若</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具有相同的属性组</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则自然连接可记作： </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pPr>
                <a14:m>
                  <m:oMath xmlns:m="http://schemas.openxmlformats.org/officeDocument/2006/math">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zh-CN" altLang="en-US" sz="2400" b="0" i="0" smtClean="0">
                        <a:solidFill>
                          <a:srgbClr val="2121FF"/>
                        </a:solidFill>
                        <a:latin typeface="Cambria Math" panose="02040503050406030204" pitchFamily="18" charset="0"/>
                        <a:ea typeface="微软雅黑" panose="020B0503020204020204" pitchFamily="34" charset="-122"/>
                      </a:rPr>
                      <m:t>⋈</m:t>
                    </m:r>
                  </m:oMath>
                </a14:m>
                <a:r>
                  <a:rPr lang="en-US" altLang="zh-CN" sz="2400" dirty="0" smtClean="0">
                    <a:solidFill>
                      <a:srgbClr val="2121FF"/>
                    </a:solidFill>
                    <a:latin typeface="微软雅黑" panose="020B0503020204020204" pitchFamily="34" charset="-122"/>
                    <a:ea typeface="微软雅黑" panose="020B0503020204020204" pitchFamily="34" charset="-122"/>
                  </a:rPr>
                  <a:t>S=</a:t>
                </a:r>
                <a14:m>
                  <m:oMath xmlns:m="http://schemas.openxmlformats.org/officeDocument/2006/math">
                    <m:nary>
                      <m:naryPr>
                        <m:chr m:val="∏"/>
                        <m:supHide m:val="on"/>
                        <m:ctrlPr>
                          <a:rPr lang="en-US" altLang="zh-CN" sz="2400" i="1" smtClean="0">
                            <a:solidFill>
                              <a:srgbClr val="2121FF"/>
                            </a:solidFill>
                            <a:latin typeface="Cambria Math" panose="02040503050406030204" pitchFamily="18" charset="0"/>
                            <a:ea typeface="微软雅黑" panose="020B0503020204020204" pitchFamily="34" charset="-122"/>
                          </a:rPr>
                        </m:ctrlPr>
                      </m:naryPr>
                      <m:sub>
                        <m:r>
                          <m:rPr>
                            <m:sty m:val="p"/>
                            <m:brk m:alnAt="7"/>
                          </m:rPr>
                          <a:rPr lang="en-US" altLang="zh-CN" sz="2400" b="0" i="0" smtClean="0">
                            <a:solidFill>
                              <a:srgbClr val="2121FF"/>
                            </a:solidFill>
                            <a:latin typeface="Cambria Math" panose="02040503050406030204" pitchFamily="18" charset="0"/>
                            <a:ea typeface="微软雅黑" panose="020B0503020204020204" pitchFamily="34" charset="-122"/>
                          </a:rPr>
                          <m:t>B</m:t>
                        </m:r>
                      </m:sub>
                      <m:sup/>
                      <m:e>
                        <m:sSub>
                          <m:sSubPr>
                            <m:ctrlPr>
                              <a:rPr lang="en-US" altLang="zh-CN" sz="2400" i="1" smtClean="0">
                                <a:solidFill>
                                  <a:srgbClr val="2121FF"/>
                                </a:solidFill>
                                <a:latin typeface="Cambria Math" panose="02040503050406030204" pitchFamily="18" charset="0"/>
                                <a:ea typeface="微软雅黑" panose="020B0503020204020204" pitchFamily="34" charset="-122"/>
                              </a:rPr>
                            </m:ctrlPr>
                          </m:sSubPr>
                          <m:e>
                            <m:r>
                              <m:rPr>
                                <m:sty m:val="p"/>
                              </m:rPr>
                              <a:rPr lang="zh-CN" altLang="en-US" sz="2400" b="0" i="0" smtClean="0">
                                <a:solidFill>
                                  <a:srgbClr val="2121FF"/>
                                </a:solidFill>
                                <a:latin typeface="Cambria Math" panose="02040503050406030204" pitchFamily="18" charset="0"/>
                                <a:ea typeface="微软雅黑" panose="020B0503020204020204" pitchFamily="34" charset="-122"/>
                              </a:rPr>
                              <m:t>σ</m:t>
                            </m:r>
                          </m:e>
                          <m:sub>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A</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S</m:t>
                            </m:r>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A</m:t>
                            </m:r>
                          </m:sub>
                        </m:sSub>
                        <m:r>
                          <a:rPr lang="en-US" altLang="zh-CN" sz="2400" b="0" i="0" smtClean="0">
                            <a:solidFill>
                              <a:srgbClr val="2121FF"/>
                            </a:solidFill>
                            <a:latin typeface="Cambria Math" panose="02040503050406030204" pitchFamily="18" charset="0"/>
                            <a:ea typeface="微软雅黑" panose="020B0503020204020204" pitchFamily="34" charset="-122"/>
                          </a:rPr>
                          <m:t>(</m:t>
                        </m:r>
                        <m:r>
                          <m:rPr>
                            <m:sty m:val="p"/>
                          </m:rPr>
                          <a:rPr lang="en-US" altLang="zh-CN" sz="2400" b="0" i="0" smtClean="0">
                            <a:solidFill>
                              <a:srgbClr val="2121FF"/>
                            </a:solidFill>
                            <a:latin typeface="Cambria Math" panose="02040503050406030204" pitchFamily="18" charset="0"/>
                            <a:ea typeface="微软雅黑" panose="020B0503020204020204" pitchFamily="34" charset="-122"/>
                          </a:rPr>
                          <m:t>R</m:t>
                        </m:r>
                        <m:r>
                          <a:rPr lang="en-US" altLang="zh-CN" sz="2400" b="0" i="0" smtClean="0">
                            <a:solidFill>
                              <a:srgbClr val="2121FF"/>
                            </a:solidFill>
                            <a:latin typeface="Cambria Math" panose="02040503050406030204" pitchFamily="18" charset="0"/>
                            <a:ea typeface="Cambria Math" panose="02040503050406030204" pitchFamily="18" charset="0"/>
                          </a:rPr>
                          <m:t>×</m:t>
                        </m:r>
                        <m:r>
                          <m:rPr>
                            <m:sty m:val="p"/>
                          </m:rPr>
                          <a:rPr lang="en-US" altLang="zh-CN" sz="2400" b="0" i="0" smtClean="0">
                            <a:solidFill>
                              <a:srgbClr val="2121FF"/>
                            </a:solidFill>
                            <a:latin typeface="Cambria Math" panose="02040503050406030204" pitchFamily="18" charset="0"/>
                            <a:ea typeface="Cambria Math" panose="02040503050406030204" pitchFamily="18" charset="0"/>
                          </a:rPr>
                          <m:t>S</m:t>
                        </m:r>
                        <m:r>
                          <a:rPr lang="en-US" altLang="zh-CN" sz="2400" b="0" i="0" smtClean="0">
                            <a:solidFill>
                              <a:srgbClr val="2121FF"/>
                            </a:solidFill>
                            <a:latin typeface="Cambria Math" panose="02040503050406030204" pitchFamily="18" charset="0"/>
                            <a:ea typeface="微软雅黑" panose="020B0503020204020204" pitchFamily="34" charset="-122"/>
                          </a:rPr>
                          <m:t>)</m:t>
                        </m:r>
                      </m:e>
                    </m:nary>
                  </m:oMath>
                </a14:m>
                <a:endParaRPr lang="zh-CN" altLang="en-US"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其中集合</a:t>
                </a:r>
                <a:r>
                  <a:rPr lang="en-US" altLang="zh-CN" sz="2400" dirty="0">
                    <a:solidFill>
                      <a:srgbClr val="2121FF"/>
                    </a:solidFill>
                    <a:latin typeface="微软雅黑" panose="020B0503020204020204" pitchFamily="34" charset="-122"/>
                    <a:ea typeface="微软雅黑" panose="020B0503020204020204" pitchFamily="34" charset="-122"/>
                  </a:rPr>
                  <a:t>B</a:t>
                </a:r>
                <a:r>
                  <a:rPr lang="zh-CN" altLang="en-US" sz="2400" dirty="0">
                    <a:solidFill>
                      <a:srgbClr val="2121FF"/>
                    </a:solidFill>
                    <a:latin typeface="微软雅黑" panose="020B0503020204020204" pitchFamily="34" charset="-122"/>
                    <a:ea typeface="微软雅黑" panose="020B0503020204020204" pitchFamily="34" charset="-122"/>
                  </a:rPr>
                  <a:t>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属性的并集。</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自然连接是同时从行和列的角度进行运算，是最有用的等值连接。以后若无特殊说明，其连接均指自然连接。</a:t>
                </a:r>
              </a:p>
            </p:txBody>
          </p:sp>
        </mc:Choice>
        <mc:Fallback xmlns="">
          <p:sp>
            <p:nvSpPr>
              <p:cNvPr id="5" name="矩形 4"/>
              <p:cNvSpPr>
                <a:spLocks noRot="1" noChangeAspect="1" noMove="1" noResize="1" noEditPoints="1" noAdjustHandles="1" noChangeArrowheads="1" noChangeShapeType="1" noTextEdit="1"/>
              </p:cNvSpPr>
              <p:nvPr/>
            </p:nvSpPr>
            <p:spPr>
              <a:xfrm>
                <a:off x="1079861" y="421974"/>
                <a:ext cx="10093235" cy="4524315"/>
              </a:xfrm>
              <a:prstGeom prst="rect">
                <a:avLst/>
              </a:prstGeom>
              <a:blipFill rotWithShape="0">
                <a:blip r:embed="rId2"/>
                <a:stretch>
                  <a:fillRect l="-906" r="-302" b="-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86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7" name="表格 76"/>
              <p:cNvGraphicFramePr>
                <a:graphicFrameLocks noGrp="1"/>
              </p:cNvGraphicFramePr>
              <p:nvPr>
                <p:extLst>
                  <p:ext uri="{D42A27DB-BD31-4B8C-83A1-F6EECF244321}">
                    <p14:modId xmlns:p14="http://schemas.microsoft.com/office/powerpoint/2010/main" val="2134323431"/>
                  </p:ext>
                </p:extLst>
              </p:nvPr>
            </p:nvGraphicFramePr>
            <p:xfrm>
              <a:off x="2807063" y="1275793"/>
              <a:ext cx="2649582" cy="1828800"/>
            </p:xfrm>
            <a:graphic>
              <a:graphicData uri="http://schemas.openxmlformats.org/drawingml/2006/table">
                <a:tbl>
                  <a:tblPr firstRow="1" bandRow="1">
                    <a:tableStyleId>{5C22544A-7EE6-4342-B048-85BDC9FD1C3A}</a:tableStyleId>
                  </a:tblPr>
                  <a:tblGrid>
                    <a:gridCol w="883194"/>
                    <a:gridCol w="883194"/>
                    <a:gridCol w="883194"/>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7" name="表格 76"/>
              <p:cNvGraphicFramePr>
                <a:graphicFrameLocks noGrp="1"/>
              </p:cNvGraphicFramePr>
              <p:nvPr>
                <p:extLst>
                  <p:ext uri="{D42A27DB-BD31-4B8C-83A1-F6EECF244321}">
                    <p14:modId xmlns:p14="http://schemas.microsoft.com/office/powerpoint/2010/main" val="2134323431"/>
                  </p:ext>
                </p:extLst>
              </p:nvPr>
            </p:nvGraphicFramePr>
            <p:xfrm>
              <a:off x="2807063" y="1275793"/>
              <a:ext cx="2649582" cy="1828800"/>
            </p:xfrm>
            <a:graphic>
              <a:graphicData uri="http://schemas.openxmlformats.org/drawingml/2006/table">
                <a:tbl>
                  <a:tblPr firstRow="1" bandRow="1">
                    <a:tableStyleId>{5C22544A-7EE6-4342-B048-85BDC9FD1C3A}</a:tableStyleId>
                  </a:tblPr>
                  <a:tblGrid>
                    <a:gridCol w="883194"/>
                    <a:gridCol w="883194"/>
                    <a:gridCol w="883194"/>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108333" r="-201379" b="-3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99315" t="-108333" r="-100000" b="-326667"/>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204918" r="-201379" b="-22131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99315" t="-204918" r="-100000" b="-221311"/>
                          </a:stretch>
                        </a:blipFill>
                      </a:tcPr>
                    </a:tc>
                    <a:tc>
                      <a:txBody>
                        <a:bodyPr/>
                        <a:lstStyle/>
                        <a:p>
                          <a:pPr algn="ctr"/>
                          <a:r>
                            <a:rPr lang="en-US" altLang="zh-CN" dirty="0" smtClean="0">
                              <a:solidFill>
                                <a:srgbClr val="6600FF"/>
                              </a:solidFill>
                            </a:rPr>
                            <a:t>5</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310000" r="-201379" b="-1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99315" t="-310000" r="-100000" b="-125000"/>
                          </a:stretch>
                        </a:blip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t="-410000" r="-201379" b="-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99315" t="-410000" r="-100000" b="-25000"/>
                          </a:stretch>
                        </a:blip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8" name="表格 77"/>
              <p:cNvGraphicFramePr>
                <a:graphicFrameLocks noGrp="1"/>
              </p:cNvGraphicFramePr>
              <p:nvPr>
                <p:extLst>
                  <p:ext uri="{D42A27DB-BD31-4B8C-83A1-F6EECF244321}">
                    <p14:modId xmlns:p14="http://schemas.microsoft.com/office/powerpoint/2010/main" val="2055089851"/>
                  </p:ext>
                </p:extLst>
              </p:nvPr>
            </p:nvGraphicFramePr>
            <p:xfrm>
              <a:off x="6470466" y="1301914"/>
              <a:ext cx="1766388" cy="1828800"/>
            </p:xfrm>
            <a:graphic>
              <a:graphicData uri="http://schemas.openxmlformats.org/drawingml/2006/table">
                <a:tbl>
                  <a:tblPr firstRow="1" bandRow="1">
                    <a:tableStyleId>{5C22544A-7EE6-4342-B048-85BDC9FD1C3A}</a:tableStyleId>
                  </a:tblPr>
                  <a:tblGrid>
                    <a:gridCol w="588796"/>
                    <a:gridCol w="588796"/>
                    <a:gridCol w="588796"/>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8" name="表格 77"/>
              <p:cNvGraphicFramePr>
                <a:graphicFrameLocks noGrp="1"/>
              </p:cNvGraphicFramePr>
              <p:nvPr>
                <p:extLst>
                  <p:ext uri="{D42A27DB-BD31-4B8C-83A1-F6EECF244321}">
                    <p14:modId xmlns:p14="http://schemas.microsoft.com/office/powerpoint/2010/main" val="2055089851"/>
                  </p:ext>
                </p:extLst>
              </p:nvPr>
            </p:nvGraphicFramePr>
            <p:xfrm>
              <a:off x="6470466" y="1301914"/>
              <a:ext cx="1766388" cy="1828800"/>
            </p:xfrm>
            <a:graphic>
              <a:graphicData uri="http://schemas.openxmlformats.org/drawingml/2006/table">
                <a:tbl>
                  <a:tblPr firstRow="1" bandRow="1">
                    <a:tableStyleId>{5C22544A-7EE6-4342-B048-85BDC9FD1C3A}</a:tableStyleId>
                  </a:tblPr>
                  <a:tblGrid>
                    <a:gridCol w="588796"/>
                    <a:gridCol w="588796"/>
                    <a:gridCol w="588796"/>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108333" r="-201031" b="-328333"/>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08333" r="-1031" b="-328333"/>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204918" r="-201031" b="-222951"/>
                          </a:stretch>
                        </a:blipFill>
                      </a:tcPr>
                    </a:tc>
                    <a:tc>
                      <a:txBody>
                        <a:bodyPr/>
                        <a:lstStyle/>
                        <a:p>
                          <a:pPr algn="ctr"/>
                          <a:r>
                            <a:rPr lang="en-US" altLang="zh-CN" dirty="0" smtClean="0">
                              <a:solidFill>
                                <a:srgbClr val="6600FF"/>
                              </a:solidFill>
                            </a:rPr>
                            <a:t>4</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204918" r="-1031" b="-22295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310000" r="-201031" b="-126667"/>
                          </a:stretch>
                        </a:blip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10000" r="-1031" b="-126667"/>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t="-410000" r="-201031" b="-26667"/>
                          </a:stretch>
                        </a:blipFill>
                      </a:tcPr>
                    </a:tc>
                    <a:tc>
                      <a:txBody>
                        <a:bodyPr/>
                        <a:lstStyle/>
                        <a:p>
                          <a:pPr algn="ct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410000" r="-1031" b="-26667"/>
                          </a:stretch>
                        </a:blipFill>
                      </a:tcPr>
                    </a:tc>
                  </a:tr>
                </a:tbl>
              </a:graphicData>
            </a:graphic>
          </p:graphicFrame>
        </mc:Fallback>
      </mc:AlternateContent>
      <p:sp>
        <p:nvSpPr>
          <p:cNvPr id="79" name="文本框 78"/>
          <p:cNvSpPr txBox="1"/>
          <p:nvPr/>
        </p:nvSpPr>
        <p:spPr>
          <a:xfrm>
            <a:off x="2873829" y="766347"/>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smtClean="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470466" y="838710"/>
            <a:ext cx="2821577" cy="374469"/>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关系</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1" name="表格 80"/>
              <p:cNvGraphicFramePr>
                <a:graphicFrameLocks noGrp="1"/>
              </p:cNvGraphicFramePr>
              <p:nvPr>
                <p:extLst>
                  <p:ext uri="{D42A27DB-BD31-4B8C-83A1-F6EECF244321}">
                    <p14:modId xmlns:p14="http://schemas.microsoft.com/office/powerpoint/2010/main" val="3265298017"/>
                  </p:ext>
                </p:extLst>
              </p:nvPr>
            </p:nvGraphicFramePr>
            <p:xfrm>
              <a:off x="4422507" y="3657592"/>
              <a:ext cx="2119668" cy="1463040"/>
            </p:xfrm>
            <a:graphic>
              <a:graphicData uri="http://schemas.openxmlformats.org/drawingml/2006/table">
                <a:tbl>
                  <a:tblPr firstRow="1" bandRow="1">
                    <a:tableStyleId>{5C22544A-7EE6-4342-B048-85BDC9FD1C3A}</a:tableStyleId>
                  </a:tblPr>
                  <a:tblGrid>
                    <a:gridCol w="529917"/>
                    <a:gridCol w="529917"/>
                    <a:gridCol w="529917"/>
                    <a:gridCol w="529917"/>
                  </a:tblGrid>
                  <a:tr h="352974">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𝑎</m:t>
                                    </m:r>
                                  </m:e>
                                  <m:sub>
                                    <m:r>
                                      <a:rPr lang="en-US" altLang="zh-CN" b="0" i="1" smtClean="0">
                                        <a:solidFill>
                                          <a:srgbClr val="6600FF"/>
                                        </a:solidFill>
                                        <a:latin typeface="Cambria Math" panose="02040503050406030204" pitchFamily="18" charset="0"/>
                                      </a:rPr>
                                      <m:t>3</m:t>
                                    </m:r>
                                  </m:sub>
                                </m:sSub>
                              </m:oMath>
                            </m:oMathPara>
                          </a14:m>
                          <a:endParaRPr lang="zh-CN" altLang="en-US" dirty="0">
                            <a:solidFill>
                              <a:srgbClr val="6600FF"/>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𝑏</m:t>
                                    </m:r>
                                  </m:e>
                                  <m:sub>
                                    <m:r>
                                      <a:rPr lang="en-US" altLang="zh-CN" b="0" i="1" smtClean="0">
                                        <a:solidFill>
                                          <a:srgbClr val="6600FF"/>
                                        </a:solidFill>
                                        <a:latin typeface="Cambria Math" panose="02040503050406030204" pitchFamily="18" charset="0"/>
                                      </a:rPr>
                                      <m:t>1</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rgbClr val="6600FF"/>
                                        </a:solidFill>
                                        <a:latin typeface="Cambria Math" panose="02040503050406030204" pitchFamily="18" charset="0"/>
                                      </a:rPr>
                                    </m:ctrlPr>
                                  </m:sSubPr>
                                  <m:e>
                                    <m:r>
                                      <a:rPr lang="en-US" altLang="zh-CN" b="0" i="1" smtClean="0">
                                        <a:solidFill>
                                          <a:srgbClr val="6600FF"/>
                                        </a:solidFill>
                                        <a:latin typeface="Cambria Math" panose="02040503050406030204" pitchFamily="18" charset="0"/>
                                      </a:rPr>
                                      <m:t>𝑑</m:t>
                                    </m:r>
                                  </m:e>
                                  <m:sub>
                                    <m:r>
                                      <a:rPr lang="en-US" altLang="zh-CN" b="0" i="1" smtClean="0">
                                        <a:solidFill>
                                          <a:srgbClr val="6600FF"/>
                                        </a:solidFill>
                                        <a:latin typeface="Cambria Math" panose="02040503050406030204" pitchFamily="18" charset="0"/>
                                      </a:rPr>
                                      <m:t>2</m:t>
                                    </m:r>
                                  </m:sub>
                                </m:sSub>
                              </m:oMath>
                            </m:oMathPara>
                          </a14:m>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81" name="表格 80"/>
              <p:cNvGraphicFramePr>
                <a:graphicFrameLocks noGrp="1"/>
              </p:cNvGraphicFramePr>
              <p:nvPr>
                <p:extLst>
                  <p:ext uri="{D42A27DB-BD31-4B8C-83A1-F6EECF244321}">
                    <p14:modId xmlns:p14="http://schemas.microsoft.com/office/powerpoint/2010/main" val="3265298017"/>
                  </p:ext>
                </p:extLst>
              </p:nvPr>
            </p:nvGraphicFramePr>
            <p:xfrm>
              <a:off x="4422507" y="3657592"/>
              <a:ext cx="2119668" cy="1463040"/>
            </p:xfrm>
            <a:graphic>
              <a:graphicData uri="http://schemas.openxmlformats.org/drawingml/2006/table">
                <a:tbl>
                  <a:tblPr firstRow="1" bandRow="1">
                    <a:tableStyleId>{5C22544A-7EE6-4342-B048-85BDC9FD1C3A}</a:tableStyleId>
                  </a:tblPr>
                  <a:tblGrid>
                    <a:gridCol w="529917"/>
                    <a:gridCol w="529917"/>
                    <a:gridCol w="529917"/>
                    <a:gridCol w="529917"/>
                  </a:tblGrid>
                  <a:tr h="365760">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A</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B</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C</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dirty="0" smtClean="0">
                              <a:solidFill>
                                <a:srgbClr val="6600FF"/>
                              </a:solidFill>
                              <a:latin typeface="微软雅黑" panose="020B0503020204020204" pitchFamily="34" charset="-122"/>
                              <a:ea typeface="微软雅黑" panose="020B0503020204020204" pitchFamily="34" charset="-122"/>
                            </a:rPr>
                            <a:t>D</a:t>
                          </a:r>
                          <a:endParaRPr lang="zh-CN" altLang="en-US" sz="1800" b="0" dirty="0">
                            <a:solidFill>
                              <a:srgbClr val="6600FF"/>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106557" r="-302299"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8864" t="-106557" r="-198864" b="-222951"/>
                          </a:stretch>
                        </a:blipFill>
                      </a:tcPr>
                    </a:tc>
                    <a:tc>
                      <a:txBody>
                        <a:bodyPr/>
                        <a:lstStyle/>
                        <a:p>
                          <a:pPr algn="ctr"/>
                          <a:r>
                            <a:rPr lang="en-US" altLang="zh-CN" dirty="0" smtClean="0">
                              <a:solidFill>
                                <a:srgbClr val="6600FF"/>
                              </a:solidFill>
                            </a:rPr>
                            <a:t>3</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1149" t="-106557" r="-1149" b="-222951"/>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210000" r="-302299" b="-1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8864" t="-210000" r="-198864" b="-126667"/>
                          </a:stretch>
                        </a:blipFill>
                      </a:tcPr>
                    </a:tc>
                    <a:tc>
                      <a:txBody>
                        <a:bodyPr/>
                        <a:lstStyle/>
                        <a:p>
                          <a:pPr algn="ctr"/>
                          <a:r>
                            <a:rPr lang="en-US" altLang="zh-CN" dirty="0" smtClean="0">
                              <a:solidFill>
                                <a:srgbClr val="6600FF"/>
                              </a:solidFill>
                            </a:rPr>
                            <a:t>2</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1149" t="-210000" r="-1149" b="-126667"/>
                          </a:stretch>
                        </a:blipFill>
                      </a:tcPr>
                    </a:tc>
                  </a:tr>
                  <a:tr h="365760">
                    <a:tc>
                      <a:txBody>
                        <a:bodyPr/>
                        <a:lstStyle/>
                        <a:p>
                          <a:endParaRPr lang="zh-CN"/>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10000" r="-302299" b="-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98864" t="-310000" r="-198864" b="-2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6600FF"/>
                              </a:solidFill>
                            </a:rPr>
                            <a:t>8</a:t>
                          </a:r>
                          <a:endParaRPr lang="zh-CN" altLang="en-US" dirty="0">
                            <a:solidFill>
                              <a:srgbClr val="66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1149" t="-310000" r="-1149" b="-26667"/>
                          </a:stretch>
                        </a:blipFill>
                      </a:tcPr>
                    </a:tc>
                  </a:tr>
                </a:tbl>
              </a:graphicData>
            </a:graphic>
          </p:graphicFrame>
        </mc:Fallback>
      </mc:AlternateContent>
      <p:sp>
        <p:nvSpPr>
          <p:cNvPr id="82" name="文本框 81"/>
          <p:cNvSpPr txBox="1"/>
          <p:nvPr/>
        </p:nvSpPr>
        <p:spPr>
          <a:xfrm>
            <a:off x="4324534" y="3210760"/>
            <a:ext cx="2821577" cy="369332"/>
          </a:xfrm>
          <a:prstGeom prst="rect">
            <a:avLst/>
          </a:prstGeom>
          <a:noFill/>
        </p:spPr>
        <p:txBody>
          <a:bodyPr wrap="square" rtlCol="0">
            <a:spAutoFit/>
          </a:bodyPr>
          <a:lstStyle/>
          <a:p>
            <a:pPr algn="ctr"/>
            <a:r>
              <a:rPr lang="zh-CN" altLang="en-US" dirty="0" smtClean="0">
                <a:solidFill>
                  <a:srgbClr val="FF0000"/>
                </a:solidFill>
                <a:latin typeface="微软雅黑" panose="020B0503020204020204" pitchFamily="34" charset="-122"/>
                <a:ea typeface="微软雅黑" panose="020B0503020204020204" pitchFamily="34" charset="-122"/>
              </a:rPr>
              <a:t>自然连接运算结果</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30947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32114" y="369965"/>
            <a:ext cx="10049691" cy="4524315"/>
          </a:xfrm>
          <a:prstGeom prst="rect">
            <a:avLst/>
          </a:prstGeom>
        </p:spPr>
        <p:txBody>
          <a:bodyPr wrap="square">
            <a:spAutoFit/>
          </a:bodyPr>
          <a:lstStyle/>
          <a:p>
            <a:pPr>
              <a:lnSpc>
                <a:spcPct val="150000"/>
              </a:lnSpc>
              <a:spcBef>
                <a:spcPct val="0"/>
              </a:spcBef>
            </a:pPr>
            <a:r>
              <a:rPr lang="zh-CN" altLang="en-US" sz="2400" dirty="0">
                <a:solidFill>
                  <a:srgbClr val="D215FF"/>
                </a:solidFill>
                <a:latin typeface="微软雅黑" panose="020B0503020204020204" pitchFamily="34" charset="-122"/>
                <a:ea typeface="微软雅黑" panose="020B0503020204020204" pitchFamily="34" charset="-122"/>
              </a:rPr>
              <a:t>除法运算(</a:t>
            </a:r>
            <a:r>
              <a:rPr lang="en-US" altLang="zh-CN" sz="2400" dirty="0">
                <a:solidFill>
                  <a:srgbClr val="D215FF"/>
                </a:solidFill>
                <a:latin typeface="微软雅黑" panose="020B0503020204020204" pitchFamily="34" charset="-122"/>
                <a:ea typeface="微软雅黑" panose="020B0503020204020204" pitchFamily="34" charset="-122"/>
              </a:rPr>
              <a:t>Division)</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设关系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的度数分别为</a:t>
            </a:r>
            <a:r>
              <a:rPr lang="en-US" altLang="zh-CN" sz="24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m(n</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0)，</a:t>
            </a:r>
            <a:r>
              <a:rPr lang="zh-CN" altLang="en-US" sz="2400" dirty="0">
                <a:solidFill>
                  <a:srgbClr val="2121FF"/>
                </a:solidFill>
                <a:latin typeface="微软雅黑" panose="020B0503020204020204" pitchFamily="34" charset="-122"/>
                <a:ea typeface="微软雅黑" panose="020B0503020204020204" pitchFamily="34" charset="-122"/>
              </a:rPr>
              <a:t>那么</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是一个度数为(</a:t>
            </a:r>
            <a:r>
              <a:rPr lang="en-US" altLang="zh-CN" sz="2400" dirty="0" err="1">
                <a:solidFill>
                  <a:srgbClr val="2121FF"/>
                </a:solidFill>
                <a:latin typeface="微软雅黑" panose="020B0503020204020204" pitchFamily="34" charset="-122"/>
                <a:ea typeface="微软雅黑" panose="020B0503020204020204" pitchFamily="34" charset="-122"/>
              </a:rPr>
              <a:t>n</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的关系，它满足下列条件：</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中的每个元组</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与</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中每个元组</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所组成的元组(</a:t>
            </a:r>
            <a:r>
              <a:rPr lang="en-US" altLang="zh-CN" sz="2400" dirty="0" err="1">
                <a:solidFill>
                  <a:srgbClr val="2121FF"/>
                </a:solidFill>
                <a:latin typeface="微软雅黑" panose="020B0503020204020204" pitchFamily="34" charset="-122"/>
                <a:ea typeface="微软雅黑" panose="020B0503020204020204" pitchFamily="34" charset="-122"/>
              </a:rPr>
              <a:t>t,u</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必在关系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中。为叙述方便起见，我们假设</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的属性为</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中的后</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个属性，则</a:t>
            </a:r>
            <a:r>
              <a:rPr lang="en-US" altLang="zh-CN" sz="2400" dirty="0">
                <a:solidFill>
                  <a:srgbClr val="2121FF"/>
                </a:solidFill>
                <a:latin typeface="微软雅黑" panose="020B0503020204020204" pitchFamily="34" charset="-122"/>
                <a:ea typeface="微软雅黑" panose="020B0503020204020204" pitchFamily="34" charset="-122"/>
              </a:rPr>
              <a:t>R÷S</a:t>
            </a:r>
            <a:r>
              <a:rPr lang="zh-CN" altLang="en-US" sz="2400" dirty="0">
                <a:solidFill>
                  <a:srgbClr val="2121FF"/>
                </a:solidFill>
                <a:latin typeface="微软雅黑" panose="020B0503020204020204" pitchFamily="34" charset="-122"/>
                <a:ea typeface="微软雅黑" panose="020B0503020204020204" pitchFamily="34" charset="-122"/>
              </a:rPr>
              <a:t>的具体计算过程如下：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2121FF"/>
                </a:solidFill>
                <a:latin typeface="微软雅黑" panose="020B0503020204020204" pitchFamily="34" charset="-122"/>
                <a:ea typeface="微软雅黑" panose="020B0503020204020204" pitchFamily="34" charset="-122"/>
              </a:rPr>
              <a:t>1,2,…,n-m</a:t>
            </a:r>
            <a:r>
              <a:rPr lang="en-US" altLang="zh-CN" sz="2400" dirty="0">
                <a:solidFill>
                  <a:srgbClr val="2121FF"/>
                </a:solidFill>
                <a:latin typeface="微软雅黑" panose="020B0503020204020204" pitchFamily="34" charset="-122"/>
                <a:ea typeface="微软雅黑" panose="020B0503020204020204" pitchFamily="34" charset="-122"/>
              </a:rPr>
              <a:t>(R)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W＝(T×S)</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R      (</a:t>
            </a:r>
            <a:r>
              <a:rPr lang="zh-CN" altLang="en-US" sz="2400" dirty="0">
                <a:solidFill>
                  <a:srgbClr val="2121FF"/>
                </a:solidFill>
                <a:latin typeface="微软雅黑" panose="020B0503020204020204" pitchFamily="34" charset="-122"/>
                <a:ea typeface="微软雅黑" panose="020B0503020204020204" pitchFamily="34" charset="-122"/>
              </a:rPr>
              <a:t>即计算</a:t>
            </a:r>
            <a:r>
              <a:rPr lang="en-US" altLang="zh-CN" sz="2400" dirty="0">
                <a:solidFill>
                  <a:srgbClr val="2121FF"/>
                </a:solidFill>
                <a:latin typeface="微软雅黑" panose="020B0503020204020204" pitchFamily="34" charset="-122"/>
                <a:ea typeface="微软雅黑" panose="020B0503020204020204" pitchFamily="34" charset="-122"/>
              </a:rPr>
              <a:t>T×S</a:t>
            </a:r>
            <a:r>
              <a:rPr lang="zh-CN" altLang="en-US" sz="2400" dirty="0">
                <a:solidFill>
                  <a:srgbClr val="2121FF"/>
                </a:solidFill>
                <a:latin typeface="微软雅黑" panose="020B0503020204020204" pitchFamily="34" charset="-122"/>
                <a:ea typeface="微软雅黑" panose="020B0503020204020204" pitchFamily="34" charset="-122"/>
              </a:rPr>
              <a:t>中但不在</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中的元组)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3</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V＝</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2121FF"/>
                </a:solidFill>
                <a:latin typeface="微软雅黑" panose="020B0503020204020204" pitchFamily="34" charset="-122"/>
                <a:ea typeface="微软雅黑" panose="020B0503020204020204" pitchFamily="34" charset="-122"/>
              </a:rPr>
              <a:t>1,2,…,n-m</a:t>
            </a:r>
            <a:r>
              <a:rPr lang="en-US" altLang="zh-CN" sz="2400" dirty="0">
                <a:solidFill>
                  <a:srgbClr val="2121FF"/>
                </a:solidFill>
                <a:latin typeface="微软雅黑" panose="020B0503020204020204" pitchFamily="34" charset="-122"/>
                <a:ea typeface="微软雅黑" panose="020B0503020204020204" pitchFamily="34" charset="-122"/>
              </a:rPr>
              <a:t>(W) </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4</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R÷S＝T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V</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90648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7611" y="552014"/>
            <a:ext cx="10328365" cy="2308324"/>
          </a:xfrm>
          <a:prstGeom prst="rect">
            <a:avLst/>
          </a:prstGeom>
        </p:spPr>
        <p:txBody>
          <a:bodyPr wrap="square">
            <a:spAutoFit/>
          </a:bodyPr>
          <a:lstStyle/>
          <a:p>
            <a:pPr algn="just">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3.3 关系演算 </a:t>
            </a:r>
            <a:endParaRPr lang="en-US" altLang="zh-CN" sz="2400" dirty="0">
              <a:solidFill>
                <a:srgbClr val="D215FF"/>
              </a:solidFill>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3.3.1  元组关系演算</a:t>
            </a:r>
          </a:p>
          <a:p>
            <a:pPr algn="just">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3.3.2  域关系演算</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3.3.3  关系运算的安全限制 </a:t>
            </a:r>
          </a:p>
        </p:txBody>
      </p:sp>
    </p:spTree>
    <p:extLst>
      <p:ext uri="{BB962C8B-B14F-4D97-AF65-F5344CB8AC3E}">
        <p14:creationId xmlns:p14="http://schemas.microsoft.com/office/powerpoint/2010/main" val="2305136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2978334" y="4841966"/>
            <a:ext cx="6019800" cy="1752600"/>
            <a:chOff x="-3" y="-3"/>
            <a:chExt cx="1704" cy="1270"/>
          </a:xfrm>
        </p:grpSpPr>
        <p:grpSp>
          <p:nvGrpSpPr>
            <p:cNvPr id="5" name="Group 34"/>
            <p:cNvGrpSpPr>
              <a:grpSpLocks/>
            </p:cNvGrpSpPr>
            <p:nvPr/>
          </p:nvGrpSpPr>
          <p:grpSpPr bwMode="auto">
            <a:xfrm>
              <a:off x="0" y="0"/>
              <a:ext cx="1698" cy="1264"/>
              <a:chOff x="0" y="0"/>
              <a:chExt cx="1698" cy="1264"/>
            </a:xfrm>
          </p:grpSpPr>
          <p:grpSp>
            <p:nvGrpSpPr>
              <p:cNvPr id="7" name="Group 15"/>
              <p:cNvGrpSpPr>
                <a:grpSpLocks/>
              </p:cNvGrpSpPr>
              <p:nvPr/>
            </p:nvGrpSpPr>
            <p:grpSpPr bwMode="auto">
              <a:xfrm>
                <a:off x="0" y="0"/>
                <a:ext cx="285" cy="460"/>
                <a:chOff x="0" y="0"/>
                <a:chExt cx="285" cy="460"/>
              </a:xfrm>
            </p:grpSpPr>
            <p:sp>
              <p:nvSpPr>
                <p:cNvPr id="35" name="Rectangle 4"/>
                <p:cNvSpPr>
                  <a:spLocks noChangeArrowheads="1"/>
                </p:cNvSpPr>
                <p:nvPr/>
              </p:nvSpPr>
              <p:spPr bwMode="auto">
                <a:xfrm>
                  <a:off x="43" y="102"/>
                  <a:ext cx="1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smtClean="0">
                      <a:solidFill>
                        <a:srgbClr val="2121FF"/>
                      </a:solidFill>
                      <a:latin typeface="微软雅黑" panose="020B0503020204020204" pitchFamily="34" charset="-122"/>
                      <a:ea typeface="微软雅黑" panose="020B0503020204020204" pitchFamily="34" charset="-122"/>
                    </a:rPr>
                    <a:t>Sno</a:t>
                  </a:r>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36" name="Rectangle 14"/>
                <p:cNvSpPr>
                  <a:spLocks noChangeArrowheads="1"/>
                </p:cNvSpPr>
                <p:nvPr/>
              </p:nvSpPr>
              <p:spPr bwMode="auto">
                <a:xfrm>
                  <a:off x="0" y="0"/>
                  <a:ext cx="28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8" name="Group 17"/>
              <p:cNvGrpSpPr>
                <a:grpSpLocks/>
              </p:cNvGrpSpPr>
              <p:nvPr/>
            </p:nvGrpSpPr>
            <p:grpSpPr bwMode="auto">
              <a:xfrm>
                <a:off x="285" y="0"/>
                <a:ext cx="404" cy="460"/>
                <a:chOff x="285" y="0"/>
                <a:chExt cx="404" cy="460"/>
              </a:xfrm>
            </p:grpSpPr>
            <p:sp>
              <p:nvSpPr>
                <p:cNvPr id="33" name="Rectangle 5"/>
                <p:cNvSpPr>
                  <a:spLocks noChangeArrowheads="1"/>
                </p:cNvSpPr>
                <p:nvPr/>
              </p:nvSpPr>
              <p:spPr bwMode="auto">
                <a:xfrm>
                  <a:off x="328" y="102"/>
                  <a:ext cx="31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2121FF"/>
                      </a:solidFill>
                      <a:latin typeface="微软雅黑" panose="020B0503020204020204" pitchFamily="34" charset="-122"/>
                      <a:ea typeface="微软雅黑" panose="020B0503020204020204" pitchFamily="34" charset="-122"/>
                    </a:rPr>
                    <a:t>Sname</a:t>
                  </a:r>
                  <a:endParaRPr lang="en-US" altLang="zh-CN" dirty="0">
                    <a:solidFill>
                      <a:srgbClr val="2121FF"/>
                    </a:solidFill>
                    <a:latin typeface="微软雅黑" panose="020B0503020204020204" pitchFamily="34" charset="-122"/>
                    <a:ea typeface="微软雅黑" panose="020B0503020204020204" pitchFamily="34" charset="-122"/>
                  </a:endParaRPr>
                </a:p>
                <a:p>
                  <a:pPr algn="ct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34" name="Rectangle 16"/>
                <p:cNvSpPr>
                  <a:spLocks noChangeArrowheads="1"/>
                </p:cNvSpPr>
                <p:nvPr/>
              </p:nvSpPr>
              <p:spPr bwMode="auto">
                <a:xfrm>
                  <a:off x="285" y="0"/>
                  <a:ext cx="40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9" name="Group 19"/>
              <p:cNvGrpSpPr>
                <a:grpSpLocks/>
              </p:cNvGrpSpPr>
              <p:nvPr/>
            </p:nvGrpSpPr>
            <p:grpSpPr bwMode="auto">
              <a:xfrm>
                <a:off x="689" y="0"/>
                <a:ext cx="309" cy="460"/>
                <a:chOff x="689" y="0"/>
                <a:chExt cx="309" cy="460"/>
              </a:xfrm>
            </p:grpSpPr>
            <p:sp>
              <p:nvSpPr>
                <p:cNvPr id="31" name="Rectangle 6"/>
                <p:cNvSpPr>
                  <a:spLocks noChangeArrowheads="1"/>
                </p:cNvSpPr>
                <p:nvPr/>
              </p:nvSpPr>
              <p:spPr bwMode="auto">
                <a:xfrm>
                  <a:off x="732" y="102"/>
                  <a:ext cx="22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smtClean="0">
                      <a:solidFill>
                        <a:srgbClr val="2121FF"/>
                      </a:solidFill>
                      <a:latin typeface="微软雅黑" panose="020B0503020204020204" pitchFamily="34" charset="-122"/>
                      <a:ea typeface="微软雅黑" panose="020B0503020204020204" pitchFamily="34" charset="-122"/>
                    </a:rPr>
                    <a:t>Ssex</a:t>
                  </a:r>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32" name="Rectangle 18"/>
                <p:cNvSpPr>
                  <a:spLocks noChangeArrowheads="1"/>
                </p:cNvSpPr>
                <p:nvPr/>
              </p:nvSpPr>
              <p:spPr bwMode="auto">
                <a:xfrm>
                  <a:off x="689" y="0"/>
                  <a:ext cx="3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0" name="Group 21"/>
              <p:cNvGrpSpPr>
                <a:grpSpLocks/>
              </p:cNvGrpSpPr>
              <p:nvPr/>
            </p:nvGrpSpPr>
            <p:grpSpPr bwMode="auto">
              <a:xfrm>
                <a:off x="998" y="0"/>
                <a:ext cx="312" cy="460"/>
                <a:chOff x="998" y="0"/>
                <a:chExt cx="312" cy="460"/>
              </a:xfrm>
            </p:grpSpPr>
            <p:sp>
              <p:nvSpPr>
                <p:cNvPr id="29" name="Rectangle 7"/>
                <p:cNvSpPr>
                  <a:spLocks noChangeArrowheads="1"/>
                </p:cNvSpPr>
                <p:nvPr/>
              </p:nvSpPr>
              <p:spPr bwMode="auto">
                <a:xfrm>
                  <a:off x="1041" y="102"/>
                  <a:ext cx="22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2121FF"/>
                      </a:solidFill>
                      <a:latin typeface="微软雅黑" panose="020B0503020204020204" pitchFamily="34" charset="-122"/>
                      <a:ea typeface="微软雅黑" panose="020B0503020204020204" pitchFamily="34" charset="-122"/>
                    </a:rPr>
                    <a:t>Sage</a:t>
                  </a:r>
                </a:p>
                <a:p>
                  <a:pPr algn="ct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30" name="Rectangle 20"/>
                <p:cNvSpPr>
                  <a:spLocks noChangeArrowheads="1"/>
                </p:cNvSpPr>
                <p:nvPr/>
              </p:nvSpPr>
              <p:spPr bwMode="auto">
                <a:xfrm>
                  <a:off x="998" y="0"/>
                  <a:ext cx="31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1" name="Group 23"/>
              <p:cNvGrpSpPr>
                <a:grpSpLocks/>
              </p:cNvGrpSpPr>
              <p:nvPr/>
            </p:nvGrpSpPr>
            <p:grpSpPr bwMode="auto">
              <a:xfrm>
                <a:off x="1310" y="0"/>
                <a:ext cx="388" cy="460"/>
                <a:chOff x="1310" y="0"/>
                <a:chExt cx="388" cy="460"/>
              </a:xfrm>
            </p:grpSpPr>
            <p:sp>
              <p:nvSpPr>
                <p:cNvPr id="27" name="Rectangle 8"/>
                <p:cNvSpPr>
                  <a:spLocks noChangeArrowheads="1"/>
                </p:cNvSpPr>
                <p:nvPr/>
              </p:nvSpPr>
              <p:spPr bwMode="auto">
                <a:xfrm>
                  <a:off x="1353" y="102"/>
                  <a:ext cx="3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2121FF"/>
                      </a:solidFill>
                      <a:latin typeface="微软雅黑" panose="020B0503020204020204" pitchFamily="34" charset="-122"/>
                      <a:ea typeface="微软雅黑" panose="020B0503020204020204" pitchFamily="34" charset="-122"/>
                    </a:rPr>
                    <a:t>Sdept</a:t>
                  </a:r>
                  <a:endParaRPr lang="en-US" altLang="zh-CN" dirty="0">
                    <a:solidFill>
                      <a:srgbClr val="2121FF"/>
                    </a:solidFill>
                    <a:latin typeface="微软雅黑" panose="020B0503020204020204" pitchFamily="34" charset="-122"/>
                    <a:ea typeface="微软雅黑" panose="020B0503020204020204" pitchFamily="34" charset="-122"/>
                  </a:endParaRPr>
                </a:p>
                <a:p>
                  <a:pPr algn="ct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28" name="Rectangle 22"/>
                <p:cNvSpPr>
                  <a:spLocks noChangeArrowheads="1"/>
                </p:cNvSpPr>
                <p:nvPr/>
              </p:nvSpPr>
              <p:spPr bwMode="auto">
                <a:xfrm>
                  <a:off x="1310" y="0"/>
                  <a:ext cx="38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2" name="Group 25"/>
              <p:cNvGrpSpPr>
                <a:grpSpLocks/>
              </p:cNvGrpSpPr>
              <p:nvPr/>
            </p:nvGrpSpPr>
            <p:grpSpPr bwMode="auto">
              <a:xfrm>
                <a:off x="0" y="460"/>
                <a:ext cx="285" cy="804"/>
                <a:chOff x="0" y="460"/>
                <a:chExt cx="285" cy="804"/>
              </a:xfrm>
            </p:grpSpPr>
            <p:sp>
              <p:nvSpPr>
                <p:cNvPr id="25" name="Rectangle 9"/>
                <p:cNvSpPr>
                  <a:spLocks noChangeArrowheads="1"/>
                </p:cNvSpPr>
                <p:nvPr/>
              </p:nvSpPr>
              <p:spPr bwMode="auto">
                <a:xfrm>
                  <a:off x="43" y="555"/>
                  <a:ext cx="199"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2121FF"/>
                      </a:solidFill>
                      <a:latin typeface="微软雅黑" panose="020B0503020204020204" pitchFamily="34" charset="-122"/>
                      <a:ea typeface="微软雅黑" panose="020B0503020204020204" pitchFamily="34" charset="-122"/>
                    </a:rPr>
                    <a:t>S04</a:t>
                  </a:r>
                </a:p>
                <a:p>
                  <a:pPr algn="ctr" eaLnBrk="0" hangingPunct="0"/>
                  <a:r>
                    <a:rPr lang="en-US" altLang="zh-CN" dirty="0">
                      <a:solidFill>
                        <a:srgbClr val="2121FF"/>
                      </a:solidFill>
                      <a:latin typeface="微软雅黑" panose="020B0503020204020204" pitchFamily="34" charset="-122"/>
                      <a:ea typeface="微软雅黑" panose="020B0503020204020204" pitchFamily="34" charset="-122"/>
                    </a:rPr>
                    <a:t>S05</a:t>
                  </a:r>
                </a:p>
                <a:p>
                  <a:pPr algn="ctr" eaLnBrk="0" hangingPunct="0"/>
                  <a:r>
                    <a:rPr lang="en-US" altLang="zh-CN" dirty="0">
                      <a:solidFill>
                        <a:srgbClr val="2121FF"/>
                      </a:solidFill>
                      <a:latin typeface="微软雅黑" panose="020B0503020204020204" pitchFamily="34" charset="-122"/>
                      <a:ea typeface="微软雅黑" panose="020B0503020204020204" pitchFamily="34" charset="-122"/>
                    </a:rPr>
                    <a:t>S06</a:t>
                  </a:r>
                </a:p>
                <a:p>
                  <a:pPr algn="ct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0" y="460"/>
                  <a:ext cx="28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3" name="Group 27"/>
              <p:cNvGrpSpPr>
                <a:grpSpLocks/>
              </p:cNvGrpSpPr>
              <p:nvPr/>
            </p:nvGrpSpPr>
            <p:grpSpPr bwMode="auto">
              <a:xfrm>
                <a:off x="285" y="460"/>
                <a:ext cx="404" cy="804"/>
                <a:chOff x="285" y="460"/>
                <a:chExt cx="404" cy="804"/>
              </a:xfrm>
            </p:grpSpPr>
            <p:sp>
              <p:nvSpPr>
                <p:cNvPr id="23" name="Rectangle 10"/>
                <p:cNvSpPr>
                  <a:spLocks noChangeArrowheads="1"/>
                </p:cNvSpPr>
                <p:nvPr/>
              </p:nvSpPr>
              <p:spPr bwMode="auto">
                <a:xfrm>
                  <a:off x="328" y="555"/>
                  <a:ext cx="318"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2121FF"/>
                      </a:solidFill>
                      <a:latin typeface="微软雅黑" panose="020B0503020204020204" pitchFamily="34" charset="-122"/>
                      <a:ea typeface="微软雅黑" panose="020B0503020204020204" pitchFamily="34" charset="-122"/>
                    </a:rPr>
                    <a:t>李伟</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黄河</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长江</a:t>
                  </a:r>
                </a:p>
                <a:p>
                  <a:pPr algn="ctr" eaLnBrk="0" hangingPunct="0"/>
                  <a:endParaRPr lang="zh-CN" altLang="en-US" dirty="0">
                    <a:solidFill>
                      <a:srgbClr val="2121FF"/>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285" y="460"/>
                  <a:ext cx="404"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4" name="Group 29"/>
              <p:cNvGrpSpPr>
                <a:grpSpLocks/>
              </p:cNvGrpSpPr>
              <p:nvPr/>
            </p:nvGrpSpPr>
            <p:grpSpPr bwMode="auto">
              <a:xfrm>
                <a:off x="689" y="460"/>
                <a:ext cx="309" cy="804"/>
                <a:chOff x="689" y="460"/>
                <a:chExt cx="309" cy="804"/>
              </a:xfrm>
            </p:grpSpPr>
            <p:sp>
              <p:nvSpPr>
                <p:cNvPr id="21" name="Rectangle 11"/>
                <p:cNvSpPr>
                  <a:spLocks noChangeArrowheads="1"/>
                </p:cNvSpPr>
                <p:nvPr/>
              </p:nvSpPr>
              <p:spPr bwMode="auto">
                <a:xfrm>
                  <a:off x="732" y="555"/>
                  <a:ext cx="223"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2121FF"/>
                      </a:solidFill>
                      <a:latin typeface="微软雅黑" panose="020B0503020204020204" pitchFamily="34" charset="-122"/>
                      <a:ea typeface="微软雅黑" panose="020B0503020204020204" pitchFamily="34" charset="-122"/>
                    </a:rPr>
                    <a:t>男</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男</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男</a:t>
                  </a:r>
                </a:p>
                <a:p>
                  <a:pPr algn="ctr" eaLnBrk="0" hangingPunct="0"/>
                  <a:endParaRPr lang="zh-CN" altLang="en-US" dirty="0">
                    <a:solidFill>
                      <a:srgbClr val="2121FF"/>
                    </a:solidFill>
                    <a:latin typeface="微软雅黑" panose="020B0503020204020204" pitchFamily="34" charset="-122"/>
                    <a:ea typeface="微软雅黑" panose="020B0503020204020204" pitchFamily="34" charset="-122"/>
                  </a:endParaRPr>
                </a:p>
              </p:txBody>
            </p:sp>
            <p:sp>
              <p:nvSpPr>
                <p:cNvPr id="22" name="Rectangle 28"/>
                <p:cNvSpPr>
                  <a:spLocks noChangeArrowheads="1"/>
                </p:cNvSpPr>
                <p:nvPr/>
              </p:nvSpPr>
              <p:spPr bwMode="auto">
                <a:xfrm>
                  <a:off x="689" y="460"/>
                  <a:ext cx="30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5" name="Group 31"/>
              <p:cNvGrpSpPr>
                <a:grpSpLocks/>
              </p:cNvGrpSpPr>
              <p:nvPr/>
            </p:nvGrpSpPr>
            <p:grpSpPr bwMode="auto">
              <a:xfrm>
                <a:off x="998" y="460"/>
                <a:ext cx="312" cy="804"/>
                <a:chOff x="998" y="460"/>
                <a:chExt cx="312" cy="804"/>
              </a:xfrm>
            </p:grpSpPr>
            <p:sp>
              <p:nvSpPr>
                <p:cNvPr id="19" name="Rectangle 12"/>
                <p:cNvSpPr>
                  <a:spLocks noChangeArrowheads="1"/>
                </p:cNvSpPr>
                <p:nvPr/>
              </p:nvSpPr>
              <p:spPr bwMode="auto">
                <a:xfrm>
                  <a:off x="1041" y="555"/>
                  <a:ext cx="226"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2121FF"/>
                      </a:solidFill>
                      <a:latin typeface="微软雅黑" panose="020B0503020204020204" pitchFamily="34" charset="-122"/>
                      <a:ea typeface="微软雅黑" panose="020B0503020204020204" pitchFamily="34" charset="-122"/>
                    </a:rPr>
                    <a:t>19</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18</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20</a:t>
                  </a:r>
                </a:p>
                <a:p>
                  <a:pPr algn="ctr" eaLnBrk="0" hangingPunct="0"/>
                  <a:endParaRPr lang="zh-CN" altLang="en-US" dirty="0">
                    <a:solidFill>
                      <a:srgbClr val="2121FF"/>
                    </a:solidFill>
                    <a:latin typeface="微软雅黑" panose="020B0503020204020204" pitchFamily="34" charset="-122"/>
                    <a:ea typeface="微软雅黑" panose="020B0503020204020204" pitchFamily="34" charset="-122"/>
                  </a:endParaRPr>
                </a:p>
              </p:txBody>
            </p:sp>
            <p:sp>
              <p:nvSpPr>
                <p:cNvPr id="20" name="Rectangle 30"/>
                <p:cNvSpPr>
                  <a:spLocks noChangeArrowheads="1"/>
                </p:cNvSpPr>
                <p:nvPr/>
              </p:nvSpPr>
              <p:spPr bwMode="auto">
                <a:xfrm>
                  <a:off x="998" y="460"/>
                  <a:ext cx="31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6" name="Group 33"/>
              <p:cNvGrpSpPr>
                <a:grpSpLocks/>
              </p:cNvGrpSpPr>
              <p:nvPr/>
            </p:nvGrpSpPr>
            <p:grpSpPr bwMode="auto">
              <a:xfrm>
                <a:off x="1310" y="460"/>
                <a:ext cx="388" cy="804"/>
                <a:chOff x="1310" y="460"/>
                <a:chExt cx="388" cy="804"/>
              </a:xfrm>
            </p:grpSpPr>
            <p:sp>
              <p:nvSpPr>
                <p:cNvPr id="17" name="Rectangle 13"/>
                <p:cNvSpPr>
                  <a:spLocks noChangeArrowheads="1"/>
                </p:cNvSpPr>
                <p:nvPr/>
              </p:nvSpPr>
              <p:spPr bwMode="auto">
                <a:xfrm>
                  <a:off x="1353" y="555"/>
                  <a:ext cx="302"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2121FF"/>
                      </a:solidFill>
                      <a:latin typeface="微软雅黑" panose="020B0503020204020204" pitchFamily="34" charset="-122"/>
                      <a:ea typeface="微软雅黑" panose="020B0503020204020204" pitchFamily="34" charset="-122"/>
                    </a:rPr>
                    <a:t>数学</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数学</a:t>
                  </a:r>
                </a:p>
                <a:p>
                  <a:pPr algn="ctr" eaLnBrk="0" hangingPunct="0"/>
                  <a:r>
                    <a:rPr lang="zh-CN" altLang="en-US" dirty="0">
                      <a:solidFill>
                        <a:srgbClr val="2121FF"/>
                      </a:solidFill>
                      <a:latin typeface="微软雅黑" panose="020B0503020204020204" pitchFamily="34" charset="-122"/>
                      <a:ea typeface="微软雅黑" panose="020B0503020204020204" pitchFamily="34" charset="-122"/>
                    </a:rPr>
                    <a:t>数学</a:t>
                  </a:r>
                </a:p>
                <a:p>
                  <a:pPr algn="ctr" eaLnBrk="0" hangingPunct="0"/>
                  <a:endParaRPr lang="zh-CN" altLang="en-US" dirty="0">
                    <a:solidFill>
                      <a:srgbClr val="2121FF"/>
                    </a:solidFill>
                    <a:latin typeface="微软雅黑" panose="020B0503020204020204" pitchFamily="34" charset="-122"/>
                    <a:ea typeface="微软雅黑" panose="020B0503020204020204" pitchFamily="34" charset="-122"/>
                  </a:endParaRPr>
                </a:p>
              </p:txBody>
            </p:sp>
            <p:sp>
              <p:nvSpPr>
                <p:cNvPr id="18" name="Rectangle 32"/>
                <p:cNvSpPr>
                  <a:spLocks noChangeArrowheads="1"/>
                </p:cNvSpPr>
                <p:nvPr/>
              </p:nvSpPr>
              <p:spPr bwMode="auto">
                <a:xfrm>
                  <a:off x="1310" y="460"/>
                  <a:ext cx="388"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6" name="Rectangle 35"/>
            <p:cNvSpPr>
              <a:spLocks noChangeArrowheads="1"/>
            </p:cNvSpPr>
            <p:nvPr/>
          </p:nvSpPr>
          <p:spPr bwMode="auto">
            <a:xfrm>
              <a:off x="-3" y="-3"/>
              <a:ext cx="1704" cy="127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37" name="矩形 36"/>
          <p:cNvSpPr/>
          <p:nvPr/>
        </p:nvSpPr>
        <p:spPr>
          <a:xfrm>
            <a:off x="1271451" y="200550"/>
            <a:ext cx="9779725" cy="4524315"/>
          </a:xfrm>
          <a:prstGeom prst="rect">
            <a:avLst/>
          </a:prstGeom>
        </p:spPr>
        <p:txBody>
          <a:bodyPr wrap="square">
            <a:spAutoFit/>
          </a:bodyPr>
          <a:lstStyle/>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3.3.1 </a:t>
            </a:r>
            <a:r>
              <a:rPr lang="zh-CN" altLang="en-US" sz="2400" dirty="0">
                <a:solidFill>
                  <a:srgbClr val="D215FF"/>
                </a:solidFill>
                <a:latin typeface="微软雅黑" panose="020B0503020204020204" pitchFamily="34" charset="-122"/>
                <a:ea typeface="微软雅黑" panose="020B0503020204020204" pitchFamily="34" charset="-122"/>
              </a:rPr>
              <a:t>元组关系演算</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1. </a:t>
            </a:r>
            <a:r>
              <a:rPr lang="zh-CN" altLang="en-US" sz="2400" dirty="0">
                <a:solidFill>
                  <a:srgbClr val="D215FF"/>
                </a:solidFill>
                <a:latin typeface="微软雅黑" panose="020B0503020204020204" pitchFamily="34" charset="-122"/>
                <a:ea typeface="微软雅黑" panose="020B0503020204020204" pitchFamily="34" charset="-122"/>
              </a:rPr>
              <a:t>元组关系演算表达式</a:t>
            </a:r>
            <a:r>
              <a:rPr lang="zh-CN" altLang="en-US" sz="2400" dirty="0">
                <a:solidFill>
                  <a:srgbClr val="2121FF"/>
                </a:solidFill>
                <a:latin typeface="微软雅黑" panose="020B0503020204020204" pitchFamily="34" charset="-122"/>
                <a:ea typeface="微软雅黑" panose="020B0503020204020204" pitchFamily="34" charset="-122"/>
              </a:rPr>
              <a:t>：表达式的一般形式为</a:t>
            </a:r>
            <a:r>
              <a:rPr lang="zh-CN" altLang="en-US" sz="2400" dirty="0">
                <a:solidFill>
                  <a:srgbClr val="D215FF"/>
                </a:solidFill>
                <a:latin typeface="微软雅黑" panose="020B0503020204020204" pitchFamily="34" charset="-122"/>
                <a:ea typeface="微软雅黑" panose="020B0503020204020204" pitchFamily="34" charset="-122"/>
              </a:rPr>
              <a:t>{ </a:t>
            </a:r>
            <a:r>
              <a:rPr lang="en-US" altLang="zh-CN" sz="2400" dirty="0">
                <a:solidFill>
                  <a:srgbClr val="D215FF"/>
                </a:solidFill>
                <a:latin typeface="微软雅黑" panose="020B0503020204020204" pitchFamily="34" charset="-122"/>
                <a:ea typeface="微软雅黑" panose="020B0503020204020204" pitchFamily="34" charset="-122"/>
              </a:rPr>
              <a:t>t | </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 (t)}，</a:t>
            </a:r>
            <a:r>
              <a:rPr lang="zh-CN" altLang="en-US" sz="2400" dirty="0">
                <a:solidFill>
                  <a:srgbClr val="2121FF"/>
                </a:solidFill>
                <a:latin typeface="微软雅黑" panose="020B0503020204020204" pitchFamily="34" charset="-122"/>
                <a:ea typeface="微软雅黑" panose="020B0503020204020204" pitchFamily="34" charset="-122"/>
              </a:rPr>
              <a:t>它是</a:t>
            </a:r>
            <a:r>
              <a:rPr lang="zh-CN" altLang="en-US" sz="2400" dirty="0">
                <a:solidFill>
                  <a:srgbClr val="D215FF"/>
                </a:solidFill>
                <a:latin typeface="微软雅黑" panose="020B0503020204020204" pitchFamily="34" charset="-122"/>
                <a:ea typeface="微软雅黑" panose="020B0503020204020204" pitchFamily="34" charset="-122"/>
              </a:rPr>
              <a:t>使</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为真的所有元组</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构成的集合</a:t>
            </a: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是元组变量，</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是元组关系演算公式(简称公式)，它由原子公式和运算符组成。</a:t>
            </a:r>
          </a:p>
          <a:p>
            <a:pPr algn="ctr">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R</a:t>
            </a:r>
            <a:r>
              <a:rPr lang="en-US" altLang="zh-CN" sz="2400" dirty="0">
                <a:solidFill>
                  <a:srgbClr val="D215FF"/>
                </a:solidFill>
                <a:latin typeface="微软雅黑" panose="020B0503020204020204" pitchFamily="34" charset="-122"/>
                <a:ea typeface="微软雅黑" panose="020B0503020204020204" pitchFamily="34" charset="-122"/>
              </a:rPr>
              <a:t>={ t | </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dirty="0" err="1">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R</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为真；</a:t>
            </a: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甚至</a:t>
            </a:r>
            <a:r>
              <a:rPr lang="zh-CN" altLang="en-US" sz="2400" dirty="0">
                <a:solidFill>
                  <a:srgbClr val="2121FF"/>
                </a:solidFill>
                <a:latin typeface="微软雅黑" panose="020B0503020204020204" pitchFamily="34" charset="-122"/>
                <a:ea typeface="微软雅黑" panose="020B0503020204020204" pitchFamily="34" charset="-122"/>
              </a:rPr>
              <a:t>可以表示为 </a:t>
            </a:r>
            <a:r>
              <a:rPr lang="en-US" altLang="zh-CN" sz="2400" dirty="0">
                <a:solidFill>
                  <a:srgbClr val="D215FF"/>
                </a:solidFill>
                <a:latin typeface="微软雅黑" panose="020B0503020204020204" pitchFamily="34" charset="-122"/>
                <a:ea typeface="微软雅黑" panose="020B0503020204020204" pitchFamily="34" charset="-122"/>
              </a:rPr>
              <a:t>R={ t | </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R</a:t>
            </a:r>
            <a:r>
              <a:rPr lang="en-US" altLang="zh-CN" sz="2400" dirty="0">
                <a:solidFill>
                  <a:srgbClr val="D215FF"/>
                </a:solidFill>
                <a:latin typeface="微软雅黑" panose="020B0503020204020204" pitchFamily="34" charset="-122"/>
                <a:ea typeface="微软雅黑" panose="020B0503020204020204" pitchFamily="34" charset="-122"/>
              </a:rPr>
              <a:t>(t)} </a:t>
            </a:r>
            <a:r>
              <a:rPr lang="en-US" altLang="zh-CN" sz="2400" dirty="0">
                <a:solidFill>
                  <a:srgbClr val="2121FF"/>
                </a:solidFill>
                <a:latin typeface="微软雅黑" panose="020B0503020204020204" pitchFamily="34" charset="-122"/>
                <a:ea typeface="微软雅黑" panose="020B0503020204020204" pitchFamily="34" charset="-122"/>
              </a:rPr>
              <a:t>； </a:t>
            </a:r>
          </a:p>
          <a:p>
            <a:pPr>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Sno,Sname</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err="1">
                <a:solidFill>
                  <a:srgbClr val="D215FF"/>
                </a:solidFill>
                <a:latin typeface="微软雅黑" panose="020B0503020204020204" pitchFamily="34" charset="-122"/>
                <a:ea typeface="微软雅黑" panose="020B0503020204020204" pitchFamily="34" charset="-122"/>
              </a:rPr>
              <a:t>Ssex</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err="1">
                <a:solidFill>
                  <a:srgbClr val="D215FF"/>
                </a:solidFill>
                <a:latin typeface="微软雅黑" panose="020B0503020204020204" pitchFamily="34" charset="-122"/>
                <a:ea typeface="微软雅黑" panose="020B0503020204020204" pitchFamily="34" charset="-122"/>
              </a:rPr>
              <a:t>Sage,Sdept</a:t>
            </a:r>
            <a:r>
              <a:rPr lang="en-US" altLang="zh-CN" sz="2400" dirty="0">
                <a:solidFill>
                  <a:srgbClr val="D215FF"/>
                </a:solidFill>
                <a:latin typeface="微软雅黑" panose="020B0503020204020204" pitchFamily="34" charset="-122"/>
                <a:ea typeface="微软雅黑" panose="020B0503020204020204" pitchFamily="34" charset="-122"/>
              </a:rPr>
              <a:t>) for </a:t>
            </a:r>
            <a:r>
              <a:rPr lang="en-US" altLang="zh-CN" sz="2400" dirty="0" err="1">
                <a:solidFill>
                  <a:srgbClr val="D215FF"/>
                </a:solidFill>
                <a:latin typeface="微软雅黑" panose="020B0503020204020204" pitchFamily="34" charset="-122"/>
                <a:ea typeface="微软雅黑" panose="020B0503020204020204" pitchFamily="34" charset="-122"/>
              </a:rPr>
              <a:t>Studnets</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2121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(t)=“t[5]=</a:t>
            </a:r>
            <a:r>
              <a:rPr lang="zh-CN" altLang="en-US" sz="2400" dirty="0">
                <a:solidFill>
                  <a:srgbClr val="2121FF"/>
                </a:solidFill>
                <a:latin typeface="微软雅黑" panose="020B0503020204020204" pitchFamily="34" charset="-122"/>
                <a:ea typeface="微软雅黑" panose="020B0503020204020204" pitchFamily="34" charset="-122"/>
              </a:rPr>
              <a:t>数学”，则 </a:t>
            </a:r>
            <a:r>
              <a:rPr lang="en-US" altLang="zh-CN" sz="2400" dirty="0">
                <a:solidFill>
                  <a:srgbClr val="2121FF"/>
                </a:solidFill>
                <a:latin typeface="微软雅黑" panose="020B0503020204020204" pitchFamily="34" charset="-122"/>
                <a:ea typeface="微软雅黑" panose="020B0503020204020204" pitchFamily="34" charset="-122"/>
              </a:rPr>
              <a:t>R={ t | </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(t)} </a:t>
            </a:r>
            <a:r>
              <a:rPr lang="zh-CN" altLang="en-US" sz="2400" dirty="0">
                <a:solidFill>
                  <a:srgbClr val="2121FF"/>
                </a:solidFill>
                <a:latin typeface="微软雅黑" panose="020B0503020204020204" pitchFamily="34" charset="-122"/>
                <a:ea typeface="微软雅黑" panose="020B0503020204020204" pitchFamily="34" charset="-122"/>
              </a:rPr>
              <a:t>如下：</a:t>
            </a:r>
          </a:p>
        </p:txBody>
      </p:sp>
    </p:spTree>
    <p:extLst>
      <p:ext uri="{BB962C8B-B14F-4D97-AF65-F5344CB8AC3E}">
        <p14:creationId xmlns:p14="http://schemas.microsoft.com/office/powerpoint/2010/main" val="28237254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153" y="611913"/>
            <a:ext cx="10197737" cy="4524315"/>
          </a:xfrm>
          <a:prstGeom prst="rect">
            <a:avLst/>
          </a:prstGeom>
        </p:spPr>
        <p:txBody>
          <a:bodyPr wrap="square">
            <a:spAutoFit/>
          </a:bodyPr>
          <a:lstStyle/>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元组关系演算的原子公式一般有下三类</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⑴ </a:t>
            </a:r>
            <a:r>
              <a:rPr lang="en-US" altLang="zh-CN" sz="2400" dirty="0">
                <a:solidFill>
                  <a:srgbClr val="D215FF"/>
                </a:solidFill>
                <a:latin typeface="微软雅黑" panose="020B0503020204020204" pitchFamily="34" charset="-122"/>
                <a:ea typeface="微软雅黑" panose="020B0503020204020204" pitchFamily="34" charset="-122"/>
              </a:rPr>
              <a:t>R(t)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是关系名，</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是元组变量，</a:t>
            </a:r>
            <a:r>
              <a:rPr lang="en-US" altLang="zh-CN" sz="2400" dirty="0">
                <a:solidFill>
                  <a:srgbClr val="2121FF"/>
                </a:solidFill>
                <a:latin typeface="微软雅黑" panose="020B0503020204020204" pitchFamily="34" charset="-122"/>
                <a:ea typeface="微软雅黑" panose="020B0503020204020204" pitchFamily="34" charset="-122"/>
              </a:rPr>
              <a:t>R(t)</a:t>
            </a:r>
            <a:r>
              <a:rPr lang="zh-CN" altLang="en-US" sz="2400" dirty="0">
                <a:solidFill>
                  <a:srgbClr val="2121FF"/>
                </a:solidFill>
                <a:latin typeface="微软雅黑" panose="020B0503020204020204" pitchFamily="34" charset="-122"/>
                <a:ea typeface="微软雅黑" panose="020B0503020204020204" pitchFamily="34" charset="-122"/>
              </a:rPr>
              <a:t>表示这样一个命题：“</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中的一个元组”。即关系</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可表示为{ </a:t>
            </a:r>
            <a:r>
              <a:rPr lang="en-US" altLang="zh-CN" sz="2400" dirty="0">
                <a:solidFill>
                  <a:srgbClr val="2121FF"/>
                </a:solidFill>
                <a:latin typeface="微软雅黑" panose="020B0503020204020204" pitchFamily="34" charset="-122"/>
                <a:ea typeface="微软雅黑" panose="020B0503020204020204" pitchFamily="34" charset="-122"/>
              </a:rPr>
              <a:t>t | R(t</a:t>
            </a:r>
            <a:r>
              <a:rPr lang="en-US" altLang="zh-CN" sz="2400" dirty="0" smtClean="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⑵ </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err="1">
                <a:solidFill>
                  <a:srgbClr val="D215FF"/>
                </a:solidFill>
                <a:latin typeface="微软雅黑" panose="020B0503020204020204" pitchFamily="34" charset="-122"/>
                <a:ea typeface="微软雅黑" panose="020B0503020204020204" pitchFamily="34" charset="-122"/>
              </a:rPr>
              <a:t>i</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s[j]</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t、s</a:t>
            </a:r>
            <a:r>
              <a:rPr lang="zh-CN" altLang="en-US" sz="2400" dirty="0">
                <a:solidFill>
                  <a:srgbClr val="2121FF"/>
                </a:solidFill>
                <a:latin typeface="微软雅黑" panose="020B0503020204020204" pitchFamily="34" charset="-122"/>
                <a:ea typeface="微软雅黑" panose="020B0503020204020204" pitchFamily="34" charset="-122"/>
              </a:rPr>
              <a:t>是元组变量，</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是算术比较符。</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err="1">
                <a:solidFill>
                  <a:srgbClr val="D215FF"/>
                </a:solidFill>
                <a:latin typeface="微软雅黑" panose="020B0503020204020204" pitchFamily="34" charset="-122"/>
                <a:ea typeface="微软雅黑" panose="020B0503020204020204" pitchFamily="34" charset="-122"/>
              </a:rPr>
              <a:t>i</a:t>
            </a:r>
            <a:r>
              <a:rPr lang="en-US" altLang="zh-CN" sz="2400" dirty="0">
                <a:solidFill>
                  <a:srgbClr val="D215FF"/>
                </a:solidFill>
                <a:latin typeface="微软雅黑" panose="020B0503020204020204" pitchFamily="34" charset="-122"/>
                <a:ea typeface="微软雅黑" panose="020B0503020204020204" pitchFamily="34" charset="-122"/>
              </a:rPr>
              <a:t>]，s[j]</a:t>
            </a:r>
            <a:r>
              <a:rPr lang="zh-CN" altLang="en-US" sz="2400" dirty="0">
                <a:solidFill>
                  <a:srgbClr val="D215FF"/>
                </a:solidFill>
                <a:latin typeface="微软雅黑" panose="020B0503020204020204" pitchFamily="34" charset="-122"/>
                <a:ea typeface="微软雅黑" panose="020B0503020204020204" pitchFamily="34" charset="-122"/>
              </a:rPr>
              <a:t>分别表示</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的第</a:t>
            </a:r>
            <a:r>
              <a:rPr lang="en-US" altLang="zh-CN" sz="2400" dirty="0" err="1">
                <a:solidFill>
                  <a:srgbClr val="D215FF"/>
                </a:solidFill>
                <a:latin typeface="微软雅黑" panose="020B0503020204020204" pitchFamily="34" charset="-122"/>
                <a:ea typeface="微软雅黑" panose="020B0503020204020204" pitchFamily="34" charset="-122"/>
              </a:rPr>
              <a:t>i</a:t>
            </a:r>
            <a:r>
              <a:rPr lang="zh-CN" altLang="en-US" sz="2400" dirty="0">
                <a:solidFill>
                  <a:srgbClr val="D215FF"/>
                </a:solidFill>
                <a:latin typeface="微软雅黑" panose="020B0503020204020204" pitchFamily="34" charset="-122"/>
                <a:ea typeface="微软雅黑" panose="020B0503020204020204" pitchFamily="34" charset="-122"/>
              </a:rPr>
              <a:t>个分量和</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的第</a:t>
            </a:r>
            <a:r>
              <a:rPr lang="en-US" altLang="zh-CN" sz="2400" dirty="0">
                <a:solidFill>
                  <a:srgbClr val="D215FF"/>
                </a:solidFill>
                <a:latin typeface="微软雅黑" panose="020B0503020204020204" pitchFamily="34" charset="-122"/>
                <a:ea typeface="微软雅黑" panose="020B0503020204020204" pitchFamily="34" charset="-122"/>
              </a:rPr>
              <a:t>j</a:t>
            </a:r>
            <a:r>
              <a:rPr lang="zh-CN" altLang="en-US" sz="2400" dirty="0">
                <a:solidFill>
                  <a:srgbClr val="D215FF"/>
                </a:solidFill>
                <a:latin typeface="微软雅黑" panose="020B0503020204020204" pitchFamily="34" charset="-122"/>
                <a:ea typeface="微软雅黑" panose="020B0503020204020204" pitchFamily="34" charset="-122"/>
              </a:rPr>
              <a:t>个分量。</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err="1">
                <a:solidFill>
                  <a:srgbClr val="D215FF"/>
                </a:solidFill>
                <a:latin typeface="微软雅黑" panose="020B0503020204020204" pitchFamily="34" charset="-122"/>
                <a:ea typeface="微软雅黑" panose="020B0503020204020204" pitchFamily="34" charset="-122"/>
              </a:rPr>
              <a:t>i</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s[j]</a:t>
            </a:r>
            <a:r>
              <a:rPr lang="zh-CN" altLang="en-US" sz="2400" dirty="0">
                <a:solidFill>
                  <a:srgbClr val="D215FF"/>
                </a:solidFill>
                <a:latin typeface="微软雅黑" panose="020B0503020204020204" pitchFamily="34" charset="-122"/>
                <a:ea typeface="微软雅黑" panose="020B0503020204020204" pitchFamily="34" charset="-122"/>
              </a:rPr>
              <a:t>表示这样一个命题“元组</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的第</a:t>
            </a:r>
            <a:r>
              <a:rPr lang="en-US" altLang="zh-CN" sz="2400" dirty="0" err="1">
                <a:solidFill>
                  <a:srgbClr val="D215FF"/>
                </a:solidFill>
                <a:latin typeface="微软雅黑" panose="020B0503020204020204" pitchFamily="34" charset="-122"/>
                <a:ea typeface="微软雅黑" panose="020B0503020204020204" pitchFamily="34" charset="-122"/>
              </a:rPr>
              <a:t>i</a:t>
            </a:r>
            <a:r>
              <a:rPr lang="zh-CN" altLang="en-US" sz="2400" dirty="0">
                <a:solidFill>
                  <a:srgbClr val="D215FF"/>
                </a:solidFill>
                <a:latin typeface="微软雅黑" panose="020B0503020204020204" pitchFamily="34" charset="-122"/>
                <a:ea typeface="微软雅黑" panose="020B0503020204020204" pitchFamily="34" charset="-122"/>
              </a:rPr>
              <a:t>个分量与元组</a:t>
            </a:r>
            <a:r>
              <a:rPr lang="en-US" altLang="zh-CN" sz="2400" dirty="0">
                <a:solidFill>
                  <a:srgbClr val="D215FF"/>
                </a:solidFill>
                <a:latin typeface="微软雅黑" panose="020B0503020204020204" pitchFamily="34" charset="-122"/>
                <a:ea typeface="微软雅黑" panose="020B0503020204020204" pitchFamily="34" charset="-122"/>
              </a:rPr>
              <a:t>s</a:t>
            </a:r>
            <a:r>
              <a:rPr lang="zh-CN" altLang="en-US" sz="2400" dirty="0">
                <a:solidFill>
                  <a:srgbClr val="D215FF"/>
                </a:solidFill>
                <a:latin typeface="微软雅黑" panose="020B0503020204020204" pitchFamily="34" charset="-122"/>
                <a:ea typeface="微软雅黑" panose="020B0503020204020204" pitchFamily="34" charset="-122"/>
              </a:rPr>
              <a:t>的第</a:t>
            </a:r>
            <a:r>
              <a:rPr lang="en-US" altLang="zh-CN" sz="2400" dirty="0">
                <a:solidFill>
                  <a:srgbClr val="D215FF"/>
                </a:solidFill>
                <a:latin typeface="微软雅黑" panose="020B0503020204020204" pitchFamily="34" charset="-122"/>
                <a:ea typeface="微软雅黑" panose="020B0503020204020204" pitchFamily="34" charset="-122"/>
              </a:rPr>
              <a:t>j</a:t>
            </a:r>
            <a:r>
              <a:rPr lang="zh-CN" altLang="en-US" sz="2400" dirty="0">
                <a:solidFill>
                  <a:srgbClr val="D215FF"/>
                </a:solidFill>
                <a:latin typeface="微软雅黑" panose="020B0503020204020204" pitchFamily="34" charset="-122"/>
                <a:ea typeface="微软雅黑" panose="020B0503020204020204" pitchFamily="34" charset="-122"/>
              </a:rPr>
              <a:t>个分量之间满足</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关系”</a:t>
            </a:r>
            <a:r>
              <a:rPr lang="zh-CN" altLang="en-US" sz="2400" dirty="0" smtClean="0">
                <a:solidFill>
                  <a:srgbClr val="D215FF"/>
                </a:solidFill>
                <a:latin typeface="微软雅黑" panose="020B0503020204020204" pitchFamily="34" charset="-122"/>
                <a:ea typeface="微软雅黑" panose="020B0503020204020204" pitchFamily="34" charset="-122"/>
              </a:rPr>
              <a:t>。</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⑶ </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err="1">
                <a:solidFill>
                  <a:srgbClr val="D215FF"/>
                </a:solidFill>
                <a:latin typeface="微软雅黑" panose="020B0503020204020204" pitchFamily="34" charset="-122"/>
                <a:ea typeface="微软雅黑" panose="020B0503020204020204" pitchFamily="34" charset="-122"/>
              </a:rPr>
              <a:t>i</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a:t>
            </a:r>
            <a:r>
              <a:rPr lang="zh-CN" altLang="en-US" sz="2400" dirty="0">
                <a:solidFill>
                  <a:srgbClr val="D215FF"/>
                </a:solidFill>
                <a:latin typeface="微软雅黑" panose="020B0503020204020204" pitchFamily="34" charset="-122"/>
                <a:ea typeface="微软雅黑" panose="020B0503020204020204" pitchFamily="34" charset="-122"/>
              </a:rPr>
              <a:t>或</a:t>
            </a:r>
            <a:r>
              <a:rPr lang="en-US" altLang="zh-CN" sz="2400" dirty="0" err="1">
                <a:solidFill>
                  <a:srgbClr val="D215FF"/>
                </a:solidFill>
                <a:latin typeface="微软雅黑" panose="020B0503020204020204" pitchFamily="34" charset="-122"/>
                <a:ea typeface="微软雅黑" panose="020B0503020204020204" pitchFamily="34" charset="-122"/>
              </a:rPr>
              <a:t>a</a:t>
            </a:r>
            <a:r>
              <a:rPr lang="en-US" altLang="zh-CN" sz="2400" dirty="0" err="1">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i</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为常量，</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dirty="0" err="1">
                <a:solidFill>
                  <a:srgbClr val="2121FF"/>
                </a:solidFill>
                <a:latin typeface="微软雅黑" panose="020B0503020204020204" pitchFamily="34" charset="-122"/>
                <a:ea typeface="微软雅黑" panose="020B0503020204020204" pitchFamily="34" charset="-122"/>
              </a:rPr>
              <a:t>i</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a</a:t>
            </a:r>
            <a:r>
              <a:rPr lang="zh-CN" altLang="en-US" sz="2400" dirty="0">
                <a:solidFill>
                  <a:srgbClr val="2121FF"/>
                </a:solidFill>
                <a:latin typeface="微软雅黑" panose="020B0503020204020204" pitchFamily="34" charset="-122"/>
                <a:ea typeface="微软雅黑" panose="020B0503020204020204" pitchFamily="34" charset="-122"/>
              </a:rPr>
              <a:t>表示这样一个命题“</a:t>
            </a:r>
            <a:r>
              <a:rPr lang="zh-CN" altLang="en-US" sz="2400" dirty="0">
                <a:solidFill>
                  <a:srgbClr val="D215FF"/>
                </a:solidFill>
                <a:latin typeface="微软雅黑" panose="020B0503020204020204" pitchFamily="34" charset="-122"/>
                <a:ea typeface="微软雅黑" panose="020B0503020204020204" pitchFamily="34" charset="-122"/>
              </a:rPr>
              <a:t>元组</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的第</a:t>
            </a:r>
            <a:r>
              <a:rPr lang="en-US" altLang="zh-CN" sz="2400" dirty="0" err="1">
                <a:solidFill>
                  <a:srgbClr val="D215FF"/>
                </a:solidFill>
                <a:latin typeface="微软雅黑" panose="020B0503020204020204" pitchFamily="34" charset="-122"/>
                <a:ea typeface="微软雅黑" panose="020B0503020204020204" pitchFamily="34" charset="-122"/>
              </a:rPr>
              <a:t>i</a:t>
            </a:r>
            <a:r>
              <a:rPr lang="zh-CN" altLang="en-US" sz="2400" dirty="0">
                <a:solidFill>
                  <a:srgbClr val="D215FF"/>
                </a:solidFill>
                <a:latin typeface="微软雅黑" panose="020B0503020204020204" pitchFamily="34" charset="-122"/>
                <a:ea typeface="微软雅黑" panose="020B0503020204020204" pitchFamily="34" charset="-122"/>
              </a:rPr>
              <a:t>个分量与常量</a:t>
            </a:r>
            <a:r>
              <a:rPr lang="en-US" altLang="zh-CN" sz="2400" dirty="0">
                <a:solidFill>
                  <a:srgbClr val="D215FF"/>
                </a:solidFill>
                <a:latin typeface="微软雅黑" panose="020B0503020204020204" pitchFamily="34" charset="-122"/>
                <a:ea typeface="微软雅黑" panose="020B0503020204020204" pitchFamily="34" charset="-122"/>
              </a:rPr>
              <a:t>a</a:t>
            </a:r>
            <a:r>
              <a:rPr lang="zh-CN" altLang="en-US" sz="2400" dirty="0">
                <a:solidFill>
                  <a:srgbClr val="D215FF"/>
                </a:solidFill>
                <a:latin typeface="微软雅黑" panose="020B0503020204020204" pitchFamily="34" charset="-122"/>
                <a:ea typeface="微软雅黑" panose="020B0503020204020204" pitchFamily="34" charset="-122"/>
              </a:rPr>
              <a:t>满足</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solidFill>
                  <a:srgbClr val="D215FF"/>
                </a:solidFill>
                <a:latin typeface="微软雅黑" panose="020B0503020204020204" pitchFamily="34" charset="-122"/>
                <a:ea typeface="微软雅黑" panose="020B0503020204020204" pitchFamily="34" charset="-122"/>
              </a:rPr>
              <a:t>关系”</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0425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3739" y="568585"/>
            <a:ext cx="10223862" cy="3416320"/>
          </a:xfrm>
          <a:prstGeom prst="rect">
            <a:avLst/>
          </a:prstGeom>
        </p:spPr>
        <p:txBody>
          <a:bodyPr wrap="square">
            <a:spAutoFit/>
          </a:bodyPr>
          <a:lstStyle/>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元组关系演算公式定义为：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⑴ 每个原子公式都是公式。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⑵ 设</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D215FF"/>
                </a:solidFill>
                <a:latin typeface="微软雅黑" panose="020B0503020204020204" pitchFamily="34" charset="-122"/>
                <a:ea typeface="微软雅黑" panose="020B0503020204020204" pitchFamily="34" charset="-122"/>
              </a:rPr>
              <a:t>l</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baseline="-30000" dirty="0">
                <a:solidFill>
                  <a:srgbClr val="D215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是公式，则</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D215FF"/>
                </a:solidFill>
                <a:latin typeface="微软雅黑" panose="020B0503020204020204" pitchFamily="34" charset="-122"/>
                <a:ea typeface="微软雅黑" panose="020B0503020204020204" pitchFamily="34" charset="-122"/>
              </a:rPr>
              <a:t>l</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D215FF"/>
                </a:solidFill>
                <a:latin typeface="微软雅黑" panose="020B0503020204020204" pitchFamily="34" charset="-122"/>
                <a:ea typeface="微软雅黑" panose="020B0503020204020204" pitchFamily="34" charset="-122"/>
              </a:rPr>
              <a:t>l</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aseline="-30000" dirty="0">
                <a:solidFill>
                  <a:srgbClr val="D215FF"/>
                </a:solidFill>
                <a:latin typeface="微软雅黑" panose="020B0503020204020204" pitchFamily="34" charset="-122"/>
                <a:ea typeface="微软雅黑" panose="020B0503020204020204" pitchFamily="34" charset="-122"/>
              </a:rPr>
              <a:t>l</a:t>
            </a:r>
            <a:r>
              <a:rPr lang="zh-CN" altLang="en-US" sz="2400" dirty="0">
                <a:solidFill>
                  <a:srgbClr val="2121FF"/>
                </a:solidFill>
                <a:latin typeface="微软雅黑" panose="020B0503020204020204" pitchFamily="34" charset="-122"/>
                <a:ea typeface="微软雅黑" panose="020B0503020204020204" pitchFamily="34" charset="-122"/>
              </a:rPr>
              <a:t>也都是公式。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⑶ 设</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是公式，</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是元组变量，则</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都是公式。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⑷ 元组演算表达式中的公式</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都是由以上三种方式经过有限次复合而成的</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6062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0823" y="141865"/>
            <a:ext cx="10154194" cy="4524315"/>
          </a:xfrm>
          <a:prstGeom prst="rect">
            <a:avLst/>
          </a:prstGeom>
        </p:spPr>
        <p:txBody>
          <a:bodyPr wrap="square">
            <a:spAutoFit/>
          </a:bodyPr>
          <a:lstStyle/>
          <a:p>
            <a:pPr algn="just">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例</a:t>
            </a:r>
            <a:r>
              <a:rPr lang="zh-CN" altLang="en-US" sz="2400" dirty="0">
                <a:solidFill>
                  <a:srgbClr val="2121FF"/>
                </a:solidFill>
                <a:latin typeface="微软雅黑" panose="020B0503020204020204" pitchFamily="34" charset="-122"/>
                <a:ea typeface="微软雅黑" panose="020B0503020204020204" pitchFamily="34" charset="-122"/>
              </a:rPr>
              <a:t>3.13   检索班级编号为’199902’的全班学生的学号： </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t[1] | S(t)∧t[5]＝’199902’}</a:t>
            </a:r>
          </a:p>
          <a:p>
            <a:pPr algn="just">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例3.14    查询选修了’英语’ 课程的学生姓名：</a:t>
            </a:r>
          </a:p>
          <a:p>
            <a:pPr algn="ct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t[2] | S(t)∧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u(R(u)∧u[1]= t[1</a:t>
            </a:r>
            <a:r>
              <a:rPr lang="en-US" altLang="zh-CN" sz="2400" dirty="0" smtClean="0">
                <a:solidFill>
                  <a:srgbClr val="D215FF"/>
                </a:solidFill>
                <a:latin typeface="微软雅黑" panose="020B0503020204020204" pitchFamily="34" charset="-122"/>
                <a:ea typeface="微软雅黑" panose="020B0503020204020204" pitchFamily="34" charset="-122"/>
              </a:rPr>
              <a:t>]∧</a:t>
            </a:r>
            <a:r>
              <a:rPr lang="en-US" altLang="zh-CN" sz="2400" dirty="0" smtClean="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v(C(v)∧v[1]=u[2]∧v[2]=’</a:t>
            </a:r>
            <a:r>
              <a:rPr lang="zh-CN" altLang="en-US" sz="2400" dirty="0">
                <a:solidFill>
                  <a:srgbClr val="D215FF"/>
                </a:solidFill>
                <a:latin typeface="微软雅黑" panose="020B0503020204020204" pitchFamily="34" charset="-122"/>
                <a:ea typeface="微软雅黑" panose="020B0503020204020204" pitchFamily="34" charset="-122"/>
              </a:rPr>
              <a:t>英语’))}</a:t>
            </a:r>
          </a:p>
          <a:p>
            <a:pPr algn="just">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或者</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t[2] | S(t)∧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u</a:t>
            </a:r>
            <a:r>
              <a:rPr lang="en-US" altLang="zh-CN" sz="2400" dirty="0" err="1">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v</a:t>
            </a:r>
            <a:r>
              <a:rPr lang="en-US" altLang="zh-CN" sz="2400" dirty="0">
                <a:solidFill>
                  <a:srgbClr val="D215FF"/>
                </a:solidFill>
                <a:latin typeface="微软雅黑" panose="020B0503020204020204" pitchFamily="34" charset="-122"/>
                <a:ea typeface="微软雅黑" panose="020B0503020204020204" pitchFamily="34" charset="-122"/>
              </a:rPr>
              <a:t> (R(u)∧C(v</a:t>
            </a:r>
            <a:r>
              <a:rPr lang="en-US" altLang="zh-CN"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u[1]= t[1]∧v[1]=u[2]∧v[2]=‘</a:t>
            </a:r>
            <a:r>
              <a:rPr lang="zh-CN" altLang="en-US" sz="2400" dirty="0">
                <a:solidFill>
                  <a:srgbClr val="D215FF"/>
                </a:solidFill>
                <a:latin typeface="微软雅黑" panose="020B0503020204020204" pitchFamily="34" charset="-122"/>
                <a:ea typeface="微软雅黑" panose="020B0503020204020204" pitchFamily="34" charset="-122"/>
              </a:rPr>
              <a:t>英语’)}</a:t>
            </a:r>
          </a:p>
          <a:p>
            <a:pPr algn="just">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例3.15   检索选修了所有课程的学生</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 | S(t)∧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v(C(v)∧</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u(R(u)∧u[2]=v[1]∧u[1]=t[1]))} </a:t>
            </a:r>
            <a:r>
              <a:rPr lang="zh-CN" altLang="en-US" sz="2400" dirty="0" smtClean="0">
                <a:solidFill>
                  <a:srgbClr val="D215FF"/>
                </a:solidFill>
                <a:latin typeface="微软雅黑" panose="020B0503020204020204" pitchFamily="34" charset="-122"/>
                <a:ea typeface="微软雅黑" panose="020B0503020204020204" pitchFamily="34" charset="-122"/>
              </a:rPr>
              <a:t> </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60643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3291840" y="4617721"/>
            <a:ext cx="6019800" cy="1752600"/>
            <a:chOff x="-3" y="-3"/>
            <a:chExt cx="1704" cy="1270"/>
          </a:xfrm>
        </p:grpSpPr>
        <p:grpSp>
          <p:nvGrpSpPr>
            <p:cNvPr id="5" name="Group 5"/>
            <p:cNvGrpSpPr>
              <a:grpSpLocks/>
            </p:cNvGrpSpPr>
            <p:nvPr/>
          </p:nvGrpSpPr>
          <p:grpSpPr bwMode="auto">
            <a:xfrm>
              <a:off x="0" y="0"/>
              <a:ext cx="1698" cy="1264"/>
              <a:chOff x="0" y="0"/>
              <a:chExt cx="1698" cy="1264"/>
            </a:xfrm>
          </p:grpSpPr>
          <p:grpSp>
            <p:nvGrpSpPr>
              <p:cNvPr id="7" name="Group 6"/>
              <p:cNvGrpSpPr>
                <a:grpSpLocks/>
              </p:cNvGrpSpPr>
              <p:nvPr/>
            </p:nvGrpSpPr>
            <p:grpSpPr bwMode="auto">
              <a:xfrm>
                <a:off x="0" y="0"/>
                <a:ext cx="285" cy="460"/>
                <a:chOff x="0" y="0"/>
                <a:chExt cx="285" cy="460"/>
              </a:xfrm>
            </p:grpSpPr>
            <p:sp>
              <p:nvSpPr>
                <p:cNvPr id="35" name="Rectangle 7"/>
                <p:cNvSpPr>
                  <a:spLocks noChangeArrowheads="1"/>
                </p:cNvSpPr>
                <p:nvPr/>
              </p:nvSpPr>
              <p:spPr bwMode="auto">
                <a:xfrm>
                  <a:off x="43" y="115"/>
                  <a:ext cx="19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FF0000"/>
                      </a:solidFill>
                      <a:latin typeface="微软雅黑" panose="020B0503020204020204" pitchFamily="34" charset="-122"/>
                      <a:ea typeface="微软雅黑" panose="020B0503020204020204" pitchFamily="34" charset="-122"/>
                    </a:rPr>
                    <a:t>Sno</a:t>
                  </a:r>
                  <a:endParaRPr lang="en-US" altLang="zh-CN" dirty="0">
                    <a:solidFill>
                      <a:srgbClr val="FF0000"/>
                    </a:solidFill>
                    <a:latin typeface="微软雅黑" panose="020B0503020204020204" pitchFamily="34" charset="-122"/>
                    <a:ea typeface="微软雅黑" panose="020B0503020204020204" pitchFamily="34" charset="-122"/>
                  </a:endParaRPr>
                </a:p>
                <a:p>
                  <a:pPr algn="ctr" eaLnBrk="0" hangingPunct="0"/>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6" name="Rectangle 8"/>
                <p:cNvSpPr>
                  <a:spLocks noChangeArrowheads="1"/>
                </p:cNvSpPr>
                <p:nvPr/>
              </p:nvSpPr>
              <p:spPr bwMode="auto">
                <a:xfrm>
                  <a:off x="0" y="0"/>
                  <a:ext cx="28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9"/>
              <p:cNvGrpSpPr>
                <a:grpSpLocks/>
              </p:cNvGrpSpPr>
              <p:nvPr/>
            </p:nvGrpSpPr>
            <p:grpSpPr bwMode="auto">
              <a:xfrm>
                <a:off x="285" y="0"/>
                <a:ext cx="404" cy="460"/>
                <a:chOff x="285" y="0"/>
                <a:chExt cx="404" cy="460"/>
              </a:xfrm>
            </p:grpSpPr>
            <p:sp>
              <p:nvSpPr>
                <p:cNvPr id="33" name="Rectangle 10"/>
                <p:cNvSpPr>
                  <a:spLocks noChangeArrowheads="1"/>
                </p:cNvSpPr>
                <p:nvPr/>
              </p:nvSpPr>
              <p:spPr bwMode="auto">
                <a:xfrm>
                  <a:off x="328" y="115"/>
                  <a:ext cx="318"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FF0000"/>
                      </a:solidFill>
                      <a:latin typeface="微软雅黑" panose="020B0503020204020204" pitchFamily="34" charset="-122"/>
                      <a:ea typeface="微软雅黑" panose="020B0503020204020204" pitchFamily="34" charset="-122"/>
                    </a:rPr>
                    <a:t>Sname</a:t>
                  </a:r>
                  <a:endParaRPr lang="en-US" altLang="zh-CN" dirty="0">
                    <a:solidFill>
                      <a:srgbClr val="FF0000"/>
                    </a:solidFill>
                    <a:latin typeface="微软雅黑" panose="020B0503020204020204" pitchFamily="34" charset="-122"/>
                    <a:ea typeface="微软雅黑" panose="020B0503020204020204" pitchFamily="34" charset="-122"/>
                  </a:endParaRPr>
                </a:p>
                <a:p>
                  <a:pPr algn="ctr" eaLnBrk="0" hangingPunct="0"/>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4" name="Rectangle 11"/>
                <p:cNvSpPr>
                  <a:spLocks noChangeArrowheads="1"/>
                </p:cNvSpPr>
                <p:nvPr/>
              </p:nvSpPr>
              <p:spPr bwMode="auto">
                <a:xfrm>
                  <a:off x="285" y="0"/>
                  <a:ext cx="40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12"/>
              <p:cNvGrpSpPr>
                <a:grpSpLocks/>
              </p:cNvGrpSpPr>
              <p:nvPr/>
            </p:nvGrpSpPr>
            <p:grpSpPr bwMode="auto">
              <a:xfrm>
                <a:off x="689" y="0"/>
                <a:ext cx="309" cy="460"/>
                <a:chOff x="689" y="0"/>
                <a:chExt cx="309" cy="460"/>
              </a:xfrm>
            </p:grpSpPr>
            <p:sp>
              <p:nvSpPr>
                <p:cNvPr id="31" name="Rectangle 13"/>
                <p:cNvSpPr>
                  <a:spLocks noChangeArrowheads="1"/>
                </p:cNvSpPr>
                <p:nvPr/>
              </p:nvSpPr>
              <p:spPr bwMode="auto">
                <a:xfrm>
                  <a:off x="732" y="115"/>
                  <a:ext cx="22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FF0000"/>
                      </a:solidFill>
                      <a:latin typeface="微软雅黑" panose="020B0503020204020204" pitchFamily="34" charset="-122"/>
                      <a:ea typeface="微软雅黑" panose="020B0503020204020204" pitchFamily="34" charset="-122"/>
                    </a:rPr>
                    <a:t>Ssex</a:t>
                  </a:r>
                  <a:endParaRPr lang="en-US" altLang="zh-CN" dirty="0">
                    <a:solidFill>
                      <a:srgbClr val="FF0000"/>
                    </a:solidFill>
                    <a:latin typeface="微软雅黑" panose="020B0503020204020204" pitchFamily="34" charset="-122"/>
                    <a:ea typeface="微软雅黑" panose="020B0503020204020204" pitchFamily="34" charset="-122"/>
                  </a:endParaRPr>
                </a:p>
                <a:p>
                  <a:pPr algn="ctr" eaLnBrk="0" hangingPunct="0"/>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2" name="Rectangle 14"/>
                <p:cNvSpPr>
                  <a:spLocks noChangeArrowheads="1"/>
                </p:cNvSpPr>
                <p:nvPr/>
              </p:nvSpPr>
              <p:spPr bwMode="auto">
                <a:xfrm>
                  <a:off x="689" y="0"/>
                  <a:ext cx="3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5"/>
              <p:cNvGrpSpPr>
                <a:grpSpLocks/>
              </p:cNvGrpSpPr>
              <p:nvPr/>
            </p:nvGrpSpPr>
            <p:grpSpPr bwMode="auto">
              <a:xfrm>
                <a:off x="998" y="0"/>
                <a:ext cx="312" cy="460"/>
                <a:chOff x="998" y="0"/>
                <a:chExt cx="312" cy="460"/>
              </a:xfrm>
            </p:grpSpPr>
            <p:sp>
              <p:nvSpPr>
                <p:cNvPr id="29" name="Rectangle 16"/>
                <p:cNvSpPr>
                  <a:spLocks noChangeArrowheads="1"/>
                </p:cNvSpPr>
                <p:nvPr/>
              </p:nvSpPr>
              <p:spPr bwMode="auto">
                <a:xfrm>
                  <a:off x="1041" y="115"/>
                  <a:ext cx="22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FF0000"/>
                      </a:solidFill>
                      <a:latin typeface="微软雅黑" panose="020B0503020204020204" pitchFamily="34" charset="-122"/>
                      <a:ea typeface="微软雅黑" panose="020B0503020204020204" pitchFamily="34" charset="-122"/>
                    </a:rPr>
                    <a:t>Sage</a:t>
                  </a:r>
                </a:p>
                <a:p>
                  <a:pPr algn="ctr" eaLnBrk="0" hangingPunct="0"/>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0" name="Rectangle 17"/>
                <p:cNvSpPr>
                  <a:spLocks noChangeArrowheads="1"/>
                </p:cNvSpPr>
                <p:nvPr/>
              </p:nvSpPr>
              <p:spPr bwMode="auto">
                <a:xfrm>
                  <a:off x="998" y="0"/>
                  <a:ext cx="31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8"/>
              <p:cNvGrpSpPr>
                <a:grpSpLocks/>
              </p:cNvGrpSpPr>
              <p:nvPr/>
            </p:nvGrpSpPr>
            <p:grpSpPr bwMode="auto">
              <a:xfrm>
                <a:off x="1310" y="0"/>
                <a:ext cx="388" cy="460"/>
                <a:chOff x="1310" y="0"/>
                <a:chExt cx="388" cy="460"/>
              </a:xfrm>
            </p:grpSpPr>
            <p:sp>
              <p:nvSpPr>
                <p:cNvPr id="27" name="Rectangle 19"/>
                <p:cNvSpPr>
                  <a:spLocks noChangeArrowheads="1"/>
                </p:cNvSpPr>
                <p:nvPr/>
              </p:nvSpPr>
              <p:spPr bwMode="auto">
                <a:xfrm>
                  <a:off x="1353" y="115"/>
                  <a:ext cx="30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err="1">
                      <a:solidFill>
                        <a:srgbClr val="FF0000"/>
                      </a:solidFill>
                      <a:latin typeface="微软雅黑" panose="020B0503020204020204" pitchFamily="34" charset="-122"/>
                      <a:ea typeface="微软雅黑" panose="020B0503020204020204" pitchFamily="34" charset="-122"/>
                    </a:rPr>
                    <a:t>Sdept</a:t>
                  </a:r>
                  <a:endParaRPr lang="en-US" altLang="zh-CN" dirty="0">
                    <a:solidFill>
                      <a:srgbClr val="FF0000"/>
                    </a:solidFill>
                    <a:latin typeface="微软雅黑" panose="020B0503020204020204" pitchFamily="34" charset="-122"/>
                    <a:ea typeface="微软雅黑" panose="020B0503020204020204" pitchFamily="34" charset="-122"/>
                  </a:endParaRPr>
                </a:p>
                <a:p>
                  <a:pPr algn="ctr" eaLnBrk="0" hangingPunct="0"/>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28" name="Rectangle 20"/>
                <p:cNvSpPr>
                  <a:spLocks noChangeArrowheads="1"/>
                </p:cNvSpPr>
                <p:nvPr/>
              </p:nvSpPr>
              <p:spPr bwMode="auto">
                <a:xfrm>
                  <a:off x="1310" y="0"/>
                  <a:ext cx="38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1"/>
              <p:cNvGrpSpPr>
                <a:grpSpLocks/>
              </p:cNvGrpSpPr>
              <p:nvPr/>
            </p:nvGrpSpPr>
            <p:grpSpPr bwMode="auto">
              <a:xfrm>
                <a:off x="0" y="460"/>
                <a:ext cx="285" cy="804"/>
                <a:chOff x="0" y="460"/>
                <a:chExt cx="285" cy="804"/>
              </a:xfrm>
            </p:grpSpPr>
            <p:sp>
              <p:nvSpPr>
                <p:cNvPr id="25" name="Rectangle 22"/>
                <p:cNvSpPr>
                  <a:spLocks noChangeArrowheads="1"/>
                </p:cNvSpPr>
                <p:nvPr/>
              </p:nvSpPr>
              <p:spPr bwMode="auto">
                <a:xfrm>
                  <a:off x="43" y="557"/>
                  <a:ext cx="199"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FF0000"/>
                      </a:solidFill>
                      <a:latin typeface="微软雅黑" panose="020B0503020204020204" pitchFamily="34" charset="-122"/>
                      <a:ea typeface="微软雅黑" panose="020B0503020204020204" pitchFamily="34" charset="-122"/>
                    </a:rPr>
                    <a:t>S04</a:t>
                  </a:r>
                </a:p>
                <a:p>
                  <a:pPr algn="ctr" eaLnBrk="0" hangingPunct="0"/>
                  <a:r>
                    <a:rPr lang="en-US" altLang="zh-CN" dirty="0">
                      <a:solidFill>
                        <a:srgbClr val="FF0000"/>
                      </a:solidFill>
                      <a:latin typeface="微软雅黑" panose="020B0503020204020204" pitchFamily="34" charset="-122"/>
                      <a:ea typeface="微软雅黑" panose="020B0503020204020204" pitchFamily="34" charset="-122"/>
                    </a:rPr>
                    <a:t>S05</a:t>
                  </a:r>
                </a:p>
                <a:p>
                  <a:pPr algn="ctr" eaLnBrk="0" hangingPunct="0"/>
                  <a:r>
                    <a:rPr lang="en-US" altLang="zh-CN" dirty="0">
                      <a:solidFill>
                        <a:srgbClr val="FF0000"/>
                      </a:solidFill>
                      <a:latin typeface="微软雅黑" panose="020B0503020204020204" pitchFamily="34" charset="-122"/>
                      <a:ea typeface="微软雅黑" panose="020B0503020204020204" pitchFamily="34" charset="-122"/>
                    </a:rPr>
                    <a:t>S06</a:t>
                  </a:r>
                </a:p>
                <a:p>
                  <a:pPr algn="ctr" eaLnBrk="0" hangingPunct="0"/>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0" y="460"/>
                  <a:ext cx="28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24"/>
              <p:cNvGrpSpPr>
                <a:grpSpLocks/>
              </p:cNvGrpSpPr>
              <p:nvPr/>
            </p:nvGrpSpPr>
            <p:grpSpPr bwMode="auto">
              <a:xfrm>
                <a:off x="285" y="460"/>
                <a:ext cx="404" cy="804"/>
                <a:chOff x="285" y="460"/>
                <a:chExt cx="404" cy="804"/>
              </a:xfrm>
            </p:grpSpPr>
            <p:sp>
              <p:nvSpPr>
                <p:cNvPr id="23" name="Rectangle 25"/>
                <p:cNvSpPr>
                  <a:spLocks noChangeArrowheads="1"/>
                </p:cNvSpPr>
                <p:nvPr/>
              </p:nvSpPr>
              <p:spPr bwMode="auto">
                <a:xfrm>
                  <a:off x="328" y="557"/>
                  <a:ext cx="318"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FF0000"/>
                      </a:solidFill>
                      <a:latin typeface="微软雅黑" panose="020B0503020204020204" pitchFamily="34" charset="-122"/>
                      <a:ea typeface="微软雅黑" panose="020B0503020204020204" pitchFamily="34" charset="-122"/>
                    </a:rPr>
                    <a:t>李伟</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黄河</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长江</a:t>
                  </a:r>
                </a:p>
                <a:p>
                  <a:pPr algn="ctr" eaLnBrk="0" hangingPunct="0"/>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285" y="460"/>
                  <a:ext cx="404"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27"/>
              <p:cNvGrpSpPr>
                <a:grpSpLocks/>
              </p:cNvGrpSpPr>
              <p:nvPr/>
            </p:nvGrpSpPr>
            <p:grpSpPr bwMode="auto">
              <a:xfrm>
                <a:off x="689" y="460"/>
                <a:ext cx="309" cy="804"/>
                <a:chOff x="689" y="460"/>
                <a:chExt cx="309" cy="804"/>
              </a:xfrm>
            </p:grpSpPr>
            <p:sp>
              <p:nvSpPr>
                <p:cNvPr id="21" name="Rectangle 28"/>
                <p:cNvSpPr>
                  <a:spLocks noChangeArrowheads="1"/>
                </p:cNvSpPr>
                <p:nvPr/>
              </p:nvSpPr>
              <p:spPr bwMode="auto">
                <a:xfrm>
                  <a:off x="732" y="557"/>
                  <a:ext cx="223"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FF0000"/>
                      </a:solidFill>
                      <a:latin typeface="微软雅黑" panose="020B0503020204020204" pitchFamily="34" charset="-122"/>
                      <a:ea typeface="微软雅黑" panose="020B0503020204020204" pitchFamily="34" charset="-122"/>
                    </a:rPr>
                    <a:t>男</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男</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男</a:t>
                  </a:r>
                </a:p>
                <a:p>
                  <a:pPr algn="ctr" eaLnBrk="0" hangingPunct="0"/>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2" name="Rectangle 29"/>
                <p:cNvSpPr>
                  <a:spLocks noChangeArrowheads="1"/>
                </p:cNvSpPr>
                <p:nvPr/>
              </p:nvSpPr>
              <p:spPr bwMode="auto">
                <a:xfrm>
                  <a:off x="689" y="460"/>
                  <a:ext cx="309"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30"/>
              <p:cNvGrpSpPr>
                <a:grpSpLocks/>
              </p:cNvGrpSpPr>
              <p:nvPr/>
            </p:nvGrpSpPr>
            <p:grpSpPr bwMode="auto">
              <a:xfrm>
                <a:off x="998" y="460"/>
                <a:ext cx="312" cy="804"/>
                <a:chOff x="998" y="460"/>
                <a:chExt cx="312" cy="804"/>
              </a:xfrm>
            </p:grpSpPr>
            <p:sp>
              <p:nvSpPr>
                <p:cNvPr id="19" name="Rectangle 31"/>
                <p:cNvSpPr>
                  <a:spLocks noChangeArrowheads="1"/>
                </p:cNvSpPr>
                <p:nvPr/>
              </p:nvSpPr>
              <p:spPr bwMode="auto">
                <a:xfrm>
                  <a:off x="1041" y="557"/>
                  <a:ext cx="226"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FF0000"/>
                      </a:solidFill>
                      <a:latin typeface="微软雅黑" panose="020B0503020204020204" pitchFamily="34" charset="-122"/>
                      <a:ea typeface="微软雅黑" panose="020B0503020204020204" pitchFamily="34" charset="-122"/>
                    </a:rPr>
                    <a:t>19</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18</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20</a:t>
                  </a:r>
                </a:p>
                <a:p>
                  <a:pPr algn="ctr" eaLnBrk="0" hangingPunct="0"/>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998" y="460"/>
                  <a:ext cx="31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33"/>
              <p:cNvGrpSpPr>
                <a:grpSpLocks/>
              </p:cNvGrpSpPr>
              <p:nvPr/>
            </p:nvGrpSpPr>
            <p:grpSpPr bwMode="auto">
              <a:xfrm>
                <a:off x="1310" y="460"/>
                <a:ext cx="388" cy="804"/>
                <a:chOff x="1310" y="460"/>
                <a:chExt cx="388" cy="804"/>
              </a:xfrm>
            </p:grpSpPr>
            <p:sp>
              <p:nvSpPr>
                <p:cNvPr id="17" name="Rectangle 34"/>
                <p:cNvSpPr>
                  <a:spLocks noChangeArrowheads="1"/>
                </p:cNvSpPr>
                <p:nvPr/>
              </p:nvSpPr>
              <p:spPr bwMode="auto">
                <a:xfrm>
                  <a:off x="1353" y="557"/>
                  <a:ext cx="302"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FF0000"/>
                      </a:solidFill>
                      <a:latin typeface="微软雅黑" panose="020B0503020204020204" pitchFamily="34" charset="-122"/>
                      <a:ea typeface="微软雅黑" panose="020B0503020204020204" pitchFamily="34" charset="-122"/>
                    </a:rPr>
                    <a:t>数学</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数学</a:t>
                  </a:r>
                </a:p>
                <a:p>
                  <a:pPr algn="ctr" eaLnBrk="0" hangingPunct="0"/>
                  <a:r>
                    <a:rPr lang="zh-CN" altLang="en-US" dirty="0">
                      <a:solidFill>
                        <a:srgbClr val="FF0000"/>
                      </a:solidFill>
                      <a:latin typeface="微软雅黑" panose="020B0503020204020204" pitchFamily="34" charset="-122"/>
                      <a:ea typeface="微软雅黑" panose="020B0503020204020204" pitchFamily="34" charset="-122"/>
                    </a:rPr>
                    <a:t>数学</a:t>
                  </a:r>
                </a:p>
                <a:p>
                  <a:pPr algn="ctr" eaLnBrk="0" hangingPunct="0"/>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8" name="Rectangle 35"/>
                <p:cNvSpPr>
                  <a:spLocks noChangeArrowheads="1"/>
                </p:cNvSpPr>
                <p:nvPr/>
              </p:nvSpPr>
              <p:spPr bwMode="auto">
                <a:xfrm>
                  <a:off x="1310" y="460"/>
                  <a:ext cx="388"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 name="Rectangle 36"/>
            <p:cNvSpPr>
              <a:spLocks noChangeArrowheads="1"/>
            </p:cNvSpPr>
            <p:nvPr/>
          </p:nvSpPr>
          <p:spPr bwMode="auto">
            <a:xfrm>
              <a:off x="-3" y="-3"/>
              <a:ext cx="1704" cy="127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矩形 36"/>
          <p:cNvSpPr/>
          <p:nvPr/>
        </p:nvSpPr>
        <p:spPr>
          <a:xfrm>
            <a:off x="1109363" y="306742"/>
            <a:ext cx="10159528" cy="3970318"/>
          </a:xfrm>
          <a:prstGeom prst="rect">
            <a:avLst/>
          </a:prstGeom>
        </p:spPr>
        <p:txBody>
          <a:bodyPr wrap="square">
            <a:spAutoFit/>
          </a:bodyPr>
          <a:lstStyle/>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3.3.2 域关系演算(1)</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1. </a:t>
            </a:r>
            <a:r>
              <a:rPr lang="zh-CN" altLang="en-US" sz="2400" dirty="0">
                <a:solidFill>
                  <a:srgbClr val="2121FF"/>
                </a:solidFill>
                <a:latin typeface="微软雅黑" panose="020B0503020204020204" pitchFamily="34" charset="-122"/>
                <a:ea typeface="微软雅黑" panose="020B0503020204020204" pitchFamily="34" charset="-122"/>
              </a:rPr>
              <a:t>域关系演算表达式：</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它是使</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为真的那些</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组成的元组之集合。 其中</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zh-CN" altLang="en-US" sz="2400" dirty="0">
                <a:solidFill>
                  <a:srgbClr val="2121FF"/>
                </a:solidFill>
                <a:latin typeface="微软雅黑" panose="020B0503020204020204" pitchFamily="34" charset="-122"/>
                <a:ea typeface="微软雅黑" panose="020B0503020204020204" pitchFamily="34" charset="-122"/>
              </a:rPr>
              <a:t>是</a:t>
            </a:r>
            <a:r>
              <a:rPr lang="zh-CN" altLang="en-US" sz="2400" dirty="0">
                <a:solidFill>
                  <a:srgbClr val="D215FF"/>
                </a:solidFill>
                <a:latin typeface="微软雅黑" panose="020B0503020204020204" pitchFamily="34" charset="-122"/>
                <a:ea typeface="微软雅黑" panose="020B0503020204020204" pitchFamily="34" charset="-122"/>
              </a:rPr>
              <a:t>域变量</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是由原子公式和运算符组成的公式。</a:t>
            </a:r>
          </a:p>
          <a:p>
            <a:pPr algn="ctr">
              <a:lnSpc>
                <a:spcPct val="150000"/>
              </a:lnSpc>
              <a:spcBef>
                <a:spcPct val="0"/>
              </a:spcBef>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R</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a:t>
            </a:r>
            <a:endParaRPr lang="zh-CN" altLang="en-US"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对</a:t>
            </a:r>
            <a:r>
              <a:rPr lang="en-US" altLang="zh-CN" sz="2400" dirty="0">
                <a:solidFill>
                  <a:srgbClr val="2121FF"/>
                </a:solidFill>
                <a:latin typeface="微软雅黑" panose="020B0503020204020204" pitchFamily="34" charset="-122"/>
                <a:ea typeface="微软雅黑" panose="020B0503020204020204" pitchFamily="34" charset="-122"/>
              </a:rPr>
              <a:t>Students</a:t>
            </a:r>
            <a:r>
              <a:rPr lang="zh-CN" altLang="en-US" sz="2400" dirty="0">
                <a:solidFill>
                  <a:srgbClr val="2121FF"/>
                </a:solidFill>
                <a:latin typeface="微软雅黑" panose="020B0503020204020204" pitchFamily="34" charset="-122"/>
                <a:ea typeface="微软雅黑" panose="020B0503020204020204" pitchFamily="34" charset="-122"/>
              </a:rPr>
              <a:t>表，(</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t</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t</a:t>
            </a:r>
            <a:r>
              <a:rPr lang="en-US" altLang="zh-CN" sz="2400" baseline="-30000" dirty="0">
                <a:solidFill>
                  <a:srgbClr val="2121FF"/>
                </a:solidFill>
                <a:latin typeface="微软雅黑" panose="020B0503020204020204" pitchFamily="34" charset="-122"/>
                <a:ea typeface="微软雅黑" panose="020B0503020204020204" pitchFamily="34" charset="-122"/>
              </a:rPr>
              <a:t>5</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Sno,Sname</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err="1">
                <a:solidFill>
                  <a:srgbClr val="2121FF"/>
                </a:solidFill>
                <a:latin typeface="微软雅黑" panose="020B0503020204020204" pitchFamily="34" charset="-122"/>
                <a:ea typeface="微软雅黑" panose="020B0503020204020204" pitchFamily="34" charset="-122"/>
              </a:rPr>
              <a:t>Ssex</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err="1">
                <a:solidFill>
                  <a:srgbClr val="2121FF"/>
                </a:solidFill>
                <a:latin typeface="微软雅黑" panose="020B0503020204020204" pitchFamily="34" charset="-122"/>
                <a:ea typeface="微软雅黑" panose="020B0503020204020204" pitchFamily="34" charset="-122"/>
              </a:rPr>
              <a:t>Sage,Sdept</a:t>
            </a:r>
            <a:r>
              <a:rPr lang="en-US" altLang="zh-CN" sz="2400" dirty="0">
                <a:solidFill>
                  <a:srgbClr val="2121FF"/>
                </a:solidFill>
                <a:latin typeface="微软雅黑" panose="020B0503020204020204" pitchFamily="34" charset="-122"/>
                <a:ea typeface="微软雅黑" panose="020B0503020204020204" pitchFamily="34" charset="-122"/>
              </a:rPr>
              <a:t>)</a:t>
            </a: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若</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 (t</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t</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t</a:t>
            </a:r>
            <a:r>
              <a:rPr lang="en-US" altLang="zh-CN" sz="2400" baseline="-30000" dirty="0">
                <a:solidFill>
                  <a:srgbClr val="2121FF"/>
                </a:solidFill>
                <a:latin typeface="微软雅黑" panose="020B0503020204020204" pitchFamily="34" charset="-122"/>
                <a:ea typeface="微软雅黑" panose="020B0503020204020204" pitchFamily="34" charset="-122"/>
              </a:rPr>
              <a:t>5</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baseline="-25000" dirty="0">
                <a:solidFill>
                  <a:srgbClr val="2121FF"/>
                </a:solidFill>
                <a:latin typeface="微软雅黑" panose="020B0503020204020204" pitchFamily="34" charset="-122"/>
                <a:ea typeface="微软雅黑" panose="020B0503020204020204" pitchFamily="34" charset="-122"/>
              </a:rPr>
              <a:t>5</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数学”</a:t>
            </a:r>
            <a:r>
              <a:rPr lang="zh-CN" altLang="en-US" sz="2400" dirty="0" smtClean="0">
                <a:solidFill>
                  <a:srgbClr val="2121FF"/>
                </a:solidFill>
                <a:latin typeface="微软雅黑" panose="020B0503020204020204" pitchFamily="34" charset="-122"/>
                <a:ea typeface="微软雅黑" panose="020B0503020204020204" pitchFamily="34" charset="-122"/>
              </a:rPr>
              <a:t>，则 </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t</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t</a:t>
            </a:r>
            <a:r>
              <a:rPr lang="en-US" altLang="zh-CN" sz="2400" baseline="-30000" dirty="0">
                <a:solidFill>
                  <a:srgbClr val="2121FF"/>
                </a:solidFill>
                <a:latin typeface="微软雅黑" panose="020B0503020204020204" pitchFamily="34" charset="-122"/>
                <a:ea typeface="微软雅黑" panose="020B0503020204020204" pitchFamily="34" charset="-122"/>
              </a:rPr>
              <a:t>5</a:t>
            </a:r>
            <a:r>
              <a:rPr lang="en-US" altLang="zh-CN" sz="2400" dirty="0">
                <a:solidFill>
                  <a:srgbClr val="2121FF"/>
                </a:solidFill>
                <a:latin typeface="微软雅黑" panose="020B0503020204020204" pitchFamily="34" charset="-122"/>
                <a:ea typeface="微软雅黑" panose="020B0503020204020204" pitchFamily="34" charset="-122"/>
              </a:rPr>
              <a:t>) | </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t</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 t</a:t>
            </a:r>
            <a:r>
              <a:rPr lang="en-US" altLang="zh-CN" sz="2400" baseline="-30000" dirty="0">
                <a:solidFill>
                  <a:srgbClr val="2121FF"/>
                </a:solidFill>
                <a:latin typeface="微软雅黑" panose="020B0503020204020204" pitchFamily="34" charset="-122"/>
                <a:ea typeface="微软雅黑" panose="020B0503020204020204" pitchFamily="34" charset="-122"/>
              </a:rPr>
              <a:t>5</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如下：</a:t>
            </a:r>
          </a:p>
        </p:txBody>
      </p:sp>
    </p:spTree>
    <p:extLst>
      <p:ext uri="{BB962C8B-B14F-4D97-AF65-F5344CB8AC3E}">
        <p14:creationId xmlns:p14="http://schemas.microsoft.com/office/powerpoint/2010/main" val="30457200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1158" y="574573"/>
            <a:ext cx="10197736" cy="2308324"/>
          </a:xfrm>
          <a:prstGeom prst="rect">
            <a:avLst/>
          </a:prstGeom>
        </p:spPr>
        <p:txBody>
          <a:bodyPr wrap="square">
            <a:spAutoFit/>
          </a:bodyPr>
          <a:lstStyle/>
          <a:p>
            <a:pPr>
              <a:lnSpc>
                <a:spcPct val="150000"/>
              </a:lnSpc>
              <a:spcBef>
                <a:spcPct val="0"/>
              </a:spcBef>
              <a:buFontTx/>
              <a:buNone/>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域关系演算表达式中的原子公式有以下二种：</a:t>
            </a:r>
          </a:p>
          <a:p>
            <a:pPr>
              <a:lnSpc>
                <a:spcPct val="150000"/>
              </a:lnSpc>
              <a:spcBef>
                <a:spcPct val="0"/>
              </a:spcBef>
              <a:buFontTx/>
              <a:buNone/>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⑴ </a:t>
            </a:r>
            <a:r>
              <a:rPr lang="en-US" altLang="zh-CN" sz="2400" dirty="0">
                <a:solidFill>
                  <a:srgbClr val="D215FF"/>
                </a:solidFill>
                <a:latin typeface="微软雅黑" panose="020B0503020204020204" pitchFamily="34" charset="-122"/>
                <a:ea typeface="微软雅黑" panose="020B0503020204020204" pitchFamily="34" charset="-122"/>
              </a:rPr>
              <a:t>R(t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i="1"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。R</a:t>
            </a:r>
            <a:r>
              <a:rPr lang="zh-CN" altLang="en-US" sz="2400" dirty="0">
                <a:solidFill>
                  <a:srgbClr val="2121FF"/>
                </a:solidFill>
                <a:latin typeface="微软雅黑" panose="020B0503020204020204" pitchFamily="34" charset="-122"/>
                <a:ea typeface="微软雅黑" panose="020B0503020204020204" pitchFamily="34" charset="-122"/>
              </a:rPr>
              <a:t>是一个</a:t>
            </a:r>
            <a:r>
              <a:rPr lang="en-US" altLang="zh-CN" sz="2400" dirty="0">
                <a:solidFill>
                  <a:srgbClr val="2121FF"/>
                </a:solidFill>
                <a:latin typeface="微软雅黑" panose="020B0503020204020204" pitchFamily="34" charset="-122"/>
                <a:ea typeface="微软雅黑" panose="020B0503020204020204" pitchFamily="34" charset="-122"/>
              </a:rPr>
              <a:t>k</a:t>
            </a:r>
            <a:r>
              <a:rPr lang="zh-CN" altLang="en-US" sz="2400" dirty="0">
                <a:solidFill>
                  <a:srgbClr val="2121FF"/>
                </a:solidFill>
                <a:latin typeface="微软雅黑" panose="020B0503020204020204" pitchFamily="34" charset="-122"/>
                <a:ea typeface="微软雅黑" panose="020B0503020204020204" pitchFamily="34" charset="-122"/>
              </a:rPr>
              <a:t>元关系，每个</a:t>
            </a:r>
            <a:r>
              <a:rPr lang="en-US" altLang="zh-CN" sz="2400" dirty="0">
                <a:solidFill>
                  <a:srgbClr val="2121FF"/>
                </a:solidFill>
                <a:latin typeface="微软雅黑" panose="020B0503020204020204" pitchFamily="34" charset="-122"/>
                <a:ea typeface="微软雅黑" panose="020B0503020204020204" pitchFamily="34" charset="-122"/>
              </a:rPr>
              <a:t>t</a:t>
            </a:r>
            <a:r>
              <a:rPr lang="en-US" altLang="zh-CN" sz="2400" baseline="-30000" dirty="0">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是域变量或者常量。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  ⑵ </a:t>
            </a:r>
            <a:r>
              <a:rPr lang="en-US" altLang="zh-CN" sz="2400" dirty="0" err="1">
                <a:solidFill>
                  <a:srgbClr val="D215FF"/>
                </a:solidFill>
                <a:latin typeface="微软雅黑" panose="020B0503020204020204" pitchFamily="34" charset="-122"/>
                <a:ea typeface="微软雅黑" panose="020B0503020204020204" pitchFamily="34" charset="-122"/>
              </a:rPr>
              <a:t>x</a:t>
            </a:r>
            <a:r>
              <a:rPr lang="en-US" altLang="zh-CN" sz="2400" dirty="0" err="1">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y</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其中</a:t>
            </a:r>
            <a:r>
              <a:rPr lang="en-US" altLang="zh-CN" sz="2400" dirty="0">
                <a:solidFill>
                  <a:srgbClr val="2121FF"/>
                </a:solidFill>
                <a:latin typeface="微软雅黑" panose="020B0503020204020204" pitchFamily="34" charset="-122"/>
                <a:ea typeface="微软雅黑" panose="020B0503020204020204" pitchFamily="34" charset="-122"/>
              </a:rPr>
              <a:t>x</a:t>
            </a:r>
            <a:r>
              <a:rPr lang="zh-CN" altLang="en-US" sz="2400" dirty="0">
                <a:solidFill>
                  <a:srgbClr val="2121FF"/>
                </a:solidFill>
                <a:latin typeface="微软雅黑" panose="020B0503020204020204" pitchFamily="34" charset="-122"/>
                <a:ea typeface="微软雅黑" panose="020B0503020204020204" pitchFamily="34" charset="-122"/>
              </a:rPr>
              <a:t>为域变量，</a:t>
            </a:r>
            <a:r>
              <a:rPr lang="en-US" altLang="zh-CN" sz="2400" dirty="0">
                <a:solidFill>
                  <a:srgbClr val="2121FF"/>
                </a:solidFill>
                <a:latin typeface="微软雅黑" panose="020B0503020204020204" pitchFamily="34" charset="-122"/>
                <a:ea typeface="微软雅黑" panose="020B0503020204020204" pitchFamily="34" charset="-122"/>
              </a:rPr>
              <a:t>y</a:t>
            </a:r>
            <a:r>
              <a:rPr lang="zh-CN" altLang="en-US" sz="2400" dirty="0">
                <a:solidFill>
                  <a:srgbClr val="2121FF"/>
                </a:solidFill>
                <a:latin typeface="微软雅黑" panose="020B0503020204020204" pitchFamily="34" charset="-122"/>
                <a:ea typeface="微软雅黑" panose="020B0503020204020204" pitchFamily="34" charset="-122"/>
              </a:rPr>
              <a:t>为域变量或者为常量。</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是算术比较符。</a:t>
            </a:r>
            <a:r>
              <a:rPr lang="en-US" altLang="zh-CN" sz="2400" dirty="0" err="1">
                <a:solidFill>
                  <a:srgbClr val="2121FF"/>
                </a:solidFill>
                <a:latin typeface="微软雅黑" panose="020B0503020204020204" pitchFamily="34" charset="-122"/>
                <a:ea typeface="微软雅黑" panose="020B0503020204020204" pitchFamily="34" charset="-122"/>
              </a:rPr>
              <a:t>x</a:t>
            </a:r>
            <a:r>
              <a:rPr lang="en-US" altLang="zh-CN" sz="2400" dirty="0" err="1">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y</a:t>
            </a:r>
            <a:r>
              <a:rPr lang="zh-CN" altLang="en-US" sz="2400" dirty="0">
                <a:solidFill>
                  <a:srgbClr val="2121FF"/>
                </a:solidFill>
                <a:latin typeface="微软雅黑" panose="020B0503020204020204" pitchFamily="34" charset="-122"/>
                <a:ea typeface="微软雅黑" panose="020B0503020204020204" pitchFamily="34" charset="-122"/>
              </a:rPr>
              <a:t>表示</a:t>
            </a:r>
            <a:r>
              <a:rPr lang="en-US" altLang="zh-CN" sz="2400" dirty="0">
                <a:solidFill>
                  <a:srgbClr val="2121FF"/>
                </a:solidFill>
                <a:latin typeface="微软雅黑" panose="020B0503020204020204" pitchFamily="34" charset="-122"/>
                <a:ea typeface="微软雅黑" panose="020B0503020204020204" pitchFamily="34" charset="-122"/>
              </a:rPr>
              <a:t>x</a:t>
            </a:r>
            <a:r>
              <a:rPr lang="zh-CN" altLang="en-US" sz="2400" dirty="0">
                <a:solidFill>
                  <a:srgbClr val="2121FF"/>
                </a:solidFill>
                <a:latin typeface="微软雅黑" panose="020B0503020204020204" pitchFamily="34" charset="-122"/>
                <a:ea typeface="微软雅黑" panose="020B0503020204020204" pitchFamily="34" charset="-122"/>
              </a:rPr>
              <a:t>与</a:t>
            </a:r>
            <a:r>
              <a:rPr lang="en-US" altLang="zh-CN" sz="2400" dirty="0">
                <a:solidFill>
                  <a:srgbClr val="2121FF"/>
                </a:solidFill>
                <a:latin typeface="微软雅黑" panose="020B0503020204020204" pitchFamily="34" charset="-122"/>
                <a:ea typeface="微软雅黑" panose="020B0503020204020204" pitchFamily="34" charset="-122"/>
              </a:rPr>
              <a:t>y</a:t>
            </a:r>
            <a:r>
              <a:rPr lang="zh-CN" altLang="en-US" sz="2400" dirty="0">
                <a:solidFill>
                  <a:srgbClr val="2121FF"/>
                </a:solidFill>
                <a:latin typeface="微软雅黑" panose="020B0503020204020204" pitchFamily="34" charset="-122"/>
                <a:ea typeface="微软雅黑" panose="020B0503020204020204" pitchFamily="34" charset="-122"/>
              </a:rPr>
              <a:t>满足</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关系。</a:t>
            </a:r>
          </a:p>
        </p:txBody>
      </p:sp>
    </p:spTree>
    <p:extLst>
      <p:ext uri="{BB962C8B-B14F-4D97-AF65-F5344CB8AC3E}">
        <p14:creationId xmlns:p14="http://schemas.microsoft.com/office/powerpoint/2010/main" val="746072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4400" y="609600"/>
            <a:ext cx="5562600"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dirty="0">
              <a:solidFill>
                <a:srgbClr val="000000"/>
              </a:solidFill>
              <a:ea typeface="华文新魏" panose="02010800040101010101" pitchFamily="2" charset="-122"/>
            </a:endParaRPr>
          </a:p>
        </p:txBody>
      </p:sp>
      <p:grpSp>
        <p:nvGrpSpPr>
          <p:cNvPr id="4" name="Group 13"/>
          <p:cNvGrpSpPr>
            <a:grpSpLocks/>
          </p:cNvGrpSpPr>
          <p:nvPr/>
        </p:nvGrpSpPr>
        <p:grpSpPr bwMode="auto">
          <a:xfrm>
            <a:off x="3611880" y="2368728"/>
            <a:ext cx="3505200" cy="2438400"/>
            <a:chOff x="1152" y="2496"/>
            <a:chExt cx="2208" cy="1536"/>
          </a:xfrm>
        </p:grpSpPr>
        <p:sp>
          <p:nvSpPr>
            <p:cNvPr id="5" name="Rectangle 5"/>
            <p:cNvSpPr>
              <a:spLocks noChangeArrowheads="1"/>
            </p:cNvSpPr>
            <p:nvPr/>
          </p:nvSpPr>
          <p:spPr bwMode="auto">
            <a:xfrm>
              <a:off x="1587" y="3105"/>
              <a:ext cx="154" cy="19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2000">
                <a:solidFill>
                  <a:srgbClr val="2121FF"/>
                </a:solidFill>
                <a:latin typeface="微软雅黑" panose="020B0503020204020204" pitchFamily="34" charset="-122"/>
                <a:ea typeface="微软雅黑" panose="020B0503020204020204" pitchFamily="34" charset="-122"/>
              </a:endParaRPr>
            </a:p>
          </p:txBody>
        </p:sp>
        <p:sp>
          <p:nvSpPr>
            <p:cNvPr id="6" name="Oval 6"/>
            <p:cNvSpPr>
              <a:spLocks noChangeArrowheads="1"/>
            </p:cNvSpPr>
            <p:nvPr/>
          </p:nvSpPr>
          <p:spPr bwMode="auto">
            <a:xfrm>
              <a:off x="1152" y="2852"/>
              <a:ext cx="349" cy="8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solidFill>
                    <a:srgbClr val="2121FF"/>
                  </a:solidFill>
                  <a:latin typeface="微软雅黑" panose="020B0503020204020204" pitchFamily="34" charset="-122"/>
                  <a:ea typeface="微软雅黑" panose="020B0503020204020204" pitchFamily="34" charset="-122"/>
                </a:rPr>
                <a:t>1</a:t>
              </a:r>
            </a:p>
            <a:p>
              <a:pPr algn="ctr" eaLnBrk="0" hangingPunct="0"/>
              <a:r>
                <a:rPr lang="zh-CN" altLang="en-US" sz="2000">
                  <a:solidFill>
                    <a:srgbClr val="2121FF"/>
                  </a:solidFill>
                  <a:latin typeface="微软雅黑" panose="020B0503020204020204" pitchFamily="34" charset="-122"/>
                  <a:ea typeface="微软雅黑" panose="020B0503020204020204" pitchFamily="34" charset="-122"/>
                </a:rPr>
                <a:t>2</a:t>
              </a:r>
            </a:p>
            <a:p>
              <a:pPr algn="ctr" eaLnBrk="0" hangingPunct="0"/>
              <a:r>
                <a:rPr lang="zh-CN" altLang="en-US" sz="2000">
                  <a:solidFill>
                    <a:srgbClr val="2121FF"/>
                  </a:solidFill>
                  <a:latin typeface="微软雅黑" panose="020B0503020204020204" pitchFamily="34" charset="-122"/>
                  <a:ea typeface="微软雅黑" panose="020B0503020204020204" pitchFamily="34" charset="-122"/>
                </a:rPr>
                <a:t>3</a:t>
              </a:r>
            </a:p>
          </p:txBody>
        </p:sp>
        <p:sp>
          <p:nvSpPr>
            <p:cNvPr id="7" name="Rectangle 7"/>
            <p:cNvSpPr>
              <a:spLocks noChangeArrowheads="1"/>
            </p:cNvSpPr>
            <p:nvPr/>
          </p:nvSpPr>
          <p:spPr bwMode="auto">
            <a:xfrm>
              <a:off x="2486" y="2496"/>
              <a:ext cx="874" cy="15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spcBef>
                  <a:spcPct val="5000"/>
                </a:spcBef>
                <a:spcAft>
                  <a:spcPct val="5000"/>
                </a:spcAft>
              </a:pPr>
              <a:r>
                <a:rPr lang="en-US" altLang="zh-CN" sz="2000" dirty="0" smtClean="0">
                  <a:solidFill>
                    <a:srgbClr val="2121FF"/>
                  </a:solidFill>
                  <a:latin typeface="微软雅黑" panose="020B0503020204020204" pitchFamily="34" charset="-122"/>
                  <a:ea typeface="微软雅黑" panose="020B0503020204020204" pitchFamily="34" charset="-122"/>
                </a:rPr>
                <a:t>D</a:t>
              </a:r>
              <a:r>
                <a:rPr lang="en-US" altLang="zh-CN" sz="2000" baseline="-25000" dirty="0" smtClean="0">
                  <a:solidFill>
                    <a:srgbClr val="2121FF"/>
                  </a:solidFill>
                  <a:latin typeface="微软雅黑" panose="020B0503020204020204" pitchFamily="34" charset="-122"/>
                  <a:ea typeface="微软雅黑" panose="020B0503020204020204" pitchFamily="34" charset="-122"/>
                </a:rPr>
                <a:t>1      </a:t>
              </a:r>
              <a:r>
                <a:rPr lang="en-US" altLang="zh-CN" sz="2000" dirty="0">
                  <a:solidFill>
                    <a:srgbClr val="2121FF"/>
                  </a:solidFill>
                  <a:latin typeface="微软雅黑" panose="020B0503020204020204" pitchFamily="34" charset="-122"/>
                  <a:ea typeface="微软雅黑" panose="020B0503020204020204" pitchFamily="34" charset="-122"/>
                </a:rPr>
                <a:t>D</a:t>
              </a:r>
              <a:r>
                <a:rPr lang="en-US" altLang="zh-CN" sz="2000" baseline="-25000" dirty="0">
                  <a:solidFill>
                    <a:srgbClr val="2121FF"/>
                  </a:solidFill>
                  <a:latin typeface="微软雅黑" panose="020B0503020204020204" pitchFamily="34" charset="-122"/>
                  <a:ea typeface="微软雅黑" panose="020B0503020204020204" pitchFamily="34" charset="-122"/>
                </a:rPr>
                <a:t>2</a:t>
              </a:r>
              <a:endParaRPr lang="en-US" altLang="zh-CN" sz="2000" dirty="0">
                <a:solidFill>
                  <a:srgbClr val="2121FF"/>
                </a:solidFill>
                <a:latin typeface="微软雅黑" panose="020B0503020204020204" pitchFamily="34" charset="-122"/>
                <a:ea typeface="微软雅黑" panose="020B0503020204020204" pitchFamily="34" charset="-122"/>
              </a:endParaRPr>
            </a:p>
            <a:p>
              <a:pPr algn="ctr" eaLnBrk="0" hangingPunct="0">
                <a:spcBef>
                  <a:spcPct val="5000"/>
                </a:spcBef>
                <a:spcAft>
                  <a:spcPct val="5000"/>
                </a:spcAft>
              </a:pPr>
              <a:r>
                <a:rPr lang="en-US" altLang="zh-CN" sz="2000" dirty="0">
                  <a:solidFill>
                    <a:srgbClr val="2121FF"/>
                  </a:solidFill>
                  <a:latin typeface="微软雅黑" panose="020B0503020204020204" pitchFamily="34" charset="-122"/>
                  <a:ea typeface="微软雅黑" panose="020B0503020204020204" pitchFamily="34" charset="-122"/>
                </a:rPr>
                <a:t>1       a</a:t>
              </a:r>
            </a:p>
            <a:p>
              <a:pPr algn="ctr" eaLnBrk="0" hangingPunct="0">
                <a:spcBef>
                  <a:spcPct val="5000"/>
                </a:spcBef>
                <a:spcAft>
                  <a:spcPct val="5000"/>
                </a:spcAft>
              </a:pPr>
              <a:r>
                <a:rPr lang="en-US" altLang="zh-CN" sz="2000" dirty="0">
                  <a:solidFill>
                    <a:srgbClr val="2121FF"/>
                  </a:solidFill>
                  <a:latin typeface="微软雅黑" panose="020B0503020204020204" pitchFamily="34" charset="-122"/>
                  <a:ea typeface="微软雅黑" panose="020B0503020204020204" pitchFamily="34" charset="-122"/>
                </a:rPr>
                <a:t>1       b</a:t>
              </a:r>
            </a:p>
            <a:p>
              <a:pPr algn="ctr" eaLnBrk="0" hangingPunct="0">
                <a:spcBef>
                  <a:spcPct val="5000"/>
                </a:spcBef>
                <a:spcAft>
                  <a:spcPct val="5000"/>
                </a:spcAft>
              </a:pPr>
              <a:r>
                <a:rPr lang="en-US" altLang="zh-CN" sz="2000" dirty="0">
                  <a:solidFill>
                    <a:srgbClr val="2121FF"/>
                  </a:solidFill>
                  <a:latin typeface="微软雅黑" panose="020B0503020204020204" pitchFamily="34" charset="-122"/>
                  <a:ea typeface="微软雅黑" panose="020B0503020204020204" pitchFamily="34" charset="-122"/>
                </a:rPr>
                <a:t>2       a</a:t>
              </a:r>
            </a:p>
            <a:p>
              <a:pPr algn="ctr" eaLnBrk="0" hangingPunct="0">
                <a:spcBef>
                  <a:spcPct val="5000"/>
                </a:spcBef>
                <a:spcAft>
                  <a:spcPct val="5000"/>
                </a:spcAft>
              </a:pPr>
              <a:r>
                <a:rPr lang="en-US" altLang="zh-CN" sz="2000" dirty="0">
                  <a:solidFill>
                    <a:srgbClr val="2121FF"/>
                  </a:solidFill>
                  <a:latin typeface="微软雅黑" panose="020B0503020204020204" pitchFamily="34" charset="-122"/>
                  <a:ea typeface="微软雅黑" panose="020B0503020204020204" pitchFamily="34" charset="-122"/>
                </a:rPr>
                <a:t>2       b</a:t>
              </a:r>
            </a:p>
            <a:p>
              <a:pPr algn="ctr" eaLnBrk="0" hangingPunct="0">
                <a:spcBef>
                  <a:spcPct val="5000"/>
                </a:spcBef>
                <a:spcAft>
                  <a:spcPct val="5000"/>
                </a:spcAft>
              </a:pPr>
              <a:r>
                <a:rPr lang="en-US" altLang="zh-CN" sz="2000" dirty="0">
                  <a:solidFill>
                    <a:srgbClr val="2121FF"/>
                  </a:solidFill>
                  <a:latin typeface="微软雅黑" panose="020B0503020204020204" pitchFamily="34" charset="-122"/>
                  <a:ea typeface="微软雅黑" panose="020B0503020204020204" pitchFamily="34" charset="-122"/>
                </a:rPr>
                <a:t>3       a</a:t>
              </a:r>
            </a:p>
            <a:p>
              <a:pPr algn="ctr" eaLnBrk="0" hangingPunct="0">
                <a:spcBef>
                  <a:spcPct val="5000"/>
                </a:spcBef>
                <a:spcAft>
                  <a:spcPct val="5000"/>
                </a:spcAft>
              </a:pPr>
              <a:r>
                <a:rPr lang="en-US" altLang="zh-CN" sz="2000" dirty="0">
                  <a:solidFill>
                    <a:srgbClr val="2121FF"/>
                  </a:solidFill>
                  <a:latin typeface="微软雅黑" panose="020B0503020204020204" pitchFamily="34" charset="-122"/>
                  <a:ea typeface="微软雅黑" panose="020B0503020204020204" pitchFamily="34" charset="-122"/>
                </a:rPr>
                <a:t>3       b</a:t>
              </a:r>
            </a:p>
          </p:txBody>
        </p:sp>
        <p:sp>
          <p:nvSpPr>
            <p:cNvPr id="8" name="Oval 8"/>
            <p:cNvSpPr>
              <a:spLocks noChangeArrowheads="1"/>
            </p:cNvSpPr>
            <p:nvPr/>
          </p:nvSpPr>
          <p:spPr bwMode="auto">
            <a:xfrm>
              <a:off x="1797" y="2831"/>
              <a:ext cx="350" cy="84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000">
                  <a:solidFill>
                    <a:srgbClr val="2121FF"/>
                  </a:solidFill>
                  <a:latin typeface="微软雅黑" panose="020B0503020204020204" pitchFamily="34" charset="-122"/>
                  <a:ea typeface="微软雅黑" panose="020B0503020204020204" pitchFamily="34" charset="-122"/>
                </a:rPr>
                <a:t>a</a:t>
              </a:r>
            </a:p>
            <a:p>
              <a:pPr algn="ctr" eaLnBrk="0" hangingPunct="0"/>
              <a:endParaRPr lang="en-US" altLang="zh-CN" sz="2000">
                <a:solidFill>
                  <a:srgbClr val="2121FF"/>
                </a:solidFill>
                <a:latin typeface="微软雅黑" panose="020B0503020204020204" pitchFamily="34" charset="-122"/>
                <a:ea typeface="微软雅黑" panose="020B0503020204020204" pitchFamily="34" charset="-122"/>
              </a:endParaRPr>
            </a:p>
            <a:p>
              <a:pPr algn="ctr" eaLnBrk="0" hangingPunct="0"/>
              <a:r>
                <a:rPr lang="en-US" altLang="zh-CN" sz="2000">
                  <a:solidFill>
                    <a:srgbClr val="2121FF"/>
                  </a:solidFill>
                  <a:latin typeface="微软雅黑" panose="020B0503020204020204" pitchFamily="34" charset="-122"/>
                  <a:ea typeface="微软雅黑" panose="020B0503020204020204" pitchFamily="34" charset="-122"/>
                </a:rPr>
                <a:t>b</a:t>
              </a:r>
            </a:p>
          </p:txBody>
        </p:sp>
        <p:sp>
          <p:nvSpPr>
            <p:cNvPr id="9" name="Rectangle 9"/>
            <p:cNvSpPr>
              <a:spLocks noChangeArrowheads="1"/>
            </p:cNvSpPr>
            <p:nvPr/>
          </p:nvSpPr>
          <p:spPr bwMode="auto">
            <a:xfrm>
              <a:off x="2276" y="3117"/>
              <a:ext cx="154" cy="19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solidFill>
                    <a:srgbClr val="2121FF"/>
                  </a:solidFill>
                  <a:latin typeface="微软雅黑" panose="020B0503020204020204" pitchFamily="34" charset="-122"/>
                  <a:ea typeface="微软雅黑" panose="020B0503020204020204" pitchFamily="34" charset="-122"/>
                </a:rPr>
                <a:t>=</a:t>
              </a:r>
            </a:p>
          </p:txBody>
        </p:sp>
        <p:sp>
          <p:nvSpPr>
            <p:cNvPr id="10" name="Line 10"/>
            <p:cNvSpPr>
              <a:spLocks noChangeShapeType="1"/>
            </p:cNvSpPr>
            <p:nvPr/>
          </p:nvSpPr>
          <p:spPr bwMode="auto">
            <a:xfrm>
              <a:off x="2488" y="2712"/>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a:off x="2920" y="249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1107983" y="843163"/>
            <a:ext cx="10213159" cy="1135054"/>
          </a:xfrm>
          <a:prstGeom prst="rect">
            <a:avLst/>
          </a:prstGeom>
        </p:spPr>
        <p:txBody>
          <a:bodyPr wrap="square">
            <a:spAutoFit/>
          </a:bodyPr>
          <a:lstStyle/>
          <a:p>
            <a:pPr>
              <a:lnSpc>
                <a:spcPct val="150000"/>
              </a:lnSpc>
            </a:pPr>
            <a:r>
              <a:rPr lang="zh-CN" altLang="en-US" sz="2400" dirty="0" smtClean="0">
                <a:solidFill>
                  <a:srgbClr val="6600FF"/>
                </a:solidFill>
                <a:latin typeface="微软雅黑" panose="020B0503020204020204" pitchFamily="34" charset="-122"/>
                <a:ea typeface="微软雅黑" panose="020B0503020204020204" pitchFamily="34" charset="-122"/>
              </a:rPr>
              <a:t>例</a:t>
            </a:r>
            <a:r>
              <a:rPr lang="zh-CN" altLang="en-US" sz="2400" dirty="0">
                <a:solidFill>
                  <a:srgbClr val="6600FF"/>
                </a:solidFill>
                <a:latin typeface="微软雅黑" panose="020B0503020204020204" pitchFamily="34" charset="-122"/>
                <a:ea typeface="微软雅黑" panose="020B0503020204020204" pitchFamily="34" charset="-122"/>
              </a:rPr>
              <a:t>3.1  设</a:t>
            </a:r>
            <a:r>
              <a:rPr lang="en-US" altLang="zh-CN" sz="2400" dirty="0">
                <a:solidFill>
                  <a:srgbClr val="6600FF"/>
                </a:solidFill>
                <a:latin typeface="微软雅黑" panose="020B0503020204020204" pitchFamily="34" charset="-122"/>
                <a:ea typeface="微软雅黑" panose="020B0503020204020204" pitchFamily="34" charset="-122"/>
              </a:rPr>
              <a:t>D</a:t>
            </a:r>
            <a:r>
              <a:rPr lang="en-US" altLang="zh-CN" sz="2400" baseline="-30000" dirty="0">
                <a:solidFill>
                  <a:srgbClr val="6600FF"/>
                </a:solidFill>
                <a:latin typeface="微软雅黑" panose="020B0503020204020204" pitchFamily="34" charset="-122"/>
                <a:ea typeface="微软雅黑" panose="020B0503020204020204" pitchFamily="34" charset="-122"/>
              </a:rPr>
              <a:t>1</a:t>
            </a:r>
            <a:r>
              <a:rPr lang="en-US" altLang="zh-CN" sz="2400" dirty="0">
                <a:solidFill>
                  <a:srgbClr val="6600FF"/>
                </a:solidFill>
                <a:latin typeface="微软雅黑" panose="020B0503020204020204" pitchFamily="34" charset="-122"/>
                <a:ea typeface="微软雅黑" panose="020B0503020204020204" pitchFamily="34" charset="-122"/>
              </a:rPr>
              <a:t>={1,2,3},D</a:t>
            </a:r>
            <a:r>
              <a:rPr lang="en-US" altLang="zh-CN" sz="2400" baseline="-30000" dirty="0">
                <a:solidFill>
                  <a:srgbClr val="6600FF"/>
                </a:solidFill>
                <a:latin typeface="微软雅黑" panose="020B0503020204020204" pitchFamily="34" charset="-122"/>
                <a:ea typeface="微软雅黑" panose="020B0503020204020204" pitchFamily="34" charset="-122"/>
              </a:rPr>
              <a:t>2</a:t>
            </a:r>
            <a:r>
              <a:rPr lang="en-US" altLang="zh-CN" sz="2400" dirty="0">
                <a:solidFill>
                  <a:srgbClr val="6600FF"/>
                </a:solidFill>
                <a:latin typeface="微软雅黑" panose="020B0503020204020204" pitchFamily="34" charset="-122"/>
                <a:ea typeface="微软雅黑" panose="020B0503020204020204" pitchFamily="34" charset="-122"/>
              </a:rPr>
              <a:t>={</a:t>
            </a:r>
            <a:r>
              <a:rPr lang="en-US" altLang="zh-CN" sz="2400" dirty="0" err="1">
                <a:solidFill>
                  <a:srgbClr val="6600FF"/>
                </a:solidFill>
                <a:latin typeface="微软雅黑" panose="020B0503020204020204" pitchFamily="34" charset="-122"/>
                <a:ea typeface="微软雅黑" panose="020B0503020204020204" pitchFamily="34" charset="-122"/>
              </a:rPr>
              <a:t>a,b</a:t>
            </a:r>
            <a:r>
              <a:rPr lang="en-US" altLang="zh-CN" sz="2400" dirty="0">
                <a:solidFill>
                  <a:srgbClr val="6600FF"/>
                </a:solidFill>
                <a:latin typeface="微软雅黑" panose="020B0503020204020204" pitchFamily="34" charset="-122"/>
                <a:ea typeface="微软雅黑" panose="020B0503020204020204" pitchFamily="34" charset="-122"/>
              </a:rPr>
              <a:t>},</a:t>
            </a:r>
            <a:r>
              <a:rPr lang="zh-CN" altLang="en-US" sz="2400" dirty="0">
                <a:solidFill>
                  <a:srgbClr val="6600FF"/>
                </a:solidFill>
                <a:latin typeface="微软雅黑" panose="020B0503020204020204" pitchFamily="34" charset="-122"/>
                <a:ea typeface="微软雅黑" panose="020B0503020204020204" pitchFamily="34" charset="-122"/>
              </a:rPr>
              <a:t>则</a:t>
            </a:r>
            <a:r>
              <a:rPr lang="en-US" altLang="zh-CN" sz="2400" dirty="0">
                <a:solidFill>
                  <a:srgbClr val="6600FF"/>
                </a:solidFill>
                <a:latin typeface="微软雅黑" panose="020B0503020204020204" pitchFamily="34" charset="-122"/>
                <a:ea typeface="微软雅黑" panose="020B0503020204020204" pitchFamily="34" charset="-122"/>
              </a:rPr>
              <a:t>D</a:t>
            </a:r>
            <a:r>
              <a:rPr lang="en-US" altLang="zh-CN" sz="2400" baseline="-30000" dirty="0">
                <a:solidFill>
                  <a:srgbClr val="6600FF"/>
                </a:solidFill>
                <a:latin typeface="微软雅黑" panose="020B0503020204020204" pitchFamily="34" charset="-122"/>
                <a:ea typeface="微软雅黑" panose="020B0503020204020204" pitchFamily="34" charset="-122"/>
              </a:rPr>
              <a:t>1</a:t>
            </a:r>
            <a:r>
              <a:rPr lang="en-US" altLang="zh-CN" sz="2400" dirty="0">
                <a:solidFill>
                  <a:srgbClr val="6600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6600FF"/>
                </a:solidFill>
                <a:latin typeface="微软雅黑" panose="020B0503020204020204" pitchFamily="34" charset="-122"/>
                <a:ea typeface="微软雅黑" panose="020B0503020204020204" pitchFamily="34" charset="-122"/>
              </a:rPr>
              <a:t>D</a:t>
            </a:r>
            <a:r>
              <a:rPr lang="en-US" altLang="zh-CN" sz="2400" baseline="-30000" dirty="0">
                <a:solidFill>
                  <a:srgbClr val="6600FF"/>
                </a:solidFill>
                <a:latin typeface="微软雅黑" panose="020B0503020204020204" pitchFamily="34" charset="-122"/>
                <a:ea typeface="微软雅黑" panose="020B0503020204020204" pitchFamily="34" charset="-122"/>
              </a:rPr>
              <a:t>2</a:t>
            </a:r>
            <a:r>
              <a:rPr lang="en-US" altLang="zh-CN" sz="2400" dirty="0">
                <a:solidFill>
                  <a:srgbClr val="6600FF"/>
                </a:solidFill>
                <a:latin typeface="微软雅黑" panose="020B0503020204020204" pitchFamily="34" charset="-122"/>
                <a:ea typeface="微软雅黑" panose="020B0503020204020204" pitchFamily="34" charset="-122"/>
              </a:rPr>
              <a:t>={(1,a),(1,b),(2,a),(2,b),(3,a),(3,b)},</a:t>
            </a:r>
            <a:r>
              <a:rPr lang="zh-CN" altLang="en-US" sz="2400" dirty="0">
                <a:solidFill>
                  <a:srgbClr val="6600FF"/>
                </a:solidFill>
                <a:latin typeface="微软雅黑" panose="020B0503020204020204" pitchFamily="34" charset="-122"/>
                <a:ea typeface="微软雅黑" panose="020B0503020204020204" pitchFamily="34" charset="-122"/>
              </a:rPr>
              <a:t>是元组的集合，它还可用下图表示。</a:t>
            </a:r>
          </a:p>
        </p:txBody>
      </p:sp>
    </p:spTree>
    <p:extLst>
      <p:ext uri="{BB962C8B-B14F-4D97-AF65-F5344CB8AC3E}">
        <p14:creationId xmlns:p14="http://schemas.microsoft.com/office/powerpoint/2010/main" val="13364081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40526" y="614015"/>
            <a:ext cx="10180319" cy="5078313"/>
          </a:xfrm>
          <a:prstGeom prst="rect">
            <a:avLst/>
          </a:prstGeom>
        </p:spPr>
        <p:txBody>
          <a:bodyPr wrap="square">
            <a:spAutoFit/>
          </a:bodyPr>
          <a:lstStyle/>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例3.16  检索班级编号为’199902’的全班学生的学号。其域关系演算表达式为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 S(t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4</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5</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5</a:t>
            </a:r>
            <a:r>
              <a:rPr lang="en-US" altLang="zh-CN" sz="2400" dirty="0">
                <a:solidFill>
                  <a:srgbClr val="D215FF"/>
                </a:solidFill>
                <a:latin typeface="微软雅黑" panose="020B0503020204020204" pitchFamily="34" charset="-122"/>
                <a:ea typeface="微软雅黑" panose="020B0503020204020204" pitchFamily="34" charset="-122"/>
              </a:rPr>
              <a:t>=’199902’}}</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例3.17  查询选修了’英语’ 课程的学生名。其域关系演算表达式为：</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 S(t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4</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5</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v</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v</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(R(u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u</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)∧C(v</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v</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v</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=v</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∧v</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英语’)}</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例3.18  检索选修了所有课的学生，域关系演算表达式为：</a:t>
            </a:r>
          </a:p>
          <a:p>
            <a:pPr>
              <a:lnSpc>
                <a:spcPct val="150000"/>
              </a:lnSpc>
              <a:spcBef>
                <a:spcPct val="0"/>
              </a:spcBef>
              <a:buFontTx/>
              <a:buNone/>
            </a:pP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4</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5</a:t>
            </a:r>
            <a:r>
              <a:rPr lang="en-US" altLang="zh-CN" sz="2400" dirty="0">
                <a:solidFill>
                  <a:srgbClr val="D215FF"/>
                </a:solidFill>
                <a:latin typeface="微软雅黑" panose="020B0503020204020204" pitchFamily="34" charset="-122"/>
                <a:ea typeface="微软雅黑" panose="020B0503020204020204" pitchFamily="34" charset="-122"/>
              </a:rPr>
              <a:t>) | S(t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4</a:t>
            </a:r>
            <a:r>
              <a:rPr lang="en-US" altLang="zh-CN" sz="2400" dirty="0">
                <a:solidFill>
                  <a:srgbClr val="D215FF"/>
                </a:solidFill>
                <a:latin typeface="微软雅黑" panose="020B0503020204020204" pitchFamily="34" charset="-122"/>
                <a:ea typeface="微软雅黑" panose="020B0503020204020204" pitchFamily="34" charset="-122"/>
              </a:rPr>
              <a:t>, t</a:t>
            </a:r>
            <a:r>
              <a:rPr lang="en-US" altLang="zh-CN" sz="2400" baseline="-30000" dirty="0">
                <a:solidFill>
                  <a:srgbClr val="D215FF"/>
                </a:solidFill>
                <a:latin typeface="微软雅黑" panose="020B0503020204020204" pitchFamily="34" charset="-122"/>
                <a:ea typeface="微软雅黑" panose="020B0503020204020204" pitchFamily="34" charset="-122"/>
              </a:rPr>
              <a:t>5</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v</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(R(u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u</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 ∧C(v</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v</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 v</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=v</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 </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5028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9862" y="462719"/>
            <a:ext cx="10197738" cy="3416320"/>
          </a:xfrm>
          <a:prstGeom prst="rect">
            <a:avLst/>
          </a:prstGeom>
        </p:spPr>
        <p:txBody>
          <a:bodyPr wrap="square">
            <a:spAutoFit/>
          </a:bodyPr>
          <a:lstStyle/>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3. </a:t>
            </a:r>
            <a:r>
              <a:rPr lang="zh-CN" altLang="en-US" sz="2400" dirty="0">
                <a:solidFill>
                  <a:srgbClr val="2121FF"/>
                </a:solidFill>
                <a:latin typeface="微软雅黑" panose="020B0503020204020204" pitchFamily="34" charset="-122"/>
                <a:ea typeface="微软雅黑" panose="020B0503020204020204" pitchFamily="34" charset="-122"/>
              </a:rPr>
              <a:t>由元组演算表达式</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 | </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 (t)}</a:t>
            </a:r>
            <a:r>
              <a:rPr lang="zh-CN" altLang="en-US" sz="2400" dirty="0">
                <a:solidFill>
                  <a:srgbClr val="2121FF"/>
                </a:solidFill>
                <a:latin typeface="微软雅黑" panose="020B0503020204020204" pitchFamily="34" charset="-122"/>
                <a:ea typeface="微软雅黑" panose="020B0503020204020204" pitchFamily="34" charset="-122"/>
              </a:rPr>
              <a:t>构造等价的域演算表达式的步骤如下：</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 ⑴ 如果</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2121FF"/>
                </a:solidFill>
                <a:latin typeface="微软雅黑" panose="020B0503020204020204" pitchFamily="34" charset="-122"/>
                <a:ea typeface="微软雅黑" panose="020B0503020204020204" pitchFamily="34" charset="-122"/>
              </a:rPr>
              <a:t>k</a:t>
            </a:r>
            <a:r>
              <a:rPr lang="zh-CN" altLang="en-US" sz="2400" dirty="0">
                <a:solidFill>
                  <a:srgbClr val="2121FF"/>
                </a:solidFill>
                <a:latin typeface="微软雅黑" panose="020B0503020204020204" pitchFamily="34" charset="-122"/>
                <a:ea typeface="微软雅黑" panose="020B0503020204020204" pitchFamily="34" charset="-122"/>
              </a:rPr>
              <a:t>元的元组，则引入</a:t>
            </a:r>
            <a:r>
              <a:rPr lang="en-US" altLang="zh-CN" sz="2400" dirty="0">
                <a:solidFill>
                  <a:srgbClr val="2121FF"/>
                </a:solidFill>
                <a:latin typeface="微软雅黑" panose="020B0503020204020204" pitchFamily="34" charset="-122"/>
                <a:ea typeface="微软雅黑" panose="020B0503020204020204" pitchFamily="34" charset="-122"/>
              </a:rPr>
              <a:t>k</a:t>
            </a:r>
            <a:r>
              <a:rPr lang="zh-CN" altLang="en-US" sz="2400" dirty="0">
                <a:solidFill>
                  <a:srgbClr val="2121FF"/>
                </a:solidFill>
                <a:latin typeface="微软雅黑" panose="020B0503020204020204" pitchFamily="34" charset="-122"/>
                <a:ea typeface="微软雅黑" panose="020B0503020204020204" pitchFamily="34" charset="-122"/>
              </a:rPr>
              <a:t>个域变量</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用</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t</a:t>
            </a:r>
            <a:r>
              <a:rPr lang="en-US" altLang="zh-CN" sz="2400" baseline="-30000" dirty="0" err="1">
                <a:solidFill>
                  <a:srgbClr val="D215FF"/>
                </a:solidFill>
                <a:latin typeface="微软雅黑" panose="020B0503020204020204" pitchFamily="34" charset="-122"/>
                <a:ea typeface="微软雅黑" panose="020B0503020204020204" pitchFamily="34" charset="-122"/>
              </a:rPr>
              <a:t>k</a:t>
            </a:r>
            <a:r>
              <a:rPr lang="en-US" altLang="zh-CN" sz="2400" dirty="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替换</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用</a:t>
            </a:r>
            <a:r>
              <a:rPr lang="en-US" altLang="zh-CN" sz="2400" dirty="0">
                <a:solidFill>
                  <a:srgbClr val="D215FF"/>
                </a:solidFill>
                <a:latin typeface="微软雅黑" panose="020B0503020204020204" pitchFamily="34" charset="-122"/>
                <a:ea typeface="微软雅黑" panose="020B0503020204020204" pitchFamily="34" charset="-122"/>
              </a:rPr>
              <a:t>t</a:t>
            </a:r>
            <a:r>
              <a:rPr lang="en-US" altLang="zh-CN" sz="2400" baseline="-30000" dirty="0">
                <a:solidFill>
                  <a:srgbClr val="D215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替换</a:t>
            </a:r>
            <a:r>
              <a:rPr lang="en-US" altLang="zh-CN" sz="2400" dirty="0" smtClean="0">
                <a:solidFill>
                  <a:srgbClr val="D215FF"/>
                </a:solidFill>
                <a:latin typeface="微软雅黑" panose="020B0503020204020204" pitchFamily="34" charset="-122"/>
                <a:ea typeface="微软雅黑" panose="020B0503020204020204" pitchFamily="34" charset="-122"/>
              </a:rPr>
              <a:t>t[</a:t>
            </a:r>
            <a:r>
              <a:rPr lang="en-US" altLang="zh-CN" sz="2400" dirty="0" err="1" smtClean="0">
                <a:solidFill>
                  <a:srgbClr val="D215FF"/>
                </a:solidFill>
                <a:latin typeface="微软雅黑" panose="020B0503020204020204" pitchFamily="34" charset="-122"/>
                <a:ea typeface="微软雅黑" panose="020B0503020204020204" pitchFamily="34" charset="-122"/>
              </a:rPr>
              <a:t>i</a:t>
            </a:r>
            <a:r>
              <a:rPr lang="en-US" altLang="zh-CN" sz="2400" dirty="0" smtClean="0">
                <a:solidFill>
                  <a:srgbClr val="D215FF"/>
                </a:solidFill>
                <a:latin typeface="微软雅黑" panose="020B0503020204020204" pitchFamily="34" charset="-122"/>
                <a:ea typeface="微软雅黑" panose="020B0503020204020204" pitchFamily="34" charset="-122"/>
              </a:rPr>
              <a:t>]</a:t>
            </a:r>
            <a:r>
              <a:rPr lang="en-US" altLang="zh-CN"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⑵ 对于量词(</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或(</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如</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元的元组，则引入</a:t>
            </a:r>
            <a:r>
              <a:rPr lang="en-US" altLang="zh-CN" sz="2400" dirty="0">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个新的域变量</a:t>
            </a:r>
            <a:r>
              <a:rPr lang="en-US" altLang="zh-CN" sz="2400" dirty="0">
                <a:solidFill>
                  <a:srgbClr val="2121FF"/>
                </a:solidFill>
                <a:latin typeface="微软雅黑" panose="020B0503020204020204" pitchFamily="34" charset="-122"/>
                <a:ea typeface="微软雅黑" panose="020B0503020204020204" pitchFamily="34" charset="-122"/>
              </a:rPr>
              <a:t>u</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，u</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，…，u</a:t>
            </a:r>
            <a:r>
              <a:rPr lang="en-US" altLang="zh-CN" sz="2400" baseline="-30000" dirty="0">
                <a:solidFill>
                  <a:srgbClr val="2121FF"/>
                </a:solidFill>
                <a:latin typeface="微软雅黑" panose="020B0503020204020204" pitchFamily="34" charset="-122"/>
                <a:ea typeface="微软雅黑" panose="020B0503020204020204" pitchFamily="34" charset="-122"/>
              </a:rPr>
              <a:t>m</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在对应量词的辖域内，用</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m</a:t>
            </a:r>
            <a:r>
              <a:rPr lang="en-US" altLang="zh-CN" sz="2400" dirty="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替换</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用</a:t>
            </a:r>
            <a:r>
              <a:rPr lang="en-US" altLang="zh-CN" sz="2400" dirty="0" err="1">
                <a:solidFill>
                  <a:srgbClr val="2121FF"/>
                </a:solidFill>
                <a:latin typeface="微软雅黑" panose="020B0503020204020204" pitchFamily="34" charset="-122"/>
                <a:ea typeface="微软雅黑" panose="020B0503020204020204" pitchFamily="34" charset="-122"/>
              </a:rPr>
              <a:t>u</a:t>
            </a:r>
            <a:r>
              <a:rPr lang="en-US" altLang="zh-CN" sz="2400" baseline="-30000" dirty="0" err="1">
                <a:solidFill>
                  <a:srgbClr val="2121FF"/>
                </a:solidFill>
                <a:latin typeface="微软雅黑" panose="020B0503020204020204" pitchFamily="34" charset="-122"/>
                <a:ea typeface="微软雅黑" panose="020B0503020204020204" pitchFamily="34" charset="-122"/>
              </a:rPr>
              <a:t>i</a:t>
            </a:r>
            <a:r>
              <a:rPr lang="zh-CN" altLang="en-US" sz="2400" dirty="0">
                <a:solidFill>
                  <a:srgbClr val="2121FF"/>
                </a:solidFill>
                <a:latin typeface="微软雅黑" panose="020B0503020204020204" pitchFamily="34" charset="-122"/>
                <a:ea typeface="微软雅黑" panose="020B0503020204020204" pitchFamily="34" charset="-122"/>
              </a:rPr>
              <a:t>替换</a:t>
            </a:r>
            <a:r>
              <a:rPr lang="en-US" altLang="zh-CN" sz="2400" dirty="0">
                <a:solidFill>
                  <a:srgbClr val="2121FF"/>
                </a:solidFill>
                <a:latin typeface="微软雅黑" panose="020B0503020204020204" pitchFamily="34" charset="-122"/>
                <a:ea typeface="微软雅黑" panose="020B0503020204020204" pitchFamily="34" charset="-122"/>
              </a:rPr>
              <a:t>u[</a:t>
            </a:r>
            <a:r>
              <a:rPr lang="en-US" altLang="zh-CN" sz="2400" dirty="0" err="1">
                <a:solidFill>
                  <a:srgbClr val="2121FF"/>
                </a:solidFill>
                <a:latin typeface="微软雅黑" panose="020B0503020204020204" pitchFamily="34" charset="-122"/>
                <a:ea typeface="微软雅黑" panose="020B0503020204020204" pitchFamily="34" charset="-122"/>
              </a:rPr>
              <a:t>i</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用</a:t>
            </a:r>
            <a:r>
              <a:rPr lang="zh-CN" altLang="en-US"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m</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替换(</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u)、</a:t>
            </a:r>
            <a:r>
              <a:rPr lang="zh-CN" altLang="en-US" sz="2400" dirty="0">
                <a:solidFill>
                  <a:srgbClr val="2121FF"/>
                </a:solidFill>
                <a:latin typeface="微软雅黑" panose="020B0503020204020204" pitchFamily="34" charset="-122"/>
                <a:ea typeface="微软雅黑" panose="020B0503020204020204" pitchFamily="34" charset="-122"/>
              </a:rPr>
              <a:t>用</a:t>
            </a:r>
            <a:r>
              <a:rPr lang="zh-CN" altLang="en-US"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solidFill>
                  <a:srgbClr val="D215FF"/>
                </a:solidFill>
                <a:latin typeface="微软雅黑" panose="020B0503020204020204" pitchFamily="34" charset="-122"/>
                <a:ea typeface="微软雅黑" panose="020B0503020204020204" pitchFamily="34" charset="-122"/>
              </a:rPr>
              <a:t>u</a:t>
            </a:r>
            <a:r>
              <a:rPr lang="en-US" altLang="zh-CN" sz="2400" baseline="-30000" dirty="0" err="1">
                <a:solidFill>
                  <a:srgbClr val="D215FF"/>
                </a:solidFill>
                <a:latin typeface="微软雅黑" panose="020B0503020204020204" pitchFamily="34" charset="-122"/>
                <a:ea typeface="微软雅黑" panose="020B0503020204020204" pitchFamily="34" charset="-122"/>
              </a:rPr>
              <a:t>l</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u</a:t>
            </a:r>
            <a:r>
              <a:rPr lang="en-US" altLang="zh-CN" sz="2400" baseline="-30000" dirty="0">
                <a:solidFill>
                  <a:srgbClr val="D215FF"/>
                </a:solidFill>
                <a:latin typeface="微软雅黑" panose="020B0503020204020204" pitchFamily="34" charset="-122"/>
                <a:ea typeface="微软雅黑" panose="020B0503020204020204" pitchFamily="34" charset="-122"/>
              </a:rPr>
              <a:t>m</a:t>
            </a:r>
            <a:r>
              <a:rPr lang="en-US" altLang="zh-CN" sz="2400" dirty="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替换(</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u )。</a:t>
            </a:r>
            <a:endParaRPr lang="zh-CN" altLang="en-US" sz="2400" dirty="0">
              <a:solidFill>
                <a:srgbClr val="2121FF"/>
              </a:solidFill>
            </a:endParaRPr>
          </a:p>
        </p:txBody>
      </p:sp>
    </p:spTree>
    <p:extLst>
      <p:ext uri="{BB962C8B-B14F-4D97-AF65-F5344CB8AC3E}">
        <p14:creationId xmlns:p14="http://schemas.microsoft.com/office/powerpoint/2010/main" val="10282137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4068" y="441417"/>
            <a:ext cx="10232572" cy="3970318"/>
          </a:xfrm>
          <a:prstGeom prst="rect">
            <a:avLst/>
          </a:prstGeom>
        </p:spPr>
        <p:txBody>
          <a:bodyPr wrap="square">
            <a:spAutoFit/>
          </a:bodyPr>
          <a:lstStyle/>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D215FF"/>
                </a:solidFill>
                <a:latin typeface="微软雅黑" panose="020B0503020204020204" pitchFamily="34" charset="-122"/>
                <a:ea typeface="微软雅黑" panose="020B0503020204020204" pitchFamily="34" charset="-122"/>
              </a:rPr>
              <a:t>无限关系</a:t>
            </a:r>
            <a:r>
              <a:rPr lang="zh-CN" altLang="en-US" sz="2400" dirty="0">
                <a:solidFill>
                  <a:srgbClr val="2121FF"/>
                </a:solidFill>
                <a:latin typeface="微软雅黑" panose="020B0503020204020204" pitchFamily="34" charset="-122"/>
                <a:ea typeface="微软雅黑" panose="020B0503020204020204" pitchFamily="34" charset="-122"/>
              </a:rPr>
              <a:t>：当元组变元</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中</a:t>
            </a:r>
            <a:r>
              <a:rPr lang="zh-CN" altLang="en-US" sz="2400" dirty="0">
                <a:solidFill>
                  <a:srgbClr val="D215FF"/>
                </a:solidFill>
                <a:latin typeface="微软雅黑" panose="020B0503020204020204" pitchFamily="34" charset="-122"/>
                <a:ea typeface="微软雅黑" panose="020B0503020204020204" pitchFamily="34" charset="-122"/>
              </a:rPr>
              <a:t>某一属性的定义域</a:t>
            </a:r>
            <a:r>
              <a:rPr lang="zh-CN" altLang="en-US" sz="2400" dirty="0">
                <a:solidFill>
                  <a:srgbClr val="2121FF"/>
                </a:solidFill>
                <a:latin typeface="微软雅黑" panose="020B0503020204020204" pitchFamily="34" charset="-122"/>
                <a:ea typeface="微软雅黑" panose="020B0503020204020204" pitchFamily="34" charset="-122"/>
              </a:rPr>
              <a:t>是无限时，</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i="1" dirty="0">
                <a:solidFill>
                  <a:srgbClr val="D215FF"/>
                </a:solidFill>
                <a:latin typeface="微软雅黑" panose="020B0503020204020204" pitchFamily="34" charset="-122"/>
                <a:ea typeface="微软雅黑" panose="020B0503020204020204" pitchFamily="34" charset="-122"/>
              </a:rPr>
              <a:t>t</a:t>
            </a:r>
            <a:r>
              <a:rPr lang="en-US" altLang="zh-CN" sz="2400" dirty="0">
                <a:solidFill>
                  <a:srgbClr val="D215FF"/>
                </a:solidFill>
                <a:latin typeface="微软雅黑" panose="020B0503020204020204" pitchFamily="34" charset="-122"/>
                <a:ea typeface="微软雅黑" panose="020B0503020204020204" pitchFamily="34" charset="-122"/>
              </a:rPr>
              <a:t> | ┐R(</a:t>
            </a:r>
            <a:r>
              <a:rPr lang="en-US" altLang="zh-CN" sz="2400" i="1" dirty="0">
                <a:solidFill>
                  <a:srgbClr val="D215FF"/>
                </a:solidFill>
                <a:latin typeface="微软雅黑" panose="020B0503020204020204" pitchFamily="34" charset="-122"/>
                <a:ea typeface="微软雅黑" panose="020B0503020204020204" pitchFamily="34" charset="-122"/>
              </a:rPr>
              <a:t>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为无限关系。</a:t>
            </a:r>
          </a:p>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D215FF"/>
                </a:solidFill>
                <a:latin typeface="微软雅黑" panose="020B0503020204020204" pitchFamily="34" charset="-122"/>
                <a:ea typeface="微软雅黑" panose="020B0503020204020204" pitchFamily="34" charset="-122"/>
              </a:rPr>
              <a:t>无穷验证过程</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的取值范围为无限，验证</a:t>
            </a:r>
            <a:r>
              <a:rPr lang="zh-CN" altLang="en-US"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t)(ω(t))</a:t>
            </a:r>
            <a:r>
              <a:rPr lang="zh-CN" altLang="en-US" sz="2400" dirty="0">
                <a:solidFill>
                  <a:srgbClr val="2121FF"/>
                </a:solidFill>
                <a:latin typeface="微软雅黑" panose="020B0503020204020204" pitchFamily="34" charset="-122"/>
                <a:ea typeface="微软雅黑" panose="020B0503020204020204" pitchFamily="34" charset="-122"/>
              </a:rPr>
              <a:t>为真的过程。</a:t>
            </a:r>
          </a:p>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D215FF"/>
                </a:solidFill>
                <a:latin typeface="微软雅黑" panose="020B0503020204020204" pitchFamily="34" charset="-122"/>
                <a:ea typeface="微软雅黑" panose="020B0503020204020204" pitchFamily="34" charset="-122"/>
              </a:rPr>
              <a:t>安全表达式</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不产生</a:t>
            </a:r>
            <a:r>
              <a:rPr lang="zh-CN" altLang="en-US" sz="2400" dirty="0">
                <a:solidFill>
                  <a:srgbClr val="D215FF"/>
                </a:solidFill>
                <a:latin typeface="微软雅黑" panose="020B0503020204020204" pitchFamily="34" charset="-122"/>
                <a:ea typeface="微软雅黑" panose="020B0503020204020204" pitchFamily="34" charset="-122"/>
              </a:rPr>
              <a:t>无限关系</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无穷验证过程</a:t>
            </a:r>
            <a:r>
              <a:rPr lang="zh-CN" altLang="en-US" sz="2400" dirty="0">
                <a:solidFill>
                  <a:srgbClr val="2121FF"/>
                </a:solidFill>
                <a:latin typeface="微软雅黑" panose="020B0503020204020204" pitchFamily="34" charset="-122"/>
                <a:ea typeface="微软雅黑" panose="020B0503020204020204" pitchFamily="34" charset="-122"/>
              </a:rPr>
              <a:t>的表达式。 </a:t>
            </a:r>
          </a:p>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4.</a:t>
            </a:r>
            <a:r>
              <a:rPr lang="zh-CN" altLang="en-US" sz="2400" dirty="0">
                <a:solidFill>
                  <a:srgbClr val="D215FF"/>
                </a:solidFill>
                <a:latin typeface="微软雅黑" panose="020B0503020204020204" pitchFamily="34" charset="-122"/>
                <a:ea typeface="微软雅黑" panose="020B0503020204020204" pitchFamily="34" charset="-122"/>
              </a:rPr>
              <a:t>安全限制</a:t>
            </a:r>
            <a:r>
              <a:rPr lang="zh-CN" altLang="en-US" sz="2400" dirty="0">
                <a:solidFill>
                  <a:srgbClr val="2121FF"/>
                </a:solidFill>
                <a:latin typeface="微软雅黑" panose="020B0503020204020204" pitchFamily="34" charset="-122"/>
                <a:ea typeface="微软雅黑" panose="020B0503020204020204" pitchFamily="34" charset="-122"/>
              </a:rPr>
              <a:t>：为保证所有表达式都是安全表达式所采取的限制措施。 </a:t>
            </a:r>
          </a:p>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5.</a:t>
            </a:r>
            <a:r>
              <a:rPr lang="zh-CN" altLang="en-US" sz="2400" dirty="0">
                <a:solidFill>
                  <a:srgbClr val="D215FF"/>
                </a:solidFill>
                <a:latin typeface="微软雅黑" panose="020B0503020204020204" pitchFamily="34" charset="-122"/>
                <a:ea typeface="微软雅黑" panose="020B0503020204020204" pitchFamily="34" charset="-122"/>
              </a:rPr>
              <a:t>关系代数运算是安全的</a:t>
            </a:r>
            <a:r>
              <a:rPr lang="zh-CN" altLang="en-US" sz="2400" dirty="0">
                <a:solidFill>
                  <a:srgbClr val="2121FF"/>
                </a:solidFill>
                <a:latin typeface="微软雅黑" panose="020B0503020204020204" pitchFamily="34" charset="-122"/>
                <a:ea typeface="微软雅黑" panose="020B0503020204020204" pitchFamily="34" charset="-122"/>
              </a:rPr>
              <a:t>：当给定的所有关系是有限时，其运算的有限次复合不会出现无限关系和无穷验证过程。 </a:t>
            </a:r>
          </a:p>
        </p:txBody>
      </p:sp>
    </p:spTree>
    <p:extLst>
      <p:ext uri="{BB962C8B-B14F-4D97-AF65-F5344CB8AC3E}">
        <p14:creationId xmlns:p14="http://schemas.microsoft.com/office/powerpoint/2010/main" val="3635218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8571" y="335968"/>
            <a:ext cx="10241280" cy="3970318"/>
          </a:xfrm>
          <a:prstGeom prst="rect">
            <a:avLst/>
          </a:prstGeom>
        </p:spPr>
        <p:txBody>
          <a:bodyPr wrap="square">
            <a:spAutoFit/>
          </a:bodyPr>
          <a:lstStyle/>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6.</a:t>
            </a:r>
            <a:r>
              <a:rPr lang="zh-CN" altLang="en-US" sz="2400" dirty="0">
                <a:solidFill>
                  <a:srgbClr val="D215FF"/>
                </a:solidFill>
                <a:latin typeface="微软雅黑" panose="020B0503020204020204" pitchFamily="34" charset="-122"/>
                <a:ea typeface="微软雅黑" panose="020B0503020204020204" pitchFamily="34" charset="-122"/>
              </a:rPr>
              <a:t>关系演算就不一定是安全的</a:t>
            </a:r>
            <a:r>
              <a:rPr lang="zh-CN" altLang="en-US" sz="2400" dirty="0">
                <a:solidFill>
                  <a:srgbClr val="2121FF"/>
                </a:solidFill>
                <a:latin typeface="微软雅黑" panose="020B0503020204020204" pitchFamily="34" charset="-122"/>
                <a:ea typeface="微软雅黑" panose="020B0503020204020204" pitchFamily="34" charset="-122"/>
              </a:rPr>
              <a:t>，因为</a:t>
            </a:r>
            <a:r>
              <a:rPr lang="zh-CN" altLang="en-US" sz="2400" dirty="0">
                <a:solidFill>
                  <a:srgbClr val="D215FF"/>
                </a:solidFill>
                <a:latin typeface="微软雅黑" panose="020B0503020204020204" pitchFamily="34" charset="-122"/>
                <a:ea typeface="微软雅黑" panose="020B0503020204020204" pitchFamily="34" charset="-122"/>
              </a:rPr>
              <a:t>存在无限关系</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无穷验证</a:t>
            </a:r>
            <a:r>
              <a:rPr lang="zh-CN" altLang="en-US" sz="2400" dirty="0" smtClean="0">
                <a:solidFill>
                  <a:srgbClr val="D215FF"/>
                </a:solidFill>
                <a:latin typeface="微软雅黑" panose="020B0503020204020204" pitchFamily="34" charset="-122"/>
                <a:ea typeface="微软雅黑" panose="020B0503020204020204" pitchFamily="34" charset="-122"/>
              </a:rPr>
              <a:t>过程。</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7.</a:t>
            </a:r>
            <a:r>
              <a:rPr lang="zh-CN" altLang="en-US" sz="2400" dirty="0">
                <a:solidFill>
                  <a:srgbClr val="D215FF"/>
                </a:solidFill>
                <a:latin typeface="微软雅黑" panose="020B0503020204020204" pitchFamily="34" charset="-122"/>
                <a:ea typeface="微软雅黑" panose="020B0503020204020204" pitchFamily="34" charset="-122"/>
              </a:rPr>
              <a:t>对关系演算进行安全限制的方法</a:t>
            </a:r>
            <a:r>
              <a:rPr lang="zh-CN" altLang="en-US" sz="2400" dirty="0">
                <a:solidFill>
                  <a:srgbClr val="2121FF"/>
                </a:solidFill>
                <a:latin typeface="微软雅黑" panose="020B0503020204020204" pitchFamily="34" charset="-122"/>
                <a:ea typeface="微软雅黑" panose="020B0503020204020204" pitchFamily="34" charset="-122"/>
              </a:rPr>
              <a:t>：定义一个</a:t>
            </a:r>
            <a:r>
              <a:rPr lang="zh-CN" altLang="en-US"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的有限符号集合，记作</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不必是最小集合)，它由以下两类符号构成：</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 ⑴ </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中的常量符号</a:t>
            </a:r>
            <a:r>
              <a:rPr lang="zh-CN" altLang="en-US" sz="2400" dirty="0">
                <a:solidFill>
                  <a:srgbClr val="2121FF"/>
                </a:solidFill>
                <a:latin typeface="微软雅黑" panose="020B0503020204020204" pitchFamily="34" charset="-122"/>
                <a:ea typeface="微软雅黑" panose="020B0503020204020204" pitchFamily="34" charset="-122"/>
              </a:rPr>
              <a:t>；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 ⑵ </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D215FF"/>
                </a:solidFill>
                <a:latin typeface="微软雅黑" panose="020B0503020204020204" pitchFamily="34" charset="-122"/>
                <a:ea typeface="微软雅黑" panose="020B0503020204020204" pitchFamily="34" charset="-122"/>
              </a:rPr>
              <a:t>中涉及的所有关系的所有元组的各个分量值</a:t>
            </a:r>
            <a:r>
              <a:rPr lang="zh-CN" altLang="en-US" sz="2400" dirty="0">
                <a:solidFill>
                  <a:srgbClr val="2121FF"/>
                </a:solidFill>
                <a:latin typeface="微软雅黑" panose="020B0503020204020204" pitchFamily="34" charset="-122"/>
                <a:ea typeface="微软雅黑" panose="020B0503020204020204" pitchFamily="34" charset="-122"/>
              </a:rPr>
              <a:t>。把</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t | ┐R(t)}</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t)(ω(t))</a:t>
            </a:r>
            <a:r>
              <a:rPr lang="zh-CN" altLang="en-US" sz="2400" dirty="0">
                <a:solidFill>
                  <a:srgbClr val="2121FF"/>
                </a:solidFill>
                <a:latin typeface="微软雅黑" panose="020B0503020204020204" pitchFamily="34" charset="-122"/>
                <a:ea typeface="微软雅黑" panose="020B0503020204020204" pitchFamily="34" charset="-122"/>
              </a:rPr>
              <a:t>中的</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都限制在</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中取值，就不会出现</a:t>
            </a:r>
            <a:r>
              <a:rPr lang="zh-CN" altLang="en-US" sz="2400" dirty="0">
                <a:solidFill>
                  <a:srgbClr val="D215FF"/>
                </a:solidFill>
                <a:latin typeface="微软雅黑" panose="020B0503020204020204" pitchFamily="34" charset="-122"/>
                <a:ea typeface="微软雅黑" panose="020B0503020204020204" pitchFamily="34" charset="-122"/>
              </a:rPr>
              <a:t>无限关系</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无穷验证过程</a:t>
            </a:r>
            <a:r>
              <a:rPr lang="zh-CN" altLang="en-US" sz="2400" dirty="0">
                <a:solidFill>
                  <a:srgbClr val="2121FF"/>
                </a:solidFill>
                <a:latin typeface="微软雅黑" panose="020B0503020204020204" pitchFamily="34" charset="-122"/>
                <a:ea typeface="微软雅黑" panose="020B0503020204020204" pitchFamily="34" charset="-122"/>
              </a:rPr>
              <a:t>，这时关系演算是安全的。 </a:t>
            </a:r>
          </a:p>
        </p:txBody>
      </p:sp>
    </p:spTree>
    <p:extLst>
      <p:ext uri="{BB962C8B-B14F-4D97-AF65-F5344CB8AC3E}">
        <p14:creationId xmlns:p14="http://schemas.microsoft.com/office/powerpoint/2010/main" val="3756358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8568" y="431344"/>
            <a:ext cx="10101945" cy="3970318"/>
          </a:xfrm>
          <a:prstGeom prst="rect">
            <a:avLst/>
          </a:prstGeom>
        </p:spPr>
        <p:txBody>
          <a:bodyPr wrap="square">
            <a:spAutoFit/>
          </a:bodyPr>
          <a:lstStyle/>
          <a:p>
            <a:pPr>
              <a:lnSpc>
                <a:spcPct val="150000"/>
              </a:lnSpc>
              <a:spcBef>
                <a:spcPct val="0"/>
              </a:spcBef>
            </a:pPr>
            <a:r>
              <a:rPr lang="en-US" altLang="zh-CN" sz="2400" dirty="0">
                <a:solidFill>
                  <a:srgbClr val="2121FF"/>
                </a:solidFill>
                <a:latin typeface="微软雅黑" panose="020B0503020204020204" pitchFamily="34" charset="-122"/>
                <a:ea typeface="微软雅黑" panose="020B0503020204020204" pitchFamily="34" charset="-122"/>
              </a:rPr>
              <a:t>8.</a:t>
            </a:r>
            <a:r>
              <a:rPr lang="zh-CN" altLang="en-US" sz="2400" dirty="0">
                <a:solidFill>
                  <a:srgbClr val="2121FF"/>
                </a:solidFill>
                <a:latin typeface="微软雅黑" panose="020B0503020204020204" pitchFamily="34" charset="-122"/>
                <a:ea typeface="微软雅黑" panose="020B0503020204020204" pitchFamily="34" charset="-122"/>
              </a:rPr>
              <a:t>一个元组演算表达式{</a:t>
            </a:r>
            <a:r>
              <a:rPr lang="en-US" altLang="zh-CN" sz="2400" dirty="0">
                <a:solidFill>
                  <a:srgbClr val="2121FF"/>
                </a:solidFill>
                <a:latin typeface="微软雅黑" panose="020B0503020204020204" pitchFamily="34" charset="-122"/>
                <a:ea typeface="微软雅黑" panose="020B0503020204020204" pitchFamily="34" charset="-122"/>
              </a:rPr>
              <a:t>t |</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称为是安全的，如果它满足以下条件</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2400" dirty="0" smtClean="0">
                <a:solidFill>
                  <a:srgbClr val="2121FF"/>
                </a:solidFill>
                <a:latin typeface="微软雅黑" panose="020B0503020204020204" pitchFamily="34" charset="-122"/>
                <a:ea typeface="微软雅黑" panose="020B0503020204020204" pitchFamily="34" charset="-122"/>
              </a:rPr>
              <a:t>⑴ </a:t>
            </a:r>
            <a:r>
              <a:rPr lang="zh-CN" altLang="en-US" sz="2400" dirty="0">
                <a:solidFill>
                  <a:srgbClr val="2121FF"/>
                </a:solidFill>
                <a:latin typeface="微软雅黑" panose="020B0503020204020204" pitchFamily="34" charset="-122"/>
                <a:ea typeface="微软雅黑" panose="020B0503020204020204" pitchFamily="34" charset="-122"/>
              </a:rPr>
              <a:t>如果元组</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能使</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为真，则</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的每个分量</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中的元素。</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对于</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 中的每一个形如</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t)</a:t>
            </a:r>
            <a:r>
              <a:rPr lang="en-US" altLang="zh-CN" sz="2400" dirty="0">
                <a:solidFill>
                  <a:srgbClr val="D215FF"/>
                </a:solidFill>
                <a:latin typeface="微软雅黑" panose="020B0503020204020204" pitchFamily="34" charset="-122"/>
                <a:ea typeface="微软雅黑" panose="020B0503020204020204" pitchFamily="34" charset="-122"/>
              </a:rPr>
              <a:t>ω(t)</a:t>
            </a:r>
            <a:r>
              <a:rPr lang="zh-CN" altLang="en-US" sz="2400" dirty="0">
                <a:solidFill>
                  <a:srgbClr val="2121FF"/>
                </a:solidFill>
                <a:latin typeface="微软雅黑" panose="020B0503020204020204" pitchFamily="34" charset="-122"/>
                <a:ea typeface="微软雅黑" panose="020B0503020204020204" pitchFamily="34" charset="-122"/>
              </a:rPr>
              <a:t>的子表达式，如果</a:t>
            </a:r>
            <a:r>
              <a:rPr lang="en-US" altLang="zh-CN" sz="2400" dirty="0">
                <a:solidFill>
                  <a:srgbClr val="D215FF"/>
                </a:solidFill>
                <a:latin typeface="微软雅黑" panose="020B0503020204020204" pitchFamily="34" charset="-122"/>
                <a:ea typeface="微软雅黑" panose="020B0503020204020204" pitchFamily="34" charset="-122"/>
              </a:rPr>
              <a:t>t</a:t>
            </a:r>
            <a:r>
              <a:rPr lang="zh-CN" altLang="en-US" sz="2400" dirty="0">
                <a:solidFill>
                  <a:srgbClr val="D215FF"/>
                </a:solidFill>
                <a:latin typeface="微软雅黑" panose="020B0503020204020204" pitchFamily="34" charset="-122"/>
                <a:ea typeface="微软雅黑" panose="020B0503020204020204" pitchFamily="34" charset="-122"/>
              </a:rPr>
              <a:t>使</a:t>
            </a:r>
            <a:r>
              <a:rPr lang="en-US" altLang="zh-CN" sz="2400" dirty="0">
                <a:solidFill>
                  <a:srgbClr val="D215FF"/>
                </a:solidFill>
                <a:latin typeface="微软雅黑" panose="020B0503020204020204" pitchFamily="34" charset="-122"/>
                <a:ea typeface="微软雅黑" panose="020B0503020204020204" pitchFamily="34" charset="-122"/>
              </a:rPr>
              <a:t>ω(t)</a:t>
            </a:r>
            <a:r>
              <a:rPr lang="zh-CN" altLang="en-US" sz="2400" dirty="0">
                <a:solidFill>
                  <a:srgbClr val="D215FF"/>
                </a:solidFill>
                <a:latin typeface="微软雅黑" panose="020B0503020204020204" pitchFamily="34" charset="-122"/>
                <a:ea typeface="微软雅黑" panose="020B0503020204020204" pitchFamily="34" charset="-122"/>
              </a:rPr>
              <a:t>为真</a:t>
            </a:r>
            <a:r>
              <a:rPr lang="zh-CN" altLang="en-US" sz="2400" dirty="0">
                <a:solidFill>
                  <a:srgbClr val="2121FF"/>
                </a:solidFill>
                <a:latin typeface="微软雅黑" panose="020B0503020204020204" pitchFamily="34" charset="-122"/>
                <a:ea typeface="微软雅黑" panose="020B0503020204020204" pitchFamily="34" charset="-122"/>
              </a:rPr>
              <a:t>，则</a:t>
            </a:r>
            <a:r>
              <a:rPr lang="en-US" altLang="zh-CN" sz="2400" dirty="0">
                <a:solidFill>
                  <a:srgbClr val="2121FF"/>
                </a:solidFill>
                <a:latin typeface="微软雅黑" panose="020B0503020204020204" pitchFamily="34" charset="-122"/>
                <a:ea typeface="微软雅黑" panose="020B0503020204020204" pitchFamily="34" charset="-122"/>
              </a:rPr>
              <a:t>t </a:t>
            </a:r>
            <a:r>
              <a:rPr lang="zh-CN" altLang="en-US" sz="2400" dirty="0">
                <a:solidFill>
                  <a:srgbClr val="2121FF"/>
                </a:solidFill>
                <a:latin typeface="微软雅黑" panose="020B0503020204020204" pitchFamily="34" charset="-122"/>
                <a:ea typeface="微软雅黑" panose="020B0503020204020204" pitchFamily="34" charset="-122"/>
              </a:rPr>
              <a:t>的每一个分量是</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中的元素。</a:t>
            </a:r>
          </a:p>
          <a:p>
            <a:pPr>
              <a:lnSpc>
                <a:spcPct val="150000"/>
              </a:lnSpc>
              <a:spcBef>
                <a:spcPct val="0"/>
              </a:spcBef>
              <a:buFontTx/>
              <a:buNone/>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2121FF"/>
                </a:solidFill>
                <a:latin typeface="微软雅黑" panose="020B0503020204020204" pitchFamily="34" charset="-122"/>
                <a:ea typeface="微软雅黑" panose="020B0503020204020204" pitchFamily="34" charset="-122"/>
              </a:rPr>
              <a:t>对于</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 中的每个形如</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t)</a:t>
            </a:r>
            <a:r>
              <a:rPr lang="en-US" altLang="zh-CN" sz="2400" dirty="0">
                <a:solidFill>
                  <a:srgbClr val="D215FF"/>
                </a:solidFill>
                <a:latin typeface="微软雅黑" panose="020B0503020204020204" pitchFamily="34" charset="-122"/>
                <a:ea typeface="微软雅黑" panose="020B0503020204020204" pitchFamily="34" charset="-122"/>
              </a:rPr>
              <a:t>ω(t)</a:t>
            </a:r>
            <a:r>
              <a:rPr lang="zh-CN" altLang="en-US" sz="2400" dirty="0">
                <a:solidFill>
                  <a:srgbClr val="2121FF"/>
                </a:solidFill>
                <a:latin typeface="微软雅黑" panose="020B0503020204020204" pitchFamily="34" charset="-122"/>
                <a:ea typeface="微软雅黑" panose="020B0503020204020204" pitchFamily="34" charset="-122"/>
              </a:rPr>
              <a:t>的子表达式，如果</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使</a:t>
            </a:r>
            <a:r>
              <a:rPr lang="en-US" altLang="zh-CN" sz="2400" dirty="0">
                <a:solidFill>
                  <a:srgbClr val="2121FF"/>
                </a:solidFill>
                <a:latin typeface="微软雅黑" panose="020B0503020204020204" pitchFamily="34" charset="-122"/>
                <a:ea typeface="微软雅黑" panose="020B0503020204020204" pitchFamily="34" charset="-122"/>
              </a:rPr>
              <a:t>ω(t)</a:t>
            </a:r>
            <a:r>
              <a:rPr lang="zh-CN" altLang="en-US" sz="2400" dirty="0">
                <a:solidFill>
                  <a:srgbClr val="2121FF"/>
                </a:solidFill>
                <a:latin typeface="微软雅黑" panose="020B0503020204020204" pitchFamily="34" charset="-122"/>
                <a:ea typeface="微软雅黑" panose="020B0503020204020204" pitchFamily="34" charset="-122"/>
              </a:rPr>
              <a:t>为假，则</a:t>
            </a:r>
            <a:r>
              <a:rPr lang="en-US" altLang="zh-CN" sz="2400" dirty="0">
                <a:solidFill>
                  <a:srgbClr val="2121FF"/>
                </a:solidFill>
                <a:latin typeface="微软雅黑" panose="020B0503020204020204" pitchFamily="34" charset="-122"/>
                <a:ea typeface="微软雅黑" panose="020B0503020204020204" pitchFamily="34" charset="-122"/>
              </a:rPr>
              <a:t>t </a:t>
            </a:r>
            <a:r>
              <a:rPr lang="zh-CN" altLang="en-US" sz="2400" dirty="0">
                <a:solidFill>
                  <a:srgbClr val="2121FF"/>
                </a:solidFill>
                <a:latin typeface="微软雅黑" panose="020B0503020204020204" pitchFamily="34" charset="-122"/>
                <a:ea typeface="微软雅黑" panose="020B0503020204020204" pitchFamily="34" charset="-122"/>
              </a:rPr>
              <a:t>的每个分量必属于</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，也可以说，若</a:t>
            </a:r>
            <a:r>
              <a:rPr lang="en-US" altLang="zh-CN" sz="2400" dirty="0">
                <a:solidFill>
                  <a:srgbClr val="2121FF"/>
                </a:solidFill>
                <a:latin typeface="微软雅黑" panose="020B0503020204020204" pitchFamily="34" charset="-122"/>
                <a:ea typeface="微软雅黑" panose="020B0503020204020204" pitchFamily="34" charset="-122"/>
              </a:rPr>
              <a:t>t</a:t>
            </a:r>
            <a:r>
              <a:rPr lang="zh-CN" altLang="en-US" sz="2400" dirty="0">
                <a:solidFill>
                  <a:srgbClr val="2121FF"/>
                </a:solidFill>
                <a:latin typeface="微软雅黑" panose="020B0503020204020204" pitchFamily="34" charset="-122"/>
                <a:ea typeface="微软雅黑" panose="020B0503020204020204" pitchFamily="34" charset="-122"/>
              </a:rPr>
              <a:t>的某个分量不属于</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，则</a:t>
            </a:r>
            <a:r>
              <a:rPr lang="en-US" altLang="zh-CN" sz="2400" dirty="0">
                <a:solidFill>
                  <a:srgbClr val="D215FF"/>
                </a:solidFill>
                <a:latin typeface="微软雅黑" panose="020B0503020204020204" pitchFamily="34" charset="-122"/>
                <a:ea typeface="微软雅黑" panose="020B0503020204020204" pitchFamily="34" charset="-122"/>
              </a:rPr>
              <a:t>ω(t)</a:t>
            </a:r>
            <a:r>
              <a:rPr lang="zh-CN" altLang="en-US" sz="2400" dirty="0">
                <a:solidFill>
                  <a:srgbClr val="2121FF"/>
                </a:solidFill>
                <a:latin typeface="微软雅黑" panose="020B0503020204020204" pitchFamily="34" charset="-122"/>
                <a:ea typeface="微软雅黑" panose="020B0503020204020204" pitchFamily="34" charset="-122"/>
              </a:rPr>
              <a:t>为真。</a:t>
            </a:r>
          </a:p>
        </p:txBody>
      </p:sp>
    </p:spTree>
    <p:extLst>
      <p:ext uri="{BB962C8B-B14F-4D97-AF65-F5344CB8AC3E}">
        <p14:creationId xmlns:p14="http://schemas.microsoft.com/office/powerpoint/2010/main" val="2506813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4985" y="413300"/>
            <a:ext cx="8001000" cy="53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ct val="0"/>
              </a:spcBef>
              <a:buNone/>
            </a:pPr>
            <a:r>
              <a:rPr lang="zh-CN" altLang="en-US" sz="2400" dirty="0" smtClean="0">
                <a:solidFill>
                  <a:srgbClr val="2121FF"/>
                </a:solidFill>
                <a:latin typeface="微软雅黑" panose="020B0503020204020204" pitchFamily="34" charset="-122"/>
                <a:ea typeface="微软雅黑" panose="020B0503020204020204" pitchFamily="34" charset="-122"/>
              </a:rPr>
              <a:t>例子：设关系</a:t>
            </a:r>
            <a:r>
              <a:rPr lang="en-US" altLang="zh-CN" sz="2400" dirty="0" smtClean="0">
                <a:solidFill>
                  <a:srgbClr val="2121FF"/>
                </a:solidFill>
                <a:latin typeface="微软雅黑" panose="020B0503020204020204" pitchFamily="34" charset="-122"/>
                <a:ea typeface="微软雅黑" panose="020B0503020204020204" pitchFamily="34" charset="-122"/>
              </a:rPr>
              <a:t>R</a:t>
            </a:r>
            <a:r>
              <a:rPr lang="zh-CN" altLang="en-US" sz="2400" dirty="0" smtClean="0">
                <a:solidFill>
                  <a:srgbClr val="2121FF"/>
                </a:solidFill>
                <a:latin typeface="微软雅黑" panose="020B0503020204020204" pitchFamily="34" charset="-122"/>
                <a:ea typeface="微软雅黑" panose="020B0503020204020204" pitchFamily="34" charset="-122"/>
              </a:rPr>
              <a:t>如下，求元组演算表达式</a:t>
            </a:r>
            <a:r>
              <a:rPr lang="en-US" altLang="zh-CN" sz="2400" dirty="0" smtClean="0">
                <a:solidFill>
                  <a:srgbClr val="2121FF"/>
                </a:solidFill>
                <a:latin typeface="微软雅黑" panose="020B0503020204020204" pitchFamily="34" charset="-122"/>
                <a:ea typeface="微软雅黑" panose="020B0503020204020204" pitchFamily="34" charset="-122"/>
              </a:rPr>
              <a:t>S={t | ┐R(t)} </a:t>
            </a:r>
            <a:endParaRPr lang="zh-CN" altLang="en-US" sz="2400" dirty="0">
              <a:solidFill>
                <a:srgbClr val="2121FF"/>
              </a:solidFill>
              <a:latin typeface="微软雅黑" panose="020B0503020204020204" pitchFamily="34" charset="-122"/>
              <a:ea typeface="微软雅黑" panose="020B0503020204020204" pitchFamily="34" charset="-122"/>
            </a:endParaRPr>
          </a:p>
        </p:txBody>
      </p:sp>
      <p:grpSp>
        <p:nvGrpSpPr>
          <p:cNvPr id="4" name="Group 24"/>
          <p:cNvGrpSpPr>
            <a:grpSpLocks/>
          </p:cNvGrpSpPr>
          <p:nvPr/>
        </p:nvGrpSpPr>
        <p:grpSpPr bwMode="auto">
          <a:xfrm>
            <a:off x="4735289" y="1260564"/>
            <a:ext cx="2514600" cy="1232263"/>
            <a:chOff x="-3" y="-3"/>
            <a:chExt cx="1521" cy="849"/>
          </a:xfrm>
        </p:grpSpPr>
        <p:grpSp>
          <p:nvGrpSpPr>
            <p:cNvPr id="5" name="Group 22"/>
            <p:cNvGrpSpPr>
              <a:grpSpLocks/>
            </p:cNvGrpSpPr>
            <p:nvPr/>
          </p:nvGrpSpPr>
          <p:grpSpPr bwMode="auto">
            <a:xfrm>
              <a:off x="0" y="0"/>
              <a:ext cx="1515" cy="846"/>
              <a:chOff x="0" y="0"/>
              <a:chExt cx="1515" cy="846"/>
            </a:xfrm>
          </p:grpSpPr>
          <p:grpSp>
            <p:nvGrpSpPr>
              <p:cNvPr id="7" name="Group 11"/>
              <p:cNvGrpSpPr>
                <a:grpSpLocks/>
              </p:cNvGrpSpPr>
              <p:nvPr/>
            </p:nvGrpSpPr>
            <p:grpSpPr bwMode="auto">
              <a:xfrm>
                <a:off x="0" y="0"/>
                <a:ext cx="497" cy="374"/>
                <a:chOff x="0" y="0"/>
                <a:chExt cx="497" cy="374"/>
              </a:xfrm>
            </p:grpSpPr>
            <p:sp>
              <p:nvSpPr>
                <p:cNvPr id="23" name="Rectangle 4"/>
                <p:cNvSpPr>
                  <a:spLocks noChangeArrowheads="1"/>
                </p:cNvSpPr>
                <p:nvPr/>
              </p:nvSpPr>
              <p:spPr bwMode="auto">
                <a:xfrm>
                  <a:off x="48" y="90"/>
                  <a:ext cx="41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2121FF"/>
                      </a:solidFill>
                      <a:latin typeface="微软雅黑" panose="020B0503020204020204" pitchFamily="34" charset="-122"/>
                      <a:ea typeface="微软雅黑" panose="020B0503020204020204" pitchFamily="34" charset="-122"/>
                    </a:rPr>
                    <a:t>A</a:t>
                  </a:r>
                </a:p>
                <a:p>
                  <a:pPr algn="ct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24" name="Rectangle 10"/>
                <p:cNvSpPr>
                  <a:spLocks noChangeArrowheads="1"/>
                </p:cNvSpPr>
                <p:nvPr/>
              </p:nvSpPr>
              <p:spPr bwMode="auto">
                <a:xfrm>
                  <a:off x="0" y="0"/>
                  <a:ext cx="49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8" name="Group 13"/>
              <p:cNvGrpSpPr>
                <a:grpSpLocks/>
              </p:cNvGrpSpPr>
              <p:nvPr/>
            </p:nvGrpSpPr>
            <p:grpSpPr bwMode="auto">
              <a:xfrm>
                <a:off x="497" y="0"/>
                <a:ext cx="509" cy="374"/>
                <a:chOff x="497" y="0"/>
                <a:chExt cx="509" cy="374"/>
              </a:xfrm>
            </p:grpSpPr>
            <p:sp>
              <p:nvSpPr>
                <p:cNvPr id="21" name="Rectangle 5"/>
                <p:cNvSpPr>
                  <a:spLocks noChangeArrowheads="1"/>
                </p:cNvSpPr>
                <p:nvPr/>
              </p:nvSpPr>
              <p:spPr bwMode="auto">
                <a:xfrm>
                  <a:off x="540" y="90"/>
                  <a:ext cx="42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2121FF"/>
                      </a:solidFill>
                      <a:latin typeface="微软雅黑" panose="020B0503020204020204" pitchFamily="34" charset="-122"/>
                      <a:ea typeface="微软雅黑" panose="020B0503020204020204" pitchFamily="34" charset="-122"/>
                    </a:rPr>
                    <a:t>B</a:t>
                  </a:r>
                </a:p>
                <a:p>
                  <a:pP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22" name="Rectangle 12"/>
                <p:cNvSpPr>
                  <a:spLocks noChangeArrowheads="1"/>
                </p:cNvSpPr>
                <p:nvPr/>
              </p:nvSpPr>
              <p:spPr bwMode="auto">
                <a:xfrm>
                  <a:off x="497" y="0"/>
                  <a:ext cx="50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9" name="Group 15"/>
              <p:cNvGrpSpPr>
                <a:grpSpLocks/>
              </p:cNvGrpSpPr>
              <p:nvPr/>
            </p:nvGrpSpPr>
            <p:grpSpPr bwMode="auto">
              <a:xfrm>
                <a:off x="1006" y="0"/>
                <a:ext cx="509" cy="374"/>
                <a:chOff x="1006" y="0"/>
                <a:chExt cx="509" cy="374"/>
              </a:xfrm>
            </p:grpSpPr>
            <p:sp>
              <p:nvSpPr>
                <p:cNvPr id="19" name="Rectangle 6"/>
                <p:cNvSpPr>
                  <a:spLocks noChangeArrowheads="1"/>
                </p:cNvSpPr>
                <p:nvPr/>
              </p:nvSpPr>
              <p:spPr bwMode="auto">
                <a:xfrm>
                  <a:off x="1049" y="84"/>
                  <a:ext cx="42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2121FF"/>
                      </a:solidFill>
                      <a:latin typeface="微软雅黑" panose="020B0503020204020204" pitchFamily="34" charset="-122"/>
                      <a:ea typeface="微软雅黑" panose="020B0503020204020204" pitchFamily="34" charset="-122"/>
                    </a:rPr>
                    <a:t>C</a:t>
                  </a:r>
                </a:p>
                <a:p>
                  <a:pPr algn="ctr" eaLnBrk="0" hangingPunct="0"/>
                  <a:endParaRPr lang="en-US" altLang="zh-CN" dirty="0">
                    <a:solidFill>
                      <a:srgbClr val="2121FF"/>
                    </a:solidFill>
                    <a:latin typeface="微软雅黑" panose="020B0503020204020204" pitchFamily="34" charset="-122"/>
                    <a:ea typeface="微软雅黑" panose="020B0503020204020204" pitchFamily="34" charset="-122"/>
                  </a:endParaRPr>
                </a:p>
              </p:txBody>
            </p:sp>
            <p:sp>
              <p:nvSpPr>
                <p:cNvPr id="20" name="Rectangle 14"/>
                <p:cNvSpPr>
                  <a:spLocks noChangeArrowheads="1"/>
                </p:cNvSpPr>
                <p:nvPr/>
              </p:nvSpPr>
              <p:spPr bwMode="auto">
                <a:xfrm>
                  <a:off x="1006" y="0"/>
                  <a:ext cx="50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0" name="Group 17"/>
              <p:cNvGrpSpPr>
                <a:grpSpLocks/>
              </p:cNvGrpSpPr>
              <p:nvPr/>
            </p:nvGrpSpPr>
            <p:grpSpPr bwMode="auto">
              <a:xfrm>
                <a:off x="0" y="374"/>
                <a:ext cx="497" cy="472"/>
                <a:chOff x="0" y="374"/>
                <a:chExt cx="497" cy="472"/>
              </a:xfrm>
            </p:grpSpPr>
            <p:sp>
              <p:nvSpPr>
                <p:cNvPr id="17" name="Rectangle 7"/>
                <p:cNvSpPr>
                  <a:spLocks noChangeArrowheads="1"/>
                </p:cNvSpPr>
                <p:nvPr/>
              </p:nvSpPr>
              <p:spPr bwMode="auto">
                <a:xfrm>
                  <a:off x="155" y="380"/>
                  <a:ext cx="198"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solidFill>
                        <a:srgbClr val="2121FF"/>
                      </a:solidFill>
                      <a:latin typeface="微软雅黑" panose="020B0503020204020204" pitchFamily="34" charset="-122"/>
                      <a:ea typeface="微软雅黑" panose="020B0503020204020204" pitchFamily="34" charset="-122"/>
                    </a:rPr>
                    <a:t>a</a:t>
                  </a:r>
                </a:p>
                <a:p>
                  <a:pPr eaLnBrk="0" hangingPunct="0"/>
                  <a:r>
                    <a:rPr lang="en-US" altLang="zh-CN" dirty="0">
                      <a:solidFill>
                        <a:srgbClr val="2121FF"/>
                      </a:solidFill>
                      <a:latin typeface="微软雅黑" panose="020B0503020204020204" pitchFamily="34" charset="-122"/>
                      <a:ea typeface="微软雅黑" panose="020B0503020204020204" pitchFamily="34" charset="-122"/>
                    </a:rPr>
                    <a:t>b</a:t>
                  </a:r>
                </a:p>
              </p:txBody>
            </p:sp>
            <p:sp>
              <p:nvSpPr>
                <p:cNvPr id="18" name="Rectangle 16"/>
                <p:cNvSpPr>
                  <a:spLocks noChangeArrowheads="1"/>
                </p:cNvSpPr>
                <p:nvPr/>
              </p:nvSpPr>
              <p:spPr bwMode="auto">
                <a:xfrm>
                  <a:off x="0" y="374"/>
                  <a:ext cx="49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1" name="Group 19"/>
              <p:cNvGrpSpPr>
                <a:grpSpLocks/>
              </p:cNvGrpSpPr>
              <p:nvPr/>
            </p:nvGrpSpPr>
            <p:grpSpPr bwMode="auto">
              <a:xfrm>
                <a:off x="497" y="374"/>
                <a:ext cx="509" cy="460"/>
                <a:chOff x="497" y="374"/>
                <a:chExt cx="509" cy="460"/>
              </a:xfrm>
            </p:grpSpPr>
            <p:sp>
              <p:nvSpPr>
                <p:cNvPr id="15" name="Rectangle 8"/>
                <p:cNvSpPr>
                  <a:spLocks noChangeArrowheads="1"/>
                </p:cNvSpPr>
                <p:nvPr/>
              </p:nvSpPr>
              <p:spPr bwMode="auto">
                <a:xfrm>
                  <a:off x="655" y="374"/>
                  <a:ext cx="19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solidFill>
                        <a:srgbClr val="2121FF"/>
                      </a:solidFill>
                      <a:latin typeface="微软雅黑" panose="020B0503020204020204" pitchFamily="34" charset="-122"/>
                      <a:ea typeface="微软雅黑" panose="020B0503020204020204" pitchFamily="34" charset="-122"/>
                    </a:rPr>
                    <a:t>1</a:t>
                  </a:r>
                </a:p>
                <a:p>
                  <a:pPr eaLnBrk="0" hangingPunct="0"/>
                  <a:r>
                    <a:rPr lang="zh-CN" altLang="en-US" dirty="0">
                      <a:solidFill>
                        <a:srgbClr val="2121FF"/>
                      </a:solidFill>
                      <a:latin typeface="微软雅黑" panose="020B0503020204020204" pitchFamily="34" charset="-122"/>
                      <a:ea typeface="微软雅黑" panose="020B0503020204020204" pitchFamily="34" charset="-122"/>
                    </a:rPr>
                    <a:t>3</a:t>
                  </a:r>
                </a:p>
              </p:txBody>
            </p:sp>
            <p:sp>
              <p:nvSpPr>
                <p:cNvPr id="16" name="Rectangle 18"/>
                <p:cNvSpPr>
                  <a:spLocks noChangeArrowheads="1"/>
                </p:cNvSpPr>
                <p:nvPr/>
              </p:nvSpPr>
              <p:spPr bwMode="auto">
                <a:xfrm>
                  <a:off x="497" y="374"/>
                  <a:ext cx="5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nvGrpSpPr>
              <p:cNvPr id="12" name="Group 21"/>
              <p:cNvGrpSpPr>
                <a:grpSpLocks/>
              </p:cNvGrpSpPr>
              <p:nvPr/>
            </p:nvGrpSpPr>
            <p:grpSpPr bwMode="auto">
              <a:xfrm>
                <a:off x="1006" y="374"/>
                <a:ext cx="509" cy="460"/>
                <a:chOff x="1006" y="374"/>
                <a:chExt cx="509" cy="460"/>
              </a:xfrm>
            </p:grpSpPr>
            <p:sp>
              <p:nvSpPr>
                <p:cNvPr id="13" name="Rectangle 9"/>
                <p:cNvSpPr>
                  <a:spLocks noChangeArrowheads="1"/>
                </p:cNvSpPr>
                <p:nvPr/>
              </p:nvSpPr>
              <p:spPr bwMode="auto">
                <a:xfrm>
                  <a:off x="1154" y="374"/>
                  <a:ext cx="21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solidFill>
                        <a:srgbClr val="2121FF"/>
                      </a:solidFill>
                      <a:latin typeface="微软雅黑" panose="020B0503020204020204" pitchFamily="34" charset="-122"/>
                      <a:ea typeface="微软雅黑" panose="020B0503020204020204" pitchFamily="34" charset="-122"/>
                    </a:rPr>
                    <a:t>7</a:t>
                  </a:r>
                </a:p>
                <a:p>
                  <a:pPr eaLnBrk="0" hangingPunct="0"/>
                  <a:r>
                    <a:rPr lang="zh-CN" altLang="en-US" dirty="0">
                      <a:solidFill>
                        <a:srgbClr val="2121FF"/>
                      </a:solidFill>
                      <a:latin typeface="微软雅黑" panose="020B0503020204020204" pitchFamily="34" charset="-122"/>
                      <a:ea typeface="微软雅黑" panose="020B0503020204020204" pitchFamily="34" charset="-122"/>
                    </a:rPr>
                    <a:t>8</a:t>
                  </a:r>
                </a:p>
              </p:txBody>
            </p:sp>
            <p:sp>
              <p:nvSpPr>
                <p:cNvPr id="14" name="Rectangle 20"/>
                <p:cNvSpPr>
                  <a:spLocks noChangeArrowheads="1"/>
                </p:cNvSpPr>
                <p:nvPr/>
              </p:nvSpPr>
              <p:spPr bwMode="auto">
                <a:xfrm>
                  <a:off x="1006" y="374"/>
                  <a:ext cx="509"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grpSp>
        <p:sp>
          <p:nvSpPr>
            <p:cNvPr id="6" name="Rectangle 23"/>
            <p:cNvSpPr>
              <a:spLocks noChangeArrowheads="1"/>
            </p:cNvSpPr>
            <p:nvPr/>
          </p:nvSpPr>
          <p:spPr bwMode="auto">
            <a:xfrm>
              <a:off x="-3" y="-3"/>
              <a:ext cx="1521" cy="84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2121FF"/>
                </a:solidFill>
                <a:latin typeface="微软雅黑" panose="020B0503020204020204" pitchFamily="34" charset="-122"/>
                <a:ea typeface="微软雅黑" panose="020B0503020204020204" pitchFamily="34" charset="-122"/>
              </a:endParaRPr>
            </a:p>
          </p:txBody>
        </p:sp>
      </p:grpSp>
      <p:sp>
        <p:nvSpPr>
          <p:cNvPr id="25" name="AutoShape 25"/>
          <p:cNvSpPr>
            <a:spLocks noChangeArrowheads="1"/>
          </p:cNvSpPr>
          <p:nvPr/>
        </p:nvSpPr>
        <p:spPr bwMode="auto">
          <a:xfrm>
            <a:off x="3363689" y="1881052"/>
            <a:ext cx="1143000" cy="533400"/>
          </a:xfrm>
          <a:prstGeom prst="wedgeRectCallout">
            <a:avLst>
              <a:gd name="adj1" fmla="val 69722"/>
              <a:gd name="adj2" fmla="val -1375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rgbClr val="2121FF"/>
                </a:solidFill>
                <a:latin typeface="微软雅黑" panose="020B0503020204020204" pitchFamily="34" charset="-122"/>
                <a:ea typeface="微软雅黑" panose="020B0503020204020204" pitchFamily="34" charset="-122"/>
              </a:rPr>
              <a:t>关系</a:t>
            </a:r>
            <a:r>
              <a:rPr lang="en-US" altLang="zh-CN">
                <a:solidFill>
                  <a:srgbClr val="2121FF"/>
                </a:solidFill>
                <a:latin typeface="微软雅黑" panose="020B0503020204020204" pitchFamily="34" charset="-122"/>
                <a:ea typeface="微软雅黑" panose="020B0503020204020204" pitchFamily="34" charset="-122"/>
              </a:rPr>
              <a:t>R</a:t>
            </a:r>
          </a:p>
        </p:txBody>
      </p:sp>
      <p:sp>
        <p:nvSpPr>
          <p:cNvPr id="28" name="矩形 27"/>
          <p:cNvSpPr/>
          <p:nvPr/>
        </p:nvSpPr>
        <p:spPr>
          <a:xfrm>
            <a:off x="1156108" y="2732670"/>
            <a:ext cx="9988731" cy="3416320"/>
          </a:xfrm>
          <a:prstGeom prst="rect">
            <a:avLst/>
          </a:prstGeom>
        </p:spPr>
        <p:txBody>
          <a:bodyPr wrap="square">
            <a:spAutoFit/>
          </a:bodyPr>
          <a:lstStyle/>
          <a:p>
            <a:pPr indent="576000">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注意属性</a:t>
            </a:r>
            <a:r>
              <a:rPr lang="en-US" altLang="zh-CN" sz="2400" dirty="0">
                <a:solidFill>
                  <a:srgbClr val="2121FF"/>
                </a:solidFill>
                <a:latin typeface="微软雅黑" panose="020B0503020204020204" pitchFamily="34" charset="-122"/>
                <a:ea typeface="微软雅黑" panose="020B0503020204020204" pitchFamily="34" charset="-122"/>
              </a:rPr>
              <a:t>B</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C</a:t>
            </a:r>
            <a:r>
              <a:rPr lang="zh-CN" altLang="en-US" sz="2400" dirty="0">
                <a:solidFill>
                  <a:srgbClr val="2121FF"/>
                </a:solidFill>
                <a:latin typeface="微软雅黑" panose="020B0503020204020204" pitchFamily="34" charset="-122"/>
                <a:ea typeface="微软雅黑" panose="020B0503020204020204" pitchFamily="34" charset="-122"/>
              </a:rPr>
              <a:t>的域是整数集，如不进行限制，</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是一个无限关系。根据安全表达式的条件和</a:t>
            </a:r>
            <a:r>
              <a:rPr lang="en-US" altLang="zh-CN" sz="2400" dirty="0">
                <a:solidFill>
                  <a:srgbClr val="2121FF"/>
                </a:solidFill>
                <a:latin typeface="微软雅黑" panose="020B0503020204020204" pitchFamily="34" charset="-122"/>
                <a:ea typeface="微软雅黑" panose="020B0503020204020204" pitchFamily="34" charset="-122"/>
              </a:rPr>
              <a:t>DOM(</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的构造方法</a:t>
            </a:r>
            <a:r>
              <a:rPr lang="zh-CN" altLang="en-US" sz="2400" dirty="0" smtClean="0">
                <a:solidFill>
                  <a:srgbClr val="2121FF"/>
                </a:solidFill>
                <a:latin typeface="微软雅黑" panose="020B0503020204020204" pitchFamily="34" charset="-122"/>
                <a:ea typeface="微软雅黑" panose="020B0503020204020204" pitchFamily="34" charset="-122"/>
              </a:rPr>
              <a:t>，令</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)＝∏A(R)∪∏B(R)∪∏C(R)＝{a, b, 1, 3, 7, 8</a:t>
            </a:r>
            <a:r>
              <a:rPr lang="en-US" altLang="zh-CN" sz="2400" dirty="0" smtClean="0">
                <a:solidFill>
                  <a:srgbClr val="D215FF"/>
                </a:solidFill>
                <a:latin typeface="微软雅黑" panose="020B0503020204020204" pitchFamily="34" charset="-122"/>
                <a:ea typeface="微软雅黑" panose="020B0503020204020204" pitchFamily="34" charset="-122"/>
              </a:rPr>
              <a:t>}，</a:t>
            </a: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则</a:t>
            </a:r>
            <a:r>
              <a:rPr lang="zh-CN" altLang="en-US" sz="2400" dirty="0">
                <a:solidFill>
                  <a:srgbClr val="2121FF"/>
                </a:solidFill>
                <a:latin typeface="微软雅黑" panose="020B0503020204020204" pitchFamily="34" charset="-122"/>
                <a:ea typeface="微软雅黑" panose="020B0503020204020204" pitchFamily="34" charset="-122"/>
              </a:rPr>
              <a:t>结果关系：</a:t>
            </a:r>
          </a:p>
          <a:p>
            <a:pPr algn="ctr">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S</a:t>
            </a:r>
            <a:r>
              <a:rPr lang="en-US" altLang="zh-CN" sz="2400" dirty="0">
                <a:solidFill>
                  <a:srgbClr val="D215FF"/>
                </a:solidFill>
                <a:latin typeface="微软雅黑" panose="020B0503020204020204" pitchFamily="34" charset="-122"/>
                <a:ea typeface="微软雅黑" panose="020B0503020204020204" pitchFamily="34" charset="-122"/>
              </a:rPr>
              <a:t>={ t | ┐R(t)}=DOM(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DOM(</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solidFill>
                  <a:srgbClr val="D215FF"/>
                </a:solidFill>
                <a:latin typeface="微软雅黑" panose="020B0503020204020204" pitchFamily="34" charset="-122"/>
                <a:ea typeface="微软雅黑" panose="020B0503020204020204" pitchFamily="34" charset="-122"/>
              </a:rPr>
              <a:t>R</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因此，由于有</a:t>
            </a:r>
            <a:r>
              <a:rPr lang="en-US" altLang="zh-CN" sz="2400" dirty="0">
                <a:solidFill>
                  <a:srgbClr val="2121FF"/>
                </a:solidFill>
                <a:latin typeface="微软雅黑" panose="020B0503020204020204" pitchFamily="34" charset="-122"/>
                <a:ea typeface="微软雅黑" panose="020B0503020204020204" pitchFamily="34" charset="-122"/>
              </a:rPr>
              <a:t>DOM(</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的安全限制，关系</a:t>
            </a:r>
            <a:r>
              <a:rPr lang="en-US" altLang="zh-CN" sz="2400" dirty="0">
                <a:solidFill>
                  <a:srgbClr val="2121FF"/>
                </a:solidFill>
                <a:latin typeface="微软雅黑" panose="020B0503020204020204" pitchFamily="34" charset="-122"/>
                <a:ea typeface="微软雅黑" panose="020B0503020204020204" pitchFamily="34" charset="-122"/>
              </a:rPr>
              <a:t>S</a:t>
            </a:r>
            <a:r>
              <a:rPr lang="zh-CN" altLang="en-US" sz="2400" dirty="0">
                <a:solidFill>
                  <a:srgbClr val="2121FF"/>
                </a:solidFill>
                <a:latin typeface="微软雅黑" panose="020B0503020204020204" pitchFamily="34" charset="-122"/>
                <a:ea typeface="微软雅黑" panose="020B0503020204020204" pitchFamily="34" charset="-122"/>
              </a:rPr>
              <a:t>中有214个元组，故是有限的。 </a:t>
            </a:r>
          </a:p>
        </p:txBody>
      </p:sp>
    </p:spTree>
    <p:extLst>
      <p:ext uri="{BB962C8B-B14F-4D97-AF65-F5344CB8AC3E}">
        <p14:creationId xmlns:p14="http://schemas.microsoft.com/office/powerpoint/2010/main" val="9517828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7612" y="543508"/>
            <a:ext cx="10101942" cy="3416320"/>
          </a:xfrm>
          <a:prstGeom prst="rect">
            <a:avLst/>
          </a:prstGeom>
        </p:spPr>
        <p:txBody>
          <a:bodyPr wrap="square">
            <a:spAutoFit/>
          </a:bodyPr>
          <a:lstStyle/>
          <a:p>
            <a:pPr>
              <a:lnSpc>
                <a:spcPct val="150000"/>
              </a:lnSpc>
            </a:pPr>
            <a:r>
              <a:rPr lang="en-US" altLang="zh-CN" sz="2400" dirty="0">
                <a:solidFill>
                  <a:srgbClr val="2121FF"/>
                </a:solidFill>
                <a:latin typeface="微软雅黑" panose="020B0503020204020204" pitchFamily="34" charset="-122"/>
                <a:ea typeface="微软雅黑" panose="020B0503020204020204" pitchFamily="34" charset="-122"/>
              </a:rPr>
              <a:t>9.</a:t>
            </a:r>
            <a:r>
              <a:rPr lang="zh-CN" altLang="en-US" sz="2400" dirty="0">
                <a:solidFill>
                  <a:srgbClr val="2121FF"/>
                </a:solidFill>
                <a:latin typeface="微软雅黑" panose="020B0503020204020204" pitchFamily="34" charset="-122"/>
                <a:ea typeface="微软雅黑" panose="020B0503020204020204" pitchFamily="34" charset="-122"/>
              </a:rPr>
              <a:t>证明以下结论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D215FF"/>
                </a:solidFill>
                <a:latin typeface="微软雅黑" panose="020B0503020204020204" pitchFamily="34" charset="-122"/>
                <a:ea typeface="微软雅黑" panose="020B0503020204020204" pitchFamily="34" charset="-122"/>
              </a:rPr>
              <a:t>每一个关系代数表达式</a:t>
            </a:r>
            <a:r>
              <a:rPr lang="zh-CN" altLang="en-US" sz="2400" dirty="0">
                <a:solidFill>
                  <a:srgbClr val="2121FF"/>
                </a:solidFill>
                <a:latin typeface="微软雅黑" panose="020B0503020204020204" pitchFamily="34" charset="-122"/>
                <a:ea typeface="微软雅黑" panose="020B0503020204020204" pitchFamily="34" charset="-122"/>
              </a:rPr>
              <a:t>都有一个等价的</a:t>
            </a:r>
            <a:r>
              <a:rPr lang="zh-CN" altLang="en-US" sz="2400" dirty="0">
                <a:solidFill>
                  <a:srgbClr val="D215FF"/>
                </a:solidFill>
                <a:latin typeface="微软雅黑" panose="020B0503020204020204" pitchFamily="34" charset="-122"/>
                <a:ea typeface="微软雅黑" panose="020B0503020204020204" pitchFamily="34" charset="-122"/>
              </a:rPr>
              <a:t>安全的元组演算</a:t>
            </a:r>
            <a:r>
              <a:rPr lang="zh-CN" altLang="en-US" sz="2400" dirty="0" smtClean="0">
                <a:solidFill>
                  <a:srgbClr val="D215FF"/>
                </a:solidFill>
                <a:latin typeface="微软雅黑" panose="020B0503020204020204" pitchFamily="34" charset="-122"/>
                <a:ea typeface="微软雅黑" panose="020B0503020204020204" pitchFamily="34" charset="-122"/>
              </a:rPr>
              <a:t>表达式</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D215FF"/>
                </a:solidFill>
                <a:latin typeface="微软雅黑" panose="020B0503020204020204" pitchFamily="34" charset="-122"/>
                <a:ea typeface="微软雅黑" panose="020B0503020204020204" pitchFamily="34" charset="-122"/>
              </a:rPr>
              <a:t>每一个安全的元组演算</a:t>
            </a:r>
            <a:r>
              <a:rPr lang="zh-CN" altLang="en-US" sz="2400" dirty="0">
                <a:solidFill>
                  <a:srgbClr val="2121FF"/>
                </a:solidFill>
                <a:latin typeface="微软雅黑" panose="020B0503020204020204" pitchFamily="34" charset="-122"/>
                <a:ea typeface="微软雅黑" panose="020B0503020204020204" pitchFamily="34" charset="-122"/>
              </a:rPr>
              <a:t>都有</a:t>
            </a:r>
            <a:r>
              <a:rPr lang="zh-CN" altLang="en-US" sz="2400" dirty="0">
                <a:solidFill>
                  <a:srgbClr val="D215FF"/>
                </a:solidFill>
                <a:latin typeface="微软雅黑" panose="020B0503020204020204" pitchFamily="34" charset="-122"/>
                <a:ea typeface="微软雅黑" panose="020B0503020204020204" pitchFamily="34" charset="-122"/>
              </a:rPr>
              <a:t>一个等价的安全的域演算</a:t>
            </a:r>
            <a:r>
              <a:rPr lang="zh-CN" altLang="en-US" sz="2400" dirty="0" smtClean="0">
                <a:solidFill>
                  <a:srgbClr val="D215FF"/>
                </a:solidFill>
                <a:latin typeface="微软雅黑" panose="020B0503020204020204" pitchFamily="34" charset="-122"/>
                <a:ea typeface="微软雅黑" panose="020B0503020204020204" pitchFamily="34" charset="-122"/>
              </a:rPr>
              <a:t>表达式</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D215FF"/>
                </a:solidFill>
                <a:latin typeface="微软雅黑" panose="020B0503020204020204" pitchFamily="34" charset="-122"/>
                <a:ea typeface="微软雅黑" panose="020B0503020204020204" pitchFamily="34" charset="-122"/>
              </a:rPr>
              <a:t>每一个安全的域演算表达式</a:t>
            </a:r>
            <a:r>
              <a:rPr lang="zh-CN" altLang="en-US" sz="2400" dirty="0">
                <a:solidFill>
                  <a:srgbClr val="2121FF"/>
                </a:solidFill>
                <a:latin typeface="微软雅黑" panose="020B0503020204020204" pitchFamily="34" charset="-122"/>
                <a:ea typeface="微软雅黑" panose="020B0503020204020204" pitchFamily="34" charset="-122"/>
              </a:rPr>
              <a:t>都有</a:t>
            </a:r>
            <a:r>
              <a:rPr lang="zh-CN" altLang="en-US" sz="2400" dirty="0">
                <a:solidFill>
                  <a:srgbClr val="D215FF"/>
                </a:solidFill>
                <a:latin typeface="微软雅黑" panose="020B0503020204020204" pitchFamily="34" charset="-122"/>
                <a:ea typeface="微软雅黑" panose="020B0503020204020204" pitchFamily="34" charset="-122"/>
              </a:rPr>
              <a:t>一个等价的关系代数</a:t>
            </a:r>
            <a:r>
              <a:rPr lang="zh-CN" altLang="en-US" sz="2400" dirty="0" smtClean="0">
                <a:solidFill>
                  <a:srgbClr val="D215FF"/>
                </a:solidFill>
                <a:latin typeface="微软雅黑" panose="020B0503020204020204" pitchFamily="34" charset="-122"/>
                <a:ea typeface="微软雅黑" panose="020B0503020204020204" pitchFamily="34" charset="-122"/>
              </a:rPr>
              <a:t>表达式</a:t>
            </a:r>
            <a:r>
              <a:rPr lang="zh-CN" altLang="en-US" sz="2400" dirty="0" smtClean="0">
                <a:solidFill>
                  <a:srgbClr val="2121FF"/>
                </a:solidFill>
                <a:latin typeface="微软雅黑" panose="020B0503020204020204" pitchFamily="34" charset="-122"/>
                <a:ea typeface="微软雅黑" panose="020B0503020204020204" pitchFamily="34" charset="-122"/>
              </a:rPr>
              <a:t>，即</a:t>
            </a:r>
            <a:r>
              <a:rPr lang="zh-CN" altLang="en-US" sz="2400" dirty="0">
                <a:solidFill>
                  <a:srgbClr val="D215FF"/>
                </a:solidFill>
                <a:latin typeface="微软雅黑" panose="020B0503020204020204" pitchFamily="34" charset="-122"/>
                <a:ea typeface="微软雅黑" panose="020B0503020204020204" pitchFamily="34" charset="-122"/>
              </a:rPr>
              <a:t>关系代数</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安全的元组关系演算</a:t>
            </a:r>
            <a:r>
              <a:rPr lang="zh-CN" altLang="en-US" sz="2400" dirty="0">
                <a:solidFill>
                  <a:srgbClr val="2121FF"/>
                </a:solidFill>
                <a:latin typeface="微软雅黑" panose="020B0503020204020204" pitchFamily="34" charset="-122"/>
                <a:ea typeface="微软雅黑" panose="020B0503020204020204" pitchFamily="34" charset="-122"/>
              </a:rPr>
              <a:t>和</a:t>
            </a:r>
            <a:r>
              <a:rPr lang="zh-CN" altLang="en-US" sz="2400" dirty="0">
                <a:solidFill>
                  <a:srgbClr val="D215FF"/>
                </a:solidFill>
                <a:latin typeface="微软雅黑" panose="020B0503020204020204" pitchFamily="34" charset="-122"/>
                <a:ea typeface="微软雅黑" panose="020B0503020204020204" pitchFamily="34" charset="-122"/>
              </a:rPr>
              <a:t>安全的域关系演算</a:t>
            </a:r>
            <a:r>
              <a:rPr lang="zh-CN" altLang="en-US" sz="2400" dirty="0">
                <a:solidFill>
                  <a:srgbClr val="2121FF"/>
                </a:solidFill>
                <a:latin typeface="微软雅黑" panose="020B0503020204020204" pitchFamily="34" charset="-122"/>
                <a:ea typeface="微软雅黑" panose="020B0503020204020204" pitchFamily="34" charset="-122"/>
              </a:rPr>
              <a:t>的表达能力是等价的，可以相互转换</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9983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60664" y="949234"/>
            <a:ext cx="10282102"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buClr>
                <a:schemeClr val="tx2"/>
              </a:buClr>
              <a:buSzPct val="90000"/>
            </a:pPr>
            <a:r>
              <a:rPr lang="zh-CN" altLang="en-US" sz="24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4 </a:t>
            </a:r>
            <a:r>
              <a:rPr lang="zh-CN" altLang="en-US" sz="2400" dirty="0">
                <a:solidFill>
                  <a:srgbClr val="D215FF"/>
                </a:solidFill>
                <a:latin typeface="微软雅黑" panose="020B0503020204020204" pitchFamily="34" charset="-122"/>
                <a:ea typeface="微软雅黑" panose="020B0503020204020204" pitchFamily="34" charset="-122"/>
              </a:rPr>
              <a:t>查询优化 </a:t>
            </a:r>
            <a:r>
              <a:rPr lang="zh-CN" altLang="en-US" sz="2400" dirty="0" smtClean="0">
                <a:solidFill>
                  <a:srgbClr val="D215FF"/>
                </a:solidFill>
                <a:latin typeface="微软雅黑" panose="020B0503020204020204" pitchFamily="34" charset="-122"/>
                <a:ea typeface="微软雅黑" panose="020B0503020204020204" pitchFamily="34" charset="-122"/>
              </a:rPr>
              <a:t>     </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gn="l">
              <a:lnSpc>
                <a:spcPct val="150000"/>
              </a:lnSpc>
              <a:spcBef>
                <a:spcPct val="20000"/>
              </a:spcBef>
              <a:buClr>
                <a:schemeClr val="tx2"/>
              </a:buClr>
              <a:buSzPct val="90000"/>
              <a:buFont typeface="Symbol" panose="05050102010706020507" pitchFamily="18" charset="2"/>
              <a:buNone/>
            </a:pPr>
            <a:r>
              <a:rPr lang="zh-CN" altLang="en-US" sz="2400" dirty="0" smtClean="0">
                <a:solidFill>
                  <a:srgbClr val="D215FF"/>
                </a:solidFill>
                <a:latin typeface="微软雅黑" panose="020B0503020204020204" pitchFamily="34" charset="-122"/>
                <a:ea typeface="微软雅黑" panose="020B0503020204020204" pitchFamily="34" charset="-122"/>
              </a:rPr>
              <a:t>3</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4.1 </a:t>
            </a:r>
            <a:r>
              <a:rPr lang="zh-CN" altLang="en-US" sz="2400" dirty="0">
                <a:solidFill>
                  <a:srgbClr val="D215FF"/>
                </a:solidFill>
                <a:latin typeface="微软雅黑" panose="020B0503020204020204" pitchFamily="34" charset="-122"/>
                <a:ea typeface="微软雅黑" panose="020B0503020204020204" pitchFamily="34" charset="-122"/>
              </a:rPr>
              <a:t>查询优化</a:t>
            </a:r>
            <a:r>
              <a:rPr lang="zh-CN" altLang="en-US" sz="2400" dirty="0" smtClean="0">
                <a:solidFill>
                  <a:srgbClr val="D215FF"/>
                </a:solidFill>
                <a:latin typeface="微软雅黑" panose="020B0503020204020204" pitchFamily="34" charset="-122"/>
                <a:ea typeface="微软雅黑" panose="020B0503020204020204" pitchFamily="34" charset="-122"/>
              </a:rPr>
              <a:t>概述</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spcBef>
                <a:spcPct val="20000"/>
              </a:spcBef>
              <a:buClr>
                <a:schemeClr val="tx2"/>
              </a:buClr>
              <a:buSzPct val="90000"/>
            </a:pPr>
            <a:r>
              <a:rPr lang="zh-CN" altLang="en-US" sz="24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4.2 </a:t>
            </a:r>
            <a:r>
              <a:rPr lang="zh-CN" altLang="en-US" sz="2400" dirty="0">
                <a:solidFill>
                  <a:srgbClr val="D215FF"/>
                </a:solidFill>
                <a:latin typeface="微软雅黑" panose="020B0503020204020204" pitchFamily="34" charset="-122"/>
                <a:ea typeface="微软雅黑" panose="020B0503020204020204" pitchFamily="34" charset="-122"/>
              </a:rPr>
              <a:t>查询优化的一般</a:t>
            </a:r>
            <a:r>
              <a:rPr lang="zh-CN" altLang="en-US" sz="2400" dirty="0" smtClean="0">
                <a:solidFill>
                  <a:srgbClr val="D215FF"/>
                </a:solidFill>
                <a:latin typeface="微软雅黑" panose="020B0503020204020204" pitchFamily="34" charset="-122"/>
                <a:ea typeface="微软雅黑" panose="020B0503020204020204" pitchFamily="34" charset="-122"/>
              </a:rPr>
              <a:t>策略</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spcBef>
                <a:spcPct val="20000"/>
              </a:spcBef>
              <a:buClr>
                <a:schemeClr val="tx2"/>
              </a:buClr>
              <a:buSzPct val="90000"/>
            </a:pPr>
            <a:r>
              <a:rPr lang="zh-CN" altLang="en-US" sz="24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4.3 </a:t>
            </a:r>
            <a:r>
              <a:rPr lang="zh-CN" altLang="en-US" sz="2400" dirty="0">
                <a:solidFill>
                  <a:srgbClr val="D215FF"/>
                </a:solidFill>
                <a:latin typeface="微软雅黑" panose="020B0503020204020204" pitchFamily="34" charset="-122"/>
                <a:ea typeface="微软雅黑" panose="020B0503020204020204" pitchFamily="34" charset="-122"/>
              </a:rPr>
              <a:t>关系代数的等价</a:t>
            </a:r>
            <a:r>
              <a:rPr lang="zh-CN" altLang="en-US" sz="2400" dirty="0" smtClean="0">
                <a:solidFill>
                  <a:srgbClr val="D215FF"/>
                </a:solidFill>
                <a:latin typeface="微软雅黑" panose="020B0503020204020204" pitchFamily="34" charset="-122"/>
                <a:ea typeface="微软雅黑" panose="020B0503020204020204" pitchFamily="34" charset="-122"/>
              </a:rPr>
              <a:t>公式</a:t>
            </a:r>
            <a:endParaRPr lang="zh-CN" altLang="en-US" sz="2400" dirty="0">
              <a:solidFill>
                <a:srgbClr val="D215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9322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154" y="404172"/>
            <a:ext cx="10293532" cy="5632311"/>
          </a:xfrm>
          <a:prstGeom prst="rect">
            <a:avLst/>
          </a:prstGeom>
        </p:spPr>
        <p:txBody>
          <a:bodyPr wrap="square">
            <a:spAutoFit/>
          </a:bodyPr>
          <a:lstStyle/>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4.1 </a:t>
            </a:r>
            <a:r>
              <a:rPr lang="zh-CN" altLang="en-US" sz="2400" dirty="0">
                <a:solidFill>
                  <a:srgbClr val="D215FF"/>
                </a:solidFill>
                <a:latin typeface="微软雅黑" panose="020B0503020204020204" pitchFamily="34" charset="-122"/>
                <a:ea typeface="微软雅黑" panose="020B0503020204020204" pitchFamily="34" charset="-122"/>
              </a:rPr>
              <a:t>查询优化</a:t>
            </a:r>
            <a:r>
              <a:rPr lang="zh-CN" altLang="en-US" sz="2400" dirty="0" smtClean="0">
                <a:solidFill>
                  <a:srgbClr val="D215FF"/>
                </a:solidFill>
                <a:latin typeface="微软雅黑" panose="020B0503020204020204" pitchFamily="34" charset="-122"/>
                <a:ea typeface="微软雅黑" panose="020B0503020204020204" pitchFamily="34" charset="-122"/>
              </a:rPr>
              <a:t>概述</a:t>
            </a:r>
            <a:endParaRPr lang="en-US" altLang="zh-CN" sz="2400" dirty="0">
              <a:solidFill>
                <a:srgbClr val="D215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查询优化的含义</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SQL</a:t>
            </a:r>
            <a:r>
              <a:rPr lang="zh-CN" altLang="en-US" sz="2400" dirty="0">
                <a:solidFill>
                  <a:srgbClr val="2121FF"/>
                </a:solidFill>
                <a:latin typeface="微软雅黑" panose="020B0503020204020204" pitchFamily="34" charset="-122"/>
                <a:ea typeface="微软雅黑" panose="020B0503020204020204" pitchFamily="34" charset="-122"/>
              </a:rPr>
              <a:t>语言是高度非过程化的语言，用户只要指出“做什么”，至于“怎么做”则由</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自动优化实现。</a:t>
            </a:r>
          </a:p>
          <a:p>
            <a:pPr>
              <a:lnSpc>
                <a:spcPct val="150000"/>
              </a:lnSpc>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好处</a:t>
            </a:r>
            <a:r>
              <a:rPr lang="zh-CN" altLang="en-US" sz="2400" dirty="0">
                <a:solidFill>
                  <a:srgbClr val="2121FF"/>
                </a:solidFill>
                <a:latin typeface="微软雅黑" panose="020B0503020204020204" pitchFamily="34" charset="-122"/>
                <a:ea typeface="微软雅黑" panose="020B0503020204020204" pitchFamily="34" charset="-122"/>
              </a:rPr>
              <a:t>：给用户带来极大的方便，使对数据库的操作变得简便易行。</a:t>
            </a:r>
          </a:p>
          <a:p>
            <a:pPr>
              <a:lnSpc>
                <a:spcPct val="150000"/>
              </a:lnSpc>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问题</a:t>
            </a:r>
            <a:r>
              <a:rPr lang="zh-CN" altLang="en-US" sz="2400" dirty="0">
                <a:solidFill>
                  <a:srgbClr val="2121FF"/>
                </a:solidFill>
                <a:latin typeface="微软雅黑" panose="020B0503020204020204" pitchFamily="34" charset="-122"/>
                <a:ea typeface="微软雅黑" panose="020B0503020204020204" pitchFamily="34" charset="-122"/>
              </a:rPr>
              <a:t>：加重了系统的负担，</a:t>
            </a:r>
            <a:r>
              <a:rPr lang="zh-CN" altLang="en-US" sz="2400" dirty="0">
                <a:solidFill>
                  <a:srgbClr val="D215FF"/>
                </a:solidFill>
                <a:latin typeface="微软雅黑" panose="020B0503020204020204" pitchFamily="34" charset="-122"/>
                <a:ea typeface="微软雅黑" panose="020B0503020204020204" pitchFamily="34" charset="-122"/>
              </a:rPr>
              <a:t>系统需要自行选择存取路径</a:t>
            </a:r>
            <a:r>
              <a:rPr lang="zh-CN" altLang="en-US" sz="2400" dirty="0">
                <a:solidFill>
                  <a:srgbClr val="2121FF"/>
                </a:solidFill>
                <a:latin typeface="微软雅黑" panose="020B0503020204020204" pitchFamily="34" charset="-122"/>
                <a:ea typeface="微软雅黑" panose="020B0503020204020204" pitchFamily="34" charset="-122"/>
              </a:rPr>
              <a:t>，而存取路径选择的好坏是影响查询效率的关键所在。</a:t>
            </a:r>
          </a:p>
          <a:p>
            <a:pPr>
              <a:lnSpc>
                <a:spcPct val="150000"/>
              </a:lnSpc>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解决</a:t>
            </a:r>
            <a:r>
              <a:rPr lang="zh-CN" altLang="en-US" sz="2400" dirty="0">
                <a:solidFill>
                  <a:srgbClr val="2121FF"/>
                </a:solidFill>
                <a:latin typeface="微软雅黑" panose="020B0503020204020204" pitchFamily="34" charset="-122"/>
                <a:ea typeface="微软雅黑" panose="020B0503020204020204" pitchFamily="34" charset="-122"/>
              </a:rPr>
              <a:t>：在</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中使用查询优化技术，提高关系系统的查询效率</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什么叫查询优化器</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服务器的一个组成部分(程序)，其基本任务是：通过产生</a:t>
            </a:r>
            <a:r>
              <a:rPr lang="zh-CN" altLang="en-US" sz="2400" dirty="0">
                <a:solidFill>
                  <a:srgbClr val="D215FF"/>
                </a:solidFill>
                <a:latin typeface="微软雅黑" panose="020B0503020204020204" pitchFamily="34" charset="-122"/>
                <a:ea typeface="微软雅黑" panose="020B0503020204020204" pitchFamily="34" charset="-122"/>
              </a:rPr>
              <a:t>多个可供选择的执行计划</a:t>
            </a:r>
            <a:r>
              <a:rPr lang="zh-CN" altLang="en-US" sz="2400" dirty="0">
                <a:solidFill>
                  <a:srgbClr val="2121FF"/>
                </a:solidFill>
                <a:latin typeface="微软雅黑" panose="020B0503020204020204" pitchFamily="34" charset="-122"/>
                <a:ea typeface="微软雅黑" panose="020B0503020204020204" pitchFamily="34" charset="-122"/>
              </a:rPr>
              <a:t>，找到最低估算成本的执行计划来优化一条</a:t>
            </a:r>
            <a:r>
              <a:rPr lang="en-US" altLang="zh-CN" sz="2400" dirty="0">
                <a:solidFill>
                  <a:srgbClr val="2121FF"/>
                </a:solidFill>
                <a:latin typeface="微软雅黑" panose="020B0503020204020204" pitchFamily="34" charset="-122"/>
                <a:ea typeface="微软雅黑" panose="020B0503020204020204" pitchFamily="34" charset="-122"/>
              </a:rPr>
              <a:t>SQL</a:t>
            </a:r>
            <a:r>
              <a:rPr lang="zh-CN" altLang="en-US" sz="2400" dirty="0">
                <a:solidFill>
                  <a:srgbClr val="2121FF"/>
                </a:solidFill>
                <a:latin typeface="微软雅黑" panose="020B0503020204020204" pitchFamily="34" charset="-122"/>
                <a:ea typeface="微软雅黑" panose="020B0503020204020204" pitchFamily="34" charset="-122"/>
              </a:rPr>
              <a:t>语句，以提高</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的查询效率</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28941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7610" y="475514"/>
            <a:ext cx="10276115" cy="5632311"/>
          </a:xfrm>
          <a:prstGeom prst="rect">
            <a:avLst/>
          </a:prstGeom>
        </p:spPr>
        <p:txBody>
          <a:bodyPr wrap="square">
            <a:spAutoFit/>
          </a:bodyPr>
          <a:lstStyle/>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查询优化器的优点</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⑴ 优化器可以从数据字典中获取许多统计信息，如</a:t>
            </a:r>
            <a:r>
              <a:rPr lang="zh-CN" altLang="en-US" sz="2400" dirty="0">
                <a:solidFill>
                  <a:srgbClr val="D215FF"/>
                </a:solidFill>
                <a:latin typeface="微软雅黑" panose="020B0503020204020204" pitchFamily="34" charset="-122"/>
                <a:ea typeface="微软雅黑" panose="020B0503020204020204" pitchFamily="34" charset="-122"/>
              </a:rPr>
              <a:t>关系中的元组数</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关系中每个属性值的分布情况</a:t>
            </a:r>
            <a:r>
              <a:rPr lang="zh-CN" altLang="en-US" sz="2400" dirty="0">
                <a:solidFill>
                  <a:srgbClr val="2121FF"/>
                </a:solidFill>
                <a:latin typeface="微软雅黑" panose="020B0503020204020204" pitchFamily="34" charset="-122"/>
                <a:ea typeface="微软雅黑" panose="020B0503020204020204" pitchFamily="34" charset="-122"/>
              </a:rPr>
              <a:t>等。</a:t>
            </a:r>
            <a:r>
              <a:rPr lang="zh-CN" altLang="en-US" sz="2400" dirty="0">
                <a:solidFill>
                  <a:srgbClr val="D215FF"/>
                </a:solidFill>
                <a:latin typeface="微软雅黑" panose="020B0503020204020204" pitchFamily="34" charset="-122"/>
                <a:ea typeface="微软雅黑" panose="020B0503020204020204" pitchFamily="34" charset="-122"/>
              </a:rPr>
              <a:t>优化器可以根据这些信息选择有效的执行计划，而用户程序则难以获得这些信息。</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⑵ 如果数据库的物理统计信息改变了，</a:t>
            </a:r>
            <a:r>
              <a:rPr lang="zh-CN" altLang="en-US" sz="2400" dirty="0">
                <a:solidFill>
                  <a:srgbClr val="D215FF"/>
                </a:solidFill>
                <a:latin typeface="微软雅黑" panose="020B0503020204020204" pitchFamily="34" charset="-122"/>
                <a:ea typeface="微软雅黑" panose="020B0503020204020204" pitchFamily="34" charset="-122"/>
              </a:rPr>
              <a:t>系统可以自动对查询进行重新优化以选择相适应的执行计划</a:t>
            </a:r>
            <a:r>
              <a:rPr lang="zh-CN" altLang="en-US" sz="2400" dirty="0">
                <a:solidFill>
                  <a:srgbClr val="2121FF"/>
                </a:solidFill>
                <a:latin typeface="微软雅黑" panose="020B0503020204020204" pitchFamily="34" charset="-122"/>
                <a:ea typeface="微软雅黑" panose="020B0503020204020204" pitchFamily="34" charset="-122"/>
              </a:rPr>
              <a:t>。</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⑶ </a:t>
            </a:r>
            <a:r>
              <a:rPr lang="zh-CN" altLang="en-US" sz="2400" dirty="0">
                <a:solidFill>
                  <a:srgbClr val="D215FF"/>
                </a:solidFill>
                <a:latin typeface="微软雅黑" panose="020B0503020204020204" pitchFamily="34" charset="-122"/>
                <a:ea typeface="微软雅黑" panose="020B0503020204020204" pitchFamily="34" charset="-122"/>
              </a:rPr>
              <a:t>优化器可以考虑数百种不同的执行计划，而程序员—般只能考虑有限的几种可能。</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⑷ </a:t>
            </a:r>
            <a:r>
              <a:rPr lang="zh-CN" altLang="en-US" sz="2400" dirty="0">
                <a:solidFill>
                  <a:srgbClr val="D215FF"/>
                </a:solidFill>
                <a:latin typeface="微软雅黑" panose="020B0503020204020204" pitchFamily="34" charset="-122"/>
                <a:ea typeface="微软雅黑" panose="020B0503020204020204" pitchFamily="34" charset="-122"/>
              </a:rPr>
              <a:t>优化器中包括了很多复杂的优化技术</a:t>
            </a:r>
            <a:r>
              <a:rPr lang="zh-CN" altLang="en-US" sz="2400" dirty="0">
                <a:solidFill>
                  <a:srgbClr val="2121FF"/>
                </a:solidFill>
                <a:latin typeface="微软雅黑" panose="020B0503020204020204" pitchFamily="34" charset="-122"/>
                <a:ea typeface="微软雅黑" panose="020B0503020204020204" pitchFamily="34" charset="-122"/>
              </a:rPr>
              <a:t>，这些优化技术往往只有最好的程序员才能掌握。系统的自动优化器相当于使得所有人都拥有这些优化技术。</a:t>
            </a:r>
          </a:p>
        </p:txBody>
      </p:sp>
    </p:spTree>
    <p:extLst>
      <p:ext uri="{BB962C8B-B14F-4D97-AF65-F5344CB8AC3E}">
        <p14:creationId xmlns:p14="http://schemas.microsoft.com/office/powerpoint/2010/main" val="349895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486" y="572782"/>
            <a:ext cx="10302240" cy="4524315"/>
          </a:xfrm>
          <a:prstGeom prst="rect">
            <a:avLst/>
          </a:prstGeom>
        </p:spPr>
        <p:txBody>
          <a:bodyPr wrap="square">
            <a:spAutoFit/>
          </a:bodyPr>
          <a:lstStyle/>
          <a:p>
            <a:pPr algn="just">
              <a:lnSpc>
                <a:spcPct val="150000"/>
              </a:lnSpc>
            </a:pPr>
            <a:r>
              <a:rPr lang="zh-CN" altLang="en-US" sz="2400" dirty="0">
                <a:solidFill>
                  <a:srgbClr val="6600FF"/>
                </a:solidFill>
                <a:latin typeface="微软雅黑" panose="020B0503020204020204" pitchFamily="34" charset="-122"/>
                <a:ea typeface="微软雅黑" panose="020B0503020204020204" pitchFamily="34" charset="-122"/>
              </a:rPr>
              <a:t>关系数据结构的例子</a:t>
            </a:r>
            <a:endParaRPr lang="en-US" altLang="zh-CN" sz="2400" dirty="0">
              <a:solidFill>
                <a:srgbClr val="6600FF"/>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定义3.2</a:t>
            </a: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笛卡尔积</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err="1">
                <a:solidFill>
                  <a:srgbClr val="2121FF"/>
                </a:solidFill>
                <a:latin typeface="微软雅黑" panose="020B0503020204020204" pitchFamily="34" charset="-122"/>
                <a:ea typeface="微软雅黑" panose="020B0503020204020204" pitchFamily="34" charset="-122"/>
              </a:rPr>
              <a:t>D</a:t>
            </a:r>
            <a:r>
              <a:rPr lang="en-US" altLang="zh-CN" sz="2400" baseline="-30000" dirty="0" err="1">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的任一个子集称为</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D</a:t>
            </a:r>
            <a:r>
              <a:rPr lang="en-US" altLang="zh-CN" sz="2400" baseline="-30000" dirty="0" err="1">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上的一个</a:t>
            </a:r>
            <a:r>
              <a:rPr lang="zh-CN" altLang="en-US" sz="2400" dirty="0">
                <a:solidFill>
                  <a:srgbClr val="D215FF"/>
                </a:solidFill>
                <a:latin typeface="微软雅黑" panose="020B0503020204020204" pitchFamily="34" charset="-122"/>
                <a:ea typeface="微软雅黑" panose="020B0503020204020204" pitchFamily="34" charset="-122"/>
              </a:rPr>
              <a:t>关系</a:t>
            </a:r>
            <a:r>
              <a:rPr lang="zh-CN" altLang="en-US" sz="2400" dirty="0">
                <a:solidFill>
                  <a:srgbClr val="2121FF"/>
                </a:solidFill>
                <a:latin typeface="微软雅黑" panose="020B0503020204020204" pitchFamily="34" charset="-122"/>
                <a:ea typeface="微软雅黑" panose="020B0503020204020204" pitchFamily="34" charset="-122"/>
              </a:rPr>
              <a:t>。集合</a:t>
            </a: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 D</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D</a:t>
            </a:r>
            <a:r>
              <a:rPr lang="en-US" altLang="zh-CN" sz="2400" baseline="-30000" dirty="0" err="1">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是关系中元组的取值范围，称为</a:t>
            </a:r>
            <a:r>
              <a:rPr lang="zh-CN" altLang="en-US" sz="2400" dirty="0">
                <a:solidFill>
                  <a:srgbClr val="D215FF"/>
                </a:solidFill>
                <a:latin typeface="微软雅黑" panose="020B0503020204020204" pitchFamily="34" charset="-122"/>
                <a:ea typeface="微软雅黑" panose="020B0503020204020204" pitchFamily="34" charset="-122"/>
              </a:rPr>
              <a:t>关系的域</a:t>
            </a:r>
            <a:r>
              <a:rPr lang="zh-CN" altLang="en-US" sz="2400" dirty="0">
                <a:solidFill>
                  <a:srgbClr val="2121FF"/>
                </a:solidFill>
                <a:latin typeface="微软雅黑" panose="020B0503020204020204" pitchFamily="34" charset="-122"/>
                <a:ea typeface="微软雅黑" panose="020B0503020204020204" pitchFamily="34" charset="-122"/>
              </a:rPr>
              <a:t>(</a:t>
            </a:r>
            <a:r>
              <a:rPr lang="en-US" altLang="zh-CN" sz="2400" dirty="0">
                <a:solidFill>
                  <a:srgbClr val="2121FF"/>
                </a:solidFill>
                <a:latin typeface="微软雅黑" panose="020B0503020204020204" pitchFamily="34" charset="-122"/>
                <a:ea typeface="微软雅黑" panose="020B0503020204020204" pitchFamily="34" charset="-122"/>
              </a:rPr>
              <a:t>Domain)，n</a:t>
            </a:r>
            <a:r>
              <a:rPr lang="zh-CN" altLang="en-US" sz="2400" dirty="0">
                <a:solidFill>
                  <a:srgbClr val="2121FF"/>
                </a:solidFill>
                <a:latin typeface="微软雅黑" panose="020B0503020204020204" pitchFamily="34" charset="-122"/>
                <a:ea typeface="微软雅黑" panose="020B0503020204020204" pitchFamily="34" charset="-122"/>
              </a:rPr>
              <a:t>称为</a:t>
            </a:r>
            <a:r>
              <a:rPr lang="zh-CN" altLang="en-US" sz="2400" dirty="0">
                <a:solidFill>
                  <a:srgbClr val="D215FF"/>
                </a:solidFill>
                <a:latin typeface="微软雅黑" panose="020B0503020204020204" pitchFamily="34" charset="-122"/>
                <a:ea typeface="微软雅黑" panose="020B0503020204020204" pitchFamily="34" charset="-122"/>
              </a:rPr>
              <a:t>关系的度(</a:t>
            </a:r>
            <a:r>
              <a:rPr lang="en-US" altLang="zh-CN" sz="2400" dirty="0">
                <a:solidFill>
                  <a:srgbClr val="D215FF"/>
                </a:solidFill>
                <a:latin typeface="微软雅黑" panose="020B0503020204020204" pitchFamily="34" charset="-122"/>
                <a:ea typeface="微软雅黑" panose="020B0503020204020204" pitchFamily="34" charset="-122"/>
              </a:rPr>
              <a:t>Degree)。</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从例3.1可知，关系就是一个二维表，表中的每一行对应一个</a:t>
            </a:r>
            <a:r>
              <a:rPr lang="zh-CN" altLang="en-US" sz="2400" dirty="0">
                <a:solidFill>
                  <a:srgbClr val="D215FF"/>
                </a:solidFill>
                <a:latin typeface="微软雅黑" panose="020B0503020204020204" pitchFamily="34" charset="-122"/>
                <a:ea typeface="微软雅黑" panose="020B0503020204020204" pitchFamily="34" charset="-122"/>
              </a:rPr>
              <a:t>元组</a:t>
            </a:r>
            <a:r>
              <a:rPr lang="zh-CN" altLang="en-US" sz="2400" dirty="0">
                <a:solidFill>
                  <a:srgbClr val="2121FF"/>
                </a:solidFill>
                <a:latin typeface="微软雅黑" panose="020B0503020204020204" pitchFamily="34" charset="-122"/>
                <a:ea typeface="微软雅黑" panose="020B0503020204020204" pitchFamily="34" charset="-122"/>
              </a:rPr>
              <a:t>，每一列对应一个</a:t>
            </a:r>
            <a:r>
              <a:rPr lang="zh-CN" altLang="en-US" sz="2400" dirty="0">
                <a:solidFill>
                  <a:srgbClr val="D215FF"/>
                </a:solidFill>
                <a:latin typeface="微软雅黑" panose="020B0503020204020204" pitchFamily="34" charset="-122"/>
                <a:ea typeface="微软雅黑" panose="020B0503020204020204" pitchFamily="34" charset="-122"/>
              </a:rPr>
              <a:t>域</a:t>
            </a:r>
            <a:r>
              <a:rPr lang="zh-CN" altLang="en-US" sz="2400" dirty="0">
                <a:solidFill>
                  <a:srgbClr val="2121FF"/>
                </a:solidFill>
                <a:latin typeface="微软雅黑" panose="020B0503020204020204" pitchFamily="34" charset="-122"/>
                <a:ea typeface="微软雅黑" panose="020B0503020204020204" pitchFamily="34" charset="-122"/>
              </a:rPr>
              <a:t>。每一列有一个列名，它可以用域名表示，但由于不同列对应的域可以相同，因此需要不同的命名。这样，关系中的列称为</a:t>
            </a:r>
            <a:r>
              <a:rPr lang="zh-CN" altLang="en-US" sz="2400" dirty="0">
                <a:solidFill>
                  <a:srgbClr val="D215FF"/>
                </a:solidFill>
                <a:latin typeface="微软雅黑" panose="020B0503020204020204" pitchFamily="34" charset="-122"/>
                <a:ea typeface="微软雅黑" panose="020B0503020204020204" pitchFamily="34" charset="-122"/>
              </a:rPr>
              <a:t>关系的属性</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列名称为属性名</a:t>
            </a:r>
            <a:r>
              <a:rPr lang="zh-CN" altLang="en-US" sz="2400" dirty="0">
                <a:solidFill>
                  <a:srgbClr val="2121FF"/>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3754055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0193" y="419912"/>
            <a:ext cx="10223863" cy="4524315"/>
          </a:xfrm>
          <a:prstGeom prst="rect">
            <a:avLst/>
          </a:prstGeom>
        </p:spPr>
        <p:txBody>
          <a:bodyPr wrap="square">
            <a:spAutoFit/>
          </a:bodyPr>
          <a:lstStyle/>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4</a:t>
            </a:r>
            <a:r>
              <a:rPr lang="en-US" altLang="zh-CN" sz="2400" dirty="0">
                <a:solidFill>
                  <a:srgbClr val="FF00FF"/>
                </a:solidFill>
                <a:latin typeface="微软雅黑" panose="020B0503020204020204" pitchFamily="34" charset="-122"/>
                <a:ea typeface="微软雅黑" panose="020B0503020204020204" pitchFamily="34" charset="-122"/>
              </a:rPr>
              <a:t>.DBMS</a:t>
            </a:r>
            <a:r>
              <a:rPr lang="zh-CN" altLang="en-US" sz="2400" dirty="0">
                <a:solidFill>
                  <a:srgbClr val="FF00FF"/>
                </a:solidFill>
                <a:latin typeface="微软雅黑" panose="020B0503020204020204" pitchFamily="34" charset="-122"/>
                <a:ea typeface="微软雅黑" panose="020B0503020204020204" pitchFamily="34" charset="-122"/>
              </a:rPr>
              <a:t>实现查询优化的一般步骤：</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⑴ 将查询需求转换成某种内部表示，通常是</a:t>
            </a:r>
            <a:r>
              <a:rPr lang="zh-CN" altLang="en-US" sz="2400" dirty="0">
                <a:solidFill>
                  <a:srgbClr val="FF00FF"/>
                </a:solidFill>
                <a:latin typeface="微软雅黑" panose="020B0503020204020204" pitchFamily="34" charset="-122"/>
                <a:ea typeface="微软雅黑" panose="020B0503020204020204" pitchFamily="34" charset="-122"/>
              </a:rPr>
              <a:t>语法树</a:t>
            </a:r>
            <a:r>
              <a:rPr lang="zh-CN" altLang="en-US" sz="2400" dirty="0">
                <a:solidFill>
                  <a:srgbClr val="2121FF"/>
                </a:solidFill>
                <a:latin typeface="微软雅黑" panose="020B0503020204020204" pitchFamily="34" charset="-122"/>
                <a:ea typeface="微软雅黑" panose="020B0503020204020204" pitchFamily="34" charset="-122"/>
              </a:rPr>
              <a:t>。</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⑵ 根据一定的等价变换规则把</a:t>
            </a:r>
            <a:r>
              <a:rPr lang="zh-CN" altLang="en-US" sz="2400" dirty="0">
                <a:solidFill>
                  <a:srgbClr val="FF00FF"/>
                </a:solidFill>
                <a:latin typeface="微软雅黑" panose="020B0503020204020204" pitchFamily="34" charset="-122"/>
                <a:ea typeface="微软雅黑" panose="020B0503020204020204" pitchFamily="34" charset="-122"/>
              </a:rPr>
              <a:t>语法树</a:t>
            </a:r>
            <a:r>
              <a:rPr lang="zh-CN" altLang="en-US" sz="2400" dirty="0">
                <a:solidFill>
                  <a:srgbClr val="2121FF"/>
                </a:solidFill>
                <a:latin typeface="微软雅黑" panose="020B0503020204020204" pitchFamily="34" charset="-122"/>
                <a:ea typeface="微软雅黑" panose="020B0503020204020204" pitchFamily="34" charset="-122"/>
              </a:rPr>
              <a:t>转换成</a:t>
            </a:r>
            <a:r>
              <a:rPr lang="zh-CN" altLang="en-US" sz="2400" dirty="0">
                <a:solidFill>
                  <a:srgbClr val="FF00FF"/>
                </a:solidFill>
                <a:latin typeface="微软雅黑" panose="020B0503020204020204" pitchFamily="34" charset="-122"/>
                <a:ea typeface="微软雅黑" panose="020B0503020204020204" pitchFamily="34" charset="-122"/>
              </a:rPr>
              <a:t>标准(优化)形式</a:t>
            </a:r>
            <a:r>
              <a:rPr lang="zh-CN" altLang="en-US" sz="2400" dirty="0">
                <a:solidFill>
                  <a:srgbClr val="2121FF"/>
                </a:solidFill>
                <a:latin typeface="微软雅黑" panose="020B0503020204020204" pitchFamily="34" charset="-122"/>
                <a:ea typeface="微软雅黑" panose="020B0503020204020204" pitchFamily="34" charset="-122"/>
              </a:rPr>
              <a:t>。</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⑶ </a:t>
            </a:r>
            <a:r>
              <a:rPr lang="zh-CN" altLang="en-US" sz="2400" dirty="0">
                <a:solidFill>
                  <a:srgbClr val="FF00FF"/>
                </a:solidFill>
                <a:latin typeface="微软雅黑" panose="020B0503020204020204" pitchFamily="34" charset="-122"/>
                <a:ea typeface="微软雅黑" panose="020B0503020204020204" pitchFamily="34" charset="-122"/>
              </a:rPr>
              <a:t>选择低层的操作算法</a:t>
            </a:r>
            <a:r>
              <a:rPr lang="zh-CN" altLang="en-US" sz="2400" dirty="0">
                <a:solidFill>
                  <a:srgbClr val="2121FF"/>
                </a:solidFill>
                <a:latin typeface="微软雅黑" panose="020B0503020204020204" pitchFamily="34" charset="-122"/>
                <a:ea typeface="微软雅黑" panose="020B0503020204020204" pitchFamily="34" charset="-122"/>
              </a:rPr>
              <a:t>。对于语法树中的每一个操作需要，根据</a:t>
            </a:r>
            <a:r>
              <a:rPr lang="zh-CN" altLang="en-US" sz="2400" dirty="0">
                <a:solidFill>
                  <a:srgbClr val="FF00FF"/>
                </a:solidFill>
                <a:latin typeface="微软雅黑" panose="020B0503020204020204" pitchFamily="34" charset="-122"/>
                <a:ea typeface="微软雅黑" panose="020B0503020204020204" pitchFamily="34" charset="-122"/>
              </a:rPr>
              <a:t>存取路径</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数据的存储分布</a:t>
            </a:r>
            <a:r>
              <a:rPr lang="zh-CN" altLang="en-US"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存储数据的聚簇</a:t>
            </a:r>
            <a:r>
              <a:rPr lang="zh-CN" altLang="en-US" sz="2400" dirty="0">
                <a:solidFill>
                  <a:srgbClr val="2121FF"/>
                </a:solidFill>
                <a:latin typeface="微软雅黑" panose="020B0503020204020204" pitchFamily="34" charset="-122"/>
                <a:ea typeface="微软雅黑" panose="020B0503020204020204" pitchFamily="34" charset="-122"/>
              </a:rPr>
              <a:t>等信息来选择具体的执行算法。</a:t>
            </a: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⑷ </a:t>
            </a:r>
            <a:r>
              <a:rPr lang="zh-CN" altLang="en-US" sz="2400" dirty="0">
                <a:solidFill>
                  <a:srgbClr val="FF00FF"/>
                </a:solidFill>
                <a:latin typeface="微软雅黑" panose="020B0503020204020204" pitchFamily="34" charset="-122"/>
                <a:ea typeface="微软雅黑" panose="020B0503020204020204" pitchFamily="34" charset="-122"/>
              </a:rPr>
              <a:t>生成查询计划(查询执行方案)</a:t>
            </a:r>
            <a:r>
              <a:rPr lang="zh-CN" altLang="en-US" sz="2400" dirty="0">
                <a:solidFill>
                  <a:srgbClr val="2121FF"/>
                </a:solidFill>
                <a:latin typeface="微软雅黑" panose="020B0503020204020204" pitchFamily="34" charset="-122"/>
                <a:ea typeface="微软雅黑" panose="020B0503020204020204" pitchFamily="34" charset="-122"/>
              </a:rPr>
              <a:t>：查询计划由一系列有次序的内部操作构成的。</a:t>
            </a:r>
            <a:r>
              <a:rPr lang="en-US" altLang="zh-CN" sz="2400" dirty="0">
                <a:solidFill>
                  <a:srgbClr val="2121FF"/>
                </a:solidFill>
                <a:latin typeface="微软雅黑" panose="020B0503020204020204" pitchFamily="34" charset="-122"/>
                <a:ea typeface="微软雅黑" panose="020B0503020204020204" pitchFamily="34" charset="-122"/>
              </a:rPr>
              <a:t>DBMS</a:t>
            </a:r>
            <a:r>
              <a:rPr lang="zh-CN" altLang="en-US" sz="2400" dirty="0">
                <a:solidFill>
                  <a:srgbClr val="2121FF"/>
                </a:solidFill>
                <a:latin typeface="微软雅黑" panose="020B0503020204020204" pitchFamily="34" charset="-122"/>
                <a:ea typeface="微软雅黑" panose="020B0503020204020204" pitchFamily="34" charset="-122"/>
              </a:rPr>
              <a:t>生成多个执行方案，在计算每个执行方案的执行代价后，从中选择代价最小的一个执行。</a:t>
            </a:r>
          </a:p>
        </p:txBody>
      </p:sp>
    </p:spTree>
    <p:extLst>
      <p:ext uri="{BB962C8B-B14F-4D97-AF65-F5344CB8AC3E}">
        <p14:creationId xmlns:p14="http://schemas.microsoft.com/office/powerpoint/2010/main" val="3353031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53736" y="566485"/>
            <a:ext cx="10189029" cy="4524315"/>
          </a:xfrm>
          <a:prstGeom prst="rect">
            <a:avLst/>
          </a:prstGeom>
        </p:spPr>
        <p:txBody>
          <a:bodyPr wrap="square">
            <a:spAutoFit/>
          </a:bodyPr>
          <a:lstStyle/>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4</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在</a:t>
            </a:r>
            <a:r>
              <a:rPr lang="zh-CN" altLang="en-US" sz="2400" dirty="0">
                <a:solidFill>
                  <a:srgbClr val="FF00FF"/>
                </a:solidFill>
                <a:latin typeface="微软雅黑" panose="020B0503020204020204" pitchFamily="34" charset="-122"/>
                <a:ea typeface="微软雅黑" panose="020B0503020204020204" pitchFamily="34" charset="-122"/>
              </a:rPr>
              <a:t>集中式数据库</a:t>
            </a:r>
            <a:r>
              <a:rPr lang="zh-CN" altLang="en-US" sz="2400" dirty="0">
                <a:solidFill>
                  <a:srgbClr val="2121FF"/>
                </a:solidFill>
                <a:latin typeface="微软雅黑" panose="020B0503020204020204" pitchFamily="34" charset="-122"/>
                <a:ea typeface="微软雅黑" panose="020B0503020204020204" pitchFamily="34" charset="-122"/>
              </a:rPr>
              <a:t>中，</a:t>
            </a:r>
            <a:r>
              <a:rPr lang="zh-CN" altLang="en-US" sz="2400" dirty="0" smtClean="0">
                <a:solidFill>
                  <a:srgbClr val="2121FF"/>
                </a:solidFill>
                <a:latin typeface="微软雅黑" panose="020B0503020204020204" pitchFamily="34" charset="-122"/>
                <a:ea typeface="微软雅黑" panose="020B0503020204020204" pitchFamily="34" charset="-122"/>
              </a:rPr>
              <a:t>查询执行的代价</a:t>
            </a:r>
            <a:r>
              <a:rPr lang="zh-CN" altLang="en-US" sz="2400" dirty="0">
                <a:solidFill>
                  <a:srgbClr val="2121FF"/>
                </a:solidFill>
                <a:latin typeface="微软雅黑" panose="020B0503020204020204" pitchFamily="34" charset="-122"/>
                <a:ea typeface="微软雅黑" panose="020B0503020204020204" pitchFamily="34" charset="-122"/>
              </a:rPr>
              <a:t>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smtClean="0">
                <a:solidFill>
                  <a:srgbClr val="FF00FF"/>
                </a:solidFill>
                <a:latin typeface="微软雅黑" panose="020B0503020204020204" pitchFamily="34" charset="-122"/>
                <a:ea typeface="微软雅黑" panose="020B0503020204020204" pitchFamily="34" charset="-122"/>
              </a:rPr>
              <a:t>总</a:t>
            </a:r>
            <a:r>
              <a:rPr lang="zh-CN" altLang="en-US" sz="2400" dirty="0">
                <a:solidFill>
                  <a:srgbClr val="FF00FF"/>
                </a:solidFill>
                <a:latin typeface="微软雅黑" panose="020B0503020204020204" pitchFamily="34" charset="-122"/>
                <a:ea typeface="微软雅黑" panose="020B0503020204020204" pitchFamily="34" charset="-122"/>
              </a:rPr>
              <a:t>代价=</a:t>
            </a:r>
            <a:r>
              <a:rPr lang="en-US" altLang="zh-CN" sz="2400" dirty="0">
                <a:solidFill>
                  <a:srgbClr val="FF00FF"/>
                </a:solidFill>
                <a:latin typeface="微软雅黑" panose="020B0503020204020204" pitchFamily="34" charset="-122"/>
                <a:ea typeface="微软雅黑" panose="020B0503020204020204" pitchFamily="34" charset="-122"/>
              </a:rPr>
              <a:t>I/O</a:t>
            </a:r>
            <a:r>
              <a:rPr lang="zh-CN" altLang="en-US" sz="2400" dirty="0">
                <a:solidFill>
                  <a:srgbClr val="FF00FF"/>
                </a:solidFill>
                <a:latin typeface="微软雅黑" panose="020B0503020204020204" pitchFamily="34" charset="-122"/>
                <a:ea typeface="微软雅黑" panose="020B0503020204020204" pitchFamily="34" charset="-122"/>
              </a:rPr>
              <a:t>代价+</a:t>
            </a:r>
            <a:r>
              <a:rPr lang="en-US" altLang="zh-CN" sz="2400" dirty="0">
                <a:solidFill>
                  <a:srgbClr val="FF00FF"/>
                </a:solidFill>
                <a:latin typeface="微软雅黑" panose="020B0503020204020204" pitchFamily="34" charset="-122"/>
                <a:ea typeface="微软雅黑" panose="020B0503020204020204" pitchFamily="34" charset="-122"/>
              </a:rPr>
              <a:t>CPU</a:t>
            </a:r>
            <a:r>
              <a:rPr lang="zh-CN" altLang="en-US" sz="2400" dirty="0">
                <a:solidFill>
                  <a:srgbClr val="FF00FF"/>
                </a:solidFill>
                <a:latin typeface="微软雅黑" panose="020B0503020204020204" pitchFamily="34" charset="-122"/>
                <a:ea typeface="微软雅黑" panose="020B0503020204020204" pitchFamily="34" charset="-122"/>
              </a:rPr>
              <a:t>代价</a:t>
            </a: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5</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在</a:t>
            </a:r>
            <a:r>
              <a:rPr lang="zh-CN" altLang="en-US" sz="2400" dirty="0">
                <a:solidFill>
                  <a:srgbClr val="FF00FF"/>
                </a:solidFill>
                <a:latin typeface="微软雅黑" panose="020B0503020204020204" pitchFamily="34" charset="-122"/>
                <a:ea typeface="微软雅黑" panose="020B0503020204020204" pitchFamily="34" charset="-122"/>
              </a:rPr>
              <a:t>多用户环境下</a:t>
            </a:r>
            <a:r>
              <a:rPr lang="zh-CN" altLang="en-US" sz="2400" dirty="0" smtClean="0">
                <a:solidFill>
                  <a:srgbClr val="2121FF"/>
                </a:solidFill>
                <a:latin typeface="微软雅黑" panose="020B0503020204020204" pitchFamily="34" charset="-122"/>
                <a:ea typeface="微软雅黑" panose="020B0503020204020204" pitchFamily="34" charset="-122"/>
              </a:rPr>
              <a:t>查询执行的代价</a:t>
            </a:r>
            <a:r>
              <a:rPr lang="zh-CN" altLang="en-US" sz="2400" dirty="0">
                <a:solidFill>
                  <a:srgbClr val="2121FF"/>
                </a:solidFill>
                <a:latin typeface="微软雅黑" panose="020B0503020204020204" pitchFamily="34" charset="-122"/>
                <a:ea typeface="微软雅黑" panose="020B0503020204020204" pitchFamily="34" charset="-122"/>
              </a:rPr>
              <a:t>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pPr>
            <a:r>
              <a:rPr lang="zh-CN" altLang="en-US" sz="2400" dirty="0" smtClean="0">
                <a:solidFill>
                  <a:srgbClr val="FF00FF"/>
                </a:solidFill>
                <a:latin typeface="微软雅黑" panose="020B0503020204020204" pitchFamily="34" charset="-122"/>
                <a:ea typeface="微软雅黑" panose="020B0503020204020204" pitchFamily="34" charset="-122"/>
              </a:rPr>
              <a:t>总</a:t>
            </a:r>
            <a:r>
              <a:rPr lang="zh-CN" altLang="en-US" sz="2400" dirty="0">
                <a:solidFill>
                  <a:srgbClr val="FF00FF"/>
                </a:solidFill>
                <a:latin typeface="微软雅黑" panose="020B0503020204020204" pitchFamily="34" charset="-122"/>
                <a:ea typeface="微软雅黑" panose="020B0503020204020204" pitchFamily="34" charset="-122"/>
              </a:rPr>
              <a:t>代价=</a:t>
            </a:r>
            <a:r>
              <a:rPr lang="en-US" altLang="zh-CN" sz="2400" dirty="0">
                <a:solidFill>
                  <a:srgbClr val="FF00FF"/>
                </a:solidFill>
                <a:latin typeface="微软雅黑" panose="020B0503020204020204" pitchFamily="34" charset="-122"/>
                <a:ea typeface="微软雅黑" panose="020B0503020204020204" pitchFamily="34" charset="-122"/>
              </a:rPr>
              <a:t>I/O</a:t>
            </a:r>
            <a:r>
              <a:rPr lang="zh-CN" altLang="en-US" sz="2400" dirty="0">
                <a:solidFill>
                  <a:srgbClr val="FF00FF"/>
                </a:solidFill>
                <a:latin typeface="微软雅黑" panose="020B0503020204020204" pitchFamily="34" charset="-122"/>
                <a:ea typeface="微软雅黑" panose="020B0503020204020204" pitchFamily="34" charset="-122"/>
              </a:rPr>
              <a:t>代价+</a:t>
            </a:r>
            <a:r>
              <a:rPr lang="en-US" altLang="zh-CN" sz="2400" dirty="0">
                <a:solidFill>
                  <a:srgbClr val="FF00FF"/>
                </a:solidFill>
                <a:latin typeface="微软雅黑" panose="020B0503020204020204" pitchFamily="34" charset="-122"/>
                <a:ea typeface="微软雅黑" panose="020B0503020204020204" pitchFamily="34" charset="-122"/>
              </a:rPr>
              <a:t>CPU</a:t>
            </a:r>
            <a:r>
              <a:rPr lang="zh-CN" altLang="en-US" sz="2400" dirty="0">
                <a:solidFill>
                  <a:srgbClr val="FF00FF"/>
                </a:solidFill>
                <a:latin typeface="微软雅黑" panose="020B0503020204020204" pitchFamily="34" charset="-122"/>
                <a:ea typeface="微软雅黑" panose="020B0503020204020204" pitchFamily="34" charset="-122"/>
              </a:rPr>
              <a:t>代价+内存代价</a:t>
            </a:r>
            <a:endParaRPr lang="en-US" altLang="zh-CN" sz="2400" dirty="0">
              <a:solidFill>
                <a:srgbClr val="FF00FF"/>
              </a:solidFill>
              <a:latin typeface="微软雅黑" panose="020B0503020204020204" pitchFamily="34" charset="-122"/>
              <a:ea typeface="微软雅黑" panose="020B0503020204020204" pitchFamily="34" charset="-122"/>
            </a:endParaRPr>
          </a:p>
          <a:p>
            <a:pPr algn="just">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例3.48 用户要查询选修了</a:t>
            </a:r>
            <a:r>
              <a:rPr lang="en-US" altLang="zh-CN" sz="2400" dirty="0">
                <a:solidFill>
                  <a:srgbClr val="2121FF"/>
                </a:solidFill>
                <a:latin typeface="微软雅黑" panose="020B0503020204020204" pitchFamily="34" charset="-122"/>
                <a:ea typeface="微软雅黑" panose="020B0503020204020204" pitchFamily="34" charset="-122"/>
              </a:rPr>
              <a:t>C02</a:t>
            </a:r>
            <a:r>
              <a:rPr lang="zh-CN" altLang="en-US" sz="2400" dirty="0">
                <a:solidFill>
                  <a:srgbClr val="2121FF"/>
                </a:solidFill>
                <a:latin typeface="微软雅黑" panose="020B0503020204020204" pitchFamily="34" charset="-122"/>
                <a:ea typeface="微软雅黑" panose="020B0503020204020204" pitchFamily="34" charset="-122"/>
              </a:rPr>
              <a:t>号课程的学生姓名，他输入的</a:t>
            </a:r>
            <a:r>
              <a:rPr lang="en-US" altLang="zh-CN" sz="2400" dirty="0">
                <a:solidFill>
                  <a:srgbClr val="2121FF"/>
                </a:solidFill>
                <a:latin typeface="微软雅黑" panose="020B0503020204020204" pitchFamily="34" charset="-122"/>
                <a:ea typeface="微软雅黑" panose="020B0503020204020204" pitchFamily="34" charset="-122"/>
              </a:rPr>
              <a:t>SQL</a:t>
            </a:r>
            <a:r>
              <a:rPr lang="zh-CN" altLang="en-US" sz="2400" dirty="0">
                <a:solidFill>
                  <a:srgbClr val="2121FF"/>
                </a:solidFill>
                <a:latin typeface="微软雅黑" panose="020B0503020204020204" pitchFamily="34" charset="-122"/>
                <a:ea typeface="微软雅黑" panose="020B0503020204020204" pitchFamily="34" charset="-122"/>
              </a:rPr>
              <a:t>语言表达为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2121FF"/>
                </a:solidFill>
                <a:latin typeface="微软雅黑" panose="020B0503020204020204" pitchFamily="34" charset="-122"/>
                <a:ea typeface="微软雅黑" panose="020B0503020204020204" pitchFamily="34" charset="-122"/>
              </a:rPr>
              <a:t>select  </a:t>
            </a:r>
            <a:r>
              <a:rPr lang="en-US" altLang="zh-CN" sz="2400" dirty="0" err="1" smtClean="0">
                <a:solidFill>
                  <a:srgbClr val="2121FF"/>
                </a:solidFill>
                <a:latin typeface="微软雅黑" panose="020B0503020204020204" pitchFamily="34" charset="-122"/>
                <a:ea typeface="微软雅黑" panose="020B0503020204020204" pitchFamily="34" charset="-122"/>
              </a:rPr>
              <a:t>Sname</a:t>
            </a:r>
            <a:r>
              <a:rPr lang="en-US" altLang="zh-CN" sz="2400" dirty="0" smtClean="0">
                <a:solidFill>
                  <a:srgbClr val="2121FF"/>
                </a:solidFill>
                <a:latin typeface="微软雅黑" panose="020B0503020204020204" pitchFamily="34" charset="-122"/>
                <a:ea typeface="微软雅黑" panose="020B0503020204020204" pitchFamily="34" charset="-122"/>
              </a:rPr>
              <a:t>  from  </a:t>
            </a:r>
            <a:r>
              <a:rPr lang="en-US" altLang="zh-CN" sz="2400" dirty="0">
                <a:solidFill>
                  <a:srgbClr val="2121FF"/>
                </a:solidFill>
                <a:latin typeface="微软雅黑" panose="020B0503020204020204" pitchFamily="34" charset="-122"/>
                <a:ea typeface="微软雅黑" panose="020B0503020204020204" pitchFamily="34" charset="-122"/>
              </a:rPr>
              <a:t>Students </a:t>
            </a:r>
            <a:r>
              <a:rPr lang="en-US" altLang="zh-CN" sz="2400" dirty="0" err="1">
                <a:solidFill>
                  <a:srgbClr val="2121FF"/>
                </a:solidFill>
                <a:latin typeface="微软雅黑" panose="020B0503020204020204" pitchFamily="34" charset="-122"/>
                <a:ea typeface="微软雅黑" panose="020B0503020204020204" pitchFamily="34" charset="-122"/>
              </a:rPr>
              <a:t>S，Reports</a:t>
            </a:r>
            <a:r>
              <a:rPr lang="en-US" altLang="zh-CN" sz="2400" dirty="0">
                <a:solidFill>
                  <a:srgbClr val="2121FF"/>
                </a:solidFill>
                <a:latin typeface="微软雅黑" panose="020B0503020204020204" pitchFamily="34" charset="-122"/>
                <a:ea typeface="微软雅黑" panose="020B0503020204020204" pitchFamily="34" charset="-122"/>
              </a:rPr>
              <a:t> R </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solidFill>
                  <a:srgbClr val="2121FF"/>
                </a:solidFill>
                <a:latin typeface="微软雅黑" panose="020B0503020204020204" pitchFamily="34" charset="-122"/>
                <a:ea typeface="微软雅黑" panose="020B0503020204020204" pitchFamily="34" charset="-122"/>
              </a:rPr>
              <a:t>where  </a:t>
            </a:r>
            <a:r>
              <a:rPr lang="en-US" altLang="zh-CN" sz="2400" dirty="0" err="1">
                <a:solidFill>
                  <a:srgbClr val="2121FF"/>
                </a:solidFill>
                <a:latin typeface="微软雅黑" panose="020B0503020204020204" pitchFamily="34" charset="-122"/>
                <a:ea typeface="微软雅黑" panose="020B0503020204020204" pitchFamily="34" charset="-122"/>
              </a:rPr>
              <a:t>S.Sno</a:t>
            </a:r>
            <a:r>
              <a:rPr lang="en-US" altLang="zh-CN" sz="2400" dirty="0">
                <a:solidFill>
                  <a:srgbClr val="2121FF"/>
                </a:solidFill>
                <a:latin typeface="微软雅黑" panose="020B0503020204020204" pitchFamily="34" charset="-122"/>
                <a:ea typeface="微软雅黑" panose="020B0503020204020204" pitchFamily="34" charset="-122"/>
              </a:rPr>
              <a:t> = </a:t>
            </a:r>
            <a:r>
              <a:rPr lang="en-US" altLang="zh-CN" sz="2400" dirty="0" err="1">
                <a:solidFill>
                  <a:srgbClr val="2121FF"/>
                </a:solidFill>
                <a:latin typeface="微软雅黑" panose="020B0503020204020204" pitchFamily="34" charset="-122"/>
                <a:ea typeface="微软雅黑" panose="020B0503020204020204" pitchFamily="34" charset="-122"/>
              </a:rPr>
              <a:t>R.Sno</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smtClean="0">
                <a:solidFill>
                  <a:srgbClr val="2121FF"/>
                </a:solidFill>
                <a:latin typeface="微软雅黑" panose="020B0503020204020204" pitchFamily="34" charset="-122"/>
                <a:ea typeface="微软雅黑" panose="020B0503020204020204" pitchFamily="34" charset="-122"/>
              </a:rPr>
              <a:t> and  </a:t>
            </a:r>
            <a:r>
              <a:rPr lang="en-US" altLang="zh-CN" sz="2400" dirty="0">
                <a:solidFill>
                  <a:srgbClr val="2121FF"/>
                </a:solidFill>
                <a:latin typeface="微软雅黑" panose="020B0503020204020204" pitchFamily="34" charset="-122"/>
                <a:ea typeface="微软雅黑" panose="020B0503020204020204" pitchFamily="34" charset="-122"/>
              </a:rPr>
              <a:t>R .</a:t>
            </a:r>
            <a:r>
              <a:rPr lang="en-US" altLang="zh-CN" sz="2400" dirty="0" err="1">
                <a:solidFill>
                  <a:srgbClr val="2121FF"/>
                </a:solidFill>
                <a:latin typeface="微软雅黑" panose="020B0503020204020204" pitchFamily="34" charset="-122"/>
                <a:ea typeface="微软雅黑" panose="020B0503020204020204" pitchFamily="34" charset="-122"/>
              </a:rPr>
              <a:t>Cno</a:t>
            </a:r>
            <a:r>
              <a:rPr lang="en-US" altLang="zh-CN" sz="2400" dirty="0">
                <a:solidFill>
                  <a:srgbClr val="2121FF"/>
                </a:solidFill>
                <a:latin typeface="微软雅黑" panose="020B0503020204020204" pitchFamily="34" charset="-122"/>
                <a:ea typeface="微软雅黑" panose="020B0503020204020204" pitchFamily="34" charset="-122"/>
              </a:rPr>
              <a:t>=’C02’ </a:t>
            </a:r>
          </a:p>
        </p:txBody>
      </p:sp>
    </p:spTree>
    <p:extLst>
      <p:ext uri="{BB962C8B-B14F-4D97-AF65-F5344CB8AC3E}">
        <p14:creationId xmlns:p14="http://schemas.microsoft.com/office/powerpoint/2010/main" val="28424475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矩形 17"/>
              <p:cNvSpPr/>
              <p:nvPr/>
            </p:nvSpPr>
            <p:spPr>
              <a:xfrm>
                <a:off x="1088572" y="553054"/>
                <a:ext cx="10189029" cy="4524315"/>
              </a:xfrm>
              <a:prstGeom prst="rect">
                <a:avLst/>
              </a:prstGeom>
            </p:spPr>
            <p:txBody>
              <a:bodyPr wrap="square">
                <a:spAutoFit/>
              </a:bodyPr>
              <a:lstStyle/>
              <a:p>
                <a:pPr>
                  <a:lnSpc>
                    <a:spcPct val="150000"/>
                  </a:lnSpc>
                  <a:buFontTx/>
                  <a:buNone/>
                </a:pPr>
                <a:r>
                  <a:rPr lang="zh-CN" altLang="en-US" sz="2400" dirty="0">
                    <a:solidFill>
                      <a:srgbClr val="FF00FF"/>
                    </a:solidFill>
                    <a:latin typeface="微软雅黑" panose="020B0503020204020204" pitchFamily="34" charset="-122"/>
                    <a:ea typeface="微软雅黑" panose="020B0503020204020204" pitchFamily="34" charset="-122"/>
                  </a:rPr>
                  <a:t>查询实例分析</a:t>
                </a:r>
                <a:endParaRPr lang="en-US" altLang="zh-CN" sz="2400" dirty="0">
                  <a:solidFill>
                    <a:srgbClr val="FF00FF"/>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将以上要求转换成关系代数表示</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buFontTx/>
                  <a:buNone/>
                </a:pPr>
                <a:r>
                  <a:rPr lang="en-US" altLang="zh-CN" sz="2400" dirty="0" smtClean="0">
                    <a:solidFill>
                      <a:srgbClr val="D215FF"/>
                    </a:solidFill>
                    <a:latin typeface="微软雅黑" panose="020B0503020204020204" pitchFamily="34" charset="-122"/>
                    <a:ea typeface="微软雅黑" panose="020B0503020204020204" pitchFamily="34" charset="-122"/>
                  </a:rPr>
                  <a:t>Q</a:t>
                </a:r>
                <a:r>
                  <a:rPr lang="en-US" altLang="zh-CN" sz="2400" baseline="-30000" dirty="0" smtClean="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baseline="-30000" dirty="0" err="1">
                    <a:solidFill>
                      <a:srgbClr val="D215FF"/>
                    </a:solidFill>
                    <a:latin typeface="微软雅黑" panose="020B0503020204020204" pitchFamily="34" charset="-122"/>
                    <a:ea typeface="微软雅黑" panose="020B0503020204020204" pitchFamily="34" charset="-122"/>
                  </a:rPr>
                  <a:t>Sname</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σ</a:t>
                </a:r>
                <a:r>
                  <a:rPr lang="en-US" altLang="zh-CN" sz="2400" baseline="-30000" dirty="0" err="1">
                    <a:solidFill>
                      <a:srgbClr val="D215FF"/>
                    </a:solidFill>
                    <a:latin typeface="微软雅黑" panose="020B0503020204020204" pitchFamily="34" charset="-122"/>
                    <a:ea typeface="微软雅黑" panose="020B0503020204020204" pitchFamily="34" charset="-122"/>
                  </a:rPr>
                  <a:t>S.Sno</a:t>
                </a:r>
                <a:r>
                  <a:rPr lang="en-US" altLang="zh-CN" sz="2400" baseline="-30000" dirty="0">
                    <a:solidFill>
                      <a:srgbClr val="D215FF"/>
                    </a:solidFill>
                    <a:latin typeface="微软雅黑" panose="020B0503020204020204" pitchFamily="34" charset="-122"/>
                    <a:ea typeface="微软雅黑" panose="020B0503020204020204" pitchFamily="34" charset="-122"/>
                  </a:rPr>
                  <a:t>=</a:t>
                </a:r>
                <a:r>
                  <a:rPr lang="en-US" altLang="zh-CN" sz="2400" baseline="-30000" dirty="0" err="1">
                    <a:solidFill>
                      <a:srgbClr val="D215FF"/>
                    </a:solidFill>
                    <a:latin typeface="微软雅黑" panose="020B0503020204020204" pitchFamily="34" charset="-122"/>
                    <a:ea typeface="微软雅黑" panose="020B0503020204020204" pitchFamily="34" charset="-122"/>
                  </a:rPr>
                  <a:t>R.Sno∧R.Cno</a:t>
                </a:r>
                <a:r>
                  <a:rPr lang="en-US" altLang="zh-CN" sz="2400" baseline="-30000" dirty="0">
                    <a:solidFill>
                      <a:srgbClr val="D215FF"/>
                    </a:solidFill>
                    <a:latin typeface="微软雅黑" panose="020B0503020204020204" pitchFamily="34" charset="-122"/>
                    <a:ea typeface="微软雅黑" panose="020B0503020204020204" pitchFamily="34" charset="-122"/>
                  </a:rPr>
                  <a:t>='C02'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Students×Reports</a:t>
                </a:r>
                <a:r>
                  <a:rPr lang="en-US" altLang="zh-CN" sz="2400" dirty="0" smtClean="0">
                    <a:solidFill>
                      <a:srgbClr val="D215FF"/>
                    </a:solidFill>
                    <a:latin typeface="微软雅黑" panose="020B0503020204020204" pitchFamily="34" charset="-122"/>
                    <a:ea typeface="微软雅黑" panose="020B0503020204020204" pitchFamily="34" charset="-122"/>
                  </a:rPr>
                  <a:t>))</a:t>
                </a:r>
              </a:p>
              <a:p>
                <a:pPr>
                  <a:lnSpc>
                    <a:spcPct val="150000"/>
                  </a:lnSpc>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先</a:t>
                </a:r>
                <a:r>
                  <a:rPr lang="zh-CN" altLang="en-US" sz="2400" dirty="0">
                    <a:solidFill>
                      <a:srgbClr val="2121FF"/>
                    </a:solidFill>
                    <a:latin typeface="微软雅黑" panose="020B0503020204020204" pitchFamily="34" charset="-122"/>
                    <a:ea typeface="微软雅黑" panose="020B0503020204020204" pitchFamily="34" charset="-122"/>
                  </a:rPr>
                  <a:t>计算广义笛卡尔积，再做选择操作，最后执行投影操作。</a:t>
                </a:r>
                <a:endParaRPr lang="en-US" altLang="zh-CN" sz="2400" dirty="0">
                  <a:solidFill>
                    <a:srgbClr val="2121FF"/>
                  </a:solidFill>
                  <a:latin typeface="微软雅黑" panose="020B0503020204020204" pitchFamily="34" charset="-122"/>
                  <a:ea typeface="微软雅黑" panose="020B0503020204020204" pitchFamily="34" charset="-122"/>
                </a:endParaRPr>
              </a:p>
              <a:p>
                <a:pPr eaLnBrk="0" hangingPunct="0">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Q</a:t>
                </a:r>
                <a:r>
                  <a:rPr lang="en-US" altLang="zh-CN" sz="2400" baseline="-25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baseline="-25000" dirty="0" err="1">
                    <a:solidFill>
                      <a:srgbClr val="D215FF"/>
                    </a:solidFill>
                    <a:latin typeface="微软雅黑" panose="020B0503020204020204" pitchFamily="34" charset="-122"/>
                    <a:ea typeface="微软雅黑" panose="020B0503020204020204" pitchFamily="34" charset="-122"/>
                  </a:rPr>
                  <a:t>Sname</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err="1">
                    <a:solidFill>
                      <a:srgbClr val="D215FF"/>
                    </a:solidFill>
                    <a:latin typeface="微软雅黑" panose="020B0503020204020204" pitchFamily="34" charset="-122"/>
                    <a:ea typeface="微软雅黑" panose="020B0503020204020204" pitchFamily="34" charset="-122"/>
                  </a:rPr>
                  <a:t>σ</a:t>
                </a:r>
                <a:r>
                  <a:rPr lang="en-US" altLang="zh-CN" sz="2400" baseline="-25000" dirty="0" err="1">
                    <a:solidFill>
                      <a:srgbClr val="D215FF"/>
                    </a:solidFill>
                    <a:latin typeface="微软雅黑" panose="020B0503020204020204" pitchFamily="34" charset="-122"/>
                    <a:ea typeface="微软雅黑" panose="020B0503020204020204" pitchFamily="34" charset="-122"/>
                  </a:rPr>
                  <a:t>R.Cno</a:t>
                </a:r>
                <a:r>
                  <a:rPr lang="en-US" altLang="zh-CN" sz="2400" baseline="-25000" dirty="0">
                    <a:solidFill>
                      <a:srgbClr val="D215FF"/>
                    </a:solidFill>
                    <a:latin typeface="微软雅黑" panose="020B0503020204020204" pitchFamily="34" charset="-122"/>
                    <a:ea typeface="微软雅黑" panose="020B0503020204020204" pitchFamily="34" charset="-122"/>
                  </a:rPr>
                  <a:t>='C02'</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dirty="0" smtClean="0">
                    <a:solidFill>
                      <a:srgbClr val="D215FF"/>
                    </a:solidFill>
                    <a:latin typeface="微软雅黑" panose="020B0503020204020204" pitchFamily="34" charset="-122"/>
                    <a:ea typeface="微软雅黑" panose="020B0503020204020204" pitchFamily="34" charset="-122"/>
                  </a:rPr>
                  <a:t>Students</a:t>
                </a:r>
                <a14:m>
                  <m:oMath xmlns:m="http://schemas.openxmlformats.org/officeDocument/2006/math">
                    <m:r>
                      <a:rPr lang="en-US" altLang="zh-CN" sz="2400" i="1" smtClean="0">
                        <a:solidFill>
                          <a:srgbClr val="D215FF"/>
                        </a:solidFill>
                        <a:latin typeface="Cambria Math" panose="02040503050406030204" pitchFamily="18" charset="0"/>
                        <a:ea typeface="Cambria Math" panose="02040503050406030204" pitchFamily="18" charset="0"/>
                      </a:rPr>
                      <m:t>⋈</m:t>
                    </m:r>
                  </m:oMath>
                </a14:m>
                <a:r>
                  <a:rPr lang="en-US" altLang="zh-CN" sz="2400" dirty="0" smtClean="0">
                    <a:solidFill>
                      <a:srgbClr val="D215FF"/>
                    </a:solidFill>
                    <a:latin typeface="微软雅黑" panose="020B0503020204020204" pitchFamily="34" charset="-122"/>
                    <a:ea typeface="微软雅黑" panose="020B0503020204020204" pitchFamily="34" charset="-122"/>
                  </a:rPr>
                  <a:t>Reports))</a:t>
                </a:r>
              </a:p>
              <a:p>
                <a:pPr eaLnBrk="0" hangingPunct="0">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先</a:t>
                </a:r>
                <a:r>
                  <a:rPr lang="zh-CN" altLang="en-US" sz="2400" dirty="0">
                    <a:solidFill>
                      <a:srgbClr val="2121FF"/>
                    </a:solidFill>
                    <a:latin typeface="微软雅黑" panose="020B0503020204020204" pitchFamily="34" charset="-122"/>
                    <a:ea typeface="微软雅黑" panose="020B0503020204020204" pitchFamily="34" charset="-122"/>
                  </a:rPr>
                  <a:t>计算自然连接，再做选择操作，最后执行投影</a:t>
                </a:r>
                <a:r>
                  <a:rPr lang="zh-CN" altLang="en-US" sz="2400" dirty="0" smtClean="0">
                    <a:solidFill>
                      <a:srgbClr val="2121FF"/>
                    </a:solidFill>
                    <a:latin typeface="微软雅黑" panose="020B0503020204020204" pitchFamily="34" charset="-122"/>
                    <a:ea typeface="微软雅黑" panose="020B0503020204020204" pitchFamily="34" charset="-122"/>
                  </a:rPr>
                  <a:t>操作。</a:t>
                </a:r>
                <a:endParaRPr lang="en-US" altLang="zh-CN" sz="2400" dirty="0">
                  <a:solidFill>
                    <a:srgbClr val="2121FF"/>
                  </a:solidFill>
                  <a:latin typeface="微软雅黑" panose="020B0503020204020204" pitchFamily="34" charset="-122"/>
                  <a:ea typeface="微软雅黑" panose="020B0503020204020204" pitchFamily="34" charset="-122"/>
                </a:endParaRPr>
              </a:p>
              <a:p>
                <a:pPr eaLnBrk="0" hangingPunct="0">
                  <a:lnSpc>
                    <a:spcPct val="150000"/>
                  </a:lnSpc>
                </a:pPr>
                <a:r>
                  <a:rPr lang="en-US" altLang="zh-CN" sz="2400" dirty="0" smtClean="0">
                    <a:solidFill>
                      <a:srgbClr val="D215FF"/>
                    </a:solidFill>
                    <a:latin typeface="微软雅黑" panose="020B0503020204020204" pitchFamily="34" charset="-122"/>
                    <a:ea typeface="微软雅黑" panose="020B0503020204020204" pitchFamily="34" charset="-122"/>
                  </a:rPr>
                  <a:t>Q</a:t>
                </a:r>
                <a:r>
                  <a:rPr lang="en-US" altLang="zh-CN" sz="2400" baseline="-25000" dirty="0" smtClean="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a:t>
                </a:r>
                <a:r>
                  <a:rPr lang="en-US" altLang="zh-CN" sz="2400" baseline="-25000" dirty="0" err="1" smtClean="0">
                    <a:solidFill>
                      <a:srgbClr val="D215FF"/>
                    </a:solidFill>
                    <a:latin typeface="微软雅黑" panose="020B0503020204020204" pitchFamily="34" charset="-122"/>
                    <a:ea typeface="微软雅黑" panose="020B0503020204020204" pitchFamily="34" charset="-122"/>
                  </a:rPr>
                  <a:t>Sname</a:t>
                </a:r>
                <a:r>
                  <a:rPr lang="en-US" altLang="zh-CN" sz="2400" dirty="0" smtClean="0">
                    <a:solidFill>
                      <a:srgbClr val="D215FF"/>
                    </a:solidFill>
                    <a:latin typeface="微软雅黑" panose="020B0503020204020204" pitchFamily="34" charset="-122"/>
                    <a:ea typeface="微软雅黑" panose="020B0503020204020204" pitchFamily="34" charset="-122"/>
                  </a:rPr>
                  <a:t>(Students</a:t>
                </a:r>
                <a14:m>
                  <m:oMath xmlns:m="http://schemas.openxmlformats.org/officeDocument/2006/math">
                    <m:r>
                      <a:rPr lang="en-US" altLang="zh-CN" sz="2400" i="1" smtClean="0">
                        <a:solidFill>
                          <a:srgbClr val="D215FF"/>
                        </a:solidFill>
                        <a:latin typeface="Cambria Math" panose="02040503050406030204" pitchFamily="18" charset="0"/>
                        <a:ea typeface="Cambria Math" panose="02040503050406030204" pitchFamily="18" charset="0"/>
                      </a:rPr>
                      <m:t>⋈</m:t>
                    </m:r>
                  </m:oMath>
                </a14:m>
                <a:r>
                  <a:rPr lang="en-US" altLang="zh-CN" sz="2400" dirty="0" err="1" smtClean="0">
                    <a:solidFill>
                      <a:srgbClr val="D215FF"/>
                    </a:solidFill>
                    <a:latin typeface="微软雅黑" panose="020B0503020204020204" pitchFamily="34" charset="-122"/>
                    <a:ea typeface="微软雅黑" panose="020B0503020204020204" pitchFamily="34" charset="-122"/>
                  </a:rPr>
                  <a:t>σ</a:t>
                </a:r>
                <a:r>
                  <a:rPr lang="en-US" altLang="zh-CN" sz="2400" baseline="-25000" dirty="0" err="1" smtClean="0">
                    <a:solidFill>
                      <a:srgbClr val="D215FF"/>
                    </a:solidFill>
                    <a:latin typeface="微软雅黑" panose="020B0503020204020204" pitchFamily="34" charset="-122"/>
                    <a:ea typeface="微软雅黑" panose="020B0503020204020204" pitchFamily="34" charset="-122"/>
                  </a:rPr>
                  <a:t>R.Cno</a:t>
                </a:r>
                <a:r>
                  <a:rPr lang="en-US" altLang="zh-CN" sz="2400" baseline="-25000" dirty="0">
                    <a:solidFill>
                      <a:srgbClr val="D215FF"/>
                    </a:solidFill>
                    <a:latin typeface="微软雅黑" panose="020B0503020204020204" pitchFamily="34" charset="-122"/>
                    <a:ea typeface="微软雅黑" panose="020B0503020204020204" pitchFamily="34" charset="-122"/>
                  </a:rPr>
                  <a:t>='C02'</a:t>
                </a:r>
                <a:r>
                  <a:rPr lang="en-US" altLang="zh-CN" sz="2400" dirty="0">
                    <a:solidFill>
                      <a:srgbClr val="D215FF"/>
                    </a:solidFill>
                    <a:latin typeface="微软雅黑" panose="020B0503020204020204" pitchFamily="34" charset="-122"/>
                    <a:ea typeface="微软雅黑" panose="020B0503020204020204" pitchFamily="34" charset="-122"/>
                  </a:rPr>
                  <a:t>(Reports)) </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eaLnBrk="0" hangingPunct="0">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先</a:t>
                </a:r>
                <a:r>
                  <a:rPr lang="zh-CN" altLang="en-US" sz="2400" dirty="0">
                    <a:solidFill>
                      <a:srgbClr val="2121FF"/>
                    </a:solidFill>
                    <a:latin typeface="微软雅黑" panose="020B0503020204020204" pitchFamily="34" charset="-122"/>
                    <a:ea typeface="微软雅黑" panose="020B0503020204020204" pitchFamily="34" charset="-122"/>
                  </a:rPr>
                  <a:t>计算选择操作，再做连接操作，最后执行投影操作。</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18" name="矩形 17"/>
              <p:cNvSpPr>
                <a:spLocks noRot="1" noChangeAspect="1" noMove="1" noResize="1" noEditPoints="1" noAdjustHandles="1" noChangeArrowheads="1" noChangeShapeType="1" noTextEdit="1"/>
              </p:cNvSpPr>
              <p:nvPr/>
            </p:nvSpPr>
            <p:spPr>
              <a:xfrm>
                <a:off x="1088572" y="553054"/>
                <a:ext cx="10189029" cy="4524315"/>
              </a:xfrm>
              <a:prstGeom prst="rect">
                <a:avLst/>
              </a:prstGeom>
              <a:blipFill rotWithShape="0">
                <a:blip r:embed="rId2"/>
                <a:stretch>
                  <a:fillRect l="-958" b="-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36656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8901" y="464293"/>
            <a:ext cx="10363201" cy="3970318"/>
          </a:xfrm>
          <a:prstGeom prst="rect">
            <a:avLst/>
          </a:prstGeom>
        </p:spPr>
        <p:txBody>
          <a:bodyPr wrap="square">
            <a:spAutoFit/>
          </a:bodyPr>
          <a:lstStyle/>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3.</a:t>
            </a:r>
            <a:r>
              <a:rPr lang="en-US" altLang="zh-CN" sz="2400" dirty="0">
                <a:solidFill>
                  <a:srgbClr val="FF00FF"/>
                </a:solidFill>
                <a:latin typeface="微软雅黑" panose="020B0503020204020204" pitchFamily="34" charset="-122"/>
                <a:ea typeface="微软雅黑" panose="020B0503020204020204" pitchFamily="34" charset="-122"/>
              </a:rPr>
              <a:t>4.2 </a:t>
            </a:r>
            <a:r>
              <a:rPr lang="zh-CN" altLang="en-US" sz="2400" dirty="0">
                <a:solidFill>
                  <a:srgbClr val="FF00FF"/>
                </a:solidFill>
                <a:latin typeface="微软雅黑" panose="020B0503020204020204" pitchFamily="34" charset="-122"/>
                <a:ea typeface="微软雅黑" panose="020B0503020204020204" pitchFamily="34" charset="-122"/>
              </a:rPr>
              <a:t>查询实例分析</a:t>
            </a:r>
            <a:endParaRPr lang="en-US" altLang="zh-CN" sz="2400" dirty="0">
              <a:solidFill>
                <a:srgbClr val="FF00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在相同的假设条件下，三种查询方式：</a:t>
            </a:r>
          </a:p>
          <a:p>
            <a:pPr>
              <a:lnSpc>
                <a:spcPct val="150000"/>
              </a:lnSpc>
            </a:pPr>
            <a:r>
              <a:rPr lang="en-US" altLang="zh-CN" sz="2400" dirty="0">
                <a:solidFill>
                  <a:srgbClr val="D215FF"/>
                </a:solidFill>
                <a:latin typeface="微软雅黑" panose="020B0503020204020204" pitchFamily="34" charset="-122"/>
                <a:ea typeface="微软雅黑" panose="020B0503020204020204" pitchFamily="34" charset="-122"/>
              </a:rPr>
              <a:t>Q</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其时间耗费为5×10</a:t>
            </a:r>
            <a:r>
              <a:rPr lang="zh-CN" altLang="en-US" sz="2400" baseline="30000" dirty="0">
                <a:solidFill>
                  <a:srgbClr val="D215FF"/>
                </a:solidFill>
                <a:latin typeface="微软雅黑" panose="020B0503020204020204" pitchFamily="34" charset="-122"/>
                <a:ea typeface="微软雅黑" panose="020B0503020204020204" pitchFamily="34" charset="-122"/>
              </a:rPr>
              <a:t>4</a:t>
            </a:r>
            <a:r>
              <a:rPr lang="en-US" altLang="zh-CN" sz="2400" dirty="0">
                <a:solidFill>
                  <a:srgbClr val="D215FF"/>
                </a:solidFill>
                <a:latin typeface="微软雅黑" panose="020B0503020204020204" pitchFamily="34" charset="-122"/>
                <a:ea typeface="微软雅黑" panose="020B0503020204020204" pitchFamily="34" charset="-122"/>
              </a:rPr>
              <a:t>s</a:t>
            </a:r>
          </a:p>
          <a:p>
            <a:pPr>
              <a:lnSpc>
                <a:spcPct val="150000"/>
              </a:lnSpc>
            </a:pPr>
            <a:r>
              <a:rPr lang="en-US" altLang="zh-CN" sz="2400" dirty="0">
                <a:solidFill>
                  <a:srgbClr val="D215FF"/>
                </a:solidFill>
                <a:latin typeface="微软雅黑" panose="020B0503020204020204" pitchFamily="34" charset="-122"/>
                <a:ea typeface="微软雅黑" panose="020B0503020204020204" pitchFamily="34" charset="-122"/>
              </a:rPr>
              <a:t>Q</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其时间耗费为</a:t>
            </a:r>
            <a:r>
              <a:rPr lang="en-US" altLang="zh-CN" sz="2400" dirty="0">
                <a:solidFill>
                  <a:srgbClr val="D215FF"/>
                </a:solidFill>
                <a:latin typeface="微软雅黑" panose="020B0503020204020204" pitchFamily="34" charset="-122"/>
                <a:ea typeface="微软雅黑" panose="020B0503020204020204" pitchFamily="34" charset="-122"/>
              </a:rPr>
              <a:t>210s </a:t>
            </a:r>
            <a:endParaRPr lang="en-US" altLang="zh-CN" sz="2400" baseline="-30000" dirty="0">
              <a:solidFill>
                <a:srgbClr val="D215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D215FF"/>
                </a:solidFill>
                <a:latin typeface="微软雅黑" panose="020B0503020204020204" pitchFamily="34" charset="-122"/>
                <a:ea typeface="微软雅黑" panose="020B0503020204020204" pitchFamily="34" charset="-122"/>
              </a:rPr>
              <a:t>Q</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其时间耗费为</a:t>
            </a:r>
            <a:r>
              <a:rPr lang="en-US" altLang="zh-CN" sz="2400" dirty="0">
                <a:solidFill>
                  <a:srgbClr val="D215FF"/>
                </a:solidFill>
                <a:latin typeface="微软雅黑" panose="020B0503020204020204" pitchFamily="34" charset="-122"/>
                <a:ea typeface="微软雅黑" panose="020B0503020204020204" pitchFamily="34" charset="-122"/>
              </a:rPr>
              <a:t>20s </a:t>
            </a:r>
            <a:endParaRPr lang="zh-CN" altLang="en-US" sz="2400" dirty="0">
              <a:solidFill>
                <a:srgbClr val="D215FF"/>
              </a:solidFill>
              <a:latin typeface="微软雅黑" panose="020B0503020204020204" pitchFamily="34" charset="-122"/>
              <a:ea typeface="微软雅黑" panose="020B0503020204020204" pitchFamily="34" charset="-122"/>
            </a:endParaRPr>
          </a:p>
          <a:p>
            <a:pPr indent="576000">
              <a:lnSpc>
                <a:spcPct val="150000"/>
              </a:lnSpc>
            </a:pPr>
            <a:r>
              <a:rPr lang="zh-CN" altLang="en-US" sz="2400" dirty="0">
                <a:solidFill>
                  <a:srgbClr val="2121FF"/>
                </a:solidFill>
                <a:latin typeface="微软雅黑" panose="020B0503020204020204" pitchFamily="34" charset="-122"/>
                <a:ea typeface="微软雅黑" panose="020B0503020204020204" pitchFamily="34" charset="-122"/>
              </a:rPr>
              <a:t>此例说明了</a:t>
            </a:r>
            <a:r>
              <a:rPr lang="en-US" altLang="zh-CN" sz="2400" dirty="0">
                <a:solidFill>
                  <a:srgbClr val="2121FF"/>
                </a:solidFill>
                <a:latin typeface="微软雅黑" panose="020B0503020204020204" pitchFamily="34" charset="-122"/>
                <a:ea typeface="微软雅黑" panose="020B0503020204020204" pitchFamily="34" charset="-122"/>
              </a:rPr>
              <a:t>RDBMS</a:t>
            </a:r>
            <a:r>
              <a:rPr lang="zh-CN" altLang="en-US" sz="2400" dirty="0">
                <a:solidFill>
                  <a:srgbClr val="2121FF"/>
                </a:solidFill>
                <a:latin typeface="微软雅黑" panose="020B0503020204020204" pitchFamily="34" charset="-122"/>
                <a:ea typeface="微软雅黑" panose="020B0503020204020204" pitchFamily="34" charset="-122"/>
              </a:rPr>
              <a:t>中查询优化的必要性和重要性，同时也给出一些查询优化方法的基本思想：先选择运算后连接</a:t>
            </a:r>
            <a:r>
              <a:rPr lang="zh-CN" altLang="en-US" sz="2400" dirty="0" smtClean="0">
                <a:solidFill>
                  <a:srgbClr val="2121FF"/>
                </a:solidFill>
                <a:latin typeface="微软雅黑" panose="020B0503020204020204" pitchFamily="34" charset="-122"/>
                <a:ea typeface="微软雅黑" panose="020B0503020204020204" pitchFamily="34" charset="-122"/>
              </a:rPr>
              <a:t>运算</a:t>
            </a:r>
            <a:r>
              <a:rPr lang="zh-CN" altLang="en-US" sz="2400" dirty="0">
                <a:solidFill>
                  <a:srgbClr val="2121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868181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6617" y="383178"/>
            <a:ext cx="9927771" cy="5632311"/>
          </a:xfrm>
          <a:prstGeom prst="rect">
            <a:avLst/>
          </a:prstGeom>
        </p:spPr>
        <p:txBody>
          <a:bodyPr wrap="square">
            <a:spAutoFit/>
          </a:bodyPr>
          <a:lstStyle/>
          <a:p>
            <a:pPr>
              <a:lnSpc>
                <a:spcPct val="150000"/>
              </a:lnSpc>
            </a:pPr>
            <a:r>
              <a:rPr lang="zh-CN" altLang="en-US" sz="2400" dirty="0" smtClean="0">
                <a:solidFill>
                  <a:srgbClr val="FF00FF"/>
                </a:solidFill>
                <a:latin typeface="微软雅黑" panose="020B0503020204020204" pitchFamily="34" charset="-122"/>
                <a:ea typeface="微软雅黑" panose="020B0503020204020204" pitchFamily="34" charset="-122"/>
              </a:rPr>
              <a:t>查询</a:t>
            </a:r>
            <a:r>
              <a:rPr lang="zh-CN" altLang="en-US" sz="2400" dirty="0">
                <a:solidFill>
                  <a:srgbClr val="FF00FF"/>
                </a:solidFill>
                <a:latin typeface="微软雅黑" panose="020B0503020204020204" pitchFamily="34" charset="-122"/>
                <a:ea typeface="微软雅黑" panose="020B0503020204020204" pitchFamily="34" charset="-122"/>
              </a:rPr>
              <a:t>优化的一般策略(1) </a:t>
            </a:r>
            <a:endParaRPr lang="en-US" altLang="zh-CN" sz="2400" dirty="0">
              <a:solidFill>
                <a:srgbClr val="FF00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1</a:t>
            </a:r>
            <a:r>
              <a:rPr lang="en-US" altLang="zh-CN"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smtClean="0">
                <a:solidFill>
                  <a:srgbClr val="D215FF"/>
                </a:solidFill>
                <a:latin typeface="微软雅黑" panose="020B0503020204020204" pitchFamily="34" charset="-122"/>
                <a:ea typeface="微软雅黑" panose="020B0503020204020204" pitchFamily="34" charset="-122"/>
              </a:rPr>
              <a:t>选择</a:t>
            </a:r>
            <a:r>
              <a:rPr lang="zh-CN" altLang="en-US" sz="2400" dirty="0">
                <a:solidFill>
                  <a:srgbClr val="D215FF"/>
                </a:solidFill>
                <a:latin typeface="微软雅黑" panose="020B0503020204020204" pitchFamily="34" charset="-122"/>
                <a:ea typeface="微软雅黑" panose="020B0503020204020204" pitchFamily="34" charset="-122"/>
              </a:rPr>
              <a:t>运算应尽早执行。</a:t>
            </a:r>
            <a:r>
              <a:rPr lang="zh-CN" altLang="en-US" sz="2400" dirty="0">
                <a:solidFill>
                  <a:srgbClr val="2121FF"/>
                </a:solidFill>
                <a:latin typeface="微软雅黑" panose="020B0503020204020204" pitchFamily="34" charset="-122"/>
                <a:ea typeface="微软雅黑" panose="020B0503020204020204" pitchFamily="34" charset="-122"/>
              </a:rPr>
              <a:t>选择符合条件的元组可以使中间结果所含的元组数大大减少，从而减少运算量和输入输出次数。</a:t>
            </a: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2</a:t>
            </a:r>
            <a:r>
              <a:rPr lang="en-US" altLang="zh-CN"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smtClean="0">
                <a:solidFill>
                  <a:srgbClr val="D215FF"/>
                </a:solidFill>
                <a:latin typeface="微软雅黑" panose="020B0503020204020204" pitchFamily="34" charset="-122"/>
                <a:ea typeface="微软雅黑" panose="020B0503020204020204" pitchFamily="34" charset="-122"/>
              </a:rPr>
              <a:t>把</a:t>
            </a:r>
            <a:r>
              <a:rPr lang="zh-CN" altLang="en-US" sz="2400" dirty="0">
                <a:solidFill>
                  <a:srgbClr val="D215FF"/>
                </a:solidFill>
                <a:latin typeface="微软雅黑" panose="020B0503020204020204" pitchFamily="34" charset="-122"/>
                <a:ea typeface="微软雅黑" panose="020B0503020204020204" pitchFamily="34" charset="-122"/>
              </a:rPr>
              <a:t>投影运算和选择运算同时进行。</a:t>
            </a:r>
            <a:r>
              <a:rPr lang="zh-CN" altLang="en-US" sz="2400" dirty="0">
                <a:solidFill>
                  <a:srgbClr val="2121FF"/>
                </a:solidFill>
                <a:latin typeface="微软雅黑" panose="020B0503020204020204" pitchFamily="34" charset="-122"/>
                <a:ea typeface="微软雅黑" panose="020B0503020204020204" pitchFamily="34" charset="-122"/>
              </a:rPr>
              <a:t>如果投影运算和选择运算是对同一关系操作，则可以在对关系的一次扫描中同时完成，从而减少操作时间。</a:t>
            </a: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3</a:t>
            </a:r>
            <a:r>
              <a:rPr lang="en-US" altLang="zh-CN"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smtClean="0">
                <a:solidFill>
                  <a:srgbClr val="D215FF"/>
                </a:solidFill>
                <a:latin typeface="微软雅黑" panose="020B0503020204020204" pitchFamily="34" charset="-122"/>
                <a:ea typeface="微软雅黑" panose="020B0503020204020204" pitchFamily="34" charset="-122"/>
              </a:rPr>
              <a:t>把</a:t>
            </a:r>
            <a:r>
              <a:rPr lang="zh-CN" altLang="en-US" sz="2400" dirty="0">
                <a:solidFill>
                  <a:srgbClr val="D215FF"/>
                </a:solidFill>
                <a:latin typeface="微软雅黑" panose="020B0503020204020204" pitchFamily="34" charset="-122"/>
                <a:ea typeface="微软雅黑" panose="020B0503020204020204" pitchFamily="34" charset="-122"/>
              </a:rPr>
              <a:t>投影操作与它前面或后面的一个双目运算结合起来，不必为投影(减少几个字段)而专门扫描一遍关系。</a:t>
            </a:r>
          </a:p>
          <a:p>
            <a:pPr>
              <a:lnSpc>
                <a:spcPct val="150000"/>
              </a:lnSpc>
            </a:pPr>
            <a:r>
              <a:rPr lang="zh-CN" altLang="en-US" sz="2400" dirty="0">
                <a:solidFill>
                  <a:srgbClr val="D215FF"/>
                </a:solidFill>
                <a:latin typeface="微软雅黑" panose="020B0503020204020204" pitchFamily="34" charset="-122"/>
                <a:ea typeface="微软雅黑" panose="020B0503020204020204" pitchFamily="34" charset="-122"/>
              </a:rPr>
              <a:t>4</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在执行连接运算之前，可对需要连接的关系进行适当地预处理，如建索引或排序。</a:t>
            </a:r>
            <a:r>
              <a:rPr lang="zh-CN" altLang="en-US" sz="2400" dirty="0">
                <a:solidFill>
                  <a:srgbClr val="2121FF"/>
                </a:solidFill>
                <a:latin typeface="微软雅黑" panose="020B0503020204020204" pitchFamily="34" charset="-122"/>
                <a:ea typeface="微软雅黑" panose="020B0503020204020204" pitchFamily="34" charset="-122"/>
              </a:rPr>
              <a:t>当一个关系读入内存后，就可根据连接属性值在另一个关系中快速查找符合条件的元组，加速连接运算速度</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833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7908" y="531223"/>
            <a:ext cx="9919062" cy="4524315"/>
          </a:xfrm>
          <a:prstGeom prst="rect">
            <a:avLst/>
          </a:prstGeom>
        </p:spPr>
        <p:txBody>
          <a:bodyPr wrap="square">
            <a:spAutoFit/>
          </a:bodyPr>
          <a:lstStyle/>
          <a:p>
            <a:pPr>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5</a:t>
            </a:r>
            <a:r>
              <a:rPr lang="en-US" altLang="zh-CN" sz="2400" dirty="0" smtClean="0">
                <a:solidFill>
                  <a:srgbClr val="D215FF"/>
                </a:solidFill>
                <a:latin typeface="微软雅黑" panose="020B0503020204020204" pitchFamily="34" charset="-122"/>
                <a:ea typeface="微软雅黑" panose="020B0503020204020204" pitchFamily="34" charset="-122"/>
              </a:rPr>
              <a:t>.</a:t>
            </a:r>
            <a:r>
              <a:rPr lang="zh-CN" altLang="en-US" sz="2400" dirty="0" smtClean="0">
                <a:solidFill>
                  <a:srgbClr val="D215FF"/>
                </a:solidFill>
                <a:latin typeface="微软雅黑" panose="020B0503020204020204" pitchFamily="34" charset="-122"/>
                <a:ea typeface="微软雅黑" panose="020B0503020204020204" pitchFamily="34" charset="-122"/>
              </a:rPr>
              <a:t>把笛卡尔乘积和其后的选择运算合并成为连接运算，以避免扫描笛卡尔乘积的中间结果。</a:t>
            </a:r>
            <a:r>
              <a:rPr lang="zh-CN" altLang="en-US" sz="2400" dirty="0" smtClean="0">
                <a:solidFill>
                  <a:srgbClr val="2121FF"/>
                </a:solidFill>
                <a:latin typeface="微软雅黑" panose="020B0503020204020204" pitchFamily="34" charset="-122"/>
                <a:ea typeface="微软雅黑" panose="020B0503020204020204" pitchFamily="34" charset="-122"/>
              </a:rPr>
              <a:t>两个关系的连接运算，特别是等值连接运算比同样两个关系的笛卡尔乘积节约更多计算时间。</a:t>
            </a:r>
          </a:p>
          <a:p>
            <a:pPr>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6</a:t>
            </a:r>
            <a:r>
              <a:rPr lang="en-US" altLang="zh-CN" sz="2400" dirty="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存储公用子表达式。</a:t>
            </a:r>
            <a:r>
              <a:rPr lang="zh-CN" altLang="en-US" sz="2400" dirty="0">
                <a:solidFill>
                  <a:srgbClr val="2121FF"/>
                </a:solidFill>
                <a:latin typeface="微软雅黑" panose="020B0503020204020204" pitchFamily="34" charset="-122"/>
                <a:ea typeface="微软雅黑" panose="020B0503020204020204" pitchFamily="34" charset="-122"/>
              </a:rPr>
              <a:t>对于重复出现的子表达式(简称公用子表达式)，如果该表达式的结果不是很大的关系，则应将这个公用子表达式的结果关系存于外存。这样，从外存中读出这个关系比计算它的时间少得多，从而达到节省操作时间的目的，特别是当公用子表达式频繁出现时效果更加显著</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06027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8240" y="404170"/>
            <a:ext cx="10023566" cy="5013039"/>
          </a:xfrm>
          <a:prstGeom prst="rect">
            <a:avLst/>
          </a:prstGeom>
        </p:spPr>
        <p:txBody>
          <a:bodyPr wrap="square">
            <a:spAutoFit/>
          </a:bodyPr>
          <a:lstStyle/>
          <a:p>
            <a:pPr>
              <a:lnSpc>
                <a:spcPct val="150000"/>
              </a:lnSpc>
            </a:pPr>
            <a:r>
              <a:rPr lang="zh-CN" altLang="en-US" sz="2400" dirty="0" smtClean="0">
                <a:solidFill>
                  <a:srgbClr val="FF00FF"/>
                </a:solidFill>
                <a:latin typeface="微软雅黑" panose="020B0503020204020204" pitchFamily="34" charset="-122"/>
                <a:ea typeface="微软雅黑" panose="020B0503020204020204" pitchFamily="34" charset="-122"/>
              </a:rPr>
              <a:t>关系代数</a:t>
            </a:r>
            <a:r>
              <a:rPr lang="zh-CN" altLang="en-US" sz="2400" dirty="0">
                <a:solidFill>
                  <a:srgbClr val="FF00FF"/>
                </a:solidFill>
                <a:latin typeface="微软雅黑" panose="020B0503020204020204" pitchFamily="34" charset="-122"/>
                <a:ea typeface="微软雅黑" panose="020B0503020204020204" pitchFamily="34" charset="-122"/>
              </a:rPr>
              <a:t>的等价</a:t>
            </a:r>
            <a:r>
              <a:rPr lang="zh-CN" altLang="en-US" sz="2400" dirty="0" smtClean="0">
                <a:solidFill>
                  <a:srgbClr val="FF00FF"/>
                </a:solidFill>
                <a:latin typeface="微软雅黑" panose="020B0503020204020204" pitchFamily="34" charset="-122"/>
                <a:ea typeface="微软雅黑" panose="020B0503020204020204" pitchFamily="34" charset="-122"/>
              </a:rPr>
              <a:t>公式</a:t>
            </a:r>
            <a:endParaRPr lang="en-US" altLang="zh-CN" sz="2400" dirty="0" smtClean="0">
              <a:solidFill>
                <a:srgbClr val="FF00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定义</a:t>
            </a:r>
            <a:r>
              <a:rPr lang="zh-CN" altLang="en-US" sz="2400" dirty="0">
                <a:solidFill>
                  <a:srgbClr val="FF0000"/>
                </a:solidFill>
                <a:latin typeface="微软雅黑" panose="020B0503020204020204" pitchFamily="34" charset="-122"/>
                <a:ea typeface="微软雅黑" panose="020B0503020204020204" pitchFamily="34" charset="-122"/>
              </a:rPr>
              <a:t>3.1 </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E1</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E2</a:t>
            </a:r>
            <a:r>
              <a:rPr lang="zh-CN" altLang="en-US" sz="2400" dirty="0">
                <a:solidFill>
                  <a:srgbClr val="2121FF"/>
                </a:solidFill>
                <a:latin typeface="微软雅黑" panose="020B0503020204020204" pitchFamily="34" charset="-122"/>
                <a:ea typeface="微软雅黑" panose="020B0503020204020204" pitchFamily="34" charset="-122"/>
              </a:rPr>
              <a:t>是两个关系代数表达式，若将相同的关系代替</a:t>
            </a:r>
            <a:r>
              <a:rPr lang="en-US" altLang="zh-CN" sz="2400" dirty="0">
                <a:solidFill>
                  <a:srgbClr val="D215FF"/>
                </a:solidFill>
                <a:latin typeface="微软雅黑" panose="020B0503020204020204" pitchFamily="34" charset="-122"/>
                <a:ea typeface="微软雅黑" panose="020B0503020204020204" pitchFamily="34" charset="-122"/>
              </a:rPr>
              <a:t>E1</a:t>
            </a:r>
            <a:r>
              <a:rPr lang="zh-CN" altLang="en-US" sz="2400" dirty="0">
                <a:solidFill>
                  <a:srgbClr val="D215FF"/>
                </a:solidFill>
                <a:latin typeface="微软雅黑" panose="020B0503020204020204" pitchFamily="34" charset="-122"/>
                <a:ea typeface="微软雅黑" panose="020B0503020204020204" pitchFamily="34" charset="-122"/>
              </a:rPr>
              <a:t>和</a:t>
            </a:r>
            <a:r>
              <a:rPr lang="en-US" altLang="zh-CN" sz="2400" dirty="0">
                <a:solidFill>
                  <a:srgbClr val="D215FF"/>
                </a:solidFill>
                <a:latin typeface="微软雅黑" panose="020B0503020204020204" pitchFamily="34" charset="-122"/>
                <a:ea typeface="微软雅黑" panose="020B0503020204020204" pitchFamily="34" charset="-122"/>
              </a:rPr>
              <a:t>E2</a:t>
            </a:r>
            <a:r>
              <a:rPr lang="zh-CN" altLang="en-US" sz="2400" dirty="0">
                <a:solidFill>
                  <a:srgbClr val="D215FF"/>
                </a:solidFill>
                <a:latin typeface="微软雅黑" panose="020B0503020204020204" pitchFamily="34" charset="-122"/>
                <a:ea typeface="微软雅黑" panose="020B0503020204020204" pitchFamily="34" charset="-122"/>
              </a:rPr>
              <a:t>中的相应关系</a:t>
            </a:r>
            <a:r>
              <a:rPr lang="zh-CN" altLang="en-US" sz="2400" dirty="0">
                <a:solidFill>
                  <a:srgbClr val="2121FF"/>
                </a:solidFill>
                <a:latin typeface="微软雅黑" panose="020B0503020204020204" pitchFamily="34" charset="-122"/>
                <a:ea typeface="微软雅黑" panose="020B0503020204020204" pitchFamily="34" charset="-122"/>
              </a:rPr>
              <a:t>，所得到的结果关系完全一样，则称关系代数表达式</a:t>
            </a:r>
            <a:r>
              <a:rPr lang="en-US" altLang="zh-CN" sz="2400" dirty="0">
                <a:solidFill>
                  <a:srgbClr val="2121FF"/>
                </a:solidFill>
                <a:latin typeface="微软雅黑" panose="020B0503020204020204" pitchFamily="34" charset="-122"/>
                <a:ea typeface="微软雅黑" panose="020B0503020204020204" pitchFamily="34" charset="-122"/>
              </a:rPr>
              <a:t>E1</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E2</a:t>
            </a:r>
            <a:r>
              <a:rPr lang="zh-CN" altLang="en-US" sz="2400" dirty="0">
                <a:solidFill>
                  <a:srgbClr val="2121FF"/>
                </a:solidFill>
                <a:latin typeface="微软雅黑" panose="020B0503020204020204" pitchFamily="34" charset="-122"/>
                <a:ea typeface="微软雅黑" panose="020B0503020204020204" pitchFamily="34" charset="-122"/>
              </a:rPr>
              <a:t>是</a:t>
            </a:r>
            <a:r>
              <a:rPr lang="zh-CN" altLang="en-US" sz="2400" dirty="0">
                <a:solidFill>
                  <a:srgbClr val="D215FF"/>
                </a:solidFill>
                <a:latin typeface="微软雅黑" panose="020B0503020204020204" pitchFamily="34" charset="-122"/>
                <a:ea typeface="微软雅黑" panose="020B0503020204020204" pitchFamily="34" charset="-122"/>
              </a:rPr>
              <a:t>等价的</a:t>
            </a:r>
            <a:r>
              <a:rPr lang="zh-CN" altLang="en-US" sz="2400" dirty="0">
                <a:solidFill>
                  <a:srgbClr val="2121FF"/>
                </a:solidFill>
                <a:latin typeface="微软雅黑" panose="020B0503020204020204" pitchFamily="34" charset="-122"/>
                <a:ea typeface="微软雅黑" panose="020B0503020204020204" pitchFamily="34" charset="-122"/>
              </a:rPr>
              <a:t>，或称</a:t>
            </a:r>
            <a:r>
              <a:rPr lang="en-US" altLang="zh-CN" sz="2400" dirty="0">
                <a:solidFill>
                  <a:srgbClr val="2121FF"/>
                </a:solidFill>
                <a:latin typeface="微软雅黑" panose="020B0503020204020204" pitchFamily="34" charset="-122"/>
                <a:ea typeface="微软雅黑" panose="020B0503020204020204" pitchFamily="34" charset="-122"/>
              </a:rPr>
              <a:t>E1</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E2</a:t>
            </a:r>
            <a:r>
              <a:rPr lang="zh-CN" altLang="en-US" sz="2400" dirty="0">
                <a:solidFill>
                  <a:srgbClr val="2121FF"/>
                </a:solidFill>
                <a:latin typeface="微软雅黑" panose="020B0503020204020204" pitchFamily="34" charset="-122"/>
                <a:ea typeface="微软雅黑" panose="020B0503020204020204" pitchFamily="34" charset="-122"/>
              </a:rPr>
              <a:t>互为</a:t>
            </a:r>
            <a:r>
              <a:rPr lang="zh-CN" altLang="en-US" sz="2400" dirty="0">
                <a:solidFill>
                  <a:srgbClr val="D215FF"/>
                </a:solidFill>
                <a:latin typeface="微软雅黑" panose="020B0503020204020204" pitchFamily="34" charset="-122"/>
                <a:ea typeface="微软雅黑" panose="020B0503020204020204" pitchFamily="34" charset="-122"/>
              </a:rPr>
              <a:t>等价公式</a:t>
            </a:r>
            <a:r>
              <a:rPr lang="zh-CN" altLang="en-US" sz="2400" dirty="0">
                <a:solidFill>
                  <a:srgbClr val="2121FF"/>
                </a:solidFill>
                <a:latin typeface="微软雅黑" panose="020B0503020204020204" pitchFamily="34" charset="-122"/>
                <a:ea typeface="微软雅黑" panose="020B0503020204020204" pitchFamily="34" charset="-122"/>
              </a:rPr>
              <a:t>，记作</a:t>
            </a:r>
            <a:r>
              <a:rPr lang="en-US" altLang="zh-CN" sz="2400" dirty="0">
                <a:solidFill>
                  <a:srgbClr val="2121FF"/>
                </a:solidFill>
                <a:latin typeface="微软雅黑" panose="020B0503020204020204" pitchFamily="34" charset="-122"/>
                <a:ea typeface="微软雅黑" panose="020B0503020204020204" pitchFamily="34" charset="-122"/>
              </a:rPr>
              <a:t>E1≡E2。</a:t>
            </a: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关系代数中一些常用的等价公式。</a:t>
            </a:r>
          </a:p>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1</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笛卡尔积的等价公式。</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2121FF"/>
                </a:solidFill>
                <a:latin typeface="微软雅黑" panose="020B0503020204020204" pitchFamily="34" charset="-122"/>
                <a:ea typeface="微软雅黑" panose="020B0503020204020204" pitchFamily="34" charset="-122"/>
              </a:rPr>
              <a:t>是关系代数表达式，则以下等价公式成立</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⑴ </a:t>
            </a:r>
            <a:r>
              <a:rPr lang="en-US" altLang="zh-CN" sz="2400" dirty="0" smtClean="0">
                <a:solidFill>
                  <a:srgbClr val="D215FF"/>
                </a:solidFill>
                <a:latin typeface="微软雅黑" panose="020B0503020204020204" pitchFamily="34" charset="-122"/>
                <a:ea typeface="微软雅黑" panose="020B0503020204020204" pitchFamily="34" charset="-122"/>
              </a:rPr>
              <a:t>E</a:t>
            </a:r>
            <a:r>
              <a:rPr lang="en-US" altLang="zh-CN" sz="2400" baseline="-25000" dirty="0" smtClean="0">
                <a:solidFill>
                  <a:srgbClr val="D215FF"/>
                </a:solidFill>
                <a:latin typeface="微软雅黑" panose="020B0503020204020204" pitchFamily="34" charset="-122"/>
                <a:ea typeface="微软雅黑" panose="020B0503020204020204" pitchFamily="34" charset="-122"/>
              </a:rPr>
              <a:t>1</a:t>
            </a:r>
            <a:r>
              <a:rPr lang="en-US" altLang="zh-CN" sz="2400" dirty="0" smtClean="0">
                <a:solidFill>
                  <a:srgbClr val="D215FF"/>
                </a:solidFill>
                <a:latin typeface="微软雅黑" panose="020B0503020204020204" pitchFamily="34" charset="-122"/>
                <a:ea typeface="微软雅黑" panose="020B0503020204020204" pitchFamily="34" charset="-122"/>
              </a:rPr>
              <a:t>×E</a:t>
            </a:r>
            <a:r>
              <a:rPr lang="en-US" altLang="zh-CN" sz="2400" baseline="-25000" dirty="0" smtClean="0">
                <a:solidFill>
                  <a:srgbClr val="D215FF"/>
                </a:solidFill>
                <a:latin typeface="微软雅黑" panose="020B0503020204020204" pitchFamily="34" charset="-122"/>
                <a:ea typeface="微软雅黑" panose="020B0503020204020204" pitchFamily="34" charset="-122"/>
              </a:rPr>
              <a:t>2</a:t>
            </a:r>
            <a:r>
              <a:rPr lang="en-US" altLang="zh-CN" sz="2400" dirty="0" smtClean="0">
                <a:solidFill>
                  <a:srgbClr val="D215FF"/>
                </a:solidFill>
                <a:latin typeface="微软雅黑" panose="020B0503020204020204" pitchFamily="34" charset="-122"/>
                <a:ea typeface="微软雅黑" panose="020B0503020204020204" pitchFamily="34" charset="-122"/>
              </a:rPr>
              <a:t> ≡ E</a:t>
            </a:r>
            <a:r>
              <a:rPr lang="en-US" altLang="zh-CN" sz="2400" baseline="-25000" dirty="0" smtClean="0">
                <a:solidFill>
                  <a:srgbClr val="D215FF"/>
                </a:solidFill>
                <a:latin typeface="微软雅黑" panose="020B0503020204020204" pitchFamily="34" charset="-122"/>
                <a:ea typeface="微软雅黑" panose="020B0503020204020204" pitchFamily="34" charset="-122"/>
              </a:rPr>
              <a:t>2</a:t>
            </a:r>
            <a:r>
              <a:rPr lang="en-US" altLang="zh-CN" sz="2400" dirty="0" smtClean="0">
                <a:solidFill>
                  <a:srgbClr val="D215FF"/>
                </a:solidFill>
                <a:latin typeface="微软雅黑" panose="020B0503020204020204" pitchFamily="34" charset="-122"/>
                <a:ea typeface="微软雅黑" panose="020B0503020204020204" pitchFamily="34" charset="-122"/>
              </a:rPr>
              <a:t>×E</a:t>
            </a:r>
            <a:r>
              <a:rPr lang="en-US" altLang="zh-CN" sz="2400" baseline="-25000" dirty="0" smtClean="0">
                <a:solidFill>
                  <a:srgbClr val="D215FF"/>
                </a:solidFill>
                <a:latin typeface="微软雅黑" panose="020B0503020204020204" pitchFamily="34" charset="-122"/>
                <a:ea typeface="微软雅黑" panose="020B0503020204020204" pitchFamily="34" charset="-122"/>
              </a:rPr>
              <a:t>1</a:t>
            </a:r>
            <a:r>
              <a:rPr lang="en-US" altLang="zh-CN"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smtClean="0">
                <a:solidFill>
                  <a:srgbClr val="D215FF"/>
                </a:solidFill>
                <a:latin typeface="微软雅黑" panose="020B0503020204020204" pitchFamily="34" charset="-122"/>
                <a:ea typeface="微软雅黑" panose="020B0503020204020204" pitchFamily="34" charset="-122"/>
              </a:rPr>
              <a:t>交换律)</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D215FF"/>
                </a:solidFill>
                <a:latin typeface="微软雅黑" panose="020B0503020204020204" pitchFamily="34" charset="-122"/>
                <a:ea typeface="微软雅黑" panose="020B0503020204020204" pitchFamily="34" charset="-122"/>
              </a:rPr>
              <a:t>⑵ </a:t>
            </a:r>
            <a:r>
              <a:rPr lang="zh-CN" altLang="en-US" sz="2400" dirty="0">
                <a:solidFill>
                  <a:srgbClr val="D215FF"/>
                </a:solidFill>
                <a:latin typeface="微软雅黑" panose="020B0503020204020204" pitchFamily="34" charset="-122"/>
                <a:ea typeface="微软雅黑" panose="020B0503020204020204" pitchFamily="34" charset="-122"/>
              </a:rPr>
              <a:t>(</a:t>
            </a:r>
            <a:r>
              <a:rPr lang="en-US" altLang="zh-CN" sz="2400" dirty="0">
                <a:solidFill>
                  <a:srgbClr val="D215FF"/>
                </a:solidFill>
                <a:latin typeface="微软雅黑" panose="020B0503020204020204" pitchFamily="34" charset="-122"/>
                <a:ea typeface="微软雅黑" panose="020B0503020204020204" pitchFamily="34" charset="-122"/>
              </a:rPr>
              <a:t>E</a:t>
            </a:r>
            <a:r>
              <a:rPr lang="en-US" altLang="zh-CN" sz="2400" baseline="-25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×E</a:t>
            </a:r>
            <a:r>
              <a:rPr lang="en-US" altLang="zh-CN" sz="2400" baseline="-25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)×E</a:t>
            </a:r>
            <a:r>
              <a:rPr lang="en-US" altLang="zh-CN" sz="2400" baseline="-25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≡E</a:t>
            </a:r>
            <a:r>
              <a:rPr lang="en-US" altLang="zh-CN" sz="2400" baseline="-25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rPr>
              <a:t>×(E</a:t>
            </a:r>
            <a:r>
              <a:rPr lang="en-US" altLang="zh-CN" sz="2400" baseline="-25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rPr>
              <a:t>×E</a:t>
            </a:r>
            <a:r>
              <a:rPr lang="en-US" altLang="zh-CN" sz="2400" baseline="-25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rPr>
              <a:t>)     </a:t>
            </a:r>
            <a:r>
              <a:rPr lang="en-US" altLang="zh-CN"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D215FF"/>
                </a:solidFill>
                <a:latin typeface="微软雅黑" panose="020B0503020204020204" pitchFamily="34" charset="-122"/>
                <a:ea typeface="微软雅黑" panose="020B0503020204020204" pitchFamily="34" charset="-122"/>
              </a:rPr>
              <a:t>结合律)</a:t>
            </a:r>
          </a:p>
        </p:txBody>
      </p:sp>
    </p:spTree>
    <p:extLst>
      <p:ext uri="{BB962C8B-B14F-4D97-AF65-F5344CB8AC3E}">
        <p14:creationId xmlns:p14="http://schemas.microsoft.com/office/powerpoint/2010/main" val="2814016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矩形 8"/>
              <p:cNvSpPr/>
              <p:nvPr/>
            </p:nvSpPr>
            <p:spPr>
              <a:xfrm>
                <a:off x="1193074" y="0"/>
                <a:ext cx="9971314" cy="6873228"/>
              </a:xfrm>
              <a:prstGeom prst="rect">
                <a:avLst/>
              </a:prstGeom>
            </p:spPr>
            <p:txBody>
              <a:bodyPr wrap="square">
                <a:spAutoFit/>
              </a:bodyPr>
              <a:lstStyle/>
              <a:p>
                <a:pPr>
                  <a:lnSpc>
                    <a:spcPct val="150000"/>
                  </a:lnSpc>
                </a:pPr>
                <a:r>
                  <a:rPr lang="zh-CN" altLang="en-US" sz="2400" dirty="0" smtClean="0">
                    <a:solidFill>
                      <a:srgbClr val="FF00FF"/>
                    </a:solidFill>
                    <a:latin typeface="微软雅黑" panose="020B0503020204020204" pitchFamily="34" charset="-122"/>
                    <a:ea typeface="微软雅黑" panose="020B0503020204020204" pitchFamily="34" charset="-122"/>
                  </a:rPr>
                  <a:t>2</a:t>
                </a:r>
                <a:r>
                  <a:rPr lang="en-US" altLang="zh-CN" sz="2400" dirty="0" smtClean="0">
                    <a:solidFill>
                      <a:srgbClr val="FF00FF"/>
                    </a:solidFill>
                    <a:latin typeface="微软雅黑" panose="020B0503020204020204" pitchFamily="34" charset="-122"/>
                    <a:ea typeface="微软雅黑" panose="020B0503020204020204" pitchFamily="34" charset="-122"/>
                  </a:rPr>
                  <a:t>. </a:t>
                </a:r>
                <a:r>
                  <a:rPr lang="zh-CN" altLang="en-US" sz="2400" dirty="0" smtClean="0">
                    <a:solidFill>
                      <a:srgbClr val="FF00FF"/>
                    </a:solidFill>
                    <a:latin typeface="微软雅黑" panose="020B0503020204020204" pitchFamily="34" charset="-122"/>
                    <a:ea typeface="微软雅黑" panose="020B0503020204020204" pitchFamily="34" charset="-122"/>
                  </a:rPr>
                  <a:t>连接</a:t>
                </a:r>
                <a:r>
                  <a:rPr lang="zh-CN" altLang="en-US" sz="2400" dirty="0">
                    <a:solidFill>
                      <a:srgbClr val="FF00FF"/>
                    </a:solidFill>
                    <a:latin typeface="微软雅黑" panose="020B0503020204020204" pitchFamily="34" charset="-122"/>
                    <a:ea typeface="微软雅黑" panose="020B0503020204020204" pitchFamily="34" charset="-122"/>
                  </a:rPr>
                  <a:t>运算的等价公式。</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2121FF"/>
                    </a:solidFill>
                    <a:latin typeface="微软雅黑" panose="020B0503020204020204" pitchFamily="34" charset="-122"/>
                    <a:ea typeface="微软雅黑" panose="020B0503020204020204" pitchFamily="34" charset="-122"/>
                  </a:rPr>
                  <a:t>是关系代数表达式，</a:t>
                </a:r>
                <a:r>
                  <a:rPr lang="en-US" altLang="zh-CN" sz="2400" dirty="0">
                    <a:solidFill>
                      <a:srgbClr val="2121FF"/>
                    </a:solidFill>
                    <a:latin typeface="微软雅黑" panose="020B0503020204020204" pitchFamily="34" charset="-122"/>
                    <a:ea typeface="微软雅黑" panose="020B0503020204020204" pitchFamily="34" charset="-122"/>
                  </a:rPr>
                  <a:t>F，F</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是连接运算的条件。则以下等价公式成立：</a:t>
                </a:r>
              </a:p>
              <a:p>
                <a:pPr>
                  <a:lnSpc>
                    <a:spcPct val="150000"/>
                  </a:lnSpc>
                  <a:buFontTx/>
                  <a:buNone/>
                </a:pPr>
                <a:r>
                  <a:rPr lang="zh-CN" altLang="en-US" sz="2400" dirty="0" smtClean="0">
                    <a:solidFill>
                      <a:srgbClr val="D215FF"/>
                    </a:solidFill>
                    <a:latin typeface="微软雅黑" panose="020B0503020204020204" pitchFamily="34" charset="-122"/>
                    <a:ea typeface="微软雅黑" panose="020B0503020204020204" pitchFamily="34" charset="-122"/>
                  </a:rPr>
                  <a:t>⑴ </a:t>
                </a:r>
                <a14:m>
                  <m:oMath xmlns:m="http://schemas.openxmlformats.org/officeDocument/2006/math">
                    <m:sSub>
                      <m:sSubPr>
                        <m:ctrlPr>
                          <a:rPr lang="en-US" altLang="zh-CN" sz="2400" i="1" smtClean="0">
                            <a:solidFill>
                              <a:srgbClr val="D215FF"/>
                            </a:solidFill>
                            <a:latin typeface="Cambria Math" panose="02040503050406030204" pitchFamily="18" charset="0"/>
                            <a:ea typeface="华文新魏" panose="02010800040101010101" pitchFamily="2" charset="-122"/>
                          </a:rPr>
                        </m:ctrlPr>
                      </m:sSubPr>
                      <m:e>
                        <m:r>
                          <m:rPr>
                            <m:sty m:val="p"/>
                          </m:rPr>
                          <a:rPr lang="en-US" altLang="zh-CN" sz="2400" b="0" i="0" smtClean="0">
                            <a:solidFill>
                              <a:srgbClr val="D215FF"/>
                            </a:solidFill>
                            <a:latin typeface="Cambria Math" panose="02040503050406030204" pitchFamily="18" charset="0"/>
                            <a:ea typeface="华文新魏" panose="02010800040101010101" pitchFamily="2" charset="-122"/>
                          </a:rPr>
                          <m:t>E</m:t>
                        </m:r>
                      </m:e>
                      <m:sub>
                        <m:r>
                          <a:rPr lang="en-US" altLang="zh-CN" sz="2400" b="0" i="0" smtClean="0">
                            <a:solidFill>
                              <a:srgbClr val="D215FF"/>
                            </a:solidFill>
                            <a:latin typeface="Cambria Math" panose="02040503050406030204" pitchFamily="18" charset="0"/>
                            <a:ea typeface="华文新魏" panose="02010800040101010101" pitchFamily="2" charset="-122"/>
                          </a:rPr>
                          <m:t>1</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2</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2</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1</m:t>
                        </m:r>
                      </m:sub>
                    </m:sSub>
                  </m:oMath>
                </a14:m>
                <a:r>
                  <a:rPr lang="zh-CN" altLang="en-US"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D215FF"/>
                    </a:solidFill>
                    <a:latin typeface="微软雅黑" panose="020B0503020204020204" pitchFamily="34" charset="-122"/>
                    <a:ea typeface="微软雅黑" panose="020B0503020204020204" pitchFamily="34" charset="-122"/>
                  </a:rPr>
                  <a:t>自然连接的交换律) </a:t>
                </a:r>
              </a:p>
              <a:p>
                <a:pPr>
                  <a:lnSpc>
                    <a:spcPct val="150000"/>
                  </a:lnSpc>
                  <a:buFontTx/>
                  <a:buNone/>
                </a:pPr>
                <a:r>
                  <a:rPr lang="zh-CN" altLang="en-US" sz="2400" dirty="0">
                    <a:solidFill>
                      <a:srgbClr val="D215FF"/>
                    </a:solidFill>
                    <a:latin typeface="微软雅黑" panose="020B0503020204020204" pitchFamily="34" charset="-122"/>
                    <a:ea typeface="微软雅黑" panose="020B0503020204020204" pitchFamily="34" charset="-122"/>
                  </a:rPr>
                  <a:t>⑵ </a:t>
                </a:r>
                <a14:m>
                  <m:oMath xmlns:m="http://schemas.openxmlformats.org/officeDocument/2006/math">
                    <m:sSub>
                      <m:sSubPr>
                        <m:ctrlPr>
                          <a:rPr lang="en-US" altLang="zh-CN" sz="2400" i="1" smtClean="0">
                            <a:solidFill>
                              <a:srgbClr val="D215FF"/>
                            </a:solidFill>
                            <a:latin typeface="Cambria Math" panose="02040503050406030204" pitchFamily="18" charset="0"/>
                            <a:ea typeface="华文新魏" panose="02010800040101010101" pitchFamily="2" charset="-122"/>
                          </a:rPr>
                        </m:ctrlPr>
                      </m:sSubPr>
                      <m:e>
                        <m:r>
                          <m:rPr>
                            <m:sty m:val="p"/>
                          </m:rPr>
                          <a:rPr lang="en-US" altLang="zh-CN" sz="2400" b="0" i="0" smtClean="0">
                            <a:solidFill>
                              <a:srgbClr val="D215FF"/>
                            </a:solidFill>
                            <a:latin typeface="Cambria Math" panose="02040503050406030204" pitchFamily="18" charset="0"/>
                            <a:ea typeface="华文新魏" panose="02010800040101010101" pitchFamily="2" charset="-122"/>
                          </a:rPr>
                          <m:t>E</m:t>
                        </m:r>
                      </m:e>
                      <m:sub>
                        <m:r>
                          <a:rPr lang="en-US" altLang="zh-CN" sz="2400" b="0" i="0" smtClean="0">
                            <a:solidFill>
                              <a:srgbClr val="D215FF"/>
                            </a:solidFill>
                            <a:latin typeface="Cambria Math" panose="02040503050406030204" pitchFamily="18" charset="0"/>
                            <a:ea typeface="华文新魏" panose="02010800040101010101" pitchFamily="2" charset="-122"/>
                          </a:rPr>
                          <m:t>1</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2</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2</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1</m:t>
                        </m:r>
                      </m:sub>
                    </m:sSub>
                  </m:oMath>
                </a14:m>
                <a:r>
                  <a:rPr lang="zh-CN" altLang="en-US"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D215FF"/>
                    </a:solidFill>
                    <a:latin typeface="微软雅黑" panose="020B0503020204020204" pitchFamily="34" charset="-122"/>
                    <a:ea typeface="微软雅黑" panose="020B0503020204020204" pitchFamily="34" charset="-122"/>
                  </a:rPr>
                  <a:t>条件连接的交换律)</a:t>
                </a:r>
              </a:p>
              <a:p>
                <a:pPr>
                  <a:lnSpc>
                    <a:spcPct val="150000"/>
                  </a:lnSpc>
                  <a:buFontTx/>
                  <a:buNone/>
                </a:pPr>
                <a:r>
                  <a:rPr lang="zh-CN" altLang="en-US" sz="2400" dirty="0">
                    <a:solidFill>
                      <a:srgbClr val="D215FF"/>
                    </a:solidFill>
                    <a:latin typeface="微软雅黑" panose="020B0503020204020204" pitchFamily="34" charset="-122"/>
                    <a:ea typeface="微软雅黑" panose="020B0503020204020204" pitchFamily="34" charset="-122"/>
                  </a:rPr>
                  <a:t>⑶ </a:t>
                </a:r>
                <a14:m>
                  <m:oMath xmlns:m="http://schemas.openxmlformats.org/officeDocument/2006/math">
                    <m:sSub>
                      <m:sSubPr>
                        <m:ctrlPr>
                          <a:rPr lang="en-US" altLang="zh-CN" sz="2400" i="1">
                            <a:solidFill>
                              <a:srgbClr val="D215FF"/>
                            </a:solidFill>
                            <a:latin typeface="Cambria Math" panose="02040503050406030204" pitchFamily="18" charset="0"/>
                            <a:ea typeface="华文新魏" panose="02010800040101010101" pitchFamily="2" charset="-122"/>
                          </a:rPr>
                        </m:ctrlPr>
                      </m:sSubPr>
                      <m:e>
                        <m:r>
                          <a:rPr lang="en-US" altLang="zh-CN" sz="2400" b="0" i="0" smtClean="0">
                            <a:solidFill>
                              <a:srgbClr val="D215FF"/>
                            </a:solidFill>
                            <a:latin typeface="Cambria Math" panose="02040503050406030204" pitchFamily="18" charset="0"/>
                            <a:ea typeface="华文新魏" panose="02010800040101010101" pitchFamily="2" charset="-122"/>
                          </a:rPr>
                          <m:t>(</m:t>
                        </m:r>
                        <m:r>
                          <m:rPr>
                            <m:sty m:val="p"/>
                          </m:rPr>
                          <a:rPr lang="en-US" altLang="zh-CN" sz="2400" b="0" i="0">
                            <a:solidFill>
                              <a:srgbClr val="D215FF"/>
                            </a:solidFill>
                            <a:latin typeface="Cambria Math" panose="02040503050406030204" pitchFamily="18" charset="0"/>
                            <a:ea typeface="华文新魏" panose="02010800040101010101" pitchFamily="2" charset="-122"/>
                          </a:rPr>
                          <m:t>E</m:t>
                        </m:r>
                      </m:e>
                      <m:sub>
                        <m:r>
                          <a:rPr lang="en-US" altLang="zh-CN" sz="2400" b="0" i="0">
                            <a:solidFill>
                              <a:srgbClr val="D215FF"/>
                            </a:solidFill>
                            <a:latin typeface="Cambria Math" panose="02040503050406030204" pitchFamily="18" charset="0"/>
                            <a:ea typeface="华文新魏" panose="02010800040101010101" pitchFamily="2" charset="-122"/>
                          </a:rPr>
                          <m:t>1</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a:solidFill>
                              <a:srgbClr val="D215FF"/>
                            </a:solidFill>
                            <a:latin typeface="Cambria Math" panose="02040503050406030204" pitchFamily="18" charset="0"/>
                            <a:ea typeface="Cambria Math" panose="02040503050406030204" pitchFamily="18" charset="0"/>
                          </a:rPr>
                          <m:t>2</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3</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1</m:t>
                        </m:r>
                      </m:sub>
                    </m:sSub>
                    <m:r>
                      <a:rPr lang="en-US" altLang="zh-CN" sz="2400" b="0" i="0">
                        <a:solidFill>
                          <a:srgbClr val="D215FF"/>
                        </a:solidFill>
                        <a:latin typeface="Cambria Math" panose="02040503050406030204" pitchFamily="18" charset="0"/>
                        <a:ea typeface="Cambria Math" panose="02040503050406030204" pitchFamily="18" charset="0"/>
                      </a:rPr>
                      <m:t>⋈</m:t>
                    </m:r>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2</m:t>
                        </m:r>
                      </m:sub>
                    </m:sSub>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e>
                      <m:sub>
                        <m:r>
                          <a:rPr lang="en-US" altLang="zh-CN" sz="2400" b="0" i="0" smtClean="0">
                            <a:solidFill>
                              <a:srgbClr val="D215FF"/>
                            </a:solidFill>
                            <a:latin typeface="Cambria Math" panose="02040503050406030204" pitchFamily="18" charset="0"/>
                            <a:ea typeface="Cambria Math" panose="02040503050406030204" pitchFamily="18" charset="0"/>
                          </a:rPr>
                          <m:t>3</m:t>
                        </m:r>
                      </m:sub>
                    </m:sSub>
                    <m:r>
                      <a:rPr lang="en-US" altLang="zh-CN" sz="2400" b="0" i="0" smtClean="0">
                        <a:solidFill>
                          <a:srgbClr val="D215FF"/>
                        </a:solidFill>
                        <a:latin typeface="Cambria Math" panose="02040503050406030204" pitchFamily="18" charset="0"/>
                        <a:ea typeface="Cambria Math" panose="02040503050406030204" pitchFamily="18" charset="0"/>
                      </a:rPr>
                      <m:t>)</m:t>
                    </m:r>
                  </m:oMath>
                </a14:m>
                <a:r>
                  <a:rPr lang="zh-CN" altLang="en-US" sz="2400" dirty="0" smtClean="0">
                    <a:solidFill>
                      <a:srgbClr val="D215FF"/>
                    </a:solidFill>
                    <a:latin typeface="微软雅黑" panose="020B0503020204020204" pitchFamily="34" charset="-122"/>
                    <a:ea typeface="微软雅黑" panose="020B0503020204020204" pitchFamily="34" charset="-122"/>
                  </a:rPr>
                  <a:t>      (</a:t>
                </a:r>
                <a:r>
                  <a:rPr lang="zh-CN" altLang="en-US" sz="2400" dirty="0">
                    <a:solidFill>
                      <a:srgbClr val="D215FF"/>
                    </a:solidFill>
                    <a:latin typeface="微软雅黑" panose="020B0503020204020204" pitchFamily="34" charset="-122"/>
                    <a:ea typeface="微软雅黑" panose="020B0503020204020204" pitchFamily="34" charset="-122"/>
                  </a:rPr>
                  <a:t>自然连接的结合律) </a:t>
                </a:r>
              </a:p>
              <a:p>
                <a:pPr>
                  <a:lnSpc>
                    <a:spcPct val="150000"/>
                  </a:lnSpc>
                  <a:buFontTx/>
                  <a:buNone/>
                </a:pPr>
                <a:r>
                  <a:rPr lang="zh-CN" altLang="en-US" sz="2400" dirty="0">
                    <a:solidFill>
                      <a:srgbClr val="D215FF"/>
                    </a:solidFill>
                    <a:latin typeface="微软雅黑" panose="020B0503020204020204" pitchFamily="34" charset="-122"/>
                    <a:ea typeface="微软雅黑" panose="020B0503020204020204" pitchFamily="34" charset="-122"/>
                  </a:rPr>
                  <a:t>⑷ </a:t>
                </a:r>
                <a14:m>
                  <m:oMath xmlns:m="http://schemas.openxmlformats.org/officeDocument/2006/math">
                    <m:sSub>
                      <m:sSubPr>
                        <m:ctrlPr>
                          <a:rPr lang="en-US" altLang="zh-CN" sz="2400" i="1" smtClean="0">
                            <a:solidFill>
                              <a:srgbClr val="D215FF"/>
                            </a:solidFill>
                            <a:latin typeface="Cambria Math" panose="02040503050406030204" pitchFamily="18" charset="0"/>
                            <a:ea typeface="华文新魏" panose="02010800040101010101" pitchFamily="2" charset="-122"/>
                          </a:rPr>
                        </m:ctrlPr>
                      </m:sSubPr>
                      <m:e>
                        <m:r>
                          <a:rPr lang="en-US" altLang="zh-CN" sz="2400" b="0" i="0">
                            <a:solidFill>
                              <a:srgbClr val="D215FF"/>
                            </a:solidFill>
                            <a:latin typeface="Cambria Math" panose="02040503050406030204" pitchFamily="18" charset="0"/>
                            <a:ea typeface="华文新魏" panose="02010800040101010101" pitchFamily="2" charset="-122"/>
                          </a:rPr>
                          <m:t>(</m:t>
                        </m:r>
                        <m:r>
                          <m:rPr>
                            <m:sty m:val="p"/>
                          </m:rPr>
                          <a:rPr lang="en-US" altLang="zh-CN" sz="2400" b="0" i="0">
                            <a:solidFill>
                              <a:srgbClr val="D215FF"/>
                            </a:solidFill>
                            <a:latin typeface="Cambria Math" panose="02040503050406030204" pitchFamily="18" charset="0"/>
                            <a:ea typeface="华文新魏" panose="02010800040101010101" pitchFamily="2" charset="-122"/>
                          </a:rPr>
                          <m:t>E</m:t>
                        </m:r>
                      </m:e>
                      <m:sub>
                        <m:r>
                          <a:rPr lang="en-US" altLang="zh-CN" sz="2400" b="0" i="0">
                            <a:solidFill>
                              <a:srgbClr val="D215FF"/>
                            </a:solidFill>
                            <a:latin typeface="Cambria Math" panose="02040503050406030204" pitchFamily="18" charset="0"/>
                            <a:ea typeface="华文新魏" panose="02010800040101010101" pitchFamily="2" charset="-122"/>
                          </a:rPr>
                          <m:t>1</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a:solidFill>
                              <a:srgbClr val="D215FF"/>
                            </a:solidFill>
                            <a:latin typeface="Cambria Math" panose="02040503050406030204" pitchFamily="18" charset="0"/>
                            <a:ea typeface="Cambria Math" panose="02040503050406030204" pitchFamily="18" charset="0"/>
                          </a:rPr>
                          <m:t>2</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a:solidFill>
                              <a:srgbClr val="D215FF"/>
                            </a:solidFill>
                            <a:latin typeface="Cambria Math" panose="02040503050406030204" pitchFamily="18" charset="0"/>
                            <a:ea typeface="Cambria Math" panose="02040503050406030204" pitchFamily="18" charset="0"/>
                          </a:rPr>
                          <m:t>3</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a:solidFill>
                              <a:srgbClr val="D215FF"/>
                            </a:solidFill>
                            <a:latin typeface="Cambria Math" panose="02040503050406030204" pitchFamily="18" charset="0"/>
                            <a:ea typeface="Cambria Math" panose="02040503050406030204" pitchFamily="18" charset="0"/>
                          </a:rPr>
                          <m:t>1</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a:solidFill>
                              <a:srgbClr val="D215FF"/>
                            </a:solidFill>
                            <a:latin typeface="Cambria Math" panose="02040503050406030204" pitchFamily="18" charset="0"/>
                            <a:ea typeface="Cambria Math" panose="02040503050406030204" pitchFamily="18" charset="0"/>
                          </a:rPr>
                          <m:t>2</m:t>
                        </m:r>
                      </m:sub>
                    </m:sSub>
                    <m:r>
                      <a:rPr lang="en-US" altLang="zh-CN" sz="2400" b="0" i="0">
                        <a:solidFill>
                          <a:srgbClr val="D215FF"/>
                        </a:solidFill>
                        <a:latin typeface="Cambria Math" panose="02040503050406030204" pitchFamily="18" charset="0"/>
                        <a:ea typeface="Cambria Math" panose="02040503050406030204" pitchFamily="18" charset="0"/>
                      </a:rPr>
                      <m:t>⋈</m:t>
                    </m:r>
                    <m:sSub>
                      <m:sSubPr>
                        <m:ctrlPr>
                          <a:rPr lang="en-US" altLang="zh-CN" sz="2400" i="1">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a:solidFill>
                              <a:srgbClr val="D215FF"/>
                            </a:solidFill>
                            <a:latin typeface="Cambria Math" panose="02040503050406030204" pitchFamily="18" charset="0"/>
                            <a:ea typeface="Cambria Math" panose="02040503050406030204" pitchFamily="18" charset="0"/>
                          </a:rPr>
                          <m:t>E</m:t>
                        </m:r>
                      </m:e>
                      <m:sub>
                        <m:r>
                          <a:rPr lang="en-US" altLang="zh-CN" sz="2400" b="0" i="0">
                            <a:solidFill>
                              <a:srgbClr val="D215FF"/>
                            </a:solidFill>
                            <a:latin typeface="Cambria Math" panose="02040503050406030204" pitchFamily="18" charset="0"/>
                            <a:ea typeface="Cambria Math" panose="02040503050406030204" pitchFamily="18" charset="0"/>
                          </a:rPr>
                          <m:t>3</m:t>
                        </m:r>
                      </m:sub>
                    </m:sSub>
                    <m:r>
                      <a:rPr lang="en-US" altLang="zh-CN" sz="2400" b="0" i="0">
                        <a:solidFill>
                          <a:srgbClr val="D215FF"/>
                        </a:solidFill>
                        <a:latin typeface="Cambria Math" panose="02040503050406030204" pitchFamily="18" charset="0"/>
                        <a:ea typeface="Cambria Math" panose="02040503050406030204" pitchFamily="18" charset="0"/>
                      </a:rPr>
                      <m:t>)</m:t>
                    </m:r>
                  </m:oMath>
                </a14:m>
                <a:r>
                  <a:rPr lang="zh-CN" altLang="en-US" sz="2400" dirty="0">
                    <a:solidFill>
                      <a:srgbClr val="D215FF"/>
                    </a:solidFill>
                    <a:latin typeface="微软雅黑" panose="020B0503020204020204" pitchFamily="34" charset="-122"/>
                    <a:ea typeface="微软雅黑" panose="020B0503020204020204" pitchFamily="34" charset="-122"/>
                  </a:rPr>
                  <a:t>      </a:t>
                </a:r>
                <a:r>
                  <a:rPr lang="zh-CN" altLang="en-US" sz="2400" dirty="0" smtClean="0">
                    <a:solidFill>
                      <a:srgbClr val="D215FF"/>
                    </a:solidFill>
                    <a:latin typeface="微软雅黑" panose="020B0503020204020204" pitchFamily="34" charset="-122"/>
                    <a:ea typeface="微软雅黑" panose="020B0503020204020204" pitchFamily="34" charset="-122"/>
                  </a:rPr>
                  <a:t>(</a:t>
                </a:r>
                <a:r>
                  <a:rPr lang="zh-CN" altLang="en-US" sz="2400" dirty="0">
                    <a:solidFill>
                      <a:srgbClr val="D215FF"/>
                    </a:solidFill>
                    <a:latin typeface="微软雅黑" panose="020B0503020204020204" pitchFamily="34" charset="-122"/>
                    <a:ea typeface="微软雅黑" panose="020B0503020204020204" pitchFamily="34" charset="-122"/>
                  </a:rPr>
                  <a:t>条件连接的结合律) </a:t>
                </a:r>
                <a:endParaRPr lang="en-US" altLang="zh-CN" sz="2400" dirty="0" smtClean="0">
                  <a:solidFill>
                    <a:srgbClr val="D215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3</a:t>
                </a:r>
                <a:r>
                  <a:rPr lang="en-US" altLang="zh-CN" sz="2400" dirty="0" smtClean="0">
                    <a:solidFill>
                      <a:srgbClr val="FF00FF"/>
                    </a:solidFill>
                    <a:latin typeface="微软雅黑" panose="020B0503020204020204" pitchFamily="34" charset="-122"/>
                    <a:ea typeface="微软雅黑" panose="020B0503020204020204" pitchFamily="34" charset="-122"/>
                  </a:rPr>
                  <a:t>. </a:t>
                </a:r>
                <a:r>
                  <a:rPr lang="zh-CN" altLang="en-US" sz="2400" dirty="0" smtClean="0">
                    <a:solidFill>
                      <a:srgbClr val="FF00FF"/>
                    </a:solidFill>
                    <a:latin typeface="微软雅黑" panose="020B0503020204020204" pitchFamily="34" charset="-122"/>
                    <a:ea typeface="微软雅黑" panose="020B0503020204020204" pitchFamily="34" charset="-122"/>
                  </a:rPr>
                  <a:t>投影</a:t>
                </a:r>
                <a:r>
                  <a:rPr lang="zh-CN" altLang="en-US" sz="2400" dirty="0">
                    <a:solidFill>
                      <a:srgbClr val="FF00FF"/>
                    </a:solidFill>
                    <a:latin typeface="微软雅黑" panose="020B0503020204020204" pitchFamily="34" charset="-122"/>
                    <a:ea typeface="微软雅黑" panose="020B0503020204020204" pitchFamily="34" charset="-122"/>
                  </a:rPr>
                  <a:t>运算串接的等价公式。</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E</a:t>
                </a:r>
                <a:r>
                  <a:rPr lang="zh-CN" altLang="en-US" sz="2400" dirty="0">
                    <a:solidFill>
                      <a:srgbClr val="2121FF"/>
                    </a:solidFill>
                    <a:latin typeface="微软雅黑" panose="020B0503020204020204" pitchFamily="34" charset="-122"/>
                    <a:ea typeface="微软雅黑" panose="020B0503020204020204" pitchFamily="34" charset="-122"/>
                  </a:rPr>
                  <a:t>是一个关系代数表达式，</a:t>
                </a:r>
                <a:r>
                  <a:rPr lang="en-US" altLang="zh-CN" sz="2400" dirty="0">
                    <a:solidFill>
                      <a:srgbClr val="2121FF"/>
                    </a:solidFill>
                    <a:latin typeface="微软雅黑" panose="020B0503020204020204" pitchFamily="34" charset="-122"/>
                    <a:ea typeface="微软雅黑" panose="020B0503020204020204" pitchFamily="34" charset="-122"/>
                  </a:rPr>
                  <a:t>B1,B2,…,</a:t>
                </a:r>
                <a:r>
                  <a:rPr lang="en-US" altLang="zh-CN" sz="2400" dirty="0" err="1">
                    <a:solidFill>
                      <a:srgbClr val="2121FF"/>
                    </a:solidFill>
                    <a:latin typeface="微软雅黑" panose="020B0503020204020204" pitchFamily="34" charset="-122"/>
                    <a:ea typeface="微软雅黑" panose="020B0503020204020204" pitchFamily="34" charset="-122"/>
                  </a:rPr>
                  <a:t>Bm</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2121FF"/>
                    </a:solidFill>
                    <a:latin typeface="微软雅黑" panose="020B0503020204020204" pitchFamily="34" charset="-122"/>
                    <a:ea typeface="微软雅黑" panose="020B0503020204020204" pitchFamily="34" charset="-122"/>
                  </a:rPr>
                  <a:t>E</a:t>
                </a:r>
                <a:r>
                  <a:rPr lang="zh-CN" altLang="en-US" sz="2400" dirty="0">
                    <a:solidFill>
                      <a:srgbClr val="2121FF"/>
                    </a:solidFill>
                    <a:latin typeface="微软雅黑" panose="020B0503020204020204" pitchFamily="34" charset="-122"/>
                    <a:ea typeface="微软雅黑" panose="020B0503020204020204" pitchFamily="34" charset="-122"/>
                  </a:rPr>
                  <a:t>中的某些属性名，</a:t>
                </a:r>
                <a:r>
                  <a:rPr lang="en-US" altLang="zh-CN" sz="2400" dirty="0">
                    <a:solidFill>
                      <a:srgbClr val="2121FF"/>
                    </a:solidFill>
                    <a:latin typeface="微软雅黑" panose="020B0503020204020204" pitchFamily="34" charset="-122"/>
                    <a:ea typeface="微软雅黑" panose="020B0503020204020204" pitchFamily="34" charset="-122"/>
                  </a:rPr>
                  <a:t>Ai</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{B1, B2,…, </a:t>
                </a:r>
                <a:r>
                  <a:rPr lang="en-US" altLang="zh-CN" sz="2400" dirty="0" err="1">
                    <a:solidFill>
                      <a:srgbClr val="2121FF"/>
                    </a:solidFill>
                    <a:latin typeface="微软雅黑" panose="020B0503020204020204" pitchFamily="34" charset="-122"/>
                    <a:ea typeface="微软雅黑" panose="020B0503020204020204" pitchFamily="34" charset="-122"/>
                  </a:rPr>
                  <a:t>Bm</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err="1">
                    <a:solidFill>
                      <a:srgbClr val="2121FF"/>
                    </a:solidFill>
                    <a:latin typeface="微软雅黑" panose="020B0503020204020204" pitchFamily="34" charset="-122"/>
                    <a:ea typeface="微软雅黑" panose="020B0503020204020204" pitchFamily="34" charset="-122"/>
                  </a:rPr>
                  <a:t>i</a:t>
                </a:r>
                <a:r>
                  <a:rPr lang="en-US" altLang="zh-CN" sz="2400" dirty="0">
                    <a:solidFill>
                      <a:srgbClr val="2121FF"/>
                    </a:solidFill>
                    <a:latin typeface="微软雅黑" panose="020B0503020204020204" pitchFamily="34" charset="-122"/>
                    <a:ea typeface="微软雅黑" panose="020B0503020204020204" pitchFamily="34" charset="-122"/>
                  </a:rPr>
                  <a:t>=1, 2,…, n)，</a:t>
                </a:r>
                <a:r>
                  <a:rPr lang="zh-CN" altLang="en-US" sz="2400" dirty="0">
                    <a:solidFill>
                      <a:srgbClr val="2121FF"/>
                    </a:solidFill>
                    <a:latin typeface="微软雅黑" panose="020B0503020204020204" pitchFamily="34" charset="-122"/>
                    <a:ea typeface="微软雅黑" panose="020B0503020204020204" pitchFamily="34" charset="-122"/>
                  </a:rPr>
                  <a:t>则以下等价公式成立： </a:t>
                </a:r>
                <a14:m>
                  <m:oMath xmlns:m="http://schemas.openxmlformats.org/officeDocument/2006/math">
                    <m:nary>
                      <m:naryPr>
                        <m:chr m:val="∏"/>
                        <m:supHide m:val="on"/>
                        <m:ctrlPr>
                          <a:rPr lang="zh-CN" altLang="en-US" sz="2400" i="1" smtClean="0">
                            <a:solidFill>
                              <a:srgbClr val="D215FF"/>
                            </a:solidFill>
                            <a:latin typeface="Cambria Math" panose="02040503050406030204" pitchFamily="18" charset="0"/>
                            <a:ea typeface="微软雅黑" panose="020B0503020204020204" pitchFamily="34" charset="-122"/>
                          </a:rPr>
                        </m:ctrlPr>
                      </m:naryPr>
                      <m:sub>
                        <m:sSub>
                          <m:sSubPr>
                            <m:ctrlPr>
                              <a:rPr lang="en-US" altLang="zh-CN" sz="2400" i="1" smtClean="0">
                                <a:solidFill>
                                  <a:srgbClr val="D215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D215FF"/>
                                </a:solidFill>
                                <a:latin typeface="Cambria Math" panose="02040503050406030204" pitchFamily="18" charset="0"/>
                                <a:ea typeface="微软雅黑" panose="020B0503020204020204" pitchFamily="34" charset="-122"/>
                              </a:rPr>
                              <m:t>A</m:t>
                            </m:r>
                          </m:e>
                          <m:sub>
                            <m:r>
                              <a:rPr lang="en-US" altLang="zh-CN" sz="2400" b="0" i="0" smtClean="0">
                                <a:solidFill>
                                  <a:srgbClr val="D215FF"/>
                                </a:solidFill>
                                <a:latin typeface="Cambria Math" panose="02040503050406030204" pitchFamily="18" charset="0"/>
                                <a:ea typeface="微软雅黑" panose="020B0503020204020204" pitchFamily="34" charset="-122"/>
                              </a:rPr>
                              <m:t>1</m:t>
                            </m:r>
                          </m:sub>
                        </m:sSub>
                        <m:r>
                          <m:rPr>
                            <m:brk m:alnAt="7"/>
                          </m:rPr>
                          <a:rPr lang="en-US" altLang="zh-CN" sz="2400" b="0" i="0" smtClean="0">
                            <a:solidFill>
                              <a:srgbClr val="D215FF"/>
                            </a:solidFill>
                            <a:latin typeface="Cambria Math" panose="02040503050406030204" pitchFamily="18" charset="0"/>
                            <a:ea typeface="微软雅黑" panose="020B0503020204020204" pitchFamily="34" charset="-122"/>
                          </a:rPr>
                          <m:t>,</m:t>
                        </m:r>
                        <m:sSub>
                          <m:sSubPr>
                            <m:ctrlPr>
                              <a:rPr lang="en-US" altLang="zh-CN" sz="2400" b="0" i="1" smtClean="0">
                                <a:solidFill>
                                  <a:srgbClr val="D215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D215FF"/>
                                </a:solidFill>
                                <a:latin typeface="Cambria Math" panose="02040503050406030204" pitchFamily="18" charset="0"/>
                                <a:ea typeface="微软雅黑" panose="020B0503020204020204" pitchFamily="34" charset="-122"/>
                              </a:rPr>
                              <m:t>A</m:t>
                            </m:r>
                          </m:e>
                          <m:sub>
                            <m:r>
                              <a:rPr lang="en-US" altLang="zh-CN" sz="2400" b="0" i="0" smtClean="0">
                                <a:solidFill>
                                  <a:srgbClr val="D215FF"/>
                                </a:solidFill>
                                <a:latin typeface="Cambria Math" panose="02040503050406030204" pitchFamily="18" charset="0"/>
                                <a:ea typeface="微软雅黑" panose="020B0503020204020204" pitchFamily="34" charset="-122"/>
                              </a:rPr>
                              <m:t>2</m:t>
                            </m:r>
                          </m:sub>
                        </m:sSub>
                        <m:r>
                          <m:rPr>
                            <m:brk m:alnAt="7"/>
                          </m:rPr>
                          <a:rPr lang="en-US" altLang="zh-CN" sz="2400" b="0" i="0" smtClean="0">
                            <a:solidFill>
                              <a:srgbClr val="D215FF"/>
                            </a:solidFill>
                            <a:latin typeface="Cambria Math" panose="02040503050406030204" pitchFamily="18" charset="0"/>
                            <a:ea typeface="微软雅黑" panose="020B0503020204020204" pitchFamily="34" charset="-122"/>
                          </a:rPr>
                          <m:t>,</m:t>
                        </m:r>
                        <m:r>
                          <a:rPr lang="en-US" altLang="zh-CN" sz="2400" b="0" i="0" smtClean="0">
                            <a:solidFill>
                              <a:srgbClr val="D215FF"/>
                            </a:solidFill>
                            <a:latin typeface="Cambria Math" panose="02040503050406030204" pitchFamily="18" charset="0"/>
                            <a:ea typeface="微软雅黑" panose="020B0503020204020204" pitchFamily="34" charset="-122"/>
                          </a:rPr>
                          <m:t>…</m:t>
                        </m:r>
                        <m:sSub>
                          <m:sSubPr>
                            <m:ctrlPr>
                              <a:rPr lang="en-US" altLang="zh-CN" sz="2400" b="0" i="1" smtClean="0">
                                <a:solidFill>
                                  <a:srgbClr val="D215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D215FF"/>
                                </a:solidFill>
                                <a:latin typeface="Cambria Math" panose="02040503050406030204" pitchFamily="18" charset="0"/>
                                <a:ea typeface="微软雅黑" panose="020B0503020204020204" pitchFamily="34" charset="-122"/>
                              </a:rPr>
                              <m:t>A</m:t>
                            </m:r>
                          </m:e>
                          <m:sub>
                            <m:r>
                              <m:rPr>
                                <m:sty m:val="p"/>
                              </m:rPr>
                              <a:rPr lang="en-US" altLang="zh-CN" sz="2400" b="0" i="0" smtClean="0">
                                <a:solidFill>
                                  <a:srgbClr val="D215FF"/>
                                </a:solidFill>
                                <a:latin typeface="Cambria Math" panose="02040503050406030204" pitchFamily="18" charset="0"/>
                                <a:ea typeface="微软雅黑" panose="020B0503020204020204" pitchFamily="34" charset="-122"/>
                              </a:rPr>
                              <m:t>n</m:t>
                            </m:r>
                          </m:sub>
                        </m:sSub>
                      </m:sub>
                      <m:sup/>
                      <m:e>
                        <m:r>
                          <a:rPr lang="en-US" altLang="zh-CN" sz="2400" b="0" i="0" smtClean="0">
                            <a:solidFill>
                              <a:srgbClr val="D215FF"/>
                            </a:solidFill>
                            <a:latin typeface="Cambria Math" panose="02040503050406030204" pitchFamily="18" charset="0"/>
                            <a:ea typeface="微软雅黑" panose="020B0503020204020204" pitchFamily="34" charset="-122"/>
                          </a:rPr>
                          <m:t>(</m:t>
                        </m:r>
                        <m:nary>
                          <m:naryPr>
                            <m:chr m:val="∏"/>
                            <m:supHide m:val="on"/>
                            <m:ctrlPr>
                              <a:rPr lang="en-US" altLang="zh-CN" sz="2400" i="1" smtClean="0">
                                <a:solidFill>
                                  <a:srgbClr val="D215FF"/>
                                </a:solidFill>
                                <a:latin typeface="Cambria Math" panose="02040503050406030204" pitchFamily="18" charset="0"/>
                                <a:ea typeface="微软雅黑" panose="020B0503020204020204" pitchFamily="34" charset="-122"/>
                              </a:rPr>
                            </m:ctrlPr>
                          </m:naryPr>
                          <m:sub>
                            <m:sSub>
                              <m:sSubPr>
                                <m:ctrlPr>
                                  <a:rPr lang="en-US" altLang="zh-CN" sz="2400" i="1" smtClean="0">
                                    <a:solidFill>
                                      <a:srgbClr val="D215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D215FF"/>
                                    </a:solidFill>
                                    <a:latin typeface="Cambria Math" panose="02040503050406030204" pitchFamily="18" charset="0"/>
                                    <a:ea typeface="微软雅黑" panose="020B0503020204020204" pitchFamily="34" charset="-122"/>
                                  </a:rPr>
                                  <m:t>B</m:t>
                                </m:r>
                              </m:e>
                              <m:sub>
                                <m:r>
                                  <a:rPr lang="en-US" altLang="zh-CN" sz="2400" b="0" i="0" smtClean="0">
                                    <a:solidFill>
                                      <a:srgbClr val="D215FF"/>
                                    </a:solidFill>
                                    <a:latin typeface="Cambria Math" panose="02040503050406030204" pitchFamily="18" charset="0"/>
                                    <a:ea typeface="微软雅黑" panose="020B0503020204020204" pitchFamily="34" charset="-122"/>
                                  </a:rPr>
                                  <m:t>1</m:t>
                                </m:r>
                              </m:sub>
                            </m:sSub>
                            <m:r>
                              <m:rPr>
                                <m:brk m:alnAt="7"/>
                              </m:rPr>
                              <a:rPr lang="en-US" altLang="zh-CN" sz="2400" b="0" i="0" smtClean="0">
                                <a:solidFill>
                                  <a:srgbClr val="D215FF"/>
                                </a:solidFill>
                                <a:latin typeface="Cambria Math" panose="02040503050406030204" pitchFamily="18" charset="0"/>
                                <a:ea typeface="微软雅黑" panose="020B0503020204020204" pitchFamily="34" charset="-122"/>
                              </a:rPr>
                              <m:t>,</m:t>
                            </m:r>
                            <m:sSub>
                              <m:sSubPr>
                                <m:ctrlPr>
                                  <a:rPr lang="en-US" altLang="zh-CN" sz="2400" b="0" i="1" smtClean="0">
                                    <a:solidFill>
                                      <a:srgbClr val="D215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D215FF"/>
                                    </a:solidFill>
                                    <a:latin typeface="Cambria Math" panose="02040503050406030204" pitchFamily="18" charset="0"/>
                                    <a:ea typeface="微软雅黑" panose="020B0503020204020204" pitchFamily="34" charset="-122"/>
                                  </a:rPr>
                                  <m:t>B</m:t>
                                </m:r>
                              </m:e>
                              <m:sub>
                                <m:r>
                                  <a:rPr lang="en-US" altLang="zh-CN" sz="2400" b="0" i="0" smtClean="0">
                                    <a:solidFill>
                                      <a:srgbClr val="D215FF"/>
                                    </a:solidFill>
                                    <a:latin typeface="Cambria Math" panose="02040503050406030204" pitchFamily="18" charset="0"/>
                                    <a:ea typeface="微软雅黑" panose="020B0503020204020204" pitchFamily="34" charset="-122"/>
                                  </a:rPr>
                                  <m:t>2</m:t>
                                </m:r>
                              </m:sub>
                            </m:sSub>
                            <m:r>
                              <m:rPr>
                                <m:brk m:alnAt="7"/>
                              </m:rPr>
                              <a:rPr lang="en-US" altLang="zh-CN" sz="2400" b="0" i="0" smtClean="0">
                                <a:solidFill>
                                  <a:srgbClr val="D215FF"/>
                                </a:solidFill>
                                <a:latin typeface="Cambria Math" panose="02040503050406030204" pitchFamily="18" charset="0"/>
                                <a:ea typeface="微软雅黑" panose="020B0503020204020204" pitchFamily="34" charset="-122"/>
                              </a:rPr>
                              <m:t>,</m:t>
                            </m:r>
                            <m:r>
                              <a:rPr lang="en-US" altLang="zh-CN" sz="2400" b="0" i="0" smtClean="0">
                                <a:solidFill>
                                  <a:srgbClr val="D215FF"/>
                                </a:solidFill>
                                <a:latin typeface="Cambria Math" panose="02040503050406030204" pitchFamily="18" charset="0"/>
                                <a:ea typeface="微软雅黑" panose="020B0503020204020204" pitchFamily="34" charset="-122"/>
                              </a:rPr>
                              <m:t>…,</m:t>
                            </m:r>
                            <m:sSub>
                              <m:sSubPr>
                                <m:ctrlPr>
                                  <a:rPr lang="en-US" altLang="zh-CN" sz="2400" b="0" i="1" smtClean="0">
                                    <a:solidFill>
                                      <a:srgbClr val="D215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D215FF"/>
                                    </a:solidFill>
                                    <a:latin typeface="Cambria Math" panose="02040503050406030204" pitchFamily="18" charset="0"/>
                                    <a:ea typeface="微软雅黑" panose="020B0503020204020204" pitchFamily="34" charset="-122"/>
                                  </a:rPr>
                                  <m:t>B</m:t>
                                </m:r>
                              </m:e>
                              <m:sub>
                                <m:r>
                                  <m:rPr>
                                    <m:sty m:val="p"/>
                                  </m:rPr>
                                  <a:rPr lang="en-US" altLang="zh-CN" sz="2400" b="0" i="0" smtClean="0">
                                    <a:solidFill>
                                      <a:srgbClr val="D215FF"/>
                                    </a:solidFill>
                                    <a:latin typeface="Cambria Math" panose="02040503050406030204" pitchFamily="18" charset="0"/>
                                    <a:ea typeface="微软雅黑" panose="020B0503020204020204" pitchFamily="34" charset="-122"/>
                                  </a:rPr>
                                  <m:t>n</m:t>
                                </m:r>
                              </m:sub>
                            </m:sSub>
                          </m:sub>
                          <m:sup/>
                          <m:e>
                            <m:r>
                              <a:rPr lang="en-US" altLang="zh-CN" sz="2400" b="0" i="0" smtClean="0">
                                <a:solidFill>
                                  <a:srgbClr val="D215FF"/>
                                </a:solidFill>
                                <a:latin typeface="Cambria Math" panose="02040503050406030204" pitchFamily="18" charset="0"/>
                                <a:ea typeface="微软雅黑" panose="020B0503020204020204" pitchFamily="34" charset="-122"/>
                              </a:rPr>
                              <m:t>(</m:t>
                            </m:r>
                            <m:r>
                              <m:rPr>
                                <m:sty m:val="p"/>
                              </m:rPr>
                              <a:rPr lang="en-US" altLang="zh-CN" sz="2400" b="0" i="0" smtClean="0">
                                <a:solidFill>
                                  <a:srgbClr val="D215FF"/>
                                </a:solidFill>
                                <a:latin typeface="Cambria Math" panose="02040503050406030204" pitchFamily="18" charset="0"/>
                                <a:ea typeface="微软雅黑" panose="020B0503020204020204" pitchFamily="34" charset="-122"/>
                              </a:rPr>
                              <m:t>E</m:t>
                            </m:r>
                            <m:r>
                              <a:rPr lang="en-US" altLang="zh-CN" sz="2400" b="0" i="0" smtClean="0">
                                <a:solidFill>
                                  <a:srgbClr val="D215FF"/>
                                </a:solidFill>
                                <a:latin typeface="Cambria Math" panose="02040503050406030204" pitchFamily="18" charset="0"/>
                                <a:ea typeface="微软雅黑" panose="020B0503020204020204" pitchFamily="34" charset="-122"/>
                              </a:rPr>
                              <m:t>)</m:t>
                            </m:r>
                          </m:e>
                        </m:nary>
                        <m:r>
                          <a:rPr lang="en-US" altLang="zh-CN" sz="2400" b="0" i="0" smtClean="0">
                            <a:solidFill>
                              <a:srgbClr val="D215FF"/>
                            </a:solidFill>
                            <a:latin typeface="Cambria Math" panose="02040503050406030204" pitchFamily="18" charset="0"/>
                            <a:ea typeface="微软雅黑" panose="020B0503020204020204" pitchFamily="34" charset="-122"/>
                          </a:rPr>
                          <m:t>)</m:t>
                        </m:r>
                        <m:r>
                          <a:rPr lang="en-US" altLang="zh-CN" sz="2400" b="0" i="0" smtClean="0">
                            <a:solidFill>
                              <a:srgbClr val="D215FF"/>
                            </a:solidFill>
                            <a:latin typeface="Cambria Math" panose="02040503050406030204" pitchFamily="18" charset="0"/>
                            <a:ea typeface="Cambria Math" panose="02040503050406030204" pitchFamily="18" charset="0"/>
                          </a:rPr>
                          <m:t>≡</m:t>
                        </m:r>
                        <m:nary>
                          <m:naryPr>
                            <m:chr m:val="∏"/>
                            <m:supHide m:val="on"/>
                            <m:ctrlPr>
                              <a:rPr lang="en-US" altLang="zh-CN" sz="2400" b="0" i="1" smtClean="0">
                                <a:solidFill>
                                  <a:srgbClr val="D215FF"/>
                                </a:solidFill>
                                <a:latin typeface="Cambria Math" panose="02040503050406030204" pitchFamily="18" charset="0"/>
                                <a:ea typeface="Cambria Math" panose="02040503050406030204" pitchFamily="18" charset="0"/>
                              </a:rPr>
                            </m:ctrlPr>
                          </m:naryPr>
                          <m:sub>
                            <m:sSub>
                              <m:sSubPr>
                                <m:ctrlPr>
                                  <a:rPr lang="en-US" altLang="zh-CN" sz="2400" b="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A</m:t>
                                </m:r>
                              </m:e>
                              <m:sub>
                                <m:r>
                                  <a:rPr lang="en-US" altLang="zh-CN" sz="2400" b="0" i="0" smtClean="0">
                                    <a:solidFill>
                                      <a:srgbClr val="D215FF"/>
                                    </a:solidFill>
                                    <a:latin typeface="Cambria Math" panose="02040503050406030204" pitchFamily="18" charset="0"/>
                                    <a:ea typeface="Cambria Math" panose="02040503050406030204" pitchFamily="18" charset="0"/>
                                  </a:rPr>
                                  <m:t>1</m:t>
                                </m:r>
                              </m:sub>
                            </m:sSub>
                            <m:r>
                              <m:rPr>
                                <m:brk m:alnAt="7"/>
                              </m:rP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b="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A</m:t>
                                </m:r>
                              </m:e>
                              <m:sub>
                                <m:r>
                                  <a:rPr lang="en-US" altLang="zh-CN" sz="2400" b="0" i="0" smtClean="0">
                                    <a:solidFill>
                                      <a:srgbClr val="D215FF"/>
                                    </a:solidFill>
                                    <a:latin typeface="Cambria Math" panose="02040503050406030204" pitchFamily="18" charset="0"/>
                                    <a:ea typeface="Cambria Math" panose="02040503050406030204" pitchFamily="18" charset="0"/>
                                  </a:rPr>
                                  <m:t>2</m:t>
                                </m:r>
                              </m:sub>
                            </m:sSub>
                            <m:r>
                              <m:rPr>
                                <m:brk m:alnAt="7"/>
                              </m:rPr>
                              <a:rPr lang="en-US" altLang="zh-CN" sz="2400" b="0" i="0" smtClean="0">
                                <a:solidFill>
                                  <a:srgbClr val="D215FF"/>
                                </a:solidFill>
                                <a:latin typeface="Cambria Math" panose="02040503050406030204" pitchFamily="18" charset="0"/>
                                <a:ea typeface="Cambria Math" panose="02040503050406030204" pitchFamily="18" charset="0"/>
                              </a:rPr>
                              <m:t>,</m:t>
                            </m:r>
                            <m:r>
                              <a:rPr lang="en-US" altLang="zh-CN" sz="2400" b="0" i="0" smtClean="0">
                                <a:solidFill>
                                  <a:srgbClr val="D215FF"/>
                                </a:solidFill>
                                <a:latin typeface="Cambria Math" panose="02040503050406030204" pitchFamily="18" charset="0"/>
                                <a:ea typeface="Cambria Math" panose="02040503050406030204" pitchFamily="18" charset="0"/>
                              </a:rPr>
                              <m:t>…,</m:t>
                            </m:r>
                            <m:sSub>
                              <m:sSubPr>
                                <m:ctrlPr>
                                  <a:rPr lang="en-US" altLang="zh-CN" sz="2400" b="0" i="1" smtClean="0">
                                    <a:solidFill>
                                      <a:srgbClr val="D215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D215FF"/>
                                    </a:solidFill>
                                    <a:latin typeface="Cambria Math" panose="02040503050406030204" pitchFamily="18" charset="0"/>
                                    <a:ea typeface="Cambria Math" panose="02040503050406030204" pitchFamily="18" charset="0"/>
                                  </a:rPr>
                                  <m:t>A</m:t>
                                </m:r>
                              </m:e>
                              <m:sub>
                                <m:r>
                                  <m:rPr>
                                    <m:sty m:val="p"/>
                                  </m:rPr>
                                  <a:rPr lang="en-US" altLang="zh-CN" sz="2400" b="0" i="0" smtClean="0">
                                    <a:solidFill>
                                      <a:srgbClr val="D215FF"/>
                                    </a:solidFill>
                                    <a:latin typeface="Cambria Math" panose="02040503050406030204" pitchFamily="18" charset="0"/>
                                    <a:ea typeface="Cambria Math" panose="02040503050406030204" pitchFamily="18" charset="0"/>
                                  </a:rPr>
                                  <m:t>n</m:t>
                                </m:r>
                              </m:sub>
                            </m:sSub>
                          </m:sub>
                          <m:sup/>
                          <m:e>
                            <m:r>
                              <a:rPr lang="en-US" altLang="zh-CN" sz="2400" b="0" i="0" smtClean="0">
                                <a:solidFill>
                                  <a:srgbClr val="D215FF"/>
                                </a:solidFill>
                                <a:latin typeface="Cambria Math" panose="02040503050406030204" pitchFamily="18" charset="0"/>
                                <a:ea typeface="Cambria Math" panose="02040503050406030204" pitchFamily="18" charset="0"/>
                              </a:rPr>
                              <m:t>(</m:t>
                            </m:r>
                            <m:r>
                              <m:rPr>
                                <m:sty m:val="p"/>
                              </m:rPr>
                              <a:rPr lang="en-US" altLang="zh-CN" sz="2400" b="0" i="0" smtClean="0">
                                <a:solidFill>
                                  <a:srgbClr val="D215FF"/>
                                </a:solidFill>
                                <a:latin typeface="Cambria Math" panose="02040503050406030204" pitchFamily="18" charset="0"/>
                                <a:ea typeface="Cambria Math" panose="02040503050406030204" pitchFamily="18" charset="0"/>
                              </a:rPr>
                              <m:t>E</m:t>
                            </m:r>
                            <m:r>
                              <a:rPr lang="en-US" altLang="zh-CN" sz="2400" b="0" i="0" smtClean="0">
                                <a:solidFill>
                                  <a:srgbClr val="D215FF"/>
                                </a:solidFill>
                                <a:latin typeface="Cambria Math" panose="02040503050406030204" pitchFamily="18" charset="0"/>
                                <a:ea typeface="Cambria Math" panose="02040503050406030204" pitchFamily="18" charset="0"/>
                              </a:rPr>
                              <m:t>)</m:t>
                            </m:r>
                          </m:e>
                        </m:nary>
                      </m:e>
                    </m:nary>
                  </m:oMath>
                </a14:m>
                <a:endParaRPr lang="zh-CN" altLang="en-US" sz="2400" dirty="0">
                  <a:solidFill>
                    <a:srgbClr val="2121FF"/>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4</a:t>
                </a:r>
                <a:r>
                  <a:rPr lang="en-US" altLang="zh-CN" sz="2400" dirty="0" smtClean="0">
                    <a:solidFill>
                      <a:srgbClr val="FF00FF"/>
                    </a:solidFill>
                    <a:latin typeface="微软雅黑" panose="020B0503020204020204" pitchFamily="34" charset="-122"/>
                    <a:ea typeface="微软雅黑" panose="020B0503020204020204" pitchFamily="34" charset="-122"/>
                  </a:rPr>
                  <a:t>. </a:t>
                </a:r>
                <a:r>
                  <a:rPr lang="zh-CN" altLang="en-US" sz="2400" dirty="0" smtClean="0">
                    <a:solidFill>
                      <a:srgbClr val="FF00FF"/>
                    </a:solidFill>
                    <a:latin typeface="微软雅黑" panose="020B0503020204020204" pitchFamily="34" charset="-122"/>
                    <a:ea typeface="微软雅黑" panose="020B0503020204020204" pitchFamily="34" charset="-122"/>
                  </a:rPr>
                  <a:t>选择</a:t>
                </a:r>
                <a:r>
                  <a:rPr lang="zh-CN" altLang="en-US" sz="2400" dirty="0">
                    <a:solidFill>
                      <a:srgbClr val="FF00FF"/>
                    </a:solidFill>
                    <a:latin typeface="微软雅黑" panose="020B0503020204020204" pitchFamily="34" charset="-122"/>
                    <a:ea typeface="微软雅黑" panose="020B0503020204020204" pitchFamily="34" charset="-122"/>
                  </a:rPr>
                  <a:t>运算串接的等价公式。</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E</a:t>
                </a:r>
                <a:r>
                  <a:rPr lang="zh-CN" altLang="en-US" sz="2400" dirty="0">
                    <a:solidFill>
                      <a:srgbClr val="2121FF"/>
                    </a:solidFill>
                    <a:latin typeface="微软雅黑" panose="020B0503020204020204" pitchFamily="34" charset="-122"/>
                    <a:ea typeface="微软雅黑" panose="020B0503020204020204" pitchFamily="34" charset="-122"/>
                  </a:rPr>
                  <a:t>是一个关系代数表达式，</a:t>
                </a:r>
                <a:r>
                  <a:rPr lang="en-US" altLang="zh-CN" sz="2400" dirty="0">
                    <a:solidFill>
                      <a:srgbClr val="2121FF"/>
                    </a:solidFill>
                    <a:latin typeface="微软雅黑" panose="020B0503020204020204" pitchFamily="34" charset="-122"/>
                    <a:ea typeface="微软雅黑" panose="020B0503020204020204" pitchFamily="34" charset="-122"/>
                  </a:rPr>
                  <a:t>F1</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F2</a:t>
                </a:r>
                <a:r>
                  <a:rPr lang="zh-CN" altLang="en-US" sz="2400" dirty="0">
                    <a:solidFill>
                      <a:srgbClr val="2121FF"/>
                    </a:solidFill>
                    <a:latin typeface="微软雅黑" panose="020B0503020204020204" pitchFamily="34" charset="-122"/>
                    <a:ea typeface="微软雅黑" panose="020B0503020204020204" pitchFamily="34" charset="-122"/>
                  </a:rPr>
                  <a:t>是选择运算的条件。</a:t>
                </a:r>
                <a:r>
                  <a:rPr lang="en-US" altLang="zh-CN" sz="2400" dirty="0">
                    <a:solidFill>
                      <a:srgbClr val="2121FF"/>
                    </a:solidFill>
                    <a:latin typeface="微软雅黑" panose="020B0503020204020204" pitchFamily="34" charset="-122"/>
                    <a:ea typeface="微软雅黑" panose="020B0503020204020204" pitchFamily="34" charset="-122"/>
                  </a:rPr>
                  <a:t>B1，B2,…,</a:t>
                </a:r>
                <a:r>
                  <a:rPr lang="en-US" altLang="zh-CN" sz="2400" dirty="0" err="1">
                    <a:solidFill>
                      <a:srgbClr val="2121FF"/>
                    </a:solidFill>
                    <a:latin typeface="微软雅黑" panose="020B0503020204020204" pitchFamily="34" charset="-122"/>
                    <a:ea typeface="微软雅黑" panose="020B0503020204020204" pitchFamily="34" charset="-122"/>
                  </a:rPr>
                  <a:t>Bm</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2121FF"/>
                    </a:solidFill>
                    <a:latin typeface="微软雅黑" panose="020B0503020204020204" pitchFamily="34" charset="-122"/>
                    <a:ea typeface="微软雅黑" panose="020B0503020204020204" pitchFamily="34" charset="-122"/>
                  </a:rPr>
                  <a:t>E</a:t>
                </a:r>
                <a:r>
                  <a:rPr lang="zh-CN" altLang="en-US" sz="2400" dirty="0">
                    <a:solidFill>
                      <a:srgbClr val="2121FF"/>
                    </a:solidFill>
                    <a:latin typeface="微软雅黑" panose="020B0503020204020204" pitchFamily="34" charset="-122"/>
                    <a:ea typeface="微软雅黑" panose="020B0503020204020204" pitchFamily="34" charset="-122"/>
                  </a:rPr>
                  <a:t>中的某些属性名， </a:t>
                </a:r>
                <a:r>
                  <a:rPr lang="en-US" altLang="zh-CN" sz="2400" dirty="0">
                    <a:solidFill>
                      <a:srgbClr val="2121FF"/>
                    </a:solidFill>
                    <a:latin typeface="微软雅黑" panose="020B0503020204020204" pitchFamily="34" charset="-122"/>
                    <a:ea typeface="微软雅黑" panose="020B0503020204020204" pitchFamily="34" charset="-122"/>
                  </a:rPr>
                  <a:t>Ai</a:t>
                </a:r>
                <a:r>
                  <a:rPr lang="en-US" altLang="zh-CN" sz="2400" dirty="0">
                    <a:solidFill>
                      <a:srgbClr val="2121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2121FF"/>
                    </a:solidFill>
                    <a:latin typeface="微软雅黑" panose="020B0503020204020204" pitchFamily="34" charset="-122"/>
                    <a:ea typeface="微软雅黑" panose="020B0503020204020204" pitchFamily="34" charset="-122"/>
                  </a:rPr>
                  <a:t>{B1, B2,…, </a:t>
                </a:r>
                <a:r>
                  <a:rPr lang="en-US" altLang="zh-CN" sz="2400" dirty="0" err="1">
                    <a:solidFill>
                      <a:srgbClr val="2121FF"/>
                    </a:solidFill>
                    <a:latin typeface="微软雅黑" panose="020B0503020204020204" pitchFamily="34" charset="-122"/>
                    <a:ea typeface="微软雅黑" panose="020B0503020204020204" pitchFamily="34" charset="-122"/>
                  </a:rPr>
                  <a:t>Bm</a:t>
                </a:r>
                <a:r>
                  <a:rPr lang="en-US" altLang="zh-CN" sz="2400" dirty="0">
                    <a:solidFill>
                      <a:srgbClr val="2121FF"/>
                    </a:solidFill>
                    <a:latin typeface="微软雅黑" panose="020B0503020204020204" pitchFamily="34" charset="-122"/>
                    <a:ea typeface="微软雅黑" panose="020B0503020204020204" pitchFamily="34" charset="-122"/>
                  </a:rPr>
                  <a:t>} (</a:t>
                </a:r>
                <a:r>
                  <a:rPr lang="en-US" altLang="zh-CN" sz="2400" dirty="0" err="1">
                    <a:solidFill>
                      <a:srgbClr val="2121FF"/>
                    </a:solidFill>
                    <a:latin typeface="微软雅黑" panose="020B0503020204020204" pitchFamily="34" charset="-122"/>
                    <a:ea typeface="微软雅黑" panose="020B0503020204020204" pitchFamily="34" charset="-122"/>
                  </a:rPr>
                  <a:t>i</a:t>
                </a:r>
                <a:r>
                  <a:rPr lang="en-US" altLang="zh-CN" sz="2400" dirty="0">
                    <a:solidFill>
                      <a:srgbClr val="2121FF"/>
                    </a:solidFill>
                    <a:latin typeface="微软雅黑" panose="020B0503020204020204" pitchFamily="34" charset="-122"/>
                    <a:ea typeface="微软雅黑" panose="020B0503020204020204" pitchFamily="34" charset="-122"/>
                  </a:rPr>
                  <a:t>=1, 2,…, n)，</a:t>
                </a:r>
                <a:r>
                  <a:rPr lang="zh-CN" altLang="en-US" sz="2400" dirty="0">
                    <a:solidFill>
                      <a:srgbClr val="2121FF"/>
                    </a:solidFill>
                    <a:latin typeface="微软雅黑" panose="020B0503020204020204" pitchFamily="34" charset="-122"/>
                    <a:ea typeface="微软雅黑" panose="020B0503020204020204" pitchFamily="34" charset="-122"/>
                  </a:rPr>
                  <a:t>则以下等价公式成立</a:t>
                </a:r>
                <a:r>
                  <a:rPr lang="zh-CN" altLang="en-US" sz="2400" dirty="0" smtClean="0">
                    <a:solidFill>
                      <a:srgbClr val="2121FF"/>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m:rPr>
                            <m:sty m:val="p"/>
                          </m:rPr>
                          <a:rPr lang="zh-CN" altLang="en-US" sz="2400" i="0" smtClean="0">
                            <a:solidFill>
                              <a:srgbClr val="FF00FF"/>
                            </a:solidFill>
                            <a:latin typeface="Cambria Math" panose="02040503050406030204" pitchFamily="18" charset="0"/>
                            <a:ea typeface="微软雅黑" panose="020B0503020204020204" pitchFamily="34" charset="-122"/>
                          </a:rPr>
                          <m:t>σ</m:t>
                        </m:r>
                      </m:e>
                      <m:sub>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FF00FF"/>
                                </a:solidFill>
                                <a:latin typeface="Cambria Math" panose="02040503050406030204" pitchFamily="18" charset="0"/>
                                <a:ea typeface="微软雅黑" panose="020B0503020204020204" pitchFamily="34" charset="-122"/>
                              </a:rPr>
                              <m:t>F</m:t>
                            </m:r>
                          </m:e>
                          <m:sub>
                            <m:r>
                              <a:rPr lang="en-US" altLang="zh-CN" sz="2400" b="0" i="0" smtClean="0">
                                <a:solidFill>
                                  <a:srgbClr val="FF00FF"/>
                                </a:solidFill>
                                <a:latin typeface="Cambria Math" panose="02040503050406030204" pitchFamily="18" charset="0"/>
                                <a:ea typeface="微软雅黑" panose="020B0503020204020204" pitchFamily="34" charset="-122"/>
                              </a:rPr>
                              <m:t>1</m:t>
                            </m:r>
                          </m:sub>
                        </m:sSub>
                      </m:sub>
                    </m:sSub>
                    <m:r>
                      <a:rPr lang="en-US" altLang="zh-CN" sz="2400" b="0" i="0" smtClean="0">
                        <a:solidFill>
                          <a:srgbClr val="FF00FF"/>
                        </a:solidFill>
                        <a:latin typeface="Cambria Math" panose="02040503050406030204" pitchFamily="18" charset="0"/>
                        <a:ea typeface="微软雅黑" panose="020B0503020204020204" pitchFamily="34" charset="-122"/>
                      </a:rPr>
                      <m:t>(</m:t>
                    </m:r>
                    <m:sSub>
                      <m:sSubPr>
                        <m:ctrlPr>
                          <a:rPr lang="en-US" altLang="zh-CN" sz="2400" b="0" i="1" smtClean="0">
                            <a:solidFill>
                              <a:srgbClr val="FF00FF"/>
                            </a:solidFill>
                            <a:latin typeface="Cambria Math" panose="02040503050406030204" pitchFamily="18" charset="0"/>
                            <a:ea typeface="微软雅黑" panose="020B0503020204020204" pitchFamily="34" charset="-122"/>
                          </a:rPr>
                        </m:ctrlPr>
                      </m:sSubPr>
                      <m:e>
                        <m:r>
                          <m:rPr>
                            <m:sty m:val="p"/>
                          </m:rPr>
                          <a:rPr lang="zh-CN" altLang="en-US" sz="2400" b="0" i="0" smtClean="0">
                            <a:solidFill>
                              <a:srgbClr val="FF00FF"/>
                            </a:solidFill>
                            <a:latin typeface="Cambria Math" panose="02040503050406030204" pitchFamily="18" charset="0"/>
                            <a:ea typeface="微软雅黑" panose="020B0503020204020204" pitchFamily="34" charset="-122"/>
                          </a:rPr>
                          <m:t>σ</m:t>
                        </m:r>
                      </m:e>
                      <m:sub>
                        <m:sSub>
                          <m:sSubPr>
                            <m:ctrlPr>
                              <a:rPr lang="en-US" altLang="zh-CN" sz="2400" b="0" i="1" smtClean="0">
                                <a:solidFill>
                                  <a:srgbClr val="FF00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FF00FF"/>
                                </a:solidFill>
                                <a:latin typeface="Cambria Math" panose="02040503050406030204" pitchFamily="18" charset="0"/>
                                <a:ea typeface="微软雅黑" panose="020B0503020204020204" pitchFamily="34" charset="-122"/>
                              </a:rPr>
                              <m:t>F</m:t>
                            </m:r>
                          </m:e>
                          <m:sub>
                            <m:r>
                              <a:rPr lang="en-US" altLang="zh-CN" sz="2400" b="0" i="0" smtClean="0">
                                <a:solidFill>
                                  <a:srgbClr val="FF00FF"/>
                                </a:solidFill>
                                <a:latin typeface="Cambria Math" panose="02040503050406030204" pitchFamily="18" charset="0"/>
                                <a:ea typeface="微软雅黑" panose="020B0503020204020204" pitchFamily="34" charset="-122"/>
                              </a:rPr>
                              <m:t>2</m:t>
                            </m:r>
                          </m:sub>
                        </m:sSub>
                      </m:sub>
                    </m:sSub>
                    <m:r>
                      <a:rPr lang="en-US" altLang="zh-CN" sz="2400" b="0" i="0" smtClean="0">
                        <a:solidFill>
                          <a:srgbClr val="FF00FF"/>
                        </a:solidFill>
                        <a:latin typeface="Cambria Math" panose="02040503050406030204" pitchFamily="18" charset="0"/>
                        <a:ea typeface="微软雅黑" panose="020B0503020204020204" pitchFamily="34" charset="-122"/>
                      </a:rPr>
                      <m:t>(</m:t>
                    </m:r>
                    <m:r>
                      <m:rPr>
                        <m:sty m:val="p"/>
                      </m:rPr>
                      <a:rPr lang="en-US" altLang="zh-CN" sz="2400" b="0" i="0" smtClean="0">
                        <a:solidFill>
                          <a:srgbClr val="FF00FF"/>
                        </a:solidFill>
                        <a:latin typeface="Cambria Math" panose="02040503050406030204" pitchFamily="18" charset="0"/>
                        <a:ea typeface="微软雅黑" panose="020B0503020204020204" pitchFamily="34" charset="-122"/>
                      </a:rPr>
                      <m:t>E</m:t>
                    </m:r>
                    <m:r>
                      <a:rPr lang="en-US" altLang="zh-CN" sz="2400" b="0" i="0" smtClean="0">
                        <a:solidFill>
                          <a:srgbClr val="FF00FF"/>
                        </a:solidFill>
                        <a:latin typeface="Cambria Math" panose="02040503050406030204" pitchFamily="18" charset="0"/>
                        <a:ea typeface="微软雅黑" panose="020B0503020204020204" pitchFamily="34" charset="-122"/>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m:rPr>
                            <m:sty m:val="p"/>
                          </m:rPr>
                          <a:rPr lang="zh-CN" altLang="en-US" sz="2400" b="0" i="0" smtClean="0">
                            <a:solidFill>
                              <a:srgbClr val="FF00FF"/>
                            </a:solidFill>
                            <a:latin typeface="Cambria Math" panose="02040503050406030204" pitchFamily="18" charset="0"/>
                            <a:ea typeface="Cambria Math" panose="02040503050406030204" pitchFamily="18" charset="0"/>
                          </a:rPr>
                          <m:t>σ</m:t>
                        </m:r>
                      </m:e>
                      <m:sub>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FF00FF"/>
                                </a:solidFill>
                                <a:latin typeface="Cambria Math" panose="02040503050406030204" pitchFamily="18" charset="0"/>
                                <a:ea typeface="Cambria Math" panose="02040503050406030204" pitchFamily="18" charset="0"/>
                              </a:rPr>
                              <m:t>F</m:t>
                            </m:r>
                          </m:e>
                          <m:sub>
                            <m:r>
                              <a:rPr lang="en-US" altLang="zh-CN" sz="2400" b="0" i="0" smtClean="0">
                                <a:solidFill>
                                  <a:srgbClr val="FF00FF"/>
                                </a:solidFill>
                                <a:latin typeface="Cambria Math" panose="02040503050406030204" pitchFamily="18" charset="0"/>
                                <a:ea typeface="Cambria Math" panose="02040503050406030204" pitchFamily="18" charset="0"/>
                              </a:rPr>
                              <m:t>1</m:t>
                            </m:r>
                          </m:sub>
                        </m:sSub>
                        <m:r>
                          <a:rPr lang="en-US" altLang="zh-CN" sz="2400" b="0" i="0"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FF00FF"/>
                                </a:solidFill>
                                <a:latin typeface="Cambria Math" panose="02040503050406030204" pitchFamily="18" charset="0"/>
                                <a:ea typeface="Cambria Math" panose="02040503050406030204" pitchFamily="18" charset="0"/>
                              </a:rPr>
                              <m:t>F</m:t>
                            </m:r>
                          </m:e>
                          <m:sub>
                            <m:r>
                              <a:rPr lang="en-US" altLang="zh-CN" sz="2400" b="0" i="0" smtClean="0">
                                <a:solidFill>
                                  <a:srgbClr val="FF00FF"/>
                                </a:solidFill>
                                <a:latin typeface="Cambria Math" panose="02040503050406030204" pitchFamily="18" charset="0"/>
                                <a:ea typeface="Cambria Math" panose="02040503050406030204" pitchFamily="18" charset="0"/>
                              </a:rPr>
                              <m:t>2</m:t>
                            </m:r>
                          </m:sub>
                        </m:sSub>
                      </m:sub>
                    </m:sSub>
                    <m:r>
                      <a:rPr lang="en-US" altLang="zh-CN" sz="2400" b="0" i="0" smtClean="0">
                        <a:solidFill>
                          <a:srgbClr val="FF00FF"/>
                        </a:solidFill>
                        <a:latin typeface="Cambria Math" panose="02040503050406030204" pitchFamily="18" charset="0"/>
                        <a:ea typeface="Cambria Math" panose="02040503050406030204" pitchFamily="18" charset="0"/>
                      </a:rPr>
                      <m:t>(</m:t>
                    </m:r>
                    <m:r>
                      <m:rPr>
                        <m:sty m:val="p"/>
                      </m:rPr>
                      <a:rPr lang="en-US" altLang="zh-CN" sz="2400" b="0" i="0" smtClean="0">
                        <a:solidFill>
                          <a:srgbClr val="FF00FF"/>
                        </a:solidFill>
                        <a:latin typeface="Cambria Math" panose="02040503050406030204" pitchFamily="18" charset="0"/>
                        <a:ea typeface="Cambria Math" panose="02040503050406030204" pitchFamily="18" charset="0"/>
                      </a:rPr>
                      <m:t>E</m:t>
                    </m:r>
                    <m:r>
                      <a:rPr lang="en-US" altLang="zh-CN" sz="2400" b="0" i="0" smtClean="0">
                        <a:solidFill>
                          <a:srgbClr val="FF00FF"/>
                        </a:solidFill>
                        <a:latin typeface="Cambria Math" panose="02040503050406030204" pitchFamily="18" charset="0"/>
                        <a:ea typeface="Cambria Math" panose="02040503050406030204" pitchFamily="18" charset="0"/>
                      </a:rPr>
                      <m:t>)</m:t>
                    </m:r>
                  </m:oMath>
                </a14:m>
                <a:endParaRPr lang="zh-CN" altLang="en-US" sz="2400" dirty="0">
                  <a:solidFill>
                    <a:srgbClr val="FF00FF"/>
                  </a:solidFill>
                  <a:latin typeface="微软雅黑" panose="020B0503020204020204" pitchFamily="34" charset="-122"/>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1193074" y="0"/>
                <a:ext cx="9971314" cy="6873228"/>
              </a:xfrm>
              <a:prstGeom prst="rect">
                <a:avLst/>
              </a:prstGeom>
              <a:blipFill rotWithShape="0">
                <a:blip r:embed="rId2"/>
                <a:stretch>
                  <a:fillRect l="-979" r="-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54845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1132114" y="375317"/>
                <a:ext cx="10145486" cy="5791073"/>
              </a:xfrm>
              <a:prstGeom prst="rect">
                <a:avLst/>
              </a:prstGeom>
            </p:spPr>
            <p:txBody>
              <a:bodyPr wrap="square">
                <a:spAutoFit/>
              </a:bodyPr>
              <a:lstStyle/>
              <a:p>
                <a:pPr>
                  <a:lnSpc>
                    <a:spcPct val="150000"/>
                  </a:lnSpc>
                </a:pPr>
                <a:r>
                  <a:rPr lang="zh-CN" altLang="en-US" sz="2400" dirty="0" smtClean="0">
                    <a:solidFill>
                      <a:srgbClr val="FF00FF"/>
                    </a:solidFill>
                    <a:latin typeface="微软雅黑" panose="020B0503020204020204" pitchFamily="34" charset="-122"/>
                    <a:ea typeface="微软雅黑" panose="020B0503020204020204" pitchFamily="34" charset="-122"/>
                  </a:rPr>
                  <a:t>5</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选择运算与投影运算交换的等价公式</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F</a:t>
                </a:r>
                <a:r>
                  <a:rPr lang="zh-CN" altLang="en-US" sz="2400" dirty="0">
                    <a:solidFill>
                      <a:srgbClr val="2121FF"/>
                    </a:solidFill>
                    <a:latin typeface="微软雅黑" panose="020B0503020204020204" pitchFamily="34" charset="-122"/>
                    <a:ea typeface="微软雅黑" panose="020B0503020204020204" pitchFamily="34" charset="-122"/>
                  </a:rPr>
                  <a:t>是只涉及</a:t>
                </a:r>
                <a:r>
                  <a:rPr lang="en-US" altLang="zh-CN" sz="2400" dirty="0">
                    <a:solidFill>
                      <a:srgbClr val="2121FF"/>
                    </a:solidFill>
                    <a:latin typeface="微软雅黑" panose="020B0503020204020204" pitchFamily="34" charset="-122"/>
                    <a:ea typeface="微软雅黑" panose="020B0503020204020204" pitchFamily="34" charset="-122"/>
                  </a:rPr>
                  <a:t>A</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，A</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a:t>
                </a:r>
                <a:r>
                  <a:rPr lang="en-US" altLang="zh-CN" sz="2400" i="1" baseline="-250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属性，则以下等价公式</a:t>
                </a:r>
                <a:r>
                  <a:rPr lang="zh-CN" altLang="en-US" sz="2400" dirty="0" smtClean="0">
                    <a:solidFill>
                      <a:srgbClr val="2121FF"/>
                    </a:solidFill>
                    <a:latin typeface="微软雅黑" panose="020B0503020204020204" pitchFamily="34" charset="-122"/>
                    <a:ea typeface="微软雅黑" panose="020B0503020204020204" pitchFamily="34" charset="-122"/>
                  </a:rPr>
                  <a:t>成立：</a:t>
                </a:r>
                <a14:m>
                  <m:oMath xmlns:m="http://schemas.openxmlformats.org/officeDocument/2006/math">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m:rPr>
                            <m:sty m:val="p"/>
                          </m:rPr>
                          <a:rPr lang="zh-CN" altLang="en-US" sz="2400" b="0" i="0" smtClean="0">
                            <a:solidFill>
                              <a:srgbClr val="FF00FF"/>
                            </a:solidFill>
                            <a:latin typeface="Cambria Math" panose="02040503050406030204" pitchFamily="18" charset="0"/>
                            <a:ea typeface="微软雅黑" panose="020B0503020204020204" pitchFamily="34" charset="-122"/>
                          </a:rPr>
                          <m:t>σ</m:t>
                        </m:r>
                      </m:e>
                      <m:sub>
                        <m:r>
                          <m:rPr>
                            <m:sty m:val="p"/>
                          </m:rPr>
                          <a:rPr lang="en-US" altLang="zh-CN" sz="2400" b="0" i="0" smtClean="0">
                            <a:solidFill>
                              <a:srgbClr val="FF00FF"/>
                            </a:solidFill>
                            <a:latin typeface="Cambria Math" panose="02040503050406030204" pitchFamily="18" charset="0"/>
                            <a:ea typeface="微软雅黑" panose="020B0503020204020204" pitchFamily="34" charset="-122"/>
                          </a:rPr>
                          <m:t>F</m:t>
                        </m:r>
                      </m:sub>
                    </m:sSub>
                    <m:r>
                      <a:rPr lang="en-US" altLang="zh-CN" sz="2400" b="0" i="0" smtClean="0">
                        <a:solidFill>
                          <a:srgbClr val="FF00FF"/>
                        </a:solidFill>
                        <a:latin typeface="Cambria Math" panose="02040503050406030204" pitchFamily="18" charset="0"/>
                        <a:ea typeface="微软雅黑" panose="020B0503020204020204" pitchFamily="34" charset="-122"/>
                      </a:rPr>
                      <m:t>(</m:t>
                    </m:r>
                    <m:nary>
                      <m:naryPr>
                        <m:chr m:val="∏"/>
                        <m:limLoc m:val="subSup"/>
                        <m:supHide m:val="on"/>
                        <m:ctrlPr>
                          <a:rPr lang="en-US" altLang="zh-CN" sz="2400" i="1" smtClean="0">
                            <a:solidFill>
                              <a:srgbClr val="FF00FF"/>
                            </a:solidFill>
                            <a:latin typeface="Cambria Math" panose="02040503050406030204" pitchFamily="18" charset="0"/>
                            <a:ea typeface="微软雅黑" panose="020B0503020204020204" pitchFamily="34" charset="-122"/>
                          </a:rPr>
                        </m:ctrlPr>
                      </m:naryPr>
                      <m:sub>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FF00FF"/>
                                </a:solidFill>
                                <a:latin typeface="Cambria Math" panose="02040503050406030204" pitchFamily="18" charset="0"/>
                                <a:ea typeface="微软雅黑" panose="020B0503020204020204" pitchFamily="34" charset="-122"/>
                              </a:rPr>
                              <m:t>A</m:t>
                            </m:r>
                          </m:e>
                          <m:sub>
                            <m:r>
                              <a:rPr lang="en-US" altLang="zh-CN" sz="2400" b="0" i="0" smtClean="0">
                                <a:solidFill>
                                  <a:srgbClr val="FF00FF"/>
                                </a:solidFill>
                                <a:latin typeface="Cambria Math" panose="02040503050406030204" pitchFamily="18" charset="0"/>
                                <a:ea typeface="微软雅黑" panose="020B0503020204020204" pitchFamily="34" charset="-122"/>
                              </a:rPr>
                              <m:t>1</m:t>
                            </m:r>
                          </m:sub>
                        </m:sSub>
                        <m:r>
                          <m:rPr>
                            <m:brk m:alnAt="9"/>
                          </m:rPr>
                          <a:rPr lang="en-US" altLang="zh-CN" sz="2400" b="0" i="0" smtClean="0">
                            <a:solidFill>
                              <a:srgbClr val="FF00FF"/>
                            </a:solidFill>
                            <a:latin typeface="Cambria Math" panose="02040503050406030204" pitchFamily="18" charset="0"/>
                            <a:ea typeface="微软雅黑" panose="020B0503020204020204" pitchFamily="34" charset="-122"/>
                          </a:rPr>
                          <m:t>,</m:t>
                        </m:r>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FF00FF"/>
                                </a:solidFill>
                                <a:latin typeface="Cambria Math" panose="02040503050406030204" pitchFamily="18" charset="0"/>
                                <a:ea typeface="微软雅黑" panose="020B0503020204020204" pitchFamily="34" charset="-122"/>
                              </a:rPr>
                              <m:t>A</m:t>
                            </m:r>
                          </m:e>
                          <m:sub>
                            <m:r>
                              <a:rPr lang="en-US" altLang="zh-CN" sz="2400" b="0" i="0" smtClean="0">
                                <a:solidFill>
                                  <a:srgbClr val="FF00FF"/>
                                </a:solidFill>
                                <a:latin typeface="Cambria Math" panose="02040503050406030204" pitchFamily="18" charset="0"/>
                                <a:ea typeface="微软雅黑" panose="020B0503020204020204" pitchFamily="34" charset="-122"/>
                              </a:rPr>
                              <m:t>2</m:t>
                            </m:r>
                          </m:sub>
                        </m:sSub>
                        <m:r>
                          <m:rPr>
                            <m:brk m:alnAt="9"/>
                          </m:rPr>
                          <a:rPr lang="en-US" altLang="zh-CN" sz="2400" b="0" i="0" smtClean="0">
                            <a:solidFill>
                              <a:srgbClr val="FF00FF"/>
                            </a:solidFill>
                            <a:latin typeface="Cambria Math" panose="02040503050406030204" pitchFamily="18" charset="0"/>
                            <a:ea typeface="微软雅黑" panose="020B0503020204020204" pitchFamily="34" charset="-122"/>
                          </a:rPr>
                          <m:t>,</m:t>
                        </m:r>
                        <m:r>
                          <a:rPr lang="en-US" altLang="zh-CN" sz="2400" b="0" i="0" smtClean="0">
                            <a:solidFill>
                              <a:srgbClr val="FF00FF"/>
                            </a:solidFill>
                            <a:latin typeface="Cambria Math" panose="02040503050406030204" pitchFamily="18" charset="0"/>
                            <a:ea typeface="微软雅黑" panose="020B0503020204020204" pitchFamily="34" charset="-122"/>
                          </a:rPr>
                          <m:t>…,</m:t>
                        </m:r>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m:rPr>
                                <m:sty m:val="p"/>
                              </m:rPr>
                              <a:rPr lang="en-US" altLang="zh-CN" sz="2400" b="0" i="0" smtClean="0">
                                <a:solidFill>
                                  <a:srgbClr val="FF00FF"/>
                                </a:solidFill>
                                <a:latin typeface="Cambria Math" panose="02040503050406030204" pitchFamily="18" charset="0"/>
                                <a:ea typeface="微软雅黑" panose="020B0503020204020204" pitchFamily="34" charset="-122"/>
                              </a:rPr>
                              <m:t>A</m:t>
                            </m:r>
                          </m:e>
                          <m:sub>
                            <m:r>
                              <m:rPr>
                                <m:sty m:val="p"/>
                              </m:rPr>
                              <a:rPr lang="en-US" altLang="zh-CN" sz="2400" b="0" i="0" smtClean="0">
                                <a:solidFill>
                                  <a:srgbClr val="FF00FF"/>
                                </a:solidFill>
                                <a:latin typeface="Cambria Math" panose="02040503050406030204" pitchFamily="18" charset="0"/>
                                <a:ea typeface="微软雅黑" panose="020B0503020204020204" pitchFamily="34" charset="-122"/>
                              </a:rPr>
                              <m:t>n</m:t>
                            </m:r>
                          </m:sub>
                        </m:sSub>
                      </m:sub>
                      <m:sup/>
                      <m:e>
                        <m:r>
                          <a:rPr lang="en-US" altLang="zh-CN" sz="2400" b="0" i="0" smtClean="0">
                            <a:solidFill>
                              <a:srgbClr val="FF00FF"/>
                            </a:solidFill>
                            <a:latin typeface="Cambria Math" panose="02040503050406030204" pitchFamily="18" charset="0"/>
                            <a:ea typeface="微软雅黑" panose="020B0503020204020204" pitchFamily="34" charset="-122"/>
                          </a:rPr>
                          <m:t>(</m:t>
                        </m:r>
                        <m:r>
                          <m:rPr>
                            <m:sty m:val="p"/>
                          </m:rPr>
                          <a:rPr lang="en-US" altLang="zh-CN" sz="2400" b="0" i="0" smtClean="0">
                            <a:solidFill>
                              <a:srgbClr val="FF00FF"/>
                            </a:solidFill>
                            <a:latin typeface="Cambria Math" panose="02040503050406030204" pitchFamily="18" charset="0"/>
                            <a:ea typeface="微软雅黑" panose="020B0503020204020204" pitchFamily="34" charset="-122"/>
                          </a:rPr>
                          <m:t>E</m:t>
                        </m:r>
                        <m:r>
                          <a:rPr lang="en-US" altLang="zh-CN" sz="2400" b="0" i="0" smtClean="0">
                            <a:solidFill>
                              <a:srgbClr val="FF00FF"/>
                            </a:solidFill>
                            <a:latin typeface="Cambria Math" panose="02040503050406030204" pitchFamily="18" charset="0"/>
                            <a:ea typeface="微软雅黑" panose="020B0503020204020204" pitchFamily="34" charset="-122"/>
                          </a:rPr>
                          <m:t>)</m:t>
                        </m:r>
                      </m:e>
                    </m:nary>
                    <m:r>
                      <a:rPr lang="en-US" altLang="zh-CN" sz="2400" b="0" i="0" smtClean="0">
                        <a:solidFill>
                          <a:srgbClr val="FF00FF"/>
                        </a:solidFill>
                        <a:latin typeface="Cambria Math" panose="02040503050406030204" pitchFamily="18" charset="0"/>
                        <a:ea typeface="微软雅黑" panose="020B0503020204020204" pitchFamily="34" charset="-122"/>
                      </a:rPr>
                      <m:t>)</m:t>
                    </m:r>
                    <m:r>
                      <a:rPr lang="en-US" altLang="zh-CN" sz="2400" b="0" i="0" smtClean="0">
                        <a:solidFill>
                          <a:srgbClr val="FF00FF"/>
                        </a:solidFill>
                        <a:latin typeface="Cambria Math" panose="02040503050406030204" pitchFamily="18" charset="0"/>
                        <a:ea typeface="Cambria Math" panose="02040503050406030204" pitchFamily="18" charset="0"/>
                      </a:rPr>
                      <m:t>≡</m:t>
                    </m:r>
                    <m:nary>
                      <m:naryPr>
                        <m:chr m:val="∏"/>
                        <m:limLoc m:val="subSup"/>
                        <m:supHide m:val="on"/>
                        <m:ctrlPr>
                          <a:rPr lang="en-US" altLang="zh-CN" sz="2400" i="1" smtClean="0">
                            <a:solidFill>
                              <a:srgbClr val="FF00FF"/>
                            </a:solidFill>
                            <a:latin typeface="Cambria Math" panose="02040503050406030204" pitchFamily="18" charset="0"/>
                            <a:ea typeface="Cambria Math" panose="02040503050406030204" pitchFamily="18" charset="0"/>
                          </a:rPr>
                        </m:ctrlPr>
                      </m:naryPr>
                      <m:sub>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FF00FF"/>
                                </a:solidFill>
                                <a:latin typeface="Cambria Math" panose="02040503050406030204" pitchFamily="18" charset="0"/>
                                <a:ea typeface="Cambria Math" panose="02040503050406030204" pitchFamily="18" charset="0"/>
                              </a:rPr>
                              <m:t>A</m:t>
                            </m:r>
                          </m:e>
                          <m:sub>
                            <m:r>
                              <a:rPr lang="en-US" altLang="zh-CN" sz="2400" b="0" i="0" smtClean="0">
                                <a:solidFill>
                                  <a:srgbClr val="FF00FF"/>
                                </a:solidFill>
                                <a:latin typeface="Cambria Math" panose="02040503050406030204" pitchFamily="18" charset="0"/>
                                <a:ea typeface="Cambria Math" panose="02040503050406030204" pitchFamily="18" charset="0"/>
                              </a:rPr>
                              <m:t>1</m:t>
                            </m:r>
                          </m:sub>
                        </m:sSub>
                        <m:r>
                          <m:rPr>
                            <m:brk m:alnAt="9"/>
                          </m:rPr>
                          <a:rPr lang="en-US" altLang="zh-CN" sz="2400" b="0" i="0"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FF00FF"/>
                                </a:solidFill>
                                <a:latin typeface="Cambria Math" panose="02040503050406030204" pitchFamily="18" charset="0"/>
                                <a:ea typeface="Cambria Math" panose="02040503050406030204" pitchFamily="18" charset="0"/>
                              </a:rPr>
                              <m:t>A</m:t>
                            </m:r>
                          </m:e>
                          <m:sub>
                            <m:r>
                              <a:rPr lang="en-US" altLang="zh-CN" sz="2400" b="0" i="0" smtClean="0">
                                <a:solidFill>
                                  <a:srgbClr val="FF00FF"/>
                                </a:solidFill>
                                <a:latin typeface="Cambria Math" panose="02040503050406030204" pitchFamily="18" charset="0"/>
                                <a:ea typeface="Cambria Math" panose="02040503050406030204" pitchFamily="18" charset="0"/>
                              </a:rPr>
                              <m:t>2</m:t>
                            </m:r>
                          </m:sub>
                        </m:sSub>
                        <m:r>
                          <m:rPr>
                            <m:brk m:alnAt="9"/>
                          </m:rPr>
                          <a:rPr lang="en-US" altLang="zh-CN" sz="2400" b="0" i="0" smtClean="0">
                            <a:solidFill>
                              <a:srgbClr val="FF00FF"/>
                            </a:solidFill>
                            <a:latin typeface="Cambria Math" panose="02040503050406030204" pitchFamily="18" charset="0"/>
                            <a:ea typeface="Cambria Math" panose="02040503050406030204" pitchFamily="18" charset="0"/>
                          </a:rPr>
                          <m:t>,</m:t>
                        </m:r>
                        <m:r>
                          <a:rPr lang="en-US" altLang="zh-CN" sz="2400" b="0" i="0"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m:rPr>
                                <m:sty m:val="p"/>
                              </m:rPr>
                              <a:rPr lang="en-US" altLang="zh-CN" sz="2400" b="0" i="0" smtClean="0">
                                <a:solidFill>
                                  <a:srgbClr val="FF00FF"/>
                                </a:solidFill>
                                <a:latin typeface="Cambria Math" panose="02040503050406030204" pitchFamily="18" charset="0"/>
                                <a:ea typeface="Cambria Math" panose="02040503050406030204" pitchFamily="18" charset="0"/>
                              </a:rPr>
                              <m:t>A</m:t>
                            </m:r>
                          </m:e>
                          <m:sub>
                            <m:r>
                              <m:rPr>
                                <m:sty m:val="p"/>
                              </m:rPr>
                              <a:rPr lang="en-US" altLang="zh-CN" sz="2400" b="0" i="0" smtClean="0">
                                <a:solidFill>
                                  <a:srgbClr val="FF00FF"/>
                                </a:solidFill>
                                <a:latin typeface="Cambria Math" panose="02040503050406030204" pitchFamily="18" charset="0"/>
                                <a:ea typeface="Cambria Math" panose="02040503050406030204" pitchFamily="18" charset="0"/>
                              </a:rPr>
                              <m:t>n</m:t>
                            </m:r>
                          </m:sub>
                        </m:sSub>
                      </m:sub>
                      <m:sup/>
                      <m:e>
                        <m:r>
                          <a:rPr lang="en-US" altLang="zh-CN" sz="2400" b="0" i="0"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m:rPr>
                                <m:sty m:val="p"/>
                              </m:rPr>
                              <a:rPr lang="zh-CN" altLang="en-US" sz="2400" b="0" i="0" smtClean="0">
                                <a:solidFill>
                                  <a:srgbClr val="FF00FF"/>
                                </a:solidFill>
                                <a:latin typeface="Cambria Math" panose="02040503050406030204" pitchFamily="18" charset="0"/>
                                <a:ea typeface="Cambria Math" panose="02040503050406030204" pitchFamily="18" charset="0"/>
                              </a:rPr>
                              <m:t>σ</m:t>
                            </m:r>
                          </m:e>
                          <m:sub>
                            <m:r>
                              <m:rPr>
                                <m:sty m:val="p"/>
                              </m:rPr>
                              <a:rPr lang="en-US" altLang="zh-CN" sz="2400" b="0" i="0" smtClean="0">
                                <a:solidFill>
                                  <a:srgbClr val="FF00FF"/>
                                </a:solidFill>
                                <a:latin typeface="Cambria Math" panose="02040503050406030204" pitchFamily="18" charset="0"/>
                                <a:ea typeface="Cambria Math" panose="02040503050406030204" pitchFamily="18" charset="0"/>
                              </a:rPr>
                              <m:t>F</m:t>
                            </m:r>
                          </m:sub>
                        </m:sSub>
                        <m:r>
                          <a:rPr lang="en-US" altLang="zh-CN" sz="2400" b="0" i="0" smtClean="0">
                            <a:solidFill>
                              <a:srgbClr val="FF00FF"/>
                            </a:solidFill>
                            <a:latin typeface="Cambria Math" panose="02040503050406030204" pitchFamily="18" charset="0"/>
                            <a:ea typeface="Cambria Math" panose="02040503050406030204" pitchFamily="18" charset="0"/>
                          </a:rPr>
                          <m:t>(</m:t>
                        </m:r>
                        <m:r>
                          <m:rPr>
                            <m:sty m:val="p"/>
                          </m:rPr>
                          <a:rPr lang="en-US" altLang="zh-CN" sz="2400" b="0" i="0" smtClean="0">
                            <a:solidFill>
                              <a:srgbClr val="FF00FF"/>
                            </a:solidFill>
                            <a:latin typeface="Cambria Math" panose="02040503050406030204" pitchFamily="18" charset="0"/>
                            <a:ea typeface="Cambria Math" panose="02040503050406030204" pitchFamily="18" charset="0"/>
                          </a:rPr>
                          <m:t>E</m:t>
                        </m:r>
                        <m:r>
                          <a:rPr lang="en-US" altLang="zh-CN" sz="2400" b="0" i="0" smtClean="0">
                            <a:solidFill>
                              <a:srgbClr val="FF00FF"/>
                            </a:solidFill>
                            <a:latin typeface="Cambria Math" panose="02040503050406030204" pitchFamily="18" charset="0"/>
                            <a:ea typeface="Cambria Math" panose="02040503050406030204" pitchFamily="18" charset="0"/>
                          </a:rPr>
                          <m:t>))</m:t>
                        </m:r>
                      </m:e>
                    </m:nary>
                  </m:oMath>
                </a14:m>
                <a:endParaRPr lang="zh-CN" altLang="en-US" sz="2400" dirty="0">
                  <a:solidFill>
                    <a:srgbClr val="2121FF"/>
                  </a:solidFill>
                  <a:ea typeface="微软雅黑" panose="020B0503020204020204" pitchFamily="34" charset="-122"/>
                </a:endParaRPr>
              </a:p>
              <a:p>
                <a:pPr>
                  <a:lnSpc>
                    <a:spcPct val="150000"/>
                  </a:lnSpc>
                </a:pPr>
                <a:r>
                  <a:rPr lang="zh-CN" altLang="en-US" sz="2400" dirty="0">
                    <a:solidFill>
                      <a:srgbClr val="FF00FF"/>
                    </a:solidFill>
                    <a:latin typeface="微软雅黑" panose="020B0503020204020204" pitchFamily="34" charset="-122"/>
                    <a:ea typeface="微软雅黑" panose="020B0503020204020204" pitchFamily="34" charset="-122"/>
                  </a:rPr>
                  <a:t>6</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选择运算与笛卡尔积交换</a:t>
                </a:r>
                <a:r>
                  <a:rPr lang="zh-CN" altLang="en-US" sz="2400" dirty="0" smtClean="0">
                    <a:solidFill>
                      <a:srgbClr val="FF00FF"/>
                    </a:solidFill>
                    <a:latin typeface="微软雅黑" panose="020B0503020204020204" pitchFamily="34" charset="-122"/>
                    <a:ea typeface="微软雅黑" panose="020B0503020204020204" pitchFamily="34" charset="-122"/>
                  </a:rPr>
                  <a:t>的等价</a:t>
                </a:r>
                <a:r>
                  <a:rPr lang="zh-CN" altLang="en-US" sz="2400" dirty="0">
                    <a:solidFill>
                      <a:srgbClr val="FF00FF"/>
                    </a:solidFill>
                    <a:latin typeface="微软雅黑" panose="020B0503020204020204" pitchFamily="34" charset="-122"/>
                    <a:ea typeface="微软雅黑" panose="020B0503020204020204" pitchFamily="34" charset="-122"/>
                  </a:rPr>
                  <a:t>公式</a:t>
                </a:r>
                <a:r>
                  <a:rPr lang="zh-CN" altLang="en-US" sz="2400" dirty="0" smtClean="0">
                    <a:solidFill>
                      <a:srgbClr val="FF00FF"/>
                    </a:solidFill>
                    <a:latin typeface="微软雅黑" panose="020B0503020204020204" pitchFamily="34" charset="-122"/>
                    <a:ea typeface="微软雅黑" panose="020B0503020204020204" pitchFamily="34" charset="-122"/>
                  </a:rPr>
                  <a:t>。</a:t>
                </a:r>
                <a:endParaRPr lang="en-US" altLang="zh-CN" sz="2400" dirty="0" smtClean="0">
                  <a:solidFill>
                    <a:srgbClr val="FF00FF"/>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2121FF"/>
                    </a:solidFill>
                    <a:latin typeface="微软雅黑" panose="020B0503020204020204" pitchFamily="34" charset="-122"/>
                    <a:ea typeface="微软雅黑" panose="020B0503020204020204" pitchFamily="34" charset="-122"/>
                  </a:rPr>
                  <a:t>⑴ </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F</a:t>
                </a:r>
                <a:r>
                  <a:rPr lang="zh-CN" altLang="en-US" sz="2400" dirty="0">
                    <a:solidFill>
                      <a:srgbClr val="2121FF"/>
                    </a:solidFill>
                    <a:latin typeface="微软雅黑" panose="020B0503020204020204" pitchFamily="34" charset="-122"/>
                    <a:ea typeface="微软雅黑" panose="020B0503020204020204" pitchFamily="34" charset="-122"/>
                  </a:rPr>
                  <a:t>中涉及的属性都是</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的属性，则有以下等价公式成立</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
                    </m:oMathParaPr>
                    <m:oMath xmlns:m="http://schemas.openxmlformats.org/officeDocument/2006/math">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a:rPr lang="zh-CN" altLang="en-US" sz="2400" b="0" i="1" smtClean="0">
                              <a:solidFill>
                                <a:srgbClr val="FF00FF"/>
                              </a:solidFill>
                              <a:latin typeface="Cambria Math" panose="02040503050406030204" pitchFamily="18" charset="0"/>
                              <a:ea typeface="微软雅黑" panose="020B0503020204020204" pitchFamily="34" charset="-122"/>
                            </a:rPr>
                            <m:t>𝜎</m:t>
                          </m:r>
                        </m:e>
                        <m:sub>
                          <m:r>
                            <a:rPr lang="en-US" altLang="zh-CN" sz="2400" b="0" i="1" smtClean="0">
                              <a:solidFill>
                                <a:srgbClr val="FF00FF"/>
                              </a:solidFill>
                              <a:latin typeface="Cambria Math" panose="02040503050406030204" pitchFamily="18" charset="0"/>
                              <a:ea typeface="微软雅黑" panose="020B0503020204020204" pitchFamily="34" charset="-122"/>
                            </a:rPr>
                            <m:t>𝐹</m:t>
                          </m:r>
                        </m:sub>
                      </m:sSub>
                      <m:r>
                        <a:rPr lang="en-US" altLang="zh-CN" sz="2400" b="0" i="1" smtClean="0">
                          <a:solidFill>
                            <a:srgbClr val="FF00FF"/>
                          </a:solidFill>
                          <a:latin typeface="Cambria Math" panose="02040503050406030204" pitchFamily="18" charset="0"/>
                          <a:ea typeface="微软雅黑" panose="020B0503020204020204" pitchFamily="34" charset="-122"/>
                        </a:rPr>
                        <m:t>(</m:t>
                      </m:r>
                      <m:sSub>
                        <m:sSubPr>
                          <m:ctrlPr>
                            <a:rPr lang="en-US" altLang="zh-CN" sz="2400" i="1" smtClean="0">
                              <a:solidFill>
                                <a:srgbClr val="FF00FF"/>
                              </a:solidFill>
                              <a:latin typeface="Cambria Math" panose="02040503050406030204" pitchFamily="18" charset="0"/>
                              <a:ea typeface="微软雅黑" panose="020B0503020204020204" pitchFamily="34" charset="-122"/>
                            </a:rPr>
                          </m:ctrlPr>
                        </m:sSubPr>
                        <m:e>
                          <m:r>
                            <a:rPr lang="en-US" altLang="zh-CN" sz="2400" b="0" i="1" smtClean="0">
                              <a:solidFill>
                                <a:srgbClr val="FF00FF"/>
                              </a:solidFill>
                              <a:latin typeface="Cambria Math" panose="02040503050406030204" pitchFamily="18" charset="0"/>
                              <a:ea typeface="微软雅黑" panose="020B0503020204020204" pitchFamily="34" charset="-122"/>
                            </a:rPr>
                            <m:t>𝐸</m:t>
                          </m:r>
                        </m:e>
                        <m:sub>
                          <m:r>
                            <a:rPr lang="en-US" altLang="zh-CN" sz="2400" b="0" i="1" smtClean="0">
                              <a:solidFill>
                                <a:srgbClr val="FF00FF"/>
                              </a:solidFill>
                              <a:latin typeface="Cambria Math" panose="02040503050406030204" pitchFamily="18" charset="0"/>
                              <a:ea typeface="微软雅黑" panose="020B0503020204020204" pitchFamily="34" charset="-122"/>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微软雅黑" panose="020B0503020204020204" pitchFamily="34" charset="-122"/>
                        </a:rPr>
                        <m:t>)</m:t>
                      </m:r>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zh-CN" altLang="en-US" sz="2400" b="0" i="1" smtClean="0">
                              <a:solidFill>
                                <a:srgbClr val="FF00FF"/>
                              </a:solidFill>
                              <a:latin typeface="Cambria Math" panose="02040503050406030204" pitchFamily="18" charset="0"/>
                              <a:ea typeface="Cambria Math" panose="02040503050406030204" pitchFamily="18" charset="0"/>
                            </a:rPr>
                            <m:t>𝜎</m:t>
                          </m:r>
                        </m:e>
                        <m:sub>
                          <m:r>
                            <a:rPr lang="en-US" altLang="zh-CN" sz="2400" b="0" i="1" smtClean="0">
                              <a:solidFill>
                                <a:srgbClr val="FF00FF"/>
                              </a:solidFill>
                              <a:latin typeface="Cambria Math" panose="02040503050406030204" pitchFamily="18" charset="0"/>
                              <a:ea typeface="Cambria Math" panose="02040503050406030204" pitchFamily="18" charset="0"/>
                            </a:rPr>
                            <m:t>𝐹</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oMath>
                  </m:oMathPara>
                </a14:m>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⑵ 如果</a:t>
                </a:r>
                <a:r>
                  <a:rPr lang="en-US" altLang="zh-CN" sz="2400" dirty="0">
                    <a:solidFill>
                      <a:srgbClr val="2121FF"/>
                    </a:solidFill>
                    <a:latin typeface="微软雅黑" panose="020B0503020204020204" pitchFamily="34" charset="-122"/>
                    <a:ea typeface="微软雅黑" panose="020B0503020204020204" pitchFamily="34" charset="-122"/>
                  </a:rPr>
                  <a:t>F=F</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且</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只涉及</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的属性，</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只涉及</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的属性，则以下等价公式成立</a:t>
                </a:r>
                <a:r>
                  <a:rPr lang="zh-CN" altLang="en-US" sz="2400" dirty="0" smtClean="0">
                    <a:solidFill>
                      <a:srgbClr val="2121FF"/>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smtClean="0">
                            <a:solidFill>
                              <a:srgbClr val="FF00FF"/>
                            </a:solidFill>
                            <a:latin typeface="Cambria Math" panose="02040503050406030204" pitchFamily="18" charset="0"/>
                            <a:ea typeface="华文新魏" panose="02010800040101010101" pitchFamily="2" charset="-122"/>
                          </a:rPr>
                        </m:ctrlPr>
                      </m:sSubPr>
                      <m:e>
                        <m:r>
                          <a:rPr lang="zh-CN" altLang="en-US" sz="2400" b="0" i="1" smtClean="0">
                            <a:solidFill>
                              <a:srgbClr val="FF00FF"/>
                            </a:solidFill>
                            <a:latin typeface="Cambria Math" panose="02040503050406030204" pitchFamily="18" charset="0"/>
                            <a:ea typeface="华文新魏" panose="02010800040101010101" pitchFamily="2" charset="-122"/>
                          </a:rPr>
                          <m:t>𝜎</m:t>
                        </m:r>
                      </m:e>
                      <m:sub>
                        <m:r>
                          <a:rPr lang="en-US" altLang="zh-CN" sz="2400" b="0" i="1" smtClean="0">
                            <a:solidFill>
                              <a:srgbClr val="FF00FF"/>
                            </a:solidFill>
                            <a:latin typeface="Cambria Math" panose="02040503050406030204" pitchFamily="18" charset="0"/>
                            <a:ea typeface="华文新魏" panose="02010800040101010101" pitchFamily="2" charset="-122"/>
                          </a:rPr>
                          <m:t>𝐹</m:t>
                        </m:r>
                      </m:sub>
                    </m:sSub>
                    <m: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𝐸</m:t>
                        </m:r>
                      </m:e>
                      <m:sub>
                        <m:r>
                          <a:rPr lang="en-US" altLang="zh-CN" sz="2400" b="0" i="1" smtClean="0">
                            <a:solidFill>
                              <a:srgbClr val="FF00FF"/>
                            </a:solidFill>
                            <a:latin typeface="Cambria Math" panose="02040503050406030204" pitchFamily="18" charset="0"/>
                            <a:ea typeface="华文新魏" panose="02010800040101010101" pitchFamily="2" charset="-122"/>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华文新魏" panose="02010800040101010101" pitchFamily="2" charset="-122"/>
                      </a:rPr>
                      <m:t>)</m:t>
                    </m:r>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zh-CN" altLang="en-US" sz="2400" b="0" i="1" smtClean="0">
                            <a:solidFill>
                              <a:srgbClr val="FF00FF"/>
                            </a:solidFill>
                            <a:latin typeface="Cambria Math" panose="02040503050406030204" pitchFamily="18" charset="0"/>
                            <a:ea typeface="Cambria Math" panose="02040503050406030204" pitchFamily="18" charset="0"/>
                          </a:rPr>
                          <m:t>𝜎</m:t>
                        </m:r>
                      </m:e>
                      <m:sub>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𝐹</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zh-CN" altLang="en-US" sz="2400" b="0" i="1" smtClean="0">
                            <a:solidFill>
                              <a:srgbClr val="FF00FF"/>
                            </a:solidFill>
                            <a:latin typeface="Cambria Math" panose="02040503050406030204" pitchFamily="18" charset="0"/>
                            <a:ea typeface="Cambria Math" panose="02040503050406030204" pitchFamily="18" charset="0"/>
                          </a:rPr>
                          <m:t>𝜎</m:t>
                        </m:r>
                      </m:e>
                      <m:sub>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𝐹</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Cambria Math" panose="02040503050406030204" pitchFamily="18" charset="0"/>
                      </a:rPr>
                      <m:t>)</m:t>
                    </m:r>
                  </m:oMath>
                </a14:m>
                <a:endParaRPr lang="zh-CN" altLang="en-US" sz="2400" dirty="0">
                  <a:solidFill>
                    <a:srgbClr val="FF00FF"/>
                  </a:solidFill>
                  <a:latin typeface="微软雅黑" panose="020B0503020204020204" pitchFamily="34" charset="-122"/>
                  <a:ea typeface="微软雅黑" panose="020B0503020204020204" pitchFamily="34" charset="-122"/>
                </a:endParaRPr>
              </a:p>
              <a:p>
                <a:pPr>
                  <a:lnSpc>
                    <a:spcPct val="150000"/>
                  </a:lnSpc>
                  <a:buFontTx/>
                  <a:buNone/>
                </a:pPr>
                <a:r>
                  <a:rPr lang="zh-CN" altLang="en-US" sz="2400" dirty="0">
                    <a:solidFill>
                      <a:srgbClr val="2121FF"/>
                    </a:solidFill>
                    <a:latin typeface="微软雅黑" panose="020B0503020204020204" pitchFamily="34" charset="-122"/>
                    <a:ea typeface="微软雅黑" panose="020B0503020204020204" pitchFamily="34" charset="-122"/>
                  </a:rPr>
                  <a:t>⑶ 如果</a:t>
                </a:r>
                <a:r>
                  <a:rPr lang="en-US" altLang="zh-CN" sz="2400" dirty="0">
                    <a:solidFill>
                      <a:srgbClr val="2121FF"/>
                    </a:solidFill>
                    <a:latin typeface="微软雅黑" panose="020B0503020204020204" pitchFamily="34" charset="-122"/>
                    <a:ea typeface="微软雅黑" panose="020B0503020204020204" pitchFamily="34" charset="-122"/>
                  </a:rPr>
                  <a:t>F= F</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 ，</a:t>
                </a:r>
                <a:r>
                  <a:rPr lang="zh-CN" altLang="en-US" sz="2400" dirty="0">
                    <a:solidFill>
                      <a:srgbClr val="2121FF"/>
                    </a:solidFill>
                    <a:latin typeface="微软雅黑" panose="020B0503020204020204" pitchFamily="34" charset="-122"/>
                    <a:ea typeface="微软雅黑" panose="020B0503020204020204" pitchFamily="34" charset="-122"/>
                  </a:rPr>
                  <a:t>且</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只涉及</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的属性，</a:t>
                </a:r>
                <a:r>
                  <a:rPr lang="en-US" altLang="zh-CN" sz="2400" dirty="0">
                    <a:solidFill>
                      <a:srgbClr val="2121FF"/>
                    </a:solidFill>
                    <a:latin typeface="微软雅黑" panose="020B0503020204020204" pitchFamily="34" charset="-122"/>
                    <a:ea typeface="微软雅黑" panose="020B0503020204020204" pitchFamily="34" charset="-122"/>
                  </a:rPr>
                  <a:t>F</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涉及</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和</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两者的属性，则以下等价公式成立： </a:t>
                </a:r>
                <a14:m>
                  <m:oMath xmlns:m="http://schemas.openxmlformats.org/officeDocument/2006/math">
                    <m:sSub>
                      <m:sSubPr>
                        <m:ctrlPr>
                          <a:rPr lang="en-US" altLang="zh-CN" sz="2400" i="1" smtClean="0">
                            <a:solidFill>
                              <a:srgbClr val="FF00FF"/>
                            </a:solidFill>
                            <a:latin typeface="Cambria Math" panose="02040503050406030204" pitchFamily="18" charset="0"/>
                            <a:ea typeface="华文新魏" panose="02010800040101010101" pitchFamily="2" charset="-122"/>
                          </a:rPr>
                        </m:ctrlPr>
                      </m:sSubPr>
                      <m:e>
                        <m:r>
                          <a:rPr lang="zh-CN" altLang="en-US" sz="2400" b="0" i="1" smtClean="0">
                            <a:solidFill>
                              <a:srgbClr val="FF00FF"/>
                            </a:solidFill>
                            <a:latin typeface="Cambria Math" panose="02040503050406030204" pitchFamily="18" charset="0"/>
                            <a:ea typeface="华文新魏" panose="02010800040101010101" pitchFamily="2" charset="-122"/>
                          </a:rPr>
                          <m:t>𝜎</m:t>
                        </m:r>
                      </m:e>
                      <m:sub>
                        <m:r>
                          <a:rPr lang="en-US" altLang="zh-CN" sz="2400" b="0" i="1" smtClean="0">
                            <a:solidFill>
                              <a:srgbClr val="FF00FF"/>
                            </a:solidFill>
                            <a:latin typeface="Cambria Math" panose="02040503050406030204" pitchFamily="18" charset="0"/>
                            <a:ea typeface="华文新魏" panose="02010800040101010101" pitchFamily="2" charset="-122"/>
                          </a:rPr>
                          <m:t>𝐹</m:t>
                        </m:r>
                      </m:sub>
                    </m:sSub>
                    <m: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𝐸</m:t>
                        </m:r>
                      </m:e>
                      <m:sub>
                        <m:r>
                          <a:rPr lang="en-US" altLang="zh-CN" sz="2400" b="0" i="1" smtClean="0">
                            <a:solidFill>
                              <a:srgbClr val="FF00FF"/>
                            </a:solidFill>
                            <a:latin typeface="Cambria Math" panose="02040503050406030204" pitchFamily="18" charset="0"/>
                            <a:ea typeface="华文新魏" panose="02010800040101010101" pitchFamily="2" charset="-122"/>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华文新魏" panose="02010800040101010101" pitchFamily="2" charset="-122"/>
                      </a:rPr>
                      <m:t>)</m:t>
                    </m:r>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zh-CN" altLang="en-US" sz="2400" b="0" i="1" smtClean="0">
                            <a:solidFill>
                              <a:srgbClr val="FF00FF"/>
                            </a:solidFill>
                            <a:latin typeface="Cambria Math" panose="02040503050406030204" pitchFamily="18" charset="0"/>
                            <a:ea typeface="Cambria Math" panose="02040503050406030204" pitchFamily="18" charset="0"/>
                          </a:rPr>
                          <m:t>𝜎</m:t>
                        </m:r>
                      </m:e>
                      <m:sub>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𝐹</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zh-CN" altLang="en-US" sz="2400" b="0" i="1" smtClean="0">
                            <a:solidFill>
                              <a:srgbClr val="FF00FF"/>
                            </a:solidFill>
                            <a:latin typeface="Cambria Math" panose="02040503050406030204" pitchFamily="18" charset="0"/>
                            <a:ea typeface="Cambria Math" panose="02040503050406030204" pitchFamily="18" charset="0"/>
                          </a:rPr>
                          <m:t>𝜎</m:t>
                        </m:r>
                      </m:e>
                      <m:sub>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𝐹</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Cambria Math" panose="02040503050406030204" pitchFamily="18" charset="0"/>
                      </a:rPr>
                      <m:t>)</m:t>
                    </m:r>
                  </m:oMath>
                </a14:m>
                <a:endParaRPr lang="zh-CN" altLang="en-US" sz="2400" dirty="0">
                  <a:solidFill>
                    <a:srgbClr val="FF00FF"/>
                  </a:solidFill>
                  <a:latin typeface="微软雅黑" panose="020B0503020204020204" pitchFamily="34" charset="-122"/>
                  <a:ea typeface="微软雅黑" panose="020B0503020204020204" pitchFamily="34" charset="-122"/>
                </a:endParaRPr>
              </a:p>
              <a:p>
                <a:pPr>
                  <a:lnSpc>
                    <a:spcPct val="150000"/>
                  </a:lnSpc>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尽早</a:t>
                </a:r>
                <a:r>
                  <a:rPr lang="zh-CN" altLang="en-US" sz="2400" dirty="0">
                    <a:solidFill>
                      <a:srgbClr val="2121FF"/>
                    </a:solidFill>
                    <a:latin typeface="微软雅黑" panose="020B0503020204020204" pitchFamily="34" charset="-122"/>
                    <a:ea typeface="微软雅黑" panose="020B0503020204020204" pitchFamily="34" charset="-122"/>
                  </a:rPr>
                  <a:t>做选择运算的优化策略就是这3个等价公式的具体应用</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zh-CN" altLang="en-US" sz="2400" dirty="0">
                  <a:solidFill>
                    <a:srgbClr val="2121FF"/>
                  </a:solidFill>
                  <a:latin typeface="微软雅黑" panose="020B0503020204020204" pitchFamily="34" charset="-122"/>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1132114" y="375317"/>
                <a:ext cx="10145486" cy="5791073"/>
              </a:xfrm>
              <a:prstGeom prst="rect">
                <a:avLst/>
              </a:prstGeom>
              <a:blipFill rotWithShape="0">
                <a:blip r:embed="rId2"/>
                <a:stretch>
                  <a:fillRect l="-962" r="-3305" b="-3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4949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1062444" y="0"/>
                <a:ext cx="10215155" cy="6724341"/>
              </a:xfrm>
              <a:prstGeom prst="rect">
                <a:avLst/>
              </a:prstGeom>
            </p:spPr>
            <p:txBody>
              <a:bodyPr wrap="square">
                <a:spAutoFit/>
              </a:bodyPr>
              <a:lstStyle/>
              <a:p>
                <a:pPr>
                  <a:lnSpc>
                    <a:spcPct val="150000"/>
                  </a:lnSpc>
                  <a:spcBef>
                    <a:spcPct val="0"/>
                  </a:spcBef>
                </a:pPr>
                <a:r>
                  <a:rPr lang="zh-CN" altLang="en-US" sz="2400" dirty="0" smtClean="0">
                    <a:solidFill>
                      <a:srgbClr val="FF00FF"/>
                    </a:solidFill>
                    <a:latin typeface="微软雅黑" panose="020B0503020204020204" pitchFamily="34" charset="-122"/>
                    <a:ea typeface="微软雅黑" panose="020B0503020204020204" pitchFamily="34" charset="-122"/>
                  </a:rPr>
                  <a:t>7</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投影运算与笛卡尔积交换的等价公式</a:t>
                </a:r>
                <a:r>
                  <a:rPr lang="zh-CN" altLang="en-US" sz="2400" dirty="0">
                    <a:solidFill>
                      <a:srgbClr val="2121FF"/>
                    </a:solidFill>
                    <a:latin typeface="微软雅黑" panose="020B0503020204020204" pitchFamily="34" charset="-122"/>
                    <a:ea typeface="微软雅黑" panose="020B0503020204020204" pitchFamily="34" charset="-122"/>
                  </a:rPr>
                  <a:t>。设</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是两个关系代数表达式，</a:t>
                </a:r>
                <a:r>
                  <a:rPr lang="en-US" altLang="zh-CN" sz="2400" dirty="0">
                    <a:solidFill>
                      <a:srgbClr val="2121FF"/>
                    </a:solidFill>
                    <a:latin typeface="微软雅黑" panose="020B0503020204020204" pitchFamily="34" charset="-122"/>
                    <a:ea typeface="微软雅黑" panose="020B0503020204020204" pitchFamily="34" charset="-122"/>
                  </a:rPr>
                  <a:t>A</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,A</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,…,A</a:t>
                </a:r>
                <a:r>
                  <a:rPr lang="en-US" altLang="zh-CN" sz="2400" baseline="-25000" dirty="0">
                    <a:solidFill>
                      <a:srgbClr val="2121FF"/>
                    </a:solidFill>
                    <a:latin typeface="微软雅黑" panose="020B0503020204020204" pitchFamily="34" charset="-122"/>
                    <a:ea typeface="微软雅黑" panose="020B0503020204020204" pitchFamily="34" charset="-122"/>
                  </a:rPr>
                  <a:t>n</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zh-CN" altLang="en-US" sz="2400" dirty="0">
                    <a:solidFill>
                      <a:srgbClr val="2121FF"/>
                    </a:solidFill>
                    <a:latin typeface="微软雅黑" panose="020B0503020204020204" pitchFamily="34" charset="-122"/>
                    <a:ea typeface="微软雅黑" panose="020B0503020204020204" pitchFamily="34" charset="-122"/>
                  </a:rPr>
                  <a:t>的属性，</a:t>
                </a:r>
                <a:r>
                  <a:rPr lang="en-US" altLang="zh-CN" sz="2400" dirty="0">
                    <a:solidFill>
                      <a:srgbClr val="2121FF"/>
                    </a:solidFill>
                    <a:latin typeface="微软雅黑" panose="020B0503020204020204" pitchFamily="34" charset="-122"/>
                    <a:ea typeface="微软雅黑" panose="020B0503020204020204" pitchFamily="34" charset="-122"/>
                  </a:rPr>
                  <a:t>B</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,B</a:t>
                </a:r>
                <a:r>
                  <a:rPr lang="en-US" altLang="zh-CN" sz="2400" baseline="-25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B</a:t>
                </a:r>
                <a:r>
                  <a:rPr lang="en-US" altLang="zh-CN" sz="2400" baseline="-25000" dirty="0" err="1">
                    <a:solidFill>
                      <a:srgbClr val="2121FF"/>
                    </a:solidFill>
                    <a:latin typeface="微软雅黑" panose="020B0503020204020204" pitchFamily="34" charset="-122"/>
                    <a:ea typeface="微软雅黑" panose="020B0503020204020204" pitchFamily="34" charset="-122"/>
                  </a:rPr>
                  <a:t>m</a:t>
                </a:r>
                <a:r>
                  <a:rPr lang="zh-CN" altLang="en-US" sz="2400" dirty="0">
                    <a:solidFill>
                      <a:srgbClr val="2121FF"/>
                    </a:solidFill>
                    <a:latin typeface="微软雅黑" panose="020B0503020204020204" pitchFamily="34" charset="-122"/>
                    <a:ea typeface="微软雅黑" panose="020B0503020204020204" pitchFamily="34" charset="-122"/>
                  </a:rPr>
                  <a:t>是</a:t>
                </a:r>
                <a:r>
                  <a:rPr lang="en-US" altLang="zh-CN" sz="2400" dirty="0">
                    <a:solidFill>
                      <a:srgbClr val="2121FF"/>
                    </a:solidFill>
                    <a:latin typeface="微软雅黑" panose="020B0503020204020204" pitchFamily="34" charset="-122"/>
                    <a:ea typeface="微软雅黑" panose="020B0503020204020204" pitchFamily="34" charset="-122"/>
                  </a:rPr>
                  <a:t>E</a:t>
                </a:r>
                <a:r>
                  <a:rPr lang="en-US" altLang="zh-CN" sz="2400" baseline="-25000" dirty="0">
                    <a:solidFill>
                      <a:srgbClr val="2121FF"/>
                    </a:solidFill>
                    <a:latin typeface="微软雅黑" panose="020B0503020204020204" pitchFamily="34" charset="-122"/>
                    <a:ea typeface="微软雅黑" panose="020B0503020204020204" pitchFamily="34" charset="-122"/>
                  </a:rPr>
                  <a:t>2</a:t>
                </a:r>
                <a:r>
                  <a:rPr lang="zh-CN" altLang="en-US" sz="2400" dirty="0">
                    <a:solidFill>
                      <a:srgbClr val="2121FF"/>
                    </a:solidFill>
                    <a:latin typeface="微软雅黑" panose="020B0503020204020204" pitchFamily="34" charset="-122"/>
                    <a:ea typeface="微软雅黑" panose="020B0503020204020204" pitchFamily="34" charset="-122"/>
                  </a:rPr>
                  <a:t>的属性，则以下等价公式成立</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pPr>
                <a14:m>
                  <m:oMathPara xmlns:m="http://schemas.openxmlformats.org/officeDocument/2006/math">
                    <m:oMathParaPr>
                      <m:jc m:val="centerGroup"/>
                    </m:oMathParaPr>
                    <m:oMath xmlns:m="http://schemas.openxmlformats.org/officeDocument/2006/math">
                      <m:nary>
                        <m:naryPr>
                          <m:chr m:val="∏"/>
                          <m:limLoc m:val="subSup"/>
                          <m:supHide m:val="on"/>
                          <m:ctrlPr>
                            <a:rPr lang="en-US" altLang="zh-CN" sz="2400" i="1" smtClean="0">
                              <a:solidFill>
                                <a:srgbClr val="FF00FF"/>
                              </a:solidFill>
                              <a:latin typeface="Cambria Math" panose="02040503050406030204" pitchFamily="18" charset="0"/>
                              <a:ea typeface="华文新魏" panose="02010800040101010101" pitchFamily="2" charset="-122"/>
                            </a:rPr>
                          </m:ctrlPr>
                        </m:naryPr>
                        <m:sub>
                          <m:sSub>
                            <m:sSubPr>
                              <m:ctrlPr>
                                <a:rPr lang="en-US" altLang="zh-CN" sz="240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𝐴</m:t>
                              </m:r>
                            </m:e>
                            <m:sub>
                              <m:r>
                                <a:rPr lang="en-US" altLang="zh-CN" sz="2400" b="0" i="1" smtClean="0">
                                  <a:solidFill>
                                    <a:srgbClr val="FF00FF"/>
                                  </a:solidFill>
                                  <a:latin typeface="Cambria Math" panose="02040503050406030204" pitchFamily="18" charset="0"/>
                                  <a:ea typeface="华文新魏" panose="02010800040101010101" pitchFamily="2" charset="-122"/>
                                </a:rPr>
                                <m:t>1</m:t>
                              </m:r>
                            </m:sub>
                          </m:sSub>
                          <m:r>
                            <m:rPr>
                              <m:brk m:alnAt="9"/>
                            </m:rP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b="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𝐴</m:t>
                              </m:r>
                            </m:e>
                            <m:sub>
                              <m:r>
                                <a:rPr lang="en-US" altLang="zh-CN" sz="2400" b="0" i="1" smtClean="0">
                                  <a:solidFill>
                                    <a:srgbClr val="FF00FF"/>
                                  </a:solidFill>
                                  <a:latin typeface="Cambria Math" panose="02040503050406030204" pitchFamily="18" charset="0"/>
                                  <a:ea typeface="华文新魏" panose="02010800040101010101" pitchFamily="2" charset="-122"/>
                                </a:rPr>
                                <m:t>2</m:t>
                              </m:r>
                            </m:sub>
                          </m:sSub>
                          <m:r>
                            <m:rPr>
                              <m:brk m:alnAt="9"/>
                            </m:rPr>
                            <a:rPr lang="en-US" altLang="zh-CN" sz="2400" b="0" i="1" smtClean="0">
                              <a:solidFill>
                                <a:srgbClr val="FF00FF"/>
                              </a:solidFill>
                              <a:latin typeface="Cambria Math" panose="02040503050406030204" pitchFamily="18" charset="0"/>
                              <a:ea typeface="华文新魏" panose="02010800040101010101" pitchFamily="2" charset="-122"/>
                            </a:rPr>
                            <m:t>,</m:t>
                          </m:r>
                          <m: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b="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𝐴</m:t>
                              </m:r>
                            </m:e>
                            <m:sub>
                              <m:r>
                                <a:rPr lang="en-US" altLang="zh-CN" sz="2400" b="0" i="1" smtClean="0">
                                  <a:solidFill>
                                    <a:srgbClr val="FF00FF"/>
                                  </a:solidFill>
                                  <a:latin typeface="Cambria Math" panose="02040503050406030204" pitchFamily="18" charset="0"/>
                                  <a:ea typeface="华文新魏" panose="02010800040101010101" pitchFamily="2" charset="-122"/>
                                </a:rPr>
                                <m:t>𝑛</m:t>
                              </m:r>
                            </m:sub>
                          </m:sSub>
                          <m:r>
                            <m:rPr>
                              <m:brk m:alnAt="9"/>
                            </m:rP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b="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𝐵</m:t>
                              </m:r>
                            </m:e>
                            <m:sub>
                              <m:r>
                                <a:rPr lang="en-US" altLang="zh-CN" sz="2400" b="0" i="1" smtClean="0">
                                  <a:solidFill>
                                    <a:srgbClr val="FF00FF"/>
                                  </a:solidFill>
                                  <a:latin typeface="Cambria Math" panose="02040503050406030204" pitchFamily="18" charset="0"/>
                                  <a:ea typeface="华文新魏" panose="02010800040101010101" pitchFamily="2" charset="-122"/>
                                </a:rPr>
                                <m:t>1</m:t>
                              </m:r>
                            </m:sub>
                          </m:sSub>
                          <m:r>
                            <m:rPr>
                              <m:brk m:alnAt="9"/>
                            </m:rP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b="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𝐵</m:t>
                              </m:r>
                            </m:e>
                            <m:sub>
                              <m:r>
                                <a:rPr lang="en-US" altLang="zh-CN" sz="2400" b="0" i="1" smtClean="0">
                                  <a:solidFill>
                                    <a:srgbClr val="FF00FF"/>
                                  </a:solidFill>
                                  <a:latin typeface="Cambria Math" panose="02040503050406030204" pitchFamily="18" charset="0"/>
                                  <a:ea typeface="华文新魏" panose="02010800040101010101" pitchFamily="2" charset="-122"/>
                                </a:rPr>
                                <m:t>2</m:t>
                              </m:r>
                            </m:sub>
                          </m:sSub>
                          <m:r>
                            <m:rPr>
                              <m:brk m:alnAt="9"/>
                            </m:rPr>
                            <a:rPr lang="en-US" altLang="zh-CN" sz="2400" b="0" i="1" smtClean="0">
                              <a:solidFill>
                                <a:srgbClr val="FF00FF"/>
                              </a:solidFill>
                              <a:latin typeface="Cambria Math" panose="02040503050406030204" pitchFamily="18" charset="0"/>
                              <a:ea typeface="华文新魏" panose="02010800040101010101" pitchFamily="2" charset="-122"/>
                            </a:rPr>
                            <m:t>,</m:t>
                          </m:r>
                          <m: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b="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𝐵</m:t>
                              </m:r>
                            </m:e>
                            <m:sub>
                              <m:r>
                                <a:rPr lang="en-US" altLang="zh-CN" sz="2400" b="0" i="1" smtClean="0">
                                  <a:solidFill>
                                    <a:srgbClr val="FF00FF"/>
                                  </a:solidFill>
                                  <a:latin typeface="Cambria Math" panose="02040503050406030204" pitchFamily="18" charset="0"/>
                                  <a:ea typeface="华文新魏" panose="02010800040101010101" pitchFamily="2" charset="-122"/>
                                </a:rPr>
                                <m:t>𝑛</m:t>
                              </m:r>
                            </m:sub>
                          </m:sSub>
                        </m:sub>
                        <m:sup/>
                        <m:e>
                          <m:r>
                            <a:rPr lang="en-US" altLang="zh-CN" sz="2400" b="0" i="1" smtClean="0">
                              <a:solidFill>
                                <a:srgbClr val="FF00FF"/>
                              </a:solidFill>
                              <a:latin typeface="Cambria Math" panose="02040503050406030204" pitchFamily="18" charset="0"/>
                              <a:ea typeface="华文新魏" panose="02010800040101010101" pitchFamily="2" charset="-122"/>
                            </a:rPr>
                            <m:t>(</m:t>
                          </m:r>
                          <m:sSub>
                            <m:sSubPr>
                              <m:ctrlPr>
                                <a:rPr lang="en-US" altLang="zh-CN" sz="2400" b="0" i="1" smtClean="0">
                                  <a:solidFill>
                                    <a:srgbClr val="FF00FF"/>
                                  </a:solidFill>
                                  <a:latin typeface="Cambria Math" panose="02040503050406030204" pitchFamily="18" charset="0"/>
                                  <a:ea typeface="华文新魏" panose="02010800040101010101" pitchFamily="2" charset="-122"/>
                                </a:rPr>
                              </m:ctrlPr>
                            </m:sSubPr>
                            <m:e>
                              <m:r>
                                <a:rPr lang="en-US" altLang="zh-CN" sz="2400" b="0" i="1" smtClean="0">
                                  <a:solidFill>
                                    <a:srgbClr val="FF00FF"/>
                                  </a:solidFill>
                                  <a:latin typeface="Cambria Math" panose="02040503050406030204" pitchFamily="18" charset="0"/>
                                  <a:ea typeface="华文新魏" panose="02010800040101010101" pitchFamily="2" charset="-122"/>
                                </a:rPr>
                                <m:t>𝐸</m:t>
                              </m:r>
                            </m:e>
                            <m:sub>
                              <m:r>
                                <a:rPr lang="en-US" altLang="zh-CN" sz="2400" b="0" i="1" smtClean="0">
                                  <a:solidFill>
                                    <a:srgbClr val="FF00FF"/>
                                  </a:solidFill>
                                  <a:latin typeface="Cambria Math" panose="02040503050406030204" pitchFamily="18" charset="0"/>
                                  <a:ea typeface="华文新魏" panose="02010800040101010101" pitchFamily="2" charset="-122"/>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华文新魏" panose="02010800040101010101" pitchFamily="2" charset="-122"/>
                            </a:rPr>
                            <m:t>)</m:t>
                          </m:r>
                          <m:r>
                            <a:rPr lang="en-US" altLang="zh-CN" sz="2400" b="0" i="1" smtClean="0">
                              <a:solidFill>
                                <a:srgbClr val="FF00FF"/>
                              </a:solidFill>
                              <a:latin typeface="Cambria Math" panose="02040503050406030204" pitchFamily="18" charset="0"/>
                              <a:ea typeface="Cambria Math" panose="02040503050406030204" pitchFamily="18" charset="0"/>
                            </a:rPr>
                            <m:t>≡</m:t>
                          </m:r>
                          <m:nary>
                            <m:naryPr>
                              <m:chr m:val="∏"/>
                              <m:limLoc m:val="subSup"/>
                              <m:supHide m:val="on"/>
                              <m:ctrlPr>
                                <a:rPr lang="en-US" altLang="zh-CN" sz="2400" b="0" i="1" smtClean="0">
                                  <a:solidFill>
                                    <a:srgbClr val="FF00FF"/>
                                  </a:solidFill>
                                  <a:latin typeface="Cambria Math" panose="02040503050406030204" pitchFamily="18" charset="0"/>
                                  <a:ea typeface="Cambria Math" panose="02040503050406030204" pitchFamily="18" charset="0"/>
                                </a:rPr>
                              </m:ctrlPr>
                            </m:naryPr>
                            <m:sub>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𝐴</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r>
                                <m:rPr>
                                  <m:brk m:alnAt="9"/>
                                </m:rP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𝐴</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m:rPr>
                                  <m:brk m:alnAt="9"/>
                                </m:rPr>
                                <a:rPr lang="en-US" altLang="zh-CN" sz="2400" b="0" i="1" smtClean="0">
                                  <a:solidFill>
                                    <a:srgbClr val="FF00FF"/>
                                  </a:solidFill>
                                  <a:latin typeface="Cambria Math" panose="02040503050406030204" pitchFamily="18" charset="0"/>
                                  <a:ea typeface="Cambria Math" panose="02040503050406030204" pitchFamily="18" charset="0"/>
                                </a:rPr>
                                <m:t>,</m:t>
                              </m:r>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𝐴</m:t>
                                  </m:r>
                                </m:e>
                                <m:sub>
                                  <m:r>
                                    <a:rPr lang="en-US" altLang="zh-CN" sz="2400" b="0" i="1" smtClean="0">
                                      <a:solidFill>
                                        <a:srgbClr val="FF00FF"/>
                                      </a:solidFill>
                                      <a:latin typeface="Cambria Math" panose="02040503050406030204" pitchFamily="18" charset="0"/>
                                      <a:ea typeface="Cambria Math" panose="02040503050406030204" pitchFamily="18" charset="0"/>
                                    </a:rPr>
                                    <m:t>𝑛</m:t>
                                  </m:r>
                                </m:sub>
                              </m:sSub>
                            </m:sub>
                            <m:sup/>
                            <m:e>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r>
                                <a:rPr lang="en-US" altLang="zh-CN" sz="2400" b="0" i="1" smtClean="0">
                                  <a:solidFill>
                                    <a:srgbClr val="FF00FF"/>
                                  </a:solidFill>
                                  <a:latin typeface="Cambria Math" panose="02040503050406030204" pitchFamily="18" charset="0"/>
                                  <a:ea typeface="Cambria Math" panose="02040503050406030204" pitchFamily="18" charset="0"/>
                                </a:rPr>
                                <m:t>)</m:t>
                              </m:r>
                            </m:e>
                          </m:nary>
                        </m:e>
                      </m:nary>
                      <m:r>
                        <a:rPr lang="en-US" altLang="zh-CN" sz="2400" i="1" smtClean="0">
                          <a:solidFill>
                            <a:srgbClr val="FF00FF"/>
                          </a:solidFill>
                          <a:latin typeface="Cambria Math" panose="02040503050406030204" pitchFamily="18" charset="0"/>
                          <a:ea typeface="Cambria Math" panose="02040503050406030204" pitchFamily="18" charset="0"/>
                        </a:rPr>
                        <m:t>×</m:t>
                      </m:r>
                      <m:nary>
                        <m:naryPr>
                          <m:chr m:val="∏"/>
                          <m:limLoc m:val="subSup"/>
                          <m:supHide m:val="on"/>
                          <m:ctrlPr>
                            <a:rPr lang="en-US" altLang="zh-CN" sz="2400" i="1" smtClean="0">
                              <a:solidFill>
                                <a:srgbClr val="FF00FF"/>
                              </a:solidFill>
                              <a:latin typeface="Cambria Math" panose="02040503050406030204" pitchFamily="18" charset="0"/>
                              <a:ea typeface="Cambria Math" panose="02040503050406030204" pitchFamily="18" charset="0"/>
                            </a:rPr>
                          </m:ctrlPr>
                        </m:naryPr>
                        <m:sub>
                          <m:sSub>
                            <m:sSubPr>
                              <m:ctrlPr>
                                <a:rPr lang="en-US" altLang="zh-CN" sz="240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𝐵</m:t>
                              </m:r>
                            </m:e>
                            <m:sub>
                              <m:r>
                                <a:rPr lang="en-US" altLang="zh-CN" sz="2400" b="0" i="1" smtClean="0">
                                  <a:solidFill>
                                    <a:srgbClr val="FF00FF"/>
                                  </a:solidFill>
                                  <a:latin typeface="Cambria Math" panose="02040503050406030204" pitchFamily="18" charset="0"/>
                                  <a:ea typeface="Cambria Math" panose="02040503050406030204" pitchFamily="18" charset="0"/>
                                </a:rPr>
                                <m:t>1</m:t>
                              </m:r>
                            </m:sub>
                          </m:sSub>
                          <m:r>
                            <m:rPr>
                              <m:brk m:alnAt="9"/>
                            </m:rP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𝐵</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m:rPr>
                              <m:brk m:alnAt="9"/>
                            </m:rPr>
                            <a:rPr lang="en-US" altLang="zh-CN" sz="2400" b="0" i="1" smtClean="0">
                              <a:solidFill>
                                <a:srgbClr val="FF00FF"/>
                              </a:solidFill>
                              <a:latin typeface="Cambria Math" panose="02040503050406030204" pitchFamily="18" charset="0"/>
                              <a:ea typeface="Cambria Math" panose="02040503050406030204" pitchFamily="18" charset="0"/>
                            </a:rPr>
                            <m:t>,</m:t>
                          </m:r>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𝐵</m:t>
                              </m:r>
                            </m:e>
                            <m:sub>
                              <m:r>
                                <a:rPr lang="en-US" altLang="zh-CN" sz="2400" b="0" i="1" smtClean="0">
                                  <a:solidFill>
                                    <a:srgbClr val="FF00FF"/>
                                  </a:solidFill>
                                  <a:latin typeface="Cambria Math" panose="02040503050406030204" pitchFamily="18" charset="0"/>
                                  <a:ea typeface="Cambria Math" panose="02040503050406030204" pitchFamily="18" charset="0"/>
                                </a:rPr>
                                <m:t>𝑚</m:t>
                              </m:r>
                            </m:sub>
                          </m:sSub>
                        </m:sub>
                        <m:sup/>
                        <m:e>
                          <m:r>
                            <a:rPr lang="en-US" altLang="zh-CN" sz="2400" b="0" i="1" smtClean="0">
                              <a:solidFill>
                                <a:srgbClr val="FF00FF"/>
                              </a:solidFill>
                              <a:latin typeface="Cambria Math" panose="02040503050406030204" pitchFamily="18" charset="0"/>
                              <a:ea typeface="Cambria Math" panose="02040503050406030204" pitchFamily="18" charset="0"/>
                            </a:rPr>
                            <m:t>(</m:t>
                          </m:r>
                          <m:sSub>
                            <m:sSubPr>
                              <m:ctrlPr>
                                <a:rPr lang="en-US" altLang="zh-CN" sz="2400" b="0" i="1" smtClean="0">
                                  <a:solidFill>
                                    <a:srgbClr val="FF00FF"/>
                                  </a:solidFill>
                                  <a:latin typeface="Cambria Math" panose="02040503050406030204" pitchFamily="18" charset="0"/>
                                  <a:ea typeface="Cambria Math" panose="02040503050406030204" pitchFamily="18" charset="0"/>
                                </a:rPr>
                              </m:ctrlPr>
                            </m:sSubPr>
                            <m:e>
                              <m:r>
                                <a:rPr lang="en-US" altLang="zh-CN" sz="2400" b="0" i="1" smtClean="0">
                                  <a:solidFill>
                                    <a:srgbClr val="FF00FF"/>
                                  </a:solidFill>
                                  <a:latin typeface="Cambria Math" panose="02040503050406030204" pitchFamily="18" charset="0"/>
                                  <a:ea typeface="Cambria Math" panose="02040503050406030204" pitchFamily="18" charset="0"/>
                                </a:rPr>
                                <m:t>𝐸</m:t>
                              </m:r>
                            </m:e>
                            <m:sub>
                              <m:r>
                                <a:rPr lang="en-US" altLang="zh-CN" sz="2400" b="0" i="1" smtClean="0">
                                  <a:solidFill>
                                    <a:srgbClr val="FF00FF"/>
                                  </a:solidFill>
                                  <a:latin typeface="Cambria Math" panose="02040503050406030204" pitchFamily="18" charset="0"/>
                                  <a:ea typeface="Cambria Math" panose="02040503050406030204" pitchFamily="18" charset="0"/>
                                </a:rPr>
                                <m:t>2</m:t>
                              </m:r>
                            </m:sub>
                          </m:sSub>
                          <m:r>
                            <a:rPr lang="en-US" altLang="zh-CN" sz="2400" b="0" i="1" smtClean="0">
                              <a:solidFill>
                                <a:srgbClr val="FF00FF"/>
                              </a:solidFill>
                              <a:latin typeface="Cambria Math" panose="02040503050406030204" pitchFamily="18" charset="0"/>
                              <a:ea typeface="Cambria Math" panose="02040503050406030204" pitchFamily="18" charset="0"/>
                            </a:rPr>
                            <m:t>)</m:t>
                          </m:r>
                        </m:e>
                      </m:nary>
                    </m:oMath>
                  </m:oMathPara>
                </a14:m>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nSpc>
                    <a:spcPct val="150000"/>
                  </a:lnSpc>
                  <a:spcBef>
                    <a:spcPct val="0"/>
                  </a:spcBef>
                  <a:buFontTx/>
                  <a:buAutoNum type="arabicParenBoth"/>
                </a:pPr>
                <a:r>
                  <a:rPr lang="zh-CN" altLang="en-US" sz="2400" dirty="0">
                    <a:solidFill>
                      <a:srgbClr val="2121FF"/>
                    </a:solidFill>
                    <a:latin typeface="微软雅黑" panose="020B0503020204020204" pitchFamily="34" charset="-122"/>
                    <a:ea typeface="微软雅黑" panose="020B0503020204020204" pitchFamily="34" charset="-122"/>
                  </a:rPr>
                  <a:t>把查询要求转换成某种内部表示 </a:t>
                </a:r>
                <a:r>
                  <a:rPr lang="zh-CN" altLang="en-US" sz="2400" dirty="0" smtClean="0">
                    <a:solidFill>
                      <a:srgbClr val="2121FF"/>
                    </a:solidFill>
                    <a:latin typeface="微软雅黑" panose="020B0503020204020204" pitchFamily="34" charset="-122"/>
                    <a:ea typeface="微软雅黑" panose="020B0503020204020204" pitchFamily="34" charset="-122"/>
                  </a:rPr>
                  <a:t>;</a:t>
                </a:r>
              </a:p>
              <a:p>
                <a:pPr algn="ctr">
                  <a:lnSpc>
                    <a:spcPct val="150000"/>
                  </a:lnSpc>
                  <a:spcBef>
                    <a:spcPct val="0"/>
                  </a:spcBef>
                  <a:buFontTx/>
                  <a:buNone/>
                </a:pPr>
                <a:r>
                  <a:rPr lang="zh-CN" altLang="en-US" sz="2400" dirty="0" smtClean="0">
                    <a:solidFill>
                      <a:srgbClr val="FF00FF"/>
                    </a:solidFill>
                    <a:latin typeface="微软雅黑" panose="020B0503020204020204" pitchFamily="34" charset="-122"/>
                    <a:ea typeface="微软雅黑" panose="020B0503020204020204" pitchFamily="34" charset="-122"/>
                  </a:rPr>
                  <a:t>如关系代数语法树；</a:t>
                </a:r>
              </a:p>
              <a:p>
                <a:pPr>
                  <a:lnSpc>
                    <a:spcPct val="150000"/>
                  </a:lnSpc>
                  <a:spcBef>
                    <a:spcPct val="0"/>
                  </a:spcBef>
                  <a:buFontTx/>
                  <a:buNone/>
                </a:pPr>
                <a:r>
                  <a:rPr lang="zh-CN" altLang="en-US" sz="2400" dirty="0" smtClean="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2) 把语法树转换成某种优化形式;</a:t>
                </a:r>
              </a:p>
              <a:p>
                <a:pPr algn="ctr">
                  <a:lnSpc>
                    <a:spcPct val="150000"/>
                  </a:lnSpc>
                  <a:spcBef>
                    <a:spcPct val="0"/>
                  </a:spcBef>
                  <a:buFontTx/>
                  <a:buNone/>
                </a:pPr>
                <a:r>
                  <a:rPr lang="zh-CN" altLang="en-US" sz="2400" dirty="0">
                    <a:solidFill>
                      <a:srgbClr val="FF00FF"/>
                    </a:solidFill>
                    <a:latin typeface="微软雅黑" panose="020B0503020204020204" pitchFamily="34" charset="-122"/>
                    <a:ea typeface="微软雅黑" panose="020B0503020204020204" pitchFamily="34" charset="-122"/>
                  </a:rPr>
                  <a:t>利用关系代数等价公式的优化算法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(3) 选择低层的存取路径</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400" dirty="0" smtClean="0">
                    <a:solidFill>
                      <a:srgbClr val="FF00FF"/>
                    </a:solidFill>
                    <a:latin typeface="微软雅黑" panose="020B0503020204020204" pitchFamily="34" charset="-122"/>
                    <a:ea typeface="微软雅黑" panose="020B0503020204020204" pitchFamily="34" charset="-122"/>
                  </a:rPr>
                  <a:t>查询</a:t>
                </a:r>
                <a:r>
                  <a:rPr lang="zh-CN" altLang="en-US" sz="2400" dirty="0">
                    <a:solidFill>
                      <a:srgbClr val="FF00FF"/>
                    </a:solidFill>
                    <a:latin typeface="微软雅黑" panose="020B0503020204020204" pitchFamily="34" charset="-122"/>
                    <a:ea typeface="微软雅黑" panose="020B0503020204020204" pitchFamily="34" charset="-122"/>
                  </a:rPr>
                  <a:t>优化器根据数据字典获得当前数据库状态的信息 </a:t>
                </a:r>
              </a:p>
              <a:p>
                <a:pPr>
                  <a:lnSpc>
                    <a:spcPct val="150000"/>
                  </a:lnSpc>
                  <a:spcBef>
                    <a:spcPct val="0"/>
                  </a:spcBef>
                  <a:buFontTx/>
                  <a:buNone/>
                </a:pPr>
                <a:r>
                  <a:rPr lang="zh-CN" altLang="en-US" sz="2400" dirty="0">
                    <a:solidFill>
                      <a:srgbClr val="2121FF"/>
                    </a:solidFill>
                    <a:latin typeface="微软雅黑" panose="020B0503020204020204" pitchFamily="34" charset="-122"/>
                    <a:ea typeface="微软雅黑" panose="020B0503020204020204" pitchFamily="34" charset="-122"/>
                  </a:rPr>
                  <a:t>(4) 生成多个查询计划，选择代价最小的去完成查询任务</a:t>
                </a:r>
                <a:r>
                  <a:rPr lang="zh-CN" altLang="en-US" sz="2400" dirty="0" smtClean="0">
                    <a:solidFill>
                      <a:srgbClr val="2121FF"/>
                    </a:solidFill>
                    <a:latin typeface="微软雅黑" panose="020B0503020204020204" pitchFamily="34" charset="-122"/>
                    <a:ea typeface="微软雅黑" panose="020B0503020204020204" pitchFamily="34" charset="-122"/>
                  </a:rPr>
                  <a:t>。</a:t>
                </a:r>
                <a:endParaRPr lang="en-US" altLang="zh-CN" sz="2400" dirty="0" smtClean="0">
                  <a:solidFill>
                    <a:srgbClr val="2121FF"/>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zh-CN" altLang="en-US" sz="2400" dirty="0" smtClean="0">
                    <a:solidFill>
                      <a:srgbClr val="FF00FF"/>
                    </a:solidFill>
                    <a:latin typeface="微软雅黑" panose="020B0503020204020204" pitchFamily="34" charset="-122"/>
                    <a:ea typeface="微软雅黑" panose="020B0503020204020204" pitchFamily="34" charset="-122"/>
                  </a:rPr>
                  <a:t>值得</a:t>
                </a:r>
                <a:r>
                  <a:rPr lang="zh-CN" altLang="en-US" sz="2400" dirty="0">
                    <a:solidFill>
                      <a:srgbClr val="FF00FF"/>
                    </a:solidFill>
                    <a:latin typeface="微软雅黑" panose="020B0503020204020204" pitchFamily="34" charset="-122"/>
                    <a:ea typeface="微软雅黑" panose="020B0503020204020204" pitchFamily="34" charset="-122"/>
                  </a:rPr>
                  <a:t>注意：以上每步都需要花费一定</a:t>
                </a:r>
                <a:r>
                  <a:rPr lang="zh-CN" altLang="en-US" sz="2400" dirty="0" smtClean="0">
                    <a:solidFill>
                      <a:srgbClr val="FF00FF"/>
                    </a:solidFill>
                    <a:latin typeface="微软雅黑" panose="020B0503020204020204" pitchFamily="34" charset="-122"/>
                    <a:ea typeface="微软雅黑" panose="020B0503020204020204" pitchFamily="34" charset="-122"/>
                  </a:rPr>
                  <a:t>代价</a:t>
                </a:r>
                <a:endParaRPr lang="zh-CN" altLang="en-US" sz="2400" dirty="0">
                  <a:solidFill>
                    <a:srgbClr val="FF00FF"/>
                  </a:solidFill>
                  <a:latin typeface="微软雅黑" panose="020B0503020204020204" pitchFamily="34" charset="-122"/>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1062444" y="0"/>
                <a:ext cx="10215155" cy="6724341"/>
              </a:xfrm>
              <a:prstGeom prst="rect">
                <a:avLst/>
              </a:prstGeom>
              <a:blipFill rotWithShape="0">
                <a:blip r:embed="rId2"/>
                <a:stretch>
                  <a:fillRect l="-1074" r="-179" b="-1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924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875231" y="994606"/>
            <a:ext cx="8229600" cy="2286000"/>
            <a:chOff x="-3" y="-3"/>
            <a:chExt cx="2327" cy="1184"/>
          </a:xfrm>
        </p:grpSpPr>
        <p:grpSp>
          <p:nvGrpSpPr>
            <p:cNvPr id="5" name="Group 34"/>
            <p:cNvGrpSpPr>
              <a:grpSpLocks/>
            </p:cNvGrpSpPr>
            <p:nvPr/>
          </p:nvGrpSpPr>
          <p:grpSpPr bwMode="auto">
            <a:xfrm>
              <a:off x="0" y="0"/>
              <a:ext cx="2321" cy="1178"/>
              <a:chOff x="0" y="0"/>
              <a:chExt cx="2321" cy="1178"/>
            </a:xfrm>
          </p:grpSpPr>
          <p:grpSp>
            <p:nvGrpSpPr>
              <p:cNvPr id="7" name="Group 15"/>
              <p:cNvGrpSpPr>
                <a:grpSpLocks/>
              </p:cNvGrpSpPr>
              <p:nvPr/>
            </p:nvGrpSpPr>
            <p:grpSpPr bwMode="auto">
              <a:xfrm>
                <a:off x="0" y="0"/>
                <a:ext cx="430" cy="374"/>
                <a:chOff x="0" y="0"/>
                <a:chExt cx="430" cy="374"/>
              </a:xfrm>
            </p:grpSpPr>
            <p:sp>
              <p:nvSpPr>
                <p:cNvPr id="35" name="Rectangle 4"/>
                <p:cNvSpPr>
                  <a:spLocks noChangeArrowheads="1"/>
                </p:cNvSpPr>
                <p:nvPr/>
              </p:nvSpPr>
              <p:spPr bwMode="auto">
                <a:xfrm>
                  <a:off x="43" y="61"/>
                  <a:ext cx="34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dirty="0" err="1">
                      <a:solidFill>
                        <a:srgbClr val="6600FF"/>
                      </a:solidFill>
                      <a:latin typeface="微软雅黑" panose="020B0503020204020204" pitchFamily="34" charset="-122"/>
                      <a:ea typeface="微软雅黑" panose="020B0503020204020204" pitchFamily="34" charset="-122"/>
                    </a:rPr>
                    <a:t>Sno</a:t>
                  </a:r>
                  <a:endParaRPr lang="en-US" altLang="zh-CN" dirty="0">
                    <a:solidFill>
                      <a:srgbClr val="6600FF"/>
                    </a:solidFill>
                    <a:latin typeface="微软雅黑" panose="020B0503020204020204" pitchFamily="34" charset="-122"/>
                    <a:ea typeface="微软雅黑" panose="020B0503020204020204" pitchFamily="34" charset="-122"/>
                  </a:endParaRPr>
                </a:p>
              </p:txBody>
            </p:sp>
            <p:sp>
              <p:nvSpPr>
                <p:cNvPr id="36" name="Rectangle 14"/>
                <p:cNvSpPr>
                  <a:spLocks noChangeArrowheads="1"/>
                </p:cNvSpPr>
                <p:nvPr/>
              </p:nvSpPr>
              <p:spPr bwMode="auto">
                <a:xfrm>
                  <a:off x="0" y="0"/>
                  <a:ext cx="43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8" name="Group 17"/>
              <p:cNvGrpSpPr>
                <a:grpSpLocks/>
              </p:cNvGrpSpPr>
              <p:nvPr/>
            </p:nvGrpSpPr>
            <p:grpSpPr bwMode="auto">
              <a:xfrm>
                <a:off x="430" y="0"/>
                <a:ext cx="430" cy="374"/>
                <a:chOff x="430" y="0"/>
                <a:chExt cx="430" cy="374"/>
              </a:xfrm>
            </p:grpSpPr>
            <p:sp>
              <p:nvSpPr>
                <p:cNvPr id="33" name="Rectangle 5"/>
                <p:cNvSpPr>
                  <a:spLocks noChangeArrowheads="1"/>
                </p:cNvSpPr>
                <p:nvPr/>
              </p:nvSpPr>
              <p:spPr bwMode="auto">
                <a:xfrm>
                  <a:off x="473" y="61"/>
                  <a:ext cx="34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dirty="0" err="1">
                      <a:solidFill>
                        <a:srgbClr val="6600FF"/>
                      </a:solidFill>
                      <a:latin typeface="微软雅黑" panose="020B0503020204020204" pitchFamily="34" charset="-122"/>
                      <a:ea typeface="微软雅黑" panose="020B0503020204020204" pitchFamily="34" charset="-122"/>
                    </a:rPr>
                    <a:t>Sname</a:t>
                  </a:r>
                  <a:endParaRPr lang="en-US" altLang="zh-CN" dirty="0">
                    <a:solidFill>
                      <a:srgbClr val="6600FF"/>
                    </a:solidFill>
                    <a:latin typeface="微软雅黑" panose="020B0503020204020204" pitchFamily="34" charset="-122"/>
                    <a:ea typeface="微软雅黑" panose="020B0503020204020204" pitchFamily="34" charset="-122"/>
                  </a:endParaRPr>
                </a:p>
              </p:txBody>
            </p:sp>
            <p:sp>
              <p:nvSpPr>
                <p:cNvPr id="34" name="Rectangle 16"/>
                <p:cNvSpPr>
                  <a:spLocks noChangeArrowheads="1"/>
                </p:cNvSpPr>
                <p:nvPr/>
              </p:nvSpPr>
              <p:spPr bwMode="auto">
                <a:xfrm>
                  <a:off x="430" y="0"/>
                  <a:ext cx="43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9" name="Group 19"/>
              <p:cNvGrpSpPr>
                <a:grpSpLocks/>
              </p:cNvGrpSpPr>
              <p:nvPr/>
            </p:nvGrpSpPr>
            <p:grpSpPr bwMode="auto">
              <a:xfrm>
                <a:off x="860" y="0"/>
                <a:ext cx="452" cy="374"/>
                <a:chOff x="860" y="0"/>
                <a:chExt cx="452" cy="374"/>
              </a:xfrm>
            </p:grpSpPr>
            <p:sp>
              <p:nvSpPr>
                <p:cNvPr id="31" name="Rectangle 6"/>
                <p:cNvSpPr>
                  <a:spLocks noChangeArrowheads="1"/>
                </p:cNvSpPr>
                <p:nvPr/>
              </p:nvSpPr>
              <p:spPr bwMode="auto">
                <a:xfrm>
                  <a:off x="903" y="61"/>
                  <a:ext cx="36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dirty="0">
                      <a:solidFill>
                        <a:srgbClr val="6600FF"/>
                      </a:solidFill>
                      <a:latin typeface="微软雅黑" panose="020B0503020204020204" pitchFamily="34" charset="-122"/>
                      <a:ea typeface="微软雅黑" panose="020B0503020204020204" pitchFamily="34" charset="-122"/>
                    </a:rPr>
                    <a:t>Class</a:t>
                  </a:r>
                </a:p>
              </p:txBody>
            </p:sp>
            <p:sp>
              <p:nvSpPr>
                <p:cNvPr id="32" name="Rectangle 18"/>
                <p:cNvSpPr>
                  <a:spLocks noChangeArrowheads="1"/>
                </p:cNvSpPr>
                <p:nvPr/>
              </p:nvSpPr>
              <p:spPr bwMode="auto">
                <a:xfrm>
                  <a:off x="860" y="0"/>
                  <a:ext cx="45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0" name="Group 21"/>
              <p:cNvGrpSpPr>
                <a:grpSpLocks/>
              </p:cNvGrpSpPr>
              <p:nvPr/>
            </p:nvGrpSpPr>
            <p:grpSpPr bwMode="auto">
              <a:xfrm>
                <a:off x="1312" y="0"/>
                <a:ext cx="557" cy="374"/>
                <a:chOff x="1312" y="0"/>
                <a:chExt cx="557" cy="374"/>
              </a:xfrm>
            </p:grpSpPr>
            <p:sp>
              <p:nvSpPr>
                <p:cNvPr id="29" name="Rectangle 7"/>
                <p:cNvSpPr>
                  <a:spLocks noChangeArrowheads="1"/>
                </p:cNvSpPr>
                <p:nvPr/>
              </p:nvSpPr>
              <p:spPr bwMode="auto">
                <a:xfrm>
                  <a:off x="1355" y="61"/>
                  <a:ext cx="4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dirty="0" err="1">
                      <a:solidFill>
                        <a:srgbClr val="6600FF"/>
                      </a:solidFill>
                      <a:latin typeface="微软雅黑" panose="020B0503020204020204" pitchFamily="34" charset="-122"/>
                      <a:ea typeface="微软雅黑" panose="020B0503020204020204" pitchFamily="34" charset="-122"/>
                    </a:rPr>
                    <a:t>Cname</a:t>
                  </a:r>
                  <a:endParaRPr lang="en-US" altLang="zh-CN" dirty="0">
                    <a:solidFill>
                      <a:srgbClr val="6600FF"/>
                    </a:solidFill>
                    <a:latin typeface="微软雅黑" panose="020B0503020204020204" pitchFamily="34" charset="-122"/>
                    <a:ea typeface="微软雅黑" panose="020B0503020204020204" pitchFamily="34" charset="-122"/>
                  </a:endParaRPr>
                </a:p>
              </p:txBody>
            </p:sp>
            <p:sp>
              <p:nvSpPr>
                <p:cNvPr id="30" name="Rectangle 20"/>
                <p:cNvSpPr>
                  <a:spLocks noChangeArrowheads="1"/>
                </p:cNvSpPr>
                <p:nvPr/>
              </p:nvSpPr>
              <p:spPr bwMode="auto">
                <a:xfrm>
                  <a:off x="1312" y="0"/>
                  <a:ext cx="557"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1" name="Group 23"/>
              <p:cNvGrpSpPr>
                <a:grpSpLocks/>
              </p:cNvGrpSpPr>
              <p:nvPr/>
            </p:nvGrpSpPr>
            <p:grpSpPr bwMode="auto">
              <a:xfrm>
                <a:off x="1869" y="61"/>
                <a:ext cx="452" cy="374"/>
                <a:chOff x="1869" y="61"/>
                <a:chExt cx="452" cy="374"/>
              </a:xfrm>
            </p:grpSpPr>
            <p:sp>
              <p:nvSpPr>
                <p:cNvPr id="27" name="Rectangle 8"/>
                <p:cNvSpPr>
                  <a:spLocks noChangeArrowheads="1"/>
                </p:cNvSpPr>
                <p:nvPr/>
              </p:nvSpPr>
              <p:spPr bwMode="auto">
                <a:xfrm>
                  <a:off x="1912" y="71"/>
                  <a:ext cx="36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dirty="0" err="1">
                      <a:solidFill>
                        <a:srgbClr val="6600FF"/>
                      </a:solidFill>
                      <a:latin typeface="微软雅黑" panose="020B0503020204020204" pitchFamily="34" charset="-122"/>
                      <a:ea typeface="微软雅黑" panose="020B0503020204020204" pitchFamily="34" charset="-122"/>
                    </a:rPr>
                    <a:t>Tname</a:t>
                  </a:r>
                  <a:endParaRPr lang="en-US" altLang="zh-CN" dirty="0">
                    <a:solidFill>
                      <a:srgbClr val="6600FF"/>
                    </a:solidFill>
                    <a:latin typeface="微软雅黑" panose="020B0503020204020204" pitchFamily="34" charset="-122"/>
                    <a:ea typeface="微软雅黑" panose="020B0503020204020204" pitchFamily="34" charset="-122"/>
                  </a:endParaRPr>
                </a:p>
              </p:txBody>
            </p:sp>
            <p:sp>
              <p:nvSpPr>
                <p:cNvPr id="28" name="Rectangle 22"/>
                <p:cNvSpPr>
                  <a:spLocks noChangeArrowheads="1"/>
                </p:cNvSpPr>
                <p:nvPr/>
              </p:nvSpPr>
              <p:spPr bwMode="auto">
                <a:xfrm>
                  <a:off x="1869" y="61"/>
                  <a:ext cx="45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2" name="Group 25"/>
              <p:cNvGrpSpPr>
                <a:grpSpLocks/>
              </p:cNvGrpSpPr>
              <p:nvPr/>
            </p:nvGrpSpPr>
            <p:grpSpPr bwMode="auto">
              <a:xfrm>
                <a:off x="0" y="324"/>
                <a:ext cx="430" cy="854"/>
                <a:chOff x="0" y="324"/>
                <a:chExt cx="430" cy="854"/>
              </a:xfrm>
            </p:grpSpPr>
            <p:sp>
              <p:nvSpPr>
                <p:cNvPr id="25" name="Rectangle 9"/>
                <p:cNvSpPr>
                  <a:spLocks noChangeArrowheads="1"/>
                </p:cNvSpPr>
                <p:nvPr/>
              </p:nvSpPr>
              <p:spPr bwMode="auto">
                <a:xfrm>
                  <a:off x="43" y="324"/>
                  <a:ext cx="344"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en-US" altLang="zh-CN" dirty="0">
                      <a:solidFill>
                        <a:srgbClr val="6600FF"/>
                      </a:solidFill>
                      <a:latin typeface="微软雅黑" panose="020B0503020204020204" pitchFamily="34" charset="-122"/>
                      <a:ea typeface="微软雅黑" panose="020B0503020204020204" pitchFamily="34" charset="-122"/>
                    </a:rPr>
                    <a:t>S01</a:t>
                  </a:r>
                </a:p>
                <a:p>
                  <a:pPr algn="ctr" eaLnBrk="0" hangingPunct="0">
                    <a:lnSpc>
                      <a:spcPct val="150000"/>
                    </a:lnSpc>
                  </a:pPr>
                  <a:r>
                    <a:rPr lang="en-US" altLang="zh-CN" dirty="0">
                      <a:solidFill>
                        <a:srgbClr val="6600FF"/>
                      </a:solidFill>
                      <a:latin typeface="微软雅黑" panose="020B0503020204020204" pitchFamily="34" charset="-122"/>
                      <a:ea typeface="微软雅黑" panose="020B0503020204020204" pitchFamily="34" charset="-122"/>
                    </a:rPr>
                    <a:t>S02</a:t>
                  </a:r>
                </a:p>
                <a:p>
                  <a:pPr algn="ctr" eaLnBrk="0" hangingPunct="0">
                    <a:lnSpc>
                      <a:spcPct val="150000"/>
                    </a:lnSpc>
                  </a:pPr>
                  <a:r>
                    <a:rPr lang="en-US" altLang="zh-CN" dirty="0">
                      <a:solidFill>
                        <a:srgbClr val="6600FF"/>
                      </a:solidFill>
                      <a:latin typeface="微软雅黑" panose="020B0503020204020204" pitchFamily="34" charset="-122"/>
                      <a:ea typeface="微软雅黑" panose="020B0503020204020204" pitchFamily="34" charset="-122"/>
                    </a:rPr>
                    <a:t>S03</a:t>
                  </a:r>
                </a:p>
                <a:p>
                  <a:pPr algn="ctr" eaLnBrk="0" hangingPunct="0">
                    <a:lnSpc>
                      <a:spcPct val="150000"/>
                    </a:lnSpc>
                  </a:pPr>
                  <a:r>
                    <a:rPr lang="en-US" altLang="zh-CN" dirty="0">
                      <a:solidFill>
                        <a:srgbClr val="6600FF"/>
                      </a:solidFill>
                      <a:latin typeface="微软雅黑" panose="020B0503020204020204" pitchFamily="34" charset="-122"/>
                      <a:ea typeface="微软雅黑" panose="020B0503020204020204" pitchFamily="34" charset="-122"/>
                    </a:rPr>
                    <a:t>S04</a:t>
                  </a:r>
                </a:p>
              </p:txBody>
            </p:sp>
            <p:sp>
              <p:nvSpPr>
                <p:cNvPr id="26" name="Rectangle 24"/>
                <p:cNvSpPr>
                  <a:spLocks noChangeArrowheads="1"/>
                </p:cNvSpPr>
                <p:nvPr/>
              </p:nvSpPr>
              <p:spPr bwMode="auto">
                <a:xfrm>
                  <a:off x="0" y="374"/>
                  <a:ext cx="430"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3" name="Group 27"/>
              <p:cNvGrpSpPr>
                <a:grpSpLocks/>
              </p:cNvGrpSpPr>
              <p:nvPr/>
            </p:nvGrpSpPr>
            <p:grpSpPr bwMode="auto">
              <a:xfrm>
                <a:off x="430" y="324"/>
                <a:ext cx="430" cy="854"/>
                <a:chOff x="430" y="324"/>
                <a:chExt cx="430" cy="854"/>
              </a:xfrm>
            </p:grpSpPr>
            <p:sp>
              <p:nvSpPr>
                <p:cNvPr id="23" name="Rectangle 10"/>
                <p:cNvSpPr>
                  <a:spLocks noChangeArrowheads="1"/>
                </p:cNvSpPr>
                <p:nvPr/>
              </p:nvSpPr>
              <p:spPr bwMode="auto">
                <a:xfrm>
                  <a:off x="473" y="324"/>
                  <a:ext cx="344"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dirty="0">
                      <a:solidFill>
                        <a:srgbClr val="6600FF"/>
                      </a:solidFill>
                      <a:latin typeface="微软雅黑" panose="020B0503020204020204" pitchFamily="34" charset="-122"/>
                      <a:ea typeface="微软雅黑" panose="020B0503020204020204" pitchFamily="34" charset="-122"/>
                    </a:rPr>
                    <a:t>王建平</a:t>
                  </a:r>
                </a:p>
                <a:p>
                  <a:pPr algn="ctr" eaLnBrk="0" hangingPunct="0">
                    <a:lnSpc>
                      <a:spcPct val="150000"/>
                    </a:lnSpc>
                  </a:pPr>
                  <a:r>
                    <a:rPr lang="zh-CN" altLang="en-US" dirty="0">
                      <a:solidFill>
                        <a:srgbClr val="6600FF"/>
                      </a:solidFill>
                      <a:latin typeface="微软雅黑" panose="020B0503020204020204" pitchFamily="34" charset="-122"/>
                      <a:ea typeface="微软雅黑" panose="020B0503020204020204" pitchFamily="34" charset="-122"/>
                    </a:rPr>
                    <a:t>刘华</a:t>
                  </a:r>
                </a:p>
                <a:p>
                  <a:pPr algn="ctr" eaLnBrk="0" hangingPunct="0">
                    <a:lnSpc>
                      <a:spcPct val="150000"/>
                    </a:lnSpc>
                  </a:pPr>
                  <a:r>
                    <a:rPr lang="zh-CN" altLang="en-US" dirty="0">
                      <a:solidFill>
                        <a:srgbClr val="6600FF"/>
                      </a:solidFill>
                      <a:latin typeface="微软雅黑" panose="020B0503020204020204" pitchFamily="34" charset="-122"/>
                      <a:ea typeface="微软雅黑" panose="020B0503020204020204" pitchFamily="34" charset="-122"/>
                    </a:rPr>
                    <a:t>范林军</a:t>
                  </a:r>
                </a:p>
                <a:p>
                  <a:pPr algn="ctr" eaLnBrk="0" hangingPunct="0">
                    <a:lnSpc>
                      <a:spcPct val="150000"/>
                    </a:lnSpc>
                  </a:pPr>
                  <a:r>
                    <a:rPr lang="zh-CN" altLang="en-US" dirty="0">
                      <a:solidFill>
                        <a:srgbClr val="6600FF"/>
                      </a:solidFill>
                      <a:latin typeface="微软雅黑" panose="020B0503020204020204" pitchFamily="34" charset="-122"/>
                      <a:ea typeface="微软雅黑" panose="020B0503020204020204" pitchFamily="34" charset="-122"/>
                    </a:rPr>
                    <a:t>李伟</a:t>
                  </a:r>
                </a:p>
              </p:txBody>
            </p:sp>
            <p:sp>
              <p:nvSpPr>
                <p:cNvPr id="24" name="Rectangle 26"/>
                <p:cNvSpPr>
                  <a:spLocks noChangeArrowheads="1"/>
                </p:cNvSpPr>
                <p:nvPr/>
              </p:nvSpPr>
              <p:spPr bwMode="auto">
                <a:xfrm>
                  <a:off x="430" y="374"/>
                  <a:ext cx="430"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4" name="Group 29"/>
              <p:cNvGrpSpPr>
                <a:grpSpLocks/>
              </p:cNvGrpSpPr>
              <p:nvPr/>
            </p:nvGrpSpPr>
            <p:grpSpPr bwMode="auto">
              <a:xfrm>
                <a:off x="860" y="324"/>
                <a:ext cx="452" cy="854"/>
                <a:chOff x="860" y="324"/>
                <a:chExt cx="452" cy="854"/>
              </a:xfrm>
            </p:grpSpPr>
            <p:sp>
              <p:nvSpPr>
                <p:cNvPr id="21" name="Rectangle 11"/>
                <p:cNvSpPr>
                  <a:spLocks noChangeArrowheads="1"/>
                </p:cNvSpPr>
                <p:nvPr/>
              </p:nvSpPr>
              <p:spPr bwMode="auto">
                <a:xfrm>
                  <a:off x="903" y="324"/>
                  <a:ext cx="36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a:solidFill>
                        <a:srgbClr val="6600FF"/>
                      </a:solidFill>
                      <a:latin typeface="微软雅黑" panose="020B0503020204020204" pitchFamily="34" charset="-122"/>
                      <a:ea typeface="微软雅黑" panose="020B0503020204020204" pitchFamily="34" charset="-122"/>
                    </a:rPr>
                    <a:t>19990</a:t>
                  </a:r>
                  <a:r>
                    <a:rPr lang="en-US" altLang="zh-CN">
                      <a:solidFill>
                        <a:srgbClr val="6600FF"/>
                      </a:solidFill>
                      <a:latin typeface="微软雅黑" panose="020B0503020204020204" pitchFamily="34" charset="-122"/>
                      <a:ea typeface="微软雅黑" panose="020B0503020204020204" pitchFamily="34" charset="-122"/>
                    </a:rPr>
                    <a:t>l</a:t>
                  </a:r>
                </a:p>
                <a:p>
                  <a:pPr algn="ctr" eaLnBrk="0" hangingPunct="0">
                    <a:lnSpc>
                      <a:spcPct val="150000"/>
                    </a:lnSpc>
                  </a:pPr>
                  <a:r>
                    <a:rPr lang="en-US" altLang="zh-CN">
                      <a:solidFill>
                        <a:srgbClr val="6600FF"/>
                      </a:solidFill>
                      <a:latin typeface="微软雅黑" panose="020B0503020204020204" pitchFamily="34" charset="-122"/>
                      <a:ea typeface="微软雅黑" panose="020B0503020204020204" pitchFamily="34" charset="-122"/>
                    </a:rPr>
                    <a:t>199902</a:t>
                  </a:r>
                </a:p>
                <a:p>
                  <a:pPr algn="ctr" eaLnBrk="0" hangingPunct="0">
                    <a:lnSpc>
                      <a:spcPct val="150000"/>
                    </a:lnSpc>
                  </a:pPr>
                  <a:r>
                    <a:rPr lang="en-US" altLang="zh-CN">
                      <a:solidFill>
                        <a:srgbClr val="6600FF"/>
                      </a:solidFill>
                      <a:latin typeface="微软雅黑" panose="020B0503020204020204" pitchFamily="34" charset="-122"/>
                      <a:ea typeface="微软雅黑" panose="020B0503020204020204" pitchFamily="34" charset="-122"/>
                    </a:rPr>
                    <a:t>200001</a:t>
                  </a:r>
                </a:p>
                <a:p>
                  <a:pPr algn="ctr" eaLnBrk="0" hangingPunct="0">
                    <a:lnSpc>
                      <a:spcPct val="150000"/>
                    </a:lnSpc>
                  </a:pPr>
                  <a:r>
                    <a:rPr lang="en-US" altLang="zh-CN">
                      <a:solidFill>
                        <a:srgbClr val="6600FF"/>
                      </a:solidFill>
                      <a:latin typeface="微软雅黑" panose="020B0503020204020204" pitchFamily="34" charset="-122"/>
                      <a:ea typeface="微软雅黑" panose="020B0503020204020204" pitchFamily="34" charset="-122"/>
                    </a:rPr>
                    <a:t>200001</a:t>
                  </a:r>
                </a:p>
              </p:txBody>
            </p:sp>
            <p:sp>
              <p:nvSpPr>
                <p:cNvPr id="22" name="Rectangle 28"/>
                <p:cNvSpPr>
                  <a:spLocks noChangeArrowheads="1"/>
                </p:cNvSpPr>
                <p:nvPr/>
              </p:nvSpPr>
              <p:spPr bwMode="auto">
                <a:xfrm>
                  <a:off x="860" y="374"/>
                  <a:ext cx="45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5" name="Group 31"/>
              <p:cNvGrpSpPr>
                <a:grpSpLocks/>
              </p:cNvGrpSpPr>
              <p:nvPr/>
            </p:nvGrpSpPr>
            <p:grpSpPr bwMode="auto">
              <a:xfrm>
                <a:off x="1312" y="324"/>
                <a:ext cx="557" cy="854"/>
                <a:chOff x="1312" y="324"/>
                <a:chExt cx="557" cy="854"/>
              </a:xfrm>
            </p:grpSpPr>
            <p:sp>
              <p:nvSpPr>
                <p:cNvPr id="19" name="Rectangle 12"/>
                <p:cNvSpPr>
                  <a:spLocks noChangeArrowheads="1"/>
                </p:cNvSpPr>
                <p:nvPr/>
              </p:nvSpPr>
              <p:spPr bwMode="auto">
                <a:xfrm>
                  <a:off x="1355" y="324"/>
                  <a:ext cx="471"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a:solidFill>
                        <a:srgbClr val="6600FF"/>
                      </a:solidFill>
                      <a:latin typeface="微软雅黑" panose="020B0503020204020204" pitchFamily="34" charset="-122"/>
                      <a:ea typeface="微软雅黑" panose="020B0503020204020204" pitchFamily="34" charset="-122"/>
                    </a:rPr>
                    <a:t>数据结构</a:t>
                  </a:r>
                </a:p>
                <a:p>
                  <a:pPr algn="ctr" eaLnBrk="0" hangingPunct="0">
                    <a:lnSpc>
                      <a:spcPct val="150000"/>
                    </a:lnSpc>
                  </a:pPr>
                  <a:r>
                    <a:rPr lang="zh-CN" altLang="en-US">
                      <a:solidFill>
                        <a:srgbClr val="6600FF"/>
                      </a:solidFill>
                      <a:latin typeface="微软雅黑" panose="020B0503020204020204" pitchFamily="34" charset="-122"/>
                      <a:ea typeface="微软雅黑" panose="020B0503020204020204" pitchFamily="34" charset="-122"/>
                    </a:rPr>
                    <a:t>计算机原理</a:t>
                  </a:r>
                </a:p>
                <a:p>
                  <a:pPr algn="ctr" eaLnBrk="0" hangingPunct="0">
                    <a:lnSpc>
                      <a:spcPct val="150000"/>
                    </a:lnSpc>
                  </a:pPr>
                  <a:r>
                    <a:rPr lang="zh-CN" altLang="en-US">
                      <a:solidFill>
                        <a:srgbClr val="6600FF"/>
                      </a:solidFill>
                      <a:latin typeface="微软雅黑" panose="020B0503020204020204" pitchFamily="34" charset="-122"/>
                      <a:ea typeface="微软雅黑" panose="020B0503020204020204" pitchFamily="34" charset="-122"/>
                    </a:rPr>
                    <a:t>数据库原理</a:t>
                  </a:r>
                </a:p>
                <a:p>
                  <a:pPr algn="ctr" eaLnBrk="0" hangingPunct="0">
                    <a:lnSpc>
                      <a:spcPct val="150000"/>
                    </a:lnSpc>
                  </a:pPr>
                  <a:r>
                    <a:rPr lang="zh-CN" altLang="en-US">
                      <a:solidFill>
                        <a:srgbClr val="6600FF"/>
                      </a:solidFill>
                      <a:latin typeface="微软雅黑" panose="020B0503020204020204" pitchFamily="34" charset="-122"/>
                      <a:ea typeface="微软雅黑" panose="020B0503020204020204" pitchFamily="34" charset="-122"/>
                    </a:rPr>
                    <a:t>数据结构</a:t>
                  </a:r>
                </a:p>
              </p:txBody>
            </p:sp>
            <p:sp>
              <p:nvSpPr>
                <p:cNvPr id="20" name="Rectangle 30"/>
                <p:cNvSpPr>
                  <a:spLocks noChangeArrowheads="1"/>
                </p:cNvSpPr>
                <p:nvPr/>
              </p:nvSpPr>
              <p:spPr bwMode="auto">
                <a:xfrm>
                  <a:off x="1312" y="374"/>
                  <a:ext cx="557"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nvGrpSpPr>
              <p:cNvPr id="16" name="Group 33"/>
              <p:cNvGrpSpPr>
                <a:grpSpLocks/>
              </p:cNvGrpSpPr>
              <p:nvPr/>
            </p:nvGrpSpPr>
            <p:grpSpPr bwMode="auto">
              <a:xfrm>
                <a:off x="1869" y="324"/>
                <a:ext cx="452" cy="854"/>
                <a:chOff x="1869" y="324"/>
                <a:chExt cx="452" cy="854"/>
              </a:xfrm>
            </p:grpSpPr>
            <p:sp>
              <p:nvSpPr>
                <p:cNvPr id="17" name="Rectangle 13"/>
                <p:cNvSpPr>
                  <a:spLocks noChangeArrowheads="1"/>
                </p:cNvSpPr>
                <p:nvPr/>
              </p:nvSpPr>
              <p:spPr bwMode="auto">
                <a:xfrm>
                  <a:off x="1912" y="324"/>
                  <a:ext cx="366"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a:solidFill>
                        <a:srgbClr val="6600FF"/>
                      </a:solidFill>
                      <a:latin typeface="微软雅黑" panose="020B0503020204020204" pitchFamily="34" charset="-122"/>
                      <a:ea typeface="微软雅黑" panose="020B0503020204020204" pitchFamily="34" charset="-122"/>
                    </a:rPr>
                    <a:t>张征</a:t>
                  </a:r>
                </a:p>
                <a:p>
                  <a:pPr algn="ctr" eaLnBrk="0" hangingPunct="0">
                    <a:lnSpc>
                      <a:spcPct val="150000"/>
                    </a:lnSpc>
                  </a:pPr>
                  <a:r>
                    <a:rPr lang="zh-CN" altLang="en-US">
                      <a:solidFill>
                        <a:srgbClr val="6600FF"/>
                      </a:solidFill>
                      <a:latin typeface="微软雅黑" panose="020B0503020204020204" pitchFamily="34" charset="-122"/>
                      <a:ea typeface="微软雅黑" panose="020B0503020204020204" pitchFamily="34" charset="-122"/>
                    </a:rPr>
                    <a:t>杜刚</a:t>
                  </a:r>
                </a:p>
                <a:p>
                  <a:pPr algn="ctr" eaLnBrk="0" hangingPunct="0">
                    <a:lnSpc>
                      <a:spcPct val="150000"/>
                    </a:lnSpc>
                  </a:pPr>
                  <a:r>
                    <a:rPr lang="zh-CN" altLang="en-US">
                      <a:solidFill>
                        <a:srgbClr val="6600FF"/>
                      </a:solidFill>
                      <a:latin typeface="微软雅黑" panose="020B0503020204020204" pitchFamily="34" charset="-122"/>
                      <a:ea typeface="微软雅黑" panose="020B0503020204020204" pitchFamily="34" charset="-122"/>
                    </a:rPr>
                    <a:t>赵新民</a:t>
                  </a:r>
                </a:p>
                <a:p>
                  <a:pPr algn="ctr" eaLnBrk="0" hangingPunct="0">
                    <a:lnSpc>
                      <a:spcPct val="150000"/>
                    </a:lnSpc>
                  </a:pPr>
                  <a:r>
                    <a:rPr lang="zh-CN" altLang="en-US">
                      <a:solidFill>
                        <a:srgbClr val="6600FF"/>
                      </a:solidFill>
                      <a:latin typeface="微软雅黑" panose="020B0503020204020204" pitchFamily="34" charset="-122"/>
                      <a:ea typeface="微软雅黑" panose="020B0503020204020204" pitchFamily="34" charset="-122"/>
                    </a:rPr>
                    <a:t>张征</a:t>
                  </a:r>
                </a:p>
              </p:txBody>
            </p:sp>
            <p:sp>
              <p:nvSpPr>
                <p:cNvPr id="18" name="Rectangle 32"/>
                <p:cNvSpPr>
                  <a:spLocks noChangeArrowheads="1"/>
                </p:cNvSpPr>
                <p:nvPr/>
              </p:nvSpPr>
              <p:spPr bwMode="auto">
                <a:xfrm>
                  <a:off x="1869" y="374"/>
                  <a:ext cx="452"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grpSp>
        <p:sp>
          <p:nvSpPr>
            <p:cNvPr id="6" name="Rectangle 35"/>
            <p:cNvSpPr>
              <a:spLocks noChangeArrowheads="1"/>
            </p:cNvSpPr>
            <p:nvPr/>
          </p:nvSpPr>
          <p:spPr bwMode="auto">
            <a:xfrm>
              <a:off x="-3" y="-3"/>
              <a:ext cx="2327" cy="118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50000"/>
                </a:lnSpc>
              </a:pPr>
              <a:endParaRPr lang="zh-CN" altLang="en-US">
                <a:solidFill>
                  <a:srgbClr val="6600FF"/>
                </a:solidFill>
                <a:latin typeface="微软雅黑" panose="020B0503020204020204" pitchFamily="34" charset="-122"/>
                <a:ea typeface="微软雅黑" panose="020B0503020204020204" pitchFamily="34" charset="-122"/>
              </a:endParaRPr>
            </a:p>
          </p:txBody>
        </p:sp>
      </p:grpSp>
      <p:sp>
        <p:nvSpPr>
          <p:cNvPr id="38" name="矩形 37"/>
          <p:cNvSpPr/>
          <p:nvPr/>
        </p:nvSpPr>
        <p:spPr>
          <a:xfrm>
            <a:off x="712548" y="283501"/>
            <a:ext cx="5268430" cy="461665"/>
          </a:xfrm>
          <a:prstGeom prst="rect">
            <a:avLst/>
          </a:prstGeom>
        </p:spPr>
        <p:txBody>
          <a:bodyPr wrap="none">
            <a:spAutoFit/>
          </a:bodyPr>
          <a:lstStyle/>
          <a:p>
            <a:pPr algn="ctr">
              <a:spcBef>
                <a:spcPct val="5000"/>
              </a:spcBef>
              <a:spcAft>
                <a:spcPct val="5000"/>
              </a:spcAft>
            </a:pPr>
            <a:r>
              <a:rPr lang="zh-CN" altLang="en-US" sz="2400" dirty="0">
                <a:solidFill>
                  <a:srgbClr val="2121FF"/>
                </a:solidFill>
                <a:latin typeface="微软雅黑" panose="020B0503020204020204" pitchFamily="34" charset="-122"/>
                <a:ea typeface="微软雅黑" panose="020B0503020204020204" pitchFamily="34" charset="-122"/>
              </a:rPr>
              <a:t>例3.2  选课结果关系</a:t>
            </a:r>
            <a:r>
              <a:rPr lang="en-US" altLang="zh-CN" sz="2400" dirty="0" err="1">
                <a:solidFill>
                  <a:srgbClr val="2121FF"/>
                </a:solidFill>
                <a:latin typeface="微软雅黑" panose="020B0503020204020204" pitchFamily="34" charset="-122"/>
                <a:ea typeface="微软雅黑" panose="020B0503020204020204" pitchFamily="34" charset="-122"/>
              </a:rPr>
              <a:t>Scourses</a:t>
            </a:r>
            <a:r>
              <a:rPr lang="en-US" altLang="zh-CN" sz="2400" dirty="0">
                <a:solidFill>
                  <a:srgbClr val="2121FF"/>
                </a:solidFill>
                <a:latin typeface="微软雅黑" panose="020B0503020204020204" pitchFamily="34" charset="-122"/>
                <a:ea typeface="微软雅黑" panose="020B0503020204020204" pitchFamily="34" charset="-122"/>
              </a:rPr>
              <a:t> </a:t>
            </a:r>
            <a:r>
              <a:rPr lang="zh-CN" altLang="en-US" sz="2400" dirty="0" smtClean="0">
                <a:solidFill>
                  <a:srgbClr val="2121FF"/>
                </a:solidFill>
                <a:latin typeface="微软雅黑" panose="020B0503020204020204" pitchFamily="34" charset="-122"/>
                <a:ea typeface="微软雅黑" panose="020B0503020204020204" pitchFamily="34" charset="-122"/>
              </a:rPr>
              <a:t>如下：</a:t>
            </a:r>
            <a:endParaRPr lang="zh-CN" altLang="en-US" sz="2400" dirty="0">
              <a:solidFill>
                <a:srgbClr val="2121FF"/>
              </a:solidFill>
              <a:latin typeface="微软雅黑" panose="020B0503020204020204" pitchFamily="34" charset="-122"/>
              <a:ea typeface="微软雅黑" panose="020B0503020204020204" pitchFamily="34" charset="-122"/>
            </a:endParaRPr>
          </a:p>
        </p:txBody>
      </p:sp>
      <p:sp>
        <p:nvSpPr>
          <p:cNvPr id="39" name="矩形 38"/>
          <p:cNvSpPr/>
          <p:nvPr/>
        </p:nvSpPr>
        <p:spPr>
          <a:xfrm>
            <a:off x="875231" y="3697383"/>
            <a:ext cx="8232605" cy="2862322"/>
          </a:xfrm>
          <a:prstGeom prst="rect">
            <a:avLst/>
          </a:prstGeom>
        </p:spPr>
        <p:txBody>
          <a:bodyPr wrap="square">
            <a:spAutoFit/>
          </a:bodyPr>
          <a:lstStyle/>
          <a:p>
            <a:pPr>
              <a:lnSpc>
                <a:spcPct val="150000"/>
              </a:lnSpc>
              <a:buFontTx/>
              <a:buNone/>
            </a:pP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0</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Sno</a:t>
            </a:r>
            <a:r>
              <a:rPr lang="en-US" altLang="zh-CN" sz="2400" dirty="0">
                <a:solidFill>
                  <a:srgbClr val="2121FF"/>
                </a:solidFill>
                <a:latin typeface="微软雅黑" panose="020B0503020204020204" pitchFamily="34" charset="-122"/>
                <a:ea typeface="微软雅黑" panose="020B0503020204020204" pitchFamily="34" charset="-122"/>
              </a:rPr>
              <a:t>={S01, S02, S03, S04}</a:t>
            </a:r>
          </a:p>
          <a:p>
            <a:pPr>
              <a:lnSpc>
                <a:spcPct val="150000"/>
              </a:lnSpc>
              <a:buFontTx/>
              <a:buNone/>
            </a:pP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1</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Sname</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王建平, 刘华, 范林军, 李伟}</a:t>
            </a:r>
          </a:p>
          <a:p>
            <a:pPr>
              <a:lnSpc>
                <a:spcPct val="150000"/>
              </a:lnSpc>
              <a:buFontTx/>
              <a:buNone/>
            </a:pP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2</a:t>
            </a:r>
            <a:r>
              <a:rPr lang="en-US" altLang="zh-CN" sz="2400" dirty="0">
                <a:solidFill>
                  <a:srgbClr val="2121FF"/>
                </a:solidFill>
                <a:latin typeface="微软雅黑" panose="020B0503020204020204" pitchFamily="34" charset="-122"/>
                <a:ea typeface="微软雅黑" panose="020B0503020204020204" pitchFamily="34" charset="-122"/>
              </a:rPr>
              <a:t>=Class={19990l, 199902, 200001}</a:t>
            </a:r>
          </a:p>
          <a:p>
            <a:pPr>
              <a:lnSpc>
                <a:spcPct val="150000"/>
              </a:lnSpc>
              <a:buFontTx/>
              <a:buNone/>
            </a:pP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3</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Cname</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数据结构, 计算机原理, 数据库原理}</a:t>
            </a:r>
          </a:p>
          <a:p>
            <a:pPr>
              <a:lnSpc>
                <a:spcPct val="150000"/>
              </a:lnSpc>
              <a:buFontTx/>
              <a:buNone/>
            </a:pPr>
            <a:r>
              <a:rPr lang="en-US" altLang="zh-CN" sz="2400" dirty="0">
                <a:solidFill>
                  <a:srgbClr val="2121FF"/>
                </a:solidFill>
                <a:latin typeface="微软雅黑" panose="020B0503020204020204" pitchFamily="34" charset="-122"/>
                <a:ea typeface="微软雅黑" panose="020B0503020204020204" pitchFamily="34" charset="-122"/>
              </a:rPr>
              <a:t>D</a:t>
            </a:r>
            <a:r>
              <a:rPr lang="en-US" altLang="zh-CN" sz="2400" baseline="-30000" dirty="0">
                <a:solidFill>
                  <a:srgbClr val="2121FF"/>
                </a:solidFill>
                <a:latin typeface="微软雅黑" panose="020B0503020204020204" pitchFamily="34" charset="-122"/>
                <a:ea typeface="微软雅黑" panose="020B0503020204020204" pitchFamily="34" charset="-122"/>
              </a:rPr>
              <a:t>4</a:t>
            </a:r>
            <a:r>
              <a:rPr lang="en-US" altLang="zh-CN" sz="2400" dirty="0">
                <a:solidFill>
                  <a:srgbClr val="2121FF"/>
                </a:solidFill>
                <a:latin typeface="微软雅黑" panose="020B0503020204020204" pitchFamily="34" charset="-122"/>
                <a:ea typeface="微软雅黑" panose="020B0503020204020204" pitchFamily="34" charset="-122"/>
              </a:rPr>
              <a:t>=</a:t>
            </a:r>
            <a:r>
              <a:rPr lang="en-US" altLang="zh-CN" sz="2400" dirty="0" err="1">
                <a:solidFill>
                  <a:srgbClr val="2121FF"/>
                </a:solidFill>
                <a:latin typeface="微软雅黑" panose="020B0503020204020204" pitchFamily="34" charset="-122"/>
                <a:ea typeface="微软雅黑" panose="020B0503020204020204" pitchFamily="34" charset="-122"/>
              </a:rPr>
              <a:t>Tname</a:t>
            </a:r>
            <a:r>
              <a:rPr lang="en-US" altLang="zh-CN" sz="2400" dirty="0">
                <a:solidFill>
                  <a:srgbClr val="2121FF"/>
                </a:solidFill>
                <a:latin typeface="微软雅黑" panose="020B0503020204020204" pitchFamily="34" charset="-122"/>
                <a:ea typeface="微软雅黑" panose="020B0503020204020204" pitchFamily="34" charset="-122"/>
              </a:rPr>
              <a:t>={</a:t>
            </a:r>
            <a:r>
              <a:rPr lang="zh-CN" altLang="en-US" sz="2400" dirty="0">
                <a:solidFill>
                  <a:srgbClr val="2121FF"/>
                </a:solidFill>
                <a:latin typeface="微软雅黑" panose="020B0503020204020204" pitchFamily="34" charset="-122"/>
                <a:ea typeface="微软雅黑" panose="020B0503020204020204" pitchFamily="34" charset="-122"/>
              </a:rPr>
              <a:t>张征, 杜刚, 赵新民} </a:t>
            </a:r>
          </a:p>
        </p:txBody>
      </p:sp>
    </p:spTree>
    <p:extLst>
      <p:ext uri="{BB962C8B-B14F-4D97-AF65-F5344CB8AC3E}">
        <p14:creationId xmlns:p14="http://schemas.microsoft.com/office/powerpoint/2010/main" val="21847096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964473" y="1098276"/>
            <a:ext cx="5210221" cy="4711054"/>
            <a:chOff x="1167" y="9754"/>
            <a:chExt cx="2551" cy="2493"/>
          </a:xfrm>
        </p:grpSpPr>
        <p:sp>
          <p:nvSpPr>
            <p:cNvPr id="4" name="Rectangle 6"/>
            <p:cNvSpPr>
              <a:spLocks noChangeArrowheads="1"/>
            </p:cNvSpPr>
            <p:nvPr/>
          </p:nvSpPr>
          <p:spPr bwMode="auto">
            <a:xfrm>
              <a:off x="1475" y="11831"/>
              <a:ext cx="198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Students      Reports</a:t>
              </a:r>
            </a:p>
          </p:txBody>
        </p:sp>
        <p:sp>
          <p:nvSpPr>
            <p:cNvPr id="5" name="Rectangle 7"/>
            <p:cNvSpPr>
              <a:spLocks noChangeArrowheads="1"/>
            </p:cNvSpPr>
            <p:nvPr/>
          </p:nvSpPr>
          <p:spPr bwMode="auto">
            <a:xfrm>
              <a:off x="1388" y="10766"/>
              <a:ext cx="2123"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SELECT(Reports=’C02’)</a:t>
              </a:r>
            </a:p>
          </p:txBody>
        </p:sp>
        <p:sp>
          <p:nvSpPr>
            <p:cNvPr id="6" name="Rectangle 8"/>
            <p:cNvSpPr>
              <a:spLocks noChangeArrowheads="1"/>
            </p:cNvSpPr>
            <p:nvPr/>
          </p:nvSpPr>
          <p:spPr bwMode="auto">
            <a:xfrm>
              <a:off x="1746" y="10266"/>
              <a:ext cx="1417"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PROJECT(Sname)</a:t>
              </a:r>
            </a:p>
          </p:txBody>
        </p:sp>
        <p:sp>
          <p:nvSpPr>
            <p:cNvPr id="7" name="Rectangle 9"/>
            <p:cNvSpPr>
              <a:spLocks noChangeArrowheads="1"/>
            </p:cNvSpPr>
            <p:nvPr/>
          </p:nvSpPr>
          <p:spPr bwMode="auto">
            <a:xfrm>
              <a:off x="1880" y="9754"/>
              <a:ext cx="113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dirty="0">
                  <a:solidFill>
                    <a:srgbClr val="FF00FF"/>
                  </a:solidFill>
                  <a:latin typeface="微软雅黑" panose="020B0503020204020204" pitchFamily="34" charset="-122"/>
                  <a:ea typeface="微软雅黑" panose="020B0503020204020204" pitchFamily="34" charset="-122"/>
                </a:rPr>
                <a:t>查询结果</a:t>
              </a:r>
            </a:p>
          </p:txBody>
        </p:sp>
        <p:sp>
          <p:nvSpPr>
            <p:cNvPr id="8" name="Line 10"/>
            <p:cNvSpPr>
              <a:spLocks noChangeShapeType="1"/>
            </p:cNvSpPr>
            <p:nvPr/>
          </p:nvSpPr>
          <p:spPr bwMode="auto">
            <a:xfrm>
              <a:off x="2437" y="9992"/>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9" name="Line 11"/>
            <p:cNvSpPr>
              <a:spLocks noChangeShapeType="1"/>
            </p:cNvSpPr>
            <p:nvPr/>
          </p:nvSpPr>
          <p:spPr bwMode="auto">
            <a:xfrm>
              <a:off x="2437" y="10522"/>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0" name="Line 12"/>
            <p:cNvSpPr>
              <a:spLocks noChangeShapeType="1"/>
            </p:cNvSpPr>
            <p:nvPr/>
          </p:nvSpPr>
          <p:spPr bwMode="auto">
            <a:xfrm>
              <a:off x="2437" y="11020"/>
              <a:ext cx="0" cy="27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1167" y="11320"/>
              <a:ext cx="255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JOIN(Students.Sno= Reports.Sno)</a:t>
              </a:r>
            </a:p>
          </p:txBody>
        </p:sp>
        <p:sp>
          <p:nvSpPr>
            <p:cNvPr id="12" name="Line 14"/>
            <p:cNvSpPr>
              <a:spLocks noChangeShapeType="1"/>
            </p:cNvSpPr>
            <p:nvPr/>
          </p:nvSpPr>
          <p:spPr bwMode="auto">
            <a:xfrm flipH="1">
              <a:off x="1970" y="11532"/>
              <a:ext cx="28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3" name="Line 15"/>
            <p:cNvSpPr>
              <a:spLocks noChangeShapeType="1"/>
            </p:cNvSpPr>
            <p:nvPr/>
          </p:nvSpPr>
          <p:spPr bwMode="auto">
            <a:xfrm>
              <a:off x="2680" y="11532"/>
              <a:ext cx="28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1385" y="12114"/>
              <a:ext cx="212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ctr" eaLnBrk="0" hangingPunct="0">
                <a:spcBef>
                  <a:spcPts val="600"/>
                </a:spcBef>
                <a:spcAft>
                  <a:spcPts val="600"/>
                </a:spcAft>
              </a:pPr>
              <a:r>
                <a:rPr lang="zh-CN" altLang="en-US" sz="2400" dirty="0" smtClean="0">
                  <a:solidFill>
                    <a:srgbClr val="FF00FF"/>
                  </a:solidFill>
                  <a:latin typeface="微软雅黑" panose="020B0503020204020204" pitchFamily="34" charset="-122"/>
                  <a:ea typeface="微软雅黑" panose="020B0503020204020204" pitchFamily="34" charset="-122"/>
                </a:rPr>
                <a:t>查询</a:t>
              </a:r>
              <a:r>
                <a:rPr lang="zh-CN" altLang="en-US" sz="2400" dirty="0">
                  <a:solidFill>
                    <a:srgbClr val="FF00FF"/>
                  </a:solidFill>
                  <a:latin typeface="微软雅黑" panose="020B0503020204020204" pitchFamily="34" charset="-122"/>
                  <a:ea typeface="微软雅黑" panose="020B0503020204020204" pitchFamily="34" charset="-122"/>
                </a:rPr>
                <a:t>语法树</a:t>
              </a:r>
            </a:p>
          </p:txBody>
        </p:sp>
      </p:grpSp>
      <p:grpSp>
        <p:nvGrpSpPr>
          <p:cNvPr id="15" name="Group 17"/>
          <p:cNvGrpSpPr>
            <a:grpSpLocks/>
          </p:cNvGrpSpPr>
          <p:nvPr/>
        </p:nvGrpSpPr>
        <p:grpSpPr bwMode="auto">
          <a:xfrm>
            <a:off x="5725885" y="1171317"/>
            <a:ext cx="5791200" cy="4638675"/>
            <a:chOff x="4151" y="8710"/>
            <a:chExt cx="1871" cy="2667"/>
          </a:xfrm>
        </p:grpSpPr>
        <p:sp>
          <p:nvSpPr>
            <p:cNvPr id="16" name="Rectangle 18"/>
            <p:cNvSpPr>
              <a:spLocks noChangeArrowheads="1"/>
            </p:cNvSpPr>
            <p:nvPr/>
          </p:nvSpPr>
          <p:spPr bwMode="auto">
            <a:xfrm>
              <a:off x="4249" y="10806"/>
              <a:ext cx="170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        Students               Reports</a:t>
              </a:r>
            </a:p>
          </p:txBody>
        </p:sp>
        <p:sp>
          <p:nvSpPr>
            <p:cNvPr id="17" name="Rectangle 19"/>
            <p:cNvSpPr>
              <a:spLocks noChangeArrowheads="1"/>
            </p:cNvSpPr>
            <p:nvPr/>
          </p:nvSpPr>
          <p:spPr bwMode="auto">
            <a:xfrm>
              <a:off x="4716" y="8710"/>
              <a:ext cx="85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dirty="0">
                  <a:solidFill>
                    <a:srgbClr val="FF00FF"/>
                  </a:solidFill>
                  <a:latin typeface="微软雅黑" panose="020B0503020204020204" pitchFamily="34" charset="-122"/>
                  <a:ea typeface="微软雅黑" panose="020B0503020204020204" pitchFamily="34" charset="-122"/>
                </a:rPr>
                <a:t>查询结果</a:t>
              </a:r>
            </a:p>
          </p:txBody>
        </p:sp>
        <p:sp>
          <p:nvSpPr>
            <p:cNvPr id="18" name="Rectangle 20"/>
            <p:cNvSpPr>
              <a:spLocks noChangeArrowheads="1"/>
            </p:cNvSpPr>
            <p:nvPr/>
          </p:nvSpPr>
          <p:spPr bwMode="auto">
            <a:xfrm>
              <a:off x="4956" y="10445"/>
              <a:ext cx="28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solidFill>
                    <a:srgbClr val="FF00FF"/>
                  </a:solidFill>
                  <a:latin typeface="微软雅黑" panose="020B0503020204020204" pitchFamily="34" charset="-122"/>
                  <a:ea typeface="微软雅黑" panose="020B0503020204020204" pitchFamily="34" charset="-122"/>
                </a:rPr>
                <a:t>×</a:t>
              </a:r>
            </a:p>
          </p:txBody>
        </p:sp>
        <p:sp>
          <p:nvSpPr>
            <p:cNvPr id="19" name="Rectangle 21"/>
            <p:cNvSpPr>
              <a:spLocks noChangeArrowheads="1"/>
            </p:cNvSpPr>
            <p:nvPr/>
          </p:nvSpPr>
          <p:spPr bwMode="auto">
            <a:xfrm>
              <a:off x="4296" y="10098"/>
              <a:ext cx="158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σ</a:t>
              </a:r>
              <a:r>
                <a:rPr lang="en-US" altLang="zh-CN" sz="2400" baseline="-25000">
                  <a:solidFill>
                    <a:srgbClr val="FF00FF"/>
                  </a:solidFill>
                  <a:latin typeface="微软雅黑" panose="020B0503020204020204" pitchFamily="34" charset="-122"/>
                  <a:ea typeface="微软雅黑" panose="020B0503020204020204" pitchFamily="34" charset="-122"/>
                </a:rPr>
                <a:t>Students.Sno= Reports.Sno</a:t>
              </a:r>
              <a:endParaRPr lang="en-US" altLang="zh-CN" sz="2400">
                <a:solidFill>
                  <a:srgbClr val="FF00FF"/>
                </a:solidFill>
                <a:latin typeface="微软雅黑" panose="020B0503020204020204" pitchFamily="34" charset="-122"/>
                <a:ea typeface="微软雅黑" panose="020B0503020204020204" pitchFamily="34" charset="-122"/>
              </a:endParaRPr>
            </a:p>
          </p:txBody>
        </p:sp>
        <p:sp>
          <p:nvSpPr>
            <p:cNvPr id="20" name="Rectangle 22"/>
            <p:cNvSpPr>
              <a:spLocks noChangeArrowheads="1"/>
            </p:cNvSpPr>
            <p:nvPr/>
          </p:nvSpPr>
          <p:spPr bwMode="auto">
            <a:xfrm>
              <a:off x="4534" y="9638"/>
              <a:ext cx="113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σ</a:t>
              </a:r>
              <a:r>
                <a:rPr lang="en-US" altLang="zh-CN" sz="2400" baseline="-25000">
                  <a:solidFill>
                    <a:srgbClr val="FF00FF"/>
                  </a:solidFill>
                  <a:latin typeface="微软雅黑" panose="020B0503020204020204" pitchFamily="34" charset="-122"/>
                  <a:ea typeface="微软雅黑" panose="020B0503020204020204" pitchFamily="34" charset="-122"/>
                </a:rPr>
                <a:t>Reports =’C02’</a:t>
              </a:r>
              <a:endParaRPr lang="en-US" altLang="zh-CN" sz="2400">
                <a:solidFill>
                  <a:srgbClr val="FF00FF"/>
                </a:solidFill>
                <a:latin typeface="微软雅黑" panose="020B0503020204020204" pitchFamily="34" charset="-122"/>
                <a:ea typeface="微软雅黑" panose="020B0503020204020204" pitchFamily="34" charset="-122"/>
              </a:endParaRPr>
            </a:p>
          </p:txBody>
        </p:sp>
        <p:sp>
          <p:nvSpPr>
            <p:cNvPr id="21" name="Rectangle 23"/>
            <p:cNvSpPr>
              <a:spLocks noChangeArrowheads="1"/>
            </p:cNvSpPr>
            <p:nvPr/>
          </p:nvSpPr>
          <p:spPr bwMode="auto">
            <a:xfrm>
              <a:off x="4716" y="9203"/>
              <a:ext cx="85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Π</a:t>
              </a:r>
              <a:r>
                <a:rPr lang="en-US" altLang="zh-CN" sz="2400" baseline="-25000">
                  <a:solidFill>
                    <a:srgbClr val="FF00FF"/>
                  </a:solidFill>
                  <a:latin typeface="微软雅黑" panose="020B0503020204020204" pitchFamily="34" charset="-122"/>
                  <a:ea typeface="微软雅黑" panose="020B0503020204020204" pitchFamily="34" charset="-122"/>
                </a:rPr>
                <a:t>Sname</a:t>
              </a:r>
            </a:p>
          </p:txBody>
        </p:sp>
        <p:sp>
          <p:nvSpPr>
            <p:cNvPr id="22" name="Line 24"/>
            <p:cNvSpPr>
              <a:spLocks noChangeShapeType="1"/>
            </p:cNvSpPr>
            <p:nvPr/>
          </p:nvSpPr>
          <p:spPr bwMode="auto">
            <a:xfrm>
              <a:off x="5102" y="9452"/>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23" name="Line 25"/>
            <p:cNvSpPr>
              <a:spLocks noChangeShapeType="1"/>
            </p:cNvSpPr>
            <p:nvPr/>
          </p:nvSpPr>
          <p:spPr bwMode="auto">
            <a:xfrm>
              <a:off x="5102" y="9902"/>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24" name="Line 26"/>
            <p:cNvSpPr>
              <a:spLocks noChangeShapeType="1"/>
            </p:cNvSpPr>
            <p:nvPr/>
          </p:nvSpPr>
          <p:spPr bwMode="auto">
            <a:xfrm flipH="1">
              <a:off x="4682" y="10529"/>
              <a:ext cx="28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a:off x="5225" y="10529"/>
              <a:ext cx="28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4151" y="11150"/>
              <a:ext cx="187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dirty="0" smtClean="0">
                  <a:solidFill>
                    <a:srgbClr val="FF00FF"/>
                  </a:solidFill>
                  <a:latin typeface="微软雅黑" panose="020B0503020204020204" pitchFamily="34" charset="-122"/>
                  <a:ea typeface="微软雅黑" panose="020B0503020204020204" pitchFamily="34" charset="-122"/>
                </a:rPr>
                <a:t>关系代数</a:t>
              </a:r>
              <a:r>
                <a:rPr lang="zh-CN" altLang="en-US" sz="2400" dirty="0">
                  <a:solidFill>
                    <a:srgbClr val="FF00FF"/>
                  </a:solidFill>
                  <a:latin typeface="微软雅黑" panose="020B0503020204020204" pitchFamily="34" charset="-122"/>
                  <a:ea typeface="微软雅黑" panose="020B0503020204020204" pitchFamily="34" charset="-122"/>
                </a:rPr>
                <a:t>语法树</a:t>
              </a:r>
            </a:p>
          </p:txBody>
        </p:sp>
        <p:sp>
          <p:nvSpPr>
            <p:cNvPr id="27" name="Line 29"/>
            <p:cNvSpPr>
              <a:spLocks noChangeShapeType="1"/>
            </p:cNvSpPr>
            <p:nvPr/>
          </p:nvSpPr>
          <p:spPr bwMode="auto">
            <a:xfrm>
              <a:off x="5116" y="8973"/>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28" name="Line 30"/>
            <p:cNvSpPr>
              <a:spLocks noChangeShapeType="1"/>
            </p:cNvSpPr>
            <p:nvPr/>
          </p:nvSpPr>
          <p:spPr bwMode="auto">
            <a:xfrm>
              <a:off x="5088" y="10319"/>
              <a:ext cx="0" cy="17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772748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9"/>
          <p:cNvGrpSpPr>
            <a:grpSpLocks/>
          </p:cNvGrpSpPr>
          <p:nvPr/>
        </p:nvGrpSpPr>
        <p:grpSpPr bwMode="auto">
          <a:xfrm>
            <a:off x="3799115" y="1025435"/>
            <a:ext cx="4572000" cy="5029200"/>
            <a:chOff x="6534" y="8679"/>
            <a:chExt cx="2099" cy="2663"/>
          </a:xfrm>
        </p:grpSpPr>
        <p:sp>
          <p:nvSpPr>
            <p:cNvPr id="4" name="Rectangle 30"/>
            <p:cNvSpPr>
              <a:spLocks noChangeArrowheads="1"/>
            </p:cNvSpPr>
            <p:nvPr/>
          </p:nvSpPr>
          <p:spPr bwMode="auto">
            <a:xfrm>
              <a:off x="6649" y="11002"/>
              <a:ext cx="1984"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spcBef>
                  <a:spcPts val="600"/>
                </a:spcBef>
                <a:spcAft>
                  <a:spcPts val="600"/>
                </a:spcAft>
              </a:pPr>
              <a:r>
                <a:rPr lang="zh-CN" altLang="en-US" sz="2400" dirty="0" smtClean="0">
                  <a:solidFill>
                    <a:srgbClr val="FF00FF"/>
                  </a:solidFill>
                  <a:latin typeface="微软雅黑" panose="020B0503020204020204" pitchFamily="34" charset="-122"/>
                  <a:ea typeface="微软雅黑" panose="020B0503020204020204" pitchFamily="34" charset="-122"/>
                </a:rPr>
                <a:t>优化</a:t>
              </a:r>
              <a:r>
                <a:rPr lang="zh-CN" altLang="en-US" sz="2400" dirty="0">
                  <a:solidFill>
                    <a:srgbClr val="FF00FF"/>
                  </a:solidFill>
                  <a:latin typeface="微软雅黑" panose="020B0503020204020204" pitchFamily="34" charset="-122"/>
                  <a:ea typeface="微软雅黑" panose="020B0503020204020204" pitchFamily="34" charset="-122"/>
                </a:rPr>
                <a:t>后的语法树</a:t>
              </a:r>
            </a:p>
          </p:txBody>
        </p:sp>
        <p:sp>
          <p:nvSpPr>
            <p:cNvPr id="5" name="Rectangle 31"/>
            <p:cNvSpPr>
              <a:spLocks noChangeArrowheads="1"/>
            </p:cNvSpPr>
            <p:nvPr/>
          </p:nvSpPr>
          <p:spPr bwMode="auto">
            <a:xfrm>
              <a:off x="7359" y="10277"/>
              <a:ext cx="113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σ</a:t>
              </a:r>
              <a:r>
                <a:rPr lang="en-US" altLang="zh-CN" sz="2400" baseline="-25000">
                  <a:solidFill>
                    <a:srgbClr val="FF00FF"/>
                  </a:solidFill>
                  <a:latin typeface="微软雅黑" panose="020B0503020204020204" pitchFamily="34" charset="-122"/>
                  <a:ea typeface="微软雅黑" panose="020B0503020204020204" pitchFamily="34" charset="-122"/>
                </a:rPr>
                <a:t>Reports =’C02’</a:t>
              </a:r>
              <a:endParaRPr lang="en-US" altLang="zh-CN" sz="2400">
                <a:solidFill>
                  <a:srgbClr val="FF00FF"/>
                </a:solidFill>
                <a:latin typeface="微软雅黑" panose="020B0503020204020204" pitchFamily="34" charset="-122"/>
                <a:ea typeface="微软雅黑" panose="020B0503020204020204" pitchFamily="34" charset="-122"/>
              </a:endParaRPr>
            </a:p>
          </p:txBody>
        </p:sp>
        <p:sp>
          <p:nvSpPr>
            <p:cNvPr id="6" name="Rectangle 32"/>
            <p:cNvSpPr>
              <a:spLocks noChangeArrowheads="1"/>
            </p:cNvSpPr>
            <p:nvPr/>
          </p:nvSpPr>
          <p:spPr bwMode="auto">
            <a:xfrm>
              <a:off x="6534" y="10305"/>
              <a:ext cx="69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Students      </a:t>
              </a:r>
            </a:p>
          </p:txBody>
        </p:sp>
        <p:sp>
          <p:nvSpPr>
            <p:cNvPr id="7" name="Rectangle 33"/>
            <p:cNvSpPr>
              <a:spLocks noChangeArrowheads="1"/>
            </p:cNvSpPr>
            <p:nvPr/>
          </p:nvSpPr>
          <p:spPr bwMode="auto">
            <a:xfrm>
              <a:off x="6620" y="9610"/>
              <a:ext cx="170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σ</a:t>
              </a:r>
              <a:r>
                <a:rPr lang="en-US" altLang="zh-CN" sz="2400" baseline="-25000">
                  <a:solidFill>
                    <a:srgbClr val="FF00FF"/>
                  </a:solidFill>
                  <a:latin typeface="微软雅黑" panose="020B0503020204020204" pitchFamily="34" charset="-122"/>
                  <a:ea typeface="微软雅黑" panose="020B0503020204020204" pitchFamily="34" charset="-122"/>
                </a:rPr>
                <a:t>Students.Sno= Reports.Sno</a:t>
              </a:r>
              <a:endParaRPr lang="en-US" altLang="zh-CN" sz="2400">
                <a:solidFill>
                  <a:srgbClr val="FF00FF"/>
                </a:solidFill>
                <a:latin typeface="微软雅黑" panose="020B0503020204020204" pitchFamily="34" charset="-122"/>
                <a:ea typeface="微软雅黑" panose="020B0503020204020204" pitchFamily="34" charset="-122"/>
              </a:endParaRPr>
            </a:p>
          </p:txBody>
        </p:sp>
        <p:sp>
          <p:nvSpPr>
            <p:cNvPr id="8" name="Rectangle 34"/>
            <p:cNvSpPr>
              <a:spLocks noChangeArrowheads="1"/>
            </p:cNvSpPr>
            <p:nvPr/>
          </p:nvSpPr>
          <p:spPr bwMode="auto">
            <a:xfrm>
              <a:off x="7082" y="9119"/>
              <a:ext cx="85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Π</a:t>
              </a:r>
              <a:r>
                <a:rPr lang="en-US" altLang="zh-CN" sz="2400" baseline="-25000">
                  <a:solidFill>
                    <a:srgbClr val="FF00FF"/>
                  </a:solidFill>
                  <a:latin typeface="微软雅黑" panose="020B0503020204020204" pitchFamily="34" charset="-122"/>
                  <a:ea typeface="微软雅黑" panose="020B0503020204020204" pitchFamily="34" charset="-122"/>
                </a:rPr>
                <a:t>Sname</a:t>
              </a:r>
            </a:p>
          </p:txBody>
        </p:sp>
        <p:sp>
          <p:nvSpPr>
            <p:cNvPr id="9" name="Line 35"/>
            <p:cNvSpPr>
              <a:spLocks noChangeShapeType="1"/>
            </p:cNvSpPr>
            <p:nvPr/>
          </p:nvSpPr>
          <p:spPr bwMode="auto">
            <a:xfrm>
              <a:off x="7471" y="9396"/>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0" name="Rectangle 36"/>
            <p:cNvSpPr>
              <a:spLocks noChangeArrowheads="1"/>
            </p:cNvSpPr>
            <p:nvPr/>
          </p:nvSpPr>
          <p:spPr bwMode="auto">
            <a:xfrm>
              <a:off x="7328" y="9978"/>
              <a:ext cx="28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solidFill>
                    <a:srgbClr val="FF00FF"/>
                  </a:solidFill>
                  <a:latin typeface="微软雅黑" panose="020B0503020204020204" pitchFamily="34" charset="-122"/>
                  <a:ea typeface="微软雅黑" panose="020B0503020204020204" pitchFamily="34" charset="-122"/>
                </a:rPr>
                <a:t>×</a:t>
              </a:r>
            </a:p>
          </p:txBody>
        </p:sp>
        <p:sp>
          <p:nvSpPr>
            <p:cNvPr id="11" name="Line 37"/>
            <p:cNvSpPr>
              <a:spLocks noChangeShapeType="1"/>
            </p:cNvSpPr>
            <p:nvPr/>
          </p:nvSpPr>
          <p:spPr bwMode="auto">
            <a:xfrm flipH="1">
              <a:off x="7032" y="10045"/>
              <a:ext cx="28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2" name="Line 38"/>
            <p:cNvSpPr>
              <a:spLocks noChangeShapeType="1"/>
            </p:cNvSpPr>
            <p:nvPr/>
          </p:nvSpPr>
          <p:spPr bwMode="auto">
            <a:xfrm>
              <a:off x="7608" y="10034"/>
              <a:ext cx="283" cy="2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3" name="Line 39"/>
            <p:cNvSpPr>
              <a:spLocks noChangeShapeType="1"/>
            </p:cNvSpPr>
            <p:nvPr/>
          </p:nvSpPr>
          <p:spPr bwMode="auto">
            <a:xfrm>
              <a:off x="7941" y="10560"/>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4" name="Rectangle 40"/>
            <p:cNvSpPr>
              <a:spLocks noChangeArrowheads="1"/>
            </p:cNvSpPr>
            <p:nvPr/>
          </p:nvSpPr>
          <p:spPr bwMode="auto">
            <a:xfrm>
              <a:off x="7558" y="10781"/>
              <a:ext cx="79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a:solidFill>
                    <a:srgbClr val="FF00FF"/>
                  </a:solidFill>
                  <a:latin typeface="微软雅黑" panose="020B0503020204020204" pitchFamily="34" charset="-122"/>
                  <a:ea typeface="微软雅黑" panose="020B0503020204020204" pitchFamily="34" charset="-122"/>
                </a:rPr>
                <a:t>Reports</a:t>
              </a:r>
            </a:p>
          </p:txBody>
        </p:sp>
        <p:sp>
          <p:nvSpPr>
            <p:cNvPr id="15" name="Line 41"/>
            <p:cNvSpPr>
              <a:spLocks noChangeShapeType="1"/>
            </p:cNvSpPr>
            <p:nvPr/>
          </p:nvSpPr>
          <p:spPr bwMode="auto">
            <a:xfrm>
              <a:off x="7460" y="9836"/>
              <a:ext cx="0" cy="17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sp>
          <p:nvSpPr>
            <p:cNvPr id="16" name="Rectangle 42"/>
            <p:cNvSpPr>
              <a:spLocks noChangeArrowheads="1"/>
            </p:cNvSpPr>
            <p:nvPr/>
          </p:nvSpPr>
          <p:spPr bwMode="auto">
            <a:xfrm>
              <a:off x="7080" y="8679"/>
              <a:ext cx="85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dirty="0">
                  <a:solidFill>
                    <a:srgbClr val="FF00FF"/>
                  </a:solidFill>
                  <a:latin typeface="微软雅黑" panose="020B0503020204020204" pitchFamily="34" charset="-122"/>
                  <a:ea typeface="微软雅黑" panose="020B0503020204020204" pitchFamily="34" charset="-122"/>
                </a:rPr>
                <a:t>查询结果</a:t>
              </a:r>
            </a:p>
          </p:txBody>
        </p:sp>
        <p:sp>
          <p:nvSpPr>
            <p:cNvPr id="17" name="Line 43"/>
            <p:cNvSpPr>
              <a:spLocks noChangeShapeType="1"/>
            </p:cNvSpPr>
            <p:nvPr/>
          </p:nvSpPr>
          <p:spPr bwMode="auto">
            <a:xfrm>
              <a:off x="7502" y="8923"/>
              <a:ext cx="0" cy="22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sz="2400">
                <a:solidFill>
                  <a:srgbClr val="FF00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37281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3736" y="443945"/>
            <a:ext cx="10319657" cy="2308324"/>
          </a:xfrm>
          <a:prstGeom prst="rect">
            <a:avLst/>
          </a:prstGeom>
        </p:spPr>
        <p:txBody>
          <a:bodyPr wrap="square">
            <a:spAutoFit/>
          </a:bodyPr>
          <a:lstStyle/>
          <a:p>
            <a:pPr>
              <a:lnSpc>
                <a:spcPct val="150000"/>
              </a:lnSpc>
              <a:spcBef>
                <a:spcPct val="0"/>
              </a:spcBef>
            </a:pPr>
            <a:r>
              <a:rPr lang="zh-CN" altLang="en-US" sz="2400" dirty="0">
                <a:solidFill>
                  <a:srgbClr val="2121FF"/>
                </a:solidFill>
                <a:latin typeface="微软雅黑" panose="020B0503020204020204" pitchFamily="34" charset="-122"/>
                <a:ea typeface="微软雅黑" panose="020B0503020204020204" pitchFamily="34" charset="-122"/>
              </a:rPr>
              <a:t>笛卡尔积</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0</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1</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2</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3</a:t>
            </a:r>
            <a:r>
              <a:rPr lang="en-US" altLang="zh-CN" sz="2400" dirty="0">
                <a:solidFill>
                  <a:srgbClr val="D215FF"/>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2400" dirty="0">
                <a:solidFill>
                  <a:srgbClr val="D215FF"/>
                </a:solidFill>
                <a:latin typeface="微软雅黑" panose="020B0503020204020204" pitchFamily="34" charset="-122"/>
                <a:ea typeface="微软雅黑" panose="020B0503020204020204" pitchFamily="34" charset="-122"/>
              </a:rPr>
              <a:t>D</a:t>
            </a:r>
            <a:r>
              <a:rPr lang="en-US" altLang="zh-CN" sz="2400" baseline="-30000" dirty="0">
                <a:solidFill>
                  <a:srgbClr val="D215FF"/>
                </a:solidFill>
                <a:latin typeface="微软雅黑" panose="020B0503020204020204" pitchFamily="34" charset="-122"/>
                <a:ea typeface="微软雅黑" panose="020B0503020204020204" pitchFamily="34" charset="-122"/>
              </a:rPr>
              <a:t>4</a:t>
            </a:r>
            <a:r>
              <a:rPr lang="zh-CN" altLang="en-US" sz="2400" dirty="0">
                <a:solidFill>
                  <a:srgbClr val="2121FF"/>
                </a:solidFill>
                <a:latin typeface="微软雅黑" panose="020B0503020204020204" pitchFamily="34" charset="-122"/>
                <a:ea typeface="微软雅黑" panose="020B0503020204020204" pitchFamily="34" charset="-122"/>
              </a:rPr>
              <a:t>是一个五元组的集合，共有4</a:t>
            </a:r>
            <a:r>
              <a:rPr lang="zh-CN" altLang="en-US"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4</a:t>
            </a:r>
            <a:r>
              <a:rPr lang="zh-CN" altLang="en-US"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3</a:t>
            </a:r>
            <a:r>
              <a:rPr lang="zh-CN" altLang="en-US" sz="2400" dirty="0">
                <a:solidFill>
                  <a:srgbClr val="2121FF"/>
                </a:solidFill>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a:solidFill>
                  <a:srgbClr val="2121FF"/>
                </a:solidFill>
                <a:latin typeface="微软雅黑" panose="020B0503020204020204" pitchFamily="34" charset="-122"/>
                <a:ea typeface="微软雅黑" panose="020B0503020204020204" pitchFamily="34" charset="-122"/>
              </a:rPr>
              <a:t>3= 432个元组，而关系</a:t>
            </a:r>
            <a:r>
              <a:rPr lang="en-US" altLang="zh-CN" sz="2400" dirty="0" err="1">
                <a:solidFill>
                  <a:srgbClr val="2121FF"/>
                </a:solidFill>
                <a:latin typeface="微软雅黑" panose="020B0503020204020204" pitchFamily="34" charset="-122"/>
                <a:ea typeface="微软雅黑" panose="020B0503020204020204" pitchFamily="34" charset="-122"/>
              </a:rPr>
              <a:t>Scourses</a:t>
            </a:r>
            <a:r>
              <a:rPr lang="zh-CN" altLang="en-US" sz="2400" dirty="0">
                <a:solidFill>
                  <a:srgbClr val="2121FF"/>
                </a:solidFill>
                <a:latin typeface="微软雅黑" panose="020B0503020204020204" pitchFamily="34" charset="-122"/>
                <a:ea typeface="微软雅黑" panose="020B0503020204020204" pitchFamily="34" charset="-122"/>
              </a:rPr>
              <a:t>是它的一个子集。可以发现，</a:t>
            </a:r>
            <a:r>
              <a:rPr lang="zh-CN" altLang="en-US" sz="2400" dirty="0">
                <a:solidFill>
                  <a:srgbClr val="D215FF"/>
                </a:solidFill>
                <a:latin typeface="微软雅黑" panose="020B0503020204020204" pitchFamily="34" charset="-122"/>
                <a:ea typeface="微软雅黑" panose="020B0503020204020204" pitchFamily="34" charset="-122"/>
              </a:rPr>
              <a:t>笛卡尔积的某些元组并没有实际意义</a:t>
            </a:r>
            <a:r>
              <a:rPr lang="zh-CN" altLang="en-US" sz="2400" dirty="0">
                <a:solidFill>
                  <a:srgbClr val="2121FF"/>
                </a:solidFill>
                <a:latin typeface="微软雅黑" panose="020B0503020204020204" pitchFamily="34" charset="-122"/>
                <a:ea typeface="微软雅黑" panose="020B0503020204020204" pitchFamily="34" charset="-122"/>
              </a:rPr>
              <a:t>，如{</a:t>
            </a:r>
            <a:r>
              <a:rPr lang="en-US" altLang="zh-CN" sz="2400" dirty="0">
                <a:solidFill>
                  <a:srgbClr val="2121FF"/>
                </a:solidFill>
                <a:latin typeface="微软雅黑" panose="020B0503020204020204" pitchFamily="34" charset="-122"/>
                <a:ea typeface="微软雅黑" panose="020B0503020204020204" pitchFamily="34" charset="-122"/>
              </a:rPr>
              <a:t>S04, </a:t>
            </a:r>
            <a:r>
              <a:rPr lang="zh-CN" altLang="en-US" sz="2400" dirty="0">
                <a:solidFill>
                  <a:srgbClr val="2121FF"/>
                </a:solidFill>
                <a:latin typeface="微软雅黑" panose="020B0503020204020204" pitchFamily="34" charset="-122"/>
                <a:ea typeface="微软雅黑" panose="020B0503020204020204" pitchFamily="34" charset="-122"/>
              </a:rPr>
              <a:t>王建平, 199902, 数据结构, 张征}是笛卡尔积中的一个元组，但它是无意义的。</a:t>
            </a:r>
          </a:p>
        </p:txBody>
      </p:sp>
    </p:spTree>
    <p:extLst>
      <p:ext uri="{BB962C8B-B14F-4D97-AF65-F5344CB8AC3E}">
        <p14:creationId xmlns:p14="http://schemas.microsoft.com/office/powerpoint/2010/main" val="738492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4569</TotalTime>
  <Words>7435</Words>
  <Application>Microsoft Office PowerPoint</Application>
  <PresentationFormat>宽屏</PresentationFormat>
  <Paragraphs>1218</Paragraphs>
  <Slides>81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81</vt:i4>
      </vt:variant>
    </vt:vector>
  </HeadingPairs>
  <TitlesOfParts>
    <vt:vector size="92" baseType="lpstr">
      <vt:lpstr>华文新魏</vt:lpstr>
      <vt:lpstr>宋体</vt:lpstr>
      <vt:lpstr>微软雅黑</vt:lpstr>
      <vt:lpstr>Arial</vt:lpstr>
      <vt:lpstr>Calibri</vt:lpstr>
      <vt:lpstr>Calibri Light</vt:lpstr>
      <vt:lpstr>Cambria Math</vt:lpstr>
      <vt:lpstr>Symbol</vt:lpstr>
      <vt:lpstr>Times New Roman</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96</cp:revision>
  <dcterms:created xsi:type="dcterms:W3CDTF">2018-11-11T14:38:33Z</dcterms:created>
  <dcterms:modified xsi:type="dcterms:W3CDTF">2018-12-09T15:02:57Z</dcterms:modified>
</cp:coreProperties>
</file>