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304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3" r:id="rId31"/>
    <p:sldId id="294" r:id="rId32"/>
    <p:sldId id="296" r:id="rId33"/>
    <p:sldId id="298" r:id="rId34"/>
    <p:sldId id="371" r:id="rId35"/>
    <p:sldId id="300" r:id="rId36"/>
    <p:sldId id="301" r:id="rId37"/>
    <p:sldId id="302" r:id="rId38"/>
    <p:sldId id="303" r:id="rId39"/>
    <p:sldId id="305" r:id="rId40"/>
    <p:sldId id="306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7" r:id="rId49"/>
    <p:sldId id="319" r:id="rId50"/>
    <p:sldId id="320" r:id="rId51"/>
    <p:sldId id="321" r:id="rId52"/>
    <p:sldId id="322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406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2" r:id="rId91"/>
    <p:sldId id="363" r:id="rId92"/>
    <p:sldId id="364" r:id="rId93"/>
    <p:sldId id="365" r:id="rId94"/>
    <p:sldId id="366" r:id="rId95"/>
    <p:sldId id="367" r:id="rId96"/>
    <p:sldId id="405" r:id="rId97"/>
    <p:sldId id="368" r:id="rId98"/>
    <p:sldId id="370" r:id="rId99"/>
    <p:sldId id="372" r:id="rId100"/>
    <p:sldId id="374" r:id="rId101"/>
    <p:sldId id="375" r:id="rId102"/>
    <p:sldId id="376" r:id="rId103"/>
    <p:sldId id="377" r:id="rId104"/>
    <p:sldId id="378" r:id="rId105"/>
    <p:sldId id="379" r:id="rId106"/>
    <p:sldId id="381" r:id="rId10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D1DFF"/>
    <a:srgbClr val="6600FF"/>
    <a:srgbClr val="0000FF"/>
    <a:srgbClr val="CC00FF"/>
    <a:srgbClr val="15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7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3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9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8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0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F91C-A054-4C74-84DC-84ABA5894A1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8A31-A4EC-4556-AAE0-9D9086F83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1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2757" y="297990"/>
            <a:ext cx="1037190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关系模式的规范化设计理论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建立关系数据库的任务: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先设计关系模式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若干关系模式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构成关系数据库模式。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本章讨论问题：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对一个具体的应用问题，如何构造一个适合于它的数据库模式，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关系数据库模式设计应遵循那些原则。</a:t>
            </a:r>
            <a:endParaRPr lang="en-US" altLang="zh-CN" sz="2400" dirty="0" smtClean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问题的提出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关系模式的函数依赖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关系模式的规范化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关系模式的分解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4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8571" y="-182354"/>
            <a:ext cx="10180319" cy="7228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i="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4.1.3 </a:t>
            </a:r>
            <a:r>
              <a:rPr lang="zh-CN" altLang="en-US" sz="2400" i="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异常问题的解决</a:t>
            </a:r>
            <a:endParaRPr lang="en-US" altLang="zh-CN" sz="2400" dirty="0" smtClean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异常问题的解决方法：将关系模式分解成若干个只有单一“数据依赖”的关系模式。因为关系模式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出现异常问题是由于属性之间存在过多的“数据依赖”造成，分解的目的就是减少属性之间过多的“数据依赖”，以期消除关系模式中出现的异常问题。</a:t>
            </a:r>
            <a:endParaRPr lang="en-US" altLang="zh-CN" sz="2400" dirty="0" smtClean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分解为如下三个新的关系模式：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Sno,Sname,DeptName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Cname,Grade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Departments(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，则分解后的每个关系模式，其属性之间的函数依赖都大大减少，关系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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的函数依赖是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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的函数依赖是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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Departments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的函数依赖是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6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37968" y="334056"/>
            <a:ext cx="10297297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关于关系模式的分解有以下几个重要事实：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⑴若要求分解保持函数依赖，那么模式分解总可以达到3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但不一定能达到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若要求分解既保持函数依赖，又具有无损连接性，可以达到3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但不一定能达到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若要求分解具有无损连接性，那一定可达到4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NF。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298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7395" y="375245"/>
            <a:ext cx="102231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4.4.5 分解成3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的模式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算法保证将一个关系模式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分解成3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模式集，且既保持函数依赖又具有无损连接性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算法4.4  将一个关系模式转换为3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的保持函数依赖的分解。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属性集合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上成立的函数依赖集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),…,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其中每个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的且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保持函数依赖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F。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9768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20346" y="152175"/>
            <a:ext cx="102725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算法步骤：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求出函数依赖集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的最小覆盖并仍记为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F,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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如果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中某些属性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的所有函数依赖的左部和右部都不出现，则把这些属性构成一个关系模式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然后把这些属性从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中去掉，剩余的属性仍记为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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中有函数依赖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XY=U，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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则转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⑷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。否则，对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为左部的函数依赖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R(XY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其函数依赖集为{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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R(XY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…Y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 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转(4)。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⑷ 输出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0255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5059" y="276262"/>
            <a:ext cx="100995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定理4.14 算法4.4把一个关系模式分解为保持函数依赖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模式集。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定理4.15 设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),…,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是由算法4.3得到的一个分解。设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的一个候选键，若存在某个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则令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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，否则令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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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i="1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)}。</a:t>
            </a:r>
          </a:p>
          <a:p>
            <a:pPr indent="5760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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的一个分解，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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中所有模式都是3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且这个分解具有无损连接和保持函数依赖两个特性。</a:t>
            </a:r>
          </a:p>
        </p:txBody>
      </p:sp>
    </p:spTree>
    <p:extLst>
      <p:ext uri="{BB962C8B-B14F-4D97-AF65-F5344CB8AC3E}">
        <p14:creationId xmlns:p14="http://schemas.microsoft.com/office/powerpoint/2010/main" val="24709355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2110" y="328646"/>
            <a:ext cx="10239632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例4.26 设关系模式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R(A,B,C,D,E,P),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它满足的函数依赖集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F={A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B,AE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P, CD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A,CE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 BC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已是最小函数依赖集，则由算法4.4可得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R(A,B,C,D,E,P)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的一个分解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(A,E,P),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(C,D,A),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(C,E,D),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(B,C,D)}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分解显然将原有的函数依赖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保持下来，且每个分解模式都是3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的一个候选键属性集是{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C,E}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={C,E,D}，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根据定理4.15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可知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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(A,B), R</a:t>
            </a:r>
            <a:r>
              <a:rPr lang="en-US" altLang="zh-CN" sz="2400" baseline="-30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(A,E,P), R</a:t>
            </a:r>
            <a:r>
              <a:rPr lang="en-US" altLang="zh-CN" sz="2400" baseline="-30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(C,D,A), R</a:t>
            </a:r>
            <a:r>
              <a:rPr lang="en-US" altLang="zh-CN" sz="2400" baseline="-30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(C,E,D), R</a:t>
            </a:r>
            <a:r>
              <a:rPr lang="en-US" altLang="zh-CN" sz="2400" baseline="-30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(B,C,D)}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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的一个分解，其中的所有模式都是3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NF，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且这个分解具有无损连接和保持函数依赖两个特性。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，还有将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分解成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的算法,这里不介绍。 </a:t>
            </a:r>
          </a:p>
        </p:txBody>
      </p:sp>
    </p:spTree>
    <p:extLst>
      <p:ext uri="{BB962C8B-B14F-4D97-AF65-F5344CB8AC3E}">
        <p14:creationId xmlns:p14="http://schemas.microsoft.com/office/powerpoint/2010/main" val="3482939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6778" y="366747"/>
            <a:ext cx="101984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4.4.6 关系模式设计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R(U,F)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分解成数据库模式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),…,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一般应满足以下四个要求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中每个关系模式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应有某种范式性质(3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BCNF)；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应具有无损联接连接性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仍然保持函数依赖集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⑷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最小性:指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中的模式个数应最少和模式中属性总数应最少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模式分解的关键问题是要“等价”地分解。一个好的模式设计方法应符合下列三条原则：表达性；分离性；最小冗余性。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表达性涉及到分解前后两个数据库模式的等价性问题，即数据等价和依赖等价，分别用无损联接性和保持函数依赖来衡量。</a:t>
            </a:r>
          </a:p>
        </p:txBody>
      </p:sp>
    </p:spTree>
    <p:extLst>
      <p:ext uri="{BB962C8B-B14F-4D97-AF65-F5344CB8AC3E}">
        <p14:creationId xmlns:p14="http://schemas.microsoft.com/office/powerpoint/2010/main" val="17430367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6206" y="325558"/>
            <a:ext cx="10140778" cy="6121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分离性是指属性间的“独立联系”应该用不同的关系模式表达，即分解以后的各个模式尽可能做到概念单一。独立联系是我们所考虑的“基本信息单位”。例如模式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成立，它就是一个“独立联系”，我们就把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作为一个基本的信息单位从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中分离出去。实际上分离就是清除存储异常和数据冗余现象，如果能达到这个目的，就实行分离。分离的基准就是一系列范式，但分离与依赖等价有时是不可兼容的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最小冗余性要求在保证分解前后两个数据库模式等价的前提下，使数据库模式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),…,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中的模式个数最少和模式中属性总数最少，以节省存储空间，提高操作效率，清除不必要冗余。但要注意，在实际使用并不需要达到最小冗余。因为有时带点冗余对于提高查询处理效率是有好处的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98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36319" y="533123"/>
            <a:ext cx="10258697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关系模式的分解：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用若干属性较少的关系模式代替原有关系模式的过程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比如用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Departments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就是关系模式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的一个分解。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表示的关系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就可以用表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4.2~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对应的关系来表示。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从表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4.2~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可以看出，没有分解之前存在的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插入异常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删除异常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等问题已经基本消除，且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数据冗余程度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大大降低。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3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63401460"/>
              </p:ext>
            </p:extLst>
          </p:nvPr>
        </p:nvGraphicFramePr>
        <p:xfrm>
          <a:off x="1171303" y="830858"/>
          <a:ext cx="4167051" cy="2377440"/>
        </p:xfrm>
        <a:graphic>
          <a:graphicData uri="http://schemas.openxmlformats.org/drawingml/2006/table">
            <a:tbl>
              <a:tblPr/>
              <a:tblGrid>
                <a:gridCol w="1463469"/>
                <a:gridCol w="1162423"/>
                <a:gridCol w="1541159"/>
              </a:tblGrid>
              <a:tr h="37598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DeptName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8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张华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8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8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8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刘林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8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8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41440780"/>
              </p:ext>
            </p:extLst>
          </p:nvPr>
        </p:nvGraphicFramePr>
        <p:xfrm>
          <a:off x="6879451" y="905693"/>
          <a:ext cx="4406853" cy="5547360"/>
        </p:xfrm>
        <a:graphic>
          <a:graphicData uri="http://schemas.openxmlformats.org/drawingml/2006/table">
            <a:tbl>
              <a:tblPr/>
              <a:tblGrid>
                <a:gridCol w="1468951"/>
                <a:gridCol w="1468951"/>
                <a:gridCol w="1468951"/>
              </a:tblGrid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英语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高等数学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英语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高等数学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英语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高等代数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数学分析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7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2911116"/>
              </p:ext>
            </p:extLst>
          </p:nvPr>
        </p:nvGraphicFramePr>
        <p:xfrm>
          <a:off x="1455338" y="4077818"/>
          <a:ext cx="3585912" cy="2028150"/>
        </p:xfrm>
        <a:graphic>
          <a:graphicData uri="http://schemas.openxmlformats.org/drawingml/2006/table">
            <a:tbl>
              <a:tblPr/>
              <a:tblGrid>
                <a:gridCol w="1838430"/>
                <a:gridCol w="1747482"/>
              </a:tblGrid>
              <a:tr h="44319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DeptName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DeptHead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227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06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227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朱红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39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924444" y="287114"/>
            <a:ext cx="2926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16414" y="369193"/>
            <a:ext cx="2865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5404" y="3616153"/>
            <a:ext cx="355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Departments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2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3737" y="370073"/>
            <a:ext cx="10267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前面通过实例说明，解决关系模式异常问题的方法是对关系模式进行分解。但分解的理论问题还没有解决：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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怎样判定关系模式好或不好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?(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关系模式的标准问题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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怎样判定一个关系模式的分解是好 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有益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?(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分解的标准问题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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怎样将一个关系模式分解为一组好的关系模式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 (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分解方法问题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2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2776" y="480352"/>
            <a:ext cx="103457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i="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关系模式的函数依赖</a:t>
            </a:r>
            <a:endParaRPr lang="en-US" altLang="zh-CN" sz="2400" dirty="0" smtClean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再论关系与关系模式</a:t>
            </a:r>
            <a:endParaRPr lang="en-US" altLang="zh-CN" sz="2400" dirty="0" smtClean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函数依赖的一般概念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4.2.3 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候选键与主键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4.2.4  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函数依赖的推理规则</a:t>
            </a:r>
          </a:p>
        </p:txBody>
      </p:sp>
    </p:spTree>
    <p:extLst>
      <p:ext uri="{BB962C8B-B14F-4D97-AF65-F5344CB8AC3E}">
        <p14:creationId xmlns:p14="http://schemas.microsoft.com/office/powerpoint/2010/main" val="33176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8571" y="465969"/>
            <a:ext cx="102064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i="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</a:t>
            </a:r>
            <a:r>
              <a:rPr lang="zh-CN" altLang="en-US" sz="2400" i="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再论关系与关系模式</a:t>
            </a:r>
            <a:endParaRPr lang="en-US" altLang="zh-CN" sz="2400" dirty="0" smtClean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元组的集合，笛卡尔积的一个子集，其实质是一张二维表，表的每一行为一个元组。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：对元组中数据组织方式的结构性描述，其实质是删去所有元组后的空表格。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关系与关系模式的联系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：关系模式是相对稳定的、静态的，而关系却是动态变化的，不稳定的，且关系的每一次变化结果，都是关系模式对应的一个新的具体关系。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注意：关系模式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对应的具体关系通常用小写字母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来表示。 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8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0193" y="367134"/>
            <a:ext cx="102848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i="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zh-CN" altLang="en-US" sz="2400" i="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函数依赖的一般概念</a:t>
            </a:r>
            <a:endParaRPr lang="en-US" altLang="zh-CN" sz="2400" dirty="0" smtClean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是属性集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U={A</a:t>
            </a:r>
            <a:r>
              <a:rPr lang="en-US" altLang="zh-CN" sz="2400" baseline="-25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25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 A</a:t>
            </a:r>
            <a:r>
              <a:rPr lang="en-US" altLang="zh-CN" sz="2400" baseline="-25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上的关系模式，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的子集。若对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的任一具体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任意两个元组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[X]=t</a:t>
            </a:r>
            <a:r>
              <a:rPr lang="en-US" altLang="zh-CN" sz="2400" baseline="-250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 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就有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[Y]=t</a:t>
            </a:r>
            <a:r>
              <a:rPr lang="en-US" altLang="zh-CN" sz="2400" baseline="-250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[Y]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。则称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函数确定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Y”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函数依赖于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X”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Founctional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Dependence)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记作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。类似于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y=f(x)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。其中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[Y]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分别表示元组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在属性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上的取值。“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函数确定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Y”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的含义是：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在关系模式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的任意一个具体关系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中，不可能存在这样的两个元组，它们在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上的属性值相等，而在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上的属性值不等。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7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543943"/>
              </p:ext>
            </p:extLst>
          </p:nvPr>
        </p:nvGraphicFramePr>
        <p:xfrm>
          <a:off x="2296886" y="2893026"/>
          <a:ext cx="6429102" cy="1775155"/>
        </p:xfrm>
        <a:graphic>
          <a:graphicData uri="http://schemas.openxmlformats.org/drawingml/2006/table">
            <a:tbl>
              <a:tblPr/>
              <a:tblGrid>
                <a:gridCol w="1256061"/>
                <a:gridCol w="1191716"/>
                <a:gridCol w="2194421"/>
                <a:gridCol w="1786904"/>
              </a:tblGrid>
              <a:tr h="35409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Birthday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591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张华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1976.08.08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88547566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66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1965.11.17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85344518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66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刘林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1972.02.25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86090541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90600" y="474374"/>
            <a:ext cx="102260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设有一个描述学生信息的关系模式: 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Sex, Birthday, Phone)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，其属性名分别代表学生的姓名、性别、出生日期和电话号码属性。它的一个具体关系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如表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5649" y="2399991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endParaRPr lang="zh-CN" alt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01484" y="44602"/>
            <a:ext cx="10284823" cy="336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如果仅从关系模式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的一个具体关系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出发，由于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没有相同姓名的元组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，所以我们就会得出：对于关系模式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Birthday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的结论。但这个结论是不正确的。比如，对关系模式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的另外一个具体关系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r1(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，这时，从关系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得出的函数依赖就不成立了。所以，关系模式中的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是对这个关系模式的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任何可能的具体关系都成立的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Group 8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38187034"/>
              </p:ext>
            </p:extLst>
          </p:nvPr>
        </p:nvGraphicFramePr>
        <p:xfrm>
          <a:off x="2085705" y="3871461"/>
          <a:ext cx="7567613" cy="2591753"/>
        </p:xfrm>
        <a:graphic>
          <a:graphicData uri="http://schemas.openxmlformats.org/drawingml/2006/table">
            <a:tbl>
              <a:tblPr/>
              <a:tblGrid>
                <a:gridCol w="1539875"/>
                <a:gridCol w="1387475"/>
                <a:gridCol w="2557463"/>
                <a:gridCol w="2082800"/>
              </a:tblGrid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Birthday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Phone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张华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1976.08.08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88547566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1965.11.17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85344518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刘林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1972.02.25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86090541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张华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1980.07.02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88336629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689517" y="3409796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  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7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32115" y="497763"/>
            <a:ext cx="100671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从例子可知，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属性的语义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有关。我们要根据属性的语义来确定一个函数依赖。例如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Birthday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这个函数依赖，只有当关系中没有同姓名学生的条件下才成立。如果关系中允许出现相同姓名的学生，则出生日期就不再函数依赖于姓名了，即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Birthday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数据库设计者应在定义数据库模式时，指明属性之间的函数依赖(主键)，使数据库管理系统根据设计者的意图来维护数据库的完整性。因此，设计者可以对现实世界中的一些数据依赖作强制性规定。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9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36319" y="734056"/>
            <a:ext cx="10197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i="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问题的提出</a:t>
            </a:r>
            <a:endParaRPr lang="en-US" altLang="zh-CN" sz="2400" dirty="0" smtClean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关系模式可能存在的异常</a:t>
            </a:r>
            <a:endParaRPr lang="en-US" altLang="zh-CN" sz="2400" dirty="0" smtClean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异常原因分析</a:t>
            </a:r>
            <a:endParaRPr lang="en-US" altLang="zh-CN" sz="2400" dirty="0" smtClean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4.1.3 </a:t>
            </a:r>
            <a:r>
              <a:rPr lang="zh-CN" altLang="en-US" sz="240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异常问题的解决</a:t>
            </a:r>
            <a:endParaRPr lang="zh-CN" altLang="en-US" sz="240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5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9531" y="491255"/>
            <a:ext cx="101367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例如为了使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Birthday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成立，我们在创建基本表(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通过指定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为主键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强制规定关系中不允许同名同姓的人存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在。这样当输入某个元组时，这个元组在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上的属性值必须满足以上规定。若发现新输入元组在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上的值与关系中已有元组在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上的值相同，则数据库管理系统就拒绝接受该元组。解决的办法是通过人工方式把同名者修改为不同名者。比如有两个张华，可改为“张华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，“张华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b”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3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58239" y="420750"/>
                <a:ext cx="10049691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在定义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4.1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的基础上补充以下常用术语和记号： </a:t>
                </a:r>
                <a:endParaRPr lang="en-US" altLang="zh-CN" sz="2400" dirty="0" smtClean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⑴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，则称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为这个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函数依赖的决定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(Determinant)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因素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，简称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决定因素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⑵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，则记作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3)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不函数依赖于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X</m:t>
                    </m:r>
                    <m: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⑷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，但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X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，则称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平凡函数依赖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⑸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Y</m:t>
                    </m:r>
                    <m:r>
                      <a:rPr lang="en-US" altLang="zh-CN" sz="240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，则称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非平凡函数依赖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indent="576000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对于任一关系模式，平凡函数依赖都是必然成立的，但它不反映新的语义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。在以后的讨论中，若没有特别声明，“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Y”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都表示非平凡函数依赖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39" y="420750"/>
                <a:ext cx="10049691" cy="5632311"/>
              </a:xfrm>
              <a:prstGeom prst="rect">
                <a:avLst/>
              </a:prstGeom>
              <a:blipFill rotWithShape="0">
                <a:blip r:embed="rId2"/>
                <a:stretch>
                  <a:fillRect l="-910" r="-424" b="-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8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88572" y="454220"/>
                <a:ext cx="10215154" cy="3779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4.2 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是属性集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U={A</a:t>
                </a:r>
                <a:r>
                  <a:rPr lang="en-US" altLang="zh-CN" sz="2400" baseline="-250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</a:t>
                </a:r>
                <a:r>
                  <a:rPr lang="en-US" altLang="zh-CN" sz="2400" baseline="-250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…, A</a:t>
                </a:r>
                <a:r>
                  <a:rPr lang="en-US" altLang="zh-CN" sz="2400" baseline="-250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上的关系模式。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的子集。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⑴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，且对于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的任何一个真子集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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X</m:t>
                        </m:r>
                      </m:e>
                      <m:sup>
                        <m:r>
                          <a:rPr lang="en-US" altLang="zh-CN" sz="24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，则称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完全函数依赖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(Full 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Founctional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Dependence)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完全决定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，记作: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X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zh-CN" sz="24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f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Y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⑵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，但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不是完全函数依赖于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，则称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部分函数依赖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(Partial 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Founctional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Dependence)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记作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X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zh-CN" sz="24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p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Y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。</a:t>
                </a:r>
                <a:endPara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2" y="454220"/>
                <a:ext cx="10215154" cy="3779240"/>
              </a:xfrm>
              <a:prstGeom prst="rect">
                <a:avLst/>
              </a:prstGeom>
              <a:blipFill rotWithShape="0">
                <a:blip r:embed="rId2"/>
                <a:stretch>
                  <a:fillRect l="-955" r="-179" b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5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97278" y="491256"/>
                <a:ext cx="10798631" cy="4707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对于关系模式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都是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的子集。如果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Y</m:t>
                    </m:r>
                    <m:r>
                      <a:rPr lang="zh-CN" altLang="en-US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↛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X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Y</m:t>
                    </m:r>
                    <m: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Z</m:t>
                    </m:r>
                    <m: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Y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,则称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传递函数依赖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(Transitive Functional Dependence)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，记作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zh-CN" sz="24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</m:e>
                    </m:groupChr>
                  </m:oMath>
                </a14:m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576000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在传递函数依赖的定义中加上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Y</m:t>
                    </m:r>
                    <m:r>
                      <a:rPr lang="zh-CN" altLang="en-US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↛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X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条件是必要的，因为如果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之间是一一对应的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，这样导致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的函数依赖是直接依赖，而不是传递函数依赖。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576000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中的条件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Y</m:t>
                    </m:r>
                    <m: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Z</m:t>
                    </m:r>
                    <m: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Y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主要是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强调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都不是平凡函数依赖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，否则同样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是直接函数依赖，而不是传递函数依赖。</a:t>
                </a:r>
                <a:endPara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8" y="491256"/>
                <a:ext cx="10798631" cy="4707571"/>
              </a:xfrm>
              <a:prstGeom prst="rect">
                <a:avLst/>
              </a:prstGeom>
              <a:blipFill rotWithShape="0">
                <a:blip r:embed="rId2"/>
                <a:stretch>
                  <a:fillRect l="-847" r="-734" b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2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05989" y="537948"/>
                <a:ext cx="10119360" cy="3513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4.4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关系模式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StudyInfo(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DeptHead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Grade)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有如下的一些函数依赖：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Cname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Grade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err="1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DeptHead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由最后两个函数依赖还可得出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DeptHead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传递函数依赖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  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DeptHead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。如果没有同姓名的学生，还有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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等。但显然有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Grade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</m:oMath>
                </a14:m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Sno,Cname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</m:groupChr>
                  </m:oMath>
                </a14:m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9" y="537948"/>
                <a:ext cx="10119360" cy="3513911"/>
              </a:xfrm>
              <a:prstGeom prst="rect">
                <a:avLst/>
              </a:prstGeom>
              <a:blipFill rotWithShape="0">
                <a:blip r:embed="rId2"/>
                <a:stretch>
                  <a:fillRect l="-904" r="-1687" b="-2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3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29730" y="502491"/>
                <a:ext cx="10338486" cy="4731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函数依赖的概念可更严格地定义关系模式的候选键与主键。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4.4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对关系模式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K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altLang="zh-CN" sz="24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U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则称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候选键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候选关键字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(Candidate Key)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。通常在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的所有候选键中选定一个作为主键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(Primary Key)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主键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也称为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主码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主关键字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indent="576000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候选键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是能够唯一确定关系中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任何一个元组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实体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最少属性集合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，主键也是候选键，它是候选键中任意选定的一个。在最简单的情况，单个属性是候选键。最极端的情况是，关系模式的整个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属性全体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是候选键，也是主键，这时称为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全键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全码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(All-key)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0" y="502491"/>
                <a:ext cx="10338486" cy="4731232"/>
              </a:xfrm>
              <a:prstGeom prst="rect">
                <a:avLst/>
              </a:prstGeom>
              <a:blipFill rotWithShape="0">
                <a:blip r:embed="rId2"/>
                <a:stretch>
                  <a:fillRect l="-943" r="-2889" b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8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88541" y="559305"/>
            <a:ext cx="103302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，包含在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任何候选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键中的属性称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为主属性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(Primary Attribute)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，不包含在任何候选键中的属性称为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Nonprimary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Attribute)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非码属性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(Non-key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Attribtute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是其唯一候选键，因此，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都是主属性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都是非主属性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的主键，但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是另一个关系模式的主键，则称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外部关键字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(Foreign key)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25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3253" y="132482"/>
            <a:ext cx="103549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的主键，但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 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中的主键。因此，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Cname,Grade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的外键。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主键与外键提供了一个表示两个关系中元组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之间联系的手段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数据设计中，经常人为地增加外键来表示两个关系中元组之间的联系。当两个关系进行连接操作时就是因为有外键在起作用。比如，我们需要查看每个学生的姓名、选课名称和成绩时，就涉及到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Cname,Grade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对应关系的连接操作，这时，只要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使用如下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命令即可。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 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Students, Reports 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Students.Sno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Reports.Sno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68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9112" y="454276"/>
            <a:ext cx="104620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4.2.4 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函数依赖的推理规则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在讨论函数依赖时会遇到这样的问题：已知关系模式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R(U,F)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F={A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是否成立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其中属性集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U={A, B, C}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。这是本节后面将讨论的有关问题，其内容如下：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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的逻辑蕴涵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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公理系统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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推理规则的完备性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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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集的等价和覆盖</a:t>
            </a:r>
          </a:p>
        </p:txBody>
      </p:sp>
    </p:spTree>
    <p:extLst>
      <p:ext uri="{BB962C8B-B14F-4D97-AF65-F5344CB8AC3E}">
        <p14:creationId xmlns:p14="http://schemas.microsoft.com/office/powerpoint/2010/main" val="12295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0918" y="18837"/>
            <a:ext cx="1010782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函数依赖的逻辑蕴涵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对于满足函数依赖集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R(U,F)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任意一个具体关系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都成立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即对于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中的任意两个元组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t[X]=s[X]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t[Y]=s[Y])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逻辑蕴涵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记为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F={A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4.8 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被函数依赖集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逻辑蕴涵的函数依赖所构成的集合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，称为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的闭包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(Closure)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，记作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。即： 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| 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F=F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函数依赖完备集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给定的函数依赖集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和属性集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，仅有定义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和定义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4.8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还难于回答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是否逻辑蕴涵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。当然可以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先计算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 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，然后检查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是否属于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但计算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的闭包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 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的方法。这些问题需要学习了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公理系统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函数依赖的推理规则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等知识以后才能够解决。</a:t>
            </a:r>
          </a:p>
        </p:txBody>
      </p:sp>
    </p:spTree>
    <p:extLst>
      <p:ext uri="{BB962C8B-B14F-4D97-AF65-F5344CB8AC3E}">
        <p14:creationId xmlns:p14="http://schemas.microsoft.com/office/powerpoint/2010/main" val="34379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9534" y="4206"/>
            <a:ext cx="10136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2400" i="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关系模式可能存在的异常</a:t>
            </a:r>
            <a:endParaRPr lang="en-US" altLang="zh-CN" sz="2400" dirty="0" smtClean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以学生选课背景为，假设设计了如下一个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u="sng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唯一候选键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，因此是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。下表是关系模式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的一个实例—关系。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0919" y="196062"/>
            <a:ext cx="101160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公理系统      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通俗说，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公理系统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函数依赖基本推理规则的集合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推理规则系统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5760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公理系统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R(U, F)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是只涉及到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中属性的函数依赖集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的子集，则有以下推理规则：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自反律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(Reflexivity Rule)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增广律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(Augmentation Rule)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XZ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YZ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XZ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的简单记法，其它类同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XZ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传递律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(Transitivity rule)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成立，即若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21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2682" y="177645"/>
            <a:ext cx="101243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 Armstrong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公理系统中的推理规则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是正确的，即若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公理导出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。证明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从略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函数依赖的如下三个推理规则是正确的。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合并律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(Union Rule)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YZ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伪传递律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Pseudotransivity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Rule)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分解律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(Decomposition Rule)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推论4.1 对关系模式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U，{A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 A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成立的充分必要条件是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=1,2,…,m)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成立。 </a:t>
            </a:r>
          </a:p>
        </p:txBody>
      </p:sp>
    </p:spTree>
    <p:extLst>
      <p:ext uri="{BB962C8B-B14F-4D97-AF65-F5344CB8AC3E}">
        <p14:creationId xmlns:p14="http://schemas.microsoft.com/office/powerpoint/2010/main" val="1150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12108" y="267375"/>
                <a:ext cx="10116065" cy="6119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4.9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是属性集合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上的一个函数依赖集，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F</m:t>
                        </m:r>
                      </m:sub>
                      <m:sup>
                        <m:r>
                          <a:rPr lang="en-US" altLang="zh-CN" sz="2400" b="0" i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+</m:t>
                        </m:r>
                      </m:sup>
                    </m:sSubSup>
                    <m: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A</m:t>
                    </m:r>
                    <m: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A</m:t>
                    </m:r>
                    <m: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zh-CN" altLang="en-US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能由</m:t>
                    </m:r>
                    <m:r>
                      <m:rPr>
                        <m:sty m:val="p"/>
                      </m:rP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zh-CN" altLang="en-US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根据</m:t>
                    </m:r>
                    <m:r>
                      <m:rPr>
                        <m:sty m:val="p"/>
                      </m:rP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Armstrong</m:t>
                    </m:r>
                    <m:r>
                      <a:rPr lang="zh-CN" altLang="en-US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公理导出</m:t>
                    </m:r>
                    <m: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属性集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闭包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。在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以后的讨论中，如果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只涉及一个函数依赖集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属性集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的闭包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常简记为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baseline="300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。值得注意的是，定义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4.9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中的单个属性，因此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baseline="300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4.8 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设关系模式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R(U,F)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＝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{A, B, C}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，函数依赖集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＝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{A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B, B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C}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。则有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400" baseline="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＝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{A, B, C}  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baseline="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＝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{B, 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2400" baseline="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＝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{C}</a:t>
                </a:r>
                <a:endPara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是属性集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上的函数依赖集，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的子集，则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能由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Armstrong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公理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导出的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充分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必要条件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X</a:t>
                </a:r>
                <a:r>
                  <a:rPr lang="en-US" altLang="zh-CN" sz="2400" baseline="300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endParaRPr lang="en-US" altLang="zh-CN" sz="2400" dirty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08" y="267375"/>
                <a:ext cx="10116065" cy="6119689"/>
              </a:xfrm>
              <a:prstGeom prst="rect">
                <a:avLst/>
              </a:prstGeom>
              <a:blipFill rotWithShape="0">
                <a:blip r:embed="rId2"/>
                <a:stretch>
                  <a:fillRect l="-904" r="-181" b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9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3254" y="533307"/>
            <a:ext cx="10223157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函数依赖推理规则的完备性*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公理的有效性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出发根据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公理导出的每一个函数依赖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</a:p>
          <a:p>
            <a:pPr indent="576000"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公理的完备性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中的每一个函数依赖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，必定可以由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出发根据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Armstong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公理导出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7968" y="722777"/>
            <a:ext cx="10223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公理系统的完备性可以得到两个重要结论：</a:t>
            </a:r>
          </a:p>
          <a:p>
            <a:pPr indent="576000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对属性集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中的每个属性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，都有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逻辑蕴涵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是所有由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逻辑蕴含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的集合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576000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公理导出的函数依赖的集合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公理的完备性和有效性可知，“导出”与“蕴含”其实是两个完全等价的概念。因此可以得到函数依赖集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的闭包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的一个计算公式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| 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公理导出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，原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定义为：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| 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Y} 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6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4443" y="413650"/>
            <a:ext cx="102643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闭包的计算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为了判断函数依赖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中，只要计算出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即可。因为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公理导出的函数依赖的集合。因此，原则上说，只要按照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公理系统中的推理规则就可以计算出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，闭包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的计算是一件很麻烦的事情，因为计算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的问题是一个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完全问题，即若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U={A</a:t>
            </a:r>
            <a:r>
              <a:rPr lang="en-US" altLang="zh-CN" sz="2400" baseline="-25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25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 A</a:t>
            </a:r>
            <a:r>
              <a:rPr lang="en-US" altLang="zh-CN" sz="2400" baseline="-25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}，F={X</a:t>
            </a:r>
            <a:r>
              <a:rPr lang="en-US" altLang="zh-CN" sz="2400" baseline="-25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25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X</a:t>
            </a:r>
            <a:r>
              <a:rPr lang="en-US" altLang="zh-CN" sz="2400" baseline="-25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25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25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，则计算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o(m!*2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个函数依赖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n、m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比较大时，实际计算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是不可行的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。即使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的元素不多时， 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中的元素也可能很多。此外，闭包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中也存在许多冗余信息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1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43000" y="2380735"/>
            <a:ext cx="7391400" cy="3105665"/>
          </a:xfrm>
          <a:prstGeom prst="bracePair">
            <a:avLst>
              <a:gd name="adj" fmla="val 9694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0" rIns="36000" bIns="0"/>
          <a:lstStyle/>
          <a:p>
            <a:pPr algn="just"/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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 ,	  AB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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,       AC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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,       ABC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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,     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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 ,   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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 ,</a:t>
            </a:r>
          </a:p>
          <a:p>
            <a:pPr algn="just"/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 ,	  AB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A,      AC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A,       ABC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A,    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B,   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C ,</a:t>
            </a:r>
          </a:p>
          <a:p>
            <a:pPr algn="just"/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 ,	  AB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B,      AC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B,       ABC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B,     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C ,   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</a:t>
            </a:r>
            <a:endParaRPr lang="en-US" altLang="zh-CN" sz="2000" dirty="0" smtClean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 algn="just"/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C ,	  AB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C,      AC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C,       ABC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C,     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BC , </a:t>
            </a:r>
          </a:p>
          <a:p>
            <a:pPr algn="just"/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AB,	  AB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AB,   AC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AB,    ABC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AB,  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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 ,</a:t>
            </a:r>
          </a:p>
          <a:p>
            <a:pPr algn="just"/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AC,	  AB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AC,   AC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AC,    ABC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AC,  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 ,</a:t>
            </a:r>
          </a:p>
          <a:p>
            <a:pPr algn="just"/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BC,	  AB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BC,   AC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BC,    ABC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BC,   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C ,</a:t>
            </a:r>
          </a:p>
          <a:p>
            <a:pPr algn="just"/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ABC,AB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ABC,AC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ABC,  ABC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ABC,BC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solidFill>
                  <a:srgbClr val="FF00FF"/>
                </a:solidFill>
                <a:ea typeface="宋体" panose="02010600030101010101" pitchFamily="2" charset="-122"/>
              </a:rPr>
              <a:t>BC, </a:t>
            </a:r>
            <a:endParaRPr lang="en-US" altLang="zh-CN" sz="2000" dirty="0">
              <a:solidFill>
                <a:srgbClr val="FF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7967" y="264604"/>
            <a:ext cx="104126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4.9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R(U,F)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U={A, B, C}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，则利用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公理系统中的推理规则可以求得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的闭包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为如下的集合： </a:t>
            </a:r>
          </a:p>
        </p:txBody>
      </p:sp>
      <p:sp>
        <p:nvSpPr>
          <p:cNvPr id="7" name="矩形 6"/>
          <p:cNvSpPr/>
          <p:nvPr/>
        </p:nvSpPr>
        <p:spPr>
          <a:xfrm>
            <a:off x="1143000" y="5732161"/>
            <a:ext cx="8380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注意，以上集合中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{A,B,C}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{B,C}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的简写形式。</a:t>
            </a:r>
          </a:p>
        </p:txBody>
      </p:sp>
    </p:spTree>
    <p:extLst>
      <p:ext uri="{BB962C8B-B14F-4D97-AF65-F5344CB8AC3E}">
        <p14:creationId xmlns:p14="http://schemas.microsoft.com/office/powerpoint/2010/main" val="37057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3826" y="477446"/>
            <a:ext cx="104208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一个函数依赖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是否在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完全不必计算闭包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，因为，由定理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可知，只要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Armstrong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公理导出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是否成立即可。这样就把一个需要计算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才能解决的问题简化为计算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就能解决的问题。而计算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并不太难，它所花费的时间与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中的全部函数依赖的长度成正比。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下面是一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个计算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的算法。</a:t>
            </a:r>
          </a:p>
        </p:txBody>
      </p:sp>
    </p:spTree>
    <p:extLst>
      <p:ext uri="{BB962C8B-B14F-4D97-AF65-F5344CB8AC3E}">
        <p14:creationId xmlns:p14="http://schemas.microsoft.com/office/powerpoint/2010/main" val="18689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0918" y="566100"/>
            <a:ext cx="100995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求属性集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关于函数依赖集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的闭包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有限的属性集合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、它上面的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函数依赖集合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的一个子集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的闭包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计算方法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和计算步骤：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设置初始值：令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X(0)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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X(1)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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如果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X(0)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X(1)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X(0)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X(1)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，否则转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⑷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={Y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| (Y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X(1)}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，令 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F=F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中的每一个函数依赖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Z,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X(1)= X(1)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Z,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⑷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X(1)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，它就是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323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7394" y="545557"/>
            <a:ext cx="102066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4.10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R(A,B,C,D,E)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，其属性集上函数依赖：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F={AB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 C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 EC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AC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，这里的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{A,   B}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{C}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的简写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。令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X={A, B}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计算过程是根据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循环次数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介绍的。由算法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X(0)=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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X(1)={A, B}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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X(0)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X(1)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X(0)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X(1)={A, B}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 AB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F=F-F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={C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 EC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AC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B}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每一个函数依赖的右端属性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X(1)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，即令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X(1)={A, B}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{C, D}={A, B, C, D}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18007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252367"/>
              </p:ext>
            </p:extLst>
          </p:nvPr>
        </p:nvGraphicFramePr>
        <p:xfrm>
          <a:off x="1364888" y="751115"/>
          <a:ext cx="9407616" cy="5882958"/>
        </p:xfrm>
        <a:graphic>
          <a:graphicData uri="http://schemas.openxmlformats.org/drawingml/2006/table">
            <a:tbl>
              <a:tblPr/>
              <a:tblGrid>
                <a:gridCol w="1567314"/>
                <a:gridCol w="1569181"/>
                <a:gridCol w="1567313"/>
                <a:gridCol w="1567314"/>
                <a:gridCol w="1569181"/>
                <a:gridCol w="1567313"/>
              </a:tblGrid>
              <a:tr h="6858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学号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DeptName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系主任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DeptHead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课程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张华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英语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张华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高等数学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张华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张华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英语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高等数学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刘林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朱红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英语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刘林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朱红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高等数学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20010601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刘林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朱红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数学分析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46027" y="196334"/>
            <a:ext cx="2214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i="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1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39113" y="-2"/>
                <a:ext cx="10618573" cy="6740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⑵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X(0)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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X(1)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，令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X(0)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＝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X(1)= {A, B, C, D}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⑶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函数依赖集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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={C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E, AC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B}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，令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F=F-F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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={EC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B}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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中的每一个函数依赖的右端属性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E, B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并入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X(1)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，即令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X(1)={A, B, C, D }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{E, B}={A, B, C, D, E}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第三次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⑵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X(0)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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X(1)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，令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X(0)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＝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X(1)= {A, B, C, D, E }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⑶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函数依赖集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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={EC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B}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，令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F=F-F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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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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中的每一个函数依赖的右端属性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并入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X(1)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，即令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X(1)={A, B, C, D, E }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{B}={A, B, C, D, E}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第四次：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⑵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X(0)=X(1)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，转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⑷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⑷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X(1)={A, B, C, D, E}=X</a:t>
                </a:r>
                <a:r>
                  <a:rPr lang="en-US" altLang="zh-CN" sz="2400" baseline="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indent="576000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由此可知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：{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A,B}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U=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{A, B, C, D, E}，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由于{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A}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U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B}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</m:oMath>
                </a14:m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U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所以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A,B}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是侯选键。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13" y="-2"/>
                <a:ext cx="10618573" cy="6740307"/>
              </a:xfrm>
              <a:prstGeom prst="rect">
                <a:avLst/>
              </a:prstGeom>
              <a:blipFill rotWithShape="0">
                <a:blip r:embed="rId2"/>
                <a:stretch>
                  <a:fillRect l="-861" r="-2755" b="-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1492" y="488771"/>
            <a:ext cx="103220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关系模式的规划化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范式及其类型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4.3.2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(1NF)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(2NF)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(3NF)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4.3.5 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(BCNF)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4.3.7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(3NF)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4.3.8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关系模式规范化步骤</a:t>
            </a:r>
          </a:p>
        </p:txBody>
      </p:sp>
    </p:spTree>
    <p:extLst>
      <p:ext uri="{BB962C8B-B14F-4D97-AF65-F5344CB8AC3E}">
        <p14:creationId xmlns:p14="http://schemas.microsoft.com/office/powerpoint/2010/main" val="1930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6777" y="561729"/>
            <a:ext cx="103384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范式及其类型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关系模式主要有六个范式级别：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(2NF)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(3NF)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(BCNF)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(4NF)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(5NF)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。各范式之间的关系为 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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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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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4NF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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关系模式的规范化：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将一个低级别范式的关系模式，通过模式分解转换为若干个高一级范式的关系模式的过程。</a:t>
            </a:r>
          </a:p>
        </p:txBody>
      </p:sp>
    </p:spTree>
    <p:extLst>
      <p:ext uri="{BB962C8B-B14F-4D97-AF65-F5344CB8AC3E}">
        <p14:creationId xmlns:p14="http://schemas.microsoft.com/office/powerpoint/2010/main" val="34847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2681" y="464514"/>
            <a:ext cx="102808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4.3.2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(1NF)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4.12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的所有属性都是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不可再分的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基本数据项，则称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为第一范式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以上定义中基本数据项的不可再分性，取决于这个属性在实际问题中的重要程度，并由数据库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规定。比如：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R</a:t>
            </a:r>
            <a:r>
              <a:rPr lang="en-US" altLang="zh-CN" sz="2400" baseline="-25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Sno,Sname,Birthday,Address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25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Sno,Sname,Birthday,Privince,City,Street,Number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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 R</a:t>
            </a:r>
            <a:r>
              <a:rPr lang="en-US" altLang="zh-CN" sz="2400" baseline="-250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Sno,Sname,Birthday,Address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Privince,City,Street,Number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  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4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3254" y="500255"/>
            <a:ext cx="103714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4.3.2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(1NF)</a:t>
            </a:r>
            <a:endParaRPr lang="en-US" altLang="zh-CN" sz="24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在关系数据库中，所有关系模式必须是第一范式的。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第一范式通常存在数据冗余过多、删除异常和插入异常等问题。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例4.12 在例4.1中给出的关系模式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Sno，Sname，DeptName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r>
              <a:rPr lang="zh-CN" altLang="en-US" sz="2400" b="1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65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7393" y="442951"/>
            <a:ext cx="101490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(2NF)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4.13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，且每一个非主属性完全函数依赖于某个候选键，称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为第二范式，即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例4.13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Sno，Sname，DeptName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是第一范式。下面将证明，它不是第二范式。 </a:t>
            </a:r>
          </a:p>
        </p:txBody>
      </p:sp>
    </p:spTree>
    <p:extLst>
      <p:ext uri="{BB962C8B-B14F-4D97-AF65-F5344CB8AC3E}">
        <p14:creationId xmlns:p14="http://schemas.microsoft.com/office/powerpoint/2010/main" val="199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36822" y="0"/>
                <a:ext cx="10140778" cy="6128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StudyInfo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的唯一候选键是{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Cname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也其是主键。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Sname，DeptName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DeptHead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Grade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等都是非主属性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Cname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</m:groupChr>
                  </m:oMath>
                </a14:m>
                <a:r>
                  <a:rPr lang="zh-CN" altLang="en-US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Cname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DeptHead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Cname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Grade}；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所以{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Cname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{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Sno,Cname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根据问题的实际语义有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Sno,Cname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zh-CN" sz="2400" dirty="0" err="1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非主属性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是部分函数依赖于候选键{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Cname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}。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由2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的定义可知，这里的关系模式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StudyInfo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不是2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22" y="0"/>
                <a:ext cx="10140778" cy="6128922"/>
              </a:xfrm>
              <a:prstGeom prst="rect">
                <a:avLst/>
              </a:prstGeom>
              <a:blipFill rotWithShape="0">
                <a:blip r:embed="rId2"/>
                <a:stretch>
                  <a:fillRect l="-901" r="-3906" b="-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92395" y="731099"/>
            <a:ext cx="4413422" cy="2438400"/>
            <a:chOff x="1776" y="2256"/>
            <a:chExt cx="2256" cy="153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24" y="2256"/>
              <a:ext cx="762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候选键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76" y="2550"/>
              <a:ext cx="901" cy="1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200000"/>
                </a:lnSpc>
                <a:spcBef>
                  <a:spcPts val="500"/>
                </a:spcBef>
              </a:pPr>
              <a:r>
                <a:rPr lang="en-US" altLang="zh-CN" sz="2400" dirty="0" err="1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endPara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/>
              <a:endPara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lnSpc>
                  <a:spcPct val="150000"/>
                </a:lnSpc>
                <a:spcBef>
                  <a:spcPts val="800"/>
                </a:spcBef>
              </a:pPr>
              <a:r>
                <a:rPr lang="en-US" altLang="zh-CN" sz="2400" dirty="0" err="1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Cname</a:t>
              </a:r>
              <a:endPara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52" y="3415"/>
              <a:ext cx="738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Grade</a:t>
              </a:r>
              <a:endPara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52" y="2647"/>
              <a:ext cx="856" cy="2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zh-CN" sz="240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DeptName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523" y="2443"/>
              <a:ext cx="623" cy="36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174" y="3106"/>
              <a:ext cx="858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zh-CN" sz="240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DeptHead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462" y="2799"/>
              <a:ext cx="594" cy="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547" y="2871"/>
              <a:ext cx="0" cy="241"/>
            </a:xfrm>
            <a:prstGeom prst="line">
              <a:avLst/>
            </a:prstGeom>
            <a:ln w="28575">
              <a:headEnd/>
              <a:tailEnd type="triangle" w="sm" len="sm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176" y="2315"/>
              <a:ext cx="568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498" y="2918"/>
              <a:ext cx="607" cy="33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520272" y="11751"/>
            <a:ext cx="683129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的以上函数依赖可由下图表示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818345" y="2762306"/>
            <a:ext cx="79869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79157" y="3360793"/>
            <a:ext cx="100995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从上面例子可发现，关系模式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中的非主属性可以分为两种：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这样的属性，它对主键是完全函数依赖的。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DeptName、DeptHead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等对主键是部分函数依赖。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这种思路把关系模式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分解为如下两个关系模式,且都是2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NF。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StudentDept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Sno,Sname,DeptName,DeptHead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)；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Sno,Cname,Grade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)；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4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53043" y="879312"/>
            <a:ext cx="5169243" cy="5410200"/>
            <a:chOff x="-3" y="-3"/>
            <a:chExt cx="1046" cy="601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0" y="0"/>
              <a:ext cx="1040" cy="6010"/>
              <a:chOff x="0" y="0"/>
              <a:chExt cx="1040" cy="6010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49" cy="374"/>
                <a:chOff x="0" y="0"/>
                <a:chExt cx="349" cy="374"/>
              </a:xfrm>
            </p:grpSpPr>
            <p:sp>
              <p:nvSpPr>
                <p:cNvPr id="13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 err="1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Sno</a:t>
                  </a:r>
                  <a:endParaRPr lang="en-US" altLang="zh-CN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349" y="0"/>
                <a:ext cx="378" cy="374"/>
                <a:chOff x="349" y="0"/>
                <a:chExt cx="378" cy="374"/>
              </a:xfrm>
            </p:grpSpPr>
            <p:sp>
              <p:nvSpPr>
                <p:cNvPr id="129" name="Rectangle 10"/>
                <p:cNvSpPr>
                  <a:spLocks noChangeArrowheads="1"/>
                </p:cNvSpPr>
                <p:nvPr/>
              </p:nvSpPr>
              <p:spPr bwMode="auto">
                <a:xfrm>
                  <a:off x="392" y="0"/>
                  <a:ext cx="2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 err="1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Cname</a:t>
                  </a:r>
                  <a:endParaRPr lang="en-US" altLang="zh-CN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Rectangle 11"/>
                <p:cNvSpPr>
                  <a:spLocks noChangeArrowheads="1"/>
                </p:cNvSpPr>
                <p:nvPr/>
              </p:nvSpPr>
              <p:spPr bwMode="auto">
                <a:xfrm>
                  <a:off x="349" y="0"/>
                  <a:ext cx="3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" name="Group 12"/>
              <p:cNvGrpSpPr>
                <a:grpSpLocks/>
              </p:cNvGrpSpPr>
              <p:nvPr/>
            </p:nvGrpSpPr>
            <p:grpSpPr bwMode="auto">
              <a:xfrm>
                <a:off x="727" y="0"/>
                <a:ext cx="313" cy="374"/>
                <a:chOff x="727" y="0"/>
                <a:chExt cx="313" cy="374"/>
              </a:xfrm>
            </p:grpSpPr>
            <p:sp>
              <p:nvSpPr>
                <p:cNvPr id="127" name="Rectangle 13"/>
                <p:cNvSpPr>
                  <a:spLocks noChangeArrowheads="1"/>
                </p:cNvSpPr>
                <p:nvPr/>
              </p:nvSpPr>
              <p:spPr bwMode="auto">
                <a:xfrm>
                  <a:off x="770" y="0"/>
                  <a:ext cx="22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Grade</a:t>
                  </a:r>
                </a:p>
                <a:p>
                  <a:pPr algn="ctr" eaLnBrk="0" hangingPunct="0"/>
                  <a:endParaRPr lang="en-US" altLang="zh-CN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Rectangle 14"/>
                <p:cNvSpPr>
                  <a:spLocks noChangeArrowheads="1"/>
                </p:cNvSpPr>
                <p:nvPr/>
              </p:nvSpPr>
              <p:spPr bwMode="auto">
                <a:xfrm>
                  <a:off x="727" y="0"/>
                  <a:ext cx="31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0" y="374"/>
                <a:ext cx="349" cy="460"/>
                <a:chOff x="0" y="374"/>
                <a:chExt cx="349" cy="460"/>
              </a:xfrm>
            </p:grpSpPr>
            <p:sp>
              <p:nvSpPr>
                <p:cNvPr id="125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26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20010101</a:t>
                  </a:r>
                </a:p>
                <a:p>
                  <a:pPr algn="ctr" eaLnBrk="0" hangingPunct="0"/>
                  <a:endParaRPr lang="zh-CN" altLang="en-US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4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Group 18"/>
              <p:cNvGrpSpPr>
                <a:grpSpLocks/>
              </p:cNvGrpSpPr>
              <p:nvPr/>
            </p:nvGrpSpPr>
            <p:grpSpPr bwMode="auto">
              <a:xfrm>
                <a:off x="349" y="374"/>
                <a:ext cx="378" cy="460"/>
                <a:chOff x="349" y="374"/>
                <a:chExt cx="378" cy="460"/>
              </a:xfrm>
            </p:grpSpPr>
            <p:sp>
              <p:nvSpPr>
                <p:cNvPr id="123" name="Rectangle 19"/>
                <p:cNvSpPr>
                  <a:spLocks noChangeArrowheads="1"/>
                </p:cNvSpPr>
                <p:nvPr/>
              </p:nvSpPr>
              <p:spPr bwMode="auto">
                <a:xfrm>
                  <a:off x="392" y="374"/>
                  <a:ext cx="2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英语</a:t>
                  </a:r>
                </a:p>
                <a:p>
                  <a:pPr algn="ctr" eaLnBrk="0" hangingPunct="0"/>
                  <a:endParaRPr lang="zh-CN" altLang="en-US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Rectangle 20"/>
                <p:cNvSpPr>
                  <a:spLocks noChangeArrowheads="1"/>
                </p:cNvSpPr>
                <p:nvPr/>
              </p:nvSpPr>
              <p:spPr bwMode="auto">
                <a:xfrm>
                  <a:off x="349" y="374"/>
                  <a:ext cx="3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" name="Group 21"/>
              <p:cNvGrpSpPr>
                <a:grpSpLocks/>
              </p:cNvGrpSpPr>
              <p:nvPr/>
            </p:nvGrpSpPr>
            <p:grpSpPr bwMode="auto">
              <a:xfrm>
                <a:off x="727" y="374"/>
                <a:ext cx="313" cy="460"/>
                <a:chOff x="727" y="374"/>
                <a:chExt cx="313" cy="460"/>
              </a:xfrm>
            </p:grpSpPr>
            <p:sp>
              <p:nvSpPr>
                <p:cNvPr id="121" name="Rectangle 22"/>
                <p:cNvSpPr>
                  <a:spLocks noChangeArrowheads="1"/>
                </p:cNvSpPr>
                <p:nvPr/>
              </p:nvSpPr>
              <p:spPr bwMode="auto">
                <a:xfrm>
                  <a:off x="770" y="374"/>
                  <a:ext cx="22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85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Rectangle 23"/>
                <p:cNvSpPr>
                  <a:spLocks noChangeArrowheads="1"/>
                </p:cNvSpPr>
                <p:nvPr/>
              </p:nvSpPr>
              <p:spPr bwMode="auto">
                <a:xfrm>
                  <a:off x="727" y="374"/>
                  <a:ext cx="31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Group 24"/>
              <p:cNvGrpSpPr>
                <a:grpSpLocks/>
              </p:cNvGrpSpPr>
              <p:nvPr/>
            </p:nvGrpSpPr>
            <p:grpSpPr bwMode="auto">
              <a:xfrm>
                <a:off x="0" y="834"/>
                <a:ext cx="349" cy="460"/>
                <a:chOff x="0" y="834"/>
                <a:chExt cx="349" cy="460"/>
              </a:xfrm>
            </p:grpSpPr>
            <p:sp>
              <p:nvSpPr>
                <p:cNvPr id="11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834"/>
                  <a:ext cx="26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20010101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834"/>
                  <a:ext cx="34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" name="Group 27"/>
              <p:cNvGrpSpPr>
                <a:grpSpLocks/>
              </p:cNvGrpSpPr>
              <p:nvPr/>
            </p:nvGrpSpPr>
            <p:grpSpPr bwMode="auto">
              <a:xfrm>
                <a:off x="349" y="834"/>
                <a:ext cx="378" cy="460"/>
                <a:chOff x="349" y="834"/>
                <a:chExt cx="378" cy="460"/>
              </a:xfrm>
            </p:grpSpPr>
            <p:sp>
              <p:nvSpPr>
                <p:cNvPr id="117" name="Rectangle 28"/>
                <p:cNvSpPr>
                  <a:spLocks noChangeArrowheads="1"/>
                </p:cNvSpPr>
                <p:nvPr/>
              </p:nvSpPr>
              <p:spPr bwMode="auto">
                <a:xfrm>
                  <a:off x="392" y="834"/>
                  <a:ext cx="2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高等数学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Rectangle 29"/>
                <p:cNvSpPr>
                  <a:spLocks noChangeArrowheads="1"/>
                </p:cNvSpPr>
                <p:nvPr/>
              </p:nvSpPr>
              <p:spPr bwMode="auto">
                <a:xfrm>
                  <a:off x="349" y="834"/>
                  <a:ext cx="3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" name="Group 30"/>
              <p:cNvGrpSpPr>
                <a:grpSpLocks/>
              </p:cNvGrpSpPr>
              <p:nvPr/>
            </p:nvGrpSpPr>
            <p:grpSpPr bwMode="auto">
              <a:xfrm>
                <a:off x="727" y="834"/>
                <a:ext cx="313" cy="460"/>
                <a:chOff x="727" y="834"/>
                <a:chExt cx="313" cy="460"/>
              </a:xfrm>
            </p:grpSpPr>
            <p:sp>
              <p:nvSpPr>
                <p:cNvPr id="115" name="Rectangle 31"/>
                <p:cNvSpPr>
                  <a:spLocks noChangeArrowheads="1"/>
                </p:cNvSpPr>
                <p:nvPr/>
              </p:nvSpPr>
              <p:spPr bwMode="auto">
                <a:xfrm>
                  <a:off x="770" y="834"/>
                  <a:ext cx="22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90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" name="Rectangle 32"/>
                <p:cNvSpPr>
                  <a:spLocks noChangeArrowheads="1"/>
                </p:cNvSpPr>
                <p:nvPr/>
              </p:nvSpPr>
              <p:spPr bwMode="auto">
                <a:xfrm>
                  <a:off x="727" y="834"/>
                  <a:ext cx="31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Group 33"/>
              <p:cNvGrpSpPr>
                <a:grpSpLocks/>
              </p:cNvGrpSpPr>
              <p:nvPr/>
            </p:nvGrpSpPr>
            <p:grpSpPr bwMode="auto">
              <a:xfrm>
                <a:off x="0" y="1294"/>
                <a:ext cx="349" cy="460"/>
                <a:chOff x="0" y="1294"/>
                <a:chExt cx="349" cy="460"/>
              </a:xfrm>
            </p:grpSpPr>
            <p:sp>
              <p:nvSpPr>
                <p:cNvPr id="113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1294"/>
                  <a:ext cx="26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20010101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294"/>
                  <a:ext cx="34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" name="Group 36"/>
              <p:cNvGrpSpPr>
                <a:grpSpLocks/>
              </p:cNvGrpSpPr>
              <p:nvPr/>
            </p:nvGrpSpPr>
            <p:grpSpPr bwMode="auto">
              <a:xfrm>
                <a:off x="349" y="1294"/>
                <a:ext cx="378" cy="460"/>
                <a:chOff x="349" y="1294"/>
                <a:chExt cx="378" cy="460"/>
              </a:xfrm>
            </p:grpSpPr>
            <p:sp>
              <p:nvSpPr>
                <p:cNvPr id="111" name="Rectangle 37"/>
                <p:cNvSpPr>
                  <a:spLocks noChangeArrowheads="1"/>
                </p:cNvSpPr>
                <p:nvPr/>
              </p:nvSpPr>
              <p:spPr bwMode="auto">
                <a:xfrm>
                  <a:off x="392" y="1294"/>
                  <a:ext cx="2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数据库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Rectangle 38"/>
                <p:cNvSpPr>
                  <a:spLocks noChangeArrowheads="1"/>
                </p:cNvSpPr>
                <p:nvPr/>
              </p:nvSpPr>
              <p:spPr bwMode="auto">
                <a:xfrm>
                  <a:off x="349" y="1294"/>
                  <a:ext cx="3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" name="Group 39"/>
              <p:cNvGrpSpPr>
                <a:grpSpLocks/>
              </p:cNvGrpSpPr>
              <p:nvPr/>
            </p:nvGrpSpPr>
            <p:grpSpPr bwMode="auto">
              <a:xfrm>
                <a:off x="727" y="1294"/>
                <a:ext cx="313" cy="460"/>
                <a:chOff x="727" y="1294"/>
                <a:chExt cx="313" cy="460"/>
              </a:xfrm>
            </p:grpSpPr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770" y="1294"/>
                  <a:ext cx="22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92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Rectangle 41"/>
                <p:cNvSpPr>
                  <a:spLocks noChangeArrowheads="1"/>
                </p:cNvSpPr>
                <p:nvPr/>
              </p:nvSpPr>
              <p:spPr bwMode="auto">
                <a:xfrm>
                  <a:off x="727" y="1294"/>
                  <a:ext cx="31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" name="Group 42"/>
              <p:cNvGrpSpPr>
                <a:grpSpLocks/>
              </p:cNvGrpSpPr>
              <p:nvPr/>
            </p:nvGrpSpPr>
            <p:grpSpPr bwMode="auto">
              <a:xfrm>
                <a:off x="0" y="1754"/>
                <a:ext cx="349" cy="374"/>
                <a:chOff x="0" y="1754"/>
                <a:chExt cx="349" cy="374"/>
              </a:xfrm>
            </p:grpSpPr>
            <p:sp>
              <p:nvSpPr>
                <p:cNvPr id="10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1754"/>
                  <a:ext cx="26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1754"/>
                  <a:ext cx="34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349" y="1754"/>
                <a:ext cx="378" cy="374"/>
                <a:chOff x="349" y="1754"/>
                <a:chExt cx="378" cy="374"/>
              </a:xfrm>
            </p:grpSpPr>
            <p:sp>
              <p:nvSpPr>
                <p:cNvPr id="105" name="Rectangle 46"/>
                <p:cNvSpPr>
                  <a:spLocks noChangeArrowheads="1"/>
                </p:cNvSpPr>
                <p:nvPr/>
              </p:nvSpPr>
              <p:spPr bwMode="auto">
                <a:xfrm>
                  <a:off x="392" y="1754"/>
                  <a:ext cx="2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Rectangle 47"/>
                <p:cNvSpPr>
                  <a:spLocks noChangeArrowheads="1"/>
                </p:cNvSpPr>
                <p:nvPr/>
              </p:nvSpPr>
              <p:spPr bwMode="auto">
                <a:xfrm>
                  <a:off x="349" y="1754"/>
                  <a:ext cx="3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" name="Group 48"/>
              <p:cNvGrpSpPr>
                <a:grpSpLocks/>
              </p:cNvGrpSpPr>
              <p:nvPr/>
            </p:nvGrpSpPr>
            <p:grpSpPr bwMode="auto">
              <a:xfrm>
                <a:off x="727" y="1754"/>
                <a:ext cx="313" cy="374"/>
                <a:chOff x="727" y="1754"/>
                <a:chExt cx="313" cy="374"/>
              </a:xfrm>
            </p:grpSpPr>
            <p:sp>
              <p:nvSpPr>
                <p:cNvPr id="103" name="Rectangle 49"/>
                <p:cNvSpPr>
                  <a:spLocks noChangeArrowheads="1"/>
                </p:cNvSpPr>
                <p:nvPr/>
              </p:nvSpPr>
              <p:spPr bwMode="auto">
                <a:xfrm>
                  <a:off x="770" y="1754"/>
                  <a:ext cx="22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" name="Rectangle 50"/>
                <p:cNvSpPr>
                  <a:spLocks noChangeArrowheads="1"/>
                </p:cNvSpPr>
                <p:nvPr/>
              </p:nvSpPr>
              <p:spPr bwMode="auto">
                <a:xfrm>
                  <a:off x="727" y="1754"/>
                  <a:ext cx="31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" name="Group 51"/>
              <p:cNvGrpSpPr>
                <a:grpSpLocks/>
              </p:cNvGrpSpPr>
              <p:nvPr/>
            </p:nvGrpSpPr>
            <p:grpSpPr bwMode="auto">
              <a:xfrm>
                <a:off x="0" y="2128"/>
                <a:ext cx="349" cy="460"/>
                <a:chOff x="0" y="2128"/>
                <a:chExt cx="349" cy="460"/>
              </a:xfrm>
            </p:grpSpPr>
            <p:sp>
              <p:nvSpPr>
                <p:cNvPr id="101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2128"/>
                  <a:ext cx="26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20010101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2128"/>
                  <a:ext cx="34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3" name="Group 54"/>
              <p:cNvGrpSpPr>
                <a:grpSpLocks/>
              </p:cNvGrpSpPr>
              <p:nvPr/>
            </p:nvGrpSpPr>
            <p:grpSpPr bwMode="auto">
              <a:xfrm>
                <a:off x="349" y="2128"/>
                <a:ext cx="378" cy="460"/>
                <a:chOff x="349" y="2128"/>
                <a:chExt cx="378" cy="460"/>
              </a:xfrm>
            </p:grpSpPr>
            <p:sp>
              <p:nvSpPr>
                <p:cNvPr id="99" name="Rectangle 55"/>
                <p:cNvSpPr>
                  <a:spLocks noChangeArrowheads="1"/>
                </p:cNvSpPr>
                <p:nvPr/>
              </p:nvSpPr>
              <p:spPr bwMode="auto">
                <a:xfrm>
                  <a:off x="392" y="2128"/>
                  <a:ext cx="2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操作系统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Rectangle 56"/>
                <p:cNvSpPr>
                  <a:spLocks noChangeArrowheads="1"/>
                </p:cNvSpPr>
                <p:nvPr/>
              </p:nvSpPr>
              <p:spPr bwMode="auto">
                <a:xfrm>
                  <a:off x="349" y="2128"/>
                  <a:ext cx="3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Group 57"/>
              <p:cNvGrpSpPr>
                <a:grpSpLocks/>
              </p:cNvGrpSpPr>
              <p:nvPr/>
            </p:nvGrpSpPr>
            <p:grpSpPr bwMode="auto">
              <a:xfrm>
                <a:off x="727" y="2128"/>
                <a:ext cx="313" cy="460"/>
                <a:chOff x="727" y="2128"/>
                <a:chExt cx="313" cy="460"/>
              </a:xfrm>
            </p:grpSpPr>
            <p:sp>
              <p:nvSpPr>
                <p:cNvPr id="97" name="Rectangle 58"/>
                <p:cNvSpPr>
                  <a:spLocks noChangeArrowheads="1"/>
                </p:cNvSpPr>
                <p:nvPr/>
              </p:nvSpPr>
              <p:spPr bwMode="auto">
                <a:xfrm>
                  <a:off x="770" y="2128"/>
                  <a:ext cx="22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88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8" name="Rectangle 59"/>
                <p:cNvSpPr>
                  <a:spLocks noChangeArrowheads="1"/>
                </p:cNvSpPr>
                <p:nvPr/>
              </p:nvSpPr>
              <p:spPr bwMode="auto">
                <a:xfrm>
                  <a:off x="727" y="2128"/>
                  <a:ext cx="31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" name="Group 60"/>
              <p:cNvGrpSpPr>
                <a:grpSpLocks/>
              </p:cNvGrpSpPr>
              <p:nvPr/>
            </p:nvGrpSpPr>
            <p:grpSpPr bwMode="auto">
              <a:xfrm>
                <a:off x="0" y="2588"/>
                <a:ext cx="349" cy="460"/>
                <a:chOff x="0" y="2588"/>
                <a:chExt cx="349" cy="460"/>
              </a:xfrm>
            </p:grpSpPr>
            <p:sp>
              <p:nvSpPr>
                <p:cNvPr id="95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2588"/>
                  <a:ext cx="26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20010102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2588"/>
                  <a:ext cx="34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" name="Group 63"/>
              <p:cNvGrpSpPr>
                <a:grpSpLocks/>
              </p:cNvGrpSpPr>
              <p:nvPr/>
            </p:nvGrpSpPr>
            <p:grpSpPr bwMode="auto">
              <a:xfrm>
                <a:off x="349" y="2588"/>
                <a:ext cx="378" cy="460"/>
                <a:chOff x="349" y="2588"/>
                <a:chExt cx="378" cy="460"/>
              </a:xfrm>
            </p:grpSpPr>
            <p:sp>
              <p:nvSpPr>
                <p:cNvPr id="93" name="Rectangle 64"/>
                <p:cNvSpPr>
                  <a:spLocks noChangeArrowheads="1"/>
                </p:cNvSpPr>
                <p:nvPr/>
              </p:nvSpPr>
              <p:spPr bwMode="auto">
                <a:xfrm>
                  <a:off x="392" y="2588"/>
                  <a:ext cx="2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英语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Rectangle 65"/>
                <p:cNvSpPr>
                  <a:spLocks noChangeArrowheads="1"/>
                </p:cNvSpPr>
                <p:nvPr/>
              </p:nvSpPr>
              <p:spPr bwMode="auto">
                <a:xfrm>
                  <a:off x="349" y="2588"/>
                  <a:ext cx="3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" name="Group 66"/>
              <p:cNvGrpSpPr>
                <a:grpSpLocks/>
              </p:cNvGrpSpPr>
              <p:nvPr/>
            </p:nvGrpSpPr>
            <p:grpSpPr bwMode="auto">
              <a:xfrm>
                <a:off x="727" y="2588"/>
                <a:ext cx="313" cy="460"/>
                <a:chOff x="727" y="2588"/>
                <a:chExt cx="313" cy="460"/>
              </a:xfrm>
            </p:grpSpPr>
            <p:sp>
              <p:nvSpPr>
                <p:cNvPr id="91" name="Rectangle 67"/>
                <p:cNvSpPr>
                  <a:spLocks noChangeArrowheads="1"/>
                </p:cNvSpPr>
                <p:nvPr/>
              </p:nvSpPr>
              <p:spPr bwMode="auto">
                <a:xfrm>
                  <a:off x="770" y="2588"/>
                  <a:ext cx="22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92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Rectangle 68"/>
                <p:cNvSpPr>
                  <a:spLocks noChangeArrowheads="1"/>
                </p:cNvSpPr>
                <p:nvPr/>
              </p:nvSpPr>
              <p:spPr bwMode="auto">
                <a:xfrm>
                  <a:off x="727" y="2588"/>
                  <a:ext cx="31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Group 69"/>
              <p:cNvGrpSpPr>
                <a:grpSpLocks/>
              </p:cNvGrpSpPr>
              <p:nvPr/>
            </p:nvGrpSpPr>
            <p:grpSpPr bwMode="auto">
              <a:xfrm>
                <a:off x="0" y="3048"/>
                <a:ext cx="349" cy="374"/>
                <a:chOff x="0" y="3048"/>
                <a:chExt cx="349" cy="374"/>
              </a:xfrm>
            </p:grpSpPr>
            <p:sp>
              <p:nvSpPr>
                <p:cNvPr id="89" name="Rectangle 70"/>
                <p:cNvSpPr>
                  <a:spLocks noChangeArrowheads="1"/>
                </p:cNvSpPr>
                <p:nvPr/>
              </p:nvSpPr>
              <p:spPr bwMode="auto">
                <a:xfrm>
                  <a:off x="43" y="3048"/>
                  <a:ext cx="26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3048"/>
                  <a:ext cx="34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9" name="Group 72"/>
              <p:cNvGrpSpPr>
                <a:grpSpLocks/>
              </p:cNvGrpSpPr>
              <p:nvPr/>
            </p:nvGrpSpPr>
            <p:grpSpPr bwMode="auto">
              <a:xfrm>
                <a:off x="349" y="3048"/>
                <a:ext cx="378" cy="374"/>
                <a:chOff x="349" y="3048"/>
                <a:chExt cx="378" cy="374"/>
              </a:xfrm>
            </p:grpSpPr>
            <p:sp>
              <p:nvSpPr>
                <p:cNvPr id="8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2" y="3048"/>
                  <a:ext cx="2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8" name="Rectangle 74"/>
                <p:cNvSpPr>
                  <a:spLocks noChangeArrowheads="1"/>
                </p:cNvSpPr>
                <p:nvPr/>
              </p:nvSpPr>
              <p:spPr bwMode="auto">
                <a:xfrm>
                  <a:off x="349" y="3048"/>
                  <a:ext cx="3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0" name="Group 75"/>
              <p:cNvGrpSpPr>
                <a:grpSpLocks/>
              </p:cNvGrpSpPr>
              <p:nvPr/>
            </p:nvGrpSpPr>
            <p:grpSpPr bwMode="auto">
              <a:xfrm>
                <a:off x="727" y="3048"/>
                <a:ext cx="313" cy="374"/>
                <a:chOff x="727" y="3048"/>
                <a:chExt cx="313" cy="374"/>
              </a:xfrm>
            </p:grpSpPr>
            <p:sp>
              <p:nvSpPr>
                <p:cNvPr id="85" name="Rectangle 76"/>
                <p:cNvSpPr>
                  <a:spLocks noChangeArrowheads="1"/>
                </p:cNvSpPr>
                <p:nvPr/>
              </p:nvSpPr>
              <p:spPr bwMode="auto">
                <a:xfrm>
                  <a:off x="770" y="3048"/>
                  <a:ext cx="22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" name="Rectangle 77"/>
                <p:cNvSpPr>
                  <a:spLocks noChangeArrowheads="1"/>
                </p:cNvSpPr>
                <p:nvPr/>
              </p:nvSpPr>
              <p:spPr bwMode="auto">
                <a:xfrm>
                  <a:off x="727" y="3048"/>
                  <a:ext cx="31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1" name="Group 78"/>
              <p:cNvGrpSpPr>
                <a:grpSpLocks/>
              </p:cNvGrpSpPr>
              <p:nvPr/>
            </p:nvGrpSpPr>
            <p:grpSpPr bwMode="auto">
              <a:xfrm>
                <a:off x="0" y="3422"/>
                <a:ext cx="349" cy="460"/>
                <a:chOff x="0" y="3422"/>
                <a:chExt cx="349" cy="460"/>
              </a:xfrm>
            </p:grpSpPr>
            <p:sp>
              <p:nvSpPr>
                <p:cNvPr id="83" name="Rectangle 79"/>
                <p:cNvSpPr>
                  <a:spLocks noChangeArrowheads="1"/>
                </p:cNvSpPr>
                <p:nvPr/>
              </p:nvSpPr>
              <p:spPr bwMode="auto">
                <a:xfrm>
                  <a:off x="43" y="3422"/>
                  <a:ext cx="26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20010102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3422"/>
                  <a:ext cx="34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2" name="Group 81"/>
              <p:cNvGrpSpPr>
                <a:grpSpLocks/>
              </p:cNvGrpSpPr>
              <p:nvPr/>
            </p:nvGrpSpPr>
            <p:grpSpPr bwMode="auto">
              <a:xfrm>
                <a:off x="349" y="3422"/>
                <a:ext cx="378" cy="460"/>
                <a:chOff x="349" y="3422"/>
                <a:chExt cx="378" cy="460"/>
              </a:xfrm>
            </p:grpSpPr>
            <p:sp>
              <p:nvSpPr>
                <p:cNvPr id="81" name="Rectangle 82"/>
                <p:cNvSpPr>
                  <a:spLocks noChangeArrowheads="1"/>
                </p:cNvSpPr>
                <p:nvPr/>
              </p:nvSpPr>
              <p:spPr bwMode="auto">
                <a:xfrm>
                  <a:off x="392" y="3422"/>
                  <a:ext cx="2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高等数学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Rectangle 83"/>
                <p:cNvSpPr>
                  <a:spLocks noChangeArrowheads="1"/>
                </p:cNvSpPr>
                <p:nvPr/>
              </p:nvSpPr>
              <p:spPr bwMode="auto">
                <a:xfrm>
                  <a:off x="349" y="3422"/>
                  <a:ext cx="3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3" name="Group 84"/>
              <p:cNvGrpSpPr>
                <a:grpSpLocks/>
              </p:cNvGrpSpPr>
              <p:nvPr/>
            </p:nvGrpSpPr>
            <p:grpSpPr bwMode="auto">
              <a:xfrm>
                <a:off x="727" y="3422"/>
                <a:ext cx="313" cy="460"/>
                <a:chOff x="727" y="3422"/>
                <a:chExt cx="313" cy="460"/>
              </a:xfrm>
            </p:grpSpPr>
            <p:sp>
              <p:nvSpPr>
                <p:cNvPr id="79" name="Rectangle 85"/>
                <p:cNvSpPr>
                  <a:spLocks noChangeArrowheads="1"/>
                </p:cNvSpPr>
                <p:nvPr/>
              </p:nvSpPr>
              <p:spPr bwMode="auto">
                <a:xfrm>
                  <a:off x="770" y="3422"/>
                  <a:ext cx="22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86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Rectangle 86"/>
                <p:cNvSpPr>
                  <a:spLocks noChangeArrowheads="1"/>
                </p:cNvSpPr>
                <p:nvPr/>
              </p:nvSpPr>
              <p:spPr bwMode="auto">
                <a:xfrm>
                  <a:off x="727" y="3422"/>
                  <a:ext cx="31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4" name="Group 87"/>
              <p:cNvGrpSpPr>
                <a:grpSpLocks/>
              </p:cNvGrpSpPr>
              <p:nvPr/>
            </p:nvGrpSpPr>
            <p:grpSpPr bwMode="auto">
              <a:xfrm>
                <a:off x="0" y="3882"/>
                <a:ext cx="349" cy="374"/>
                <a:chOff x="0" y="3882"/>
                <a:chExt cx="349" cy="374"/>
              </a:xfrm>
            </p:grpSpPr>
            <p:sp>
              <p:nvSpPr>
                <p:cNvPr id="77" name="Rectangle 88"/>
                <p:cNvSpPr>
                  <a:spLocks noChangeArrowheads="1"/>
                </p:cNvSpPr>
                <p:nvPr/>
              </p:nvSpPr>
              <p:spPr bwMode="auto">
                <a:xfrm>
                  <a:off x="43" y="3882"/>
                  <a:ext cx="26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8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3882"/>
                  <a:ext cx="34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5" name="Group 90"/>
              <p:cNvGrpSpPr>
                <a:grpSpLocks/>
              </p:cNvGrpSpPr>
              <p:nvPr/>
            </p:nvGrpSpPr>
            <p:grpSpPr bwMode="auto">
              <a:xfrm>
                <a:off x="349" y="3882"/>
                <a:ext cx="378" cy="374"/>
                <a:chOff x="349" y="3882"/>
                <a:chExt cx="378" cy="374"/>
              </a:xfrm>
            </p:grpSpPr>
            <p:sp>
              <p:nvSpPr>
                <p:cNvPr id="75" name="Rectangle 91"/>
                <p:cNvSpPr>
                  <a:spLocks noChangeArrowheads="1"/>
                </p:cNvSpPr>
                <p:nvPr/>
              </p:nvSpPr>
              <p:spPr bwMode="auto">
                <a:xfrm>
                  <a:off x="392" y="3882"/>
                  <a:ext cx="2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Rectangle 92"/>
                <p:cNvSpPr>
                  <a:spLocks noChangeArrowheads="1"/>
                </p:cNvSpPr>
                <p:nvPr/>
              </p:nvSpPr>
              <p:spPr bwMode="auto">
                <a:xfrm>
                  <a:off x="349" y="3882"/>
                  <a:ext cx="3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6" name="Group 93"/>
              <p:cNvGrpSpPr>
                <a:grpSpLocks/>
              </p:cNvGrpSpPr>
              <p:nvPr/>
            </p:nvGrpSpPr>
            <p:grpSpPr bwMode="auto">
              <a:xfrm>
                <a:off x="727" y="3882"/>
                <a:ext cx="313" cy="374"/>
                <a:chOff x="727" y="3882"/>
                <a:chExt cx="313" cy="374"/>
              </a:xfrm>
            </p:grpSpPr>
            <p:sp>
              <p:nvSpPr>
                <p:cNvPr id="73" name="Rectangle 94"/>
                <p:cNvSpPr>
                  <a:spLocks noChangeArrowheads="1"/>
                </p:cNvSpPr>
                <p:nvPr/>
              </p:nvSpPr>
              <p:spPr bwMode="auto">
                <a:xfrm>
                  <a:off x="770" y="3882"/>
                  <a:ext cx="22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Rectangle 95"/>
                <p:cNvSpPr>
                  <a:spLocks noChangeArrowheads="1"/>
                </p:cNvSpPr>
                <p:nvPr/>
              </p:nvSpPr>
              <p:spPr bwMode="auto">
                <a:xfrm>
                  <a:off x="727" y="3882"/>
                  <a:ext cx="31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7" name="Group 96"/>
              <p:cNvGrpSpPr>
                <a:grpSpLocks/>
              </p:cNvGrpSpPr>
              <p:nvPr/>
            </p:nvGrpSpPr>
            <p:grpSpPr bwMode="auto">
              <a:xfrm>
                <a:off x="0" y="4256"/>
                <a:ext cx="349" cy="460"/>
                <a:chOff x="0" y="4256"/>
                <a:chExt cx="349" cy="460"/>
              </a:xfrm>
            </p:grpSpPr>
            <p:sp>
              <p:nvSpPr>
                <p:cNvPr id="71" name="Rectangle 97"/>
                <p:cNvSpPr>
                  <a:spLocks noChangeArrowheads="1"/>
                </p:cNvSpPr>
                <p:nvPr/>
              </p:nvSpPr>
              <p:spPr bwMode="auto">
                <a:xfrm>
                  <a:off x="43" y="4256"/>
                  <a:ext cx="26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20010601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4256"/>
                  <a:ext cx="34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" name="Group 99"/>
              <p:cNvGrpSpPr>
                <a:grpSpLocks/>
              </p:cNvGrpSpPr>
              <p:nvPr/>
            </p:nvGrpSpPr>
            <p:grpSpPr bwMode="auto">
              <a:xfrm>
                <a:off x="349" y="4256"/>
                <a:ext cx="378" cy="460"/>
                <a:chOff x="349" y="4256"/>
                <a:chExt cx="378" cy="460"/>
              </a:xfrm>
            </p:grpSpPr>
            <p:sp>
              <p:nvSpPr>
                <p:cNvPr id="69" name="Rectangle 100"/>
                <p:cNvSpPr>
                  <a:spLocks noChangeArrowheads="1"/>
                </p:cNvSpPr>
                <p:nvPr/>
              </p:nvSpPr>
              <p:spPr bwMode="auto">
                <a:xfrm>
                  <a:off x="392" y="4256"/>
                  <a:ext cx="2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英语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Rectangle 101"/>
                <p:cNvSpPr>
                  <a:spLocks noChangeArrowheads="1"/>
                </p:cNvSpPr>
                <p:nvPr/>
              </p:nvSpPr>
              <p:spPr bwMode="auto">
                <a:xfrm>
                  <a:off x="349" y="4256"/>
                  <a:ext cx="3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Group 102"/>
              <p:cNvGrpSpPr>
                <a:grpSpLocks/>
              </p:cNvGrpSpPr>
              <p:nvPr/>
            </p:nvGrpSpPr>
            <p:grpSpPr bwMode="auto">
              <a:xfrm>
                <a:off x="727" y="4256"/>
                <a:ext cx="313" cy="460"/>
                <a:chOff x="727" y="4256"/>
                <a:chExt cx="313" cy="460"/>
              </a:xfrm>
            </p:grpSpPr>
            <p:sp>
              <p:nvSpPr>
                <p:cNvPr id="67" name="Rectangle 103"/>
                <p:cNvSpPr>
                  <a:spLocks noChangeArrowheads="1"/>
                </p:cNvSpPr>
                <p:nvPr/>
              </p:nvSpPr>
              <p:spPr bwMode="auto">
                <a:xfrm>
                  <a:off x="770" y="4256"/>
                  <a:ext cx="22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88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Rectangle 104"/>
                <p:cNvSpPr>
                  <a:spLocks noChangeArrowheads="1"/>
                </p:cNvSpPr>
                <p:nvPr/>
              </p:nvSpPr>
              <p:spPr bwMode="auto">
                <a:xfrm>
                  <a:off x="727" y="4256"/>
                  <a:ext cx="31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Group 105"/>
              <p:cNvGrpSpPr>
                <a:grpSpLocks/>
              </p:cNvGrpSpPr>
              <p:nvPr/>
            </p:nvGrpSpPr>
            <p:grpSpPr bwMode="auto">
              <a:xfrm>
                <a:off x="0" y="4716"/>
                <a:ext cx="349" cy="460"/>
                <a:chOff x="0" y="4716"/>
                <a:chExt cx="349" cy="460"/>
              </a:xfrm>
            </p:grpSpPr>
            <p:sp>
              <p:nvSpPr>
                <p:cNvPr id="65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" y="4716"/>
                  <a:ext cx="26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20010601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4716"/>
                  <a:ext cx="34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Group 108"/>
              <p:cNvGrpSpPr>
                <a:grpSpLocks/>
              </p:cNvGrpSpPr>
              <p:nvPr/>
            </p:nvGrpSpPr>
            <p:grpSpPr bwMode="auto">
              <a:xfrm>
                <a:off x="349" y="4716"/>
                <a:ext cx="378" cy="460"/>
                <a:chOff x="349" y="4716"/>
                <a:chExt cx="378" cy="460"/>
              </a:xfrm>
            </p:grpSpPr>
            <p:sp>
              <p:nvSpPr>
                <p:cNvPr id="6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92" y="4716"/>
                  <a:ext cx="2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高等代数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9" y="4716"/>
                  <a:ext cx="3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Group 111"/>
              <p:cNvGrpSpPr>
                <a:grpSpLocks/>
              </p:cNvGrpSpPr>
              <p:nvPr/>
            </p:nvGrpSpPr>
            <p:grpSpPr bwMode="auto">
              <a:xfrm>
                <a:off x="727" y="4716"/>
                <a:ext cx="313" cy="460"/>
                <a:chOff x="727" y="4716"/>
                <a:chExt cx="313" cy="460"/>
              </a:xfrm>
            </p:grpSpPr>
            <p:sp>
              <p:nvSpPr>
                <p:cNvPr id="6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70" y="4716"/>
                  <a:ext cx="22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84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Rectangle 113"/>
                <p:cNvSpPr>
                  <a:spLocks noChangeArrowheads="1"/>
                </p:cNvSpPr>
                <p:nvPr/>
              </p:nvSpPr>
              <p:spPr bwMode="auto">
                <a:xfrm>
                  <a:off x="727" y="4716"/>
                  <a:ext cx="31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3" name="Group 114"/>
              <p:cNvGrpSpPr>
                <a:grpSpLocks/>
              </p:cNvGrpSpPr>
              <p:nvPr/>
            </p:nvGrpSpPr>
            <p:grpSpPr bwMode="auto">
              <a:xfrm>
                <a:off x="0" y="5176"/>
                <a:ext cx="349" cy="374"/>
                <a:chOff x="0" y="5176"/>
                <a:chExt cx="349" cy="374"/>
              </a:xfrm>
            </p:grpSpPr>
            <p:sp>
              <p:nvSpPr>
                <p:cNvPr id="59" name="Rectangle 115"/>
                <p:cNvSpPr>
                  <a:spLocks noChangeArrowheads="1"/>
                </p:cNvSpPr>
                <p:nvPr/>
              </p:nvSpPr>
              <p:spPr bwMode="auto">
                <a:xfrm>
                  <a:off x="43" y="5176"/>
                  <a:ext cx="26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5176"/>
                  <a:ext cx="34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4" name="Group 117"/>
              <p:cNvGrpSpPr>
                <a:grpSpLocks/>
              </p:cNvGrpSpPr>
              <p:nvPr/>
            </p:nvGrpSpPr>
            <p:grpSpPr bwMode="auto">
              <a:xfrm>
                <a:off x="349" y="5176"/>
                <a:ext cx="378" cy="374"/>
                <a:chOff x="349" y="5176"/>
                <a:chExt cx="378" cy="374"/>
              </a:xfrm>
            </p:grpSpPr>
            <p:sp>
              <p:nvSpPr>
                <p:cNvPr id="57" name="Rectangle 118"/>
                <p:cNvSpPr>
                  <a:spLocks noChangeArrowheads="1"/>
                </p:cNvSpPr>
                <p:nvPr/>
              </p:nvSpPr>
              <p:spPr bwMode="auto">
                <a:xfrm>
                  <a:off x="392" y="5176"/>
                  <a:ext cx="2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Rectangle 119"/>
                <p:cNvSpPr>
                  <a:spLocks noChangeArrowheads="1"/>
                </p:cNvSpPr>
                <p:nvPr/>
              </p:nvSpPr>
              <p:spPr bwMode="auto">
                <a:xfrm>
                  <a:off x="349" y="5176"/>
                  <a:ext cx="3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5" name="Group 120"/>
              <p:cNvGrpSpPr>
                <a:grpSpLocks/>
              </p:cNvGrpSpPr>
              <p:nvPr/>
            </p:nvGrpSpPr>
            <p:grpSpPr bwMode="auto">
              <a:xfrm>
                <a:off x="727" y="5176"/>
                <a:ext cx="313" cy="374"/>
                <a:chOff x="727" y="5176"/>
                <a:chExt cx="313" cy="374"/>
              </a:xfrm>
            </p:grpSpPr>
            <p:sp>
              <p:nvSpPr>
                <p:cNvPr id="55" name="Rectangle 121"/>
                <p:cNvSpPr>
                  <a:spLocks noChangeArrowheads="1"/>
                </p:cNvSpPr>
                <p:nvPr/>
              </p:nvSpPr>
              <p:spPr bwMode="auto">
                <a:xfrm>
                  <a:off x="770" y="5176"/>
                  <a:ext cx="22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Rectangle 122"/>
                <p:cNvSpPr>
                  <a:spLocks noChangeArrowheads="1"/>
                </p:cNvSpPr>
                <p:nvPr/>
              </p:nvSpPr>
              <p:spPr bwMode="auto">
                <a:xfrm>
                  <a:off x="727" y="5176"/>
                  <a:ext cx="31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6" name="Group 123"/>
              <p:cNvGrpSpPr>
                <a:grpSpLocks/>
              </p:cNvGrpSpPr>
              <p:nvPr/>
            </p:nvGrpSpPr>
            <p:grpSpPr bwMode="auto">
              <a:xfrm>
                <a:off x="0" y="5550"/>
                <a:ext cx="349" cy="460"/>
                <a:chOff x="0" y="5550"/>
                <a:chExt cx="349" cy="460"/>
              </a:xfrm>
            </p:grpSpPr>
            <p:sp>
              <p:nvSpPr>
                <p:cNvPr id="53" name="Rectangle 124"/>
                <p:cNvSpPr>
                  <a:spLocks noChangeArrowheads="1"/>
                </p:cNvSpPr>
                <p:nvPr/>
              </p:nvSpPr>
              <p:spPr bwMode="auto">
                <a:xfrm>
                  <a:off x="43" y="5550"/>
                  <a:ext cx="26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20010601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Rectangle 125"/>
                <p:cNvSpPr>
                  <a:spLocks noChangeArrowheads="1"/>
                </p:cNvSpPr>
                <p:nvPr/>
              </p:nvSpPr>
              <p:spPr bwMode="auto">
                <a:xfrm>
                  <a:off x="0" y="5550"/>
                  <a:ext cx="349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7" name="Group 126"/>
              <p:cNvGrpSpPr>
                <a:grpSpLocks/>
              </p:cNvGrpSpPr>
              <p:nvPr/>
            </p:nvGrpSpPr>
            <p:grpSpPr bwMode="auto">
              <a:xfrm>
                <a:off x="349" y="5550"/>
                <a:ext cx="378" cy="460"/>
                <a:chOff x="349" y="5550"/>
                <a:chExt cx="378" cy="460"/>
              </a:xfrm>
            </p:grpSpPr>
            <p:sp>
              <p:nvSpPr>
                <p:cNvPr id="51" name="Rectangle 127"/>
                <p:cNvSpPr>
                  <a:spLocks noChangeArrowheads="1"/>
                </p:cNvSpPr>
                <p:nvPr/>
              </p:nvSpPr>
              <p:spPr bwMode="auto">
                <a:xfrm>
                  <a:off x="392" y="5550"/>
                  <a:ext cx="2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数学分析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Rectangle 128"/>
                <p:cNvSpPr>
                  <a:spLocks noChangeArrowheads="1"/>
                </p:cNvSpPr>
                <p:nvPr/>
              </p:nvSpPr>
              <p:spPr bwMode="auto">
                <a:xfrm>
                  <a:off x="349" y="5550"/>
                  <a:ext cx="3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8" name="Group 129"/>
              <p:cNvGrpSpPr>
                <a:grpSpLocks/>
              </p:cNvGrpSpPr>
              <p:nvPr/>
            </p:nvGrpSpPr>
            <p:grpSpPr bwMode="auto">
              <a:xfrm>
                <a:off x="727" y="5550"/>
                <a:ext cx="313" cy="460"/>
                <a:chOff x="727" y="5550"/>
                <a:chExt cx="313" cy="460"/>
              </a:xfrm>
            </p:grpSpPr>
            <p:sp>
              <p:nvSpPr>
                <p:cNvPr id="49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0" y="5550"/>
                  <a:ext cx="22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90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Rectangle 131"/>
                <p:cNvSpPr>
                  <a:spLocks noChangeArrowheads="1"/>
                </p:cNvSpPr>
                <p:nvPr/>
              </p:nvSpPr>
              <p:spPr bwMode="auto">
                <a:xfrm>
                  <a:off x="727" y="5550"/>
                  <a:ext cx="31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Rectangle 132"/>
            <p:cNvSpPr>
              <a:spLocks noChangeArrowheads="1"/>
            </p:cNvSpPr>
            <p:nvPr/>
          </p:nvSpPr>
          <p:spPr bwMode="auto">
            <a:xfrm>
              <a:off x="-3" y="-3"/>
              <a:ext cx="1046" cy="601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5" name="矩形 134"/>
          <p:cNvSpPr/>
          <p:nvPr/>
        </p:nvSpPr>
        <p:spPr>
          <a:xfrm>
            <a:off x="2507423" y="441805"/>
            <a:ext cx="1943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156767" y="123071"/>
            <a:ext cx="10961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，关系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就分解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为如下所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示的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StudentDept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的两个关系 .</a:t>
            </a:r>
          </a:p>
        </p:txBody>
      </p:sp>
      <p:grpSp>
        <p:nvGrpSpPr>
          <p:cNvPr id="138" name="Group 4"/>
          <p:cNvGrpSpPr>
            <a:grpSpLocks/>
          </p:cNvGrpSpPr>
          <p:nvPr/>
        </p:nvGrpSpPr>
        <p:grpSpPr bwMode="auto">
          <a:xfrm>
            <a:off x="5937112" y="1509991"/>
            <a:ext cx="6352759" cy="2819400"/>
            <a:chOff x="-3" y="-3"/>
            <a:chExt cx="1918" cy="2968"/>
          </a:xfrm>
        </p:grpSpPr>
        <p:grpSp>
          <p:nvGrpSpPr>
            <p:cNvPr id="139" name="Group 5"/>
            <p:cNvGrpSpPr>
              <a:grpSpLocks/>
            </p:cNvGrpSpPr>
            <p:nvPr/>
          </p:nvGrpSpPr>
          <p:grpSpPr bwMode="auto">
            <a:xfrm>
              <a:off x="0" y="0"/>
              <a:ext cx="1912" cy="2962"/>
              <a:chOff x="0" y="0"/>
              <a:chExt cx="1912" cy="2962"/>
            </a:xfrm>
          </p:grpSpPr>
          <p:grpSp>
            <p:nvGrpSpPr>
              <p:cNvPr id="14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78" cy="460"/>
                <a:chOff x="0" y="0"/>
                <a:chExt cx="478" cy="460"/>
              </a:xfrm>
            </p:grpSpPr>
            <p:sp>
              <p:nvSpPr>
                <p:cNvPr id="22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 err="1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Sno</a:t>
                  </a:r>
                  <a:endParaRPr lang="en-US" altLang="zh-CN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2" name="Group 9"/>
              <p:cNvGrpSpPr>
                <a:grpSpLocks/>
              </p:cNvGrpSpPr>
              <p:nvPr/>
            </p:nvGrpSpPr>
            <p:grpSpPr bwMode="auto">
              <a:xfrm>
                <a:off x="478" y="0"/>
                <a:ext cx="478" cy="460"/>
                <a:chOff x="478" y="0"/>
                <a:chExt cx="478" cy="460"/>
              </a:xfrm>
            </p:grpSpPr>
            <p:sp>
              <p:nvSpPr>
                <p:cNvPr id="221" name="Rectangle 10"/>
                <p:cNvSpPr>
                  <a:spLocks noChangeArrowheads="1"/>
                </p:cNvSpPr>
                <p:nvPr/>
              </p:nvSpPr>
              <p:spPr bwMode="auto">
                <a:xfrm>
                  <a:off x="521" y="0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Sname</a:t>
                  </a:r>
                </a:p>
                <a:p>
                  <a:pPr algn="ctr" eaLnBrk="0" hangingPunct="0"/>
                  <a:endParaRPr lang="en-US" altLang="zh-CN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78" y="0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3" name="Group 12"/>
              <p:cNvGrpSpPr>
                <a:grpSpLocks/>
              </p:cNvGrpSpPr>
              <p:nvPr/>
            </p:nvGrpSpPr>
            <p:grpSpPr bwMode="auto">
              <a:xfrm>
                <a:off x="956" y="0"/>
                <a:ext cx="481" cy="460"/>
                <a:chOff x="956" y="0"/>
                <a:chExt cx="481" cy="460"/>
              </a:xfrm>
            </p:grpSpPr>
            <p:sp>
              <p:nvSpPr>
                <p:cNvPr id="219" name="Rectangle 13"/>
                <p:cNvSpPr>
                  <a:spLocks noChangeArrowheads="1"/>
                </p:cNvSpPr>
                <p:nvPr/>
              </p:nvSpPr>
              <p:spPr bwMode="auto">
                <a:xfrm>
                  <a:off x="999" y="0"/>
                  <a:ext cx="438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 err="1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DeptName</a:t>
                  </a:r>
                  <a:endParaRPr lang="en-US" altLang="zh-CN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0" name="Rectangle 14"/>
                <p:cNvSpPr>
                  <a:spLocks noChangeArrowheads="1"/>
                </p:cNvSpPr>
                <p:nvPr/>
              </p:nvSpPr>
              <p:spPr bwMode="auto">
                <a:xfrm>
                  <a:off x="956" y="0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4" name="Group 15"/>
              <p:cNvGrpSpPr>
                <a:grpSpLocks/>
              </p:cNvGrpSpPr>
              <p:nvPr/>
            </p:nvGrpSpPr>
            <p:grpSpPr bwMode="auto">
              <a:xfrm>
                <a:off x="1416" y="0"/>
                <a:ext cx="496" cy="478"/>
                <a:chOff x="1416" y="0"/>
                <a:chExt cx="496" cy="478"/>
              </a:xfrm>
            </p:grpSpPr>
            <p:sp>
              <p:nvSpPr>
                <p:cNvPr id="217" name="Rectangle 16"/>
                <p:cNvSpPr>
                  <a:spLocks noChangeArrowheads="1"/>
                </p:cNvSpPr>
                <p:nvPr/>
              </p:nvSpPr>
              <p:spPr bwMode="auto">
                <a:xfrm>
                  <a:off x="1416" y="18"/>
                  <a:ext cx="395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DeptHead</a:t>
                  </a:r>
                </a:p>
                <a:p>
                  <a:pPr algn="ctr" eaLnBrk="0" hangingPunct="0"/>
                  <a:endParaRPr lang="en-US" altLang="zh-CN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8" name="Rectangle 17"/>
                <p:cNvSpPr>
                  <a:spLocks noChangeArrowheads="1"/>
                </p:cNvSpPr>
                <p:nvPr/>
              </p:nvSpPr>
              <p:spPr bwMode="auto">
                <a:xfrm>
                  <a:off x="1434" y="0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5" name="Group 18"/>
              <p:cNvGrpSpPr>
                <a:grpSpLocks/>
              </p:cNvGrpSpPr>
              <p:nvPr/>
            </p:nvGrpSpPr>
            <p:grpSpPr bwMode="auto">
              <a:xfrm>
                <a:off x="0" y="460"/>
                <a:ext cx="478" cy="460"/>
                <a:chOff x="0" y="460"/>
                <a:chExt cx="478" cy="460"/>
              </a:xfrm>
            </p:grpSpPr>
            <p:sp>
              <p:nvSpPr>
                <p:cNvPr id="215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460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20010101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6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60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6" name="Group 21"/>
              <p:cNvGrpSpPr>
                <a:grpSpLocks/>
              </p:cNvGrpSpPr>
              <p:nvPr/>
            </p:nvGrpSpPr>
            <p:grpSpPr bwMode="auto">
              <a:xfrm>
                <a:off x="478" y="460"/>
                <a:ext cx="478" cy="460"/>
                <a:chOff x="478" y="460"/>
                <a:chExt cx="478" cy="460"/>
              </a:xfrm>
            </p:grpSpPr>
            <p:sp>
              <p:nvSpPr>
                <p:cNvPr id="213" name="Rectangle 22"/>
                <p:cNvSpPr>
                  <a:spLocks noChangeArrowheads="1"/>
                </p:cNvSpPr>
                <p:nvPr/>
              </p:nvSpPr>
              <p:spPr bwMode="auto">
                <a:xfrm>
                  <a:off x="521" y="460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张华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4" name="Rectangle 23"/>
                <p:cNvSpPr>
                  <a:spLocks noChangeArrowheads="1"/>
                </p:cNvSpPr>
                <p:nvPr/>
              </p:nvSpPr>
              <p:spPr bwMode="auto">
                <a:xfrm>
                  <a:off x="478" y="460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7" name="Group 24"/>
              <p:cNvGrpSpPr>
                <a:grpSpLocks/>
              </p:cNvGrpSpPr>
              <p:nvPr/>
            </p:nvGrpSpPr>
            <p:grpSpPr bwMode="auto">
              <a:xfrm>
                <a:off x="953" y="460"/>
                <a:ext cx="481" cy="460"/>
                <a:chOff x="953" y="460"/>
                <a:chExt cx="481" cy="460"/>
              </a:xfrm>
            </p:grpSpPr>
            <p:sp>
              <p:nvSpPr>
                <p:cNvPr id="211" name="Rectangle 25"/>
                <p:cNvSpPr>
                  <a:spLocks noChangeArrowheads="1"/>
                </p:cNvSpPr>
                <p:nvPr/>
              </p:nvSpPr>
              <p:spPr bwMode="auto">
                <a:xfrm>
                  <a:off x="953" y="460"/>
                  <a:ext cx="481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Computer</a:t>
                  </a:r>
                </a:p>
                <a:p>
                  <a:pPr algn="ctr" eaLnBrk="0" hangingPunct="0"/>
                  <a:endParaRPr lang="en-US" altLang="zh-CN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Rectangle 26"/>
                <p:cNvSpPr>
                  <a:spLocks noChangeArrowheads="1"/>
                </p:cNvSpPr>
                <p:nvPr/>
              </p:nvSpPr>
              <p:spPr bwMode="auto">
                <a:xfrm>
                  <a:off x="956" y="460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8" name="Group 27"/>
              <p:cNvGrpSpPr>
                <a:grpSpLocks/>
              </p:cNvGrpSpPr>
              <p:nvPr/>
            </p:nvGrpSpPr>
            <p:grpSpPr bwMode="auto">
              <a:xfrm>
                <a:off x="1434" y="460"/>
                <a:ext cx="478" cy="469"/>
                <a:chOff x="1434" y="460"/>
                <a:chExt cx="478" cy="469"/>
              </a:xfrm>
            </p:grpSpPr>
            <p:sp>
              <p:nvSpPr>
                <p:cNvPr id="209" name="Rectangle 28"/>
                <p:cNvSpPr>
                  <a:spLocks noChangeArrowheads="1"/>
                </p:cNvSpPr>
                <p:nvPr/>
              </p:nvSpPr>
              <p:spPr bwMode="auto">
                <a:xfrm>
                  <a:off x="1465" y="469"/>
                  <a:ext cx="29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黄山</a:t>
                  </a:r>
                </a:p>
                <a:p>
                  <a:pPr algn="ctr" eaLnBrk="0" hangingPunct="0"/>
                  <a:endParaRPr lang="zh-CN" altLang="en-US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0" name="Rectangle 29"/>
                <p:cNvSpPr>
                  <a:spLocks noChangeArrowheads="1"/>
                </p:cNvSpPr>
                <p:nvPr/>
              </p:nvSpPr>
              <p:spPr bwMode="auto">
                <a:xfrm>
                  <a:off x="1434" y="460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9" name="Group 30"/>
              <p:cNvGrpSpPr>
                <a:grpSpLocks/>
              </p:cNvGrpSpPr>
              <p:nvPr/>
            </p:nvGrpSpPr>
            <p:grpSpPr bwMode="auto">
              <a:xfrm>
                <a:off x="0" y="920"/>
                <a:ext cx="478" cy="374"/>
                <a:chOff x="0" y="920"/>
                <a:chExt cx="478" cy="374"/>
              </a:xfrm>
            </p:grpSpPr>
            <p:sp>
              <p:nvSpPr>
                <p:cNvPr id="207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920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920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0" name="Group 33"/>
              <p:cNvGrpSpPr>
                <a:grpSpLocks/>
              </p:cNvGrpSpPr>
              <p:nvPr/>
            </p:nvGrpSpPr>
            <p:grpSpPr bwMode="auto">
              <a:xfrm>
                <a:off x="478" y="920"/>
                <a:ext cx="478" cy="374"/>
                <a:chOff x="478" y="920"/>
                <a:chExt cx="478" cy="374"/>
              </a:xfrm>
            </p:grpSpPr>
            <p:sp>
              <p:nvSpPr>
                <p:cNvPr id="205" name="Rectangle 34"/>
                <p:cNvSpPr>
                  <a:spLocks noChangeArrowheads="1"/>
                </p:cNvSpPr>
                <p:nvPr/>
              </p:nvSpPr>
              <p:spPr bwMode="auto">
                <a:xfrm>
                  <a:off x="521" y="920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" name="Rectangle 35"/>
                <p:cNvSpPr>
                  <a:spLocks noChangeArrowheads="1"/>
                </p:cNvSpPr>
                <p:nvPr/>
              </p:nvSpPr>
              <p:spPr bwMode="auto">
                <a:xfrm>
                  <a:off x="478" y="920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1" name="Group 36"/>
              <p:cNvGrpSpPr>
                <a:grpSpLocks/>
              </p:cNvGrpSpPr>
              <p:nvPr/>
            </p:nvGrpSpPr>
            <p:grpSpPr bwMode="auto">
              <a:xfrm>
                <a:off x="956" y="920"/>
                <a:ext cx="478" cy="374"/>
                <a:chOff x="956" y="920"/>
                <a:chExt cx="478" cy="374"/>
              </a:xfrm>
            </p:grpSpPr>
            <p:sp>
              <p:nvSpPr>
                <p:cNvPr id="203" name="Rectangle 37"/>
                <p:cNvSpPr>
                  <a:spLocks noChangeArrowheads="1"/>
                </p:cNvSpPr>
                <p:nvPr/>
              </p:nvSpPr>
              <p:spPr bwMode="auto">
                <a:xfrm>
                  <a:off x="999" y="920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" name="Rectangle 38"/>
                <p:cNvSpPr>
                  <a:spLocks noChangeArrowheads="1"/>
                </p:cNvSpPr>
                <p:nvPr/>
              </p:nvSpPr>
              <p:spPr bwMode="auto">
                <a:xfrm>
                  <a:off x="956" y="920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2" name="Group 39"/>
              <p:cNvGrpSpPr>
                <a:grpSpLocks/>
              </p:cNvGrpSpPr>
              <p:nvPr/>
            </p:nvGrpSpPr>
            <p:grpSpPr bwMode="auto">
              <a:xfrm>
                <a:off x="1434" y="920"/>
                <a:ext cx="478" cy="374"/>
                <a:chOff x="1434" y="920"/>
                <a:chExt cx="478" cy="374"/>
              </a:xfrm>
            </p:grpSpPr>
            <p:sp>
              <p:nvSpPr>
                <p:cNvPr id="201" name="Rectangle 40"/>
                <p:cNvSpPr>
                  <a:spLocks noChangeArrowheads="1"/>
                </p:cNvSpPr>
                <p:nvPr/>
              </p:nvSpPr>
              <p:spPr bwMode="auto">
                <a:xfrm>
                  <a:off x="1477" y="920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" name="Rectangle 41"/>
                <p:cNvSpPr>
                  <a:spLocks noChangeArrowheads="1"/>
                </p:cNvSpPr>
                <p:nvPr/>
              </p:nvSpPr>
              <p:spPr bwMode="auto">
                <a:xfrm>
                  <a:off x="1434" y="920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3" name="Group 42"/>
              <p:cNvGrpSpPr>
                <a:grpSpLocks/>
              </p:cNvGrpSpPr>
              <p:nvPr/>
            </p:nvGrpSpPr>
            <p:grpSpPr bwMode="auto">
              <a:xfrm>
                <a:off x="0" y="1294"/>
                <a:ext cx="478" cy="460"/>
                <a:chOff x="0" y="1294"/>
                <a:chExt cx="478" cy="460"/>
              </a:xfrm>
            </p:grpSpPr>
            <p:sp>
              <p:nvSpPr>
                <p:cNvPr id="199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1294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20010102</a:t>
                  </a:r>
                </a:p>
                <a:p>
                  <a:pPr algn="ctr" eaLnBrk="0" hangingPunct="0"/>
                  <a:endParaRPr lang="zh-CN" altLang="en-US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1294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4" name="Group 45"/>
              <p:cNvGrpSpPr>
                <a:grpSpLocks/>
              </p:cNvGrpSpPr>
              <p:nvPr/>
            </p:nvGrpSpPr>
            <p:grpSpPr bwMode="auto">
              <a:xfrm>
                <a:off x="478" y="1294"/>
                <a:ext cx="478" cy="460"/>
                <a:chOff x="478" y="1294"/>
                <a:chExt cx="478" cy="460"/>
              </a:xfrm>
            </p:grpSpPr>
            <p:sp>
              <p:nvSpPr>
                <p:cNvPr id="197" name="Rectangle 46"/>
                <p:cNvSpPr>
                  <a:spLocks noChangeArrowheads="1"/>
                </p:cNvSpPr>
                <p:nvPr/>
              </p:nvSpPr>
              <p:spPr bwMode="auto">
                <a:xfrm>
                  <a:off x="521" y="1294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黄河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Rectangle 47"/>
                <p:cNvSpPr>
                  <a:spLocks noChangeArrowheads="1"/>
                </p:cNvSpPr>
                <p:nvPr/>
              </p:nvSpPr>
              <p:spPr bwMode="auto">
                <a:xfrm>
                  <a:off x="478" y="1294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5" name="Group 48"/>
              <p:cNvGrpSpPr>
                <a:grpSpLocks/>
              </p:cNvGrpSpPr>
              <p:nvPr/>
            </p:nvGrpSpPr>
            <p:grpSpPr bwMode="auto">
              <a:xfrm>
                <a:off x="956" y="1294"/>
                <a:ext cx="478" cy="460"/>
                <a:chOff x="956" y="1294"/>
                <a:chExt cx="478" cy="460"/>
              </a:xfrm>
            </p:grpSpPr>
            <p:sp>
              <p:nvSpPr>
                <p:cNvPr id="195" name="Rectangle 49"/>
                <p:cNvSpPr>
                  <a:spLocks noChangeArrowheads="1"/>
                </p:cNvSpPr>
                <p:nvPr/>
              </p:nvSpPr>
              <p:spPr bwMode="auto">
                <a:xfrm>
                  <a:off x="999" y="1294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Computer</a:t>
                  </a:r>
                </a:p>
                <a:p>
                  <a:pPr algn="ctr" eaLnBrk="0" hangingPunct="0"/>
                  <a:endParaRPr lang="en-US" altLang="zh-CN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Rectangle 50"/>
                <p:cNvSpPr>
                  <a:spLocks noChangeArrowheads="1"/>
                </p:cNvSpPr>
                <p:nvPr/>
              </p:nvSpPr>
              <p:spPr bwMode="auto">
                <a:xfrm>
                  <a:off x="956" y="1294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6" name="Group 51"/>
              <p:cNvGrpSpPr>
                <a:grpSpLocks/>
              </p:cNvGrpSpPr>
              <p:nvPr/>
            </p:nvGrpSpPr>
            <p:grpSpPr bwMode="auto">
              <a:xfrm>
                <a:off x="1431" y="1294"/>
                <a:ext cx="481" cy="460"/>
                <a:chOff x="1431" y="1294"/>
                <a:chExt cx="481" cy="460"/>
              </a:xfrm>
            </p:grpSpPr>
            <p:sp>
              <p:nvSpPr>
                <p:cNvPr id="193" name="Rectangle 52"/>
                <p:cNvSpPr>
                  <a:spLocks noChangeArrowheads="1"/>
                </p:cNvSpPr>
                <p:nvPr/>
              </p:nvSpPr>
              <p:spPr bwMode="auto">
                <a:xfrm>
                  <a:off x="1431" y="1294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黄山</a:t>
                  </a:r>
                </a:p>
                <a:p>
                  <a:pPr algn="ctr" eaLnBrk="0" hangingPunct="0"/>
                  <a:endParaRPr lang="zh-CN" altLang="en-US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" name="Rectangle 53"/>
                <p:cNvSpPr>
                  <a:spLocks noChangeArrowheads="1"/>
                </p:cNvSpPr>
                <p:nvPr/>
              </p:nvSpPr>
              <p:spPr bwMode="auto">
                <a:xfrm>
                  <a:off x="1434" y="1294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7" name="Group 54"/>
              <p:cNvGrpSpPr>
                <a:grpSpLocks/>
              </p:cNvGrpSpPr>
              <p:nvPr/>
            </p:nvGrpSpPr>
            <p:grpSpPr bwMode="auto">
              <a:xfrm>
                <a:off x="0" y="1754"/>
                <a:ext cx="478" cy="374"/>
                <a:chOff x="0" y="1754"/>
                <a:chExt cx="478" cy="374"/>
              </a:xfrm>
            </p:grpSpPr>
            <p:sp>
              <p:nvSpPr>
                <p:cNvPr id="191" name="Rectangle 55"/>
                <p:cNvSpPr>
                  <a:spLocks noChangeArrowheads="1"/>
                </p:cNvSpPr>
                <p:nvPr/>
              </p:nvSpPr>
              <p:spPr bwMode="auto">
                <a:xfrm>
                  <a:off x="43" y="1754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1754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8" name="Group 57"/>
              <p:cNvGrpSpPr>
                <a:grpSpLocks/>
              </p:cNvGrpSpPr>
              <p:nvPr/>
            </p:nvGrpSpPr>
            <p:grpSpPr bwMode="auto">
              <a:xfrm>
                <a:off x="478" y="1754"/>
                <a:ext cx="478" cy="374"/>
                <a:chOff x="478" y="1754"/>
                <a:chExt cx="478" cy="374"/>
              </a:xfrm>
            </p:grpSpPr>
            <p:sp>
              <p:nvSpPr>
                <p:cNvPr id="189" name="Rectangle 58"/>
                <p:cNvSpPr>
                  <a:spLocks noChangeArrowheads="1"/>
                </p:cNvSpPr>
                <p:nvPr/>
              </p:nvSpPr>
              <p:spPr bwMode="auto">
                <a:xfrm>
                  <a:off x="521" y="1754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" name="Rectangle 59"/>
                <p:cNvSpPr>
                  <a:spLocks noChangeArrowheads="1"/>
                </p:cNvSpPr>
                <p:nvPr/>
              </p:nvSpPr>
              <p:spPr bwMode="auto">
                <a:xfrm>
                  <a:off x="478" y="1754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9" name="Group 60"/>
              <p:cNvGrpSpPr>
                <a:grpSpLocks/>
              </p:cNvGrpSpPr>
              <p:nvPr/>
            </p:nvGrpSpPr>
            <p:grpSpPr bwMode="auto">
              <a:xfrm>
                <a:off x="956" y="1754"/>
                <a:ext cx="478" cy="374"/>
                <a:chOff x="956" y="1754"/>
                <a:chExt cx="478" cy="374"/>
              </a:xfrm>
            </p:grpSpPr>
            <p:sp>
              <p:nvSpPr>
                <p:cNvPr id="187" name="Rectangle 61"/>
                <p:cNvSpPr>
                  <a:spLocks noChangeArrowheads="1"/>
                </p:cNvSpPr>
                <p:nvPr/>
              </p:nvSpPr>
              <p:spPr bwMode="auto">
                <a:xfrm>
                  <a:off x="999" y="1754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" name="Rectangle 62"/>
                <p:cNvSpPr>
                  <a:spLocks noChangeArrowheads="1"/>
                </p:cNvSpPr>
                <p:nvPr/>
              </p:nvSpPr>
              <p:spPr bwMode="auto">
                <a:xfrm>
                  <a:off x="956" y="1754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0" name="Group 63"/>
              <p:cNvGrpSpPr>
                <a:grpSpLocks/>
              </p:cNvGrpSpPr>
              <p:nvPr/>
            </p:nvGrpSpPr>
            <p:grpSpPr bwMode="auto">
              <a:xfrm>
                <a:off x="1434" y="1754"/>
                <a:ext cx="478" cy="374"/>
                <a:chOff x="1434" y="1754"/>
                <a:chExt cx="478" cy="374"/>
              </a:xfrm>
            </p:grpSpPr>
            <p:sp>
              <p:nvSpPr>
                <p:cNvPr id="185" name="Rectangle 64"/>
                <p:cNvSpPr>
                  <a:spLocks noChangeArrowheads="1"/>
                </p:cNvSpPr>
                <p:nvPr/>
              </p:nvSpPr>
              <p:spPr bwMode="auto">
                <a:xfrm>
                  <a:off x="1477" y="1754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" name="Rectangle 65"/>
                <p:cNvSpPr>
                  <a:spLocks noChangeArrowheads="1"/>
                </p:cNvSpPr>
                <p:nvPr/>
              </p:nvSpPr>
              <p:spPr bwMode="auto">
                <a:xfrm>
                  <a:off x="1434" y="1754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1" name="Group 66"/>
              <p:cNvGrpSpPr>
                <a:grpSpLocks/>
              </p:cNvGrpSpPr>
              <p:nvPr/>
            </p:nvGrpSpPr>
            <p:grpSpPr bwMode="auto">
              <a:xfrm>
                <a:off x="0" y="2128"/>
                <a:ext cx="478" cy="460"/>
                <a:chOff x="0" y="2128"/>
                <a:chExt cx="478" cy="460"/>
              </a:xfrm>
            </p:grpSpPr>
            <p:sp>
              <p:nvSpPr>
                <p:cNvPr id="183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2128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20010601</a:t>
                  </a:r>
                </a:p>
              </p:txBody>
            </p:sp>
            <p:sp>
              <p:nvSpPr>
                <p:cNvPr id="184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2128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2" name="Group 69"/>
              <p:cNvGrpSpPr>
                <a:grpSpLocks/>
              </p:cNvGrpSpPr>
              <p:nvPr/>
            </p:nvGrpSpPr>
            <p:grpSpPr bwMode="auto">
              <a:xfrm>
                <a:off x="478" y="2128"/>
                <a:ext cx="478" cy="460"/>
                <a:chOff x="478" y="2128"/>
                <a:chExt cx="478" cy="460"/>
              </a:xfrm>
            </p:grpSpPr>
            <p:sp>
              <p:nvSpPr>
                <p:cNvPr id="181" name="Rectangle 70"/>
                <p:cNvSpPr>
                  <a:spLocks noChangeArrowheads="1"/>
                </p:cNvSpPr>
                <p:nvPr/>
              </p:nvSpPr>
              <p:spPr bwMode="auto">
                <a:xfrm>
                  <a:off x="521" y="2128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刘林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" name="Rectangle 71"/>
                <p:cNvSpPr>
                  <a:spLocks noChangeArrowheads="1"/>
                </p:cNvSpPr>
                <p:nvPr/>
              </p:nvSpPr>
              <p:spPr bwMode="auto">
                <a:xfrm>
                  <a:off x="478" y="2128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3" name="Group 72"/>
              <p:cNvGrpSpPr>
                <a:grpSpLocks/>
              </p:cNvGrpSpPr>
              <p:nvPr/>
            </p:nvGrpSpPr>
            <p:grpSpPr bwMode="auto">
              <a:xfrm>
                <a:off x="956" y="2128"/>
                <a:ext cx="478" cy="460"/>
                <a:chOff x="956" y="2128"/>
                <a:chExt cx="478" cy="460"/>
              </a:xfrm>
            </p:grpSpPr>
            <p:sp>
              <p:nvSpPr>
                <p:cNvPr id="179" name="Rectangle 73"/>
                <p:cNvSpPr>
                  <a:spLocks noChangeArrowheads="1"/>
                </p:cNvSpPr>
                <p:nvPr/>
              </p:nvSpPr>
              <p:spPr bwMode="auto">
                <a:xfrm>
                  <a:off x="999" y="2128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Math</a:t>
                  </a:r>
                </a:p>
                <a:p>
                  <a:pPr algn="ctr" eaLnBrk="0" hangingPunct="0"/>
                  <a:endParaRPr lang="en-US" altLang="zh-CN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0" name="Rectangle 74"/>
                <p:cNvSpPr>
                  <a:spLocks noChangeArrowheads="1"/>
                </p:cNvSpPr>
                <p:nvPr/>
              </p:nvSpPr>
              <p:spPr bwMode="auto">
                <a:xfrm>
                  <a:off x="956" y="2128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4" name="Group 75"/>
              <p:cNvGrpSpPr>
                <a:grpSpLocks/>
              </p:cNvGrpSpPr>
              <p:nvPr/>
            </p:nvGrpSpPr>
            <p:grpSpPr bwMode="auto">
              <a:xfrm>
                <a:off x="1431" y="2128"/>
                <a:ext cx="481" cy="481"/>
                <a:chOff x="1431" y="2128"/>
                <a:chExt cx="481" cy="481"/>
              </a:xfrm>
            </p:grpSpPr>
            <p:sp>
              <p:nvSpPr>
                <p:cNvPr id="177" name="Rectangle 76"/>
                <p:cNvSpPr>
                  <a:spLocks noChangeArrowheads="1"/>
                </p:cNvSpPr>
                <p:nvPr/>
              </p:nvSpPr>
              <p:spPr bwMode="auto">
                <a:xfrm>
                  <a:off x="1431" y="2149"/>
                  <a:ext cx="392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朱红</a:t>
                  </a:r>
                </a:p>
                <a:p>
                  <a:pPr algn="ctr" eaLnBrk="0" hangingPunct="0"/>
                  <a:endParaRPr lang="zh-CN" altLang="en-US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8" name="Rectangle 77"/>
                <p:cNvSpPr>
                  <a:spLocks noChangeArrowheads="1"/>
                </p:cNvSpPr>
                <p:nvPr/>
              </p:nvSpPr>
              <p:spPr bwMode="auto">
                <a:xfrm>
                  <a:off x="1434" y="2128"/>
                  <a:ext cx="47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5" name="Group 78"/>
              <p:cNvGrpSpPr>
                <a:grpSpLocks/>
              </p:cNvGrpSpPr>
              <p:nvPr/>
            </p:nvGrpSpPr>
            <p:grpSpPr bwMode="auto">
              <a:xfrm>
                <a:off x="0" y="2588"/>
                <a:ext cx="478" cy="374"/>
                <a:chOff x="0" y="2588"/>
                <a:chExt cx="478" cy="374"/>
              </a:xfrm>
            </p:grpSpPr>
            <p:sp>
              <p:nvSpPr>
                <p:cNvPr id="175" name="Rectangle 79"/>
                <p:cNvSpPr>
                  <a:spLocks noChangeArrowheads="1"/>
                </p:cNvSpPr>
                <p:nvPr/>
              </p:nvSpPr>
              <p:spPr bwMode="auto">
                <a:xfrm>
                  <a:off x="43" y="2588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</p:txBody>
            </p:sp>
            <p:sp>
              <p:nvSpPr>
                <p:cNvPr id="176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2588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6" name="Group 81"/>
              <p:cNvGrpSpPr>
                <a:grpSpLocks/>
              </p:cNvGrpSpPr>
              <p:nvPr/>
            </p:nvGrpSpPr>
            <p:grpSpPr bwMode="auto">
              <a:xfrm>
                <a:off x="478" y="2588"/>
                <a:ext cx="478" cy="374"/>
                <a:chOff x="478" y="2588"/>
                <a:chExt cx="478" cy="374"/>
              </a:xfrm>
            </p:grpSpPr>
            <p:sp>
              <p:nvSpPr>
                <p:cNvPr id="173" name="Rectangle 82"/>
                <p:cNvSpPr>
                  <a:spLocks noChangeArrowheads="1"/>
                </p:cNvSpPr>
                <p:nvPr/>
              </p:nvSpPr>
              <p:spPr bwMode="auto">
                <a:xfrm>
                  <a:off x="521" y="2588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" name="Rectangle 83"/>
                <p:cNvSpPr>
                  <a:spLocks noChangeArrowheads="1"/>
                </p:cNvSpPr>
                <p:nvPr/>
              </p:nvSpPr>
              <p:spPr bwMode="auto">
                <a:xfrm>
                  <a:off x="478" y="2588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7" name="Group 84"/>
              <p:cNvGrpSpPr>
                <a:grpSpLocks/>
              </p:cNvGrpSpPr>
              <p:nvPr/>
            </p:nvGrpSpPr>
            <p:grpSpPr bwMode="auto">
              <a:xfrm>
                <a:off x="956" y="2588"/>
                <a:ext cx="478" cy="374"/>
                <a:chOff x="956" y="2588"/>
                <a:chExt cx="478" cy="374"/>
              </a:xfrm>
            </p:grpSpPr>
            <p:sp>
              <p:nvSpPr>
                <p:cNvPr id="171" name="Rectangle 85"/>
                <p:cNvSpPr>
                  <a:spLocks noChangeArrowheads="1"/>
                </p:cNvSpPr>
                <p:nvPr/>
              </p:nvSpPr>
              <p:spPr bwMode="auto">
                <a:xfrm>
                  <a:off x="999" y="2588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</p:txBody>
            </p:sp>
            <p:sp>
              <p:nvSpPr>
                <p:cNvPr id="172" name="Rectangle 86"/>
                <p:cNvSpPr>
                  <a:spLocks noChangeArrowheads="1"/>
                </p:cNvSpPr>
                <p:nvPr/>
              </p:nvSpPr>
              <p:spPr bwMode="auto">
                <a:xfrm>
                  <a:off x="956" y="2588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" name="Group 87"/>
              <p:cNvGrpSpPr>
                <a:grpSpLocks/>
              </p:cNvGrpSpPr>
              <p:nvPr/>
            </p:nvGrpSpPr>
            <p:grpSpPr bwMode="auto">
              <a:xfrm>
                <a:off x="1434" y="2588"/>
                <a:ext cx="478" cy="374"/>
                <a:chOff x="1434" y="2588"/>
                <a:chExt cx="478" cy="374"/>
              </a:xfrm>
            </p:grpSpPr>
            <p:sp>
              <p:nvSpPr>
                <p:cNvPr id="169" name="Rectangle 88"/>
                <p:cNvSpPr>
                  <a:spLocks noChangeArrowheads="1"/>
                </p:cNvSpPr>
                <p:nvPr/>
              </p:nvSpPr>
              <p:spPr bwMode="auto">
                <a:xfrm>
                  <a:off x="1477" y="2588"/>
                  <a:ext cx="3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0" name="Rectangle 89"/>
                <p:cNvSpPr>
                  <a:spLocks noChangeArrowheads="1"/>
                </p:cNvSpPr>
                <p:nvPr/>
              </p:nvSpPr>
              <p:spPr bwMode="auto">
                <a:xfrm>
                  <a:off x="1434" y="2588"/>
                  <a:ext cx="4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40" name="Rectangle 90"/>
            <p:cNvSpPr>
              <a:spLocks noChangeArrowheads="1"/>
            </p:cNvSpPr>
            <p:nvPr/>
          </p:nvSpPr>
          <p:spPr bwMode="auto">
            <a:xfrm>
              <a:off x="-3" y="-3"/>
              <a:ext cx="1918" cy="296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" name="矩形 224"/>
          <p:cNvSpPr/>
          <p:nvPr/>
        </p:nvSpPr>
        <p:spPr>
          <a:xfrm>
            <a:off x="7819121" y="1056453"/>
            <a:ext cx="2761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StudentDept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301098" y="4933507"/>
            <a:ext cx="548201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分解以后，数据冗余度已得到改善，但插入异常、删除异常等问题仍然存在。</a:t>
            </a:r>
          </a:p>
        </p:txBody>
      </p:sp>
    </p:spTree>
    <p:extLst>
      <p:ext uri="{BB962C8B-B14F-4D97-AF65-F5344CB8AC3E}">
        <p14:creationId xmlns:p14="http://schemas.microsoft.com/office/powerpoint/2010/main" val="30237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2107" y="213143"/>
            <a:ext cx="106103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(3NF)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4.14 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每一个非主属性不传递函数依赖于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的候选键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，则称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为第三范式，即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定义可知，若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3NF，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既不部分依赖于候选键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传递函数依赖于候选键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例4.14  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StudentDept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已是2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但不是3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是唯一候选键，也就是主键，所以有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均是非主属性，因为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即非主属性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传递函数依赖于候选键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2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3737" y="470372"/>
            <a:ext cx="103022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这个关系存在的几个异常问题：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插入异常。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比如一个刚刚成立的系，但尚未招收学生，则因属性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为空，导致诸如系主任姓名之类的信息无法存入数据库；同样，没被学生选修的课程信息也无法存入数据库。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删除异常 。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如一个系的学生毕业了，删除学生记录时不情愿地将系主任姓名等信息也一起删除了。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冗余过多。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如一个系的系名、系主任姓名都要与该系学生每门课的成绩出现的次数一样多。既浪费存储空间又要付出很大的代价来维护数据库的完整性。当系主任更换后，必须逐一修改该系学生选修课程的每一个元组。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5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5631" y="18694"/>
            <a:ext cx="102561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StudentDept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仍可能存在数据冗余过多、删除异常和插入异常等问题。解决的办法仍然是模式分解，如将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StudentDept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分解为: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Departments(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576000"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分别有唯一候选键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就不存在非主属性传递函数依赖于候选键的情况，因此都是3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的关系模式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，例4.1的关系模式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已被分解成如下三个模式且都已经是3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的关系模式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Departments(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)。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3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015" y="422869"/>
            <a:ext cx="102231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4.3.5  BC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(BCNF)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4.15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的任意一个函数依赖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必含有候选键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等价于：在满足1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中，若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每一个非平凡函数依赖的决定因素都包含有候选键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4.15’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的每个属性都不传递依赖于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的候选键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，则称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0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7394" y="377048"/>
            <a:ext cx="99924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，则下结论成立。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完全函数依赖于每一个候选键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主属性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完全函数依赖于不包含它的候选键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没有属性完全函数依赖于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非候选键属性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定理4.8 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3NF。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8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6249" y="465601"/>
            <a:ext cx="100831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4.9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3NF,R(U)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有唯一候选键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平凡函数依赖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则必有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例如：关系模式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的唯一候选键为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的唯一候选键为(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Departments(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的唯一候选键为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由定理4.9，它们都是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 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6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8012" y="345120"/>
            <a:ext cx="102313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4.15  设关系模式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StudyPlace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Place)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Place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分别表示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课程名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学习名次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，且已知：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每个学生学习每门课程都有一定的名次：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2)每门课程中每一名次只有一个学生，无并列；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，由属性及相互联系的语义可知,关系模式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StudyPlacem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没有单个属性构成的候选键；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Place}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是候选键。</a:t>
            </a:r>
          </a:p>
          <a:p>
            <a:pPr indent="576000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StudyPlace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的所有属性都是主属性，即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没有非主属性对候选键传递函数依赖或部分函数依赖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，故它属于 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30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0919" y="368811"/>
            <a:ext cx="100666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StudyPlace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Place)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所有可能的非平凡函数依赖只能为以下3个：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Place（√）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Place}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（√）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Place}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（╳） 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(1)、(2)都包含侯选健，因此它也是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BCNF。    </a:t>
            </a:r>
          </a:p>
        </p:txBody>
      </p:sp>
    </p:spTree>
    <p:extLst>
      <p:ext uri="{BB962C8B-B14F-4D97-AF65-F5344CB8AC3E}">
        <p14:creationId xmlns:p14="http://schemas.microsoft.com/office/powerpoint/2010/main" val="16478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6205" y="350272"/>
            <a:ext cx="100913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例4.16 设关系模式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StudyTeach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Sno,Teacher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Teacher,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分别表示学号，教师和课程名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。现在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每一位教师只教一门课;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每门课有若干教师讲授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，某一学生选修某一门课，就有一个确定的教师。由属性及其相互联系的语义可知：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Teacher}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是候选码，属性间的函数依赖如下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Sno，Cname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Teacher； 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Sno，Teacher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04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003855" y="1694935"/>
            <a:ext cx="7235369" cy="1676400"/>
            <a:chOff x="3830" y="8144"/>
            <a:chExt cx="4687" cy="109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883" y="8144"/>
              <a:ext cx="624" cy="2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候选键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830" y="8421"/>
              <a:ext cx="737" cy="7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altLang="zh-CN" sz="2400">
                  <a:solidFill>
                    <a:srgbClr val="1D1DFF"/>
                  </a:solidFill>
                  <a:ea typeface="宋体" panose="02010600030101010101" pitchFamily="2" charset="-122"/>
                </a:rPr>
                <a:t>Sno</a:t>
              </a:r>
            </a:p>
            <a:p>
              <a:pPr algn="ctr" eaLnBrk="0" hangingPunct="0"/>
              <a:endParaRPr lang="en-US" altLang="zh-CN" sz="2400">
                <a:solidFill>
                  <a:srgbClr val="1D1DFF"/>
                </a:solidFill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400">
                  <a:solidFill>
                    <a:srgbClr val="1D1DFF"/>
                  </a:solidFill>
                  <a:ea typeface="宋体" panose="02010600030101010101" pitchFamily="2" charset="-122"/>
                </a:rPr>
                <a:t>Cname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031" y="8601"/>
              <a:ext cx="735" cy="2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solidFill>
                    <a:srgbClr val="1D1DFF"/>
                  </a:solidFill>
                  <a:ea typeface="宋体" panose="02010600030101010101" pitchFamily="2" charset="-122"/>
                </a:rPr>
                <a:t>Teacher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475" y="8563"/>
              <a:ext cx="596" cy="12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2400">
                <a:solidFill>
                  <a:srgbClr val="1D1DFF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465" y="8731"/>
              <a:ext cx="624" cy="19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2400">
                <a:solidFill>
                  <a:srgbClr val="1D1DFF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753" y="8144"/>
              <a:ext cx="624" cy="2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候选键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700" y="8443"/>
              <a:ext cx="737" cy="7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altLang="zh-CN" sz="2400">
                  <a:solidFill>
                    <a:srgbClr val="1D1DFF"/>
                  </a:solidFill>
                  <a:ea typeface="宋体" panose="02010600030101010101" pitchFamily="2" charset="-122"/>
                </a:rPr>
                <a:t>Sno</a:t>
              </a:r>
            </a:p>
            <a:p>
              <a:pPr algn="ctr" eaLnBrk="0" hangingPunct="0"/>
              <a:endParaRPr lang="en-US" altLang="zh-CN" sz="2400">
                <a:solidFill>
                  <a:srgbClr val="1D1DFF"/>
                </a:solidFill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2400">
                  <a:solidFill>
                    <a:srgbClr val="1D1DFF"/>
                  </a:solidFill>
                  <a:ea typeface="宋体" panose="02010600030101010101" pitchFamily="2" charset="-122"/>
                </a:rPr>
                <a:t>Teacher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893" y="8661"/>
              <a:ext cx="624" cy="2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 err="1">
                  <a:solidFill>
                    <a:srgbClr val="1D1DFF"/>
                  </a:solidFill>
                  <a:ea typeface="宋体" panose="02010600030101010101" pitchFamily="2" charset="-122"/>
                </a:rPr>
                <a:t>Cname</a:t>
              </a:r>
              <a:endParaRPr lang="en-US" altLang="zh-CN" sz="2400" dirty="0">
                <a:solidFill>
                  <a:srgbClr val="1D1D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377" y="8601"/>
              <a:ext cx="555" cy="15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2400">
                <a:solidFill>
                  <a:srgbClr val="1D1DFF"/>
                </a:solidFill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7377" y="8819"/>
              <a:ext cx="555" cy="14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2400">
                <a:solidFill>
                  <a:srgbClr val="1D1DFF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085060" y="768843"/>
            <a:ext cx="45849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这些函数属依赖可用如下图表示 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95399" y="3813058"/>
            <a:ext cx="9627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StudyTeach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的所有属性都是主属性，因此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它没有任何非主属性对候选键传递函数依赖或部分函数依赖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StudyTeach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的，但它不是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的，因为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是决定因素，而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不包含候选键。 </a:t>
            </a:r>
          </a:p>
        </p:txBody>
      </p:sp>
    </p:spTree>
    <p:extLst>
      <p:ext uri="{BB962C8B-B14F-4D97-AF65-F5344CB8AC3E}">
        <p14:creationId xmlns:p14="http://schemas.microsoft.com/office/powerpoint/2010/main" val="6874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6821" y="381680"/>
            <a:ext cx="101078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例子表明：若一个关系模式是3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的，则仍然存在不合适的地方。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函数依赖总结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函数依赖的条件下对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所能达到的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最高分离程度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个数据库模式中的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所有关系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模式如果都属于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那么在函数依赖范畴内，已实现了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彻底的分离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，并基本消除了插入和删除等异常问题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的“不彻底”性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表现在当关系模式中具有多个候选键，且这些候选键具有公共属性时，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可能存在决定因素中不包含候选键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，比如，关系模式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StudyTeach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就是这样的。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3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028784" y="33199"/>
            <a:ext cx="10308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MultiValued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Dependece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简记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MVD)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是与函数依赖不同的属性间的依赖联系。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例4.17  某高等学校为描述该校每个系有哪些教师和哪些学生，用了一个非规范化的表格来表示系(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)、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和学生名(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三者之间的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关系。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5352538" y="4399008"/>
            <a:ext cx="990600" cy="7620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</a:pPr>
            <a:r>
              <a:rPr lang="zh-CN" altLang="en-US" sz="180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张华</a:t>
            </a:r>
          </a:p>
          <a:p>
            <a:pPr algn="ctr" eaLnBrk="0" hangingPunct="0">
              <a:lnSpc>
                <a:spcPct val="90000"/>
              </a:lnSpc>
            </a:pPr>
            <a:r>
              <a:rPr lang="zh-CN" altLang="en-US" sz="180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朱红</a:t>
            </a:r>
          </a:p>
          <a:p>
            <a:pPr algn="ctr" eaLnBrk="0" hangingPunct="0">
              <a:lnSpc>
                <a:spcPct val="90000"/>
              </a:lnSpc>
            </a:pPr>
            <a:r>
              <a:rPr lang="zh-CN" altLang="en-US" sz="180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ctr" eaLnBrk="0" hangingPunct="0">
              <a:lnSpc>
                <a:spcPct val="90000"/>
              </a:lnSpc>
            </a:pPr>
            <a:endParaRPr lang="zh-CN" altLang="en-US" sz="180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333738" y="4399008"/>
            <a:ext cx="1143000" cy="9144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0" rIns="0" bIns="0"/>
          <a:lstStyle/>
          <a:p>
            <a:pPr algn="ctr">
              <a:lnSpc>
                <a:spcPct val="90000"/>
              </a:lnSpc>
            </a:pPr>
            <a:r>
              <a:rPr lang="zh-CN" altLang="en-US" sz="180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李明</a:t>
            </a:r>
          </a:p>
          <a:p>
            <a:pPr algn="ctr" eaLnBrk="0" hangingPunct="0">
              <a:lnSpc>
                <a:spcPct val="90000"/>
              </a:lnSpc>
            </a:pPr>
            <a:r>
              <a:rPr lang="zh-CN" altLang="en-US" sz="180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王方</a:t>
            </a:r>
          </a:p>
          <a:p>
            <a:pPr algn="ctr" eaLnBrk="0" hangingPunct="0">
              <a:lnSpc>
                <a:spcPct val="90000"/>
              </a:lnSpc>
            </a:pPr>
            <a:r>
              <a:rPr lang="zh-CN" altLang="en-US" sz="180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江河</a:t>
            </a:r>
          </a:p>
          <a:p>
            <a:pPr algn="ctr" eaLnBrk="0" hangingPunct="0">
              <a:lnSpc>
                <a:spcPct val="90000"/>
              </a:lnSpc>
            </a:pPr>
            <a:r>
              <a:rPr lang="zh-CN" altLang="en-US" sz="180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ctr" eaLnBrk="0" hangingPunct="0">
              <a:lnSpc>
                <a:spcPct val="90000"/>
              </a:lnSpc>
            </a:pPr>
            <a:endParaRPr lang="zh-CN" altLang="en-US" sz="180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5428738" y="5554368"/>
            <a:ext cx="914400" cy="7620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</a:pPr>
            <a:r>
              <a:rPr lang="zh-CN" altLang="en-US" sz="18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黄山</a:t>
            </a:r>
          </a:p>
          <a:p>
            <a:pPr algn="ctr" eaLnBrk="0" hangingPunct="0">
              <a:lnSpc>
                <a:spcPct val="90000"/>
              </a:lnSpc>
            </a:pPr>
            <a:r>
              <a:rPr lang="zh-CN" altLang="en-US" sz="18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刘林</a:t>
            </a:r>
          </a:p>
          <a:p>
            <a:pPr algn="ctr" eaLnBrk="0" hangingPunct="0">
              <a:lnSpc>
                <a:spcPct val="90000"/>
              </a:lnSpc>
            </a:pPr>
            <a:r>
              <a:rPr lang="zh-CN" altLang="en-US" sz="18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ctr" eaLnBrk="0" hangingPunct="0">
              <a:lnSpc>
                <a:spcPct val="90000"/>
              </a:lnSpc>
            </a:pPr>
            <a:endParaRPr lang="zh-CN" altLang="en-US" sz="18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7440832" y="5535828"/>
            <a:ext cx="914400" cy="838200"/>
          </a:xfrm>
          <a:prstGeom prst="bracePair">
            <a:avLst>
              <a:gd name="adj" fmla="val 8333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0" rIns="0" bIns="0"/>
          <a:lstStyle/>
          <a:p>
            <a:pPr algn="ctr">
              <a:lnSpc>
                <a:spcPct val="90000"/>
              </a:lnSpc>
            </a:pPr>
            <a:r>
              <a:rPr lang="zh-CN" altLang="en-US" sz="180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刘平</a:t>
            </a:r>
          </a:p>
          <a:p>
            <a:pPr algn="ctr" eaLnBrk="0" hangingPunct="0">
              <a:lnSpc>
                <a:spcPct val="90000"/>
              </a:lnSpc>
            </a:pPr>
            <a:r>
              <a:rPr lang="zh-CN" altLang="en-US" sz="180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程红</a:t>
            </a:r>
          </a:p>
          <a:p>
            <a:pPr algn="ctr" eaLnBrk="0" hangingPunct="0">
              <a:lnSpc>
                <a:spcPct val="90000"/>
              </a:lnSpc>
            </a:pPr>
            <a:r>
              <a:rPr lang="zh-CN" altLang="en-US" sz="180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grpSp>
        <p:nvGrpSpPr>
          <p:cNvPr id="31" name="Group 10"/>
          <p:cNvGrpSpPr>
            <a:grpSpLocks/>
          </p:cNvGrpSpPr>
          <p:nvPr/>
        </p:nvGrpSpPr>
        <p:grpSpPr bwMode="auto">
          <a:xfrm>
            <a:off x="2837938" y="3560808"/>
            <a:ext cx="6172200" cy="2971800"/>
            <a:chOff x="-3" y="-3"/>
            <a:chExt cx="2186" cy="1548"/>
          </a:xfrm>
        </p:grpSpPr>
        <p:grpSp>
          <p:nvGrpSpPr>
            <p:cNvPr id="32" name="Group 11"/>
            <p:cNvGrpSpPr>
              <a:grpSpLocks/>
            </p:cNvGrpSpPr>
            <p:nvPr/>
          </p:nvGrpSpPr>
          <p:grpSpPr bwMode="auto">
            <a:xfrm>
              <a:off x="0" y="0"/>
              <a:ext cx="2180" cy="1542"/>
              <a:chOff x="0" y="0"/>
              <a:chExt cx="2180" cy="1542"/>
            </a:xfrm>
          </p:grpSpPr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678" cy="374"/>
                <a:chOff x="0" y="0"/>
                <a:chExt cx="678" cy="374"/>
              </a:xfrm>
            </p:grpSpPr>
            <p:sp>
              <p:nvSpPr>
                <p:cNvPr id="50" name="Rectangle 13"/>
                <p:cNvSpPr>
                  <a:spLocks noChangeArrowheads="1"/>
                </p:cNvSpPr>
                <p:nvPr/>
              </p:nvSpPr>
              <p:spPr bwMode="auto">
                <a:xfrm>
                  <a:off x="22" y="69"/>
                  <a:ext cx="638" cy="2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 dirty="0" err="1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DeptName</a:t>
                  </a:r>
                  <a:endPara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5" name="Group 15"/>
              <p:cNvGrpSpPr>
                <a:grpSpLocks/>
              </p:cNvGrpSpPr>
              <p:nvPr/>
            </p:nvGrpSpPr>
            <p:grpSpPr bwMode="auto">
              <a:xfrm>
                <a:off x="678" y="0"/>
                <a:ext cx="704" cy="374"/>
                <a:chOff x="678" y="0"/>
                <a:chExt cx="704" cy="374"/>
              </a:xfrm>
            </p:grpSpPr>
            <p:sp>
              <p:nvSpPr>
                <p:cNvPr id="48" name="Rectangle 16"/>
                <p:cNvSpPr>
                  <a:spLocks noChangeArrowheads="1"/>
                </p:cNvSpPr>
                <p:nvPr/>
              </p:nvSpPr>
              <p:spPr bwMode="auto">
                <a:xfrm>
                  <a:off x="721" y="83"/>
                  <a:ext cx="618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Teacher</a:t>
                  </a:r>
                </a:p>
                <a:p>
                  <a:pPr algn="ctr" eaLnBrk="0" hangingPunct="0"/>
                  <a:endPara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Rectangle 17"/>
                <p:cNvSpPr>
                  <a:spLocks noChangeArrowheads="1"/>
                </p:cNvSpPr>
                <p:nvPr/>
              </p:nvSpPr>
              <p:spPr bwMode="auto">
                <a:xfrm>
                  <a:off x="678" y="0"/>
                  <a:ext cx="70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6" name="Group 18"/>
              <p:cNvGrpSpPr>
                <a:grpSpLocks/>
              </p:cNvGrpSpPr>
              <p:nvPr/>
            </p:nvGrpSpPr>
            <p:grpSpPr bwMode="auto">
              <a:xfrm>
                <a:off x="1382" y="0"/>
                <a:ext cx="798" cy="374"/>
                <a:chOff x="1382" y="0"/>
                <a:chExt cx="798" cy="374"/>
              </a:xfrm>
            </p:grpSpPr>
            <p:sp>
              <p:nvSpPr>
                <p:cNvPr id="46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8" y="83"/>
                  <a:ext cx="71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 dirty="0" err="1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Sname</a:t>
                  </a:r>
                  <a:endPara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Rectangle 20"/>
                <p:cNvSpPr>
                  <a:spLocks noChangeArrowheads="1"/>
                </p:cNvSpPr>
                <p:nvPr/>
              </p:nvSpPr>
              <p:spPr bwMode="auto">
                <a:xfrm>
                  <a:off x="1382" y="0"/>
                  <a:ext cx="7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7" name="Group 21"/>
              <p:cNvGrpSpPr>
                <a:grpSpLocks/>
              </p:cNvGrpSpPr>
              <p:nvPr/>
            </p:nvGrpSpPr>
            <p:grpSpPr bwMode="auto">
              <a:xfrm>
                <a:off x="0" y="374"/>
                <a:ext cx="678" cy="1168"/>
                <a:chOff x="0" y="374"/>
                <a:chExt cx="678" cy="1168"/>
              </a:xfrm>
            </p:grpSpPr>
            <p:sp>
              <p:nvSpPr>
                <p:cNvPr id="44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491"/>
                  <a:ext cx="592" cy="10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30000"/>
                    </a:spcBef>
                  </a:pPr>
                  <a:r>
                    <a:rPr lang="zh-CN" altLang="en-US" sz="2400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计算机系</a:t>
                  </a:r>
                </a:p>
                <a:p>
                  <a:pPr algn="ctr" eaLnBrk="0" hangingPunct="0"/>
                  <a:r>
                    <a:rPr lang="zh-CN" altLang="en-US" sz="2400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r>
                    <a:rPr lang="zh-CN" altLang="en-US" sz="2400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r>
                    <a:rPr lang="zh-CN" altLang="en-US" sz="2400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自动化系</a:t>
                  </a:r>
                </a:p>
                <a:p>
                  <a:pPr algn="ctr" eaLnBrk="0" hangingPunct="0"/>
                  <a:r>
                    <a:rPr lang="zh-CN" altLang="en-US" sz="2400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</p:txBody>
            </p:sp>
            <p:sp>
              <p:nvSpPr>
                <p:cNvPr id="45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678" cy="11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" name="Group 24"/>
              <p:cNvGrpSpPr>
                <a:grpSpLocks/>
              </p:cNvGrpSpPr>
              <p:nvPr/>
            </p:nvGrpSpPr>
            <p:grpSpPr bwMode="auto">
              <a:xfrm>
                <a:off x="678" y="374"/>
                <a:ext cx="704" cy="1168"/>
                <a:chOff x="678" y="374"/>
                <a:chExt cx="704" cy="1168"/>
              </a:xfrm>
            </p:grpSpPr>
            <p:sp>
              <p:nvSpPr>
                <p:cNvPr id="42" name="Rectangle 25"/>
                <p:cNvSpPr>
                  <a:spLocks noChangeArrowheads="1"/>
                </p:cNvSpPr>
                <p:nvPr/>
              </p:nvSpPr>
              <p:spPr bwMode="auto">
                <a:xfrm>
                  <a:off x="721" y="374"/>
                  <a:ext cx="618" cy="1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indent="342900"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1pPr>
                  <a:lvl2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2pPr>
                  <a:lvl3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3pPr>
                  <a:lvl4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4pPr>
                  <a:lvl5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zh-CN" altLang="en-US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r>
                    <a:rPr lang="zh-CN" altLang="en-US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r>
                    <a:rPr lang="zh-CN" altLang="en-US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Rectangle 26"/>
                <p:cNvSpPr>
                  <a:spLocks noChangeArrowheads="1"/>
                </p:cNvSpPr>
                <p:nvPr/>
              </p:nvSpPr>
              <p:spPr bwMode="auto">
                <a:xfrm>
                  <a:off x="678" y="374"/>
                  <a:ext cx="704" cy="11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1382" y="374"/>
                <a:ext cx="798" cy="1168"/>
                <a:chOff x="1382" y="374"/>
                <a:chExt cx="798" cy="1168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1425" y="374"/>
                  <a:ext cx="712" cy="1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indent="571500"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1pPr>
                  <a:lvl2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2pPr>
                  <a:lvl3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3pPr>
                  <a:lvl4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4pPr>
                  <a:lvl5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r>
                    <a:rPr lang="zh-CN" altLang="en-US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</a:t>
                  </a:r>
                </a:p>
                <a:p>
                  <a:pPr algn="ctr" eaLnBrk="0" hangingPunct="0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1382" y="374"/>
                  <a:ext cx="798" cy="11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-3" y="-3"/>
              <a:ext cx="2186" cy="154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1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3736" y="458098"/>
            <a:ext cx="101890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i="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</a:t>
            </a:r>
            <a:r>
              <a:rPr lang="zh-CN" altLang="en-US" sz="2400" i="0" dirty="0" smtClean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异常原因分析</a:t>
            </a:r>
            <a:endParaRPr lang="en-US" altLang="zh-CN" sz="2400" dirty="0" smtClean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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例子启示：一个“好”的模式不应当发生插入异常和删除异常，且数据冗余应尽可能地少。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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结论：关系模式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“不怎么好”或“不好”。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“不好”或存在异常问题原因：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关系模式的属性之间存在过多的“数据依赖”。数据依赖是指关系中属性值之间的相互联系，它是现实世界属性间相互联系的体现，是数据之间的内在性质，是语义的体现。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现在人们已经提出了许多种类型的数据依赖，其中最重要的是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(Functional Dependence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MultiValued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Dependence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MVD)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310719" y="2014147"/>
            <a:ext cx="7391400" cy="4038600"/>
            <a:chOff x="-3" y="-3"/>
            <a:chExt cx="2316" cy="1700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0" y="0"/>
              <a:ext cx="2310" cy="1694"/>
              <a:chOff x="0" y="0"/>
              <a:chExt cx="2310" cy="1694"/>
            </a:xfrm>
          </p:grpSpPr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770" cy="374"/>
                <a:chOff x="0" y="0"/>
                <a:chExt cx="770" cy="374"/>
              </a:xfrm>
            </p:grpSpPr>
            <p:sp>
              <p:nvSpPr>
                <p:cNvPr id="2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8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altLang="zh-CN" sz="2400" dirty="0" err="1" smtClean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Dname</a:t>
                  </a:r>
                  <a:r>
                    <a:rPr lang="en-US" altLang="zh-CN" sz="2400" dirty="0" smtClean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770" y="0"/>
                <a:ext cx="770" cy="374"/>
                <a:chOff x="770" y="0"/>
                <a:chExt cx="770" cy="374"/>
              </a:xfrm>
            </p:grpSpPr>
            <p:sp>
              <p:nvSpPr>
                <p:cNvPr id="21" name="Rectangle 12"/>
                <p:cNvSpPr>
                  <a:spLocks noChangeArrowheads="1"/>
                </p:cNvSpPr>
                <p:nvPr/>
              </p:nvSpPr>
              <p:spPr bwMode="auto">
                <a:xfrm>
                  <a:off x="813" y="0"/>
                  <a:ext cx="68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Teacher</a:t>
                  </a:r>
                </a:p>
              </p:txBody>
            </p:sp>
            <p:sp>
              <p:nvSpPr>
                <p:cNvPr id="22" name="Rectangle 13"/>
                <p:cNvSpPr>
                  <a:spLocks noChangeArrowheads="1"/>
                </p:cNvSpPr>
                <p:nvPr/>
              </p:nvSpPr>
              <p:spPr bwMode="auto">
                <a:xfrm>
                  <a:off x="770" y="0"/>
                  <a:ext cx="77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" name="Group 14"/>
              <p:cNvGrpSpPr>
                <a:grpSpLocks/>
              </p:cNvGrpSpPr>
              <p:nvPr/>
            </p:nvGrpSpPr>
            <p:grpSpPr bwMode="auto">
              <a:xfrm>
                <a:off x="1540" y="0"/>
                <a:ext cx="770" cy="374"/>
                <a:chOff x="1540" y="0"/>
                <a:chExt cx="770" cy="374"/>
              </a:xfrm>
            </p:grpSpPr>
            <p:sp>
              <p:nvSpPr>
                <p:cNvPr id="19" name="Rectangle 15"/>
                <p:cNvSpPr>
                  <a:spLocks noChangeArrowheads="1"/>
                </p:cNvSpPr>
                <p:nvPr/>
              </p:nvSpPr>
              <p:spPr bwMode="auto">
                <a:xfrm>
                  <a:off x="1583" y="0"/>
                  <a:ext cx="68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Sname</a:t>
                  </a:r>
                </a:p>
              </p:txBody>
            </p:sp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40" y="0"/>
                  <a:ext cx="77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Group 17"/>
              <p:cNvGrpSpPr>
                <a:grpSpLocks/>
              </p:cNvGrpSpPr>
              <p:nvPr/>
            </p:nvGrpSpPr>
            <p:grpSpPr bwMode="auto">
              <a:xfrm>
                <a:off x="0" y="374"/>
                <a:ext cx="770" cy="1320"/>
                <a:chOff x="0" y="374"/>
                <a:chExt cx="770" cy="1320"/>
              </a:xfrm>
            </p:grpSpPr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684" cy="1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计算机系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计算机系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计算机系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计算机系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计算机系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计算机系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自动化系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自动化系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自动化系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自动化系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 sz="18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770" cy="132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Group 20"/>
              <p:cNvGrpSpPr>
                <a:grpSpLocks/>
              </p:cNvGrpSpPr>
              <p:nvPr/>
            </p:nvGrpSpPr>
            <p:grpSpPr bwMode="auto">
              <a:xfrm>
                <a:off x="770" y="374"/>
                <a:ext cx="770" cy="1320"/>
                <a:chOff x="770" y="374"/>
                <a:chExt cx="770" cy="1320"/>
              </a:xfrm>
            </p:grpSpPr>
            <p:sp>
              <p:nvSpPr>
                <p:cNvPr id="15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374"/>
                  <a:ext cx="684" cy="1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张华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张华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张华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朱红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朱红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朱红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黄山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黄山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刘林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刘林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 sz="18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Rectangle 22"/>
                <p:cNvSpPr>
                  <a:spLocks noChangeArrowheads="1"/>
                </p:cNvSpPr>
                <p:nvPr/>
              </p:nvSpPr>
              <p:spPr bwMode="auto">
                <a:xfrm>
                  <a:off x="770" y="374"/>
                  <a:ext cx="770" cy="132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1540" y="374"/>
                <a:ext cx="770" cy="1320"/>
                <a:chOff x="1540" y="374"/>
                <a:chExt cx="770" cy="1320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3" y="374"/>
                  <a:ext cx="684" cy="1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indent="457200"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1pPr>
                  <a:lvl2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2pPr>
                  <a:lvl3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3pPr>
                  <a:lvl4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4pPr>
                  <a:lvl5pPr algn="l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李明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王方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江河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李明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王方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江河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刘平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程红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刘平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程红</a:t>
                  </a:r>
                </a:p>
                <a:p>
                  <a:pPr algn="ctr" eaLnBrk="0" hangingPunct="0"/>
                  <a:r>
                    <a:rPr lang="zh-CN" altLang="en-US" sz="18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</a:p>
                <a:p>
                  <a:pPr algn="ctr" eaLnBrk="0" hangingPunct="0"/>
                  <a:endParaRPr lang="zh-CN" altLang="en-US" sz="18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1540" y="374"/>
                  <a:ext cx="770" cy="132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-3" y="-3"/>
              <a:ext cx="2316" cy="170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103869" y="420300"/>
            <a:ext cx="102396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将上表变成一张规范化的二维表变成如下表 ：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0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7968" y="431106"/>
            <a:ext cx="102561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DeptInfo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Teacher,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的唯一候选键是{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Teacher}，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没有非主属性对候选键的部分依赖和传递函数依赖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，因此，由义4.15’可知，关系模式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DeptInfo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BCNF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数据冗余过大： 学生、教师等大量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增加操作复杂： 如增加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删除操作复杂 ：如删除学生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4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7352" y="352334"/>
            <a:ext cx="1036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4.16 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是属性集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上的一个关系模式，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的子集，并且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Z=U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。若对于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的任一具体关系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在属性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上的每一个值，就有属性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上的一组值与之对应，且这组值仅仅决定于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上的值而与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上的值无关，则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，记作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36089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016" y="383222"/>
            <a:ext cx="102972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例4.18   对于关系模式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DeptInfo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Y=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Teacher,Z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则从表4.11的具体关系中可知：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对于属性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X,Z)=(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Dname，Sname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上的一个值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(计算机系，李明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)，就有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Y=Teacher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上的一组值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{张华，朱红}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与之对应，且这组值仅仅决定于属性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Dname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上的值，而与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Z=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上的值无关，也就是说对于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X,Z)=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Dname，Sname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上的另一个值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(计算机系，王方)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，它仍然对应于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Y=Teacher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上的同一组值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{张华，朱红}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，尽管这时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的值已经从“李明”变成了“王方”。因此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多值依赖于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6599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019" y="280091"/>
            <a:ext cx="103137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多值依赖的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互补律：若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。多值依赖的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互补性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也称为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函数依赖导出多值依赖：若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传递律：若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(Z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⑷ 增广律：若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⑸ 自反律：若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⑹ 多值依赖导出函数依赖：若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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⑺ 合并律：若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⑻ 分解律：若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(Z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4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21492" y="53549"/>
                <a:ext cx="10256107" cy="6740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4.3.7  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第四范式(4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NF）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定义4.17 设关系模式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1NF，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若对于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的每一个非平凡的多值依赖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Y</m:t>
                    </m:r>
                    <m: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U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 smtClean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都含有候选键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，则称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为第四范式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4NF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例4.19 关系模式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DeptInfo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Teacher, 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不属于 4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NF。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因为它有两个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多值依赖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⑴ 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Teacher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⑵ 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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若令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Teacher, 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}，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},Y={Teacher},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Z={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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</a:p>
              <a:p>
                <a:pPr indent="576000" algn="just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由此可知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DeptName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Teacher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是非平凡多值依赖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中显然不含候选键。因此关系模式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DeptInfo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不属于4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2" y="53549"/>
                <a:ext cx="10256107" cy="6740307"/>
              </a:xfrm>
              <a:prstGeom prst="rect">
                <a:avLst/>
              </a:prstGeom>
              <a:blipFill rotWithShape="0">
                <a:blip r:embed="rId2"/>
                <a:stretch>
                  <a:fillRect l="-951" r="-3864" b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0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9730" y="357686"/>
            <a:ext cx="1036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DeptInfo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DeptTeacher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Teacher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DeptStudent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576000"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这两个关系模式都是1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的，除分别有一个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平凡的多值依赖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以外，不存在任何非平凡的多值依赖，所以，根据定义4.17可知关系模式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DeptTeacher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DeptStudent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 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673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0919" y="443514"/>
            <a:ext cx="10247870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的一种特殊情况，而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实际上又是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的一种特殊情况。但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不像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那样可由语义直接导出，而只能在关系的连接运算时才能反映出来。存在连接依赖的关系模式仍可能遇到数据冗余过多及插入、修改、删除异常等问题。如果消除属于4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的关系模式中存在的连接依赖，则可以使它们成为5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的关系模式。由于连接依赖对数据库的性能影响已不太大，因此在数据库的设计中几乎不需要考虑这种依赖的影响。</a:t>
            </a:r>
            <a:endParaRPr lang="en-US" altLang="zh-CN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1657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5060" y="346668"/>
            <a:ext cx="10181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4.3.8 关系模式规范化步骤            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规范化的基本思想是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逐步消除数据依赖中不合适的部分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，使原先模式中属性之间的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数据依赖联系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达到某种程度的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“分离”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的目的，实现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“一事一地”的模式设计原则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的最后是让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一个关系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一个概念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一个实体集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实体间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的一种联系。若多于一个概念就把它“分离”出去。因此所谓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实质上是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概念的单一化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0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1535" y="-7565"/>
            <a:ext cx="10181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的分解过程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StudentDept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Sno,Sname,DeptName,DeptHead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Reports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Cname,Grade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Sno,Sname,DeptName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)，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Departments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)，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2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1155" y="485696"/>
            <a:ext cx="10154194" cy="334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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函数依赖极为普遍地存在于现实生活中。对关系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，因一个学号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仅对应一个学生，一个学生只在一个系注册学习。因而，当学号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的值确定之后，姓名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和他所在系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的值也就被唯一地确定了。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就象自变量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的值确定之后，相应函数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的值也就唯一地确定一样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，我们说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，或者说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函数依赖于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，记作: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304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628135"/>
            <a:ext cx="8077200" cy="47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9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156" y="327103"/>
            <a:ext cx="101984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）规范化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程度过低的关系可能会存在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插入异常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删除异常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修改复杂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数据冗余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过多等问题，需要对其进行规范化，转换成较高级别的范式。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）并非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规范化程度越高的关系模式就一定越好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：分解了的关系进行一些复杂的查询操作时，就必须进行关系的连接运算，比没有分解之前显然增加了查询运算的代价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：在设计数据库模式结构时，我们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必须对实际情况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和用户需求作进一步分析，确定一个合适的模式，不能把规范化的规则绝对化。即可以根据用户需求和问题的实际情况，在规范化步骤中任何一步终止。 </a:t>
            </a:r>
          </a:p>
        </p:txBody>
      </p:sp>
    </p:spTree>
    <p:extLst>
      <p:ext uri="{BB962C8B-B14F-4D97-AF65-F5344CB8AC3E}">
        <p14:creationId xmlns:p14="http://schemas.microsoft.com/office/powerpoint/2010/main" val="39056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3297" y="676"/>
            <a:ext cx="1058562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例4.20  描述学生家庭住址的关系模式：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StudAddress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Sno,Sname,Street,City,PostCode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Street,City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PostCode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分别表示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街道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邮政编码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。其函数依赖集是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Street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PostCode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PostCode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因存在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传递函数依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赖，所以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StudAddress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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规范化理论可分解为关系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模式：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Students(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Sno，Sname，Street，PostCode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Address(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City，PostCode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消除传递函数依赖成为3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但在实际应用中，总把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PostCode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作为一个整体来考虑且便于查询。此外，邮政编码一旦确定以后是很少更改的，更新异常不是严重问题。因此，一般可以不对关系模式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StudAddress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进行分解。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1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51465" y="526792"/>
            <a:ext cx="990256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关系模式的分解特性 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.4.1 模式分解中存在的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 smtClean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4.4.2 无损连接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4.4.3 无损连接的测试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4.4.4 保持函数依赖的分解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4.4.5 分解成3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的模式集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4.4.6 关系模式设计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zh-CN" altLang="en-US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7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3868" y="417719"/>
            <a:ext cx="101325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4.4.1 模式分解中存在的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…,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U={A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}，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=1,2,…, k)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U＝U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…,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，也称为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数据库模式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，有时也称为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模式集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的过程称为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关系模式的分解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5760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数据库模式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的一个具体取值记作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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数据库实例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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。其中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中关系模式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对应的一个具体关系。</a:t>
            </a:r>
          </a:p>
          <a:p>
            <a:pPr indent="576000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实际上，关系模式的分解，不仅仅是属性集合的分解，它是对关系模式上的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函数依赖集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，以及关系模式对应的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具体关系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进行分解的体现。 </a:t>
            </a:r>
          </a:p>
        </p:txBody>
      </p:sp>
    </p:spTree>
    <p:extLst>
      <p:ext uri="{BB962C8B-B14F-4D97-AF65-F5344CB8AC3E}">
        <p14:creationId xmlns:p14="http://schemas.microsoft.com/office/powerpoint/2010/main" val="29672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58361"/>
              </p:ext>
            </p:extLst>
          </p:nvPr>
        </p:nvGraphicFramePr>
        <p:xfrm>
          <a:off x="1808209" y="3360177"/>
          <a:ext cx="3581400" cy="2832100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295400"/>
              </a:tblGrid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352414" y="2828364"/>
            <a:ext cx="2492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的一个关系</a:t>
            </a:r>
            <a:r>
              <a:rPr lang="en-US" altLang="zh-CN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7182798" y="2882599"/>
            <a:ext cx="2398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分解为三个关系 </a:t>
            </a:r>
          </a:p>
        </p:txBody>
      </p:sp>
      <p:graphicFrame>
        <p:nvGraphicFramePr>
          <p:cNvPr id="7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02222"/>
              </p:ext>
            </p:extLst>
          </p:nvPr>
        </p:nvGraphicFramePr>
        <p:xfrm>
          <a:off x="6781805" y="3380774"/>
          <a:ext cx="762000" cy="2587752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70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74329"/>
              </p:ext>
            </p:extLst>
          </p:nvPr>
        </p:nvGraphicFramePr>
        <p:xfrm>
          <a:off x="8001005" y="3394291"/>
          <a:ext cx="762000" cy="2567623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9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96231"/>
              </p:ext>
            </p:extLst>
          </p:nvPr>
        </p:nvGraphicFramePr>
        <p:xfrm>
          <a:off x="9220205" y="3405488"/>
          <a:ext cx="762000" cy="2563038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54344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95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070922" y="713912"/>
            <a:ext cx="10305535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4.21 设关系模式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R(A, B, C)，F＝{A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B，B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C}，r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的一个具体关系，如表4.12所示。下面将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作出几个不同的分解，看看会出现什么样的问题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3297" y="337403"/>
            <a:ext cx="10083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分解为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则相应关系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被分解为三个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虽然从范式的角度看，关系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但这样的分解显然是不可取的。因为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它不仅不能保持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从分解后的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无法得出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这种函数依赖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，也不能使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“恢复”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，这里所说的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“恢复”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意指无法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通过对关系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，r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，r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的连接运算操作得到与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一致的元组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甚至无法回答最简单的查询要求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58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18249"/>
              </p:ext>
            </p:extLst>
          </p:nvPr>
        </p:nvGraphicFramePr>
        <p:xfrm>
          <a:off x="4127160" y="3542269"/>
          <a:ext cx="1293340" cy="2751438"/>
        </p:xfrm>
        <a:graphic>
          <a:graphicData uri="http://schemas.openxmlformats.org/drawingml/2006/table">
            <a:tbl>
              <a:tblPr/>
              <a:tblGrid>
                <a:gridCol w="646670"/>
                <a:gridCol w="646670"/>
              </a:tblGrid>
              <a:tr h="606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47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32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32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18096"/>
              </p:ext>
            </p:extLst>
          </p:nvPr>
        </p:nvGraphicFramePr>
        <p:xfrm>
          <a:off x="6174260" y="3507259"/>
          <a:ext cx="1219200" cy="2743201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604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8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32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32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4266066" y="3038302"/>
            <a:ext cx="941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37967" y="546955"/>
                <a:ext cx="1019844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⑵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分解为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(A,B), 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(A,C) }，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对应关系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分解为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这样分解后问题虽然少了一些，但由于不保持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。由表4.12可知，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恢复，即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40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这样的分解称为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无损连接分解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7" y="546955"/>
                <a:ext cx="10198443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897" r="-658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6346118" y="3054778"/>
            <a:ext cx="941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3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60377"/>
              </p:ext>
            </p:extLst>
          </p:nvPr>
        </p:nvGraphicFramePr>
        <p:xfrm>
          <a:off x="2667000" y="2553727"/>
          <a:ext cx="1219200" cy="2819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69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54680"/>
              </p:ext>
            </p:extLst>
          </p:nvPr>
        </p:nvGraphicFramePr>
        <p:xfrm>
          <a:off x="6019800" y="2819400"/>
          <a:ext cx="1219200" cy="2590801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655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5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2885789" y="2153617"/>
            <a:ext cx="971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174259" y="2379277"/>
            <a:ext cx="971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78011" y="494440"/>
                <a:ext cx="999249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⑶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分解为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(A,C)，R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(B,C)}，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对应关系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分解为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则函数依赖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不被保持，而且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sym typeface="Symbol" panose="05050102010706020507" pitchFamily="18" charset="2"/>
                          </a:rPr>
                          <m:t>r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sym typeface="Symbol" panose="05050102010706020507" pitchFamily="18" charset="2"/>
                          </a:rPr>
                          <m:t>5</m:t>
                        </m:r>
                      </m:sub>
                    </m:sSub>
                    <m:r>
                      <a:rPr lang="en-US" altLang="zh-CN" sz="240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sym typeface="Symbol" panose="05050102010706020507" pitchFamily="18" charset="2"/>
                          </a:rPr>
                          <m:t>r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sym typeface="Symbol" panose="05050102010706020507" pitchFamily="18" charset="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011" y="494440"/>
                <a:ext cx="9992497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15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1590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22863"/>
              </p:ext>
            </p:extLst>
          </p:nvPr>
        </p:nvGraphicFramePr>
        <p:xfrm>
          <a:off x="2776153" y="2160368"/>
          <a:ext cx="1295400" cy="2819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</a:tblGrid>
              <a:tr h="622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8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8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59289"/>
              </p:ext>
            </p:extLst>
          </p:nvPr>
        </p:nvGraphicFramePr>
        <p:xfrm>
          <a:off x="5189836" y="2376617"/>
          <a:ext cx="1219200" cy="2514601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598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61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2953159" y="1749077"/>
            <a:ext cx="971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5313565" y="1960031"/>
            <a:ext cx="971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20345" y="3256"/>
                <a:ext cx="10099590" cy="1689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⑷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分解为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(A,B)，R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(B,C)}，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对应关系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分解为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这是最好的一种分解，既保持了函数依赖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F={A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B,B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C} (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这样的分解称为保持函数依赖的分解)，又可得到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45" y="3256"/>
                <a:ext cx="10099590" cy="1689052"/>
              </a:xfrm>
              <a:prstGeom prst="rect">
                <a:avLst/>
              </a:prstGeom>
              <a:blipFill rotWithShape="0">
                <a:blip r:embed="rId2"/>
                <a:stretch>
                  <a:fillRect l="-966" r="-483" b="-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1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2143" y="513916"/>
            <a:ext cx="109902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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对关系模式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，其属性集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U={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Grade}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。根据学校管理运行的实际情况，我们还知道：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一个学生只有一个学号，即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一个系有若干学生，但一个学生只属于一个系，即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一个系只有一个系主任，即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⑷ 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每个学生学习每一门课都有一个成绩，即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这样就得到关系模式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所有函数依赖组成的集合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函数依赖集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Grade}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6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37967" y="367093"/>
            <a:ext cx="10297297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从上述实例分析中我们可以看到，一个关系模式的分解除满足范式要求外，还可以有以下几种不同的评判标准：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分解具有无损连接性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；{丢失一些完整性信息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分解保持函数依赖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；{丢失无损连接性}；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分解既保持函数依赖，又具有无损连接性。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{最好的}。 分解前于分解后的等价性。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007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95632" y="379079"/>
                <a:ext cx="10239634" cy="5733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4.18  设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是一关系模式，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满足的一个函数依赖集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分解成关系模式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(U</a:t>
                </a:r>
                <a:r>
                  <a:rPr lang="en-US" altLang="zh-CN" sz="2400" baseline="-300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R</a:t>
                </a:r>
                <a:r>
                  <a:rPr lang="en-US" altLang="zh-CN" sz="2400" baseline="-300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(U</a:t>
                </a:r>
                <a:r>
                  <a:rPr lang="en-US" altLang="zh-CN" sz="2400" baseline="-300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…, 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2400" baseline="-300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)}，U＝U</a:t>
                </a:r>
                <a:r>
                  <a:rPr lang="en-US" altLang="zh-CN" sz="2400" baseline="-300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2400" baseline="-300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2400" baseline="-300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如果对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中满足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的每一个具体关系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都有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r</m:t>
                    </m:r>
                    <m: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4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r</m:t>
                    </m:r>
                    <m: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)⋈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400" b="0" i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r</m:t>
                    </m:r>
                    <m: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2400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400" b="0" i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k</m:t>
                            </m:r>
                          </m:sub>
                        </m:sSub>
                      </m:sub>
                    </m:sSub>
                    <m: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r</m:t>
                    </m:r>
                    <m:r>
                      <a:rPr lang="en-US" altLang="zh-CN" sz="2400" b="0" i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dirty="0" smtClean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称这个分解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相对于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具有无损连接性(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Lossless Join Decomposition)，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简称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为无损连接分解，即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为它自己在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2400" baseline="-300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上投影的自然连接。</a:t>
                </a:r>
                <a:endParaRPr lang="en-US" altLang="zh-CN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576000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ρ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r</m:t>
                    </m:r>
                    <m: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)⋈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400" b="0" i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CN" sz="2400" b="0" i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r</m:t>
                    </m:r>
                    <m:r>
                      <a:rPr lang="en-US" altLang="zh-CN" sz="2400" b="0" i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)⋈⋯⋈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400" b="0" i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CN" sz="2400" b="0" i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r</m:t>
                    </m:r>
                    <m:r>
                      <a:rPr lang="en-US" altLang="zh-CN" sz="2400" b="0" i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则在一般情况下，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(r)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不一定相等。</a:t>
                </a:r>
              </a:p>
              <a:p>
                <a:pPr indent="576000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对于关系模式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无损连接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条件是：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任何满足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的关系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r，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en-US" altLang="zh-CN" sz="2400" dirty="0" err="1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r＝m</a:t>
                </a:r>
                <a:r>
                  <a:rPr lang="en-US" altLang="zh-CN" sz="2400" baseline="-300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(r)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 </a:t>
                </a:r>
                <a:endPara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32" y="379079"/>
                <a:ext cx="10239634" cy="5733557"/>
              </a:xfrm>
              <a:prstGeom prst="rect">
                <a:avLst/>
              </a:prstGeom>
              <a:blipFill rotWithShape="0">
                <a:blip r:embed="rId2"/>
                <a:stretch>
                  <a:fillRect l="-953" r="-893" b="-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0499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3254" y="-4779"/>
            <a:ext cx="103714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4.4.3 无损连接的测试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由于分解不一定具有无损连接性，因此，如何测试一个模式的分解具有无损连接性是一个很重要的问题。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例4.22   设关系模式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R(A, B, C)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的一个关系为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(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表4.15)，将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R(A, B, C)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分解成两个模式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 B)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(B,C)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后，关系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相应分解为关系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表4.15)，它们是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在相应的模式属性上的投影。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990090" y="6351378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572425" y="6456101"/>
            <a:ext cx="971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160199" y="6442930"/>
            <a:ext cx="971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30425"/>
              </p:ext>
            </p:extLst>
          </p:nvPr>
        </p:nvGraphicFramePr>
        <p:xfrm>
          <a:off x="2611396" y="3770875"/>
          <a:ext cx="1752600" cy="2605217"/>
        </p:xfrm>
        <a:graphic>
          <a:graphicData uri="http://schemas.openxmlformats.org/drawingml/2006/table">
            <a:tbl>
              <a:tblPr/>
              <a:tblGrid>
                <a:gridCol w="558800"/>
                <a:gridCol w="558800"/>
                <a:gridCol w="635000"/>
              </a:tblGrid>
              <a:tr h="5731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55428"/>
              </p:ext>
            </p:extLst>
          </p:nvPr>
        </p:nvGraphicFramePr>
        <p:xfrm>
          <a:off x="5049796" y="3699103"/>
          <a:ext cx="1905000" cy="2798188"/>
        </p:xfrm>
        <a:graphic>
          <a:graphicData uri="http://schemas.openxmlformats.org/drawingml/2006/table">
            <a:tbl>
              <a:tblPr/>
              <a:tblGrid>
                <a:gridCol w="914400"/>
                <a:gridCol w="990600"/>
              </a:tblGrid>
              <a:tr h="5731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60079"/>
              </p:ext>
            </p:extLst>
          </p:nvPr>
        </p:nvGraphicFramePr>
        <p:xfrm>
          <a:off x="7640596" y="3724444"/>
          <a:ext cx="18288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4113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899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4347696" y="3260816"/>
            <a:ext cx="3324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表4.15 关系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及其投影 </a:t>
            </a:r>
            <a:endParaRPr lang="zh-CN" alt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036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61289"/>
              </p:ext>
            </p:extLst>
          </p:nvPr>
        </p:nvGraphicFramePr>
        <p:xfrm>
          <a:off x="2990335" y="2601622"/>
          <a:ext cx="6096000" cy="317881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27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62680" y="281800"/>
            <a:ext cx="101984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现在利用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的自然连接运算计算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其结果如表4.16所示，并与表4.15中关系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比较可以发现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R(A, B, C)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分解成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 B)，R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(B, C)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不是具有无损连接性的分解。 </a:t>
            </a:r>
          </a:p>
        </p:txBody>
      </p:sp>
      <p:sp>
        <p:nvSpPr>
          <p:cNvPr id="9" name="矩形 8"/>
          <p:cNvSpPr/>
          <p:nvPr/>
        </p:nvSpPr>
        <p:spPr>
          <a:xfrm>
            <a:off x="3919444" y="2086182"/>
            <a:ext cx="4068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表4.16 关系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与关系</a:t>
            </a:r>
            <a:r>
              <a:rPr lang="en-US" altLang="zh-CN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的自然连接 </a:t>
            </a:r>
          </a:p>
        </p:txBody>
      </p:sp>
    </p:spTree>
    <p:extLst>
      <p:ext uri="{BB962C8B-B14F-4D97-AF65-F5344CB8AC3E}">
        <p14:creationId xmlns:p14="http://schemas.microsoft.com/office/powerpoint/2010/main" val="5175129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8583" y="267504"/>
            <a:ext cx="101078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如果一个关系模式的分解不是无损连接分解，那么分解后的关系通过自然连接运算无法恢复到分解前的关系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模式分解具有无损连接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性在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对模式进行分解时,必须利用该模式属性间函数依赖的性质，并通过适当的方法判别其分解是否为无损连接分解，以保证最终使用的分解具有无损连接性。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算法4.2  无损连接的测试。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U={A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}，R(U)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上成立的函数依赖集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…,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U＝U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相对于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具有或不具有无损连接性的判断。 </a:t>
            </a:r>
          </a:p>
        </p:txBody>
      </p:sp>
    </p:spTree>
    <p:extLst>
      <p:ext uri="{BB962C8B-B14F-4D97-AF65-F5344CB8AC3E}">
        <p14:creationId xmlns:p14="http://schemas.microsoft.com/office/powerpoint/2010/main" val="11112374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29730" y="-58014"/>
            <a:ext cx="1041262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计算方法和步骤：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⑴构造一张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列的表格，每列对应一个属性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(j=1, 2, …, n)，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每行对应一个模式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的属性集合(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 2, …, k)。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中，那么在表格的第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行第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列处境上符号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否则填上符号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反复检查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的每一个函数依赖，并修改表格中的元素，直到表格不能修改为止。其方法如下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76000"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中的函数依赖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如果表格中有两行在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分量上相等，在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分量上不相等，那么修改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分量上的值，使这两行在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分量上也相等，具体修改分两种情况：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的分量中有一个是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那么另一个也修改成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的分量中没有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那么用下标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较小的那个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替换另一个符号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5861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21491" y="411803"/>
            <a:ext cx="10116065" cy="3936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⑶ 若修改结束后的表格中有一行是全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 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是无损连接分解，否则，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不是无损连接分解。 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定理4.12 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…,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是无损连接分解的充分必要条件是算法4.2终止且最终结果表中有一行的元素为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例4.23   设关系模式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R(A,B,C,D,E)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分解为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(A,D),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(B,E), 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(C,D,E),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(A,E)}，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其函数依赖集是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F={A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C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 DE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CE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是否为无损连接分解。 </a:t>
            </a:r>
          </a:p>
        </p:txBody>
      </p:sp>
    </p:spTree>
    <p:extLst>
      <p:ext uri="{BB962C8B-B14F-4D97-AF65-F5344CB8AC3E}">
        <p14:creationId xmlns:p14="http://schemas.microsoft.com/office/powerpoint/2010/main" val="64116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13254" y="202121"/>
            <a:ext cx="1036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定理4.12 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…,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是无损连接分解的充分必要条件是算法4.2终止且最终结果表中有一行的元素为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 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例4.23   设关系模式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R(A,B,C,D,E)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分解为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(A,D),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(B,E), 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(C,D,E),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(A,E)}，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其函数依赖集是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F={A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C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 DE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 CE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是否为无损连接分解。 </a:t>
            </a:r>
          </a:p>
        </p:txBody>
      </p:sp>
    </p:spTree>
    <p:extLst>
      <p:ext uri="{BB962C8B-B14F-4D97-AF65-F5344CB8AC3E}">
        <p14:creationId xmlns:p14="http://schemas.microsoft.com/office/powerpoint/2010/main" val="6618978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6207"/>
              </p:ext>
            </p:extLst>
          </p:nvPr>
        </p:nvGraphicFramePr>
        <p:xfrm>
          <a:off x="1709351" y="1386633"/>
          <a:ext cx="7772400" cy="4166164"/>
        </p:xfrm>
        <a:graphic>
          <a:graphicData uri="http://schemas.openxmlformats.org/drawingml/2006/table">
            <a:tbl>
              <a:tblPr/>
              <a:tblGrid>
                <a:gridCol w="1600200"/>
                <a:gridCol w="1147763"/>
                <a:gridCol w="1255712"/>
                <a:gridCol w="1255713"/>
                <a:gridCol w="1257300"/>
                <a:gridCol w="1255712"/>
              </a:tblGrid>
              <a:tr h="10023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22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A,D}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{A,B}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{B,E}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{C,D,E}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{A,E}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54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506252" y="764745"/>
            <a:ext cx="5668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解：⑴ 构造初始表，如表4.17(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 </a:t>
            </a:r>
          </a:p>
        </p:txBody>
      </p:sp>
      <p:sp>
        <p:nvSpPr>
          <p:cNvPr id="8" name="矩形 7"/>
          <p:cNvSpPr/>
          <p:nvPr/>
        </p:nvSpPr>
        <p:spPr>
          <a:xfrm>
            <a:off x="4762630" y="5622403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初始表 </a:t>
            </a:r>
          </a:p>
        </p:txBody>
      </p:sp>
    </p:spTree>
    <p:extLst>
      <p:ext uri="{BB962C8B-B14F-4D97-AF65-F5344CB8AC3E}">
        <p14:creationId xmlns:p14="http://schemas.microsoft.com/office/powerpoint/2010/main" val="7135312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0324" y="-3749"/>
            <a:ext cx="1033848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反复检查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中的函数依赖，修改表格元素： 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对以上表4.17(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进行处理，由于第1,2,5行在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分量(列)上的值为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相等)，在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分量(列)上的值不相等，所以将属性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列的第1,2,5行上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改为同一个符号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结果见表4.17(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46047"/>
              </p:ext>
            </p:extLst>
          </p:nvPr>
        </p:nvGraphicFramePr>
        <p:xfrm>
          <a:off x="2333367" y="2603161"/>
          <a:ext cx="7772400" cy="4154488"/>
        </p:xfrm>
        <a:graphic>
          <a:graphicData uri="http://schemas.openxmlformats.org/drawingml/2006/table">
            <a:tbl>
              <a:tblPr/>
              <a:tblGrid>
                <a:gridCol w="1676400"/>
                <a:gridCol w="1219200"/>
                <a:gridCol w="1219200"/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A,D}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{A,B}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{B,E}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{C,D,E}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{A,E}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52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54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8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25727" y="2049856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第①次修改结果 </a:t>
            </a:r>
          </a:p>
        </p:txBody>
      </p:sp>
    </p:spTree>
    <p:extLst>
      <p:ext uri="{BB962C8B-B14F-4D97-AF65-F5344CB8AC3E}">
        <p14:creationId xmlns:p14="http://schemas.microsoft.com/office/powerpoint/2010/main" val="285674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36319" y="364404"/>
            <a:ext cx="103719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60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所谓关系模式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StudyInfo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数据依赖过多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是指它存在多种类型的函数依赖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，比如， 既有主健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，又有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中部分属性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确定的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，还有非主键属性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确定的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DeptName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 err="1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DeptHead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7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888524" y="2514603"/>
            <a:ext cx="7239000" cy="2895600"/>
            <a:chOff x="-3" y="-3"/>
            <a:chExt cx="1986" cy="127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0" y="0"/>
              <a:ext cx="1980" cy="1264"/>
              <a:chOff x="0" y="0"/>
              <a:chExt cx="1980" cy="1264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90" cy="374"/>
                <a:chOff x="0" y="0"/>
                <a:chExt cx="490" cy="374"/>
              </a:xfrm>
            </p:grpSpPr>
            <p:sp>
              <p:nvSpPr>
                <p:cNvPr id="4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3600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分解</a:t>
                  </a:r>
                </a:p>
                <a:p>
                  <a:pPr algn="ctr" eaLnBrk="0" hangingPunct="0"/>
                  <a:endPara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490" y="0"/>
                <a:ext cx="300" cy="374"/>
                <a:chOff x="490" y="0"/>
                <a:chExt cx="300" cy="374"/>
              </a:xfrm>
            </p:grpSpPr>
            <p:sp>
              <p:nvSpPr>
                <p:cNvPr id="39" name="Rectangle 10"/>
                <p:cNvSpPr>
                  <a:spLocks noChangeArrowheads="1"/>
                </p:cNvSpPr>
                <p:nvPr/>
              </p:nvSpPr>
              <p:spPr bwMode="auto">
                <a:xfrm>
                  <a:off x="533" y="0"/>
                  <a:ext cx="21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6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Rectangle 11"/>
                <p:cNvSpPr>
                  <a:spLocks noChangeArrowheads="1"/>
                </p:cNvSpPr>
                <p:nvPr/>
              </p:nvSpPr>
              <p:spPr bwMode="auto">
                <a:xfrm>
                  <a:off x="490" y="0"/>
                  <a:ext cx="30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" name="Group 12"/>
              <p:cNvGrpSpPr>
                <a:grpSpLocks/>
              </p:cNvGrpSpPr>
              <p:nvPr/>
            </p:nvGrpSpPr>
            <p:grpSpPr bwMode="auto">
              <a:xfrm>
                <a:off x="790" y="0"/>
                <a:ext cx="304" cy="374"/>
                <a:chOff x="790" y="0"/>
                <a:chExt cx="304" cy="374"/>
              </a:xfrm>
            </p:grpSpPr>
            <p:sp>
              <p:nvSpPr>
                <p:cNvPr id="37" name="Rectangle 13"/>
                <p:cNvSpPr>
                  <a:spLocks noChangeArrowheads="1"/>
                </p:cNvSpPr>
                <p:nvPr/>
              </p:nvSpPr>
              <p:spPr bwMode="auto">
                <a:xfrm>
                  <a:off x="833" y="0"/>
                  <a:ext cx="21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6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</a:p>
                <a:p>
                  <a:pPr algn="ctr" eaLnBrk="0" hangingPunct="0"/>
                  <a:endParaRPr lang="en-US" altLang="zh-CN" sz="36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Rectangle 14"/>
                <p:cNvSpPr>
                  <a:spLocks noChangeArrowheads="1"/>
                </p:cNvSpPr>
                <p:nvPr/>
              </p:nvSpPr>
              <p:spPr bwMode="auto">
                <a:xfrm>
                  <a:off x="790" y="0"/>
                  <a:ext cx="30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1094" y="0"/>
                <a:ext cx="300" cy="374"/>
                <a:chOff x="1094" y="0"/>
                <a:chExt cx="300" cy="374"/>
              </a:xfrm>
            </p:grpSpPr>
            <p:sp>
              <p:nvSpPr>
                <p:cNvPr id="35" name="Rectangle 16"/>
                <p:cNvSpPr>
                  <a:spLocks noChangeArrowheads="1"/>
                </p:cNvSpPr>
                <p:nvPr/>
              </p:nvSpPr>
              <p:spPr bwMode="auto">
                <a:xfrm>
                  <a:off x="1137" y="0"/>
                  <a:ext cx="21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6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Rectangle 17"/>
                <p:cNvSpPr>
                  <a:spLocks noChangeArrowheads="1"/>
                </p:cNvSpPr>
                <p:nvPr/>
              </p:nvSpPr>
              <p:spPr bwMode="auto">
                <a:xfrm>
                  <a:off x="1094" y="0"/>
                  <a:ext cx="30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Group 18"/>
              <p:cNvGrpSpPr>
                <a:grpSpLocks/>
              </p:cNvGrpSpPr>
              <p:nvPr/>
            </p:nvGrpSpPr>
            <p:grpSpPr bwMode="auto">
              <a:xfrm>
                <a:off x="1394" y="0"/>
                <a:ext cx="296" cy="374"/>
                <a:chOff x="1394" y="0"/>
                <a:chExt cx="296" cy="374"/>
              </a:xfrm>
            </p:grpSpPr>
            <p:sp>
              <p:nvSpPr>
                <p:cNvPr id="3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37" y="0"/>
                  <a:ext cx="2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6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</a:p>
                <a:p>
                  <a:pPr algn="ctr" eaLnBrk="0" hangingPunct="0"/>
                  <a:endParaRPr lang="en-US" altLang="zh-CN" sz="36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1394" y="0"/>
                  <a:ext cx="2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" name="Group 21"/>
              <p:cNvGrpSpPr>
                <a:grpSpLocks/>
              </p:cNvGrpSpPr>
              <p:nvPr/>
            </p:nvGrpSpPr>
            <p:grpSpPr bwMode="auto">
              <a:xfrm>
                <a:off x="1690" y="0"/>
                <a:ext cx="290" cy="374"/>
                <a:chOff x="1690" y="0"/>
                <a:chExt cx="290" cy="374"/>
              </a:xfrm>
            </p:grpSpPr>
            <p:sp>
              <p:nvSpPr>
                <p:cNvPr id="31" name="Rectangle 22"/>
                <p:cNvSpPr>
                  <a:spLocks noChangeArrowheads="1"/>
                </p:cNvSpPr>
                <p:nvPr/>
              </p:nvSpPr>
              <p:spPr bwMode="auto">
                <a:xfrm>
                  <a:off x="1733" y="0"/>
                  <a:ext cx="20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36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</a:t>
                  </a: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Rectangle 23"/>
                <p:cNvSpPr>
                  <a:spLocks noChangeArrowheads="1"/>
                </p:cNvSpPr>
                <p:nvPr/>
              </p:nvSpPr>
              <p:spPr bwMode="auto">
                <a:xfrm>
                  <a:off x="1690" y="0"/>
                  <a:ext cx="2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Group 24"/>
              <p:cNvGrpSpPr>
                <a:grpSpLocks/>
              </p:cNvGrpSpPr>
              <p:nvPr/>
            </p:nvGrpSpPr>
            <p:grpSpPr bwMode="auto">
              <a:xfrm>
                <a:off x="0" y="374"/>
                <a:ext cx="490" cy="890"/>
                <a:chOff x="0" y="374"/>
                <a:chExt cx="490" cy="890"/>
              </a:xfrm>
            </p:grpSpPr>
            <p:sp>
              <p:nvSpPr>
                <p:cNvPr id="2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404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</a:t>
                  </a:r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A,D}</a:t>
                  </a: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{A,B}</a:t>
                  </a: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{B,E}</a:t>
                  </a: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{C,D,E}</a:t>
                  </a: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{A,E}</a:t>
                  </a: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90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" name="Group 27"/>
              <p:cNvGrpSpPr>
                <a:grpSpLocks/>
              </p:cNvGrpSpPr>
              <p:nvPr/>
            </p:nvGrpSpPr>
            <p:grpSpPr bwMode="auto">
              <a:xfrm>
                <a:off x="490" y="374"/>
                <a:ext cx="300" cy="890"/>
                <a:chOff x="490" y="374"/>
                <a:chExt cx="300" cy="890"/>
              </a:xfrm>
            </p:grpSpPr>
            <p:sp>
              <p:nvSpPr>
                <p:cNvPr id="27" name="Rectangle 28"/>
                <p:cNvSpPr>
                  <a:spLocks noChangeArrowheads="1"/>
                </p:cNvSpPr>
                <p:nvPr/>
              </p:nvSpPr>
              <p:spPr bwMode="auto">
                <a:xfrm>
                  <a:off x="533" y="374"/>
                  <a:ext cx="214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31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41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Rectangle 29"/>
                <p:cNvSpPr>
                  <a:spLocks noChangeArrowheads="1"/>
                </p:cNvSpPr>
                <p:nvPr/>
              </p:nvSpPr>
              <p:spPr bwMode="auto">
                <a:xfrm>
                  <a:off x="490" y="374"/>
                  <a:ext cx="300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" name="Group 30"/>
              <p:cNvGrpSpPr>
                <a:grpSpLocks/>
              </p:cNvGrpSpPr>
              <p:nvPr/>
            </p:nvGrpSpPr>
            <p:grpSpPr bwMode="auto">
              <a:xfrm>
                <a:off x="790" y="374"/>
                <a:ext cx="304" cy="890"/>
                <a:chOff x="790" y="374"/>
                <a:chExt cx="304" cy="890"/>
              </a:xfrm>
            </p:grpSpPr>
            <p:sp>
              <p:nvSpPr>
                <p:cNvPr id="25" name="Rectangle 31"/>
                <p:cNvSpPr>
                  <a:spLocks noChangeArrowheads="1"/>
                </p:cNvSpPr>
                <p:nvPr/>
              </p:nvSpPr>
              <p:spPr bwMode="auto">
                <a:xfrm>
                  <a:off x="833" y="374"/>
                  <a:ext cx="218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12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42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52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Rectangle 32"/>
                <p:cNvSpPr>
                  <a:spLocks noChangeArrowheads="1"/>
                </p:cNvSpPr>
                <p:nvPr/>
              </p:nvSpPr>
              <p:spPr bwMode="auto">
                <a:xfrm>
                  <a:off x="790" y="374"/>
                  <a:ext cx="304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Group 33"/>
              <p:cNvGrpSpPr>
                <a:grpSpLocks/>
              </p:cNvGrpSpPr>
              <p:nvPr/>
            </p:nvGrpSpPr>
            <p:grpSpPr bwMode="auto">
              <a:xfrm>
                <a:off x="1094" y="374"/>
                <a:ext cx="300" cy="890"/>
                <a:chOff x="1094" y="374"/>
                <a:chExt cx="300" cy="890"/>
              </a:xfrm>
            </p:grpSpPr>
            <p:sp>
              <p:nvSpPr>
                <p:cNvPr id="23" name="Rectangle 34"/>
                <p:cNvSpPr>
                  <a:spLocks noChangeArrowheads="1"/>
                </p:cNvSpPr>
                <p:nvPr/>
              </p:nvSpPr>
              <p:spPr bwMode="auto">
                <a:xfrm>
                  <a:off x="1137" y="374"/>
                  <a:ext cx="214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94" y="374"/>
                  <a:ext cx="300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" name="Group 36"/>
              <p:cNvGrpSpPr>
                <a:grpSpLocks/>
              </p:cNvGrpSpPr>
              <p:nvPr/>
            </p:nvGrpSpPr>
            <p:grpSpPr bwMode="auto">
              <a:xfrm>
                <a:off x="1394" y="374"/>
                <a:ext cx="296" cy="890"/>
                <a:chOff x="1394" y="374"/>
                <a:chExt cx="296" cy="890"/>
              </a:xfrm>
            </p:grpSpPr>
            <p:sp>
              <p:nvSpPr>
                <p:cNvPr id="21" name="Rectangle 37"/>
                <p:cNvSpPr>
                  <a:spLocks noChangeArrowheads="1"/>
                </p:cNvSpPr>
                <p:nvPr/>
              </p:nvSpPr>
              <p:spPr bwMode="auto">
                <a:xfrm>
                  <a:off x="1437" y="374"/>
                  <a:ext cx="210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24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34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54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Rectangle 38"/>
                <p:cNvSpPr>
                  <a:spLocks noChangeArrowheads="1"/>
                </p:cNvSpPr>
                <p:nvPr/>
              </p:nvSpPr>
              <p:spPr bwMode="auto">
                <a:xfrm>
                  <a:off x="1394" y="374"/>
                  <a:ext cx="296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" name="Group 39"/>
              <p:cNvGrpSpPr>
                <a:grpSpLocks/>
              </p:cNvGrpSpPr>
              <p:nvPr/>
            </p:nvGrpSpPr>
            <p:grpSpPr bwMode="auto">
              <a:xfrm>
                <a:off x="1690" y="374"/>
                <a:ext cx="290" cy="890"/>
                <a:chOff x="1690" y="374"/>
                <a:chExt cx="290" cy="890"/>
              </a:xfrm>
            </p:grpSpPr>
            <p:sp>
              <p:nvSpPr>
                <p:cNvPr id="19" name="Rectangle 40"/>
                <p:cNvSpPr>
                  <a:spLocks noChangeArrowheads="1"/>
                </p:cNvSpPr>
                <p:nvPr/>
              </p:nvSpPr>
              <p:spPr bwMode="auto">
                <a:xfrm>
                  <a:off x="1733" y="374"/>
                  <a:ext cx="204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15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25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41"/>
                <p:cNvSpPr>
                  <a:spLocks noChangeArrowheads="1"/>
                </p:cNvSpPr>
                <p:nvPr/>
              </p:nvSpPr>
              <p:spPr bwMode="auto">
                <a:xfrm>
                  <a:off x="1690" y="374"/>
                  <a:ext cx="290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1986" cy="127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158271" y="102112"/>
            <a:ext cx="98721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根据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考察表4.17(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由于第2,3行在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列上相等，在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列上不相等，所以将属性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列的第2,3行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改为同一个符号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结果见表4.18(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a)。 </a:t>
            </a:r>
          </a:p>
        </p:txBody>
      </p:sp>
      <p:sp>
        <p:nvSpPr>
          <p:cNvPr id="45" name="矩形 44"/>
          <p:cNvSpPr/>
          <p:nvPr/>
        </p:nvSpPr>
        <p:spPr>
          <a:xfrm>
            <a:off x="4448654" y="1789472"/>
            <a:ext cx="2339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第②次修改结果</a:t>
            </a:r>
          </a:p>
        </p:txBody>
      </p:sp>
    </p:spTree>
    <p:extLst>
      <p:ext uri="{BB962C8B-B14F-4D97-AF65-F5344CB8AC3E}">
        <p14:creationId xmlns:p14="http://schemas.microsoft.com/office/powerpoint/2010/main" val="39315490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32447" y="2349843"/>
            <a:ext cx="2408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第③次修改结果 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416963" y="2920313"/>
            <a:ext cx="7239000" cy="3429000"/>
            <a:chOff x="-3" y="-3"/>
            <a:chExt cx="1986" cy="127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0"/>
              <a:ext cx="1980" cy="1264"/>
              <a:chOff x="0" y="0"/>
              <a:chExt cx="1980" cy="1264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490" cy="374"/>
                <a:chOff x="0" y="0"/>
                <a:chExt cx="490" cy="374"/>
              </a:xfrm>
            </p:grpSpPr>
            <p:sp>
              <p:nvSpPr>
                <p:cNvPr id="4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2400" dirty="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分解</a:t>
                  </a:r>
                </a:p>
                <a:p>
                  <a:pPr algn="ctr" eaLnBrk="0" hangingPunct="0"/>
                  <a:endPara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490" y="0"/>
                <a:ext cx="300" cy="374"/>
                <a:chOff x="490" y="0"/>
                <a:chExt cx="300" cy="374"/>
              </a:xfrm>
            </p:grpSpPr>
            <p:sp>
              <p:nvSpPr>
                <p:cNvPr id="40" name="Rectangle 11"/>
                <p:cNvSpPr>
                  <a:spLocks noChangeArrowheads="1"/>
                </p:cNvSpPr>
                <p:nvPr/>
              </p:nvSpPr>
              <p:spPr bwMode="auto">
                <a:xfrm>
                  <a:off x="533" y="0"/>
                  <a:ext cx="21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Rectangle 12"/>
                <p:cNvSpPr>
                  <a:spLocks noChangeArrowheads="1"/>
                </p:cNvSpPr>
                <p:nvPr/>
              </p:nvSpPr>
              <p:spPr bwMode="auto">
                <a:xfrm>
                  <a:off x="490" y="0"/>
                  <a:ext cx="30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790" y="0"/>
                <a:ext cx="304" cy="374"/>
                <a:chOff x="790" y="0"/>
                <a:chExt cx="304" cy="374"/>
              </a:xfrm>
            </p:grpSpPr>
            <p:sp>
              <p:nvSpPr>
                <p:cNvPr id="38" name="Rectangle 14"/>
                <p:cNvSpPr>
                  <a:spLocks noChangeArrowheads="1"/>
                </p:cNvSpPr>
                <p:nvPr/>
              </p:nvSpPr>
              <p:spPr bwMode="auto">
                <a:xfrm>
                  <a:off x="833" y="0"/>
                  <a:ext cx="21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Rectangle 15"/>
                <p:cNvSpPr>
                  <a:spLocks noChangeArrowheads="1"/>
                </p:cNvSpPr>
                <p:nvPr/>
              </p:nvSpPr>
              <p:spPr bwMode="auto">
                <a:xfrm>
                  <a:off x="790" y="0"/>
                  <a:ext cx="30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Group 16"/>
              <p:cNvGrpSpPr>
                <a:grpSpLocks/>
              </p:cNvGrpSpPr>
              <p:nvPr/>
            </p:nvGrpSpPr>
            <p:grpSpPr bwMode="auto">
              <a:xfrm>
                <a:off x="1094" y="0"/>
                <a:ext cx="300" cy="374"/>
                <a:chOff x="1094" y="0"/>
                <a:chExt cx="300" cy="374"/>
              </a:xfrm>
            </p:grpSpPr>
            <p:sp>
              <p:nvSpPr>
                <p:cNvPr id="36" name="Rectangle 17"/>
                <p:cNvSpPr>
                  <a:spLocks noChangeArrowheads="1"/>
                </p:cNvSpPr>
                <p:nvPr/>
              </p:nvSpPr>
              <p:spPr bwMode="auto">
                <a:xfrm>
                  <a:off x="1137" y="0"/>
                  <a:ext cx="21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Rectangle 18"/>
                <p:cNvSpPr>
                  <a:spLocks noChangeArrowheads="1"/>
                </p:cNvSpPr>
                <p:nvPr/>
              </p:nvSpPr>
              <p:spPr bwMode="auto">
                <a:xfrm>
                  <a:off x="1094" y="0"/>
                  <a:ext cx="30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" name="Group 19"/>
              <p:cNvGrpSpPr>
                <a:grpSpLocks/>
              </p:cNvGrpSpPr>
              <p:nvPr/>
            </p:nvGrpSpPr>
            <p:grpSpPr bwMode="auto">
              <a:xfrm>
                <a:off x="1394" y="0"/>
                <a:ext cx="296" cy="374"/>
                <a:chOff x="1394" y="0"/>
                <a:chExt cx="296" cy="374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1437" y="0"/>
                  <a:ext cx="21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Rectangle 21"/>
                <p:cNvSpPr>
                  <a:spLocks noChangeArrowheads="1"/>
                </p:cNvSpPr>
                <p:nvPr/>
              </p:nvSpPr>
              <p:spPr bwMode="auto">
                <a:xfrm>
                  <a:off x="1394" y="0"/>
                  <a:ext cx="2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Group 22"/>
              <p:cNvGrpSpPr>
                <a:grpSpLocks/>
              </p:cNvGrpSpPr>
              <p:nvPr/>
            </p:nvGrpSpPr>
            <p:grpSpPr bwMode="auto">
              <a:xfrm>
                <a:off x="1690" y="0"/>
                <a:ext cx="290" cy="374"/>
                <a:chOff x="1690" y="0"/>
                <a:chExt cx="290" cy="374"/>
              </a:xfrm>
            </p:grpSpPr>
            <p:sp>
              <p:nvSpPr>
                <p:cNvPr id="32" name="Rectangle 23"/>
                <p:cNvSpPr>
                  <a:spLocks noChangeArrowheads="1"/>
                </p:cNvSpPr>
                <p:nvPr/>
              </p:nvSpPr>
              <p:spPr bwMode="auto">
                <a:xfrm>
                  <a:off x="1733" y="0"/>
                  <a:ext cx="20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</a:t>
                  </a: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Rectangle 24"/>
                <p:cNvSpPr>
                  <a:spLocks noChangeArrowheads="1"/>
                </p:cNvSpPr>
                <p:nvPr/>
              </p:nvSpPr>
              <p:spPr bwMode="auto">
                <a:xfrm>
                  <a:off x="1690" y="0"/>
                  <a:ext cx="2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" name="Group 25"/>
              <p:cNvGrpSpPr>
                <a:grpSpLocks/>
              </p:cNvGrpSpPr>
              <p:nvPr/>
            </p:nvGrpSpPr>
            <p:grpSpPr bwMode="auto">
              <a:xfrm>
                <a:off x="0" y="374"/>
                <a:ext cx="490" cy="890"/>
                <a:chOff x="0" y="374"/>
                <a:chExt cx="490" cy="890"/>
              </a:xfrm>
            </p:grpSpPr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404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zh-CN" altLang="en-US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</a:t>
                  </a:r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A,D}</a:t>
                  </a: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{A,B}</a:t>
                  </a: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{B,E}</a:t>
                  </a: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{C,D,E}</a:t>
                  </a: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{A,E}</a:t>
                  </a: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90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" name="Group 28"/>
              <p:cNvGrpSpPr>
                <a:grpSpLocks/>
              </p:cNvGrpSpPr>
              <p:nvPr/>
            </p:nvGrpSpPr>
            <p:grpSpPr bwMode="auto">
              <a:xfrm>
                <a:off x="490" y="374"/>
                <a:ext cx="300" cy="890"/>
                <a:chOff x="490" y="374"/>
                <a:chExt cx="300" cy="890"/>
              </a:xfrm>
            </p:grpSpPr>
            <p:sp>
              <p:nvSpPr>
                <p:cNvPr id="28" name="Rectangle 29"/>
                <p:cNvSpPr>
                  <a:spLocks noChangeArrowheads="1"/>
                </p:cNvSpPr>
                <p:nvPr/>
              </p:nvSpPr>
              <p:spPr bwMode="auto">
                <a:xfrm>
                  <a:off x="533" y="374"/>
                  <a:ext cx="214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31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41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90" y="374"/>
                  <a:ext cx="300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Group 31"/>
              <p:cNvGrpSpPr>
                <a:grpSpLocks/>
              </p:cNvGrpSpPr>
              <p:nvPr/>
            </p:nvGrpSpPr>
            <p:grpSpPr bwMode="auto">
              <a:xfrm>
                <a:off x="790" y="374"/>
                <a:ext cx="304" cy="890"/>
                <a:chOff x="790" y="374"/>
                <a:chExt cx="304" cy="890"/>
              </a:xfrm>
            </p:grpSpPr>
            <p:sp>
              <p:nvSpPr>
                <p:cNvPr id="26" name="Rectangle 32"/>
                <p:cNvSpPr>
                  <a:spLocks noChangeArrowheads="1"/>
                </p:cNvSpPr>
                <p:nvPr/>
              </p:nvSpPr>
              <p:spPr bwMode="auto">
                <a:xfrm>
                  <a:off x="833" y="374"/>
                  <a:ext cx="218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12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42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52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Rectangle 33"/>
                <p:cNvSpPr>
                  <a:spLocks noChangeArrowheads="1"/>
                </p:cNvSpPr>
                <p:nvPr/>
              </p:nvSpPr>
              <p:spPr bwMode="auto">
                <a:xfrm>
                  <a:off x="790" y="374"/>
                  <a:ext cx="304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" name="Group 34"/>
              <p:cNvGrpSpPr>
                <a:grpSpLocks/>
              </p:cNvGrpSpPr>
              <p:nvPr/>
            </p:nvGrpSpPr>
            <p:grpSpPr bwMode="auto">
              <a:xfrm>
                <a:off x="1094" y="374"/>
                <a:ext cx="300" cy="890"/>
                <a:chOff x="1094" y="374"/>
                <a:chExt cx="300" cy="890"/>
              </a:xfrm>
            </p:grpSpPr>
            <p:sp>
              <p:nvSpPr>
                <p:cNvPr id="24" name="Rectangle 35"/>
                <p:cNvSpPr>
                  <a:spLocks noChangeArrowheads="1"/>
                </p:cNvSpPr>
                <p:nvPr/>
              </p:nvSpPr>
              <p:spPr bwMode="auto">
                <a:xfrm>
                  <a:off x="1137" y="374"/>
                  <a:ext cx="214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13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Rectangle 36"/>
                <p:cNvSpPr>
                  <a:spLocks noChangeArrowheads="1"/>
                </p:cNvSpPr>
                <p:nvPr/>
              </p:nvSpPr>
              <p:spPr bwMode="auto">
                <a:xfrm>
                  <a:off x="1094" y="374"/>
                  <a:ext cx="300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" name="Group 37"/>
              <p:cNvGrpSpPr>
                <a:grpSpLocks/>
              </p:cNvGrpSpPr>
              <p:nvPr/>
            </p:nvGrpSpPr>
            <p:grpSpPr bwMode="auto">
              <a:xfrm>
                <a:off x="1394" y="374"/>
                <a:ext cx="296" cy="890"/>
                <a:chOff x="1394" y="374"/>
                <a:chExt cx="296" cy="890"/>
              </a:xfrm>
            </p:grpSpPr>
            <p:sp>
              <p:nvSpPr>
                <p:cNvPr id="22" name="Rectangle 38"/>
                <p:cNvSpPr>
                  <a:spLocks noChangeArrowheads="1"/>
                </p:cNvSpPr>
                <p:nvPr/>
              </p:nvSpPr>
              <p:spPr bwMode="auto">
                <a:xfrm>
                  <a:off x="1437" y="374"/>
                  <a:ext cx="210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Rectangle 39"/>
                <p:cNvSpPr>
                  <a:spLocks noChangeArrowheads="1"/>
                </p:cNvSpPr>
                <p:nvPr/>
              </p:nvSpPr>
              <p:spPr bwMode="auto">
                <a:xfrm>
                  <a:off x="1394" y="374"/>
                  <a:ext cx="296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" name="Group 40"/>
              <p:cNvGrpSpPr>
                <a:grpSpLocks/>
              </p:cNvGrpSpPr>
              <p:nvPr/>
            </p:nvGrpSpPr>
            <p:grpSpPr bwMode="auto">
              <a:xfrm>
                <a:off x="1690" y="374"/>
                <a:ext cx="290" cy="890"/>
                <a:chOff x="1690" y="374"/>
                <a:chExt cx="290" cy="890"/>
              </a:xfrm>
            </p:grpSpPr>
            <p:sp>
              <p:nvSpPr>
                <p:cNvPr id="20" name="Rectangle 41"/>
                <p:cNvSpPr>
                  <a:spLocks noChangeArrowheads="1"/>
                </p:cNvSpPr>
                <p:nvPr/>
              </p:nvSpPr>
              <p:spPr bwMode="auto">
                <a:xfrm>
                  <a:off x="1733" y="374"/>
                  <a:ext cx="204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15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25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r>
                    <a:rPr lang="en-US" altLang="zh-CN" sz="24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400" baseline="-30000">
                      <a:solidFill>
                        <a:srgbClr val="1D1D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0" hangingPunct="0"/>
                  <a:endParaRPr lang="en-US" altLang="zh-CN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42"/>
                <p:cNvSpPr>
                  <a:spLocks noChangeArrowheads="1"/>
                </p:cNvSpPr>
                <p:nvPr/>
              </p:nvSpPr>
              <p:spPr bwMode="auto">
                <a:xfrm>
                  <a:off x="1690" y="374"/>
                  <a:ext cx="290" cy="89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" name="Rectangle 43"/>
            <p:cNvSpPr>
              <a:spLocks noChangeArrowheads="1"/>
            </p:cNvSpPr>
            <p:nvPr/>
          </p:nvSpPr>
          <p:spPr bwMode="auto">
            <a:xfrm>
              <a:off x="-3" y="-3"/>
              <a:ext cx="1986" cy="127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1158271" y="353435"/>
            <a:ext cx="100571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根据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考察表4.18(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由于第1,2,3,5行在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列上的值为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相等)，在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列上的值不相等，根据算法修改原则，将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列的第1,2,3,5行上的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均改成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结果见表4.18(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404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28929" y="2169901"/>
            <a:ext cx="29241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第④次修改结果 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69309"/>
              </p:ext>
            </p:extLst>
          </p:nvPr>
        </p:nvGraphicFramePr>
        <p:xfrm>
          <a:off x="2447666" y="2732390"/>
          <a:ext cx="7543800" cy="3429000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  <a:gridCol w="1257300"/>
                <a:gridCol w="1257300"/>
                <a:gridCol w="1257300"/>
                <a:gridCol w="1257300"/>
              </a:tblGrid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A,D}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{A,B}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{B,E}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{C,D,E}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{A,E}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52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79156" y="314751"/>
            <a:ext cx="10280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根据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考察表4.18(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由于3,4,5行在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D,E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列上的值为(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即相等，而在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列上不相等，根据算法修改原则将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所在列的第3,4,5行上的元素改为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结果见表4.19(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a)。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6867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37191"/>
              </p:ext>
            </p:extLst>
          </p:nvPr>
        </p:nvGraphicFramePr>
        <p:xfrm>
          <a:off x="2272936" y="2504303"/>
          <a:ext cx="7162800" cy="2895600"/>
        </p:xfrm>
        <a:graphic>
          <a:graphicData uri="http://schemas.openxmlformats.org/drawingml/2006/table">
            <a:tbl>
              <a:tblPr/>
              <a:tblGrid>
                <a:gridCol w="1603375"/>
                <a:gridCol w="784225"/>
                <a:gridCol w="1193800"/>
                <a:gridCol w="1193800"/>
                <a:gridCol w="1193800"/>
                <a:gridCol w="1193800"/>
              </a:tblGrid>
              <a:tr h="723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1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A,D}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{A,B}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{B,E}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{C,D,E}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{A,E}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52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1D1D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1D1D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62681" y="346159"/>
            <a:ext cx="1015725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根据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考察表4.19(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根据算法修改原则，将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列的第3,4,5行的元素都改成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结果见见表4.19(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b)。 </a:t>
            </a:r>
            <a:endParaRPr lang="zh-CN" altLang="en-US" sz="2400" dirty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0320" y="1981200"/>
            <a:ext cx="240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第⑤次修改结果 </a:t>
            </a:r>
          </a:p>
        </p:txBody>
      </p:sp>
      <p:sp>
        <p:nvSpPr>
          <p:cNvPr id="10" name="矩形 9"/>
          <p:cNvSpPr/>
          <p:nvPr/>
        </p:nvSpPr>
        <p:spPr>
          <a:xfrm>
            <a:off x="1631090" y="5461341"/>
            <a:ext cx="9531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中的所有函数依赖已经检查完毕，所以第⑤次表为最后结果。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因为第3行已是全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行，因此关系模式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是无损连接分解。 </a:t>
            </a:r>
          </a:p>
        </p:txBody>
      </p:sp>
    </p:spTree>
    <p:extLst>
      <p:ext uri="{BB962C8B-B14F-4D97-AF65-F5344CB8AC3E}">
        <p14:creationId xmlns:p14="http://schemas.microsoft.com/office/powerpoint/2010/main" val="34974610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1534" y="370355"/>
            <a:ext cx="100913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定理4.13 如果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的分解为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)，R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所满足的函数依赖集合，则分解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是无损连接的充分必要条件为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成立。</a:t>
            </a:r>
          </a:p>
          <a:p>
            <a:pPr indent="5760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此定理表明，当模式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分解成两个关系模式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时，如果其公共属性能函数决定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中的其它属性，这样的分解就是无损连接的。</a:t>
            </a:r>
          </a:p>
        </p:txBody>
      </p:sp>
    </p:spTree>
    <p:extLst>
      <p:ext uri="{BB962C8B-B14F-4D97-AF65-F5344CB8AC3E}">
        <p14:creationId xmlns:p14="http://schemas.microsoft.com/office/powerpoint/2010/main" val="12246052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3870" y="101073"/>
            <a:ext cx="101572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例4.24 设关系模式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R(A,B,C)，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F＝{A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B}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(A,B)，R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(A,C)}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是无损连接的，而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＝{</a:t>
            </a:r>
            <a:r>
              <a:rPr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(A,B)，R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(B,C)}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不是无损连接。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解：⑴ 对于分解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，这里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U={ A,B,C }，U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 A,B}，U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 A,C}。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根据上述定理可证明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是无损连接的。</a:t>
            </a:r>
          </a:p>
          <a:p>
            <a:pPr indent="576000"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={A}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={B}，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中成立，故由定理4.13知，关系模式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＝{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(A,B)，R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(A,C)}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具有无损连接性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1D1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用同样的办法可证明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不是无损连接的。这里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={A,B,C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}，U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={A,B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}，U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={B,C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={B}；U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={A}，U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={C}，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baseline="-30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都不能由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导出，故由定理4.13知，关系模式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的分解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＝{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(A,B)，R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(B,C)}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不具有无损连接性。  </a:t>
            </a:r>
            <a:r>
              <a:rPr lang="zh-CN" altLang="en-US" sz="2400" dirty="0">
                <a:solidFill>
                  <a:srgbClr val="1D1D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6566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7394" y="389918"/>
            <a:ext cx="101902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⑴ 对关系模式分解的无损连接性要求是必要的，因为它保证了关系模式的任何一个具体关系能由它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自己的那些投影进行自然连接得到恢复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例4.21说明，仅要求关系模式分解具有无损连接性是不够的。如果关系模式在分解后不能保持函数依赖，丢失完整性信息。因此，保持关系模式分解前后的函数依赖集不变，即从关系模式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R(U)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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R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</a:t>
            </a:r>
            <a:r>
              <a:rPr lang="en-US" altLang="zh-CN" sz="2400" baseline="-300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…, 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i="1" baseline="-30000" dirty="0" err="1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的分解，应使函数依赖集</a:t>
            </a:r>
            <a:r>
              <a:rPr lang="en-US" altLang="zh-CN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rgbClr val="1D1D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被所有的所蕴涵，这就是保持函数依赖问题。</a:t>
            </a:r>
          </a:p>
        </p:txBody>
      </p:sp>
    </p:spTree>
    <p:extLst>
      <p:ext uri="{BB962C8B-B14F-4D97-AF65-F5344CB8AC3E}">
        <p14:creationId xmlns:p14="http://schemas.microsoft.com/office/powerpoint/2010/main" val="25163884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37968" y="531764"/>
                <a:ext cx="10214918" cy="5277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576000" algn="just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是属性集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上的函数依赖集，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上的一个子集，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上的一个投影用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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(F)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表示，定义为：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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(F)＝{X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 | (X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Y)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en-US" altLang="zh-CN" sz="2400" baseline="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XY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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定义4.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  设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关系模式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的一个分解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(U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(U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…, 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2400" baseline="-300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)}，F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满足的函数依赖集，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p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</m:sup>
                    </m:sSup>
                    <m: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nary>
                          <m:naryPr>
                            <m:chr m:val="⋃"/>
                            <m:ctrlPr>
                              <a:rPr lang="en-US" altLang="zh-CN" sz="2400" b="0" i="1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400" b="0" i="0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</m:t>
                            </m:r>
                            <m:r>
                              <a:rPr lang="en-US" altLang="zh-CN" sz="2400" b="0" i="0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k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1D1D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b="0" i="0" smtClean="0">
                                    <a:solidFill>
                                      <a:srgbClr val="1D1D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1D1DFF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1D1DFF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1D1DFF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400" b="0" i="0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F</m:t>
                            </m:r>
                            <m:r>
                              <a:rPr lang="en-US" altLang="zh-CN" sz="2400" b="0" i="0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称分解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保持函数集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简称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保持函数依赖。 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576000" algn="just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由定义可知，检验一个分解是否保持函数依赖，就是检验函数依赖集                  是否覆盖函数依赖集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即对于任意一个函数依赖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是否由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Armstong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公理导出，而由定理4.3可知，即是要检验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𝑌</m:t>
                    </m:r>
                    <m:r>
                      <a:rPr lang="en-US" altLang="zh-CN" sz="2400" b="0" i="1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576000" algn="just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以上分析可得检验一个分解是否保持函数依赖的算法。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8" y="531764"/>
                <a:ext cx="10214918" cy="5277214"/>
              </a:xfrm>
              <a:prstGeom prst="rect">
                <a:avLst/>
              </a:prstGeom>
              <a:blipFill rotWithShape="0">
                <a:blip r:embed="rId2"/>
                <a:stretch>
                  <a:fillRect l="-895" r="-955" b="-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3472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07347" y="215098"/>
                <a:ext cx="10234569" cy="5263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算法4.3   函数依赖测试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输入：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R(U,F)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(U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(U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…, 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2400" baseline="-300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)}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是否保持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的判断结果。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算法步骤：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⑴ 令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altLang="zh-CN" sz="240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k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400" i="0" smtClean="0">
                                <a:solidFill>
                                  <a:srgbClr val="1D1D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1D1D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1D1D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1D1D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F=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</a:t>
                </a:r>
                <a:r>
                  <a:rPr lang="en-US" altLang="zh-CN" sz="2400" dirty="0" err="1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G，Result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=True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⑵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中的第一个函数依赖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Y，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</m:t>
                        </m:r>
                      </m:sub>
                      <m:sup>
                        <m:r>
                          <a:rPr lang="en-US" altLang="zh-CN" sz="2400" i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F=F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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{X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Y}；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⑶ </a:t>
                </a: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Y</m:t>
                    </m:r>
                    <m:r>
                      <a:rPr lang="en-US" altLang="zh-CN" sz="2400" b="0" i="0" smtClean="0">
                        <a:solidFill>
                          <a:srgbClr val="1D1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  <m:sup>
                        <m:r>
                          <a:rPr lang="en-US" altLang="zh-CN" sz="2400" b="0" i="0" smtClean="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则令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Result=False，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转⑷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否则，若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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转⑵，否则，转⑷；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⑷ 若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Result=True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保持函数依赖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否则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不保持函数依赖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F。 </a:t>
                </a:r>
                <a:endPara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47" y="215098"/>
                <a:ext cx="10234569" cy="5263877"/>
              </a:xfrm>
              <a:prstGeom prst="rect">
                <a:avLst/>
              </a:prstGeom>
              <a:blipFill rotWithShape="0"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5176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77494" y="230660"/>
                <a:ext cx="10537857" cy="6197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4.25 设有关系模式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R(A,B,C,D)，F={A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B, B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C,C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D,D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A}，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的一个分解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(A,B), 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(B,C), R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(C,D)}。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是否保持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F。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解：由函数依赖集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和分解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可知：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en-US" altLang="zh-CN" sz="2400" baseline="-300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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{A,B}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(F)={A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B, B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A}，F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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{B,C}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(F)={B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C, C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B}，F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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{C,D}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(F)</a:t>
                </a:r>
                <a:r>
                  <a:rPr lang="en-US" altLang="zh-CN" sz="2400" baseline="-300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={C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D, D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C}，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根据算法：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⑴ 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G={A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B, B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A,B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C, C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B,C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D,D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C},F=F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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G={D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A},Result=True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⑵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对于函数依赖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即令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X={D},Y={A}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Y，F=F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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{D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A}=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,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由算法4.2计算得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1D1D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A,B,C,D}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⑶ 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 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Y={A}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       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={ A,B,C,D}，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转⑷</a:t>
                </a:r>
              </a:p>
              <a:p>
                <a:pPr algn="just">
                  <a:lnSpc>
                    <a:spcPct val="150000"/>
                  </a:lnSpc>
                  <a:buFontTx/>
                  <a:buNone/>
                </a:pP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⑷ 若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Result=True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保持函数依赖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F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，否则不</a:t>
                </a:r>
                <a:r>
                  <a:rPr lang="zh-CN" altLang="en-US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保持函数依赖</a:t>
                </a:r>
                <a:r>
                  <a:rPr lang="en-US" altLang="zh-CN" sz="2400" dirty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en-US" altLang="zh-CN" sz="2400" dirty="0" smtClean="0">
                    <a:solidFill>
                      <a:srgbClr val="1D1D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400" dirty="0">
                  <a:solidFill>
                    <a:srgbClr val="1D1D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94" y="230660"/>
                <a:ext cx="10537857" cy="6197594"/>
              </a:xfrm>
              <a:prstGeom prst="rect">
                <a:avLst/>
              </a:prstGeom>
              <a:blipFill rotWithShape="0">
                <a:blip r:embed="rId2"/>
                <a:stretch>
                  <a:fillRect l="-926" r="-984" b="-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8382</TotalTime>
  <Words>11798</Words>
  <Application>Microsoft Office PowerPoint</Application>
  <PresentationFormat>宽屏</PresentationFormat>
  <Paragraphs>1144</Paragraphs>
  <Slides>106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7" baseType="lpstr"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106</cp:revision>
  <dcterms:created xsi:type="dcterms:W3CDTF">2018-11-27T12:30:29Z</dcterms:created>
  <dcterms:modified xsi:type="dcterms:W3CDTF">2018-12-19T11:18:09Z</dcterms:modified>
</cp:coreProperties>
</file>