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61"/>
  </p:notesMasterIdLst>
  <p:handoutMasterIdLst>
    <p:handoutMasterId r:id="rId162"/>
  </p:handoutMasterIdLst>
  <p:sldIdLst>
    <p:sldId id="41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95" r:id="rId88"/>
    <p:sldId id="396" r:id="rId89"/>
    <p:sldId id="397" r:id="rId90"/>
    <p:sldId id="398" r:id="rId91"/>
    <p:sldId id="399" r:id="rId92"/>
    <p:sldId id="400" r:id="rId93"/>
    <p:sldId id="401" r:id="rId94"/>
    <p:sldId id="402" r:id="rId95"/>
    <p:sldId id="403" r:id="rId96"/>
    <p:sldId id="404" r:id="rId97"/>
    <p:sldId id="405" r:id="rId98"/>
    <p:sldId id="406" r:id="rId99"/>
    <p:sldId id="407" r:id="rId100"/>
    <p:sldId id="408" r:id="rId101"/>
    <p:sldId id="409" r:id="rId102"/>
    <p:sldId id="410" r:id="rId103"/>
    <p:sldId id="411" r:id="rId104"/>
    <p:sldId id="412" r:id="rId105"/>
    <p:sldId id="413" r:id="rId106"/>
    <p:sldId id="341" r:id="rId107"/>
    <p:sldId id="342" r:id="rId108"/>
    <p:sldId id="343" r:id="rId109"/>
    <p:sldId id="344" r:id="rId110"/>
    <p:sldId id="345" r:id="rId111"/>
    <p:sldId id="346" r:id="rId112"/>
    <p:sldId id="347" r:id="rId113"/>
    <p:sldId id="348" r:id="rId114"/>
    <p:sldId id="349" r:id="rId115"/>
    <p:sldId id="350" r:id="rId116"/>
    <p:sldId id="351" r:id="rId117"/>
    <p:sldId id="352" r:id="rId118"/>
    <p:sldId id="353" r:id="rId119"/>
    <p:sldId id="354" r:id="rId120"/>
    <p:sldId id="355" r:id="rId121"/>
    <p:sldId id="356" r:id="rId122"/>
    <p:sldId id="357" r:id="rId123"/>
    <p:sldId id="358" r:id="rId124"/>
    <p:sldId id="359" r:id="rId125"/>
    <p:sldId id="360" r:id="rId126"/>
    <p:sldId id="361" r:id="rId127"/>
    <p:sldId id="362" r:id="rId128"/>
    <p:sldId id="363" r:id="rId129"/>
    <p:sldId id="364" r:id="rId130"/>
    <p:sldId id="365" r:id="rId131"/>
    <p:sldId id="366" r:id="rId132"/>
    <p:sldId id="367" r:id="rId133"/>
    <p:sldId id="368" r:id="rId134"/>
    <p:sldId id="369" r:id="rId135"/>
    <p:sldId id="370" r:id="rId136"/>
    <p:sldId id="371" r:id="rId137"/>
    <p:sldId id="372" r:id="rId138"/>
    <p:sldId id="373" r:id="rId139"/>
    <p:sldId id="374" r:id="rId140"/>
    <p:sldId id="375" r:id="rId141"/>
    <p:sldId id="376" r:id="rId142"/>
    <p:sldId id="377" r:id="rId143"/>
    <p:sldId id="378" r:id="rId144"/>
    <p:sldId id="379" r:id="rId145"/>
    <p:sldId id="380" r:id="rId146"/>
    <p:sldId id="381" r:id="rId147"/>
    <p:sldId id="382" r:id="rId148"/>
    <p:sldId id="383" r:id="rId149"/>
    <p:sldId id="384" r:id="rId150"/>
    <p:sldId id="385" r:id="rId151"/>
    <p:sldId id="386" r:id="rId152"/>
    <p:sldId id="387" r:id="rId153"/>
    <p:sldId id="388" r:id="rId154"/>
    <p:sldId id="389" r:id="rId155"/>
    <p:sldId id="390" r:id="rId156"/>
    <p:sldId id="391" r:id="rId157"/>
    <p:sldId id="392" r:id="rId158"/>
    <p:sldId id="393" r:id="rId159"/>
    <p:sldId id="394" r:id="rId16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66FF66"/>
    <a:srgbClr val="0000CC"/>
    <a:srgbClr val="0000FF"/>
    <a:srgbClr val="FFFF66"/>
    <a:srgbClr val="000099"/>
    <a:srgbClr val="00FF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29" autoAdjust="0"/>
    <p:restoredTop sz="88929" autoAdjust="0"/>
  </p:normalViewPr>
  <p:slideViewPr>
    <p:cSldViewPr>
      <p:cViewPr varScale="1">
        <p:scale>
          <a:sx n="67" d="100"/>
          <a:sy n="67" d="100"/>
        </p:scale>
        <p:origin x="552"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2</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3869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7AC52-D1C3-48EC-A81E-8D01F3F62898}" type="slidenum">
              <a:rPr lang="en-US" altLang="zh-CN"/>
              <a:pPr/>
              <a:t>29</a:t>
            </a:fld>
            <a:endParaRPr lang="en-US" altLang="zh-CN"/>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43580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134</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9709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135</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811229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136</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05969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137</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43112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138</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40185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139</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4288050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140</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17710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141</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42622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142</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84604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143</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579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30</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424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144</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459320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145</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649090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147</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69248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148</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645351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149</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708399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150</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516928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151</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70836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152</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5908145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153</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05834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154</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6250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F7DA4-D68C-44C0-B9F1-6162F9407AA6}" type="slidenum">
              <a:rPr lang="en-US" altLang="zh-CN"/>
              <a:pPr/>
              <a:t>31</a:t>
            </a:fld>
            <a:endParaRPr lang="en-US" altLang="zh-CN"/>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75902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155</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543041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157</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86407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158</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043263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159</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904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AF7FD-C945-4753-AA9D-9B87B52C7BBC}" type="slidenum">
              <a:rPr lang="en-US" altLang="zh-CN"/>
              <a:pPr/>
              <a:t>32</a:t>
            </a:fld>
            <a:endParaRPr lang="en-US" altLang="zh-CN"/>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04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DC91F-70ED-458E-BAB9-C671610F7BC9}" type="slidenum">
              <a:rPr lang="en-US" altLang="zh-CN"/>
              <a:pPr/>
              <a:t>33</a:t>
            </a:fld>
            <a:endParaRPr lang="en-US" altLang="zh-CN"/>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55235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3B0F84-253F-4FCC-AE2D-F6BD9E9F1B3F}" type="slidenum">
              <a:rPr lang="en-US" altLang="zh-CN"/>
              <a:pPr/>
              <a:t>34</a:t>
            </a:fld>
            <a:endParaRPr lang="en-US" altLang="zh-CN"/>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697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A80B3-C0A5-413B-893E-AEC8AE2A60F3}" type="slidenum">
              <a:rPr lang="en-US" altLang="zh-CN"/>
              <a:pPr/>
              <a:t>36</a:t>
            </a:fld>
            <a:endParaRPr lang="en-US" altLang="zh-CN"/>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6987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1E3C24-B2DE-474F-9D4E-5031B58F49A3}" type="slidenum">
              <a:rPr lang="en-US" altLang="zh-CN"/>
              <a:pPr/>
              <a:t>37</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270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38</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80501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39</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647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a:t>
            </a:fld>
            <a:endParaRPr lang="en-US" altLang="zh-CN"/>
          </a:p>
        </p:txBody>
      </p:sp>
    </p:spTree>
    <p:extLst>
      <p:ext uri="{BB962C8B-B14F-4D97-AF65-F5344CB8AC3E}">
        <p14:creationId xmlns:p14="http://schemas.microsoft.com/office/powerpoint/2010/main" val="1572149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53AC-7D3C-4E63-ABF1-831CDADCC2CA}" type="slidenum">
              <a:rPr lang="en-US" altLang="zh-CN"/>
              <a:pPr/>
              <a:t>40</a:t>
            </a:fld>
            <a:endParaRPr lang="en-US" altLang="zh-CN"/>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4900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51235-BE85-4B90-B8D9-72D2F36701A4}" type="slidenum">
              <a:rPr lang="en-US" altLang="zh-CN"/>
              <a:pPr/>
              <a:t>41</a:t>
            </a:fld>
            <a:endParaRPr lang="en-US" altLang="zh-CN"/>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1174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8F961-5313-4AFB-B385-855AF8B683DC}" type="slidenum">
              <a:rPr lang="en-US" altLang="zh-CN"/>
              <a:pPr/>
              <a:t>42</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2701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77C8D-EFA3-4FC1-901C-C373B1E4C9E5}" type="slidenum">
              <a:rPr lang="en-US" altLang="zh-CN"/>
              <a:pPr/>
              <a:t>43</a:t>
            </a:fld>
            <a:endParaRPr lang="en-US" altLang="zh-CN"/>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049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16872-0AE9-4F3F-AD21-1B5FC4BDA1AA}" type="slidenum">
              <a:rPr lang="en-US" altLang="zh-CN"/>
              <a:pPr/>
              <a:t>44</a:t>
            </a:fld>
            <a:endParaRPr lang="en-US" altLang="zh-CN"/>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89938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1D802A-9949-43DE-A3F8-40C41E9B677D}" type="slidenum">
              <a:rPr lang="en-US" altLang="zh-CN"/>
              <a:pPr/>
              <a:t>45</a:t>
            </a:fld>
            <a:endParaRPr lang="en-US" altLang="zh-CN"/>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338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C5ADF6-5157-479A-913E-0CAFC747B65A}" type="slidenum">
              <a:rPr lang="en-US" altLang="zh-CN"/>
              <a:pPr/>
              <a:t>46</a:t>
            </a:fld>
            <a:endParaRPr lang="en-US" altLang="zh-CN"/>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0702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CB99F-07E3-4992-9D17-385D5D716B0D}" type="slidenum">
              <a:rPr lang="en-US" altLang="zh-CN"/>
              <a:pPr/>
              <a:t>47</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8878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48</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4500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E0ED5-0D77-46BF-8F16-43D6C728B48A}" type="slidenum">
              <a:rPr lang="en-US" altLang="zh-CN"/>
              <a:pPr/>
              <a:t>49</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666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19</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312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50</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2262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51</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9292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5DD5A-299F-4462-8D7C-6EE537579D72}" type="slidenum">
              <a:rPr lang="en-US" altLang="zh-CN"/>
              <a:pPr/>
              <a:t>52</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177407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7FF53-B6BC-4FB0-B8C0-889A8A60AD40}" type="slidenum">
              <a:rPr lang="en-US" altLang="zh-CN"/>
              <a:pPr/>
              <a:t>53</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126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6764D3-A62A-4B8A-9354-DC552765430B}" type="slidenum">
              <a:rPr lang="en-US" altLang="zh-CN"/>
              <a:pPr/>
              <a:t>54</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6609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77FC5-2808-4AB1-B8E5-92ACB335AB22}" type="slidenum">
              <a:rPr lang="en-US" altLang="zh-CN"/>
              <a:pPr/>
              <a:t>55</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2184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36F7C-A9A7-4153-AED7-75B3E6122C85}" type="slidenum">
              <a:rPr lang="en-US" altLang="zh-CN"/>
              <a:pPr/>
              <a:t>56</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7497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6975F-86C1-4116-A293-C394825A6893}" type="slidenum">
              <a:rPr lang="en-US" altLang="zh-CN"/>
              <a:pPr/>
              <a:t>57</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3824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85278-4DED-493A-B33A-67310273D1EE}" type="slidenum">
              <a:rPr lang="en-US" altLang="zh-CN"/>
              <a:pPr/>
              <a:t>58</a:t>
            </a:fld>
            <a:endParaRPr lang="en-US" altLang="zh-CN"/>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9284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D5A29-2F5D-41A7-AF3A-75D7D8FE468F}" type="slidenum">
              <a:rPr lang="en-US" altLang="zh-CN"/>
              <a:pPr/>
              <a:t>59</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099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4740B-8717-423A-A154-2F468A31106C}" type="slidenum">
              <a:rPr lang="en-US" altLang="zh-CN"/>
              <a:pPr/>
              <a:t>20</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1895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92731-3ABC-4926-BA92-1BAEB626A87B}" type="slidenum">
              <a:rPr lang="en-US" altLang="zh-CN"/>
              <a:pPr/>
              <a:t>60</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8697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2025CE-B141-4D8D-BF96-772BCABB2584}" type="slidenum">
              <a:rPr lang="en-US" altLang="zh-CN"/>
              <a:pPr/>
              <a:t>61</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1477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A8EAE-5D91-4B84-84CC-A90E0ADE1D9A}" type="slidenum">
              <a:rPr lang="en-US" altLang="zh-CN"/>
              <a:pPr/>
              <a:t>62</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736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9527-F50F-48E9-864F-0C8ADC158468}" type="slidenum">
              <a:rPr lang="en-US" altLang="zh-CN"/>
              <a:pPr/>
              <a:t>63</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541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85C10-0077-49D1-BD9A-717FCEBBB4EE}" type="slidenum">
              <a:rPr lang="en-US" altLang="zh-CN"/>
              <a:pPr/>
              <a:t>64</a:t>
            </a:fld>
            <a:endParaRPr lang="en-US" altLang="zh-CN"/>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29455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47C55-2FFF-454B-8B9A-6E04F90AB220}" type="slidenum">
              <a:rPr lang="en-US" altLang="zh-CN"/>
              <a:pPr/>
              <a:t>65</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31667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1E307-0AAA-4342-A048-505FBB1C239F}" type="slidenum">
              <a:rPr lang="en-US" altLang="zh-CN"/>
              <a:pPr/>
              <a:t>66</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6086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DC2940-E125-42C9-A015-95CE0A84BA77}" type="slidenum">
              <a:rPr lang="en-US" altLang="zh-CN"/>
              <a:pPr/>
              <a:t>67</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821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1E114-D161-47FC-AD88-E383143AD4D6}" type="slidenum">
              <a:rPr lang="en-US" altLang="zh-CN"/>
              <a:pPr/>
              <a:t>68</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79628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B164B-68BA-4FD1-BFFB-593EE20E3A01}" type="slidenum">
              <a:rPr lang="en-US" altLang="zh-CN"/>
              <a:pPr/>
              <a:t>69</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322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23</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98652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DA74-6949-45C3-93CC-90E5969F9DC3}" type="slidenum">
              <a:rPr lang="en-US" altLang="zh-CN"/>
              <a:pPr/>
              <a:t>70</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173236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8B8A24-F9C8-42C7-8A70-70CEE7EA191D}" type="slidenum">
              <a:rPr lang="en-US" altLang="zh-CN"/>
              <a:pPr/>
              <a:t>71</a:t>
            </a:fld>
            <a:endParaRPr lang="en-US" altLang="zh-CN"/>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74657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3F115-D9E6-4D85-B891-ACF2EDAA160E}" type="slidenum">
              <a:rPr lang="en-US" altLang="zh-CN"/>
              <a:pPr/>
              <a:t>72</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9301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27587-F175-449A-801A-8F78200B8152}" type="slidenum">
              <a:rPr lang="en-US" altLang="zh-CN"/>
              <a:pPr/>
              <a:t>73</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8157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74</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7907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80</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7810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3E107-570B-46DF-A5E5-8030F34D4458}" type="slidenum">
              <a:rPr lang="en-US" altLang="zh-CN"/>
              <a:pPr/>
              <a:t>81</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0042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82</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84807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83</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68135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84</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5153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E6C49-1489-48AC-B1B3-4F4B2EFDCA9E}" type="slidenum">
              <a:rPr lang="en-US" altLang="zh-CN"/>
              <a:pPr/>
              <a:t>24</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46193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85</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6233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86</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89048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89</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30979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90</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17413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91</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784703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92</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40666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94</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88053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95</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95689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98</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9555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ADE02-BD4D-477A-A66B-EE16B3824D0F}" type="slidenum">
              <a:rPr lang="en-US" altLang="zh-CN"/>
              <a:pPr/>
              <a:t>99</a:t>
            </a:fld>
            <a:endParaRPr lang="en-US" altLang="zh-CN"/>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71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25</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00962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100</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29537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102</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284877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103</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633564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104</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19380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41505-D7A8-4838-BF06-5F421C97A052}" type="slidenum">
              <a:rPr lang="en-US" altLang="zh-CN"/>
              <a:pPr/>
              <a:t>105</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39184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107</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3231116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108</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5064404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109</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807245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110</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69097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111</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561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F8AF1-78D2-4088-8685-D3872DBCFFE3}" type="slidenum">
              <a:rPr lang="en-US" altLang="zh-CN"/>
              <a:pPr/>
              <a:t>26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52890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112</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985959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113</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444036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116</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39751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117</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363307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118</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08972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119</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13164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120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57079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121</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35581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122</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04975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123</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2045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DC04-060A-4333-91EC-476ECF23B24D}" type="slidenum">
              <a:rPr lang="en-US" altLang="zh-CN"/>
              <a:pPr/>
              <a:t>27</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68246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61343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125</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761519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126</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66518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127</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571162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128</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969585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129</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10189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130</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19856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131</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848519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132</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024294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133</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892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9.wmf"/><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2.wmf"/></Relationships>
</file>

<file path=ppt/slides/_rels/slide6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2.wmf"/></Relationships>
</file>

<file path=ppt/slides/_rels/slide6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en-US" altLang="zh-CN" dirty="0"/>
          </a:p>
          <a:p>
            <a:pPr marL="0" indent="0">
              <a:buNone/>
            </a:pPr>
            <a:r>
              <a:rPr lang="en-US" altLang="zh-CN" dirty="0" smtClean="0"/>
              <a:t>        </a:t>
            </a:r>
            <a:r>
              <a:rPr lang="zh-CN" altLang="en-US" dirty="0" smtClean="0"/>
              <a:t>彭  勇</a:t>
            </a:r>
            <a:endParaRPr lang="en-US" altLang="zh-CN" dirty="0"/>
          </a:p>
          <a:p>
            <a:pPr marL="0" indent="0">
              <a:buNone/>
            </a:pPr>
            <a:r>
              <a:rPr lang="en-US" altLang="zh-CN" dirty="0" smtClean="0"/>
              <a:t>  13005939058</a:t>
            </a:r>
          </a:p>
          <a:p>
            <a:pPr marL="0" indent="0">
              <a:buNone/>
            </a:pPr>
            <a:r>
              <a:rPr lang="en-US" altLang="zh-CN" dirty="0" smtClean="0"/>
              <a:t>QQ</a:t>
            </a:r>
            <a:r>
              <a:rPr lang="zh-CN" altLang="en-US" dirty="0" smtClean="0"/>
              <a:t>：</a:t>
            </a:r>
            <a:r>
              <a:rPr lang="en-US" altLang="zh-CN" dirty="0" smtClean="0"/>
              <a:t>175089531</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535" y="779577"/>
            <a:ext cx="4736977" cy="6078423"/>
          </a:xfrm>
          <a:prstGeom prst="rect">
            <a:avLst/>
          </a:prstGeom>
        </p:spPr>
      </p:pic>
    </p:spTree>
    <p:extLst>
      <p:ext uri="{BB962C8B-B14F-4D97-AF65-F5344CB8AC3E}">
        <p14:creationId xmlns:p14="http://schemas.microsoft.com/office/powerpoint/2010/main" val="67623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什么是互联网？</a:t>
            </a:r>
            <a:endParaRPr lang="zh-CN" altLang="en-US" dirty="0"/>
          </a:p>
        </p:txBody>
      </p:sp>
      <p:sp>
        <p:nvSpPr>
          <p:cNvPr id="3" name="内容占位符 2"/>
          <p:cNvSpPr>
            <a:spLocks noGrp="1"/>
          </p:cNvSpPr>
          <p:nvPr>
            <p:ph idx="1"/>
          </p:nvPr>
        </p:nvSpPr>
        <p:spPr/>
        <p:txBody>
          <a:bodyPr/>
          <a:lstStyle/>
          <a:p>
            <a:r>
              <a:rPr lang="zh-CN" altLang="en-US" dirty="0" smtClean="0"/>
              <a:t>互联网是</a:t>
            </a:r>
            <a:r>
              <a:rPr lang="zh-CN" altLang="zh-CN" dirty="0" smtClean="0"/>
              <a:t>由</a:t>
            </a:r>
            <a:r>
              <a:rPr lang="zh-CN" altLang="zh-CN" dirty="0"/>
              <a:t>数量极大的各种计算机网络互连</a:t>
            </a:r>
            <a:r>
              <a:rPr lang="zh-CN" altLang="zh-CN" dirty="0" smtClean="0"/>
              <a:t>起来</a:t>
            </a:r>
            <a:r>
              <a:rPr lang="zh-CN" altLang="en-US" dirty="0" smtClean="0"/>
              <a:t>而形成的网络。</a:t>
            </a:r>
            <a:endParaRPr lang="en-US" altLang="zh-CN" dirty="0"/>
          </a:p>
          <a:p>
            <a:r>
              <a:rPr lang="zh-CN" altLang="zh-CN" dirty="0" smtClean="0"/>
              <a:t>可以</a:t>
            </a:r>
            <a:r>
              <a:rPr lang="zh-CN" altLang="zh-CN" dirty="0"/>
              <a:t>从两种不同的方面来认识</a:t>
            </a:r>
            <a:r>
              <a:rPr lang="zh-CN" altLang="zh-CN" dirty="0" smtClean="0"/>
              <a:t>互联网</a:t>
            </a:r>
            <a:r>
              <a:rPr lang="zh-CN" altLang="en-US" dirty="0" smtClean="0"/>
              <a:t>：</a:t>
            </a:r>
            <a:endParaRPr lang="en-US" altLang="zh-CN" dirty="0" smtClean="0"/>
          </a:p>
          <a:p>
            <a:pPr lvl="1"/>
            <a:r>
              <a:rPr lang="zh-CN" altLang="en-US" dirty="0" smtClean="0"/>
              <a:t>互联网</a:t>
            </a:r>
            <a:r>
              <a:rPr lang="zh-CN" altLang="zh-CN" dirty="0" smtClean="0"/>
              <a:t>应用</a:t>
            </a:r>
            <a:endParaRPr lang="en-US" altLang="zh-CN" dirty="0" smtClean="0"/>
          </a:p>
          <a:p>
            <a:pPr lvl="1"/>
            <a:r>
              <a:rPr lang="zh-CN" altLang="en-US" dirty="0" smtClean="0"/>
              <a:t>互联网</a:t>
            </a:r>
            <a:r>
              <a:rPr lang="zh-CN" altLang="zh-CN" dirty="0" smtClean="0"/>
              <a:t>工作原理</a:t>
            </a:r>
            <a:r>
              <a:rPr lang="zh-CN" altLang="en-US" dirty="0" smtClean="0"/>
              <a:t>与特点</a:t>
            </a:r>
            <a:endParaRPr lang="en-US" altLang="zh-CN" dirty="0" smtClean="0"/>
          </a:p>
        </p:txBody>
      </p:sp>
    </p:spTree>
    <p:extLst>
      <p:ext uri="{BB962C8B-B14F-4D97-AF65-F5344CB8AC3E}">
        <p14:creationId xmlns:p14="http://schemas.microsoft.com/office/powerpoint/2010/main" val="322306222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val="14712152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val="12699910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12332275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val="2553194050"/>
              </p:ext>
            </p:extLst>
          </p:nvPr>
        </p:nvGraphicFramePr>
        <p:xfrm>
          <a:off x="3946891" y="4221088"/>
          <a:ext cx="1833298" cy="1009650"/>
        </p:xfrm>
        <a:graphic>
          <a:graphicData uri="http://schemas.openxmlformats.org/presentationml/2006/ole">
            <mc:AlternateContent xmlns:mc="http://schemas.openxmlformats.org/markup-compatibility/2006">
              <mc:Choice xmlns:v="urn:schemas-microsoft-com:vml" Requires="v">
                <p:oleObj spid="_x0000_s12294" name="公式" r:id="rId4" imgW="660113" imgH="393529" progId="Equation.3">
                  <p:embed/>
                </p:oleObj>
              </mc:Choice>
              <mc:Fallback>
                <p:oleObj name="公式" r:id="rId4" imgW="660113" imgH="39352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891" y="4221088"/>
                        <a:ext cx="1833298" cy="1009650"/>
                      </a:xfrm>
                      <a:prstGeom prst="rect">
                        <a:avLst/>
                      </a:prstGeom>
                      <a:solidFill>
                        <a:srgbClr val="FFFF00"/>
                      </a:solidFill>
                      <a:ln w="9525">
                        <a:solidFill>
                          <a:schemeClr val="tx1"/>
                        </a:solidFill>
                        <a:miter lim="800000"/>
                        <a:headEnd/>
                        <a:tailEnd/>
                      </a:ln>
                    </p:spPr>
                  </p:pic>
                </p:oleObj>
              </mc:Fallback>
            </mc:AlternateContent>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val="310175754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388101924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dirty="0"/>
              <a:t>1.6.2  </a:t>
            </a:r>
            <a:r>
              <a:rPr lang="zh-CN" altLang="en-US" dirty="0"/>
              <a:t>计算机网络的非性能特征 </a:t>
            </a:r>
          </a:p>
        </p:txBody>
      </p:sp>
      <p:sp>
        <p:nvSpPr>
          <p:cNvPr id="386051" name="Rectangle 3"/>
          <p:cNvSpPr>
            <a:spLocks noGrp="1" noChangeArrowheads="1"/>
          </p:cNvSpPr>
          <p:nvPr>
            <p:ph idx="1"/>
          </p:nvPr>
        </p:nvSpPr>
        <p:spPr/>
        <p:txBody>
          <a:bodyPr/>
          <a:lstStyle/>
          <a:p>
            <a:r>
              <a:rPr lang="zh-CN" altLang="en-US" dirty="0" smtClean="0"/>
              <a:t>一些</a:t>
            </a:r>
            <a:r>
              <a:rPr lang="zh-CN" altLang="zh-CN" dirty="0" smtClean="0"/>
              <a:t>非</a:t>
            </a:r>
            <a:r>
              <a:rPr lang="zh-CN" altLang="zh-CN" dirty="0"/>
              <a:t>性能特征也很重要</a:t>
            </a:r>
            <a:r>
              <a:rPr lang="zh-CN" altLang="zh-CN" dirty="0" smtClean="0"/>
              <a:t>。</a:t>
            </a:r>
            <a:r>
              <a:rPr lang="zh-CN" altLang="en-US" dirty="0" smtClean="0"/>
              <a:t>它们</a:t>
            </a:r>
            <a:r>
              <a:rPr lang="zh-CN" altLang="zh-CN" dirty="0" smtClean="0"/>
              <a:t>与</a:t>
            </a:r>
            <a:r>
              <a:rPr lang="zh-CN" altLang="zh-CN" dirty="0"/>
              <a:t>前面介绍的性能指标有很大的</a:t>
            </a:r>
            <a:r>
              <a:rPr lang="zh-CN" altLang="zh-CN" dirty="0" smtClean="0"/>
              <a:t>关系</a:t>
            </a:r>
            <a:r>
              <a:rPr lang="zh-CN" altLang="en-US" dirty="0" smtClean="0"/>
              <a:t>。主要包括：</a:t>
            </a:r>
            <a:endParaRPr lang="en-US" altLang="zh-CN" dirty="0" smtClean="0"/>
          </a:p>
          <a:p>
            <a:pPr lvl="1"/>
            <a:r>
              <a:rPr lang="zh-CN" altLang="en-US" dirty="0" smtClean="0"/>
              <a:t>费用</a:t>
            </a:r>
            <a:endParaRPr lang="zh-CN" altLang="en-US" dirty="0"/>
          </a:p>
          <a:p>
            <a:pPr lvl="1"/>
            <a:r>
              <a:rPr lang="zh-CN" altLang="en-US" dirty="0"/>
              <a:t>质量</a:t>
            </a:r>
          </a:p>
          <a:p>
            <a:pPr lvl="1"/>
            <a:r>
              <a:rPr lang="zh-CN" altLang="en-US" dirty="0"/>
              <a:t>标准化</a:t>
            </a:r>
          </a:p>
          <a:p>
            <a:pPr lvl="1"/>
            <a:r>
              <a:rPr lang="zh-CN" altLang="en-US" dirty="0"/>
              <a:t>可靠性</a:t>
            </a:r>
          </a:p>
          <a:p>
            <a:pPr lvl="1"/>
            <a:r>
              <a:rPr lang="zh-CN" altLang="en-US" dirty="0"/>
              <a:t>可扩展性和可升级性 </a:t>
            </a:r>
          </a:p>
          <a:p>
            <a:pPr lvl="1"/>
            <a:r>
              <a:rPr lang="zh-CN" altLang="en-US" dirty="0"/>
              <a:t>易于管理和维护 </a:t>
            </a:r>
          </a:p>
        </p:txBody>
      </p:sp>
    </p:spTree>
    <p:extLst>
      <p:ext uri="{BB962C8B-B14F-4D97-AF65-F5344CB8AC3E}">
        <p14:creationId xmlns:p14="http://schemas.microsoft.com/office/powerpoint/2010/main" val="25217131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val="35252003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a:solidFill>
                  <a:srgbClr val="FF0000"/>
                </a:solidFill>
              </a:rPr>
              <a:t>分层</a:t>
            </a:r>
            <a:r>
              <a:rPr lang="zh-CN" altLang="en-US" dirty="0"/>
              <a:t>”可将庞大而复杂的问题，转化为若干较小的局部问题，而这些较小的局部问题就比较易于研究和处理。 </a:t>
            </a:r>
            <a:endParaRPr lang="en-US" altLang="zh-CN" dirty="0" smtClean="0"/>
          </a:p>
        </p:txBody>
      </p:sp>
    </p:spTree>
    <p:extLst>
      <p:ext uri="{BB962C8B-B14F-4D97-AF65-F5344CB8AC3E}">
        <p14:creationId xmlns:p14="http://schemas.microsoft.com/office/powerpoint/2010/main" val="14931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val="33026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val="19047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互联网应用</a:t>
            </a:r>
            <a:endParaRPr lang="zh-CN" altLang="en-US" dirty="0"/>
          </a:p>
        </p:txBody>
      </p:sp>
      <p:sp>
        <p:nvSpPr>
          <p:cNvPr id="3" name="内容占位符 2"/>
          <p:cNvSpPr>
            <a:spLocks noGrp="1"/>
          </p:cNvSpPr>
          <p:nvPr>
            <p:ph type="body" idx="1"/>
          </p:nvPr>
        </p:nvSpPr>
        <p:spPr>
          <a:solidFill>
            <a:srgbClr val="00FF00"/>
          </a:solidFill>
        </p:spPr>
        <p:txBody>
          <a:bodyPr anchor="ctr"/>
          <a:lstStyle/>
          <a:p>
            <a:pPr algn="ctr"/>
            <a:r>
              <a:rPr lang="zh-CN" altLang="zh-CN" dirty="0"/>
              <a:t>绝大多数</a:t>
            </a:r>
            <a:r>
              <a:rPr lang="zh-CN" altLang="zh-CN" dirty="0" smtClean="0"/>
              <a:t>人</a:t>
            </a:r>
            <a:r>
              <a:rPr lang="zh-CN" altLang="en-US" dirty="0" smtClean="0"/>
              <a:t>通过使用互联网而</a:t>
            </a:r>
            <a:r>
              <a:rPr lang="zh-CN" altLang="zh-CN" dirty="0" smtClean="0"/>
              <a:t>认识</a:t>
            </a:r>
            <a:r>
              <a:rPr lang="zh-CN" altLang="en-US" dirty="0" smtClean="0"/>
              <a:t>了</a:t>
            </a:r>
            <a:r>
              <a:rPr lang="zh-CN" altLang="zh-CN" dirty="0" smtClean="0"/>
              <a:t>互联网</a:t>
            </a:r>
            <a:r>
              <a:rPr lang="zh-CN" altLang="en-US" dirty="0" smtClean="0"/>
              <a:t>。</a:t>
            </a:r>
            <a:endParaRPr lang="en-US" altLang="zh-CN" dirty="0" smtClean="0"/>
          </a:p>
        </p:txBody>
      </p:sp>
      <p:sp>
        <p:nvSpPr>
          <p:cNvPr id="14" name="内容占位符 13"/>
          <p:cNvSpPr>
            <a:spLocks noGrp="1"/>
          </p:cNvSpPr>
          <p:nvPr>
            <p:ph sz="half" idx="2"/>
          </p:nvPr>
        </p:nvSpPr>
        <p:spPr>
          <a:xfrm>
            <a:off x="495299" y="1944542"/>
            <a:ext cx="4455513" cy="4292770"/>
          </a:xfrm>
        </p:spPr>
        <p:txBody>
          <a:bodyPr/>
          <a:lstStyle/>
          <a:p>
            <a:r>
              <a:rPr lang="zh-CN" altLang="zh-CN" dirty="0"/>
              <a:t>上网玩游戏</a:t>
            </a:r>
            <a:endParaRPr lang="en-US" altLang="zh-CN" dirty="0"/>
          </a:p>
          <a:p>
            <a:r>
              <a:rPr lang="zh-CN" altLang="zh-CN" dirty="0"/>
              <a:t>看网上视频</a:t>
            </a:r>
            <a:endParaRPr lang="en-US" altLang="zh-CN" dirty="0"/>
          </a:p>
          <a:p>
            <a:r>
              <a:rPr lang="zh-CN" altLang="zh-CN" dirty="0"/>
              <a:t>和朋友在微信上聊天</a:t>
            </a:r>
            <a:endParaRPr lang="en-US" altLang="zh-CN" dirty="0"/>
          </a:p>
          <a:p>
            <a:r>
              <a:rPr lang="zh-CN" altLang="zh-CN" dirty="0"/>
              <a:t>在互联网上搜索和查阅各种信息</a:t>
            </a:r>
            <a:endParaRPr lang="en-US" altLang="zh-CN" dirty="0"/>
          </a:p>
          <a:p>
            <a:r>
              <a:rPr lang="zh-CN" altLang="zh-CN" dirty="0"/>
              <a:t>利用互联网的电子邮件相互通信（包括传送各种照片和视频文件）</a:t>
            </a:r>
            <a:endParaRPr lang="en-US" altLang="zh-CN" dirty="0"/>
          </a:p>
          <a:p>
            <a:endParaRPr lang="zh-CN" altLang="en-US" dirty="0"/>
          </a:p>
        </p:txBody>
      </p:sp>
      <p:sp>
        <p:nvSpPr>
          <p:cNvPr id="15" name="内容占位符 14"/>
          <p:cNvSpPr>
            <a:spLocks noGrp="1"/>
          </p:cNvSpPr>
          <p:nvPr>
            <p:ph sz="quarter" idx="4"/>
          </p:nvPr>
        </p:nvSpPr>
        <p:spPr>
          <a:xfrm>
            <a:off x="5104383" y="1944542"/>
            <a:ext cx="4457129" cy="4292770"/>
          </a:xfrm>
        </p:spPr>
        <p:txBody>
          <a:bodyPr/>
          <a:lstStyle/>
          <a:p>
            <a:r>
              <a:rPr lang="zh-CN" altLang="zh-CN" dirty="0"/>
              <a:t>互联网上购买各种物品</a:t>
            </a:r>
            <a:endParaRPr lang="en-US" altLang="zh-CN" dirty="0"/>
          </a:p>
          <a:p>
            <a:r>
              <a:rPr lang="zh-CN" altLang="zh-CN" dirty="0"/>
              <a:t>在互联网上购买机票或</a:t>
            </a:r>
            <a:r>
              <a:rPr lang="zh-CN" altLang="zh-CN" dirty="0" smtClean="0"/>
              <a:t>火车票</a:t>
            </a:r>
            <a:endParaRPr lang="en-US" altLang="zh-CN" dirty="0" smtClean="0"/>
          </a:p>
          <a:p>
            <a:r>
              <a:rPr lang="zh-CN" altLang="zh-CN" dirty="0"/>
              <a:t>在互联网</a:t>
            </a:r>
            <a:r>
              <a:rPr lang="zh-CN" altLang="zh-CN" dirty="0" smtClean="0"/>
              <a:t>上</a:t>
            </a:r>
            <a:r>
              <a:rPr lang="zh-CN" altLang="en-US" dirty="0" smtClean="0"/>
              <a:t>预订酒店</a:t>
            </a:r>
            <a:endParaRPr lang="en-US" altLang="zh-CN" dirty="0"/>
          </a:p>
          <a:p>
            <a:r>
              <a:rPr lang="zh-CN" altLang="zh-CN" dirty="0"/>
              <a:t>利用互联网进行转账或买卖股票等</a:t>
            </a:r>
            <a:r>
              <a:rPr lang="zh-CN" altLang="zh-CN" dirty="0" smtClean="0"/>
              <a:t>交易</a:t>
            </a:r>
            <a:endParaRPr lang="en-US" altLang="zh-CN" dirty="0" smtClean="0"/>
          </a:p>
          <a:p>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27674005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val="1885126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val="1742696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val="2327653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val="107540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val="4122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11739572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val="3618423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val="243272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val="1617979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val="588022256"/>
              </p:ext>
            </p:extLst>
          </p:nvPr>
        </p:nvGraphicFramePr>
        <p:xfrm>
          <a:off x="3860933" y="3717057"/>
          <a:ext cx="2027634" cy="1069975"/>
        </p:xfrm>
        <a:graphic>
          <a:graphicData uri="http://schemas.openxmlformats.org/presentationml/2006/ole">
            <mc:AlternateContent xmlns:mc="http://schemas.openxmlformats.org/markup-compatibility/2006">
              <mc:Choice xmlns:v="urn:schemas-microsoft-com:vml" Requires="v">
                <p:oleObj spid="_x0000_s13318"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933" y="3717057"/>
                        <a:ext cx="2027634" cy="10699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val="206363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互联网的两个重要特点</a:t>
            </a:r>
            <a:endParaRPr lang="zh-CN" altLang="en-US" dirty="0"/>
          </a:p>
        </p:txBody>
      </p:sp>
      <p:sp>
        <p:nvSpPr>
          <p:cNvPr id="14" name="文本占位符 13"/>
          <p:cNvSpPr>
            <a:spLocks noGrp="1"/>
          </p:cNvSpPr>
          <p:nvPr>
            <p:ph type="body" idx="1"/>
          </p:nvPr>
        </p:nvSpPr>
        <p:spPr>
          <a:xfrm>
            <a:off x="495299" y="1207874"/>
            <a:ext cx="9066213" cy="1068998"/>
          </a:xfrm>
        </p:spPr>
        <p:txBody>
          <a:bodyPr/>
          <a:lstStyle/>
          <a:p>
            <a:pPr>
              <a:lnSpc>
                <a:spcPct val="110000"/>
              </a:lnSpc>
              <a:spcBef>
                <a:spcPts val="600"/>
              </a:spcBef>
            </a:pPr>
            <a:r>
              <a:rPr lang="zh-CN" altLang="zh-CN" dirty="0"/>
              <a:t>互联网之所以能够向用户提供许多服务，是因为互联网具有</a:t>
            </a:r>
            <a:r>
              <a:rPr lang="zh-CN" altLang="zh-CN" dirty="0">
                <a:solidFill>
                  <a:srgbClr val="FF0000"/>
                </a:solidFill>
              </a:rPr>
              <a:t>两个重要基本特点</a:t>
            </a:r>
            <a:r>
              <a:rPr lang="zh-CN" altLang="en-US" dirty="0" smtClean="0">
                <a:solidFill>
                  <a:srgbClr val="FF0000"/>
                </a:solidFill>
              </a:rPr>
              <a:t>：</a:t>
            </a:r>
            <a:endParaRPr lang="en-US" altLang="zh-CN" dirty="0">
              <a:solidFill>
                <a:srgbClr val="FF0000"/>
              </a:solidFill>
            </a:endParaRPr>
          </a:p>
        </p:txBody>
      </p:sp>
      <p:sp>
        <p:nvSpPr>
          <p:cNvPr id="4" name="文本占位符 3"/>
          <p:cNvSpPr>
            <a:spLocks noGrp="1"/>
          </p:cNvSpPr>
          <p:nvPr>
            <p:ph sz="half" idx="2"/>
          </p:nvPr>
        </p:nvSpPr>
        <p:spPr>
          <a:xfrm>
            <a:off x="495299" y="2276872"/>
            <a:ext cx="4455513" cy="3888432"/>
          </a:xfrm>
          <a:ln w="12700">
            <a:solidFill>
              <a:schemeClr val="tx1"/>
            </a:solidFill>
          </a:ln>
        </p:spPr>
        <p:txBody>
          <a:bodyPr/>
          <a:lstStyle/>
          <a:p>
            <a:pPr>
              <a:lnSpc>
                <a:spcPct val="100000"/>
              </a:lnSpc>
            </a:pPr>
            <a:r>
              <a:rPr lang="zh-CN" altLang="zh-CN" dirty="0" smtClean="0">
                <a:solidFill>
                  <a:srgbClr val="0000CC"/>
                </a:solidFill>
              </a:rPr>
              <a:t>连通性</a:t>
            </a:r>
            <a:r>
              <a:rPr lang="en-US" altLang="zh-CN" dirty="0" smtClean="0">
                <a:solidFill>
                  <a:srgbClr val="0000CC"/>
                </a:solidFill>
              </a:rPr>
              <a:t> (</a:t>
            </a:r>
            <a:r>
              <a:rPr lang="en-US" altLang="zh-CN" dirty="0">
                <a:solidFill>
                  <a:srgbClr val="0000CC"/>
                </a:solidFill>
              </a:rPr>
              <a:t>connectivity</a:t>
            </a:r>
            <a:r>
              <a:rPr lang="en-US" altLang="zh-CN" dirty="0" smtClean="0">
                <a:solidFill>
                  <a:srgbClr val="0000CC"/>
                </a:solidFill>
              </a:rPr>
              <a:t>)</a:t>
            </a:r>
          </a:p>
          <a:p>
            <a:pPr lvl="1">
              <a:lnSpc>
                <a:spcPct val="100000"/>
              </a:lnSpc>
            </a:pPr>
            <a:r>
              <a:rPr lang="zh-CN" altLang="en-US" dirty="0" smtClean="0"/>
              <a:t>使</a:t>
            </a:r>
            <a:r>
              <a:rPr lang="zh-CN" altLang="en-US" dirty="0"/>
              <a:t>上网用户之间都可以交换</a:t>
            </a:r>
            <a:r>
              <a:rPr lang="zh-CN" altLang="en-US" dirty="0" smtClean="0"/>
              <a:t>信息</a:t>
            </a:r>
            <a:r>
              <a:rPr lang="zh-CN" altLang="zh-CN" dirty="0"/>
              <a:t>（数据，以及各种音频视频） </a:t>
            </a:r>
            <a:r>
              <a:rPr lang="zh-CN" altLang="en-US" dirty="0" smtClean="0"/>
              <a:t>，</a:t>
            </a:r>
            <a:r>
              <a:rPr lang="zh-CN" altLang="en-US" dirty="0"/>
              <a:t>好像这些用户的计算机都可以彼此直接连通一样</a:t>
            </a:r>
            <a:r>
              <a:rPr lang="zh-CN" altLang="en-US" dirty="0" smtClean="0"/>
              <a:t>。</a:t>
            </a:r>
            <a:endParaRPr lang="en-US" altLang="zh-CN" dirty="0" smtClean="0"/>
          </a:p>
          <a:p>
            <a:pPr lvl="1">
              <a:lnSpc>
                <a:spcPct val="100000"/>
              </a:lnSpc>
            </a:pPr>
            <a:r>
              <a:rPr lang="zh-CN" altLang="zh-CN" dirty="0" smtClean="0">
                <a:solidFill>
                  <a:srgbClr val="FF0000"/>
                </a:solidFill>
              </a:rPr>
              <a:t>注意</a:t>
            </a:r>
            <a:r>
              <a:rPr lang="zh-CN" altLang="zh-CN" dirty="0">
                <a:solidFill>
                  <a:srgbClr val="FF0000"/>
                </a:solidFill>
              </a:rPr>
              <a:t>，</a:t>
            </a:r>
            <a:r>
              <a:rPr lang="zh-CN" altLang="zh-CN" dirty="0"/>
              <a:t>互联网具有虚拟的</a:t>
            </a:r>
            <a:r>
              <a:rPr lang="zh-CN" altLang="zh-CN" dirty="0" smtClean="0"/>
              <a:t>特点</a:t>
            </a:r>
            <a:r>
              <a:rPr lang="zh-CN" altLang="en-US" dirty="0" smtClean="0"/>
              <a:t>，</a:t>
            </a:r>
            <a:r>
              <a:rPr lang="zh-CN" altLang="zh-CN" dirty="0" smtClean="0"/>
              <a:t>无法</a:t>
            </a:r>
            <a:r>
              <a:rPr lang="zh-CN" altLang="zh-CN" dirty="0"/>
              <a:t>准确知道对方是</a:t>
            </a:r>
            <a:r>
              <a:rPr lang="zh-CN" altLang="zh-CN" dirty="0" smtClean="0"/>
              <a:t>谁，</a:t>
            </a:r>
            <a:r>
              <a:rPr lang="zh-CN" altLang="zh-CN" dirty="0"/>
              <a:t>也无法</a:t>
            </a:r>
            <a:r>
              <a:rPr lang="zh-CN" altLang="zh-CN" dirty="0" smtClean="0"/>
              <a:t>知道</a:t>
            </a:r>
            <a:r>
              <a:rPr lang="zh-CN" altLang="en-US" dirty="0" smtClean="0"/>
              <a:t>对方</a:t>
            </a:r>
            <a:r>
              <a:rPr lang="zh-CN" altLang="zh-CN" dirty="0" smtClean="0"/>
              <a:t>的</a:t>
            </a:r>
            <a:r>
              <a:rPr lang="zh-CN" altLang="en-US" dirty="0" smtClean="0"/>
              <a:t>位置。</a:t>
            </a:r>
            <a:endParaRPr lang="en-US" altLang="zh-CN" dirty="0">
              <a:solidFill>
                <a:srgbClr val="FF0000"/>
              </a:solidFill>
            </a:endParaRPr>
          </a:p>
        </p:txBody>
      </p:sp>
      <p:sp>
        <p:nvSpPr>
          <p:cNvPr id="15" name="内容占位符 14"/>
          <p:cNvSpPr>
            <a:spLocks noGrp="1"/>
          </p:cNvSpPr>
          <p:nvPr>
            <p:ph sz="quarter" idx="4"/>
          </p:nvPr>
        </p:nvSpPr>
        <p:spPr>
          <a:xfrm>
            <a:off x="5104383" y="2276872"/>
            <a:ext cx="4457129" cy="3888432"/>
          </a:xfrm>
          <a:ln w="12700">
            <a:solidFill>
              <a:schemeClr val="tx1"/>
            </a:solidFill>
          </a:ln>
        </p:spPr>
        <p:txBody>
          <a:bodyPr/>
          <a:lstStyle/>
          <a:p>
            <a:pPr>
              <a:lnSpc>
                <a:spcPct val="100000"/>
              </a:lnSpc>
            </a:pPr>
            <a:r>
              <a:rPr lang="zh-CN" altLang="zh-CN" dirty="0" smtClean="0">
                <a:solidFill>
                  <a:srgbClr val="0000CC"/>
                </a:solidFill>
              </a:rPr>
              <a:t>共享</a:t>
            </a:r>
            <a:r>
              <a:rPr lang="en-US" altLang="zh-CN" dirty="0" smtClean="0">
                <a:solidFill>
                  <a:srgbClr val="0000CC"/>
                </a:solidFill>
              </a:rPr>
              <a:t> (Sharing)</a:t>
            </a:r>
          </a:p>
          <a:p>
            <a:pPr lvl="1">
              <a:lnSpc>
                <a:spcPct val="100000"/>
              </a:lnSpc>
            </a:pPr>
            <a:r>
              <a:rPr lang="zh-CN" altLang="zh-CN" dirty="0"/>
              <a:t>指资源共享</a:t>
            </a:r>
            <a:r>
              <a:rPr lang="zh-CN" altLang="zh-CN" dirty="0" smtClean="0"/>
              <a:t>。</a:t>
            </a:r>
            <a:endParaRPr lang="en-US" altLang="zh-CN" dirty="0" smtClean="0"/>
          </a:p>
          <a:p>
            <a:pPr lvl="1">
              <a:lnSpc>
                <a:spcPct val="100000"/>
              </a:lnSpc>
            </a:pPr>
            <a:r>
              <a:rPr lang="zh-CN" altLang="zh-CN" dirty="0" smtClean="0"/>
              <a:t>资源共享</a:t>
            </a:r>
            <a:r>
              <a:rPr lang="zh-CN" altLang="zh-CN" dirty="0"/>
              <a:t>的含义是多方面的。可以是信息共享、软件共享，也可以是硬件</a:t>
            </a:r>
            <a:r>
              <a:rPr lang="zh-CN" altLang="zh-CN" dirty="0" smtClean="0"/>
              <a:t>共享</a:t>
            </a:r>
            <a:r>
              <a:rPr lang="zh-CN" altLang="en-US" dirty="0" smtClean="0"/>
              <a:t>。</a:t>
            </a:r>
            <a:endParaRPr lang="en-US" altLang="zh-CN" dirty="0" smtClean="0"/>
          </a:p>
          <a:p>
            <a:pPr lvl="1">
              <a:lnSpc>
                <a:spcPct val="100000"/>
              </a:lnSpc>
            </a:pPr>
            <a:r>
              <a:rPr lang="zh-CN" altLang="zh-CN" dirty="0"/>
              <a:t>由于网络的存在，这些资源好像就在用户身边</a:t>
            </a:r>
            <a:r>
              <a:rPr lang="zh-CN" altLang="zh-CN" dirty="0" smtClean="0"/>
              <a:t>一样</a:t>
            </a:r>
            <a:r>
              <a:rPr lang="zh-CN" altLang="en-US" dirty="0" smtClean="0"/>
              <a:t>，</a:t>
            </a:r>
            <a:r>
              <a:rPr lang="zh-CN" altLang="zh-CN" dirty="0" smtClean="0"/>
              <a:t>方便使用</a:t>
            </a:r>
            <a:r>
              <a:rPr lang="zh-CN" altLang="en-US" dirty="0" smtClean="0"/>
              <a:t>。</a:t>
            </a:r>
            <a:endParaRPr lang="zh-CN" altLang="en-US" dirty="0"/>
          </a:p>
        </p:txBody>
      </p:sp>
    </p:spTree>
    <p:extLst>
      <p:ext uri="{BB962C8B-B14F-4D97-AF65-F5344CB8AC3E}">
        <p14:creationId xmlns:p14="http://schemas.microsoft.com/office/powerpoint/2010/main" val="270794303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val="42782998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val="29438031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val="374745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val="3912551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val="1238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val="5631999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val="2636835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val="3411589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val="45150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val="2985077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互联网在生活中的地位</a:t>
            </a:r>
            <a:endParaRPr lang="zh-CN" altLang="en-US" dirty="0"/>
          </a:p>
        </p:txBody>
      </p:sp>
      <p:sp>
        <p:nvSpPr>
          <p:cNvPr id="3" name="内容占位符 2"/>
          <p:cNvSpPr>
            <a:spLocks noGrp="1"/>
          </p:cNvSpPr>
          <p:nvPr>
            <p:ph idx="1"/>
          </p:nvPr>
        </p:nvSpPr>
        <p:spPr/>
        <p:txBody>
          <a:bodyPr/>
          <a:lstStyle/>
          <a:p>
            <a:r>
              <a:rPr lang="zh-CN" altLang="zh-CN" dirty="0"/>
              <a:t>现在人们的生活、工作、学习和交往都已离不开</a:t>
            </a:r>
            <a:r>
              <a:rPr lang="zh-CN" altLang="zh-CN" dirty="0" smtClean="0"/>
              <a:t>互联网</a:t>
            </a:r>
            <a:r>
              <a:rPr lang="zh-CN" altLang="en-US" dirty="0" smtClean="0"/>
              <a:t>。</a:t>
            </a:r>
            <a:endParaRPr lang="en-US" altLang="zh-CN" dirty="0" smtClean="0"/>
          </a:p>
          <a:p>
            <a:r>
              <a:rPr lang="zh-CN" altLang="zh-CN" dirty="0" smtClean="0"/>
              <a:t>互联网</a:t>
            </a:r>
            <a:r>
              <a:rPr lang="zh-CN" altLang="zh-CN" dirty="0"/>
              <a:t>已经</a:t>
            </a:r>
            <a:r>
              <a:rPr lang="zh-CN" altLang="zh-CN" dirty="0" smtClean="0"/>
              <a:t>成为</a:t>
            </a:r>
            <a:r>
              <a:rPr lang="zh-CN" altLang="en-US" dirty="0" smtClean="0"/>
              <a:t>现代</a:t>
            </a:r>
            <a:r>
              <a:rPr lang="zh-CN" altLang="zh-CN" dirty="0" smtClean="0"/>
              <a:t>社会</a:t>
            </a:r>
            <a:r>
              <a:rPr lang="zh-CN" altLang="zh-CN" dirty="0"/>
              <a:t>最为重要的基础设施。</a:t>
            </a:r>
            <a:endParaRPr lang="en-US" altLang="zh-CN" dirty="0" smtClean="0"/>
          </a:p>
          <a:p>
            <a:r>
              <a:rPr lang="zh-CN" altLang="en-US" dirty="0" smtClean="0"/>
              <a:t>同时，互联网也</a:t>
            </a:r>
            <a:r>
              <a:rPr lang="zh-CN" altLang="zh-CN" dirty="0" smtClean="0"/>
              <a:t>使</a:t>
            </a:r>
            <a:r>
              <a:rPr lang="zh-CN" altLang="zh-CN" dirty="0"/>
              <a:t>人们</a:t>
            </a:r>
            <a:r>
              <a:rPr lang="zh-CN" altLang="zh-CN" dirty="0" smtClean="0"/>
              <a:t>的</a:t>
            </a:r>
            <a:r>
              <a:rPr lang="zh-CN" altLang="en-US" dirty="0" smtClean="0"/>
              <a:t>生活</a:t>
            </a:r>
            <a:r>
              <a:rPr lang="zh-CN" altLang="zh-CN" dirty="0" smtClean="0"/>
              <a:t>方式</a:t>
            </a:r>
            <a:r>
              <a:rPr lang="zh-CN" altLang="zh-CN" dirty="0"/>
              <a:t>发生了重大的</a:t>
            </a:r>
            <a:r>
              <a:rPr lang="zh-CN" altLang="zh-CN" dirty="0" smtClean="0"/>
              <a:t>变化</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04609511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val="234723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val="3114713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194304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82582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2296409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68734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val="349584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val="43530755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val="953403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指</a:t>
            </a:r>
            <a:r>
              <a:rPr lang="zh-CN" altLang="zh-CN" dirty="0"/>
              <a:t>“</a:t>
            </a:r>
            <a:r>
              <a:rPr lang="zh-CN" altLang="zh-CN" dirty="0" smtClean="0"/>
              <a:t>互联网</a:t>
            </a:r>
            <a:r>
              <a:rPr lang="en-US" altLang="zh-CN" dirty="0" smtClean="0"/>
              <a:t> + </a:t>
            </a:r>
            <a:r>
              <a:rPr lang="zh-CN" altLang="zh-CN" dirty="0" smtClean="0"/>
              <a:t>各个</a:t>
            </a:r>
            <a:r>
              <a:rPr lang="zh-CN" altLang="zh-CN" dirty="0"/>
              <a:t>传统行业</a:t>
            </a:r>
            <a:r>
              <a:rPr lang="zh-CN" altLang="zh-CN" dirty="0" smtClean="0"/>
              <a:t>”</a:t>
            </a:r>
            <a:r>
              <a:rPr lang="zh-CN" altLang="en-US" dirty="0" smtClean="0"/>
              <a:t>。</a:t>
            </a:r>
            <a:endParaRPr lang="en-US" altLang="zh-CN" dirty="0" smtClean="0"/>
          </a:p>
          <a:p>
            <a:r>
              <a:rPr lang="zh-CN" altLang="en-US" dirty="0" smtClean="0"/>
              <a:t>利用</a:t>
            </a:r>
            <a:r>
              <a:rPr lang="zh-CN" altLang="en-US" dirty="0"/>
              <a:t>信息通信技术以及互联网平台，让互联网与传统行业进行深度融合，创造新的发展生态</a:t>
            </a:r>
            <a:r>
              <a:rPr lang="zh-CN" altLang="en-US" dirty="0" smtClean="0"/>
              <a:t>。</a:t>
            </a:r>
            <a:endParaRPr lang="en-US" altLang="zh-CN" dirty="0" smtClean="0"/>
          </a:p>
          <a:p>
            <a:r>
              <a:rPr lang="zh-CN" altLang="zh-CN" dirty="0">
                <a:solidFill>
                  <a:srgbClr val="FF0000"/>
                </a:solidFill>
              </a:rPr>
              <a:t>特点</a:t>
            </a:r>
            <a:r>
              <a:rPr lang="zh-CN" altLang="en-US" dirty="0">
                <a:solidFill>
                  <a:srgbClr val="FF0000"/>
                </a:solidFill>
              </a:rPr>
              <a:t>：</a:t>
            </a:r>
            <a:r>
              <a:rPr lang="zh-CN" altLang="zh-CN" dirty="0"/>
              <a:t>把互联网的创新成果</a:t>
            </a:r>
            <a:r>
              <a:rPr lang="zh-CN" altLang="zh-CN" dirty="0">
                <a:solidFill>
                  <a:srgbClr val="FF0000"/>
                </a:solidFill>
              </a:rPr>
              <a:t>深度融合</a:t>
            </a:r>
            <a:r>
              <a:rPr lang="zh-CN" altLang="zh-CN" dirty="0"/>
              <a:t>于经济社会各领域之中，</a:t>
            </a:r>
            <a:r>
              <a:rPr lang="zh-CN" altLang="en-US" dirty="0"/>
              <a:t>从而</a:t>
            </a:r>
            <a:r>
              <a:rPr lang="zh-CN" altLang="zh-CN" dirty="0"/>
              <a:t>大大地提升了实体经济的创新力和生产力</a:t>
            </a:r>
            <a:r>
              <a:rPr lang="zh-CN" altLang="zh-CN" dirty="0" smtClean="0"/>
              <a:t>。</a:t>
            </a:r>
            <a:endParaRPr lang="en-US" altLang="zh-CN" dirty="0"/>
          </a:p>
          <a:p>
            <a:endParaRPr lang="en-US" altLang="zh-CN" dirty="0" smtClean="0"/>
          </a:p>
        </p:txBody>
      </p:sp>
      <p:pic>
        <p:nvPicPr>
          <p:cNvPr id="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984" y="4077072"/>
            <a:ext cx="4203216"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27203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155405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033558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41351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390963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val="2616452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val="60746591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val="115039775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val="314682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val="24513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val="1262874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互联网负面影响</a:t>
            </a:r>
            <a:endParaRPr lang="zh-CN" altLang="en-US" dirty="0"/>
          </a:p>
        </p:txBody>
      </p:sp>
      <p:sp>
        <p:nvSpPr>
          <p:cNvPr id="3" name="内容占位符 2"/>
          <p:cNvSpPr>
            <a:spLocks noGrp="1"/>
          </p:cNvSpPr>
          <p:nvPr>
            <p:ph idx="1"/>
          </p:nvPr>
        </p:nvSpPr>
        <p:spPr/>
        <p:txBody>
          <a:bodyPr/>
          <a:lstStyle/>
          <a:p>
            <a:r>
              <a:rPr lang="zh-CN" altLang="zh-CN" dirty="0"/>
              <a:t>互联网也给人们带来了一些负面</a:t>
            </a:r>
            <a:r>
              <a:rPr lang="zh-CN" altLang="zh-CN" dirty="0" smtClean="0"/>
              <a:t>影响</a:t>
            </a:r>
            <a:r>
              <a:rPr lang="zh-CN" altLang="en-US" dirty="0" smtClean="0"/>
              <a:t>，例如：</a:t>
            </a:r>
            <a:endParaRPr lang="en-US" altLang="zh-CN" dirty="0" smtClean="0"/>
          </a:p>
          <a:p>
            <a:pPr lvl="1"/>
            <a:r>
              <a:rPr lang="zh-CN" altLang="zh-CN" dirty="0"/>
              <a:t>利用互联网传播</a:t>
            </a:r>
            <a:r>
              <a:rPr lang="zh-CN" altLang="zh-CN" dirty="0" smtClean="0"/>
              <a:t>计算机病毒</a:t>
            </a:r>
            <a:endParaRPr lang="en-US" altLang="zh-CN" dirty="0" smtClean="0"/>
          </a:p>
          <a:p>
            <a:pPr lvl="1"/>
            <a:r>
              <a:rPr lang="zh-CN" altLang="zh-CN" dirty="0"/>
              <a:t>利用互联网窃取国家机密和盗窃银行或储户的</a:t>
            </a:r>
            <a:r>
              <a:rPr lang="zh-CN" altLang="zh-CN" dirty="0" smtClean="0"/>
              <a:t>钱财</a:t>
            </a:r>
            <a:endParaRPr lang="en-US" altLang="zh-CN" dirty="0" smtClean="0"/>
          </a:p>
          <a:p>
            <a:pPr lvl="1"/>
            <a:r>
              <a:rPr lang="zh-CN" altLang="zh-CN" dirty="0"/>
              <a:t>网上</a:t>
            </a:r>
            <a:r>
              <a:rPr lang="zh-CN" altLang="zh-CN" dirty="0" smtClean="0"/>
              <a:t>欺诈</a:t>
            </a:r>
            <a:endParaRPr lang="en-US" altLang="zh-CN" dirty="0" smtClean="0"/>
          </a:p>
          <a:p>
            <a:pPr lvl="1"/>
            <a:r>
              <a:rPr lang="zh-CN" altLang="zh-CN" dirty="0" smtClean="0"/>
              <a:t>在</a:t>
            </a:r>
            <a:r>
              <a:rPr lang="zh-CN" altLang="zh-CN" dirty="0"/>
              <a:t>网上肆意散布谣言、不良信息和播放不健康的视频</a:t>
            </a:r>
            <a:r>
              <a:rPr lang="zh-CN" altLang="zh-CN" dirty="0" smtClean="0"/>
              <a:t>节目</a:t>
            </a:r>
            <a:endParaRPr lang="en-US" altLang="zh-CN" dirty="0" smtClean="0"/>
          </a:p>
          <a:p>
            <a:pPr lvl="1"/>
            <a:r>
              <a:rPr lang="zh-CN" altLang="zh-CN" dirty="0"/>
              <a:t>青少年弃学</a:t>
            </a:r>
            <a:r>
              <a:rPr lang="zh-CN" altLang="zh-CN" dirty="0" smtClean="0"/>
              <a:t>而沉溺于网络游戏</a:t>
            </a:r>
            <a:r>
              <a:rPr lang="zh-CN" altLang="en-US" dirty="0" smtClean="0"/>
              <a:t>等</a:t>
            </a:r>
            <a:endParaRPr lang="en-US" altLang="zh-CN" dirty="0" smtClean="0"/>
          </a:p>
        </p:txBody>
      </p:sp>
      <p:sp>
        <p:nvSpPr>
          <p:cNvPr id="4" name="矩形 3"/>
          <p:cNvSpPr/>
          <p:nvPr/>
        </p:nvSpPr>
        <p:spPr>
          <a:xfrm>
            <a:off x="704528" y="5157192"/>
            <a:ext cx="8712968" cy="646331"/>
          </a:xfrm>
          <a:prstGeom prst="rect">
            <a:avLst/>
          </a:prstGeom>
          <a:solidFill>
            <a:schemeClr val="bg2"/>
          </a:solidFill>
        </p:spPr>
        <p:txBody>
          <a:bodyPr wrap="square">
            <a:spAutoFit/>
          </a:bodyPr>
          <a:lstStyle/>
          <a:p>
            <a:pPr algn="ctr"/>
            <a:r>
              <a:rPr lang="zh-CN" altLang="en-US" sz="3600" b="1" dirty="0" smtClean="0">
                <a:solidFill>
                  <a:srgbClr val="0000FF"/>
                </a:solidFill>
                <a:latin typeface="+mn-lt"/>
                <a:ea typeface="黑体" pitchFamily="2" charset="-122"/>
              </a:rPr>
              <a:t>因此，必须加强</a:t>
            </a:r>
            <a:r>
              <a:rPr lang="zh-CN" altLang="zh-CN" sz="3600" b="1" dirty="0" smtClean="0">
                <a:solidFill>
                  <a:srgbClr val="0000FF"/>
                </a:solidFill>
                <a:latin typeface="+mn-lt"/>
                <a:ea typeface="黑体" pitchFamily="2" charset="-122"/>
              </a:rPr>
              <a:t>对</a:t>
            </a:r>
            <a:r>
              <a:rPr lang="zh-CN" altLang="zh-CN" sz="3600" b="1" dirty="0">
                <a:solidFill>
                  <a:srgbClr val="0000FF"/>
                </a:solidFill>
                <a:latin typeface="+mn-lt"/>
                <a:ea typeface="黑体" pitchFamily="2" charset="-122"/>
              </a:rPr>
              <a:t>互联网的</a:t>
            </a:r>
            <a:r>
              <a:rPr lang="zh-CN" altLang="zh-CN" sz="3600" b="1" dirty="0" smtClean="0">
                <a:solidFill>
                  <a:srgbClr val="0000FF"/>
                </a:solidFill>
                <a:latin typeface="+mn-lt"/>
                <a:ea typeface="黑体" pitchFamily="2" charset="-122"/>
              </a:rPr>
              <a:t>管理</a:t>
            </a:r>
            <a:r>
              <a:rPr lang="zh-CN" altLang="en-US" sz="3600" b="1" dirty="0" smtClean="0">
                <a:solidFill>
                  <a:srgbClr val="0000FF"/>
                </a:solidFill>
                <a:latin typeface="+mn-lt"/>
                <a:ea typeface="黑体" pitchFamily="2" charset="-122"/>
              </a:rPr>
              <a:t>。</a:t>
            </a:r>
            <a:endParaRPr lang="zh-CN" altLang="en-US" sz="3600" b="1" dirty="0">
              <a:solidFill>
                <a:srgbClr val="0000FF"/>
              </a:solidFill>
              <a:latin typeface="+mn-lt"/>
              <a:ea typeface="黑体" pitchFamily="2" charset="-122"/>
            </a:endParaRPr>
          </a:p>
        </p:txBody>
      </p:sp>
    </p:spTree>
    <p:extLst>
      <p:ext uri="{BB962C8B-B14F-4D97-AF65-F5344CB8AC3E}">
        <p14:creationId xmlns:p14="http://schemas.microsoft.com/office/powerpoint/2010/main" val="2165220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w="28575">
                  <a:solidFill>
                    <a:schemeClr val="tx1"/>
                  </a:solidFill>
                  <a:prstDash val="dash"/>
                  <a:miter lim="800000"/>
                  <a:headEnd type="none" w="med" len="lg"/>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val="378805644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val="569842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val="28707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val="356137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val="2724738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val="1400336881"/>
              </p:ext>
            </p:extLst>
          </p:nvPr>
        </p:nvGraphicFramePr>
        <p:xfrm>
          <a:off x="2449345" y="4341088"/>
          <a:ext cx="2106613" cy="1111250"/>
        </p:xfrm>
        <a:graphic>
          <a:graphicData uri="http://schemas.openxmlformats.org/presentationml/2006/ole">
            <mc:AlternateContent xmlns:mc="http://schemas.openxmlformats.org/markup-compatibility/2006">
              <mc:Choice xmlns:v="urn:schemas-microsoft-com:vml" Requires="v">
                <p:oleObj spid="_x0000_s14346" name="VISIO" r:id="rId4" imgW="1687068" imgH="964692" progId="">
                  <p:embed/>
                </p:oleObj>
              </mc:Choice>
              <mc:Fallback>
                <p:oleObj name="VISIO" r:id="rId4" imgW="1687068" imgH="964692" progId="">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345" y="4341088"/>
                        <a:ext cx="2106613"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val="3745574121"/>
              </p:ext>
            </p:extLst>
          </p:nvPr>
        </p:nvGraphicFramePr>
        <p:xfrm>
          <a:off x="5654675" y="4373587"/>
          <a:ext cx="2106745" cy="1111250"/>
        </p:xfrm>
        <a:graphic>
          <a:graphicData uri="http://schemas.openxmlformats.org/presentationml/2006/ole">
            <mc:AlternateContent xmlns:mc="http://schemas.openxmlformats.org/markup-compatibility/2006">
              <mc:Choice xmlns:v="urn:schemas-microsoft-com:vml" Requires="v">
                <p:oleObj spid="_x0000_s14347" name="VISIO" r:id="rId6" imgW="1687068" imgH="964692" progId="">
                  <p:embed/>
                </p:oleObj>
              </mc:Choice>
              <mc:Fallback>
                <p:oleObj name="VISIO" r:id="rId6" imgW="1687068" imgH="96469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4675" y="4373587"/>
                        <a:ext cx="2106745" cy="1111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val="268584540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val="31532620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val="374028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val="3316392580"/>
              </p:ext>
            </p:extLst>
          </p:nvPr>
        </p:nvGraphicFramePr>
        <p:xfrm>
          <a:off x="3926286" y="4394795"/>
          <a:ext cx="2211652" cy="1122363"/>
        </p:xfrm>
        <a:graphic>
          <a:graphicData uri="http://schemas.openxmlformats.org/presentationml/2006/ole">
            <mc:AlternateContent xmlns:mc="http://schemas.openxmlformats.org/markup-compatibility/2006">
              <mc:Choice xmlns:v="urn:schemas-microsoft-com:vml" Requires="v">
                <p:oleObj spid="_x0000_s15366" name="VISIO" r:id="rId4" imgW="1687068" imgH="964692" progId="">
                  <p:embed/>
                </p:oleObj>
              </mc:Choice>
              <mc:Fallback>
                <p:oleObj name="VISIO" r:id="rId4" imgW="1687068" imgH="964692" progId="">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286" y="4394795"/>
                        <a:ext cx="2211652" cy="112236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val="401869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16390" name="VISIO" r:id="rId4" imgW="1687068" imgH="964692" progId="">
                    <p:embed/>
                  </p:oleObj>
                </mc:Choice>
                <mc:Fallback>
                  <p:oleObj name="VISIO" r:id="rId4" imgW="1687068" imgH="96469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5" y="3313"/>
                          <a:ext cx="1286" cy="70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val="163036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  </a:t>
            </a:r>
            <a:r>
              <a:rPr lang="zh-CN" altLang="zh-CN" sz="4000" dirty="0" smtClean="0"/>
              <a:t>互联网</a:t>
            </a:r>
            <a:r>
              <a:rPr lang="zh-CN" altLang="zh-CN" sz="4000" dirty="0"/>
              <a:t>概述</a:t>
            </a:r>
            <a:endParaRPr lang="zh-CN" altLang="en-US" sz="4000" dirty="0"/>
          </a:p>
        </p:txBody>
      </p:sp>
      <p:sp>
        <p:nvSpPr>
          <p:cNvPr id="3" name="内容占位符 2"/>
          <p:cNvSpPr>
            <a:spLocks noGrp="1"/>
          </p:cNvSpPr>
          <p:nvPr>
            <p:ph idx="1"/>
          </p:nvPr>
        </p:nvSpPr>
        <p:spPr/>
        <p:txBody>
          <a:bodyPr/>
          <a:lstStyle/>
          <a:p>
            <a:r>
              <a:rPr lang="en-US" altLang="zh-CN" dirty="0" smtClean="0"/>
              <a:t>1.2.1  </a:t>
            </a:r>
            <a:r>
              <a:rPr lang="zh-CN" altLang="zh-CN" dirty="0" smtClean="0"/>
              <a:t>网络</a:t>
            </a:r>
            <a:r>
              <a:rPr lang="zh-CN" altLang="zh-CN" dirty="0"/>
              <a:t>的</a:t>
            </a:r>
            <a:r>
              <a:rPr lang="zh-CN" altLang="zh-CN" dirty="0" smtClean="0"/>
              <a:t>网络</a:t>
            </a:r>
            <a:endParaRPr lang="en-US" altLang="zh-CN" dirty="0" smtClean="0"/>
          </a:p>
          <a:p>
            <a:r>
              <a:rPr lang="en-US" altLang="zh-CN" dirty="0"/>
              <a:t>1.2.2  </a:t>
            </a:r>
            <a:r>
              <a:rPr lang="zh-CN" altLang="zh-CN" dirty="0"/>
              <a:t>互联网基础结构发展的三个阶段</a:t>
            </a:r>
          </a:p>
          <a:p>
            <a:r>
              <a:rPr lang="en-US" altLang="zh-CN" dirty="0" smtClean="0"/>
              <a:t>1.2.3  </a:t>
            </a:r>
            <a:r>
              <a:rPr lang="zh-CN" altLang="zh-CN" dirty="0"/>
              <a:t>互联网的标准化工作</a:t>
            </a:r>
            <a:endParaRPr lang="zh-CN" altLang="en-US" dirty="0"/>
          </a:p>
        </p:txBody>
      </p:sp>
    </p:spTree>
    <p:extLst>
      <p:ext uri="{BB962C8B-B14F-4D97-AF65-F5344CB8AC3E}">
        <p14:creationId xmlns:p14="http://schemas.microsoft.com/office/powerpoint/2010/main" val="1330482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sp>
        <p:nvSpPr>
          <p:cNvPr id="3" name="内容占位符 2"/>
          <p:cNvSpPr>
            <a:spLocks noGrp="1"/>
          </p:cNvSpPr>
          <p:nvPr>
            <p:ph idx="1"/>
          </p:nvPr>
        </p:nvSpPr>
        <p:spPr/>
        <p:txBody>
          <a:bodyPr/>
          <a:lstStyle/>
          <a:p>
            <a:r>
              <a:rPr lang="zh-CN" altLang="zh-CN" dirty="0" smtClean="0">
                <a:solidFill>
                  <a:srgbClr val="0000CC"/>
                </a:solidFill>
              </a:rPr>
              <a:t>互联网</a:t>
            </a:r>
            <a:r>
              <a:rPr lang="en-US" altLang="zh-CN" dirty="0" smtClean="0">
                <a:solidFill>
                  <a:srgbClr val="0000CC"/>
                </a:solidFill>
              </a:rPr>
              <a:t> (Internet)</a:t>
            </a:r>
            <a:endParaRPr lang="en-US" altLang="zh-CN" dirty="0">
              <a:solidFill>
                <a:srgbClr val="0000CC"/>
              </a:solidFill>
            </a:endParaRPr>
          </a:p>
          <a:p>
            <a:pPr lvl="1"/>
            <a:r>
              <a:rPr lang="zh-CN" altLang="en-US" dirty="0" smtClean="0"/>
              <a:t>特指</a:t>
            </a:r>
            <a:r>
              <a:rPr lang="en-US" altLang="zh-CN" dirty="0" smtClean="0"/>
              <a:t>Internet</a:t>
            </a:r>
            <a:r>
              <a:rPr lang="zh-CN" altLang="en-US" dirty="0" smtClean="0"/>
              <a:t>，</a:t>
            </a:r>
            <a:r>
              <a:rPr lang="zh-CN" altLang="zh-CN" dirty="0" smtClean="0"/>
              <a:t>起源于美国</a:t>
            </a:r>
            <a:r>
              <a:rPr lang="zh-CN" altLang="en-US" dirty="0" smtClean="0"/>
              <a:t>，</a:t>
            </a:r>
            <a:r>
              <a:rPr lang="zh-CN" altLang="zh-CN" dirty="0" smtClean="0"/>
              <a:t>现</a:t>
            </a:r>
            <a:r>
              <a:rPr lang="zh-CN" altLang="zh-CN" dirty="0"/>
              <a:t>已发展成为世界上最大</a:t>
            </a:r>
            <a:r>
              <a:rPr lang="zh-CN" altLang="zh-CN" dirty="0" smtClean="0"/>
              <a:t>的</a:t>
            </a:r>
            <a:r>
              <a:rPr lang="zh-CN" altLang="en-US" dirty="0" smtClean="0"/>
              <a:t>、</a:t>
            </a:r>
            <a:r>
              <a:rPr lang="zh-CN" altLang="zh-CN" dirty="0" smtClean="0"/>
              <a:t>覆盖</a:t>
            </a:r>
            <a:r>
              <a:rPr lang="zh-CN" altLang="zh-CN" dirty="0"/>
              <a:t>全球的</a:t>
            </a:r>
            <a:r>
              <a:rPr lang="zh-CN" altLang="zh-CN" dirty="0" smtClean="0"/>
              <a:t>计算机网络</a:t>
            </a:r>
            <a:r>
              <a:rPr lang="zh-CN" altLang="en-US" dirty="0" smtClean="0"/>
              <a:t>。</a:t>
            </a:r>
            <a:endParaRPr lang="en-US" altLang="zh-CN" dirty="0" smtClean="0"/>
          </a:p>
          <a:p>
            <a:r>
              <a:rPr lang="zh-CN" altLang="zh-CN" dirty="0" smtClean="0">
                <a:solidFill>
                  <a:srgbClr val="0000CC"/>
                </a:solidFill>
              </a:rPr>
              <a:t>计算机网络</a:t>
            </a:r>
            <a:r>
              <a:rPr lang="en-US" altLang="zh-CN" dirty="0" smtClean="0">
                <a:solidFill>
                  <a:srgbClr val="0000CC"/>
                </a:solidFill>
              </a:rPr>
              <a:t> (</a:t>
            </a:r>
            <a:r>
              <a:rPr lang="zh-CN" altLang="zh-CN" dirty="0" smtClean="0">
                <a:solidFill>
                  <a:srgbClr val="0000CC"/>
                </a:solidFill>
              </a:rPr>
              <a:t>简称</a:t>
            </a:r>
            <a:r>
              <a:rPr lang="zh-CN" altLang="zh-CN" dirty="0">
                <a:solidFill>
                  <a:srgbClr val="0000CC"/>
                </a:solidFill>
              </a:rPr>
              <a:t>为</a:t>
            </a:r>
            <a:r>
              <a:rPr lang="zh-CN" altLang="zh-CN" dirty="0" smtClean="0">
                <a:solidFill>
                  <a:srgbClr val="0000CC"/>
                </a:solidFill>
              </a:rPr>
              <a:t>网络</a:t>
            </a:r>
            <a:r>
              <a:rPr lang="en-US" altLang="zh-CN" dirty="0" smtClean="0">
                <a:solidFill>
                  <a:srgbClr val="0000CC"/>
                </a:solidFill>
              </a:rPr>
              <a:t>)</a:t>
            </a:r>
          </a:p>
          <a:p>
            <a:pPr lvl="1"/>
            <a:r>
              <a:rPr lang="zh-CN" altLang="zh-CN" dirty="0"/>
              <a:t>由若干结点</a:t>
            </a:r>
            <a:r>
              <a:rPr lang="en-US" altLang="zh-CN" dirty="0"/>
              <a:t>(node</a:t>
            </a:r>
            <a:r>
              <a:rPr lang="en-US" altLang="zh-CN" dirty="0" smtClean="0"/>
              <a:t>)</a:t>
            </a:r>
            <a:r>
              <a:rPr lang="zh-CN" altLang="zh-CN" dirty="0" smtClean="0"/>
              <a:t>和</a:t>
            </a:r>
            <a:r>
              <a:rPr lang="zh-CN" altLang="zh-CN" dirty="0"/>
              <a:t>连接这些结点的链路</a:t>
            </a:r>
            <a:r>
              <a:rPr lang="en-US" altLang="zh-CN" dirty="0"/>
              <a:t>(link)</a:t>
            </a:r>
            <a:r>
              <a:rPr lang="zh-CN" altLang="zh-CN" dirty="0" smtClean="0"/>
              <a:t>组成</a:t>
            </a:r>
            <a:r>
              <a:rPr lang="zh-CN" altLang="en-US" dirty="0" smtClean="0"/>
              <a:t>。</a:t>
            </a:r>
            <a:endParaRPr lang="en-US" altLang="zh-CN" dirty="0" smtClean="0"/>
          </a:p>
          <a:p>
            <a:r>
              <a:rPr lang="zh-CN" altLang="zh-CN" dirty="0" smtClean="0">
                <a:solidFill>
                  <a:srgbClr val="0000CC"/>
                </a:solidFill>
              </a:rPr>
              <a:t>互连网</a:t>
            </a:r>
            <a:r>
              <a:rPr lang="en-US" altLang="zh-CN" dirty="0" smtClean="0">
                <a:solidFill>
                  <a:srgbClr val="0000CC"/>
                </a:solidFill>
              </a:rPr>
              <a:t> (internetwork </a:t>
            </a:r>
            <a:r>
              <a:rPr lang="zh-CN" altLang="zh-CN" dirty="0" smtClean="0">
                <a:solidFill>
                  <a:srgbClr val="0000CC"/>
                </a:solidFill>
              </a:rPr>
              <a:t>或</a:t>
            </a:r>
            <a:r>
              <a:rPr lang="en-US" altLang="zh-CN" dirty="0" smtClean="0">
                <a:solidFill>
                  <a:srgbClr val="0000CC"/>
                </a:solidFill>
              </a:rPr>
              <a:t> internet</a:t>
            </a:r>
            <a:r>
              <a:rPr lang="en-US" altLang="zh-CN" dirty="0">
                <a:solidFill>
                  <a:srgbClr val="0000CC"/>
                </a:solidFill>
              </a:rPr>
              <a:t>)</a:t>
            </a:r>
            <a:endParaRPr lang="en-US" altLang="zh-CN" dirty="0" smtClean="0">
              <a:solidFill>
                <a:srgbClr val="0000CC"/>
              </a:solidFill>
            </a:endParaRPr>
          </a:p>
          <a:p>
            <a:pPr lvl="1"/>
            <a:r>
              <a:rPr lang="zh-CN" altLang="en-US" dirty="0"/>
              <a:t>可以</a:t>
            </a:r>
            <a:r>
              <a:rPr lang="zh-CN" altLang="zh-CN" dirty="0"/>
              <a:t>通过路由器</a:t>
            </a:r>
            <a:r>
              <a:rPr lang="zh-CN" altLang="en-US" dirty="0"/>
              <a:t>把</a:t>
            </a:r>
            <a:r>
              <a:rPr lang="zh-CN" altLang="zh-CN" dirty="0"/>
              <a:t>网络互连起来，这就构成了一个覆盖范围更大的</a:t>
            </a:r>
            <a:r>
              <a:rPr lang="zh-CN" altLang="zh-CN" dirty="0" smtClean="0"/>
              <a:t>计算机网络</a:t>
            </a:r>
            <a:r>
              <a:rPr lang="zh-CN" altLang="en-US" dirty="0" smtClean="0"/>
              <a:t>，称之为</a:t>
            </a:r>
            <a:r>
              <a:rPr lang="zh-CN" altLang="zh-CN" dirty="0" smtClean="0"/>
              <a:t>互连</a:t>
            </a:r>
            <a:r>
              <a:rPr lang="zh-CN" altLang="zh-CN" dirty="0"/>
              <a:t>网。</a:t>
            </a:r>
            <a:endParaRPr lang="zh-CN" altLang="en-US" dirty="0"/>
          </a:p>
          <a:p>
            <a:pPr lvl="1"/>
            <a:r>
              <a:rPr lang="zh-CN" altLang="zh-CN" dirty="0" smtClean="0"/>
              <a:t>“网络的网络”</a:t>
            </a:r>
            <a:r>
              <a:rPr lang="en-US" altLang="zh-CN" dirty="0"/>
              <a:t>(network of networks</a:t>
            </a:r>
            <a:r>
              <a:rPr lang="en-US" altLang="zh-CN" dirty="0" smtClean="0"/>
              <a:t>)</a:t>
            </a:r>
            <a:r>
              <a:rPr lang="zh-CN" altLang="en-US" dirty="0" smtClean="0"/>
              <a:t>。</a:t>
            </a:r>
            <a:endParaRPr lang="en-US" altLang="zh-CN" dirty="0" smtClean="0"/>
          </a:p>
        </p:txBody>
      </p:sp>
    </p:spTree>
    <p:extLst>
      <p:ext uri="{BB962C8B-B14F-4D97-AF65-F5344CB8AC3E}">
        <p14:creationId xmlns:p14="http://schemas.microsoft.com/office/powerpoint/2010/main" val="2215480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1.2.1  </a:t>
            </a:r>
            <a:r>
              <a:rPr lang="zh-CN" altLang="en-US" sz="4000" dirty="0" smtClean="0"/>
              <a:t>网络的网络</a:t>
            </a:r>
            <a:endParaRPr lang="zh-CN" altLang="en-US" sz="4000" dirty="0"/>
          </a:p>
        </p:txBody>
      </p:sp>
      <p:grpSp>
        <p:nvGrpSpPr>
          <p:cNvPr id="207" name="组合 206"/>
          <p:cNvGrpSpPr/>
          <p:nvPr/>
        </p:nvGrpSpPr>
        <p:grpSpPr>
          <a:xfrm>
            <a:off x="552659" y="1196752"/>
            <a:ext cx="9152869" cy="4330933"/>
            <a:chOff x="552659" y="1196752"/>
            <a:chExt cx="9152869" cy="4330933"/>
          </a:xfrm>
        </p:grpSpPr>
        <p:grpSp>
          <p:nvGrpSpPr>
            <p:cNvPr id="177" name="组合 176"/>
            <p:cNvGrpSpPr/>
            <p:nvPr/>
          </p:nvGrpSpPr>
          <p:grpSpPr>
            <a:xfrm>
              <a:off x="2293827" y="1196752"/>
              <a:ext cx="3324001" cy="3565503"/>
              <a:chOff x="2504629" y="1635667"/>
              <a:chExt cx="2915723" cy="2907445"/>
            </a:xfrm>
          </p:grpSpPr>
          <p:sp>
            <p:nvSpPr>
              <p:cNvPr id="19" name="Text Box 1183"/>
              <p:cNvSpPr txBox="1">
                <a:spLocks noChangeArrowheads="1"/>
              </p:cNvSpPr>
              <p:nvPr/>
            </p:nvSpPr>
            <p:spPr bwMode="auto">
              <a:xfrm>
                <a:off x="3806379" y="4241945"/>
                <a:ext cx="41313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charset="0"/>
                    <a:ea typeface="宋体" charset="-122"/>
                  </a:rPr>
                  <a:t>(a)</a:t>
                </a:r>
              </a:p>
            </p:txBody>
          </p:sp>
          <p:grpSp>
            <p:nvGrpSpPr>
              <p:cNvPr id="21" name="Group 1282"/>
              <p:cNvGrpSpPr>
                <a:grpSpLocks/>
              </p:cNvGrpSpPr>
              <p:nvPr/>
            </p:nvGrpSpPr>
            <p:grpSpPr bwMode="auto">
              <a:xfrm>
                <a:off x="2504629" y="2111400"/>
                <a:ext cx="2741613" cy="1844675"/>
                <a:chOff x="1680" y="240"/>
                <a:chExt cx="2529" cy="1270"/>
              </a:xfrm>
            </p:grpSpPr>
            <p:sp>
              <p:nvSpPr>
                <p:cNvPr id="22" name="Oval 1283"/>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Oval 1284"/>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Oval 1285"/>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5" name="Oval 1286"/>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6" name="Oval 1287"/>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7" name="Oval 1288"/>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8" name="Oval 1289"/>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Oval 1290"/>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0" name="Oval 1291"/>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1" name="Line 1503"/>
              <p:cNvSpPr>
                <a:spLocks noChangeShapeType="1"/>
              </p:cNvSpPr>
              <p:nvPr/>
            </p:nvSpPr>
            <p:spPr bwMode="auto">
              <a:xfrm flipH="1" flipV="1">
                <a:off x="4087367" y="2398738"/>
                <a:ext cx="727075" cy="936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2" name="Text Box 1185"/>
              <p:cNvSpPr txBox="1">
                <a:spLocks noChangeArrowheads="1"/>
              </p:cNvSpPr>
              <p:nvPr/>
            </p:nvSpPr>
            <p:spPr bwMode="auto">
              <a:xfrm>
                <a:off x="2815953" y="1635667"/>
                <a:ext cx="2604399"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计算机网络（网络）</a:t>
                </a:r>
              </a:p>
            </p:txBody>
          </p:sp>
          <p:sp>
            <p:nvSpPr>
              <p:cNvPr id="119" name="Line 1209"/>
              <p:cNvSpPr>
                <a:spLocks noChangeShapeType="1"/>
              </p:cNvSpPr>
              <p:nvPr/>
            </p:nvSpPr>
            <p:spPr bwMode="auto">
              <a:xfrm flipV="1">
                <a:off x="2936429" y="2398738"/>
                <a:ext cx="935038" cy="64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Line 1204"/>
              <p:cNvSpPr>
                <a:spLocks noChangeShapeType="1"/>
              </p:cNvSpPr>
              <p:nvPr/>
            </p:nvSpPr>
            <p:spPr bwMode="auto">
              <a:xfrm flipV="1">
                <a:off x="3728592" y="2398738"/>
                <a:ext cx="215900" cy="108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121" name="Picture 12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967" y="2903563"/>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15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692" y="3406800"/>
                <a:ext cx="3095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15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6654" y="3263925"/>
                <a:ext cx="30956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14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3742879" y="2298725"/>
                <a:ext cx="4349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 name="Oval 1520"/>
              <p:cNvSpPr>
                <a:spLocks noChangeArrowheads="1"/>
              </p:cNvSpPr>
              <p:nvPr/>
            </p:nvSpPr>
            <p:spPr bwMode="auto">
              <a:xfrm>
                <a:off x="4673154" y="31956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5" name="Text Box 1523"/>
              <p:cNvSpPr txBox="1">
                <a:spLocks noChangeArrowheads="1"/>
              </p:cNvSpPr>
              <p:nvPr/>
            </p:nvSpPr>
            <p:spPr bwMode="auto">
              <a:xfrm>
                <a:off x="4160392" y="2135213"/>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结点</a:t>
                </a:r>
              </a:p>
            </p:txBody>
          </p:sp>
          <p:sp>
            <p:nvSpPr>
              <p:cNvPr id="166" name="Text Box 1524"/>
              <p:cNvSpPr txBox="1">
                <a:spLocks noChangeArrowheads="1"/>
              </p:cNvSpPr>
              <p:nvPr/>
            </p:nvSpPr>
            <p:spPr bwMode="auto">
              <a:xfrm>
                <a:off x="4433442" y="26384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链路</a:t>
                </a:r>
              </a:p>
            </p:txBody>
          </p:sp>
          <p:sp>
            <p:nvSpPr>
              <p:cNvPr id="167" name="Oval 1527"/>
              <p:cNvSpPr>
                <a:spLocks noChangeArrowheads="1"/>
              </p:cNvSpPr>
              <p:nvPr/>
            </p:nvSpPr>
            <p:spPr bwMode="auto">
              <a:xfrm>
                <a:off x="3746054" y="21923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8" name="Oval 1528"/>
              <p:cNvSpPr>
                <a:spLocks noChangeArrowheads="1"/>
              </p:cNvSpPr>
              <p:nvPr/>
            </p:nvSpPr>
            <p:spPr bwMode="auto">
              <a:xfrm>
                <a:off x="2742754" y="28654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9" name="Oval 1529"/>
              <p:cNvSpPr>
                <a:spLocks noChangeArrowheads="1"/>
              </p:cNvSpPr>
              <p:nvPr/>
            </p:nvSpPr>
            <p:spPr bwMode="auto">
              <a:xfrm>
                <a:off x="3453954" y="3360763"/>
                <a:ext cx="431800" cy="43180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78" name="组合 177"/>
            <p:cNvGrpSpPr/>
            <p:nvPr/>
          </p:nvGrpSpPr>
          <p:grpSpPr>
            <a:xfrm>
              <a:off x="5655531" y="1196753"/>
              <a:ext cx="4049997" cy="3600399"/>
              <a:chOff x="5457379" y="1564229"/>
              <a:chExt cx="3552547" cy="2935901"/>
            </a:xfrm>
          </p:grpSpPr>
          <p:grpSp>
            <p:nvGrpSpPr>
              <p:cNvPr id="5" name="Group 1504"/>
              <p:cNvGrpSpPr>
                <a:grpSpLocks/>
              </p:cNvGrpSpPr>
              <p:nvPr/>
            </p:nvGrpSpPr>
            <p:grpSpPr bwMode="auto">
              <a:xfrm>
                <a:off x="5457379" y="1966938"/>
                <a:ext cx="3527425" cy="2160587"/>
                <a:chOff x="109" y="1226"/>
                <a:chExt cx="2516" cy="1675"/>
              </a:xfrm>
            </p:grpSpPr>
            <p:grpSp>
              <p:nvGrpSpPr>
                <p:cNvPr id="6" name="Group 1505"/>
                <p:cNvGrpSpPr>
                  <a:grpSpLocks/>
                </p:cNvGrpSpPr>
                <p:nvPr/>
              </p:nvGrpSpPr>
              <p:grpSpPr bwMode="auto">
                <a:xfrm>
                  <a:off x="109" y="1226"/>
                  <a:ext cx="2516" cy="1675"/>
                  <a:chOff x="109" y="1226"/>
                  <a:chExt cx="2516" cy="1675"/>
                </a:xfrm>
              </p:grpSpPr>
              <p:grpSp>
                <p:nvGrpSpPr>
                  <p:cNvPr id="8" name="Group 1506"/>
                  <p:cNvGrpSpPr>
                    <a:grpSpLocks/>
                  </p:cNvGrpSpPr>
                  <p:nvPr/>
                </p:nvGrpSpPr>
                <p:grpSpPr bwMode="auto">
                  <a:xfrm>
                    <a:off x="109" y="1226"/>
                    <a:ext cx="2516" cy="1675"/>
                    <a:chOff x="109" y="1226"/>
                    <a:chExt cx="2516" cy="1675"/>
                  </a:xfrm>
                </p:grpSpPr>
                <p:sp>
                  <p:nvSpPr>
                    <p:cNvPr id="10"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7"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 name="Line 1481"/>
              <p:cNvSpPr>
                <a:spLocks noChangeShapeType="1"/>
              </p:cNvSpPr>
              <p:nvPr/>
            </p:nvSpPr>
            <p:spPr bwMode="auto">
              <a:xfrm flipH="1">
                <a:off x="7184579" y="3119463"/>
                <a:ext cx="71438"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80"/>
              <p:cNvSpPr>
                <a:spLocks noChangeShapeType="1"/>
              </p:cNvSpPr>
              <p:nvPr/>
            </p:nvSpPr>
            <p:spPr bwMode="auto">
              <a:xfrm flipH="1" flipV="1">
                <a:off x="6740079" y="2824188"/>
                <a:ext cx="444500" cy="22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Text Box 1184"/>
              <p:cNvSpPr txBox="1">
                <a:spLocks noChangeArrowheads="1"/>
              </p:cNvSpPr>
              <p:nvPr/>
            </p:nvSpPr>
            <p:spPr bwMode="auto">
              <a:xfrm>
                <a:off x="7267129" y="4198963"/>
                <a:ext cx="424800"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rgbClr val="000000"/>
                    </a:solidFill>
                    <a:effectLst/>
                    <a:uLnTx/>
                    <a:uFillTx/>
                    <a:latin typeface="Times New Roman" charset="0"/>
                    <a:ea typeface="宋体" charset="-122"/>
                  </a:rPr>
                  <a:t>(b)</a:t>
                </a:r>
              </a:p>
            </p:txBody>
          </p:sp>
          <p:sp>
            <p:nvSpPr>
              <p:cNvPr id="33" name="Line 1296"/>
              <p:cNvSpPr>
                <a:spLocks noChangeShapeType="1"/>
              </p:cNvSpPr>
              <p:nvPr/>
            </p:nvSpPr>
            <p:spPr bwMode="auto">
              <a:xfrm flipH="1" flipV="1">
                <a:off x="6527354" y="3578250"/>
                <a:ext cx="1162050" cy="188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4" name="Line 1297"/>
              <p:cNvSpPr>
                <a:spLocks noChangeShapeType="1"/>
              </p:cNvSpPr>
              <p:nvPr/>
            </p:nvSpPr>
            <p:spPr bwMode="auto">
              <a:xfrm flipV="1">
                <a:off x="6752779" y="22558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5" name="Text Box 1318"/>
              <p:cNvSpPr txBox="1">
                <a:spLocks noChangeArrowheads="1"/>
              </p:cNvSpPr>
              <p:nvPr/>
            </p:nvSpPr>
            <p:spPr bwMode="auto">
              <a:xfrm>
                <a:off x="5911578" y="1564229"/>
                <a:ext cx="2875778" cy="37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36" name="Line 1440"/>
              <p:cNvSpPr>
                <a:spLocks noChangeShapeType="1"/>
              </p:cNvSpPr>
              <p:nvPr/>
            </p:nvSpPr>
            <p:spPr bwMode="auto">
              <a:xfrm flipH="1">
                <a:off x="6105079" y="28321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443"/>
              <p:cNvSpPr>
                <a:spLocks noChangeShapeType="1"/>
              </p:cNvSpPr>
              <p:nvPr/>
            </p:nvSpPr>
            <p:spPr bwMode="auto">
              <a:xfrm>
                <a:off x="7400479" y="2255863"/>
                <a:ext cx="431800"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44"/>
              <p:cNvSpPr>
                <a:spLocks noChangeShapeType="1"/>
              </p:cNvSpPr>
              <p:nvPr/>
            </p:nvSpPr>
            <p:spPr bwMode="auto">
              <a:xfrm>
                <a:off x="7976742" y="2471763"/>
                <a:ext cx="647700" cy="64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446"/>
              <p:cNvSpPr>
                <a:spLocks noChangeShapeType="1"/>
              </p:cNvSpPr>
              <p:nvPr/>
            </p:nvSpPr>
            <p:spPr bwMode="auto">
              <a:xfrm flipH="1">
                <a:off x="7832279" y="2543200"/>
                <a:ext cx="73025"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447"/>
              <p:cNvSpPr>
                <a:spLocks noChangeShapeType="1"/>
              </p:cNvSpPr>
              <p:nvPr/>
            </p:nvSpPr>
            <p:spPr bwMode="auto">
              <a:xfrm flipV="1">
                <a:off x="6740079" y="2471763"/>
                <a:ext cx="949325" cy="338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448"/>
              <p:cNvSpPr>
                <a:spLocks noChangeShapeType="1"/>
              </p:cNvSpPr>
              <p:nvPr/>
            </p:nvSpPr>
            <p:spPr bwMode="auto">
              <a:xfrm>
                <a:off x="6536879" y="2398738"/>
                <a:ext cx="1444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449"/>
              <p:cNvSpPr>
                <a:spLocks noChangeShapeType="1"/>
              </p:cNvSpPr>
              <p:nvPr/>
            </p:nvSpPr>
            <p:spPr bwMode="auto">
              <a:xfrm flipV="1">
                <a:off x="7257604" y="3048025"/>
                <a:ext cx="503238"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452"/>
              <p:cNvSpPr>
                <a:spLocks noChangeShapeType="1"/>
              </p:cNvSpPr>
              <p:nvPr/>
            </p:nvSpPr>
            <p:spPr bwMode="auto">
              <a:xfrm>
                <a:off x="7905304" y="3048025"/>
                <a:ext cx="647700" cy="71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4" name="Line 1453"/>
              <p:cNvSpPr>
                <a:spLocks noChangeShapeType="1"/>
              </p:cNvSpPr>
              <p:nvPr/>
            </p:nvSpPr>
            <p:spPr bwMode="auto">
              <a:xfrm flipH="1">
                <a:off x="6446392" y="2940075"/>
                <a:ext cx="21590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5" name="Line 1456"/>
              <p:cNvSpPr>
                <a:spLocks noChangeShapeType="1"/>
              </p:cNvSpPr>
              <p:nvPr/>
            </p:nvSpPr>
            <p:spPr bwMode="auto">
              <a:xfrm>
                <a:off x="7832279" y="3119463"/>
                <a:ext cx="0" cy="503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46" name="Group 1320"/>
              <p:cNvGrpSpPr>
                <a:grpSpLocks/>
              </p:cNvGrpSpPr>
              <p:nvPr/>
            </p:nvGrpSpPr>
            <p:grpSpPr bwMode="auto">
              <a:xfrm>
                <a:off x="6176517" y="2182838"/>
                <a:ext cx="647700" cy="360362"/>
                <a:chOff x="2949" y="196"/>
                <a:chExt cx="941" cy="598"/>
              </a:xfrm>
            </p:grpSpPr>
            <p:sp>
              <p:nvSpPr>
                <p:cNvPr id="47"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7"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58" name="Group 1344"/>
              <p:cNvGrpSpPr>
                <a:grpSpLocks/>
              </p:cNvGrpSpPr>
              <p:nvPr/>
            </p:nvGrpSpPr>
            <p:grpSpPr bwMode="auto">
              <a:xfrm>
                <a:off x="7616379" y="2182838"/>
                <a:ext cx="647700" cy="503237"/>
                <a:chOff x="2949" y="196"/>
                <a:chExt cx="941" cy="598"/>
              </a:xfrm>
            </p:grpSpPr>
            <p:sp>
              <p:nvSpPr>
                <p:cNvPr id="59"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8"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70" name="Group 1356"/>
              <p:cNvGrpSpPr>
                <a:grpSpLocks/>
              </p:cNvGrpSpPr>
              <p:nvPr/>
            </p:nvGrpSpPr>
            <p:grpSpPr bwMode="auto">
              <a:xfrm rot="-1072061">
                <a:off x="5562154" y="2732113"/>
                <a:ext cx="673100" cy="430212"/>
                <a:chOff x="2949" y="196"/>
                <a:chExt cx="941" cy="598"/>
              </a:xfrm>
            </p:grpSpPr>
            <p:sp>
              <p:nvSpPr>
                <p:cNvPr id="71"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9"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82" name="Group 1428"/>
              <p:cNvGrpSpPr>
                <a:grpSpLocks/>
              </p:cNvGrpSpPr>
              <p:nvPr/>
            </p:nvGrpSpPr>
            <p:grpSpPr bwMode="auto">
              <a:xfrm rot="-854928">
                <a:off x="6014592" y="3344888"/>
                <a:ext cx="574675" cy="503237"/>
                <a:chOff x="2949" y="196"/>
                <a:chExt cx="941" cy="598"/>
              </a:xfrm>
            </p:grpSpPr>
            <p:sp>
              <p:nvSpPr>
                <p:cNvPr id="83"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0"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4" name="Line 1445"/>
              <p:cNvSpPr>
                <a:spLocks noChangeShapeType="1"/>
              </p:cNvSpPr>
              <p:nvPr/>
            </p:nvSpPr>
            <p:spPr bwMode="auto">
              <a:xfrm flipH="1">
                <a:off x="7905304" y="3190900"/>
                <a:ext cx="719138"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nvGrpSpPr>
              <p:cNvPr id="95" name="Group 1404"/>
              <p:cNvGrpSpPr>
                <a:grpSpLocks/>
              </p:cNvGrpSpPr>
              <p:nvPr/>
            </p:nvGrpSpPr>
            <p:grpSpPr bwMode="auto">
              <a:xfrm rot="-666782">
                <a:off x="7621142" y="3468713"/>
                <a:ext cx="536575" cy="427037"/>
                <a:chOff x="2949" y="196"/>
                <a:chExt cx="941" cy="598"/>
              </a:xfrm>
            </p:grpSpPr>
            <p:sp>
              <p:nvSpPr>
                <p:cNvPr id="96"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1"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107" name="Group 1416"/>
              <p:cNvGrpSpPr>
                <a:grpSpLocks/>
              </p:cNvGrpSpPr>
              <p:nvPr/>
            </p:nvGrpSpPr>
            <p:grpSpPr bwMode="auto">
              <a:xfrm rot="282232">
                <a:off x="8408542" y="2979763"/>
                <a:ext cx="565150" cy="360362"/>
                <a:chOff x="2949" y="196"/>
                <a:chExt cx="941" cy="598"/>
              </a:xfrm>
            </p:grpSpPr>
            <p:sp>
              <p:nvSpPr>
                <p:cNvPr id="108"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2"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pic>
            <p:nvPicPr>
              <p:cNvPr id="123" name="Picture 14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5442" y="271147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4" name="Picture 14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8679" y="36227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14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6379" y="29035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6" name="Picture 14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204" y="2687663"/>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4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0117" y="2111400"/>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8" name="Picture 14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6442" y="3302025"/>
                <a:ext cx="419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 name="Group 1468"/>
              <p:cNvGrpSpPr>
                <a:grpSpLocks/>
              </p:cNvGrpSpPr>
              <p:nvPr/>
            </p:nvGrpSpPr>
            <p:grpSpPr bwMode="auto">
              <a:xfrm rot="-666782">
                <a:off x="6938517" y="2909913"/>
                <a:ext cx="636587" cy="492125"/>
                <a:chOff x="2949" y="196"/>
                <a:chExt cx="941" cy="598"/>
              </a:xfrm>
            </p:grpSpPr>
            <p:sp>
              <p:nvSpPr>
                <p:cNvPr id="130"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4"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5"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6"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7"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8"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9"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0"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70" name="Text Box 1524"/>
              <p:cNvSpPr txBox="1">
                <a:spLocks noChangeArrowheads="1"/>
              </p:cNvSpPr>
              <p:nvPr/>
            </p:nvSpPr>
            <p:spPr bwMode="auto">
              <a:xfrm>
                <a:off x="6966063" y="30246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1" name="Text Box 1524"/>
              <p:cNvSpPr txBox="1">
                <a:spLocks noChangeArrowheads="1"/>
              </p:cNvSpPr>
              <p:nvPr/>
            </p:nvSpPr>
            <p:spPr bwMode="auto">
              <a:xfrm>
                <a:off x="8418822" y="3000902"/>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2" name="Text Box 1524"/>
              <p:cNvSpPr txBox="1">
                <a:spLocks noChangeArrowheads="1"/>
              </p:cNvSpPr>
              <p:nvPr/>
            </p:nvSpPr>
            <p:spPr bwMode="auto">
              <a:xfrm>
                <a:off x="6045510" y="3435628"/>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3" name="Text Box 1524"/>
              <p:cNvSpPr txBox="1">
                <a:spLocks noChangeArrowheads="1"/>
              </p:cNvSpPr>
              <p:nvPr/>
            </p:nvSpPr>
            <p:spPr bwMode="auto">
              <a:xfrm>
                <a:off x="7675872" y="2253045"/>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4" name="Text Box 1524"/>
              <p:cNvSpPr txBox="1">
                <a:spLocks noChangeArrowheads="1"/>
              </p:cNvSpPr>
              <p:nvPr/>
            </p:nvSpPr>
            <p:spPr bwMode="auto">
              <a:xfrm>
                <a:off x="5631172" y="2809511"/>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Text Box 1524"/>
              <p:cNvSpPr txBox="1">
                <a:spLocks noChangeArrowheads="1"/>
              </p:cNvSpPr>
              <p:nvPr/>
            </p:nvSpPr>
            <p:spPr bwMode="auto">
              <a:xfrm>
                <a:off x="6208101" y="2202550"/>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176" name="Text Box 1524"/>
              <p:cNvSpPr txBox="1">
                <a:spLocks noChangeArrowheads="1"/>
              </p:cNvSpPr>
              <p:nvPr/>
            </p:nvSpPr>
            <p:spPr bwMode="auto">
              <a:xfrm>
                <a:off x="7629835" y="3527809"/>
                <a:ext cx="591104" cy="30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grpSp>
        <p:sp>
          <p:nvSpPr>
            <p:cNvPr id="179" name="矩形 178"/>
            <p:cNvSpPr/>
            <p:nvPr/>
          </p:nvSpPr>
          <p:spPr>
            <a:xfrm>
              <a:off x="552659" y="5066020"/>
              <a:ext cx="9143458" cy="461665"/>
            </a:xfrm>
            <a:prstGeom prst="rect">
              <a:avLst/>
            </a:prstGeom>
          </p:spPr>
          <p:txBody>
            <a:bodyPr wrap="squar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简单的</a:t>
              </a:r>
              <a:r>
                <a:rPr lang="zh-CN" altLang="zh-CN" sz="2400" b="1" dirty="0" smtClean="0">
                  <a:latin typeface="+mn-lt"/>
                  <a:ea typeface="黑体" pitchFamily="2" charset="-122"/>
                </a:rPr>
                <a:t>网络</a:t>
              </a:r>
              <a:r>
                <a:rPr lang="en-US" altLang="zh-CN" sz="2400" b="1" dirty="0" smtClean="0">
                  <a:latin typeface="+mn-lt"/>
                  <a:ea typeface="黑体" pitchFamily="2" charset="-122"/>
                </a:rPr>
                <a:t> (a) </a:t>
              </a:r>
              <a:r>
                <a:rPr lang="zh-CN" altLang="zh-CN" sz="2400" b="1" dirty="0" smtClean="0">
                  <a:latin typeface="+mn-lt"/>
                  <a:ea typeface="黑体" pitchFamily="2" charset="-122"/>
                </a:rPr>
                <a:t>和</a:t>
              </a:r>
              <a:r>
                <a:rPr lang="en-US" altLang="zh-CN" sz="2400" b="1" dirty="0" smtClean="0">
                  <a:latin typeface="+mn-lt"/>
                  <a:ea typeface="黑体" pitchFamily="2" charset="-122"/>
                </a:rPr>
                <a:t> </a:t>
              </a:r>
              <a:r>
                <a:rPr lang="zh-CN" altLang="zh-CN" sz="2400" b="1" dirty="0" smtClean="0">
                  <a:latin typeface="+mn-lt"/>
                  <a:ea typeface="黑体" pitchFamily="2" charset="-122"/>
                </a:rPr>
                <a:t>由</a:t>
              </a:r>
              <a:r>
                <a:rPr lang="zh-CN" altLang="zh-CN" sz="2400" b="1" dirty="0">
                  <a:latin typeface="+mn-lt"/>
                  <a:ea typeface="黑体" pitchFamily="2" charset="-122"/>
                </a:rPr>
                <a:t>网络构成的互连</a:t>
              </a:r>
              <a:r>
                <a:rPr lang="zh-CN" altLang="zh-CN" sz="2400" b="1" dirty="0" smtClean="0">
                  <a:latin typeface="+mn-lt"/>
                  <a:ea typeface="黑体" pitchFamily="2" charset="-122"/>
                </a:rPr>
                <a:t>网</a:t>
              </a:r>
              <a:r>
                <a:rPr lang="en-US" altLang="zh-CN" sz="2400" b="1" dirty="0" smtClean="0">
                  <a:latin typeface="+mn-lt"/>
                  <a:ea typeface="黑体" pitchFamily="2" charset="-122"/>
                </a:rPr>
                <a:t> (</a:t>
              </a:r>
              <a:r>
                <a:rPr lang="en-US" altLang="zh-CN" sz="2400" b="1" dirty="0">
                  <a:latin typeface="+mn-lt"/>
                  <a:ea typeface="黑体" pitchFamily="2" charset="-122"/>
                </a:rPr>
                <a:t>b)</a:t>
              </a:r>
              <a:endParaRPr lang="zh-CN" altLang="en-US" sz="2400" b="1" dirty="0">
                <a:latin typeface="+mn-lt"/>
                <a:ea typeface="黑体" pitchFamily="2" charset="-122"/>
              </a:endParaRPr>
            </a:p>
          </p:txBody>
        </p:sp>
        <p:grpSp>
          <p:nvGrpSpPr>
            <p:cNvPr id="205" name="组合 204"/>
            <p:cNvGrpSpPr/>
            <p:nvPr/>
          </p:nvGrpSpPr>
          <p:grpSpPr>
            <a:xfrm>
              <a:off x="560512" y="1798370"/>
              <a:ext cx="1436144" cy="2278702"/>
              <a:chOff x="609451" y="1582346"/>
              <a:chExt cx="1436144" cy="2278702"/>
            </a:xfrm>
          </p:grpSpPr>
          <p:sp>
            <p:nvSpPr>
              <p:cNvPr id="183" name="Text Box 1271"/>
              <p:cNvSpPr txBox="1">
                <a:spLocks noChangeArrowheads="1"/>
              </p:cNvSpPr>
              <p:nvPr/>
            </p:nvSpPr>
            <p:spPr bwMode="auto">
              <a:xfrm>
                <a:off x="1113507" y="338050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网络</a:t>
                </a:r>
              </a:p>
            </p:txBody>
          </p:sp>
          <p:sp>
            <p:nvSpPr>
              <p:cNvPr id="184" name="Text Box 1482"/>
              <p:cNvSpPr txBox="1">
                <a:spLocks noChangeArrowheads="1"/>
              </p:cNvSpPr>
              <p:nvPr/>
            </p:nvSpPr>
            <p:spPr bwMode="auto">
              <a:xfrm>
                <a:off x="1021269" y="1724374"/>
                <a:ext cx="432758" cy="32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dirty="0"/>
                  <a:t>图例</a:t>
                </a:r>
              </a:p>
            </p:txBody>
          </p:sp>
          <p:pic>
            <p:nvPicPr>
              <p:cNvPr id="185" name="Picture 14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40" y="2161239"/>
                <a:ext cx="214052" cy="29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 Box 1484"/>
              <p:cNvSpPr txBox="1">
                <a:spLocks noChangeArrowheads="1"/>
              </p:cNvSpPr>
              <p:nvPr/>
            </p:nvSpPr>
            <p:spPr bwMode="auto">
              <a:xfrm>
                <a:off x="1113507" y="2161239"/>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dirty="0"/>
                  <a:t>计算机</a:t>
                </a:r>
              </a:p>
            </p:txBody>
          </p:sp>
          <p:pic>
            <p:nvPicPr>
              <p:cNvPr id="187" name="Picture 14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640517">
                <a:off x="718804" y="2599627"/>
                <a:ext cx="422288" cy="3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8" name="Text Box 1486"/>
              <p:cNvSpPr txBox="1">
                <a:spLocks noChangeArrowheads="1"/>
              </p:cNvSpPr>
              <p:nvPr/>
            </p:nvSpPr>
            <p:spPr bwMode="auto">
              <a:xfrm>
                <a:off x="1113507" y="2567662"/>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集线器</a:t>
                </a:r>
              </a:p>
            </p:txBody>
          </p:sp>
          <p:pic>
            <p:nvPicPr>
              <p:cNvPr id="189" name="Picture 14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257" y="3036493"/>
                <a:ext cx="253605" cy="1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90" name="Text Box 1488"/>
              <p:cNvSpPr txBox="1">
                <a:spLocks noChangeArrowheads="1"/>
              </p:cNvSpPr>
              <p:nvPr/>
            </p:nvSpPr>
            <p:spPr bwMode="auto">
              <a:xfrm>
                <a:off x="1113507" y="2974083"/>
                <a:ext cx="8050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zh-CN" altLang="en-US" sz="1600" b="1"/>
                  <a:t>路由器</a:t>
                </a:r>
              </a:p>
            </p:txBody>
          </p:sp>
          <p:grpSp>
            <p:nvGrpSpPr>
              <p:cNvPr id="191" name="Group 1489"/>
              <p:cNvGrpSpPr>
                <a:grpSpLocks/>
              </p:cNvGrpSpPr>
              <p:nvPr/>
            </p:nvGrpSpPr>
            <p:grpSpPr bwMode="auto">
              <a:xfrm rot="20745072">
                <a:off x="767663" y="3375938"/>
                <a:ext cx="325732" cy="328791"/>
                <a:chOff x="2949" y="196"/>
                <a:chExt cx="941" cy="598"/>
              </a:xfrm>
            </p:grpSpPr>
            <p:sp>
              <p:nvSpPr>
                <p:cNvPr id="192" name="Oval 1490"/>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3" name="Oval 1491"/>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4" name="Oval 1492"/>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5" name="Oval 1493"/>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6" name="Oval 1494"/>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7" name="Oval 1495"/>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8" name="Oval 1496"/>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199" name="Oval 1497"/>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00" name="Freeform 149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149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150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03" name="Rectangle 1501"/>
              <p:cNvSpPr>
                <a:spLocks noChangeArrowheads="1"/>
              </p:cNvSpPr>
              <p:nvPr/>
            </p:nvSpPr>
            <p:spPr bwMode="auto">
              <a:xfrm>
                <a:off x="609451" y="1582346"/>
                <a:ext cx="1436144" cy="2278702"/>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dirty="0">
                  <a:latin typeface="黑体" pitchFamily="2" charset="-122"/>
                  <a:ea typeface="黑体" pitchFamily="2" charset="-122"/>
                </a:endParaRPr>
              </a:p>
            </p:txBody>
          </p:sp>
        </p:grpSp>
      </p:grpSp>
    </p:spTree>
    <p:extLst>
      <p:ext uri="{BB962C8B-B14F-4D97-AF65-F5344CB8AC3E}">
        <p14:creationId xmlns:p14="http://schemas.microsoft.com/office/powerpoint/2010/main" val="305333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请注意名词“结点”</a:t>
            </a:r>
          </a:p>
        </p:txBody>
      </p:sp>
      <p:sp>
        <p:nvSpPr>
          <p:cNvPr id="327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在网络中， </a:t>
            </a:r>
            <a:r>
              <a:rPr lang="en-US" altLang="zh-CN" dirty="0"/>
              <a:t>node </a:t>
            </a:r>
            <a:r>
              <a:rPr lang="zh-CN" altLang="en-US" dirty="0"/>
              <a:t>的标准译名是“</a:t>
            </a:r>
            <a:r>
              <a:rPr lang="zh-CN" altLang="en-US" dirty="0">
                <a:solidFill>
                  <a:srgbClr val="FF0000"/>
                </a:solidFill>
              </a:rPr>
              <a:t>结点</a:t>
            </a:r>
            <a:r>
              <a:rPr lang="zh-CN" altLang="en-US" dirty="0"/>
              <a:t>”而不是“</a:t>
            </a:r>
            <a:r>
              <a:rPr lang="zh-CN" altLang="en-US" dirty="0">
                <a:solidFill>
                  <a:srgbClr val="0000CC"/>
                </a:solidFill>
              </a:rPr>
              <a:t>节点</a:t>
            </a:r>
            <a:r>
              <a:rPr lang="zh-CN" altLang="en-US" dirty="0"/>
              <a:t>”。</a:t>
            </a:r>
          </a:p>
          <a:p>
            <a:r>
              <a:rPr lang="zh-CN" altLang="en-US" dirty="0"/>
              <a:t>虽然 </a:t>
            </a:r>
            <a:r>
              <a:rPr lang="en-US" altLang="zh-CN" dirty="0"/>
              <a:t>node </a:t>
            </a:r>
            <a:r>
              <a:rPr lang="zh-CN" altLang="en-US" dirty="0"/>
              <a:t>有时也可译为“节点”，但这是指像天线上的驻波的节点，这种节点很像竹竿上的“节”。</a:t>
            </a:r>
          </a:p>
          <a:p>
            <a:r>
              <a:rPr lang="zh-CN" altLang="en-US" dirty="0"/>
              <a:t>数据结构的</a:t>
            </a:r>
            <a:r>
              <a:rPr lang="zh-CN" altLang="en-US" dirty="0" smtClean="0"/>
              <a:t>树 </a:t>
            </a:r>
            <a:r>
              <a:rPr lang="en-US" altLang="zh-CN" dirty="0" smtClean="0"/>
              <a:t>(</a:t>
            </a:r>
            <a:r>
              <a:rPr lang="en-US" altLang="zh-CN" dirty="0"/>
              <a:t>tree</a:t>
            </a:r>
            <a:r>
              <a:rPr lang="en-US" altLang="zh-CN" dirty="0" smtClean="0"/>
              <a:t>) </a:t>
            </a:r>
            <a:r>
              <a:rPr lang="zh-CN" altLang="en-US" dirty="0" smtClean="0"/>
              <a:t>中</a:t>
            </a:r>
            <a:r>
              <a:rPr lang="zh-CN" altLang="en-US" dirty="0"/>
              <a:t>的 </a:t>
            </a:r>
            <a:r>
              <a:rPr lang="en-US" altLang="zh-CN" dirty="0"/>
              <a:t>node </a:t>
            </a:r>
            <a:r>
              <a:rPr lang="zh-CN" altLang="en-US" dirty="0"/>
              <a:t>应当译为“节点”。</a:t>
            </a:r>
          </a:p>
        </p:txBody>
      </p:sp>
    </p:spTree>
    <p:extLst>
      <p:ext uri="{BB962C8B-B14F-4D97-AF65-F5344CB8AC3E}">
        <p14:creationId xmlns:p14="http://schemas.microsoft.com/office/powerpoint/2010/main" val="767725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smtClean="0"/>
              <a:t>关于“云”</a:t>
            </a:r>
            <a:endParaRPr lang="zh-CN" altLang="en-US" dirty="0"/>
          </a:p>
        </p:txBody>
      </p:sp>
      <p:sp>
        <p:nvSpPr>
          <p:cNvPr id="32771" name="Rectangle 3"/>
          <p:cNvSpPr>
            <a:spLocks noGrp="1" noChangeArrowheads="1"/>
          </p:cNvSpPr>
          <p:nvPr>
            <p:ph type="body" sz="half" idx="1"/>
          </p:nvPr>
        </p:nvSpPr>
        <p:spPr>
          <a:xfrm>
            <a:off x="495300" y="1196752"/>
            <a:ext cx="474573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zh-CN" sz="2800" dirty="0" smtClean="0"/>
              <a:t>当使用</a:t>
            </a:r>
            <a:r>
              <a:rPr lang="zh-CN" altLang="zh-CN" sz="2800" dirty="0"/>
              <a:t>一</a:t>
            </a:r>
            <a:r>
              <a:rPr lang="zh-CN" altLang="zh-CN" sz="2800" dirty="0" smtClean="0"/>
              <a:t>朵</a:t>
            </a:r>
            <a:r>
              <a:rPr lang="zh-CN" altLang="en-US" sz="2800" dirty="0" smtClean="0"/>
              <a:t>“</a:t>
            </a:r>
            <a:r>
              <a:rPr lang="zh-CN" altLang="zh-CN" sz="2800" dirty="0" smtClean="0"/>
              <a:t>云</a:t>
            </a:r>
            <a:r>
              <a:rPr lang="zh-CN" altLang="en-US" sz="2800" dirty="0" smtClean="0"/>
              <a:t>”</a:t>
            </a:r>
            <a:r>
              <a:rPr lang="zh-CN" altLang="zh-CN" sz="2800" dirty="0" smtClean="0"/>
              <a:t>来</a:t>
            </a:r>
            <a:r>
              <a:rPr lang="zh-CN" altLang="zh-CN" sz="2800" dirty="0"/>
              <a:t>表示网络时，可能会有两种不同的</a:t>
            </a:r>
            <a:r>
              <a:rPr lang="zh-CN" altLang="zh-CN" sz="2800" dirty="0" smtClean="0"/>
              <a:t>情况</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smtClean="0"/>
              <a:t>云</a:t>
            </a:r>
            <a:r>
              <a:rPr lang="zh-CN" altLang="zh-CN" sz="2800" dirty="0"/>
              <a:t>表示的网络已经包含了和网络相连的</a:t>
            </a:r>
            <a:r>
              <a:rPr lang="zh-CN" altLang="zh-CN" sz="2800" dirty="0" smtClean="0"/>
              <a:t>计算机</a:t>
            </a:r>
            <a:r>
              <a:rPr lang="zh-CN" altLang="en-US" sz="2800" dirty="0" smtClean="0"/>
              <a:t>。</a:t>
            </a:r>
            <a:endParaRPr lang="en-US" altLang="zh-CN" sz="2800" dirty="0" smtClean="0"/>
          </a:p>
          <a:p>
            <a:pPr marL="360363" indent="-360363">
              <a:lnSpc>
                <a:spcPct val="100000"/>
              </a:lnSpc>
              <a:buClr>
                <a:srgbClr val="C00000"/>
              </a:buClr>
              <a:buSzPct val="90000"/>
              <a:buFont typeface="+mj-lt"/>
              <a:buAutoNum type="arabicPeriod"/>
            </a:pPr>
            <a:r>
              <a:rPr lang="zh-CN" altLang="zh-CN" sz="2800" dirty="0"/>
              <a:t>云表示</a:t>
            </a:r>
            <a:r>
              <a:rPr lang="zh-CN" altLang="zh-CN" sz="2800" dirty="0" smtClean="0"/>
              <a:t>的</a:t>
            </a:r>
            <a:r>
              <a:rPr lang="zh-CN" altLang="en-US" sz="2800" dirty="0" smtClean="0"/>
              <a:t>网络</a:t>
            </a:r>
            <a:r>
              <a:rPr lang="zh-CN" altLang="zh-CN" sz="2800" dirty="0" smtClean="0"/>
              <a:t>里面</a:t>
            </a:r>
            <a:r>
              <a:rPr lang="zh-CN" altLang="zh-CN" sz="2800" dirty="0"/>
              <a:t>就只剩下许多路由器和连接这些路由器的</a:t>
            </a:r>
            <a:r>
              <a:rPr lang="zh-CN" altLang="zh-CN" sz="2800" dirty="0" smtClean="0"/>
              <a:t>链路</a:t>
            </a:r>
            <a:r>
              <a:rPr lang="zh-CN" altLang="en-US" sz="2800" dirty="0" smtClean="0"/>
              <a:t>，</a:t>
            </a:r>
            <a:r>
              <a:rPr lang="zh-CN" altLang="zh-CN" sz="2800" dirty="0"/>
              <a:t>把有关的计算机画在云的</a:t>
            </a:r>
            <a:r>
              <a:rPr lang="zh-CN" altLang="zh-CN" sz="2800" dirty="0" smtClean="0"/>
              <a:t>外面</a:t>
            </a:r>
            <a:r>
              <a:rPr lang="zh-CN" altLang="en-US" sz="2800" dirty="0" smtClean="0"/>
              <a:t>。</a:t>
            </a:r>
            <a:r>
              <a:rPr lang="zh-CN" altLang="zh-CN" sz="2800" dirty="0" smtClean="0">
                <a:solidFill>
                  <a:srgbClr val="0000CC"/>
                </a:solidFill>
              </a:rPr>
              <a:t>习惯</a:t>
            </a:r>
            <a:r>
              <a:rPr lang="zh-CN" altLang="zh-CN" sz="2800" dirty="0">
                <a:solidFill>
                  <a:srgbClr val="0000CC"/>
                </a:solidFill>
              </a:rPr>
              <a:t>上，与网络相连的计算机常称为</a:t>
            </a:r>
            <a:r>
              <a:rPr lang="zh-CN" altLang="zh-CN" sz="2800" dirty="0" smtClean="0">
                <a:solidFill>
                  <a:srgbClr val="FF0000"/>
                </a:solidFill>
              </a:rPr>
              <a:t>主机</a:t>
            </a:r>
            <a:r>
              <a:rPr lang="en-US" altLang="zh-CN" sz="2800" dirty="0" smtClean="0">
                <a:solidFill>
                  <a:srgbClr val="FF0000"/>
                </a:solidFill>
              </a:rPr>
              <a:t> </a:t>
            </a:r>
            <a:r>
              <a:rPr lang="en-US" altLang="zh-CN" sz="2800" dirty="0" smtClean="0">
                <a:solidFill>
                  <a:srgbClr val="0000CC"/>
                </a:solidFill>
              </a:rPr>
              <a:t>(</a:t>
            </a:r>
            <a:r>
              <a:rPr lang="en-US" altLang="zh-CN" sz="2800" dirty="0">
                <a:solidFill>
                  <a:srgbClr val="0000CC"/>
                </a:solidFill>
              </a:rPr>
              <a:t>host</a:t>
            </a:r>
            <a:r>
              <a:rPr lang="en-US" altLang="zh-CN" sz="2800" dirty="0" smtClean="0">
                <a:solidFill>
                  <a:srgbClr val="0000CC"/>
                </a:solidFill>
              </a:rPr>
              <a:t>)</a:t>
            </a:r>
            <a:r>
              <a:rPr lang="zh-CN" altLang="en-US" sz="2800" dirty="0" smtClean="0">
                <a:solidFill>
                  <a:srgbClr val="0000CC"/>
                </a:solidFill>
              </a:rPr>
              <a:t>。</a:t>
            </a:r>
            <a:endParaRPr lang="zh-CN" altLang="en-US" sz="2800" dirty="0">
              <a:solidFill>
                <a:srgbClr val="0000CC"/>
              </a:solidFill>
            </a:endParaRPr>
          </a:p>
        </p:txBody>
      </p:sp>
      <p:grpSp>
        <p:nvGrpSpPr>
          <p:cNvPr id="23" name="组合 22"/>
          <p:cNvGrpSpPr/>
          <p:nvPr/>
        </p:nvGrpSpPr>
        <p:grpSpPr>
          <a:xfrm>
            <a:off x="5385048" y="1887215"/>
            <a:ext cx="4305002" cy="3774033"/>
            <a:chOff x="5385048" y="1844824"/>
            <a:chExt cx="4305002" cy="3774033"/>
          </a:xfrm>
        </p:grpSpPr>
        <p:grpSp>
          <p:nvGrpSpPr>
            <p:cNvPr id="4" name="组合 3"/>
            <p:cNvGrpSpPr/>
            <p:nvPr/>
          </p:nvGrpSpPr>
          <p:grpSpPr>
            <a:xfrm>
              <a:off x="5385048" y="1844824"/>
              <a:ext cx="4305002" cy="2946676"/>
              <a:chOff x="5600998" y="2477535"/>
              <a:chExt cx="3892550" cy="2601997"/>
            </a:xfrm>
          </p:grpSpPr>
          <p:sp>
            <p:nvSpPr>
              <p:cNvPr id="6" name="Line 1280"/>
              <p:cNvSpPr>
                <a:spLocks noChangeShapeType="1"/>
              </p:cNvSpPr>
              <p:nvPr/>
            </p:nvSpPr>
            <p:spPr bwMode="auto">
              <a:xfrm flipH="1" flipV="1">
                <a:off x="5685135" y="3412657"/>
                <a:ext cx="1068388" cy="2079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7" name="Line 1269"/>
              <p:cNvSpPr>
                <a:spLocks noChangeShapeType="1"/>
              </p:cNvSpPr>
              <p:nvPr/>
            </p:nvSpPr>
            <p:spPr bwMode="auto">
              <a:xfrm flipH="1">
                <a:off x="8553748" y="3692057"/>
                <a:ext cx="685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8" name="Line 1206"/>
              <p:cNvSpPr>
                <a:spLocks noChangeShapeType="1"/>
              </p:cNvSpPr>
              <p:nvPr/>
            </p:nvSpPr>
            <p:spPr bwMode="auto">
              <a:xfrm flipH="1">
                <a:off x="8048923" y="2899895"/>
                <a:ext cx="360362" cy="431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9" name="Line 1205"/>
              <p:cNvSpPr>
                <a:spLocks noChangeShapeType="1"/>
              </p:cNvSpPr>
              <p:nvPr/>
            </p:nvSpPr>
            <p:spPr bwMode="auto">
              <a:xfrm flipH="1" flipV="1">
                <a:off x="7977485" y="4268320"/>
                <a:ext cx="38100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0" name="Line 1209"/>
              <p:cNvSpPr>
                <a:spLocks noChangeShapeType="1"/>
              </p:cNvSpPr>
              <p:nvPr/>
            </p:nvSpPr>
            <p:spPr bwMode="auto">
              <a:xfrm>
                <a:off x="6753523" y="2899895"/>
                <a:ext cx="287337" cy="504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1" name="Line 1204"/>
              <p:cNvSpPr>
                <a:spLocks noChangeShapeType="1"/>
              </p:cNvSpPr>
              <p:nvPr/>
            </p:nvSpPr>
            <p:spPr bwMode="auto">
              <a:xfrm flipV="1">
                <a:off x="6896398" y="4196882"/>
                <a:ext cx="144462" cy="5286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sp>
            <p:nvSpPr>
              <p:cNvPr id="12" name="Line 1237"/>
              <p:cNvSpPr>
                <a:spLocks noChangeShapeType="1"/>
              </p:cNvSpPr>
              <p:nvPr/>
            </p:nvSpPr>
            <p:spPr bwMode="auto">
              <a:xfrm flipV="1">
                <a:off x="6142335" y="4022257"/>
                <a:ext cx="533400"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latin typeface="+mn-lt"/>
                  <a:ea typeface="黑体" pitchFamily="2" charset="-122"/>
                </a:endParaRPr>
              </a:p>
            </p:txBody>
          </p:sp>
          <p:pic>
            <p:nvPicPr>
              <p:cNvPr id="13" name="Picture 12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823" y="2612557"/>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2860" y="26125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6985" y="3331695"/>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26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93385" y="4628682"/>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6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0498" y="4628682"/>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7535" y="4022257"/>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271"/>
              <p:cNvSpPr txBox="1">
                <a:spLocks noChangeArrowheads="1"/>
              </p:cNvSpPr>
              <p:nvPr/>
            </p:nvSpPr>
            <p:spPr bwMode="auto">
              <a:xfrm>
                <a:off x="6958038" y="2477535"/>
                <a:ext cx="726451" cy="4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mn-lt"/>
                    <a:ea typeface="黑体" pitchFamily="2" charset="-122"/>
                  </a:rPr>
                  <a:t>主机</a:t>
                </a:r>
              </a:p>
            </p:txBody>
          </p:sp>
          <p:pic>
            <p:nvPicPr>
              <p:cNvPr id="20" name="Picture 127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998" y="318882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1461"/>
              <p:cNvGraphicFramePr>
                <a:graphicFrameLocks noChangeAspect="1"/>
              </p:cNvGraphicFramePr>
              <p:nvPr>
                <p:extLst>
                  <p:ext uri="{D42A27DB-BD31-4B8C-83A1-F6EECF244321}">
                    <p14:modId xmlns:p14="http://schemas.microsoft.com/office/powerpoint/2010/main" val="1016199795"/>
                  </p:ext>
                </p:extLst>
              </p:nvPr>
            </p:nvGraphicFramePr>
            <p:xfrm>
              <a:off x="6393118" y="3045136"/>
              <a:ext cx="2447367" cy="1727026"/>
            </p:xfrm>
            <a:graphic>
              <a:graphicData uri="http://schemas.openxmlformats.org/presentationml/2006/ole">
                <mc:AlternateContent xmlns:mc="http://schemas.openxmlformats.org/markup-compatibility/2006">
                  <mc:Choice xmlns:v="urn:schemas-microsoft-com:vml" Requires="v">
                    <p:oleObj spid="_x0000_s9222" name="Visio" r:id="rId5" imgW="1689885" imgH="964337" progId="">
                      <p:embed/>
                    </p:oleObj>
                  </mc:Choice>
                  <mc:Fallback>
                    <p:oleObj name="Visio" r:id="rId5" imgW="1689885" imgH="96433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3118" y="3045136"/>
                            <a:ext cx="2447367" cy="1727026"/>
                          </a:xfrm>
                          <a:prstGeom prst="rect">
                            <a:avLst/>
                          </a:prstGeom>
                          <a:noFill/>
                          <a:effectLst>
                            <a:outerShdw dist="25400" dir="5400000" algn="ctr" rotWithShape="0">
                              <a:srgbClr val="808080"/>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1185"/>
              <p:cNvSpPr txBox="1">
                <a:spLocks noChangeArrowheads="1"/>
              </p:cNvSpPr>
              <p:nvPr/>
            </p:nvSpPr>
            <p:spPr bwMode="auto">
              <a:xfrm>
                <a:off x="7060027" y="3631297"/>
                <a:ext cx="1145334" cy="46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dirty="0" smtClean="0">
                    <a:ln>
                      <a:noFill/>
                    </a:ln>
                    <a:solidFill>
                      <a:srgbClr val="000000"/>
                    </a:solidFill>
                    <a:effectLst/>
                    <a:uLnTx/>
                    <a:uFillTx/>
                    <a:latin typeface="+mn-lt"/>
                    <a:ea typeface="黑体" pitchFamily="2" charset="-122"/>
                  </a:rPr>
                  <a:t>互连网</a:t>
                </a:r>
              </a:p>
            </p:txBody>
          </p:sp>
        </p:grpSp>
        <p:sp>
          <p:nvSpPr>
            <p:cNvPr id="5" name="矩形 4"/>
            <p:cNvSpPr/>
            <p:nvPr/>
          </p:nvSpPr>
          <p:spPr>
            <a:xfrm>
              <a:off x="5915514" y="5157192"/>
              <a:ext cx="3448380" cy="461665"/>
            </a:xfrm>
            <a:prstGeom prst="rect">
              <a:avLst/>
            </a:prstGeom>
          </p:spPr>
          <p:txBody>
            <a:bodyPr wrap="none">
              <a:spAutoFit/>
            </a:bodyPr>
            <a:lstStyle/>
            <a:p>
              <a:pPr algn="ctr"/>
              <a:r>
                <a:rPr lang="en-US" altLang="zh-CN" sz="2400" b="1" dirty="0" smtClean="0">
                  <a:latin typeface="+mn-lt"/>
                  <a:ea typeface="黑体" pitchFamily="2" charset="-122"/>
                </a:rPr>
                <a:t> </a:t>
              </a:r>
              <a:r>
                <a:rPr lang="zh-CN" altLang="zh-CN" sz="2400" b="1" dirty="0">
                  <a:latin typeface="+mn-lt"/>
                  <a:ea typeface="黑体" pitchFamily="2" charset="-122"/>
                </a:rPr>
                <a:t>互连网与所连接的主机</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7856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lang="zh-CN" altLang="en-US" dirty="0"/>
              <a:t>基本概念要清楚</a:t>
            </a:r>
          </a:p>
        </p:txBody>
      </p:sp>
      <p:sp>
        <p:nvSpPr>
          <p:cNvPr id="6" name="内容占位符 5"/>
          <p:cNvSpPr>
            <a:spLocks noGrp="1"/>
          </p:cNvSpPr>
          <p:nvPr>
            <p:ph idx="1"/>
          </p:nvPr>
        </p:nvSpPr>
        <p:spPr/>
        <p:txBody>
          <a:bodyPr/>
          <a:lstStyle/>
          <a:p>
            <a:r>
              <a:rPr lang="zh-CN" altLang="zh-CN" dirty="0">
                <a:solidFill>
                  <a:srgbClr val="FF0000"/>
                </a:solidFill>
              </a:rPr>
              <a:t>网络</a:t>
            </a:r>
            <a:r>
              <a:rPr lang="zh-CN" altLang="zh-CN" dirty="0"/>
              <a:t>把许多计算机连接在</a:t>
            </a:r>
            <a:r>
              <a:rPr lang="zh-CN" altLang="zh-CN" dirty="0" smtClean="0"/>
              <a:t>一起</a:t>
            </a:r>
            <a:r>
              <a:rPr lang="zh-CN" altLang="en-US" dirty="0" smtClean="0"/>
              <a:t>。</a:t>
            </a:r>
            <a:endParaRPr lang="en-US" altLang="zh-CN" dirty="0" smtClean="0"/>
          </a:p>
          <a:p>
            <a:r>
              <a:rPr lang="zh-CN" altLang="zh-CN" dirty="0" smtClean="0">
                <a:solidFill>
                  <a:srgbClr val="FF0000"/>
                </a:solidFill>
              </a:rPr>
              <a:t>互连</a:t>
            </a:r>
            <a:r>
              <a:rPr lang="zh-CN" altLang="zh-CN" dirty="0">
                <a:solidFill>
                  <a:srgbClr val="FF0000"/>
                </a:solidFill>
              </a:rPr>
              <a:t>网</a:t>
            </a:r>
            <a:r>
              <a:rPr lang="zh-CN" altLang="zh-CN" dirty="0"/>
              <a:t>则把许多网络通过路由器连接在</a:t>
            </a:r>
            <a:r>
              <a:rPr lang="zh-CN" altLang="zh-CN" dirty="0" smtClean="0"/>
              <a:t>一起</a:t>
            </a:r>
            <a:r>
              <a:rPr lang="zh-CN" altLang="en-US" dirty="0"/>
              <a:t>。</a:t>
            </a:r>
            <a:endParaRPr lang="en-US" altLang="zh-CN" dirty="0" smtClean="0"/>
          </a:p>
          <a:p>
            <a:r>
              <a:rPr lang="zh-CN" altLang="zh-CN" dirty="0" smtClean="0"/>
              <a:t>与</a:t>
            </a:r>
            <a:r>
              <a:rPr lang="zh-CN" altLang="zh-CN" dirty="0"/>
              <a:t>网络相连的计算机常称为</a:t>
            </a:r>
            <a:r>
              <a:rPr lang="zh-CN" altLang="zh-CN" dirty="0" smtClean="0">
                <a:solidFill>
                  <a:srgbClr val="0000CC"/>
                </a:solidFill>
              </a:rPr>
              <a:t>主机</a:t>
            </a:r>
            <a:r>
              <a:rPr lang="zh-CN" altLang="en-US" dirty="0" smtClean="0"/>
              <a:t>。</a:t>
            </a:r>
            <a:endParaRPr lang="zh-CN" altLang="en-US" dirty="0"/>
          </a:p>
        </p:txBody>
      </p:sp>
      <p:grpSp>
        <p:nvGrpSpPr>
          <p:cNvPr id="178" name="组合 177"/>
          <p:cNvGrpSpPr/>
          <p:nvPr/>
        </p:nvGrpSpPr>
        <p:grpSpPr>
          <a:xfrm>
            <a:off x="1496616" y="3068960"/>
            <a:ext cx="7848871" cy="3143460"/>
            <a:chOff x="1496616" y="3068960"/>
            <a:chExt cx="7848871" cy="3143460"/>
          </a:xfrm>
        </p:grpSpPr>
        <p:grpSp>
          <p:nvGrpSpPr>
            <p:cNvPr id="176" name="组合 175"/>
            <p:cNvGrpSpPr/>
            <p:nvPr/>
          </p:nvGrpSpPr>
          <p:grpSpPr>
            <a:xfrm>
              <a:off x="1496616" y="3068960"/>
              <a:ext cx="5625654" cy="3143460"/>
              <a:chOff x="2068165" y="2996953"/>
              <a:chExt cx="5625654" cy="3143460"/>
            </a:xfrm>
          </p:grpSpPr>
          <p:grpSp>
            <p:nvGrpSpPr>
              <p:cNvPr id="8" name="Group 1504"/>
              <p:cNvGrpSpPr>
                <a:grpSpLocks/>
              </p:cNvGrpSpPr>
              <p:nvPr/>
            </p:nvGrpSpPr>
            <p:grpSpPr bwMode="auto">
              <a:xfrm>
                <a:off x="2775211" y="3490809"/>
                <a:ext cx="4021357" cy="2649604"/>
                <a:chOff x="109" y="1226"/>
                <a:chExt cx="2516" cy="1675"/>
              </a:xfrm>
            </p:grpSpPr>
            <p:grpSp>
              <p:nvGrpSpPr>
                <p:cNvPr id="123" name="Group 1505"/>
                <p:cNvGrpSpPr>
                  <a:grpSpLocks/>
                </p:cNvGrpSpPr>
                <p:nvPr/>
              </p:nvGrpSpPr>
              <p:grpSpPr bwMode="auto">
                <a:xfrm>
                  <a:off x="109" y="1226"/>
                  <a:ext cx="2516" cy="1675"/>
                  <a:chOff x="109" y="1226"/>
                  <a:chExt cx="2516" cy="1675"/>
                </a:xfrm>
              </p:grpSpPr>
              <p:grpSp>
                <p:nvGrpSpPr>
                  <p:cNvPr id="125" name="Group 1506"/>
                  <p:cNvGrpSpPr>
                    <a:grpSpLocks/>
                  </p:cNvGrpSpPr>
                  <p:nvPr/>
                </p:nvGrpSpPr>
                <p:grpSpPr bwMode="auto">
                  <a:xfrm>
                    <a:off x="109" y="1226"/>
                    <a:ext cx="2516" cy="1675"/>
                    <a:chOff x="109" y="1226"/>
                    <a:chExt cx="2516" cy="1675"/>
                  </a:xfrm>
                </p:grpSpPr>
                <p:sp>
                  <p:nvSpPr>
                    <p:cNvPr id="127" name="Oval 1507"/>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8" name="Oval 1508"/>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9" name="Oval 1509"/>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0" name="Oval 1510"/>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1" name="Oval 1511"/>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2" name="Oval 1512"/>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3" name="Oval 1513"/>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6" name="Oval 1514"/>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124" name="Freeform 1515"/>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9" name="Line 1481"/>
              <p:cNvSpPr>
                <a:spLocks noChangeShapeType="1"/>
              </p:cNvSpPr>
              <p:nvPr/>
            </p:nvSpPr>
            <p:spPr bwMode="auto">
              <a:xfrm flipH="1">
                <a:off x="4744264" y="4904191"/>
                <a:ext cx="81441" cy="7066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 name="Line 1480"/>
              <p:cNvSpPr>
                <a:spLocks noChangeShapeType="1"/>
              </p:cNvSpPr>
              <p:nvPr/>
            </p:nvSpPr>
            <p:spPr bwMode="auto">
              <a:xfrm flipH="1" flipV="1">
                <a:off x="4237523" y="4542085"/>
                <a:ext cx="506742" cy="274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 name="Line 1296"/>
              <p:cNvSpPr>
                <a:spLocks noChangeShapeType="1"/>
              </p:cNvSpPr>
              <p:nvPr/>
            </p:nvSpPr>
            <p:spPr bwMode="auto">
              <a:xfrm flipH="1" flipV="1">
                <a:off x="3995011" y="5466818"/>
                <a:ext cx="1324768" cy="2316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3" name="Line 1297"/>
              <p:cNvSpPr>
                <a:spLocks noChangeShapeType="1"/>
              </p:cNvSpPr>
              <p:nvPr/>
            </p:nvSpPr>
            <p:spPr bwMode="auto">
              <a:xfrm flipV="1">
                <a:off x="4252001" y="3845128"/>
                <a:ext cx="409013" cy="876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Text Box 1318"/>
              <p:cNvSpPr txBox="1">
                <a:spLocks noChangeArrowheads="1"/>
              </p:cNvSpPr>
              <p:nvPr/>
            </p:nvSpPr>
            <p:spPr bwMode="auto">
              <a:xfrm>
                <a:off x="3224808" y="2996953"/>
                <a:ext cx="32784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smtClean="0">
                    <a:ln>
                      <a:noFill/>
                    </a:ln>
                    <a:solidFill>
                      <a:srgbClr val="000000"/>
                    </a:solidFill>
                    <a:effectLst/>
                    <a:uLnTx/>
                    <a:uFillTx/>
                    <a:latin typeface="Times New Roman" charset="0"/>
                    <a:ea typeface="宋体" charset="-122"/>
                  </a:rPr>
                  <a:t>互连网（网络的网络）</a:t>
                </a:r>
              </a:p>
            </p:txBody>
          </p:sp>
          <p:sp>
            <p:nvSpPr>
              <p:cNvPr id="15" name="Line 1440"/>
              <p:cNvSpPr>
                <a:spLocks noChangeShapeType="1"/>
              </p:cNvSpPr>
              <p:nvPr/>
            </p:nvSpPr>
            <p:spPr bwMode="auto">
              <a:xfrm flipH="1">
                <a:off x="3513606" y="4551818"/>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43"/>
              <p:cNvSpPr>
                <a:spLocks noChangeShapeType="1"/>
              </p:cNvSpPr>
              <p:nvPr/>
            </p:nvSpPr>
            <p:spPr bwMode="auto">
              <a:xfrm>
                <a:off x="4990396" y="3845128"/>
                <a:ext cx="492263"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444"/>
              <p:cNvSpPr>
                <a:spLocks noChangeShapeType="1"/>
              </p:cNvSpPr>
              <p:nvPr/>
            </p:nvSpPr>
            <p:spPr bwMode="auto">
              <a:xfrm>
                <a:off x="5647351" y="4109894"/>
                <a:ext cx="738395" cy="794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446"/>
              <p:cNvSpPr>
                <a:spLocks noChangeShapeType="1"/>
              </p:cNvSpPr>
              <p:nvPr/>
            </p:nvSpPr>
            <p:spPr bwMode="auto">
              <a:xfrm flipH="1">
                <a:off x="5482659" y="4197500"/>
                <a:ext cx="83250"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447"/>
              <p:cNvSpPr>
                <a:spLocks noChangeShapeType="1"/>
              </p:cNvSpPr>
              <p:nvPr/>
            </p:nvSpPr>
            <p:spPr bwMode="auto">
              <a:xfrm flipV="1">
                <a:off x="4237523" y="4109894"/>
                <a:ext cx="1082255" cy="4146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448"/>
              <p:cNvSpPr>
                <a:spLocks noChangeShapeType="1"/>
              </p:cNvSpPr>
              <p:nvPr/>
            </p:nvSpPr>
            <p:spPr bwMode="auto">
              <a:xfrm>
                <a:off x="4005869" y="4020341"/>
                <a:ext cx="164692" cy="529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449"/>
              <p:cNvSpPr>
                <a:spLocks noChangeShapeType="1"/>
              </p:cNvSpPr>
              <p:nvPr/>
            </p:nvSpPr>
            <p:spPr bwMode="auto">
              <a:xfrm flipV="1">
                <a:off x="4827515" y="4816584"/>
                <a:ext cx="573705" cy="175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1452"/>
              <p:cNvSpPr>
                <a:spLocks noChangeShapeType="1"/>
              </p:cNvSpPr>
              <p:nvPr/>
            </p:nvSpPr>
            <p:spPr bwMode="auto">
              <a:xfrm>
                <a:off x="5565910" y="4816584"/>
                <a:ext cx="738395" cy="876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1453"/>
              <p:cNvSpPr>
                <a:spLocks noChangeShapeType="1"/>
              </p:cNvSpPr>
              <p:nvPr/>
            </p:nvSpPr>
            <p:spPr bwMode="auto">
              <a:xfrm flipH="1">
                <a:off x="3902712" y="4684201"/>
                <a:ext cx="246132" cy="617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1456"/>
              <p:cNvSpPr>
                <a:spLocks noChangeShapeType="1"/>
              </p:cNvSpPr>
              <p:nvPr/>
            </p:nvSpPr>
            <p:spPr bwMode="auto">
              <a:xfrm>
                <a:off x="5482659" y="4904191"/>
                <a:ext cx="0" cy="617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9" name="Line 1445"/>
              <p:cNvSpPr>
                <a:spLocks noChangeShapeType="1"/>
              </p:cNvSpPr>
              <p:nvPr/>
            </p:nvSpPr>
            <p:spPr bwMode="auto">
              <a:xfrm flipH="1">
                <a:off x="5565910" y="4991797"/>
                <a:ext cx="819836" cy="6190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pic>
            <p:nvPicPr>
              <p:cNvPr id="32" name="Picture 14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429" y="4403861"/>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 name="Picture 14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133" y="552132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14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528" y="4639425"/>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146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2042" y="4374660"/>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146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9574" y="3667968"/>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613" y="5128073"/>
                <a:ext cx="477785" cy="32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141" name="直接连接符 140"/>
              <p:cNvCxnSpPr/>
              <p:nvPr/>
            </p:nvCxnSpPr>
            <p:spPr bwMode="auto">
              <a:xfrm>
                <a:off x="2718495" y="3951781"/>
                <a:ext cx="1026618" cy="934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376444" y="4766530"/>
                <a:ext cx="726563" cy="29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a:endCxn id="85" idx="2"/>
              </p:cNvCxnSpPr>
              <p:nvPr/>
            </p:nvCxnSpPr>
            <p:spPr bwMode="auto">
              <a:xfrm flipV="1">
                <a:off x="2594725" y="5584837"/>
                <a:ext cx="829611" cy="1597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接连接符 147"/>
              <p:cNvCxnSpPr/>
              <p:nvPr/>
            </p:nvCxnSpPr>
            <p:spPr bwMode="auto">
              <a:xfrm flipH="1" flipV="1">
                <a:off x="5636218" y="5589627"/>
                <a:ext cx="1407271" cy="169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接连接符 149"/>
              <p:cNvCxnSpPr/>
              <p:nvPr/>
            </p:nvCxnSpPr>
            <p:spPr bwMode="auto">
              <a:xfrm flipH="1">
                <a:off x="6603581" y="4858856"/>
                <a:ext cx="871957" cy="899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 name="直接连接符 153"/>
              <p:cNvCxnSpPr/>
              <p:nvPr/>
            </p:nvCxnSpPr>
            <p:spPr bwMode="auto">
              <a:xfrm flipH="1">
                <a:off x="5768914" y="3897464"/>
                <a:ext cx="1270645" cy="2004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4" name="Picture 12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5208"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7256"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12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44" y="54984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 name="Picture 12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165" y="4562326"/>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2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498430"/>
                <a:ext cx="4365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 name="Picture 12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214" y="3698230"/>
                <a:ext cx="4365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1320"/>
              <p:cNvGrpSpPr>
                <a:grpSpLocks/>
              </p:cNvGrpSpPr>
              <p:nvPr/>
            </p:nvGrpSpPr>
            <p:grpSpPr bwMode="auto">
              <a:xfrm>
                <a:off x="3595047" y="3755575"/>
                <a:ext cx="738395" cy="441925"/>
                <a:chOff x="2949" y="196"/>
                <a:chExt cx="941" cy="598"/>
              </a:xfrm>
            </p:grpSpPr>
            <p:sp>
              <p:nvSpPr>
                <p:cNvPr id="112" name="Oval 1321"/>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3" name="Oval 1322"/>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4" name="Oval 1323"/>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5" name="Oval 1324"/>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6" name="Oval 1325"/>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7" name="Oval 1326"/>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8" name="Oval 1327"/>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9" name="Oval 1328"/>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0" name="Freeform 13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1" name="Freeform 13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22" name="Freeform 13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6" name="Group 1344"/>
              <p:cNvGrpSpPr>
                <a:grpSpLocks/>
              </p:cNvGrpSpPr>
              <p:nvPr/>
            </p:nvGrpSpPr>
            <p:grpSpPr bwMode="auto">
              <a:xfrm>
                <a:off x="5236528" y="3755575"/>
                <a:ext cx="738395" cy="617137"/>
                <a:chOff x="2949" y="196"/>
                <a:chExt cx="941" cy="598"/>
              </a:xfrm>
            </p:grpSpPr>
            <p:sp>
              <p:nvSpPr>
                <p:cNvPr id="101" name="Oval 134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2" name="Oval 134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3" name="Oval 134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4" name="Oval 134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5" name="Oval 134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6" name="Oval 135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7" name="Oval 135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8" name="Oval 135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9" name="Freeform 13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0" name="Freeform 13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11" name="Freeform 13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7" name="Group 1356"/>
              <p:cNvGrpSpPr>
                <a:grpSpLocks/>
              </p:cNvGrpSpPr>
              <p:nvPr/>
            </p:nvGrpSpPr>
            <p:grpSpPr bwMode="auto">
              <a:xfrm rot="20527939">
                <a:off x="2894657" y="4429170"/>
                <a:ext cx="767352" cy="527584"/>
                <a:chOff x="2949" y="196"/>
                <a:chExt cx="941" cy="598"/>
              </a:xfrm>
            </p:grpSpPr>
            <p:sp>
              <p:nvSpPr>
                <p:cNvPr id="90" name="Oval 135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1" name="Oval 135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2" name="Oval 135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3" name="Oval 136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4" name="Oval 136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5" name="Oval 136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6" name="Oval 136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7" name="Oval 136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8"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99"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00"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8" name="Group 1428"/>
              <p:cNvGrpSpPr>
                <a:grpSpLocks/>
              </p:cNvGrpSpPr>
              <p:nvPr/>
            </p:nvGrpSpPr>
            <p:grpSpPr bwMode="auto">
              <a:xfrm rot="20745072">
                <a:off x="3410448" y="5180638"/>
                <a:ext cx="655145" cy="617137"/>
                <a:chOff x="2949" y="196"/>
                <a:chExt cx="941" cy="598"/>
              </a:xfrm>
            </p:grpSpPr>
            <p:sp>
              <p:nvSpPr>
                <p:cNvPr id="79" name="Oval 142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0" name="Oval 143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1" name="Oval 143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2" name="Oval 143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3" name="Oval 143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4" name="Oval 143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5" name="Oval 143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6" name="Oval 143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8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0" name="Group 1404"/>
              <p:cNvGrpSpPr>
                <a:grpSpLocks/>
              </p:cNvGrpSpPr>
              <p:nvPr/>
            </p:nvGrpSpPr>
            <p:grpSpPr bwMode="auto">
              <a:xfrm rot="20933218">
                <a:off x="5241958" y="5332489"/>
                <a:ext cx="611710" cy="523690"/>
                <a:chOff x="2949" y="196"/>
                <a:chExt cx="941" cy="598"/>
              </a:xfrm>
            </p:grpSpPr>
            <p:sp>
              <p:nvSpPr>
                <p:cNvPr id="68" name="Oval 1405"/>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9" name="Oval 1406"/>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0" name="Oval 1407"/>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1" name="Oval 1408"/>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2" name="Oval 1409"/>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3" name="Oval 1410"/>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4" name="Oval 1411"/>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5" name="Oval 1412"/>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6" name="Freeform 14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7" name="Freeform 14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78" name="Freeform 14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1" name="Group 1416"/>
              <p:cNvGrpSpPr>
                <a:grpSpLocks/>
              </p:cNvGrpSpPr>
              <p:nvPr/>
            </p:nvGrpSpPr>
            <p:grpSpPr bwMode="auto">
              <a:xfrm rot="282232">
                <a:off x="6139614" y="4732872"/>
                <a:ext cx="644286" cy="441925"/>
                <a:chOff x="2949" y="196"/>
                <a:chExt cx="941" cy="598"/>
              </a:xfrm>
            </p:grpSpPr>
            <p:sp>
              <p:nvSpPr>
                <p:cNvPr id="57" name="Oval 1417"/>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8" name="Oval 1418"/>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9" name="Oval 1419"/>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0" name="Oval 1420"/>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1" name="Oval 1421"/>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2" name="Oval 1422"/>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3" name="Oval 1423"/>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4" name="Oval 1424"/>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5" name="Freeform 14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6" name="Freeform 14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67" name="Freeform 14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38" name="Group 1468"/>
              <p:cNvGrpSpPr>
                <a:grpSpLocks/>
              </p:cNvGrpSpPr>
              <p:nvPr/>
            </p:nvGrpSpPr>
            <p:grpSpPr bwMode="auto">
              <a:xfrm rot="20933218">
                <a:off x="4463747" y="4647213"/>
                <a:ext cx="725726" cy="603510"/>
                <a:chOff x="2949" y="196"/>
                <a:chExt cx="941" cy="598"/>
              </a:xfrm>
            </p:grpSpPr>
            <p:sp>
              <p:nvSpPr>
                <p:cNvPr id="46" name="Oval 1469"/>
                <p:cNvSpPr>
                  <a:spLocks noChangeArrowheads="1"/>
                </p:cNvSpPr>
                <p:nvPr/>
              </p:nvSpPr>
              <p:spPr bwMode="auto">
                <a:xfrm>
                  <a:off x="3168" y="196"/>
                  <a:ext cx="407" cy="162"/>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7" name="Oval 1470"/>
                <p:cNvSpPr>
                  <a:spLocks noChangeArrowheads="1"/>
                </p:cNvSpPr>
                <p:nvPr/>
              </p:nvSpPr>
              <p:spPr bwMode="auto">
                <a:xfrm rot="900000">
                  <a:off x="3512" y="252"/>
                  <a:ext cx="275" cy="131"/>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8" name="Oval 1471"/>
                <p:cNvSpPr>
                  <a:spLocks noChangeArrowheads="1"/>
                </p:cNvSpPr>
                <p:nvPr/>
              </p:nvSpPr>
              <p:spPr bwMode="auto">
                <a:xfrm rot="1500000">
                  <a:off x="3650" y="385"/>
                  <a:ext cx="240" cy="153"/>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9" name="Oval 1472"/>
                <p:cNvSpPr>
                  <a:spLocks noChangeArrowheads="1"/>
                </p:cNvSpPr>
                <p:nvPr/>
              </p:nvSpPr>
              <p:spPr bwMode="auto">
                <a:xfrm rot="-1560000">
                  <a:off x="3573" y="537"/>
                  <a:ext cx="291" cy="18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0" name="Oval 1473"/>
                <p:cNvSpPr>
                  <a:spLocks noChangeArrowheads="1"/>
                </p:cNvSpPr>
                <p:nvPr/>
              </p:nvSpPr>
              <p:spPr bwMode="auto">
                <a:xfrm>
                  <a:off x="3216" y="555"/>
                  <a:ext cx="471" cy="239"/>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1" name="Oval 1474"/>
                <p:cNvSpPr>
                  <a:spLocks noChangeArrowheads="1"/>
                </p:cNvSpPr>
                <p:nvPr/>
              </p:nvSpPr>
              <p:spPr bwMode="auto">
                <a:xfrm rot="1080000">
                  <a:off x="3023" y="555"/>
                  <a:ext cx="26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2" name="Oval 1475"/>
                <p:cNvSpPr>
                  <a:spLocks noChangeArrowheads="1"/>
                </p:cNvSpPr>
                <p:nvPr/>
              </p:nvSpPr>
              <p:spPr bwMode="auto">
                <a:xfrm>
                  <a:off x="2949" y="432"/>
                  <a:ext cx="217"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3" name="Oval 1476"/>
                <p:cNvSpPr>
                  <a:spLocks noChangeArrowheads="1"/>
                </p:cNvSpPr>
                <p:nvPr/>
              </p:nvSpPr>
              <p:spPr bwMode="auto">
                <a:xfrm rot="-1860000">
                  <a:off x="2984" y="310"/>
                  <a:ext cx="295" cy="156"/>
                </a:xfrm>
                <a:prstGeom prst="ellipse">
                  <a:avLst/>
                </a:prstGeom>
                <a:solidFill>
                  <a:srgbClr val="C0C0C0"/>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4" name="Freeform 147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5" name="Freeform 147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56" name="Freeform 147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39" name="Text Box 1524"/>
              <p:cNvSpPr txBox="1">
                <a:spLocks noChangeArrowheads="1"/>
              </p:cNvSpPr>
              <p:nvPr/>
            </p:nvSpPr>
            <p:spPr bwMode="auto">
              <a:xfrm>
                <a:off x="4495150" y="47878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0" name="Text Box 1524"/>
              <p:cNvSpPr txBox="1">
                <a:spLocks noChangeArrowheads="1"/>
              </p:cNvSpPr>
              <p:nvPr/>
            </p:nvSpPr>
            <p:spPr bwMode="auto">
              <a:xfrm>
                <a:off x="6151334" y="475879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1" name="Text Box 1524"/>
              <p:cNvSpPr txBox="1">
                <a:spLocks noChangeArrowheads="1"/>
              </p:cNvSpPr>
              <p:nvPr/>
            </p:nvSpPr>
            <p:spPr bwMode="auto">
              <a:xfrm>
                <a:off x="3445696" y="5276471"/>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2" name="Text Box 1524"/>
              <p:cNvSpPr txBox="1">
                <a:spLocks noChangeArrowheads="1"/>
              </p:cNvSpPr>
              <p:nvPr/>
            </p:nvSpPr>
            <p:spPr bwMode="auto">
              <a:xfrm>
                <a:off x="5304351" y="3841672"/>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3" name="Text Box 1524"/>
              <p:cNvSpPr txBox="1">
                <a:spLocks noChangeArrowheads="1"/>
              </p:cNvSpPr>
              <p:nvPr/>
            </p:nvSpPr>
            <p:spPr bwMode="auto">
              <a:xfrm>
                <a:off x="2973340" y="4524086"/>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44" name="Text Box 1524"/>
              <p:cNvSpPr txBox="1">
                <a:spLocks noChangeArrowheads="1"/>
              </p:cNvSpPr>
              <p:nvPr/>
            </p:nvSpPr>
            <p:spPr bwMode="auto">
              <a:xfrm>
                <a:off x="3656856" y="3779748"/>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Times New Roman" charset="0"/>
                    <a:ea typeface="宋体" charset="-122"/>
                  </a:rPr>
                  <a:t>网络</a:t>
                </a:r>
              </a:p>
            </p:txBody>
          </p:sp>
          <p:sp>
            <p:nvSpPr>
              <p:cNvPr id="45" name="Text Box 1524"/>
              <p:cNvSpPr txBox="1">
                <a:spLocks noChangeArrowheads="1"/>
              </p:cNvSpPr>
              <p:nvPr/>
            </p:nvSpPr>
            <p:spPr bwMode="auto">
              <a:xfrm>
                <a:off x="5251868" y="5404960"/>
                <a:ext cx="6738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rgbClr val="000000"/>
                    </a:solidFill>
                    <a:effectLst/>
                    <a:uLnTx/>
                    <a:uFillTx/>
                    <a:latin typeface="Times New Roman" charset="0"/>
                    <a:ea typeface="宋体" charset="-122"/>
                  </a:rPr>
                  <a:t>网络</a:t>
                </a:r>
              </a:p>
            </p:txBody>
          </p:sp>
          <p:sp>
            <p:nvSpPr>
              <p:cNvPr id="175" name="矩形 174"/>
              <p:cNvSpPr/>
              <p:nvPr/>
            </p:nvSpPr>
            <p:spPr>
              <a:xfrm>
                <a:off x="6702960" y="3356992"/>
                <a:ext cx="64953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b="1" kern="0" dirty="0">
                    <a:solidFill>
                      <a:srgbClr val="000000"/>
                    </a:solidFill>
                    <a:ea typeface="黑体" pitchFamily="2" charset="-122"/>
                  </a:rPr>
                  <a:t>主机</a:t>
                </a:r>
              </a:p>
            </p:txBody>
          </p:sp>
        </p:grpSp>
        <p:sp>
          <p:nvSpPr>
            <p:cNvPr id="177" name="矩形 176"/>
            <p:cNvSpPr/>
            <p:nvPr/>
          </p:nvSpPr>
          <p:spPr>
            <a:xfrm>
              <a:off x="7290080" y="3704975"/>
              <a:ext cx="2055407" cy="1569660"/>
            </a:xfrm>
            <a:prstGeom prst="rect">
              <a:avLst/>
            </a:prstGeom>
            <a:solidFill>
              <a:srgbClr val="FFFF00"/>
            </a:solidFill>
            <a:ln>
              <a:solidFill>
                <a:srgbClr val="000099"/>
              </a:solidFill>
            </a:ln>
          </p:spPr>
          <p:txBody>
            <a:bodyPr wrap="square">
              <a:spAutoFit/>
            </a:bodyPr>
            <a:lstStyle/>
            <a:p>
              <a:r>
                <a:rPr lang="zh-CN" altLang="zh-CN" sz="2400" b="1" dirty="0" smtClean="0">
                  <a:latin typeface="+mn-lt"/>
                  <a:ea typeface="黑体" pitchFamily="2" charset="-122"/>
                </a:rPr>
                <a:t>主机</a:t>
              </a:r>
              <a:r>
                <a:rPr lang="zh-CN" altLang="en-US" sz="2400" b="1" dirty="0" smtClean="0">
                  <a:latin typeface="+mn-lt"/>
                  <a:ea typeface="黑体" pitchFamily="2" charset="-122"/>
                </a:rPr>
                <a:t>可以是计算机，也可以是</a:t>
              </a:r>
              <a:r>
                <a:rPr lang="zh-CN" altLang="zh-CN" sz="2400" b="1" dirty="0" smtClean="0">
                  <a:latin typeface="+mn-lt"/>
                  <a:ea typeface="黑体" pitchFamily="2" charset="-122"/>
                </a:rPr>
                <a:t>智能手机</a:t>
              </a:r>
              <a:r>
                <a:rPr lang="zh-CN" altLang="en-US" sz="2400" b="1" dirty="0" smtClean="0">
                  <a:latin typeface="+mn-lt"/>
                  <a:ea typeface="黑体" pitchFamily="2" charset="-122"/>
                </a:rPr>
                <a:t>等</a:t>
              </a:r>
              <a:r>
                <a:rPr lang="zh-CN" altLang="zh-CN" sz="2400" b="1" dirty="0" smtClean="0">
                  <a:latin typeface="+mn-lt"/>
                  <a:ea typeface="黑体" pitchFamily="2" charset="-122"/>
                </a:rPr>
                <a:t>智能机器</a:t>
              </a:r>
              <a:r>
                <a:rPr lang="zh-CN" altLang="zh-CN" sz="2400" b="1" dirty="0">
                  <a:latin typeface="+mn-lt"/>
                  <a:ea typeface="黑体" pitchFamily="2" charset="-122"/>
                </a:rPr>
                <a:t>。</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134002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1.2.2  </a:t>
            </a:r>
            <a:r>
              <a:rPr lang="zh-CN" altLang="zh-CN" sz="3600" dirty="0" smtClean="0"/>
              <a:t>互联网</a:t>
            </a:r>
            <a:r>
              <a:rPr lang="zh-CN" altLang="zh-CN" sz="3600" dirty="0"/>
              <a:t>基础结构发展的三个阶段</a:t>
            </a:r>
            <a:endParaRPr lang="zh-CN" altLang="en-US" sz="3600" dirty="0"/>
          </a:p>
        </p:txBody>
      </p:sp>
      <p:sp>
        <p:nvSpPr>
          <p:cNvPr id="3" name="内容占位符 2"/>
          <p:cNvSpPr>
            <a:spLocks noGrp="1"/>
          </p:cNvSpPr>
          <p:nvPr>
            <p:ph idx="1"/>
          </p:nvPr>
        </p:nvSpPr>
        <p:spPr/>
        <p:txBody>
          <a:bodyPr/>
          <a:lstStyle/>
          <a:p>
            <a:r>
              <a:rPr lang="zh-CN" altLang="en-US" dirty="0">
                <a:solidFill>
                  <a:srgbClr val="FF0000"/>
                </a:solidFill>
              </a:rPr>
              <a:t>第一</a:t>
            </a:r>
            <a:r>
              <a:rPr lang="zh-CN" altLang="en-US" dirty="0" smtClean="0">
                <a:solidFill>
                  <a:srgbClr val="FF0000"/>
                </a:solidFill>
              </a:rPr>
              <a:t>阶段：</a:t>
            </a:r>
            <a:r>
              <a:rPr lang="zh-CN" altLang="en-US" dirty="0" smtClean="0"/>
              <a:t>从</a:t>
            </a:r>
            <a:r>
              <a:rPr lang="zh-CN" altLang="en-US" dirty="0"/>
              <a:t>单个网络 </a:t>
            </a:r>
            <a:r>
              <a:rPr lang="en-US" altLang="zh-CN" dirty="0"/>
              <a:t>ARPANET </a:t>
            </a:r>
            <a:r>
              <a:rPr lang="zh-CN" altLang="en-US" dirty="0"/>
              <a:t>向互联网发展的过程。 </a:t>
            </a:r>
          </a:p>
          <a:p>
            <a:r>
              <a:rPr lang="en-US" altLang="zh-CN" dirty="0"/>
              <a:t>1983 </a:t>
            </a:r>
            <a:r>
              <a:rPr lang="zh-CN" altLang="en-US" dirty="0" smtClean="0"/>
              <a:t>年， </a:t>
            </a:r>
            <a:r>
              <a:rPr lang="en-US" altLang="zh-CN" dirty="0"/>
              <a:t>TCP/IP </a:t>
            </a:r>
            <a:r>
              <a:rPr lang="zh-CN" altLang="en-US" dirty="0"/>
              <a:t>协议成为 </a:t>
            </a:r>
            <a:r>
              <a:rPr lang="en-US" altLang="zh-CN" dirty="0"/>
              <a:t>ARPANET </a:t>
            </a:r>
            <a:r>
              <a:rPr lang="zh-CN" altLang="en-US" dirty="0"/>
              <a:t>上的标准</a:t>
            </a:r>
            <a:r>
              <a:rPr lang="zh-CN" altLang="en-US" dirty="0" smtClean="0"/>
              <a:t>协议，</a:t>
            </a:r>
            <a:r>
              <a:rPr lang="zh-CN" altLang="zh-CN" dirty="0"/>
              <a:t>使得所有</a:t>
            </a:r>
            <a:r>
              <a:rPr lang="zh-CN" altLang="zh-CN" dirty="0" smtClean="0"/>
              <a:t>使用</a:t>
            </a:r>
            <a:r>
              <a:rPr lang="en-US" altLang="zh-CN" dirty="0" smtClean="0"/>
              <a:t> TCP/IP </a:t>
            </a:r>
            <a:r>
              <a:rPr lang="zh-CN" altLang="zh-CN" dirty="0" smtClean="0"/>
              <a:t>协议</a:t>
            </a:r>
            <a:r>
              <a:rPr lang="zh-CN" altLang="zh-CN" dirty="0"/>
              <a:t>的计算机都能利用互连网相互</a:t>
            </a:r>
            <a:r>
              <a:rPr lang="zh-CN" altLang="zh-CN" dirty="0" smtClean="0"/>
              <a:t>通信</a:t>
            </a:r>
            <a:r>
              <a:rPr lang="zh-CN" altLang="en-US" dirty="0" smtClean="0"/>
              <a:t>。</a:t>
            </a:r>
            <a:endParaRPr lang="zh-CN" altLang="en-US" dirty="0"/>
          </a:p>
          <a:p>
            <a:r>
              <a:rPr lang="zh-CN" altLang="en-US" dirty="0"/>
              <a:t>人们把 </a:t>
            </a:r>
            <a:r>
              <a:rPr lang="en-US" altLang="zh-CN" dirty="0"/>
              <a:t>1983 </a:t>
            </a:r>
            <a:r>
              <a:rPr lang="zh-CN" altLang="en-US" dirty="0"/>
              <a:t>年</a:t>
            </a:r>
            <a:r>
              <a:rPr lang="zh-CN" altLang="en-US" dirty="0" smtClean="0"/>
              <a:t>作为互联网的</a:t>
            </a:r>
            <a:r>
              <a:rPr lang="zh-CN" altLang="en-US" dirty="0"/>
              <a:t>诞生时间</a:t>
            </a:r>
            <a:r>
              <a:rPr lang="zh-CN" altLang="en-US" dirty="0" smtClean="0"/>
              <a:t>。</a:t>
            </a:r>
            <a:endParaRPr lang="en-US" altLang="zh-CN" dirty="0" smtClean="0"/>
          </a:p>
          <a:p>
            <a:r>
              <a:rPr lang="en-US" altLang="zh-CN" dirty="0"/>
              <a:t>1990</a:t>
            </a:r>
            <a:r>
              <a:rPr lang="zh-CN" altLang="zh-CN" dirty="0" smtClean="0"/>
              <a:t>年</a:t>
            </a:r>
            <a:r>
              <a:rPr lang="zh-CN" altLang="en-US" dirty="0" smtClean="0"/>
              <a:t>，</a:t>
            </a:r>
            <a:r>
              <a:rPr lang="en-US" altLang="zh-CN" dirty="0" smtClean="0"/>
              <a:t>ARPANET </a:t>
            </a:r>
            <a:r>
              <a:rPr lang="zh-CN" altLang="zh-CN" dirty="0" smtClean="0"/>
              <a:t>正式</a:t>
            </a:r>
            <a:r>
              <a:rPr lang="zh-CN" altLang="zh-CN" dirty="0"/>
              <a:t>宣布</a:t>
            </a:r>
            <a:r>
              <a:rPr lang="zh-CN" altLang="zh-CN" dirty="0" smtClean="0"/>
              <a:t>关闭</a:t>
            </a:r>
            <a:r>
              <a:rPr lang="zh-CN" altLang="en-US" dirty="0" smtClean="0"/>
              <a:t>。</a:t>
            </a:r>
            <a:endParaRPr lang="zh-CN" altLang="en-US" dirty="0"/>
          </a:p>
          <a:p>
            <a:endParaRPr lang="en-US" altLang="zh-CN" dirty="0" smtClean="0"/>
          </a:p>
        </p:txBody>
      </p:sp>
    </p:spTree>
    <p:extLst>
      <p:ext uri="{BB962C8B-B14F-4D97-AF65-F5344CB8AC3E}">
        <p14:creationId xmlns:p14="http://schemas.microsoft.com/office/powerpoint/2010/main" val="3375140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3010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以</a:t>
            </a:r>
            <a:r>
              <a:rPr lang="zh-CN" altLang="en-US" dirty="0">
                <a:solidFill>
                  <a:srgbClr val="FF0000"/>
                </a:solidFill>
              </a:rPr>
              <a:t>小写字母 </a:t>
            </a:r>
            <a:r>
              <a:rPr lang="en-US" altLang="zh-CN" dirty="0" smtClean="0">
                <a:solidFill>
                  <a:srgbClr val="FF0000"/>
                </a:solidFill>
              </a:rPr>
              <a:t>“</a:t>
            </a:r>
            <a:r>
              <a:rPr lang="en-US" altLang="zh-CN" dirty="0" err="1" smtClean="0">
                <a:solidFill>
                  <a:srgbClr val="FF0000"/>
                </a:solidFill>
              </a:rPr>
              <a:t>i</a:t>
            </a:r>
            <a:r>
              <a:rPr lang="en-US" altLang="zh-CN" dirty="0" smtClean="0">
                <a:solidFill>
                  <a:srgbClr val="FF0000"/>
                </a:solidFill>
              </a:rPr>
              <a:t>” </a:t>
            </a:r>
            <a:r>
              <a:rPr lang="zh-CN" altLang="en-US" dirty="0"/>
              <a:t>开始的 </a:t>
            </a:r>
            <a:r>
              <a:rPr lang="en-US" altLang="zh-CN" dirty="0"/>
              <a:t>internet</a:t>
            </a:r>
            <a:r>
              <a:rPr lang="zh-CN" altLang="en-US" dirty="0" smtClean="0"/>
              <a:t>（互连</a:t>
            </a:r>
            <a:r>
              <a:rPr lang="zh-CN" altLang="en-US" dirty="0"/>
              <a:t>网）是一个通用名词，它泛指由多个计算机网络互连而成的网络。 </a:t>
            </a:r>
          </a:p>
          <a:p>
            <a:r>
              <a:rPr lang="zh-CN" altLang="en-US" dirty="0"/>
              <a:t>以</a:t>
            </a:r>
            <a:r>
              <a:rPr lang="zh-CN" altLang="en-US" dirty="0" smtClean="0">
                <a:solidFill>
                  <a:srgbClr val="FF0000"/>
                </a:solidFill>
              </a:rPr>
              <a:t>大写字母 </a:t>
            </a:r>
            <a:r>
              <a:rPr lang="en-US" altLang="zh-CN" dirty="0" smtClean="0">
                <a:solidFill>
                  <a:srgbClr val="FF0000"/>
                </a:solidFill>
              </a:rPr>
              <a:t>“I” </a:t>
            </a:r>
            <a:r>
              <a:rPr lang="zh-CN" altLang="en-US" dirty="0" smtClean="0"/>
              <a:t>开始</a:t>
            </a:r>
            <a:r>
              <a:rPr lang="zh-CN" altLang="en-US" dirty="0"/>
              <a:t>的的 </a:t>
            </a:r>
            <a:r>
              <a:rPr lang="en-US" altLang="zh-CN" dirty="0"/>
              <a:t>Internet</a:t>
            </a:r>
            <a:r>
              <a:rPr lang="zh-CN" altLang="en-US" dirty="0" smtClean="0"/>
              <a:t>（互联网</a:t>
            </a:r>
            <a:r>
              <a:rPr lang="zh-CN" altLang="zh-CN" dirty="0"/>
              <a:t>或因特网</a:t>
            </a:r>
            <a:r>
              <a:rPr lang="zh-CN" altLang="en-US" dirty="0" smtClean="0"/>
              <a:t>）</a:t>
            </a:r>
            <a:r>
              <a:rPr lang="zh-CN" altLang="en-US" dirty="0"/>
              <a:t>则是一个专用名词，它指当前全球最大的、开放的、由众多网络相互连接而成的特定</a:t>
            </a:r>
            <a:r>
              <a:rPr lang="zh-CN" altLang="en-US" dirty="0" smtClean="0"/>
              <a:t>计算机网络，</a:t>
            </a:r>
            <a:r>
              <a:rPr lang="zh-CN" altLang="en-US" dirty="0"/>
              <a:t>它采用 </a:t>
            </a:r>
            <a:r>
              <a:rPr lang="en-US" altLang="zh-CN" dirty="0"/>
              <a:t>TCP/IP </a:t>
            </a:r>
            <a:r>
              <a:rPr lang="zh-CN" altLang="en-US" dirty="0"/>
              <a:t>协议族作为通信的规则，且其前身是美国的 </a:t>
            </a:r>
            <a:r>
              <a:rPr lang="en-US" altLang="zh-CN" dirty="0"/>
              <a:t>ARPANET</a:t>
            </a:r>
            <a:r>
              <a:rPr lang="zh-CN" altLang="en-US" dirty="0"/>
              <a:t>。</a:t>
            </a:r>
          </a:p>
        </p:txBody>
      </p:sp>
    </p:spTree>
    <p:extLst>
      <p:ext uri="{BB962C8B-B14F-4D97-AF65-F5344CB8AC3E}">
        <p14:creationId xmlns:p14="http://schemas.microsoft.com/office/powerpoint/2010/main" val="1847529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ctr"/>
            <a:r>
              <a:rPr lang="en-US" altLang="zh-CN" dirty="0"/>
              <a:t>i</a:t>
            </a:r>
            <a:r>
              <a:rPr lang="en-US" altLang="zh-CN" dirty="0" smtClean="0"/>
              <a:t>nternet </a:t>
            </a:r>
            <a:r>
              <a:rPr lang="zh-CN" altLang="en-US" dirty="0"/>
              <a:t>和 </a:t>
            </a:r>
            <a:r>
              <a:rPr lang="en-US" altLang="zh-CN" dirty="0"/>
              <a:t>Internet </a:t>
            </a:r>
            <a:r>
              <a:rPr lang="zh-CN" altLang="en-US" dirty="0"/>
              <a:t>的区别</a:t>
            </a:r>
          </a:p>
        </p:txBody>
      </p:sp>
      <p:sp>
        <p:nvSpPr>
          <p:cNvPr id="4" name="圆角矩形 3"/>
          <p:cNvSpPr/>
          <p:nvPr/>
        </p:nvSpPr>
        <p:spPr bwMode="auto">
          <a:xfrm>
            <a:off x="848544" y="1484784"/>
            <a:ext cx="8352928" cy="2448272"/>
          </a:xfrm>
          <a:prstGeom prst="roundRect">
            <a:avLst>
              <a:gd name="adj" fmla="val 8707"/>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zh-CN" altLang="zh-CN" sz="3200" b="1" dirty="0">
                <a:solidFill>
                  <a:srgbClr val="000099"/>
                </a:solidFill>
                <a:ea typeface="黑体" pitchFamily="2" charset="-122"/>
              </a:rPr>
              <a:t>任意把几个计算机网络互连起来（不管采用什么协议），并能够相互通信，这样构成的是一个互连</a:t>
            </a:r>
            <a:r>
              <a:rPr lang="zh-CN" altLang="zh-CN" sz="3200" b="1" dirty="0" smtClean="0">
                <a:solidFill>
                  <a:srgbClr val="000099"/>
                </a:solidFill>
                <a:ea typeface="黑体" pitchFamily="2" charset="-122"/>
              </a:rPr>
              <a:t>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a:solidFill>
                  <a:srgbClr val="000099"/>
                </a:solidFill>
                <a:ea typeface="黑体" pitchFamily="2" charset="-122"/>
              </a:rPr>
              <a:t>，而不是</a:t>
            </a:r>
            <a:r>
              <a:rPr lang="zh-CN" altLang="zh-CN" sz="3200" b="1" dirty="0" smtClean="0">
                <a:solidFill>
                  <a:srgbClr val="000099"/>
                </a:solidFill>
                <a:ea typeface="黑体" pitchFamily="2" charset="-122"/>
              </a:rPr>
              <a:t>互联网</a:t>
            </a:r>
            <a:r>
              <a:rPr lang="en-US" altLang="zh-CN" sz="3200" b="1" dirty="0" smtClean="0">
                <a:solidFill>
                  <a:srgbClr val="000099"/>
                </a:solidFill>
                <a:ea typeface="黑体" pitchFamily="2" charset="-122"/>
              </a:rPr>
              <a:t> (</a:t>
            </a:r>
            <a:r>
              <a:rPr lang="en-US" altLang="zh-CN" sz="3200" b="1" dirty="0">
                <a:solidFill>
                  <a:srgbClr val="000099"/>
                </a:solidFill>
                <a:ea typeface="黑体" pitchFamily="2" charset="-122"/>
              </a:rPr>
              <a:t>Internet)</a:t>
            </a:r>
            <a:r>
              <a:rPr lang="zh-CN" altLang="zh-CN" sz="3200" b="1" dirty="0" smtClean="0">
                <a:solidFill>
                  <a:srgbClr val="000099"/>
                </a:solidFill>
                <a:ea typeface="黑体" pitchFamily="2" charset="-122"/>
              </a:rPr>
              <a:t>。</a:t>
            </a:r>
            <a:endParaRPr lang="zh-CN" altLang="zh-CN" sz="3200" b="1" dirty="0">
              <a:solidFill>
                <a:srgbClr val="000099"/>
              </a:solidFill>
              <a:ea typeface="黑体" pitchFamily="2" charset="-122"/>
            </a:endParaRPr>
          </a:p>
        </p:txBody>
      </p:sp>
    </p:spTree>
    <p:extLst>
      <p:ext uri="{BB962C8B-B14F-4D97-AF65-F5344CB8AC3E}">
        <p14:creationId xmlns:p14="http://schemas.microsoft.com/office/powerpoint/2010/main" val="2747199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dirty="0">
                <a:solidFill>
                  <a:srgbClr val="FF0000"/>
                </a:solidFill>
              </a:rPr>
              <a:t>第二</a:t>
            </a:r>
            <a:r>
              <a:rPr lang="zh-CN" altLang="en-US" dirty="0" smtClean="0">
                <a:solidFill>
                  <a:srgbClr val="FF0000"/>
                </a:solidFill>
              </a:rPr>
              <a:t>阶段：</a:t>
            </a:r>
            <a:r>
              <a:rPr lang="zh-CN" altLang="en-US" dirty="0" smtClean="0"/>
              <a:t>建成</a:t>
            </a:r>
            <a:r>
              <a:rPr lang="zh-CN" altLang="en-US" dirty="0"/>
              <a:t>了三级结构</a:t>
            </a:r>
            <a:r>
              <a:rPr lang="zh-CN" altLang="en-US" dirty="0" smtClean="0"/>
              <a:t>的互联网。 </a:t>
            </a:r>
            <a:endParaRPr lang="zh-CN" altLang="en-US" dirty="0"/>
          </a:p>
          <a:p>
            <a:r>
              <a:rPr lang="zh-CN" altLang="en-US" dirty="0" smtClean="0"/>
              <a:t>它是一个三</a:t>
            </a:r>
            <a:r>
              <a:rPr lang="zh-CN" altLang="en-US" dirty="0"/>
              <a:t>级计算机网络，分为主干网、地区网和校园网（或企业网）</a:t>
            </a:r>
            <a:r>
              <a:rPr lang="zh-CN" altLang="en-US" dirty="0" smtClean="0"/>
              <a:t>。</a:t>
            </a:r>
            <a:endParaRPr lang="en-US" altLang="zh-CN" dirty="0" smtClean="0"/>
          </a:p>
        </p:txBody>
      </p:sp>
      <p:grpSp>
        <p:nvGrpSpPr>
          <p:cNvPr id="5" name="组合 4"/>
          <p:cNvGrpSpPr/>
          <p:nvPr/>
        </p:nvGrpSpPr>
        <p:grpSpPr>
          <a:xfrm>
            <a:off x="747784" y="2996952"/>
            <a:ext cx="8669712" cy="2952328"/>
            <a:chOff x="776536" y="3068960"/>
            <a:chExt cx="8669712" cy="2952328"/>
          </a:xfrm>
        </p:grpSpPr>
        <p:cxnSp>
          <p:nvCxnSpPr>
            <p:cNvPr id="6" name="直接连接符 5"/>
            <p:cNvCxnSpPr>
              <a:endCxn id="17" idx="7"/>
            </p:cNvCxnSpPr>
            <p:nvPr/>
          </p:nvCxnSpPr>
          <p:spPr bwMode="auto">
            <a:xfrm flipH="1">
              <a:off x="3013901" y="3392996"/>
              <a:ext cx="1522291"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flipH="1">
              <a:off x="4536192" y="3622124"/>
              <a:ext cx="419100" cy="611319"/>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endCxn id="16" idx="1"/>
            </p:cNvCxnSpPr>
            <p:nvPr/>
          </p:nvCxnSpPr>
          <p:spPr bwMode="auto">
            <a:xfrm>
              <a:off x="5769487" y="3392996"/>
              <a:ext cx="1770684" cy="84044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374" y="3645024"/>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0"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6192" y="378605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8116" y="37170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2" name="椭圆 11"/>
            <p:cNvSpPr/>
            <p:nvPr/>
          </p:nvSpPr>
          <p:spPr bwMode="auto">
            <a:xfrm>
              <a:off x="4232920" y="3068960"/>
              <a:ext cx="1800200" cy="6480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lt"/>
                  <a:ea typeface="黑体" pitchFamily="2" charset="-122"/>
                </a:rPr>
                <a:t>主干网</a:t>
              </a:r>
            </a:p>
          </p:txBody>
        </p:sp>
        <p:grpSp>
          <p:nvGrpSpPr>
            <p:cNvPr id="13" name="组合 12"/>
            <p:cNvGrpSpPr/>
            <p:nvPr/>
          </p:nvGrpSpPr>
          <p:grpSpPr>
            <a:xfrm>
              <a:off x="776536" y="4581128"/>
              <a:ext cx="1354983" cy="1440160"/>
              <a:chOff x="776536" y="4581128"/>
              <a:chExt cx="1354983" cy="1440160"/>
            </a:xfrm>
          </p:grpSpPr>
          <p:cxnSp>
            <p:nvCxnSpPr>
              <p:cNvPr id="84" name="直接连接符 83"/>
              <p:cNvCxnSpPr>
                <a:endCxn id="99"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5"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6" name="组合 85"/>
              <p:cNvGrpSpPr/>
              <p:nvPr/>
            </p:nvGrpSpPr>
            <p:grpSpPr>
              <a:xfrm>
                <a:off x="776536" y="5341956"/>
                <a:ext cx="1249522" cy="679332"/>
                <a:chOff x="776536" y="5341956"/>
                <a:chExt cx="1249522" cy="679332"/>
              </a:xfrm>
            </p:grpSpPr>
            <p:grpSp>
              <p:nvGrpSpPr>
                <p:cNvPr id="87" name="Group 1428"/>
                <p:cNvGrpSpPr>
                  <a:grpSpLocks/>
                </p:cNvGrpSpPr>
                <p:nvPr/>
              </p:nvGrpSpPr>
              <p:grpSpPr bwMode="auto">
                <a:xfrm>
                  <a:off x="776536" y="5341956"/>
                  <a:ext cx="1226011" cy="679332"/>
                  <a:chOff x="2949" y="196"/>
                  <a:chExt cx="941" cy="598"/>
                </a:xfrm>
              </p:grpSpPr>
              <p:sp>
                <p:nvSpPr>
                  <p:cNvPr id="89"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0"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1"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2"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3"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4"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5"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6"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97"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8"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99"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88"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4" name="组合 13"/>
            <p:cNvGrpSpPr/>
            <p:nvPr/>
          </p:nvGrpSpPr>
          <p:grpSpPr>
            <a:xfrm>
              <a:off x="2328852" y="4581128"/>
              <a:ext cx="1249522" cy="1440160"/>
              <a:chOff x="2328852" y="4581128"/>
              <a:chExt cx="1249522" cy="1440160"/>
            </a:xfrm>
          </p:grpSpPr>
          <p:cxnSp>
            <p:nvCxnSpPr>
              <p:cNvPr id="68" name="直接连接符 67"/>
              <p:cNvCxnSpPr>
                <a:endCxn id="73"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70" name="组合 69"/>
              <p:cNvGrpSpPr/>
              <p:nvPr/>
            </p:nvGrpSpPr>
            <p:grpSpPr>
              <a:xfrm>
                <a:off x="2328852" y="5341956"/>
                <a:ext cx="1249522" cy="679332"/>
                <a:chOff x="776536" y="5341956"/>
                <a:chExt cx="1249522" cy="679332"/>
              </a:xfrm>
            </p:grpSpPr>
            <p:grpSp>
              <p:nvGrpSpPr>
                <p:cNvPr id="71" name="Group 1428"/>
                <p:cNvGrpSpPr>
                  <a:grpSpLocks/>
                </p:cNvGrpSpPr>
                <p:nvPr/>
              </p:nvGrpSpPr>
              <p:grpSpPr bwMode="auto">
                <a:xfrm>
                  <a:off x="776536" y="5341956"/>
                  <a:ext cx="1226011" cy="679332"/>
                  <a:chOff x="2949" y="196"/>
                  <a:chExt cx="941" cy="598"/>
                </a:xfrm>
              </p:grpSpPr>
              <p:sp>
                <p:nvSpPr>
                  <p:cNvPr id="73"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4"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5"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6"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7"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8"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79"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0"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81"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72"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grpSp>
          <p:nvGrpSpPr>
            <p:cNvPr id="15" name="组合 14"/>
            <p:cNvGrpSpPr/>
            <p:nvPr/>
          </p:nvGrpSpPr>
          <p:grpSpPr>
            <a:xfrm>
              <a:off x="6644410" y="4581128"/>
              <a:ext cx="2801838" cy="1440160"/>
              <a:chOff x="776536" y="4581128"/>
              <a:chExt cx="2801838" cy="1440160"/>
            </a:xfrm>
          </p:grpSpPr>
          <p:cxnSp>
            <p:nvCxnSpPr>
              <p:cNvPr id="36" name="直接连接符 35"/>
              <p:cNvCxnSpPr>
                <a:endCxn id="67" idx="2"/>
              </p:cNvCxnSpPr>
              <p:nvPr/>
            </p:nvCxnSpPr>
            <p:spPr bwMode="auto">
              <a:xfrm flipH="1">
                <a:off x="1495726" y="4581128"/>
                <a:ext cx="635793" cy="832396"/>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8503" y="4774473"/>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8" name="直接连接符 37"/>
              <p:cNvCxnSpPr>
                <a:endCxn id="44" idx="4"/>
              </p:cNvCxnSpPr>
              <p:nvPr/>
            </p:nvCxnSpPr>
            <p:spPr bwMode="auto">
              <a:xfrm>
                <a:off x="2722973"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9"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6736"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40" name="组合 39"/>
              <p:cNvGrpSpPr/>
              <p:nvPr/>
            </p:nvGrpSpPr>
            <p:grpSpPr>
              <a:xfrm>
                <a:off x="776536" y="5341956"/>
                <a:ext cx="1249522" cy="679332"/>
                <a:chOff x="776536" y="5341956"/>
                <a:chExt cx="1249522" cy="679332"/>
              </a:xfrm>
            </p:grpSpPr>
            <p:grpSp>
              <p:nvGrpSpPr>
                <p:cNvPr id="55" name="Group 1428"/>
                <p:cNvGrpSpPr>
                  <a:grpSpLocks/>
                </p:cNvGrpSpPr>
                <p:nvPr/>
              </p:nvGrpSpPr>
              <p:grpSpPr bwMode="auto">
                <a:xfrm>
                  <a:off x="776536" y="5341956"/>
                  <a:ext cx="1226011" cy="679332"/>
                  <a:chOff x="2949" y="196"/>
                  <a:chExt cx="941" cy="598"/>
                </a:xfrm>
              </p:grpSpPr>
              <p:sp>
                <p:nvSpPr>
                  <p:cNvPr id="57"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8"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9"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0"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1"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2"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3"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4"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65"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56"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nvGrpSpPr>
              <p:cNvPr id="41" name="组合 40"/>
              <p:cNvGrpSpPr/>
              <p:nvPr/>
            </p:nvGrpSpPr>
            <p:grpSpPr>
              <a:xfrm>
                <a:off x="2328852" y="5341956"/>
                <a:ext cx="1249522" cy="679332"/>
                <a:chOff x="776536" y="5341956"/>
                <a:chExt cx="1249522" cy="679332"/>
              </a:xfrm>
            </p:grpSpPr>
            <p:grpSp>
              <p:nvGrpSpPr>
                <p:cNvPr id="42" name="Group 1428"/>
                <p:cNvGrpSpPr>
                  <a:grpSpLocks/>
                </p:cNvGrpSpPr>
                <p:nvPr/>
              </p:nvGrpSpPr>
              <p:grpSpPr bwMode="auto">
                <a:xfrm>
                  <a:off x="776536" y="5341956"/>
                  <a:ext cx="1226011" cy="679332"/>
                  <a:chOff x="2949" y="196"/>
                  <a:chExt cx="941" cy="598"/>
                </a:xfrm>
              </p:grpSpPr>
              <p:sp>
                <p:nvSpPr>
                  <p:cNvPr id="44"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5"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6"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7"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8"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49"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0"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1"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52"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3"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4"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43"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6" name="椭圆 15"/>
            <p:cNvSpPr/>
            <p:nvPr/>
          </p:nvSpPr>
          <p:spPr bwMode="auto">
            <a:xfrm>
              <a:off x="73292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sp>
          <p:nvSpPr>
            <p:cNvPr id="17" name="椭圆 16"/>
            <p:cNvSpPr/>
            <p:nvPr/>
          </p:nvSpPr>
          <p:spPr bwMode="auto">
            <a:xfrm>
              <a:off x="1784648"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nvGrpSpPr>
            <p:cNvPr id="18" name="组合 17"/>
            <p:cNvGrpSpPr/>
            <p:nvPr/>
          </p:nvGrpSpPr>
          <p:grpSpPr>
            <a:xfrm>
              <a:off x="4330531" y="4581128"/>
              <a:ext cx="1249522" cy="1440160"/>
              <a:chOff x="4330531" y="4581128"/>
              <a:chExt cx="1249522" cy="1440160"/>
            </a:xfrm>
          </p:grpSpPr>
          <p:cxnSp>
            <p:nvCxnSpPr>
              <p:cNvPr id="20" name="直接连接符 19"/>
              <p:cNvCxnSpPr>
                <a:endCxn id="25" idx="4"/>
              </p:cNvCxnSpPr>
              <p:nvPr/>
            </p:nvCxnSpPr>
            <p:spPr bwMode="auto">
              <a:xfrm>
                <a:off x="4724652" y="4581128"/>
                <a:ext cx="156347" cy="944861"/>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 name="Picture 14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8415" y="4823432"/>
                <a:ext cx="419100" cy="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组合 21"/>
              <p:cNvGrpSpPr/>
              <p:nvPr/>
            </p:nvGrpSpPr>
            <p:grpSpPr>
              <a:xfrm>
                <a:off x="4330531" y="5341956"/>
                <a:ext cx="1249522" cy="679332"/>
                <a:chOff x="776536" y="5341956"/>
                <a:chExt cx="1249522" cy="679332"/>
              </a:xfrm>
            </p:grpSpPr>
            <p:grpSp>
              <p:nvGrpSpPr>
                <p:cNvPr id="23" name="Group 1428"/>
                <p:cNvGrpSpPr>
                  <a:grpSpLocks/>
                </p:cNvGrpSpPr>
                <p:nvPr/>
              </p:nvGrpSpPr>
              <p:grpSpPr bwMode="auto">
                <a:xfrm>
                  <a:off x="776536" y="5341956"/>
                  <a:ext cx="1226011" cy="679332"/>
                  <a:chOff x="2949" y="196"/>
                  <a:chExt cx="941" cy="598"/>
                </a:xfrm>
              </p:grpSpPr>
              <p:sp>
                <p:nvSpPr>
                  <p:cNvPr id="25" name="Oval 1429"/>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6" name="Oval 1430"/>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7" name="Oval 1431"/>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8" name="Oval 1432"/>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29" name="Oval 1433"/>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0" name="Oval 1434"/>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1" name="Oval 1435"/>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2" name="Oval 1436"/>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p>
                    <a:endParaRPr lang="zh-CN" altLang="en-US"/>
                  </a:p>
                </p:txBody>
              </p:sp>
              <p:sp>
                <p:nvSpPr>
                  <p:cNvPr id="33" name="Freeform 143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4" name="Freeform 143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 name="Freeform 143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4" name="Text Box 1524"/>
                <p:cNvSpPr txBox="1">
                  <a:spLocks noChangeArrowheads="1"/>
                </p:cNvSpPr>
                <p:nvPr/>
              </p:nvSpPr>
              <p:spPr bwMode="auto">
                <a:xfrm>
                  <a:off x="801922" y="5476873"/>
                  <a:ext cx="12241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mn-lt"/>
                      <a:ea typeface="黑体" pitchFamily="2" charset="-122"/>
                    </a:rPr>
                    <a:t>校园网</a:t>
                  </a:r>
                  <a:endParaRPr lang="zh-CN" altLang="en-US" sz="2000" b="1" dirty="0">
                    <a:latin typeface="+mn-lt"/>
                    <a:ea typeface="黑体" pitchFamily="2" charset="-122"/>
                  </a:endParaRPr>
                </a:p>
              </p:txBody>
            </p:sp>
          </p:grpSp>
        </p:grpSp>
        <p:sp>
          <p:nvSpPr>
            <p:cNvPr id="19" name="椭圆 18"/>
            <p:cNvSpPr/>
            <p:nvPr/>
          </p:nvSpPr>
          <p:spPr bwMode="auto">
            <a:xfrm>
              <a:off x="3728864" y="4149080"/>
              <a:ext cx="1440160" cy="576064"/>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mn-lt"/>
                  <a:ea typeface="黑体" pitchFamily="2" charset="-122"/>
                </a:rPr>
                <a:t>地区网</a:t>
              </a:r>
            </a:p>
          </p:txBody>
        </p:sp>
      </p:grpSp>
    </p:spTree>
    <p:extLst>
      <p:ext uri="{BB962C8B-B14F-4D97-AF65-F5344CB8AC3E}">
        <p14:creationId xmlns:p14="http://schemas.microsoft.com/office/powerpoint/2010/main" val="1942423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sz="3600" dirty="0"/>
              <a:t>1.2.2  </a:t>
            </a:r>
            <a:r>
              <a:rPr lang="zh-CN" altLang="zh-CN" sz="3600" dirty="0"/>
              <a:t>互联网基础结构发展的三个</a:t>
            </a:r>
            <a:r>
              <a:rPr lang="zh-CN" altLang="zh-CN" sz="3600" dirty="0" smtClean="0"/>
              <a:t>阶段</a:t>
            </a:r>
            <a:endParaRPr lang="zh-CN" altLang="en-US" sz="3600" dirty="0"/>
          </a:p>
        </p:txBody>
      </p:sp>
      <p:sp>
        <p:nvSpPr>
          <p:cNvPr id="303107" name="Rectangle 3"/>
          <p:cNvSpPr>
            <a:spLocks noGrp="1" noChangeArrowheads="1"/>
          </p:cNvSpPr>
          <p:nvPr>
            <p:ph idx="1"/>
          </p:nvPr>
        </p:nvSpPr>
        <p:spPr/>
        <p:txBody>
          <a:bodyPr/>
          <a:lstStyle/>
          <a:p>
            <a:r>
              <a:rPr lang="zh-CN" altLang="en-US" sz="2800" dirty="0" smtClean="0">
                <a:solidFill>
                  <a:srgbClr val="FF0000"/>
                </a:solidFill>
              </a:rPr>
              <a:t>第</a:t>
            </a:r>
            <a:r>
              <a:rPr lang="zh-CN" altLang="en-US" sz="2800" dirty="0">
                <a:solidFill>
                  <a:srgbClr val="FF0000"/>
                </a:solidFill>
              </a:rPr>
              <a:t>三</a:t>
            </a:r>
            <a:r>
              <a:rPr lang="zh-CN" altLang="en-US" sz="2800" dirty="0" smtClean="0">
                <a:solidFill>
                  <a:srgbClr val="FF0000"/>
                </a:solidFill>
              </a:rPr>
              <a:t>阶段：</a:t>
            </a:r>
            <a:r>
              <a:rPr lang="zh-CN" altLang="en-US" sz="2800" dirty="0"/>
              <a:t>逐渐形成了多层次 </a:t>
            </a:r>
            <a:r>
              <a:rPr lang="en-US" altLang="zh-CN" sz="2800" dirty="0"/>
              <a:t>ISP </a:t>
            </a:r>
            <a:r>
              <a:rPr lang="zh-CN" altLang="en-US" sz="2800" dirty="0"/>
              <a:t>结构</a:t>
            </a:r>
            <a:r>
              <a:rPr lang="zh-CN" altLang="en-US" sz="2800" dirty="0" smtClean="0"/>
              <a:t>的互联网。 </a:t>
            </a:r>
            <a:endParaRPr lang="en-US" altLang="zh-CN" sz="2800" dirty="0" smtClean="0"/>
          </a:p>
          <a:p>
            <a:r>
              <a:rPr lang="zh-CN" altLang="en-US" sz="2800" dirty="0"/>
              <a:t>出现</a:t>
            </a:r>
            <a:r>
              <a:rPr lang="zh-CN" altLang="en-US" sz="2800" dirty="0" smtClean="0"/>
              <a:t>了</a:t>
            </a:r>
            <a:r>
              <a:rPr lang="zh-CN" altLang="en-US" sz="2800" dirty="0">
                <a:solidFill>
                  <a:srgbClr val="0000CC"/>
                </a:solidFill>
              </a:rPr>
              <a:t>互联网服务提供者 </a:t>
            </a:r>
            <a:r>
              <a:rPr lang="en-US" altLang="zh-CN" sz="2800" dirty="0">
                <a:solidFill>
                  <a:srgbClr val="0000CC"/>
                </a:solidFill>
              </a:rPr>
              <a:t>ISP</a:t>
            </a:r>
            <a:r>
              <a:rPr lang="en-US" altLang="zh-CN" sz="2800" dirty="0"/>
              <a:t> (Internet Service Provider)</a:t>
            </a:r>
            <a:r>
              <a:rPr lang="zh-CN" altLang="en-US" sz="2800" dirty="0" smtClean="0"/>
              <a:t>。</a:t>
            </a:r>
            <a:endParaRPr lang="en-US" altLang="zh-CN" sz="2800" dirty="0" smtClean="0"/>
          </a:p>
          <a:p>
            <a:r>
              <a:rPr lang="zh-CN" altLang="zh-CN" sz="2800" dirty="0"/>
              <a:t>任何机构和个人只要向</a:t>
            </a:r>
            <a:r>
              <a:rPr lang="zh-CN" altLang="zh-CN" sz="2800" dirty="0" smtClean="0"/>
              <a:t>某个</a:t>
            </a:r>
            <a:r>
              <a:rPr lang="en-US" altLang="zh-CN" sz="2800" dirty="0" smtClean="0"/>
              <a:t> ISP </a:t>
            </a:r>
            <a:r>
              <a:rPr lang="zh-CN" altLang="zh-CN" sz="2800" dirty="0" smtClean="0"/>
              <a:t>交纳</a:t>
            </a:r>
            <a:r>
              <a:rPr lang="zh-CN" altLang="zh-CN" sz="2800" dirty="0"/>
              <a:t>规定的费用，就</a:t>
            </a:r>
            <a:r>
              <a:rPr lang="zh-CN" altLang="zh-CN" sz="2800" dirty="0" smtClean="0"/>
              <a:t>可</a:t>
            </a:r>
            <a:r>
              <a:rPr lang="zh-CN" altLang="en-US" sz="2800" dirty="0" smtClean="0"/>
              <a:t>从</a:t>
            </a:r>
            <a:r>
              <a:rPr lang="zh-CN" altLang="zh-CN" sz="2800" dirty="0" smtClean="0"/>
              <a:t>该</a:t>
            </a:r>
            <a:r>
              <a:rPr lang="en-US" altLang="zh-CN" sz="2800" dirty="0" smtClean="0"/>
              <a:t> ISP </a:t>
            </a:r>
            <a:r>
              <a:rPr lang="zh-CN" altLang="zh-CN" sz="2800" dirty="0" smtClean="0"/>
              <a:t>获取</a:t>
            </a:r>
            <a:r>
              <a:rPr lang="zh-CN" altLang="zh-CN" sz="2800" dirty="0"/>
              <a:t>所</a:t>
            </a:r>
            <a:r>
              <a:rPr lang="zh-CN" altLang="zh-CN" sz="2800" dirty="0" smtClean="0"/>
              <a:t>需</a:t>
            </a:r>
            <a:r>
              <a:rPr lang="en-US" altLang="zh-CN" sz="2800" dirty="0" smtClean="0"/>
              <a:t> IP </a:t>
            </a:r>
            <a:r>
              <a:rPr lang="zh-CN" altLang="zh-CN" sz="2800" dirty="0" smtClean="0"/>
              <a:t>地址</a:t>
            </a:r>
            <a:r>
              <a:rPr lang="zh-CN" altLang="zh-CN" sz="2800" dirty="0"/>
              <a:t>的使用权，并可通过</a:t>
            </a:r>
            <a:r>
              <a:rPr lang="zh-CN" altLang="zh-CN" sz="2800" dirty="0" smtClean="0"/>
              <a:t>该</a:t>
            </a:r>
            <a:r>
              <a:rPr lang="en-US" altLang="zh-CN" sz="2800" dirty="0" smtClean="0"/>
              <a:t> ISP </a:t>
            </a:r>
            <a:r>
              <a:rPr lang="zh-CN" altLang="zh-CN" sz="2800" dirty="0" smtClean="0"/>
              <a:t>接入</a:t>
            </a:r>
            <a:r>
              <a:rPr lang="zh-CN" altLang="zh-CN" sz="2800" dirty="0"/>
              <a:t>到</a:t>
            </a:r>
            <a:r>
              <a:rPr lang="zh-CN" altLang="zh-CN" sz="2800" dirty="0" smtClean="0"/>
              <a:t>互联网</a:t>
            </a:r>
            <a:r>
              <a:rPr lang="zh-CN" altLang="en-US" sz="2800" dirty="0" smtClean="0"/>
              <a:t>。</a:t>
            </a:r>
            <a:endParaRPr lang="en-US" altLang="zh-CN" sz="2800" dirty="0" smtClean="0"/>
          </a:p>
          <a:p>
            <a:r>
              <a:rPr lang="zh-CN" altLang="zh-CN" sz="2800" dirty="0"/>
              <a:t>根据提供服务的覆盖面积大小以及所拥有</a:t>
            </a:r>
            <a:r>
              <a:rPr lang="zh-CN" altLang="zh-CN" sz="2800" dirty="0" smtClean="0"/>
              <a:t>的</a:t>
            </a:r>
            <a:r>
              <a:rPr lang="en-US" altLang="zh-CN" sz="2800" dirty="0" smtClean="0"/>
              <a:t> IP </a:t>
            </a:r>
            <a:r>
              <a:rPr lang="zh-CN" altLang="zh-CN" sz="2800" dirty="0" smtClean="0"/>
              <a:t>地址</a:t>
            </a:r>
            <a:r>
              <a:rPr lang="zh-CN" altLang="zh-CN" sz="2800" dirty="0"/>
              <a:t>数目的不同，</a:t>
            </a:r>
            <a:r>
              <a:rPr lang="en-US" altLang="zh-CN" sz="2800" dirty="0" smtClean="0"/>
              <a:t>ISP </a:t>
            </a:r>
            <a:r>
              <a:rPr lang="zh-CN" altLang="zh-CN" sz="2800" dirty="0" smtClean="0"/>
              <a:t>也</a:t>
            </a:r>
            <a:r>
              <a:rPr lang="zh-CN" altLang="zh-CN" sz="2800" dirty="0"/>
              <a:t>分成为</a:t>
            </a:r>
            <a:r>
              <a:rPr lang="zh-CN" altLang="zh-CN" sz="2800" dirty="0">
                <a:solidFill>
                  <a:srgbClr val="0000CC"/>
                </a:solidFill>
              </a:rPr>
              <a:t>不同层次</a:t>
            </a:r>
            <a:r>
              <a:rPr lang="zh-CN" altLang="zh-CN" sz="2800" dirty="0" smtClean="0">
                <a:solidFill>
                  <a:srgbClr val="0000CC"/>
                </a:solidFill>
              </a:rPr>
              <a:t>的</a:t>
            </a:r>
            <a:r>
              <a:rPr lang="en-US" altLang="zh-CN" sz="2800" dirty="0" smtClean="0">
                <a:solidFill>
                  <a:srgbClr val="0000CC"/>
                </a:solidFill>
              </a:rPr>
              <a:t> ISP</a:t>
            </a:r>
            <a:r>
              <a:rPr lang="zh-CN" altLang="zh-CN" sz="2800" dirty="0"/>
              <a:t>：</a:t>
            </a:r>
            <a:r>
              <a:rPr lang="zh-CN" altLang="zh-CN" sz="2800" dirty="0" smtClean="0">
                <a:solidFill>
                  <a:srgbClr val="FF0000"/>
                </a:solidFill>
              </a:rPr>
              <a:t>主干</a:t>
            </a:r>
            <a:r>
              <a:rPr lang="en-US" altLang="zh-CN" sz="2800" dirty="0" smtClean="0">
                <a:solidFill>
                  <a:srgbClr val="FF0000"/>
                </a:solidFill>
              </a:rPr>
              <a:t> ISP</a:t>
            </a:r>
            <a:r>
              <a:rPr lang="zh-CN" altLang="zh-CN" sz="2800" dirty="0">
                <a:solidFill>
                  <a:srgbClr val="FF0000"/>
                </a:solidFill>
              </a:rPr>
              <a:t>、</a:t>
            </a:r>
            <a:r>
              <a:rPr lang="zh-CN" altLang="zh-CN" sz="2800" dirty="0" smtClean="0">
                <a:solidFill>
                  <a:srgbClr val="FF0000"/>
                </a:solidFill>
              </a:rPr>
              <a:t>地区</a:t>
            </a:r>
            <a:r>
              <a:rPr lang="en-US" altLang="zh-CN" sz="2800" dirty="0" smtClean="0">
                <a:solidFill>
                  <a:srgbClr val="FF0000"/>
                </a:solidFill>
              </a:rPr>
              <a:t> ISP </a:t>
            </a:r>
            <a:r>
              <a:rPr lang="zh-CN" altLang="zh-CN" sz="2800" dirty="0" smtClean="0"/>
              <a:t>和</a:t>
            </a:r>
            <a:r>
              <a:rPr lang="en-US" altLang="zh-CN" sz="2800" dirty="0" smtClean="0"/>
              <a:t> </a:t>
            </a:r>
            <a:r>
              <a:rPr lang="zh-CN" altLang="zh-CN" sz="2800" dirty="0" smtClean="0">
                <a:solidFill>
                  <a:srgbClr val="FF0000"/>
                </a:solidFill>
              </a:rPr>
              <a:t>本地</a:t>
            </a:r>
            <a:r>
              <a:rPr lang="en-US" altLang="zh-CN" sz="2800" dirty="0" smtClean="0">
                <a:solidFill>
                  <a:srgbClr val="FF0000"/>
                </a:solidFill>
              </a:rPr>
              <a:t> ISP</a:t>
            </a:r>
            <a:r>
              <a:rPr lang="zh-CN" altLang="zh-CN" sz="2800" dirty="0">
                <a:solidFill>
                  <a:srgbClr val="FF0000"/>
                </a:solidFill>
              </a:rPr>
              <a:t>。</a:t>
            </a:r>
            <a:endParaRPr lang="zh-CN" altLang="en-US" sz="2800" dirty="0">
              <a:solidFill>
                <a:srgbClr val="FF0000"/>
              </a:solidFill>
            </a:endParaRPr>
          </a:p>
          <a:p>
            <a:endParaRPr lang="zh-CN" altLang="en-US" sz="2800" dirty="0"/>
          </a:p>
        </p:txBody>
      </p:sp>
    </p:spTree>
    <p:extLst>
      <p:ext uri="{BB962C8B-B14F-4D97-AF65-F5344CB8AC3E}">
        <p14:creationId xmlns:p14="http://schemas.microsoft.com/office/powerpoint/2010/main" val="2800852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20065" y="4796383"/>
            <a:ext cx="8466778" cy="504825"/>
            <a:chOff x="920065" y="4724375"/>
            <a:chExt cx="8466778" cy="504825"/>
          </a:xfrm>
        </p:grpSpPr>
        <p:sp>
          <p:nvSpPr>
            <p:cNvPr id="396459" name="Text Box 171"/>
            <p:cNvSpPr txBox="1">
              <a:spLocks noChangeArrowheads="1"/>
            </p:cNvSpPr>
            <p:nvPr/>
          </p:nvSpPr>
          <p:spPr bwMode="auto">
            <a:xfrm>
              <a:off x="1141542" y="4799397"/>
              <a:ext cx="80772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15000"/>
                </a:spcBef>
                <a:spcAft>
                  <a:spcPct val="15000"/>
                </a:spcAft>
              </a:pP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A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主干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地区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本地 </a:t>
              </a:r>
              <a:r>
                <a:rPr kumimoji="1" lang="en-US" altLang="zh-CN" b="1" dirty="0">
                  <a:latin typeface="Arial" pitchFamily="34" charset="0"/>
                  <a:ea typeface="黑体" pitchFamily="2" charset="-122"/>
                  <a:cs typeface="Arial" pitchFamily="34" charset="0"/>
                </a:rPr>
                <a:t>ISP → </a:t>
              </a:r>
              <a:r>
                <a:rPr kumimoji="1" lang="zh-CN" altLang="en-US" b="1" dirty="0">
                  <a:latin typeface="Arial" pitchFamily="34" charset="0"/>
                  <a:ea typeface="黑体" pitchFamily="2" charset="-122"/>
                  <a:cs typeface="Arial" pitchFamily="34" charset="0"/>
                </a:rPr>
                <a:t>主机</a:t>
              </a:r>
              <a:r>
                <a:rPr kumimoji="1" lang="en-US" altLang="zh-CN" b="1" dirty="0">
                  <a:latin typeface="Arial" pitchFamily="34" charset="0"/>
                  <a:ea typeface="黑体" pitchFamily="2" charset="-122"/>
                  <a:cs typeface="Arial" pitchFamily="34" charset="0"/>
                </a:rPr>
                <a:t>B</a:t>
              </a:r>
            </a:p>
          </p:txBody>
        </p:sp>
        <p:sp>
          <p:nvSpPr>
            <p:cNvPr id="396460" name="Rectangle 172"/>
            <p:cNvSpPr>
              <a:spLocks noChangeArrowheads="1"/>
            </p:cNvSpPr>
            <p:nvPr/>
          </p:nvSpPr>
          <p:spPr bwMode="auto">
            <a:xfrm>
              <a:off x="920065" y="4724375"/>
              <a:ext cx="8466778" cy="504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Arial" pitchFamily="34" charset="0"/>
                <a:ea typeface="黑体" pitchFamily="2" charset="-122"/>
                <a:cs typeface="Arial" pitchFamily="34" charset="0"/>
              </a:endParaRPr>
            </a:p>
          </p:txBody>
        </p:sp>
      </p:grpSp>
      <p:grpSp>
        <p:nvGrpSpPr>
          <p:cNvPr id="4" name="组合 3"/>
          <p:cNvGrpSpPr/>
          <p:nvPr/>
        </p:nvGrpSpPr>
        <p:grpSpPr>
          <a:xfrm>
            <a:off x="439997" y="527684"/>
            <a:ext cx="9254121" cy="4032448"/>
            <a:chOff x="128464" y="1412776"/>
            <a:chExt cx="9763258" cy="3876676"/>
          </a:xfrm>
        </p:grpSpPr>
        <p:sp>
          <p:nvSpPr>
            <p:cNvPr id="396429" name="Line 141"/>
            <p:cNvSpPr>
              <a:spLocks noChangeShapeType="1"/>
            </p:cNvSpPr>
            <p:nvPr/>
          </p:nvSpPr>
          <p:spPr bwMode="auto">
            <a:xfrm>
              <a:off x="6916483" y="3257451"/>
              <a:ext cx="148074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0" name="Line 142"/>
            <p:cNvSpPr>
              <a:spLocks noChangeShapeType="1"/>
            </p:cNvSpPr>
            <p:nvPr/>
          </p:nvSpPr>
          <p:spPr bwMode="auto">
            <a:xfrm>
              <a:off x="8476333" y="4221064"/>
              <a:ext cx="311283"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1" name="Line 143"/>
            <p:cNvSpPr>
              <a:spLocks noChangeShapeType="1"/>
            </p:cNvSpPr>
            <p:nvPr/>
          </p:nvSpPr>
          <p:spPr bwMode="auto">
            <a:xfrm flipH="1">
              <a:off x="7772939" y="4149626"/>
              <a:ext cx="469503"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2" name="Text Box 144"/>
            <p:cNvSpPr txBox="1">
              <a:spLocks noChangeArrowheads="1"/>
            </p:cNvSpPr>
            <p:nvPr/>
          </p:nvSpPr>
          <p:spPr bwMode="auto">
            <a:xfrm>
              <a:off x="8008550"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33" name="Line 145"/>
            <p:cNvSpPr>
              <a:spLocks noChangeShapeType="1"/>
            </p:cNvSpPr>
            <p:nvPr/>
          </p:nvSpPr>
          <p:spPr bwMode="auto">
            <a:xfrm flipH="1">
              <a:off x="8242441" y="3286026"/>
              <a:ext cx="545175"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4" name="Line 146"/>
            <p:cNvSpPr>
              <a:spLocks noChangeShapeType="1"/>
            </p:cNvSpPr>
            <p:nvPr/>
          </p:nvSpPr>
          <p:spPr bwMode="auto">
            <a:xfrm flipH="1">
              <a:off x="5667915" y="3286026"/>
              <a:ext cx="545173"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5" name="Line 147"/>
            <p:cNvSpPr>
              <a:spLocks noChangeShapeType="1"/>
            </p:cNvSpPr>
            <p:nvPr/>
          </p:nvSpPr>
          <p:spPr bwMode="auto">
            <a:xfrm>
              <a:off x="6446979" y="3213001"/>
              <a:ext cx="546894" cy="1008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6" name="Line 148"/>
            <p:cNvSpPr>
              <a:spLocks noChangeShapeType="1"/>
            </p:cNvSpPr>
            <p:nvPr/>
          </p:nvSpPr>
          <p:spPr bwMode="auto">
            <a:xfrm>
              <a:off x="3640279" y="3213002"/>
              <a:ext cx="545175" cy="9366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7" name="Line 149"/>
            <p:cNvSpPr>
              <a:spLocks noChangeShapeType="1"/>
            </p:cNvSpPr>
            <p:nvPr/>
          </p:nvSpPr>
          <p:spPr bwMode="auto">
            <a:xfrm flipH="1">
              <a:off x="2859494" y="3357464"/>
              <a:ext cx="390393"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8" name="Line 150"/>
            <p:cNvSpPr>
              <a:spLocks noChangeShapeType="1"/>
            </p:cNvSpPr>
            <p:nvPr/>
          </p:nvSpPr>
          <p:spPr bwMode="auto">
            <a:xfrm>
              <a:off x="1065751" y="3357463"/>
              <a:ext cx="233892" cy="863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39" name="Line 151"/>
            <p:cNvSpPr>
              <a:spLocks noChangeShapeType="1"/>
            </p:cNvSpPr>
            <p:nvPr/>
          </p:nvSpPr>
          <p:spPr bwMode="auto">
            <a:xfrm>
              <a:off x="9021508" y="3430488"/>
              <a:ext cx="467783" cy="935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0" name="Line 152"/>
            <p:cNvSpPr>
              <a:spLocks noChangeShapeType="1"/>
            </p:cNvSpPr>
            <p:nvPr/>
          </p:nvSpPr>
          <p:spPr bwMode="auto">
            <a:xfrm flipH="1">
              <a:off x="909250" y="2349401"/>
              <a:ext cx="624285" cy="792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1" name="Line 153"/>
            <p:cNvSpPr>
              <a:spLocks noChangeShapeType="1"/>
            </p:cNvSpPr>
            <p:nvPr/>
          </p:nvSpPr>
          <p:spPr bwMode="auto">
            <a:xfrm>
              <a:off x="5200130" y="1557238"/>
              <a:ext cx="1559851" cy="647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2" name="Line 154"/>
            <p:cNvSpPr>
              <a:spLocks noChangeShapeType="1"/>
            </p:cNvSpPr>
            <p:nvPr/>
          </p:nvSpPr>
          <p:spPr bwMode="auto">
            <a:xfrm>
              <a:off x="7150375" y="4221064"/>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3" name="Line 155"/>
            <p:cNvSpPr>
              <a:spLocks noChangeShapeType="1"/>
            </p:cNvSpPr>
            <p:nvPr/>
          </p:nvSpPr>
          <p:spPr bwMode="auto">
            <a:xfrm>
              <a:off x="2936885" y="4294089"/>
              <a:ext cx="311282"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4" name="Line 156"/>
            <p:cNvSpPr>
              <a:spLocks noChangeShapeType="1"/>
            </p:cNvSpPr>
            <p:nvPr/>
          </p:nvSpPr>
          <p:spPr bwMode="auto">
            <a:xfrm flipH="1">
              <a:off x="6446979" y="4149626"/>
              <a:ext cx="469504" cy="779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5" name="Line 157"/>
            <p:cNvSpPr>
              <a:spLocks noChangeShapeType="1"/>
            </p:cNvSpPr>
            <p:nvPr/>
          </p:nvSpPr>
          <p:spPr bwMode="auto">
            <a:xfrm>
              <a:off x="9489291" y="4365526"/>
              <a:ext cx="156501"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6" name="Line 158"/>
            <p:cNvSpPr>
              <a:spLocks noChangeShapeType="1"/>
            </p:cNvSpPr>
            <p:nvPr/>
          </p:nvSpPr>
          <p:spPr bwMode="auto">
            <a:xfrm flipH="1">
              <a:off x="2235210" y="4221063"/>
              <a:ext cx="624284"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7" name="Line 159"/>
            <p:cNvSpPr>
              <a:spLocks noChangeShapeType="1"/>
            </p:cNvSpPr>
            <p:nvPr/>
          </p:nvSpPr>
          <p:spPr bwMode="auto">
            <a:xfrm flipH="1">
              <a:off x="597969" y="3357464"/>
              <a:ext cx="154781" cy="1528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8" name="Line 160"/>
            <p:cNvSpPr>
              <a:spLocks noChangeShapeType="1"/>
            </p:cNvSpPr>
            <p:nvPr/>
          </p:nvSpPr>
          <p:spPr bwMode="auto">
            <a:xfrm flipH="1" flipV="1">
              <a:off x="5824415" y="4294088"/>
              <a:ext cx="388673"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49" name="Line 161"/>
            <p:cNvSpPr>
              <a:spLocks noChangeShapeType="1"/>
            </p:cNvSpPr>
            <p:nvPr/>
          </p:nvSpPr>
          <p:spPr bwMode="auto">
            <a:xfrm flipV="1">
              <a:off x="4262844" y="4294089"/>
              <a:ext cx="1086908"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0" name="Line 162"/>
            <p:cNvSpPr>
              <a:spLocks noChangeShapeType="1"/>
            </p:cNvSpPr>
            <p:nvPr/>
          </p:nvSpPr>
          <p:spPr bwMode="auto">
            <a:xfrm>
              <a:off x="2548213" y="2349402"/>
              <a:ext cx="856456"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1" name="Line 163"/>
            <p:cNvSpPr>
              <a:spLocks noChangeShapeType="1"/>
            </p:cNvSpPr>
            <p:nvPr/>
          </p:nvSpPr>
          <p:spPr bwMode="auto">
            <a:xfrm flipH="1">
              <a:off x="5277521" y="4294089"/>
              <a:ext cx="233892"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52" name="Oval 164"/>
            <p:cNvSpPr>
              <a:spLocks noChangeArrowheads="1"/>
            </p:cNvSpPr>
            <p:nvPr/>
          </p:nvSpPr>
          <p:spPr bwMode="auto">
            <a:xfrm>
              <a:off x="128464" y="4654452"/>
              <a:ext cx="1012958" cy="504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大公司</a:t>
              </a:r>
            </a:p>
          </p:txBody>
        </p:sp>
        <p:sp>
          <p:nvSpPr>
            <p:cNvPr id="396453" name="Oval 165"/>
            <p:cNvSpPr>
              <a:spLocks noChangeArrowheads="1"/>
            </p:cNvSpPr>
            <p:nvPr/>
          </p:nvSpPr>
          <p:spPr bwMode="auto">
            <a:xfrm>
              <a:off x="3860412" y="4797326"/>
              <a:ext cx="1026716"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公司</a:t>
              </a:r>
            </a:p>
          </p:txBody>
        </p:sp>
        <p:sp>
          <p:nvSpPr>
            <p:cNvPr id="396454" name="Oval 166"/>
            <p:cNvSpPr>
              <a:spLocks noChangeArrowheads="1"/>
            </p:cNvSpPr>
            <p:nvPr/>
          </p:nvSpPr>
          <p:spPr bwMode="auto">
            <a:xfrm>
              <a:off x="5033310" y="4055964"/>
              <a:ext cx="1024996" cy="3857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pic>
          <p:nvPicPr>
            <p:cNvPr id="396455"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817"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6" name="Text Box 168"/>
            <p:cNvSpPr txBox="1">
              <a:spLocks noChangeArrowheads="1"/>
            </p:cNvSpPr>
            <p:nvPr/>
          </p:nvSpPr>
          <p:spPr bwMode="auto">
            <a:xfrm>
              <a:off x="488712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A</a:t>
              </a:r>
            </a:p>
          </p:txBody>
        </p:sp>
        <p:pic>
          <p:nvPicPr>
            <p:cNvPr id="396457" name="Picture 1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35978" y="4870351"/>
              <a:ext cx="443706"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6458" name="Text Box 170"/>
            <p:cNvSpPr txBox="1">
              <a:spLocks noChangeArrowheads="1"/>
            </p:cNvSpPr>
            <p:nvPr/>
          </p:nvSpPr>
          <p:spPr bwMode="auto">
            <a:xfrm>
              <a:off x="9178008" y="4797326"/>
              <a:ext cx="370710" cy="3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B</a:t>
              </a:r>
            </a:p>
          </p:txBody>
        </p:sp>
        <p:sp>
          <p:nvSpPr>
            <p:cNvPr id="396461" name="Line 173"/>
            <p:cNvSpPr>
              <a:spLocks noChangeShapeType="1"/>
            </p:cNvSpPr>
            <p:nvPr/>
          </p:nvSpPr>
          <p:spPr bwMode="auto">
            <a:xfrm flipV="1">
              <a:off x="2625602" y="1630263"/>
              <a:ext cx="140507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2" name="Line 174"/>
            <p:cNvSpPr>
              <a:spLocks noChangeShapeType="1"/>
            </p:cNvSpPr>
            <p:nvPr/>
          </p:nvSpPr>
          <p:spPr bwMode="auto">
            <a:xfrm>
              <a:off x="2936885" y="2277963"/>
              <a:ext cx="3823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3" name="Oval 175"/>
            <p:cNvSpPr>
              <a:spLocks noChangeArrowheads="1"/>
            </p:cNvSpPr>
            <p:nvPr/>
          </p:nvSpPr>
          <p:spPr bwMode="auto">
            <a:xfrm>
              <a:off x="8866726" y="4060726"/>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4" name="Line 176"/>
            <p:cNvSpPr>
              <a:spLocks noChangeShapeType="1"/>
            </p:cNvSpPr>
            <p:nvPr/>
          </p:nvSpPr>
          <p:spPr bwMode="auto">
            <a:xfrm flipH="1">
              <a:off x="6292198" y="2422427"/>
              <a:ext cx="779066"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5" name="Line 177"/>
            <p:cNvSpPr>
              <a:spLocks noChangeShapeType="1"/>
            </p:cNvSpPr>
            <p:nvPr/>
          </p:nvSpPr>
          <p:spPr bwMode="auto">
            <a:xfrm flipH="1" flipV="1">
              <a:off x="7929440" y="2349402"/>
              <a:ext cx="703395" cy="7207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66" name="Oval 178"/>
            <p:cNvSpPr>
              <a:spLocks noChangeArrowheads="1"/>
            </p:cNvSpPr>
            <p:nvPr/>
          </p:nvSpPr>
          <p:spPr bwMode="auto">
            <a:xfrm>
              <a:off x="909250"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67" name="Oval 179"/>
            <p:cNvSpPr>
              <a:spLocks noChangeArrowheads="1"/>
            </p:cNvSpPr>
            <p:nvPr/>
          </p:nvSpPr>
          <p:spPr bwMode="auto">
            <a:xfrm>
              <a:off x="230228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8" name="Oval 180"/>
            <p:cNvSpPr>
              <a:spLocks noChangeArrowheads="1"/>
            </p:cNvSpPr>
            <p:nvPr/>
          </p:nvSpPr>
          <p:spPr bwMode="auto">
            <a:xfrm>
              <a:off x="742431"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69" name="Oval 181"/>
            <p:cNvSpPr>
              <a:spLocks noChangeArrowheads="1"/>
            </p:cNvSpPr>
            <p:nvPr/>
          </p:nvSpPr>
          <p:spPr bwMode="auto">
            <a:xfrm>
              <a:off x="559052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0" name="Oval 182"/>
            <p:cNvSpPr>
              <a:spLocks noChangeArrowheads="1"/>
            </p:cNvSpPr>
            <p:nvPr/>
          </p:nvSpPr>
          <p:spPr bwMode="auto">
            <a:xfrm>
              <a:off x="3640279" y="1412776"/>
              <a:ext cx="2105025" cy="503237"/>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主干 </a:t>
              </a:r>
              <a:r>
                <a:rPr kumimoji="1" lang="zh-CN" altLang="en-US" sz="9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1" name="Oval 183"/>
            <p:cNvSpPr>
              <a:spLocks noChangeArrowheads="1"/>
            </p:cNvSpPr>
            <p:nvPr/>
          </p:nvSpPr>
          <p:spPr bwMode="auto">
            <a:xfrm>
              <a:off x="6369589" y="1989038"/>
              <a:ext cx="2105025" cy="503238"/>
            </a:xfrm>
            <a:prstGeom prst="ellipse">
              <a:avLst/>
            </a:prstGeom>
            <a:solidFill>
              <a:srgbClr val="FFFF00"/>
            </a:solidFill>
            <a:ln w="19050">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主干 </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2" name="Oval 184"/>
            <p:cNvSpPr>
              <a:spLocks noChangeArrowheads="1"/>
            </p:cNvSpPr>
            <p:nvPr/>
          </p:nvSpPr>
          <p:spPr bwMode="auto">
            <a:xfrm>
              <a:off x="8163331"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3" name="Oval 185"/>
            <p:cNvSpPr>
              <a:spLocks noChangeArrowheads="1"/>
            </p:cNvSpPr>
            <p:nvPr/>
          </p:nvSpPr>
          <p:spPr bwMode="auto">
            <a:xfrm>
              <a:off x="207575"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dirty="0">
                  <a:latin typeface="Arial" pitchFamily="34" charset="0"/>
                  <a:ea typeface="黑体" pitchFamily="2" charset="-122"/>
                  <a:cs typeface="Arial" pitchFamily="34" charset="0"/>
                </a:rPr>
                <a:t>地区 </a:t>
              </a:r>
              <a:r>
                <a:rPr kumimoji="1" lang="zh-CN" altLang="en-US" sz="600" b="1" dirty="0">
                  <a:latin typeface="Arial" pitchFamily="34" charset="0"/>
                  <a:ea typeface="黑体" pitchFamily="2" charset="-122"/>
                  <a:cs typeface="Arial" pitchFamily="34" charset="0"/>
                </a:rPr>
                <a:t> </a:t>
              </a:r>
              <a:r>
                <a:rPr kumimoji="1" lang="en-US" altLang="zh-CN" b="1" dirty="0">
                  <a:latin typeface="Arial" pitchFamily="34" charset="0"/>
                  <a:ea typeface="黑体" pitchFamily="2" charset="-122"/>
                  <a:cs typeface="Arial" pitchFamily="34" charset="0"/>
                </a:rPr>
                <a:t>ISP</a:t>
              </a:r>
            </a:p>
          </p:txBody>
        </p:sp>
        <p:sp>
          <p:nvSpPr>
            <p:cNvPr id="396474" name="Oval 186"/>
            <p:cNvSpPr>
              <a:spLocks noChangeArrowheads="1"/>
            </p:cNvSpPr>
            <p:nvPr/>
          </p:nvSpPr>
          <p:spPr bwMode="auto">
            <a:xfrm>
              <a:off x="2702993" y="3070127"/>
              <a:ext cx="1458383" cy="388937"/>
            </a:xfrm>
            <a:prstGeom prst="ellipse">
              <a:avLst/>
            </a:prstGeom>
            <a:solidFill>
              <a:srgbClr val="00B0F0"/>
            </a:solidFill>
            <a:ln w="9525">
              <a:solidFill>
                <a:schemeClr val="tx1"/>
              </a:solidFill>
              <a:round/>
              <a:headEnd/>
              <a:tailEnd/>
            </a:ln>
            <a:effectLst>
              <a:outerShdw dist="35921" dir="2700000" algn="ctr" rotWithShape="0">
                <a:schemeClr val="bg2"/>
              </a:outerShdw>
            </a:effectLst>
          </p:spPr>
          <p:txBody>
            <a:bodyPr wrap="none" anchor="ctr"/>
            <a:lstStyle/>
            <a:p>
              <a:pPr algn="ctr"/>
              <a:r>
                <a:rPr kumimoji="1" lang="zh-CN" altLang="en-US" b="1">
                  <a:latin typeface="Arial" pitchFamily="34" charset="0"/>
                  <a:ea typeface="黑体" pitchFamily="2" charset="-122"/>
                  <a:cs typeface="Arial" pitchFamily="34" charset="0"/>
                </a:rPr>
                <a:t>地区 </a:t>
              </a:r>
              <a:r>
                <a:rPr kumimoji="1" lang="zh-CN" altLang="en-US" sz="6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5" name="Text Box 187"/>
            <p:cNvSpPr txBox="1">
              <a:spLocks noChangeArrowheads="1"/>
            </p:cNvSpPr>
            <p:nvPr/>
          </p:nvSpPr>
          <p:spPr bwMode="auto">
            <a:xfrm>
              <a:off x="1714112" y="2655789"/>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6" name="Text Box 188"/>
            <p:cNvSpPr txBox="1">
              <a:spLocks noChangeArrowheads="1"/>
            </p:cNvSpPr>
            <p:nvPr/>
          </p:nvSpPr>
          <p:spPr bwMode="auto">
            <a:xfrm>
              <a:off x="4419345" y="2638326"/>
              <a:ext cx="925422" cy="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5400" b="1">
                  <a:latin typeface="Arial" pitchFamily="34" charset="0"/>
                  <a:ea typeface="黑体" pitchFamily="2" charset="-122"/>
                  <a:cs typeface="Arial" pitchFamily="34" charset="0"/>
                  <a:sym typeface="Symbol" pitchFamily="18" charset="2"/>
                </a:rPr>
                <a:t></a:t>
              </a:r>
            </a:p>
          </p:txBody>
        </p:sp>
        <p:sp>
          <p:nvSpPr>
            <p:cNvPr id="396477" name="Oval 189"/>
            <p:cNvSpPr>
              <a:spLocks noChangeArrowheads="1"/>
            </p:cNvSpPr>
            <p:nvPr/>
          </p:nvSpPr>
          <p:spPr bwMode="auto">
            <a:xfrm>
              <a:off x="64469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sp>
          <p:nvSpPr>
            <p:cNvPr id="396478" name="Oval 190"/>
            <p:cNvSpPr>
              <a:spLocks noChangeArrowheads="1"/>
            </p:cNvSpPr>
            <p:nvPr/>
          </p:nvSpPr>
          <p:spPr bwMode="auto">
            <a:xfrm>
              <a:off x="3640279" y="4005164"/>
              <a:ext cx="1024996" cy="436563"/>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9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79" name="Group 191"/>
            <p:cNvGrpSpPr>
              <a:grpSpLocks/>
            </p:cNvGrpSpPr>
            <p:nvPr/>
          </p:nvGrpSpPr>
          <p:grpSpPr bwMode="auto">
            <a:xfrm>
              <a:off x="7305156" y="3084414"/>
              <a:ext cx="586449" cy="355600"/>
              <a:chOff x="3334" y="255"/>
              <a:chExt cx="341" cy="224"/>
            </a:xfrm>
          </p:grpSpPr>
          <p:pic>
            <p:nvPicPr>
              <p:cNvPr id="396480" name="Picture 19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 y="255"/>
                <a:ext cx="31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1" name="Text Box 193"/>
              <p:cNvSpPr txBox="1">
                <a:spLocks noChangeArrowheads="1"/>
              </p:cNvSpPr>
              <p:nvPr/>
            </p:nvSpPr>
            <p:spPr bwMode="auto">
              <a:xfrm>
                <a:off x="3334" y="255"/>
                <a:ext cx="3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Arial" pitchFamily="34" charset="0"/>
                    <a:ea typeface="黑体" pitchFamily="2" charset="-122"/>
                    <a:cs typeface="Arial" pitchFamily="34" charset="0"/>
                  </a:rPr>
                  <a:t>IXP</a:t>
                </a:r>
              </a:p>
            </p:txBody>
          </p:sp>
        </p:grpSp>
        <p:sp>
          <p:nvSpPr>
            <p:cNvPr id="396482" name="Text Box 194"/>
            <p:cNvSpPr txBox="1">
              <a:spLocks noChangeArrowheads="1"/>
            </p:cNvSpPr>
            <p:nvPr/>
          </p:nvSpPr>
          <p:spPr bwMode="auto">
            <a:xfrm>
              <a:off x="1751948" y="3786088"/>
              <a:ext cx="681890" cy="6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Arial" pitchFamily="34" charset="0"/>
                  <a:ea typeface="黑体" pitchFamily="2" charset="-122"/>
                  <a:cs typeface="Arial" pitchFamily="34" charset="0"/>
                  <a:sym typeface="Symbol" pitchFamily="18" charset="2"/>
                </a:rPr>
                <a:t></a:t>
              </a:r>
            </a:p>
          </p:txBody>
        </p:sp>
        <p:sp>
          <p:nvSpPr>
            <p:cNvPr id="396483" name="Oval 195"/>
            <p:cNvSpPr>
              <a:spLocks noChangeArrowheads="1"/>
            </p:cNvSpPr>
            <p:nvPr/>
          </p:nvSpPr>
          <p:spPr bwMode="auto">
            <a:xfrm>
              <a:off x="7695548" y="4057551"/>
              <a:ext cx="1024996" cy="381000"/>
            </a:xfrm>
            <a:prstGeom prst="ellipse">
              <a:avLst/>
            </a:prstGeom>
            <a:solidFill>
              <a:schemeClr val="bg1">
                <a:lumMod val="75000"/>
              </a:scheme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kumimoji="1" lang="zh-CN" altLang="en-US" b="1">
                  <a:latin typeface="Arial" pitchFamily="34" charset="0"/>
                  <a:ea typeface="黑体" pitchFamily="2" charset="-122"/>
                  <a:cs typeface="Arial" pitchFamily="34" charset="0"/>
                </a:rPr>
                <a:t>本地</a:t>
              </a:r>
              <a:r>
                <a:rPr kumimoji="1" lang="zh-CN" altLang="en-US" sz="1000" b="1">
                  <a:latin typeface="Arial" pitchFamily="34" charset="0"/>
                  <a:ea typeface="黑体" pitchFamily="2" charset="-122"/>
                  <a:cs typeface="Arial" pitchFamily="34" charset="0"/>
                </a:rPr>
                <a:t> </a:t>
              </a:r>
              <a:r>
                <a:rPr kumimoji="1" lang="en-US" altLang="zh-CN" b="1">
                  <a:latin typeface="Arial" pitchFamily="34" charset="0"/>
                  <a:ea typeface="黑体" pitchFamily="2" charset="-122"/>
                  <a:cs typeface="Arial" pitchFamily="34" charset="0"/>
                </a:rPr>
                <a:t>ISP</a:t>
              </a:r>
            </a:p>
          </p:txBody>
        </p:sp>
        <p:grpSp>
          <p:nvGrpSpPr>
            <p:cNvPr id="396484" name="Group 196"/>
            <p:cNvGrpSpPr>
              <a:grpSpLocks/>
            </p:cNvGrpSpPr>
            <p:nvPr/>
          </p:nvGrpSpPr>
          <p:grpSpPr bwMode="auto">
            <a:xfrm>
              <a:off x="1724431" y="4725889"/>
              <a:ext cx="964803" cy="563563"/>
              <a:chOff x="295" y="2432"/>
              <a:chExt cx="561" cy="355"/>
            </a:xfrm>
          </p:grpSpPr>
          <p:pic>
            <p:nvPicPr>
              <p:cNvPr id="396485" name="Picture 19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6" name="Text Box 198"/>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pitchFamily="34" charset="0"/>
                    <a:ea typeface="黑体" pitchFamily="2" charset="-122"/>
                    <a:cs typeface="Arial" pitchFamily="34" charset="0"/>
                  </a:rPr>
                  <a:t>校园网</a:t>
                </a:r>
              </a:p>
            </p:txBody>
          </p:sp>
        </p:grpSp>
        <p:grpSp>
          <p:nvGrpSpPr>
            <p:cNvPr id="396487" name="Group 199"/>
            <p:cNvGrpSpPr>
              <a:grpSpLocks/>
            </p:cNvGrpSpPr>
            <p:nvPr/>
          </p:nvGrpSpPr>
          <p:grpSpPr bwMode="auto">
            <a:xfrm>
              <a:off x="2739108" y="4725889"/>
              <a:ext cx="964803" cy="563563"/>
              <a:chOff x="295" y="2432"/>
              <a:chExt cx="561" cy="355"/>
            </a:xfrm>
          </p:grpSpPr>
          <p:pic>
            <p:nvPicPr>
              <p:cNvPr id="396488" name="Picture 2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 y="2432"/>
                <a:ext cx="52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6489" name="Text Box 201"/>
              <p:cNvSpPr txBox="1">
                <a:spLocks noChangeArrowheads="1"/>
              </p:cNvSpPr>
              <p:nvPr/>
            </p:nvSpPr>
            <p:spPr bwMode="auto">
              <a:xfrm>
                <a:off x="315" y="2513"/>
                <a:ext cx="54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latin typeface="Arial" pitchFamily="34" charset="0"/>
                    <a:ea typeface="黑体" pitchFamily="2" charset="-122"/>
                    <a:cs typeface="Arial" pitchFamily="34" charset="0"/>
                  </a:rPr>
                  <a:t>校园网</a:t>
                </a:r>
              </a:p>
            </p:txBody>
          </p:sp>
        </p:grpSp>
        <p:sp>
          <p:nvSpPr>
            <p:cNvPr id="396490" name="Text Box 202"/>
            <p:cNvSpPr txBox="1">
              <a:spLocks noChangeArrowheads="1"/>
            </p:cNvSpPr>
            <p:nvPr/>
          </p:nvSpPr>
          <p:spPr bwMode="auto">
            <a:xfrm>
              <a:off x="5628358" y="4654451"/>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1" name="Text Box 203"/>
            <p:cNvSpPr txBox="1">
              <a:spLocks noChangeArrowheads="1"/>
            </p:cNvSpPr>
            <p:nvPr/>
          </p:nvSpPr>
          <p:spPr bwMode="auto">
            <a:xfrm>
              <a:off x="6682591" y="4509989"/>
              <a:ext cx="627772" cy="5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Arial" pitchFamily="34" charset="0"/>
                  <a:ea typeface="黑体" pitchFamily="2" charset="-122"/>
                  <a:cs typeface="Arial" pitchFamily="34" charset="0"/>
                  <a:sym typeface="Symbol" pitchFamily="18" charset="2"/>
                </a:rPr>
                <a:t></a:t>
              </a:r>
            </a:p>
          </p:txBody>
        </p:sp>
        <p:sp>
          <p:nvSpPr>
            <p:cNvPr id="396492" name="Freeform 204"/>
            <p:cNvSpPr>
              <a:spLocks/>
            </p:cNvSpPr>
            <p:nvPr/>
          </p:nvSpPr>
          <p:spPr bwMode="auto">
            <a:xfrm>
              <a:off x="5504533" y="2349402"/>
              <a:ext cx="4017433" cy="2503487"/>
            </a:xfrm>
            <a:custGeom>
              <a:avLst/>
              <a:gdLst>
                <a:gd name="T0" fmla="*/ 0 w 2336"/>
                <a:gd name="T1" fmla="*/ 1577 h 1577"/>
                <a:gd name="T2" fmla="*/ 251 w 2336"/>
                <a:gd name="T3" fmla="*/ 1062 h 1577"/>
                <a:gd name="T4" fmla="*/ 794 w 2336"/>
                <a:gd name="T5" fmla="*/ 249 h 1577"/>
                <a:gd name="T6" fmla="*/ 1274 w 2336"/>
                <a:gd name="T7" fmla="*/ 27 h 1577"/>
                <a:gd name="T8" fmla="*/ 1661 w 2336"/>
                <a:gd name="T9" fmla="*/ 414 h 1577"/>
                <a:gd name="T10" fmla="*/ 2138 w 2336"/>
                <a:gd name="T11" fmla="*/ 1095 h 1577"/>
                <a:gd name="T12" fmla="*/ 2336 w 2336"/>
                <a:gd name="T13" fmla="*/ 1569 h 1577"/>
              </a:gdLst>
              <a:ahLst/>
              <a:cxnLst>
                <a:cxn ang="0">
                  <a:pos x="T0" y="T1"/>
                </a:cxn>
                <a:cxn ang="0">
                  <a:pos x="T2" y="T3"/>
                </a:cxn>
                <a:cxn ang="0">
                  <a:pos x="T4" y="T5"/>
                </a:cxn>
                <a:cxn ang="0">
                  <a:pos x="T6" y="T7"/>
                </a:cxn>
                <a:cxn ang="0">
                  <a:pos x="T8" y="T9"/>
                </a:cxn>
                <a:cxn ang="0">
                  <a:pos x="T10" y="T11"/>
                </a:cxn>
                <a:cxn ang="0">
                  <a:pos x="T12" y="T13"/>
                </a:cxn>
              </a:cxnLst>
              <a:rect l="0" t="0" r="r" b="b"/>
              <a:pathLst>
                <a:path w="2336" h="1577">
                  <a:moveTo>
                    <a:pt x="0" y="1577"/>
                  </a:moveTo>
                  <a:cubicBezTo>
                    <a:pt x="41" y="1491"/>
                    <a:pt x="119" y="1283"/>
                    <a:pt x="251" y="1062"/>
                  </a:cubicBezTo>
                  <a:cubicBezTo>
                    <a:pt x="383" y="841"/>
                    <a:pt x="624" y="421"/>
                    <a:pt x="794" y="249"/>
                  </a:cubicBezTo>
                  <a:cubicBezTo>
                    <a:pt x="964" y="77"/>
                    <a:pt x="1130" y="0"/>
                    <a:pt x="1274" y="27"/>
                  </a:cubicBezTo>
                  <a:cubicBezTo>
                    <a:pt x="1418" y="54"/>
                    <a:pt x="1517" y="236"/>
                    <a:pt x="1661" y="414"/>
                  </a:cubicBezTo>
                  <a:cubicBezTo>
                    <a:pt x="1805" y="592"/>
                    <a:pt x="2026" y="903"/>
                    <a:pt x="2138" y="1095"/>
                  </a:cubicBezTo>
                  <a:cubicBezTo>
                    <a:pt x="2250" y="1287"/>
                    <a:pt x="2295" y="1470"/>
                    <a:pt x="2336" y="1569"/>
                  </a:cubicBezTo>
                </a:path>
              </a:pathLst>
            </a:custGeom>
            <a:noFill/>
            <a:ln w="76200" cmpd="sng">
              <a:solidFill>
                <a:srgbClr val="C00000"/>
              </a:solidFill>
              <a:round/>
              <a:headEnd type="triangl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sp>
          <p:nvSpPr>
            <p:cNvPr id="396493" name="Line 205"/>
            <p:cNvSpPr>
              <a:spLocks noChangeShapeType="1"/>
            </p:cNvSpPr>
            <p:nvPr/>
          </p:nvSpPr>
          <p:spPr bwMode="auto">
            <a:xfrm>
              <a:off x="6362710" y="3440525"/>
              <a:ext cx="2340636" cy="0"/>
            </a:xfrm>
            <a:prstGeom prst="line">
              <a:avLst/>
            </a:prstGeom>
            <a:noFill/>
            <a:ln w="76200">
              <a:solidFill>
                <a:srgbClr val="0000FF"/>
              </a:solidFill>
              <a:prstDash val="sysDot"/>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Arial" pitchFamily="34" charset="0"/>
                <a:ea typeface="黑体" pitchFamily="2" charset="-122"/>
                <a:cs typeface="Arial" pitchFamily="34" charset="0"/>
              </a:endParaRPr>
            </a:p>
          </p:txBody>
        </p:sp>
      </p:grpSp>
      <p:sp>
        <p:nvSpPr>
          <p:cNvPr id="8" name="矩形 7"/>
          <p:cNvSpPr/>
          <p:nvPr/>
        </p:nvSpPr>
        <p:spPr>
          <a:xfrm>
            <a:off x="885914" y="5589240"/>
            <a:ext cx="8586510"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基于</a:t>
            </a:r>
            <a:r>
              <a:rPr lang="en-US" altLang="zh-CN" sz="2400" b="1" dirty="0" smtClean="0">
                <a:latin typeface="Arial" pitchFamily="34" charset="0"/>
                <a:ea typeface="黑体" pitchFamily="2" charset="-122"/>
                <a:cs typeface="Arial" pitchFamily="34" charset="0"/>
              </a:rPr>
              <a:t> ISP </a:t>
            </a:r>
            <a:r>
              <a:rPr lang="zh-CN" altLang="zh-CN" sz="2400" b="1" dirty="0" smtClean="0">
                <a:latin typeface="Arial" pitchFamily="34" charset="0"/>
                <a:ea typeface="黑体" pitchFamily="2" charset="-122"/>
                <a:cs typeface="Arial" pitchFamily="34" charset="0"/>
              </a:rPr>
              <a:t>的</a:t>
            </a:r>
            <a:r>
              <a:rPr lang="zh-CN" altLang="zh-CN" sz="2400" b="1" dirty="0">
                <a:latin typeface="Arial" pitchFamily="34" charset="0"/>
                <a:ea typeface="黑体" pitchFamily="2" charset="-122"/>
                <a:cs typeface="Arial" pitchFamily="34" charset="0"/>
              </a:rPr>
              <a:t>多层结构的互联网的概念示意图</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999997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Text Box 7"/>
          <p:cNvSpPr txBox="1">
            <a:spLocks noChangeArrowheads="1"/>
          </p:cNvSpPr>
          <p:nvPr/>
        </p:nvSpPr>
        <p:spPr bwMode="auto">
          <a:xfrm>
            <a:off x="416496" y="188640"/>
            <a:ext cx="856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smtClean="0">
                <a:solidFill>
                  <a:srgbClr val="000099"/>
                </a:solidFill>
                <a:latin typeface="Arial" pitchFamily="34" charset="0"/>
                <a:ea typeface="黑体" pitchFamily="2" charset="-122"/>
                <a:cs typeface="Arial" pitchFamily="34" charset="0"/>
              </a:rPr>
              <a:t>到</a:t>
            </a:r>
            <a:r>
              <a:rPr lang="en-US" altLang="zh-CN" sz="3200" b="1" dirty="0" smtClean="0">
                <a:solidFill>
                  <a:srgbClr val="000099"/>
                </a:solidFill>
                <a:latin typeface="Arial" pitchFamily="34" charset="0"/>
                <a:ea typeface="黑体" pitchFamily="2" charset="-122"/>
                <a:cs typeface="Arial" pitchFamily="34" charset="0"/>
              </a:rPr>
              <a:t>2016 </a:t>
            </a:r>
            <a:r>
              <a:rPr lang="zh-CN" altLang="zh-CN" sz="3200" b="1" dirty="0" smtClean="0">
                <a:solidFill>
                  <a:srgbClr val="000099"/>
                </a:solidFill>
                <a:latin typeface="Arial" pitchFamily="34" charset="0"/>
                <a:ea typeface="黑体" pitchFamily="2" charset="-122"/>
                <a:cs typeface="Arial" pitchFamily="34" charset="0"/>
              </a:rPr>
              <a:t>年</a:t>
            </a:r>
            <a:r>
              <a:rPr lang="en-US" altLang="zh-CN" sz="3200" b="1" dirty="0" smtClean="0">
                <a:solidFill>
                  <a:srgbClr val="000099"/>
                </a:solidFill>
                <a:latin typeface="Arial" pitchFamily="34" charset="0"/>
                <a:ea typeface="黑体" pitchFamily="2" charset="-122"/>
                <a:cs typeface="Arial" pitchFamily="34" charset="0"/>
              </a:rPr>
              <a:t> 3 </a:t>
            </a:r>
            <a:r>
              <a:rPr lang="zh-CN" altLang="zh-CN" sz="3200" b="1" dirty="0" smtClean="0">
                <a:solidFill>
                  <a:srgbClr val="000099"/>
                </a:solidFill>
                <a:latin typeface="Arial" pitchFamily="34" charset="0"/>
                <a:ea typeface="黑体" pitchFamily="2" charset="-122"/>
                <a:cs typeface="Arial" pitchFamily="34" charset="0"/>
              </a:rPr>
              <a:t>月</a:t>
            </a:r>
            <a:r>
              <a:rPr lang="zh-CN" altLang="zh-CN" sz="3200" b="1" dirty="0">
                <a:solidFill>
                  <a:srgbClr val="000099"/>
                </a:solidFill>
                <a:latin typeface="Arial" pitchFamily="34" charset="0"/>
                <a:ea typeface="黑体" pitchFamily="2" charset="-122"/>
                <a:cs typeface="Arial" pitchFamily="34" charset="0"/>
              </a:rPr>
              <a:t>，全球已经</a:t>
            </a:r>
            <a:r>
              <a:rPr lang="zh-CN" altLang="zh-CN" sz="3200" b="1" dirty="0" smtClean="0">
                <a:solidFill>
                  <a:srgbClr val="000099"/>
                </a:solidFill>
                <a:latin typeface="Arial" pitchFamily="34" charset="0"/>
                <a:ea typeface="黑体" pitchFamily="2" charset="-122"/>
                <a:cs typeface="Arial" pitchFamily="34" charset="0"/>
              </a:rPr>
              <a:t>有</a:t>
            </a:r>
            <a:r>
              <a:rPr lang="en-US" altLang="zh-CN" sz="3200" b="1" dirty="0" smtClean="0">
                <a:solidFill>
                  <a:srgbClr val="000099"/>
                </a:solidFill>
                <a:latin typeface="Arial" pitchFamily="34" charset="0"/>
                <a:ea typeface="黑体" pitchFamily="2" charset="-122"/>
                <a:cs typeface="Arial" pitchFamily="34" charset="0"/>
              </a:rPr>
              <a:t> 226 </a:t>
            </a:r>
            <a:r>
              <a:rPr lang="zh-CN" altLang="zh-CN" sz="3200" b="1" dirty="0" smtClean="0">
                <a:solidFill>
                  <a:srgbClr val="000099"/>
                </a:solidFill>
                <a:latin typeface="Arial" pitchFamily="34" charset="0"/>
                <a:ea typeface="黑体" pitchFamily="2" charset="-122"/>
                <a:cs typeface="Arial" pitchFamily="34" charset="0"/>
              </a:rPr>
              <a:t>个</a:t>
            </a:r>
            <a:r>
              <a:rPr lang="en-US" altLang="zh-CN" sz="3200" b="1" dirty="0" smtClean="0">
                <a:solidFill>
                  <a:srgbClr val="000099"/>
                </a:solidFill>
                <a:latin typeface="Arial" pitchFamily="34" charset="0"/>
                <a:ea typeface="黑体" pitchFamily="2" charset="-122"/>
                <a:cs typeface="Arial" pitchFamily="34" charset="0"/>
              </a:rPr>
              <a:t> IXP</a:t>
            </a:r>
            <a:r>
              <a:rPr lang="zh-CN" altLang="zh-CN" sz="3200" b="1" dirty="0">
                <a:solidFill>
                  <a:srgbClr val="000099"/>
                </a:solidFill>
                <a:latin typeface="Arial" pitchFamily="34" charset="0"/>
                <a:ea typeface="黑体" pitchFamily="2" charset="-122"/>
                <a:cs typeface="Arial" pitchFamily="34" charset="0"/>
              </a:rPr>
              <a:t>，分布</a:t>
            </a:r>
            <a:r>
              <a:rPr lang="zh-CN" altLang="zh-CN" sz="3200" b="1" dirty="0" smtClean="0">
                <a:solidFill>
                  <a:srgbClr val="000099"/>
                </a:solidFill>
                <a:latin typeface="Arial" pitchFamily="34" charset="0"/>
                <a:ea typeface="黑体" pitchFamily="2" charset="-122"/>
                <a:cs typeface="Arial" pitchFamily="34" charset="0"/>
              </a:rPr>
              <a:t>在</a:t>
            </a:r>
            <a:r>
              <a:rPr lang="en-US" altLang="zh-CN" sz="3200" b="1" dirty="0" smtClean="0">
                <a:solidFill>
                  <a:srgbClr val="000099"/>
                </a:solidFill>
                <a:latin typeface="Arial" pitchFamily="34" charset="0"/>
                <a:ea typeface="黑体" pitchFamily="2" charset="-122"/>
                <a:cs typeface="Arial" pitchFamily="34" charset="0"/>
              </a:rPr>
              <a:t> 172 </a:t>
            </a:r>
            <a:r>
              <a:rPr lang="zh-CN" altLang="zh-CN" sz="3200" b="1" dirty="0" smtClean="0">
                <a:solidFill>
                  <a:srgbClr val="000099"/>
                </a:solidFill>
                <a:latin typeface="Arial" pitchFamily="34" charset="0"/>
                <a:ea typeface="黑体" pitchFamily="2" charset="-122"/>
                <a:cs typeface="Arial" pitchFamily="34" charset="0"/>
              </a:rPr>
              <a:t>个</a:t>
            </a:r>
            <a:r>
              <a:rPr lang="zh-CN" altLang="zh-CN" sz="3200" b="1" dirty="0">
                <a:solidFill>
                  <a:srgbClr val="000099"/>
                </a:solidFill>
                <a:latin typeface="Arial" pitchFamily="34" charset="0"/>
                <a:ea typeface="黑体" pitchFamily="2" charset="-122"/>
                <a:cs typeface="Arial" pitchFamily="34" charset="0"/>
              </a:rPr>
              <a:t>国家和</a:t>
            </a:r>
            <a:r>
              <a:rPr lang="zh-CN" altLang="zh-CN" sz="3200" b="1" dirty="0" smtClean="0">
                <a:solidFill>
                  <a:srgbClr val="000099"/>
                </a:solidFill>
                <a:latin typeface="Arial" pitchFamily="34" charset="0"/>
                <a:ea typeface="黑体" pitchFamily="2" charset="-122"/>
                <a:cs typeface="Arial" pitchFamily="34" charset="0"/>
              </a:rPr>
              <a:t>地区</a:t>
            </a:r>
            <a:r>
              <a:rPr lang="zh-CN" altLang="en-US" sz="3200" b="1" dirty="0" smtClean="0">
                <a:solidFill>
                  <a:srgbClr val="000099"/>
                </a:solidFill>
                <a:latin typeface="Arial" pitchFamily="34" charset="0"/>
                <a:ea typeface="黑体" pitchFamily="2" charset="-122"/>
                <a:cs typeface="Arial" pitchFamily="34" charset="0"/>
              </a:rPr>
              <a:t>。</a:t>
            </a:r>
            <a:r>
              <a:rPr lang="zh-CN" altLang="en-US" sz="3200" b="1" dirty="0">
                <a:solidFill>
                  <a:srgbClr val="000099"/>
                </a:solidFill>
                <a:latin typeface="Arial" pitchFamily="34" charset="0"/>
                <a:ea typeface="黑体" pitchFamily="2" charset="-122"/>
                <a:cs typeface="Arial" pitchFamily="34" charset="0"/>
              </a:rPr>
              <a:t>但</a:t>
            </a:r>
            <a:r>
              <a:rPr lang="zh-CN" altLang="zh-CN" sz="3200" b="1" dirty="0" smtClean="0">
                <a:solidFill>
                  <a:srgbClr val="000099"/>
                </a:solidFill>
                <a:latin typeface="Arial" pitchFamily="34" charset="0"/>
                <a:ea typeface="黑体" pitchFamily="2" charset="-122"/>
                <a:cs typeface="Arial" pitchFamily="34" charset="0"/>
              </a:rPr>
              <a:t>互联网</a:t>
            </a:r>
            <a:r>
              <a:rPr lang="zh-CN" altLang="zh-CN" sz="3200" b="1" dirty="0">
                <a:solidFill>
                  <a:srgbClr val="000099"/>
                </a:solidFill>
                <a:latin typeface="Arial" pitchFamily="34" charset="0"/>
                <a:ea typeface="黑体" pitchFamily="2" charset="-122"/>
                <a:cs typeface="Arial" pitchFamily="34" charset="0"/>
              </a:rPr>
              <a:t>的发展在全世界</a:t>
            </a:r>
            <a:r>
              <a:rPr lang="zh-CN" altLang="zh-CN" sz="3200" b="1" dirty="0" smtClean="0">
                <a:solidFill>
                  <a:srgbClr val="000099"/>
                </a:solidFill>
                <a:latin typeface="Arial" pitchFamily="34" charset="0"/>
                <a:ea typeface="黑体" pitchFamily="2" charset="-122"/>
                <a:cs typeface="Arial" pitchFamily="34" charset="0"/>
              </a:rPr>
              <a:t>还很不平衡</a:t>
            </a:r>
            <a:r>
              <a:rPr lang="zh-CN" altLang="en-US" sz="3200" b="1" dirty="0" smtClean="0">
                <a:solidFill>
                  <a:srgbClr val="000099"/>
                </a:solidFill>
                <a:latin typeface="Arial" pitchFamily="34" charset="0"/>
                <a:ea typeface="黑体" pitchFamily="2" charset="-122"/>
                <a:cs typeface="Arial" pitchFamily="34" charset="0"/>
              </a:rPr>
              <a:t>。</a:t>
            </a:r>
            <a:endParaRPr lang="zh-CN" altLang="en-US" sz="3200" b="1" dirty="0">
              <a:solidFill>
                <a:srgbClr val="000099"/>
              </a:solidFill>
              <a:latin typeface="Arial" pitchFamily="34" charset="0"/>
              <a:ea typeface="黑体" pitchFamily="2" charset="-122"/>
              <a:cs typeface="Arial" pitchFamily="34" charset="0"/>
            </a:endParaRPr>
          </a:p>
        </p:txBody>
      </p:sp>
      <p:pic>
        <p:nvPicPr>
          <p:cNvPr id="7" name="图片 6"/>
          <p:cNvPicPr/>
          <p:nvPr/>
        </p:nvPicPr>
        <p:blipFill>
          <a:blip r:embed="rId2" cstate="print"/>
          <a:srcRect l="23654" t="16245" r="32539" b="43791"/>
          <a:stretch>
            <a:fillRect/>
          </a:stretch>
        </p:blipFill>
        <p:spPr bwMode="auto">
          <a:xfrm>
            <a:off x="2000672" y="1772816"/>
            <a:ext cx="6264696" cy="3830940"/>
          </a:xfrm>
          <a:prstGeom prst="rect">
            <a:avLst/>
          </a:prstGeom>
          <a:noFill/>
          <a:ln w="9525">
            <a:noFill/>
            <a:miter lim="800000"/>
            <a:headEnd/>
            <a:tailEnd/>
          </a:ln>
        </p:spPr>
      </p:pic>
      <p:sp>
        <p:nvSpPr>
          <p:cNvPr id="2" name="矩形 1"/>
          <p:cNvSpPr/>
          <p:nvPr/>
        </p:nvSpPr>
        <p:spPr>
          <a:xfrm>
            <a:off x="1136576" y="5675764"/>
            <a:ext cx="7992888" cy="461665"/>
          </a:xfrm>
          <a:prstGeom prst="rect">
            <a:avLst/>
          </a:prstGeom>
        </p:spPr>
        <p:txBody>
          <a:bodyPr wrap="square">
            <a:spAutoFit/>
          </a:bodyPr>
          <a:lstStyle/>
          <a:p>
            <a:pPr algn="ctr"/>
            <a:r>
              <a:rPr lang="zh-CN" altLang="zh-CN" sz="2400" b="1" dirty="0" smtClean="0">
                <a:latin typeface="Arial" pitchFamily="34" charset="0"/>
                <a:ea typeface="黑体" pitchFamily="2" charset="-122"/>
                <a:cs typeface="Arial" pitchFamily="34" charset="0"/>
              </a:rPr>
              <a:t>互联网</a:t>
            </a:r>
            <a:r>
              <a:rPr lang="zh-CN" altLang="zh-CN" sz="2400" b="1" dirty="0">
                <a:latin typeface="Arial" pitchFamily="34" charset="0"/>
                <a:ea typeface="黑体" pitchFamily="2" charset="-122"/>
                <a:cs typeface="Arial" pitchFamily="34" charset="0"/>
              </a:rPr>
              <a:t>交换</a:t>
            </a:r>
            <a:r>
              <a:rPr lang="zh-CN" altLang="zh-CN" sz="2400" b="1" dirty="0" smtClean="0">
                <a:latin typeface="Arial" pitchFamily="34" charset="0"/>
                <a:ea typeface="黑体" pitchFamily="2" charset="-122"/>
                <a:cs typeface="Arial" pitchFamily="34" charset="0"/>
              </a:rPr>
              <a:t>点</a:t>
            </a:r>
            <a:r>
              <a:rPr lang="en-US" altLang="zh-CN" sz="2400" b="1" dirty="0" smtClean="0">
                <a:latin typeface="Arial" pitchFamily="34" charset="0"/>
                <a:ea typeface="黑体" pitchFamily="2" charset="-122"/>
                <a:cs typeface="Arial" pitchFamily="34" charset="0"/>
              </a:rPr>
              <a:t> IXP </a:t>
            </a:r>
            <a:r>
              <a:rPr lang="zh-CN" altLang="zh-CN" sz="2400" b="1" dirty="0" smtClean="0">
                <a:latin typeface="Arial" pitchFamily="34" charset="0"/>
                <a:ea typeface="黑体" pitchFamily="2" charset="-122"/>
                <a:cs typeface="Arial" pitchFamily="34" charset="0"/>
              </a:rPr>
              <a:t>在</a:t>
            </a:r>
            <a:r>
              <a:rPr lang="zh-CN" altLang="zh-CN" sz="2400" b="1" dirty="0">
                <a:latin typeface="Arial" pitchFamily="34" charset="0"/>
                <a:ea typeface="黑体" pitchFamily="2" charset="-122"/>
                <a:cs typeface="Arial" pitchFamily="34" charset="0"/>
              </a:rPr>
              <a:t>全球的分布图（</a:t>
            </a:r>
            <a:r>
              <a:rPr lang="en-US" altLang="zh-CN" sz="2400" b="1" dirty="0">
                <a:latin typeface="Arial" pitchFamily="34" charset="0"/>
                <a:ea typeface="黑体" pitchFamily="2" charset="-122"/>
                <a:cs typeface="Arial" pitchFamily="34" charset="0"/>
              </a:rPr>
              <a:t>2016</a:t>
            </a:r>
            <a:r>
              <a:rPr lang="zh-CN" altLang="zh-CN" sz="2400" b="1" dirty="0">
                <a:latin typeface="Arial" pitchFamily="34" charset="0"/>
                <a:ea typeface="黑体" pitchFamily="2" charset="-122"/>
                <a:cs typeface="Arial" pitchFamily="34" charset="0"/>
              </a:rPr>
              <a:t>年）</a:t>
            </a:r>
            <a:endParaRPr lang="zh-CN" altLang="en-US" sz="2400" b="1" dirty="0">
              <a:latin typeface="Arial" pitchFamily="34" charset="0"/>
              <a:ea typeface="黑体" pitchFamily="2" charset="-122"/>
              <a:cs typeface="Arial" pitchFamily="34" charset="0"/>
            </a:endParaRPr>
          </a:p>
        </p:txBody>
      </p:sp>
    </p:spTree>
    <p:extLst>
      <p:ext uri="{BB962C8B-B14F-4D97-AF65-F5344CB8AC3E}">
        <p14:creationId xmlns:p14="http://schemas.microsoft.com/office/powerpoint/2010/main" val="4161220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ctr"/>
            <a:r>
              <a:rPr lang="zh-CN" altLang="en-US" dirty="0"/>
              <a:t>万维网 </a:t>
            </a:r>
            <a:r>
              <a:rPr lang="en-US" altLang="zh-CN" b="1" dirty="0"/>
              <a:t>WWW </a:t>
            </a:r>
            <a:r>
              <a:rPr lang="zh-CN" altLang="en-US" b="1" dirty="0"/>
              <a:t>的问世</a:t>
            </a:r>
          </a:p>
        </p:txBody>
      </p:sp>
      <p:sp>
        <p:nvSpPr>
          <p:cNvPr id="316419" name="Rectangle 3"/>
          <p:cNvSpPr>
            <a:spLocks noGrp="1" noChangeArrowheads="1"/>
          </p:cNvSpPr>
          <p:nvPr>
            <p:ph idx="1"/>
          </p:nvPr>
        </p:nvSpPr>
        <p:spPr/>
        <p:txBody>
          <a:bodyPr/>
          <a:lstStyle/>
          <a:p>
            <a:r>
              <a:rPr lang="zh-CN" altLang="en-US" dirty="0" smtClean="0"/>
              <a:t>互联网</a:t>
            </a:r>
            <a:r>
              <a:rPr lang="zh-CN" altLang="en-US" dirty="0"/>
              <a:t>已经成为世界上规模最大和增长速率最快的计算机网络，没有人能够准确</a:t>
            </a:r>
            <a:r>
              <a:rPr lang="zh-CN" altLang="en-US" dirty="0" smtClean="0"/>
              <a:t>说出互联网究竟</a:t>
            </a:r>
            <a:r>
              <a:rPr lang="zh-CN" altLang="en-US" dirty="0"/>
              <a:t>有多大。</a:t>
            </a:r>
          </a:p>
          <a:p>
            <a:r>
              <a:rPr lang="zh-CN" altLang="en-US" dirty="0"/>
              <a:t>互联网的迅猛发展始于 </a:t>
            </a:r>
            <a:r>
              <a:rPr lang="en-US" altLang="zh-CN" dirty="0"/>
              <a:t>20 </a:t>
            </a:r>
            <a:r>
              <a:rPr lang="zh-CN" altLang="en-US" dirty="0"/>
              <a:t>世纪 </a:t>
            </a:r>
            <a:r>
              <a:rPr lang="en-US" altLang="zh-CN" dirty="0"/>
              <a:t>90 </a:t>
            </a:r>
            <a:r>
              <a:rPr lang="zh-CN" altLang="en-US" dirty="0"/>
              <a:t>年代。由欧洲原子核研究组织 </a:t>
            </a:r>
            <a:r>
              <a:rPr lang="en-US" altLang="zh-CN" dirty="0"/>
              <a:t>CERN </a:t>
            </a:r>
            <a:r>
              <a:rPr lang="zh-CN" altLang="en-US" dirty="0"/>
              <a:t>开发的</a:t>
            </a:r>
            <a:r>
              <a:rPr lang="zh-CN" altLang="en-US" dirty="0">
                <a:solidFill>
                  <a:srgbClr val="FF0000"/>
                </a:solidFill>
              </a:rPr>
              <a:t>万维网 </a:t>
            </a:r>
            <a:r>
              <a:rPr lang="en-US" altLang="zh-CN" b="1" dirty="0">
                <a:solidFill>
                  <a:srgbClr val="FF0000"/>
                </a:solidFill>
              </a:rPr>
              <a:t>WWW</a:t>
            </a:r>
            <a:r>
              <a:rPr lang="en-US" altLang="zh-CN" dirty="0"/>
              <a:t> </a:t>
            </a:r>
            <a:r>
              <a:rPr lang="en-US" altLang="zh-CN" dirty="0" smtClean="0"/>
              <a:t> (</a:t>
            </a:r>
            <a:r>
              <a:rPr lang="en-US" altLang="zh-CN" dirty="0"/>
              <a:t>World Wide Web</a:t>
            </a:r>
            <a:r>
              <a:rPr lang="en-US" altLang="zh-CN" dirty="0" smtClean="0"/>
              <a:t>) </a:t>
            </a:r>
            <a:r>
              <a:rPr lang="zh-CN" altLang="en-US" dirty="0" smtClean="0"/>
              <a:t>被</a:t>
            </a:r>
            <a:r>
              <a:rPr lang="zh-CN" altLang="en-US" dirty="0"/>
              <a:t>广泛使用</a:t>
            </a:r>
            <a:r>
              <a:rPr lang="zh-CN" altLang="en-US" dirty="0" smtClean="0"/>
              <a:t>在互联网上</a:t>
            </a:r>
            <a:r>
              <a:rPr lang="zh-CN" altLang="en-US" dirty="0"/>
              <a:t>，大大方便了广大非网络专业人员对网络的使用，</a:t>
            </a:r>
            <a:r>
              <a:rPr lang="zh-CN" altLang="en-US" dirty="0" smtClean="0"/>
              <a:t>成为互联网的</a:t>
            </a:r>
            <a:r>
              <a:rPr lang="zh-CN" altLang="en-US" dirty="0"/>
              <a:t>这种指数级增长的主要驱动力。 </a:t>
            </a:r>
          </a:p>
        </p:txBody>
      </p:sp>
    </p:spTree>
    <p:extLst>
      <p:ext uri="{BB962C8B-B14F-4D97-AF65-F5344CB8AC3E}">
        <p14:creationId xmlns:p14="http://schemas.microsoft.com/office/powerpoint/2010/main" val="252306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计算机网络在信息时代中的</a:t>
            </a:r>
            <a:r>
              <a:rPr lang="zh-CN" altLang="zh-CN" dirty="0" smtClean="0"/>
              <a:t>作用</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计算机网络在我国的发展</a:t>
            </a:r>
          </a:p>
          <a:p>
            <a:r>
              <a:rPr lang="en-US" altLang="zh-CN" dirty="0"/>
              <a:t>1.5  </a:t>
            </a:r>
            <a:r>
              <a:rPr lang="zh-CN" altLang="zh-CN" dirty="0"/>
              <a:t>计算机网络的</a:t>
            </a:r>
            <a:r>
              <a:rPr lang="zh-CN" altLang="zh-CN" dirty="0" smtClean="0"/>
              <a:t>类别</a:t>
            </a:r>
            <a:endParaRPr lang="en-US" altLang="zh-CN" dirty="0" smtClean="0"/>
          </a:p>
          <a:p>
            <a:r>
              <a:rPr lang="en-US" altLang="zh-CN" dirty="0"/>
              <a:t>1.6  </a:t>
            </a:r>
            <a:r>
              <a:rPr lang="zh-CN" altLang="zh-CN" dirty="0"/>
              <a:t>计算机网络的</a:t>
            </a:r>
            <a:r>
              <a:rPr lang="zh-CN" altLang="zh-CN" dirty="0" smtClean="0"/>
              <a:t>性能</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val="33230194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sp>
        <p:nvSpPr>
          <p:cNvPr id="8" name="内容占位符 7"/>
          <p:cNvSpPr>
            <a:spLocks noGrp="1"/>
          </p:cNvSpPr>
          <p:nvPr>
            <p:ph sz="half" idx="1"/>
          </p:nvPr>
        </p:nvSpPr>
        <p:spPr>
          <a:xfrm>
            <a:off x="416496" y="1196752"/>
            <a:ext cx="3975722" cy="4934173"/>
          </a:xfrm>
        </p:spPr>
        <p:txBody>
          <a:bodyPr/>
          <a:lstStyle/>
          <a:p>
            <a:pPr>
              <a:lnSpc>
                <a:spcPct val="110000"/>
              </a:lnSpc>
              <a:spcBef>
                <a:spcPts val="600"/>
              </a:spcBef>
            </a:pPr>
            <a:r>
              <a:rPr lang="zh-CN" altLang="zh-CN" dirty="0" smtClean="0"/>
              <a:t>从</a:t>
            </a:r>
            <a:r>
              <a:rPr lang="en-US" altLang="zh-CN" dirty="0" smtClean="0"/>
              <a:t> 1993 </a:t>
            </a:r>
            <a:r>
              <a:rPr lang="zh-CN" altLang="zh-CN" dirty="0" smtClean="0"/>
              <a:t>年至</a:t>
            </a:r>
            <a:r>
              <a:rPr lang="en-US" altLang="zh-CN" dirty="0" smtClean="0"/>
              <a:t> 2016 </a:t>
            </a:r>
            <a:r>
              <a:rPr lang="zh-CN" altLang="zh-CN" dirty="0" smtClean="0"/>
              <a:t>年</a:t>
            </a:r>
            <a:r>
              <a:rPr lang="zh-CN" altLang="zh-CN" dirty="0"/>
              <a:t>互联网用户数的增长</a:t>
            </a:r>
            <a:r>
              <a:rPr lang="zh-CN" altLang="zh-CN" dirty="0" smtClean="0"/>
              <a:t>情况</a:t>
            </a:r>
            <a:r>
              <a:rPr lang="zh-CN" altLang="en-US" dirty="0" smtClean="0"/>
              <a:t>如图所示</a:t>
            </a:r>
            <a:r>
              <a:rPr lang="zh-CN" altLang="zh-CN" dirty="0" smtClean="0"/>
              <a:t>。</a:t>
            </a:r>
            <a:r>
              <a:rPr lang="zh-CN" altLang="zh-CN" dirty="0">
                <a:solidFill>
                  <a:srgbClr val="0000CC"/>
                </a:solidFill>
              </a:rPr>
              <a:t>这里的用户是指在家中上网的人</a:t>
            </a:r>
            <a:r>
              <a:rPr lang="zh-CN" altLang="en-US" dirty="0">
                <a:solidFill>
                  <a:srgbClr val="0000CC"/>
                </a:solidFill>
              </a:rPr>
              <a:t>。</a:t>
            </a:r>
            <a:endParaRPr lang="en-US" altLang="zh-CN" dirty="0">
              <a:solidFill>
                <a:srgbClr val="0000CC"/>
              </a:solidFill>
            </a:endParaRPr>
          </a:p>
          <a:p>
            <a:pPr>
              <a:lnSpc>
                <a:spcPct val="110000"/>
              </a:lnSpc>
              <a:spcBef>
                <a:spcPts val="600"/>
              </a:spcBef>
            </a:pPr>
            <a:r>
              <a:rPr lang="zh-CN" altLang="zh-CN" dirty="0" smtClean="0"/>
              <a:t>可以</a:t>
            </a:r>
            <a:r>
              <a:rPr lang="zh-CN" altLang="zh-CN" dirty="0"/>
              <a:t>看出，</a:t>
            </a:r>
            <a:r>
              <a:rPr lang="zh-CN" altLang="zh-CN" dirty="0" smtClean="0"/>
              <a:t>在</a:t>
            </a:r>
            <a:r>
              <a:rPr lang="en-US" altLang="zh-CN" dirty="0" smtClean="0"/>
              <a:t> 2005 </a:t>
            </a:r>
            <a:r>
              <a:rPr lang="zh-CN" altLang="zh-CN" dirty="0" smtClean="0"/>
              <a:t>年</a:t>
            </a:r>
            <a:r>
              <a:rPr lang="zh-CN" altLang="zh-CN" dirty="0"/>
              <a:t>互联网的用户数超过</a:t>
            </a:r>
            <a:r>
              <a:rPr lang="zh-CN" altLang="zh-CN" dirty="0" smtClean="0"/>
              <a:t>了</a:t>
            </a:r>
            <a:r>
              <a:rPr lang="en-US" altLang="zh-CN" dirty="0" smtClean="0"/>
              <a:t> 10 </a:t>
            </a:r>
            <a:r>
              <a:rPr lang="zh-CN" altLang="zh-CN" dirty="0" smtClean="0"/>
              <a:t>亿</a:t>
            </a:r>
            <a:r>
              <a:rPr lang="zh-CN" altLang="zh-CN" dirty="0"/>
              <a:t>，</a:t>
            </a:r>
            <a:r>
              <a:rPr lang="zh-CN" altLang="zh-CN" dirty="0" smtClean="0"/>
              <a:t>在</a:t>
            </a:r>
            <a:r>
              <a:rPr lang="en-US" altLang="zh-CN" dirty="0" smtClean="0"/>
              <a:t> 2010 </a:t>
            </a:r>
            <a:r>
              <a:rPr lang="zh-CN" altLang="zh-CN" dirty="0" smtClean="0"/>
              <a:t>年</a:t>
            </a:r>
            <a:r>
              <a:rPr lang="zh-CN" altLang="zh-CN" dirty="0"/>
              <a:t>超过</a:t>
            </a:r>
            <a:r>
              <a:rPr lang="zh-CN" altLang="zh-CN" dirty="0" smtClean="0"/>
              <a:t>了</a:t>
            </a:r>
            <a:r>
              <a:rPr lang="en-US" altLang="zh-CN" dirty="0" smtClean="0"/>
              <a:t> 20 </a:t>
            </a:r>
            <a:r>
              <a:rPr lang="zh-CN" altLang="zh-CN" dirty="0" smtClean="0"/>
              <a:t>亿</a:t>
            </a:r>
            <a:r>
              <a:rPr lang="zh-CN" altLang="zh-CN" dirty="0"/>
              <a:t>，而在</a:t>
            </a:r>
            <a:r>
              <a:rPr lang="en-US" altLang="zh-CN" dirty="0"/>
              <a:t>2014</a:t>
            </a:r>
            <a:r>
              <a:rPr lang="zh-CN" altLang="zh-CN" dirty="0" smtClean="0"/>
              <a:t>年</a:t>
            </a:r>
            <a:r>
              <a:rPr lang="en-US" altLang="zh-CN" dirty="0" smtClean="0"/>
              <a:t> </a:t>
            </a:r>
            <a:r>
              <a:rPr lang="zh-CN" altLang="zh-CN" dirty="0" smtClean="0"/>
              <a:t>已</a:t>
            </a:r>
            <a:r>
              <a:rPr lang="zh-CN" altLang="zh-CN" dirty="0"/>
              <a:t>接近</a:t>
            </a:r>
            <a:r>
              <a:rPr lang="zh-CN" altLang="zh-CN" dirty="0" smtClean="0"/>
              <a:t>了</a:t>
            </a:r>
            <a:r>
              <a:rPr lang="en-US" altLang="zh-CN" dirty="0" smtClean="0"/>
              <a:t> 30</a:t>
            </a:r>
            <a:r>
              <a:rPr lang="zh-CN" altLang="zh-CN" dirty="0"/>
              <a:t>亿。</a:t>
            </a:r>
            <a:endParaRPr lang="zh-CN" altLang="en-US" dirty="0"/>
          </a:p>
        </p:txBody>
      </p:sp>
      <p:sp>
        <p:nvSpPr>
          <p:cNvPr id="3"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Internet.jpg"/>
          <p:cNvPicPr>
            <a:picLocks noChangeAspect="1"/>
          </p:cNvPicPr>
          <p:nvPr/>
        </p:nvPicPr>
        <p:blipFill>
          <a:blip r:embed="rId3" cstate="print"/>
          <a:srcRect t="3774" r="14465" b="7547"/>
          <a:stretch>
            <a:fillRect/>
          </a:stretch>
        </p:blipFill>
        <p:spPr>
          <a:xfrm>
            <a:off x="4592960" y="1484784"/>
            <a:ext cx="5015866" cy="3888432"/>
          </a:xfrm>
          <a:prstGeom prst="rect">
            <a:avLst/>
          </a:prstGeom>
        </p:spPr>
      </p:pic>
      <p:sp>
        <p:nvSpPr>
          <p:cNvPr id="11" name="矩形 10"/>
          <p:cNvSpPr/>
          <p:nvPr/>
        </p:nvSpPr>
        <p:spPr>
          <a:xfrm>
            <a:off x="4749943" y="5661248"/>
            <a:ext cx="4892686" cy="400110"/>
          </a:xfrm>
          <a:prstGeom prst="rect">
            <a:avLst/>
          </a:prstGeom>
        </p:spPr>
        <p:txBody>
          <a:bodyPr wrap="none">
            <a:spAutoFit/>
          </a:bodyPr>
          <a:lstStyle/>
          <a:p>
            <a:pPr algn="ctr"/>
            <a:r>
              <a:rPr lang="en-US" altLang="zh-CN" sz="2000" b="1" dirty="0" smtClean="0">
                <a:latin typeface="+mn-lt"/>
                <a:ea typeface="黑体" pitchFamily="2" charset="-122"/>
              </a:rPr>
              <a:t>1993 </a:t>
            </a:r>
            <a:r>
              <a:rPr lang="zh-CN" altLang="zh-CN" sz="2000" b="1" dirty="0" smtClean="0">
                <a:latin typeface="+mn-lt"/>
                <a:ea typeface="黑体" pitchFamily="2" charset="-122"/>
              </a:rPr>
              <a:t>年至</a:t>
            </a:r>
            <a:r>
              <a:rPr lang="en-US" altLang="zh-CN" sz="2000" b="1" dirty="0" smtClean="0">
                <a:latin typeface="+mn-lt"/>
                <a:ea typeface="黑体" pitchFamily="2" charset="-122"/>
              </a:rPr>
              <a:t> 2016 </a:t>
            </a:r>
            <a:r>
              <a:rPr lang="zh-CN" altLang="zh-CN" sz="2000" b="1" dirty="0" smtClean="0">
                <a:latin typeface="+mn-lt"/>
                <a:ea typeface="黑体" pitchFamily="2" charset="-122"/>
              </a:rPr>
              <a:t>年</a:t>
            </a:r>
            <a:r>
              <a:rPr lang="zh-CN" altLang="zh-CN" sz="2000" b="1" dirty="0">
                <a:latin typeface="+mn-lt"/>
                <a:ea typeface="黑体" pitchFamily="2" charset="-122"/>
              </a:rPr>
              <a:t>互联网用户的增长情况</a:t>
            </a:r>
            <a:endParaRPr lang="zh-CN" altLang="en-US" sz="2000" b="1" dirty="0">
              <a:latin typeface="+mn-lt"/>
              <a:ea typeface="黑体" pitchFamily="2" charset="-122"/>
            </a:endParaRPr>
          </a:p>
        </p:txBody>
      </p:sp>
    </p:spTree>
    <p:extLst>
      <p:ext uri="{BB962C8B-B14F-4D97-AF65-F5344CB8AC3E}">
        <p14:creationId xmlns:p14="http://schemas.microsoft.com/office/powerpoint/2010/main" val="1930640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ctr"/>
            <a:r>
              <a:rPr lang="zh-CN" altLang="en-US" dirty="0"/>
              <a:t>互联网的发展情况</a:t>
            </a:r>
            <a:r>
              <a:rPr lang="zh-CN" altLang="en-US" dirty="0" smtClean="0"/>
              <a:t>概况</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3038174"/>
              </p:ext>
            </p:extLst>
          </p:nvPr>
        </p:nvGraphicFramePr>
        <p:xfrm>
          <a:off x="776536" y="2148448"/>
          <a:ext cx="8496945" cy="2792720"/>
        </p:xfrm>
        <a:graphic>
          <a:graphicData uri="http://schemas.openxmlformats.org/drawingml/2006/table">
            <a:tbl>
              <a:tblPr firstRow="1" bandRow="1">
                <a:tableStyleId>{073A0DAA-6AF3-43AB-8588-CEC1D06C72B9}</a:tableStyleId>
              </a:tblPr>
              <a:tblGrid>
                <a:gridCol w="1296144"/>
                <a:gridCol w="1512168"/>
                <a:gridCol w="1512169"/>
                <a:gridCol w="1584176"/>
                <a:gridCol w="2592288"/>
              </a:tblGrid>
              <a:tr h="720080">
                <a:tc>
                  <a:txBody>
                    <a:bodyPr/>
                    <a:lstStyle/>
                    <a:p>
                      <a:pPr algn="ctr"/>
                      <a:r>
                        <a:rPr lang="zh-CN" altLang="en-US" sz="2800" b="1" dirty="0" smtClean="0">
                          <a:latin typeface="+mn-lt"/>
                          <a:ea typeface="黑体" pitchFamily="2" charset="-122"/>
                        </a:rPr>
                        <a:t>年份</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网络数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主机数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用户数</a:t>
                      </a:r>
                      <a:endParaRPr lang="zh-CN" altLang="en-US" sz="2800" b="1" dirty="0">
                        <a:latin typeface="+mn-lt"/>
                        <a:ea typeface="黑体" pitchFamily="2" charset="-122"/>
                      </a:endParaRPr>
                    </a:p>
                  </a:txBody>
                  <a:tcPr anchor="ctr"/>
                </a:tc>
                <a:tc>
                  <a:txBody>
                    <a:bodyPr/>
                    <a:lstStyle/>
                    <a:p>
                      <a:pPr algn="ctr"/>
                      <a:r>
                        <a:rPr lang="zh-CN" altLang="en-US" sz="2800" b="1" dirty="0" smtClean="0">
                          <a:latin typeface="+mn-lt"/>
                          <a:ea typeface="黑体" pitchFamily="2" charset="-122"/>
                        </a:rPr>
                        <a:t>管理机构数</a:t>
                      </a:r>
                      <a:endParaRPr lang="zh-CN" altLang="en-US" sz="2800" b="1"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1980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0</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1990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1</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2000</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5</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7</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2</a:t>
                      </a:r>
                      <a:endParaRPr lang="zh-CN" altLang="en-US" sz="2800" b="1" baseline="30000" dirty="0">
                        <a:latin typeface="+mn-lt"/>
                        <a:ea typeface="黑体" pitchFamily="2" charset="-122"/>
                      </a:endParaRPr>
                    </a:p>
                  </a:txBody>
                  <a:tcPr anchor="ctr"/>
                </a:tc>
              </a:tr>
              <a:tr h="370840">
                <a:tc>
                  <a:txBody>
                    <a:bodyPr/>
                    <a:lstStyle/>
                    <a:p>
                      <a:pPr algn="ctr"/>
                      <a:r>
                        <a:rPr lang="en-US" altLang="zh-CN" sz="2800" b="1" dirty="0" smtClean="0">
                          <a:latin typeface="+mn-lt"/>
                          <a:ea typeface="黑体" pitchFamily="2" charset="-122"/>
                        </a:rPr>
                        <a:t>2005</a:t>
                      </a:r>
                      <a:endParaRPr lang="zh-CN" altLang="en-US" sz="2800" b="1"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6</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8</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9</a:t>
                      </a:r>
                      <a:endParaRPr lang="zh-CN" altLang="en-US" sz="2800" b="1" baseline="30000" dirty="0">
                        <a:latin typeface="+mn-lt"/>
                        <a:ea typeface="黑体" pitchFamily="2" charset="-122"/>
                      </a:endParaRPr>
                    </a:p>
                  </a:txBody>
                  <a:tcPr anchor="ctr"/>
                </a:tc>
                <a:tc>
                  <a:txBody>
                    <a:bodyPr/>
                    <a:lstStyle/>
                    <a:p>
                      <a:pPr algn="ctr"/>
                      <a:r>
                        <a:rPr lang="en-US" altLang="zh-CN" sz="2800" b="1" dirty="0" smtClean="0">
                          <a:latin typeface="+mn-lt"/>
                          <a:ea typeface="黑体" pitchFamily="2" charset="-122"/>
                        </a:rPr>
                        <a:t>10</a:t>
                      </a:r>
                      <a:r>
                        <a:rPr lang="en-US" altLang="zh-CN" sz="2800" b="1" baseline="30000" dirty="0" smtClean="0">
                          <a:latin typeface="+mn-lt"/>
                          <a:ea typeface="黑体" pitchFamily="2" charset="-122"/>
                        </a:rPr>
                        <a:t>3</a:t>
                      </a:r>
                      <a:endParaRPr lang="zh-CN" altLang="en-US" sz="2800" b="1" baseline="30000" dirty="0">
                        <a:latin typeface="+mn-lt"/>
                        <a:ea typeface="黑体" pitchFamily="2" charset="-122"/>
                      </a:endParaRPr>
                    </a:p>
                  </a:txBody>
                  <a:tcPr anchor="ctr"/>
                </a:tc>
              </a:tr>
            </a:tbl>
          </a:graphicData>
        </a:graphic>
      </p:graphicFrame>
      <p:sp>
        <p:nvSpPr>
          <p:cNvPr id="8" name="矩形 7"/>
          <p:cNvSpPr/>
          <p:nvPr/>
        </p:nvSpPr>
        <p:spPr>
          <a:xfrm>
            <a:off x="1590547" y="1628800"/>
            <a:ext cx="6674821" cy="523220"/>
          </a:xfrm>
          <a:prstGeom prst="rect">
            <a:avLst/>
          </a:prstGeom>
        </p:spPr>
        <p:txBody>
          <a:bodyPr wrap="square">
            <a:spAutoFit/>
          </a:bodyPr>
          <a:lstStyle/>
          <a:p>
            <a:pPr algn="ctr"/>
            <a:r>
              <a:rPr lang="zh-CN" altLang="zh-CN" sz="2800" b="1" dirty="0" smtClean="0">
                <a:latin typeface="+mn-lt"/>
                <a:ea typeface="黑体" pitchFamily="2" charset="-122"/>
              </a:rPr>
              <a:t>互联网</a:t>
            </a:r>
            <a:r>
              <a:rPr lang="zh-CN" altLang="zh-CN" sz="2800" b="1" dirty="0">
                <a:latin typeface="+mn-lt"/>
                <a:ea typeface="黑体" pitchFamily="2" charset="-122"/>
              </a:rPr>
              <a:t>的发展</a:t>
            </a:r>
            <a:r>
              <a:rPr lang="zh-CN" altLang="zh-CN" sz="2800" b="1" dirty="0" smtClean="0">
                <a:latin typeface="+mn-lt"/>
                <a:ea typeface="黑体" pitchFamily="2" charset="-122"/>
              </a:rPr>
              <a:t>概况</a:t>
            </a:r>
            <a:r>
              <a:rPr lang="zh-CN" altLang="en-US" sz="2800" b="1" dirty="0">
                <a:latin typeface="+mn-lt"/>
                <a:ea typeface="黑体" pitchFamily="2" charset="-122"/>
              </a:rPr>
              <a:t>（统计到 </a:t>
            </a:r>
            <a:r>
              <a:rPr lang="en-US" altLang="zh-CN" sz="2800" b="1" dirty="0">
                <a:latin typeface="+mn-lt"/>
                <a:ea typeface="黑体" pitchFamily="2" charset="-122"/>
              </a:rPr>
              <a:t>2005 </a:t>
            </a:r>
            <a:r>
              <a:rPr lang="zh-CN" altLang="en-US" sz="2800" b="1" dirty="0">
                <a:latin typeface="+mn-lt"/>
                <a:ea typeface="黑体" pitchFamily="2" charset="-122"/>
              </a:rPr>
              <a:t>年）</a:t>
            </a:r>
          </a:p>
        </p:txBody>
      </p:sp>
    </p:spTree>
    <p:extLst>
      <p:ext uri="{BB962C8B-B14F-4D97-AF65-F5344CB8AC3E}">
        <p14:creationId xmlns:p14="http://schemas.microsoft.com/office/powerpoint/2010/main" val="2556767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zh-CN" dirty="0" smtClean="0"/>
              <a:t>1.2.3  </a:t>
            </a:r>
            <a:r>
              <a:rPr lang="zh-CN" altLang="zh-CN" dirty="0" smtClean="0"/>
              <a:t>互联网</a:t>
            </a:r>
            <a:r>
              <a:rPr lang="zh-CN" altLang="zh-CN" dirty="0"/>
              <a:t>的标准化工作</a:t>
            </a:r>
            <a:endParaRPr lang="zh-CN" altLang="en-US" dirty="0"/>
          </a:p>
        </p:txBody>
      </p:sp>
      <p:grpSp>
        <p:nvGrpSpPr>
          <p:cNvPr id="3" name="组合 2"/>
          <p:cNvGrpSpPr/>
          <p:nvPr/>
        </p:nvGrpSpPr>
        <p:grpSpPr>
          <a:xfrm>
            <a:off x="416496" y="2262188"/>
            <a:ext cx="9283437" cy="3614738"/>
            <a:chOff x="350837" y="2262188"/>
            <a:chExt cx="9283437" cy="3614738"/>
          </a:xfrm>
        </p:grpSpPr>
        <p:sp>
          <p:nvSpPr>
            <p:cNvPr id="320515" name="Rectangle 3"/>
            <p:cNvSpPr>
              <a:spLocks noChangeArrowheads="1"/>
            </p:cNvSpPr>
            <p:nvPr/>
          </p:nvSpPr>
          <p:spPr bwMode="auto">
            <a:xfrm>
              <a:off x="350837" y="3576639"/>
              <a:ext cx="3198813" cy="2300287"/>
            </a:xfrm>
            <a:prstGeom prst="rect">
              <a:avLst/>
            </a:prstGeom>
            <a:solidFill>
              <a:srgbClr val="CCECFF"/>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16" name="Freeform 4"/>
            <p:cNvSpPr>
              <a:spLocks/>
            </p:cNvSpPr>
            <p:nvPr/>
          </p:nvSpPr>
          <p:spPr bwMode="auto">
            <a:xfrm>
              <a:off x="3408627" y="2755901"/>
              <a:ext cx="2744788" cy="246063"/>
            </a:xfrm>
            <a:custGeom>
              <a:avLst/>
              <a:gdLst>
                <a:gd name="T0" fmla="*/ 0 w 1584"/>
                <a:gd name="T1" fmla="*/ 0 h 336"/>
                <a:gd name="T2" fmla="*/ 1584 w 1584"/>
                <a:gd name="T3" fmla="*/ 0 h 336"/>
                <a:gd name="T4" fmla="*/ 1344 w 1584"/>
                <a:gd name="T5" fmla="*/ 336 h 336"/>
                <a:gd name="T6" fmla="*/ 240 w 1584"/>
                <a:gd name="T7" fmla="*/ 336 h 336"/>
                <a:gd name="T8" fmla="*/ 0 w 1584"/>
                <a:gd name="T9" fmla="*/ 0 h 336"/>
              </a:gdLst>
              <a:ahLst/>
              <a:cxnLst>
                <a:cxn ang="0">
                  <a:pos x="T0" y="T1"/>
                </a:cxn>
                <a:cxn ang="0">
                  <a:pos x="T2" y="T3"/>
                </a:cxn>
                <a:cxn ang="0">
                  <a:pos x="T4" y="T5"/>
                </a:cxn>
                <a:cxn ang="0">
                  <a:pos x="T6" y="T7"/>
                </a:cxn>
                <a:cxn ang="0">
                  <a:pos x="T8" y="T9"/>
                </a:cxn>
              </a:cxnLst>
              <a:rect l="0" t="0" r="r" b="b"/>
              <a:pathLst>
                <a:path w="1584" h="336">
                  <a:moveTo>
                    <a:pt x="0" y="0"/>
                  </a:moveTo>
                  <a:lnTo>
                    <a:pt x="1584" y="0"/>
                  </a:lnTo>
                  <a:lnTo>
                    <a:pt x="1344" y="336"/>
                  </a:lnTo>
                  <a:lnTo>
                    <a:pt x="240" y="336"/>
                  </a:lnTo>
                  <a:lnTo>
                    <a:pt x="0" y="0"/>
                  </a:lnTo>
                  <a:close/>
                </a:path>
              </a:pathLst>
            </a:cu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7" name="Rectangle 5"/>
            <p:cNvSpPr>
              <a:spLocks noChangeArrowheads="1"/>
            </p:cNvSpPr>
            <p:nvPr/>
          </p:nvSpPr>
          <p:spPr bwMode="auto">
            <a:xfrm>
              <a:off x="3408627" y="2262188"/>
              <a:ext cx="2744788" cy="49371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互联网协会 </a:t>
              </a:r>
              <a:r>
                <a:rPr kumimoji="1" lang="en-US" altLang="zh-CN" sz="2000" b="1" dirty="0">
                  <a:solidFill>
                    <a:srgbClr val="000099"/>
                  </a:solidFill>
                  <a:ea typeface="黑体" pitchFamily="2" charset="-122"/>
                </a:rPr>
                <a:t>ISOC</a:t>
              </a:r>
            </a:p>
          </p:txBody>
        </p:sp>
        <p:sp>
          <p:nvSpPr>
            <p:cNvPr id="320518" name="Line 6"/>
            <p:cNvSpPr>
              <a:spLocks noChangeShapeType="1"/>
            </p:cNvSpPr>
            <p:nvPr/>
          </p:nvSpPr>
          <p:spPr bwMode="auto">
            <a:xfrm>
              <a:off x="2240889" y="4727576"/>
              <a:ext cx="667279"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19" name="Line 7"/>
            <p:cNvSpPr>
              <a:spLocks noChangeShapeType="1"/>
            </p:cNvSpPr>
            <p:nvPr/>
          </p:nvSpPr>
          <p:spPr bwMode="auto">
            <a:xfrm>
              <a:off x="3408627" y="2755900"/>
              <a:ext cx="295804"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0" name="Line 8"/>
            <p:cNvSpPr>
              <a:spLocks noChangeShapeType="1"/>
            </p:cNvSpPr>
            <p:nvPr/>
          </p:nvSpPr>
          <p:spPr bwMode="auto">
            <a:xfrm flipH="1">
              <a:off x="1076590" y="4727576"/>
              <a:ext cx="665560" cy="5746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1" name="Line 9"/>
            <p:cNvSpPr>
              <a:spLocks noChangeShapeType="1"/>
            </p:cNvSpPr>
            <p:nvPr/>
          </p:nvSpPr>
          <p:spPr bwMode="auto">
            <a:xfrm flipH="1">
              <a:off x="5811177" y="2755900"/>
              <a:ext cx="342238" cy="241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2" name="Rectangle 10"/>
            <p:cNvSpPr>
              <a:spLocks noChangeArrowheads="1"/>
            </p:cNvSpPr>
            <p:nvPr/>
          </p:nvSpPr>
          <p:spPr bwMode="auto">
            <a:xfrm>
              <a:off x="584729" y="4140201"/>
              <a:ext cx="2731029"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IRSG </a:t>
              </a:r>
            </a:p>
          </p:txBody>
        </p:sp>
        <p:sp>
          <p:nvSpPr>
            <p:cNvPr id="320523" name="Rectangle 11"/>
            <p:cNvSpPr>
              <a:spLocks noChangeArrowheads="1"/>
            </p:cNvSpPr>
            <p:nvPr/>
          </p:nvSpPr>
          <p:spPr bwMode="auto">
            <a:xfrm>
              <a:off x="5904046" y="3576639"/>
              <a:ext cx="3730228" cy="2300287"/>
            </a:xfrm>
            <a:prstGeom prst="rect">
              <a:avLst/>
            </a:prstGeom>
            <a:solidFill>
              <a:srgbClr val="FFCC99"/>
            </a:solidFill>
            <a:ln w="952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20524" name="Text Box 12"/>
            <p:cNvSpPr txBox="1">
              <a:spLocks noChangeArrowheads="1"/>
            </p:cNvSpPr>
            <p:nvPr/>
          </p:nvSpPr>
          <p:spPr bwMode="auto">
            <a:xfrm>
              <a:off x="741231" y="3606801"/>
              <a:ext cx="2444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互联网研究</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IRTF </a:t>
              </a:r>
            </a:p>
          </p:txBody>
        </p:sp>
        <p:sp>
          <p:nvSpPr>
            <p:cNvPr id="320525" name="Text Box 13"/>
            <p:cNvSpPr txBox="1">
              <a:spLocks noChangeArrowheads="1"/>
            </p:cNvSpPr>
            <p:nvPr/>
          </p:nvSpPr>
          <p:spPr bwMode="auto">
            <a:xfrm>
              <a:off x="6485335" y="3560763"/>
              <a:ext cx="2430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部 </a:t>
              </a:r>
              <a:r>
                <a:rPr kumimoji="1" lang="en-US" altLang="zh-CN" sz="2000" b="1" dirty="0">
                  <a:solidFill>
                    <a:srgbClr val="000099"/>
                  </a:solidFill>
                  <a:ea typeface="黑体" pitchFamily="2" charset="-122"/>
                </a:rPr>
                <a:t>IETF </a:t>
              </a:r>
            </a:p>
          </p:txBody>
        </p:sp>
        <p:sp>
          <p:nvSpPr>
            <p:cNvPr id="320526" name="Line 14"/>
            <p:cNvSpPr>
              <a:spLocks noChangeShapeType="1"/>
            </p:cNvSpPr>
            <p:nvPr/>
          </p:nvSpPr>
          <p:spPr bwMode="auto">
            <a:xfrm flipV="1">
              <a:off x="2067189" y="3716339"/>
              <a:ext cx="1637242" cy="4333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7" name="Line 15"/>
            <p:cNvSpPr>
              <a:spLocks noChangeShapeType="1"/>
            </p:cNvSpPr>
            <p:nvPr/>
          </p:nvSpPr>
          <p:spPr bwMode="auto">
            <a:xfrm flipH="1" flipV="1">
              <a:off x="5238486" y="3659188"/>
              <a:ext cx="2445544" cy="41751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28" name="Rectangle 16"/>
            <p:cNvSpPr>
              <a:spLocks noChangeArrowheads="1"/>
            </p:cNvSpPr>
            <p:nvPr/>
          </p:nvSpPr>
          <p:spPr bwMode="auto">
            <a:xfrm>
              <a:off x="6356350" y="4070351"/>
              <a:ext cx="2887531" cy="657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互联网工程</a:t>
              </a:r>
              <a:r>
                <a:rPr kumimoji="1" lang="zh-CN" altLang="en-US" sz="2000" b="1" dirty="0">
                  <a:solidFill>
                    <a:srgbClr val="000099"/>
                  </a:solidFill>
                  <a:ea typeface="黑体" pitchFamily="2" charset="-122"/>
                </a:rPr>
                <a:t>指导小组</a:t>
              </a:r>
            </a:p>
            <a:p>
              <a:pPr algn="ctr"/>
              <a:r>
                <a:rPr kumimoji="1" lang="en-US" altLang="zh-CN" sz="2000" b="1" dirty="0">
                  <a:solidFill>
                    <a:srgbClr val="000099"/>
                  </a:solidFill>
                  <a:ea typeface="黑体" pitchFamily="2" charset="-122"/>
                </a:rPr>
                <a:t>IESG </a:t>
              </a:r>
            </a:p>
          </p:txBody>
        </p:sp>
        <p:sp>
          <p:nvSpPr>
            <p:cNvPr id="320529" name="Text Box 17"/>
            <p:cNvSpPr txBox="1">
              <a:spLocks noChangeArrowheads="1"/>
            </p:cNvSpPr>
            <p:nvPr/>
          </p:nvSpPr>
          <p:spPr bwMode="auto">
            <a:xfrm>
              <a:off x="7371027" y="475456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0" name="Line 18"/>
            <p:cNvSpPr>
              <a:spLocks noChangeShapeType="1"/>
            </p:cNvSpPr>
            <p:nvPr/>
          </p:nvSpPr>
          <p:spPr bwMode="auto">
            <a:xfrm flipV="1">
              <a:off x="6825854" y="4727576"/>
              <a:ext cx="158221" cy="2143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1" name="Line 19"/>
            <p:cNvSpPr>
              <a:spLocks noChangeShapeType="1"/>
            </p:cNvSpPr>
            <p:nvPr/>
          </p:nvSpPr>
          <p:spPr bwMode="auto">
            <a:xfrm>
              <a:off x="8306594" y="4724401"/>
              <a:ext cx="259689" cy="1682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2" name="Rectangle 20"/>
            <p:cNvSpPr>
              <a:spLocks noChangeArrowheads="1"/>
            </p:cNvSpPr>
            <p:nvPr/>
          </p:nvSpPr>
          <p:spPr bwMode="auto">
            <a:xfrm>
              <a:off x="827221" y="5302251"/>
              <a:ext cx="498740"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33" name="Rectangle 21"/>
            <p:cNvSpPr>
              <a:spLocks noChangeArrowheads="1"/>
            </p:cNvSpPr>
            <p:nvPr/>
          </p:nvSpPr>
          <p:spPr bwMode="auto">
            <a:xfrm>
              <a:off x="8972154"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34" name="Text Box 22"/>
            <p:cNvSpPr txBox="1">
              <a:spLocks noChangeArrowheads="1"/>
            </p:cNvSpPr>
            <p:nvPr/>
          </p:nvSpPr>
          <p:spPr bwMode="auto">
            <a:xfrm>
              <a:off x="656100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5" name="Text Box 23"/>
            <p:cNvSpPr txBox="1">
              <a:spLocks noChangeArrowheads="1"/>
            </p:cNvSpPr>
            <p:nvPr/>
          </p:nvSpPr>
          <p:spPr bwMode="auto">
            <a:xfrm>
              <a:off x="8456216"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36" name="Line 24"/>
            <p:cNvSpPr>
              <a:spLocks noChangeShapeType="1"/>
            </p:cNvSpPr>
            <p:nvPr/>
          </p:nvSpPr>
          <p:spPr bwMode="auto">
            <a:xfrm flipH="1">
              <a:off x="6235965" y="5219701"/>
              <a:ext cx="33192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7" name="Line 25"/>
            <p:cNvSpPr>
              <a:spLocks noChangeShapeType="1"/>
            </p:cNvSpPr>
            <p:nvPr/>
          </p:nvSpPr>
          <p:spPr bwMode="auto">
            <a:xfrm>
              <a:off x="6818974" y="5219701"/>
              <a:ext cx="500459"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8" name="Line 26"/>
            <p:cNvSpPr>
              <a:spLocks noChangeShapeType="1"/>
            </p:cNvSpPr>
            <p:nvPr/>
          </p:nvSpPr>
          <p:spPr bwMode="auto">
            <a:xfrm flipH="1">
              <a:off x="7984994"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39" name="Line 27"/>
            <p:cNvSpPr>
              <a:spLocks noChangeShapeType="1"/>
            </p:cNvSpPr>
            <p:nvPr/>
          </p:nvSpPr>
          <p:spPr bwMode="auto">
            <a:xfrm>
              <a:off x="8650552" y="5219701"/>
              <a:ext cx="416190" cy="1635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0540" name="Rectangle 28"/>
            <p:cNvSpPr>
              <a:spLocks noChangeArrowheads="1"/>
            </p:cNvSpPr>
            <p:nvPr/>
          </p:nvSpPr>
          <p:spPr bwMode="auto">
            <a:xfrm>
              <a:off x="2657079" y="5302251"/>
              <a:ext cx="500459"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RG</a:t>
              </a:r>
            </a:p>
          </p:txBody>
        </p:sp>
        <p:sp>
          <p:nvSpPr>
            <p:cNvPr id="320541" name="Text Box 29"/>
            <p:cNvSpPr txBox="1">
              <a:spLocks noChangeArrowheads="1"/>
            </p:cNvSpPr>
            <p:nvPr/>
          </p:nvSpPr>
          <p:spPr bwMode="auto">
            <a:xfrm>
              <a:off x="1676797" y="5264151"/>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ea typeface="黑体" pitchFamily="2" charset="-122"/>
                </a:rPr>
                <a:t>…</a:t>
              </a:r>
            </a:p>
          </p:txBody>
        </p:sp>
        <p:sp>
          <p:nvSpPr>
            <p:cNvPr id="320542" name="Rectangle 30"/>
            <p:cNvSpPr>
              <a:spLocks noChangeArrowheads="1"/>
            </p:cNvSpPr>
            <p:nvPr/>
          </p:nvSpPr>
          <p:spPr bwMode="auto">
            <a:xfrm>
              <a:off x="6493933"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3" name="Rectangle 31"/>
            <p:cNvSpPr>
              <a:spLocks noChangeArrowheads="1"/>
            </p:cNvSpPr>
            <p:nvPr/>
          </p:nvSpPr>
          <p:spPr bwMode="auto">
            <a:xfrm>
              <a:off x="8382264" y="4892675"/>
              <a:ext cx="627725" cy="3889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99"/>
                  </a:solidFill>
                  <a:ea typeface="黑体" pitchFamily="2" charset="-122"/>
                </a:rPr>
                <a:t>领域</a:t>
              </a:r>
            </a:p>
          </p:txBody>
        </p:sp>
        <p:sp>
          <p:nvSpPr>
            <p:cNvPr id="320544" name="Rectangle 32"/>
            <p:cNvSpPr>
              <a:spLocks noChangeArrowheads="1"/>
            </p:cNvSpPr>
            <p:nvPr/>
          </p:nvSpPr>
          <p:spPr bwMode="auto">
            <a:xfrm>
              <a:off x="3704431" y="3001964"/>
              <a:ext cx="2106745" cy="75247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smtClean="0">
                  <a:solidFill>
                    <a:srgbClr val="000099"/>
                  </a:solidFill>
                  <a:ea typeface="黑体" pitchFamily="2" charset="-122"/>
                </a:rPr>
                <a:t>互联网体系结构</a:t>
              </a:r>
              <a:endParaRPr kumimoji="1" lang="zh-CN" altLang="en-US" sz="2000" b="1" dirty="0">
                <a:solidFill>
                  <a:srgbClr val="000099"/>
                </a:solidFill>
                <a:ea typeface="黑体" pitchFamily="2" charset="-122"/>
              </a:endParaRPr>
            </a:p>
            <a:p>
              <a:pPr algn="ctr"/>
              <a:r>
                <a:rPr kumimoji="1" lang="zh-CN" altLang="en-US" sz="2000" b="1" dirty="0">
                  <a:solidFill>
                    <a:srgbClr val="000099"/>
                  </a:solidFill>
                  <a:ea typeface="黑体" pitchFamily="2" charset="-122"/>
                </a:rPr>
                <a:t>研究委员会 </a:t>
              </a:r>
              <a:r>
                <a:rPr kumimoji="1" lang="en-US" altLang="zh-CN" sz="2000" b="1" dirty="0">
                  <a:solidFill>
                    <a:srgbClr val="000099"/>
                  </a:solidFill>
                  <a:ea typeface="黑体" pitchFamily="2" charset="-122"/>
                </a:rPr>
                <a:t>IAB </a:t>
              </a:r>
            </a:p>
          </p:txBody>
        </p:sp>
        <p:sp>
          <p:nvSpPr>
            <p:cNvPr id="320545" name="Rectangle 33"/>
            <p:cNvSpPr>
              <a:spLocks noChangeArrowheads="1"/>
            </p:cNvSpPr>
            <p:nvPr/>
          </p:nvSpPr>
          <p:spPr bwMode="auto">
            <a:xfrm>
              <a:off x="7802695"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6" name="Rectangle 34"/>
            <p:cNvSpPr>
              <a:spLocks noChangeArrowheads="1"/>
            </p:cNvSpPr>
            <p:nvPr/>
          </p:nvSpPr>
          <p:spPr bwMode="auto">
            <a:xfrm>
              <a:off x="7021910" y="5373688"/>
              <a:ext cx="583009"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sp>
          <p:nvSpPr>
            <p:cNvPr id="320547" name="Rectangle 35"/>
            <p:cNvSpPr>
              <a:spLocks noChangeArrowheads="1"/>
            </p:cNvSpPr>
            <p:nvPr/>
          </p:nvSpPr>
          <p:spPr bwMode="auto">
            <a:xfrm>
              <a:off x="5967678" y="5373688"/>
              <a:ext cx="583010" cy="412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99"/>
                  </a:solidFill>
                  <a:ea typeface="黑体" pitchFamily="2" charset="-122"/>
                </a:rPr>
                <a:t>WG</a:t>
              </a:r>
            </a:p>
          </p:txBody>
        </p:sp>
      </p:grpSp>
      <p:sp>
        <p:nvSpPr>
          <p:cNvPr id="2" name="矩形 1"/>
          <p:cNvSpPr/>
          <p:nvPr/>
        </p:nvSpPr>
        <p:spPr>
          <a:xfrm>
            <a:off x="584729" y="1184970"/>
            <a:ext cx="8832768" cy="1129348"/>
          </a:xfrm>
          <a:prstGeom prst="rect">
            <a:avLst/>
          </a:prstGeom>
        </p:spPr>
        <p:txBody>
          <a:bodyPr wrap="square">
            <a:spAutoFit/>
          </a:bodyPr>
          <a:lstStyle/>
          <a:p>
            <a:pPr>
              <a:lnSpc>
                <a:spcPct val="110000"/>
              </a:lnSpc>
            </a:pPr>
            <a:r>
              <a:rPr lang="zh-CN" altLang="zh-CN" sz="3200" b="1" dirty="0">
                <a:latin typeface="+mn-lt"/>
                <a:ea typeface="黑体" pitchFamily="2" charset="-122"/>
              </a:rPr>
              <a:t>互联网的标准化工作对互联网的发展起到了非常重要的</a:t>
            </a:r>
            <a:r>
              <a:rPr lang="zh-CN" altLang="zh-CN" sz="3200" b="1" dirty="0" smtClean="0">
                <a:latin typeface="+mn-lt"/>
                <a:ea typeface="黑体" pitchFamily="2" charset="-122"/>
              </a:rPr>
              <a:t>作用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809218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ctr"/>
            <a:r>
              <a:rPr lang="zh-CN" altLang="en-US" sz="3600" dirty="0" smtClean="0"/>
              <a:t>成为</a:t>
            </a:r>
            <a:r>
              <a:rPr lang="zh-CN" altLang="zh-CN" sz="3600" dirty="0" smtClean="0"/>
              <a:t>互联网正式</a:t>
            </a:r>
            <a:r>
              <a:rPr lang="zh-CN" altLang="zh-CN" sz="3600" dirty="0"/>
              <a:t>标准要</a:t>
            </a:r>
            <a:r>
              <a:rPr lang="zh-CN" altLang="zh-CN" sz="3600" dirty="0" smtClean="0"/>
              <a:t>经过三</a:t>
            </a:r>
            <a:r>
              <a:rPr lang="zh-CN" altLang="zh-CN" sz="3600" dirty="0"/>
              <a:t>个</a:t>
            </a:r>
            <a:r>
              <a:rPr lang="zh-CN" altLang="zh-CN" sz="3600" dirty="0" smtClean="0"/>
              <a:t>阶段</a:t>
            </a:r>
            <a:endParaRPr lang="zh-CN" altLang="en-US" sz="3600" dirty="0"/>
          </a:p>
        </p:txBody>
      </p:sp>
      <p:sp>
        <p:nvSpPr>
          <p:cNvPr id="322563" name="Rectangle 3"/>
          <p:cNvSpPr>
            <a:spLocks noGrp="1" noChangeArrowheads="1"/>
          </p:cNvSpPr>
          <p:nvPr>
            <p:ph idx="1"/>
          </p:nvPr>
        </p:nvSpPr>
        <p:spPr>
          <a:xfrm>
            <a:off x="495300" y="1988840"/>
            <a:ext cx="9066212" cy="41420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solidFill>
                  <a:srgbClr val="0000CC"/>
                </a:solidFill>
              </a:rPr>
              <a:t>互联网草案 </a:t>
            </a:r>
            <a:r>
              <a:rPr lang="en-US" altLang="zh-CN" dirty="0" smtClean="0"/>
              <a:t>(</a:t>
            </a:r>
            <a:r>
              <a:rPr lang="en-US" altLang="zh-CN" dirty="0"/>
              <a:t>Internet Draft) ——</a:t>
            </a:r>
            <a:r>
              <a:rPr lang="zh-CN" altLang="zh-CN" dirty="0"/>
              <a:t>有效期只有六个月</a:t>
            </a:r>
            <a:r>
              <a:rPr lang="zh-CN" altLang="en-US" dirty="0"/>
              <a:t>。在这个阶段还</a:t>
            </a:r>
            <a:r>
              <a:rPr lang="zh-CN" altLang="en-US" dirty="0">
                <a:solidFill>
                  <a:srgbClr val="FF0000"/>
                </a:solidFill>
              </a:rPr>
              <a:t>不是</a:t>
            </a:r>
            <a:r>
              <a:rPr lang="zh-CN" altLang="en-US" dirty="0"/>
              <a:t> </a:t>
            </a:r>
            <a:r>
              <a:rPr lang="en-US" altLang="zh-CN" dirty="0"/>
              <a:t>RFC </a:t>
            </a:r>
            <a:r>
              <a:rPr lang="zh-CN" altLang="en-US" dirty="0"/>
              <a:t>文档。</a:t>
            </a:r>
          </a:p>
          <a:p>
            <a:r>
              <a:rPr lang="zh-CN" altLang="en-US" dirty="0">
                <a:solidFill>
                  <a:srgbClr val="0000CC"/>
                </a:solidFill>
              </a:rPr>
              <a:t>建议</a:t>
            </a:r>
            <a:r>
              <a:rPr lang="zh-CN" altLang="en-US" dirty="0" smtClean="0">
                <a:solidFill>
                  <a:srgbClr val="0000CC"/>
                </a:solidFill>
              </a:rPr>
              <a:t>标准 </a:t>
            </a:r>
            <a:r>
              <a:rPr lang="en-US" altLang="zh-CN" dirty="0" smtClean="0"/>
              <a:t>(</a:t>
            </a:r>
            <a:r>
              <a:rPr lang="en-US" altLang="zh-CN" dirty="0"/>
              <a:t>Proposed Standard) ——</a:t>
            </a:r>
            <a:r>
              <a:rPr lang="zh-CN" altLang="en-US" dirty="0"/>
              <a:t>从这个阶段开始就成为 </a:t>
            </a:r>
            <a:r>
              <a:rPr lang="en-US" altLang="zh-CN" dirty="0"/>
              <a:t>RFC </a:t>
            </a:r>
            <a:r>
              <a:rPr lang="zh-CN" altLang="en-US" dirty="0"/>
              <a:t>文档。</a:t>
            </a:r>
          </a:p>
          <a:p>
            <a:r>
              <a:rPr lang="zh-CN" altLang="en-US" dirty="0" smtClean="0">
                <a:solidFill>
                  <a:srgbClr val="0000CC"/>
                </a:solidFill>
              </a:rPr>
              <a:t>互联网标准 </a:t>
            </a:r>
            <a:r>
              <a:rPr lang="en-US" altLang="zh-CN" dirty="0" smtClean="0"/>
              <a:t>(</a:t>
            </a:r>
            <a:r>
              <a:rPr lang="en-US" altLang="zh-CN" dirty="0"/>
              <a:t>Internet Standard) </a:t>
            </a:r>
            <a:r>
              <a:rPr lang="en-US" altLang="zh-CN" dirty="0" smtClean="0"/>
              <a:t>——</a:t>
            </a:r>
            <a:r>
              <a:rPr lang="zh-CN" altLang="zh-CN" dirty="0"/>
              <a:t>达到正式标准后，每个标准就分配到一个</a:t>
            </a:r>
            <a:r>
              <a:rPr lang="zh-CN" altLang="zh-CN" dirty="0" smtClean="0"/>
              <a:t>编号</a:t>
            </a:r>
            <a:r>
              <a:rPr lang="en-US" altLang="zh-CN" dirty="0" smtClean="0"/>
              <a:t> STD </a:t>
            </a:r>
            <a:r>
              <a:rPr lang="en-US" altLang="zh-CN" dirty="0" err="1" smtClean="0"/>
              <a:t>xxxx</a:t>
            </a:r>
            <a:r>
              <a:rPr lang="zh-CN" altLang="zh-CN" dirty="0" smtClean="0"/>
              <a:t>。</a:t>
            </a:r>
            <a:r>
              <a:rPr lang="en-US" altLang="zh-CN" dirty="0" smtClean="0"/>
              <a:t> </a:t>
            </a:r>
            <a:r>
              <a:rPr lang="zh-CN" altLang="zh-CN" dirty="0" smtClean="0"/>
              <a:t>一</a:t>
            </a:r>
            <a:r>
              <a:rPr lang="zh-CN" altLang="zh-CN" dirty="0"/>
              <a:t>个标准可以和多</a:t>
            </a:r>
            <a:r>
              <a:rPr lang="zh-CN" altLang="zh-CN" dirty="0" smtClean="0"/>
              <a:t>个</a:t>
            </a:r>
            <a:r>
              <a:rPr lang="en-US" altLang="zh-CN" dirty="0" smtClean="0"/>
              <a:t> RFC </a:t>
            </a:r>
            <a:r>
              <a:rPr lang="zh-CN" altLang="zh-CN" dirty="0" smtClean="0"/>
              <a:t>文档</a:t>
            </a:r>
            <a:r>
              <a:rPr lang="zh-CN" altLang="zh-CN" dirty="0"/>
              <a:t>关联。</a:t>
            </a:r>
            <a:endParaRPr lang="en-US" altLang="zh-CN" dirty="0"/>
          </a:p>
        </p:txBody>
      </p:sp>
      <p:sp>
        <p:nvSpPr>
          <p:cNvPr id="2" name="矩形 1"/>
          <p:cNvSpPr/>
          <p:nvPr/>
        </p:nvSpPr>
        <p:spPr>
          <a:xfrm>
            <a:off x="344488" y="1260049"/>
            <a:ext cx="9489504" cy="584775"/>
          </a:xfrm>
          <a:prstGeom prst="rect">
            <a:avLst/>
          </a:prstGeom>
          <a:solidFill>
            <a:srgbClr val="00B0F0"/>
          </a:solidFill>
        </p:spPr>
        <p:txBody>
          <a:bodyPr wrap="square">
            <a:spAutoFit/>
          </a:bodyPr>
          <a:lstStyle/>
          <a:p>
            <a:pPr algn="ctr"/>
            <a:r>
              <a:rPr lang="zh-CN" altLang="zh-CN" sz="3200" b="1" dirty="0" smtClean="0">
                <a:latin typeface="+mn-lt"/>
                <a:ea typeface="黑体" pitchFamily="2" charset="-122"/>
              </a:rPr>
              <a:t>所有互联网</a:t>
            </a:r>
            <a:r>
              <a:rPr lang="zh-CN" altLang="zh-CN" sz="3200" b="1" dirty="0">
                <a:latin typeface="+mn-lt"/>
                <a:ea typeface="黑体" pitchFamily="2" charset="-122"/>
              </a:rPr>
              <a:t>标准</a:t>
            </a:r>
            <a:r>
              <a:rPr lang="zh-CN" altLang="zh-CN" sz="3200" b="1" dirty="0" smtClean="0">
                <a:latin typeface="+mn-lt"/>
                <a:ea typeface="黑体" pitchFamily="2" charset="-122"/>
              </a:rPr>
              <a:t>都以</a:t>
            </a:r>
            <a:r>
              <a:rPr lang="en-US" altLang="zh-CN" sz="3200" b="1" dirty="0" smtClean="0">
                <a:latin typeface="+mn-lt"/>
                <a:ea typeface="黑体" pitchFamily="2" charset="-122"/>
              </a:rPr>
              <a:t> RFC </a:t>
            </a:r>
            <a:r>
              <a:rPr lang="zh-CN" altLang="zh-CN" sz="3200" b="1" dirty="0" smtClean="0">
                <a:latin typeface="+mn-lt"/>
                <a:ea typeface="黑体" pitchFamily="2" charset="-122"/>
              </a:rPr>
              <a:t>的</a:t>
            </a:r>
            <a:r>
              <a:rPr lang="zh-CN" altLang="zh-CN" sz="3200" b="1" dirty="0">
                <a:latin typeface="+mn-lt"/>
                <a:ea typeface="黑体" pitchFamily="2" charset="-122"/>
              </a:rPr>
              <a:t>形式在互联网上</a:t>
            </a:r>
            <a:r>
              <a:rPr lang="zh-CN" altLang="zh-CN" sz="3200" b="1" dirty="0" smtClean="0">
                <a:latin typeface="+mn-lt"/>
                <a:ea typeface="黑体" pitchFamily="2" charset="-122"/>
              </a:rPr>
              <a:t>发表</a:t>
            </a:r>
            <a:r>
              <a:rPr lang="zh-CN" altLang="en-US" sz="3200" b="1" dirty="0" smtClean="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38466648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title"/>
          </p:nvPr>
        </p:nvSpPr>
        <p:spPr/>
        <p:txBody>
          <a:bodyPr/>
          <a:lstStyle/>
          <a:p>
            <a:pPr algn="ctr"/>
            <a:r>
              <a:rPr lang="zh-CN" altLang="en-US" dirty="0" smtClean="0"/>
              <a:t>各种 </a:t>
            </a:r>
            <a:r>
              <a:rPr lang="en-US" altLang="zh-CN" dirty="0" smtClean="0"/>
              <a:t>RFC </a:t>
            </a:r>
            <a:r>
              <a:rPr lang="zh-CN" altLang="en-US" dirty="0" smtClean="0"/>
              <a:t>之间</a:t>
            </a:r>
            <a:r>
              <a:rPr lang="zh-CN" altLang="en-US" dirty="0"/>
              <a:t>的关系 </a:t>
            </a:r>
          </a:p>
        </p:txBody>
      </p:sp>
      <p:grpSp>
        <p:nvGrpSpPr>
          <p:cNvPr id="3" name="组合 2"/>
          <p:cNvGrpSpPr/>
          <p:nvPr/>
        </p:nvGrpSpPr>
        <p:grpSpPr>
          <a:xfrm>
            <a:off x="704528" y="2420169"/>
            <a:ext cx="8518449" cy="3673127"/>
            <a:chOff x="428229" y="1916114"/>
            <a:chExt cx="8518449" cy="3673127"/>
          </a:xfrm>
        </p:grpSpPr>
        <p:sp>
          <p:nvSpPr>
            <p:cNvPr id="324610" name="Rectangle 2"/>
            <p:cNvSpPr>
              <a:spLocks noChangeArrowheads="1"/>
            </p:cNvSpPr>
            <p:nvPr/>
          </p:nvSpPr>
          <p:spPr bwMode="auto">
            <a:xfrm>
              <a:off x="428229" y="2727327"/>
              <a:ext cx="8485212" cy="2861914"/>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4612" name="Rectangle 4"/>
            <p:cNvSpPr>
              <a:spLocks noChangeArrowheads="1"/>
            </p:cNvSpPr>
            <p:nvPr/>
          </p:nvSpPr>
          <p:spPr bwMode="auto">
            <a:xfrm>
              <a:off x="3680355" y="2944814"/>
              <a:ext cx="1805781" cy="466725"/>
            </a:xfrm>
            <a:prstGeom prst="rect">
              <a:avLst/>
            </a:prstGeom>
            <a:solidFill>
              <a:srgbClr val="CCECFF"/>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4" name="Rectangle 6"/>
            <p:cNvSpPr>
              <a:spLocks noChangeArrowheads="1"/>
            </p:cNvSpPr>
            <p:nvPr/>
          </p:nvSpPr>
          <p:spPr bwMode="auto">
            <a:xfrm>
              <a:off x="3680355" y="3899445"/>
              <a:ext cx="1805781" cy="468312"/>
            </a:xfrm>
            <a:prstGeom prst="rect">
              <a:avLst/>
            </a:prstGeom>
            <a:solidFill>
              <a:srgbClr val="333399"/>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5" name="Rectangle 7"/>
            <p:cNvSpPr>
              <a:spLocks noChangeArrowheads="1"/>
            </p:cNvSpPr>
            <p:nvPr/>
          </p:nvSpPr>
          <p:spPr bwMode="auto">
            <a:xfrm>
              <a:off x="3680355" y="4834483"/>
              <a:ext cx="1805781"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6" name="Rectangle 8"/>
            <p:cNvSpPr>
              <a:spLocks noChangeArrowheads="1"/>
            </p:cNvSpPr>
            <p:nvPr/>
          </p:nvSpPr>
          <p:spPr bwMode="auto">
            <a:xfrm>
              <a:off x="6438900" y="2944814"/>
              <a:ext cx="2187575"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7" name="Rectangle 9"/>
            <p:cNvSpPr>
              <a:spLocks noChangeArrowheads="1"/>
            </p:cNvSpPr>
            <p:nvPr/>
          </p:nvSpPr>
          <p:spPr bwMode="auto">
            <a:xfrm>
              <a:off x="636323" y="2944814"/>
              <a:ext cx="1902090" cy="466725"/>
            </a:xfrm>
            <a:prstGeom prst="rect">
              <a:avLst/>
            </a:prstGeom>
            <a:solidFill>
              <a:schemeClr val="accent2"/>
            </a:solidFill>
            <a:ln w="9525">
              <a:solidFill>
                <a:srgbClr val="333399"/>
              </a:solidFill>
              <a:miter lim="800000"/>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8" name="Oval 10"/>
            <p:cNvSpPr>
              <a:spLocks noChangeArrowheads="1"/>
            </p:cNvSpPr>
            <p:nvPr/>
          </p:nvSpPr>
          <p:spPr bwMode="auto">
            <a:xfrm>
              <a:off x="3489458" y="1916114"/>
              <a:ext cx="2187575" cy="561975"/>
            </a:xfrm>
            <a:prstGeom prst="ellipse">
              <a:avLst/>
            </a:prstGeom>
            <a:solidFill>
              <a:srgbClr val="FFFF99"/>
            </a:solidFill>
            <a:ln w="9525">
              <a:solidFill>
                <a:srgbClr val="333399"/>
              </a:solidFill>
              <a:round/>
              <a:headEnd/>
              <a:tailEnd/>
            </a:ln>
            <a:effectLst>
              <a:outerShdw dist="35921" dir="2700000" algn="ctr" rotWithShape="0">
                <a:schemeClr val="bg2"/>
              </a:outerShdw>
            </a:effectLst>
          </p:spPr>
          <p:txBody>
            <a:bodyPr wrap="none" anchor="ctr"/>
            <a:lstStyle/>
            <a:p>
              <a:pPr algn="ctr"/>
              <a:endParaRPr kumimoji="1" lang="zh-CN" altLang="zh-CN" sz="2000" b="1">
                <a:solidFill>
                  <a:srgbClr val="333399"/>
                </a:solidFill>
                <a:ea typeface="黑体" pitchFamily="2" charset="-122"/>
              </a:endParaRPr>
            </a:p>
          </p:txBody>
        </p:sp>
        <p:sp>
          <p:nvSpPr>
            <p:cNvPr id="324619" name="Line 11"/>
            <p:cNvSpPr>
              <a:spLocks noChangeShapeType="1"/>
            </p:cNvSpPr>
            <p:nvPr/>
          </p:nvSpPr>
          <p:spPr bwMode="auto">
            <a:xfrm>
              <a:off x="4583245" y="2478089"/>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0" name="Line 12"/>
            <p:cNvSpPr>
              <a:spLocks noChangeShapeType="1"/>
            </p:cNvSpPr>
            <p:nvPr/>
          </p:nvSpPr>
          <p:spPr bwMode="auto">
            <a:xfrm>
              <a:off x="4583245" y="341153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2" name="Line 14"/>
            <p:cNvSpPr>
              <a:spLocks noChangeShapeType="1"/>
            </p:cNvSpPr>
            <p:nvPr/>
          </p:nvSpPr>
          <p:spPr bwMode="auto">
            <a:xfrm>
              <a:off x="4583245" y="4367758"/>
              <a:ext cx="0" cy="466725"/>
            </a:xfrm>
            <a:prstGeom prst="line">
              <a:avLst/>
            </a:prstGeom>
            <a:noFill/>
            <a:ln w="571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3" name="Freeform 15"/>
            <p:cNvSpPr>
              <a:spLocks/>
            </p:cNvSpPr>
            <p:nvPr/>
          </p:nvSpPr>
          <p:spPr bwMode="auto">
            <a:xfrm>
              <a:off x="5677033" y="2195513"/>
              <a:ext cx="185565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4" name="Freeform 16"/>
            <p:cNvSpPr>
              <a:spLocks/>
            </p:cNvSpPr>
            <p:nvPr/>
          </p:nvSpPr>
          <p:spPr bwMode="auto">
            <a:xfrm flipH="1">
              <a:off x="1587369" y="2195513"/>
              <a:ext cx="1853935" cy="74930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5" name="Freeform 17"/>
            <p:cNvSpPr>
              <a:spLocks/>
            </p:cNvSpPr>
            <p:nvPr/>
          </p:nvSpPr>
          <p:spPr bwMode="auto">
            <a:xfrm rot="16200000" flipH="1">
              <a:off x="1829521" y="3217011"/>
              <a:ext cx="1608682" cy="2092986"/>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6" name="Freeform 18"/>
            <p:cNvSpPr>
              <a:spLocks/>
            </p:cNvSpPr>
            <p:nvPr/>
          </p:nvSpPr>
          <p:spPr bwMode="auto">
            <a:xfrm rot="5400000">
              <a:off x="5689857" y="3207819"/>
              <a:ext cx="1656308" cy="2063750"/>
            </a:xfrm>
            <a:custGeom>
              <a:avLst/>
              <a:gdLst>
                <a:gd name="T0" fmla="*/ 0 w 960"/>
                <a:gd name="T1" fmla="*/ 0 h 384"/>
                <a:gd name="T2" fmla="*/ 960 w 960"/>
                <a:gd name="T3" fmla="*/ 0 h 384"/>
                <a:gd name="T4" fmla="*/ 960 w 960"/>
                <a:gd name="T5" fmla="*/ 384 h 384"/>
              </a:gdLst>
              <a:ahLst/>
              <a:cxnLst>
                <a:cxn ang="0">
                  <a:pos x="T0" y="T1"/>
                </a:cxn>
                <a:cxn ang="0">
                  <a:pos x="T2" y="T3"/>
                </a:cxn>
                <a:cxn ang="0">
                  <a:pos x="T4" y="T5"/>
                </a:cxn>
              </a:cxnLst>
              <a:rect l="0" t="0" r="r" b="b"/>
              <a:pathLst>
                <a:path w="960" h="384">
                  <a:moveTo>
                    <a:pt x="0" y="0"/>
                  </a:moveTo>
                  <a:lnTo>
                    <a:pt x="960" y="0"/>
                  </a:lnTo>
                  <a:lnTo>
                    <a:pt x="960" y="384"/>
                  </a:lnTo>
                </a:path>
              </a:pathLst>
            </a:custGeom>
            <a:noFill/>
            <a:ln w="28575" cmpd="sng">
              <a:solidFill>
                <a:srgbClr val="3333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7" name="Line 19"/>
            <p:cNvSpPr>
              <a:spLocks noChangeShapeType="1"/>
            </p:cNvSpPr>
            <p:nvPr/>
          </p:nvSpPr>
          <p:spPr bwMode="auto">
            <a:xfrm rot="-5400000">
              <a:off x="3117123" y="2616532"/>
              <a:ext cx="0" cy="1126463"/>
            </a:xfrm>
            <a:prstGeom prst="line">
              <a:avLst/>
            </a:prstGeom>
            <a:noFill/>
            <a:ln w="19050">
              <a:solidFill>
                <a:srgbClr val="333399"/>
              </a:solidFill>
              <a:prstDash val="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28" name="Freeform 20"/>
            <p:cNvSpPr>
              <a:spLocks/>
            </p:cNvSpPr>
            <p:nvPr/>
          </p:nvSpPr>
          <p:spPr bwMode="auto">
            <a:xfrm>
              <a:off x="2947557" y="3396598"/>
              <a:ext cx="923076" cy="1437884"/>
            </a:xfrm>
            <a:custGeom>
              <a:avLst/>
              <a:gdLst>
                <a:gd name="T0" fmla="*/ 528 w 528"/>
                <a:gd name="T1" fmla="*/ 0 h 1192"/>
                <a:gd name="T2" fmla="*/ 528 w 528"/>
                <a:gd name="T3" fmla="*/ 124 h 1192"/>
                <a:gd name="T4" fmla="*/ 0 w 528"/>
                <a:gd name="T5" fmla="*/ 124 h 1192"/>
                <a:gd name="T6" fmla="*/ 0 w 528"/>
                <a:gd name="T7" fmla="*/ 1112 h 1192"/>
                <a:gd name="T8" fmla="*/ 472 w 528"/>
                <a:gd name="T9" fmla="*/ 1111 h 1192"/>
                <a:gd name="T10" fmla="*/ 473 w 528"/>
                <a:gd name="T11" fmla="*/ 1192 h 1192"/>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9320 h 10000"/>
                <a:gd name="connsiteX5" fmla="*/ 8958 w 10000"/>
                <a:gd name="connsiteY5" fmla="*/ 10000 h 10000"/>
                <a:gd name="connsiteX0" fmla="*/ 10000 w 10000"/>
                <a:gd name="connsiteY0" fmla="*/ 0 h 10000"/>
                <a:gd name="connsiteX1" fmla="*/ 10000 w 10000"/>
                <a:gd name="connsiteY1" fmla="*/ 1040 h 10000"/>
                <a:gd name="connsiteX2" fmla="*/ 0 w 10000"/>
                <a:gd name="connsiteY2" fmla="*/ 1040 h 10000"/>
                <a:gd name="connsiteX3" fmla="*/ 0 w 10000"/>
                <a:gd name="connsiteY3" fmla="*/ 8170 h 10000"/>
                <a:gd name="connsiteX4" fmla="*/ 8939 w 10000"/>
                <a:gd name="connsiteY4" fmla="*/ 8267 h 10000"/>
                <a:gd name="connsiteX5" fmla="*/ 8958 w 10000"/>
                <a:gd name="connsiteY5" fmla="*/ 10000 h 10000"/>
                <a:gd name="connsiteX0" fmla="*/ 10000 w 10287"/>
                <a:gd name="connsiteY0" fmla="*/ 0 h 10000"/>
                <a:gd name="connsiteX1" fmla="*/ 10287 w 10287"/>
                <a:gd name="connsiteY1" fmla="*/ 1777 h 10000"/>
                <a:gd name="connsiteX2" fmla="*/ 0 w 10287"/>
                <a:gd name="connsiteY2" fmla="*/ 1040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10000 w 10287"/>
                <a:gd name="connsiteY0" fmla="*/ 0 h 10000"/>
                <a:gd name="connsiteX1" fmla="*/ 10287 w 10287"/>
                <a:gd name="connsiteY1" fmla="*/ 1777 h 10000"/>
                <a:gd name="connsiteX2" fmla="*/ 143 w 10287"/>
                <a:gd name="connsiteY2" fmla="*/ 1777 h 10000"/>
                <a:gd name="connsiteX3" fmla="*/ 0 w 10287"/>
                <a:gd name="connsiteY3" fmla="*/ 8170 h 10000"/>
                <a:gd name="connsiteX4" fmla="*/ 8939 w 10287"/>
                <a:gd name="connsiteY4" fmla="*/ 8267 h 10000"/>
                <a:gd name="connsiteX5" fmla="*/ 8958 w 10287"/>
                <a:gd name="connsiteY5" fmla="*/ 10000 h 10000"/>
                <a:gd name="connsiteX0" fmla="*/ 9862 w 10149"/>
                <a:gd name="connsiteY0" fmla="*/ 0 h 10000"/>
                <a:gd name="connsiteX1" fmla="*/ 10149 w 10149"/>
                <a:gd name="connsiteY1" fmla="*/ 1777 h 10000"/>
                <a:gd name="connsiteX2" fmla="*/ 5 w 10149"/>
                <a:gd name="connsiteY2" fmla="*/ 1777 h 10000"/>
                <a:gd name="connsiteX3" fmla="*/ 292 w 10149"/>
                <a:gd name="connsiteY3" fmla="*/ 8381 h 10000"/>
                <a:gd name="connsiteX4" fmla="*/ 8801 w 10149"/>
                <a:gd name="connsiteY4" fmla="*/ 8267 h 10000"/>
                <a:gd name="connsiteX5" fmla="*/ 8820 w 10149"/>
                <a:gd name="connsiteY5" fmla="*/ 10000 h 10000"/>
                <a:gd name="connsiteX0" fmla="*/ 9870 w 10157"/>
                <a:gd name="connsiteY0" fmla="*/ 0 h 10000"/>
                <a:gd name="connsiteX1" fmla="*/ 10157 w 10157"/>
                <a:gd name="connsiteY1" fmla="*/ 1777 h 10000"/>
                <a:gd name="connsiteX2" fmla="*/ 13 w 10157"/>
                <a:gd name="connsiteY2" fmla="*/ 1777 h 10000"/>
                <a:gd name="connsiteX3" fmla="*/ 13 w 10157"/>
                <a:gd name="connsiteY3" fmla="*/ 8381 h 10000"/>
                <a:gd name="connsiteX4" fmla="*/ 8809 w 10157"/>
                <a:gd name="connsiteY4" fmla="*/ 8267 h 10000"/>
                <a:gd name="connsiteX5" fmla="*/ 8828 w 10157"/>
                <a:gd name="connsiteY5" fmla="*/ 10000 h 10000"/>
                <a:gd name="connsiteX0" fmla="*/ 9870 w 9874"/>
                <a:gd name="connsiteY0" fmla="*/ 0 h 10000"/>
                <a:gd name="connsiteX1" fmla="*/ 8723 w 9874"/>
                <a:gd name="connsiteY1" fmla="*/ 1777 h 10000"/>
                <a:gd name="connsiteX2" fmla="*/ 13 w 9874"/>
                <a:gd name="connsiteY2" fmla="*/ 1777 h 10000"/>
                <a:gd name="connsiteX3" fmla="*/ 13 w 9874"/>
                <a:gd name="connsiteY3" fmla="*/ 8381 h 10000"/>
                <a:gd name="connsiteX4" fmla="*/ 8809 w 9874"/>
                <a:gd name="connsiteY4" fmla="*/ 8267 h 10000"/>
                <a:gd name="connsiteX5" fmla="*/ 8828 w 9874"/>
                <a:gd name="connsiteY5" fmla="*/ 10000 h 10000"/>
                <a:gd name="connsiteX0" fmla="*/ 9125 w 9137"/>
                <a:gd name="connsiteY0" fmla="*/ 0 h 10105"/>
                <a:gd name="connsiteX1" fmla="*/ 8834 w 9137"/>
                <a:gd name="connsiteY1" fmla="*/ 1882 h 10105"/>
                <a:gd name="connsiteX2" fmla="*/ 13 w 9137"/>
                <a:gd name="connsiteY2" fmla="*/ 1882 h 10105"/>
                <a:gd name="connsiteX3" fmla="*/ 13 w 9137"/>
                <a:gd name="connsiteY3" fmla="*/ 8486 h 10105"/>
                <a:gd name="connsiteX4" fmla="*/ 8921 w 9137"/>
                <a:gd name="connsiteY4" fmla="*/ 8372 h 10105"/>
                <a:gd name="connsiteX5" fmla="*/ 8941 w 9137"/>
                <a:gd name="connsiteY5" fmla="*/ 10105 h 10105"/>
                <a:gd name="connsiteX0" fmla="*/ 9510 w 9785"/>
                <a:gd name="connsiteY0" fmla="*/ 0 h 10000"/>
                <a:gd name="connsiteX1" fmla="*/ 9668 w 9785"/>
                <a:gd name="connsiteY1" fmla="*/ 1862 h 10000"/>
                <a:gd name="connsiteX2" fmla="*/ 14 w 9785"/>
                <a:gd name="connsiteY2" fmla="*/ 1862 h 10000"/>
                <a:gd name="connsiteX3" fmla="*/ 14 w 9785"/>
                <a:gd name="connsiteY3" fmla="*/ 8398 h 10000"/>
                <a:gd name="connsiteX4" fmla="*/ 9764 w 9785"/>
                <a:gd name="connsiteY4" fmla="*/ 8285 h 10000"/>
                <a:gd name="connsiteX5" fmla="*/ 9785 w 9785"/>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85" h="10000">
                  <a:moveTo>
                    <a:pt x="9510" y="0"/>
                  </a:moveTo>
                  <a:cubicBezTo>
                    <a:pt x="9616" y="586"/>
                    <a:pt x="9562" y="1277"/>
                    <a:pt x="9668" y="1862"/>
                  </a:cubicBezTo>
                  <a:lnTo>
                    <a:pt x="14" y="1862"/>
                  </a:lnTo>
                  <a:cubicBezTo>
                    <a:pt x="-38" y="3971"/>
                    <a:pt x="68" y="6289"/>
                    <a:pt x="14" y="8398"/>
                  </a:cubicBezTo>
                  <a:lnTo>
                    <a:pt x="9764" y="8285"/>
                  </a:lnTo>
                  <a:cubicBezTo>
                    <a:pt x="9770" y="8510"/>
                    <a:pt x="9779" y="9775"/>
                    <a:pt x="9785" y="10000"/>
                  </a:cubicBezTo>
                </a:path>
              </a:pathLst>
            </a:custGeom>
            <a:noFill/>
            <a:ln w="19050" cap="flat" cmpd="sng">
              <a:solidFill>
                <a:srgbClr val="333399"/>
              </a:solidFill>
              <a:prstDash val="dash"/>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0" name="Text Box 22"/>
            <p:cNvSpPr txBox="1">
              <a:spLocks noChangeArrowheads="1"/>
            </p:cNvSpPr>
            <p:nvPr/>
          </p:nvSpPr>
          <p:spPr bwMode="auto">
            <a:xfrm>
              <a:off x="3768063" y="1992314"/>
              <a:ext cx="17180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333399"/>
                  </a:solidFill>
                  <a:ea typeface="黑体" pitchFamily="2" charset="-122"/>
                </a:rPr>
                <a:t>互联网草案</a:t>
              </a:r>
              <a:endParaRPr kumimoji="1" lang="zh-CN" altLang="en-US" sz="2000" b="1" dirty="0">
                <a:solidFill>
                  <a:srgbClr val="333399"/>
                </a:solidFill>
                <a:ea typeface="黑体" pitchFamily="2" charset="-122"/>
              </a:endParaRPr>
            </a:p>
          </p:txBody>
        </p:sp>
        <p:sp>
          <p:nvSpPr>
            <p:cNvPr id="324631" name="Text Box 23"/>
            <p:cNvSpPr txBox="1">
              <a:spLocks noChangeArrowheads="1"/>
            </p:cNvSpPr>
            <p:nvPr/>
          </p:nvSpPr>
          <p:spPr bwMode="auto">
            <a:xfrm>
              <a:off x="3883289" y="2981326"/>
              <a:ext cx="13971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建议标准</a:t>
              </a:r>
            </a:p>
          </p:txBody>
        </p:sp>
        <p:sp>
          <p:nvSpPr>
            <p:cNvPr id="324633" name="Text Box 25"/>
            <p:cNvSpPr txBox="1">
              <a:spLocks noChangeArrowheads="1"/>
            </p:cNvSpPr>
            <p:nvPr/>
          </p:nvSpPr>
          <p:spPr bwMode="auto">
            <a:xfrm>
              <a:off x="3761184" y="3956596"/>
              <a:ext cx="1724951" cy="40011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chemeClr val="accent2"/>
                  </a:solidFill>
                  <a:ea typeface="黑体" pitchFamily="2" charset="-122"/>
                </a:rPr>
                <a:t>互联网标准</a:t>
              </a:r>
              <a:endParaRPr kumimoji="1" lang="zh-CN" altLang="en-US" sz="2000" b="1" dirty="0">
                <a:solidFill>
                  <a:schemeClr val="accent2"/>
                </a:solidFill>
                <a:ea typeface="黑体" pitchFamily="2" charset="-122"/>
              </a:endParaRPr>
            </a:p>
          </p:txBody>
        </p:sp>
        <p:sp>
          <p:nvSpPr>
            <p:cNvPr id="324634" name="Text Box 26"/>
            <p:cNvSpPr txBox="1">
              <a:spLocks noChangeArrowheads="1"/>
            </p:cNvSpPr>
            <p:nvPr/>
          </p:nvSpPr>
          <p:spPr bwMode="auto">
            <a:xfrm>
              <a:off x="3726788" y="4893221"/>
              <a:ext cx="17593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历史的 </a:t>
              </a:r>
              <a:r>
                <a:rPr kumimoji="1" lang="en-US" altLang="zh-CN" sz="2000" b="1" dirty="0">
                  <a:solidFill>
                    <a:srgbClr val="333399"/>
                  </a:solidFill>
                  <a:ea typeface="黑体" pitchFamily="2" charset="-122"/>
                </a:rPr>
                <a:t>RFC</a:t>
              </a:r>
            </a:p>
          </p:txBody>
        </p:sp>
        <p:sp>
          <p:nvSpPr>
            <p:cNvPr id="324635" name="Text Box 27"/>
            <p:cNvSpPr txBox="1">
              <a:spLocks noChangeArrowheads="1"/>
            </p:cNvSpPr>
            <p:nvPr/>
          </p:nvSpPr>
          <p:spPr bwMode="auto">
            <a:xfrm>
              <a:off x="732630" y="2986089"/>
              <a:ext cx="17817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实验的 </a:t>
              </a:r>
              <a:r>
                <a:rPr kumimoji="1" lang="en-US" altLang="zh-CN" sz="2000" b="1" dirty="0">
                  <a:solidFill>
                    <a:srgbClr val="333399"/>
                  </a:solidFill>
                  <a:ea typeface="黑体" pitchFamily="2" charset="-122"/>
                </a:rPr>
                <a:t>RFC</a:t>
              </a:r>
            </a:p>
          </p:txBody>
        </p:sp>
        <p:sp>
          <p:nvSpPr>
            <p:cNvPr id="324636" name="Text Box 28"/>
            <p:cNvSpPr txBox="1">
              <a:spLocks noChangeArrowheads="1"/>
            </p:cNvSpPr>
            <p:nvPr/>
          </p:nvSpPr>
          <p:spPr bwMode="auto">
            <a:xfrm>
              <a:off x="6407944" y="3001964"/>
              <a:ext cx="22185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333399"/>
                  </a:solidFill>
                  <a:ea typeface="黑体" pitchFamily="2" charset="-122"/>
                </a:rPr>
                <a:t>提供信息的 </a:t>
              </a:r>
              <a:r>
                <a:rPr kumimoji="1" lang="en-US" altLang="zh-CN" sz="2000" b="1" dirty="0">
                  <a:solidFill>
                    <a:srgbClr val="333399"/>
                  </a:solidFill>
                  <a:ea typeface="黑体" pitchFamily="2" charset="-122"/>
                </a:rPr>
                <a:t>RFC</a:t>
              </a:r>
            </a:p>
          </p:txBody>
        </p:sp>
        <p:sp>
          <p:nvSpPr>
            <p:cNvPr id="324637" name="Line 29"/>
            <p:cNvSpPr>
              <a:spLocks noChangeShapeType="1"/>
            </p:cNvSpPr>
            <p:nvPr/>
          </p:nvSpPr>
          <p:spPr bwMode="auto">
            <a:xfrm>
              <a:off x="428229" y="2709863"/>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24638" name="Line 30"/>
            <p:cNvSpPr>
              <a:spLocks noChangeShapeType="1"/>
            </p:cNvSpPr>
            <p:nvPr/>
          </p:nvSpPr>
          <p:spPr bwMode="auto">
            <a:xfrm>
              <a:off x="461466" y="5589241"/>
              <a:ext cx="8485212" cy="0"/>
            </a:xfrm>
            <a:prstGeom prst="line">
              <a:avLst/>
            </a:prstGeom>
            <a:noFill/>
            <a:ln w="9525">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 name="矩形 1"/>
          <p:cNvSpPr/>
          <p:nvPr/>
        </p:nvSpPr>
        <p:spPr>
          <a:xfrm>
            <a:off x="344488" y="1178749"/>
            <a:ext cx="9477771" cy="1040285"/>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latin typeface="+mn-lt"/>
                <a:ea typeface="黑体" pitchFamily="2" charset="-122"/>
              </a:rPr>
              <a:t>除了建议标准和互联网标准这</a:t>
            </a:r>
            <a:r>
              <a:rPr lang="zh-CN" altLang="zh-CN" sz="2800" b="1" dirty="0" smtClean="0">
                <a:latin typeface="+mn-lt"/>
                <a:ea typeface="黑体" pitchFamily="2" charset="-122"/>
              </a:rPr>
              <a:t>两种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外，还有三</a:t>
            </a:r>
            <a:r>
              <a:rPr lang="zh-CN" altLang="zh-CN" sz="2800" b="1" dirty="0" smtClean="0">
                <a:latin typeface="+mn-lt"/>
                <a:ea typeface="黑体" pitchFamily="2" charset="-122"/>
              </a:rPr>
              <a:t>种</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zh-CN" sz="2800" b="1" dirty="0">
                <a:latin typeface="+mn-lt"/>
                <a:ea typeface="黑体" pitchFamily="2" charset="-122"/>
              </a:rPr>
              <a:t>，即历史的、实验的和提供信息</a:t>
            </a:r>
            <a:r>
              <a:rPr lang="zh-CN" altLang="zh-CN" sz="2800" b="1" dirty="0" smtClean="0">
                <a:latin typeface="+mn-lt"/>
                <a:ea typeface="黑体" pitchFamily="2" charset="-122"/>
              </a:rPr>
              <a:t>的</a:t>
            </a:r>
            <a:r>
              <a:rPr lang="en-US" altLang="zh-CN" sz="2800" b="1" dirty="0" smtClean="0">
                <a:latin typeface="+mn-lt"/>
                <a:ea typeface="黑体" pitchFamily="2" charset="-122"/>
              </a:rPr>
              <a:t> RFC </a:t>
            </a:r>
            <a:r>
              <a:rPr lang="zh-CN" altLang="zh-CN" sz="2800" b="1" dirty="0" smtClean="0">
                <a:latin typeface="+mn-lt"/>
                <a:ea typeface="黑体" pitchFamily="2" charset="-122"/>
              </a:rPr>
              <a:t>文档</a:t>
            </a:r>
            <a:r>
              <a:rPr lang="zh-CN" altLang="en-US" sz="2800" b="1" dirty="0" smtClean="0">
                <a:latin typeface="+mn-lt"/>
                <a:ea typeface="黑体" pitchFamily="2" charset="-122"/>
              </a:rPr>
              <a:t>。</a:t>
            </a:r>
            <a:endParaRPr lang="zh-CN" altLang="en-US" sz="2800" b="1" dirty="0">
              <a:latin typeface="+mn-lt"/>
              <a:ea typeface="黑体" pitchFamily="2" charset="-122"/>
            </a:endParaRPr>
          </a:p>
        </p:txBody>
      </p:sp>
    </p:spTree>
    <p:extLst>
      <p:ext uri="{BB962C8B-B14F-4D97-AF65-F5344CB8AC3E}">
        <p14:creationId xmlns:p14="http://schemas.microsoft.com/office/powerpoint/2010/main" val="2510065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zh-CN" dirty="0" smtClean="0"/>
              <a:t>互联网</a:t>
            </a:r>
            <a:r>
              <a:rPr lang="zh-CN" altLang="en-US" dirty="0"/>
              <a:t>的</a:t>
            </a:r>
            <a:r>
              <a:rPr lang="zh-CN" altLang="en-US" dirty="0" smtClean="0"/>
              <a:t>组成</a:t>
            </a:r>
            <a:endParaRPr lang="zh-CN" altLang="en-US" dirty="0"/>
          </a:p>
        </p:txBody>
      </p:sp>
      <p:sp>
        <p:nvSpPr>
          <p:cNvPr id="3" name="内容占位符 2"/>
          <p:cNvSpPr>
            <a:spLocks noGrp="1"/>
          </p:cNvSpPr>
          <p:nvPr>
            <p:ph idx="1"/>
          </p:nvPr>
        </p:nvSpPr>
        <p:spPr/>
        <p:txBody>
          <a:bodyPr/>
          <a:lstStyle/>
          <a:p>
            <a:r>
              <a:rPr lang="en-US" altLang="zh-CN" dirty="0" smtClean="0"/>
              <a:t>1.3.1  </a:t>
            </a:r>
            <a:r>
              <a:rPr lang="zh-CN" altLang="zh-CN" dirty="0"/>
              <a:t>互联网的边缘部分</a:t>
            </a:r>
          </a:p>
          <a:p>
            <a:r>
              <a:rPr lang="en-US" altLang="zh-CN" dirty="0" smtClean="0"/>
              <a:t>1.3.2  </a:t>
            </a:r>
            <a:r>
              <a:rPr lang="zh-CN" altLang="zh-CN" dirty="0"/>
              <a:t>互联网的核心部分</a:t>
            </a:r>
          </a:p>
          <a:p>
            <a:endParaRPr lang="zh-CN" altLang="en-US" dirty="0"/>
          </a:p>
        </p:txBody>
      </p:sp>
    </p:spTree>
    <p:extLst>
      <p:ext uri="{BB962C8B-B14F-4D97-AF65-F5344CB8AC3E}">
        <p14:creationId xmlns:p14="http://schemas.microsoft.com/office/powerpoint/2010/main" val="2931483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dirty="0"/>
              <a:t>1.3  </a:t>
            </a:r>
            <a:r>
              <a:rPr lang="zh-CN" altLang="zh-CN" dirty="0"/>
              <a:t>互联网</a:t>
            </a:r>
            <a:r>
              <a:rPr lang="zh-CN" altLang="en-US" dirty="0"/>
              <a:t>的组成</a:t>
            </a:r>
          </a:p>
        </p:txBody>
      </p:sp>
      <p:sp>
        <p:nvSpPr>
          <p:cNvPr id="326659" name="Rectangle 3"/>
          <p:cNvSpPr>
            <a:spLocks noGrp="1" noChangeArrowheads="1"/>
          </p:cNvSpPr>
          <p:nvPr>
            <p:ph idx="1"/>
          </p:nvPr>
        </p:nvSpPr>
        <p:spPr/>
        <p:txBody>
          <a:bodyPr/>
          <a:lstStyle/>
          <a:p>
            <a:pPr>
              <a:buFont typeface="Wingdings" pitchFamily="2" charset="2"/>
              <a:buNone/>
            </a:pPr>
            <a:r>
              <a:rPr lang="zh-CN" altLang="en-US" dirty="0" smtClean="0"/>
              <a:t>从互联网的</a:t>
            </a:r>
            <a:r>
              <a:rPr lang="zh-CN" altLang="en-US" dirty="0"/>
              <a:t>工作方式上看，可以划分</a:t>
            </a:r>
            <a:r>
              <a:rPr lang="zh-CN" altLang="en-US" dirty="0" smtClean="0"/>
              <a:t>为两</a:t>
            </a:r>
            <a:r>
              <a:rPr lang="zh-CN" altLang="en-US" dirty="0"/>
              <a:t>大块：</a:t>
            </a:r>
          </a:p>
          <a:p>
            <a:pPr>
              <a:buNone/>
            </a:pPr>
            <a:r>
              <a:rPr lang="en-US" altLang="zh-CN" dirty="0"/>
              <a:t>(1) </a:t>
            </a:r>
            <a:r>
              <a:rPr lang="zh-CN" altLang="en-US" dirty="0">
                <a:solidFill>
                  <a:srgbClr val="FF0000"/>
                </a:solidFill>
              </a:rPr>
              <a:t>边缘</a:t>
            </a:r>
            <a:r>
              <a:rPr lang="zh-CN" altLang="en-US" dirty="0" smtClean="0">
                <a:solidFill>
                  <a:srgbClr val="FF0000"/>
                </a:solidFill>
              </a:rPr>
              <a:t>部分：</a:t>
            </a:r>
            <a:r>
              <a:rPr lang="zh-CN" altLang="en-US" dirty="0" smtClean="0"/>
              <a:t> </a:t>
            </a:r>
            <a:r>
              <a:rPr lang="zh-CN" altLang="en-US" dirty="0"/>
              <a:t>由所有连接在互联网上的主机组成。这部分是用户直接使用的，用来进行通信（传送数据、音频或视频）和资源共享。</a:t>
            </a:r>
          </a:p>
          <a:p>
            <a:pPr>
              <a:buFont typeface="Wingdings" pitchFamily="2" charset="2"/>
              <a:buNone/>
            </a:pPr>
            <a:r>
              <a:rPr lang="en-US" altLang="zh-CN" dirty="0"/>
              <a:t>(2) </a:t>
            </a:r>
            <a:r>
              <a:rPr lang="zh-CN" altLang="en-US" dirty="0">
                <a:solidFill>
                  <a:srgbClr val="FF0000"/>
                </a:solidFill>
              </a:rPr>
              <a:t>核心</a:t>
            </a:r>
            <a:r>
              <a:rPr lang="zh-CN" altLang="en-US" dirty="0" smtClean="0">
                <a:solidFill>
                  <a:srgbClr val="FF0000"/>
                </a:solidFill>
              </a:rPr>
              <a:t>部分：</a:t>
            </a:r>
            <a:r>
              <a:rPr lang="zh-CN" altLang="en-US" dirty="0" smtClean="0"/>
              <a:t>由</a:t>
            </a:r>
            <a:r>
              <a:rPr lang="zh-CN" altLang="en-US" dirty="0"/>
              <a:t>大量网络和连接这些网络的路由器组成。这部分是为边缘部分提供服务的（提供连通性和交换）。</a:t>
            </a:r>
          </a:p>
        </p:txBody>
      </p:sp>
    </p:spTree>
    <p:extLst>
      <p:ext uri="{BB962C8B-B14F-4D97-AF65-F5344CB8AC3E}">
        <p14:creationId xmlns:p14="http://schemas.microsoft.com/office/powerpoint/2010/main" val="14651147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32519" y="1268760"/>
            <a:ext cx="8928993" cy="4536504"/>
            <a:chOff x="560511" y="1484784"/>
            <a:chExt cx="8928993" cy="4536504"/>
          </a:xfrm>
        </p:grpSpPr>
        <p:sp>
          <p:nvSpPr>
            <p:cNvPr id="328708" name="Oval 4"/>
            <p:cNvSpPr>
              <a:spLocks noChangeArrowheads="1"/>
            </p:cNvSpPr>
            <p:nvPr/>
          </p:nvSpPr>
          <p:spPr bwMode="auto">
            <a:xfrm>
              <a:off x="560511" y="1484784"/>
              <a:ext cx="8928993" cy="4536504"/>
            </a:xfrm>
            <a:prstGeom prst="ellipse">
              <a:avLst/>
            </a:prstGeom>
            <a:solidFill>
              <a:srgbClr val="99CC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09" name="Oval 5"/>
            <p:cNvSpPr>
              <a:spLocks noChangeArrowheads="1"/>
            </p:cNvSpPr>
            <p:nvPr/>
          </p:nvSpPr>
          <p:spPr bwMode="auto">
            <a:xfrm>
              <a:off x="2000672" y="2569395"/>
              <a:ext cx="6264696" cy="2416968"/>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8710"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8649" y="2517801"/>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11"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9078" y="3203600"/>
              <a:ext cx="53657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28712" name="Group 8"/>
            <p:cNvGrpSpPr>
              <a:grpSpLocks/>
            </p:cNvGrpSpPr>
            <p:nvPr/>
          </p:nvGrpSpPr>
          <p:grpSpPr bwMode="auto">
            <a:xfrm rot="-448665">
              <a:off x="2355844" y="3421516"/>
              <a:ext cx="1056180" cy="583958"/>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1" name="Freeform 17"/>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2" name="Freeform 18"/>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23" name="Freeform 19"/>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24" name="Group 20"/>
            <p:cNvGrpSpPr>
              <a:grpSpLocks/>
            </p:cNvGrpSpPr>
            <p:nvPr/>
          </p:nvGrpSpPr>
          <p:grpSpPr bwMode="auto">
            <a:xfrm rot="-448665">
              <a:off x="7012926" y="3365998"/>
              <a:ext cx="1083171" cy="654849"/>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3" name="Freeform 2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4" name="Freeform 3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35" name="Freeform 3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36" name="Group 32"/>
            <p:cNvGrpSpPr>
              <a:grpSpLocks/>
            </p:cNvGrpSpPr>
            <p:nvPr/>
          </p:nvGrpSpPr>
          <p:grpSpPr bwMode="auto">
            <a:xfrm rot="-448665">
              <a:off x="3879465" y="4175623"/>
              <a:ext cx="1083171" cy="654849"/>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45" name="Freeform 41"/>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6" name="Freeform 42"/>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47" name="Freeform 43"/>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48" name="Group 44"/>
            <p:cNvGrpSpPr>
              <a:grpSpLocks/>
            </p:cNvGrpSpPr>
            <p:nvPr/>
          </p:nvGrpSpPr>
          <p:grpSpPr bwMode="auto">
            <a:xfrm rot="-448665">
              <a:off x="5881305" y="4175666"/>
              <a:ext cx="1080797" cy="654849"/>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57" name="Freeform 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8" name="Freeform 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59" name="Freeform 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760" name="Group 56"/>
            <p:cNvGrpSpPr>
              <a:grpSpLocks/>
            </p:cNvGrpSpPr>
            <p:nvPr/>
          </p:nvGrpSpPr>
          <p:grpSpPr bwMode="auto">
            <a:xfrm rot="-448665">
              <a:off x="4749647" y="2881856"/>
              <a:ext cx="1080797" cy="65271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769" name="Freeform 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0" name="Freeform 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1" name="Freeform 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8772" name="Picture 6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212" y="4035450"/>
              <a:ext cx="534856"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3" name="Picture 6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3770" y="4357713"/>
              <a:ext cx="53485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4" name="Picture 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3947" y="4010050"/>
              <a:ext cx="534855"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5" name="Picture 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1694" y="3040088"/>
              <a:ext cx="534856"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8776"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6764" y="4600601"/>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7"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8957" y="3487762"/>
              <a:ext cx="5073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8"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522" y="2336826"/>
              <a:ext cx="5073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79"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6491" y="5107012"/>
              <a:ext cx="505619"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0"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047" y="4519638"/>
              <a:ext cx="507338"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781"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912" y="3327426"/>
              <a:ext cx="505619"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782" name="Text Box 78"/>
            <p:cNvSpPr txBox="1">
              <a:spLocks noChangeArrowheads="1"/>
            </p:cNvSpPr>
            <p:nvPr/>
          </p:nvSpPr>
          <p:spPr bwMode="auto">
            <a:xfrm>
              <a:off x="3818290" y="3615407"/>
              <a:ext cx="2646878" cy="461665"/>
            </a:xfrm>
            <a:prstGeom prst="rect">
              <a:avLst/>
            </a:prstGeom>
            <a:solidFill>
              <a:srgbClr val="FFFF00"/>
            </a:solidFill>
            <a:ln w="9525">
              <a:solidFill>
                <a:schemeClr val="tx1"/>
              </a:solidFill>
              <a:miter lim="800000"/>
              <a:headEnd/>
              <a:tailEnd/>
            </a:ln>
            <a:effectLst/>
            <a:extLst/>
          </p:spPr>
          <p:txBody>
            <a:bodyPr wrap="none">
              <a:spAutoFit/>
            </a:bodyPr>
            <a:lstStyle>
              <a:defPPr>
                <a:defRPr lang="en-US"/>
              </a:defPPr>
              <a:lvl1pPr>
                <a:defRPr sz="2400">
                  <a:solidFill>
                    <a:srgbClr val="333399"/>
                  </a:solidFill>
                  <a:ea typeface="黑体" pitchFamily="2" charset="-122"/>
                </a:defRPr>
              </a:lvl1pPr>
            </a:lstStyle>
            <a:p>
              <a:r>
                <a:rPr lang="zh-CN" altLang="en-US" dirty="0"/>
                <a:t>互联网的核心部分</a:t>
              </a:r>
            </a:p>
          </p:txBody>
        </p:sp>
        <p:sp>
          <p:nvSpPr>
            <p:cNvPr id="328783" name="Text Box 79"/>
            <p:cNvSpPr txBox="1">
              <a:spLocks noChangeArrowheads="1"/>
            </p:cNvSpPr>
            <p:nvPr/>
          </p:nvSpPr>
          <p:spPr bwMode="auto">
            <a:xfrm>
              <a:off x="3818290" y="1844824"/>
              <a:ext cx="2646878" cy="461665"/>
            </a:xfrm>
            <a:prstGeom prst="rect">
              <a:avLst/>
            </a:prstGeom>
            <a:solidFill>
              <a:srgbClr val="FFFF00"/>
            </a:solidFill>
            <a:ln w="9525">
              <a:solidFill>
                <a:schemeClr val="tx1"/>
              </a:solidFill>
              <a:miter lim="800000"/>
              <a:headEnd/>
              <a:tailEnd/>
            </a:ln>
            <a:effectLst/>
            <a:extLst/>
          </p:spPr>
          <p:txBody>
            <a:bodyPr wrap="none">
              <a:spAutoFit/>
            </a:bodyPr>
            <a:lstStyle/>
            <a:p>
              <a:r>
                <a:rPr lang="zh-CN" altLang="en-US" sz="2400" dirty="0" smtClean="0">
                  <a:solidFill>
                    <a:srgbClr val="333399"/>
                  </a:solidFill>
                  <a:ea typeface="黑体" pitchFamily="2" charset="-122"/>
                </a:rPr>
                <a:t>互联网的</a:t>
              </a:r>
              <a:r>
                <a:rPr lang="zh-CN" altLang="en-US" sz="2400" dirty="0">
                  <a:solidFill>
                    <a:srgbClr val="333399"/>
                  </a:solidFill>
                  <a:ea typeface="黑体" pitchFamily="2" charset="-122"/>
                </a:rPr>
                <a:t>边缘部分</a:t>
              </a:r>
            </a:p>
          </p:txBody>
        </p:sp>
        <p:sp>
          <p:nvSpPr>
            <p:cNvPr id="328784" name="Text Box 80"/>
            <p:cNvSpPr txBox="1">
              <a:spLocks noChangeArrowheads="1"/>
            </p:cNvSpPr>
            <p:nvPr/>
          </p:nvSpPr>
          <p:spPr bwMode="auto">
            <a:xfrm>
              <a:off x="1712640" y="213285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主机</a:t>
              </a:r>
            </a:p>
          </p:txBody>
        </p:sp>
        <p:sp>
          <p:nvSpPr>
            <p:cNvPr id="328785" name="Text Box 81"/>
            <p:cNvSpPr txBox="1">
              <a:spLocks noChangeArrowheads="1"/>
            </p:cNvSpPr>
            <p:nvPr/>
          </p:nvSpPr>
          <p:spPr bwMode="auto">
            <a:xfrm>
              <a:off x="2496597" y="3039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网络</a:t>
              </a:r>
            </a:p>
          </p:txBody>
        </p:sp>
        <p:sp>
          <p:nvSpPr>
            <p:cNvPr id="328786" name="Text Box 82"/>
            <p:cNvSpPr txBox="1">
              <a:spLocks noChangeArrowheads="1"/>
            </p:cNvSpPr>
            <p:nvPr/>
          </p:nvSpPr>
          <p:spPr bwMode="auto">
            <a:xfrm>
              <a:off x="3296816" y="282331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333399"/>
                  </a:solidFill>
                  <a:ea typeface="黑体" pitchFamily="2" charset="-122"/>
                </a:rPr>
                <a:t>路由器</a:t>
              </a:r>
            </a:p>
          </p:txBody>
        </p:sp>
      </p:grpSp>
      <p:sp>
        <p:nvSpPr>
          <p:cNvPr id="3" name="标题 2"/>
          <p:cNvSpPr>
            <a:spLocks noGrp="1"/>
          </p:cNvSpPr>
          <p:nvPr>
            <p:ph type="title"/>
          </p:nvPr>
        </p:nvSpPr>
        <p:spPr/>
        <p:txBody>
          <a:bodyPr/>
          <a:lstStyle/>
          <a:p>
            <a:pPr algn="ctr"/>
            <a:r>
              <a:rPr lang="zh-CN" altLang="en-US" dirty="0"/>
              <a:t>互联网的边缘部分与核心</a:t>
            </a:r>
            <a:r>
              <a:rPr lang="zh-CN" altLang="en-US" dirty="0" smtClean="0"/>
              <a:t>部分</a:t>
            </a:r>
            <a:endParaRPr lang="zh-CN" altLang="en-US" dirty="0"/>
          </a:p>
        </p:txBody>
      </p:sp>
      <p:sp>
        <p:nvSpPr>
          <p:cNvPr id="6" name="矩形 5"/>
          <p:cNvSpPr/>
          <p:nvPr/>
        </p:nvSpPr>
        <p:spPr>
          <a:xfrm>
            <a:off x="2701787" y="5919663"/>
            <a:ext cx="5131533" cy="461665"/>
          </a:xfrm>
          <a:prstGeom prst="rect">
            <a:avLst/>
          </a:prstGeom>
        </p:spPr>
        <p:txBody>
          <a:bodyPr wrap="square">
            <a:spAutoFit/>
          </a:bodyPr>
          <a:lstStyle/>
          <a:p>
            <a:pPr algn="ctr"/>
            <a:r>
              <a:rPr lang="zh-CN" altLang="zh-CN" sz="2400" b="1" dirty="0" smtClean="0">
                <a:latin typeface="+mn-lt"/>
                <a:ea typeface="黑体" pitchFamily="2" charset="-122"/>
              </a:rPr>
              <a:t>互联网</a:t>
            </a:r>
            <a:r>
              <a:rPr lang="zh-CN" altLang="zh-CN" sz="2400" b="1" dirty="0">
                <a:latin typeface="+mn-lt"/>
                <a:ea typeface="黑体" pitchFamily="2" charset="-122"/>
              </a:rPr>
              <a:t>的边缘部分与核心部分</a:t>
            </a:r>
            <a:endParaRPr lang="zh-CN" altLang="en-US" sz="2400" b="1" dirty="0">
              <a:latin typeface="+mn-lt"/>
              <a:ea typeface="黑体" pitchFamily="2" charset="-122"/>
            </a:endParaRPr>
          </a:p>
        </p:txBody>
      </p:sp>
    </p:spTree>
    <p:extLst>
      <p:ext uri="{BB962C8B-B14F-4D97-AF65-F5344CB8AC3E}">
        <p14:creationId xmlns:p14="http://schemas.microsoft.com/office/powerpoint/2010/main" val="11277664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CN" dirty="0" smtClean="0"/>
              <a:t>1.3.1  </a:t>
            </a:r>
            <a:r>
              <a:rPr lang="zh-CN" altLang="en-US" dirty="0" smtClean="0"/>
              <a:t>互联网</a:t>
            </a:r>
            <a:r>
              <a:rPr lang="zh-CN" altLang="en-US" dirty="0"/>
              <a:t>的边缘部分</a:t>
            </a:r>
          </a:p>
        </p:txBody>
      </p:sp>
      <p:sp>
        <p:nvSpPr>
          <p:cNvPr id="330755" name="Rectangle 3"/>
          <p:cNvSpPr>
            <a:spLocks noGrp="1" noChangeArrowheads="1"/>
          </p:cNvSpPr>
          <p:nvPr>
            <p:ph idx="1"/>
          </p:nvPr>
        </p:nvSpPr>
        <p:spPr/>
        <p:txBody>
          <a:bodyPr/>
          <a:lstStyle/>
          <a:p>
            <a:r>
              <a:rPr lang="zh-CN" altLang="en-US" dirty="0"/>
              <a:t>处在互联网边缘的部分就是连接在互联网上的所有的主机。这些主机又称为</a:t>
            </a:r>
            <a:r>
              <a:rPr lang="zh-CN" altLang="en-US" dirty="0" smtClean="0">
                <a:solidFill>
                  <a:srgbClr val="FF0000"/>
                </a:solidFill>
              </a:rPr>
              <a:t>端系统 </a:t>
            </a:r>
            <a:r>
              <a:rPr lang="en-US" altLang="zh-CN" dirty="0" smtClean="0"/>
              <a:t>(</a:t>
            </a:r>
            <a:r>
              <a:rPr lang="en-US" altLang="zh-CN" dirty="0"/>
              <a:t>end system)</a:t>
            </a:r>
            <a:r>
              <a:rPr lang="zh-CN" altLang="en-US" dirty="0"/>
              <a:t>。</a:t>
            </a:r>
          </a:p>
          <a:p>
            <a:r>
              <a:rPr lang="zh-CN" altLang="zh-CN" dirty="0">
                <a:solidFill>
                  <a:srgbClr val="FF0000"/>
                </a:solidFill>
              </a:rPr>
              <a:t>端系统在功能上可能有很大的</a:t>
            </a:r>
            <a:r>
              <a:rPr lang="zh-CN" altLang="zh-CN" dirty="0" smtClean="0">
                <a:solidFill>
                  <a:srgbClr val="FF0000"/>
                </a:solidFill>
              </a:rPr>
              <a:t>差别</a:t>
            </a:r>
            <a:endParaRPr lang="en-US" altLang="zh-CN" dirty="0" smtClean="0">
              <a:solidFill>
                <a:srgbClr val="FF0000"/>
              </a:solidFill>
            </a:endParaRPr>
          </a:p>
          <a:p>
            <a:pPr lvl="1"/>
            <a:r>
              <a:rPr lang="zh-CN" altLang="zh-CN" dirty="0" smtClean="0"/>
              <a:t>小</a:t>
            </a:r>
            <a:r>
              <a:rPr lang="zh-CN" altLang="zh-CN" dirty="0"/>
              <a:t>的端系统可以是一台普通</a:t>
            </a:r>
            <a:r>
              <a:rPr lang="zh-CN" altLang="zh-CN" dirty="0" smtClean="0"/>
              <a:t>个人电脑</a:t>
            </a:r>
            <a:r>
              <a:rPr lang="zh-CN" altLang="en-US" dirty="0" smtClean="0"/>
              <a:t>，</a:t>
            </a:r>
            <a:r>
              <a:rPr lang="zh-CN" altLang="zh-CN" dirty="0" smtClean="0"/>
              <a:t>具有</a:t>
            </a:r>
            <a:r>
              <a:rPr lang="zh-CN" altLang="zh-CN" dirty="0"/>
              <a:t>上网功能的智能手机，甚至是一个很小的网络</a:t>
            </a:r>
            <a:r>
              <a:rPr lang="zh-CN" altLang="zh-CN" dirty="0" smtClean="0"/>
              <a:t>摄像头</a:t>
            </a:r>
            <a:r>
              <a:rPr lang="zh-CN" altLang="en-US" dirty="0" smtClean="0"/>
              <a:t>。</a:t>
            </a:r>
            <a:endParaRPr lang="en-US" altLang="zh-CN" dirty="0" smtClean="0"/>
          </a:p>
          <a:p>
            <a:pPr lvl="1"/>
            <a:r>
              <a:rPr lang="zh-CN" altLang="zh-CN" dirty="0" smtClean="0"/>
              <a:t>大</a:t>
            </a:r>
            <a:r>
              <a:rPr lang="zh-CN" altLang="zh-CN" dirty="0"/>
              <a:t>的端系统则可以是一台非常昂贵的大型计算机</a:t>
            </a:r>
            <a:r>
              <a:rPr lang="zh-CN" altLang="zh-CN" dirty="0" smtClean="0"/>
              <a:t>。</a:t>
            </a:r>
            <a:endParaRPr lang="en-US" altLang="zh-CN" dirty="0" smtClean="0"/>
          </a:p>
          <a:p>
            <a:pPr lvl="1"/>
            <a:r>
              <a:rPr lang="zh-CN" altLang="zh-CN" dirty="0" smtClean="0"/>
              <a:t>端系统</a:t>
            </a:r>
            <a:r>
              <a:rPr lang="zh-CN" altLang="zh-CN" dirty="0"/>
              <a:t>的拥有者可以是个人，也可以是单位（如学校、企业、政府机关等），当然也可以是</a:t>
            </a:r>
            <a:r>
              <a:rPr lang="zh-CN" altLang="zh-CN" dirty="0" smtClean="0"/>
              <a:t>某个</a:t>
            </a:r>
            <a:r>
              <a:rPr lang="en-US" altLang="zh-CN" dirty="0" smtClean="0"/>
              <a:t> ISP</a:t>
            </a:r>
            <a:r>
              <a:rPr lang="zh-CN" altLang="en-US" dirty="0" smtClean="0"/>
              <a:t>。</a:t>
            </a:r>
            <a:endParaRPr lang="zh-CN" altLang="en-US" dirty="0"/>
          </a:p>
        </p:txBody>
      </p:sp>
    </p:spTree>
    <p:extLst>
      <p:ext uri="{BB962C8B-B14F-4D97-AF65-F5344CB8AC3E}">
        <p14:creationId xmlns:p14="http://schemas.microsoft.com/office/powerpoint/2010/main" val="2388990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lgn="ctr"/>
            <a:r>
              <a:rPr lang="zh-CN" altLang="en-US" dirty="0" smtClean="0"/>
              <a:t>端系统之间通信的含义</a:t>
            </a:r>
            <a:endParaRPr lang="zh-CN" altLang="en-US" dirty="0"/>
          </a:p>
        </p:txBody>
      </p:sp>
      <p:sp>
        <p:nvSpPr>
          <p:cNvPr id="330755" name="Rectangle 3"/>
          <p:cNvSpPr>
            <a:spLocks noGrp="1" noChangeArrowheads="1"/>
          </p:cNvSpPr>
          <p:nvPr>
            <p:ph idx="1"/>
          </p:nvPr>
        </p:nvSpPr>
        <p:spPr/>
        <p:txBody>
          <a:bodyPr/>
          <a:lstStyle/>
          <a:p>
            <a:r>
              <a:rPr lang="zh-CN" altLang="en-US" dirty="0" smtClean="0"/>
              <a:t> </a:t>
            </a:r>
            <a:r>
              <a:rPr lang="zh-CN" altLang="en-US" dirty="0"/>
              <a:t>“主机 </a:t>
            </a:r>
            <a:r>
              <a:rPr lang="en-US" altLang="zh-CN" dirty="0"/>
              <a:t>A </a:t>
            </a:r>
            <a:r>
              <a:rPr lang="zh-CN" altLang="en-US" dirty="0"/>
              <a:t>和主机 </a:t>
            </a:r>
            <a:r>
              <a:rPr lang="en-US" altLang="zh-CN" dirty="0"/>
              <a:t>B </a:t>
            </a:r>
            <a:r>
              <a:rPr lang="zh-CN" altLang="en-US" dirty="0"/>
              <a:t>进行通信</a:t>
            </a:r>
            <a:r>
              <a:rPr lang="zh-CN" altLang="en-US" dirty="0" smtClean="0"/>
              <a:t>”实际上</a:t>
            </a:r>
            <a:r>
              <a:rPr lang="zh-CN" altLang="en-US" dirty="0"/>
              <a:t>是指：</a:t>
            </a:r>
            <a:r>
              <a:rPr lang="zh-CN" altLang="en-US" dirty="0">
                <a:solidFill>
                  <a:srgbClr val="FF0000"/>
                </a:solidFill>
              </a:rPr>
              <a:t>“运行在主机 </a:t>
            </a:r>
            <a:r>
              <a:rPr lang="en-US" altLang="zh-CN" dirty="0">
                <a:solidFill>
                  <a:srgbClr val="FF0000"/>
                </a:solidFill>
              </a:rPr>
              <a:t>A </a:t>
            </a:r>
            <a:r>
              <a:rPr lang="zh-CN" altLang="en-US" dirty="0">
                <a:solidFill>
                  <a:srgbClr val="FF0000"/>
                </a:solidFill>
              </a:rPr>
              <a:t>上的某个程序和运行在主机 </a:t>
            </a:r>
            <a:r>
              <a:rPr lang="en-US" altLang="zh-CN" dirty="0">
                <a:solidFill>
                  <a:srgbClr val="FF0000"/>
                </a:solidFill>
              </a:rPr>
              <a:t>B </a:t>
            </a:r>
            <a:r>
              <a:rPr lang="zh-CN" altLang="en-US" dirty="0">
                <a:solidFill>
                  <a:srgbClr val="FF0000"/>
                </a:solidFill>
              </a:rPr>
              <a:t>上的另一个程序进行通信”</a:t>
            </a:r>
            <a:r>
              <a:rPr lang="zh-CN" altLang="en-US" dirty="0" smtClean="0"/>
              <a:t>。</a:t>
            </a:r>
            <a:endParaRPr lang="zh-CN" altLang="en-US" dirty="0"/>
          </a:p>
        </p:txBody>
      </p:sp>
      <p:sp>
        <p:nvSpPr>
          <p:cNvPr id="2" name="矩形 1"/>
          <p:cNvSpPr/>
          <p:nvPr/>
        </p:nvSpPr>
        <p:spPr>
          <a:xfrm>
            <a:off x="992560" y="2924944"/>
            <a:ext cx="8208912" cy="1569660"/>
          </a:xfrm>
          <a:prstGeom prst="rect">
            <a:avLst/>
          </a:prstGeom>
          <a:solidFill>
            <a:srgbClr val="000099"/>
          </a:solidFill>
        </p:spPr>
        <p:txBody>
          <a:bodyPr wrap="square">
            <a:spAutoFit/>
          </a:bodyPr>
          <a:lstStyle/>
          <a:p>
            <a:r>
              <a:rPr lang="zh-CN" altLang="en-US" sz="3200" b="1" dirty="0">
                <a:solidFill>
                  <a:schemeClr val="bg1"/>
                </a:solidFill>
                <a:latin typeface="+mn-lt"/>
                <a:ea typeface="黑体" pitchFamily="2" charset="-122"/>
              </a:rPr>
              <a:t>即“主机 </a:t>
            </a:r>
            <a:r>
              <a:rPr lang="en-US" altLang="zh-CN" sz="3200" b="1" dirty="0">
                <a:solidFill>
                  <a:schemeClr val="bg1"/>
                </a:solidFill>
                <a:latin typeface="+mn-lt"/>
                <a:ea typeface="黑体" pitchFamily="2" charset="-122"/>
              </a:rPr>
              <a:t>A </a:t>
            </a:r>
            <a:r>
              <a:rPr lang="zh-CN" altLang="en-US" sz="3200" b="1" dirty="0">
                <a:solidFill>
                  <a:schemeClr val="bg1"/>
                </a:solidFill>
                <a:latin typeface="+mn-lt"/>
                <a:ea typeface="黑体" pitchFamily="2" charset="-122"/>
              </a:rPr>
              <a:t>的某个进程和主机 </a:t>
            </a:r>
            <a:r>
              <a:rPr lang="en-US" altLang="zh-CN" sz="3200" b="1" dirty="0">
                <a:solidFill>
                  <a:schemeClr val="bg1"/>
                </a:solidFill>
                <a:latin typeface="+mn-lt"/>
                <a:ea typeface="黑体" pitchFamily="2" charset="-122"/>
              </a:rPr>
              <a:t>B </a:t>
            </a:r>
            <a:r>
              <a:rPr lang="zh-CN" altLang="en-US" sz="3200" b="1" dirty="0">
                <a:solidFill>
                  <a:schemeClr val="bg1"/>
                </a:solidFill>
                <a:latin typeface="+mn-lt"/>
                <a:ea typeface="黑体" pitchFamily="2" charset="-122"/>
              </a:rPr>
              <a:t>上的另一个进程进行通信”</a:t>
            </a:r>
            <a:r>
              <a:rPr lang="zh-CN" altLang="en-US" sz="3200" b="1" dirty="0" smtClean="0">
                <a:solidFill>
                  <a:schemeClr val="bg1"/>
                </a:solidFill>
                <a:latin typeface="+mn-lt"/>
                <a:ea typeface="黑体" pitchFamily="2" charset="-122"/>
              </a:rPr>
              <a:t>。</a:t>
            </a:r>
            <a:endParaRPr lang="en-US" altLang="zh-CN" sz="3200" b="1" dirty="0" smtClean="0">
              <a:solidFill>
                <a:schemeClr val="bg1"/>
              </a:solidFill>
              <a:latin typeface="+mn-lt"/>
              <a:ea typeface="黑体" pitchFamily="2" charset="-122"/>
            </a:endParaRPr>
          </a:p>
          <a:p>
            <a:r>
              <a:rPr lang="zh-CN" altLang="en-US" sz="3200" b="1" dirty="0" smtClean="0">
                <a:solidFill>
                  <a:schemeClr val="bg1"/>
                </a:solidFill>
                <a:latin typeface="+mn-lt"/>
                <a:ea typeface="黑体" pitchFamily="2" charset="-122"/>
              </a:rPr>
              <a:t>简称</a:t>
            </a:r>
            <a:r>
              <a:rPr lang="zh-CN" altLang="en-US" sz="3200" b="1" dirty="0">
                <a:solidFill>
                  <a:schemeClr val="bg1"/>
                </a:solidFill>
                <a:latin typeface="+mn-lt"/>
                <a:ea typeface="黑体" pitchFamily="2" charset="-122"/>
              </a:rPr>
              <a:t>为</a:t>
            </a:r>
            <a:r>
              <a:rPr lang="zh-CN" altLang="en-US" sz="3200" b="1" dirty="0" smtClean="0">
                <a:solidFill>
                  <a:schemeClr val="bg1"/>
                </a:solidFill>
                <a:latin typeface="+mn-lt"/>
                <a:ea typeface="黑体" pitchFamily="2" charset="-122"/>
              </a:rPr>
              <a:t>“计算机之间通信”。 </a:t>
            </a:r>
            <a:endParaRPr lang="zh-CN" altLang="en-US" sz="3200" b="1" dirty="0">
              <a:solidFill>
                <a:schemeClr val="bg1"/>
              </a:solidFill>
              <a:latin typeface="+mn-lt"/>
              <a:ea typeface="黑体" pitchFamily="2" charset="-122"/>
            </a:endParaRPr>
          </a:p>
        </p:txBody>
      </p:sp>
    </p:spTree>
    <p:extLst>
      <p:ext uri="{BB962C8B-B14F-4D97-AF65-F5344CB8AC3E}">
        <p14:creationId xmlns:p14="http://schemas.microsoft.com/office/powerpoint/2010/main" val="1714087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en-US" altLang="zh-CN" dirty="0"/>
              <a:t>21 </a:t>
            </a:r>
            <a:r>
              <a:rPr lang="zh-CN" altLang="en-US" dirty="0"/>
              <a:t>世纪的一些重要</a:t>
            </a:r>
            <a:r>
              <a:rPr lang="zh-CN" altLang="en-US" dirty="0" smtClean="0"/>
              <a:t>特征是</a:t>
            </a:r>
            <a:r>
              <a:rPr lang="zh-CN" altLang="en-US" dirty="0" smtClean="0">
                <a:solidFill>
                  <a:srgbClr val="0000CC"/>
                </a:solidFill>
              </a:rPr>
              <a:t>数字化</a:t>
            </a:r>
            <a:r>
              <a:rPr lang="zh-CN" altLang="en-US" dirty="0"/>
              <a:t>、</a:t>
            </a:r>
            <a:r>
              <a:rPr lang="zh-CN" altLang="en-US" dirty="0">
                <a:solidFill>
                  <a:srgbClr val="0000CC"/>
                </a:solidFill>
              </a:rPr>
              <a:t>网络化</a:t>
            </a:r>
            <a:r>
              <a:rPr lang="zh-CN" altLang="en-US" dirty="0"/>
              <a:t>和</a:t>
            </a:r>
            <a:r>
              <a:rPr lang="zh-CN" altLang="en-US" dirty="0">
                <a:solidFill>
                  <a:srgbClr val="0000CC"/>
                </a:solidFill>
              </a:rPr>
              <a:t>信息化</a:t>
            </a:r>
            <a:r>
              <a:rPr lang="zh-CN" altLang="en-US" dirty="0"/>
              <a:t>，它是一个以</a:t>
            </a:r>
            <a:r>
              <a:rPr lang="zh-CN" altLang="en-US" dirty="0">
                <a:solidFill>
                  <a:srgbClr val="FF0000"/>
                </a:solidFill>
              </a:rPr>
              <a:t>网络为核心</a:t>
            </a:r>
            <a:r>
              <a:rPr lang="zh-CN" altLang="en-US" dirty="0"/>
              <a:t>的信息</a:t>
            </a:r>
            <a:r>
              <a:rPr lang="zh-CN" altLang="en-US" dirty="0" smtClean="0"/>
              <a:t>时代。</a:t>
            </a:r>
            <a:endParaRPr lang="en-US" altLang="zh-CN" dirty="0" smtClean="0"/>
          </a:p>
          <a:p>
            <a:r>
              <a:rPr lang="zh-CN" altLang="zh-CN" dirty="0"/>
              <a:t>网络现在已经成为信息社会的命脉和发展知识经济的</a:t>
            </a:r>
            <a:r>
              <a:rPr lang="zh-CN" altLang="zh-CN" dirty="0">
                <a:solidFill>
                  <a:srgbClr val="FF0000"/>
                </a:solidFill>
              </a:rPr>
              <a:t>重要</a:t>
            </a:r>
            <a:r>
              <a:rPr lang="zh-CN" altLang="zh-CN" dirty="0" smtClean="0">
                <a:solidFill>
                  <a:srgbClr val="FF0000"/>
                </a:solidFill>
              </a:rPr>
              <a:t>基础</a:t>
            </a:r>
            <a:r>
              <a:rPr lang="zh-CN" altLang="en-US" dirty="0" smtClean="0"/>
              <a:t>。</a:t>
            </a:r>
            <a:endParaRPr lang="en-US" altLang="zh-CN" dirty="0" smtClean="0"/>
          </a:p>
          <a:p>
            <a:r>
              <a:rPr lang="zh-CN" altLang="en-US" dirty="0" smtClean="0"/>
              <a:t>大众熟悉的三大类网络有：</a:t>
            </a:r>
            <a:endParaRPr lang="en-US" altLang="zh-CN" dirty="0" smtClean="0"/>
          </a:p>
          <a:p>
            <a:pPr lvl="1"/>
            <a:r>
              <a:rPr lang="zh-CN" altLang="en-US" dirty="0" smtClean="0">
                <a:solidFill>
                  <a:srgbClr val="0000CC"/>
                </a:solidFill>
              </a:rPr>
              <a:t>电信网络：</a:t>
            </a:r>
            <a:r>
              <a:rPr lang="zh-CN" altLang="zh-CN" dirty="0"/>
              <a:t>提供电话、电报及传真等</a:t>
            </a:r>
            <a:r>
              <a:rPr lang="zh-CN" altLang="zh-CN" dirty="0" smtClean="0"/>
              <a:t>服务</a:t>
            </a:r>
            <a:r>
              <a:rPr lang="zh-CN" altLang="en-US" dirty="0" smtClean="0"/>
              <a:t>；</a:t>
            </a:r>
            <a:endParaRPr lang="en-US" altLang="zh-CN" dirty="0" smtClean="0"/>
          </a:p>
          <a:p>
            <a:pPr lvl="1"/>
            <a:r>
              <a:rPr lang="zh-CN" altLang="en-US" dirty="0" smtClean="0">
                <a:solidFill>
                  <a:srgbClr val="0000CC"/>
                </a:solidFill>
              </a:rPr>
              <a:t>有线电视网络：</a:t>
            </a:r>
            <a:r>
              <a:rPr lang="zh-CN" altLang="zh-CN" dirty="0"/>
              <a:t>向用户传送各种</a:t>
            </a:r>
            <a:r>
              <a:rPr lang="zh-CN" altLang="zh-CN" dirty="0" smtClean="0"/>
              <a:t>电视节目</a:t>
            </a:r>
            <a:r>
              <a:rPr lang="zh-CN" altLang="en-US" dirty="0" smtClean="0"/>
              <a:t>；</a:t>
            </a:r>
            <a:endParaRPr lang="en-US" altLang="zh-CN" dirty="0" smtClean="0"/>
          </a:p>
          <a:p>
            <a:pPr lvl="1"/>
            <a:r>
              <a:rPr lang="zh-CN" altLang="en-US" dirty="0" smtClean="0">
                <a:solidFill>
                  <a:srgbClr val="0000CC"/>
                </a:solidFill>
              </a:rPr>
              <a:t>计算机网络：</a:t>
            </a:r>
            <a:r>
              <a:rPr lang="zh-CN" altLang="zh-CN" dirty="0"/>
              <a:t>使</a:t>
            </a:r>
            <a:r>
              <a:rPr lang="zh-CN" altLang="zh-CN" dirty="0" smtClean="0"/>
              <a:t>用户</a:t>
            </a:r>
            <a:r>
              <a:rPr lang="zh-CN" altLang="en-US" dirty="0" smtClean="0"/>
              <a:t>能</a:t>
            </a:r>
            <a:r>
              <a:rPr lang="zh-CN" altLang="zh-CN" dirty="0" smtClean="0"/>
              <a:t>在</a:t>
            </a:r>
            <a:r>
              <a:rPr lang="zh-CN" altLang="zh-CN" dirty="0"/>
              <a:t>计算机之间传送数据</a:t>
            </a:r>
            <a:r>
              <a:rPr lang="zh-CN" altLang="zh-CN" dirty="0" smtClean="0"/>
              <a:t>文件</a:t>
            </a:r>
            <a:r>
              <a:rPr lang="zh-CN" altLang="en-US" dirty="0" smtClean="0"/>
              <a:t>；</a:t>
            </a:r>
            <a:endParaRPr lang="zh-CN" altLang="en-US" dirty="0"/>
          </a:p>
          <a:p>
            <a:endParaRPr lang="zh-CN" altLang="en-US" dirty="0"/>
          </a:p>
        </p:txBody>
      </p:sp>
      <p:sp>
        <p:nvSpPr>
          <p:cNvPr id="4" name="矩形 3"/>
          <p:cNvSpPr/>
          <p:nvPr/>
        </p:nvSpPr>
        <p:spPr>
          <a:xfrm>
            <a:off x="632520" y="5773789"/>
            <a:ext cx="9001000" cy="535531"/>
          </a:xfrm>
          <a:prstGeom prst="rect">
            <a:avLst/>
          </a:prstGeom>
          <a:solidFill>
            <a:srgbClr val="FFC000"/>
          </a:solidFill>
        </p:spPr>
        <p:txBody>
          <a:bodyPr wrap="square">
            <a:spAutoFit/>
          </a:bodyPr>
          <a:lstStyle/>
          <a:p>
            <a:pPr algn="ctr">
              <a:lnSpc>
                <a:spcPct val="90000"/>
              </a:lnSpc>
            </a:pPr>
            <a:r>
              <a:rPr lang="zh-CN" altLang="en-US" sz="3200" b="1" dirty="0">
                <a:latin typeface="+mn-lt"/>
                <a:ea typeface="黑体" pitchFamily="2" charset="-122"/>
              </a:rPr>
              <a:t>发展最快的并起到核心作用的是计算机网络。</a:t>
            </a:r>
            <a:endParaRPr lang="en-US" altLang="zh-CN" sz="3200" b="1" dirty="0">
              <a:latin typeface="+mn-lt"/>
              <a:ea typeface="黑体" pitchFamily="2" charset="-122"/>
            </a:endParaRPr>
          </a:p>
        </p:txBody>
      </p:sp>
    </p:spTree>
    <p:extLst>
      <p:ext uri="{BB962C8B-B14F-4D97-AF65-F5344CB8AC3E}">
        <p14:creationId xmlns:p14="http://schemas.microsoft.com/office/powerpoint/2010/main" val="38264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ctr"/>
            <a:r>
              <a:rPr lang="zh-CN" altLang="en-US" dirty="0" smtClean="0"/>
              <a:t>端系统之间的两种</a:t>
            </a:r>
            <a:r>
              <a:rPr lang="zh-CN" altLang="en-US" dirty="0"/>
              <a:t>通信方式</a:t>
            </a:r>
          </a:p>
        </p:txBody>
      </p:sp>
      <p:sp>
        <p:nvSpPr>
          <p:cNvPr id="332803" name="Rectangle 3"/>
          <p:cNvSpPr>
            <a:spLocks noGrp="1" noChangeArrowheads="1"/>
          </p:cNvSpPr>
          <p:nvPr>
            <p:ph idx="1"/>
          </p:nvPr>
        </p:nvSpPr>
        <p:spPr/>
        <p:txBody>
          <a:bodyPr/>
          <a:lstStyle/>
          <a:p>
            <a:pPr>
              <a:buNone/>
            </a:pPr>
            <a:r>
              <a:rPr lang="en-US" altLang="zh-CN" dirty="0" smtClean="0"/>
              <a:t>	</a:t>
            </a:r>
            <a:r>
              <a:rPr lang="zh-CN" altLang="zh-CN" dirty="0"/>
              <a:t>端系统之间的通信</a:t>
            </a:r>
            <a:r>
              <a:rPr lang="zh-CN" altLang="zh-CN" dirty="0" smtClean="0"/>
              <a:t>方式</a:t>
            </a:r>
            <a:r>
              <a:rPr lang="zh-CN" altLang="en-US" dirty="0" smtClean="0"/>
              <a:t>通常</a:t>
            </a:r>
            <a:r>
              <a:rPr lang="zh-CN" altLang="en-US" dirty="0"/>
              <a:t>可划分为两大类：</a:t>
            </a:r>
          </a:p>
          <a:p>
            <a:r>
              <a:rPr lang="zh-CN" altLang="en-US" dirty="0">
                <a:solidFill>
                  <a:srgbClr val="FF0000"/>
                </a:solidFill>
              </a:rPr>
              <a:t>客户</a:t>
            </a:r>
            <a:r>
              <a:rPr lang="zh-CN" altLang="en-US" dirty="0">
                <a:solidFill>
                  <a:srgbClr val="FF0000"/>
                </a:solidFill>
                <a:sym typeface="Symbol" pitchFamily="18" charset="2"/>
              </a:rPr>
              <a:t></a:t>
            </a:r>
            <a:r>
              <a:rPr lang="zh-CN" altLang="en-US" dirty="0">
                <a:solidFill>
                  <a:srgbClr val="FF0000"/>
                </a:solidFill>
              </a:rPr>
              <a:t>服务器方式</a:t>
            </a:r>
            <a:r>
              <a:rPr lang="zh-CN" altLang="en-US" dirty="0"/>
              <a:t>（</a:t>
            </a:r>
            <a:r>
              <a:rPr lang="en-US" altLang="zh-CN" dirty="0"/>
              <a:t>C/S </a:t>
            </a:r>
            <a:r>
              <a:rPr lang="zh-CN" altLang="en-US" dirty="0"/>
              <a:t>方式）</a:t>
            </a:r>
          </a:p>
          <a:p>
            <a:pPr>
              <a:buNone/>
            </a:pPr>
            <a:r>
              <a:rPr lang="en-US" altLang="zh-CN" dirty="0" smtClean="0"/>
              <a:t>	</a:t>
            </a:r>
            <a:r>
              <a:rPr lang="zh-CN" altLang="en-US" dirty="0" smtClean="0"/>
              <a:t>即 </a:t>
            </a:r>
            <a:r>
              <a:rPr lang="en-US" altLang="zh-CN" dirty="0" smtClean="0"/>
              <a:t>Client/Server </a:t>
            </a:r>
            <a:r>
              <a:rPr lang="zh-CN" altLang="en-US" dirty="0" smtClean="0"/>
              <a:t>方式</a:t>
            </a:r>
            <a:r>
              <a:rPr lang="zh-CN" altLang="en-US" dirty="0"/>
              <a:t>，简称</a:t>
            </a:r>
            <a:r>
              <a:rPr lang="zh-CN" altLang="en-US" dirty="0" smtClean="0"/>
              <a:t>为 </a:t>
            </a:r>
            <a:r>
              <a:rPr lang="en-US" altLang="zh-CN" dirty="0" smtClean="0"/>
              <a:t>C/S </a:t>
            </a:r>
            <a:r>
              <a:rPr lang="zh-CN" altLang="en-US" dirty="0" smtClean="0"/>
              <a:t>方式。 </a:t>
            </a:r>
            <a:endParaRPr lang="zh-CN" altLang="en-US" dirty="0"/>
          </a:p>
          <a:p>
            <a:r>
              <a:rPr lang="zh-CN" altLang="en-US" dirty="0">
                <a:solidFill>
                  <a:srgbClr val="FF0000"/>
                </a:solidFill>
              </a:rPr>
              <a:t>对等方式</a:t>
            </a:r>
            <a:r>
              <a:rPr lang="zh-CN" altLang="en-US" dirty="0"/>
              <a:t>（</a:t>
            </a:r>
            <a:r>
              <a:rPr lang="en-US" altLang="zh-CN" dirty="0"/>
              <a:t>P2P </a:t>
            </a:r>
            <a:r>
              <a:rPr lang="zh-CN" altLang="en-US" dirty="0"/>
              <a:t>方式）</a:t>
            </a:r>
          </a:p>
          <a:p>
            <a:pPr>
              <a:buNone/>
            </a:pPr>
            <a:r>
              <a:rPr lang="zh-CN" altLang="en-US" dirty="0"/>
              <a:t>   即 </a:t>
            </a:r>
            <a:r>
              <a:rPr lang="en-US" altLang="zh-CN" dirty="0" smtClean="0"/>
              <a:t>Peer</a:t>
            </a:r>
            <a:r>
              <a:rPr lang="zh-CN" altLang="en-US" dirty="0" smtClean="0">
                <a:sym typeface="Symbol" pitchFamily="18" charset="2"/>
              </a:rPr>
              <a:t></a:t>
            </a:r>
            <a:r>
              <a:rPr lang="en-US" altLang="zh-CN" dirty="0" smtClean="0"/>
              <a:t>to</a:t>
            </a:r>
            <a:r>
              <a:rPr lang="zh-CN" altLang="en-US" dirty="0" smtClean="0">
                <a:sym typeface="Symbol" pitchFamily="18" charset="2"/>
              </a:rPr>
              <a:t></a:t>
            </a:r>
            <a:r>
              <a:rPr lang="en-US" altLang="zh-CN" dirty="0" smtClean="0"/>
              <a:t>Peer </a:t>
            </a:r>
            <a:r>
              <a:rPr lang="zh-CN" altLang="en-US" dirty="0" smtClean="0"/>
              <a:t>方式 </a:t>
            </a:r>
            <a:r>
              <a:rPr lang="zh-CN" altLang="en-US" dirty="0"/>
              <a:t>，简称</a:t>
            </a:r>
            <a:r>
              <a:rPr lang="zh-CN" altLang="en-US" dirty="0" smtClean="0"/>
              <a:t>为 </a:t>
            </a:r>
            <a:r>
              <a:rPr lang="en-US" altLang="zh-CN" dirty="0" smtClean="0"/>
              <a:t>P2P </a:t>
            </a:r>
            <a:r>
              <a:rPr lang="zh-CN" altLang="en-US" dirty="0" smtClean="0"/>
              <a:t>方式。</a:t>
            </a:r>
            <a:endParaRPr lang="zh-CN" altLang="en-US" dirty="0"/>
          </a:p>
        </p:txBody>
      </p:sp>
    </p:spTree>
    <p:extLst>
      <p:ext uri="{BB962C8B-B14F-4D97-AF65-F5344CB8AC3E}">
        <p14:creationId xmlns:p14="http://schemas.microsoft.com/office/powerpoint/2010/main" val="2083081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marL="838200" indent="-838200"/>
            <a:r>
              <a:rPr lang="en-US" altLang="zh-CN" dirty="0"/>
              <a:t>1.  </a:t>
            </a:r>
            <a:r>
              <a:rPr lang="zh-CN" altLang="en-US" dirty="0"/>
              <a:t>客户</a:t>
            </a:r>
            <a:r>
              <a:rPr lang="zh-CN" altLang="en-US" dirty="0" smtClean="0"/>
              <a:t>服</a:t>
            </a:r>
            <a:r>
              <a:rPr lang="zh-CN" altLang="en-US" dirty="0">
                <a:sym typeface="Symbol" pitchFamily="18" charset="2"/>
              </a:rPr>
              <a:t></a:t>
            </a:r>
            <a:r>
              <a:rPr lang="zh-CN" altLang="en-US" dirty="0" smtClean="0"/>
              <a:t>务</a:t>
            </a:r>
            <a:r>
              <a:rPr lang="zh-CN" altLang="en-US" dirty="0"/>
              <a:t>器方式</a:t>
            </a:r>
          </a:p>
        </p:txBody>
      </p:sp>
      <p:sp>
        <p:nvSpPr>
          <p:cNvPr id="343043" name="Rectangle 3"/>
          <p:cNvSpPr>
            <a:spLocks noGrp="1" noChangeArrowheads="1"/>
          </p:cNvSpPr>
          <p:nvPr>
            <p:ph idx="1"/>
          </p:nvPr>
        </p:nvSpPr>
        <p:spPr/>
        <p:txBody>
          <a:bodyPr/>
          <a:lstStyle/>
          <a:p>
            <a:r>
              <a:rPr lang="zh-CN" altLang="en-US" dirty="0" smtClean="0">
                <a:solidFill>
                  <a:srgbClr val="FF0000"/>
                </a:solidFill>
              </a:rPr>
              <a:t>客户 </a:t>
            </a:r>
            <a:r>
              <a:rPr lang="en-US" altLang="zh-CN" dirty="0" smtClean="0"/>
              <a:t>(</a:t>
            </a:r>
            <a:r>
              <a:rPr lang="en-US" altLang="zh-CN" dirty="0"/>
              <a:t>client</a:t>
            </a:r>
            <a:r>
              <a:rPr lang="en-US" altLang="zh-CN" dirty="0" smtClean="0"/>
              <a:t>) </a:t>
            </a:r>
            <a:r>
              <a:rPr lang="zh-CN" altLang="en-US" dirty="0" smtClean="0"/>
              <a:t>和</a:t>
            </a:r>
            <a:r>
              <a:rPr lang="zh-CN" altLang="en-US" dirty="0" smtClean="0">
                <a:solidFill>
                  <a:srgbClr val="FF0000"/>
                </a:solidFill>
              </a:rPr>
              <a:t>服务器 </a:t>
            </a:r>
            <a:r>
              <a:rPr lang="en-US" altLang="zh-CN" dirty="0" smtClean="0"/>
              <a:t>(</a:t>
            </a:r>
            <a:r>
              <a:rPr lang="en-US" altLang="zh-CN" dirty="0"/>
              <a:t>server</a:t>
            </a:r>
            <a:r>
              <a:rPr lang="en-US" altLang="zh-CN" dirty="0" smtClean="0"/>
              <a:t>) </a:t>
            </a:r>
            <a:r>
              <a:rPr lang="zh-CN" altLang="en-US" dirty="0" smtClean="0"/>
              <a:t>都是</a:t>
            </a:r>
            <a:r>
              <a:rPr lang="zh-CN" altLang="en-US" dirty="0"/>
              <a:t>指通信中所涉及的两个应用进程。</a:t>
            </a:r>
          </a:p>
          <a:p>
            <a:r>
              <a:rPr lang="zh-CN" altLang="en-US" dirty="0" smtClean="0"/>
              <a:t>客户</a:t>
            </a:r>
            <a:r>
              <a:rPr lang="zh-CN" altLang="en-US" dirty="0">
                <a:sym typeface="Symbol" pitchFamily="18" charset="2"/>
              </a:rPr>
              <a:t></a:t>
            </a:r>
            <a:r>
              <a:rPr lang="zh-CN" altLang="en-US" dirty="0" smtClean="0"/>
              <a:t>服务器</a:t>
            </a:r>
            <a:r>
              <a:rPr lang="zh-CN" altLang="en-US" dirty="0"/>
              <a:t>方式所描述的是进程之间服务和被服务的关系。</a:t>
            </a:r>
          </a:p>
          <a:p>
            <a:r>
              <a:rPr lang="zh-CN" altLang="en-US" dirty="0"/>
              <a:t>客户是</a:t>
            </a:r>
            <a:r>
              <a:rPr lang="zh-CN" altLang="en-US" dirty="0">
                <a:solidFill>
                  <a:srgbClr val="0000CC"/>
                </a:solidFill>
              </a:rPr>
              <a:t>服务的请求方</a:t>
            </a:r>
            <a:r>
              <a:rPr lang="zh-CN" altLang="en-US" dirty="0"/>
              <a:t>，服务器是</a:t>
            </a:r>
            <a:r>
              <a:rPr lang="zh-CN" altLang="en-US" dirty="0">
                <a:solidFill>
                  <a:srgbClr val="0000CC"/>
                </a:solidFill>
              </a:rPr>
              <a:t>服务的提供方</a:t>
            </a:r>
            <a:r>
              <a:rPr lang="zh-CN" altLang="en-US" dirty="0" smtClean="0"/>
              <a:t>。</a:t>
            </a:r>
            <a:endParaRPr lang="en-US" altLang="zh-CN" dirty="0" smtClean="0"/>
          </a:p>
        </p:txBody>
      </p:sp>
      <p:sp>
        <p:nvSpPr>
          <p:cNvPr id="2" name="矩形 1"/>
          <p:cNvSpPr/>
          <p:nvPr/>
        </p:nvSpPr>
        <p:spPr>
          <a:xfrm>
            <a:off x="632520" y="4293096"/>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服务请求方和服务提供方都要使用网络核心部分所提供的服务。</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20941110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983581" y="1057773"/>
            <a:ext cx="7599759" cy="5035524"/>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4069" name="Line 5"/>
          <p:cNvSpPr>
            <a:spLocks noChangeShapeType="1"/>
          </p:cNvSpPr>
          <p:nvPr/>
        </p:nvSpPr>
        <p:spPr bwMode="auto">
          <a:xfrm flipV="1">
            <a:off x="2603625" y="4281985"/>
            <a:ext cx="853017" cy="466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0" name="Line 6"/>
          <p:cNvSpPr>
            <a:spLocks noChangeShapeType="1"/>
          </p:cNvSpPr>
          <p:nvPr/>
        </p:nvSpPr>
        <p:spPr bwMode="auto">
          <a:xfrm flipH="1" flipV="1">
            <a:off x="2197754" y="3224709"/>
            <a:ext cx="921808" cy="220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1" name="Line 7"/>
          <p:cNvSpPr>
            <a:spLocks noChangeShapeType="1"/>
          </p:cNvSpPr>
          <p:nvPr/>
        </p:nvSpPr>
        <p:spPr bwMode="auto">
          <a:xfrm flipH="1">
            <a:off x="6461117" y="3777159"/>
            <a:ext cx="1095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2" name="Line 8"/>
          <p:cNvSpPr>
            <a:spLocks noChangeShapeType="1"/>
          </p:cNvSpPr>
          <p:nvPr/>
        </p:nvSpPr>
        <p:spPr bwMode="auto">
          <a:xfrm flipH="1">
            <a:off x="5652816" y="2122985"/>
            <a:ext cx="808302" cy="1101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3" name="Line 9"/>
          <p:cNvSpPr>
            <a:spLocks noChangeShapeType="1"/>
          </p:cNvSpPr>
          <p:nvPr/>
        </p:nvSpPr>
        <p:spPr bwMode="auto">
          <a:xfrm flipH="1" flipV="1">
            <a:off x="5539310" y="4659809"/>
            <a:ext cx="608806" cy="7000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4" name="Line 10"/>
          <p:cNvSpPr>
            <a:spLocks noChangeShapeType="1"/>
          </p:cNvSpPr>
          <p:nvPr/>
        </p:nvSpPr>
        <p:spPr bwMode="auto">
          <a:xfrm>
            <a:off x="3463521" y="2232521"/>
            <a:ext cx="515938" cy="804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4075" name="Line 11"/>
          <p:cNvSpPr>
            <a:spLocks noChangeShapeType="1"/>
          </p:cNvSpPr>
          <p:nvPr/>
        </p:nvSpPr>
        <p:spPr bwMode="auto">
          <a:xfrm flipV="1">
            <a:off x="3809199" y="4550272"/>
            <a:ext cx="230452" cy="809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4076"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8495"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7"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9563" y="16800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8"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3268"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3522" y="5212259"/>
            <a:ext cx="698235"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80" name="Text Box 16"/>
          <p:cNvSpPr txBox="1">
            <a:spLocks noChangeArrowheads="1"/>
          </p:cNvSpPr>
          <p:nvPr/>
        </p:nvSpPr>
        <p:spPr bwMode="auto">
          <a:xfrm>
            <a:off x="560512" y="903785"/>
            <a:ext cx="9028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运行</a:t>
            </a:r>
          </a:p>
          <a:p>
            <a:r>
              <a:rPr kumimoji="1" lang="zh-CN" altLang="en-US" sz="2800" b="1" dirty="0">
                <a:latin typeface="+mn-lt"/>
                <a:ea typeface="黑体" pitchFamily="2" charset="-122"/>
              </a:rPr>
              <a:t>客户</a:t>
            </a:r>
          </a:p>
          <a:p>
            <a:r>
              <a:rPr kumimoji="1" lang="zh-CN" altLang="en-US" sz="2800" b="1" dirty="0">
                <a:latin typeface="+mn-lt"/>
                <a:ea typeface="黑体" pitchFamily="2" charset="-122"/>
              </a:rPr>
              <a:t>程序</a:t>
            </a:r>
          </a:p>
        </p:txBody>
      </p:sp>
      <p:pic>
        <p:nvPicPr>
          <p:cNvPr id="344081"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905" y="256272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082" name="Group 18"/>
          <p:cNvGrpSpPr>
            <a:grpSpLocks/>
          </p:cNvGrpSpPr>
          <p:nvPr/>
        </p:nvGrpSpPr>
        <p:grpSpPr bwMode="auto">
          <a:xfrm>
            <a:off x="2658659" y="2232522"/>
            <a:ext cx="4385469" cy="3046413"/>
            <a:chOff x="1680" y="240"/>
            <a:chExt cx="2529" cy="1270"/>
          </a:xfrm>
          <a:solidFill>
            <a:schemeClr val="bg1">
              <a:lumMod val="65000"/>
            </a:schemeClr>
          </a:solidFill>
        </p:grpSpPr>
        <p:sp>
          <p:nvSpPr>
            <p:cNvPr id="344083" name="Oval 19"/>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4" name="Oval 20"/>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5" name="Oval 21"/>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6" name="Oval 22"/>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7" name="Oval 23"/>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8" name="Oval 24"/>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89" name="Oval 25"/>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0" name="Oval 26"/>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4091" name="Oval 27"/>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4092" name="Text Box 28"/>
          <p:cNvSpPr txBox="1">
            <a:spLocks noChangeArrowheads="1"/>
          </p:cNvSpPr>
          <p:nvPr/>
        </p:nvSpPr>
        <p:spPr bwMode="auto">
          <a:xfrm>
            <a:off x="4039651" y="11911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4093" name="Text Box 29"/>
          <p:cNvSpPr txBox="1">
            <a:spLocks noChangeArrowheads="1"/>
          </p:cNvSpPr>
          <p:nvPr/>
        </p:nvSpPr>
        <p:spPr bwMode="auto">
          <a:xfrm>
            <a:off x="4154878" y="4127997"/>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mn-lt"/>
                <a:ea typeface="黑体" pitchFamily="2" charset="-122"/>
              </a:rPr>
              <a:t>网络核心</a:t>
            </a:r>
          </a:p>
        </p:txBody>
      </p:sp>
      <p:graphicFrame>
        <p:nvGraphicFramePr>
          <p:cNvPr id="344094" name="Object 30">
            <a:hlinkClick r:id="" action="ppaction://ole?verb=0"/>
          </p:cNvPr>
          <p:cNvGraphicFramePr>
            <a:graphicFrameLocks/>
          </p:cNvGraphicFramePr>
          <p:nvPr>
            <p:extLst>
              <p:ext uri="{D42A27DB-BD31-4B8C-83A1-F6EECF244321}">
                <p14:modId xmlns:p14="http://schemas.microsoft.com/office/powerpoint/2010/main" val="792501297"/>
              </p:ext>
            </p:extLst>
          </p:nvPr>
        </p:nvGraphicFramePr>
        <p:xfrm>
          <a:off x="7379486" y="3226296"/>
          <a:ext cx="811742" cy="1049338"/>
        </p:xfrm>
        <a:graphic>
          <a:graphicData uri="http://schemas.openxmlformats.org/presentationml/2006/ole">
            <mc:AlternateContent xmlns:mc="http://schemas.openxmlformats.org/markup-compatibility/2006">
              <mc:Choice xmlns:v="urn:schemas-microsoft-com:vml" Requires="v">
                <p:oleObj spid="_x0000_s10246"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486" y="3226296"/>
                        <a:ext cx="811742"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5" name="Text Box 31"/>
          <p:cNvSpPr txBox="1">
            <a:spLocks noChangeArrowheads="1"/>
          </p:cNvSpPr>
          <p:nvPr/>
        </p:nvSpPr>
        <p:spPr bwMode="auto">
          <a:xfrm>
            <a:off x="7866749" y="980728"/>
            <a:ext cx="12618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latin typeface="+mn-lt"/>
                <a:ea typeface="黑体" pitchFamily="2" charset="-122"/>
              </a:rPr>
              <a:t>运行</a:t>
            </a:r>
          </a:p>
          <a:p>
            <a:pPr algn="ctr"/>
            <a:r>
              <a:rPr kumimoji="1" lang="zh-CN" altLang="en-US" sz="2800" b="1" dirty="0">
                <a:latin typeface="+mn-lt"/>
                <a:ea typeface="黑体" pitchFamily="2" charset="-122"/>
              </a:rPr>
              <a:t>服务器</a:t>
            </a:r>
          </a:p>
          <a:p>
            <a:pPr algn="ctr"/>
            <a:r>
              <a:rPr kumimoji="1" lang="zh-CN" altLang="en-US" sz="2800" b="1" dirty="0">
                <a:latin typeface="+mn-lt"/>
                <a:ea typeface="黑体" pitchFamily="2" charset="-122"/>
              </a:rPr>
              <a:t>程序</a:t>
            </a:r>
          </a:p>
        </p:txBody>
      </p:sp>
      <p:sp>
        <p:nvSpPr>
          <p:cNvPr id="344097" name="Line 33"/>
          <p:cNvSpPr>
            <a:spLocks noChangeShapeType="1"/>
          </p:cNvSpPr>
          <p:nvPr/>
        </p:nvSpPr>
        <p:spPr bwMode="auto">
          <a:xfrm>
            <a:off x="1217473" y="2276972"/>
            <a:ext cx="624284"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8" name="Line 34"/>
          <p:cNvSpPr>
            <a:spLocks noChangeShapeType="1"/>
          </p:cNvSpPr>
          <p:nvPr/>
        </p:nvSpPr>
        <p:spPr bwMode="auto">
          <a:xfrm flipH="1">
            <a:off x="7937342" y="2371894"/>
            <a:ext cx="473575" cy="110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099" name="Text Box 35"/>
          <p:cNvSpPr txBox="1">
            <a:spLocks noChangeArrowheads="1"/>
          </p:cNvSpPr>
          <p:nvPr/>
        </p:nvSpPr>
        <p:spPr bwMode="auto">
          <a:xfrm>
            <a:off x="1852076" y="21102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A</a:t>
            </a:r>
          </a:p>
        </p:txBody>
      </p:sp>
      <p:sp>
        <p:nvSpPr>
          <p:cNvPr id="344100" name="Text Box 36"/>
          <p:cNvSpPr txBox="1">
            <a:spLocks noChangeArrowheads="1"/>
          </p:cNvSpPr>
          <p:nvPr/>
        </p:nvSpPr>
        <p:spPr bwMode="auto">
          <a:xfrm>
            <a:off x="7492992" y="2770684"/>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B</a:t>
            </a:r>
          </a:p>
        </p:txBody>
      </p:sp>
      <p:pic>
        <p:nvPicPr>
          <p:cNvPr id="344101"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0809" y="4550272"/>
            <a:ext cx="698235"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4108" name="Group 44"/>
          <p:cNvGrpSpPr>
            <a:grpSpLocks/>
          </p:cNvGrpSpPr>
          <p:nvPr/>
        </p:nvGrpSpPr>
        <p:grpSpPr bwMode="auto">
          <a:xfrm>
            <a:off x="2311260" y="2481759"/>
            <a:ext cx="5068226" cy="854075"/>
            <a:chOff x="1157" y="1197"/>
            <a:chExt cx="2947" cy="538"/>
          </a:xfrm>
        </p:grpSpPr>
        <p:sp>
          <p:nvSpPr>
            <p:cNvPr id="344096" name="Freeform 32"/>
            <p:cNvSpPr>
              <a:spLocks/>
            </p:cNvSpPr>
            <p:nvPr/>
          </p:nvSpPr>
          <p:spPr bwMode="auto">
            <a:xfrm>
              <a:off x="1157" y="1319"/>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3" name="Text Box 39"/>
            <p:cNvSpPr txBox="1">
              <a:spLocks noChangeArrowheads="1"/>
            </p:cNvSpPr>
            <p:nvPr/>
          </p:nvSpPr>
          <p:spPr bwMode="auto">
            <a:xfrm rot="455053">
              <a:off x="2141" y="1197"/>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① </a:t>
              </a:r>
              <a:r>
                <a:rPr kumimoji="1" lang="zh-CN" altLang="en-US" sz="2800" b="1">
                  <a:latin typeface="+mn-lt"/>
                  <a:ea typeface="黑体" pitchFamily="2" charset="-122"/>
                </a:rPr>
                <a:t>请求服务</a:t>
              </a:r>
            </a:p>
          </p:txBody>
        </p:sp>
      </p:grpSp>
      <p:grpSp>
        <p:nvGrpSpPr>
          <p:cNvPr id="344109" name="Group 45"/>
          <p:cNvGrpSpPr>
            <a:grpSpLocks/>
          </p:cNvGrpSpPr>
          <p:nvPr/>
        </p:nvGrpSpPr>
        <p:grpSpPr bwMode="auto">
          <a:xfrm>
            <a:off x="2197754" y="2894510"/>
            <a:ext cx="5068226" cy="831850"/>
            <a:chOff x="1091" y="1457"/>
            <a:chExt cx="2947" cy="524"/>
          </a:xfrm>
        </p:grpSpPr>
        <p:sp>
          <p:nvSpPr>
            <p:cNvPr id="344102" name="Freeform 38"/>
            <p:cNvSpPr>
              <a:spLocks/>
            </p:cNvSpPr>
            <p:nvPr/>
          </p:nvSpPr>
          <p:spPr bwMode="auto">
            <a:xfrm rot="-10800000">
              <a:off x="1091" y="1457"/>
              <a:ext cx="2947" cy="416"/>
            </a:xfrm>
            <a:custGeom>
              <a:avLst/>
              <a:gdLst>
                <a:gd name="T0" fmla="*/ 0 w 2112"/>
                <a:gd name="T1" fmla="*/ 0 h 192"/>
                <a:gd name="T2" fmla="*/ 2112 w 2112"/>
                <a:gd name="T3" fmla="*/ 192 h 192"/>
              </a:gdLst>
              <a:ahLst/>
              <a:cxnLst>
                <a:cxn ang="0">
                  <a:pos x="T0" y="T1"/>
                </a:cxn>
                <a:cxn ang="0">
                  <a:pos x="T2" y="T3"/>
                </a:cxn>
              </a:cxnLst>
              <a:rect l="0" t="0" r="r" b="b"/>
              <a:pathLst>
                <a:path w="2112" h="192">
                  <a:moveTo>
                    <a:pt x="0" y="0"/>
                  </a:moveTo>
                  <a:lnTo>
                    <a:pt x="2112" y="192"/>
                  </a:lnTo>
                </a:path>
              </a:pathLst>
            </a:custGeom>
            <a:noFill/>
            <a:ln w="57150" cap="flat" cmpd="sng">
              <a:solidFill>
                <a:srgbClr val="000099">
                  <a:alpha val="80000"/>
                </a:srgbClr>
              </a:solidFill>
              <a:prstDash val="sysDot"/>
              <a:round/>
              <a:headEnd type="none" w="med" len="lg"/>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4104" name="Text Box 40"/>
            <p:cNvSpPr txBox="1">
              <a:spLocks noChangeArrowheads="1"/>
            </p:cNvSpPr>
            <p:nvPr/>
          </p:nvSpPr>
          <p:spPr bwMode="auto">
            <a:xfrm rot="499003">
              <a:off x="2021" y="1651"/>
              <a:ext cx="12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② </a:t>
              </a:r>
              <a:r>
                <a:rPr kumimoji="1" lang="zh-CN" altLang="en-US" sz="2800" b="1" dirty="0">
                  <a:latin typeface="+mn-lt"/>
                  <a:ea typeface="黑体" pitchFamily="2" charset="-122"/>
                </a:rPr>
                <a:t>得到服务</a:t>
              </a:r>
            </a:p>
          </p:txBody>
        </p:sp>
      </p:grpSp>
      <p:sp>
        <p:nvSpPr>
          <p:cNvPr id="344105" name="Text Box 41"/>
          <p:cNvSpPr txBox="1">
            <a:spLocks noChangeArrowheads="1"/>
          </p:cNvSpPr>
          <p:nvPr/>
        </p:nvSpPr>
        <p:spPr bwMode="auto">
          <a:xfrm>
            <a:off x="1506398" y="32151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客户</a:t>
            </a:r>
          </a:p>
        </p:txBody>
      </p:sp>
      <p:sp>
        <p:nvSpPr>
          <p:cNvPr id="344106" name="Text Box 42"/>
          <p:cNvSpPr txBox="1">
            <a:spLocks noChangeArrowheads="1"/>
          </p:cNvSpPr>
          <p:nvPr/>
        </p:nvSpPr>
        <p:spPr bwMode="auto">
          <a:xfrm>
            <a:off x="7149034" y="4212134"/>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服务器</a:t>
            </a:r>
          </a:p>
        </p:txBody>
      </p:sp>
      <p:sp>
        <p:nvSpPr>
          <p:cNvPr id="344110" name="Text Box 46"/>
          <p:cNvSpPr txBox="1">
            <a:spLocks noChangeArrowheads="1"/>
          </p:cNvSpPr>
          <p:nvPr/>
        </p:nvSpPr>
        <p:spPr bwMode="auto">
          <a:xfrm>
            <a:off x="560512" y="6135687"/>
            <a:ext cx="9215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solidFill>
                  <a:srgbClr val="000099"/>
                </a:solidFill>
                <a:latin typeface="+mn-lt"/>
                <a:ea typeface="黑体" pitchFamily="2" charset="-122"/>
              </a:rPr>
              <a:t>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向服务器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发出请求服务</a:t>
            </a:r>
            <a:r>
              <a:rPr lang="zh-CN" altLang="en-US" sz="2400" b="1" dirty="0" smtClean="0">
                <a:solidFill>
                  <a:srgbClr val="000099"/>
                </a:solidFill>
                <a:latin typeface="+mn-lt"/>
                <a:ea typeface="黑体" pitchFamily="2" charset="-122"/>
              </a:rPr>
              <a:t>，服务器 </a:t>
            </a:r>
            <a:r>
              <a:rPr lang="en-US" altLang="zh-CN" sz="2400" b="1" dirty="0">
                <a:solidFill>
                  <a:srgbClr val="000099"/>
                </a:solidFill>
                <a:latin typeface="+mn-lt"/>
                <a:ea typeface="黑体" pitchFamily="2" charset="-122"/>
              </a:rPr>
              <a:t>B </a:t>
            </a:r>
            <a:r>
              <a:rPr lang="zh-CN" altLang="en-US" sz="2400" b="1" dirty="0">
                <a:solidFill>
                  <a:srgbClr val="000099"/>
                </a:solidFill>
                <a:latin typeface="+mn-lt"/>
                <a:ea typeface="黑体" pitchFamily="2" charset="-122"/>
              </a:rPr>
              <a:t>向客户 </a:t>
            </a:r>
            <a:r>
              <a:rPr lang="en-US" altLang="zh-CN" sz="2400" b="1" dirty="0">
                <a:solidFill>
                  <a:srgbClr val="000099"/>
                </a:solidFill>
                <a:latin typeface="+mn-lt"/>
                <a:ea typeface="黑体" pitchFamily="2" charset="-122"/>
              </a:rPr>
              <a:t>A </a:t>
            </a:r>
            <a:r>
              <a:rPr lang="zh-CN" altLang="en-US" sz="2400" b="1" dirty="0">
                <a:solidFill>
                  <a:srgbClr val="000099"/>
                </a:solidFill>
                <a:latin typeface="+mn-lt"/>
                <a:ea typeface="黑体" pitchFamily="2" charset="-122"/>
              </a:rPr>
              <a:t>提供</a:t>
            </a:r>
            <a:r>
              <a:rPr lang="zh-CN" altLang="en-US" sz="2400" b="1" dirty="0" smtClean="0">
                <a:solidFill>
                  <a:srgbClr val="000099"/>
                </a:solidFill>
                <a:latin typeface="+mn-lt"/>
                <a:ea typeface="黑体" pitchFamily="2" charset="-122"/>
              </a:rPr>
              <a:t>服务</a:t>
            </a:r>
            <a:endParaRPr lang="zh-CN" altLang="en-US" sz="2400" b="1" dirty="0">
              <a:solidFill>
                <a:srgbClr val="000099"/>
              </a:solidFill>
              <a:latin typeface="+mn-lt"/>
              <a:ea typeface="黑体" pitchFamily="2" charset="-122"/>
            </a:endParaRPr>
          </a:p>
        </p:txBody>
      </p:sp>
      <p:sp>
        <p:nvSpPr>
          <p:cNvPr id="2" name="矩形 1"/>
          <p:cNvSpPr/>
          <p:nvPr/>
        </p:nvSpPr>
        <p:spPr>
          <a:xfrm>
            <a:off x="2288704" y="260648"/>
            <a:ext cx="4828258" cy="584775"/>
          </a:xfrm>
          <a:prstGeom prst="rect">
            <a:avLst/>
          </a:prstGeom>
          <a:solidFill>
            <a:srgbClr val="FFFF66"/>
          </a:solidFill>
        </p:spPr>
        <p:txBody>
          <a:bodyPr wrap="square">
            <a:spAutoFit/>
          </a:bodyPr>
          <a:lstStyle/>
          <a:p>
            <a:pPr algn="ctr"/>
            <a:r>
              <a:rPr lang="zh-CN" altLang="zh-CN" sz="3200" b="1" dirty="0" smtClean="0">
                <a:latin typeface="+mn-lt"/>
                <a:ea typeface="黑体" pitchFamily="2" charset="-122"/>
              </a:rPr>
              <a:t>客户</a:t>
            </a:r>
            <a:r>
              <a:rPr lang="zh-CN" altLang="en-US" sz="3200" dirty="0">
                <a:sym typeface="Symbol" pitchFamily="18" charset="2"/>
              </a:rPr>
              <a:t></a:t>
            </a:r>
            <a:r>
              <a:rPr lang="zh-CN" altLang="zh-CN" sz="3200" b="1" dirty="0" smtClean="0">
                <a:latin typeface="+mn-lt"/>
                <a:ea typeface="黑体" pitchFamily="2" charset="-122"/>
              </a:rPr>
              <a:t>服务器</a:t>
            </a:r>
            <a:r>
              <a:rPr lang="zh-CN" altLang="zh-CN" sz="3200" b="1" dirty="0">
                <a:latin typeface="+mn-lt"/>
                <a:ea typeface="黑体" pitchFamily="2" charset="-122"/>
              </a:rPr>
              <a:t>工作方式</a:t>
            </a:r>
            <a:endParaRPr lang="zh-CN" altLang="en-US" sz="3200" b="1" dirty="0">
              <a:latin typeface="+mn-lt"/>
              <a:ea typeface="黑体" pitchFamily="2" charset="-122"/>
            </a:endParaRPr>
          </a:p>
        </p:txBody>
      </p:sp>
    </p:spTree>
    <p:extLst>
      <p:ext uri="{BB962C8B-B14F-4D97-AF65-F5344CB8AC3E}">
        <p14:creationId xmlns:p14="http://schemas.microsoft.com/office/powerpoint/2010/main" val="337403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4108"/>
                                        </p:tgtEl>
                                        <p:attrNameLst>
                                          <p:attrName>style.visibility</p:attrName>
                                        </p:attrNameLst>
                                      </p:cBhvr>
                                      <p:to>
                                        <p:strVal val="visible"/>
                                      </p:to>
                                    </p:set>
                                    <p:animEffect transition="in" filter="wipe(left)">
                                      <p:cBhvr>
                                        <p:cTn id="7" dur="2000"/>
                                        <p:tgtEl>
                                          <p:spTgt spid="344108"/>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344109"/>
                                        </p:tgtEl>
                                        <p:attrNameLst>
                                          <p:attrName>style.visibility</p:attrName>
                                        </p:attrNameLst>
                                      </p:cBhvr>
                                      <p:to>
                                        <p:strVal val="visible"/>
                                      </p:to>
                                    </p:set>
                                    <p:animEffect transition="in" filter="wipe(right)">
                                      <p:cBhvr>
                                        <p:cTn id="11" dur="2000"/>
                                        <p:tgtEl>
                                          <p:spTgt spid="34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lgn="ctr"/>
            <a:r>
              <a:rPr lang="zh-CN" altLang="en-US"/>
              <a:t>客户软件的特点 </a:t>
            </a:r>
          </a:p>
        </p:txBody>
      </p:sp>
      <p:sp>
        <p:nvSpPr>
          <p:cNvPr id="338947" name="Rectangle 3"/>
          <p:cNvSpPr>
            <a:spLocks noGrp="1" noChangeArrowheads="1"/>
          </p:cNvSpPr>
          <p:nvPr>
            <p:ph idx="1"/>
          </p:nvPr>
        </p:nvSpPr>
        <p:spPr/>
        <p:txBody>
          <a:bodyPr/>
          <a:lstStyle/>
          <a:p>
            <a:r>
              <a:rPr lang="zh-CN" altLang="en-US" dirty="0">
                <a:solidFill>
                  <a:srgbClr val="FF0000"/>
                </a:solidFill>
              </a:rPr>
              <a:t>被用户调用后运行，</a:t>
            </a:r>
            <a:r>
              <a:rPr lang="zh-CN" altLang="en-US" dirty="0"/>
              <a:t>在打算通信时主动向远地服务器发起通信（请求服务）。</a:t>
            </a:r>
            <a:r>
              <a:rPr lang="zh-CN" altLang="en-US" dirty="0">
                <a:solidFill>
                  <a:srgbClr val="0000CC"/>
                </a:solidFill>
              </a:rPr>
              <a:t>因此，客户程序必须知道服务器程序的地址。</a:t>
            </a:r>
          </a:p>
          <a:p>
            <a:r>
              <a:rPr lang="zh-CN" altLang="en-US" dirty="0"/>
              <a:t>不需要特殊的硬件和很复杂的操作系统。 </a:t>
            </a:r>
          </a:p>
        </p:txBody>
      </p:sp>
    </p:spTree>
    <p:extLst>
      <p:ext uri="{BB962C8B-B14F-4D97-AF65-F5344CB8AC3E}">
        <p14:creationId xmlns:p14="http://schemas.microsoft.com/office/powerpoint/2010/main" val="41513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algn="ctr"/>
            <a:r>
              <a:rPr lang="zh-CN" altLang="en-US"/>
              <a:t>服务器软件的特点 </a:t>
            </a:r>
          </a:p>
        </p:txBody>
      </p:sp>
      <p:sp>
        <p:nvSpPr>
          <p:cNvPr id="340995" name="Rectangle 3"/>
          <p:cNvSpPr>
            <a:spLocks noGrp="1" noChangeArrowheads="1"/>
          </p:cNvSpPr>
          <p:nvPr>
            <p:ph idx="1"/>
          </p:nvPr>
        </p:nvSpPr>
        <p:spPr/>
        <p:txBody>
          <a:bodyPr/>
          <a:lstStyle/>
          <a:p>
            <a:r>
              <a:rPr lang="zh-CN" altLang="en-US" dirty="0"/>
              <a:t>一种专门用来提供某种服务的程序，可同时处理多个远地或本地客户的请求。</a:t>
            </a:r>
          </a:p>
          <a:p>
            <a:r>
              <a:rPr lang="zh-CN" altLang="en-US" dirty="0"/>
              <a:t>系统启动后即自动调用并</a:t>
            </a:r>
            <a:r>
              <a:rPr lang="zh-CN" altLang="en-US" dirty="0">
                <a:solidFill>
                  <a:srgbClr val="FF0000"/>
                </a:solidFill>
              </a:rPr>
              <a:t>一直不断地运行着，被动地等待</a:t>
            </a:r>
            <a:r>
              <a:rPr lang="zh-CN" altLang="en-US" dirty="0"/>
              <a:t>并接受来自各地的客户的通信请求。</a:t>
            </a:r>
            <a:r>
              <a:rPr lang="zh-CN" altLang="en-US" dirty="0">
                <a:solidFill>
                  <a:srgbClr val="0000CC"/>
                </a:solidFill>
              </a:rPr>
              <a:t>因此，服务器程序不需要知道客户程序的地址</a:t>
            </a:r>
            <a:r>
              <a:rPr lang="zh-CN" altLang="en-US" dirty="0"/>
              <a:t>。</a:t>
            </a:r>
          </a:p>
          <a:p>
            <a:r>
              <a:rPr lang="zh-CN" altLang="en-US" dirty="0"/>
              <a:t>一般需要强大的硬件和高级的操作系统支持。</a:t>
            </a:r>
          </a:p>
        </p:txBody>
      </p:sp>
      <p:sp>
        <p:nvSpPr>
          <p:cNvPr id="2" name="矩形 1"/>
          <p:cNvSpPr/>
          <p:nvPr/>
        </p:nvSpPr>
        <p:spPr>
          <a:xfrm>
            <a:off x="632520" y="4797152"/>
            <a:ext cx="8856984"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客户与服务器的通信关系建立后，</a:t>
            </a:r>
            <a:r>
              <a:rPr lang="zh-CN" altLang="zh-CN" sz="3200" b="1" dirty="0">
                <a:solidFill>
                  <a:srgbClr val="FF0000"/>
                </a:solidFill>
                <a:latin typeface="+mn-lt"/>
                <a:ea typeface="黑体" pitchFamily="2" charset="-122"/>
              </a:rPr>
              <a:t>通信可以是双向的，</a:t>
            </a:r>
            <a:r>
              <a:rPr lang="zh-CN" altLang="zh-CN" sz="3200" b="1" dirty="0">
                <a:solidFill>
                  <a:srgbClr val="000099"/>
                </a:solidFill>
                <a:latin typeface="+mn-lt"/>
                <a:ea typeface="黑体" pitchFamily="2" charset="-122"/>
              </a:rPr>
              <a:t>客户和服务器都可发送和接收数据。</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890221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CN" dirty="0"/>
              <a:t>2. </a:t>
            </a:r>
            <a:r>
              <a:rPr lang="zh-CN" altLang="en-US" dirty="0"/>
              <a:t>对等连接方式 </a:t>
            </a:r>
          </a:p>
        </p:txBody>
      </p:sp>
      <p:sp>
        <p:nvSpPr>
          <p:cNvPr id="3471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对等</a:t>
            </a:r>
            <a:r>
              <a:rPr lang="zh-CN" altLang="en-US" dirty="0" smtClean="0">
                <a:solidFill>
                  <a:srgbClr val="FF0000"/>
                </a:solidFill>
              </a:rPr>
              <a:t>连接 </a:t>
            </a:r>
            <a:r>
              <a:rPr lang="en-US" altLang="zh-CN" dirty="0" smtClean="0"/>
              <a:t>(</a:t>
            </a:r>
            <a:r>
              <a:rPr lang="en-US" altLang="zh-CN" dirty="0"/>
              <a:t>peer-to-peer</a:t>
            </a:r>
            <a:r>
              <a:rPr lang="zh-CN" altLang="en-US" dirty="0"/>
              <a:t>，简写为 </a:t>
            </a:r>
            <a:r>
              <a:rPr lang="en-US" altLang="zh-CN" dirty="0" smtClean="0">
                <a:solidFill>
                  <a:srgbClr val="FF0000"/>
                </a:solidFill>
              </a:rPr>
              <a:t>P2P</a:t>
            </a:r>
            <a:r>
              <a:rPr lang="en-US" altLang="zh-CN" dirty="0" smtClean="0"/>
              <a:t>) </a:t>
            </a:r>
            <a:r>
              <a:rPr lang="zh-CN" altLang="en-US" dirty="0" smtClean="0"/>
              <a:t>是</a:t>
            </a:r>
            <a:r>
              <a:rPr lang="zh-CN" altLang="en-US" dirty="0"/>
              <a:t>指两个主机在通信时并不区分哪一个是服务请求方还是服务提供方。</a:t>
            </a:r>
          </a:p>
          <a:p>
            <a:r>
              <a:rPr lang="zh-CN" altLang="en-US" dirty="0"/>
              <a:t>只要两个主机都运行了对等连接</a:t>
            </a:r>
            <a:r>
              <a:rPr lang="zh-CN" altLang="en-US" dirty="0" smtClean="0"/>
              <a:t>软件 </a:t>
            </a:r>
            <a:r>
              <a:rPr lang="en-US" altLang="zh-CN" dirty="0" smtClean="0"/>
              <a:t>(P2P </a:t>
            </a:r>
            <a:r>
              <a:rPr lang="zh-CN" altLang="en-US" dirty="0" smtClean="0"/>
              <a:t>软件</a:t>
            </a:r>
            <a:r>
              <a:rPr lang="en-US" altLang="zh-CN" dirty="0" smtClean="0"/>
              <a:t>) </a:t>
            </a:r>
            <a:r>
              <a:rPr lang="zh-CN" altLang="en-US" dirty="0" smtClean="0"/>
              <a:t>，</a:t>
            </a:r>
            <a:r>
              <a:rPr lang="zh-CN" altLang="en-US" dirty="0"/>
              <a:t>它们就可以进行</a:t>
            </a:r>
            <a:r>
              <a:rPr lang="zh-CN" altLang="en-US" dirty="0">
                <a:solidFill>
                  <a:srgbClr val="FF0000"/>
                </a:solidFill>
              </a:rPr>
              <a:t>平等的、对等连接通信。</a:t>
            </a:r>
          </a:p>
          <a:p>
            <a:r>
              <a:rPr lang="zh-CN" altLang="en-US" dirty="0"/>
              <a:t>双方都可以下载对方已经存储在硬盘中的共享文档。 </a:t>
            </a:r>
          </a:p>
        </p:txBody>
      </p:sp>
    </p:spTree>
    <p:extLst>
      <p:ext uri="{BB962C8B-B14F-4D97-AF65-F5344CB8AC3E}">
        <p14:creationId xmlns:p14="http://schemas.microsoft.com/office/powerpoint/2010/main" val="2469349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a:t>对等连接方式的特点</a:t>
            </a:r>
          </a:p>
        </p:txBody>
      </p:sp>
      <p:sp>
        <p:nvSpPr>
          <p:cNvPr id="349187" name="Rectangle 3"/>
          <p:cNvSpPr>
            <a:spLocks noGrp="1" noChangeArrowheads="1"/>
          </p:cNvSpPr>
          <p:nvPr>
            <p:ph idx="1"/>
          </p:nvPr>
        </p:nvSpPr>
        <p:spPr/>
        <p:txBody>
          <a:bodyPr/>
          <a:lstStyle/>
          <a:p>
            <a:r>
              <a:rPr lang="zh-CN" altLang="en-US" dirty="0"/>
              <a:t>对等连接方式从本质上看仍然是使用客户服务器方式，只是对等连接中的</a:t>
            </a:r>
            <a:r>
              <a:rPr lang="zh-CN" altLang="en-US" dirty="0">
                <a:solidFill>
                  <a:srgbClr val="FF0000"/>
                </a:solidFill>
              </a:rPr>
              <a:t>每一个主机既是客户</a:t>
            </a:r>
            <a:r>
              <a:rPr lang="zh-CN" altLang="en-US" dirty="0" smtClean="0">
                <a:solidFill>
                  <a:srgbClr val="FF0000"/>
                </a:solidFill>
              </a:rPr>
              <a:t>又是</a:t>
            </a:r>
            <a:r>
              <a:rPr lang="zh-CN" altLang="en-US" dirty="0">
                <a:solidFill>
                  <a:srgbClr val="FF0000"/>
                </a:solidFill>
              </a:rPr>
              <a:t>服务器。</a:t>
            </a:r>
          </a:p>
          <a:p>
            <a:r>
              <a:rPr lang="zh-CN" altLang="en-US" dirty="0"/>
              <a:t>例如主机 </a:t>
            </a:r>
            <a:r>
              <a:rPr lang="en-US" altLang="zh-CN" dirty="0"/>
              <a:t>C </a:t>
            </a:r>
            <a:r>
              <a:rPr lang="zh-CN" altLang="en-US" dirty="0"/>
              <a:t>请求 </a:t>
            </a:r>
            <a:r>
              <a:rPr lang="en-US" altLang="zh-CN" dirty="0"/>
              <a:t>D </a:t>
            </a:r>
            <a:r>
              <a:rPr lang="zh-CN" altLang="en-US" dirty="0"/>
              <a:t>的服务时，</a:t>
            </a:r>
            <a:r>
              <a:rPr lang="en-US" altLang="zh-CN" dirty="0"/>
              <a:t>C </a:t>
            </a:r>
            <a:r>
              <a:rPr lang="zh-CN" altLang="en-US" dirty="0"/>
              <a:t>是客户，</a:t>
            </a:r>
            <a:r>
              <a:rPr lang="en-US" altLang="zh-CN" dirty="0"/>
              <a:t>D </a:t>
            </a:r>
            <a:r>
              <a:rPr lang="zh-CN" altLang="en-US" dirty="0"/>
              <a:t>是服务器。但如果 </a:t>
            </a:r>
            <a:r>
              <a:rPr lang="en-US" altLang="zh-CN" dirty="0"/>
              <a:t>C </a:t>
            </a:r>
            <a:r>
              <a:rPr lang="zh-CN" altLang="en-US" dirty="0"/>
              <a:t>又同时向 </a:t>
            </a:r>
            <a:r>
              <a:rPr lang="en-US" altLang="zh-CN" dirty="0"/>
              <a:t>F</a:t>
            </a:r>
            <a:r>
              <a:rPr lang="zh-CN" altLang="en-US" dirty="0"/>
              <a:t>提供服务，那么 </a:t>
            </a:r>
            <a:r>
              <a:rPr lang="en-US" altLang="zh-CN" dirty="0"/>
              <a:t>C </a:t>
            </a:r>
            <a:r>
              <a:rPr lang="zh-CN" altLang="en-US" dirty="0"/>
              <a:t>又同时起着服务器的作用。</a:t>
            </a:r>
          </a:p>
        </p:txBody>
      </p:sp>
      <p:sp>
        <p:nvSpPr>
          <p:cNvPr id="2" name="矩形 1"/>
          <p:cNvSpPr/>
          <p:nvPr/>
        </p:nvSpPr>
        <p:spPr>
          <a:xfrm>
            <a:off x="992560" y="4725144"/>
            <a:ext cx="8352928" cy="1077218"/>
          </a:xfrm>
          <a:prstGeom prst="rect">
            <a:avLst/>
          </a:prstGeom>
          <a:solidFill>
            <a:srgbClr val="FFFF66"/>
          </a:solidFill>
          <a:ln>
            <a:solidFill>
              <a:srgbClr val="000099"/>
            </a:solidFill>
          </a:ln>
        </p:spPr>
        <p:txBody>
          <a:bodyPr wrap="square">
            <a:spAutoFit/>
          </a:bodyPr>
          <a:lstStyle/>
          <a:p>
            <a:r>
              <a:rPr lang="zh-CN" altLang="zh-CN" sz="3200" b="1" dirty="0">
                <a:solidFill>
                  <a:srgbClr val="000099"/>
                </a:solidFill>
                <a:latin typeface="+mn-lt"/>
                <a:ea typeface="黑体" pitchFamily="2" charset="-122"/>
              </a:rPr>
              <a:t>对等连接工作方式可支持大量对等用户（如上百万个）同时工作。</a:t>
            </a:r>
            <a:endParaRPr lang="zh-CN" altLang="en-US" sz="3200" b="1" dirty="0">
              <a:solidFill>
                <a:srgbClr val="000099"/>
              </a:solidFill>
              <a:latin typeface="+mn-lt"/>
              <a:ea typeface="黑体" pitchFamily="2" charset="-122"/>
            </a:endParaRPr>
          </a:p>
        </p:txBody>
      </p:sp>
    </p:spTree>
    <p:extLst>
      <p:ext uri="{BB962C8B-B14F-4D97-AF65-F5344CB8AC3E}">
        <p14:creationId xmlns:p14="http://schemas.microsoft.com/office/powerpoint/2010/main" val="32548714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594549" y="1475135"/>
            <a:ext cx="6624638" cy="4402137"/>
          </a:xfrm>
          <a:prstGeom prst="ellipse">
            <a:avLst/>
          </a:prstGeom>
          <a:solidFill>
            <a:srgbClr val="FF99CC"/>
          </a:solidFill>
          <a:ln w="9525">
            <a:solidFill>
              <a:schemeClr val="tx1"/>
            </a:solidFill>
            <a:prstDash val="dash"/>
            <a:round/>
            <a:headEnd/>
            <a:tailEnd/>
          </a:ln>
          <a:effectLst/>
          <a:extLst/>
        </p:spPr>
        <p:txBody>
          <a:bodyPr wrap="none" anchor="ctr"/>
          <a:lstStyle/>
          <a:p>
            <a:endParaRPr lang="zh-CN" altLang="en-US" b="1">
              <a:latin typeface="+mn-lt"/>
              <a:ea typeface="黑体" pitchFamily="2" charset="-122"/>
            </a:endParaRPr>
          </a:p>
        </p:txBody>
      </p:sp>
      <p:sp>
        <p:nvSpPr>
          <p:cNvPr id="348165" name="Line 5"/>
          <p:cNvSpPr>
            <a:spLocks noChangeShapeType="1"/>
          </p:cNvSpPr>
          <p:nvPr/>
        </p:nvSpPr>
        <p:spPr bwMode="auto">
          <a:xfrm flipV="1">
            <a:off x="3052933" y="4211986"/>
            <a:ext cx="744670" cy="382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6" name="Line 6"/>
          <p:cNvSpPr>
            <a:spLocks noChangeShapeType="1"/>
          </p:cNvSpPr>
          <p:nvPr/>
        </p:nvSpPr>
        <p:spPr bwMode="auto">
          <a:xfrm flipH="1" flipV="1">
            <a:off x="2698656" y="3345210"/>
            <a:ext cx="803143" cy="1825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7" name="Line 7"/>
          <p:cNvSpPr>
            <a:spLocks noChangeShapeType="1"/>
          </p:cNvSpPr>
          <p:nvPr/>
        </p:nvSpPr>
        <p:spPr bwMode="auto">
          <a:xfrm flipH="1">
            <a:off x="6415126" y="3797647"/>
            <a:ext cx="956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8" name="Line 8"/>
          <p:cNvSpPr>
            <a:spLocks noChangeShapeType="1"/>
          </p:cNvSpPr>
          <p:nvPr/>
        </p:nvSpPr>
        <p:spPr bwMode="auto">
          <a:xfrm flipH="1">
            <a:off x="5610264" y="2443510"/>
            <a:ext cx="703394" cy="901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69" name="Line 9"/>
          <p:cNvSpPr>
            <a:spLocks noChangeShapeType="1"/>
          </p:cNvSpPr>
          <p:nvPr/>
        </p:nvSpPr>
        <p:spPr bwMode="auto">
          <a:xfrm flipH="1" flipV="1">
            <a:off x="5611983" y="4521547"/>
            <a:ext cx="531416" cy="573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0" name="Line 10"/>
          <p:cNvSpPr>
            <a:spLocks noChangeShapeType="1"/>
          </p:cNvSpPr>
          <p:nvPr/>
        </p:nvSpPr>
        <p:spPr bwMode="auto">
          <a:xfrm>
            <a:off x="3802762" y="2533998"/>
            <a:ext cx="450585" cy="658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48171" name="Line 11"/>
          <p:cNvSpPr>
            <a:spLocks noChangeShapeType="1"/>
          </p:cNvSpPr>
          <p:nvPr/>
        </p:nvSpPr>
        <p:spPr bwMode="auto">
          <a:xfrm flipV="1">
            <a:off x="4103726" y="4431061"/>
            <a:ext cx="202935" cy="663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pic>
        <p:nvPicPr>
          <p:cNvPr id="34817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695"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1799" y="20815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947"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2762" y="4972397"/>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76"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6477" y="2803872"/>
            <a:ext cx="608806"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8177" name="Group 17"/>
          <p:cNvGrpSpPr>
            <a:grpSpLocks/>
          </p:cNvGrpSpPr>
          <p:nvPr/>
        </p:nvGrpSpPr>
        <p:grpSpPr bwMode="auto">
          <a:xfrm>
            <a:off x="3101087" y="2533997"/>
            <a:ext cx="3823097" cy="2495550"/>
            <a:chOff x="1680" y="240"/>
            <a:chExt cx="2529" cy="1270"/>
          </a:xfrm>
          <a:solidFill>
            <a:schemeClr val="bg1">
              <a:lumMod val="75000"/>
            </a:schemeClr>
          </a:solidFill>
        </p:grpSpPr>
        <p:sp>
          <p:nvSpPr>
            <p:cNvPr id="348178"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79"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0"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1"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2"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3"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4"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5"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sp>
          <p:nvSpPr>
            <p:cNvPr id="348186"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mn-lt"/>
                <a:ea typeface="黑体" pitchFamily="2" charset="-122"/>
              </a:endParaRPr>
            </a:p>
          </p:txBody>
        </p:sp>
      </p:grpSp>
      <p:sp>
        <p:nvSpPr>
          <p:cNvPr id="348187" name="Text Box 27"/>
          <p:cNvSpPr txBox="1">
            <a:spLocks noChangeArrowheads="1"/>
          </p:cNvSpPr>
          <p:nvPr/>
        </p:nvSpPr>
        <p:spPr bwMode="auto">
          <a:xfrm>
            <a:off x="4146720" y="1819622"/>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网络边缘</a:t>
            </a:r>
          </a:p>
        </p:txBody>
      </p:sp>
      <p:sp>
        <p:nvSpPr>
          <p:cNvPr id="348188" name="Text Box 28"/>
          <p:cNvSpPr txBox="1">
            <a:spLocks noChangeArrowheads="1"/>
          </p:cNvSpPr>
          <p:nvPr/>
        </p:nvSpPr>
        <p:spPr bwMode="auto">
          <a:xfrm>
            <a:off x="4146720" y="3980211"/>
            <a:ext cx="1620957" cy="523220"/>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mn-lt"/>
                <a:ea typeface="黑体" pitchFamily="2" charset="-122"/>
              </a:rPr>
              <a:t>网络核心</a:t>
            </a:r>
          </a:p>
        </p:txBody>
      </p:sp>
      <p:graphicFrame>
        <p:nvGraphicFramePr>
          <p:cNvPr id="348189" name="Object 29">
            <a:hlinkClick r:id="" action="ppaction://ole?verb=0"/>
          </p:cNvPr>
          <p:cNvGraphicFramePr>
            <a:graphicFrameLocks/>
          </p:cNvGraphicFramePr>
          <p:nvPr>
            <p:extLst>
              <p:ext uri="{D42A27DB-BD31-4B8C-83A1-F6EECF244321}">
                <p14:modId xmlns:p14="http://schemas.microsoft.com/office/powerpoint/2010/main" val="801166315"/>
              </p:ext>
            </p:extLst>
          </p:nvPr>
        </p:nvGraphicFramePr>
        <p:xfrm>
          <a:off x="7216549" y="3348385"/>
          <a:ext cx="708554" cy="857250"/>
        </p:xfrm>
        <a:graphic>
          <a:graphicData uri="http://schemas.openxmlformats.org/presentationml/2006/ole">
            <mc:AlternateContent xmlns:mc="http://schemas.openxmlformats.org/markup-compatibility/2006">
              <mc:Choice xmlns:v="urn:schemas-microsoft-com:vml" Requires="v">
                <p:oleObj spid="_x0000_s11270" name="Microsoft ClipArt Gallery" r:id="rId5" imgW="2735263" imgH="3825875" progId="">
                  <p:embed/>
                </p:oleObj>
              </mc:Choice>
              <mc:Fallback>
                <p:oleObj name="Microsoft ClipArt Gallery" r:id="rId5" imgW="2735263" imgH="3825875" progId="">
                  <p:embed/>
                  <p:pic>
                    <p:nvPicPr>
                      <p:cNvPr id="0"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6549" y="3348385"/>
                        <a:ext cx="708554"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0" name="Text Box 30"/>
          <p:cNvSpPr txBox="1">
            <a:spLocks noChangeArrowheads="1"/>
          </p:cNvSpPr>
          <p:nvPr/>
        </p:nvSpPr>
        <p:spPr bwMode="auto">
          <a:xfrm>
            <a:off x="7556850" y="14751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1" name="Text Box 31"/>
          <p:cNvSpPr txBox="1">
            <a:spLocks noChangeArrowheads="1"/>
          </p:cNvSpPr>
          <p:nvPr/>
        </p:nvSpPr>
        <p:spPr bwMode="auto">
          <a:xfrm>
            <a:off x="8103744" y="4802535"/>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192" name="Line 32"/>
          <p:cNvSpPr>
            <a:spLocks noChangeShapeType="1"/>
          </p:cNvSpPr>
          <p:nvPr/>
        </p:nvSpPr>
        <p:spPr bwMode="auto">
          <a:xfrm flipH="1">
            <a:off x="6212190" y="2262536"/>
            <a:ext cx="101467" cy="2981325"/>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3" name="Line 33"/>
          <p:cNvSpPr>
            <a:spLocks noChangeShapeType="1"/>
          </p:cNvSpPr>
          <p:nvPr/>
        </p:nvSpPr>
        <p:spPr bwMode="auto">
          <a:xfrm flipH="1">
            <a:off x="6513154" y="1991073"/>
            <a:ext cx="904610" cy="271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4" name="Line 34"/>
          <p:cNvSpPr>
            <a:spLocks noChangeShapeType="1"/>
          </p:cNvSpPr>
          <p:nvPr/>
        </p:nvSpPr>
        <p:spPr bwMode="auto">
          <a:xfrm flipH="1" flipV="1">
            <a:off x="6413406" y="5154960"/>
            <a:ext cx="2024195" cy="74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5" name="Text Box 35"/>
          <p:cNvSpPr txBox="1">
            <a:spLocks noChangeArrowheads="1"/>
          </p:cNvSpPr>
          <p:nvPr/>
        </p:nvSpPr>
        <p:spPr bwMode="auto">
          <a:xfrm>
            <a:off x="5606824" y="4823172"/>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D</a:t>
            </a:r>
          </a:p>
        </p:txBody>
      </p:sp>
      <p:sp>
        <p:nvSpPr>
          <p:cNvPr id="348196" name="Text Box 36"/>
          <p:cNvSpPr txBox="1">
            <a:spLocks noChangeArrowheads="1"/>
          </p:cNvSpPr>
          <p:nvPr/>
        </p:nvSpPr>
        <p:spPr bwMode="auto">
          <a:xfrm>
            <a:off x="6012695" y="1598961"/>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C</a:t>
            </a:r>
          </a:p>
        </p:txBody>
      </p:sp>
      <p:pic>
        <p:nvPicPr>
          <p:cNvPr id="348197"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7189" y="4431060"/>
            <a:ext cx="608806"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8" name="Line 38"/>
          <p:cNvSpPr>
            <a:spLocks noChangeShapeType="1"/>
          </p:cNvSpPr>
          <p:nvPr/>
        </p:nvSpPr>
        <p:spPr bwMode="auto">
          <a:xfrm flipH="1">
            <a:off x="2898152" y="2262536"/>
            <a:ext cx="904610" cy="24399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199" name="Text Box 39"/>
          <p:cNvSpPr txBox="1">
            <a:spLocks noChangeArrowheads="1"/>
          </p:cNvSpPr>
          <p:nvPr/>
        </p:nvSpPr>
        <p:spPr bwMode="auto">
          <a:xfrm>
            <a:off x="3574031" y="1568798"/>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latin typeface="+mn-lt"/>
                <a:ea typeface="黑体" pitchFamily="2" charset="-122"/>
              </a:rPr>
              <a:t>E</a:t>
            </a:r>
          </a:p>
        </p:txBody>
      </p:sp>
      <p:sp>
        <p:nvSpPr>
          <p:cNvPr id="348200" name="Text Box 40"/>
          <p:cNvSpPr txBox="1">
            <a:spLocks noChangeArrowheads="1"/>
          </p:cNvSpPr>
          <p:nvPr/>
        </p:nvSpPr>
        <p:spPr bwMode="auto">
          <a:xfrm>
            <a:off x="2237751" y="4189760"/>
            <a:ext cx="4042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mn-lt"/>
                <a:ea typeface="黑体" pitchFamily="2" charset="-122"/>
              </a:rPr>
              <a:t>F</a:t>
            </a:r>
          </a:p>
        </p:txBody>
      </p:sp>
      <p:sp>
        <p:nvSpPr>
          <p:cNvPr id="348201" name="Text Box 41"/>
          <p:cNvSpPr txBox="1">
            <a:spLocks noChangeArrowheads="1"/>
          </p:cNvSpPr>
          <p:nvPr/>
        </p:nvSpPr>
        <p:spPr bwMode="auto">
          <a:xfrm>
            <a:off x="467869" y="1548160"/>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2" name="Text Box 42"/>
          <p:cNvSpPr txBox="1">
            <a:spLocks noChangeArrowheads="1"/>
          </p:cNvSpPr>
          <p:nvPr/>
        </p:nvSpPr>
        <p:spPr bwMode="auto">
          <a:xfrm>
            <a:off x="691441" y="4858097"/>
            <a:ext cx="16737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latin typeface="+mn-lt"/>
                <a:ea typeface="黑体" pitchFamily="2" charset="-122"/>
              </a:rPr>
              <a:t>运行</a:t>
            </a:r>
          </a:p>
          <a:p>
            <a:pPr algn="ctr"/>
            <a:r>
              <a:rPr kumimoji="1" lang="en-US" altLang="zh-CN" sz="2800" b="1">
                <a:latin typeface="+mn-lt"/>
                <a:ea typeface="黑体" pitchFamily="2" charset="-122"/>
              </a:rPr>
              <a:t>P2P </a:t>
            </a:r>
            <a:r>
              <a:rPr kumimoji="1" lang="zh-CN" altLang="en-US" sz="2800" b="1">
                <a:latin typeface="+mn-lt"/>
                <a:ea typeface="黑体" pitchFamily="2" charset="-122"/>
              </a:rPr>
              <a:t>程序</a:t>
            </a:r>
          </a:p>
        </p:txBody>
      </p:sp>
      <p:sp>
        <p:nvSpPr>
          <p:cNvPr id="348203" name="Line 43"/>
          <p:cNvSpPr>
            <a:spLocks noChangeShapeType="1"/>
          </p:cNvSpPr>
          <p:nvPr/>
        </p:nvSpPr>
        <p:spPr bwMode="auto">
          <a:xfrm>
            <a:off x="1728693" y="1987897"/>
            <a:ext cx="1872854"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4" name="Line 44"/>
          <p:cNvSpPr>
            <a:spLocks noChangeShapeType="1"/>
          </p:cNvSpPr>
          <p:nvPr/>
        </p:nvSpPr>
        <p:spPr bwMode="auto">
          <a:xfrm flipV="1">
            <a:off x="2096729" y="4972397"/>
            <a:ext cx="601927"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48205" name="Line 45"/>
          <p:cNvSpPr>
            <a:spLocks noChangeShapeType="1"/>
          </p:cNvSpPr>
          <p:nvPr/>
        </p:nvSpPr>
        <p:spPr bwMode="auto">
          <a:xfrm flipH="1">
            <a:off x="3199115" y="2262536"/>
            <a:ext cx="3013075" cy="2528887"/>
          </a:xfrm>
          <a:prstGeom prst="line">
            <a:avLst/>
          </a:prstGeom>
          <a:noFill/>
          <a:ln w="76200">
            <a:solidFill>
              <a:srgbClr val="000099">
                <a:alpha val="80000"/>
              </a:srgbClr>
            </a:solidFill>
            <a:prstDash val="dash"/>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2" name="矩形 1"/>
          <p:cNvSpPr/>
          <p:nvPr/>
        </p:nvSpPr>
        <p:spPr>
          <a:xfrm>
            <a:off x="1928664" y="303039"/>
            <a:ext cx="6290524" cy="584775"/>
          </a:xfrm>
          <a:prstGeom prst="rect">
            <a:avLst/>
          </a:prstGeom>
          <a:solidFill>
            <a:srgbClr val="FFFF66"/>
          </a:solidFill>
        </p:spPr>
        <p:txBody>
          <a:bodyPr wrap="square">
            <a:spAutoFit/>
          </a:bodyPr>
          <a:lstStyle/>
          <a:p>
            <a:pPr algn="ctr"/>
            <a:r>
              <a:rPr lang="zh-CN" altLang="zh-CN" sz="3200" b="1" dirty="0">
                <a:latin typeface="+mn-lt"/>
                <a:ea typeface="黑体" pitchFamily="2" charset="-122"/>
              </a:rPr>
              <a:t>对等连接工作方式（</a:t>
            </a:r>
            <a:r>
              <a:rPr lang="en-US" altLang="zh-CN" sz="3200" b="1" dirty="0" smtClean="0">
                <a:latin typeface="+mn-lt"/>
                <a:ea typeface="黑体" pitchFamily="2" charset="-122"/>
              </a:rPr>
              <a:t>P2P </a:t>
            </a:r>
            <a:r>
              <a:rPr lang="zh-CN" altLang="zh-CN" sz="3200" b="1" dirty="0" smtClean="0">
                <a:latin typeface="+mn-lt"/>
                <a:ea typeface="黑体" pitchFamily="2" charset="-122"/>
              </a:rPr>
              <a:t>方式</a:t>
            </a:r>
            <a:r>
              <a:rPr lang="zh-CN" altLang="zh-CN" sz="3200" b="1" dirty="0">
                <a:latin typeface="+mn-lt"/>
                <a:ea typeface="黑体" pitchFamily="2" charset="-122"/>
              </a:rPr>
              <a:t>）</a:t>
            </a:r>
            <a:endParaRPr lang="zh-CN" altLang="en-US" sz="3200" b="1" dirty="0">
              <a:latin typeface="+mn-lt"/>
              <a:ea typeface="黑体" pitchFamily="2" charset="-122"/>
            </a:endParaRPr>
          </a:p>
        </p:txBody>
      </p:sp>
    </p:spTree>
    <p:extLst>
      <p:ext uri="{BB962C8B-B14F-4D97-AF65-F5344CB8AC3E}">
        <p14:creationId xmlns:p14="http://schemas.microsoft.com/office/powerpoint/2010/main" val="1557730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a:t>网络核心部分</a:t>
            </a:r>
            <a:r>
              <a:rPr lang="zh-CN" altLang="en-US" dirty="0" smtClean="0"/>
              <a:t>是互联网中</a:t>
            </a:r>
            <a:r>
              <a:rPr lang="zh-CN" altLang="en-US" dirty="0"/>
              <a:t>最复杂的部分。</a:t>
            </a:r>
          </a:p>
          <a:p>
            <a:r>
              <a:rPr lang="zh-CN" altLang="en-US" dirty="0"/>
              <a:t>网络中的核心部分要向网络边缘中的大量主机提供连通性，使边缘部分中的任何一个主机都能够向其他主机通信（即传送或接收各种形式的数据）。</a:t>
            </a:r>
          </a:p>
          <a:p>
            <a:r>
              <a:rPr lang="zh-CN" altLang="en-US" dirty="0"/>
              <a:t>在网络核心部分起特殊作用的是</a:t>
            </a:r>
            <a:r>
              <a:rPr lang="zh-CN" altLang="en-US" dirty="0" smtClean="0">
                <a:solidFill>
                  <a:srgbClr val="FF0000"/>
                </a:solidFill>
              </a:rPr>
              <a:t>路由器 </a:t>
            </a:r>
            <a:r>
              <a:rPr lang="en-US" altLang="zh-CN" dirty="0" smtClean="0"/>
              <a:t>(</a:t>
            </a:r>
            <a:r>
              <a:rPr lang="en-US" altLang="zh-CN" dirty="0"/>
              <a:t>router)</a:t>
            </a:r>
            <a:r>
              <a:rPr lang="zh-CN" altLang="en-US" dirty="0" smtClean="0"/>
              <a:t>。 </a:t>
            </a:r>
            <a:endParaRPr lang="zh-CN" altLang="en-US" dirty="0"/>
          </a:p>
        </p:txBody>
      </p:sp>
    </p:spTree>
    <p:extLst>
      <p:ext uri="{BB962C8B-B14F-4D97-AF65-F5344CB8AC3E}">
        <p14:creationId xmlns:p14="http://schemas.microsoft.com/office/powerpoint/2010/main" val="1797108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zh-CN" dirty="0"/>
              <a:t>1.3.2  </a:t>
            </a:r>
            <a:r>
              <a:rPr lang="zh-CN" altLang="en-US" dirty="0" smtClean="0"/>
              <a:t>互联网的</a:t>
            </a:r>
            <a:r>
              <a:rPr lang="zh-CN" altLang="en-US" dirty="0"/>
              <a:t>核心部分</a:t>
            </a:r>
          </a:p>
        </p:txBody>
      </p:sp>
      <p:sp>
        <p:nvSpPr>
          <p:cNvPr id="353283" name="Rectangle 3"/>
          <p:cNvSpPr>
            <a:spLocks noGrp="1" noChangeArrowheads="1"/>
          </p:cNvSpPr>
          <p:nvPr>
            <p:ph idx="1"/>
          </p:nvPr>
        </p:nvSpPr>
        <p:spPr/>
        <p:txBody>
          <a:bodyPr/>
          <a:lstStyle/>
          <a:p>
            <a:r>
              <a:rPr lang="zh-CN" altLang="en-US" dirty="0" smtClean="0"/>
              <a:t>路由器是实现</a:t>
            </a:r>
            <a:r>
              <a:rPr lang="zh-CN" altLang="en-US" dirty="0" smtClean="0">
                <a:solidFill>
                  <a:srgbClr val="FF0000"/>
                </a:solidFill>
              </a:rPr>
              <a:t>分组交换 </a:t>
            </a:r>
            <a:r>
              <a:rPr lang="en-US" altLang="zh-CN" dirty="0" smtClean="0"/>
              <a:t>(packet switching) </a:t>
            </a:r>
            <a:r>
              <a:rPr lang="zh-CN" altLang="en-US" dirty="0" smtClean="0"/>
              <a:t>的关键构件，其任务是</a:t>
            </a:r>
            <a:r>
              <a:rPr lang="zh-CN" altLang="en-US" dirty="0" smtClean="0">
                <a:solidFill>
                  <a:srgbClr val="FF0000"/>
                </a:solidFill>
              </a:rPr>
              <a:t>转发</a:t>
            </a:r>
            <a:r>
              <a:rPr lang="zh-CN" altLang="en-US" dirty="0" smtClean="0"/>
              <a:t>收到的分组，这是网络核心部分最重要的功能。</a:t>
            </a:r>
            <a:endParaRPr lang="en-US" altLang="zh-CN" dirty="0" smtClean="0"/>
          </a:p>
          <a:p>
            <a:r>
              <a:rPr lang="zh-CN" altLang="en-US" dirty="0" smtClean="0"/>
              <a:t>为了理解</a:t>
            </a:r>
            <a:r>
              <a:rPr lang="zh-CN" altLang="zh-CN" dirty="0"/>
              <a:t>分组交换</a:t>
            </a:r>
            <a:r>
              <a:rPr lang="zh-CN" altLang="zh-CN" dirty="0" smtClean="0"/>
              <a:t>，</a:t>
            </a:r>
            <a:r>
              <a:rPr lang="zh-CN" altLang="en-US" dirty="0" smtClean="0"/>
              <a:t>首先了解</a:t>
            </a:r>
            <a:r>
              <a:rPr lang="zh-CN" altLang="zh-CN" dirty="0" smtClean="0">
                <a:solidFill>
                  <a:srgbClr val="FF0000"/>
                </a:solidFill>
              </a:rPr>
              <a:t>电路交换</a:t>
            </a:r>
            <a:r>
              <a:rPr lang="zh-CN" altLang="zh-CN" dirty="0"/>
              <a:t>的基本</a:t>
            </a:r>
            <a:r>
              <a:rPr lang="zh-CN" altLang="zh-CN" dirty="0" smtClean="0"/>
              <a:t>概念</a:t>
            </a:r>
            <a:r>
              <a:rPr lang="zh-CN" altLang="en-US" dirty="0" smtClean="0"/>
              <a:t>。</a:t>
            </a:r>
            <a:endParaRPr lang="zh-CN" altLang="en-US" dirty="0"/>
          </a:p>
        </p:txBody>
      </p:sp>
    </p:spTree>
    <p:extLst>
      <p:ext uri="{BB962C8B-B14F-4D97-AF65-F5344CB8AC3E}">
        <p14:creationId xmlns:p14="http://schemas.microsoft.com/office/powerpoint/2010/main" val="73340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1.1 </a:t>
            </a:r>
            <a:r>
              <a:rPr lang="en-US" altLang="zh-CN" sz="4000" dirty="0" smtClean="0"/>
              <a:t> </a:t>
            </a:r>
            <a:r>
              <a:rPr lang="zh-CN" altLang="zh-CN" sz="4000" dirty="0" smtClean="0"/>
              <a:t>计算机网络</a:t>
            </a:r>
            <a:r>
              <a:rPr lang="zh-CN" altLang="zh-CN" sz="4000" dirty="0"/>
              <a:t>在信息时代中的作用</a:t>
            </a:r>
            <a:endParaRPr lang="zh-CN" altLang="en-US" sz="4000" dirty="0"/>
          </a:p>
        </p:txBody>
      </p:sp>
      <p:sp>
        <p:nvSpPr>
          <p:cNvPr id="3" name="内容占位符 2"/>
          <p:cNvSpPr>
            <a:spLocks noGrp="1"/>
          </p:cNvSpPr>
          <p:nvPr>
            <p:ph idx="1"/>
          </p:nvPr>
        </p:nvSpPr>
        <p:spPr/>
        <p:txBody>
          <a:bodyPr/>
          <a:lstStyle/>
          <a:p>
            <a:r>
              <a:rPr lang="zh-CN" altLang="zh-CN" sz="2800" dirty="0"/>
              <a:t>随着技术的</a:t>
            </a:r>
            <a:r>
              <a:rPr lang="zh-CN" altLang="zh-CN" sz="2800" dirty="0" smtClean="0"/>
              <a:t>发展</a:t>
            </a:r>
            <a:r>
              <a:rPr lang="zh-CN" altLang="en-US" sz="2800" dirty="0" smtClean="0"/>
              <a:t>，网络技术</a:t>
            </a:r>
            <a:r>
              <a:rPr lang="zh-CN" altLang="en-US" sz="2800" dirty="0" smtClean="0">
                <a:solidFill>
                  <a:srgbClr val="FF0000"/>
                </a:solidFill>
              </a:rPr>
              <a:t>相互融合：</a:t>
            </a:r>
            <a:endParaRPr lang="en-US" altLang="zh-CN" sz="2800" dirty="0" smtClean="0">
              <a:solidFill>
                <a:srgbClr val="FF0000"/>
              </a:solidFill>
            </a:endParaRPr>
          </a:p>
          <a:p>
            <a:pPr lvl="1"/>
            <a:r>
              <a:rPr lang="zh-CN" altLang="zh-CN" sz="2400" dirty="0" smtClean="0"/>
              <a:t>电信</a:t>
            </a:r>
            <a:r>
              <a:rPr lang="zh-CN" altLang="zh-CN" sz="2400" dirty="0"/>
              <a:t>网络和有线电视网络都逐渐融入了现代</a:t>
            </a:r>
            <a:r>
              <a:rPr lang="zh-CN" altLang="zh-CN" sz="2400" dirty="0" smtClean="0"/>
              <a:t>计算机网络</a:t>
            </a:r>
            <a:r>
              <a:rPr lang="zh-CN" altLang="en-US" sz="2400" dirty="0" smtClean="0"/>
              <a:t>技术</a:t>
            </a:r>
            <a:r>
              <a:rPr lang="zh-CN" altLang="zh-CN" sz="2400" dirty="0" smtClean="0"/>
              <a:t>，</a:t>
            </a:r>
            <a:r>
              <a:rPr lang="zh-CN" altLang="zh-CN" sz="2400" dirty="0"/>
              <a:t>扩大了原有的服务</a:t>
            </a:r>
            <a:r>
              <a:rPr lang="zh-CN" altLang="zh-CN" sz="2400" dirty="0" smtClean="0"/>
              <a:t>范围</a:t>
            </a:r>
            <a:r>
              <a:rPr lang="zh-CN" altLang="en-US" sz="2400" dirty="0" smtClean="0"/>
              <a:t>；</a:t>
            </a:r>
            <a:endParaRPr lang="en-US" altLang="zh-CN" sz="2400" dirty="0" smtClean="0"/>
          </a:p>
          <a:p>
            <a:pPr lvl="1"/>
            <a:r>
              <a:rPr lang="zh-CN" altLang="zh-CN" sz="2400" dirty="0" smtClean="0"/>
              <a:t>计算机网络</a:t>
            </a:r>
            <a:r>
              <a:rPr lang="zh-CN" altLang="zh-CN" sz="2400" dirty="0"/>
              <a:t>也能够向用户提供电话通信、视频通信以及传送视频节目的服务</a:t>
            </a:r>
            <a:r>
              <a:rPr lang="zh-CN" altLang="zh-CN" sz="2400" dirty="0" smtClean="0"/>
              <a:t>。</a:t>
            </a:r>
            <a:endParaRPr lang="en-US" altLang="zh-CN" sz="2400" dirty="0" smtClean="0"/>
          </a:p>
          <a:p>
            <a:r>
              <a:rPr lang="zh-CN" altLang="zh-CN" sz="2800" dirty="0" smtClean="0"/>
              <a:t>从</a:t>
            </a:r>
            <a:r>
              <a:rPr lang="zh-CN" altLang="zh-CN" sz="2800" dirty="0"/>
              <a:t>理论上讲，可以把上述三种网络融合成一种网络就能够提供所有的上述服务，这就是很早以前就提出来的</a:t>
            </a:r>
            <a:r>
              <a:rPr lang="zh-CN" altLang="zh-CN" sz="2800" dirty="0">
                <a:solidFill>
                  <a:srgbClr val="FF0000"/>
                </a:solidFill>
              </a:rPr>
              <a:t>“三网融合”</a:t>
            </a:r>
            <a:r>
              <a:rPr lang="zh-CN" altLang="zh-CN" sz="2800" dirty="0" smtClean="0"/>
              <a:t>。</a:t>
            </a:r>
            <a:endParaRPr lang="en-US" altLang="zh-CN" sz="2800" dirty="0" smtClean="0"/>
          </a:p>
          <a:p>
            <a:r>
              <a:rPr lang="zh-CN" altLang="en-US" sz="2800" dirty="0" smtClean="0"/>
              <a:t>但实现融合并不</a:t>
            </a:r>
            <a:r>
              <a:rPr lang="zh-CN" altLang="zh-CN" sz="2800" dirty="0" smtClean="0"/>
              <a:t>简单</a:t>
            </a:r>
            <a:r>
              <a:rPr lang="zh-CN" altLang="zh-CN" sz="2800" dirty="0"/>
              <a:t>，因为这涉及到各方面的经济利益和行政管辖权的问题。</a:t>
            </a:r>
            <a:endParaRPr lang="en-US" altLang="zh-CN" sz="2800" dirty="0" smtClean="0"/>
          </a:p>
        </p:txBody>
      </p:sp>
    </p:spTree>
    <p:extLst>
      <p:ext uri="{BB962C8B-B14F-4D97-AF65-F5344CB8AC3E}">
        <p14:creationId xmlns:p14="http://schemas.microsoft.com/office/powerpoint/2010/main" val="2258305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33796" name="Text Box 4"/>
          <p:cNvSpPr txBox="1">
            <a:spLocks noChangeArrowheads="1"/>
          </p:cNvSpPr>
          <p:nvPr/>
        </p:nvSpPr>
        <p:spPr bwMode="auto">
          <a:xfrm>
            <a:off x="6046539"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7" name="Text Box 5"/>
          <p:cNvSpPr txBox="1">
            <a:spLocks noChangeArrowheads="1"/>
          </p:cNvSpPr>
          <p:nvPr/>
        </p:nvSpPr>
        <p:spPr bwMode="auto">
          <a:xfrm>
            <a:off x="3368824" y="3399383"/>
            <a:ext cx="8691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33798" name="Line 6"/>
          <p:cNvSpPr>
            <a:spLocks noChangeShapeType="1"/>
          </p:cNvSpPr>
          <p:nvPr/>
        </p:nvSpPr>
        <p:spPr bwMode="auto">
          <a:xfrm flipV="1">
            <a:off x="3699024" y="3850232"/>
            <a:ext cx="2658798"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04528" y="1268760"/>
            <a:ext cx="8640960" cy="1077218"/>
          </a:xfrm>
          <a:prstGeom prst="rect">
            <a:avLst/>
          </a:prstGeom>
          <a:solidFill>
            <a:srgbClr val="66FF66"/>
          </a:solidFill>
          <a:ln>
            <a:solidFill>
              <a:schemeClr val="tx1"/>
            </a:solidFill>
          </a:ln>
        </p:spPr>
        <p:txBody>
          <a:bodyPr wrap="square">
            <a:spAutoFit/>
          </a:bodyPr>
          <a:lstStyle/>
          <a:p>
            <a:pPr algn="ctr"/>
            <a:r>
              <a:rPr lang="en-US" altLang="zh-CN" sz="3200" b="1" dirty="0" smtClean="0">
                <a:latin typeface="+mn-lt"/>
                <a:ea typeface="黑体" pitchFamily="2" charset="-122"/>
              </a:rPr>
              <a:t>2 </a:t>
            </a:r>
            <a:r>
              <a:rPr lang="zh-CN" altLang="en-US" sz="3200" b="1" dirty="0" smtClean="0">
                <a:latin typeface="+mn-lt"/>
                <a:ea typeface="黑体" pitchFamily="2" charset="-122"/>
              </a:rPr>
              <a:t>部</a:t>
            </a:r>
            <a:r>
              <a:rPr lang="zh-CN" altLang="en-US" sz="3200" b="1" dirty="0">
                <a:latin typeface="+mn-lt"/>
                <a:ea typeface="黑体" pitchFamily="2" charset="-122"/>
              </a:rPr>
              <a:t>电话机只需要</a:t>
            </a:r>
            <a:r>
              <a:rPr lang="zh-CN" altLang="en-US" sz="3200" b="1" dirty="0" smtClean="0">
                <a:latin typeface="+mn-lt"/>
                <a:ea typeface="黑体" pitchFamily="2" charset="-122"/>
              </a:rPr>
              <a:t>用 </a:t>
            </a:r>
            <a:r>
              <a:rPr lang="en-US" altLang="zh-CN" sz="3200" b="1" dirty="0" smtClean="0">
                <a:latin typeface="+mn-lt"/>
                <a:ea typeface="黑体" pitchFamily="2" charset="-122"/>
              </a:rPr>
              <a:t>1 </a:t>
            </a:r>
            <a:r>
              <a:rPr lang="zh-CN" altLang="en-US" sz="3200" b="1" dirty="0" smtClean="0">
                <a:latin typeface="+mn-lt"/>
                <a:ea typeface="黑体" pitchFamily="2" charset="-122"/>
              </a:rPr>
              <a:t>对电线直接连接就</a:t>
            </a:r>
            <a:r>
              <a:rPr lang="zh-CN" altLang="en-US" sz="3200" b="1" dirty="0">
                <a:latin typeface="+mn-lt"/>
                <a:ea typeface="黑体" pitchFamily="2" charset="-122"/>
              </a:rPr>
              <a:t>能够</a:t>
            </a:r>
            <a:r>
              <a:rPr lang="zh-CN" altLang="en-US" sz="3200" b="1" dirty="0" smtClean="0">
                <a:latin typeface="+mn-lt"/>
                <a:ea typeface="黑体" pitchFamily="2" charset="-122"/>
              </a:rPr>
              <a:t>互相通话</a:t>
            </a:r>
            <a:r>
              <a:rPr lang="zh-CN" altLang="en-US" sz="3200" b="1" dirty="0">
                <a:latin typeface="+mn-lt"/>
                <a:ea typeface="黑体" pitchFamily="2" charset="-122"/>
              </a:rPr>
              <a:t>。 </a:t>
            </a:r>
          </a:p>
        </p:txBody>
      </p:sp>
      <p:sp>
        <p:nvSpPr>
          <p:cNvPr id="3" name="矩形 2"/>
          <p:cNvSpPr/>
          <p:nvPr/>
        </p:nvSpPr>
        <p:spPr>
          <a:xfrm>
            <a:off x="2144688" y="5271591"/>
            <a:ext cx="5976663"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440832" y="4685074"/>
            <a:ext cx="3185487" cy="400110"/>
          </a:xfrm>
          <a:prstGeom prst="rect">
            <a:avLst/>
          </a:prstGeom>
        </p:spPr>
        <p:txBody>
          <a:bodyPr wrap="square">
            <a:spAutoFit/>
          </a:bodyPr>
          <a:lstStyle/>
          <a:p>
            <a:pPr algn="ctr"/>
            <a:r>
              <a:rPr lang="en-US" altLang="zh-CN" sz="2000" b="1" dirty="0">
                <a:latin typeface="+mn-lt"/>
                <a:ea typeface="黑体" pitchFamily="2" charset="-122"/>
              </a:rPr>
              <a:t> (a) </a:t>
            </a:r>
            <a:r>
              <a:rPr lang="zh-CN" altLang="zh-CN" sz="2000" b="1" dirty="0">
                <a:latin typeface="+mn-lt"/>
                <a:ea typeface="黑体" pitchFamily="2" charset="-122"/>
              </a:rPr>
              <a:t>两部电话直接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Tree>
    <p:extLst>
      <p:ext uri="{BB962C8B-B14F-4D97-AF65-F5344CB8AC3E}">
        <p14:creationId xmlns:p14="http://schemas.microsoft.com/office/powerpoint/2010/main" val="281929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584775"/>
          </a:xfrm>
          <a:prstGeom prst="rect">
            <a:avLst/>
          </a:prstGeom>
          <a:solidFill>
            <a:srgbClr val="66FF66"/>
          </a:solidFill>
          <a:ln>
            <a:solidFill>
              <a:schemeClr val="tx1"/>
            </a:solidFill>
          </a:ln>
        </p:spPr>
        <p:txBody>
          <a:bodyPr wrap="square">
            <a:spAutoFit/>
          </a:bodyPr>
          <a:lstStyle/>
          <a:p>
            <a:pPr algn="ctr"/>
            <a:r>
              <a:rPr lang="en-US" altLang="zh-CN" sz="3200" b="1" dirty="0">
                <a:latin typeface="+mn-lt"/>
                <a:ea typeface="黑体" pitchFamily="2" charset="-122"/>
              </a:rPr>
              <a:t>5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dirty="0">
                <a:latin typeface="+mn-lt"/>
                <a:ea typeface="黑体" pitchFamily="2" charset="-122"/>
              </a:rPr>
              <a:t>10 </a:t>
            </a:r>
            <a:r>
              <a:rPr lang="zh-CN" altLang="en-US" sz="3200" b="1" dirty="0">
                <a:latin typeface="+mn-lt"/>
                <a:ea typeface="黑体" pitchFamily="2" charset="-122"/>
              </a:rPr>
              <a:t>对电线。</a:t>
            </a:r>
          </a:p>
        </p:txBody>
      </p:sp>
      <p:sp>
        <p:nvSpPr>
          <p:cNvPr id="3" name="矩形 2"/>
          <p:cNvSpPr/>
          <p:nvPr/>
        </p:nvSpPr>
        <p:spPr>
          <a:xfrm>
            <a:off x="2144688" y="5271591"/>
            <a:ext cx="5832647"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4" name="矩形 3"/>
          <p:cNvSpPr/>
          <p:nvPr/>
        </p:nvSpPr>
        <p:spPr>
          <a:xfrm>
            <a:off x="3238488" y="4685074"/>
            <a:ext cx="3571900"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(b) 5 </a:t>
            </a:r>
            <a:r>
              <a:rPr lang="zh-CN" altLang="zh-CN" sz="2000" b="1" dirty="0" smtClean="0">
                <a:latin typeface="+mn-lt"/>
                <a:ea typeface="黑体" pitchFamily="2" charset="-122"/>
              </a:rPr>
              <a:t>部电话</a:t>
            </a:r>
            <a:r>
              <a:rPr lang="zh-CN" altLang="en-US" sz="2000" b="1" dirty="0" smtClean="0">
                <a:latin typeface="+mn-lt"/>
                <a:ea typeface="黑体" pitchFamily="2" charset="-122"/>
              </a:rPr>
              <a:t>机两两直接</a:t>
            </a:r>
            <a:r>
              <a:rPr lang="zh-CN" altLang="zh-CN" sz="2000" b="1" dirty="0" smtClean="0">
                <a:latin typeface="+mn-lt"/>
                <a:ea typeface="黑体" pitchFamily="2" charset="-122"/>
              </a:rPr>
              <a:t>相</a:t>
            </a:r>
            <a:r>
              <a:rPr lang="zh-CN" altLang="en-US" sz="2000" b="1" dirty="0" smtClean="0">
                <a:latin typeface="+mn-lt"/>
                <a:ea typeface="黑体" pitchFamily="2" charset="-122"/>
              </a:rPr>
              <a:t>连</a:t>
            </a:r>
            <a:endParaRPr lang="zh-CN" altLang="en-US" sz="2000" b="1" dirty="0">
              <a:latin typeface="+mn-lt"/>
              <a:ea typeface="黑体" pitchFamily="2" charset="-122"/>
            </a:endParaRPr>
          </a:p>
        </p:txBody>
      </p:sp>
      <p:sp>
        <p:nvSpPr>
          <p:cNvPr id="16" name="Line 9"/>
          <p:cNvSpPr>
            <a:spLocks noChangeShapeType="1"/>
          </p:cNvSpPr>
          <p:nvPr/>
        </p:nvSpPr>
        <p:spPr bwMode="auto">
          <a:xfrm flipV="1">
            <a:off x="3463620" y="2610568"/>
            <a:ext cx="1499658" cy="7334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0"/>
          <p:cNvSpPr>
            <a:spLocks noChangeShapeType="1"/>
          </p:cNvSpPr>
          <p:nvPr/>
        </p:nvSpPr>
        <p:spPr bwMode="auto">
          <a:xfrm>
            <a:off x="5112900" y="2648668"/>
            <a:ext cx="1664758" cy="77311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1"/>
          <p:cNvSpPr>
            <a:spLocks noChangeShapeType="1"/>
          </p:cNvSpPr>
          <p:nvPr/>
        </p:nvSpPr>
        <p:spPr bwMode="auto">
          <a:xfrm>
            <a:off x="3310558" y="3393205"/>
            <a:ext cx="928688" cy="9540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2"/>
          <p:cNvSpPr>
            <a:spLocks noChangeShapeType="1"/>
          </p:cNvSpPr>
          <p:nvPr/>
        </p:nvSpPr>
        <p:spPr bwMode="auto">
          <a:xfrm flipV="1">
            <a:off x="4363071" y="4417142"/>
            <a:ext cx="135863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3"/>
          <p:cNvSpPr>
            <a:spLocks noChangeShapeType="1"/>
          </p:cNvSpPr>
          <p:nvPr/>
        </p:nvSpPr>
        <p:spPr bwMode="auto">
          <a:xfrm flipV="1">
            <a:off x="5811135" y="3388442"/>
            <a:ext cx="969963" cy="939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a:off x="5020031" y="2647080"/>
            <a:ext cx="679318" cy="17700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5"/>
          <p:cNvSpPr>
            <a:spLocks noChangeShapeType="1"/>
          </p:cNvSpPr>
          <p:nvPr/>
        </p:nvSpPr>
        <p:spPr bwMode="auto">
          <a:xfrm flipH="1">
            <a:off x="4345873" y="2664542"/>
            <a:ext cx="527977" cy="17414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6"/>
          <p:cNvSpPr>
            <a:spLocks noChangeShapeType="1"/>
          </p:cNvSpPr>
          <p:nvPr/>
        </p:nvSpPr>
        <p:spPr bwMode="auto">
          <a:xfrm>
            <a:off x="3492856" y="3385267"/>
            <a:ext cx="3231489"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7"/>
          <p:cNvSpPr>
            <a:spLocks noChangeShapeType="1"/>
          </p:cNvSpPr>
          <p:nvPr/>
        </p:nvSpPr>
        <p:spPr bwMode="auto">
          <a:xfrm>
            <a:off x="3312278" y="3388442"/>
            <a:ext cx="2387071" cy="10096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8"/>
          <p:cNvSpPr>
            <a:spLocks noChangeShapeType="1"/>
          </p:cNvSpPr>
          <p:nvPr/>
        </p:nvSpPr>
        <p:spPr bwMode="auto">
          <a:xfrm flipV="1">
            <a:off x="4397467" y="3436067"/>
            <a:ext cx="2302802" cy="9667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20"/>
          <p:cNvGrpSpPr>
            <a:grpSpLocks/>
          </p:cNvGrpSpPr>
          <p:nvPr/>
        </p:nvGrpSpPr>
        <p:grpSpPr bwMode="auto">
          <a:xfrm>
            <a:off x="2945962" y="2207343"/>
            <a:ext cx="4239286" cy="2416176"/>
            <a:chOff x="1824" y="1570"/>
            <a:chExt cx="2465" cy="1522"/>
          </a:xfrm>
        </p:grpSpPr>
        <p:sp>
          <p:nvSpPr>
            <p:cNvPr id="11" name="Text Box 4"/>
            <p:cNvSpPr txBox="1">
              <a:spLocks noChangeArrowheads="1"/>
            </p:cNvSpPr>
            <p:nvPr/>
          </p:nvSpPr>
          <p:spPr bwMode="auto">
            <a:xfrm>
              <a:off x="2792" y="1570"/>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5"/>
            <p:cNvSpPr txBox="1">
              <a:spLocks noChangeArrowheads="1"/>
            </p:cNvSpPr>
            <p:nvPr/>
          </p:nvSpPr>
          <p:spPr bwMode="auto">
            <a:xfrm>
              <a:off x="1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4" name="Text Box 7"/>
            <p:cNvSpPr txBox="1">
              <a:spLocks noChangeArrowheads="1"/>
            </p:cNvSpPr>
            <p:nvPr/>
          </p:nvSpPr>
          <p:spPr bwMode="auto">
            <a:xfrm>
              <a:off x="3824" y="2058"/>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sp>
          <p:nvSpPr>
            <p:cNvPr id="15" name="Text Box 8"/>
            <p:cNvSpPr txBox="1">
              <a:spLocks noChangeArrowheads="1"/>
            </p:cNvSpPr>
            <p:nvPr/>
          </p:nvSpPr>
          <p:spPr bwMode="auto">
            <a:xfrm>
              <a:off x="3244"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6"/>
            <p:cNvSpPr txBox="1">
              <a:spLocks noChangeArrowheads="1"/>
            </p:cNvSpPr>
            <p:nvPr/>
          </p:nvSpPr>
          <p:spPr bwMode="auto">
            <a:xfrm>
              <a:off x="2405" y="2685"/>
              <a:ext cx="4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dirty="0">
                  <a:latin typeface="Times New Roman" pitchFamily="18" charset="0"/>
                  <a:sym typeface="Wingdings" pitchFamily="2" charset="2"/>
                </a:rPr>
                <a:t></a:t>
              </a:r>
              <a:r>
                <a:rPr kumimoji="1" lang="en-US" altLang="zh-CN" sz="3600" dirty="0">
                  <a:latin typeface="Times New Roman" pitchFamily="18" charset="0"/>
                </a:rPr>
                <a:t> </a:t>
              </a:r>
            </a:p>
          </p:txBody>
        </p:sp>
      </p:grpSp>
    </p:spTree>
    <p:extLst>
      <p:ext uri="{BB962C8B-B14F-4D97-AF65-F5344CB8AC3E}">
        <p14:creationId xmlns:p14="http://schemas.microsoft.com/office/powerpoint/2010/main" val="209141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grpId="0" nodeType="afterEffect">
                                  <p:stCondLst>
                                    <p:cond delay="3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grpId="0" nodeType="afterEffect">
                                  <p:stCondLst>
                                    <p:cond delay="3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grpId="0" nodeType="afterEffect">
                                  <p:stCondLst>
                                    <p:cond delay="3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grpId="0" nodeType="afterEffect">
                                  <p:stCondLst>
                                    <p:cond delay="3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1. </a:t>
            </a:r>
            <a:r>
              <a:rPr lang="zh-CN" altLang="en-US" dirty="0"/>
              <a:t>电路交换的主要特点</a:t>
            </a:r>
          </a:p>
        </p:txBody>
      </p:sp>
      <p:sp>
        <p:nvSpPr>
          <p:cNvPr id="2" name="矩形 1"/>
          <p:cNvSpPr/>
          <p:nvPr/>
        </p:nvSpPr>
        <p:spPr>
          <a:xfrm>
            <a:off x="704528" y="1268760"/>
            <a:ext cx="8640960" cy="1569660"/>
          </a:xfrm>
          <a:prstGeom prst="rect">
            <a:avLst/>
          </a:prstGeom>
          <a:solidFill>
            <a:srgbClr val="66FF66"/>
          </a:solidFill>
          <a:ln>
            <a:solidFill>
              <a:schemeClr val="tx1"/>
            </a:solidFill>
          </a:ln>
        </p:spPr>
        <p:txBody>
          <a:bodyPr wrap="square">
            <a:spAutoFit/>
          </a:bodyPr>
          <a:lstStyle/>
          <a:p>
            <a:r>
              <a:rPr lang="en-US" altLang="zh-CN" sz="3200" b="1" dirty="0" smtClean="0">
                <a:latin typeface="+mn-lt"/>
                <a:ea typeface="黑体" pitchFamily="2" charset="-122"/>
              </a:rPr>
              <a:t>N </a:t>
            </a:r>
            <a:r>
              <a:rPr lang="zh-CN" altLang="en-US" sz="3200" b="1" dirty="0">
                <a:latin typeface="+mn-lt"/>
                <a:ea typeface="黑体" pitchFamily="2" charset="-122"/>
              </a:rPr>
              <a:t>部电话机</a:t>
            </a:r>
            <a:r>
              <a:rPr lang="zh-CN" altLang="en-US" sz="3200" b="1" dirty="0" smtClean="0">
                <a:latin typeface="+mn-lt"/>
                <a:ea typeface="黑体" pitchFamily="2" charset="-122"/>
              </a:rPr>
              <a:t>两两直接相连</a:t>
            </a:r>
            <a:r>
              <a:rPr lang="zh-CN" altLang="en-US" sz="3200" b="1" dirty="0">
                <a:latin typeface="+mn-lt"/>
                <a:ea typeface="黑体" pitchFamily="2" charset="-122"/>
              </a:rPr>
              <a:t>，需 </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a:t>
            </a:r>
            <a:r>
              <a:rPr lang="en-US" altLang="zh-CN" sz="3200" b="1" i="1" dirty="0">
                <a:solidFill>
                  <a:srgbClr val="FF0000"/>
                </a:solidFill>
                <a:latin typeface="+mn-lt"/>
                <a:ea typeface="黑体" pitchFamily="2" charset="-122"/>
              </a:rPr>
              <a:t>N</a:t>
            </a:r>
            <a:r>
              <a:rPr lang="en-US" altLang="zh-CN" sz="3200" b="1" dirty="0">
                <a:solidFill>
                  <a:srgbClr val="FF0000"/>
                </a:solidFill>
                <a:latin typeface="+mn-lt"/>
                <a:ea typeface="黑体" pitchFamily="2" charset="-122"/>
              </a:rPr>
              <a:t> – 1)/2 </a:t>
            </a:r>
            <a:r>
              <a:rPr lang="zh-CN" altLang="en-US" sz="3200" b="1" dirty="0">
                <a:latin typeface="+mn-lt"/>
                <a:ea typeface="黑体" pitchFamily="2" charset="-122"/>
              </a:rPr>
              <a:t>对电线</a:t>
            </a:r>
            <a:r>
              <a:rPr lang="zh-CN" altLang="en-US" sz="3200" b="1" dirty="0" smtClean="0">
                <a:latin typeface="+mn-lt"/>
                <a:ea typeface="黑体" pitchFamily="2" charset="-122"/>
              </a:rPr>
              <a:t>。</a:t>
            </a:r>
            <a:r>
              <a:rPr lang="zh-CN" altLang="en-US" sz="3200" b="1" dirty="0" smtClean="0">
                <a:ea typeface="黑体" pitchFamily="2" charset="-122"/>
              </a:rPr>
              <a:t>这种直接连接</a:t>
            </a:r>
            <a:r>
              <a:rPr lang="zh-CN" altLang="en-US" sz="3200" b="1" dirty="0">
                <a:ea typeface="黑体" pitchFamily="2" charset="-122"/>
              </a:rPr>
              <a:t>方法</a:t>
            </a:r>
            <a:r>
              <a:rPr lang="zh-CN" altLang="en-US" sz="3200" b="1" dirty="0" smtClean="0">
                <a:latin typeface="+mn-lt"/>
                <a:ea typeface="黑体" pitchFamily="2" charset="-122"/>
              </a:rPr>
              <a:t>所需要的电线对的数量与电话机数量的平方</a:t>
            </a:r>
            <a:r>
              <a:rPr lang="zh-CN" altLang="en-US" sz="3200" b="1" dirty="0" smtClean="0">
                <a:solidFill>
                  <a:srgbClr val="FF0000"/>
                </a:solidFill>
                <a:latin typeface="+mn-lt"/>
                <a:ea typeface="黑体" pitchFamily="2" charset="-122"/>
              </a:rPr>
              <a:t>（ </a:t>
            </a:r>
            <a:r>
              <a:rPr lang="en-US" altLang="zh-CN" sz="3200" b="1" i="1" dirty="0" smtClean="0">
                <a:solidFill>
                  <a:srgbClr val="FF0000"/>
                </a:solidFill>
                <a:latin typeface="+mn-lt"/>
                <a:ea typeface="黑体" pitchFamily="2" charset="-122"/>
              </a:rPr>
              <a:t>N</a:t>
            </a:r>
            <a:r>
              <a:rPr lang="en-US" altLang="zh-CN" sz="3200" b="1" baseline="30000" dirty="0" smtClean="0">
                <a:solidFill>
                  <a:srgbClr val="FF0000"/>
                </a:solidFill>
                <a:latin typeface="+mn-lt"/>
                <a:ea typeface="黑体" pitchFamily="2" charset="-122"/>
              </a:rPr>
              <a:t>2</a:t>
            </a:r>
            <a:r>
              <a:rPr lang="en-US" altLang="zh-CN" sz="3200" b="1" dirty="0" smtClean="0">
                <a:solidFill>
                  <a:srgbClr val="FF0000"/>
                </a:solidFill>
                <a:latin typeface="+mn-lt"/>
                <a:ea typeface="黑体" pitchFamily="2" charset="-122"/>
              </a:rPr>
              <a:t> </a:t>
            </a:r>
            <a:r>
              <a:rPr lang="zh-CN" altLang="en-US" sz="3200" b="1" dirty="0" smtClean="0">
                <a:solidFill>
                  <a:srgbClr val="FF0000"/>
                </a:solidFill>
                <a:latin typeface="+mn-lt"/>
                <a:ea typeface="黑体" pitchFamily="2" charset="-122"/>
              </a:rPr>
              <a:t>）</a:t>
            </a:r>
            <a:r>
              <a:rPr lang="zh-CN" altLang="en-US" sz="3200" b="1" dirty="0" smtClean="0">
                <a:latin typeface="+mn-lt"/>
                <a:ea typeface="黑体" pitchFamily="2" charset="-122"/>
              </a:rPr>
              <a:t>成正比。</a:t>
            </a:r>
            <a:endParaRPr lang="en-US" altLang="zh-CN" sz="3200" b="1" dirty="0" smtClean="0">
              <a:latin typeface="+mn-lt"/>
              <a:ea typeface="黑体" pitchFamily="2" charset="-122"/>
            </a:endParaRPr>
          </a:p>
        </p:txBody>
      </p:sp>
      <p:sp>
        <p:nvSpPr>
          <p:cNvPr id="5" name="AutoShape 2" descr="N 部话机两两直接相连 的图像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53340" t="21760" b="5148"/>
          <a:stretch/>
        </p:blipFill>
        <p:spPr>
          <a:xfrm>
            <a:off x="3602816" y="2996952"/>
            <a:ext cx="2844384" cy="3132946"/>
          </a:xfrm>
          <a:prstGeom prst="rect">
            <a:avLst/>
          </a:prstGeom>
        </p:spPr>
      </p:pic>
    </p:spTree>
    <p:extLst>
      <p:ext uri="{BB962C8B-B14F-4D97-AF65-F5344CB8AC3E}">
        <p14:creationId xmlns:p14="http://schemas.microsoft.com/office/powerpoint/2010/main" val="235347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zh-CN" altLang="en-US" dirty="0"/>
              <a:t>使用交换机</a:t>
            </a:r>
          </a:p>
        </p:txBody>
      </p:sp>
      <p:sp>
        <p:nvSpPr>
          <p:cNvPr id="35843" name="Rectangle 3"/>
          <p:cNvSpPr>
            <a:spLocks noGrp="1" noChangeArrowheads="1"/>
          </p:cNvSpPr>
          <p:nvPr>
            <p:ph idx="1"/>
          </p:nvPr>
        </p:nvSpPr>
        <p:spPr/>
        <p:txBody>
          <a:bodyPr/>
          <a:lstStyle/>
          <a:p>
            <a:r>
              <a:rPr lang="zh-CN" altLang="en-US" dirty="0"/>
              <a:t>当电话机的数量增多时，就要使用</a:t>
            </a:r>
            <a:r>
              <a:rPr lang="zh-CN" altLang="en-US" dirty="0">
                <a:solidFill>
                  <a:srgbClr val="FF0000"/>
                </a:solidFill>
              </a:rPr>
              <a:t>交换机</a:t>
            </a:r>
            <a:r>
              <a:rPr lang="zh-CN" altLang="en-US" dirty="0"/>
              <a:t>来完成全网的交换任务</a:t>
            </a:r>
            <a:r>
              <a:rPr lang="zh-CN" altLang="en-US" dirty="0" smtClean="0"/>
              <a:t>。</a:t>
            </a:r>
            <a:endParaRPr lang="en-US" altLang="zh-CN" dirty="0" smtClean="0"/>
          </a:p>
        </p:txBody>
      </p:sp>
      <p:sp>
        <p:nvSpPr>
          <p:cNvPr id="35859" name="Text Box 19"/>
          <p:cNvSpPr txBox="1">
            <a:spLocks noChangeArrowheads="1"/>
          </p:cNvSpPr>
          <p:nvPr/>
        </p:nvSpPr>
        <p:spPr bwMode="auto">
          <a:xfrm rot="1458061">
            <a:off x="4172723" y="2548731"/>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800" b="1">
                <a:solidFill>
                  <a:srgbClr val="333399"/>
                </a:solidFill>
                <a:latin typeface="Times New Roman" pitchFamily="18" charset="0"/>
              </a:rPr>
              <a:t>…</a:t>
            </a:r>
          </a:p>
        </p:txBody>
      </p:sp>
      <p:sp>
        <p:nvSpPr>
          <p:cNvPr id="35844" name="Line 4"/>
          <p:cNvSpPr>
            <a:spLocks noChangeShapeType="1"/>
          </p:cNvSpPr>
          <p:nvPr/>
        </p:nvSpPr>
        <p:spPr bwMode="auto">
          <a:xfrm flipH="1" flipV="1">
            <a:off x="3674241" y="4207242"/>
            <a:ext cx="1370675" cy="493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5" name="Line 5"/>
          <p:cNvSpPr>
            <a:spLocks noChangeShapeType="1"/>
          </p:cNvSpPr>
          <p:nvPr/>
        </p:nvSpPr>
        <p:spPr bwMode="auto">
          <a:xfrm flipV="1">
            <a:off x="3283850" y="4207243"/>
            <a:ext cx="79110" cy="1006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Line 6"/>
          <p:cNvSpPr>
            <a:spLocks noChangeShapeType="1"/>
          </p:cNvSpPr>
          <p:nvPr/>
        </p:nvSpPr>
        <p:spPr bwMode="auto">
          <a:xfrm flipV="1">
            <a:off x="1412717" y="4207242"/>
            <a:ext cx="1716352" cy="260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7"/>
          <p:cNvSpPr>
            <a:spLocks noChangeShapeType="1"/>
          </p:cNvSpPr>
          <p:nvPr/>
        </p:nvSpPr>
        <p:spPr bwMode="auto">
          <a:xfrm>
            <a:off x="2348283" y="2911842"/>
            <a:ext cx="667279" cy="908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8" name="Text Box 8"/>
          <p:cNvSpPr txBox="1">
            <a:spLocks noChangeArrowheads="1"/>
          </p:cNvSpPr>
          <p:nvPr/>
        </p:nvSpPr>
        <p:spPr bwMode="auto">
          <a:xfrm>
            <a:off x="3087793" y="2424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49" name="Text Box 9"/>
          <p:cNvSpPr txBox="1">
            <a:spLocks noChangeArrowheads="1"/>
          </p:cNvSpPr>
          <p:nvPr/>
        </p:nvSpPr>
        <p:spPr bwMode="auto">
          <a:xfrm>
            <a:off x="1067037" y="31277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0" name="Text Box 10"/>
          <p:cNvSpPr txBox="1">
            <a:spLocks noChangeArrowheads="1"/>
          </p:cNvSpPr>
          <p:nvPr/>
        </p:nvSpPr>
        <p:spPr bwMode="auto">
          <a:xfrm>
            <a:off x="1785910" y="47104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1" name="Text Box 11"/>
          <p:cNvSpPr txBox="1">
            <a:spLocks noChangeArrowheads="1"/>
          </p:cNvSpPr>
          <p:nvPr/>
        </p:nvSpPr>
        <p:spPr bwMode="auto">
          <a:xfrm>
            <a:off x="5007081" y="340714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2" name="Text Box 12"/>
          <p:cNvSpPr txBox="1">
            <a:spLocks noChangeArrowheads="1"/>
          </p:cNvSpPr>
          <p:nvPr/>
        </p:nvSpPr>
        <p:spPr bwMode="auto">
          <a:xfrm>
            <a:off x="3908133" y="4646979"/>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3" name="Line 13"/>
          <p:cNvSpPr>
            <a:spLocks noChangeShapeType="1"/>
          </p:cNvSpPr>
          <p:nvPr/>
        </p:nvSpPr>
        <p:spPr bwMode="auto">
          <a:xfrm flipH="1" flipV="1">
            <a:off x="3440350" y="2767379"/>
            <a:ext cx="13758" cy="1155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4"/>
          <p:cNvSpPr>
            <a:spLocks noChangeShapeType="1"/>
          </p:cNvSpPr>
          <p:nvPr/>
        </p:nvSpPr>
        <p:spPr bwMode="auto">
          <a:xfrm flipV="1">
            <a:off x="3830744" y="3775443"/>
            <a:ext cx="1544373"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5"/>
          <p:cNvSpPr>
            <a:spLocks noChangeShapeType="1"/>
          </p:cNvSpPr>
          <p:nvPr/>
        </p:nvSpPr>
        <p:spPr bwMode="auto">
          <a:xfrm>
            <a:off x="1490106" y="3559542"/>
            <a:ext cx="1589088" cy="461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16"/>
          <p:cNvSpPr>
            <a:spLocks noChangeShapeType="1"/>
          </p:cNvSpPr>
          <p:nvPr/>
        </p:nvSpPr>
        <p:spPr bwMode="auto">
          <a:xfrm flipV="1">
            <a:off x="2191782" y="4280267"/>
            <a:ext cx="1014677" cy="863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7" name="Line 17"/>
          <p:cNvSpPr>
            <a:spLocks noChangeShapeType="1"/>
          </p:cNvSpPr>
          <p:nvPr/>
        </p:nvSpPr>
        <p:spPr bwMode="auto">
          <a:xfrm flipH="1" flipV="1">
            <a:off x="3362960" y="4062779"/>
            <a:ext cx="921808" cy="9350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Text Box 20"/>
          <p:cNvSpPr txBox="1">
            <a:spLocks noChangeArrowheads="1"/>
          </p:cNvSpPr>
          <p:nvPr/>
        </p:nvSpPr>
        <p:spPr bwMode="auto">
          <a:xfrm>
            <a:off x="944933" y="4046904"/>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1" name="Text Box 21"/>
          <p:cNvSpPr txBox="1">
            <a:spLocks noChangeArrowheads="1"/>
          </p:cNvSpPr>
          <p:nvPr/>
        </p:nvSpPr>
        <p:spPr bwMode="auto">
          <a:xfrm>
            <a:off x="2007764" y="256576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2" name="Text Box 22"/>
          <p:cNvSpPr txBox="1">
            <a:spLocks noChangeArrowheads="1"/>
          </p:cNvSpPr>
          <p:nvPr/>
        </p:nvSpPr>
        <p:spPr bwMode="auto">
          <a:xfrm>
            <a:off x="2883137" y="4835892"/>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63" name="Text Box 23"/>
          <p:cNvSpPr txBox="1">
            <a:spLocks noChangeArrowheads="1"/>
          </p:cNvSpPr>
          <p:nvPr/>
        </p:nvSpPr>
        <p:spPr bwMode="auto">
          <a:xfrm>
            <a:off x="4647644" y="4312017"/>
            <a:ext cx="800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35858" name="AutoShape 18"/>
          <p:cNvSpPr>
            <a:spLocks noChangeArrowheads="1"/>
          </p:cNvSpPr>
          <p:nvPr/>
        </p:nvSpPr>
        <p:spPr bwMode="auto">
          <a:xfrm>
            <a:off x="2857341" y="3630979"/>
            <a:ext cx="1284684" cy="730250"/>
          </a:xfrm>
          <a:prstGeom prst="cube">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333399"/>
              </a:solidFill>
              <a:latin typeface="Times New Roman" pitchFamily="18" charset="0"/>
            </a:endParaRPr>
          </a:p>
        </p:txBody>
      </p:sp>
      <p:sp>
        <p:nvSpPr>
          <p:cNvPr id="35864" name="Text Box 24"/>
          <p:cNvSpPr txBox="1">
            <a:spLocks noChangeArrowheads="1"/>
          </p:cNvSpPr>
          <p:nvPr/>
        </p:nvSpPr>
        <p:spPr bwMode="auto">
          <a:xfrm>
            <a:off x="2843583" y="3824654"/>
            <a:ext cx="110799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Times New Roman" pitchFamily="18" charset="0"/>
                <a:ea typeface="黑体" pitchFamily="2" charset="-122"/>
              </a:rPr>
              <a:t>交换机</a:t>
            </a:r>
          </a:p>
        </p:txBody>
      </p:sp>
      <p:sp>
        <p:nvSpPr>
          <p:cNvPr id="2" name="矩形 1"/>
          <p:cNvSpPr/>
          <p:nvPr/>
        </p:nvSpPr>
        <p:spPr>
          <a:xfrm>
            <a:off x="5817096" y="2776860"/>
            <a:ext cx="3928502" cy="2308324"/>
          </a:xfrm>
          <a:prstGeom prst="rect">
            <a:avLst/>
          </a:prstGeom>
          <a:solidFill>
            <a:srgbClr val="FFFF66"/>
          </a:solidFill>
        </p:spPr>
        <p:txBody>
          <a:bodyPr wrap="square">
            <a:spAutoFit/>
          </a:bodyPr>
          <a:lstStyle/>
          <a:p>
            <a:r>
              <a:rPr lang="zh-CN" altLang="zh-CN" sz="2400" b="1" dirty="0">
                <a:latin typeface="+mn-lt"/>
                <a:ea typeface="黑体" pitchFamily="2" charset="-122"/>
              </a:rPr>
              <a:t>每一部电话</a:t>
            </a:r>
            <a:r>
              <a:rPr lang="zh-CN" altLang="zh-CN" sz="2400" b="1" dirty="0" smtClean="0">
                <a:latin typeface="+mn-lt"/>
                <a:ea typeface="黑体" pitchFamily="2" charset="-122"/>
              </a:rPr>
              <a:t>都</a:t>
            </a:r>
            <a:r>
              <a:rPr lang="zh-CN" altLang="en-US" sz="2400" b="1" dirty="0" smtClean="0">
                <a:latin typeface="+mn-lt"/>
                <a:ea typeface="黑体" pitchFamily="2" charset="-122"/>
              </a:rPr>
              <a:t>直接</a:t>
            </a:r>
            <a:r>
              <a:rPr lang="zh-CN" altLang="zh-CN" sz="2400" b="1" dirty="0" smtClean="0">
                <a:latin typeface="+mn-lt"/>
                <a:ea typeface="黑体" pitchFamily="2" charset="-122"/>
              </a:rPr>
              <a:t>连接</a:t>
            </a:r>
            <a:r>
              <a:rPr lang="zh-CN" altLang="zh-CN" sz="2400" b="1" dirty="0">
                <a:latin typeface="+mn-lt"/>
                <a:ea typeface="黑体" pitchFamily="2" charset="-122"/>
              </a:rPr>
              <a:t>到交换机上，而交换机使用交换的方法，让电话用户彼此之间可以很方便地通信。</a:t>
            </a:r>
            <a:r>
              <a:rPr lang="zh-CN" altLang="en-US" sz="2400" b="1" dirty="0">
                <a:latin typeface="+mn-lt"/>
                <a:ea typeface="黑体" pitchFamily="2" charset="-122"/>
              </a:rPr>
              <a:t> </a:t>
            </a:r>
            <a:endParaRPr lang="en-US" altLang="zh-CN" sz="2400" b="1" dirty="0" smtClean="0">
              <a:latin typeface="+mn-lt"/>
              <a:ea typeface="黑体" pitchFamily="2" charset="-122"/>
            </a:endParaRPr>
          </a:p>
          <a:p>
            <a:r>
              <a:rPr lang="zh-CN" altLang="en-US" sz="2400" b="1" dirty="0" smtClean="0">
                <a:latin typeface="+mn-lt"/>
                <a:ea typeface="黑体" pitchFamily="2" charset="-122"/>
              </a:rPr>
              <a:t>所采用的</a:t>
            </a:r>
            <a:r>
              <a:rPr lang="zh-CN" altLang="zh-CN" sz="2400" b="1" dirty="0" smtClean="0">
                <a:latin typeface="+mn-lt"/>
                <a:ea typeface="黑体" pitchFamily="2" charset="-122"/>
              </a:rPr>
              <a:t>交换方式</a:t>
            </a:r>
            <a:r>
              <a:rPr lang="zh-CN" altLang="en-US" sz="2400" b="1" dirty="0" smtClean="0">
                <a:latin typeface="+mn-lt"/>
                <a:ea typeface="黑体" pitchFamily="2" charset="-122"/>
              </a:rPr>
              <a:t>就</a:t>
            </a:r>
            <a:r>
              <a:rPr lang="zh-CN" altLang="zh-CN" sz="2400" b="1" dirty="0" smtClean="0">
                <a:latin typeface="+mn-lt"/>
                <a:ea typeface="黑体" pitchFamily="2" charset="-122"/>
              </a:rPr>
              <a:t>是</a:t>
            </a:r>
            <a:r>
              <a:rPr lang="zh-CN" altLang="zh-CN" sz="2400" b="1" dirty="0" smtClean="0">
                <a:solidFill>
                  <a:srgbClr val="FF0000"/>
                </a:solidFill>
                <a:latin typeface="+mn-lt"/>
                <a:ea typeface="黑体" pitchFamily="2" charset="-122"/>
              </a:rPr>
              <a:t>电路交换</a:t>
            </a:r>
            <a:r>
              <a:rPr lang="en-US" altLang="zh-CN" sz="2400" b="1" dirty="0" smtClean="0">
                <a:solidFill>
                  <a:srgbClr val="FF0000"/>
                </a:solidFill>
                <a:latin typeface="+mn-lt"/>
                <a:ea typeface="黑体" pitchFamily="2" charset="-122"/>
              </a:rPr>
              <a:t> (</a:t>
            </a:r>
            <a:r>
              <a:rPr lang="en-US" altLang="zh-CN" sz="2400" b="1" dirty="0">
                <a:solidFill>
                  <a:srgbClr val="FF0000"/>
                </a:solidFill>
                <a:latin typeface="+mn-lt"/>
                <a:ea typeface="黑体" pitchFamily="2" charset="-122"/>
              </a:rPr>
              <a:t>circuit switching)</a:t>
            </a:r>
            <a:r>
              <a:rPr lang="zh-CN" altLang="en-US" sz="2400" b="1" dirty="0">
                <a:solidFill>
                  <a:srgbClr val="FF0000"/>
                </a:solidFill>
                <a:latin typeface="+mn-lt"/>
                <a:ea typeface="黑体" pitchFamily="2" charset="-122"/>
              </a:rPr>
              <a:t>。</a:t>
            </a:r>
          </a:p>
        </p:txBody>
      </p:sp>
      <p:sp>
        <p:nvSpPr>
          <p:cNvPr id="27" name="矩形 26"/>
          <p:cNvSpPr/>
          <p:nvPr/>
        </p:nvSpPr>
        <p:spPr>
          <a:xfrm>
            <a:off x="478708" y="5845334"/>
            <a:ext cx="5554412" cy="461665"/>
          </a:xfrm>
          <a:prstGeom prst="rect">
            <a:avLst/>
          </a:prstGeom>
        </p:spPr>
        <p:txBody>
          <a:bodyPr wrap="square">
            <a:spAutoFit/>
          </a:bodyPr>
          <a:lstStyle/>
          <a:p>
            <a:pPr algn="ctr"/>
            <a:r>
              <a:rPr lang="zh-CN" altLang="zh-CN" sz="2400" b="1" dirty="0" smtClean="0">
                <a:latin typeface="+mn-lt"/>
                <a:ea typeface="黑体" pitchFamily="2" charset="-122"/>
              </a:rPr>
              <a:t>电话机</a:t>
            </a:r>
            <a:r>
              <a:rPr lang="zh-CN" altLang="zh-CN" sz="2400" b="1" dirty="0">
                <a:latin typeface="+mn-lt"/>
                <a:ea typeface="黑体" pitchFamily="2" charset="-122"/>
              </a:rPr>
              <a:t>的不同连接方法</a:t>
            </a:r>
            <a:endParaRPr lang="zh-CN" altLang="en-US" sz="2400" b="1" dirty="0">
              <a:latin typeface="+mn-lt"/>
              <a:ea typeface="黑体" pitchFamily="2" charset="-122"/>
            </a:endParaRPr>
          </a:p>
        </p:txBody>
      </p:sp>
      <p:sp>
        <p:nvSpPr>
          <p:cNvPr id="28" name="矩形 27"/>
          <p:cNvSpPr/>
          <p:nvPr/>
        </p:nvSpPr>
        <p:spPr>
          <a:xfrm>
            <a:off x="1067037" y="5405154"/>
            <a:ext cx="4164199" cy="400110"/>
          </a:xfrm>
          <a:prstGeom prst="rect">
            <a:avLst/>
          </a:prstGeom>
        </p:spPr>
        <p:txBody>
          <a:bodyPr wrap="square">
            <a:spAutoFit/>
          </a:bodyPr>
          <a:lstStyle/>
          <a:p>
            <a:pPr algn="ctr"/>
            <a:r>
              <a:rPr lang="en-US" altLang="zh-CN" sz="2000" b="1" dirty="0">
                <a:latin typeface="+mn-lt"/>
                <a:ea typeface="黑体" pitchFamily="2" charset="-122"/>
              </a:rPr>
              <a:t> </a:t>
            </a:r>
            <a:r>
              <a:rPr lang="en-US" altLang="zh-CN" sz="2000" b="1" dirty="0" smtClean="0">
                <a:latin typeface="+mn-lt"/>
                <a:ea typeface="黑体" pitchFamily="2" charset="-122"/>
              </a:rPr>
              <a:t>(c) </a:t>
            </a:r>
            <a:r>
              <a:rPr lang="zh-CN" altLang="en-US" sz="2000" b="1" dirty="0" smtClean="0">
                <a:latin typeface="+mn-lt"/>
                <a:ea typeface="黑体" pitchFamily="2" charset="-122"/>
              </a:rPr>
              <a:t>用交换机连接许多</a:t>
            </a:r>
            <a:r>
              <a:rPr lang="zh-CN" altLang="zh-CN" sz="2000" b="1" dirty="0" smtClean="0">
                <a:latin typeface="+mn-lt"/>
                <a:ea typeface="黑体" pitchFamily="2" charset="-122"/>
              </a:rPr>
              <a:t>部电话</a:t>
            </a:r>
            <a:endParaRPr lang="zh-CN" altLang="en-US" sz="2000" b="1" dirty="0">
              <a:latin typeface="+mn-lt"/>
              <a:ea typeface="黑体" pitchFamily="2" charset="-122"/>
            </a:endParaRPr>
          </a:p>
        </p:txBody>
      </p:sp>
    </p:spTree>
    <p:extLst>
      <p:ext uri="{BB962C8B-B14F-4D97-AF65-F5344CB8AC3E}">
        <p14:creationId xmlns:p14="http://schemas.microsoft.com/office/powerpoint/2010/main" val="1102090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5" grpId="0" animBg="1"/>
      <p:bldP spid="35846" grpId="0" animBg="1"/>
      <p:bldP spid="35847" grpId="0" animBg="1"/>
      <p:bldP spid="35853" grpId="0" animBg="1"/>
      <p:bldP spid="35854" grpId="0" animBg="1"/>
      <p:bldP spid="35855" grpId="0" animBg="1"/>
      <p:bldP spid="35856" grpId="0" animBg="1"/>
      <p:bldP spid="358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zh-CN"/>
              <a:t>“</a:t>
            </a:r>
            <a:r>
              <a:rPr lang="zh-CN" altLang="en-US"/>
              <a:t>交换”的含义</a:t>
            </a:r>
          </a:p>
        </p:txBody>
      </p:sp>
      <p:sp>
        <p:nvSpPr>
          <p:cNvPr id="40963" name="Rectangle 3"/>
          <p:cNvSpPr>
            <a:spLocks noGrp="1" noChangeArrowheads="1"/>
          </p:cNvSpPr>
          <p:nvPr>
            <p:ph idx="1"/>
          </p:nvPr>
        </p:nvSpPr>
        <p:spPr/>
        <p:txBody>
          <a:bodyPr/>
          <a:lstStyle/>
          <a:p>
            <a:r>
              <a:rPr lang="zh-CN" altLang="en-US" dirty="0"/>
              <a:t>在这里，“</a:t>
            </a:r>
            <a:r>
              <a:rPr lang="zh-CN" altLang="en-US" dirty="0">
                <a:solidFill>
                  <a:srgbClr val="FF0000"/>
                </a:solidFill>
              </a:rPr>
              <a:t>交换</a:t>
            </a:r>
            <a:r>
              <a:rPr lang="zh-CN" altLang="en-US" dirty="0"/>
              <a:t>”</a:t>
            </a:r>
            <a:r>
              <a:rPr lang="en-US" altLang="zh-CN" dirty="0"/>
              <a:t>(switching)</a:t>
            </a:r>
            <a:r>
              <a:rPr lang="zh-CN" altLang="en-US" dirty="0"/>
              <a:t>的含义就是</a:t>
            </a:r>
            <a:r>
              <a:rPr lang="zh-CN" altLang="en-US" dirty="0" smtClean="0">
                <a:solidFill>
                  <a:srgbClr val="FF0000"/>
                </a:solidFill>
              </a:rPr>
              <a:t>转接 </a:t>
            </a:r>
            <a:r>
              <a:rPr lang="en-US" altLang="zh-CN" dirty="0" smtClean="0"/>
              <a:t>—— </a:t>
            </a:r>
            <a:r>
              <a:rPr lang="zh-CN" altLang="en-US" dirty="0" smtClean="0"/>
              <a:t>把</a:t>
            </a:r>
            <a:r>
              <a:rPr lang="zh-CN" altLang="en-US" dirty="0"/>
              <a:t>一条电话线转接到另一条电话线，使它们连通起来。</a:t>
            </a:r>
          </a:p>
          <a:p>
            <a:r>
              <a:rPr lang="zh-CN" altLang="en-US" dirty="0"/>
              <a:t>从通信资源的分配角度来看，“交换”就是按照某种方式</a:t>
            </a:r>
            <a:r>
              <a:rPr lang="zh-CN" altLang="en-US" dirty="0">
                <a:solidFill>
                  <a:srgbClr val="FF0000"/>
                </a:solidFill>
              </a:rPr>
              <a:t>动态地分配</a:t>
            </a:r>
            <a:r>
              <a:rPr lang="zh-CN" altLang="en-US" dirty="0"/>
              <a:t>传输线路的资源。 </a:t>
            </a:r>
          </a:p>
        </p:txBody>
      </p:sp>
    </p:spTree>
    <p:extLst>
      <p:ext uri="{BB962C8B-B14F-4D97-AF65-F5344CB8AC3E}">
        <p14:creationId xmlns:p14="http://schemas.microsoft.com/office/powerpoint/2010/main" val="3871443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dirty="0" smtClean="0"/>
              <a:t>电路交换特点</a:t>
            </a:r>
            <a:endParaRPr lang="zh-CN" altLang="en-US" dirty="0"/>
          </a:p>
        </p:txBody>
      </p:sp>
      <p:sp>
        <p:nvSpPr>
          <p:cNvPr id="41987" name="Rectangle 3"/>
          <p:cNvSpPr>
            <a:spLocks noGrp="1" noChangeArrowheads="1"/>
          </p:cNvSpPr>
          <p:nvPr>
            <p:ph idx="1"/>
          </p:nvPr>
        </p:nvSpPr>
        <p:spPr/>
        <p:txBody>
          <a:bodyPr/>
          <a:lstStyle/>
          <a:p>
            <a:r>
              <a:rPr lang="zh-CN" altLang="en-US" dirty="0"/>
              <a:t>电路交换必定是</a:t>
            </a:r>
            <a:r>
              <a:rPr lang="zh-CN" altLang="en-US" dirty="0">
                <a:solidFill>
                  <a:srgbClr val="FF0000"/>
                </a:solidFill>
              </a:rPr>
              <a:t>面向连接</a:t>
            </a:r>
            <a:r>
              <a:rPr lang="zh-CN" altLang="en-US" dirty="0"/>
              <a:t>的。 </a:t>
            </a:r>
          </a:p>
          <a:p>
            <a:r>
              <a:rPr lang="zh-CN" altLang="en-US" dirty="0" smtClean="0"/>
              <a:t>电路交换分为三</a:t>
            </a:r>
            <a:r>
              <a:rPr lang="zh-CN" altLang="en-US" dirty="0"/>
              <a:t>个阶段：</a:t>
            </a:r>
          </a:p>
          <a:p>
            <a:pPr lvl="1"/>
            <a:r>
              <a:rPr lang="zh-CN" altLang="en-US" dirty="0">
                <a:solidFill>
                  <a:srgbClr val="FF0000"/>
                </a:solidFill>
                <a:ea typeface="黑体" pitchFamily="2" charset="-122"/>
              </a:rPr>
              <a:t>建立</a:t>
            </a:r>
            <a:r>
              <a:rPr lang="zh-CN" altLang="en-US" dirty="0" smtClean="0">
                <a:solidFill>
                  <a:srgbClr val="FF0000"/>
                </a:solidFill>
                <a:ea typeface="黑体" pitchFamily="2" charset="-122"/>
              </a:rPr>
              <a:t>连接：</a:t>
            </a:r>
            <a:r>
              <a:rPr lang="zh-CN" altLang="en-US" dirty="0" smtClean="0">
                <a:ea typeface="黑体" pitchFamily="2" charset="-122"/>
              </a:rPr>
              <a:t>建立</a:t>
            </a:r>
            <a:r>
              <a:rPr lang="zh-CN" altLang="zh-CN" dirty="0" smtClean="0"/>
              <a:t>一</a:t>
            </a:r>
            <a:r>
              <a:rPr lang="zh-CN" altLang="zh-CN" dirty="0"/>
              <a:t>条专用的物理</a:t>
            </a:r>
            <a:r>
              <a:rPr lang="zh-CN" altLang="zh-CN" dirty="0" smtClean="0"/>
              <a:t>通路</a:t>
            </a:r>
            <a:r>
              <a:rPr lang="zh-CN" altLang="en-US" dirty="0" smtClean="0"/>
              <a:t>，以</a:t>
            </a:r>
            <a:r>
              <a:rPr lang="zh-CN" altLang="zh-CN" dirty="0" smtClean="0"/>
              <a:t>保证双方</a:t>
            </a:r>
            <a:r>
              <a:rPr lang="zh-CN" altLang="zh-CN" dirty="0"/>
              <a:t>通话时所需的通信</a:t>
            </a:r>
            <a:r>
              <a:rPr lang="zh-CN" altLang="zh-CN" dirty="0" smtClean="0"/>
              <a:t>资源在通信</a:t>
            </a:r>
            <a:r>
              <a:rPr lang="zh-CN" altLang="zh-CN" dirty="0"/>
              <a:t>时不会被其他用户</a:t>
            </a:r>
            <a:r>
              <a:rPr lang="zh-CN" altLang="zh-CN" dirty="0" smtClean="0"/>
              <a:t>占用</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通信：</a:t>
            </a:r>
            <a:r>
              <a:rPr lang="zh-CN" altLang="zh-CN" dirty="0"/>
              <a:t>主叫和被叫双方就能互相</a:t>
            </a:r>
            <a:r>
              <a:rPr lang="zh-CN" altLang="zh-CN" dirty="0" smtClean="0"/>
              <a:t>通电话</a:t>
            </a:r>
            <a:r>
              <a:rPr lang="zh-CN" altLang="en-US" dirty="0" smtClean="0"/>
              <a:t>；</a:t>
            </a:r>
            <a:endParaRPr lang="zh-CN" altLang="en-US" dirty="0">
              <a:solidFill>
                <a:srgbClr val="0000CC"/>
              </a:solidFill>
              <a:ea typeface="黑体" pitchFamily="2" charset="-122"/>
            </a:endParaRPr>
          </a:p>
          <a:p>
            <a:pPr lvl="1"/>
            <a:r>
              <a:rPr lang="zh-CN" altLang="en-US" dirty="0">
                <a:solidFill>
                  <a:srgbClr val="FF0000"/>
                </a:solidFill>
              </a:rPr>
              <a:t>释放连接：</a:t>
            </a:r>
            <a:r>
              <a:rPr lang="zh-CN" altLang="zh-CN" dirty="0"/>
              <a:t>释放刚才使用的这条专用的物理通路</a:t>
            </a:r>
            <a:r>
              <a:rPr lang="zh-CN" altLang="zh-CN" dirty="0" smtClean="0"/>
              <a:t>（</a:t>
            </a:r>
            <a:r>
              <a:rPr lang="zh-CN" altLang="en-US" dirty="0" smtClean="0"/>
              <a:t>释放</a:t>
            </a:r>
            <a:r>
              <a:rPr lang="zh-CN" altLang="zh-CN" dirty="0" smtClean="0"/>
              <a:t>刚才</a:t>
            </a:r>
            <a:r>
              <a:rPr lang="zh-CN" altLang="zh-CN" dirty="0"/>
              <a:t>占用的所有通信</a:t>
            </a:r>
            <a:r>
              <a:rPr lang="zh-CN" altLang="zh-CN" dirty="0" smtClean="0"/>
              <a:t>资源</a:t>
            </a:r>
            <a:r>
              <a:rPr lang="zh-CN" altLang="en-US" dirty="0" smtClean="0"/>
              <a:t>）。</a:t>
            </a:r>
            <a:endParaRPr lang="zh-CN" altLang="en-US" dirty="0">
              <a:solidFill>
                <a:srgbClr val="0000CC"/>
              </a:solidFill>
              <a:ea typeface="黑体" pitchFamily="2" charset="-122"/>
            </a:endParaRPr>
          </a:p>
        </p:txBody>
      </p:sp>
    </p:spTree>
    <p:extLst>
      <p:ext uri="{BB962C8B-B14F-4D97-AF65-F5344CB8AC3E}">
        <p14:creationId xmlns:p14="http://schemas.microsoft.com/office/powerpoint/2010/main" val="3017852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zh-CN" altLang="en-US"/>
              <a:t>电路交换举例</a:t>
            </a:r>
          </a:p>
        </p:txBody>
      </p:sp>
      <p:sp>
        <p:nvSpPr>
          <p:cNvPr id="43011" name="Rectangle 3"/>
          <p:cNvSpPr>
            <a:spLocks noGrp="1" noChangeArrowheads="1"/>
          </p:cNvSpPr>
          <p:nvPr>
            <p:ph idx="1"/>
          </p:nvPr>
        </p:nvSpPr>
        <p:spPr/>
        <p:txBody>
          <a:bodyPr/>
          <a:lstStyle/>
          <a:p>
            <a:r>
              <a:rPr lang="en-US" altLang="zh-CN"/>
              <a:t>A </a:t>
            </a:r>
            <a:r>
              <a:rPr lang="zh-CN" altLang="en-US"/>
              <a:t>和 </a:t>
            </a:r>
            <a:r>
              <a:rPr lang="en-US" altLang="zh-CN"/>
              <a:t>B </a:t>
            </a:r>
            <a:r>
              <a:rPr lang="zh-CN" altLang="en-US"/>
              <a:t>通话经过四个交换机</a:t>
            </a:r>
          </a:p>
          <a:p>
            <a:r>
              <a:rPr lang="zh-CN" altLang="en-US"/>
              <a:t>通话在 </a:t>
            </a:r>
            <a:r>
              <a:rPr lang="en-US" altLang="zh-CN"/>
              <a:t>A </a:t>
            </a:r>
            <a:r>
              <a:rPr lang="zh-CN" altLang="en-US"/>
              <a:t>到 </a:t>
            </a:r>
            <a:r>
              <a:rPr lang="en-US" altLang="zh-CN"/>
              <a:t>B </a:t>
            </a:r>
            <a:r>
              <a:rPr lang="zh-CN" altLang="en-US"/>
              <a:t>的连接上进行</a:t>
            </a:r>
          </a:p>
        </p:txBody>
      </p:sp>
      <p:sp>
        <p:nvSpPr>
          <p:cNvPr id="43088" name="Rectangle 80"/>
          <p:cNvSpPr>
            <a:spLocks noChangeArrowheads="1"/>
          </p:cNvSpPr>
          <p:nvPr/>
        </p:nvSpPr>
        <p:spPr bwMode="auto">
          <a:xfrm>
            <a:off x="0" y="2658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 name="组合 1"/>
          <p:cNvGrpSpPr/>
          <p:nvPr/>
        </p:nvGrpSpPr>
        <p:grpSpPr>
          <a:xfrm>
            <a:off x="1064270" y="2564557"/>
            <a:ext cx="8137202" cy="2376611"/>
            <a:chOff x="1064270" y="2564557"/>
            <a:chExt cx="7777162" cy="2160587"/>
          </a:xfrm>
        </p:grpSpPr>
        <p:grpSp>
          <p:nvGrpSpPr>
            <p:cNvPr id="8" name="Group 6"/>
            <p:cNvGrpSpPr>
              <a:grpSpLocks/>
            </p:cNvGrpSpPr>
            <p:nvPr/>
          </p:nvGrpSpPr>
          <p:grpSpPr bwMode="auto">
            <a:xfrm>
              <a:off x="2743845" y="2564557"/>
              <a:ext cx="4535487" cy="2160587"/>
              <a:chOff x="1680" y="240"/>
              <a:chExt cx="2529" cy="1270"/>
            </a:xfrm>
          </p:grpSpPr>
          <p:sp>
            <p:nvSpPr>
              <p:cNvPr id="9" name="Oval 7"/>
              <p:cNvSpPr>
                <a:spLocks noChangeArrowheads="1"/>
              </p:cNvSpPr>
              <p:nvPr/>
            </p:nvSpPr>
            <p:spPr bwMode="auto">
              <a:xfrm>
                <a:off x="2554" y="240"/>
                <a:ext cx="1088"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0" name="Oval 8"/>
              <p:cNvSpPr>
                <a:spLocks noChangeArrowheads="1"/>
              </p:cNvSpPr>
              <p:nvPr/>
            </p:nvSpPr>
            <p:spPr bwMode="auto">
              <a:xfrm>
                <a:off x="1941" y="381"/>
                <a:ext cx="827" cy="513"/>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1" name="Oval 9"/>
              <p:cNvSpPr>
                <a:spLocks noChangeArrowheads="1"/>
              </p:cNvSpPr>
              <p:nvPr/>
            </p:nvSpPr>
            <p:spPr bwMode="auto">
              <a:xfrm>
                <a:off x="1680" y="702"/>
                <a:ext cx="552" cy="411"/>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2" name="Oval 10"/>
              <p:cNvSpPr>
                <a:spLocks noChangeArrowheads="1"/>
              </p:cNvSpPr>
              <p:nvPr/>
            </p:nvSpPr>
            <p:spPr bwMode="auto">
              <a:xfrm>
                <a:off x="1849" y="894"/>
                <a:ext cx="842" cy="450"/>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3" name="Oval 11"/>
              <p:cNvSpPr>
                <a:spLocks noChangeArrowheads="1"/>
              </p:cNvSpPr>
              <p:nvPr/>
            </p:nvSpPr>
            <p:spPr bwMode="auto">
              <a:xfrm>
                <a:off x="2462" y="971"/>
                <a:ext cx="1272" cy="539"/>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4" name="Oval 12"/>
              <p:cNvSpPr>
                <a:spLocks noChangeArrowheads="1"/>
              </p:cNvSpPr>
              <p:nvPr/>
            </p:nvSpPr>
            <p:spPr bwMode="auto">
              <a:xfrm>
                <a:off x="3289" y="394"/>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5" name="Oval 13"/>
              <p:cNvSpPr>
                <a:spLocks noChangeArrowheads="1"/>
              </p:cNvSpPr>
              <p:nvPr/>
            </p:nvSpPr>
            <p:spPr bwMode="auto">
              <a:xfrm>
                <a:off x="3412" y="663"/>
                <a:ext cx="797" cy="39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6" name="Oval 14"/>
              <p:cNvSpPr>
                <a:spLocks noChangeArrowheads="1"/>
              </p:cNvSpPr>
              <p:nvPr/>
            </p:nvSpPr>
            <p:spPr bwMode="auto">
              <a:xfrm>
                <a:off x="3335" y="753"/>
                <a:ext cx="797" cy="668"/>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7" name="Oval 15"/>
              <p:cNvSpPr>
                <a:spLocks noChangeArrowheads="1"/>
              </p:cNvSpPr>
              <p:nvPr/>
            </p:nvSpPr>
            <p:spPr bwMode="auto">
              <a:xfrm>
                <a:off x="2140" y="548"/>
                <a:ext cx="1640" cy="667"/>
              </a:xfrm>
              <a:prstGeom prst="ellipse">
                <a:avLst/>
              </a:prstGeom>
              <a:solidFill>
                <a:srgbClr val="DDDDD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
          <p:nvSpPr>
            <p:cNvPr id="18" name="Line 23"/>
            <p:cNvSpPr>
              <a:spLocks noChangeShapeType="1"/>
            </p:cNvSpPr>
            <p:nvPr/>
          </p:nvSpPr>
          <p:spPr bwMode="auto">
            <a:xfrm>
              <a:off x="3175645" y="3717082"/>
              <a:ext cx="3527425"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4"/>
            <p:cNvSpPr txBox="1">
              <a:spLocks noChangeArrowheads="1"/>
            </p:cNvSpPr>
            <p:nvPr/>
          </p:nvSpPr>
          <p:spPr bwMode="auto">
            <a:xfrm>
              <a:off x="1064270"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dirty="0">
                  <a:solidFill>
                    <a:srgbClr val="000000"/>
                  </a:solidFill>
                  <a:latin typeface="Times New Roman" pitchFamily="18" charset="0"/>
                  <a:sym typeface="Wingdings" pitchFamily="2" charset="2"/>
                </a:rPr>
                <a:t></a:t>
              </a:r>
              <a:r>
                <a:rPr kumimoji="1" lang="en-US" altLang="zh-CN" sz="3600" b="1" dirty="0">
                  <a:solidFill>
                    <a:srgbClr val="000000"/>
                  </a:solidFill>
                  <a:latin typeface="Times New Roman" pitchFamily="18" charset="0"/>
                </a:rPr>
                <a:t> </a:t>
              </a:r>
              <a:endParaRPr kumimoji="1" lang="en-US" altLang="zh-CN" sz="3200" b="1" dirty="0">
                <a:latin typeface="Times New Roman" pitchFamily="18" charset="0"/>
              </a:endParaRPr>
            </a:p>
          </p:txBody>
        </p:sp>
        <p:sp>
          <p:nvSpPr>
            <p:cNvPr id="20" name="Text Box 5"/>
            <p:cNvSpPr txBox="1">
              <a:spLocks noChangeArrowheads="1"/>
            </p:cNvSpPr>
            <p:nvPr/>
          </p:nvSpPr>
          <p:spPr bwMode="auto">
            <a:xfrm>
              <a:off x="8142932" y="3352008"/>
              <a:ext cx="698500" cy="5875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kumimoji="1" lang="en-US" altLang="zh-CN" sz="3600" b="1">
                  <a:solidFill>
                    <a:srgbClr val="000000"/>
                  </a:solidFill>
                  <a:latin typeface="Times New Roman" pitchFamily="18" charset="0"/>
                  <a:sym typeface="Wingdings" pitchFamily="2" charset="2"/>
                </a:rPr>
                <a:t></a:t>
              </a:r>
              <a:r>
                <a:rPr kumimoji="1" lang="en-US" altLang="zh-CN" sz="3600" b="1">
                  <a:solidFill>
                    <a:srgbClr val="000000"/>
                  </a:solidFill>
                  <a:latin typeface="Times New Roman" pitchFamily="18" charset="0"/>
                </a:rPr>
                <a:t> </a:t>
              </a:r>
              <a:endParaRPr kumimoji="1" lang="en-US" altLang="zh-CN" sz="3200" b="1">
                <a:latin typeface="Times New Roman" pitchFamily="18" charset="0"/>
              </a:endParaRPr>
            </a:p>
          </p:txBody>
        </p:sp>
        <p:sp>
          <p:nvSpPr>
            <p:cNvPr id="21" name="Text Box 24"/>
            <p:cNvSpPr txBox="1">
              <a:spLocks noChangeArrowheads="1"/>
            </p:cNvSpPr>
            <p:nvPr/>
          </p:nvSpPr>
          <p:spPr bwMode="auto">
            <a:xfrm>
              <a:off x="1238895" y="3140819"/>
              <a:ext cx="317446"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A</a:t>
              </a:r>
            </a:p>
          </p:txBody>
        </p:sp>
        <p:sp>
          <p:nvSpPr>
            <p:cNvPr id="22" name="Text Box 25"/>
            <p:cNvSpPr txBox="1">
              <a:spLocks noChangeArrowheads="1"/>
            </p:cNvSpPr>
            <p:nvPr/>
          </p:nvSpPr>
          <p:spPr bwMode="auto">
            <a:xfrm>
              <a:off x="8328670" y="3140819"/>
              <a:ext cx="306722"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rPr>
                <a:t>B</a:t>
              </a:r>
            </a:p>
          </p:txBody>
        </p:sp>
        <p:sp>
          <p:nvSpPr>
            <p:cNvPr id="23" name="Line 26"/>
            <p:cNvSpPr>
              <a:spLocks noChangeShapeType="1"/>
            </p:cNvSpPr>
            <p:nvPr/>
          </p:nvSpPr>
          <p:spPr bwMode="auto">
            <a:xfrm>
              <a:off x="1496070" y="3717082"/>
              <a:ext cx="1535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4" name="Line 27"/>
            <p:cNvSpPr>
              <a:spLocks noChangeShapeType="1"/>
            </p:cNvSpPr>
            <p:nvPr/>
          </p:nvSpPr>
          <p:spPr bwMode="auto">
            <a:xfrm>
              <a:off x="6776095" y="3717082"/>
              <a:ext cx="16335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5" name="AutoShape 16"/>
            <p:cNvSpPr>
              <a:spLocks noChangeArrowheads="1"/>
            </p:cNvSpPr>
            <p:nvPr/>
          </p:nvSpPr>
          <p:spPr bwMode="auto">
            <a:xfrm>
              <a:off x="29597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C</a:t>
              </a:r>
            </a:p>
          </p:txBody>
        </p:sp>
        <p:sp>
          <p:nvSpPr>
            <p:cNvPr id="26" name="AutoShape 20"/>
            <p:cNvSpPr>
              <a:spLocks noChangeArrowheads="1"/>
            </p:cNvSpPr>
            <p:nvPr/>
          </p:nvSpPr>
          <p:spPr bwMode="auto">
            <a:xfrm>
              <a:off x="41598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D</a:t>
              </a:r>
            </a:p>
          </p:txBody>
        </p:sp>
        <p:sp>
          <p:nvSpPr>
            <p:cNvPr id="27" name="AutoShape 21"/>
            <p:cNvSpPr>
              <a:spLocks noChangeArrowheads="1"/>
            </p:cNvSpPr>
            <p:nvPr/>
          </p:nvSpPr>
          <p:spPr bwMode="auto">
            <a:xfrm>
              <a:off x="536004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E</a:t>
              </a:r>
            </a:p>
          </p:txBody>
        </p:sp>
        <p:sp>
          <p:nvSpPr>
            <p:cNvPr id="28" name="AutoShape 22"/>
            <p:cNvSpPr>
              <a:spLocks noChangeArrowheads="1"/>
            </p:cNvSpPr>
            <p:nvPr/>
          </p:nvSpPr>
          <p:spPr bwMode="auto">
            <a:xfrm>
              <a:off x="6560195" y="3501182"/>
              <a:ext cx="431800" cy="431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latin typeface="Times New Roman" pitchFamily="18" charset="0"/>
                </a:rPr>
                <a:t>F</a:t>
              </a:r>
            </a:p>
          </p:txBody>
        </p:sp>
        <p:sp>
          <p:nvSpPr>
            <p:cNvPr id="29" name="Text Box 28"/>
            <p:cNvSpPr txBox="1">
              <a:spLocks noChangeArrowheads="1"/>
            </p:cNvSpPr>
            <p:nvPr/>
          </p:nvSpPr>
          <p:spPr bwMode="auto">
            <a:xfrm>
              <a:off x="4831407" y="2564557"/>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电信网</a:t>
              </a:r>
            </a:p>
          </p:txBody>
        </p:sp>
        <p:sp>
          <p:nvSpPr>
            <p:cNvPr id="30" name="Text Box 29"/>
            <p:cNvSpPr txBox="1">
              <a:spLocks noChangeArrowheads="1"/>
            </p:cNvSpPr>
            <p:nvPr/>
          </p:nvSpPr>
          <p:spPr bwMode="auto">
            <a:xfrm>
              <a:off x="28152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1" name="Text Box 30"/>
            <p:cNvSpPr txBox="1">
              <a:spLocks noChangeArrowheads="1"/>
            </p:cNvSpPr>
            <p:nvPr/>
          </p:nvSpPr>
          <p:spPr bwMode="auto">
            <a:xfrm>
              <a:off x="3966220"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2" name="Text Box 31"/>
            <p:cNvSpPr txBox="1">
              <a:spLocks noChangeArrowheads="1"/>
            </p:cNvSpPr>
            <p:nvPr/>
          </p:nvSpPr>
          <p:spPr bwMode="auto">
            <a:xfrm>
              <a:off x="5190182"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3" name="Text Box 32"/>
            <p:cNvSpPr txBox="1">
              <a:spLocks noChangeArrowheads="1"/>
            </p:cNvSpPr>
            <p:nvPr/>
          </p:nvSpPr>
          <p:spPr bwMode="auto">
            <a:xfrm>
              <a:off x="6414145" y="3140819"/>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交换机</a:t>
              </a:r>
            </a:p>
          </p:txBody>
        </p:sp>
        <p:sp>
          <p:nvSpPr>
            <p:cNvPr id="34" name="Text Box 34"/>
            <p:cNvSpPr txBox="1">
              <a:spLocks noChangeArrowheads="1"/>
            </p:cNvSpPr>
            <p:nvPr/>
          </p:nvSpPr>
          <p:spPr bwMode="auto">
            <a:xfrm>
              <a:off x="4615507" y="43647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中继线</a:t>
              </a:r>
            </a:p>
          </p:txBody>
        </p:sp>
        <p:sp>
          <p:nvSpPr>
            <p:cNvPr id="35" name="Line 35"/>
            <p:cNvSpPr>
              <a:spLocks noChangeShapeType="1"/>
            </p:cNvSpPr>
            <p:nvPr/>
          </p:nvSpPr>
          <p:spPr bwMode="auto">
            <a:xfrm>
              <a:off x="3691582" y="3739307"/>
              <a:ext cx="966788" cy="709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36"/>
            <p:cNvSpPr>
              <a:spLocks noChangeShapeType="1"/>
            </p:cNvSpPr>
            <p:nvPr/>
          </p:nvSpPr>
          <p:spPr bwMode="auto">
            <a:xfrm>
              <a:off x="5006032" y="3753594"/>
              <a:ext cx="0"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37"/>
            <p:cNvSpPr>
              <a:spLocks noChangeShapeType="1"/>
            </p:cNvSpPr>
            <p:nvPr/>
          </p:nvSpPr>
          <p:spPr bwMode="auto">
            <a:xfrm flipH="1">
              <a:off x="5198120" y="3753594"/>
              <a:ext cx="1030287" cy="642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38"/>
            <p:cNvSpPr>
              <a:spLocks noChangeShapeType="1"/>
            </p:cNvSpPr>
            <p:nvPr/>
          </p:nvSpPr>
          <p:spPr bwMode="auto">
            <a:xfrm>
              <a:off x="2467620" y="3726607"/>
              <a:ext cx="65087" cy="4778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39"/>
            <p:cNvSpPr>
              <a:spLocks noChangeShapeType="1"/>
            </p:cNvSpPr>
            <p:nvPr/>
          </p:nvSpPr>
          <p:spPr bwMode="auto">
            <a:xfrm>
              <a:off x="7478298" y="3725584"/>
              <a:ext cx="133350" cy="434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0" name="Text Box 40"/>
            <p:cNvSpPr txBox="1">
              <a:spLocks noChangeArrowheads="1"/>
            </p:cNvSpPr>
            <p:nvPr/>
          </p:nvSpPr>
          <p:spPr bwMode="auto">
            <a:xfrm>
              <a:off x="2167582"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sp>
          <p:nvSpPr>
            <p:cNvPr id="41" name="Text Box 41"/>
            <p:cNvSpPr txBox="1">
              <a:spLocks noChangeArrowheads="1"/>
            </p:cNvSpPr>
            <p:nvPr/>
          </p:nvSpPr>
          <p:spPr bwMode="auto">
            <a:xfrm>
              <a:off x="7134870" y="4148882"/>
              <a:ext cx="769410" cy="30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Times New Roman" pitchFamily="18" charset="0"/>
                </a:rPr>
                <a:t>用户线</a:t>
              </a:r>
            </a:p>
          </p:txBody>
        </p:sp>
        <p:grpSp>
          <p:nvGrpSpPr>
            <p:cNvPr id="42" name="Group 56"/>
            <p:cNvGrpSpPr>
              <a:grpSpLocks/>
            </p:cNvGrpSpPr>
            <p:nvPr/>
          </p:nvGrpSpPr>
          <p:grpSpPr bwMode="auto">
            <a:xfrm flipH="1">
              <a:off x="7185670" y="3528169"/>
              <a:ext cx="1008062" cy="146050"/>
              <a:chOff x="1519" y="2160"/>
              <a:chExt cx="953" cy="227"/>
            </a:xfrm>
          </p:grpSpPr>
          <p:sp>
            <p:nvSpPr>
              <p:cNvPr id="43" name="Freeform 57"/>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 name="Freeform 58"/>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 name="Freeform 59"/>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 name="Freeform 60"/>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48" name="Group 64"/>
            <p:cNvGrpSpPr>
              <a:grpSpLocks/>
            </p:cNvGrpSpPr>
            <p:nvPr/>
          </p:nvGrpSpPr>
          <p:grpSpPr bwMode="auto">
            <a:xfrm>
              <a:off x="1713557" y="3501182"/>
              <a:ext cx="1008063" cy="146050"/>
              <a:chOff x="1519" y="2160"/>
              <a:chExt cx="953" cy="227"/>
            </a:xfrm>
          </p:grpSpPr>
          <p:sp>
            <p:nvSpPr>
              <p:cNvPr id="49" name="Freeform 65"/>
              <p:cNvSpPr>
                <a:spLocks/>
              </p:cNvSpPr>
              <p:nvPr/>
            </p:nvSpPr>
            <p:spPr bwMode="auto">
              <a:xfrm>
                <a:off x="1519" y="2237"/>
                <a:ext cx="104" cy="7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Freeform 66"/>
              <p:cNvSpPr>
                <a:spLocks/>
              </p:cNvSpPr>
              <p:nvPr/>
            </p:nvSpPr>
            <p:spPr bwMode="auto">
              <a:xfrm>
                <a:off x="1623" y="2160"/>
                <a:ext cx="179" cy="227"/>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1" name="Freeform 67"/>
              <p:cNvSpPr>
                <a:spLocks/>
              </p:cNvSpPr>
              <p:nvPr/>
            </p:nvSpPr>
            <p:spPr bwMode="auto">
              <a:xfrm>
                <a:off x="1978" y="2237"/>
                <a:ext cx="104" cy="7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2" name="Freeform 68"/>
              <p:cNvSpPr>
                <a:spLocks/>
              </p:cNvSpPr>
              <p:nvPr/>
            </p:nvSpPr>
            <p:spPr bwMode="auto">
              <a:xfrm>
                <a:off x="1799" y="2160"/>
                <a:ext cx="179" cy="227"/>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3"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54" name="Freeform 71"/>
            <p:cNvSpPr>
              <a:spLocks/>
            </p:cNvSpPr>
            <p:nvPr/>
          </p:nvSpPr>
          <p:spPr bwMode="auto">
            <a:xfrm>
              <a:off x="3440757" y="3572619"/>
              <a:ext cx="719138"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5" name="Freeform 72"/>
            <p:cNvSpPr>
              <a:spLocks/>
            </p:cNvSpPr>
            <p:nvPr/>
          </p:nvSpPr>
          <p:spPr bwMode="auto">
            <a:xfrm>
              <a:off x="4664720"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6" name="Freeform 73"/>
            <p:cNvSpPr>
              <a:spLocks/>
            </p:cNvSpPr>
            <p:nvPr/>
          </p:nvSpPr>
          <p:spPr bwMode="auto">
            <a:xfrm>
              <a:off x="5817245" y="3572619"/>
              <a:ext cx="719137" cy="71438"/>
            </a:xfrm>
            <a:custGeom>
              <a:avLst/>
              <a:gdLst>
                <a:gd name="T0" fmla="*/ 0 w 680"/>
                <a:gd name="T1" fmla="*/ 90 h 90"/>
                <a:gd name="T2" fmla="*/ 45 w 680"/>
                <a:gd name="T3" fmla="*/ 90 h 90"/>
                <a:gd name="T4" fmla="*/ 45 w 680"/>
                <a:gd name="T5" fmla="*/ 0 h 90"/>
                <a:gd name="T6" fmla="*/ 91 w 680"/>
                <a:gd name="T7" fmla="*/ 0 h 90"/>
                <a:gd name="T8" fmla="*/ 91 w 680"/>
                <a:gd name="T9" fmla="*/ 90 h 90"/>
                <a:gd name="T10" fmla="*/ 136 w 680"/>
                <a:gd name="T11" fmla="*/ 90 h 90"/>
                <a:gd name="T12" fmla="*/ 136 w 680"/>
                <a:gd name="T13" fmla="*/ 0 h 90"/>
                <a:gd name="T14" fmla="*/ 181 w 680"/>
                <a:gd name="T15" fmla="*/ 0 h 90"/>
                <a:gd name="T16" fmla="*/ 181 w 680"/>
                <a:gd name="T17" fmla="*/ 90 h 90"/>
                <a:gd name="T18" fmla="*/ 227 w 680"/>
                <a:gd name="T19" fmla="*/ 90 h 90"/>
                <a:gd name="T20" fmla="*/ 227 w 680"/>
                <a:gd name="T21" fmla="*/ 0 h 90"/>
                <a:gd name="T22" fmla="*/ 317 w 680"/>
                <a:gd name="T23" fmla="*/ 0 h 90"/>
                <a:gd name="T24" fmla="*/ 317 w 680"/>
                <a:gd name="T25" fmla="*/ 90 h 90"/>
                <a:gd name="T26" fmla="*/ 363 w 680"/>
                <a:gd name="T27" fmla="*/ 90 h 90"/>
                <a:gd name="T28" fmla="*/ 363 w 680"/>
                <a:gd name="T29" fmla="*/ 0 h 90"/>
                <a:gd name="T30" fmla="*/ 408 w 680"/>
                <a:gd name="T31" fmla="*/ 0 h 90"/>
                <a:gd name="T32" fmla="*/ 408 w 680"/>
                <a:gd name="T33" fmla="*/ 90 h 90"/>
                <a:gd name="T34" fmla="*/ 499 w 680"/>
                <a:gd name="T35" fmla="*/ 90 h 90"/>
                <a:gd name="T36" fmla="*/ 499 w 680"/>
                <a:gd name="T37" fmla="*/ 0 h 90"/>
                <a:gd name="T38" fmla="*/ 544 w 680"/>
                <a:gd name="T39" fmla="*/ 0 h 90"/>
                <a:gd name="T40" fmla="*/ 544 w 680"/>
                <a:gd name="T41" fmla="*/ 90 h 90"/>
                <a:gd name="T42" fmla="*/ 589 w 680"/>
                <a:gd name="T43" fmla="*/ 90 h 90"/>
                <a:gd name="T44" fmla="*/ 589 w 680"/>
                <a:gd name="T45" fmla="*/ 0 h 90"/>
                <a:gd name="T46" fmla="*/ 635 w 680"/>
                <a:gd name="T47" fmla="*/ 0 h 90"/>
                <a:gd name="T48" fmla="*/ 635 w 680"/>
                <a:gd name="T49" fmla="*/ 90 h 90"/>
                <a:gd name="T50" fmla="*/ 680 w 680"/>
                <a:gd name="T5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3" name="矩形 2"/>
          <p:cNvSpPr/>
          <p:nvPr/>
        </p:nvSpPr>
        <p:spPr>
          <a:xfrm>
            <a:off x="1246980" y="5301208"/>
            <a:ext cx="7738914" cy="461665"/>
          </a:xfrm>
          <a:prstGeom prst="rect">
            <a:avLst/>
          </a:prstGeom>
        </p:spPr>
        <p:txBody>
          <a:bodyPr wrap="square">
            <a:spAutoFit/>
          </a:bodyPr>
          <a:lstStyle/>
          <a:p>
            <a:pPr algn="ctr"/>
            <a:r>
              <a:rPr lang="zh-CN" altLang="zh-CN" sz="2400" b="1" dirty="0" smtClean="0">
                <a:latin typeface="+mn-lt"/>
                <a:ea typeface="黑体" pitchFamily="2" charset="-122"/>
              </a:rPr>
              <a:t>电路交换</a:t>
            </a:r>
            <a:r>
              <a:rPr lang="zh-CN" altLang="zh-CN" sz="2400" b="1" dirty="0">
                <a:latin typeface="+mn-lt"/>
                <a:ea typeface="黑体" pitchFamily="2" charset="-122"/>
              </a:rPr>
              <a:t>的用户始终占用端到端的通信资源</a:t>
            </a:r>
            <a:endParaRPr lang="zh-CN" altLang="en-US" sz="2400" b="1" dirty="0">
              <a:latin typeface="+mn-lt"/>
              <a:ea typeface="黑体" pitchFamily="2" charset="-122"/>
            </a:endParaRPr>
          </a:p>
        </p:txBody>
      </p:sp>
    </p:spTree>
    <p:extLst>
      <p:ext uri="{BB962C8B-B14F-4D97-AF65-F5344CB8AC3E}">
        <p14:creationId xmlns:p14="http://schemas.microsoft.com/office/powerpoint/2010/main" val="372559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smtClean="0"/>
              <a:t>电路交换缺点</a:t>
            </a:r>
            <a:endParaRPr lang="zh-CN" altLang="en-US" dirty="0"/>
          </a:p>
        </p:txBody>
      </p:sp>
      <p:sp>
        <p:nvSpPr>
          <p:cNvPr id="47107" name="Rectangle 3"/>
          <p:cNvSpPr>
            <a:spLocks noGrp="1" noChangeArrowheads="1"/>
          </p:cNvSpPr>
          <p:nvPr>
            <p:ph idx="1"/>
          </p:nvPr>
        </p:nvSpPr>
        <p:spPr/>
        <p:txBody>
          <a:bodyPr/>
          <a:lstStyle/>
          <a:p>
            <a:r>
              <a:rPr lang="zh-CN" altLang="en-US" dirty="0"/>
              <a:t>计算机数据具有突发性。</a:t>
            </a:r>
          </a:p>
          <a:p>
            <a:r>
              <a:rPr lang="zh-CN" altLang="en-US" dirty="0"/>
              <a:t>这</a:t>
            </a:r>
            <a:r>
              <a:rPr lang="zh-CN" altLang="en-US" dirty="0" smtClean="0"/>
              <a:t>导致</a:t>
            </a:r>
            <a:r>
              <a:rPr lang="zh-CN" altLang="en-US" dirty="0"/>
              <a:t>在</a:t>
            </a:r>
            <a:r>
              <a:rPr lang="zh-CN" altLang="en-US" dirty="0" smtClean="0"/>
              <a:t>传送计算机数据时，通信</a:t>
            </a:r>
            <a:r>
              <a:rPr lang="zh-CN" altLang="en-US" dirty="0"/>
              <a:t>线路的利用率很</a:t>
            </a:r>
            <a:r>
              <a:rPr lang="zh-CN" altLang="en-US" dirty="0" smtClean="0"/>
              <a:t>低（</a:t>
            </a:r>
            <a:r>
              <a:rPr lang="zh-CN" altLang="zh-CN" dirty="0"/>
              <a:t>用来传送数据的时间往往不到</a:t>
            </a:r>
            <a:r>
              <a:rPr lang="en-US" altLang="zh-CN" dirty="0"/>
              <a:t>10%</a:t>
            </a:r>
            <a:r>
              <a:rPr lang="zh-CN" altLang="zh-CN" dirty="0"/>
              <a:t>甚至</a:t>
            </a:r>
            <a:r>
              <a:rPr lang="en-US" altLang="zh-CN" dirty="0"/>
              <a:t>1% </a:t>
            </a:r>
            <a:r>
              <a:rPr lang="zh-CN" altLang="en-US" dirty="0" smtClean="0"/>
              <a:t>）。</a:t>
            </a:r>
            <a:endParaRPr lang="zh-CN" altLang="en-US" dirty="0"/>
          </a:p>
        </p:txBody>
      </p:sp>
    </p:spTree>
    <p:extLst>
      <p:ext uri="{BB962C8B-B14F-4D97-AF65-F5344CB8AC3E}">
        <p14:creationId xmlns:p14="http://schemas.microsoft.com/office/powerpoint/2010/main" val="1848284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2. </a:t>
            </a:r>
            <a:r>
              <a:rPr lang="zh-CN" altLang="en-US" dirty="0"/>
              <a:t>分组交换的主要特点 </a:t>
            </a:r>
          </a:p>
        </p:txBody>
      </p:sp>
      <p:sp>
        <p:nvSpPr>
          <p:cNvPr id="49155" name="Rectangle 3"/>
          <p:cNvSpPr>
            <a:spLocks noGrp="1" noChangeArrowheads="1"/>
          </p:cNvSpPr>
          <p:nvPr>
            <p:ph idx="1"/>
          </p:nvPr>
        </p:nvSpPr>
        <p:spPr/>
        <p:txBody>
          <a:bodyPr/>
          <a:lstStyle/>
          <a:p>
            <a:r>
              <a:rPr lang="zh-CN" altLang="zh-CN" dirty="0"/>
              <a:t>分组交换则采用</a:t>
            </a:r>
            <a:r>
              <a:rPr lang="zh-CN" altLang="zh-CN" dirty="0">
                <a:solidFill>
                  <a:srgbClr val="FF0000"/>
                </a:solidFill>
              </a:rPr>
              <a:t>存储转发</a:t>
            </a:r>
            <a:r>
              <a:rPr lang="zh-CN" altLang="zh-CN" dirty="0" smtClean="0"/>
              <a:t>技术</a:t>
            </a:r>
            <a:r>
              <a:rPr lang="zh-CN" altLang="en-US" dirty="0" smtClean="0"/>
              <a:t>。</a:t>
            </a:r>
            <a:endParaRPr lang="en-US" altLang="zh-CN" dirty="0" smtClean="0"/>
          </a:p>
          <a:p>
            <a:r>
              <a:rPr lang="zh-CN" altLang="en-US" dirty="0" smtClean="0"/>
              <a:t>在</a:t>
            </a:r>
            <a:r>
              <a:rPr lang="zh-CN" altLang="en-US" dirty="0"/>
              <a:t>发送端，先把较长的报文</a:t>
            </a:r>
            <a:r>
              <a:rPr lang="zh-CN" altLang="en-US" dirty="0">
                <a:solidFill>
                  <a:srgbClr val="FF0000"/>
                </a:solidFill>
              </a:rPr>
              <a:t>划分成较短的、固定长度的数据段。 </a:t>
            </a:r>
          </a:p>
        </p:txBody>
      </p:sp>
      <p:sp>
        <p:nvSpPr>
          <p:cNvPr id="49160" name="Line 8"/>
          <p:cNvSpPr>
            <a:spLocks noChangeShapeType="1"/>
          </p:cNvSpPr>
          <p:nvPr/>
        </p:nvSpPr>
        <p:spPr bwMode="auto">
          <a:xfrm>
            <a:off x="2144581" y="3286125"/>
            <a:ext cx="561684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49161" name="Text Box 9"/>
          <p:cNvSpPr txBox="1">
            <a:spLocks noChangeArrowheads="1"/>
          </p:cNvSpPr>
          <p:nvPr/>
        </p:nvSpPr>
        <p:spPr bwMode="auto">
          <a:xfrm>
            <a:off x="4641718" y="3046414"/>
            <a:ext cx="6976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Times New Roman" pitchFamily="18" charset="0"/>
                <a:ea typeface="黑体" pitchFamily="2" charset="-122"/>
              </a:rPr>
              <a:t>报文</a:t>
            </a:r>
          </a:p>
        </p:txBody>
      </p:sp>
      <p:grpSp>
        <p:nvGrpSpPr>
          <p:cNvPr id="49229" name="Group 77"/>
          <p:cNvGrpSpPr>
            <a:grpSpLocks/>
          </p:cNvGrpSpPr>
          <p:nvPr/>
        </p:nvGrpSpPr>
        <p:grpSpPr bwMode="auto">
          <a:xfrm>
            <a:off x="2067190" y="3502025"/>
            <a:ext cx="5806016" cy="431800"/>
            <a:chOff x="1202" y="2206"/>
            <a:chExt cx="3376" cy="272"/>
          </a:xfrm>
        </p:grpSpPr>
        <p:grpSp>
          <p:nvGrpSpPr>
            <p:cNvPr id="49227" name="Group 75"/>
            <p:cNvGrpSpPr>
              <a:grpSpLocks/>
            </p:cNvGrpSpPr>
            <p:nvPr/>
          </p:nvGrpSpPr>
          <p:grpSpPr bwMode="auto">
            <a:xfrm>
              <a:off x="1247" y="2206"/>
              <a:ext cx="3266" cy="272"/>
              <a:chOff x="1247" y="2931"/>
              <a:chExt cx="3266" cy="272"/>
            </a:xfrm>
          </p:grpSpPr>
          <p:sp>
            <p:nvSpPr>
              <p:cNvPr id="49222" name="Rectangle 70"/>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3" name="Rectangle 71"/>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49224" name="Rectangle 72"/>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49226"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49228" name="Text Box 76"/>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nvGrpSpPr>
          <p:cNvPr id="49233" name="Group 81"/>
          <p:cNvGrpSpPr>
            <a:grpSpLocks/>
          </p:cNvGrpSpPr>
          <p:nvPr/>
        </p:nvGrpSpPr>
        <p:grpSpPr bwMode="auto">
          <a:xfrm>
            <a:off x="3389709" y="3933826"/>
            <a:ext cx="3057790" cy="1423988"/>
            <a:chOff x="1971" y="2478"/>
            <a:chExt cx="1778" cy="897"/>
          </a:xfrm>
        </p:grpSpPr>
        <p:sp>
          <p:nvSpPr>
            <p:cNvPr id="49230" name="Text Box 78"/>
            <p:cNvSpPr txBox="1">
              <a:spLocks noChangeArrowheads="1"/>
            </p:cNvSpPr>
            <p:nvPr/>
          </p:nvSpPr>
          <p:spPr bwMode="auto">
            <a:xfrm>
              <a:off x="1971" y="2774"/>
              <a:ext cx="177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b="1" dirty="0">
                  <a:solidFill>
                    <a:srgbClr val="000099"/>
                  </a:solidFill>
                  <a:latin typeface="Tahoma" pitchFamily="34" charset="0"/>
                  <a:ea typeface="黑体" pitchFamily="2" charset="-122"/>
                </a:rPr>
                <a:t>假定这个报文较长</a:t>
              </a:r>
            </a:p>
            <a:p>
              <a:pPr algn="ctr"/>
              <a:r>
                <a:rPr lang="zh-CN" altLang="en-US" sz="2800" b="1" dirty="0">
                  <a:solidFill>
                    <a:srgbClr val="000099"/>
                  </a:solidFill>
                  <a:latin typeface="Tahoma" pitchFamily="34" charset="0"/>
                  <a:ea typeface="黑体" pitchFamily="2" charset="-122"/>
                </a:rPr>
                <a:t>不便于传输</a:t>
              </a:r>
            </a:p>
          </p:txBody>
        </p:sp>
        <p:sp>
          <p:nvSpPr>
            <p:cNvPr id="49231"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cxnSp>
        <p:nvCxnSpPr>
          <p:cNvPr id="3" name="直接连接符 2"/>
          <p:cNvCxnSpPr/>
          <p:nvPr/>
        </p:nvCxnSpPr>
        <p:spPr bwMode="auto">
          <a:xfrm>
            <a:off x="2146301"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746322" y="3046414"/>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17302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algn="ctr"/>
            <a:r>
              <a:rPr lang="zh-CN" altLang="en-US" dirty="0"/>
              <a:t>添加首部构成分组</a:t>
            </a:r>
          </a:p>
        </p:txBody>
      </p:sp>
      <p:sp>
        <p:nvSpPr>
          <p:cNvPr id="53253" name="Rectangle 5"/>
          <p:cNvSpPr>
            <a:spLocks noGrp="1" noChangeArrowheads="1"/>
          </p:cNvSpPr>
          <p:nvPr>
            <p:ph idx="1"/>
          </p:nvPr>
        </p:nvSpPr>
        <p:spPr/>
        <p:txBody>
          <a:bodyPr/>
          <a:lstStyle/>
          <a:p>
            <a:r>
              <a:rPr lang="zh-CN" altLang="en-US" dirty="0"/>
              <a:t>每一个数据段前面添加上</a:t>
            </a:r>
            <a:r>
              <a:rPr lang="zh-CN" altLang="en-US" dirty="0">
                <a:solidFill>
                  <a:srgbClr val="FF0000"/>
                </a:solidFill>
              </a:rPr>
              <a:t>首部</a:t>
            </a:r>
            <a:r>
              <a:rPr lang="zh-CN" altLang="en-US" dirty="0"/>
              <a:t>构成</a:t>
            </a:r>
            <a:r>
              <a:rPr lang="zh-CN" altLang="en-US" dirty="0" smtClean="0">
                <a:solidFill>
                  <a:srgbClr val="FF0000"/>
                </a:solidFill>
              </a:rPr>
              <a:t>分组</a:t>
            </a:r>
            <a:r>
              <a:rPr lang="en-US" altLang="zh-CN" dirty="0" smtClean="0"/>
              <a:t>(packet)</a:t>
            </a:r>
            <a:r>
              <a:rPr lang="zh-CN" altLang="en-US" dirty="0" smtClean="0"/>
              <a:t>。</a:t>
            </a:r>
            <a:endParaRPr lang="zh-CN" altLang="en-US" dirty="0"/>
          </a:p>
        </p:txBody>
      </p:sp>
      <p:sp>
        <p:nvSpPr>
          <p:cNvPr id="53260" name="Rectangle 12"/>
          <p:cNvSpPr>
            <a:spLocks noChangeArrowheads="1"/>
          </p:cNvSpPr>
          <p:nvPr/>
        </p:nvSpPr>
        <p:spPr bwMode="auto">
          <a:xfrm>
            <a:off x="2144581"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1" name="Rectangle 13"/>
          <p:cNvSpPr>
            <a:spLocks noChangeArrowheads="1"/>
          </p:cNvSpPr>
          <p:nvPr/>
        </p:nvSpPr>
        <p:spPr bwMode="auto">
          <a:xfrm>
            <a:off x="4017434"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3262" name="Rectangle 14"/>
          <p:cNvSpPr>
            <a:spLocks noChangeArrowheads="1"/>
          </p:cNvSpPr>
          <p:nvPr/>
        </p:nvSpPr>
        <p:spPr bwMode="auto">
          <a:xfrm>
            <a:off x="5890287" y="2228428"/>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53263" name="Group 15"/>
          <p:cNvGrpSpPr>
            <a:grpSpLocks/>
          </p:cNvGrpSpPr>
          <p:nvPr/>
        </p:nvGrpSpPr>
        <p:grpSpPr bwMode="auto">
          <a:xfrm>
            <a:off x="2144581" y="1772816"/>
            <a:ext cx="5616840" cy="400050"/>
            <a:chOff x="1247" y="1737"/>
            <a:chExt cx="3266" cy="252"/>
          </a:xfrm>
        </p:grpSpPr>
        <p:sp>
          <p:nvSpPr>
            <p:cNvPr id="53250"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51" name="Text Box 3"/>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sp>
        <p:nvSpPr>
          <p:cNvPr id="53264" name="Rectangle 16"/>
          <p:cNvSpPr>
            <a:spLocks noChangeArrowheads="1"/>
          </p:cNvSpPr>
          <p:nvPr/>
        </p:nvSpPr>
        <p:spPr bwMode="auto">
          <a:xfrm>
            <a:off x="1520296" y="2891118"/>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7" name="Rectangle 19"/>
          <p:cNvSpPr>
            <a:spLocks noChangeArrowheads="1"/>
          </p:cNvSpPr>
          <p:nvPr/>
        </p:nvSpPr>
        <p:spPr bwMode="auto">
          <a:xfrm>
            <a:off x="3393149" y="37413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sp>
        <p:nvSpPr>
          <p:cNvPr id="53268" name="Rectangle 20"/>
          <p:cNvSpPr>
            <a:spLocks noChangeArrowheads="1"/>
          </p:cNvSpPr>
          <p:nvPr/>
        </p:nvSpPr>
        <p:spPr bwMode="auto">
          <a:xfrm>
            <a:off x="5264283" y="4605618"/>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3273" name="Group 25"/>
          <p:cNvGrpSpPr>
            <a:grpSpLocks/>
          </p:cNvGrpSpPr>
          <p:nvPr/>
        </p:nvGrpSpPr>
        <p:grpSpPr bwMode="auto">
          <a:xfrm>
            <a:off x="1522016" y="2314153"/>
            <a:ext cx="2495417" cy="488950"/>
            <a:chOff x="1973" y="2532"/>
            <a:chExt cx="1451" cy="308"/>
          </a:xfrm>
        </p:grpSpPr>
        <p:sp>
          <p:nvSpPr>
            <p:cNvPr id="53269" name="AutoShape 21"/>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2" name="Text Box 24"/>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grpSp>
        <p:nvGrpSpPr>
          <p:cNvPr id="53274" name="Group 26"/>
          <p:cNvGrpSpPr>
            <a:grpSpLocks/>
          </p:cNvGrpSpPr>
          <p:nvPr/>
        </p:nvGrpSpPr>
        <p:grpSpPr bwMode="auto">
          <a:xfrm>
            <a:off x="3393150" y="3179340"/>
            <a:ext cx="2495417" cy="488950"/>
            <a:chOff x="1973" y="2532"/>
            <a:chExt cx="1451" cy="308"/>
          </a:xfrm>
        </p:grpSpPr>
        <p:sp>
          <p:nvSpPr>
            <p:cNvPr id="53275" name="AutoShape 27"/>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6" name="Text Box 2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nvGrpSpPr>
          <p:cNvPr id="53277" name="Group 29"/>
          <p:cNvGrpSpPr>
            <a:grpSpLocks/>
          </p:cNvGrpSpPr>
          <p:nvPr/>
        </p:nvGrpSpPr>
        <p:grpSpPr bwMode="auto">
          <a:xfrm>
            <a:off x="5264283" y="4042940"/>
            <a:ext cx="2495417" cy="488950"/>
            <a:chOff x="1973" y="2532"/>
            <a:chExt cx="1451" cy="308"/>
          </a:xfrm>
        </p:grpSpPr>
        <p:sp>
          <p:nvSpPr>
            <p:cNvPr id="53278" name="AutoShape 30"/>
            <p:cNvSpPr>
              <a:spLocks/>
            </p:cNvSpPr>
            <p:nvPr/>
          </p:nvSpPr>
          <p:spPr bwMode="auto">
            <a:xfrm rot="5400000">
              <a:off x="2654" y="2069"/>
              <a:ext cx="90" cy="1451"/>
            </a:xfrm>
            <a:prstGeom prst="leftBrace">
              <a:avLst>
                <a:gd name="adj1" fmla="val 134352"/>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3279" name="Text Box 31"/>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3281" name="Text Box 33"/>
          <p:cNvSpPr txBox="1">
            <a:spLocks noChangeArrowheads="1"/>
          </p:cNvSpPr>
          <p:nvPr/>
        </p:nvSpPr>
        <p:spPr bwMode="auto">
          <a:xfrm>
            <a:off x="1468542" y="5426060"/>
            <a:ext cx="48526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C00000"/>
                </a:solidFill>
                <a:latin typeface="Tahoma" pitchFamily="34" charset="0"/>
                <a:ea typeface="黑体" pitchFamily="2" charset="-122"/>
              </a:rPr>
              <a:t>请注意：现在左边是</a:t>
            </a:r>
            <a:r>
              <a:rPr lang="zh-CN" altLang="en-US" sz="2800" b="1" dirty="0">
                <a:solidFill>
                  <a:srgbClr val="C00000"/>
                </a:solidFill>
                <a:latin typeface="Arial"/>
                <a:ea typeface="黑体" pitchFamily="2" charset="-122"/>
              </a:rPr>
              <a:t>“</a:t>
            </a:r>
            <a:r>
              <a:rPr lang="zh-CN" altLang="en-US" sz="2800" b="1" dirty="0">
                <a:solidFill>
                  <a:srgbClr val="C00000"/>
                </a:solidFill>
                <a:latin typeface="Tahoma" pitchFamily="34" charset="0"/>
                <a:ea typeface="黑体" pitchFamily="2" charset="-122"/>
              </a:rPr>
              <a:t>前面</a:t>
            </a:r>
            <a:r>
              <a:rPr lang="zh-CN" altLang="en-US" sz="2800" b="1" dirty="0">
                <a:solidFill>
                  <a:srgbClr val="C00000"/>
                </a:solidFill>
                <a:latin typeface="Arial"/>
                <a:ea typeface="黑体" pitchFamily="2" charset="-122"/>
              </a:rPr>
              <a:t>”</a:t>
            </a:r>
            <a:endParaRPr lang="zh-CN" altLang="en-US" sz="2800" b="1" dirty="0">
              <a:solidFill>
                <a:srgbClr val="C00000"/>
              </a:solidFill>
              <a:latin typeface="Tahoma" pitchFamily="34" charset="0"/>
              <a:ea typeface="黑体" pitchFamily="2" charset="-122"/>
            </a:endParaRPr>
          </a:p>
        </p:txBody>
      </p:sp>
      <p:cxnSp>
        <p:nvCxnSpPr>
          <p:cNvPr id="25" name="直接连接符 24"/>
          <p:cNvCxnSpPr/>
          <p:nvPr/>
        </p:nvCxnSpPr>
        <p:spPr bwMode="auto">
          <a:xfrm>
            <a:off x="2146301"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7746322" y="1772816"/>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395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263"/>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327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5327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3277"/>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自从</a:t>
            </a:r>
            <a:r>
              <a:rPr lang="en-US" altLang="zh-CN" dirty="0" smtClean="0"/>
              <a:t> 20 </a:t>
            </a:r>
            <a:r>
              <a:rPr lang="zh-CN" altLang="zh-CN" dirty="0" smtClean="0"/>
              <a:t>世纪</a:t>
            </a:r>
            <a:r>
              <a:rPr lang="en-US" altLang="zh-CN" dirty="0" smtClean="0"/>
              <a:t> 90 </a:t>
            </a:r>
            <a:r>
              <a:rPr lang="zh-CN" altLang="zh-CN" dirty="0" smtClean="0"/>
              <a:t>年代</a:t>
            </a:r>
            <a:r>
              <a:rPr lang="zh-CN" altLang="zh-CN" dirty="0"/>
              <a:t>以后，</a:t>
            </a:r>
            <a:r>
              <a:rPr lang="zh-CN" altLang="zh-CN" dirty="0" smtClean="0"/>
              <a:t>以</a:t>
            </a:r>
            <a:r>
              <a:rPr lang="en-US" altLang="zh-CN" dirty="0" smtClean="0"/>
              <a:t> Internet </a:t>
            </a:r>
            <a:r>
              <a:rPr lang="zh-CN" altLang="zh-CN" dirty="0" smtClean="0"/>
              <a:t>为</a:t>
            </a:r>
            <a:r>
              <a:rPr lang="zh-CN" altLang="zh-CN" dirty="0"/>
              <a:t>代表的计算机网络得到了飞速的</a:t>
            </a:r>
            <a:r>
              <a:rPr lang="zh-CN" altLang="zh-CN" dirty="0" smtClean="0"/>
              <a:t>发展</a:t>
            </a:r>
            <a:r>
              <a:rPr lang="zh-CN" altLang="en-US" dirty="0" smtClean="0"/>
              <a:t>。</a:t>
            </a:r>
            <a:endParaRPr lang="en-US" altLang="zh-CN" dirty="0" smtClean="0"/>
          </a:p>
          <a:p>
            <a:r>
              <a:rPr lang="zh-CN" altLang="en-US" dirty="0"/>
              <a:t>已从最初的教育科研</a:t>
            </a:r>
            <a:r>
              <a:rPr lang="zh-CN" altLang="en-US" dirty="0" smtClean="0"/>
              <a:t>网络（免费）逐步</a:t>
            </a:r>
            <a:r>
              <a:rPr lang="zh-CN" altLang="en-US" dirty="0"/>
              <a:t>发展成为商业</a:t>
            </a:r>
            <a:r>
              <a:rPr lang="zh-CN" altLang="en-US" dirty="0" smtClean="0"/>
              <a:t>网络（有偿使用）。</a:t>
            </a:r>
            <a:endParaRPr lang="en-US" altLang="zh-CN" dirty="0" smtClean="0"/>
          </a:p>
          <a:p>
            <a:r>
              <a:rPr lang="zh-CN" altLang="en-US" dirty="0" smtClean="0"/>
              <a:t>已</a:t>
            </a:r>
            <a:r>
              <a:rPr lang="zh-CN" altLang="zh-CN" dirty="0" smtClean="0"/>
              <a:t>成为</a:t>
            </a:r>
            <a:r>
              <a:rPr lang="zh-CN" altLang="zh-CN" dirty="0"/>
              <a:t>全球最大的和最重要的</a:t>
            </a:r>
            <a:r>
              <a:rPr lang="zh-CN" altLang="zh-CN" dirty="0" smtClean="0"/>
              <a:t>计算机网络</a:t>
            </a:r>
            <a:r>
              <a:rPr lang="zh-CN" altLang="en-US" dirty="0" smtClean="0"/>
              <a:t>。</a:t>
            </a:r>
            <a:endParaRPr lang="en-US" altLang="zh-CN" dirty="0" smtClean="0"/>
          </a:p>
          <a:p>
            <a:r>
              <a:rPr lang="zh-CN" altLang="zh-CN" dirty="0"/>
              <a:t>是人类自印刷术发明以来人类</a:t>
            </a:r>
            <a:r>
              <a:rPr lang="zh-CN" altLang="zh-CN" dirty="0" smtClean="0"/>
              <a:t>在存储</a:t>
            </a:r>
            <a:r>
              <a:rPr lang="zh-CN" altLang="zh-CN" dirty="0"/>
              <a:t>和交换</a:t>
            </a:r>
            <a:r>
              <a:rPr lang="zh-CN" altLang="zh-CN" dirty="0" smtClean="0"/>
              <a:t>信息领域</a:t>
            </a:r>
            <a:r>
              <a:rPr lang="zh-CN" altLang="zh-CN" dirty="0"/>
              <a:t>中的最大</a:t>
            </a:r>
            <a:r>
              <a:rPr lang="zh-CN" altLang="zh-CN" dirty="0" smtClean="0"/>
              <a:t>变革</a:t>
            </a:r>
            <a:r>
              <a:rPr lang="zh-CN" altLang="en-US" dirty="0" smtClean="0"/>
              <a:t>。</a:t>
            </a:r>
            <a:endParaRPr lang="zh-CN" altLang="en-US" dirty="0"/>
          </a:p>
        </p:txBody>
      </p:sp>
    </p:spTree>
    <p:extLst>
      <p:ext uri="{BB962C8B-B14F-4D97-AF65-F5344CB8AC3E}">
        <p14:creationId xmlns:p14="http://schemas.microsoft.com/office/powerpoint/2010/main" val="22655564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a:lstStyle/>
          <a:p>
            <a:pPr algn="ctr"/>
            <a:r>
              <a:rPr lang="zh-CN" altLang="en-US"/>
              <a:t>分组交换的传输单元</a:t>
            </a:r>
          </a:p>
        </p:txBody>
      </p:sp>
      <p:sp>
        <p:nvSpPr>
          <p:cNvPr id="57353" name="Rectangle 9"/>
          <p:cNvSpPr>
            <a:spLocks noGrp="1" noChangeArrowheads="1"/>
          </p:cNvSpPr>
          <p:nvPr>
            <p:ph idx="1"/>
          </p:nvPr>
        </p:nvSpPr>
        <p:spPr/>
        <p:txBody>
          <a:bodyPr/>
          <a:lstStyle/>
          <a:p>
            <a:pPr>
              <a:spcBef>
                <a:spcPct val="10000"/>
              </a:spcBef>
            </a:pPr>
            <a:r>
              <a:rPr lang="zh-CN" altLang="en-US" dirty="0"/>
              <a:t>分组交换网以“</a:t>
            </a:r>
            <a:r>
              <a:rPr lang="zh-CN" altLang="en-US" dirty="0">
                <a:solidFill>
                  <a:srgbClr val="FF0000"/>
                </a:solidFill>
              </a:rPr>
              <a:t>分组</a:t>
            </a:r>
            <a:r>
              <a:rPr lang="zh-CN" altLang="en-US" dirty="0"/>
              <a:t>”作为数据传输单元。</a:t>
            </a:r>
          </a:p>
          <a:p>
            <a:pPr>
              <a:spcBef>
                <a:spcPct val="10000"/>
              </a:spcBef>
            </a:pPr>
            <a:r>
              <a:rPr lang="zh-CN" altLang="en-US" dirty="0">
                <a:solidFill>
                  <a:srgbClr val="FF0000"/>
                </a:solidFill>
              </a:rPr>
              <a:t>依次</a:t>
            </a:r>
            <a:r>
              <a:rPr lang="zh-CN" altLang="en-US" dirty="0"/>
              <a:t>把各分组发送到接收端（假定接收端在左边）。</a:t>
            </a:r>
          </a:p>
        </p:txBody>
      </p:sp>
      <p:grpSp>
        <p:nvGrpSpPr>
          <p:cNvPr id="57366" name="Group 22"/>
          <p:cNvGrpSpPr>
            <a:grpSpLocks/>
          </p:cNvGrpSpPr>
          <p:nvPr/>
        </p:nvGrpSpPr>
        <p:grpSpPr bwMode="auto">
          <a:xfrm>
            <a:off x="1803061" y="2924944"/>
            <a:ext cx="2497138" cy="993775"/>
            <a:chOff x="884" y="2078"/>
            <a:chExt cx="1452" cy="626"/>
          </a:xfrm>
        </p:grpSpPr>
        <p:sp>
          <p:nvSpPr>
            <p:cNvPr id="57346"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4"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57" name="Group 13"/>
            <p:cNvGrpSpPr>
              <a:grpSpLocks/>
            </p:cNvGrpSpPr>
            <p:nvPr/>
          </p:nvGrpSpPr>
          <p:grpSpPr bwMode="auto">
            <a:xfrm>
              <a:off x="885" y="2078"/>
              <a:ext cx="1451" cy="308"/>
              <a:chOff x="1973" y="2532"/>
              <a:chExt cx="1451" cy="308"/>
            </a:xfrm>
          </p:grpSpPr>
          <p:sp>
            <p:nvSpPr>
              <p:cNvPr id="5735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59" name="Text Box 15"/>
              <p:cNvSpPr txBox="1">
                <a:spLocks noChangeArrowheads="1"/>
              </p:cNvSpPr>
              <p:nvPr/>
            </p:nvSpPr>
            <p:spPr bwMode="auto">
              <a:xfrm>
                <a:off x="2489" y="2532"/>
                <a:ext cx="5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400" b="1">
                    <a:solidFill>
                      <a:srgbClr val="000099"/>
                    </a:solidFill>
                    <a:latin typeface="Tahoma" pitchFamily="34" charset="0"/>
                    <a:ea typeface="黑体" pitchFamily="2" charset="-122"/>
                  </a:rPr>
                  <a:t> </a:t>
                </a:r>
                <a:r>
                  <a:rPr lang="en-US" altLang="zh-CN" sz="2000" b="1">
                    <a:solidFill>
                      <a:srgbClr val="000099"/>
                    </a:solidFill>
                    <a:ea typeface="黑体" pitchFamily="2" charset="-122"/>
                  </a:rPr>
                  <a:t>1</a:t>
                </a:r>
              </a:p>
            </p:txBody>
          </p:sp>
        </p:grpSp>
      </p:grpSp>
      <p:grpSp>
        <p:nvGrpSpPr>
          <p:cNvPr id="57367" name="Group 23"/>
          <p:cNvGrpSpPr>
            <a:grpSpLocks/>
          </p:cNvGrpSpPr>
          <p:nvPr/>
        </p:nvGrpSpPr>
        <p:grpSpPr bwMode="auto">
          <a:xfrm>
            <a:off x="3675915" y="3790131"/>
            <a:ext cx="2495417" cy="993775"/>
            <a:chOff x="1973" y="2623"/>
            <a:chExt cx="1451" cy="626"/>
          </a:xfrm>
        </p:grpSpPr>
        <p:sp>
          <p:nvSpPr>
            <p:cNvPr id="57347"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5"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7360" name="Group 16"/>
            <p:cNvGrpSpPr>
              <a:grpSpLocks/>
            </p:cNvGrpSpPr>
            <p:nvPr/>
          </p:nvGrpSpPr>
          <p:grpSpPr bwMode="auto">
            <a:xfrm>
              <a:off x="1973" y="2623"/>
              <a:ext cx="1451" cy="308"/>
              <a:chOff x="1973" y="2532"/>
              <a:chExt cx="1451" cy="308"/>
            </a:xfrm>
          </p:grpSpPr>
          <p:sp>
            <p:nvSpPr>
              <p:cNvPr id="57361"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2" name="Text Box 18"/>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grpSp>
      <p:grpSp>
        <p:nvGrpSpPr>
          <p:cNvPr id="57368" name="Group 24"/>
          <p:cNvGrpSpPr>
            <a:grpSpLocks/>
          </p:cNvGrpSpPr>
          <p:nvPr/>
        </p:nvGrpSpPr>
        <p:grpSpPr bwMode="auto">
          <a:xfrm>
            <a:off x="5547048" y="4653731"/>
            <a:ext cx="2502296" cy="981075"/>
            <a:chOff x="3061" y="3167"/>
            <a:chExt cx="1455" cy="618"/>
          </a:xfrm>
        </p:grpSpPr>
        <p:sp>
          <p:nvSpPr>
            <p:cNvPr id="57348"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7356" name="Rectangle 12"/>
            <p:cNvSpPr>
              <a:spLocks noChangeArrowheads="1"/>
            </p:cNvSpPr>
            <p:nvPr/>
          </p:nvSpPr>
          <p:spPr bwMode="auto">
            <a:xfrm>
              <a:off x="3061" y="3512"/>
              <a:ext cx="363" cy="273"/>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首部</a:t>
              </a:r>
            </a:p>
          </p:txBody>
        </p:sp>
        <p:grpSp>
          <p:nvGrpSpPr>
            <p:cNvPr id="57363" name="Group 19"/>
            <p:cNvGrpSpPr>
              <a:grpSpLocks/>
            </p:cNvGrpSpPr>
            <p:nvPr/>
          </p:nvGrpSpPr>
          <p:grpSpPr bwMode="auto">
            <a:xfrm>
              <a:off x="3061" y="3167"/>
              <a:ext cx="1451" cy="308"/>
              <a:chOff x="1973" y="2532"/>
              <a:chExt cx="1451" cy="308"/>
            </a:xfrm>
          </p:grpSpPr>
          <p:sp>
            <p:nvSpPr>
              <p:cNvPr id="57364"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7365" name="Text Box 21"/>
              <p:cNvSpPr txBox="1">
                <a:spLocks noChangeArrowheads="1"/>
              </p:cNvSpPr>
              <p:nvPr/>
            </p:nvSpPr>
            <p:spPr bwMode="auto">
              <a:xfrm>
                <a:off x="2489" y="2532"/>
                <a:ext cx="5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200" b="1">
                    <a:solidFill>
                      <a:srgbClr val="000099"/>
                    </a:solidFill>
                    <a:ea typeface="黑体" pitchFamily="2" charset="-122"/>
                  </a:rPr>
                  <a:t> </a:t>
                </a:r>
                <a:r>
                  <a:rPr lang="en-US" altLang="zh-CN" sz="2000" b="1">
                    <a:solidFill>
                      <a:srgbClr val="000099"/>
                    </a:solidFill>
                    <a:ea typeface="黑体" pitchFamily="2" charset="-122"/>
                  </a:rPr>
                  <a:t>3</a:t>
                </a:r>
              </a:p>
            </p:txBody>
          </p:sp>
        </p:grpSp>
      </p:grpSp>
      <p:sp>
        <p:nvSpPr>
          <p:cNvPr id="2" name="矩形 1"/>
          <p:cNvSpPr/>
          <p:nvPr/>
        </p:nvSpPr>
        <p:spPr>
          <a:xfrm>
            <a:off x="1803061" y="5805264"/>
            <a:ext cx="6534315" cy="461665"/>
          </a:xfrm>
          <a:prstGeom prst="rect">
            <a:avLst/>
          </a:prstGeom>
        </p:spPr>
        <p:txBody>
          <a:bodyPr wrap="square">
            <a:spAutoFit/>
          </a:bodyPr>
          <a:lstStyle/>
          <a:p>
            <a:pPr algn="ctr"/>
            <a:r>
              <a:rPr lang="zh-CN" altLang="zh-CN" sz="2400" b="1" dirty="0" smtClean="0">
                <a:latin typeface="+mn-lt"/>
                <a:ea typeface="黑体" pitchFamily="2" charset="-122"/>
              </a:rPr>
              <a:t>以</a:t>
            </a:r>
            <a:r>
              <a:rPr lang="zh-CN" altLang="zh-CN" sz="2400" b="1" dirty="0">
                <a:latin typeface="+mn-lt"/>
                <a:ea typeface="黑体" pitchFamily="2" charset="-122"/>
              </a:rPr>
              <a:t>分组为基本单位在网络中传送</a:t>
            </a:r>
            <a:endParaRPr lang="zh-CN" altLang="en-US" sz="2400" b="1" dirty="0">
              <a:latin typeface="+mn-lt"/>
              <a:ea typeface="黑体" pitchFamily="2" charset="-122"/>
            </a:endParaRPr>
          </a:p>
        </p:txBody>
      </p:sp>
    </p:spTree>
    <p:extLst>
      <p:ext uri="{BB962C8B-B14F-4D97-AF65-F5344CB8AC3E}">
        <p14:creationId xmlns:p14="http://schemas.microsoft.com/office/powerpoint/2010/main" val="2578674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57367"/>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573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57366"/>
                                        </p:tgtEl>
                                        <p:attrNameLst>
                                          <p:attrName>ppt_x</p:attrName>
                                        </p:attrNameLst>
                                      </p:cBhvr>
                                      <p:tavLst>
                                        <p:tav tm="0">
                                          <p:val>
                                            <p:strVal val="ppt_x"/>
                                          </p:val>
                                        </p:tav>
                                        <p:tav tm="100000">
                                          <p:val>
                                            <p:strVal val="0-ppt_w/2"/>
                                          </p:val>
                                        </p:tav>
                                      </p:tavLst>
                                    </p:anim>
                                    <p:anim calcmode="lin" valueType="num">
                                      <p:cBhvr additive="base">
                                        <p:cTn id="20" dur="2000"/>
                                        <p:tgtEl>
                                          <p:spTgt spid="57366"/>
                                        </p:tgtEl>
                                        <p:attrNameLst>
                                          <p:attrName>ppt_y</p:attrName>
                                        </p:attrNameLst>
                                      </p:cBhvr>
                                      <p:tavLst>
                                        <p:tav tm="0">
                                          <p:val>
                                            <p:strVal val="ppt_y"/>
                                          </p:val>
                                        </p:tav>
                                        <p:tav tm="100000">
                                          <p:val>
                                            <p:strVal val="ppt_y"/>
                                          </p:val>
                                        </p:tav>
                                      </p:tavLst>
                                    </p:anim>
                                    <p:set>
                                      <p:cBhvr>
                                        <p:cTn id="21" dur="1" fill="hold">
                                          <p:stCondLst>
                                            <p:cond delay="1999"/>
                                          </p:stCondLst>
                                        </p:cTn>
                                        <p:tgtEl>
                                          <p:spTgt spid="57366"/>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57367"/>
                                        </p:tgtEl>
                                        <p:attrNameLst>
                                          <p:attrName>ppt_x</p:attrName>
                                        </p:attrNameLst>
                                      </p:cBhvr>
                                      <p:tavLst>
                                        <p:tav tm="0">
                                          <p:val>
                                            <p:strVal val="ppt_x"/>
                                          </p:val>
                                        </p:tav>
                                        <p:tav tm="100000">
                                          <p:val>
                                            <p:strVal val="0-ppt_w/2"/>
                                          </p:val>
                                        </p:tav>
                                      </p:tavLst>
                                    </p:anim>
                                    <p:anim calcmode="lin" valueType="num">
                                      <p:cBhvr additive="base">
                                        <p:cTn id="25" dur="2000"/>
                                        <p:tgtEl>
                                          <p:spTgt spid="57367"/>
                                        </p:tgtEl>
                                        <p:attrNameLst>
                                          <p:attrName>ppt_y</p:attrName>
                                        </p:attrNameLst>
                                      </p:cBhvr>
                                      <p:tavLst>
                                        <p:tav tm="0">
                                          <p:val>
                                            <p:strVal val="ppt_y"/>
                                          </p:val>
                                        </p:tav>
                                        <p:tav tm="100000">
                                          <p:val>
                                            <p:strVal val="ppt_y"/>
                                          </p:val>
                                        </p:tav>
                                      </p:tavLst>
                                    </p:anim>
                                    <p:set>
                                      <p:cBhvr>
                                        <p:cTn id="26" dur="1" fill="hold">
                                          <p:stCondLst>
                                            <p:cond delay="1999"/>
                                          </p:stCondLst>
                                        </p:cTn>
                                        <p:tgtEl>
                                          <p:spTgt spid="57367"/>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57368"/>
                                        </p:tgtEl>
                                        <p:attrNameLst>
                                          <p:attrName>ppt_x</p:attrName>
                                        </p:attrNameLst>
                                      </p:cBhvr>
                                      <p:tavLst>
                                        <p:tav tm="0">
                                          <p:val>
                                            <p:strVal val="ppt_x"/>
                                          </p:val>
                                        </p:tav>
                                        <p:tav tm="100000">
                                          <p:val>
                                            <p:strVal val="0-ppt_w/2"/>
                                          </p:val>
                                        </p:tav>
                                      </p:tavLst>
                                    </p:anim>
                                    <p:anim calcmode="lin" valueType="num">
                                      <p:cBhvr additive="base">
                                        <p:cTn id="30" dur="2000"/>
                                        <p:tgtEl>
                                          <p:spTgt spid="57368"/>
                                        </p:tgtEl>
                                        <p:attrNameLst>
                                          <p:attrName>ppt_y</p:attrName>
                                        </p:attrNameLst>
                                      </p:cBhvr>
                                      <p:tavLst>
                                        <p:tav tm="0">
                                          <p:val>
                                            <p:strVal val="ppt_y"/>
                                          </p:val>
                                        </p:tav>
                                        <p:tav tm="100000">
                                          <p:val>
                                            <p:strVal val="ppt_y"/>
                                          </p:val>
                                        </p:tav>
                                      </p:tavLst>
                                    </p:anim>
                                    <p:set>
                                      <p:cBhvr>
                                        <p:cTn id="31" dur="1" fill="hold">
                                          <p:stCondLst>
                                            <p:cond delay="1999"/>
                                          </p:stCondLst>
                                        </p:cTn>
                                        <p:tgtEl>
                                          <p:spTgt spid="57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zh-CN" altLang="en-US"/>
              <a:t>分组首部的重要性</a:t>
            </a:r>
          </a:p>
        </p:txBody>
      </p:sp>
      <p:sp>
        <p:nvSpPr>
          <p:cNvPr id="58371" name="Rectangle 3"/>
          <p:cNvSpPr>
            <a:spLocks noGrp="1" noChangeArrowheads="1"/>
          </p:cNvSpPr>
          <p:nvPr>
            <p:ph idx="1"/>
          </p:nvPr>
        </p:nvSpPr>
        <p:spPr/>
        <p:txBody>
          <a:bodyPr/>
          <a:lstStyle/>
          <a:p>
            <a:r>
              <a:rPr lang="zh-CN" altLang="en-US" dirty="0">
                <a:solidFill>
                  <a:srgbClr val="FF0000"/>
                </a:solidFill>
              </a:rPr>
              <a:t>每一个</a:t>
            </a:r>
            <a:r>
              <a:rPr lang="zh-CN" altLang="en-US" dirty="0"/>
              <a:t>分组的首部都含有</a:t>
            </a:r>
            <a:r>
              <a:rPr lang="zh-CN" altLang="en-US" dirty="0" smtClean="0">
                <a:solidFill>
                  <a:srgbClr val="FF0000"/>
                </a:solidFill>
              </a:rPr>
              <a:t>地址</a:t>
            </a:r>
            <a:r>
              <a:rPr lang="zh-CN" altLang="en-US" dirty="0" smtClean="0"/>
              <a:t>（</a:t>
            </a:r>
            <a:r>
              <a:rPr lang="zh-CN" altLang="zh-CN" dirty="0"/>
              <a:t>诸如目的地址和</a:t>
            </a:r>
            <a:r>
              <a:rPr lang="zh-CN" altLang="zh-CN" dirty="0" smtClean="0"/>
              <a:t>源地址</a:t>
            </a:r>
            <a:r>
              <a:rPr lang="zh-CN" altLang="en-US" dirty="0"/>
              <a:t>）</a:t>
            </a:r>
            <a:r>
              <a:rPr lang="zh-CN" altLang="en-US" dirty="0" smtClean="0"/>
              <a:t>等</a:t>
            </a:r>
            <a:r>
              <a:rPr lang="zh-CN" altLang="en-US" dirty="0"/>
              <a:t>控制信息。</a:t>
            </a:r>
          </a:p>
          <a:p>
            <a:r>
              <a:rPr lang="zh-CN" altLang="en-US" dirty="0"/>
              <a:t>分组交换网中的结点交换机根据收到的</a:t>
            </a:r>
            <a:r>
              <a:rPr lang="zh-CN" altLang="en-US" dirty="0" smtClean="0"/>
              <a:t>分组首部</a:t>
            </a:r>
            <a:r>
              <a:rPr lang="zh-CN" altLang="en-US" dirty="0"/>
              <a:t>中的</a:t>
            </a:r>
            <a:r>
              <a:rPr lang="zh-CN" altLang="en-US" dirty="0">
                <a:solidFill>
                  <a:srgbClr val="FF0000"/>
                </a:solidFill>
              </a:rPr>
              <a:t>地址信息，</a:t>
            </a:r>
            <a:r>
              <a:rPr lang="zh-CN" altLang="en-US" dirty="0"/>
              <a:t>把分组</a:t>
            </a:r>
            <a:r>
              <a:rPr lang="zh-CN" altLang="en-US" dirty="0">
                <a:solidFill>
                  <a:srgbClr val="FF0000"/>
                </a:solidFill>
              </a:rPr>
              <a:t>转发</a:t>
            </a:r>
            <a:r>
              <a:rPr lang="zh-CN" altLang="en-US" dirty="0"/>
              <a:t>到下一个结点交换机</a:t>
            </a:r>
            <a:r>
              <a:rPr lang="zh-CN" altLang="en-US" dirty="0" smtClean="0"/>
              <a:t>。</a:t>
            </a:r>
            <a:endParaRPr lang="en-US" altLang="zh-CN" dirty="0" smtClean="0"/>
          </a:p>
          <a:p>
            <a:r>
              <a:rPr lang="zh-CN" altLang="zh-CN" dirty="0" smtClean="0"/>
              <a:t>每个分组在</a:t>
            </a:r>
            <a:r>
              <a:rPr lang="zh-CN" altLang="zh-CN" dirty="0"/>
              <a:t>互联网中</a:t>
            </a:r>
            <a:r>
              <a:rPr lang="zh-CN" altLang="zh-CN" dirty="0">
                <a:solidFill>
                  <a:srgbClr val="FF0000"/>
                </a:solidFill>
              </a:rPr>
              <a:t>独立地选择传输路径</a:t>
            </a:r>
            <a:r>
              <a:rPr lang="zh-CN" altLang="en-US" dirty="0">
                <a:solidFill>
                  <a:srgbClr val="FF0000"/>
                </a:solidFill>
              </a:rPr>
              <a:t>。</a:t>
            </a:r>
            <a:endParaRPr lang="en-US" altLang="zh-CN" dirty="0">
              <a:solidFill>
                <a:srgbClr val="FF0000"/>
              </a:solidFill>
            </a:endParaRPr>
          </a:p>
          <a:p>
            <a:r>
              <a:rPr lang="zh-CN" altLang="en-US" dirty="0" smtClean="0"/>
              <a:t>用</a:t>
            </a:r>
            <a:r>
              <a:rPr lang="zh-CN" altLang="en-US" dirty="0"/>
              <a:t>这样的</a:t>
            </a:r>
            <a:r>
              <a:rPr lang="zh-CN" altLang="en-US" dirty="0">
                <a:solidFill>
                  <a:srgbClr val="FF0000"/>
                </a:solidFill>
              </a:rPr>
              <a:t>存储转发</a:t>
            </a:r>
            <a:r>
              <a:rPr lang="zh-CN" altLang="en-US" dirty="0"/>
              <a:t>方式，最后分组就能到达</a:t>
            </a:r>
            <a:r>
              <a:rPr lang="zh-CN" altLang="en-US" dirty="0">
                <a:solidFill>
                  <a:srgbClr val="FF0000"/>
                </a:solidFill>
              </a:rPr>
              <a:t>最终目的地。</a:t>
            </a:r>
          </a:p>
        </p:txBody>
      </p:sp>
    </p:spTree>
    <p:extLst>
      <p:ext uri="{BB962C8B-B14F-4D97-AF65-F5344CB8AC3E}">
        <p14:creationId xmlns:p14="http://schemas.microsoft.com/office/powerpoint/2010/main" val="33808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zh-CN" altLang="en-US"/>
              <a:t>收到分组后剥去首部</a:t>
            </a:r>
          </a:p>
        </p:txBody>
      </p:sp>
      <p:sp>
        <p:nvSpPr>
          <p:cNvPr id="59395" name="Rectangle 3"/>
          <p:cNvSpPr>
            <a:spLocks noGrp="1" noChangeArrowheads="1"/>
          </p:cNvSpPr>
          <p:nvPr>
            <p:ph idx="1"/>
          </p:nvPr>
        </p:nvSpPr>
        <p:spPr/>
        <p:txBody>
          <a:bodyPr/>
          <a:lstStyle/>
          <a:p>
            <a:r>
              <a:rPr lang="zh-CN" altLang="en-US" dirty="0"/>
              <a:t>接收端收到分组后</a:t>
            </a:r>
            <a:r>
              <a:rPr lang="zh-CN" altLang="en-US" dirty="0">
                <a:solidFill>
                  <a:srgbClr val="FF0000"/>
                </a:solidFill>
              </a:rPr>
              <a:t>剥去</a:t>
            </a:r>
            <a:r>
              <a:rPr lang="zh-CN" altLang="en-US" dirty="0"/>
              <a:t>首部还原成报文。</a:t>
            </a:r>
          </a:p>
        </p:txBody>
      </p:sp>
      <p:sp>
        <p:nvSpPr>
          <p:cNvPr id="59397" name="Rectangle 5"/>
          <p:cNvSpPr>
            <a:spLocks noChangeArrowheads="1"/>
          </p:cNvSpPr>
          <p:nvPr/>
        </p:nvSpPr>
        <p:spPr bwMode="auto">
          <a:xfrm>
            <a:off x="2920206" y="2550815"/>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398" name="Rectangle 6"/>
          <p:cNvSpPr>
            <a:spLocks noChangeArrowheads="1"/>
          </p:cNvSpPr>
          <p:nvPr/>
        </p:nvSpPr>
        <p:spPr bwMode="auto">
          <a:xfrm>
            <a:off x="2295922" y="2550815"/>
            <a:ext cx="624284"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399" name="Group 7"/>
          <p:cNvGrpSpPr>
            <a:grpSpLocks/>
          </p:cNvGrpSpPr>
          <p:nvPr/>
        </p:nvGrpSpPr>
        <p:grpSpPr bwMode="auto">
          <a:xfrm>
            <a:off x="2297642" y="1988840"/>
            <a:ext cx="2495418" cy="488950"/>
            <a:chOff x="1973" y="2532"/>
            <a:chExt cx="1451" cy="308"/>
          </a:xfrm>
        </p:grpSpPr>
        <p:sp>
          <p:nvSpPr>
            <p:cNvPr id="59400"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1" name="Text Box 9"/>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1</a:t>
              </a:r>
            </a:p>
          </p:txBody>
        </p:sp>
      </p:grpSp>
      <p:sp>
        <p:nvSpPr>
          <p:cNvPr id="59403" name="Rectangle 11"/>
          <p:cNvSpPr>
            <a:spLocks noChangeArrowheads="1"/>
          </p:cNvSpPr>
          <p:nvPr/>
        </p:nvSpPr>
        <p:spPr bwMode="auto">
          <a:xfrm>
            <a:off x="4793060" y="34160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59404" name="Rectangle 12"/>
          <p:cNvSpPr>
            <a:spLocks noChangeArrowheads="1"/>
          </p:cNvSpPr>
          <p:nvPr/>
        </p:nvSpPr>
        <p:spPr bwMode="auto">
          <a:xfrm>
            <a:off x="4168776" y="3416002"/>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05" name="Group 13"/>
          <p:cNvGrpSpPr>
            <a:grpSpLocks/>
          </p:cNvGrpSpPr>
          <p:nvPr/>
        </p:nvGrpSpPr>
        <p:grpSpPr bwMode="auto">
          <a:xfrm>
            <a:off x="4168776" y="2854027"/>
            <a:ext cx="2495418" cy="488950"/>
            <a:chOff x="1973" y="2532"/>
            <a:chExt cx="1451" cy="308"/>
          </a:xfrm>
        </p:grpSpPr>
        <p:sp>
          <p:nvSpPr>
            <p:cNvPr id="59406"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07" name="Text Box 15"/>
            <p:cNvSpPr txBox="1">
              <a:spLocks noChangeArrowheads="1"/>
            </p:cNvSpPr>
            <p:nvPr/>
          </p:nvSpPr>
          <p:spPr bwMode="auto">
            <a:xfrm>
              <a:off x="2489" y="2532"/>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2</a:t>
              </a:r>
            </a:p>
          </p:txBody>
        </p:sp>
      </p:grpSp>
      <p:sp>
        <p:nvSpPr>
          <p:cNvPr id="59409" name="Rectangle 17"/>
          <p:cNvSpPr>
            <a:spLocks noChangeArrowheads="1"/>
          </p:cNvSpPr>
          <p:nvPr/>
        </p:nvSpPr>
        <p:spPr bwMode="auto">
          <a:xfrm>
            <a:off x="6671073" y="4266902"/>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Tahoma" pitchFamily="34" charset="0"/>
                <a:ea typeface="黑体" pitchFamily="2" charset="-122"/>
              </a:rPr>
              <a:t>数     据</a:t>
            </a:r>
          </a:p>
        </p:txBody>
      </p:sp>
      <p:sp>
        <p:nvSpPr>
          <p:cNvPr id="59410" name="Rectangle 18"/>
          <p:cNvSpPr>
            <a:spLocks noChangeArrowheads="1"/>
          </p:cNvSpPr>
          <p:nvPr/>
        </p:nvSpPr>
        <p:spPr bwMode="auto">
          <a:xfrm>
            <a:off x="6039909" y="4265315"/>
            <a:ext cx="624285" cy="431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首部</a:t>
            </a:r>
          </a:p>
        </p:txBody>
      </p:sp>
      <p:grpSp>
        <p:nvGrpSpPr>
          <p:cNvPr id="59423" name="Group 31"/>
          <p:cNvGrpSpPr>
            <a:grpSpLocks/>
          </p:cNvGrpSpPr>
          <p:nvPr/>
        </p:nvGrpSpPr>
        <p:grpSpPr bwMode="auto">
          <a:xfrm>
            <a:off x="6039909" y="3717627"/>
            <a:ext cx="2495418" cy="488950"/>
            <a:chOff x="3061" y="2668"/>
            <a:chExt cx="1451" cy="308"/>
          </a:xfrm>
        </p:grpSpPr>
        <p:sp>
          <p:nvSpPr>
            <p:cNvPr id="59412"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9413" name="Text Box 21"/>
            <p:cNvSpPr txBox="1">
              <a:spLocks noChangeArrowheads="1"/>
            </p:cNvSpPr>
            <p:nvPr/>
          </p:nvSpPr>
          <p:spPr bwMode="auto">
            <a:xfrm>
              <a:off x="3577" y="2668"/>
              <a:ext cx="50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ahoma" pitchFamily="34" charset="0"/>
                  <a:ea typeface="黑体" pitchFamily="2" charset="-122"/>
                </a:rPr>
                <a:t>分组</a:t>
              </a:r>
              <a:r>
                <a:rPr lang="zh-CN" altLang="en-US" sz="1000" b="1">
                  <a:solidFill>
                    <a:srgbClr val="000099"/>
                  </a:solidFill>
                  <a:ea typeface="黑体" pitchFamily="2" charset="-122"/>
                </a:rPr>
                <a:t> </a:t>
              </a:r>
              <a:r>
                <a:rPr lang="en-US" altLang="zh-CN" sz="2000" b="1">
                  <a:solidFill>
                    <a:srgbClr val="000099"/>
                  </a:solidFill>
                  <a:ea typeface="黑体" pitchFamily="2" charset="-122"/>
                </a:rPr>
                <a:t>3</a:t>
              </a:r>
            </a:p>
          </p:txBody>
        </p:sp>
      </p:grpSp>
      <p:sp>
        <p:nvSpPr>
          <p:cNvPr id="59424" name="Text Box 32"/>
          <p:cNvSpPr txBox="1">
            <a:spLocks noChangeArrowheads="1"/>
          </p:cNvSpPr>
          <p:nvPr/>
        </p:nvSpPr>
        <p:spPr bwMode="auto">
          <a:xfrm>
            <a:off x="271728" y="5071765"/>
            <a:ext cx="218413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0099"/>
                </a:solidFill>
                <a:latin typeface="Tahoma" pitchFamily="34" charset="0"/>
                <a:ea typeface="黑体" pitchFamily="2" charset="-122"/>
              </a:rPr>
              <a:t>收到的数据</a:t>
            </a:r>
          </a:p>
        </p:txBody>
      </p:sp>
    </p:spTree>
    <p:extLst>
      <p:ext uri="{BB962C8B-B14F-4D97-AF65-F5344CB8AC3E}">
        <p14:creationId xmlns:p14="http://schemas.microsoft.com/office/powerpoint/2010/main" val="186881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9399"/>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9397"/>
                                        </p:tgtEl>
                                        <p:attrNameLst>
                                          <p:attrName>ppt_x</p:attrName>
                                          <p:attrName>ppt_y</p:attrName>
                                        </p:attrNameLst>
                                      </p:cBhvr>
                                      <p:rCtr x="0" y="18867"/>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59405"/>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59403"/>
                                        </p:tgtEl>
                                        <p:attrNameLst>
                                          <p:attrName>ppt_x</p:attrName>
                                          <p:attrName>ppt_y</p:attrName>
                                        </p:attrNameLst>
                                      </p:cBhvr>
                                      <p:rCtr x="0" y="12578"/>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59423"/>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59409"/>
                                        </p:tgtEl>
                                        <p:attrNameLst>
                                          <p:attrName>ppt_x</p:attrName>
                                          <p:attrName>ppt_y</p:attrName>
                                        </p:attrNameLst>
                                      </p:cBhvr>
                                      <p:rCtr x="-35" y="6382"/>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8"/>
          <p:cNvSpPr>
            <a:spLocks noGrp="1" noChangeArrowheads="1"/>
          </p:cNvSpPr>
          <p:nvPr>
            <p:ph type="title"/>
          </p:nvPr>
        </p:nvSpPr>
        <p:spPr/>
        <p:txBody>
          <a:bodyPr/>
          <a:lstStyle/>
          <a:p>
            <a:pPr algn="ctr"/>
            <a:r>
              <a:rPr lang="zh-CN" altLang="en-US"/>
              <a:t>最后还原成原来的报文</a:t>
            </a:r>
          </a:p>
        </p:txBody>
      </p:sp>
      <p:sp>
        <p:nvSpPr>
          <p:cNvPr id="60425" name="Rectangle 9"/>
          <p:cNvSpPr>
            <a:spLocks noGrp="1" noChangeArrowheads="1"/>
          </p:cNvSpPr>
          <p:nvPr>
            <p:ph idx="1"/>
          </p:nvPr>
        </p:nvSpPr>
        <p:spPr/>
        <p:txBody>
          <a:bodyPr/>
          <a:lstStyle/>
          <a:p>
            <a:r>
              <a:rPr lang="zh-CN" altLang="en-US" dirty="0"/>
              <a:t>最后，在接收端把收到的数据</a:t>
            </a:r>
            <a:r>
              <a:rPr lang="zh-CN" altLang="en-US" dirty="0">
                <a:solidFill>
                  <a:srgbClr val="FF0000"/>
                </a:solidFill>
              </a:rPr>
              <a:t>恢复成为原来的报文。</a:t>
            </a:r>
          </a:p>
          <a:p>
            <a:endParaRPr lang="zh-CN" altLang="en-US" dirty="0"/>
          </a:p>
          <a:p>
            <a:endParaRPr lang="zh-CN" altLang="en-US" dirty="0"/>
          </a:p>
          <a:p>
            <a:r>
              <a:rPr lang="zh-CN" altLang="en-US" dirty="0"/>
              <a:t>这里我们假定分组在传输过程中没有出现差错，在转发时也没有被丢弃。</a:t>
            </a:r>
          </a:p>
        </p:txBody>
      </p:sp>
      <p:sp>
        <p:nvSpPr>
          <p:cNvPr id="60418" name="Rectangle 2"/>
          <p:cNvSpPr>
            <a:spLocks noChangeArrowheads="1"/>
          </p:cNvSpPr>
          <p:nvPr/>
        </p:nvSpPr>
        <p:spPr bwMode="auto">
          <a:xfrm>
            <a:off x="2144581"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19" name="Rectangle 3"/>
          <p:cNvSpPr>
            <a:spLocks noChangeArrowheads="1"/>
          </p:cNvSpPr>
          <p:nvPr/>
        </p:nvSpPr>
        <p:spPr bwMode="auto">
          <a:xfrm>
            <a:off x="4017434"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sp>
        <p:nvSpPr>
          <p:cNvPr id="60420" name="Rectangle 4"/>
          <p:cNvSpPr>
            <a:spLocks noChangeArrowheads="1"/>
          </p:cNvSpPr>
          <p:nvPr/>
        </p:nvSpPr>
        <p:spPr bwMode="auto">
          <a:xfrm>
            <a:off x="5890287" y="2781176"/>
            <a:ext cx="1871133" cy="431800"/>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Tahoma" pitchFamily="34" charset="0"/>
                <a:ea typeface="黑体" pitchFamily="2" charset="-122"/>
              </a:rPr>
              <a:t>数     据</a:t>
            </a:r>
          </a:p>
        </p:txBody>
      </p:sp>
      <p:grpSp>
        <p:nvGrpSpPr>
          <p:cNvPr id="60446" name="Group 30"/>
          <p:cNvGrpSpPr>
            <a:grpSpLocks/>
          </p:cNvGrpSpPr>
          <p:nvPr/>
        </p:nvGrpSpPr>
        <p:grpSpPr bwMode="auto">
          <a:xfrm>
            <a:off x="2067190" y="2325564"/>
            <a:ext cx="5806016" cy="887412"/>
            <a:chOff x="1202" y="1919"/>
            <a:chExt cx="3376" cy="559"/>
          </a:xfrm>
        </p:grpSpPr>
        <p:grpSp>
          <p:nvGrpSpPr>
            <p:cNvPr id="60421" name="Group 5"/>
            <p:cNvGrpSpPr>
              <a:grpSpLocks/>
            </p:cNvGrpSpPr>
            <p:nvPr/>
          </p:nvGrpSpPr>
          <p:grpSpPr bwMode="auto">
            <a:xfrm>
              <a:off x="1247" y="1919"/>
              <a:ext cx="3266" cy="252"/>
              <a:chOff x="1247" y="1737"/>
              <a:chExt cx="3266" cy="252"/>
            </a:xfrm>
          </p:grpSpPr>
          <p:sp>
            <p:nvSpPr>
              <p:cNvPr id="60422"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0423" name="Text Box 7"/>
              <p:cNvSpPr txBox="1">
                <a:spLocks noChangeArrowheads="1"/>
              </p:cNvSpPr>
              <p:nvPr/>
            </p:nvSpPr>
            <p:spPr bwMode="auto">
              <a:xfrm>
                <a:off x="2699" y="1737"/>
                <a:ext cx="406"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报文</a:t>
                </a:r>
              </a:p>
            </p:txBody>
          </p:sp>
        </p:grpSp>
        <p:grpSp>
          <p:nvGrpSpPr>
            <p:cNvPr id="60439" name="Group 23"/>
            <p:cNvGrpSpPr>
              <a:grpSpLocks/>
            </p:cNvGrpSpPr>
            <p:nvPr/>
          </p:nvGrpSpPr>
          <p:grpSpPr bwMode="auto">
            <a:xfrm>
              <a:off x="1202" y="2206"/>
              <a:ext cx="3376" cy="272"/>
              <a:chOff x="1202" y="2206"/>
              <a:chExt cx="3376" cy="272"/>
            </a:xfrm>
          </p:grpSpPr>
          <p:grpSp>
            <p:nvGrpSpPr>
              <p:cNvPr id="60440" name="Group 24"/>
              <p:cNvGrpSpPr>
                <a:grpSpLocks/>
              </p:cNvGrpSpPr>
              <p:nvPr/>
            </p:nvGrpSpPr>
            <p:grpSpPr bwMode="auto">
              <a:xfrm>
                <a:off x="1247" y="2206"/>
                <a:ext cx="3266" cy="272"/>
                <a:chOff x="1247" y="2931"/>
                <a:chExt cx="3266" cy="272"/>
              </a:xfrm>
            </p:grpSpPr>
            <p:sp>
              <p:nvSpPr>
                <p:cNvPr id="60441" name="Rectangle 25"/>
                <p:cNvSpPr>
                  <a:spLocks noChangeArrowheads="1"/>
                </p:cNvSpPr>
                <p:nvPr/>
              </p:nvSpPr>
              <p:spPr bwMode="auto">
                <a:xfrm>
                  <a:off x="1248"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2" name="Rectangle 26"/>
                <p:cNvSpPr>
                  <a:spLocks noChangeArrowheads="1"/>
                </p:cNvSpPr>
                <p:nvPr/>
              </p:nvSpPr>
              <p:spPr bwMode="auto">
                <a:xfrm>
                  <a:off x="2336"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latin typeface="Tahoma" pitchFamily="34" charset="0"/>
                    <a:ea typeface="黑体" pitchFamily="2" charset="-122"/>
                  </a:endParaRPr>
                </a:p>
              </p:txBody>
            </p:sp>
            <p:sp>
              <p:nvSpPr>
                <p:cNvPr id="60443" name="Rectangle 27"/>
                <p:cNvSpPr>
                  <a:spLocks noChangeArrowheads="1"/>
                </p:cNvSpPr>
                <p:nvPr/>
              </p:nvSpPr>
              <p:spPr bwMode="auto">
                <a:xfrm>
                  <a:off x="3425" y="2931"/>
                  <a:ext cx="1088" cy="272"/>
                </a:xfrm>
                <a:prstGeom prst="rect">
                  <a:avLst/>
                </a:prstGeom>
                <a:solidFill>
                  <a:srgbClr val="CCECFF"/>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000099"/>
                    </a:solidFill>
                    <a:ea typeface="黑体" pitchFamily="2" charset="-122"/>
                  </a:endParaRPr>
                </a:p>
              </p:txBody>
            </p:sp>
            <p:sp>
              <p:nvSpPr>
                <p:cNvPr id="60444"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0445" name="Text Box 29"/>
              <p:cNvSpPr txBox="1">
                <a:spLocks noChangeArrowheads="1"/>
              </p:cNvSpPr>
              <p:nvPr/>
            </p:nvSpPr>
            <p:spPr bwMode="auto">
              <a:xfrm>
                <a:off x="1202" y="2219"/>
                <a:ext cx="33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00099"/>
                    </a:solidFill>
                  </a:rPr>
                  <a:t>1101000110101010110101011100010011010010</a:t>
                </a:r>
              </a:p>
            </p:txBody>
          </p:sp>
        </p:grpSp>
      </p:grpSp>
      <p:cxnSp>
        <p:nvCxnSpPr>
          <p:cNvPr id="20" name="直接连接符 19"/>
          <p:cNvCxnSpPr/>
          <p:nvPr/>
        </p:nvCxnSpPr>
        <p:spPr bwMode="auto">
          <a:xfrm>
            <a:off x="2146301"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7746322" y="2348880"/>
            <a:ext cx="0" cy="4001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1379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46"/>
                                        </p:tgtEl>
                                        <p:attrNameLst>
                                          <p:attrName>style.visibility</p:attrName>
                                        </p:attrNameLst>
                                      </p:cBhvr>
                                      <p:to>
                                        <p:strVal val="visible"/>
                                      </p:to>
                                    </p:set>
                                    <p:animEffect transition="in" filter="fade">
                                      <p:cBhvr>
                                        <p:cTn id="11" dur="1000"/>
                                        <p:tgtEl>
                                          <p:spTgt spid="604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1.3.2  </a:t>
            </a:r>
            <a:r>
              <a:rPr lang="zh-CN" altLang="en-US" dirty="0"/>
              <a:t>互联网的核心部分</a:t>
            </a:r>
          </a:p>
        </p:txBody>
      </p:sp>
      <p:sp>
        <p:nvSpPr>
          <p:cNvPr id="361475" name="Rectangle 3"/>
          <p:cNvSpPr>
            <a:spLocks noGrp="1" noChangeArrowheads="1"/>
          </p:cNvSpPr>
          <p:nvPr>
            <p:ph idx="1"/>
          </p:nvPr>
        </p:nvSpPr>
        <p:spPr/>
        <p:txBody>
          <a:bodyPr/>
          <a:lstStyle/>
          <a:p>
            <a:r>
              <a:rPr lang="zh-CN" altLang="en-US" dirty="0"/>
              <a:t>互联网</a:t>
            </a:r>
            <a:r>
              <a:rPr lang="zh-CN" altLang="en-US" dirty="0" smtClean="0"/>
              <a:t>的</a:t>
            </a:r>
            <a:r>
              <a:rPr lang="zh-CN" altLang="en-US" dirty="0"/>
              <a:t>核心部分是由</a:t>
            </a:r>
            <a:r>
              <a:rPr lang="zh-CN" altLang="en-US" dirty="0">
                <a:solidFill>
                  <a:srgbClr val="FF0000"/>
                </a:solidFill>
              </a:rPr>
              <a:t>许多网络</a:t>
            </a:r>
            <a:r>
              <a:rPr lang="zh-CN" altLang="en-US" dirty="0"/>
              <a:t>和把它们互连起来的</a:t>
            </a:r>
            <a:r>
              <a:rPr lang="zh-CN" altLang="en-US" dirty="0">
                <a:solidFill>
                  <a:srgbClr val="FF0000"/>
                </a:solidFill>
              </a:rPr>
              <a:t>路由器</a:t>
            </a:r>
            <a:r>
              <a:rPr lang="zh-CN" altLang="en-US" dirty="0"/>
              <a:t>组成，而</a:t>
            </a:r>
            <a:r>
              <a:rPr lang="zh-CN" altLang="en-US" dirty="0">
                <a:solidFill>
                  <a:srgbClr val="FF0000"/>
                </a:solidFill>
              </a:rPr>
              <a:t>主机</a:t>
            </a:r>
            <a:r>
              <a:rPr lang="zh-CN" altLang="en-US" dirty="0" smtClean="0">
                <a:solidFill>
                  <a:srgbClr val="FF0000"/>
                </a:solidFill>
              </a:rPr>
              <a:t>处在互联网的</a:t>
            </a:r>
            <a:r>
              <a:rPr lang="zh-CN" altLang="en-US" dirty="0">
                <a:solidFill>
                  <a:srgbClr val="FF0000"/>
                </a:solidFill>
              </a:rPr>
              <a:t>边缘部分。</a:t>
            </a:r>
          </a:p>
          <a:p>
            <a:r>
              <a:rPr lang="zh-CN" altLang="en-US" dirty="0"/>
              <a:t>互联网核心</a:t>
            </a:r>
            <a:r>
              <a:rPr lang="zh-CN" altLang="en-US" dirty="0" smtClean="0"/>
              <a:t>部分中的</a:t>
            </a:r>
            <a:r>
              <a:rPr lang="zh-CN" altLang="en-US" dirty="0"/>
              <a:t>路由器之间一般都用</a:t>
            </a:r>
            <a:r>
              <a:rPr lang="zh-CN" altLang="en-US" dirty="0">
                <a:solidFill>
                  <a:srgbClr val="FF0000"/>
                </a:solidFill>
              </a:rPr>
              <a:t>高速链路</a:t>
            </a:r>
            <a:r>
              <a:rPr lang="zh-CN" altLang="en-US" dirty="0"/>
              <a:t>相连接，而在网络边缘的主机接入到核心部分则通常以相对</a:t>
            </a:r>
            <a:r>
              <a:rPr lang="zh-CN" altLang="en-US" dirty="0">
                <a:solidFill>
                  <a:srgbClr val="FF0000"/>
                </a:solidFill>
              </a:rPr>
              <a:t>较低速率</a:t>
            </a:r>
            <a:r>
              <a:rPr lang="zh-CN" altLang="en-US" dirty="0"/>
              <a:t>的链路相连接。</a:t>
            </a:r>
          </a:p>
          <a:p>
            <a:r>
              <a:rPr lang="zh-CN" altLang="en-US" dirty="0">
                <a:solidFill>
                  <a:srgbClr val="FF0000"/>
                </a:solidFill>
              </a:rPr>
              <a:t>主机</a:t>
            </a:r>
            <a:r>
              <a:rPr lang="zh-CN" altLang="en-US" dirty="0"/>
              <a:t>的用途是为用户进行信息处理的，并且可以和其他主机通过网络交换信息</a:t>
            </a:r>
            <a:r>
              <a:rPr lang="zh-CN" altLang="en-US" dirty="0" smtClean="0"/>
              <a:t>。</a:t>
            </a:r>
            <a:r>
              <a:rPr lang="zh-CN" altLang="en-US" dirty="0" smtClean="0">
                <a:solidFill>
                  <a:srgbClr val="FF0000"/>
                </a:solidFill>
              </a:rPr>
              <a:t>路由器</a:t>
            </a:r>
            <a:r>
              <a:rPr lang="zh-CN" altLang="en-US" dirty="0"/>
              <a:t>的用途则是用来转发分组的，即进行分组交换的。 </a:t>
            </a:r>
          </a:p>
        </p:txBody>
      </p:sp>
    </p:spTree>
    <p:extLst>
      <p:ext uri="{BB962C8B-B14F-4D97-AF65-F5344CB8AC3E}">
        <p14:creationId xmlns:p14="http://schemas.microsoft.com/office/powerpoint/2010/main" val="390613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700" name="Text Box 204"/>
          <p:cNvSpPr txBox="1">
            <a:spLocks noChangeArrowheads="1"/>
          </p:cNvSpPr>
          <p:nvPr/>
        </p:nvSpPr>
        <p:spPr bwMode="auto">
          <a:xfrm>
            <a:off x="3520640" y="35913"/>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4" name="组合 3"/>
          <p:cNvGrpSpPr/>
          <p:nvPr/>
        </p:nvGrpSpPr>
        <p:grpSpPr>
          <a:xfrm>
            <a:off x="560512" y="263341"/>
            <a:ext cx="7943931" cy="5325899"/>
            <a:chOff x="488504" y="235124"/>
            <a:chExt cx="8544166" cy="6118225"/>
          </a:xfrm>
        </p:grpSpPr>
        <p:sp>
          <p:nvSpPr>
            <p:cNvPr id="362500" name="Oval 4"/>
            <p:cNvSpPr>
              <a:spLocks noChangeArrowheads="1"/>
            </p:cNvSpPr>
            <p:nvPr/>
          </p:nvSpPr>
          <p:spPr bwMode="auto">
            <a:xfrm rot="-1674972">
              <a:off x="2504099" y="1500362"/>
              <a:ext cx="2567650" cy="15843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1" name="Oval 5"/>
            <p:cNvSpPr>
              <a:spLocks noChangeArrowheads="1"/>
            </p:cNvSpPr>
            <p:nvPr/>
          </p:nvSpPr>
          <p:spPr bwMode="auto">
            <a:xfrm rot="-774972">
              <a:off x="4223891" y="1179686"/>
              <a:ext cx="2242608" cy="14716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2" name="Oval 6"/>
            <p:cNvSpPr>
              <a:spLocks noChangeArrowheads="1"/>
            </p:cNvSpPr>
            <p:nvPr/>
          </p:nvSpPr>
          <p:spPr bwMode="auto">
            <a:xfrm rot="-174972">
              <a:off x="5862853" y="1716261"/>
              <a:ext cx="1656159" cy="190341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3" name="Oval 7"/>
            <p:cNvSpPr>
              <a:spLocks noChangeArrowheads="1"/>
            </p:cNvSpPr>
            <p:nvPr/>
          </p:nvSpPr>
          <p:spPr bwMode="auto">
            <a:xfrm rot="18365028">
              <a:off x="6151051" y="2757860"/>
              <a:ext cx="1571625" cy="154265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4" name="Oval 8"/>
            <p:cNvSpPr>
              <a:spLocks noChangeArrowheads="1"/>
            </p:cNvSpPr>
            <p:nvPr/>
          </p:nvSpPr>
          <p:spPr bwMode="auto">
            <a:xfrm rot="-1674972">
              <a:off x="4290964" y="3603798"/>
              <a:ext cx="2808419" cy="176688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5" name="Oval 9"/>
            <p:cNvSpPr>
              <a:spLocks noChangeArrowheads="1"/>
            </p:cNvSpPr>
            <p:nvPr/>
          </p:nvSpPr>
          <p:spPr bwMode="auto">
            <a:xfrm rot="-594972">
              <a:off x="3188577" y="4349924"/>
              <a:ext cx="2006997" cy="12223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6" name="Oval 10"/>
            <p:cNvSpPr>
              <a:spLocks noChangeArrowheads="1"/>
            </p:cNvSpPr>
            <p:nvPr/>
          </p:nvSpPr>
          <p:spPr bwMode="auto">
            <a:xfrm rot="-1674972">
              <a:off x="2418110" y="3818112"/>
              <a:ext cx="1270927" cy="144462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7" name="Oval 11"/>
            <p:cNvSpPr>
              <a:spLocks noChangeArrowheads="1"/>
            </p:cNvSpPr>
            <p:nvPr/>
          </p:nvSpPr>
          <p:spPr bwMode="auto">
            <a:xfrm rot="18065028">
              <a:off x="2120653" y="2784054"/>
              <a:ext cx="1590675" cy="127436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8" name="Freeform 12"/>
            <p:cNvSpPr>
              <a:spLocks/>
            </p:cNvSpPr>
            <p:nvPr/>
          </p:nvSpPr>
          <p:spPr bwMode="auto">
            <a:xfrm>
              <a:off x="2536776" y="1455911"/>
              <a:ext cx="4884208" cy="3852862"/>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09" name="Line 13"/>
            <p:cNvSpPr>
              <a:spLocks noChangeShapeType="1"/>
            </p:cNvSpPr>
            <p:nvPr/>
          </p:nvSpPr>
          <p:spPr bwMode="auto">
            <a:xfrm flipV="1">
              <a:off x="3780185" y="1462261"/>
              <a:ext cx="1699154" cy="6651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0" name="Line 14"/>
            <p:cNvSpPr>
              <a:spLocks noChangeShapeType="1"/>
            </p:cNvSpPr>
            <p:nvPr/>
          </p:nvSpPr>
          <p:spPr bwMode="auto">
            <a:xfrm>
              <a:off x="5689154" y="1551162"/>
              <a:ext cx="1004358" cy="16716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1" name="Line 15"/>
            <p:cNvSpPr>
              <a:spLocks noChangeShapeType="1"/>
            </p:cNvSpPr>
            <p:nvPr/>
          </p:nvSpPr>
          <p:spPr bwMode="auto">
            <a:xfrm flipH="1">
              <a:off x="2779266" y="2235373"/>
              <a:ext cx="882254" cy="15065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2" name="Line 16"/>
            <p:cNvSpPr>
              <a:spLocks noChangeShapeType="1"/>
            </p:cNvSpPr>
            <p:nvPr/>
          </p:nvSpPr>
          <p:spPr bwMode="auto">
            <a:xfrm>
              <a:off x="2832580" y="3951461"/>
              <a:ext cx="2013876" cy="10588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3" name="Line 17"/>
            <p:cNvSpPr>
              <a:spLocks noChangeShapeType="1"/>
            </p:cNvSpPr>
            <p:nvPr/>
          </p:nvSpPr>
          <p:spPr bwMode="auto">
            <a:xfrm flipV="1">
              <a:off x="4932445" y="3554587"/>
              <a:ext cx="1761067" cy="15636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4" name="Line 18"/>
            <p:cNvSpPr>
              <a:spLocks noChangeShapeType="1"/>
            </p:cNvSpPr>
            <p:nvPr/>
          </p:nvSpPr>
          <p:spPr bwMode="auto">
            <a:xfrm>
              <a:off x="3848977" y="2243311"/>
              <a:ext cx="2823898" cy="11350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5" name="Line 19"/>
            <p:cNvSpPr>
              <a:spLocks noChangeShapeType="1"/>
            </p:cNvSpPr>
            <p:nvPr/>
          </p:nvSpPr>
          <p:spPr bwMode="auto">
            <a:xfrm>
              <a:off x="3714833" y="2051223"/>
              <a:ext cx="1327679" cy="2959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6" name="Line 20"/>
            <p:cNvSpPr>
              <a:spLocks noChangeShapeType="1"/>
            </p:cNvSpPr>
            <p:nvPr/>
          </p:nvSpPr>
          <p:spPr bwMode="auto">
            <a:xfrm flipV="1">
              <a:off x="4143062" y="5094462"/>
              <a:ext cx="849577" cy="6556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7" name="Line 21"/>
            <p:cNvSpPr>
              <a:spLocks noChangeShapeType="1"/>
            </p:cNvSpPr>
            <p:nvPr/>
          </p:nvSpPr>
          <p:spPr bwMode="auto">
            <a:xfrm rot="-5400000">
              <a:off x="5896322" y="767730"/>
              <a:ext cx="493713" cy="1073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8" name="Line 22"/>
            <p:cNvSpPr>
              <a:spLocks noChangeShapeType="1"/>
            </p:cNvSpPr>
            <p:nvPr/>
          </p:nvSpPr>
          <p:spPr bwMode="auto">
            <a:xfrm>
              <a:off x="6817337" y="3554587"/>
              <a:ext cx="849577" cy="1208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19" name="Line 23"/>
            <p:cNvSpPr>
              <a:spLocks noChangeShapeType="1"/>
            </p:cNvSpPr>
            <p:nvPr/>
          </p:nvSpPr>
          <p:spPr bwMode="auto">
            <a:xfrm>
              <a:off x="1608089" y="3872086"/>
              <a:ext cx="1181496"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0" name="Line 24"/>
            <p:cNvSpPr>
              <a:spLocks noChangeShapeType="1"/>
            </p:cNvSpPr>
            <p:nvPr/>
          </p:nvSpPr>
          <p:spPr bwMode="auto">
            <a:xfrm rot="5400000" flipH="1">
              <a:off x="3201278" y="1598654"/>
              <a:ext cx="923925"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1" name="Text Box 25"/>
            <p:cNvSpPr txBox="1">
              <a:spLocks noChangeArrowheads="1"/>
            </p:cNvSpPr>
            <p:nvPr/>
          </p:nvSpPr>
          <p:spPr bwMode="auto">
            <a:xfrm>
              <a:off x="488504" y="354029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2522" name="Text Box 26"/>
            <p:cNvSpPr txBox="1">
              <a:spLocks noChangeArrowheads="1"/>
            </p:cNvSpPr>
            <p:nvPr/>
          </p:nvSpPr>
          <p:spPr bwMode="auto">
            <a:xfrm>
              <a:off x="8158775" y="446898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2523" name="Text Box 27"/>
            <p:cNvSpPr txBox="1">
              <a:spLocks noChangeArrowheads="1"/>
            </p:cNvSpPr>
            <p:nvPr/>
          </p:nvSpPr>
          <p:spPr bwMode="auto">
            <a:xfrm>
              <a:off x="2787866" y="5780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2</a:t>
              </a:r>
              <a:endParaRPr kumimoji="1" lang="en-US" altLang="zh-CN" sz="2800" b="1">
                <a:solidFill>
                  <a:srgbClr val="000099"/>
                </a:solidFill>
                <a:ea typeface="黑体" pitchFamily="2" charset="-122"/>
              </a:endParaRPr>
            </a:p>
          </p:txBody>
        </p:sp>
        <p:sp>
          <p:nvSpPr>
            <p:cNvPr id="362524" name="Text Box 28"/>
            <p:cNvSpPr txBox="1">
              <a:spLocks noChangeArrowheads="1"/>
            </p:cNvSpPr>
            <p:nvPr/>
          </p:nvSpPr>
          <p:spPr bwMode="auto">
            <a:xfrm>
              <a:off x="7004795" y="235124"/>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2525" name="Text Box 29"/>
            <p:cNvSpPr txBox="1">
              <a:spLocks noChangeArrowheads="1"/>
            </p:cNvSpPr>
            <p:nvPr/>
          </p:nvSpPr>
          <p:spPr bwMode="auto">
            <a:xfrm>
              <a:off x="3142143" y="5618336"/>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2526" name="Line 30"/>
            <p:cNvSpPr>
              <a:spLocks noChangeShapeType="1"/>
            </p:cNvSpPr>
            <p:nvPr/>
          </p:nvSpPr>
          <p:spPr bwMode="auto">
            <a:xfrm flipV="1">
              <a:off x="6817337" y="2536999"/>
              <a:ext cx="1200415" cy="796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27" name="Text Box 31"/>
            <p:cNvSpPr txBox="1">
              <a:spLocks noChangeArrowheads="1"/>
            </p:cNvSpPr>
            <p:nvPr/>
          </p:nvSpPr>
          <p:spPr bwMode="auto">
            <a:xfrm>
              <a:off x="8455268" y="1811878"/>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252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2675" y="351012"/>
              <a:ext cx="77390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2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3987" y="1944862"/>
              <a:ext cx="78078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474" y="3554586"/>
              <a:ext cx="77734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1"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520" y="5638974"/>
              <a:ext cx="777346"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253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0985" y="4545187"/>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5204" y="590724"/>
              <a:ext cx="78078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7880" y="1921048"/>
              <a:ext cx="8255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5"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4172" y="1303512"/>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6"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3883" y="314977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7"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454" y="4629324"/>
              <a:ext cx="8255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2538"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1297" y="3519662"/>
              <a:ext cx="825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62539" name="Group 43"/>
            <p:cNvGrpSpPr>
              <a:grpSpLocks/>
            </p:cNvGrpSpPr>
            <p:nvPr/>
          </p:nvGrpSpPr>
          <p:grpSpPr bwMode="auto">
            <a:xfrm>
              <a:off x="4265167" y="1425748"/>
              <a:ext cx="80314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48" name="Freeform 5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49" name="Freeform 5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50" name="Freeform 5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51" name="Group 55"/>
            <p:cNvGrpSpPr>
              <a:grpSpLocks/>
            </p:cNvGrpSpPr>
            <p:nvPr/>
          </p:nvGrpSpPr>
          <p:grpSpPr bwMode="auto">
            <a:xfrm rot="867730">
              <a:off x="4533453" y="2411586"/>
              <a:ext cx="1205575"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0" name="Freeform 6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1" name="Freeform 6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62" name="Freeform 6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63" name="Group 67"/>
            <p:cNvGrpSpPr>
              <a:grpSpLocks/>
            </p:cNvGrpSpPr>
            <p:nvPr/>
          </p:nvGrpSpPr>
          <p:grpSpPr bwMode="auto">
            <a:xfrm>
              <a:off x="6944601" y="2659236"/>
              <a:ext cx="804863"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2" name="Freeform 7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3" name="Freeform 7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74" name="Freeform 7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75" name="Group 79"/>
            <p:cNvGrpSpPr>
              <a:grpSpLocks/>
            </p:cNvGrpSpPr>
            <p:nvPr/>
          </p:nvGrpSpPr>
          <p:grpSpPr bwMode="auto">
            <a:xfrm rot="-448665">
              <a:off x="5739029" y="2043287"/>
              <a:ext cx="1205573"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4" name="Freeform 8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5" name="Freeform 8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86" name="Freeform 9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87" name="Group 91"/>
            <p:cNvGrpSpPr>
              <a:grpSpLocks/>
            </p:cNvGrpSpPr>
            <p:nvPr/>
          </p:nvGrpSpPr>
          <p:grpSpPr bwMode="auto">
            <a:xfrm>
              <a:off x="3730312" y="3149773"/>
              <a:ext cx="1337998"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596" name="Freeform 10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7" name="Freeform 10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598" name="Freeform 10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599" name="Group 103"/>
            <p:cNvGrpSpPr>
              <a:grpSpLocks/>
            </p:cNvGrpSpPr>
            <p:nvPr/>
          </p:nvGrpSpPr>
          <p:grpSpPr bwMode="auto">
            <a:xfrm rot="-485573">
              <a:off x="5338316" y="3765724"/>
              <a:ext cx="1205575"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08" name="Freeform 11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09" name="Freeform 11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10" name="Freeform 11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11" name="Group 115"/>
            <p:cNvGrpSpPr>
              <a:grpSpLocks/>
            </p:cNvGrpSpPr>
            <p:nvPr/>
          </p:nvGrpSpPr>
          <p:grpSpPr bwMode="auto">
            <a:xfrm rot="-2399024">
              <a:off x="6812178" y="3891136"/>
              <a:ext cx="80314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0" name="Freeform 12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1" name="Freeform 12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22" name="Freeform 12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23" name="Group 127"/>
            <p:cNvGrpSpPr>
              <a:grpSpLocks/>
            </p:cNvGrpSpPr>
            <p:nvPr/>
          </p:nvGrpSpPr>
          <p:grpSpPr bwMode="auto">
            <a:xfrm rot="651098">
              <a:off x="4191216" y="5188123"/>
              <a:ext cx="80314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2" name="Freeform 13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3" name="Freeform 13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34" name="Freeform 13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35" name="Group 139"/>
            <p:cNvGrpSpPr>
              <a:grpSpLocks/>
            </p:cNvGrpSpPr>
            <p:nvPr/>
          </p:nvGrpSpPr>
          <p:grpSpPr bwMode="auto">
            <a:xfrm rot="-564615">
              <a:off x="3192016" y="4135611"/>
              <a:ext cx="804863"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4" name="Freeform 14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5" name="Freeform 14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46" name="Freeform 15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47" name="Group 151"/>
            <p:cNvGrpSpPr>
              <a:grpSpLocks/>
            </p:cNvGrpSpPr>
            <p:nvPr/>
          </p:nvGrpSpPr>
          <p:grpSpPr bwMode="auto">
            <a:xfrm rot="1237793">
              <a:off x="5960880" y="1097137"/>
              <a:ext cx="593329"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56" name="Freeform 16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7" name="Freeform 16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58" name="Freeform 16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59" name="Group 163"/>
            <p:cNvGrpSpPr>
              <a:grpSpLocks/>
            </p:cNvGrpSpPr>
            <p:nvPr/>
          </p:nvGrpSpPr>
          <p:grpSpPr bwMode="auto">
            <a:xfrm rot="1582351">
              <a:off x="2789585" y="2659236"/>
              <a:ext cx="804863"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68" name="Freeform 17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69" name="Freeform 17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70" name="Freeform 17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71" name="Group 175"/>
            <p:cNvGrpSpPr>
              <a:grpSpLocks/>
            </p:cNvGrpSpPr>
            <p:nvPr/>
          </p:nvGrpSpPr>
          <p:grpSpPr bwMode="auto">
            <a:xfrm rot="-311414">
              <a:off x="3377754" y="1416223"/>
              <a:ext cx="595048"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0" name="Freeform 18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1" name="Freeform 18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82" name="Freeform 18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grpSp>
          <p:nvGrpSpPr>
            <p:cNvPr id="362683" name="Group 187"/>
            <p:cNvGrpSpPr>
              <a:grpSpLocks/>
            </p:cNvGrpSpPr>
            <p:nvPr/>
          </p:nvGrpSpPr>
          <p:grpSpPr bwMode="auto">
            <a:xfrm rot="5241567">
              <a:off x="1752882" y="3622385"/>
              <a:ext cx="730250" cy="527977"/>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2692" name="Freeform 19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3" name="Freeform 19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4" name="Freeform 19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grpSp>
        <p:sp>
          <p:nvSpPr>
            <p:cNvPr id="362696" name="Text Box 200"/>
            <p:cNvSpPr txBox="1">
              <a:spLocks noChangeArrowheads="1"/>
            </p:cNvSpPr>
            <p:nvPr/>
          </p:nvSpPr>
          <p:spPr bwMode="auto">
            <a:xfrm>
              <a:off x="1047436" y="1082849"/>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2697" name="Line 201"/>
            <p:cNvSpPr>
              <a:spLocks noChangeShapeType="1"/>
            </p:cNvSpPr>
            <p:nvPr/>
          </p:nvSpPr>
          <p:spPr bwMode="auto">
            <a:xfrm>
              <a:off x="2254730" y="1551162"/>
              <a:ext cx="107315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698" name="Text Box 202"/>
            <p:cNvSpPr txBox="1">
              <a:spLocks noChangeArrowheads="1"/>
            </p:cNvSpPr>
            <p:nvPr/>
          </p:nvSpPr>
          <p:spPr bwMode="auto">
            <a:xfrm>
              <a:off x="1236614" y="18019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网络</a:t>
              </a:r>
            </a:p>
          </p:txBody>
        </p:sp>
        <p:sp>
          <p:nvSpPr>
            <p:cNvPr id="362699" name="Line 203"/>
            <p:cNvSpPr>
              <a:spLocks noChangeShapeType="1"/>
            </p:cNvSpPr>
            <p:nvPr/>
          </p:nvSpPr>
          <p:spPr bwMode="auto">
            <a:xfrm>
              <a:off x="2118866" y="2289349"/>
              <a:ext cx="804863"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1" name="Line 205"/>
            <p:cNvSpPr>
              <a:spLocks noChangeShapeType="1"/>
            </p:cNvSpPr>
            <p:nvPr/>
          </p:nvSpPr>
          <p:spPr bwMode="auto">
            <a:xfrm>
              <a:off x="5145700" y="638349"/>
              <a:ext cx="58473"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2702" name="Text Box 206"/>
            <p:cNvSpPr txBox="1">
              <a:spLocks noChangeArrowheads="1"/>
            </p:cNvSpPr>
            <p:nvPr/>
          </p:nvSpPr>
          <p:spPr bwMode="auto">
            <a:xfrm>
              <a:off x="512581" y="2792586"/>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2" name="矩形 1"/>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3" name="矩形 2"/>
          <p:cNvSpPr/>
          <p:nvPr/>
        </p:nvSpPr>
        <p:spPr>
          <a:xfrm>
            <a:off x="2681965" y="5637862"/>
            <a:ext cx="4575291" cy="400110"/>
          </a:xfrm>
          <a:prstGeom prst="rect">
            <a:avLst/>
          </a:prstGeom>
        </p:spPr>
        <p:txBody>
          <a:bodyPr wrap="none">
            <a:spAutoFit/>
          </a:bodyPr>
          <a:lstStyle/>
          <a:p>
            <a:pPr algn="ctr"/>
            <a:r>
              <a:rPr lang="en-US" altLang="zh-CN" sz="2000" b="1" dirty="0">
                <a:latin typeface="+mn-lt"/>
                <a:ea typeface="黑体" pitchFamily="2" charset="-122"/>
              </a:rPr>
              <a:t>(a) </a:t>
            </a:r>
            <a:r>
              <a:rPr lang="zh-CN" altLang="zh-CN" sz="2000" b="1" dirty="0">
                <a:latin typeface="+mn-lt"/>
                <a:ea typeface="黑体" pitchFamily="2" charset="-122"/>
              </a:rPr>
              <a:t>核心部分的路由器把网络互连起来</a:t>
            </a:r>
            <a:endParaRPr lang="zh-CN" altLang="en-US" sz="2000" b="1" dirty="0">
              <a:latin typeface="+mn-lt"/>
              <a:ea typeface="黑体" pitchFamily="2" charset="-122"/>
            </a:endParaRPr>
          </a:p>
        </p:txBody>
      </p:sp>
    </p:spTree>
    <p:extLst>
      <p:ext uri="{BB962C8B-B14F-4D97-AF65-F5344CB8AC3E}">
        <p14:creationId xmlns:p14="http://schemas.microsoft.com/office/powerpoint/2010/main" val="8362987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40" name="Text Box 72"/>
          <p:cNvSpPr txBox="1">
            <a:spLocks noChangeArrowheads="1"/>
          </p:cNvSpPr>
          <p:nvPr/>
        </p:nvSpPr>
        <p:spPr bwMode="auto">
          <a:xfrm>
            <a:off x="3512840" y="44624"/>
            <a:ext cx="2646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C00000"/>
                </a:solidFill>
                <a:ea typeface="黑体" pitchFamily="2" charset="-122"/>
              </a:rPr>
              <a:t>网络核心部分</a:t>
            </a:r>
          </a:p>
        </p:txBody>
      </p:sp>
      <p:grpSp>
        <p:nvGrpSpPr>
          <p:cNvPr id="2" name="组合 1"/>
          <p:cNvGrpSpPr/>
          <p:nvPr/>
        </p:nvGrpSpPr>
        <p:grpSpPr>
          <a:xfrm>
            <a:off x="497858" y="401639"/>
            <a:ext cx="8199558" cy="5259609"/>
            <a:chOff x="384146" y="401639"/>
            <a:chExt cx="8809861" cy="5764211"/>
          </a:xfrm>
        </p:grpSpPr>
        <p:sp>
          <p:nvSpPr>
            <p:cNvPr id="365572" name="Oval 4"/>
            <p:cNvSpPr>
              <a:spLocks noChangeArrowheads="1"/>
            </p:cNvSpPr>
            <p:nvPr/>
          </p:nvSpPr>
          <p:spPr bwMode="auto">
            <a:xfrm rot="-1674972">
              <a:off x="2477133" y="1514475"/>
              <a:ext cx="2665677" cy="151923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3" name="Oval 5"/>
            <p:cNvSpPr>
              <a:spLocks noChangeArrowheads="1"/>
            </p:cNvSpPr>
            <p:nvPr/>
          </p:nvSpPr>
          <p:spPr bwMode="auto">
            <a:xfrm rot="-774972">
              <a:off x="4262276" y="1208088"/>
              <a:ext cx="2328598" cy="14097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4" name="Oval 6"/>
            <p:cNvSpPr>
              <a:spLocks noChangeArrowheads="1"/>
            </p:cNvSpPr>
            <p:nvPr/>
          </p:nvSpPr>
          <p:spPr bwMode="auto">
            <a:xfrm rot="-174972">
              <a:off x="5964870" y="1722439"/>
              <a:ext cx="1718071" cy="182403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5" name="Oval 7"/>
            <p:cNvSpPr>
              <a:spLocks noChangeArrowheads="1"/>
            </p:cNvSpPr>
            <p:nvPr/>
          </p:nvSpPr>
          <p:spPr bwMode="auto">
            <a:xfrm rot="18365028">
              <a:off x="6326026" y="2658534"/>
              <a:ext cx="1506537" cy="160284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6" name="Oval 8"/>
            <p:cNvSpPr>
              <a:spLocks noChangeArrowheads="1"/>
            </p:cNvSpPr>
            <p:nvPr/>
          </p:nvSpPr>
          <p:spPr bwMode="auto">
            <a:xfrm rot="-1674972">
              <a:off x="4332788" y="3530601"/>
              <a:ext cx="2915047" cy="1693863"/>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7" name="Oval 9"/>
            <p:cNvSpPr>
              <a:spLocks noChangeArrowheads="1"/>
            </p:cNvSpPr>
            <p:nvPr/>
          </p:nvSpPr>
          <p:spPr bwMode="auto">
            <a:xfrm rot="-594972">
              <a:off x="3187405" y="4246564"/>
              <a:ext cx="2084388" cy="116998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8" name="Oval 10"/>
            <p:cNvSpPr>
              <a:spLocks noChangeArrowheads="1"/>
            </p:cNvSpPr>
            <p:nvPr/>
          </p:nvSpPr>
          <p:spPr bwMode="auto">
            <a:xfrm rot="-1674972">
              <a:off x="2387703" y="3736975"/>
              <a:ext cx="1319080" cy="13843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79" name="Oval 11"/>
            <p:cNvSpPr>
              <a:spLocks noChangeArrowheads="1"/>
            </p:cNvSpPr>
            <p:nvPr/>
          </p:nvSpPr>
          <p:spPr bwMode="auto">
            <a:xfrm rot="18065028">
              <a:off x="2141707" y="2695510"/>
              <a:ext cx="1525588" cy="1322519"/>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0" name="Freeform 12"/>
            <p:cNvSpPr>
              <a:spLocks/>
            </p:cNvSpPr>
            <p:nvPr/>
          </p:nvSpPr>
          <p:spPr bwMode="auto">
            <a:xfrm>
              <a:off x="2509808" y="1473200"/>
              <a:ext cx="5071666" cy="3690938"/>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1" name="Line 13"/>
            <p:cNvSpPr>
              <a:spLocks noChangeShapeType="1"/>
            </p:cNvSpPr>
            <p:nvPr/>
          </p:nvSpPr>
          <p:spPr bwMode="auto">
            <a:xfrm flipV="1">
              <a:off x="3801372" y="1477964"/>
              <a:ext cx="1764506"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2" name="Line 14"/>
            <p:cNvSpPr>
              <a:spLocks noChangeShapeType="1"/>
            </p:cNvSpPr>
            <p:nvPr/>
          </p:nvSpPr>
          <p:spPr bwMode="auto">
            <a:xfrm>
              <a:off x="5784291" y="1563689"/>
              <a:ext cx="1042194" cy="16033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3" name="Line 15"/>
            <p:cNvSpPr>
              <a:spLocks noChangeShapeType="1"/>
            </p:cNvSpPr>
            <p:nvPr/>
          </p:nvSpPr>
          <p:spPr bwMode="auto">
            <a:xfrm flipH="1">
              <a:off x="2760898" y="2219326"/>
              <a:ext cx="918369" cy="1444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4" name="Line 16"/>
            <p:cNvSpPr>
              <a:spLocks noChangeShapeType="1"/>
            </p:cNvSpPr>
            <p:nvPr/>
          </p:nvSpPr>
          <p:spPr bwMode="auto">
            <a:xfrm>
              <a:off x="2817651" y="3863976"/>
              <a:ext cx="2091267" cy="1014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5" name="Line 17"/>
            <p:cNvSpPr>
              <a:spLocks noChangeShapeType="1"/>
            </p:cNvSpPr>
            <p:nvPr/>
          </p:nvSpPr>
          <p:spPr bwMode="auto">
            <a:xfrm flipV="1">
              <a:off x="4998347" y="3484563"/>
              <a:ext cx="1828138" cy="149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6" name="Line 18"/>
            <p:cNvSpPr>
              <a:spLocks noChangeShapeType="1"/>
            </p:cNvSpPr>
            <p:nvPr/>
          </p:nvSpPr>
          <p:spPr bwMode="auto">
            <a:xfrm>
              <a:off x="3871883" y="2227264"/>
              <a:ext cx="2933965" cy="1087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7" name="Line 19"/>
            <p:cNvSpPr>
              <a:spLocks noChangeShapeType="1"/>
            </p:cNvSpPr>
            <p:nvPr/>
          </p:nvSpPr>
          <p:spPr bwMode="auto">
            <a:xfrm>
              <a:off x="3734299" y="2043114"/>
              <a:ext cx="1377554" cy="283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8" name="Line 20"/>
            <p:cNvSpPr>
              <a:spLocks noChangeShapeType="1"/>
            </p:cNvSpPr>
            <p:nvPr/>
          </p:nvSpPr>
          <p:spPr bwMode="auto">
            <a:xfrm flipV="1">
              <a:off x="4179726" y="4959350"/>
              <a:ext cx="880533" cy="6302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89" name="Line 21"/>
            <p:cNvSpPr>
              <a:spLocks noChangeShapeType="1"/>
            </p:cNvSpPr>
            <p:nvPr/>
          </p:nvSpPr>
          <p:spPr bwMode="auto">
            <a:xfrm rot="-5400000">
              <a:off x="6018117" y="770798"/>
              <a:ext cx="473075" cy="11127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0" name="Line 22"/>
            <p:cNvSpPr>
              <a:spLocks noChangeShapeType="1"/>
            </p:cNvSpPr>
            <p:nvPr/>
          </p:nvSpPr>
          <p:spPr bwMode="auto">
            <a:xfrm>
              <a:off x="6955470" y="3484564"/>
              <a:ext cx="880533" cy="11572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1" name="Line 23"/>
            <p:cNvSpPr>
              <a:spLocks noChangeShapeType="1"/>
            </p:cNvSpPr>
            <p:nvPr/>
          </p:nvSpPr>
          <p:spPr bwMode="auto">
            <a:xfrm>
              <a:off x="1546725" y="3787775"/>
              <a:ext cx="1227931" cy="190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2" name="Line 24"/>
            <p:cNvSpPr>
              <a:spLocks noChangeShapeType="1"/>
            </p:cNvSpPr>
            <p:nvPr/>
          </p:nvSpPr>
          <p:spPr bwMode="auto">
            <a:xfrm rot="5400000" flipH="1">
              <a:off x="3238867" y="1608799"/>
              <a:ext cx="884238" cy="34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3" name="Text Box 25"/>
            <p:cNvSpPr txBox="1">
              <a:spLocks noChangeArrowheads="1"/>
            </p:cNvSpPr>
            <p:nvPr/>
          </p:nvSpPr>
          <p:spPr bwMode="auto">
            <a:xfrm>
              <a:off x="384146" y="3411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1</a:t>
              </a:r>
              <a:endParaRPr kumimoji="1" lang="en-US" altLang="zh-CN" sz="2800" b="1">
                <a:solidFill>
                  <a:srgbClr val="000099"/>
                </a:solidFill>
                <a:ea typeface="黑体" pitchFamily="2" charset="-122"/>
              </a:endParaRPr>
            </a:p>
          </p:txBody>
        </p:sp>
        <p:sp>
          <p:nvSpPr>
            <p:cNvPr id="365594" name="Text Box 26"/>
            <p:cNvSpPr txBox="1">
              <a:spLocks noChangeArrowheads="1"/>
            </p:cNvSpPr>
            <p:nvPr/>
          </p:nvSpPr>
          <p:spPr bwMode="auto">
            <a:xfrm>
              <a:off x="8351941" y="4300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endParaRPr kumimoji="1" lang="en-US" altLang="zh-CN" sz="2800" b="1">
                <a:solidFill>
                  <a:srgbClr val="000099"/>
                </a:solidFill>
                <a:ea typeface="黑体" pitchFamily="2" charset="-122"/>
              </a:endParaRPr>
            </a:p>
          </p:txBody>
        </p:sp>
        <p:sp>
          <p:nvSpPr>
            <p:cNvPr id="365595" name="Text Box 27"/>
            <p:cNvSpPr txBox="1">
              <a:spLocks noChangeArrowheads="1"/>
            </p:cNvSpPr>
            <p:nvPr/>
          </p:nvSpPr>
          <p:spPr bwMode="auto">
            <a:xfrm>
              <a:off x="2771216" y="6175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2</a:t>
              </a:r>
              <a:endParaRPr kumimoji="1" lang="en-US" altLang="zh-CN" sz="2800" b="1" dirty="0">
                <a:solidFill>
                  <a:srgbClr val="000099"/>
                </a:solidFill>
                <a:ea typeface="黑体" pitchFamily="2" charset="-122"/>
              </a:endParaRPr>
            </a:p>
          </p:txBody>
        </p:sp>
        <p:sp>
          <p:nvSpPr>
            <p:cNvPr id="365596" name="Text Box 28"/>
            <p:cNvSpPr txBox="1">
              <a:spLocks noChangeArrowheads="1"/>
            </p:cNvSpPr>
            <p:nvPr/>
          </p:nvSpPr>
          <p:spPr bwMode="auto">
            <a:xfrm>
              <a:off x="7149806" y="40163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4</a:t>
              </a:r>
              <a:endParaRPr kumimoji="1" lang="en-US" altLang="zh-CN" sz="2800" b="1">
                <a:solidFill>
                  <a:srgbClr val="000099"/>
                </a:solidFill>
                <a:ea typeface="黑体" pitchFamily="2" charset="-122"/>
              </a:endParaRPr>
            </a:p>
          </p:txBody>
        </p:sp>
        <p:sp>
          <p:nvSpPr>
            <p:cNvPr id="365597" name="Text Box 29"/>
            <p:cNvSpPr txBox="1">
              <a:spLocks noChangeArrowheads="1"/>
            </p:cNvSpPr>
            <p:nvPr/>
          </p:nvSpPr>
          <p:spPr bwMode="auto">
            <a:xfrm>
              <a:off x="3173648" y="5297489"/>
              <a:ext cx="577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3</a:t>
              </a:r>
              <a:endParaRPr kumimoji="1" lang="en-US" altLang="zh-CN" sz="2800" b="1">
                <a:solidFill>
                  <a:srgbClr val="000099"/>
                </a:solidFill>
                <a:ea typeface="黑体" pitchFamily="2" charset="-122"/>
              </a:endParaRPr>
            </a:p>
          </p:txBody>
        </p:sp>
        <p:sp>
          <p:nvSpPr>
            <p:cNvPr id="365598" name="Line 30"/>
            <p:cNvSpPr>
              <a:spLocks noChangeShapeType="1"/>
            </p:cNvSpPr>
            <p:nvPr/>
          </p:nvSpPr>
          <p:spPr bwMode="auto">
            <a:xfrm flipV="1">
              <a:off x="6955470" y="2508251"/>
              <a:ext cx="1246848" cy="765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599" name="Text Box 31"/>
            <p:cNvSpPr txBox="1">
              <a:spLocks noChangeArrowheads="1"/>
            </p:cNvSpPr>
            <p:nvPr/>
          </p:nvSpPr>
          <p:spPr bwMode="auto">
            <a:xfrm>
              <a:off x="8616604" y="1775727"/>
              <a:ext cx="577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ea typeface="黑体" pitchFamily="2" charset="-122"/>
                </a:rPr>
                <a:t>H</a:t>
              </a:r>
              <a:r>
                <a:rPr kumimoji="1" lang="en-US" altLang="zh-CN" sz="2800" b="1" baseline="-25000" dirty="0">
                  <a:solidFill>
                    <a:srgbClr val="000099"/>
                  </a:solidFill>
                  <a:ea typeface="黑体" pitchFamily="2" charset="-122"/>
                </a:rPr>
                <a:t>6</a:t>
              </a:r>
              <a:endParaRPr kumimoji="1" lang="en-US" altLang="zh-CN" sz="2800" b="1" dirty="0">
                <a:solidFill>
                  <a:srgbClr val="000099"/>
                </a:solidFill>
                <a:ea typeface="黑体" pitchFamily="2" charset="-122"/>
              </a:endParaRPr>
            </a:p>
          </p:txBody>
        </p:sp>
        <p:pic>
          <p:nvPicPr>
            <p:cNvPr id="36560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889" y="414338"/>
              <a:ext cx="8048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1"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6515" y="1941513"/>
              <a:ext cx="81002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2"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754" y="3484564"/>
              <a:ext cx="808302"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3"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9266" y="5481638"/>
              <a:ext cx="80658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365604"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474" y="443388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560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9193" y="642938"/>
              <a:ext cx="810021"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5606" name="Text Box 38"/>
            <p:cNvSpPr txBox="1">
              <a:spLocks noChangeArrowheads="1"/>
            </p:cNvSpPr>
            <p:nvPr/>
          </p:nvSpPr>
          <p:spPr bwMode="auto">
            <a:xfrm>
              <a:off x="1343325" y="4738688"/>
              <a:ext cx="1266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a:solidFill>
                    <a:srgbClr val="000099"/>
                  </a:solidFill>
                  <a:ea typeface="黑体" pitchFamily="2" charset="-122"/>
                </a:rPr>
                <a:t>发送的</a:t>
              </a:r>
            </a:p>
            <a:p>
              <a:pPr algn="ctr"/>
              <a:r>
                <a:rPr kumimoji="1" lang="zh-CN" altLang="en-US" sz="2800" b="1">
                  <a:solidFill>
                    <a:srgbClr val="000099"/>
                  </a:solidFill>
                  <a:ea typeface="黑体" pitchFamily="2" charset="-122"/>
                </a:rPr>
                <a:t>分组</a:t>
              </a:r>
            </a:p>
          </p:txBody>
        </p:sp>
        <p:pic>
          <p:nvPicPr>
            <p:cNvPr id="365607" name="Picture 3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589" y="1917700"/>
              <a:ext cx="85473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8"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393" y="1327150"/>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09"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379" y="3097213"/>
              <a:ext cx="85645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0" name="Picture 4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3877" y="4514851"/>
              <a:ext cx="856456"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5611" name="Picture 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4331" y="3449638"/>
              <a:ext cx="856456"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65613" name="Text Box 45"/>
            <p:cNvSpPr txBox="1">
              <a:spLocks noChangeArrowheads="1"/>
            </p:cNvSpPr>
            <p:nvPr/>
          </p:nvSpPr>
          <p:spPr bwMode="auto">
            <a:xfrm>
              <a:off x="963715" y="977900"/>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ea typeface="黑体" pitchFamily="2" charset="-122"/>
                </a:rPr>
                <a:t>路由器</a:t>
              </a:r>
            </a:p>
          </p:txBody>
        </p:sp>
        <p:sp>
          <p:nvSpPr>
            <p:cNvPr id="365614" name="Line 46"/>
            <p:cNvSpPr>
              <a:spLocks noChangeShapeType="1"/>
            </p:cNvSpPr>
            <p:nvPr/>
          </p:nvSpPr>
          <p:spPr bwMode="auto">
            <a:xfrm>
              <a:off x="2219163" y="1563689"/>
              <a:ext cx="1114425" cy="471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15" name="Text Box 47"/>
            <p:cNvSpPr txBox="1">
              <a:spLocks noChangeArrowheads="1"/>
            </p:cNvSpPr>
            <p:nvPr/>
          </p:nvSpPr>
          <p:spPr bwMode="auto">
            <a:xfrm>
              <a:off x="2465093" y="292100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A</a:t>
              </a:r>
            </a:p>
          </p:txBody>
        </p:sp>
        <p:sp>
          <p:nvSpPr>
            <p:cNvPr id="365616" name="Text Box 48"/>
            <p:cNvSpPr txBox="1">
              <a:spLocks noChangeArrowheads="1"/>
            </p:cNvSpPr>
            <p:nvPr/>
          </p:nvSpPr>
          <p:spPr bwMode="auto">
            <a:xfrm>
              <a:off x="6723298" y="2562225"/>
              <a:ext cx="4235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E</a:t>
              </a:r>
            </a:p>
          </p:txBody>
        </p:sp>
        <p:sp>
          <p:nvSpPr>
            <p:cNvPr id="365617" name="Text Box 49"/>
            <p:cNvSpPr txBox="1">
              <a:spLocks noChangeArrowheads="1"/>
            </p:cNvSpPr>
            <p:nvPr/>
          </p:nvSpPr>
          <p:spPr bwMode="auto">
            <a:xfrm>
              <a:off x="5376701" y="1697039"/>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D</a:t>
              </a:r>
            </a:p>
          </p:txBody>
        </p:sp>
        <p:sp>
          <p:nvSpPr>
            <p:cNvPr id="365618" name="Text Box 50"/>
            <p:cNvSpPr txBox="1">
              <a:spLocks noChangeArrowheads="1"/>
            </p:cNvSpPr>
            <p:nvPr/>
          </p:nvSpPr>
          <p:spPr bwMode="auto">
            <a:xfrm>
              <a:off x="3766976" y="1412875"/>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B</a:t>
              </a:r>
            </a:p>
          </p:txBody>
        </p:sp>
        <p:sp>
          <p:nvSpPr>
            <p:cNvPr id="365619" name="Text Box 51"/>
            <p:cNvSpPr txBox="1">
              <a:spLocks noChangeArrowheads="1"/>
            </p:cNvSpPr>
            <p:nvPr/>
          </p:nvSpPr>
          <p:spPr bwMode="auto">
            <a:xfrm>
              <a:off x="5405937" y="4578350"/>
              <a:ext cx="444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ea typeface="黑体" pitchFamily="2" charset="-122"/>
                </a:rPr>
                <a:t>C</a:t>
              </a:r>
            </a:p>
          </p:txBody>
        </p:sp>
        <p:sp>
          <p:nvSpPr>
            <p:cNvPr id="365620" name="Line 52"/>
            <p:cNvSpPr>
              <a:spLocks noChangeShapeType="1"/>
            </p:cNvSpPr>
            <p:nvPr/>
          </p:nvSpPr>
          <p:spPr bwMode="auto">
            <a:xfrm flipV="1">
              <a:off x="1768579" y="4121150"/>
              <a:ext cx="278606" cy="825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21" name="Rectangle 53"/>
            <p:cNvSpPr>
              <a:spLocks noChangeArrowheads="1"/>
            </p:cNvSpPr>
            <p:nvPr/>
          </p:nvSpPr>
          <p:spPr bwMode="auto">
            <a:xfrm>
              <a:off x="1854568"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2" name="Rectangle 54"/>
            <p:cNvSpPr>
              <a:spLocks noChangeArrowheads="1"/>
            </p:cNvSpPr>
            <p:nvPr/>
          </p:nvSpPr>
          <p:spPr bwMode="auto">
            <a:xfrm>
              <a:off x="2267317" y="3884614"/>
              <a:ext cx="28032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3" name="Rectangle 55"/>
            <p:cNvSpPr>
              <a:spLocks noChangeArrowheads="1"/>
            </p:cNvSpPr>
            <p:nvPr/>
          </p:nvSpPr>
          <p:spPr bwMode="auto">
            <a:xfrm>
              <a:off x="3436777" y="38846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4" name="Rectangle 56"/>
            <p:cNvSpPr>
              <a:spLocks noChangeArrowheads="1"/>
            </p:cNvSpPr>
            <p:nvPr/>
          </p:nvSpPr>
          <p:spPr bwMode="auto">
            <a:xfrm>
              <a:off x="4133292" y="423862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5" name="Rectangle 57"/>
            <p:cNvSpPr>
              <a:spLocks noChangeArrowheads="1"/>
            </p:cNvSpPr>
            <p:nvPr/>
          </p:nvSpPr>
          <p:spPr bwMode="auto">
            <a:xfrm>
              <a:off x="5283832" y="4198939"/>
              <a:ext cx="280326" cy="23812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6" name="Rectangle 58"/>
            <p:cNvSpPr>
              <a:spLocks noChangeArrowheads="1"/>
            </p:cNvSpPr>
            <p:nvPr/>
          </p:nvSpPr>
          <p:spPr bwMode="auto">
            <a:xfrm>
              <a:off x="5682824" y="3846514"/>
              <a:ext cx="278606" cy="236537"/>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7" name="Rectangle 59"/>
            <p:cNvSpPr>
              <a:spLocks noChangeArrowheads="1"/>
            </p:cNvSpPr>
            <p:nvPr/>
          </p:nvSpPr>
          <p:spPr bwMode="auto">
            <a:xfrm>
              <a:off x="6841964" y="37750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8" name="Rectangle 60"/>
            <p:cNvSpPr>
              <a:spLocks noChangeArrowheads="1"/>
            </p:cNvSpPr>
            <p:nvPr/>
          </p:nvSpPr>
          <p:spPr bwMode="auto">
            <a:xfrm>
              <a:off x="6062898" y="3521075"/>
              <a:ext cx="280327"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29" name="Rectangle 61"/>
            <p:cNvSpPr>
              <a:spLocks noChangeArrowheads="1"/>
            </p:cNvSpPr>
            <p:nvPr/>
          </p:nvSpPr>
          <p:spPr bwMode="auto">
            <a:xfrm>
              <a:off x="7251274" y="4308475"/>
              <a:ext cx="278606" cy="23653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0" name="Rectangle 62"/>
            <p:cNvSpPr>
              <a:spLocks noChangeArrowheads="1"/>
            </p:cNvSpPr>
            <p:nvPr/>
          </p:nvSpPr>
          <p:spPr bwMode="auto">
            <a:xfrm>
              <a:off x="171354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1" name="Rectangle 63"/>
            <p:cNvSpPr>
              <a:spLocks noChangeArrowheads="1"/>
            </p:cNvSpPr>
            <p:nvPr/>
          </p:nvSpPr>
          <p:spPr bwMode="auto">
            <a:xfrm>
              <a:off x="3455694" y="263366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2" name="Rectangle 64"/>
            <p:cNvSpPr>
              <a:spLocks noChangeArrowheads="1"/>
            </p:cNvSpPr>
            <p:nvPr/>
          </p:nvSpPr>
          <p:spPr bwMode="auto">
            <a:xfrm>
              <a:off x="4411898" y="2116139"/>
              <a:ext cx="28032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3" name="Rectangle 65"/>
            <p:cNvSpPr>
              <a:spLocks noChangeArrowheads="1"/>
            </p:cNvSpPr>
            <p:nvPr/>
          </p:nvSpPr>
          <p:spPr bwMode="auto">
            <a:xfrm>
              <a:off x="4969110" y="2305050"/>
              <a:ext cx="276887"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4" name="Rectangle 66"/>
            <p:cNvSpPr>
              <a:spLocks noChangeArrowheads="1"/>
            </p:cNvSpPr>
            <p:nvPr/>
          </p:nvSpPr>
          <p:spPr bwMode="auto">
            <a:xfrm>
              <a:off x="6081816" y="2703514"/>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5" name="Rectangle 67"/>
            <p:cNvSpPr>
              <a:spLocks noChangeArrowheads="1"/>
            </p:cNvSpPr>
            <p:nvPr/>
          </p:nvSpPr>
          <p:spPr bwMode="auto">
            <a:xfrm>
              <a:off x="3158170" y="3176589"/>
              <a:ext cx="278606"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6" name="Rectangle 68"/>
            <p:cNvSpPr>
              <a:spLocks noChangeArrowheads="1"/>
            </p:cNvSpPr>
            <p:nvPr/>
          </p:nvSpPr>
          <p:spPr bwMode="auto">
            <a:xfrm>
              <a:off x="7333824" y="3600450"/>
              <a:ext cx="278606" cy="238125"/>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7" name="Rectangle 69"/>
            <p:cNvSpPr>
              <a:spLocks noChangeArrowheads="1"/>
            </p:cNvSpPr>
            <p:nvPr/>
          </p:nvSpPr>
          <p:spPr bwMode="auto">
            <a:xfrm>
              <a:off x="2129735" y="343535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8" name="Rectangle 70"/>
            <p:cNvSpPr>
              <a:spLocks noChangeArrowheads="1"/>
            </p:cNvSpPr>
            <p:nvPr/>
          </p:nvSpPr>
          <p:spPr bwMode="auto">
            <a:xfrm>
              <a:off x="7639947" y="4025900"/>
              <a:ext cx="278606" cy="236538"/>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39" name="Rectangle 71"/>
            <p:cNvSpPr>
              <a:spLocks noChangeArrowheads="1"/>
            </p:cNvSpPr>
            <p:nvPr/>
          </p:nvSpPr>
          <p:spPr bwMode="auto">
            <a:xfrm>
              <a:off x="5478168" y="2471739"/>
              <a:ext cx="276887" cy="236537"/>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365641" name="Line 73"/>
            <p:cNvSpPr>
              <a:spLocks noChangeShapeType="1"/>
            </p:cNvSpPr>
            <p:nvPr/>
          </p:nvSpPr>
          <p:spPr bwMode="auto">
            <a:xfrm>
              <a:off x="5108414" y="696913"/>
              <a:ext cx="137583" cy="474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65642" name="Text Box 74"/>
            <p:cNvSpPr txBox="1">
              <a:spLocks noChangeArrowheads="1"/>
            </p:cNvSpPr>
            <p:nvPr/>
          </p:nvSpPr>
          <p:spPr bwMode="auto">
            <a:xfrm>
              <a:off x="765939" y="276860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99"/>
                  </a:solidFill>
                  <a:ea typeface="黑体" pitchFamily="2" charset="-122"/>
                </a:rPr>
                <a:t>主机</a:t>
              </a:r>
            </a:p>
          </p:txBody>
        </p:sp>
      </p:grpSp>
      <p:sp>
        <p:nvSpPr>
          <p:cNvPr id="73" name="矩形 72"/>
          <p:cNvSpPr/>
          <p:nvPr/>
        </p:nvSpPr>
        <p:spPr>
          <a:xfrm>
            <a:off x="2848397" y="6063679"/>
            <a:ext cx="4226621" cy="461665"/>
          </a:xfrm>
          <a:prstGeom prst="rect">
            <a:avLst/>
          </a:prstGeom>
        </p:spPr>
        <p:txBody>
          <a:bodyPr wrap="square">
            <a:spAutoFit/>
          </a:bodyPr>
          <a:lstStyle/>
          <a:p>
            <a:pPr algn="ctr"/>
            <a:r>
              <a:rPr lang="zh-CN" altLang="zh-CN" sz="2400" b="1" dirty="0" smtClean="0">
                <a:latin typeface="+mn-lt"/>
                <a:ea typeface="黑体" pitchFamily="2" charset="-122"/>
              </a:rPr>
              <a:t>分组交换</a:t>
            </a:r>
            <a:r>
              <a:rPr lang="zh-CN" altLang="zh-CN" sz="2400" b="1" dirty="0">
                <a:latin typeface="+mn-lt"/>
                <a:ea typeface="黑体" pitchFamily="2" charset="-122"/>
              </a:rPr>
              <a:t>的示意图</a:t>
            </a:r>
            <a:endParaRPr lang="zh-CN" altLang="en-US" sz="2400" b="1" dirty="0">
              <a:latin typeface="+mn-lt"/>
              <a:ea typeface="黑体" pitchFamily="2" charset="-122"/>
            </a:endParaRPr>
          </a:p>
        </p:txBody>
      </p:sp>
      <p:sp>
        <p:nvSpPr>
          <p:cNvPr id="74" name="矩形 73"/>
          <p:cNvSpPr/>
          <p:nvPr/>
        </p:nvSpPr>
        <p:spPr>
          <a:xfrm>
            <a:off x="2613837" y="5661248"/>
            <a:ext cx="4711546" cy="400110"/>
          </a:xfrm>
          <a:prstGeom prst="rect">
            <a:avLst/>
          </a:prstGeom>
        </p:spPr>
        <p:txBody>
          <a:bodyPr wrap="none">
            <a:spAutoFit/>
          </a:bodyPr>
          <a:lstStyle/>
          <a:p>
            <a:pPr algn="ctr"/>
            <a:r>
              <a:rPr lang="en-US" altLang="zh-CN" sz="2000" b="1" dirty="0" smtClean="0">
                <a:latin typeface="+mn-lt"/>
                <a:ea typeface="黑体" pitchFamily="2" charset="-122"/>
              </a:rPr>
              <a:t>(b) </a:t>
            </a:r>
            <a:r>
              <a:rPr lang="zh-CN" altLang="zh-CN" sz="2000" b="1" dirty="0">
                <a:latin typeface="+mn-lt"/>
                <a:ea typeface="黑体" pitchFamily="2" charset="-122"/>
              </a:rPr>
              <a:t>核心</a:t>
            </a:r>
            <a:r>
              <a:rPr lang="zh-CN" altLang="zh-CN" sz="2000" b="1" dirty="0" smtClean="0">
                <a:latin typeface="+mn-lt"/>
                <a:ea typeface="黑体" pitchFamily="2" charset="-122"/>
              </a:rPr>
              <a:t>部分</a:t>
            </a:r>
            <a:r>
              <a:rPr lang="zh-CN" altLang="en-US" sz="2000" b="1" dirty="0" smtClean="0">
                <a:latin typeface="+mn-lt"/>
                <a:ea typeface="黑体" pitchFamily="2" charset="-122"/>
              </a:rPr>
              <a:t>中</a:t>
            </a:r>
            <a:r>
              <a:rPr lang="zh-CN" altLang="zh-CN" sz="2000" b="1" dirty="0" smtClean="0">
                <a:latin typeface="+mn-lt"/>
                <a:ea typeface="黑体" pitchFamily="2" charset="-122"/>
              </a:rPr>
              <a:t>的</a:t>
            </a:r>
            <a:r>
              <a:rPr lang="zh-CN" altLang="en-US" sz="2000" b="1" dirty="0" smtClean="0">
                <a:latin typeface="+mn-lt"/>
                <a:ea typeface="黑体" pitchFamily="2" charset="-122"/>
              </a:rPr>
              <a:t>网络</a:t>
            </a:r>
            <a:r>
              <a:rPr lang="zh-CN" altLang="zh-CN" sz="2000" b="1" dirty="0" smtClean="0">
                <a:latin typeface="+mn-lt"/>
                <a:ea typeface="黑体" pitchFamily="2" charset="-122"/>
              </a:rPr>
              <a:t>可用</a:t>
            </a:r>
            <a:r>
              <a:rPr lang="zh-CN" altLang="zh-CN" sz="2000" b="1" dirty="0">
                <a:latin typeface="+mn-lt"/>
                <a:ea typeface="黑体" pitchFamily="2" charset="-122"/>
              </a:rPr>
              <a:t>一条链路表示</a:t>
            </a:r>
            <a:endParaRPr lang="zh-CN" altLang="en-US" sz="2000" b="1" dirty="0">
              <a:latin typeface="+mn-lt"/>
              <a:ea typeface="黑体" pitchFamily="2" charset="-122"/>
            </a:endParaRPr>
          </a:p>
        </p:txBody>
      </p:sp>
    </p:spTree>
    <p:extLst>
      <p:ext uri="{BB962C8B-B14F-4D97-AF65-F5344CB8AC3E}">
        <p14:creationId xmlns:p14="http://schemas.microsoft.com/office/powerpoint/2010/main" val="40763771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zh-CN" altLang="en-US"/>
              <a:t>分组交换网的示意图</a:t>
            </a:r>
          </a:p>
        </p:txBody>
      </p:sp>
      <p:grpSp>
        <p:nvGrpSpPr>
          <p:cNvPr id="61444" name="Group 4"/>
          <p:cNvGrpSpPr>
            <a:grpSpLocks/>
          </p:cNvGrpSpPr>
          <p:nvPr/>
        </p:nvGrpSpPr>
        <p:grpSpPr bwMode="auto">
          <a:xfrm>
            <a:off x="1990509" y="2176934"/>
            <a:ext cx="4431903" cy="3667125"/>
            <a:chOff x="2256" y="2386"/>
            <a:chExt cx="2147" cy="1919"/>
          </a:xfrm>
        </p:grpSpPr>
        <p:sp>
          <p:nvSpPr>
            <p:cNvPr id="61445"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6"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7"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8"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49"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0"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1"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2"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3" name="Freeform 13"/>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1454" name="Line 14"/>
          <p:cNvSpPr>
            <a:spLocks noChangeShapeType="1"/>
          </p:cNvSpPr>
          <p:nvPr/>
        </p:nvSpPr>
        <p:spPr bwMode="auto">
          <a:xfrm flipV="1">
            <a:off x="3216721"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5" name="Line 15"/>
          <p:cNvSpPr>
            <a:spLocks noChangeShapeType="1"/>
          </p:cNvSpPr>
          <p:nvPr/>
        </p:nvSpPr>
        <p:spPr bwMode="auto">
          <a:xfrm>
            <a:off x="4774851"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6" name="Line 16"/>
          <p:cNvSpPr>
            <a:spLocks noChangeShapeType="1"/>
          </p:cNvSpPr>
          <p:nvPr/>
        </p:nvSpPr>
        <p:spPr bwMode="auto">
          <a:xfrm flipH="1">
            <a:off x="2398100"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7" name="Line 17"/>
          <p:cNvSpPr>
            <a:spLocks noChangeShapeType="1"/>
          </p:cNvSpPr>
          <p:nvPr/>
        </p:nvSpPr>
        <p:spPr bwMode="auto">
          <a:xfrm>
            <a:off x="2442814"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8" name="Line 18"/>
          <p:cNvSpPr>
            <a:spLocks noChangeShapeType="1"/>
          </p:cNvSpPr>
          <p:nvPr/>
        </p:nvSpPr>
        <p:spPr bwMode="auto">
          <a:xfrm flipV="1">
            <a:off x="4159166"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59" name="Line 19"/>
          <p:cNvSpPr>
            <a:spLocks noChangeShapeType="1"/>
          </p:cNvSpPr>
          <p:nvPr/>
        </p:nvSpPr>
        <p:spPr bwMode="auto">
          <a:xfrm>
            <a:off x="3273473"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0" name="Line 20"/>
          <p:cNvSpPr>
            <a:spLocks noChangeShapeType="1"/>
          </p:cNvSpPr>
          <p:nvPr/>
        </p:nvSpPr>
        <p:spPr bwMode="auto">
          <a:xfrm>
            <a:off x="3163407"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1" name="Line 21"/>
          <p:cNvSpPr>
            <a:spLocks noChangeShapeType="1"/>
          </p:cNvSpPr>
          <p:nvPr/>
        </p:nvSpPr>
        <p:spPr bwMode="auto">
          <a:xfrm flipV="1">
            <a:off x="3514244"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2" name="Line 22"/>
          <p:cNvSpPr>
            <a:spLocks noChangeShapeType="1"/>
          </p:cNvSpPr>
          <p:nvPr/>
        </p:nvSpPr>
        <p:spPr bwMode="auto">
          <a:xfrm rot="-5400000">
            <a:off x="4529186"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3" name="Line 23"/>
          <p:cNvSpPr>
            <a:spLocks noChangeShapeType="1"/>
          </p:cNvSpPr>
          <p:nvPr/>
        </p:nvSpPr>
        <p:spPr bwMode="auto">
          <a:xfrm>
            <a:off x="5694940"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4" name="Line 24"/>
          <p:cNvSpPr>
            <a:spLocks noChangeShapeType="1"/>
          </p:cNvSpPr>
          <p:nvPr/>
        </p:nvSpPr>
        <p:spPr bwMode="auto">
          <a:xfrm flipV="1">
            <a:off x="1447056"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5" name="Line 25"/>
          <p:cNvSpPr>
            <a:spLocks noChangeShapeType="1"/>
          </p:cNvSpPr>
          <p:nvPr/>
        </p:nvSpPr>
        <p:spPr bwMode="auto">
          <a:xfrm rot="5400000" flipH="1">
            <a:off x="2732996"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66" name="Text Box 26"/>
          <p:cNvSpPr txBox="1">
            <a:spLocks noChangeArrowheads="1"/>
          </p:cNvSpPr>
          <p:nvPr/>
        </p:nvSpPr>
        <p:spPr bwMode="auto">
          <a:xfrm>
            <a:off x="1073860"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1471" name="Oval 31"/>
          <p:cNvSpPr>
            <a:spLocks noChangeArrowheads="1"/>
          </p:cNvSpPr>
          <p:nvPr/>
        </p:nvSpPr>
        <p:spPr bwMode="auto">
          <a:xfrm>
            <a:off x="2128092" y="416130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1479" name="Line 39"/>
          <p:cNvSpPr>
            <a:spLocks noChangeShapeType="1"/>
          </p:cNvSpPr>
          <p:nvPr/>
        </p:nvSpPr>
        <p:spPr bwMode="auto">
          <a:xfrm flipV="1">
            <a:off x="5694940"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1483" name="AutoShape 43"/>
          <p:cNvSpPr>
            <a:spLocks noChangeArrowheads="1"/>
          </p:cNvSpPr>
          <p:nvPr/>
        </p:nvSpPr>
        <p:spPr bwMode="auto">
          <a:xfrm flipV="1">
            <a:off x="5209960" y="5902796"/>
            <a:ext cx="1246848"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1484" name="Text Box 44"/>
          <p:cNvSpPr txBox="1">
            <a:spLocks noChangeArrowheads="1"/>
          </p:cNvSpPr>
          <p:nvPr/>
        </p:nvSpPr>
        <p:spPr bwMode="auto">
          <a:xfrm>
            <a:off x="5321745"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1512"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6943"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3"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770"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8693"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151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240"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7" name="Picture 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168"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20" name="Oval 80"/>
          <p:cNvSpPr>
            <a:spLocks noChangeArrowheads="1"/>
          </p:cNvSpPr>
          <p:nvPr/>
        </p:nvSpPr>
        <p:spPr bwMode="auto">
          <a:xfrm>
            <a:off x="2912317" y="27944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1521" name="Oval 81"/>
          <p:cNvSpPr>
            <a:spLocks noChangeArrowheads="1"/>
          </p:cNvSpPr>
          <p:nvPr/>
        </p:nvSpPr>
        <p:spPr bwMode="auto">
          <a:xfrm>
            <a:off x="4451530" y="2183283"/>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1522" name="Oval 82"/>
          <p:cNvSpPr>
            <a:spLocks noChangeArrowheads="1"/>
          </p:cNvSpPr>
          <p:nvPr/>
        </p:nvSpPr>
        <p:spPr bwMode="auto">
          <a:xfrm>
            <a:off x="5376778" y="3812058"/>
            <a:ext cx="495300" cy="458788"/>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1523" name="Oval 83"/>
          <p:cNvSpPr>
            <a:spLocks noChangeArrowheads="1"/>
          </p:cNvSpPr>
          <p:nvPr/>
        </p:nvSpPr>
        <p:spPr bwMode="auto">
          <a:xfrm>
            <a:off x="3959670" y="5131272"/>
            <a:ext cx="495300" cy="4587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1524" name="Text Box 84"/>
          <p:cNvSpPr txBox="1">
            <a:spLocks noChangeArrowheads="1"/>
          </p:cNvSpPr>
          <p:nvPr/>
        </p:nvSpPr>
        <p:spPr bwMode="auto">
          <a:xfrm>
            <a:off x="5834243"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1525" name="Text Box 85"/>
          <p:cNvSpPr txBox="1">
            <a:spLocks noChangeArrowheads="1"/>
          </p:cNvSpPr>
          <p:nvPr/>
        </p:nvSpPr>
        <p:spPr bwMode="auto">
          <a:xfrm>
            <a:off x="6926311"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1526" name="Text Box 86"/>
          <p:cNvSpPr txBox="1">
            <a:spLocks noChangeArrowheads="1"/>
          </p:cNvSpPr>
          <p:nvPr/>
        </p:nvSpPr>
        <p:spPr bwMode="auto">
          <a:xfrm>
            <a:off x="3961391"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1527" name="Text Box 87"/>
          <p:cNvSpPr txBox="1">
            <a:spLocks noChangeArrowheads="1"/>
          </p:cNvSpPr>
          <p:nvPr/>
        </p:nvSpPr>
        <p:spPr bwMode="auto">
          <a:xfrm>
            <a:off x="2478930"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1528" name="Text Box 88"/>
          <p:cNvSpPr txBox="1">
            <a:spLocks noChangeArrowheads="1"/>
          </p:cNvSpPr>
          <p:nvPr/>
        </p:nvSpPr>
        <p:spPr bwMode="auto">
          <a:xfrm>
            <a:off x="2712822"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sp>
        <p:nvSpPr>
          <p:cNvPr id="61535" name="Rectangle 95"/>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pic>
        <p:nvPicPr>
          <p:cNvPr id="6151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470"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32" name="Rectangle 92"/>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4" name="Rectangle 94"/>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8" name="Text Box 98"/>
          <p:cNvSpPr txBox="1">
            <a:spLocks noChangeArrowheads="1"/>
          </p:cNvSpPr>
          <p:nvPr/>
        </p:nvSpPr>
        <p:spPr bwMode="auto">
          <a:xfrm>
            <a:off x="7081092" y="4797897"/>
            <a:ext cx="2624436" cy="46166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0000"/>
                </a:solidFill>
              </a:rPr>
              <a:t>H</a:t>
            </a:r>
            <a:r>
              <a:rPr kumimoji="1" lang="en-US" altLang="zh-CN" sz="2400" b="1" baseline="-25000">
                <a:solidFill>
                  <a:srgbClr val="FF0000"/>
                </a:solidFill>
              </a:rPr>
              <a:t>1 </a:t>
            </a:r>
            <a:r>
              <a:rPr kumimoji="1" lang="zh-CN" altLang="en-US" sz="2400" b="1">
                <a:solidFill>
                  <a:srgbClr val="FF0000"/>
                </a:solidFill>
                <a:ea typeface="黑体" pitchFamily="2" charset="-122"/>
              </a:rPr>
              <a:t>向 </a:t>
            </a:r>
            <a:r>
              <a:rPr kumimoji="1" lang="en-US" altLang="zh-CN" sz="2400" b="1">
                <a:solidFill>
                  <a:srgbClr val="FF0000"/>
                </a:solidFill>
                <a:ea typeface="黑体" pitchFamily="2" charset="-122"/>
              </a:rPr>
              <a:t>H</a:t>
            </a:r>
            <a:r>
              <a:rPr kumimoji="1" lang="en-US" altLang="zh-CN" sz="2400" b="1" baseline="-25000">
                <a:solidFill>
                  <a:srgbClr val="FF0000"/>
                </a:solidFill>
                <a:ea typeface="黑体" pitchFamily="2" charset="-122"/>
              </a:rPr>
              <a:t>5</a:t>
            </a:r>
            <a:r>
              <a:rPr kumimoji="1" lang="en-US" altLang="zh-CN" sz="2400" b="1">
                <a:solidFill>
                  <a:srgbClr val="FF0000"/>
                </a:solidFill>
                <a:ea typeface="黑体" pitchFamily="2" charset="-122"/>
              </a:rPr>
              <a:t> </a:t>
            </a:r>
            <a:r>
              <a:rPr kumimoji="1" lang="zh-CN" altLang="en-US" sz="2400" b="1">
                <a:solidFill>
                  <a:srgbClr val="FF0000"/>
                </a:solidFill>
                <a:ea typeface="黑体" pitchFamily="2" charset="-122"/>
              </a:rPr>
              <a:t>发送分组</a:t>
            </a:r>
          </a:p>
        </p:txBody>
      </p:sp>
      <p:sp>
        <p:nvSpPr>
          <p:cNvPr id="61539" name="Text Box 99"/>
          <p:cNvSpPr txBox="1">
            <a:spLocks noChangeArrowheads="1"/>
          </p:cNvSpPr>
          <p:nvPr/>
        </p:nvSpPr>
        <p:spPr bwMode="auto">
          <a:xfrm>
            <a:off x="7081092" y="3932709"/>
            <a:ext cx="2624436" cy="461665"/>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CC"/>
                </a:solidFill>
              </a:rPr>
              <a:t>H</a:t>
            </a:r>
            <a:r>
              <a:rPr kumimoji="1" lang="en-US" altLang="zh-CN" sz="2400" b="1" baseline="-25000" dirty="0">
                <a:solidFill>
                  <a:srgbClr val="0000CC"/>
                </a:solidFill>
              </a:rPr>
              <a:t>2 </a:t>
            </a:r>
            <a:r>
              <a:rPr kumimoji="1" lang="zh-CN" altLang="en-US" sz="2400" b="1" dirty="0">
                <a:solidFill>
                  <a:srgbClr val="0000CC"/>
                </a:solidFill>
                <a:ea typeface="黑体" pitchFamily="2" charset="-122"/>
              </a:rPr>
              <a:t>向 </a:t>
            </a:r>
            <a:r>
              <a:rPr kumimoji="1" lang="en-US" altLang="zh-CN" sz="2400" b="1" dirty="0">
                <a:solidFill>
                  <a:srgbClr val="0000CC"/>
                </a:solidFill>
                <a:ea typeface="黑体" pitchFamily="2" charset="-122"/>
              </a:rPr>
              <a:t>H</a:t>
            </a:r>
            <a:r>
              <a:rPr kumimoji="1" lang="en-US" altLang="zh-CN" sz="2400" b="1" baseline="-25000" dirty="0">
                <a:solidFill>
                  <a:srgbClr val="0000CC"/>
                </a:solidFill>
                <a:ea typeface="黑体" pitchFamily="2" charset="-122"/>
              </a:rPr>
              <a:t>6</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发送分组</a:t>
            </a:r>
          </a:p>
        </p:txBody>
      </p:sp>
      <p:sp>
        <p:nvSpPr>
          <p:cNvPr id="61540" name="Rectangle 100"/>
          <p:cNvSpPr>
            <a:spLocks noChangeArrowheads="1"/>
          </p:cNvSpPr>
          <p:nvPr/>
        </p:nvSpPr>
        <p:spPr bwMode="auto">
          <a:xfrm>
            <a:off x="1230362" y="4293072"/>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41" name="Rectangle 101"/>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37" name="Rectangle 97"/>
          <p:cNvSpPr>
            <a:spLocks noChangeArrowheads="1"/>
          </p:cNvSpPr>
          <p:nvPr/>
        </p:nvSpPr>
        <p:spPr bwMode="auto">
          <a:xfrm>
            <a:off x="1230362" y="4293096"/>
            <a:ext cx="235611" cy="217487"/>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1536" name="Rectangle 96"/>
          <p:cNvSpPr>
            <a:spLocks noChangeArrowheads="1"/>
          </p:cNvSpPr>
          <p:nvPr/>
        </p:nvSpPr>
        <p:spPr bwMode="auto">
          <a:xfrm>
            <a:off x="3025824" y="1845147"/>
            <a:ext cx="235611" cy="217487"/>
          </a:xfrm>
          <a:prstGeom prst="rect">
            <a:avLst/>
          </a:prstGeom>
          <a:solidFill>
            <a:srgbClr val="0000CC"/>
          </a:solidFill>
          <a:ln w="9525">
            <a:solidFill>
              <a:srgbClr val="0000CC"/>
            </a:solidFill>
            <a:miter lim="800000"/>
            <a:headEnd/>
            <a:tailEnd/>
          </a:ln>
          <a:effectLst/>
          <a:extLst/>
        </p:spPr>
        <p:txBody>
          <a:bodyPr wrap="none" anchor="ctr"/>
          <a:lstStyle/>
          <a:p>
            <a:endParaRPr lang="zh-CN" altLang="en-US" b="1">
              <a:solidFill>
                <a:srgbClr val="000099"/>
              </a:solidFill>
            </a:endParaRPr>
          </a:p>
        </p:txBody>
      </p:sp>
      <p:sp>
        <p:nvSpPr>
          <p:cNvPr id="61542" name="Text Box 102"/>
          <p:cNvSpPr txBox="1">
            <a:spLocks noChangeArrowheads="1"/>
          </p:cNvSpPr>
          <p:nvPr/>
        </p:nvSpPr>
        <p:spPr bwMode="auto">
          <a:xfrm>
            <a:off x="5834243" y="1897534"/>
            <a:ext cx="3775393" cy="523220"/>
          </a:xfrm>
          <a:prstGeom prst="rect">
            <a:avLst/>
          </a:prstGeom>
          <a:solidFill>
            <a:srgbClr val="FFFF66"/>
          </a:solidFill>
          <a:ln w="76200" cmpd="tri">
            <a:solidFill>
              <a:srgbClr val="333399"/>
            </a:solidFill>
            <a:miter lim="800000"/>
            <a:headEnd/>
            <a:tailEnd/>
          </a:ln>
          <a:effectLst/>
          <a:extLst/>
        </p:spPr>
        <p:txBody>
          <a:bodyPr wrap="none">
            <a:spAutoFit/>
          </a:bodyPr>
          <a:lstStyle/>
          <a:p>
            <a:r>
              <a:rPr kumimoji="1" lang="zh-CN" altLang="en-US" sz="2800" b="1" dirty="0">
                <a:solidFill>
                  <a:srgbClr val="000099"/>
                </a:solidFill>
                <a:latin typeface="黑体" pitchFamily="2" charset="-122"/>
                <a:ea typeface="黑体" pitchFamily="2" charset="-122"/>
              </a:rPr>
              <a:t>注意分组路径的变化！</a:t>
            </a:r>
          </a:p>
        </p:txBody>
      </p:sp>
      <p:sp>
        <p:nvSpPr>
          <p:cNvPr id="61543" name="Text Box 103"/>
          <p:cNvSpPr txBox="1">
            <a:spLocks noChangeArrowheads="1"/>
          </p:cNvSpPr>
          <p:nvPr/>
        </p:nvSpPr>
        <p:spPr bwMode="auto">
          <a:xfrm>
            <a:off x="1142651" y="242140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1545" name="Text Box 105"/>
          <p:cNvSpPr txBox="1">
            <a:spLocks noChangeArrowheads="1"/>
          </p:cNvSpPr>
          <p:nvPr/>
        </p:nvSpPr>
        <p:spPr bwMode="auto">
          <a:xfrm>
            <a:off x="334349"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1546" name="Line 106"/>
          <p:cNvSpPr>
            <a:spLocks noChangeShapeType="1"/>
          </p:cNvSpPr>
          <p:nvPr/>
        </p:nvSpPr>
        <p:spPr bwMode="auto">
          <a:xfrm>
            <a:off x="2088537"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1547" name="Line 107"/>
          <p:cNvSpPr>
            <a:spLocks noChangeShapeType="1"/>
          </p:cNvSpPr>
          <p:nvPr/>
        </p:nvSpPr>
        <p:spPr bwMode="auto">
          <a:xfrm>
            <a:off x="762578"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Tree>
    <p:extLst>
      <p:ext uri="{BB962C8B-B14F-4D97-AF65-F5344CB8AC3E}">
        <p14:creationId xmlns:p14="http://schemas.microsoft.com/office/powerpoint/2010/main" val="685261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61532"/>
                                        </p:tgtEl>
                                        <p:attrNameLst>
                                          <p:attrName>ppt_x</p:attrName>
                                          <p:attrName>ppt_y</p:attrName>
                                        </p:attrNameLst>
                                      </p:cBhvr>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61534"/>
                                        </p:tgtEl>
                                        <p:attrNameLst>
                                          <p:attrName>ppt_x</p:attrName>
                                          <p:attrName>ppt_y</p:attrName>
                                        </p:attrNameLst>
                                      </p:cBhvr>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61535"/>
                                        </p:tgtEl>
                                        <p:attrNameLst>
                                          <p:attrName>ppt_x</p:attrName>
                                          <p:attrName>ppt_y</p:attrName>
                                        </p:attrNameLst>
                                      </p:cBhvr>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61540"/>
                                        </p:tgtEl>
                                        <p:attrNameLst>
                                          <p:attrName>ppt_x</p:attrName>
                                          <p:attrName>ppt_y</p:attrName>
                                        </p:attrNameLst>
                                      </p:cBhvr>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61541"/>
                                        </p:tgtEl>
                                        <p:attrNameLst>
                                          <p:attrName>ppt_x</p:attrName>
                                          <p:attrName>ppt_y</p:attrName>
                                        </p:attrNameLst>
                                      </p:cBhvr>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61537"/>
                                        </p:tgtEl>
                                        <p:attrNameLst>
                                          <p:attrName>ppt_x</p:attrName>
                                          <p:attrName>ppt_y</p:attrName>
                                        </p:attrNameLst>
                                      </p:cBhvr>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61536"/>
                                        </p:tgtEl>
                                        <p:attrNameLst>
                                          <p:attrName>ppt_x</p:attrName>
                                          <p:attrName>ppt_y</p:attrName>
                                        </p:attrNameLst>
                                      </p:cBhvr>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animBg="1"/>
      <p:bldP spid="61535" grpId="1" animBg="1"/>
      <p:bldP spid="61535" grpId="2" animBg="1"/>
      <p:bldP spid="61532" grpId="0" animBg="1"/>
      <p:bldP spid="61532" grpId="1" animBg="1"/>
      <p:bldP spid="61532" grpId="2" animBg="1"/>
      <p:bldP spid="61534" grpId="0" animBg="1"/>
      <p:bldP spid="61534" grpId="1" animBg="1"/>
      <p:bldP spid="61534" grpId="2" animBg="1"/>
      <p:bldP spid="61539" grpId="0" animBg="1"/>
      <p:bldP spid="61539" grpId="1" animBg="1"/>
      <p:bldP spid="61540" grpId="0" animBg="1"/>
      <p:bldP spid="61540" grpId="1" animBg="1"/>
      <p:bldP spid="61540" grpId="2" animBg="1"/>
      <p:bldP spid="61541" grpId="0" animBg="1"/>
      <p:bldP spid="61541" grpId="1" animBg="1"/>
      <p:bldP spid="61541" grpId="2" animBg="1"/>
      <p:bldP spid="61537" grpId="0" animBg="1"/>
      <p:bldP spid="61537" grpId="1" animBg="1"/>
      <p:bldP spid="61537" grpId="2" animBg="1"/>
      <p:bldP spid="61536" grpId="0" animBg="1"/>
      <p:bldP spid="61536" grpId="1" animBg="1"/>
      <p:bldP spid="61536" grpId="2" animBg="1"/>
      <p:bldP spid="61542" grpId="0" animBg="1"/>
      <p:bldP spid="61542"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rgbClr val="FF0000"/>
                </a:solidFill>
              </a:rPr>
              <a:t>存储转发</a:t>
            </a:r>
            <a:r>
              <a:rPr lang="zh-CN" altLang="en-US" dirty="0"/>
              <a:t>过程</a:t>
            </a:r>
          </a:p>
        </p:txBody>
      </p:sp>
      <p:grpSp>
        <p:nvGrpSpPr>
          <p:cNvPr id="65539" name="Group 3"/>
          <p:cNvGrpSpPr>
            <a:grpSpLocks/>
          </p:cNvGrpSpPr>
          <p:nvPr/>
        </p:nvGrpSpPr>
        <p:grpSpPr bwMode="auto">
          <a:xfrm>
            <a:off x="1971615" y="2176934"/>
            <a:ext cx="4431903"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48" name="Freeform 12"/>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65549" name="Line 13"/>
          <p:cNvSpPr>
            <a:spLocks noChangeShapeType="1"/>
          </p:cNvSpPr>
          <p:nvPr/>
        </p:nvSpPr>
        <p:spPr bwMode="auto">
          <a:xfrm flipV="1">
            <a:off x="3197827" y="2411884"/>
            <a:ext cx="1387872" cy="55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0" name="Line 14"/>
          <p:cNvSpPr>
            <a:spLocks noChangeShapeType="1"/>
          </p:cNvSpPr>
          <p:nvPr/>
        </p:nvSpPr>
        <p:spPr bwMode="auto">
          <a:xfrm>
            <a:off x="4755957" y="2486497"/>
            <a:ext cx="820341" cy="1398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1" name="Line 15"/>
          <p:cNvSpPr>
            <a:spLocks noChangeShapeType="1"/>
          </p:cNvSpPr>
          <p:nvPr/>
        </p:nvSpPr>
        <p:spPr bwMode="auto">
          <a:xfrm flipH="1">
            <a:off x="2379206" y="3059584"/>
            <a:ext cx="720593" cy="1255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2" name="Line 16"/>
          <p:cNvSpPr>
            <a:spLocks noChangeShapeType="1"/>
          </p:cNvSpPr>
          <p:nvPr/>
        </p:nvSpPr>
        <p:spPr bwMode="auto">
          <a:xfrm>
            <a:off x="2423920" y="4493096"/>
            <a:ext cx="1647560" cy="8826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3" name="Line 17"/>
          <p:cNvSpPr>
            <a:spLocks noChangeShapeType="1"/>
          </p:cNvSpPr>
          <p:nvPr/>
        </p:nvSpPr>
        <p:spPr bwMode="auto">
          <a:xfrm flipV="1">
            <a:off x="4140272" y="4161309"/>
            <a:ext cx="1436027" cy="13065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4" name="Line 18"/>
          <p:cNvSpPr>
            <a:spLocks noChangeShapeType="1"/>
          </p:cNvSpPr>
          <p:nvPr/>
        </p:nvSpPr>
        <p:spPr bwMode="auto">
          <a:xfrm>
            <a:off x="3254579" y="3065933"/>
            <a:ext cx="2302801" cy="9461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5" name="Line 19"/>
          <p:cNvSpPr>
            <a:spLocks noChangeShapeType="1"/>
          </p:cNvSpPr>
          <p:nvPr/>
        </p:nvSpPr>
        <p:spPr bwMode="auto">
          <a:xfrm>
            <a:off x="3144513" y="2902422"/>
            <a:ext cx="1083469" cy="2471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6" name="Line 20"/>
          <p:cNvSpPr>
            <a:spLocks noChangeShapeType="1"/>
          </p:cNvSpPr>
          <p:nvPr/>
        </p:nvSpPr>
        <p:spPr bwMode="auto">
          <a:xfrm flipV="1">
            <a:off x="3495350" y="5445597"/>
            <a:ext cx="693076" cy="549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7" name="Line 21"/>
          <p:cNvSpPr>
            <a:spLocks noChangeShapeType="1"/>
          </p:cNvSpPr>
          <p:nvPr/>
        </p:nvSpPr>
        <p:spPr bwMode="auto">
          <a:xfrm rot="-5400000">
            <a:off x="4510292" y="2095971"/>
            <a:ext cx="3365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8" name="Line 22"/>
          <p:cNvSpPr>
            <a:spLocks noChangeShapeType="1"/>
          </p:cNvSpPr>
          <p:nvPr/>
        </p:nvSpPr>
        <p:spPr bwMode="auto">
          <a:xfrm>
            <a:off x="5676046" y="4161309"/>
            <a:ext cx="693076" cy="1008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59" name="Line 23"/>
          <p:cNvSpPr>
            <a:spLocks noChangeShapeType="1"/>
          </p:cNvSpPr>
          <p:nvPr/>
        </p:nvSpPr>
        <p:spPr bwMode="auto">
          <a:xfrm flipV="1">
            <a:off x="1428162" y="4418483"/>
            <a:ext cx="698235" cy="6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0" name="Line 24"/>
          <p:cNvSpPr>
            <a:spLocks noChangeShapeType="1"/>
          </p:cNvSpPr>
          <p:nvPr/>
        </p:nvSpPr>
        <p:spPr bwMode="auto">
          <a:xfrm rot="5400000" flipH="1">
            <a:off x="2714102" y="2527706"/>
            <a:ext cx="773113" cy="17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1" name="Text Box 25"/>
          <p:cNvSpPr txBox="1">
            <a:spLocks noChangeArrowheads="1"/>
          </p:cNvSpPr>
          <p:nvPr/>
        </p:nvSpPr>
        <p:spPr bwMode="auto">
          <a:xfrm>
            <a:off x="1054966" y="37834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1</a:t>
            </a:r>
            <a:endParaRPr kumimoji="1" lang="en-US" altLang="zh-CN" sz="2000" b="1">
              <a:solidFill>
                <a:srgbClr val="000099"/>
              </a:solidFill>
            </a:endParaRPr>
          </a:p>
        </p:txBody>
      </p:sp>
      <p:sp>
        <p:nvSpPr>
          <p:cNvPr id="65562" name="Oval 26"/>
          <p:cNvSpPr>
            <a:spLocks noChangeArrowheads="1"/>
          </p:cNvSpPr>
          <p:nvPr/>
        </p:nvSpPr>
        <p:spPr bwMode="auto">
          <a:xfrm>
            <a:off x="2109199" y="4161309"/>
            <a:ext cx="607086" cy="56197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A</a:t>
            </a:r>
          </a:p>
        </p:txBody>
      </p:sp>
      <p:sp>
        <p:nvSpPr>
          <p:cNvPr id="65563" name="Line 27"/>
          <p:cNvSpPr>
            <a:spLocks noChangeShapeType="1"/>
          </p:cNvSpPr>
          <p:nvPr/>
        </p:nvSpPr>
        <p:spPr bwMode="auto">
          <a:xfrm flipV="1">
            <a:off x="5676046" y="3564408"/>
            <a:ext cx="873654" cy="4127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65564" name="AutoShape 28"/>
          <p:cNvSpPr>
            <a:spLocks noChangeArrowheads="1"/>
          </p:cNvSpPr>
          <p:nvPr/>
        </p:nvSpPr>
        <p:spPr bwMode="auto">
          <a:xfrm flipV="1">
            <a:off x="5191065" y="5850408"/>
            <a:ext cx="1169458"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zh-CN" altLang="zh-CN" sz="2400" b="1">
              <a:solidFill>
                <a:srgbClr val="000099"/>
              </a:solidFill>
              <a:latin typeface="Times New Roman" pitchFamily="18" charset="0"/>
            </a:endParaRPr>
          </a:p>
        </p:txBody>
      </p:sp>
      <p:sp>
        <p:nvSpPr>
          <p:cNvPr id="65565" name="Text Box 29"/>
          <p:cNvSpPr txBox="1">
            <a:spLocks noChangeArrowheads="1"/>
          </p:cNvSpPr>
          <p:nvPr/>
        </p:nvSpPr>
        <p:spPr bwMode="auto">
          <a:xfrm>
            <a:off x="5302851" y="5840884"/>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049" y="14847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5876" y="3199284"/>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68"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9799" y="5904384"/>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pic>
      <p:pic>
        <p:nvPicPr>
          <p:cNvPr id="65569"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1346" y="4986809"/>
            <a:ext cx="63460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70"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274" y="1683221"/>
            <a:ext cx="63632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71" name="Oval 35"/>
          <p:cNvSpPr>
            <a:spLocks noChangeArrowheads="1"/>
          </p:cNvSpPr>
          <p:nvPr/>
        </p:nvSpPr>
        <p:spPr bwMode="auto">
          <a:xfrm>
            <a:off x="2893424" y="2794472"/>
            <a:ext cx="572690" cy="5302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B</a:t>
            </a:r>
          </a:p>
        </p:txBody>
      </p:sp>
      <p:sp>
        <p:nvSpPr>
          <p:cNvPr id="65572" name="Oval 36"/>
          <p:cNvSpPr>
            <a:spLocks noChangeArrowheads="1"/>
          </p:cNvSpPr>
          <p:nvPr/>
        </p:nvSpPr>
        <p:spPr bwMode="auto">
          <a:xfrm>
            <a:off x="4432636" y="2183284"/>
            <a:ext cx="558933" cy="517525"/>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D</a:t>
            </a:r>
          </a:p>
        </p:txBody>
      </p:sp>
      <p:sp>
        <p:nvSpPr>
          <p:cNvPr id="65573" name="Oval 37"/>
          <p:cNvSpPr>
            <a:spLocks noChangeArrowheads="1"/>
          </p:cNvSpPr>
          <p:nvPr/>
        </p:nvSpPr>
        <p:spPr bwMode="auto">
          <a:xfrm>
            <a:off x="5326928" y="3783484"/>
            <a:ext cx="622565" cy="576263"/>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E</a:t>
            </a:r>
          </a:p>
        </p:txBody>
      </p:sp>
      <p:sp>
        <p:nvSpPr>
          <p:cNvPr id="65574" name="Oval 38"/>
          <p:cNvSpPr>
            <a:spLocks noChangeArrowheads="1"/>
          </p:cNvSpPr>
          <p:nvPr/>
        </p:nvSpPr>
        <p:spPr bwMode="auto">
          <a:xfrm>
            <a:off x="3940776" y="5131272"/>
            <a:ext cx="591608" cy="547687"/>
          </a:xfrm>
          <a:prstGeom prst="ellipse">
            <a:avLst/>
          </a:prstGeom>
          <a:solidFill>
            <a:srgbClr val="66FF33"/>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rPr>
              <a:t>C</a:t>
            </a:r>
          </a:p>
        </p:txBody>
      </p:sp>
      <p:sp>
        <p:nvSpPr>
          <p:cNvPr id="65575" name="Text Box 39"/>
          <p:cNvSpPr txBox="1">
            <a:spLocks noChangeArrowheads="1"/>
          </p:cNvSpPr>
          <p:nvPr/>
        </p:nvSpPr>
        <p:spPr bwMode="auto">
          <a:xfrm>
            <a:off x="5815349" y="4940772"/>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5</a:t>
            </a:r>
            <a:endParaRPr kumimoji="1" lang="en-US" altLang="zh-CN" sz="2000" b="1">
              <a:solidFill>
                <a:srgbClr val="000099"/>
              </a:solidFill>
            </a:endParaRPr>
          </a:p>
        </p:txBody>
      </p:sp>
      <p:sp>
        <p:nvSpPr>
          <p:cNvPr id="65576" name="Text Box 40"/>
          <p:cNvSpPr txBox="1">
            <a:spLocks noChangeArrowheads="1"/>
          </p:cNvSpPr>
          <p:nvPr/>
        </p:nvSpPr>
        <p:spPr bwMode="auto">
          <a:xfrm>
            <a:off x="6907417" y="31405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6</a:t>
            </a:r>
            <a:endParaRPr kumimoji="1" lang="en-US" altLang="zh-CN" sz="2000" b="1">
              <a:solidFill>
                <a:srgbClr val="000099"/>
              </a:solidFill>
            </a:endParaRPr>
          </a:p>
        </p:txBody>
      </p:sp>
      <p:sp>
        <p:nvSpPr>
          <p:cNvPr id="65577" name="Text Box 41"/>
          <p:cNvSpPr txBox="1">
            <a:spLocks noChangeArrowheads="1"/>
          </p:cNvSpPr>
          <p:nvPr/>
        </p:nvSpPr>
        <p:spPr bwMode="auto">
          <a:xfrm>
            <a:off x="3942497" y="148478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4</a:t>
            </a:r>
            <a:endParaRPr kumimoji="1" lang="en-US" altLang="zh-CN" sz="2000" b="1">
              <a:solidFill>
                <a:srgbClr val="000099"/>
              </a:solidFill>
            </a:endParaRPr>
          </a:p>
        </p:txBody>
      </p:sp>
      <p:sp>
        <p:nvSpPr>
          <p:cNvPr id="65578" name="Text Box 42"/>
          <p:cNvSpPr txBox="1">
            <a:spLocks noChangeArrowheads="1"/>
          </p:cNvSpPr>
          <p:nvPr/>
        </p:nvSpPr>
        <p:spPr bwMode="auto">
          <a:xfrm>
            <a:off x="2460036" y="162924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2</a:t>
            </a:r>
            <a:endParaRPr kumimoji="1" lang="en-US" altLang="zh-CN" sz="2000" b="1">
              <a:solidFill>
                <a:srgbClr val="000099"/>
              </a:solidFill>
            </a:endParaRPr>
          </a:p>
        </p:txBody>
      </p:sp>
      <p:sp>
        <p:nvSpPr>
          <p:cNvPr id="65579" name="Text Box 43"/>
          <p:cNvSpPr txBox="1">
            <a:spLocks noChangeArrowheads="1"/>
          </p:cNvSpPr>
          <p:nvPr/>
        </p:nvSpPr>
        <p:spPr bwMode="auto">
          <a:xfrm>
            <a:off x="2693928" y="5877397"/>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rPr>
              <a:t>H</a:t>
            </a:r>
            <a:r>
              <a:rPr kumimoji="1" lang="en-US" altLang="zh-CN" sz="2000" b="1" baseline="-25000">
                <a:solidFill>
                  <a:srgbClr val="000099"/>
                </a:solidFill>
              </a:rPr>
              <a:t>3</a:t>
            </a:r>
            <a:endParaRPr kumimoji="1" lang="en-US" altLang="zh-CN" sz="2000" b="1">
              <a:solidFill>
                <a:srgbClr val="000099"/>
              </a:solidFill>
            </a:endParaRPr>
          </a:p>
        </p:txBody>
      </p:sp>
      <p:pic>
        <p:nvPicPr>
          <p:cNvPr id="655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7576" y="4161309"/>
            <a:ext cx="63632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82" name="Rectangle 46"/>
          <p:cNvSpPr>
            <a:spLocks noChangeArrowheads="1"/>
          </p:cNvSpPr>
          <p:nvPr/>
        </p:nvSpPr>
        <p:spPr bwMode="auto">
          <a:xfrm>
            <a:off x="1211467"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84" name="Text Box 48"/>
          <p:cNvSpPr txBox="1">
            <a:spLocks noChangeArrowheads="1"/>
          </p:cNvSpPr>
          <p:nvPr/>
        </p:nvSpPr>
        <p:spPr bwMode="auto">
          <a:xfrm>
            <a:off x="6498107" y="2564904"/>
            <a:ext cx="2919389" cy="52322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rPr>
              <a:t>H</a:t>
            </a:r>
            <a:r>
              <a:rPr kumimoji="1" lang="en-US" altLang="zh-CN" sz="2800" b="1" baseline="-25000">
                <a:solidFill>
                  <a:srgbClr val="FF0000"/>
                </a:solidFill>
              </a:rPr>
              <a:t>1</a:t>
            </a:r>
            <a:r>
              <a:rPr kumimoji="1" lang="en-US" altLang="zh-CN" sz="1600" b="1" baseline="-25000">
                <a:solidFill>
                  <a:srgbClr val="FF0000"/>
                </a:solidFill>
              </a:rPr>
              <a:t> </a:t>
            </a:r>
            <a:r>
              <a:rPr kumimoji="1" lang="zh-CN" altLang="en-US" sz="2800" b="1">
                <a:solidFill>
                  <a:srgbClr val="FF0000"/>
                </a:solidFill>
                <a:ea typeface="黑体" pitchFamily="2" charset="-122"/>
              </a:rPr>
              <a:t>向</a:t>
            </a:r>
            <a:r>
              <a:rPr kumimoji="1" lang="zh-CN" altLang="en-US" sz="1600" b="1">
                <a:solidFill>
                  <a:srgbClr val="FF0000"/>
                </a:solidFill>
                <a:ea typeface="黑体" pitchFamily="2" charset="-122"/>
              </a:rPr>
              <a:t> </a:t>
            </a:r>
            <a:r>
              <a:rPr kumimoji="1" lang="en-US" altLang="zh-CN" sz="2800" b="1">
                <a:solidFill>
                  <a:srgbClr val="FF0000"/>
                </a:solidFill>
                <a:ea typeface="黑体" pitchFamily="2" charset="-122"/>
              </a:rPr>
              <a:t>H</a:t>
            </a:r>
            <a:r>
              <a:rPr kumimoji="1" lang="en-US" altLang="zh-CN" sz="2800" b="1" baseline="-25000">
                <a:solidFill>
                  <a:srgbClr val="FF0000"/>
                </a:solidFill>
                <a:ea typeface="黑体" pitchFamily="2" charset="-122"/>
              </a:rPr>
              <a:t>5</a:t>
            </a:r>
            <a:r>
              <a:rPr kumimoji="1" lang="en-US" altLang="zh-CN" sz="1600" b="1">
                <a:solidFill>
                  <a:srgbClr val="FF0000"/>
                </a:solidFill>
                <a:ea typeface="黑体" pitchFamily="2" charset="-122"/>
              </a:rPr>
              <a:t> </a:t>
            </a:r>
            <a:r>
              <a:rPr kumimoji="1" lang="zh-CN" altLang="en-US" sz="2800" b="1">
                <a:solidFill>
                  <a:srgbClr val="FF0000"/>
                </a:solidFill>
                <a:ea typeface="黑体" pitchFamily="2" charset="-122"/>
              </a:rPr>
              <a:t>发送分组</a:t>
            </a:r>
          </a:p>
        </p:txBody>
      </p:sp>
      <p:sp>
        <p:nvSpPr>
          <p:cNvPr id="65591" name="Text Box 55"/>
          <p:cNvSpPr txBox="1">
            <a:spLocks noChangeArrowheads="1"/>
          </p:cNvSpPr>
          <p:nvPr/>
        </p:nvSpPr>
        <p:spPr bwMode="auto">
          <a:xfrm>
            <a:off x="1123757" y="2492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315455" y="3285009"/>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Times New Roman" pitchFamily="18" charset="0"/>
                <a:ea typeface="黑体" pitchFamily="2" charset="-122"/>
              </a:rPr>
              <a:t>主机</a:t>
            </a:r>
          </a:p>
        </p:txBody>
      </p:sp>
      <p:sp>
        <p:nvSpPr>
          <p:cNvPr id="65593" name="Line 57"/>
          <p:cNvSpPr>
            <a:spLocks noChangeShapeType="1"/>
          </p:cNvSpPr>
          <p:nvPr/>
        </p:nvSpPr>
        <p:spPr bwMode="auto">
          <a:xfrm>
            <a:off x="2069643" y="2708746"/>
            <a:ext cx="858177" cy="21590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4" name="Line 58"/>
          <p:cNvSpPr>
            <a:spLocks noChangeShapeType="1"/>
          </p:cNvSpPr>
          <p:nvPr/>
        </p:nvSpPr>
        <p:spPr bwMode="auto">
          <a:xfrm>
            <a:off x="743684" y="3645371"/>
            <a:ext cx="390392" cy="576262"/>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65595" name="Rectangle 59"/>
          <p:cNvSpPr>
            <a:spLocks noChangeArrowheads="1"/>
          </p:cNvSpPr>
          <p:nvPr/>
        </p:nvSpPr>
        <p:spPr bwMode="auto">
          <a:xfrm>
            <a:off x="2147034" y="4293071"/>
            <a:ext cx="171979" cy="158750"/>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7" name="Rectangle 61"/>
          <p:cNvSpPr>
            <a:spLocks noChangeArrowheads="1"/>
          </p:cNvSpPr>
          <p:nvPr/>
        </p:nvSpPr>
        <p:spPr bwMode="auto">
          <a:xfrm>
            <a:off x="4098997" y="5301134"/>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598" name="Text Box 62"/>
          <p:cNvSpPr txBox="1">
            <a:spLocks noChangeArrowheads="1"/>
          </p:cNvSpPr>
          <p:nvPr/>
        </p:nvSpPr>
        <p:spPr bwMode="auto">
          <a:xfrm>
            <a:off x="2069642" y="1845147"/>
            <a:ext cx="3977879"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E</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5502347" y="4148609"/>
            <a:ext cx="156502" cy="144463"/>
          </a:xfrm>
          <a:prstGeom prst="rect">
            <a:avLst/>
          </a:prstGeom>
          <a:solidFill>
            <a:srgbClr val="FF0000"/>
          </a:solidFill>
          <a:ln w="9525">
            <a:solidFill>
              <a:srgbClr val="FF0000"/>
            </a:solidFill>
            <a:miter lim="800000"/>
            <a:headEnd/>
            <a:tailEnd/>
          </a:ln>
          <a:effectLst/>
          <a:extLst/>
        </p:spPr>
        <p:txBody>
          <a:bodyPr wrap="none" anchor="ctr"/>
          <a:lstStyle/>
          <a:p>
            <a:endParaRPr lang="zh-CN" altLang="en-US" b="1">
              <a:solidFill>
                <a:srgbClr val="000099"/>
              </a:solidFill>
            </a:endParaRPr>
          </a:p>
        </p:txBody>
      </p:sp>
      <p:sp>
        <p:nvSpPr>
          <p:cNvPr id="65600" name="Text Box 64"/>
          <p:cNvSpPr txBox="1">
            <a:spLocks noChangeArrowheads="1"/>
          </p:cNvSpPr>
          <p:nvPr/>
        </p:nvSpPr>
        <p:spPr bwMode="auto">
          <a:xfrm>
            <a:off x="2303534" y="1845146"/>
            <a:ext cx="4134379" cy="523220"/>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最后到达目的主机</a:t>
            </a:r>
            <a:r>
              <a:rPr kumimoji="1" lang="zh-CN" altLang="en-US" sz="8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H</a:t>
            </a:r>
            <a:r>
              <a:rPr kumimoji="1" lang="en-US" altLang="zh-CN" sz="2800" b="1" baseline="-25000">
                <a:solidFill>
                  <a:srgbClr val="000099"/>
                </a:solidFill>
                <a:ea typeface="黑体" pitchFamily="2" charset="-122"/>
              </a:rPr>
              <a:t>5</a:t>
            </a:r>
          </a:p>
        </p:txBody>
      </p:sp>
      <p:sp>
        <p:nvSpPr>
          <p:cNvPr id="65596" name="Text Box 60"/>
          <p:cNvSpPr txBox="1">
            <a:spLocks noChangeArrowheads="1"/>
          </p:cNvSpPr>
          <p:nvPr/>
        </p:nvSpPr>
        <p:spPr bwMode="auto">
          <a:xfrm flipH="1">
            <a:off x="1758361"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C</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524469" y="1845147"/>
            <a:ext cx="3977878" cy="1384995"/>
          </a:xfrm>
          <a:prstGeom prst="rect">
            <a:avLst/>
          </a:prstGeom>
          <a:solidFill>
            <a:srgbClr val="FF99FF"/>
          </a:solidFill>
          <a:ln w="76200" cmpd="tri">
            <a:solidFill>
              <a:srgbClr val="333399"/>
            </a:solidFill>
            <a:miter lim="800000"/>
            <a:headEnd/>
            <a:tailEnd/>
          </a:ln>
          <a:effectLst/>
          <a:extLst/>
        </p:spPr>
        <p:txBody>
          <a:bodyPr>
            <a:spAutoFit/>
          </a:bodyPr>
          <a:lstStyle/>
          <a:p>
            <a:pPr algn="ctr"/>
            <a:r>
              <a:rPr kumimoji="1" lang="zh-CN" altLang="en-US" sz="2800" b="1">
                <a:solidFill>
                  <a:srgbClr val="000099"/>
                </a:solidFill>
                <a:latin typeface="黑体" pitchFamily="2" charset="-122"/>
                <a:ea typeface="黑体" pitchFamily="2" charset="-122"/>
              </a:rPr>
              <a:t>在路由器</a:t>
            </a:r>
            <a:r>
              <a:rPr kumimoji="1" lang="zh-CN" altLang="en-US" sz="1000" b="1">
                <a:solidFill>
                  <a:srgbClr val="000099"/>
                </a:solidFill>
                <a:latin typeface="黑体" pitchFamily="2" charset="-122"/>
                <a:ea typeface="黑体" pitchFamily="2" charset="-122"/>
              </a:rPr>
              <a:t> </a:t>
            </a:r>
            <a:r>
              <a:rPr kumimoji="1" lang="en-US" altLang="zh-CN" sz="2800" b="1">
                <a:solidFill>
                  <a:srgbClr val="000099"/>
                </a:solidFill>
                <a:ea typeface="黑体" pitchFamily="2" charset="-122"/>
              </a:rPr>
              <a:t>A</a:t>
            </a:r>
            <a:r>
              <a:rPr kumimoji="1" lang="en-US" altLang="zh-CN" sz="1000" b="1">
                <a:solidFill>
                  <a:srgbClr val="000099"/>
                </a:solidFill>
                <a:latin typeface="黑体" pitchFamily="2" charset="-122"/>
                <a:ea typeface="黑体" pitchFamily="2" charset="-122"/>
              </a:rPr>
              <a:t> </a:t>
            </a:r>
            <a:r>
              <a:rPr kumimoji="1" lang="zh-CN" altLang="en-US" sz="2800" b="1">
                <a:solidFill>
                  <a:srgbClr val="000099"/>
                </a:solidFill>
                <a:latin typeface="黑体" pitchFamily="2" charset="-122"/>
                <a:ea typeface="黑体" pitchFamily="2" charset="-122"/>
              </a:rPr>
              <a:t>暂存</a:t>
            </a:r>
          </a:p>
          <a:p>
            <a:pPr algn="ctr"/>
            <a:r>
              <a:rPr kumimoji="1" lang="zh-CN" altLang="en-US" sz="2800" b="1">
                <a:solidFill>
                  <a:srgbClr val="000099"/>
                </a:solidFill>
                <a:latin typeface="黑体" pitchFamily="2" charset="-122"/>
                <a:ea typeface="黑体" pitchFamily="2" charset="-122"/>
              </a:rPr>
              <a:t>查找转发表</a:t>
            </a:r>
          </a:p>
          <a:p>
            <a:pPr algn="ctr"/>
            <a:r>
              <a:rPr kumimoji="1" lang="zh-CN" altLang="en-US" sz="2800" b="1">
                <a:solidFill>
                  <a:srgbClr val="000099"/>
                </a:solidFill>
                <a:latin typeface="黑体" pitchFamily="2" charset="-122"/>
                <a:ea typeface="黑体" pitchFamily="2" charset="-122"/>
              </a:rPr>
              <a:t>找到转发的端口</a:t>
            </a:r>
          </a:p>
        </p:txBody>
      </p:sp>
    </p:spTree>
    <p:extLst>
      <p:ext uri="{BB962C8B-B14F-4D97-AF65-F5344CB8AC3E}">
        <p14:creationId xmlns:p14="http://schemas.microsoft.com/office/powerpoint/2010/main" val="3239724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32" y="7191"/>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19" y="-880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29" y="7006"/>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a:r>
              <a:rPr lang="zh-CN" altLang="en-US"/>
              <a:t>路由器</a:t>
            </a:r>
          </a:p>
        </p:txBody>
      </p:sp>
      <p:sp>
        <p:nvSpPr>
          <p:cNvPr id="63491" name="Rectangle 3"/>
          <p:cNvSpPr>
            <a:spLocks noGrp="1" noChangeArrowheads="1"/>
          </p:cNvSpPr>
          <p:nvPr>
            <p:ph idx="1"/>
          </p:nvPr>
        </p:nvSpPr>
        <p:spPr/>
        <p:txBody>
          <a:bodyPr/>
          <a:lstStyle/>
          <a:p>
            <a:r>
              <a:rPr lang="zh-CN" altLang="en-US" dirty="0"/>
              <a:t>在路由器中的输入和输出端口之间</a:t>
            </a:r>
            <a:r>
              <a:rPr lang="zh-CN" altLang="en-US" dirty="0">
                <a:solidFill>
                  <a:srgbClr val="FF0000"/>
                </a:solidFill>
              </a:rPr>
              <a:t>没有直接连线。</a:t>
            </a:r>
          </a:p>
          <a:p>
            <a:r>
              <a:rPr lang="zh-CN" altLang="en-US" dirty="0"/>
              <a:t>路由器处理分组的过程是：</a:t>
            </a:r>
          </a:p>
          <a:p>
            <a:pPr lvl="1"/>
            <a:r>
              <a:rPr lang="zh-CN" altLang="en-US" dirty="0">
                <a:ea typeface="黑体" pitchFamily="2" charset="-122"/>
              </a:rPr>
              <a:t>把收到的分组先</a:t>
            </a:r>
            <a:r>
              <a:rPr lang="zh-CN" altLang="en-US" dirty="0">
                <a:solidFill>
                  <a:srgbClr val="FF0000"/>
                </a:solidFill>
                <a:ea typeface="黑体" pitchFamily="2" charset="-122"/>
              </a:rPr>
              <a:t>放入缓存（暂时存储）；</a:t>
            </a:r>
          </a:p>
          <a:p>
            <a:pPr lvl="1"/>
            <a:r>
              <a:rPr lang="zh-CN" altLang="en-US" dirty="0">
                <a:solidFill>
                  <a:srgbClr val="FF0000"/>
                </a:solidFill>
                <a:ea typeface="黑体" pitchFamily="2" charset="-122"/>
              </a:rPr>
              <a:t>查找转发表，</a:t>
            </a:r>
            <a:r>
              <a:rPr lang="zh-CN" altLang="en-US" dirty="0">
                <a:ea typeface="黑体" pitchFamily="2" charset="-122"/>
              </a:rPr>
              <a:t>找出到某个目的地址应从哪个端口转发；</a:t>
            </a:r>
          </a:p>
          <a:p>
            <a:pPr lvl="1"/>
            <a:r>
              <a:rPr lang="zh-CN" altLang="en-US" dirty="0">
                <a:ea typeface="黑体" pitchFamily="2" charset="-122"/>
              </a:rPr>
              <a:t>把分组送到适当的端口</a:t>
            </a:r>
            <a:r>
              <a:rPr lang="zh-CN" altLang="en-US" dirty="0">
                <a:solidFill>
                  <a:srgbClr val="FF0000"/>
                </a:solidFill>
                <a:ea typeface="黑体" pitchFamily="2" charset="-122"/>
              </a:rPr>
              <a:t>转发</a:t>
            </a:r>
            <a:r>
              <a:rPr lang="zh-CN" altLang="en-US" dirty="0">
                <a:ea typeface="黑体" pitchFamily="2" charset="-122"/>
              </a:rPr>
              <a:t>出去。</a:t>
            </a:r>
            <a:r>
              <a:rPr lang="zh-CN" altLang="en-US" dirty="0"/>
              <a:t> </a:t>
            </a:r>
          </a:p>
        </p:txBody>
      </p:sp>
    </p:spTree>
    <p:extLst>
      <p:ext uri="{BB962C8B-B14F-4D97-AF65-F5344CB8AC3E}">
        <p14:creationId xmlns:p14="http://schemas.microsoft.com/office/powerpoint/2010/main" val="39816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Internet </a:t>
            </a:r>
            <a:r>
              <a:rPr lang="zh-CN" altLang="en-US" dirty="0" smtClean="0"/>
              <a:t>中文译名</a:t>
            </a:r>
            <a:endParaRPr lang="zh-CN" altLang="en-US" dirty="0"/>
          </a:p>
        </p:txBody>
      </p:sp>
      <p:sp>
        <p:nvSpPr>
          <p:cNvPr id="3" name="内容占位符 2"/>
          <p:cNvSpPr>
            <a:spLocks noGrp="1"/>
          </p:cNvSpPr>
          <p:nvPr>
            <p:ph idx="1"/>
          </p:nvPr>
        </p:nvSpPr>
        <p:spPr/>
        <p:txBody>
          <a:bodyPr/>
          <a:lstStyle/>
          <a:p>
            <a:r>
              <a:rPr lang="en-US" altLang="zh-CN" dirty="0" smtClean="0"/>
              <a:t>Internet </a:t>
            </a:r>
            <a:r>
              <a:rPr lang="zh-CN" altLang="zh-CN" dirty="0" smtClean="0"/>
              <a:t>的</a:t>
            </a:r>
            <a:r>
              <a:rPr lang="zh-CN" altLang="zh-CN" dirty="0"/>
              <a:t>中文译名并不统一。现有</a:t>
            </a:r>
            <a:r>
              <a:rPr lang="zh-CN" altLang="zh-CN" dirty="0" smtClean="0"/>
              <a:t>的</a:t>
            </a:r>
            <a:r>
              <a:rPr lang="en-US" altLang="zh-CN" dirty="0" smtClean="0"/>
              <a:t> Internet </a:t>
            </a:r>
            <a:r>
              <a:rPr lang="zh-CN" altLang="zh-CN" dirty="0" smtClean="0"/>
              <a:t>译名</a:t>
            </a:r>
            <a:r>
              <a:rPr lang="zh-CN" altLang="zh-CN" dirty="0"/>
              <a:t>有两种</a:t>
            </a:r>
            <a:r>
              <a:rPr lang="zh-CN" altLang="zh-CN" dirty="0" smtClean="0"/>
              <a:t>：</a:t>
            </a:r>
            <a:endParaRPr lang="en-US" altLang="zh-CN" dirty="0" smtClean="0"/>
          </a:p>
          <a:p>
            <a:pPr lvl="1"/>
            <a:r>
              <a:rPr lang="zh-CN" altLang="en-US" dirty="0">
                <a:solidFill>
                  <a:srgbClr val="FF0000"/>
                </a:solidFill>
              </a:rPr>
              <a:t>因特</a:t>
            </a:r>
            <a:r>
              <a:rPr lang="zh-CN" altLang="en-US" dirty="0" smtClean="0">
                <a:solidFill>
                  <a:srgbClr val="FF0000"/>
                </a:solidFill>
              </a:rPr>
              <a:t>网</a:t>
            </a:r>
            <a:r>
              <a:rPr lang="zh-CN" altLang="zh-CN" dirty="0" smtClean="0">
                <a:solidFill>
                  <a:srgbClr val="FF0000"/>
                </a:solidFill>
              </a:rPr>
              <a:t>，</a:t>
            </a:r>
            <a:r>
              <a:rPr lang="zh-CN" altLang="zh-CN" dirty="0"/>
              <a:t>这个译名是全国科学技术名词审定委员会推荐</a:t>
            </a:r>
            <a:r>
              <a:rPr lang="zh-CN" altLang="zh-CN" dirty="0" smtClean="0"/>
              <a:t>的</a:t>
            </a:r>
            <a:r>
              <a:rPr lang="zh-CN" altLang="en-US" dirty="0" smtClean="0"/>
              <a:t>，</a:t>
            </a:r>
            <a:r>
              <a:rPr lang="zh-CN" altLang="zh-CN" dirty="0">
                <a:solidFill>
                  <a:srgbClr val="0000CC"/>
                </a:solidFill>
              </a:rPr>
              <a:t>但却长期未得到</a:t>
            </a:r>
            <a:r>
              <a:rPr lang="zh-CN" altLang="zh-CN" dirty="0" smtClean="0">
                <a:solidFill>
                  <a:srgbClr val="0000CC"/>
                </a:solidFill>
              </a:rPr>
              <a:t>推广</a:t>
            </a:r>
            <a:r>
              <a:rPr lang="zh-CN" altLang="en-US" dirty="0" smtClean="0">
                <a:solidFill>
                  <a:srgbClr val="0000CC"/>
                </a:solidFill>
              </a:rPr>
              <a:t>；</a:t>
            </a:r>
            <a:endParaRPr lang="en-US" altLang="zh-CN" dirty="0" smtClean="0">
              <a:solidFill>
                <a:srgbClr val="0000CC"/>
              </a:solidFill>
            </a:endParaRPr>
          </a:p>
          <a:p>
            <a:pPr lvl="1"/>
            <a:r>
              <a:rPr lang="zh-CN" altLang="zh-CN" dirty="0">
                <a:solidFill>
                  <a:srgbClr val="FF0000"/>
                </a:solidFill>
              </a:rPr>
              <a:t>互联网，</a:t>
            </a:r>
            <a:r>
              <a:rPr lang="zh-CN" altLang="zh-CN" dirty="0">
                <a:solidFill>
                  <a:srgbClr val="0000CC"/>
                </a:solidFill>
              </a:rPr>
              <a:t>这是目前流行最广的、事实上的标准译名。</a:t>
            </a:r>
            <a:r>
              <a:rPr lang="zh-CN" altLang="zh-CN" dirty="0"/>
              <a:t>现在我国的各种报刊杂志、政府文件以及电视节目中都毫无例外地使用这个译名</a:t>
            </a:r>
            <a:r>
              <a:rPr lang="zh-CN" altLang="zh-CN" dirty="0" smtClean="0"/>
              <a:t>。</a:t>
            </a:r>
            <a:endParaRPr lang="zh-CN" altLang="en-US" dirty="0"/>
          </a:p>
        </p:txBody>
      </p:sp>
      <p:sp>
        <p:nvSpPr>
          <p:cNvPr id="4" name="矩形 3"/>
          <p:cNvSpPr/>
          <p:nvPr/>
        </p:nvSpPr>
        <p:spPr>
          <a:xfrm>
            <a:off x="1352600" y="4851157"/>
            <a:ext cx="7920880" cy="954107"/>
          </a:xfrm>
          <a:prstGeom prst="rect">
            <a:avLst/>
          </a:prstGeom>
          <a:solidFill>
            <a:srgbClr val="0000CC"/>
          </a:solidFill>
        </p:spPr>
        <p:txBody>
          <a:bodyPr wrap="square">
            <a:spAutoFit/>
          </a:bodyPr>
          <a:lstStyle/>
          <a:p>
            <a:r>
              <a:rPr lang="zh-CN" altLang="en-US" sz="2800" b="1" dirty="0">
                <a:solidFill>
                  <a:schemeClr val="bg1"/>
                </a:solidFill>
                <a:latin typeface="+mn-lt"/>
                <a:ea typeface="黑体" pitchFamily="2" charset="-122"/>
              </a:rPr>
              <a:t>该</a:t>
            </a:r>
            <a:r>
              <a:rPr lang="zh-CN" altLang="zh-CN" sz="2800" b="1" dirty="0">
                <a:solidFill>
                  <a:schemeClr val="bg1"/>
                </a:solidFill>
                <a:latin typeface="+mn-lt"/>
                <a:ea typeface="黑体" pitchFamily="2" charset="-122"/>
              </a:rPr>
              <a:t>译名能够体现</a:t>
            </a:r>
            <a:r>
              <a:rPr lang="zh-CN" altLang="zh-CN" sz="2800" b="1" dirty="0" smtClean="0">
                <a:solidFill>
                  <a:schemeClr val="bg1"/>
                </a:solidFill>
                <a:latin typeface="+mn-lt"/>
                <a:ea typeface="黑体" pitchFamily="2" charset="-122"/>
              </a:rPr>
              <a:t>出</a:t>
            </a:r>
            <a:r>
              <a:rPr lang="en-US" altLang="zh-CN" sz="2800" b="1" dirty="0" smtClean="0">
                <a:solidFill>
                  <a:schemeClr val="bg1"/>
                </a:solidFill>
                <a:latin typeface="+mn-lt"/>
                <a:ea typeface="黑体" pitchFamily="2" charset="-122"/>
              </a:rPr>
              <a:t> </a:t>
            </a:r>
            <a:r>
              <a:rPr lang="en-US" altLang="zh-CN" sz="2800" b="1" dirty="0" smtClean="0">
                <a:solidFill>
                  <a:srgbClr val="FFC000"/>
                </a:solidFill>
                <a:latin typeface="+mn-lt"/>
                <a:ea typeface="黑体" pitchFamily="2" charset="-122"/>
              </a:rPr>
              <a:t>Internet </a:t>
            </a:r>
            <a:r>
              <a:rPr lang="zh-CN" altLang="zh-CN" sz="2800" b="1" dirty="0" smtClean="0">
                <a:solidFill>
                  <a:srgbClr val="FFC000"/>
                </a:solidFill>
                <a:latin typeface="+mn-lt"/>
                <a:ea typeface="黑体" pitchFamily="2" charset="-122"/>
              </a:rPr>
              <a:t>最主要</a:t>
            </a:r>
            <a:r>
              <a:rPr lang="zh-CN" altLang="zh-CN" sz="2800" b="1" dirty="0">
                <a:solidFill>
                  <a:srgbClr val="FFC000"/>
                </a:solidFill>
                <a:latin typeface="+mn-lt"/>
                <a:ea typeface="黑体" pitchFamily="2" charset="-122"/>
              </a:rPr>
              <a:t>的特征</a:t>
            </a:r>
            <a:r>
              <a:rPr lang="zh-CN" altLang="en-US" sz="2800" b="1" dirty="0">
                <a:solidFill>
                  <a:srgbClr val="FFC000"/>
                </a:solidFill>
                <a:latin typeface="+mn-lt"/>
                <a:ea typeface="黑体" pitchFamily="2" charset="-122"/>
              </a:rPr>
              <a:t>：</a:t>
            </a:r>
            <a:r>
              <a:rPr lang="zh-CN" altLang="zh-CN" sz="2800" b="1" dirty="0">
                <a:solidFill>
                  <a:schemeClr val="bg1"/>
                </a:solidFill>
                <a:latin typeface="+mn-lt"/>
                <a:ea typeface="黑体" pitchFamily="2" charset="-122"/>
              </a:rPr>
              <a:t>由数量极大的各种计算机网络互连起来的</a:t>
            </a:r>
            <a:r>
              <a:rPr lang="zh-CN" altLang="en-US" sz="2800" b="1" dirty="0">
                <a:solidFill>
                  <a:schemeClr val="bg1"/>
                </a:solidFill>
                <a:latin typeface="+mn-lt"/>
                <a:ea typeface="黑体" pitchFamily="2" charset="-122"/>
              </a:rPr>
              <a:t>。</a:t>
            </a:r>
          </a:p>
        </p:txBody>
      </p:sp>
    </p:spTree>
    <p:extLst>
      <p:ext uri="{BB962C8B-B14F-4D97-AF65-F5344CB8AC3E}">
        <p14:creationId xmlns:p14="http://schemas.microsoft.com/office/powerpoint/2010/main" val="25586189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ctr"/>
            <a:r>
              <a:rPr lang="zh-CN" altLang="en-US"/>
              <a:t>主机和路由器的作用不同</a:t>
            </a:r>
          </a:p>
        </p:txBody>
      </p:sp>
      <p:sp>
        <p:nvSpPr>
          <p:cNvPr id="62467" name="Rectangle 3"/>
          <p:cNvSpPr>
            <a:spLocks noGrp="1" noChangeArrowheads="1"/>
          </p:cNvSpPr>
          <p:nvPr>
            <p:ph idx="1"/>
          </p:nvPr>
        </p:nvSpPr>
        <p:spPr/>
        <p:txBody>
          <a:bodyPr/>
          <a:lstStyle/>
          <a:p>
            <a:r>
              <a:rPr lang="zh-CN" altLang="en-US" dirty="0"/>
              <a:t>主机是</a:t>
            </a:r>
            <a:r>
              <a:rPr lang="zh-CN" altLang="en-US" dirty="0">
                <a:solidFill>
                  <a:srgbClr val="FF0000"/>
                </a:solidFill>
              </a:rPr>
              <a:t>为用户进行信息处理</a:t>
            </a:r>
            <a:r>
              <a:rPr lang="zh-CN" altLang="en-US" dirty="0"/>
              <a:t>的，并向网络发送分组，从网络接收分组。</a:t>
            </a:r>
          </a:p>
          <a:p>
            <a:r>
              <a:rPr lang="zh-CN" altLang="en-US" dirty="0"/>
              <a:t>路由器对分组进行</a:t>
            </a:r>
            <a:r>
              <a:rPr lang="zh-CN" altLang="en-US" dirty="0">
                <a:solidFill>
                  <a:srgbClr val="FF0000"/>
                </a:solidFill>
              </a:rPr>
              <a:t>存储转发，</a:t>
            </a:r>
            <a:r>
              <a:rPr lang="zh-CN" altLang="en-US" dirty="0"/>
              <a:t>最后把分组交付目的主机。</a:t>
            </a:r>
          </a:p>
        </p:txBody>
      </p:sp>
    </p:spTree>
    <p:extLst>
      <p:ext uri="{BB962C8B-B14F-4D97-AF65-F5344CB8AC3E}">
        <p14:creationId xmlns:p14="http://schemas.microsoft.com/office/powerpoint/2010/main" val="29226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zh-CN" altLang="en-US"/>
              <a:t>分组交换的优点</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2779997955"/>
              </p:ext>
            </p:extLst>
          </p:nvPr>
        </p:nvGraphicFramePr>
        <p:xfrm>
          <a:off x="684000" y="1268760"/>
          <a:ext cx="8712968" cy="4626918"/>
        </p:xfrm>
        <a:graphic>
          <a:graphicData uri="http://schemas.openxmlformats.org/drawingml/2006/table">
            <a:tbl>
              <a:tblPr firstRow="1" firstCol="1" bandRow="1" bandCol="1">
                <a:tableStyleId>{073A0DAA-6AF3-43AB-8588-CEC1D06C72B9}</a:tableStyleId>
              </a:tblPr>
              <a:tblGrid>
                <a:gridCol w="1100648"/>
                <a:gridCol w="7612320"/>
              </a:tblGrid>
              <a:tr h="892899">
                <a:tc>
                  <a:txBody>
                    <a:bodyPr/>
                    <a:lstStyle/>
                    <a:p>
                      <a:pPr algn="ctr">
                        <a:lnSpc>
                          <a:spcPct val="100000"/>
                        </a:lnSpc>
                        <a:spcAft>
                          <a:spcPts val="0"/>
                        </a:spcAft>
                      </a:pPr>
                      <a:r>
                        <a:rPr lang="zh-CN" sz="2800" b="1" kern="100" cap="none" spc="0" dirty="0">
                          <a:ln>
                            <a:noFill/>
                          </a:ln>
                          <a:effectLst/>
                          <a:latin typeface="+mn-lt"/>
                          <a:ea typeface="黑体" pitchFamily="2" charset="-122"/>
                        </a:rPr>
                        <a:t>优点</a:t>
                      </a:r>
                      <a:endParaRPr lang="zh-CN" sz="2800" b="1" kern="100" cap="none" spc="0" dirty="0">
                        <a:ln>
                          <a:noFill/>
                        </a:ln>
                        <a:solidFill>
                          <a:schemeClr val="tx1"/>
                        </a:solidFill>
                        <a:effectLst/>
                        <a:latin typeface="+mn-lt"/>
                        <a:ea typeface="黑体" pitchFamily="2" charset="-122"/>
                      </a:endParaRPr>
                    </a:p>
                  </a:txBody>
                  <a:tcPr marL="108000" marR="108000" marT="72000" marB="72000" anchor="ctr"/>
                </a:tc>
                <a:tc>
                  <a:txBody>
                    <a:bodyPr/>
                    <a:lstStyle/>
                    <a:p>
                      <a:pPr algn="ctr">
                        <a:lnSpc>
                          <a:spcPct val="100000"/>
                        </a:lnSpc>
                        <a:spcAft>
                          <a:spcPts val="0"/>
                        </a:spcAft>
                      </a:pPr>
                      <a:r>
                        <a:rPr lang="zh-CN" sz="2800" b="1" kern="100" cap="none" spc="0" dirty="0">
                          <a:ln>
                            <a:noFill/>
                          </a:ln>
                          <a:effectLst/>
                          <a:latin typeface="+mn-lt"/>
                          <a:ea typeface="黑体" pitchFamily="2" charset="-122"/>
                        </a:rPr>
                        <a:t>所采用的手段</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高效</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在分组传输的过程中</a:t>
                      </a:r>
                      <a:r>
                        <a:rPr lang="zh-CN" sz="2800" b="1" kern="100" cap="none" spc="0" dirty="0">
                          <a:ln>
                            <a:noFill/>
                          </a:ln>
                          <a:solidFill>
                            <a:srgbClr val="FF0000"/>
                          </a:solidFill>
                          <a:effectLst/>
                          <a:latin typeface="+mn-lt"/>
                          <a:ea typeface="黑体" pitchFamily="2" charset="-122"/>
                        </a:rPr>
                        <a:t>动态分配</a:t>
                      </a:r>
                      <a:r>
                        <a:rPr lang="zh-CN" sz="2800" b="1" kern="100" cap="none" spc="0" dirty="0">
                          <a:ln>
                            <a:noFill/>
                          </a:ln>
                          <a:effectLst/>
                          <a:latin typeface="+mn-lt"/>
                          <a:ea typeface="黑体" pitchFamily="2" charset="-122"/>
                        </a:rPr>
                        <a:t>传输带宽，对通信链路是逐段</a:t>
                      </a:r>
                      <a:r>
                        <a:rPr lang="zh-CN" sz="2800" b="1" kern="100" cap="none" spc="0" dirty="0" smtClean="0">
                          <a:ln>
                            <a:noFill/>
                          </a:ln>
                          <a:effectLst/>
                          <a:latin typeface="+mn-lt"/>
                          <a:ea typeface="黑体" pitchFamily="2" charset="-122"/>
                        </a:rPr>
                        <a:t>占用</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灵活</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为每一个分组</a:t>
                      </a:r>
                      <a:r>
                        <a:rPr lang="zh-CN" sz="2800" b="1" kern="100" cap="none" spc="0" dirty="0">
                          <a:ln>
                            <a:noFill/>
                          </a:ln>
                          <a:solidFill>
                            <a:srgbClr val="FF0000"/>
                          </a:solidFill>
                          <a:effectLst/>
                          <a:latin typeface="+mn-lt"/>
                          <a:ea typeface="黑体" pitchFamily="2" charset="-122"/>
                        </a:rPr>
                        <a:t>独立</a:t>
                      </a:r>
                      <a:r>
                        <a:rPr lang="zh-CN" sz="2800" b="1" kern="100" cap="none" spc="0" dirty="0">
                          <a:ln>
                            <a:noFill/>
                          </a:ln>
                          <a:effectLst/>
                          <a:latin typeface="+mn-lt"/>
                          <a:ea typeface="黑体" pitchFamily="2" charset="-122"/>
                        </a:rPr>
                        <a:t>地选择最合适的转发</a:t>
                      </a:r>
                      <a:r>
                        <a:rPr lang="zh-CN" sz="2800" b="1" kern="100" cap="none" spc="0" dirty="0" smtClean="0">
                          <a:ln>
                            <a:noFill/>
                          </a:ln>
                          <a:effectLst/>
                          <a:latin typeface="+mn-lt"/>
                          <a:ea typeface="黑体" pitchFamily="2" charset="-122"/>
                        </a:rPr>
                        <a:t>路由</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迅速</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以分组作为传送单位，可以</a:t>
                      </a:r>
                      <a:r>
                        <a:rPr lang="zh-CN" sz="2800" b="1" kern="100" cap="none" spc="0" dirty="0">
                          <a:ln>
                            <a:noFill/>
                          </a:ln>
                          <a:solidFill>
                            <a:srgbClr val="FF0000"/>
                          </a:solidFill>
                          <a:effectLst/>
                          <a:latin typeface="+mn-lt"/>
                          <a:ea typeface="黑体" pitchFamily="2" charset="-122"/>
                        </a:rPr>
                        <a:t>不先建立连接</a:t>
                      </a:r>
                      <a:r>
                        <a:rPr lang="zh-CN" sz="2800" b="1" kern="100" cap="none" spc="0" dirty="0">
                          <a:ln>
                            <a:noFill/>
                          </a:ln>
                          <a:effectLst/>
                          <a:latin typeface="+mn-lt"/>
                          <a:ea typeface="黑体" pitchFamily="2" charset="-122"/>
                        </a:rPr>
                        <a:t>就能向其他主机发送</a:t>
                      </a:r>
                      <a:r>
                        <a:rPr lang="zh-CN" sz="2800" b="1" kern="100" cap="none" spc="0" dirty="0" smtClean="0">
                          <a:ln>
                            <a:noFill/>
                          </a:ln>
                          <a:effectLst/>
                          <a:latin typeface="+mn-lt"/>
                          <a:ea typeface="黑体" pitchFamily="2" charset="-122"/>
                        </a:rPr>
                        <a:t>分组</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r h="892899">
                <a:tc>
                  <a:txBody>
                    <a:bodyPr/>
                    <a:lstStyle/>
                    <a:p>
                      <a:pPr algn="ctr">
                        <a:lnSpc>
                          <a:spcPct val="100000"/>
                        </a:lnSpc>
                        <a:spcAft>
                          <a:spcPts val="0"/>
                        </a:spcAft>
                      </a:pPr>
                      <a:r>
                        <a:rPr lang="zh-CN" sz="2800" b="1" kern="100" cap="none" spc="0">
                          <a:ln>
                            <a:noFill/>
                          </a:ln>
                          <a:effectLst/>
                          <a:latin typeface="+mn-lt"/>
                          <a:ea typeface="黑体" pitchFamily="2" charset="-122"/>
                        </a:rPr>
                        <a:t>可靠</a:t>
                      </a:r>
                      <a:endParaRPr lang="zh-CN" sz="2800" b="1" kern="100" cap="none" spc="0">
                        <a:ln>
                          <a:noFill/>
                        </a:ln>
                        <a:solidFill>
                          <a:schemeClr val="tx1"/>
                        </a:solidFill>
                        <a:effectLst/>
                        <a:latin typeface="+mn-lt"/>
                        <a:ea typeface="黑体" pitchFamily="2" charset="-122"/>
                      </a:endParaRPr>
                    </a:p>
                  </a:txBody>
                  <a:tcPr marL="90000" marR="90000" marT="46800" marB="46800" anchor="ctr"/>
                </a:tc>
                <a:tc>
                  <a:txBody>
                    <a:bodyPr/>
                    <a:lstStyle/>
                    <a:p>
                      <a:pPr algn="just">
                        <a:lnSpc>
                          <a:spcPct val="100000"/>
                        </a:lnSpc>
                        <a:spcAft>
                          <a:spcPts val="0"/>
                        </a:spcAft>
                      </a:pPr>
                      <a:r>
                        <a:rPr lang="zh-CN" sz="2800" b="1" kern="100" cap="none" spc="0" dirty="0">
                          <a:ln>
                            <a:noFill/>
                          </a:ln>
                          <a:effectLst/>
                          <a:latin typeface="+mn-lt"/>
                          <a:ea typeface="黑体" pitchFamily="2" charset="-122"/>
                        </a:rPr>
                        <a:t>保证可靠性的网络协议；分布式多路由的分组交换网，使网络有很好的</a:t>
                      </a:r>
                      <a:r>
                        <a:rPr lang="zh-CN" sz="2800" b="1" kern="100" cap="none" spc="0" dirty="0" smtClean="0">
                          <a:ln>
                            <a:noFill/>
                          </a:ln>
                          <a:effectLst/>
                          <a:latin typeface="+mn-lt"/>
                          <a:ea typeface="黑体" pitchFamily="2" charset="-122"/>
                        </a:rPr>
                        <a:t>生存性</a:t>
                      </a:r>
                      <a:r>
                        <a:rPr lang="zh-CN" altLang="en-US" sz="2800" b="1" kern="100" cap="none" spc="0" dirty="0" smtClean="0">
                          <a:ln>
                            <a:noFill/>
                          </a:ln>
                          <a:effectLst/>
                          <a:latin typeface="+mn-lt"/>
                          <a:ea typeface="黑体" pitchFamily="2" charset="-122"/>
                        </a:rPr>
                        <a:t>。</a:t>
                      </a:r>
                      <a:endParaRPr lang="zh-CN" sz="2800" b="1" kern="100" cap="none" spc="0" dirty="0">
                        <a:ln>
                          <a:noFill/>
                        </a:ln>
                        <a:solidFill>
                          <a:schemeClr val="tx1"/>
                        </a:solidFill>
                        <a:effectLst/>
                        <a:latin typeface="+mn-lt"/>
                        <a:ea typeface="黑体" pitchFamily="2" charset="-122"/>
                      </a:endParaRPr>
                    </a:p>
                  </a:txBody>
                  <a:tcPr marL="90000" marR="90000" marT="46800" marB="46800" anchor="ctr"/>
                </a:tc>
              </a:tr>
            </a:tbl>
          </a:graphicData>
        </a:graphic>
      </p:graphicFrame>
    </p:spTree>
    <p:extLst>
      <p:ext uri="{BB962C8B-B14F-4D97-AF65-F5344CB8AC3E}">
        <p14:creationId xmlns:p14="http://schemas.microsoft.com/office/powerpoint/2010/main" val="4410957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zh-CN" altLang="en-US" dirty="0"/>
              <a:t>分组交换带来的问题</a:t>
            </a:r>
          </a:p>
        </p:txBody>
      </p:sp>
      <p:sp>
        <p:nvSpPr>
          <p:cNvPr id="67587" name="Rectangle 3"/>
          <p:cNvSpPr>
            <a:spLocks noGrp="1" noChangeArrowheads="1"/>
          </p:cNvSpPr>
          <p:nvPr>
            <p:ph idx="1"/>
          </p:nvPr>
        </p:nvSpPr>
        <p:spPr/>
        <p:txBody>
          <a:bodyPr/>
          <a:lstStyle/>
          <a:p>
            <a:r>
              <a:rPr lang="zh-CN" altLang="en-US" dirty="0"/>
              <a:t>分组在各结点存储转发时需要</a:t>
            </a:r>
            <a:r>
              <a:rPr lang="zh-CN" altLang="en-US" dirty="0">
                <a:solidFill>
                  <a:srgbClr val="FF0000"/>
                </a:solidFill>
              </a:rPr>
              <a:t>排队，</a:t>
            </a:r>
            <a:r>
              <a:rPr lang="zh-CN" altLang="en-US" dirty="0"/>
              <a:t>这就会造成一定的</a:t>
            </a:r>
            <a:r>
              <a:rPr lang="zh-CN" altLang="en-US" dirty="0">
                <a:solidFill>
                  <a:srgbClr val="FF0000"/>
                </a:solidFill>
              </a:rPr>
              <a:t>时延。</a:t>
            </a:r>
            <a:r>
              <a:rPr lang="zh-CN" altLang="en-US" dirty="0"/>
              <a:t> </a:t>
            </a:r>
          </a:p>
          <a:p>
            <a:r>
              <a:rPr lang="zh-CN" altLang="en-US" dirty="0"/>
              <a:t>分组必须携带的首部（里面有必不可少的控制信息）也造成了一定的</a:t>
            </a:r>
            <a:r>
              <a:rPr lang="zh-CN" altLang="en-US" dirty="0">
                <a:solidFill>
                  <a:srgbClr val="FF0000"/>
                </a:solidFill>
              </a:rPr>
              <a:t>开销。</a:t>
            </a:r>
            <a:r>
              <a:rPr lang="zh-CN" altLang="en-US" dirty="0"/>
              <a:t> </a:t>
            </a:r>
          </a:p>
        </p:txBody>
      </p:sp>
    </p:spTree>
    <p:extLst>
      <p:ext uri="{BB962C8B-B14F-4D97-AF65-F5344CB8AC3E}">
        <p14:creationId xmlns:p14="http://schemas.microsoft.com/office/powerpoint/2010/main" val="24112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存储转发原理并非完全新的概念 </a:t>
            </a:r>
          </a:p>
        </p:txBody>
      </p:sp>
      <p:sp>
        <p:nvSpPr>
          <p:cNvPr id="153603" name="Rectangle 3"/>
          <p:cNvSpPr>
            <a:spLocks noGrp="1" noChangeArrowheads="1"/>
          </p:cNvSpPr>
          <p:nvPr>
            <p:ph idx="1"/>
          </p:nvPr>
        </p:nvSpPr>
        <p:spPr/>
        <p:txBody>
          <a:bodyPr/>
          <a:lstStyle/>
          <a:p>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smtClean="0">
                <a:solidFill>
                  <a:srgbClr val="FF0000"/>
                </a:solidFill>
              </a:rPr>
              <a:t>报文交换 </a:t>
            </a:r>
            <a:r>
              <a:rPr lang="en-US" altLang="zh-CN" dirty="0" smtClean="0"/>
              <a:t>(</a:t>
            </a:r>
            <a:r>
              <a:rPr lang="en-US" altLang="zh-CN" dirty="0"/>
              <a:t>message switching)</a:t>
            </a:r>
            <a:r>
              <a:rPr lang="zh-CN" altLang="en-US" dirty="0"/>
              <a:t>。 </a:t>
            </a:r>
          </a:p>
          <a:p>
            <a:r>
              <a:rPr lang="zh-CN" altLang="en-US" dirty="0"/>
              <a:t>报文交换的时延较长，从几分钟到几小时不等。现在报文交换已经很少有人使用了。 </a:t>
            </a:r>
          </a:p>
        </p:txBody>
      </p:sp>
    </p:spTree>
    <p:extLst>
      <p:ext uri="{BB962C8B-B14F-4D97-AF65-F5344CB8AC3E}">
        <p14:creationId xmlns:p14="http://schemas.microsoft.com/office/powerpoint/2010/main" val="162983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154758"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9"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0"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1"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3"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4"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5"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66"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6"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7"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1"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2"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0"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4746"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54747"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9"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5"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54"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4748"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477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76"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4781"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74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54747"/>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54749"/>
                                        </p:tgtEl>
                                        <p:attrNameLst>
                                          <p:attrName>style.visibility</p:attrName>
                                        </p:attrNameLst>
                                      </p:cBhvr>
                                      <p:to>
                                        <p:strVal val="visible"/>
                                      </p:to>
                                    </p:set>
                                    <p:animEffect transition="in" filter="wipe(left)">
                                      <p:cBhvr>
                                        <p:cTn id="29" dur="500"/>
                                        <p:tgtEl>
                                          <p:spTgt spid="154749"/>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154748"/>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54750"/>
                                        </p:tgtEl>
                                        <p:attrNameLst>
                                          <p:attrName>style.visibility</p:attrName>
                                        </p:attrNameLst>
                                      </p:cBhvr>
                                      <p:to>
                                        <p:strVal val="visible"/>
                                      </p:to>
                                    </p:set>
                                    <p:animEffect transition="in" filter="wipe(left)">
                                      <p:cBhvr>
                                        <p:cTn id="52" dur="2000"/>
                                        <p:tgtEl>
                                          <p:spTgt spid="154750"/>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54751"/>
                                        </p:tgtEl>
                                        <p:attrNameLst>
                                          <p:attrName>style.visibility</p:attrName>
                                        </p:attrNameLst>
                                      </p:cBhvr>
                                      <p:to>
                                        <p:strVal val="visible"/>
                                      </p:to>
                                    </p:set>
                                    <p:animEffect transition="in" filter="wipe(left)">
                                      <p:cBhvr>
                                        <p:cTn id="56" dur="2000"/>
                                        <p:tgtEl>
                                          <p:spTgt spid="15475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54752"/>
                                        </p:tgtEl>
                                        <p:attrNameLst>
                                          <p:attrName>style.visibility</p:attrName>
                                        </p:attrNameLst>
                                      </p:cBhvr>
                                      <p:to>
                                        <p:strVal val="visible"/>
                                      </p:to>
                                    </p:set>
                                    <p:animEffect transition="in" filter="wipe(left)">
                                      <p:cBhvr>
                                        <p:cTn id="60" dur="2000"/>
                                        <p:tgtEl>
                                          <p:spTgt spid="15475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54754"/>
                                        </p:tgtEl>
                                        <p:attrNameLst>
                                          <p:attrName>style.visibility</p:attrName>
                                        </p:attrNameLst>
                                      </p:cBhvr>
                                      <p:to>
                                        <p:strVal val="visible"/>
                                      </p:to>
                                    </p:set>
                                    <p:animEffect transition="in" filter="wipe(left)">
                                      <p:cBhvr>
                                        <p:cTn id="68" dur="500"/>
                                        <p:tgtEl>
                                          <p:spTgt spid="154754"/>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54755"/>
                                        </p:tgtEl>
                                        <p:attrNameLst>
                                          <p:attrName>style.visibility</p:attrName>
                                        </p:attrNameLst>
                                      </p:cBhvr>
                                      <p:to>
                                        <p:strVal val="visible"/>
                                      </p:to>
                                    </p:set>
                                    <p:animEffect transition="in" filter="wipe(left)">
                                      <p:cBhvr>
                                        <p:cTn id="72" dur="500"/>
                                        <p:tgtEl>
                                          <p:spTgt spid="154755"/>
                                        </p:tgtEl>
                                      </p:cBhvr>
                                    </p:animEffect>
                                  </p:childTnLst>
                                </p:cTn>
                              </p:par>
                              <p:par>
                                <p:cTn id="73" presetID="22" presetClass="entr" presetSubtype="8" fill="hold" nodeType="withEffect">
                                  <p:stCondLst>
                                    <p:cond delay="0"/>
                                  </p:stCondLst>
                                  <p:childTnLst>
                                    <p:set>
                                      <p:cBhvr>
                                        <p:cTn id="74" dur="1" fill="hold">
                                          <p:stCondLst>
                                            <p:cond delay="0"/>
                                          </p:stCondLst>
                                        </p:cTn>
                                        <p:tgtEl>
                                          <p:spTgt spid="154758"/>
                                        </p:tgtEl>
                                        <p:attrNameLst>
                                          <p:attrName>style.visibility</p:attrName>
                                        </p:attrNameLst>
                                      </p:cBhvr>
                                      <p:to>
                                        <p:strVal val="visible"/>
                                      </p:to>
                                    </p:set>
                                    <p:animEffect transition="in" filter="wipe(left)">
                                      <p:cBhvr>
                                        <p:cTn id="75" dur="500"/>
                                        <p:tgtEl>
                                          <p:spTgt spid="154758"/>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54756"/>
                                        </p:tgtEl>
                                        <p:attrNameLst>
                                          <p:attrName>style.visibility</p:attrName>
                                        </p:attrNameLst>
                                      </p:cBhvr>
                                      <p:to>
                                        <p:strVal val="visible"/>
                                      </p:to>
                                    </p:set>
                                    <p:animEffect transition="in" filter="wipe(left)">
                                      <p:cBhvr>
                                        <p:cTn id="79" dur="500"/>
                                        <p:tgtEl>
                                          <p:spTgt spid="154756"/>
                                        </p:tgtEl>
                                      </p:cBhvr>
                                    </p:animEffect>
                                  </p:childTnLst>
                                </p:cTn>
                              </p:par>
                              <p:par>
                                <p:cTn id="80" presetID="22" presetClass="entr" presetSubtype="8" fill="hold" nodeType="withEffect">
                                  <p:stCondLst>
                                    <p:cond delay="0"/>
                                  </p:stCondLst>
                                  <p:childTnLst>
                                    <p:set>
                                      <p:cBhvr>
                                        <p:cTn id="81" dur="1" fill="hold">
                                          <p:stCondLst>
                                            <p:cond delay="0"/>
                                          </p:stCondLst>
                                        </p:cTn>
                                        <p:tgtEl>
                                          <p:spTgt spid="154759"/>
                                        </p:tgtEl>
                                        <p:attrNameLst>
                                          <p:attrName>style.visibility</p:attrName>
                                        </p:attrNameLst>
                                      </p:cBhvr>
                                      <p:to>
                                        <p:strVal val="visible"/>
                                      </p:to>
                                    </p:set>
                                    <p:animEffect transition="in" filter="wipe(left)">
                                      <p:cBhvr>
                                        <p:cTn id="82" dur="500"/>
                                        <p:tgtEl>
                                          <p:spTgt spid="154759"/>
                                        </p:tgtEl>
                                      </p:cBhvr>
                                    </p:animEffect>
                                  </p:childTnLst>
                                </p:cTn>
                              </p:par>
                              <p:par>
                                <p:cTn id="83" presetID="22" presetClass="entr" presetSubtype="8" fill="hold" nodeType="withEffect">
                                  <p:stCondLst>
                                    <p:cond delay="0"/>
                                  </p:stCondLst>
                                  <p:childTnLst>
                                    <p:set>
                                      <p:cBhvr>
                                        <p:cTn id="84" dur="1" fill="hold">
                                          <p:stCondLst>
                                            <p:cond delay="0"/>
                                          </p:stCondLst>
                                        </p:cTn>
                                        <p:tgtEl>
                                          <p:spTgt spid="154763"/>
                                        </p:tgtEl>
                                        <p:attrNameLst>
                                          <p:attrName>style.visibility</p:attrName>
                                        </p:attrNameLst>
                                      </p:cBhvr>
                                      <p:to>
                                        <p:strVal val="visible"/>
                                      </p:to>
                                    </p:set>
                                    <p:animEffect transition="in" filter="wipe(left)">
                                      <p:cBhvr>
                                        <p:cTn id="85" dur="500"/>
                                        <p:tgtEl>
                                          <p:spTgt spid="154763"/>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154764"/>
                                        </p:tgtEl>
                                        <p:attrNameLst>
                                          <p:attrName>style.visibility</p:attrName>
                                        </p:attrNameLst>
                                      </p:cBhvr>
                                      <p:to>
                                        <p:strVal val="visible"/>
                                      </p:to>
                                    </p:set>
                                    <p:animEffect transition="in" filter="wipe(left)">
                                      <p:cBhvr>
                                        <p:cTn id="89" dur="500"/>
                                        <p:tgtEl>
                                          <p:spTgt spid="154764"/>
                                        </p:tgtEl>
                                      </p:cBhvr>
                                    </p:animEffect>
                                  </p:childTnLst>
                                </p:cTn>
                              </p:par>
                              <p:par>
                                <p:cTn id="90" presetID="22" presetClass="entr" presetSubtype="8" fill="hold" nodeType="withEffect">
                                  <p:stCondLst>
                                    <p:cond delay="0"/>
                                  </p:stCondLst>
                                  <p:childTnLst>
                                    <p:set>
                                      <p:cBhvr>
                                        <p:cTn id="91" dur="1" fill="hold">
                                          <p:stCondLst>
                                            <p:cond delay="0"/>
                                          </p:stCondLst>
                                        </p:cTn>
                                        <p:tgtEl>
                                          <p:spTgt spid="154760"/>
                                        </p:tgtEl>
                                        <p:attrNameLst>
                                          <p:attrName>style.visibility</p:attrName>
                                        </p:attrNameLst>
                                      </p:cBhvr>
                                      <p:to>
                                        <p:strVal val="visible"/>
                                      </p:to>
                                    </p:set>
                                    <p:animEffect transition="in" filter="wipe(left)">
                                      <p:cBhvr>
                                        <p:cTn id="92" dur="500"/>
                                        <p:tgtEl>
                                          <p:spTgt spid="154760"/>
                                        </p:tgtEl>
                                      </p:cBhvr>
                                    </p:animEffect>
                                  </p:childTnLst>
                                </p:cTn>
                              </p:par>
                              <p:par>
                                <p:cTn id="93" presetID="22" presetClass="entr" presetSubtype="8" fill="hold" nodeType="withEffect">
                                  <p:stCondLst>
                                    <p:cond delay="0"/>
                                  </p:stCondLst>
                                  <p:childTnLst>
                                    <p:set>
                                      <p:cBhvr>
                                        <p:cTn id="94" dur="1" fill="hold">
                                          <p:stCondLst>
                                            <p:cond delay="0"/>
                                          </p:stCondLst>
                                        </p:cTn>
                                        <p:tgtEl>
                                          <p:spTgt spid="154757"/>
                                        </p:tgtEl>
                                        <p:attrNameLst>
                                          <p:attrName>style.visibility</p:attrName>
                                        </p:attrNameLst>
                                      </p:cBhvr>
                                      <p:to>
                                        <p:strVal val="visible"/>
                                      </p:to>
                                    </p:set>
                                    <p:animEffect transition="in" filter="wipe(left)">
                                      <p:cBhvr>
                                        <p:cTn id="95" dur="500"/>
                                        <p:tgtEl>
                                          <p:spTgt spid="154757"/>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154761"/>
                                        </p:tgtEl>
                                        <p:attrNameLst>
                                          <p:attrName>style.visibility</p:attrName>
                                        </p:attrNameLst>
                                      </p:cBhvr>
                                      <p:to>
                                        <p:strVal val="visible"/>
                                      </p:to>
                                    </p:set>
                                    <p:animEffect transition="in" filter="wipe(left)">
                                      <p:cBhvr>
                                        <p:cTn id="99" dur="500"/>
                                        <p:tgtEl>
                                          <p:spTgt spid="154761"/>
                                        </p:tgtEl>
                                      </p:cBhvr>
                                    </p:animEffect>
                                  </p:childTnLst>
                                </p:cTn>
                              </p:par>
                              <p:par>
                                <p:cTn id="100" presetID="22" presetClass="entr" presetSubtype="8" fill="hold" nodeType="withEffect">
                                  <p:stCondLst>
                                    <p:cond delay="0"/>
                                  </p:stCondLst>
                                  <p:childTnLst>
                                    <p:set>
                                      <p:cBhvr>
                                        <p:cTn id="101" dur="1" fill="hold">
                                          <p:stCondLst>
                                            <p:cond delay="0"/>
                                          </p:stCondLst>
                                        </p:cTn>
                                        <p:tgtEl>
                                          <p:spTgt spid="154765"/>
                                        </p:tgtEl>
                                        <p:attrNameLst>
                                          <p:attrName>style.visibility</p:attrName>
                                        </p:attrNameLst>
                                      </p:cBhvr>
                                      <p:to>
                                        <p:strVal val="visible"/>
                                      </p:to>
                                    </p:set>
                                    <p:animEffect transition="in" filter="wipe(left)">
                                      <p:cBhvr>
                                        <p:cTn id="102" dur="500"/>
                                        <p:tgtEl>
                                          <p:spTgt spid="154765"/>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154766"/>
                                        </p:tgtEl>
                                        <p:attrNameLst>
                                          <p:attrName>style.visibility</p:attrName>
                                        </p:attrNameLst>
                                      </p:cBhvr>
                                      <p:to>
                                        <p:strVal val="visible"/>
                                      </p:to>
                                    </p:set>
                                    <p:animEffect transition="in" filter="wipe(left)">
                                      <p:cBhvr>
                                        <p:cTn id="106" dur="500"/>
                                        <p:tgtEl>
                                          <p:spTgt spid="15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val="16991877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val="8821221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val="3707998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val="35744819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  </a:t>
            </a:r>
            <a:r>
              <a:rPr lang="zh-CN" altLang="zh-CN" dirty="0" smtClean="0"/>
              <a:t>计算机网络</a:t>
            </a:r>
            <a:r>
              <a:rPr lang="zh-CN" altLang="zh-CN" dirty="0"/>
              <a:t>的类别</a:t>
            </a:r>
            <a:endParaRPr lang="zh-CN" altLang="en-US" dirty="0"/>
          </a:p>
        </p:txBody>
      </p:sp>
      <p:sp>
        <p:nvSpPr>
          <p:cNvPr id="3" name="内容占位符 2"/>
          <p:cNvSpPr>
            <a:spLocks noGrp="1"/>
          </p:cNvSpPr>
          <p:nvPr>
            <p:ph idx="1"/>
          </p:nvPr>
        </p:nvSpPr>
        <p:spPr/>
        <p:txBody>
          <a:bodyPr/>
          <a:lstStyle/>
          <a:p>
            <a:r>
              <a:rPr lang="en-US" altLang="zh-CN" dirty="0"/>
              <a:t>1.5.1  </a:t>
            </a:r>
            <a:r>
              <a:rPr lang="zh-CN" altLang="zh-CN" dirty="0"/>
              <a:t>计算机网络的定义</a:t>
            </a:r>
          </a:p>
          <a:p>
            <a:r>
              <a:rPr lang="en-US" altLang="zh-CN" dirty="0" smtClean="0"/>
              <a:t>1.5.2  </a:t>
            </a:r>
            <a:r>
              <a:rPr lang="zh-CN" altLang="zh-CN" dirty="0"/>
              <a:t>几种不同类别的网络</a:t>
            </a:r>
          </a:p>
          <a:p>
            <a:endParaRPr lang="en-US" altLang="zh-CN" dirty="0" smtClean="0"/>
          </a:p>
        </p:txBody>
      </p:sp>
    </p:spTree>
    <p:extLst>
      <p:ext uri="{BB962C8B-B14F-4D97-AF65-F5344CB8AC3E}">
        <p14:creationId xmlns:p14="http://schemas.microsoft.com/office/powerpoint/2010/main" val="3495019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互连网</a:t>
            </a:r>
            <a:r>
              <a:rPr lang="zh-CN" altLang="en-US" dirty="0"/>
              <a:t>与</a:t>
            </a:r>
            <a:r>
              <a:rPr lang="zh-CN" altLang="en-US" dirty="0" smtClean="0"/>
              <a:t>互联网</a:t>
            </a:r>
            <a:endParaRPr lang="zh-CN" altLang="en-US" dirty="0"/>
          </a:p>
        </p:txBody>
      </p:sp>
      <p:sp>
        <p:nvSpPr>
          <p:cNvPr id="3" name="内容占位符 2"/>
          <p:cNvSpPr>
            <a:spLocks noGrp="1"/>
          </p:cNvSpPr>
          <p:nvPr>
            <p:ph idx="1"/>
          </p:nvPr>
        </p:nvSpPr>
        <p:spPr/>
        <p:txBody>
          <a:bodyPr/>
          <a:lstStyle/>
          <a:p>
            <a:r>
              <a:rPr lang="zh-CN" altLang="en-US" dirty="0" smtClean="0"/>
              <a:t>不同的网络。</a:t>
            </a:r>
            <a:endParaRPr lang="en-US" altLang="zh-CN" dirty="0" smtClean="0"/>
          </a:p>
          <a:p>
            <a:r>
              <a:rPr lang="zh-CN" altLang="en-US" dirty="0">
                <a:solidFill>
                  <a:srgbClr val="FF0000"/>
                </a:solidFill>
              </a:rPr>
              <a:t>互连</a:t>
            </a:r>
            <a:r>
              <a:rPr lang="zh-CN" altLang="en-US" dirty="0" smtClean="0">
                <a:solidFill>
                  <a:srgbClr val="FF0000"/>
                </a:solidFill>
              </a:rPr>
              <a:t>网：</a:t>
            </a:r>
            <a:r>
              <a:rPr lang="zh-CN" altLang="en-US" dirty="0" smtClean="0"/>
              <a:t>指</a:t>
            </a:r>
            <a:r>
              <a:rPr lang="zh-CN" altLang="zh-CN" dirty="0" smtClean="0"/>
              <a:t>在</a:t>
            </a:r>
            <a:r>
              <a:rPr lang="zh-CN" altLang="zh-CN" dirty="0"/>
              <a:t>局部范围互连起来的</a:t>
            </a:r>
            <a:r>
              <a:rPr lang="zh-CN" altLang="zh-CN" dirty="0" smtClean="0"/>
              <a:t>计算机网络</a:t>
            </a:r>
            <a:r>
              <a:rPr lang="zh-CN" altLang="en-US" dirty="0" smtClean="0"/>
              <a:t>。</a:t>
            </a:r>
            <a:endParaRPr lang="en-US" altLang="zh-CN" dirty="0" smtClean="0"/>
          </a:p>
          <a:p>
            <a:r>
              <a:rPr lang="zh-CN" altLang="en-US" dirty="0">
                <a:solidFill>
                  <a:srgbClr val="FF0000"/>
                </a:solidFill>
              </a:rPr>
              <a:t>互联网：</a:t>
            </a:r>
            <a:r>
              <a:rPr lang="zh-CN" altLang="zh-CN" dirty="0"/>
              <a:t>指当今世界上最大的</a:t>
            </a:r>
            <a:r>
              <a:rPr lang="zh-CN" altLang="zh-CN" dirty="0" smtClean="0"/>
              <a:t>计算机网络</a:t>
            </a:r>
            <a:r>
              <a:rPr lang="zh-CN" altLang="en-US" dirty="0" smtClean="0"/>
              <a:t>。</a:t>
            </a:r>
            <a:r>
              <a:rPr lang="en-US" altLang="zh-CN" dirty="0" smtClean="0"/>
              <a:t> Internet</a:t>
            </a:r>
            <a:r>
              <a:rPr lang="zh-CN" altLang="en-US" dirty="0" smtClean="0"/>
              <a:t>。</a:t>
            </a:r>
            <a:endParaRPr lang="en-US" altLang="zh-CN" dirty="0" smtClean="0"/>
          </a:p>
        </p:txBody>
      </p:sp>
    </p:spTree>
    <p:extLst>
      <p:ext uri="{BB962C8B-B14F-4D97-AF65-F5344CB8AC3E}">
        <p14:creationId xmlns:p14="http://schemas.microsoft.com/office/powerpoint/2010/main" val="29440339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a:t>计算机网络的精确定义并未统一</a:t>
            </a:r>
            <a:r>
              <a:rPr lang="zh-CN" altLang="zh-CN" dirty="0" smtClean="0"/>
              <a:t>。</a:t>
            </a:r>
            <a:endParaRPr lang="en-US" altLang="zh-CN" dirty="0" smtClean="0">
              <a:solidFill>
                <a:srgbClr val="333399"/>
              </a:solidFill>
              <a:latin typeface="Arial" charset="0"/>
              <a:ea typeface="黑体" pitchFamily="2" charset="-122"/>
            </a:endParaRPr>
          </a:p>
          <a:p>
            <a:r>
              <a:rPr lang="zh-CN" altLang="zh-CN" dirty="0"/>
              <a:t>较好的</a:t>
            </a:r>
            <a:r>
              <a:rPr lang="zh-CN" altLang="zh-CN" dirty="0" smtClean="0"/>
              <a:t>定义</a:t>
            </a:r>
            <a:r>
              <a:rPr lang="zh-CN" altLang="en-US" dirty="0" smtClean="0"/>
              <a:t>：</a:t>
            </a:r>
            <a:endParaRPr lang="en-US" altLang="zh-CN" dirty="0" smtClean="0"/>
          </a:p>
          <a:p>
            <a:pPr marL="457200" lvl="1" indent="0">
              <a:buNone/>
            </a:pPr>
            <a:r>
              <a:rPr lang="zh-CN" altLang="zh-CN" sz="3200" dirty="0" smtClean="0">
                <a:solidFill>
                  <a:srgbClr val="0000CC"/>
                </a:solidFill>
              </a:rPr>
              <a:t>计算机网络</a:t>
            </a:r>
            <a:r>
              <a:rPr lang="zh-CN" altLang="zh-CN" sz="3200" dirty="0">
                <a:solidFill>
                  <a:srgbClr val="0000CC"/>
                </a:solidFill>
              </a:rPr>
              <a:t>主要是由一些通用的、可编程的硬件互连而成的，而这些硬件并非专门用来实现某一特定目的（例如，传送数据或视频信号）。这些可编程的硬件能够用来传送多种不同类型的数据，并能支持广泛的和日益增长的应用</a:t>
            </a:r>
            <a:r>
              <a:rPr lang="zh-CN" altLang="zh-CN" sz="3200" dirty="0" smtClean="0">
                <a:solidFill>
                  <a:srgbClr val="0000CC"/>
                </a:solidFill>
              </a:rPr>
              <a:t>。</a:t>
            </a:r>
            <a:endParaRPr lang="en-US" altLang="zh-CN" sz="3200" dirty="0">
              <a:solidFill>
                <a:srgbClr val="0000CC"/>
              </a:solidFill>
            </a:endParaRPr>
          </a:p>
        </p:txBody>
      </p:sp>
    </p:spTree>
    <p:extLst>
      <p:ext uri="{BB962C8B-B14F-4D97-AF65-F5344CB8AC3E}">
        <p14:creationId xmlns:p14="http://schemas.microsoft.com/office/powerpoint/2010/main" val="13175456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dirty="0"/>
              <a:t>1.5.1  </a:t>
            </a:r>
            <a:r>
              <a:rPr lang="zh-CN" altLang="zh-CN" dirty="0"/>
              <a:t>计算机网络的定义</a:t>
            </a:r>
            <a:endParaRPr lang="zh-CN" altLang="en-US" dirty="0"/>
          </a:p>
        </p:txBody>
      </p:sp>
      <p:sp>
        <p:nvSpPr>
          <p:cNvPr id="79875" name="Rectangle 3"/>
          <p:cNvSpPr>
            <a:spLocks noGrp="1" noChangeArrowheads="1"/>
          </p:cNvSpPr>
          <p:nvPr>
            <p:ph idx="1"/>
          </p:nvPr>
        </p:nvSpPr>
        <p:spPr/>
        <p:txBody>
          <a:bodyPr/>
          <a:lstStyle/>
          <a:p>
            <a:r>
              <a:rPr lang="zh-CN" altLang="zh-CN" dirty="0" smtClean="0"/>
              <a:t>根据</a:t>
            </a:r>
            <a:r>
              <a:rPr lang="zh-CN" altLang="zh-CN" dirty="0"/>
              <a:t>这个定义</a:t>
            </a:r>
            <a:r>
              <a:rPr lang="zh-CN" altLang="zh-CN" dirty="0" smtClean="0"/>
              <a:t>：</a:t>
            </a:r>
            <a:endParaRPr lang="en-US" altLang="zh-CN" dirty="0" smtClean="0"/>
          </a:p>
          <a:p>
            <a:pPr lvl="1"/>
            <a:r>
              <a:rPr lang="en-US" altLang="zh-CN" dirty="0" smtClean="0"/>
              <a:t>(</a:t>
            </a:r>
            <a:r>
              <a:rPr lang="en-US" altLang="zh-CN" dirty="0"/>
              <a:t>1) </a:t>
            </a:r>
            <a:r>
              <a:rPr lang="zh-CN" altLang="zh-CN" dirty="0"/>
              <a:t>计算机网络所连接的硬件，并不限于一般的计算机，而是包括了智能手机</a:t>
            </a:r>
            <a:r>
              <a:rPr lang="zh-CN" altLang="zh-CN" dirty="0" smtClean="0"/>
              <a:t>。</a:t>
            </a:r>
            <a:endParaRPr lang="en-US" altLang="zh-CN" dirty="0" smtClean="0"/>
          </a:p>
          <a:p>
            <a:pPr lvl="1"/>
            <a:r>
              <a:rPr lang="en-US" altLang="zh-CN" dirty="0" smtClean="0"/>
              <a:t>(</a:t>
            </a:r>
            <a:r>
              <a:rPr lang="en-US" altLang="zh-CN" dirty="0"/>
              <a:t>2) </a:t>
            </a:r>
            <a:r>
              <a:rPr lang="zh-CN" altLang="zh-CN" dirty="0"/>
              <a:t>计算机网络并非专门用来传送数据，而是能够支持很多种的应用（包括今后可能出现的各种应用）</a:t>
            </a:r>
            <a:r>
              <a:rPr lang="zh-CN" altLang="zh-CN" dirty="0" smtClean="0"/>
              <a:t>。</a:t>
            </a:r>
            <a:endParaRPr lang="zh-CN" altLang="zh-CN" dirty="0"/>
          </a:p>
        </p:txBody>
      </p:sp>
      <p:sp>
        <p:nvSpPr>
          <p:cNvPr id="2" name="矩形 1"/>
          <p:cNvSpPr/>
          <p:nvPr/>
        </p:nvSpPr>
        <p:spPr>
          <a:xfrm>
            <a:off x="1712640" y="4184969"/>
            <a:ext cx="6696744" cy="1040285"/>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latin typeface="+mn-lt"/>
                <a:ea typeface="黑体" pitchFamily="2" charset="-122"/>
              </a:rPr>
              <a:t>请注意，上述的“可编程的硬件”表明这种硬件一定包含有</a:t>
            </a:r>
            <a:r>
              <a:rPr lang="zh-CN" altLang="zh-CN" sz="2800" b="1" dirty="0" smtClean="0">
                <a:latin typeface="+mn-lt"/>
                <a:ea typeface="黑体" pitchFamily="2" charset="-122"/>
              </a:rPr>
              <a:t>中央处理机</a:t>
            </a:r>
            <a:r>
              <a:rPr lang="en-US" altLang="zh-CN" sz="2800" b="1" dirty="0" smtClean="0">
                <a:latin typeface="+mn-lt"/>
                <a:ea typeface="黑体" pitchFamily="2" charset="-122"/>
              </a:rPr>
              <a:t> (CPU)</a:t>
            </a:r>
            <a:r>
              <a:rPr lang="zh-CN" altLang="zh-CN" sz="2800" b="1" dirty="0" smtClean="0">
                <a:latin typeface="+mn-lt"/>
                <a:ea typeface="黑体" pitchFamily="2" charset="-122"/>
              </a:rPr>
              <a:t>。</a:t>
            </a:r>
            <a:endParaRPr lang="en-US" altLang="zh-CN" sz="2800" b="1" dirty="0">
              <a:solidFill>
                <a:srgbClr val="333399"/>
              </a:solidFill>
              <a:latin typeface="+mn-lt"/>
              <a:ea typeface="黑体" pitchFamily="2" charset="-122"/>
            </a:endParaRPr>
          </a:p>
        </p:txBody>
      </p:sp>
    </p:spTree>
    <p:extLst>
      <p:ext uri="{BB962C8B-B14F-4D97-AF65-F5344CB8AC3E}">
        <p14:creationId xmlns:p14="http://schemas.microsoft.com/office/powerpoint/2010/main" val="35599276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1.5.2  </a:t>
            </a:r>
            <a:r>
              <a:rPr lang="zh-CN" altLang="en-US" dirty="0"/>
              <a:t>几种不同类别的网络</a:t>
            </a:r>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val="6562081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val="41758227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t>交纳费用的人都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可称为公众网。</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a:p>
        </p:txBody>
      </p:sp>
      <p:sp>
        <p:nvSpPr>
          <p:cNvPr id="2" name="矩形 1"/>
          <p:cNvSpPr/>
          <p:nvPr/>
        </p:nvSpPr>
        <p:spPr>
          <a:xfrm>
            <a:off x="560512" y="4365104"/>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val="17492736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a:t>接</a:t>
            </a:r>
            <a:r>
              <a:rPr lang="zh-CN" altLang="zh-CN" sz="2800" dirty="0" smtClean="0"/>
              <a:t>入网</a:t>
            </a:r>
            <a:r>
              <a:rPr lang="zh-CN" altLang="en-US" sz="2800" dirty="0" smtClean="0"/>
              <a:t>是</a:t>
            </a:r>
            <a:r>
              <a:rPr lang="zh-CN" altLang="zh-CN" sz="2800" dirty="0" smtClean="0"/>
              <a:t>一类</a:t>
            </a:r>
            <a:r>
              <a:rPr lang="zh-CN" altLang="zh-CN" sz="2800" dirty="0"/>
              <a:t>比较特殊的</a:t>
            </a:r>
            <a:r>
              <a:rPr lang="zh-CN" altLang="zh-CN" sz="2800" dirty="0" smtClean="0"/>
              <a:t>计算机网络</a:t>
            </a:r>
            <a:r>
              <a:rPr lang="zh-CN" altLang="en-US" sz="2800" dirty="0" smtClean="0"/>
              <a:t>，用于</a:t>
            </a:r>
            <a:r>
              <a:rPr lang="zh-CN" altLang="en-US" sz="2800" dirty="0"/>
              <a:t>将用户接入互联网</a:t>
            </a:r>
            <a:r>
              <a:rPr lang="zh-CN" altLang="en-US" sz="2800" dirty="0" smtClean="0"/>
              <a:t>。</a:t>
            </a:r>
            <a:endParaRPr lang="en-US" altLang="zh-CN" sz="2800" dirty="0" smtClean="0"/>
          </a:p>
          <a:p>
            <a:r>
              <a:rPr lang="zh-CN" altLang="zh-CN" sz="2800" dirty="0"/>
              <a:t>接入网本身既不属于互联网的核心部分，也不属于互联网的边缘部分。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endParaRPr lang="en-US" altLang="zh-CN" sz="2800" dirty="0" smtClean="0">
              <a:solidFill>
                <a:srgbClr val="FF0000"/>
              </a:solidFill>
            </a:endParaRPr>
          </a:p>
        </p:txBody>
      </p:sp>
    </p:spTree>
    <p:extLst>
      <p:ext uri="{BB962C8B-B14F-4D97-AF65-F5344CB8AC3E}">
        <p14:creationId xmlns:p14="http://schemas.microsoft.com/office/powerpoint/2010/main" val="9994097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zh-CN" dirty="0" smtClean="0"/>
              <a:t>从</a:t>
            </a:r>
            <a:r>
              <a:rPr lang="zh-CN" altLang="zh-CN" dirty="0"/>
              <a:t>覆盖的范围看，很多接入网还是属于局域网</a:t>
            </a:r>
            <a:r>
              <a:rPr lang="zh-CN" altLang="zh-CN" dirty="0" smtClean="0"/>
              <a:t>。</a:t>
            </a:r>
            <a:endParaRPr lang="en-US" altLang="zh-CN" dirty="0" smtClean="0"/>
          </a:p>
          <a:p>
            <a:r>
              <a:rPr lang="zh-CN" altLang="zh-CN" dirty="0" smtClean="0"/>
              <a:t>从</a:t>
            </a:r>
            <a:r>
              <a:rPr lang="zh-CN" altLang="zh-CN" dirty="0"/>
              <a:t>作用上看，接入网只是起到让用户能够与互联网连接的“桥梁”作用</a:t>
            </a:r>
            <a:r>
              <a:rPr lang="zh-CN" altLang="zh-CN" dirty="0" smtClean="0"/>
              <a:t>。</a:t>
            </a:r>
            <a:endParaRPr lang="zh-CN" altLang="en-US" dirty="0"/>
          </a:p>
        </p:txBody>
      </p:sp>
    </p:spTree>
    <p:extLst>
      <p:ext uri="{BB962C8B-B14F-4D97-AF65-F5344CB8AC3E}">
        <p14:creationId xmlns:p14="http://schemas.microsoft.com/office/powerpoint/2010/main" val="29345862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  </a:t>
            </a:r>
            <a:r>
              <a:rPr lang="zh-CN" altLang="zh-CN" dirty="0" smtClean="0"/>
              <a:t>计算机网络</a:t>
            </a:r>
            <a:r>
              <a:rPr lang="zh-CN" altLang="zh-CN" dirty="0"/>
              <a:t>的性能</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t>1.6.1  </a:t>
            </a:r>
            <a:r>
              <a:rPr lang="zh-CN" altLang="zh-CN" dirty="0"/>
              <a:t>计算机网络的性能指标</a:t>
            </a:r>
          </a:p>
          <a:p>
            <a:pPr>
              <a:lnSpc>
                <a:spcPct val="110000"/>
              </a:lnSpc>
              <a:spcBef>
                <a:spcPts val="600"/>
              </a:spcBef>
            </a:pPr>
            <a:r>
              <a:rPr lang="en-US" altLang="zh-CN" dirty="0"/>
              <a:t>1.6.2  </a:t>
            </a:r>
            <a:r>
              <a:rPr lang="zh-CN" altLang="zh-CN" dirty="0"/>
              <a:t>计算机网络的非性能特征</a:t>
            </a:r>
          </a:p>
        </p:txBody>
      </p:sp>
    </p:spTree>
    <p:extLst>
      <p:ext uri="{BB962C8B-B14F-4D97-AF65-F5344CB8AC3E}">
        <p14:creationId xmlns:p14="http://schemas.microsoft.com/office/powerpoint/2010/main" val="41936829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1.6.1  </a:t>
            </a:r>
            <a:r>
              <a:rPr lang="zh-CN" altLang="en-US" dirty="0"/>
              <a:t>计算机网络的性能指标</a:t>
            </a:r>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Tree>
    <p:extLst>
      <p:ext uri="{BB962C8B-B14F-4D97-AF65-F5344CB8AC3E}">
        <p14:creationId xmlns:p14="http://schemas.microsoft.com/office/powerpoint/2010/main" val="4055389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C00000"/>
                </a:solidFill>
              </a:rPr>
              <a:t>速率往往是指额定速率或标称</a:t>
            </a:r>
            <a:r>
              <a:rPr lang="zh-CN" altLang="en-US" sz="2600" dirty="0" smtClean="0">
                <a:solidFill>
                  <a:srgbClr val="C00000"/>
                </a:solidFill>
              </a:rPr>
              <a:t>速率，非</a:t>
            </a:r>
            <a:r>
              <a:rPr lang="zh-CN" altLang="zh-CN" sz="2600" dirty="0" smtClean="0">
                <a:solidFill>
                  <a:srgbClr val="C00000"/>
                </a:solidFill>
              </a:rPr>
              <a:t>实际运行速率</a:t>
            </a:r>
            <a:r>
              <a:rPr lang="zh-CN" altLang="en-US" sz="2600" dirty="0" smtClean="0">
                <a:solidFill>
                  <a:srgbClr val="C00000"/>
                </a:solidFill>
              </a:rPr>
              <a:t>。  </a:t>
            </a:r>
            <a:endParaRPr lang="zh-CN" altLang="en-US" sz="2600" dirty="0">
              <a:solidFill>
                <a:srgbClr val="C00000"/>
              </a:solidFill>
            </a:endParaRPr>
          </a:p>
        </p:txBody>
      </p:sp>
    </p:spTree>
    <p:extLst>
      <p:ext uri="{BB962C8B-B14F-4D97-AF65-F5344CB8AC3E}">
        <p14:creationId xmlns:p14="http://schemas.microsoft.com/office/powerpoint/2010/main" val="40465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“网”与</a:t>
            </a:r>
            <a:r>
              <a:rPr lang="zh-CN" altLang="en-US" dirty="0"/>
              <a:t>互联网</a:t>
            </a:r>
          </a:p>
        </p:txBody>
      </p:sp>
      <p:sp>
        <p:nvSpPr>
          <p:cNvPr id="3" name="内容占位符 2"/>
          <p:cNvSpPr>
            <a:spLocks noGrp="1"/>
          </p:cNvSpPr>
          <p:nvPr>
            <p:ph idx="1"/>
          </p:nvPr>
        </p:nvSpPr>
        <p:spPr/>
        <p:txBody>
          <a:bodyPr/>
          <a:lstStyle/>
          <a:p>
            <a:r>
              <a:rPr lang="zh-CN" altLang="zh-CN" dirty="0"/>
              <a:t>有时</a:t>
            </a:r>
            <a:r>
              <a:rPr lang="zh-CN" altLang="zh-CN" dirty="0" smtClean="0"/>
              <a:t>，往往</a:t>
            </a:r>
            <a:r>
              <a:rPr lang="zh-CN" altLang="zh-CN" dirty="0"/>
              <a:t>使用更加简洁的方式表示互联网，这就是只用一个 “网”</a:t>
            </a:r>
            <a:r>
              <a:rPr lang="zh-CN" altLang="zh-CN" dirty="0" smtClean="0"/>
              <a:t>字</a:t>
            </a:r>
            <a:r>
              <a:rPr lang="zh-CN" altLang="en-US" dirty="0" smtClean="0"/>
              <a:t>。</a:t>
            </a:r>
            <a:endParaRPr lang="en-US" altLang="zh-CN" dirty="0" smtClean="0"/>
          </a:p>
          <a:p>
            <a:r>
              <a:rPr lang="zh-CN" altLang="zh-CN" dirty="0" smtClean="0"/>
              <a:t>例如</a:t>
            </a:r>
            <a:r>
              <a:rPr lang="zh-CN" altLang="en-US" dirty="0" smtClean="0"/>
              <a:t>：</a:t>
            </a:r>
            <a:endParaRPr lang="en-US" altLang="zh-CN" dirty="0" smtClean="0"/>
          </a:p>
          <a:p>
            <a:pPr lvl="1"/>
            <a:r>
              <a:rPr lang="zh-CN" altLang="zh-CN" dirty="0" smtClean="0"/>
              <a:t>“上网”</a:t>
            </a:r>
            <a:r>
              <a:rPr lang="zh-CN" altLang="zh-CN" dirty="0"/>
              <a:t>就是表示使用某个电子设备连接到互联网，而不是连接到其他的网络上</a:t>
            </a:r>
            <a:r>
              <a:rPr lang="zh-CN" altLang="zh-CN" dirty="0" smtClean="0"/>
              <a:t>。</a:t>
            </a:r>
            <a:endParaRPr lang="en-US" altLang="zh-CN" dirty="0" smtClean="0"/>
          </a:p>
          <a:p>
            <a:pPr lvl="1"/>
            <a:r>
              <a:rPr lang="zh-CN" altLang="zh-CN" dirty="0" smtClean="0"/>
              <a:t>网民</a:t>
            </a:r>
            <a:r>
              <a:rPr lang="zh-CN" altLang="zh-CN" dirty="0"/>
              <a:t>、网吧、网银（网上银行）、网购（网上购物</a:t>
            </a:r>
            <a:r>
              <a:rPr lang="zh-CN" altLang="zh-CN" dirty="0" smtClean="0"/>
              <a:t>）等</a:t>
            </a:r>
            <a:r>
              <a:rPr lang="zh-CN" altLang="zh-CN" dirty="0"/>
              <a:t>。这里的“网”，一般都不是指电信网或有线电视网，而是指当今世界上最大的</a:t>
            </a:r>
            <a:r>
              <a:rPr lang="zh-CN" altLang="zh-CN" dirty="0" smtClean="0"/>
              <a:t>计算机网络</a:t>
            </a:r>
            <a:r>
              <a:rPr lang="en-US" altLang="zh-CN" dirty="0" smtClean="0"/>
              <a:t> Internet </a:t>
            </a:r>
            <a:r>
              <a:rPr lang="zh-CN" altLang="zh-CN" dirty="0" smtClean="0"/>
              <a:t>——</a:t>
            </a:r>
            <a:r>
              <a:rPr lang="zh-CN" altLang="zh-CN" dirty="0"/>
              <a:t>互联网</a:t>
            </a:r>
            <a:r>
              <a:rPr lang="zh-CN" altLang="zh-CN" dirty="0" smtClean="0"/>
              <a:t>。</a:t>
            </a:r>
            <a:endParaRPr lang="en-US" altLang="zh-CN" dirty="0" smtClean="0"/>
          </a:p>
        </p:txBody>
      </p:sp>
    </p:spTree>
    <p:extLst>
      <p:ext uri="{BB962C8B-B14F-4D97-AF65-F5344CB8AC3E}">
        <p14:creationId xmlns:p14="http://schemas.microsoft.com/office/powerpoint/2010/main" val="23489176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val="392266162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val="284915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val="21435209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val="22489251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发送时延</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传输时延。</a:t>
            </a:r>
            <a:endParaRPr lang="en-US" altLang="zh-CN" dirty="0" smtClean="0">
              <a:solidFill>
                <a:srgbClr val="FF0000"/>
              </a:solidFill>
            </a:endParaRPr>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val="95381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传播时延</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val="262013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val="35181158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val="346188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val="4249010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lgn="ctr"/>
            <a:r>
              <a:rPr lang="zh-CN" altLang="en-US"/>
              <a:t>容易产生的错误概念 </a:t>
            </a:r>
          </a:p>
        </p:txBody>
      </p:sp>
      <p:sp>
        <p:nvSpPr>
          <p:cNvPr id="16589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r>
              <a:rPr lang="zh-CN" altLang="en-US" dirty="0"/>
              <a:t>提高链路带宽减小了数据的发送时延。 </a:t>
            </a:r>
            <a:endParaRPr lang="en-US" altLang="zh-CN" dirty="0" smtClean="0"/>
          </a:p>
        </p:txBody>
      </p:sp>
      <p:sp>
        <p:nvSpPr>
          <p:cNvPr id="2" name="矩形 1"/>
          <p:cNvSpPr/>
          <p:nvPr/>
        </p:nvSpPr>
        <p:spPr>
          <a:xfrm>
            <a:off x="1151829" y="3493027"/>
            <a:ext cx="7776864" cy="1569660"/>
          </a:xfrm>
          <a:prstGeom prst="rect">
            <a:avLst/>
          </a:prstGeom>
          <a:solidFill>
            <a:srgbClr val="FFFF66"/>
          </a:solidFill>
          <a:ln>
            <a:solidFill>
              <a:schemeClr val="bg1">
                <a:lumMod val="50000"/>
              </a:schemeClr>
            </a:solidFill>
          </a:ln>
        </p:spPr>
        <p:txBody>
          <a:bodyPr wrap="square">
            <a:spAutoFit/>
          </a:bodyPr>
          <a:lstStyle/>
          <a:p>
            <a:r>
              <a:rPr lang="zh-CN" altLang="en-US" sz="3200" b="1" dirty="0">
                <a:latin typeface="+mn-lt"/>
                <a:ea typeface="黑体" pitchFamily="2" charset="-122"/>
              </a:rPr>
              <a:t>以下说法是</a:t>
            </a:r>
            <a:r>
              <a:rPr lang="zh-CN" altLang="en-US" sz="3200" b="1" dirty="0">
                <a:solidFill>
                  <a:srgbClr val="FF0000"/>
                </a:solidFill>
                <a:latin typeface="+mn-lt"/>
                <a:ea typeface="黑体" pitchFamily="2" charset="-122"/>
              </a:rPr>
              <a:t>错误</a:t>
            </a:r>
            <a:r>
              <a:rPr lang="zh-CN" altLang="en-US" sz="3200" b="1" dirty="0">
                <a:latin typeface="+mn-lt"/>
                <a:ea typeface="黑体" pitchFamily="2" charset="-122"/>
              </a:rPr>
              <a:t>的</a:t>
            </a:r>
            <a:r>
              <a:rPr lang="zh-CN" altLang="en-US" sz="3200" b="1" dirty="0" smtClean="0">
                <a:latin typeface="+mn-lt"/>
                <a:ea typeface="黑体" pitchFamily="2" charset="-122"/>
              </a:rPr>
              <a:t>：</a:t>
            </a:r>
            <a:endParaRPr lang="en-US" altLang="zh-CN" sz="3200" b="1" dirty="0" smtClean="0">
              <a:latin typeface="+mn-lt"/>
              <a:ea typeface="黑体" pitchFamily="2" charset="-122"/>
            </a:endParaRPr>
          </a:p>
          <a:p>
            <a:r>
              <a:rPr lang="zh-CN" altLang="zh-CN" sz="3200" b="1" dirty="0" smtClean="0">
                <a:solidFill>
                  <a:srgbClr val="0000CC"/>
                </a:solidFill>
                <a:latin typeface="+mn-lt"/>
                <a:ea typeface="黑体" pitchFamily="2" charset="-122"/>
              </a:rPr>
              <a:t>“</a:t>
            </a:r>
            <a:r>
              <a:rPr lang="zh-CN" altLang="zh-CN" sz="3200" b="1" dirty="0">
                <a:solidFill>
                  <a:srgbClr val="0000CC"/>
                </a:solidFill>
                <a:latin typeface="+mn-lt"/>
                <a:ea typeface="黑体" pitchFamily="2" charset="-122"/>
              </a:rPr>
              <a:t>在高速链路（或高带宽链路）上，比特会传送得更快些”。</a:t>
            </a:r>
            <a:endParaRPr lang="zh-CN" altLang="en-US" sz="3200" b="1" dirty="0">
              <a:solidFill>
                <a:srgbClr val="0000CC"/>
              </a:solidFill>
              <a:latin typeface="+mn-lt"/>
              <a:ea typeface="黑体" pitchFamily="2" charset="-122"/>
            </a:endParaRPr>
          </a:p>
        </p:txBody>
      </p:sp>
    </p:spTree>
    <p:extLst>
      <p:ext uri="{BB962C8B-B14F-4D97-AF65-F5344CB8AC3E}">
        <p14:creationId xmlns:p14="http://schemas.microsoft.com/office/powerpoint/2010/main" val="3794189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818</TotalTime>
  <Words>9844</Words>
  <Application>Microsoft Office PowerPoint</Application>
  <PresentationFormat>A4 纸张(210x297 毫米)</PresentationFormat>
  <Paragraphs>1675</Paragraphs>
  <Slides>159</Slides>
  <Notes>123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159</vt:i4>
      </vt:variant>
    </vt:vector>
  </HeadingPairs>
  <TitlesOfParts>
    <vt:vector size="173" baseType="lpstr">
      <vt:lpstr>Arial Rounded MT Bold</vt:lpstr>
      <vt:lpstr>黑体</vt:lpstr>
      <vt:lpstr>宋体</vt:lpstr>
      <vt:lpstr>Arial</vt:lpstr>
      <vt:lpstr>Bookman Old Style</vt:lpstr>
      <vt:lpstr>Symbol</vt:lpstr>
      <vt:lpstr>Tahoma</vt:lpstr>
      <vt:lpstr>Times New Roman</vt:lpstr>
      <vt:lpstr>Wingdings</vt:lpstr>
      <vt:lpstr>Presentation</vt:lpstr>
      <vt:lpstr>Visio</vt:lpstr>
      <vt:lpstr>Microsoft ClipArt Gallery</vt:lpstr>
      <vt:lpstr>公式</vt:lpstr>
      <vt:lpstr>VISIO</vt:lpstr>
      <vt:lpstr>计算机网络</vt:lpstr>
      <vt:lpstr>第 1 章   概述</vt:lpstr>
      <vt:lpstr>第 1 章   概述</vt:lpstr>
      <vt:lpstr>1.1  计算机网络在信息时代中的作用</vt:lpstr>
      <vt:lpstr>1.1  计算机网络在信息时代中的作用</vt:lpstr>
      <vt:lpstr>Internet 发展</vt:lpstr>
      <vt:lpstr>Internet 中文译名</vt:lpstr>
      <vt:lpstr>互连网与互联网</vt:lpstr>
      <vt:lpstr>“网”与互联网</vt:lpstr>
      <vt:lpstr>什么是互联网？</vt:lpstr>
      <vt:lpstr>互联网应用</vt:lpstr>
      <vt:lpstr>互联网的两个重要特点</vt:lpstr>
      <vt:lpstr>互联网在生活中的地位</vt:lpstr>
      <vt:lpstr>互联网+</vt:lpstr>
      <vt:lpstr>互联网负面影响</vt:lpstr>
      <vt:lpstr>1.2  互联网概述</vt:lpstr>
      <vt:lpstr>1.2.1  网络的网络</vt:lpstr>
      <vt:lpstr>1.2.1  网络的网络</vt:lpstr>
      <vt:lpstr>请注意名词“结点”</vt:lpstr>
      <vt:lpstr>关于“云”</vt:lpstr>
      <vt:lpstr>基本概念要清楚</vt:lpstr>
      <vt:lpstr>1.2.2  互联网基础结构发展的三个阶段</vt:lpstr>
      <vt:lpstr>internet 和 Internet 的区别</vt:lpstr>
      <vt:lpstr>internet 和 Internet 的区别</vt:lpstr>
      <vt:lpstr>1.2.2  互联网基础结构发展的三个阶段</vt:lpstr>
      <vt:lpstr>1.2.2  互联网基础结构发展的三个阶段</vt:lpstr>
      <vt:lpstr>PowerPoint 演示文稿</vt:lpstr>
      <vt:lpstr>PowerPoint 演示文稿</vt:lpstr>
      <vt:lpstr>万维网 WWW 的问世</vt:lpstr>
      <vt:lpstr>互联网的发展情况概况</vt:lpstr>
      <vt:lpstr>互联网的发展情况概况</vt:lpstr>
      <vt:lpstr>1.2.3  互联网的标准化工作</vt:lpstr>
      <vt:lpstr>成为互联网正式标准要经过三个阶段</vt:lpstr>
      <vt:lpstr>各种 RFC 之间的关系 </vt:lpstr>
      <vt:lpstr>1.3  互联网的组成</vt:lpstr>
      <vt:lpstr>1.3  互联网的组成</vt:lpstr>
      <vt:lpstr>互联网的边缘部分与核心部分</vt:lpstr>
      <vt:lpstr>1.3.1  互联网的边缘部分</vt:lpstr>
      <vt:lpstr>端系统之间通信的含义</vt:lpstr>
      <vt:lpstr>端系统之间的两种通信方式</vt:lpstr>
      <vt:lpstr>1.  客户服务器方式</vt:lpstr>
      <vt:lpstr>PowerPoint 演示文稿</vt:lpstr>
      <vt:lpstr>客户软件的特点 </vt:lpstr>
      <vt:lpstr>服务器软件的特点 </vt:lpstr>
      <vt:lpstr>2. 对等连接方式 </vt:lpstr>
      <vt:lpstr>对等连接方式的特点</vt:lpstr>
      <vt:lpstr>PowerPoint 演示文稿</vt:lpstr>
      <vt:lpstr>1.3.2  互联网的核心部分</vt:lpstr>
      <vt:lpstr>1.3.2  互联网的核心部分</vt:lpstr>
      <vt:lpstr>1. 电路交换的主要特点</vt:lpstr>
      <vt:lpstr>1. 电路交换的主要特点</vt:lpstr>
      <vt:lpstr>1. 电路交换的主要特点</vt:lpstr>
      <vt:lpstr>使用交换机</vt:lpstr>
      <vt:lpstr>“交换”的含义</vt:lpstr>
      <vt:lpstr>电路交换特点</vt:lpstr>
      <vt:lpstr>电路交换举例</vt:lpstr>
      <vt:lpstr>电路交换缺点</vt:lpstr>
      <vt:lpstr>2. 分组交换的主要特点 </vt:lpstr>
      <vt:lpstr>添加首部构成分组</vt:lpstr>
      <vt:lpstr>分组交换的传输单元</vt:lpstr>
      <vt:lpstr>分组首部的重要性</vt:lpstr>
      <vt:lpstr>收到分组后剥去首部</vt:lpstr>
      <vt:lpstr>最后还原成原来的报文</vt:lpstr>
      <vt:lpstr>1.3.2  互联网的核心部分</vt:lpstr>
      <vt:lpstr>PowerPoint 演示文稿</vt:lpstr>
      <vt:lpstr>PowerPoint 演示文稿</vt:lpstr>
      <vt:lpstr>分组交换网的示意图</vt:lpstr>
      <vt:lpstr>注意分组的存储转发过程</vt:lpstr>
      <vt:lpstr>路由器</vt:lpstr>
      <vt:lpstr>主机和路由器的作用不同</vt:lpstr>
      <vt:lpstr>分组交换的优点</vt:lpstr>
      <vt:lpstr>分组交换带来的问题</vt:lpstr>
      <vt:lpstr>存储转发原理并非完全新的概念 </vt:lpstr>
      <vt:lpstr>三种交换的比较 </vt:lpstr>
      <vt:lpstr>三种交换的比较</vt:lpstr>
      <vt:lpstr>1.4  计算机网络在我国的发展</vt:lpstr>
      <vt:lpstr>1.4  计算机网络在我国的发展</vt:lpstr>
      <vt:lpstr>1.4  计算机网络在我国的发展</vt:lpstr>
      <vt:lpstr>1.5  计算机网络的类别</vt:lpstr>
      <vt:lpstr>1.5.1  计算机网络的定义</vt:lpstr>
      <vt:lpstr>1.5.1  计算机网络的定义</vt:lpstr>
      <vt:lpstr>1.5.2  几种不同类别的网络</vt:lpstr>
      <vt:lpstr>1. 按照网络的作用范围进行分类</vt:lpstr>
      <vt:lpstr>2. 按照网络的使用者进行分类</vt:lpstr>
      <vt:lpstr>3. 用来把用户接入到互联网的网络</vt:lpstr>
      <vt:lpstr>3. 用来把用户接入到互联网的网络</vt:lpstr>
      <vt:lpstr>1.6  计算机网络的性能</vt:lpstr>
      <vt:lpstr>1.6.1  计算机网络的性能指标</vt:lpstr>
      <vt:lpstr>1. 速率</vt:lpstr>
      <vt:lpstr>2. 带宽 </vt:lpstr>
      <vt:lpstr>数字信号流随时间的变化</vt:lpstr>
      <vt:lpstr>3. 吞吐量</vt:lpstr>
      <vt:lpstr>4. 时延 (delay 或 latency)</vt:lpstr>
      <vt:lpstr>4. 时延 (delay 或 latency)</vt:lpstr>
      <vt:lpstr>4. 时延 (delay 或 latency)</vt:lpstr>
      <vt:lpstr>4. 时延 (delay 或 latency)</vt:lpstr>
      <vt:lpstr>4. 时延 (delay 或 latency)</vt:lpstr>
      <vt:lpstr>四种时延所产生的地方 </vt:lpstr>
      <vt:lpstr>容易产生的错误概念 </vt:lpstr>
      <vt:lpstr>5. 时延带宽积</vt:lpstr>
      <vt:lpstr>6. 往返时间 RTT</vt:lpstr>
      <vt:lpstr>7. 利用率</vt:lpstr>
      <vt:lpstr>时延与网络利用率的关系</vt:lpstr>
      <vt:lpstr>时延与网络利用率的关系</vt:lpstr>
      <vt:lpstr>1.6.2  计算机网络的非性能特征 </vt:lpstr>
      <vt:lpstr>1.7  计算机网络的体系结构</vt:lpstr>
      <vt:lpstr>1.7.1  计算机网络体系结构的形成</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PowerPoint 演示文稿</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NEON</cp:lastModifiedBy>
  <cp:revision>28</cp:revision>
  <dcterms:created xsi:type="dcterms:W3CDTF">2016-10-01T05:27:09Z</dcterms:created>
  <dcterms:modified xsi:type="dcterms:W3CDTF">2018-03-02T00:20:45Z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