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6"/>
  </p:notesMasterIdLst>
  <p:handoutMasterIdLst>
    <p:handoutMasterId r:id="rId8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varScale="1">
        <p:scale>
          <a:sx n="64" d="100"/>
          <a:sy n="64" d="100"/>
        </p:scale>
        <p:origin x="-918"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15</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16</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17</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18</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20</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21</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22</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23</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24</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27</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28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30</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35</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36</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38</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41</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44</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45</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46</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47</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48</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49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50</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52</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54</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55</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57</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58</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60</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61</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62</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63</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65</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66</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67</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68</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69</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70</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71</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72</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7</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73</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74</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75</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76</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77</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78</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79</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80</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81</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82</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83</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14</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extLst>
      <p:ext uri="{BB962C8B-B14F-4D97-AF65-F5344CB8AC3E}">
        <p14:creationId xmlns:p14="http://schemas.microsoft.com/office/powerpoint/2010/main" val="67814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p>
          <a:p>
            <a:endParaRPr lang="zh-CN" altLang="en-US" dirty="0"/>
          </a:p>
        </p:txBody>
      </p:sp>
    </p:spTree>
    <p:extLst>
      <p:ext uri="{BB962C8B-B14F-4D97-AF65-F5344CB8AC3E}">
        <p14:creationId xmlns:p14="http://schemas.microsoft.com/office/powerpoint/2010/main" val="976424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不归零制</a:t>
              </a:r>
              <a:endParaRPr kumimoji="1" lang="zh-CN" altLang="en-US" sz="2400" b="1" dirty="0">
                <a:solidFill>
                  <a:srgbClr val="000099"/>
                </a:solidFill>
                <a:latin typeface="+mn-lt"/>
                <a:ea typeface="黑体"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归零制</a:t>
              </a:r>
              <a:endParaRPr kumimoji="1" lang="zh-CN" altLang="en-US" sz="2400" b="1" dirty="0">
                <a:solidFill>
                  <a:srgbClr val="000099"/>
                </a:solidFill>
                <a:latin typeface="+mn-lt"/>
                <a:ea typeface="黑体"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itchFamily="2" charset="-122"/>
              </a:rPr>
              <a:t>数字信号</a:t>
            </a:r>
            <a:r>
              <a:rPr lang="zh-CN" altLang="zh-CN" sz="2400" b="1" dirty="0">
                <a:latin typeface="+mn-lt"/>
                <a:ea typeface="黑体" pitchFamily="2" charset="-122"/>
              </a:rPr>
              <a:t>常用的编码方式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320505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自同步能力来看，不归零制不能从信号波形本身中提取信号时钟频率（这</a:t>
            </a:r>
            <a:r>
              <a:rPr lang="zh-CN" altLang="zh-CN" dirty="0" smtClean="0"/>
              <a:t>叫</a:t>
            </a:r>
            <a:r>
              <a:rPr lang="zh-CN" altLang="en-US" dirty="0" smtClean="0"/>
              <a:t>作</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p>
          <a:p>
            <a:endParaRPr lang="zh-CN" altLang="en-US" dirty="0"/>
          </a:p>
        </p:txBody>
      </p:sp>
    </p:spTree>
    <p:extLst>
      <p:ext uri="{BB962C8B-B14F-4D97-AF65-F5344CB8AC3E}">
        <p14:creationId xmlns:p14="http://schemas.microsoft.com/office/powerpoint/2010/main" val="1254328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itchFamily="2" charset="-122"/>
              </a:rPr>
              <a:t>最</a:t>
            </a:r>
            <a:r>
              <a:rPr lang="zh-CN" altLang="zh-CN" sz="2400" b="1" dirty="0">
                <a:latin typeface="+mn-lt"/>
                <a:ea typeface="黑体" pitchFamily="2" charset="-122"/>
              </a:rPr>
              <a:t>基本的三种调制方式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2357403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itchFamily="2" charset="-122"/>
              </a:rPr>
              <a:t>不是码元越多越好。若</a:t>
            </a:r>
            <a:r>
              <a:rPr lang="zh-CN" altLang="en-US" sz="2400" b="1" dirty="0">
                <a:solidFill>
                  <a:srgbClr val="000066"/>
                </a:solidFill>
                <a:latin typeface="+mn-lt"/>
                <a:ea typeface="黑体" pitchFamily="2" charset="-122"/>
              </a:rPr>
              <a:t>每一个码元可表示的比特数越多，则在接收端</a:t>
            </a:r>
            <a:r>
              <a:rPr lang="zh-CN" altLang="en-US" sz="2400" b="1" dirty="0" smtClean="0">
                <a:solidFill>
                  <a:srgbClr val="000066"/>
                </a:solidFill>
                <a:latin typeface="+mn-lt"/>
                <a:ea typeface="黑体" pitchFamily="2" charset="-122"/>
              </a:rPr>
              <a:t>进行解调</a:t>
            </a:r>
            <a:r>
              <a:rPr lang="zh-CN" altLang="en-US" sz="2400" b="1" dirty="0">
                <a:solidFill>
                  <a:srgbClr val="000066"/>
                </a:solidFill>
                <a:latin typeface="+mn-lt"/>
                <a:ea typeface="黑体" pitchFamily="2" charset="-122"/>
              </a:rPr>
              <a:t>时要正确识别每一种状态就越</a:t>
            </a:r>
            <a:r>
              <a:rPr lang="zh-CN" altLang="en-US" sz="2400" b="1" dirty="0" smtClean="0">
                <a:solidFill>
                  <a:srgbClr val="000066"/>
                </a:solidFill>
                <a:latin typeface="+mn-lt"/>
                <a:ea typeface="黑体" pitchFamily="2" charset="-122"/>
              </a:rPr>
              <a:t>困难，出错率增加。 </a:t>
            </a:r>
            <a:endParaRPr lang="zh-CN" altLang="en-US" sz="2400" b="1" dirty="0">
              <a:solidFill>
                <a:srgbClr val="000066"/>
              </a:solidFill>
              <a:latin typeface="+mn-lt"/>
              <a:ea typeface="黑体"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itchFamily="2" charset="-122"/>
              </a:rPr>
              <a:t>举例</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a:t>
            </a:r>
            <a:r>
              <a:rPr lang="zh-CN" altLang="zh-CN" sz="2400" b="1" dirty="0" smtClean="0">
                <a:latin typeface="+mn-lt"/>
                <a:ea typeface="黑体" pitchFamily="2" charset="-122"/>
              </a:rPr>
              <a:t>方法</a:t>
            </a:r>
            <a:r>
              <a:rPr lang="zh-CN" altLang="en-US" sz="2400" b="1" dirty="0" smtClean="0">
                <a:latin typeface="+mn-lt"/>
                <a:ea typeface="黑体" pitchFamily="2" charset="-122"/>
              </a:rPr>
              <a:t>。</a:t>
            </a:r>
            <a:endParaRPr lang="zh-CN" altLang="en-US" sz="2400" b="1" dirty="0">
              <a:latin typeface="+mn-lt"/>
              <a:ea typeface="黑体"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itchFamily="2" charset="-122"/>
              </a:rPr>
              <a:t>例如：</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可</a:t>
            </a:r>
            <a:r>
              <a:rPr lang="zh-CN" altLang="en-US" sz="2000" b="1" dirty="0">
                <a:solidFill>
                  <a:srgbClr val="000099"/>
                </a:solidFill>
                <a:latin typeface="+mn-lt"/>
                <a:ea typeface="黑体" pitchFamily="2" charset="-122"/>
              </a:rPr>
              <a:t>供选择的相位有 </a:t>
            </a:r>
            <a:r>
              <a:rPr lang="en-US" altLang="zh-CN" sz="2000" b="1" dirty="0">
                <a:solidFill>
                  <a:srgbClr val="000099"/>
                </a:solidFill>
                <a:latin typeface="+mn-lt"/>
                <a:ea typeface="黑体" pitchFamily="2" charset="-122"/>
              </a:rPr>
              <a:t>12 </a:t>
            </a:r>
            <a:r>
              <a:rPr lang="zh-CN" altLang="en-US" sz="2000" b="1" dirty="0">
                <a:solidFill>
                  <a:srgbClr val="000099"/>
                </a:solidFill>
                <a:latin typeface="+mn-lt"/>
                <a:ea typeface="黑体" pitchFamily="2" charset="-122"/>
              </a:rPr>
              <a:t>种</a:t>
            </a:r>
            <a:r>
              <a:rPr lang="zh-CN" altLang="en-US" sz="2000" b="1" dirty="0" smtClean="0">
                <a:solidFill>
                  <a:srgbClr val="000099"/>
                </a:solidFill>
                <a:latin typeface="+mn-lt"/>
                <a:ea typeface="黑体" pitchFamily="2" charset="-122"/>
              </a:rPr>
              <a:t>，而</a:t>
            </a:r>
            <a:r>
              <a:rPr lang="zh-CN" altLang="en-US" sz="2000" b="1" dirty="0">
                <a:solidFill>
                  <a:srgbClr val="000099"/>
                </a:solidFill>
                <a:latin typeface="+mn-lt"/>
                <a:ea typeface="黑体" pitchFamily="2" charset="-122"/>
              </a:rPr>
              <a:t>对于每一种相位有 </a:t>
            </a:r>
            <a:r>
              <a:rPr lang="en-US" altLang="zh-CN" sz="2000" b="1" dirty="0">
                <a:solidFill>
                  <a:srgbClr val="000099"/>
                </a:solidFill>
                <a:latin typeface="+mn-lt"/>
                <a:ea typeface="黑体" pitchFamily="2" charset="-122"/>
              </a:rPr>
              <a:t>1 </a:t>
            </a:r>
            <a:r>
              <a:rPr lang="zh-CN" altLang="en-US" sz="2000" b="1" dirty="0" smtClean="0">
                <a:solidFill>
                  <a:srgbClr val="000099"/>
                </a:solidFill>
                <a:latin typeface="+mn-lt"/>
                <a:ea typeface="黑体" pitchFamily="2" charset="-122"/>
              </a:rPr>
              <a:t>或 </a:t>
            </a:r>
            <a:r>
              <a:rPr lang="en-US" altLang="zh-CN" sz="2000" b="1" dirty="0" smtClean="0">
                <a:solidFill>
                  <a:srgbClr val="000099"/>
                </a:solidFill>
                <a:latin typeface="+mn-lt"/>
                <a:ea typeface="黑体" pitchFamily="2" charset="-122"/>
              </a:rPr>
              <a:t>2 </a:t>
            </a:r>
            <a:r>
              <a:rPr lang="zh-CN" altLang="en-US" sz="2000" b="1" dirty="0">
                <a:solidFill>
                  <a:srgbClr val="000099"/>
                </a:solidFill>
                <a:latin typeface="+mn-lt"/>
                <a:ea typeface="黑体" pitchFamily="2" charset="-122"/>
              </a:rPr>
              <a:t>种振幅可供选择</a:t>
            </a:r>
            <a:r>
              <a:rPr lang="zh-CN" altLang="en-US" sz="2000" b="1" dirty="0" smtClean="0">
                <a:solidFill>
                  <a:srgbClr val="000099"/>
                </a:solidFill>
                <a:latin typeface="+mn-lt"/>
                <a:ea typeface="黑体" pitchFamily="2" charset="-122"/>
              </a:rPr>
              <a:t>。总共有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种</a:t>
            </a:r>
            <a:r>
              <a:rPr lang="zh-CN" altLang="en-US" sz="2000" b="1" dirty="0">
                <a:solidFill>
                  <a:srgbClr val="000099"/>
                </a:solidFill>
                <a:latin typeface="+mn-lt"/>
                <a:ea typeface="黑体" pitchFamily="2" charset="-122"/>
              </a:rPr>
              <a:t>组</a:t>
            </a:r>
            <a:r>
              <a:rPr lang="zh-CN" altLang="en-US" sz="2000" b="1" dirty="0" smtClean="0">
                <a:solidFill>
                  <a:srgbClr val="000099"/>
                </a:solidFill>
                <a:latin typeface="+mn-lt"/>
                <a:ea typeface="黑体" pitchFamily="2" charset="-122"/>
              </a:rPr>
              <a:t>合，即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个码元。</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由于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编码</a:t>
            </a:r>
            <a:r>
              <a:rPr lang="zh-CN" altLang="en-US" sz="2000" b="1" dirty="0" smtClean="0">
                <a:solidFill>
                  <a:srgbClr val="000099"/>
                </a:solidFill>
                <a:latin typeface="+mn-lt"/>
                <a:ea typeface="黑体" pitchFamily="2" charset="-122"/>
              </a:rPr>
              <a:t>共有 </a:t>
            </a:r>
            <a:r>
              <a:rPr lang="en-US" altLang="zh-CN" sz="2000" b="1" dirty="0" smtClean="0">
                <a:solidFill>
                  <a:srgbClr val="000099"/>
                </a:solidFill>
                <a:latin typeface="+mn-lt"/>
                <a:ea typeface="黑体" pitchFamily="2" charset="-122"/>
              </a:rPr>
              <a:t>16 </a:t>
            </a:r>
            <a:r>
              <a:rPr lang="zh-CN" altLang="en-US" sz="2000" b="1" dirty="0">
                <a:solidFill>
                  <a:srgbClr val="000099"/>
                </a:solidFill>
                <a:latin typeface="+mn-lt"/>
                <a:ea typeface="黑体" pitchFamily="2" charset="-122"/>
              </a:rPr>
              <a:t>种不同</a:t>
            </a:r>
            <a:r>
              <a:rPr lang="zh-CN" altLang="en-US" sz="2000" b="1" dirty="0" smtClean="0">
                <a:solidFill>
                  <a:srgbClr val="000099"/>
                </a:solidFill>
                <a:latin typeface="+mn-lt"/>
                <a:ea typeface="黑体" pitchFamily="2" charset="-122"/>
              </a:rPr>
              <a:t>的组合</a:t>
            </a:r>
            <a:r>
              <a:rPr lang="zh-CN" altLang="en-US" sz="2000" b="1" dirty="0">
                <a:solidFill>
                  <a:srgbClr val="000099"/>
                </a:solidFill>
                <a:latin typeface="+mn-lt"/>
                <a:ea typeface="黑体" pitchFamily="2" charset="-122"/>
              </a:rPr>
              <a:t>，因此这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个点中的</a:t>
            </a:r>
            <a:r>
              <a:rPr lang="zh-CN" altLang="en-US" sz="2000" b="1" dirty="0" smtClean="0">
                <a:solidFill>
                  <a:srgbClr val="000099"/>
                </a:solidFill>
                <a:latin typeface="+mn-lt"/>
                <a:ea typeface="黑体" pitchFamily="2" charset="-122"/>
              </a:rPr>
              <a:t>每个点</a:t>
            </a:r>
            <a:r>
              <a:rPr lang="zh-CN" altLang="en-US" sz="2000" b="1" dirty="0">
                <a:solidFill>
                  <a:srgbClr val="000099"/>
                </a:solidFill>
                <a:latin typeface="+mn-lt"/>
                <a:ea typeface="黑体" pitchFamily="2" charset="-122"/>
              </a:rPr>
              <a:t>可对应于一种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的编码</a:t>
            </a:r>
            <a:r>
              <a:rPr lang="zh-CN" altLang="en-US" sz="2000" b="1" dirty="0" smtClean="0">
                <a:solidFill>
                  <a:srgbClr val="000099"/>
                </a:solidFill>
                <a:latin typeface="+mn-lt"/>
                <a:ea typeface="黑体" pitchFamily="2" charset="-122"/>
              </a:rPr>
              <a:t>。数据传输率可提高 </a:t>
            </a:r>
            <a:r>
              <a:rPr lang="en-US" altLang="zh-CN" sz="2000" b="1" dirty="0" smtClean="0">
                <a:solidFill>
                  <a:srgbClr val="000099"/>
                </a:solidFill>
                <a:latin typeface="+mn-lt"/>
                <a:ea typeface="黑体" pitchFamily="2" charset="-122"/>
              </a:rPr>
              <a:t>4 </a:t>
            </a:r>
            <a:r>
              <a:rPr lang="zh-CN" altLang="en-US" sz="2000" b="1" dirty="0" smtClean="0">
                <a:solidFill>
                  <a:srgbClr val="000099"/>
                </a:solidFill>
                <a:latin typeface="+mn-lt"/>
                <a:ea typeface="黑体" pitchFamily="2" charset="-122"/>
              </a:rPr>
              <a:t>倍。 </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val="3537229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p>
          <a:p>
            <a:endParaRPr lang="zh-CN" altLang="en-US" dirty="0"/>
          </a:p>
        </p:txBody>
      </p:sp>
    </p:spTree>
    <p:extLst>
      <p:ext uri="{BB962C8B-B14F-4D97-AF65-F5344CB8AC3E}">
        <p14:creationId xmlns:p14="http://schemas.microsoft.com/office/powerpoint/2010/main" val="1219084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p>
          <a:p>
            <a:r>
              <a:rPr lang="en-US" altLang="zh-CN" dirty="0" smtClean="0"/>
              <a:t>2.2  </a:t>
            </a:r>
            <a:r>
              <a:rPr lang="zh-CN" altLang="zh-CN" dirty="0" smtClean="0"/>
              <a:t>数据通信</a:t>
            </a:r>
            <a:r>
              <a:rPr lang="zh-CN" altLang="zh-CN" dirty="0"/>
              <a:t>的基础知识</a:t>
            </a:r>
          </a:p>
          <a:p>
            <a:r>
              <a:rPr lang="en-US" altLang="zh-CN" dirty="0" smtClean="0"/>
              <a:t>2.3  </a:t>
            </a:r>
            <a:r>
              <a:rPr lang="zh-CN" altLang="zh-CN" dirty="0" smtClean="0"/>
              <a:t>物理层</a:t>
            </a:r>
            <a:r>
              <a:rPr lang="zh-CN" altLang="zh-CN" dirty="0"/>
              <a:t>下面的传输媒体</a:t>
            </a:r>
          </a:p>
          <a:p>
            <a:r>
              <a:rPr lang="en-US" altLang="zh-CN" dirty="0" smtClean="0"/>
              <a:t>2.4  </a:t>
            </a:r>
            <a:r>
              <a:rPr lang="zh-CN" altLang="zh-CN" dirty="0" smtClean="0"/>
              <a:t>信道</a:t>
            </a:r>
            <a:r>
              <a:rPr lang="zh-CN" altLang="zh-CN" dirty="0"/>
              <a:t>复用技术</a:t>
            </a:r>
          </a:p>
          <a:p>
            <a:r>
              <a:rPr lang="en-US" altLang="zh-CN" dirty="0" smtClean="0"/>
              <a:t>2.5  </a:t>
            </a:r>
            <a:r>
              <a:rPr lang="zh-CN" altLang="zh-CN" dirty="0" smtClean="0"/>
              <a:t>数字传输</a:t>
            </a:r>
            <a:r>
              <a:rPr lang="zh-CN" altLang="zh-CN" dirty="0"/>
              <a:t>系统</a:t>
            </a:r>
          </a:p>
          <a:p>
            <a:r>
              <a:rPr lang="en-US" altLang="zh-CN" dirty="0" smtClean="0"/>
              <a:t>2.6  </a:t>
            </a:r>
            <a:r>
              <a:rPr lang="zh-CN" altLang="zh-CN" dirty="0" smtClean="0"/>
              <a:t>宽带</a:t>
            </a:r>
            <a:r>
              <a:rPr lang="zh-CN" altLang="zh-CN" dirty="0"/>
              <a:t>接入技术</a:t>
            </a:r>
          </a:p>
          <a:p>
            <a:endParaRPr lang="zh-CN" altLang="en-US" dirty="0"/>
          </a:p>
        </p:txBody>
      </p:sp>
    </p:spTree>
    <p:extLst>
      <p:ext uri="{BB962C8B-B14F-4D97-AF65-F5344CB8AC3E}">
        <p14:creationId xmlns:p14="http://schemas.microsoft.com/office/powerpoint/2010/main" val="33386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charset="0"/>
                <a:ea typeface="黑体" pitchFamily="2" charset="-122"/>
              </a:rPr>
              <a:t>其中：</a:t>
            </a:r>
            <a:r>
              <a:rPr lang="en-US" altLang="zh-CN" dirty="0" smtClean="0">
                <a:solidFill>
                  <a:srgbClr val="000099"/>
                </a:solidFill>
                <a:latin typeface="Arial" charset="0"/>
                <a:ea typeface="黑体" pitchFamily="2" charset="-122"/>
              </a:rPr>
              <a:t>	</a:t>
            </a:r>
            <a:r>
              <a:rPr lang="en-US" altLang="zh-CN" i="1" dirty="0" smtClean="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smtClean="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smtClean="0">
                <a:solidFill>
                  <a:srgbClr val="000099"/>
                </a:solidFill>
                <a:latin typeface="Arial" charset="0"/>
                <a:ea typeface="黑体" pitchFamily="2" charset="-122"/>
              </a:rPr>
              <a:t>		</a:t>
            </a:r>
            <a:r>
              <a:rPr lang="en-US" altLang="zh-CN" i="1" dirty="0" smtClean="0">
                <a:solidFill>
                  <a:srgbClr val="000099"/>
                </a:solidFill>
                <a:latin typeface="Arial" charset="0"/>
                <a:ea typeface="黑体" pitchFamily="2" charset="-122"/>
              </a:rPr>
              <a:t>N </a:t>
            </a:r>
            <a:r>
              <a:rPr lang="zh-CN" altLang="en-US" dirty="0" smtClean="0">
                <a:solidFill>
                  <a:srgbClr val="000099"/>
                </a:solidFill>
                <a:latin typeface="Arial" charset="0"/>
                <a:ea typeface="黑体" pitchFamily="2" charset="-122"/>
              </a:rPr>
              <a:t>为</a:t>
            </a:r>
            <a:r>
              <a:rPr lang="zh-CN" altLang="en-US" dirty="0">
                <a:solidFill>
                  <a:srgbClr val="000099"/>
                </a:solidFill>
                <a:latin typeface="Arial" charset="0"/>
                <a:ea typeface="黑体" pitchFamily="2" charset="-122"/>
              </a:rPr>
              <a:t>信道内部的高斯噪声功率。</a:t>
            </a:r>
            <a:r>
              <a:rPr lang="zh-CN" altLang="en-US" dirty="0">
                <a:solidFill>
                  <a:srgbClr val="000099"/>
                </a:solidFill>
              </a:rPr>
              <a:t>  </a:t>
            </a: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p>
        </p:txBody>
      </p:sp>
    </p:spTree>
    <p:extLst>
      <p:ext uri="{BB962C8B-B14F-4D97-AF65-F5344CB8AC3E}">
        <p14:creationId xmlns:p14="http://schemas.microsoft.com/office/powerpoint/2010/main" val="64423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p>
          <a:p>
            <a:r>
              <a:rPr lang="en-US" altLang="zh-CN" dirty="0"/>
              <a:t>2.3.2 </a:t>
            </a:r>
            <a:r>
              <a:rPr lang="en-US" altLang="zh-CN" dirty="0" smtClean="0"/>
              <a:t> </a:t>
            </a:r>
            <a:r>
              <a:rPr lang="zh-CN" altLang="zh-CN" dirty="0" smtClean="0"/>
              <a:t>非</a:t>
            </a:r>
            <a:r>
              <a:rPr lang="zh-CN" altLang="zh-CN" dirty="0"/>
              <a:t>导引型传输媒体</a:t>
            </a:r>
          </a:p>
        </p:txBody>
      </p:sp>
    </p:spTree>
    <p:extLst>
      <p:ext uri="{BB962C8B-B14F-4D97-AF65-F5344CB8AC3E}">
        <p14:creationId xmlns:p14="http://schemas.microsoft.com/office/powerpoint/2010/main" val="2258723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p>
        </p:txBody>
      </p:sp>
    </p:spTree>
    <p:extLst>
      <p:ext uri="{BB962C8B-B14F-4D97-AF65-F5344CB8AC3E}">
        <p14:creationId xmlns:p14="http://schemas.microsoft.com/office/powerpoint/2010/main" val="2795970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a:t>
            </a:r>
            <a:r>
              <a:rPr lang="zh-CN" altLang="en-US" sz="3200" b="1" dirty="0" smtClean="0">
                <a:solidFill>
                  <a:srgbClr val="000099"/>
                </a:solidFill>
                <a:latin typeface="+mn-lt"/>
                <a:ea typeface="黑体" pitchFamily="2" charset="-122"/>
              </a:rPr>
              <a:t>频谱：</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53310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r>
              <a:rPr lang="en-US" altLang="zh-CN" dirty="0" smtClean="0">
                <a:solidFill>
                  <a:srgbClr val="0000CC"/>
                </a:solidFill>
                <a:latin typeface="Arial" charset="0"/>
                <a:ea typeface="黑体" pitchFamily="2" charset="-122"/>
              </a:rPr>
              <a:t>)</a:t>
            </a: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Tree>
    <p:extLst>
      <p:ext uri="{BB962C8B-B14F-4D97-AF65-F5344CB8AC3E}">
        <p14:creationId xmlns:p14="http://schemas.microsoft.com/office/powerpoint/2010/main" val="1544049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1280691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smtClean="0">
                  <a:solidFill>
                    <a:srgbClr val="000099"/>
                  </a:solidFill>
                  <a:latin typeface="+mn-lt"/>
                  <a:ea typeface="黑体" pitchFamily="2" charset="-122"/>
                </a:rPr>
                <a:t>聚氯乙烯套层</a:t>
              </a:r>
              <a:endParaRPr lang="zh-CN" altLang="en-US" sz="2000" b="1" dirty="0">
                <a:solidFill>
                  <a:srgbClr val="000099"/>
                </a:solidFill>
                <a:latin typeface="+mn-lt"/>
                <a:ea typeface="黑体"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itchFamily="2" charset="-122"/>
              </a:rPr>
              <a:t>双绞线</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1554753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a:t>1991</a:t>
            </a:r>
            <a:r>
              <a:rPr lang="zh-CN" altLang="zh-CN" dirty="0"/>
              <a:t>年，</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a:t>
            </a:r>
            <a:r>
              <a:rPr lang="zh-CN" altLang="zh-CN" dirty="0"/>
              <a:t>年将布线标准更新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extLst>
      <p:ext uri="{BB962C8B-B14F-4D97-AF65-F5344CB8AC3E}">
        <p14:creationId xmlns:p14="http://schemas.microsoft.com/office/powerpoint/2010/main" val="3405386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3078089496"/>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396212"/>
                <a:gridCol w="2448272"/>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itchFamily="2" charset="-122"/>
                        </a:rPr>
                        <a:t>绞合线类别</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典型应用</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16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模拟电话；曾用于传统以太网（</a:t>
                      </a:r>
                      <a:r>
                        <a:rPr lang="en-US" sz="2000" b="1">
                          <a:solidFill>
                            <a:schemeClr val="tx1"/>
                          </a:solidFill>
                          <a:effectLst/>
                          <a:latin typeface="+mn-lt"/>
                          <a:ea typeface="黑体" pitchFamily="2" charset="-122"/>
                        </a:rPr>
                        <a:t>10 Mbit/s</a:t>
                      </a:r>
                      <a:r>
                        <a:rPr lang="zh-CN" sz="2000" b="1">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100 Mbit/s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5E</a:t>
                      </a:r>
                      <a:r>
                        <a:rPr lang="zh-CN" sz="2000" b="1">
                          <a:solidFill>
                            <a:schemeClr val="tx1"/>
                          </a:solidFill>
                          <a:effectLst/>
                          <a:latin typeface="+mn-lt"/>
                          <a:ea typeface="黑体" pitchFamily="2" charset="-122"/>
                        </a:rPr>
                        <a:t>（超</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250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传输速率高于</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传输速率高于</a:t>
                      </a:r>
                      <a:r>
                        <a:rPr lang="en-US" sz="2000" b="1" dirty="0">
                          <a:solidFill>
                            <a:schemeClr val="tx1"/>
                          </a:solidFill>
                          <a:effectLst/>
                          <a:latin typeface="+mn-lt"/>
                          <a:ea typeface="黑体" pitchFamily="2" charset="-122"/>
                        </a:rPr>
                        <a:t>10 </a:t>
                      </a:r>
                      <a:r>
                        <a:rPr lang="en-US" sz="2000" b="1" dirty="0" err="1">
                          <a:solidFill>
                            <a:schemeClr val="tx1"/>
                          </a:solidFill>
                          <a:effectLst/>
                          <a:latin typeface="+mn-lt"/>
                          <a:ea typeface="黑体" pitchFamily="2" charset="-122"/>
                        </a:rPr>
                        <a:t>Gbit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itchFamily="2" charset="-122"/>
              </a:rPr>
              <a:t>常用</a:t>
            </a:r>
            <a:r>
              <a:rPr lang="zh-CN" altLang="zh-CN" sz="2400" b="1" dirty="0">
                <a:latin typeface="+mn-lt"/>
                <a:ea typeface="黑体" pitchFamily="2" charset="-122"/>
              </a:rPr>
              <a:t>的绞合线的类别、带宽和典型应用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426723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itchFamily="2" charset="-122"/>
              </a:rPr>
              <a:t>同轴电缆</a:t>
            </a:r>
            <a:r>
              <a:rPr lang="zh-CN" altLang="zh-CN" sz="2400" b="1" dirty="0">
                <a:latin typeface="+mn-lt"/>
                <a:ea typeface="黑体" pitchFamily="2" charset="-122"/>
              </a:rPr>
              <a:t>的结构</a:t>
            </a:r>
            <a:endParaRPr lang="zh-CN" altLang="en-US" sz="2400" b="1" dirty="0">
              <a:latin typeface="+mn-lt"/>
              <a:ea typeface="黑体" pitchFamily="2" charset="-122"/>
            </a:endParaRPr>
          </a:p>
        </p:txBody>
      </p:sp>
    </p:spTree>
    <p:extLst>
      <p:ext uri="{BB962C8B-B14F-4D97-AF65-F5344CB8AC3E}">
        <p14:creationId xmlns:p14="http://schemas.microsoft.com/office/powerpoint/2010/main" val="908404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9209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itchFamily="2" charset="-122"/>
              </a:rPr>
              <a:t>光线</a:t>
            </a:r>
            <a:r>
              <a:rPr lang="zh-CN" altLang="zh-CN" sz="2400" b="1" dirty="0">
                <a:latin typeface="+mn-lt"/>
                <a:ea typeface="黑体" pitchFamily="2" charset="-122"/>
              </a:rPr>
              <a:t>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a:t>
            </a:r>
            <a:r>
              <a:rPr lang="zh-CN" altLang="zh-CN" sz="2800" b="1" dirty="0" smtClean="0">
                <a:solidFill>
                  <a:srgbClr val="000099"/>
                </a:solidFill>
                <a:latin typeface="+mn-lt"/>
                <a:ea typeface="黑体" pitchFamily="2" charset="-122"/>
              </a:rPr>
              <a:t>入射角。</a:t>
            </a:r>
            <a:r>
              <a:rPr lang="zh-CN" altLang="zh-CN" sz="2800" b="1" dirty="0">
                <a:solidFill>
                  <a:srgbClr val="000099"/>
                </a:solidFill>
                <a:latin typeface="+mn-lt"/>
                <a:ea typeface="黑体" pitchFamily="2" charset="-122"/>
              </a:rPr>
              <a:t>因此，如果入射角足够大，就会出现</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547564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itchFamily="2" charset="-122"/>
              </a:rPr>
              <a:t>光波</a:t>
            </a:r>
            <a:r>
              <a:rPr lang="zh-CN" altLang="zh-CN" sz="2400" b="1" dirty="0">
                <a:latin typeface="+mn-lt"/>
                <a:ea typeface="黑体" pitchFamily="2" charset="-122"/>
              </a:rPr>
              <a:t>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extLst>
      <p:ext uri="{BB962C8B-B14F-4D97-AF65-F5344CB8AC3E}">
        <p14:creationId xmlns:p14="http://schemas.microsoft.com/office/powerpoint/2010/main" val="3291637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itchFamily="2" charset="-122"/>
              </a:rPr>
              <a:t>多模光纤</a:t>
            </a:r>
            <a:r>
              <a:rPr lang="en-US" altLang="zh-CN" sz="2400" b="1" dirty="0">
                <a:latin typeface="+mn-lt"/>
                <a:ea typeface="黑体" pitchFamily="2" charset="-122"/>
              </a:rPr>
              <a:t>(a</a:t>
            </a:r>
            <a:r>
              <a:rPr lang="en-US" altLang="zh-CN" sz="2400" b="1" dirty="0" smtClean="0">
                <a:latin typeface="+mn-lt"/>
                <a:ea typeface="黑体" pitchFamily="2" charset="-122"/>
              </a:rPr>
              <a:t>)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单模光纤</a:t>
            </a:r>
            <a:r>
              <a:rPr lang="en-US" altLang="zh-CN" sz="2400" b="1" dirty="0">
                <a:latin typeface="+mn-lt"/>
                <a:ea typeface="黑体" pitchFamily="2" charset="-122"/>
              </a:rPr>
              <a:t>(b</a:t>
            </a:r>
            <a:r>
              <a:rPr lang="en-US" altLang="zh-CN" sz="2400" b="1" dirty="0" smtClean="0">
                <a:latin typeface="+mn-lt"/>
                <a:ea typeface="黑体" pitchFamily="2" charset="-122"/>
              </a:rPr>
              <a:t>) </a:t>
            </a:r>
            <a:r>
              <a:rPr lang="zh-CN" altLang="zh-CN" sz="2400" b="1" dirty="0" smtClean="0">
                <a:latin typeface="+mn-lt"/>
                <a:ea typeface="黑体" pitchFamily="2" charset="-122"/>
              </a:rPr>
              <a:t>的</a:t>
            </a:r>
            <a:r>
              <a:rPr lang="zh-CN" altLang="zh-CN" sz="2400" b="1" dirty="0">
                <a:latin typeface="+mn-lt"/>
                <a:ea typeface="黑体" pitchFamily="2" charset="-122"/>
              </a:rPr>
              <a:t>比较</a:t>
            </a:r>
            <a:endParaRPr lang="zh-CN" altLang="en-US" sz="2400" b="1" dirty="0">
              <a:latin typeface="+mn-lt"/>
              <a:ea typeface="黑体" pitchFamily="2"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309013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某条线上出现的某一电平的电压表示何种意义。</a:t>
            </a:r>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b="1" dirty="0" smtClean="0">
                <a:latin typeface="+mn-lt"/>
                <a:ea typeface="黑体" pitchFamily="2" charset="-122"/>
              </a:rPr>
              <a:t>主要任务：确定</a:t>
            </a:r>
            <a:r>
              <a:rPr lang="zh-CN" altLang="en-US" sz="3200" b="1" dirty="0">
                <a:latin typeface="+mn-lt"/>
                <a:ea typeface="黑体" pitchFamily="2" charset="-122"/>
              </a:rPr>
              <a:t>与传输媒体的接口的一些</a:t>
            </a:r>
            <a:r>
              <a:rPr lang="zh-CN" altLang="en-US" sz="3200" b="1" dirty="0" smtClean="0">
                <a:latin typeface="+mn-lt"/>
                <a:ea typeface="黑体" pitchFamily="2" charset="-122"/>
              </a:rPr>
              <a:t>特性。</a:t>
            </a:r>
            <a:endParaRPr kumimoji="0" lang="zh-CN" altLang="en-US" sz="32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2636839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extLst>
      <p:ext uri="{BB962C8B-B14F-4D97-AF65-F5344CB8AC3E}">
        <p14:creationId xmlns:p14="http://schemas.microsoft.com/office/powerpoint/2010/main" val="278320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a:t>
            </a:r>
            <a:r>
              <a:rPr lang="zh-CN" altLang="en-US" dirty="0"/>
              <a:t>传输所使用的频段很广。</a:t>
            </a:r>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a:t>
              </a:r>
              <a:r>
                <a:rPr lang="en-US" altLang="zh-CN" sz="2400" b="1" dirty="0" smtClean="0">
                  <a:solidFill>
                    <a:srgbClr val="000099"/>
                  </a:solidFill>
                  <a:latin typeface="+mn-lt"/>
                  <a:ea typeface="黑体" pitchFamily="2" charset="-122"/>
                </a:rPr>
                <a:t>83.5                                    125</a:t>
              </a:r>
              <a:endParaRPr lang="en-US" altLang="zh-CN" sz="2400" b="1" dirty="0">
                <a:solidFill>
                  <a:srgbClr val="000099"/>
                </a:solidFill>
                <a:latin typeface="+mn-lt"/>
                <a:ea typeface="黑体" pitchFamily="2" charset="-122"/>
              </a:endParaRP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a:t>
              </a:r>
              <a:r>
                <a:rPr lang="en-US" altLang="zh-CN" sz="2400" b="1" dirty="0" smtClean="0">
                  <a:solidFill>
                    <a:srgbClr val="000099"/>
                  </a:solidFill>
                  <a:latin typeface="+mn-lt"/>
                  <a:ea typeface="黑体" pitchFamily="2" charset="-122"/>
                </a:rPr>
                <a:t>928       </a:t>
              </a:r>
              <a:r>
                <a:rPr lang="en-US" altLang="zh-CN" sz="2400" b="1" dirty="0">
                  <a:solidFill>
                    <a:srgbClr val="000099"/>
                  </a:solidFill>
                  <a:latin typeface="+mn-lt"/>
                  <a:ea typeface="黑体" pitchFamily="2" charset="-122"/>
                </a:rPr>
                <a:t>2.4            </a:t>
              </a:r>
              <a:r>
                <a:rPr lang="en-US" altLang="zh-CN" sz="2400" b="1" dirty="0" smtClean="0">
                  <a:solidFill>
                    <a:srgbClr val="000099"/>
                  </a:solidFill>
                  <a:latin typeface="+mn-lt"/>
                  <a:ea typeface="黑体" pitchFamily="2" charset="-122"/>
                </a:rPr>
                <a:t>2.4835          5.725               </a:t>
              </a:r>
              <a:r>
                <a:rPr lang="en-US" altLang="zh-CN" sz="2400" b="1" dirty="0">
                  <a:solidFill>
                    <a:srgbClr val="000099"/>
                  </a:solidFill>
                  <a:latin typeface="+mn-lt"/>
                  <a:ea typeface="黑体" pitchFamily="2" charset="-122"/>
                </a:rPr>
                <a:t>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smtClean="0">
                  <a:solidFill>
                    <a:srgbClr val="000099"/>
                  </a:solidFill>
                  <a:latin typeface="+mn-lt"/>
                  <a:ea typeface="黑体" pitchFamily="2" charset="-122"/>
                </a:rPr>
                <a:t>MHz</a:t>
              </a:r>
              <a:r>
                <a:rPr lang="en-US" altLang="zh-CN" sz="2400" b="1" dirty="0" smtClean="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err="1" smtClean="0">
                  <a:solidFill>
                    <a:srgbClr val="000099"/>
                  </a:solidFill>
                  <a:latin typeface="+mn-lt"/>
                  <a:ea typeface="黑体" pitchFamily="2" charset="-122"/>
                </a:rPr>
                <a:t>GHz</a:t>
              </a:r>
              <a:r>
                <a:rPr lang="en-US" altLang="zh-CN" sz="2400" b="1" dirty="0" smtClean="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itchFamily="2" charset="-122"/>
              </a:rPr>
              <a:t>的</a:t>
            </a: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ISM</a:t>
            </a:r>
            <a:r>
              <a:rPr lang="zh-CN" altLang="en-US" sz="2400" b="1" dirty="0" smtClean="0">
                <a:solidFill>
                  <a:srgbClr val="000066"/>
                </a:solidFill>
                <a:latin typeface="+mn-lt"/>
                <a:ea typeface="黑体" pitchFamily="2" charset="-122"/>
              </a:rPr>
              <a:t>。</a:t>
            </a:r>
            <a:r>
              <a:rPr lang="zh-CN" altLang="zh-CN" sz="2400" b="1" dirty="0" smtClean="0">
                <a:solidFill>
                  <a:srgbClr val="000066"/>
                </a:solidFill>
                <a:latin typeface="+mn-lt"/>
                <a:ea typeface="黑体" pitchFamily="2" charset="-122"/>
              </a:rPr>
              <a:t>各国的</a:t>
            </a:r>
            <a:r>
              <a:rPr lang="en-US" altLang="zh-CN" sz="2400" b="1" smtClean="0">
                <a:solidFill>
                  <a:srgbClr val="000066"/>
                </a:solidFill>
                <a:latin typeface="+mn-lt"/>
                <a:ea typeface="黑体" pitchFamily="2" charset="-122"/>
              </a:rPr>
              <a:t> ISM </a:t>
            </a:r>
            <a:r>
              <a:rPr lang="zh-CN" altLang="zh-CN" sz="2400" b="1" smtClean="0">
                <a:solidFill>
                  <a:srgbClr val="000066"/>
                </a:solidFill>
                <a:latin typeface="+mn-lt"/>
                <a:ea typeface="黑体" pitchFamily="2" charset="-122"/>
              </a:rPr>
              <a:t>标准</a:t>
            </a:r>
            <a:r>
              <a:rPr lang="zh-CN" altLang="zh-CN" sz="2400" b="1" dirty="0">
                <a:solidFill>
                  <a:srgbClr val="000066"/>
                </a:solidFill>
                <a:latin typeface="+mn-lt"/>
                <a:ea typeface="黑体" pitchFamily="2" charset="-122"/>
              </a:rPr>
              <a:t>有可能略有</a:t>
            </a:r>
            <a:r>
              <a:rPr lang="zh-CN" altLang="zh-CN" sz="2400" b="1" dirty="0" smtClean="0">
                <a:solidFill>
                  <a:srgbClr val="000066"/>
                </a:solidFill>
                <a:latin typeface="+mn-lt"/>
                <a:ea typeface="黑体" pitchFamily="2" charset="-122"/>
              </a:rPr>
              <a:t>差别</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itchFamily="2" charset="-122"/>
              </a:rPr>
              <a:t>无线</a:t>
            </a:r>
            <a:r>
              <a:rPr lang="zh-CN" altLang="zh-CN" sz="2400" b="1" dirty="0">
                <a:latin typeface="+mn-lt"/>
                <a:ea typeface="黑体" pitchFamily="2" charset="-122"/>
              </a:rPr>
              <a:t>局域网使用</a:t>
            </a:r>
            <a:r>
              <a:rPr lang="zh-CN" altLang="zh-CN" sz="2400" b="1" dirty="0" smtClean="0">
                <a:latin typeface="+mn-lt"/>
                <a:ea typeface="黑体" pitchFamily="2" charset="-122"/>
              </a:rPr>
              <a:t>的</a:t>
            </a:r>
            <a:r>
              <a:rPr lang="en-US" altLang="zh-CN" sz="2400" b="1" dirty="0" smtClean="0">
                <a:latin typeface="+mn-lt"/>
                <a:ea typeface="黑体" pitchFamily="2" charset="-122"/>
              </a:rPr>
              <a:t> ISM </a:t>
            </a:r>
            <a:r>
              <a:rPr lang="zh-CN" altLang="zh-CN" sz="2400" b="1" dirty="0" smtClean="0">
                <a:latin typeface="+mn-lt"/>
                <a:ea typeface="黑体" pitchFamily="2" charset="-122"/>
              </a:rPr>
              <a:t>频段</a:t>
            </a:r>
            <a:endParaRPr lang="zh-CN" altLang="en-US" sz="2400" b="1" dirty="0">
              <a:latin typeface="+mn-lt"/>
              <a:ea typeface="黑体" pitchFamily="2" charset="-122"/>
            </a:endParaRPr>
          </a:p>
        </p:txBody>
      </p:sp>
    </p:spTree>
    <p:extLst>
      <p:ext uri="{BB962C8B-B14F-4D97-AF65-F5344CB8AC3E}">
        <p14:creationId xmlns:p14="http://schemas.microsoft.com/office/powerpoint/2010/main" val="2174389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extLst>
      <p:ext uri="{BB962C8B-B14F-4D97-AF65-F5344CB8AC3E}">
        <p14:creationId xmlns:p14="http://schemas.microsoft.com/office/powerpoint/2010/main" val="3423079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itchFamily="2" charset="-122"/>
                </a:rPr>
                <a:t>(                     </a:t>
              </a:r>
              <a:r>
                <a:rPr lang="en-US" altLang="zh-CN" sz="1600" b="1" dirty="0">
                  <a:latin typeface="+mn-lt"/>
                  <a:ea typeface="黑体" pitchFamily="2" charset="-122"/>
                </a:rPr>
                <a:t>)</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itchFamily="2" charset="-122"/>
              </a:rPr>
              <a:t>复用 </a:t>
            </a:r>
            <a:r>
              <a:rPr lang="en-US" altLang="zh-CN" sz="2400" b="1" dirty="0" smtClean="0">
                <a:latin typeface="+mn-lt"/>
                <a:ea typeface="黑体" pitchFamily="2" charset="-122"/>
              </a:rPr>
              <a:t>(</a:t>
            </a:r>
            <a:r>
              <a:rPr lang="en-US" altLang="zh-CN" sz="2400" b="1" dirty="0">
                <a:latin typeface="+mn-lt"/>
                <a:ea typeface="黑体" pitchFamily="2" charset="-122"/>
              </a:rPr>
              <a:t>multiplexing</a:t>
            </a:r>
            <a:r>
              <a:rPr lang="en-US" altLang="zh-CN" sz="2400" b="1" dirty="0" smtClean="0">
                <a:latin typeface="+mn-lt"/>
                <a:ea typeface="黑体" pitchFamily="2" charset="-122"/>
              </a:rPr>
              <a:t>) </a:t>
            </a:r>
            <a:r>
              <a:rPr lang="zh-CN" altLang="en-US" sz="2400" b="1" dirty="0" smtClean="0">
                <a:latin typeface="+mn-lt"/>
                <a:ea typeface="黑体" pitchFamily="2" charset="-122"/>
              </a:rPr>
              <a:t>是</a:t>
            </a:r>
            <a:r>
              <a:rPr lang="zh-CN" altLang="en-US" sz="2400" b="1" dirty="0">
                <a:latin typeface="+mn-lt"/>
                <a:ea typeface="黑体" pitchFamily="2" charset="-122"/>
              </a:rPr>
              <a:t>通信技术中的基本概念</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a:lnSpc>
                <a:spcPct val="110000"/>
              </a:lnSpc>
            </a:pPr>
            <a:r>
              <a:rPr lang="zh-CN" altLang="en-US" sz="2400" b="1" dirty="0" smtClean="0">
                <a:latin typeface="+mn-lt"/>
                <a:ea typeface="黑体" pitchFamily="2" charset="-122"/>
              </a:rPr>
              <a:t>它允许</a:t>
            </a:r>
            <a:r>
              <a:rPr lang="zh-CN" altLang="en-US" sz="2400" b="1" dirty="0">
                <a:latin typeface="+mn-lt"/>
                <a:ea typeface="黑体" pitchFamily="2" charset="-122"/>
              </a:rPr>
              <a:t>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a:t>
            </a:r>
            <a:r>
              <a:rPr lang="zh-CN" altLang="zh-CN" sz="2400" b="1" dirty="0" smtClean="0">
                <a:latin typeface="+mn-lt"/>
                <a:ea typeface="黑体" pitchFamily="2" charset="-122"/>
              </a:rPr>
              <a:t>通信</a:t>
            </a:r>
            <a:r>
              <a:rPr lang="zh-CN" altLang="en-US" sz="2400" b="1" dirty="0">
                <a:latin typeface="+mn-lt"/>
                <a:ea typeface="黑体" pitchFamily="2" charset="-122"/>
              </a:rPr>
              <a:t>，</a:t>
            </a:r>
            <a:r>
              <a:rPr lang="zh-CN" altLang="en-US" sz="2400" b="1" dirty="0" smtClean="0">
                <a:latin typeface="+mn-lt"/>
                <a:ea typeface="黑体" pitchFamily="2" charset="-122"/>
              </a:rPr>
              <a:t>降低成本，提高利用率。</a:t>
            </a:r>
            <a:endParaRPr lang="zh-CN" altLang="en-US" sz="2400" b="1" dirty="0">
              <a:latin typeface="+mn-lt"/>
              <a:ea typeface="黑体"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itchFamily="2" charset="-122"/>
              </a:rPr>
              <a:t>复用</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21563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itchFamily="2" charset="-122"/>
              </a:rPr>
              <a:t>频分复用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3558633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Tree>
    <p:extLst>
      <p:ext uri="{BB962C8B-B14F-4D97-AF65-F5344CB8AC3E}">
        <p14:creationId xmlns:p14="http://schemas.microsoft.com/office/powerpoint/2010/main" val="40298484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itchFamily="2" charset="-122"/>
              </a:rPr>
              <a:t>时分复用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itchFamily="2" charset="-122"/>
              </a:rPr>
              <a:t>使用时分复用系统传送计算机数据时</a:t>
            </a:r>
            <a:r>
              <a:rPr lang="zh-CN" altLang="en-US" sz="2400" b="1" dirty="0" smtClean="0">
                <a:solidFill>
                  <a:srgbClr val="000099"/>
                </a:solidFill>
                <a:latin typeface="+mn-lt"/>
                <a:ea typeface="黑体" pitchFamily="2" charset="-122"/>
              </a:rPr>
              <a:t>，由于</a:t>
            </a:r>
            <a:r>
              <a:rPr lang="zh-CN" altLang="en-US" sz="2400" b="1" dirty="0">
                <a:solidFill>
                  <a:srgbClr val="000099"/>
                </a:solidFill>
                <a:latin typeface="+mn-lt"/>
                <a:ea typeface="黑体" pitchFamily="2" charset="-122"/>
              </a:rPr>
              <a:t>计算机数据的突发性质，用户</a:t>
            </a:r>
            <a:r>
              <a:rPr lang="zh-CN" altLang="en-US" sz="2400" b="1" dirty="0" smtClean="0">
                <a:solidFill>
                  <a:srgbClr val="000099"/>
                </a:solidFill>
                <a:latin typeface="+mn-lt"/>
                <a:ea typeface="黑体" pitchFamily="2" charset="-122"/>
              </a:rPr>
              <a:t>对分配</a:t>
            </a:r>
            <a:r>
              <a:rPr lang="zh-CN" altLang="en-US" sz="2400" b="1" dirty="0">
                <a:solidFill>
                  <a:srgbClr val="000099"/>
                </a:solidFill>
                <a:latin typeface="+mn-lt"/>
                <a:ea typeface="黑体" pitchFamily="2" charset="-122"/>
              </a:rPr>
              <a:t>到的子信道的利用率一般是不高的</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itchFamily="2" charset="-122"/>
                </a:rPr>
                <a:t>时分复用</a:t>
              </a:r>
              <a:r>
                <a:rPr lang="zh-CN" altLang="zh-CN" sz="2400" b="1" dirty="0">
                  <a:latin typeface="+mn-lt"/>
                  <a:ea typeface="黑体" pitchFamily="2" charset="-122"/>
                </a:rPr>
                <a:t>可能会造成线路资源的浪费</a:t>
              </a:r>
              <a:endParaRPr lang="zh-CN" altLang="en-US" sz="2400" b="1" dirty="0">
                <a:latin typeface="+mn-lt"/>
                <a:ea typeface="黑体"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itchFamily="2" charset="-122"/>
              </a:rPr>
              <a:t>当某用户暂时无数据发送时，在时分复用帧中分配给该用户的时隙只能处于</a:t>
            </a:r>
            <a:r>
              <a:rPr lang="zh-CN" altLang="zh-CN" sz="2200" b="1" dirty="0" smtClean="0">
                <a:ea typeface="黑体" pitchFamily="2" charset="-122"/>
              </a:rPr>
              <a:t>空闲状态</a:t>
            </a:r>
            <a:r>
              <a:rPr lang="zh-CN" altLang="en-US" sz="2200" b="1" dirty="0" smtClean="0">
                <a:ea typeface="黑体" pitchFamily="2" charset="-122"/>
              </a:rPr>
              <a:t>。</a:t>
            </a:r>
            <a:endParaRPr lang="zh-CN" altLang="en-US" sz="2200" b="1" dirty="0">
              <a:ea typeface="黑体" pitchFamily="2" charset="-122"/>
            </a:endParaRPr>
          </a:p>
        </p:txBody>
      </p:sp>
    </p:spTree>
    <p:extLst>
      <p:ext uri="{BB962C8B-B14F-4D97-AF65-F5344CB8AC3E}">
        <p14:creationId xmlns:p14="http://schemas.microsoft.com/office/powerpoint/2010/main" val="692360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itchFamily="2" charset="-122"/>
              </a:rPr>
              <a:t>STDM </a:t>
            </a:r>
            <a:r>
              <a:rPr lang="zh-CN" altLang="zh-CN" sz="2200" b="1" dirty="0" smtClean="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a:t>
            </a:r>
            <a:r>
              <a:rPr lang="zh-CN" altLang="zh-CN" sz="2200" b="1" dirty="0" smtClean="0">
                <a:ea typeface="黑体" pitchFamily="2" charset="-122"/>
              </a:rPr>
              <a:t>利用率</a:t>
            </a:r>
            <a:r>
              <a:rPr lang="zh-CN" altLang="en-US" sz="2200" b="1" dirty="0" smtClean="0">
                <a:ea typeface="黑体" pitchFamily="2" charset="-122"/>
              </a:rPr>
              <a:t>。</a:t>
            </a:r>
            <a:endParaRPr lang="zh-CN" altLang="en-US" sz="2200" b="1" dirty="0">
              <a:ea typeface="黑体"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itchFamily="2" charset="-122"/>
                </a:rPr>
                <a:t>统计</a:t>
              </a:r>
              <a:endParaRPr kumimoji="1" lang="en-US" altLang="zh-CN" sz="2800" b="1" dirty="0" smtClean="0">
                <a:solidFill>
                  <a:srgbClr val="C00000"/>
                </a:solidFill>
                <a:latin typeface="+mn-lt"/>
                <a:ea typeface="黑体" pitchFamily="2" charset="-122"/>
              </a:endParaRPr>
            </a:p>
            <a:p>
              <a:pPr algn="l"/>
              <a:r>
                <a:rPr kumimoji="1" lang="zh-CN" altLang="en-US" sz="2800" b="1" dirty="0" smtClean="0">
                  <a:solidFill>
                    <a:srgbClr val="C00000"/>
                  </a:solidFill>
                  <a:latin typeface="+mn-lt"/>
                  <a:ea typeface="黑体" pitchFamily="2" charset="-122"/>
                </a:rPr>
                <a:t>时分复用</a:t>
              </a:r>
              <a:endParaRPr kumimoji="1" lang="zh-CN" altLang="en-US" sz="2800" b="1" dirty="0">
                <a:solidFill>
                  <a:srgbClr val="C00000"/>
                </a:solidFill>
                <a:latin typeface="+mn-lt"/>
                <a:ea typeface="黑体"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itchFamily="2" charset="-122"/>
                </a:rPr>
                <a:t>统计</a:t>
              </a:r>
              <a:r>
                <a:rPr lang="zh-CN" altLang="zh-CN" sz="2400" b="1" dirty="0">
                  <a:latin typeface="+mn-lt"/>
                  <a:ea typeface="黑体" pitchFamily="2" charset="-122"/>
                </a:rPr>
                <a:t>时分复用的工作原理</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235022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extLst>
      <p:ext uri="{BB962C8B-B14F-4D97-AF65-F5344CB8AC3E}">
        <p14:creationId xmlns:p14="http://schemas.microsoft.com/office/powerpoint/2010/main" val="2954693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r>
              <a:rPr lang="en-US" altLang="zh-CN" sz="4000" dirty="0"/>
              <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itchFamily="2" charset="-122"/>
              </a:rPr>
              <a:t>波分复用就是光的频分复用</a:t>
            </a:r>
            <a:r>
              <a:rPr lang="zh-CN" altLang="en-US" sz="2800" b="1" dirty="0" smtClean="0">
                <a:latin typeface="+mn-lt"/>
                <a:ea typeface="黑体" pitchFamily="2" charset="-122"/>
              </a:rPr>
              <a:t>。</a:t>
            </a:r>
            <a:r>
              <a:rPr lang="zh-CN" altLang="zh-CN" sz="2800" b="1" dirty="0">
                <a:latin typeface="+mn-lt"/>
                <a:ea typeface="黑体" pitchFamily="2" charset="-122"/>
              </a:rPr>
              <a:t>使用一根光纤来同时传输多</a:t>
            </a:r>
            <a:r>
              <a:rPr lang="zh-CN" altLang="zh-CN" sz="2800" b="1" dirty="0" smtClean="0">
                <a:latin typeface="+mn-lt"/>
                <a:ea typeface="黑体" pitchFamily="2" charset="-122"/>
              </a:rPr>
              <a:t>个光</a:t>
            </a:r>
            <a:r>
              <a:rPr lang="zh-CN" altLang="zh-CN" sz="2800" b="1" dirty="0">
                <a:latin typeface="+mn-lt"/>
                <a:ea typeface="黑体" pitchFamily="2" charset="-122"/>
              </a:rPr>
              <a:t>载波</a:t>
            </a:r>
            <a:r>
              <a:rPr lang="zh-CN" altLang="zh-CN" sz="2800" b="1" dirty="0" smtClean="0">
                <a:latin typeface="+mn-lt"/>
                <a:ea typeface="黑体" pitchFamily="2" charset="-122"/>
              </a:rPr>
              <a:t>信号</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1550 nm    </a:t>
              </a:r>
            </a:p>
            <a:p>
              <a:pPr algn="l">
                <a:lnSpc>
                  <a:spcPct val="115000"/>
                </a:lnSpc>
              </a:pPr>
              <a:r>
                <a:rPr kumimoji="1" lang="en-US" altLang="zh-CN" sz="2000" b="1" dirty="0">
                  <a:solidFill>
                    <a:srgbClr val="000099"/>
                  </a:solidFill>
                  <a:latin typeface="+mn-lt"/>
                  <a:ea typeface="黑体" pitchFamily="2" charset="-122"/>
                </a:rPr>
                <a:t>1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1551 nm  </a:t>
              </a:r>
            </a:p>
            <a:p>
              <a:pPr algn="l">
                <a:lnSpc>
                  <a:spcPct val="115000"/>
                </a:lnSpc>
              </a:pPr>
              <a:r>
                <a:rPr kumimoji="1" lang="en-US" altLang="zh-CN" sz="2000" b="1" dirty="0">
                  <a:solidFill>
                    <a:srgbClr val="000099"/>
                  </a:solidFill>
                  <a:latin typeface="+mn-lt"/>
                  <a:ea typeface="黑体" pitchFamily="2" charset="-122"/>
                </a:rPr>
                <a:t>2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1552 nm  </a:t>
              </a:r>
            </a:p>
            <a:p>
              <a:pPr algn="l">
                <a:lnSpc>
                  <a:spcPct val="115000"/>
                </a:lnSpc>
              </a:pPr>
              <a:r>
                <a:rPr kumimoji="1" lang="en-US" altLang="zh-CN" sz="2000" b="1" dirty="0">
                  <a:solidFill>
                    <a:srgbClr val="000099"/>
                  </a:solidFill>
                  <a:latin typeface="+mn-lt"/>
                  <a:ea typeface="黑体" pitchFamily="2" charset="-122"/>
                </a:rPr>
                <a:t>3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1553 nm  </a:t>
              </a:r>
            </a:p>
            <a:p>
              <a:pPr algn="l">
                <a:lnSpc>
                  <a:spcPct val="115000"/>
                </a:lnSpc>
              </a:pPr>
              <a:r>
                <a:rPr kumimoji="1" lang="en-US" altLang="zh-CN" sz="2000" b="1" dirty="0">
                  <a:solidFill>
                    <a:srgbClr val="000099"/>
                  </a:solidFill>
                  <a:latin typeface="+mn-lt"/>
                  <a:ea typeface="黑体" pitchFamily="2" charset="-122"/>
                </a:rPr>
                <a:t>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1554 nm  </a:t>
              </a:r>
            </a:p>
            <a:p>
              <a:pPr algn="l">
                <a:lnSpc>
                  <a:spcPct val="115000"/>
                </a:lnSpc>
              </a:pPr>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1555 nm  </a:t>
              </a:r>
            </a:p>
            <a:p>
              <a:pPr algn="l">
                <a:lnSpc>
                  <a:spcPct val="115000"/>
                </a:lnSpc>
              </a:pPr>
              <a:r>
                <a:rPr kumimoji="1" lang="en-US" altLang="zh-CN" sz="2000" b="1" dirty="0">
                  <a:solidFill>
                    <a:srgbClr val="000099"/>
                  </a:solidFill>
                  <a:latin typeface="+mn-lt"/>
                  <a:ea typeface="黑体" pitchFamily="2" charset="-122"/>
                </a:rPr>
                <a:t>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1556 nm  </a:t>
              </a:r>
            </a:p>
            <a:p>
              <a:pPr algn="l">
                <a:lnSpc>
                  <a:spcPct val="115000"/>
                </a:lnSpc>
              </a:pPr>
              <a:r>
                <a:rPr kumimoji="1" lang="en-US" altLang="zh-CN" sz="2000" b="1" dirty="0">
                  <a:solidFill>
                    <a:srgbClr val="000099"/>
                  </a:solidFill>
                  <a:latin typeface="+mn-lt"/>
                  <a:ea typeface="黑体" pitchFamily="2" charset="-122"/>
                </a:rPr>
                <a:t>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itchFamily="2" charset="-122"/>
                </a:rPr>
                <a:t>波分复用</a:t>
              </a:r>
              <a:r>
                <a:rPr lang="zh-CN" altLang="zh-CN" sz="2400" b="1" dirty="0">
                  <a:latin typeface="+mn-lt"/>
                  <a:ea typeface="黑体" pitchFamily="2" charset="-122"/>
                </a:rPr>
                <a:t>的概念</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25911207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extLst>
      <p:ext uri="{BB962C8B-B14F-4D97-AF65-F5344CB8AC3E}">
        <p14:creationId xmlns:p14="http://schemas.microsoft.com/office/powerpoint/2010/main" val="3913790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p14="http://schemas.microsoft.com/office/powerpoint/2010/main" val="535210302"/>
              </p:ext>
            </p:extLst>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22" name="公式" r:id="rId4" imgW="1282700" imgH="431800" progId="Equation.3">
                  <p:embed/>
                </p:oleObj>
              </mc:Choice>
              <mc:Fallback>
                <p:oleObj name="公式" r:id="rId4" imgW="1282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extLst>
      <p:ext uri="{BB962C8B-B14F-4D97-AF65-F5344CB8AC3E}">
        <p14:creationId xmlns:p14="http://schemas.microsoft.com/office/powerpoint/2010/main" val="8746272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p14="http://schemas.microsoft.com/office/powerpoint/2010/main" val="1347464986"/>
              </p:ext>
            </p:extLst>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46" name="公式" r:id="rId4" imgW="2781300" imgH="431800" progId="Equation.3">
                  <p:embed/>
                </p:oleObj>
              </mc:Choice>
              <mc:Fallback>
                <p:oleObj name="公式" r:id="rId4" imgW="27813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站的码片序列 </a:t>
            </a:r>
            <a:r>
              <a:rPr kumimoji="1" lang="en-US" altLang="zh-CN" sz="2000" b="1">
                <a:solidFill>
                  <a:srgbClr val="000099"/>
                </a:solidFill>
                <a:latin typeface="+mn-lt"/>
                <a:ea typeface="黑体"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6" name="Freeform 16"/>
          <p:cNvSpPr>
            <a:spLocks/>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7" name="Freeform 17"/>
          <p:cNvSpPr>
            <a:spLocks/>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8" name="Freeform 18"/>
          <p:cNvSpPr>
            <a:spLocks/>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9" name="Freeform 19"/>
          <p:cNvSpPr>
            <a:spLocks/>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0" name="Freeform 20"/>
          <p:cNvSpPr>
            <a:spLocks/>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1" name="Freeform 21"/>
          <p:cNvSpPr>
            <a:spLocks/>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2" name="Freeform 22"/>
          <p:cNvSpPr>
            <a:spLocks/>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3" name="Freeform 23"/>
          <p:cNvSpPr>
            <a:spLocks/>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4" name="Freeform 24"/>
          <p:cNvSpPr>
            <a:spLocks/>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5" name="Freeform 25"/>
          <p:cNvSpPr>
            <a:spLocks/>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1" name="Freeform 31"/>
          <p:cNvSpPr>
            <a:spLocks/>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2" name="Freeform 32"/>
          <p:cNvSpPr>
            <a:spLocks/>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3" name="Freeform 33"/>
          <p:cNvSpPr>
            <a:spLocks/>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itchFamily="2" charset="-122"/>
              </a:rPr>
              <a:t>m</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个码片</a:t>
            </a:r>
          </a:p>
        </p:txBody>
      </p:sp>
      <p:sp>
        <p:nvSpPr>
          <p:cNvPr id="158766" name="Freeform 46"/>
          <p:cNvSpPr>
            <a:spLocks/>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7" name="Freeform 47"/>
          <p:cNvSpPr>
            <a:spLocks/>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8" name="Freeform 48"/>
          <p:cNvSpPr>
            <a:spLocks/>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71" name="Freeform 51"/>
          <p:cNvSpPr>
            <a:spLocks/>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总的发送信号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r>
              <a:rPr kumimoji="1" lang="en-US" altLang="zh-CN" sz="2000" b="1">
                <a:solidFill>
                  <a:srgbClr val="000099"/>
                </a:solidFill>
                <a:latin typeface="+mn-lt"/>
                <a:ea typeface="黑体" pitchFamily="2" charset="-122"/>
              </a:rPr>
              <a:t> + T</a:t>
            </a:r>
            <a:r>
              <a:rPr kumimoji="1" lang="en-US" altLang="zh-CN" sz="2000" b="1" baseline="-25000">
                <a:solidFill>
                  <a:srgbClr val="000099"/>
                </a:solidFill>
                <a:latin typeface="+mn-lt"/>
                <a:ea typeface="黑体"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发</a:t>
            </a:r>
          </a:p>
          <a:p>
            <a:pPr algn="l"/>
            <a:r>
              <a:rPr kumimoji="1" lang="zh-CN" altLang="en-US" sz="2000" b="1">
                <a:solidFill>
                  <a:srgbClr val="000099"/>
                </a:solidFill>
                <a:latin typeface="+mn-lt"/>
                <a:ea typeface="黑体" pitchFamily="2" charset="-122"/>
              </a:rPr>
              <a:t>送</a:t>
            </a:r>
          </a:p>
          <a:p>
            <a:pPr algn="l"/>
            <a:r>
              <a:rPr kumimoji="1" lang="zh-CN" altLang="en-US" sz="2000" b="1">
                <a:solidFill>
                  <a:srgbClr val="000099"/>
                </a:solidFill>
                <a:latin typeface="+mn-lt"/>
                <a:ea typeface="黑体"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itchFamily="2" charset="-122"/>
              </a:rPr>
              <a:t>接</a:t>
            </a:r>
          </a:p>
          <a:p>
            <a:pPr algn="l" eaLnBrk="0" hangingPunct="0"/>
            <a:r>
              <a:rPr kumimoji="1" lang="zh-CN" altLang="en-US" sz="2000" b="1">
                <a:solidFill>
                  <a:srgbClr val="000099"/>
                </a:solidFill>
                <a:latin typeface="+mn-lt"/>
                <a:ea typeface="黑体" pitchFamily="2" charset="-122"/>
              </a:rPr>
              <a:t>收</a:t>
            </a:r>
          </a:p>
          <a:p>
            <a:pPr algn="l" eaLnBrk="0" hangingPunct="0"/>
            <a:r>
              <a:rPr kumimoji="1" lang="zh-CN" altLang="en-US" sz="2000" b="1">
                <a:solidFill>
                  <a:srgbClr val="000099"/>
                </a:solidFill>
                <a:latin typeface="+mn-lt"/>
                <a:ea typeface="黑体" pitchFamily="2" charset="-122"/>
              </a:rPr>
              <a:t>端</a:t>
            </a:r>
          </a:p>
        </p:txBody>
      </p:sp>
      <p:sp>
        <p:nvSpPr>
          <p:cNvPr id="158782" name="AutoShape 62"/>
          <p:cNvSpPr>
            <a:spLocks/>
          </p:cNvSpPr>
          <p:nvPr/>
        </p:nvSpPr>
        <p:spPr bwMode="auto">
          <a:xfrm>
            <a:off x="871074"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1104966" y="4684714"/>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9555722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extLst>
      <p:ext uri="{BB962C8B-B14F-4D97-AF65-F5344CB8AC3E}">
        <p14:creationId xmlns:p14="http://schemas.microsoft.com/office/powerpoint/2010/main" val="19584645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smtClean="0"/>
              <a:t>）</a:t>
            </a:r>
            <a:endParaRPr lang="en-US" altLang="zh-CN" dirty="0" smtClean="0"/>
          </a:p>
          <a:p>
            <a:pPr lvl="1"/>
            <a:r>
              <a:rPr lang="zh-CN" altLang="en-US" dirty="0" smtClean="0"/>
              <a:t>欧洲</a:t>
            </a:r>
            <a:r>
              <a:rPr lang="zh-CN" altLang="en-US" dirty="0"/>
              <a:t>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smtClean="0"/>
              <a:t>）</a:t>
            </a:r>
            <a:endParaRPr lang="en-US" altLang="zh-CN" dirty="0" smtClean="0"/>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en-US" altLang="zh-CN" dirty="0"/>
              <a:t>E1 </a:t>
            </a:r>
            <a:r>
              <a:rPr lang="zh-CN" altLang="en-US" dirty="0"/>
              <a:t>的速率是 </a:t>
            </a:r>
            <a:r>
              <a:rPr lang="en-US" altLang="zh-CN" dirty="0"/>
              <a:t>2.048 </a:t>
            </a:r>
            <a:r>
              <a:rPr lang="en-US" altLang="zh-CN" dirty="0" smtClean="0"/>
              <a:t>Mbit/s</a:t>
            </a:r>
            <a:r>
              <a:rPr lang="zh-CN" altLang="en-US" dirty="0"/>
              <a:t>，而 </a:t>
            </a:r>
            <a:r>
              <a:rPr lang="en-US" altLang="zh-CN" dirty="0"/>
              <a:t>T1 </a:t>
            </a:r>
            <a:r>
              <a:rPr lang="zh-CN" altLang="en-US" dirty="0"/>
              <a:t>的速率是 </a:t>
            </a:r>
            <a:r>
              <a:rPr lang="en-US" altLang="zh-CN" dirty="0"/>
              <a:t>1.544 </a:t>
            </a:r>
            <a:r>
              <a:rPr lang="en-US" altLang="zh-CN" dirty="0" smtClean="0"/>
              <a:t>Mbit/s</a:t>
            </a:r>
            <a:r>
              <a:rPr lang="zh-CN" altLang="en-US" dirty="0"/>
              <a:t>。</a:t>
            </a:r>
          </a:p>
          <a:p>
            <a:r>
              <a:rPr lang="zh-CN" altLang="en-US" dirty="0"/>
              <a:t>当需要有更高的数据率时，可采用复用的方法。   </a:t>
            </a:r>
          </a:p>
        </p:txBody>
      </p:sp>
    </p:spTree>
    <p:extLst>
      <p:ext uri="{BB962C8B-B14F-4D97-AF65-F5344CB8AC3E}">
        <p14:creationId xmlns:p14="http://schemas.microsoft.com/office/powerpoint/2010/main" val="2162148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a:t>
            </a:r>
            <a:r>
              <a:rPr lang="zh-CN" altLang="zh-CN" sz="2400" b="1" dirty="0" smtClean="0">
                <a:latin typeface="+mn-lt"/>
                <a:ea typeface="黑体" pitchFamily="2" charset="-122"/>
              </a:rPr>
              <a:t>系统</a:t>
            </a:r>
            <a:r>
              <a:rPr lang="zh-CN" altLang="en-US" sz="2400" b="1" dirty="0" smtClean="0">
                <a:latin typeface="+mn-lt"/>
                <a:ea typeface="黑体" pitchFamily="2" charset="-122"/>
              </a:rPr>
              <a:t>包括</a:t>
            </a:r>
            <a:r>
              <a:rPr lang="zh-CN" altLang="zh-CN" sz="2400" b="1" dirty="0" smtClean="0">
                <a:solidFill>
                  <a:srgbClr val="FF0000"/>
                </a:solidFill>
                <a:latin typeface="+mn-lt"/>
                <a:ea typeface="黑体" pitchFamily="2" charset="-122"/>
              </a:rPr>
              <a:t>三大部分</a:t>
            </a:r>
            <a:r>
              <a:rPr lang="zh-CN" altLang="en-US" sz="2400" b="1" dirty="0" smtClean="0">
                <a:solidFill>
                  <a:srgbClr val="FF0000"/>
                </a:solidFill>
                <a:latin typeface="+mn-lt"/>
                <a:ea typeface="黑体" pitchFamily="2" charset="-122"/>
              </a:rPr>
              <a:t>：</a:t>
            </a:r>
            <a:r>
              <a:rPr lang="zh-CN" altLang="zh-CN" sz="2400" b="1" dirty="0" smtClean="0">
                <a:latin typeface="+mn-lt"/>
                <a:ea typeface="黑体" pitchFamily="2" charset="-122"/>
              </a:rPr>
              <a:t>源系统（或发送端、发送方）、传输系统（或传输网络）和</a:t>
            </a:r>
            <a:r>
              <a:rPr lang="zh-CN" altLang="zh-CN" sz="2400" b="1" dirty="0">
                <a:latin typeface="+mn-lt"/>
                <a:ea typeface="黑体" pitchFamily="2" charset="-122"/>
              </a:rPr>
              <a:t>目的系统（或接收端、接收方</a:t>
            </a:r>
            <a:r>
              <a:rPr lang="zh-CN" altLang="zh-CN" sz="2400" b="1" dirty="0" smtClean="0">
                <a:latin typeface="+mn-lt"/>
                <a:ea typeface="黑体" pitchFamily="2" charset="-122"/>
              </a:rPr>
              <a:t>）</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itchFamily="2" charset="-122"/>
                </a:rPr>
                <a:t>发送</a:t>
              </a:r>
              <a:endParaRPr kumimoji="1" lang="en-US" altLang="zh-CN" sz="1800" b="1" dirty="0" smtClean="0">
                <a:solidFill>
                  <a:srgbClr val="0000CC"/>
                </a:solidFill>
                <a:latin typeface="+mn-lt"/>
                <a:ea typeface="黑体" pitchFamily="2" charset="-122"/>
              </a:endParaRPr>
            </a:p>
            <a:p>
              <a:pPr defTabSz="762000" eaLnBrk="0" hangingPunct="0"/>
              <a:r>
                <a:rPr kumimoji="1" lang="zh-CN" altLang="en-US" sz="1800" b="1" dirty="0" smtClean="0">
                  <a:solidFill>
                    <a:srgbClr val="0000CC"/>
                  </a:solidFill>
                  <a:latin typeface="+mn-lt"/>
                  <a:ea typeface="黑体" pitchFamily="2" charset="-122"/>
                </a:rPr>
                <a:t>的信号</a:t>
              </a:r>
              <a:endParaRPr kumimoji="1" lang="en-US" altLang="zh-CN" sz="1800" b="1" dirty="0" smtClean="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smtClean="0">
                  <a:solidFill>
                    <a:srgbClr val="0000CC"/>
                  </a:solidFill>
                  <a:latin typeface="+mn-lt"/>
                  <a:ea typeface="黑体" pitchFamily="2" charset="-122"/>
                </a:rPr>
                <a:t>数字的或模拟的</a:t>
              </a:r>
              <a:r>
                <a:rPr kumimoji="1" lang="en-US" altLang="zh-CN" b="1" dirty="0" smtClean="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a:t>
              </a:r>
              <a:r>
                <a:rPr kumimoji="1" lang="zh-CN" altLang="en-US" sz="1800" b="1" dirty="0" smtClean="0">
                  <a:solidFill>
                    <a:srgbClr val="0000CC"/>
                  </a:solidFill>
                  <a:latin typeface="+mn-lt"/>
                  <a:ea typeface="黑体" pitchFamily="2" charset="-122"/>
                </a:rPr>
                <a:t>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smtClean="0">
                  <a:solidFill>
                    <a:srgbClr val="0000CC"/>
                  </a:solidFill>
                  <a:ea typeface="黑体" pitchFamily="2" charset="-122"/>
                </a:rPr>
                <a:t>数字的或模拟的</a:t>
              </a:r>
              <a:r>
                <a:rPr kumimoji="1" lang="en-US" altLang="zh-CN" b="1" dirty="0" smtClean="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itchFamily="2" charset="-122"/>
              </a:rPr>
              <a:t>数据通信</a:t>
            </a:r>
            <a:r>
              <a:rPr lang="zh-CN" altLang="zh-CN" sz="2400" b="1" dirty="0">
                <a:latin typeface="+mn-lt"/>
                <a:ea typeface="黑体" pitchFamily="2" charset="-122"/>
              </a:rPr>
              <a:t>系统的模型</a:t>
            </a:r>
            <a:endParaRPr lang="zh-CN" altLang="en-US" sz="2400" b="1" dirty="0">
              <a:latin typeface="+mn-lt"/>
              <a:ea typeface="黑体" pitchFamily="2" charset="-122"/>
            </a:endParaRP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p>
        </p:txBody>
      </p:sp>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a:ea typeface="黑体" pitchFamily="2" charset="-122"/>
              </a:rPr>
              <a:t>如果不对高次群的数字传输速率进行标准化，国际范围</a:t>
            </a:r>
            <a:r>
              <a:rPr lang="zh-CN" altLang="en-US" dirty="0" smtClean="0">
                <a:ea typeface="黑体" pitchFamily="2" charset="-122"/>
              </a:rPr>
              <a:t>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itchFamily="2" charset="-122"/>
              </a:rPr>
              <a:t>数据传输就很难实现。</a:t>
            </a:r>
            <a:r>
              <a:rPr lang="zh-CN" altLang="en-US" dirty="0">
                <a:solidFill>
                  <a:srgbClr val="0000FF"/>
                </a:solidFill>
              </a:rPr>
              <a:t> </a:t>
            </a:r>
            <a:endParaRPr lang="en-US" altLang="zh-CN" dirty="0" smtClean="0">
              <a:solidFill>
                <a:srgbClr val="0000FF"/>
              </a:solidFill>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ea typeface="黑体" pitchFamily="2" charset="-122"/>
              </a:rPr>
              <a:t>在过去相当长的时间，为了节约经费，各国的数字网主要是采用准同步方式。</a:t>
            </a:r>
            <a:r>
              <a:rPr lang="zh-CN" altLang="en-US" dirty="0"/>
              <a:t>  </a:t>
            </a:r>
            <a:endParaRPr lang="en-US" altLang="zh-CN" dirty="0" smtClean="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656400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SONET </a:t>
            </a:r>
            <a:r>
              <a:rPr lang="zh-CN" altLang="zh-CN" sz="2800" dirty="0" smtClean="0"/>
              <a:t>为</a:t>
            </a:r>
            <a:r>
              <a:rPr lang="zh-CN" altLang="zh-CN" sz="2800" dirty="0"/>
              <a:t>光纤传输系统定义了同步传输的线路速率</a:t>
            </a:r>
            <a:r>
              <a:rPr lang="zh-CN" altLang="zh-CN" sz="2800" dirty="0" smtClean="0"/>
              <a:t>等级结构</a:t>
            </a:r>
            <a:endParaRPr lang="en-US" altLang="zh-CN" sz="2800" dirty="0" smtClean="0"/>
          </a:p>
          <a:p>
            <a:pPr lvl="1"/>
            <a:r>
              <a:rPr lang="zh-CN" altLang="en-US" sz="2400" dirty="0" smtClean="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en-US" altLang="zh-CN" sz="2400" dirty="0" smtClean="0"/>
              <a:t>)</a:t>
            </a:r>
            <a:r>
              <a:rPr lang="zh-CN" altLang="en-US" sz="2400" dirty="0" smtClean="0"/>
              <a:t>，其传输速率</a:t>
            </a:r>
            <a:r>
              <a:rPr lang="zh-CN" altLang="en-US" sz="2400" dirty="0"/>
              <a:t>是 </a:t>
            </a:r>
            <a:r>
              <a:rPr lang="en-US" altLang="zh-CN" sz="2400" dirty="0"/>
              <a:t>51.84 </a:t>
            </a:r>
            <a:r>
              <a:rPr lang="en-US" altLang="zh-CN" sz="2400" dirty="0" smtClean="0"/>
              <a:t>Mbit/s</a:t>
            </a:r>
            <a:r>
              <a:rPr lang="zh-CN" altLang="en-US" sz="2400" dirty="0"/>
              <a:t>。</a:t>
            </a:r>
          </a:p>
          <a:p>
            <a:pPr lvl="1"/>
            <a:r>
              <a:rPr lang="zh-CN" altLang="en-US" sz="2400" dirty="0" smtClean="0"/>
              <a:t>对光信号</a:t>
            </a:r>
            <a:r>
              <a:rPr lang="zh-CN" altLang="en-US" sz="2400" dirty="0"/>
              <a:t>则称为第 </a:t>
            </a:r>
            <a:r>
              <a:rPr lang="en-US" altLang="zh-CN" sz="2400" dirty="0"/>
              <a:t>1 </a:t>
            </a:r>
            <a:r>
              <a:rPr lang="zh-CN" altLang="en-US" sz="2400" dirty="0"/>
              <a:t>级</a:t>
            </a:r>
            <a:r>
              <a:rPr lang="zh-CN" altLang="en-US" sz="2400" dirty="0">
                <a:solidFill>
                  <a:srgbClr val="FF0000"/>
                </a:solidFill>
              </a:rPr>
              <a:t>光载波 </a:t>
            </a:r>
            <a:r>
              <a:rPr lang="en-US" altLang="zh-CN" sz="2400" dirty="0" smtClean="0"/>
              <a:t>OC-1 (OC </a:t>
            </a:r>
            <a:r>
              <a:rPr lang="zh-CN" altLang="en-US" sz="2400" dirty="0"/>
              <a:t>表示</a:t>
            </a:r>
            <a:r>
              <a:rPr lang="en-US" altLang="zh-CN" sz="2400" dirty="0"/>
              <a:t>Optical </a:t>
            </a:r>
            <a:r>
              <a:rPr lang="en-US" altLang="zh-CN" sz="2400" dirty="0" smtClean="0"/>
              <a:t>Carrier)</a:t>
            </a:r>
            <a:r>
              <a:rPr lang="zh-CN" altLang="en-US" sz="2400" dirty="0" smtClean="0"/>
              <a:t>。</a:t>
            </a:r>
            <a:endParaRPr lang="en-US" altLang="zh-CN" sz="2400" dirty="0" smtClean="0"/>
          </a:p>
          <a:p>
            <a:r>
              <a:rPr lang="zh-CN" altLang="zh-CN" sz="2800" dirty="0"/>
              <a:t>现已定义了</a:t>
            </a:r>
            <a:r>
              <a:rPr lang="zh-CN" altLang="zh-CN" sz="2800" dirty="0" smtClean="0"/>
              <a:t>从</a:t>
            </a:r>
            <a:r>
              <a:rPr lang="en-US" altLang="zh-CN" sz="2800" dirty="0" smtClean="0"/>
              <a:t> 51.84 </a:t>
            </a:r>
            <a:r>
              <a:rPr lang="en-US" altLang="zh-CN" sz="2800" dirty="0"/>
              <a:t>Mbit/s (</a:t>
            </a:r>
            <a:r>
              <a:rPr lang="zh-CN" altLang="zh-CN" sz="2800" dirty="0"/>
              <a:t>即</a:t>
            </a:r>
            <a:r>
              <a:rPr lang="en-US" altLang="zh-CN" sz="2800" dirty="0"/>
              <a:t>OC-1) </a:t>
            </a:r>
            <a:r>
              <a:rPr lang="zh-CN" altLang="zh-CN" sz="2800" dirty="0" smtClean="0"/>
              <a:t>一直到</a:t>
            </a:r>
            <a:r>
              <a:rPr lang="en-US" altLang="zh-CN" sz="2800" dirty="0" smtClean="0"/>
              <a:t> 9953.280 Mbit/s (</a:t>
            </a:r>
            <a:r>
              <a:rPr lang="zh-CN" altLang="zh-CN" sz="2800" dirty="0" smtClean="0"/>
              <a:t>即</a:t>
            </a:r>
            <a:r>
              <a:rPr lang="en-US" altLang="zh-CN" sz="2800" dirty="0" smtClean="0"/>
              <a:t> OC-192/STS-192</a:t>
            </a:r>
            <a:r>
              <a:rPr lang="en-US" altLang="zh-CN" sz="2800" dirty="0" smtClean="0"/>
              <a:t>) </a:t>
            </a:r>
            <a:r>
              <a:rPr lang="zh-CN" altLang="zh-CN" sz="2800" dirty="0" smtClean="0"/>
              <a:t>的</a:t>
            </a:r>
            <a:r>
              <a:rPr lang="zh-CN" altLang="zh-CN" sz="2800" dirty="0"/>
              <a:t>标准。</a:t>
            </a:r>
            <a:r>
              <a:rPr lang="zh-CN" altLang="en-US" sz="2800" dirty="0" smtClean="0"/>
              <a:t>  </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782526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r>
              <a:rPr lang="en-US" altLang="zh-CN"/>
              <a:t/>
            </a:r>
            <a:br>
              <a:rPr lang="en-US" altLang="zh-CN"/>
            </a:br>
            <a:r>
              <a:rPr lang="zh-CN" altLang="en-US"/>
              <a:t>同步数字系列 </a:t>
            </a:r>
            <a:r>
              <a:rPr lang="en-US" altLang="zh-CN" b="1"/>
              <a:t>SDH</a:t>
            </a:r>
            <a:r>
              <a:rPr lang="en-US" altLang="zh-CN"/>
              <a:t> </a:t>
            </a:r>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smtClean="0">
                <a:solidFill>
                  <a:srgbClr val="FF0000"/>
                </a:solidFill>
              </a:rPr>
              <a:t>其</a:t>
            </a:r>
            <a:r>
              <a:rPr lang="zh-CN" altLang="zh-CN" dirty="0">
                <a:solidFill>
                  <a:srgbClr val="FF0000"/>
                </a:solidFill>
              </a:rPr>
              <a:t>主要不同点是</a:t>
            </a:r>
            <a:r>
              <a:rPr lang="zh-CN" altLang="zh-CN" dirty="0" smtClean="0">
                <a:solidFill>
                  <a:srgbClr val="FF0000"/>
                </a:solidFill>
              </a:rPr>
              <a:t>：</a:t>
            </a:r>
            <a:r>
              <a:rPr lang="en-US" altLang="zh-CN" dirty="0" smtClean="0"/>
              <a:t>SDH </a:t>
            </a:r>
            <a:r>
              <a:rPr lang="zh-CN" altLang="en-US" dirty="0"/>
              <a:t>的基本速率为 </a:t>
            </a:r>
            <a:r>
              <a:rPr lang="en-US" altLang="zh-CN" dirty="0"/>
              <a:t>155.52 </a:t>
            </a:r>
            <a:r>
              <a:rPr lang="en-US" altLang="zh-CN" dirty="0" smtClean="0"/>
              <a:t>Mbit/s</a:t>
            </a:r>
            <a:r>
              <a:rPr lang="zh-CN" altLang="en-US" dirty="0"/>
              <a:t>，称为第 </a:t>
            </a:r>
            <a:r>
              <a:rPr lang="en-US" altLang="zh-CN" b="1" dirty="0"/>
              <a:t>1 </a:t>
            </a:r>
            <a:r>
              <a:rPr lang="zh-CN" altLang="en-US" dirty="0"/>
              <a:t>级</a:t>
            </a:r>
            <a:r>
              <a:rPr lang="zh-CN" altLang="en-US" dirty="0">
                <a:solidFill>
                  <a:srgbClr val="0000FF"/>
                </a:solidFill>
              </a:rPr>
              <a:t>同步传递</a:t>
            </a:r>
            <a:r>
              <a:rPr lang="zh-CN" altLang="en-US" dirty="0" smtClean="0">
                <a:solidFill>
                  <a:srgbClr val="0000FF"/>
                </a:solidFill>
              </a:rPr>
              <a:t>模块 </a:t>
            </a:r>
            <a:r>
              <a:rPr lang="en-US" altLang="zh-CN" dirty="0" smtClean="0"/>
              <a:t>(</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14188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val="907028121"/>
              </p:ext>
            </p:extLst>
          </p:nvPr>
        </p:nvGraphicFramePr>
        <p:xfrm>
          <a:off x="416496" y="1060450"/>
          <a:ext cx="9295168" cy="5105318"/>
        </p:xfrm>
        <a:graphic>
          <a:graphicData uri="http://schemas.openxmlformats.org/drawingml/2006/table">
            <a:tbl>
              <a:tblPr/>
              <a:tblGrid>
                <a:gridCol w="1781741"/>
                <a:gridCol w="2770482"/>
                <a:gridCol w="1897178"/>
                <a:gridCol w="2845767"/>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rPr>
                        <a:t>40 </a:t>
                      </a:r>
                      <a:r>
                        <a:rPr kumimoji="0" lang="en-US" altLang="zh-CN" sz="2200" b="1" i="0" u="none" strike="noStrike" cap="none" normalizeH="0" baseline="0" dirty="0" err="1" smtClean="0">
                          <a:ln>
                            <a:noFill/>
                          </a:ln>
                          <a:solidFill>
                            <a:srgbClr val="000099"/>
                          </a:solidFill>
                          <a:effectLst/>
                          <a:latin typeface="+mn-lt"/>
                          <a:ea typeface="黑体" pitchFamily="2" charset="-122"/>
                        </a:rPr>
                        <a:t>Gbit</a:t>
                      </a:r>
                      <a:r>
                        <a:rPr kumimoji="0" lang="en-US" altLang="zh-CN" sz="2200" b="1" i="0" u="none" strike="noStrike" cap="none" normalizeH="0" baseline="0" dirty="0" smtClean="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itchFamily="2" charset="-122"/>
              </a:rPr>
              <a:t>SONET</a:t>
            </a:r>
            <a:r>
              <a:rPr lang="zh-CN" altLang="zh-CN" sz="2400" b="1" dirty="0" smtClean="0">
                <a:ea typeface="黑体" pitchFamily="2" charset="-122"/>
              </a:rPr>
              <a:t>的</a:t>
            </a:r>
            <a:r>
              <a:rPr lang="en-US" altLang="zh-CN" sz="2400" b="1" dirty="0" smtClean="0">
                <a:ea typeface="黑体" pitchFamily="2" charset="-122"/>
              </a:rPr>
              <a:t> OC</a:t>
            </a:r>
            <a:r>
              <a:rPr lang="zh-CN" altLang="zh-CN" sz="2400" b="1" dirty="0" smtClean="0">
                <a:ea typeface="黑体" pitchFamily="2" charset="-122"/>
              </a:rPr>
              <a:t>级</a:t>
            </a:r>
            <a:r>
              <a:rPr lang="en-US" altLang="zh-CN" sz="2400" b="1" dirty="0" smtClean="0">
                <a:ea typeface="黑体" pitchFamily="2" charset="-122"/>
              </a:rPr>
              <a:t> / STS</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与</a:t>
            </a:r>
            <a:r>
              <a:rPr lang="en-US" altLang="zh-CN" sz="2400" b="1" dirty="0">
                <a:ea typeface="黑体" pitchFamily="2" charset="-122"/>
              </a:rPr>
              <a:t>SDH</a:t>
            </a:r>
            <a:r>
              <a:rPr lang="zh-CN" altLang="zh-CN" sz="2400" b="1" dirty="0" smtClean="0">
                <a:ea typeface="黑体" pitchFamily="2" charset="-122"/>
              </a:rPr>
              <a:t>的</a:t>
            </a:r>
            <a:r>
              <a:rPr lang="en-US" altLang="zh-CN" sz="2400" b="1" dirty="0" smtClean="0">
                <a:ea typeface="黑体" pitchFamily="2" charset="-122"/>
              </a:rPr>
              <a:t> STM</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的</a:t>
            </a:r>
            <a:r>
              <a:rPr lang="zh-CN" altLang="zh-CN" sz="2400" b="1" dirty="0">
                <a:ea typeface="黑体" pitchFamily="2" charset="-122"/>
              </a:rPr>
              <a:t>对应关系</a:t>
            </a:r>
            <a:endParaRPr lang="zh-CN" altLang="en-US" sz="2400" b="1" dirty="0">
              <a:ea typeface="黑体" pitchFamily="2" charset="-122"/>
            </a:endParaRPr>
          </a:p>
        </p:txBody>
      </p:sp>
    </p:spTree>
    <p:extLst>
      <p:ext uri="{BB962C8B-B14F-4D97-AF65-F5344CB8AC3E}">
        <p14:creationId xmlns:p14="http://schemas.microsoft.com/office/powerpoint/2010/main" val="633063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Tree>
    <p:extLst>
      <p:ext uri="{BB962C8B-B14F-4D97-AF65-F5344CB8AC3E}">
        <p14:creationId xmlns:p14="http://schemas.microsoft.com/office/powerpoint/2010/main" val="416087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extLst>
      <p:ext uri="{BB962C8B-B14F-4D97-AF65-F5344CB8AC3E}">
        <p14:creationId xmlns:p14="http://schemas.microsoft.com/office/powerpoint/2010/main" val="16898348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val="12665309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extLst>
      <p:ext uri="{BB962C8B-B14F-4D97-AF65-F5344CB8AC3E}">
        <p14:creationId xmlns:p14="http://schemas.microsoft.com/office/powerpoint/2010/main" val="26858175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p>
        </p:txBody>
      </p:sp>
    </p:spTree>
    <p:extLst>
      <p:ext uri="{BB962C8B-B14F-4D97-AF65-F5344CB8AC3E}">
        <p14:creationId xmlns:p14="http://schemas.microsoft.com/office/powerpoint/2010/main" val="26111335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p>
        </p:txBody>
      </p:sp>
    </p:spTree>
    <p:extLst>
      <p:ext uri="{BB962C8B-B14F-4D97-AF65-F5344CB8AC3E}">
        <p14:creationId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Tree>
    <p:extLst>
      <p:ext uri="{BB962C8B-B14F-4D97-AF65-F5344CB8AC3E}">
        <p14:creationId xmlns:p14="http://schemas.microsoft.com/office/powerpoint/2010/main" val="10297677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Tree>
    <p:extLst>
      <p:ext uri="{BB962C8B-B14F-4D97-AF65-F5344CB8AC3E}">
        <p14:creationId xmlns:p14="http://schemas.microsoft.com/office/powerpoint/2010/main" val="106634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Tree>
    <p:extLst>
      <p:ext uri="{BB962C8B-B14F-4D97-AF65-F5344CB8AC3E}">
        <p14:creationId xmlns:p14="http://schemas.microsoft.com/office/powerpoint/2010/main" val="13546165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Tree>
    <p:extLst>
      <p:ext uri="{BB962C8B-B14F-4D97-AF65-F5344CB8AC3E}">
        <p14:creationId xmlns:p14="http://schemas.microsoft.com/office/powerpoint/2010/main" val="22313324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p>
        </p:txBody>
      </p:sp>
    </p:spTree>
    <p:extLst>
      <p:ext uri="{BB962C8B-B14F-4D97-AF65-F5344CB8AC3E}">
        <p14:creationId xmlns:p14="http://schemas.microsoft.com/office/powerpoint/2010/main" val="32269064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0" name="Freeform 4"/>
          <p:cNvSpPr>
            <a:spLocks/>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2" name="Freeform 6"/>
          <p:cNvSpPr>
            <a:spLocks/>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10"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19" name="Freeform 23"/>
          <p:cNvSpPr>
            <a:spLocks/>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20" name="Picture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电话</a:t>
            </a:r>
          </a:p>
          <a:p>
            <a:pPr algn="l">
              <a:lnSpc>
                <a:spcPct val="85000"/>
              </a:lnSpc>
            </a:pPr>
            <a:r>
              <a:rPr kumimoji="1" lang="zh-CN" altLang="en-US" sz="2000" b="1">
                <a:solidFill>
                  <a:srgbClr val="000099"/>
                </a:solidFill>
                <a:latin typeface="+mn-lt"/>
                <a:ea typeface="黑体"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 </a:t>
            </a:r>
            <a:r>
              <a:rPr kumimoji="1" lang="en-US" altLang="zh-CN" sz="2000" b="1">
                <a:solidFill>
                  <a:srgbClr val="000099"/>
                </a:solidFill>
                <a:latin typeface="+mn-lt"/>
                <a:ea typeface="黑体"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itchFamily="2" charset="-122"/>
              </a:rPr>
              <a:t>基于 </a:t>
            </a:r>
            <a:r>
              <a:rPr kumimoji="1" lang="en-US" altLang="zh-CN" sz="2400" b="1" dirty="0">
                <a:solidFill>
                  <a:srgbClr val="C00000"/>
                </a:solidFill>
                <a:latin typeface="+mn-lt"/>
                <a:ea typeface="黑体" pitchFamily="2" charset="-122"/>
              </a:rPr>
              <a:t>ADSL </a:t>
            </a:r>
            <a:r>
              <a:rPr kumimoji="1" lang="zh-CN" altLang="en-US" sz="2400" b="1" dirty="0">
                <a:solidFill>
                  <a:srgbClr val="C00000"/>
                </a:solidFill>
                <a:latin typeface="+mn-lt"/>
                <a:ea typeface="黑体"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至本地电话局</a:t>
            </a: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PS</a:t>
            </a:r>
          </a:p>
        </p:txBody>
      </p:sp>
      <p:sp>
        <p:nvSpPr>
          <p:cNvPr id="285736" name="Freeform 40"/>
          <p:cNvSpPr>
            <a:spLocks/>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7" name="Freeform 41"/>
          <p:cNvSpPr>
            <a:spLocks/>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itchFamily="2" charset="-122"/>
              </a:rPr>
              <a:t>DSLAM </a:t>
            </a:r>
            <a:r>
              <a:rPr lang="en-US" altLang="zh-CN" sz="2000" b="1" dirty="0">
                <a:solidFill>
                  <a:srgbClr val="000099"/>
                </a:solidFill>
                <a:ea typeface="黑体" pitchFamily="2" charset="-122"/>
              </a:rPr>
              <a:t>(DSL Access Multiplexer</a:t>
            </a:r>
            <a:r>
              <a:rPr lang="en-US" altLang="zh-CN" sz="2000" b="1" dirty="0" smtClean="0">
                <a:solidFill>
                  <a:srgbClr val="000099"/>
                </a:solidFill>
                <a:ea typeface="黑体" pitchFamily="2" charset="-122"/>
              </a:rPr>
              <a:t>) </a:t>
            </a:r>
            <a:r>
              <a:rPr lang="zh-CN" altLang="en-US" sz="2000" b="1" dirty="0" smtClean="0">
                <a:solidFill>
                  <a:srgbClr val="000099"/>
                </a:solidFill>
                <a:ea typeface="黑体" pitchFamily="2" charset="-122"/>
              </a:rPr>
              <a:t>：数字</a:t>
            </a:r>
            <a:r>
              <a:rPr lang="zh-CN" altLang="en-US" sz="2000" b="1" dirty="0">
                <a:solidFill>
                  <a:srgbClr val="000099"/>
                </a:solidFill>
                <a:ea typeface="黑体" pitchFamily="2" charset="-122"/>
              </a:rPr>
              <a:t>用户线接入复用器 </a:t>
            </a:r>
            <a:endParaRPr lang="en-US" altLang="zh-CN" sz="2000" b="1" dirty="0">
              <a:solidFill>
                <a:srgbClr val="000099"/>
              </a:solidFill>
              <a:ea typeface="黑体" pitchFamily="2" charset="-122"/>
            </a:endParaRPr>
          </a:p>
          <a:p>
            <a:r>
              <a:rPr lang="en-US" altLang="zh-CN" sz="2000" b="1" dirty="0" smtClean="0">
                <a:solidFill>
                  <a:srgbClr val="000099"/>
                </a:solidFill>
                <a:ea typeface="黑体" pitchFamily="2" charset="-122"/>
              </a:rPr>
              <a:t>ATU (Access </a:t>
            </a:r>
            <a:r>
              <a:rPr lang="en-US" altLang="zh-CN" sz="2000" b="1" dirty="0">
                <a:solidFill>
                  <a:srgbClr val="000099"/>
                </a:solidFill>
                <a:ea typeface="黑体" pitchFamily="2" charset="-122"/>
              </a:rPr>
              <a:t>Termination </a:t>
            </a:r>
            <a:r>
              <a:rPr lang="en-US" altLang="zh-CN" sz="2000" b="1" dirty="0" smtClean="0">
                <a:solidFill>
                  <a:srgbClr val="000099"/>
                </a:solidFill>
                <a:ea typeface="黑体" pitchFamily="2" charset="-122"/>
              </a:rPr>
              <a:t>Unit)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接入端接</a:t>
            </a:r>
            <a:r>
              <a:rPr lang="zh-CN" altLang="en-US" sz="2000" b="1" dirty="0" smtClean="0">
                <a:solidFill>
                  <a:srgbClr val="000099"/>
                </a:solidFill>
                <a:ea typeface="黑体" pitchFamily="2" charset="-122"/>
              </a:rPr>
              <a:t>单元</a:t>
            </a:r>
            <a:endParaRPr lang="en-US" altLang="zh-CN" sz="2000" b="1" dirty="0">
              <a:solidFill>
                <a:srgbClr val="000099"/>
              </a:solidFill>
              <a:ea typeface="黑体" pitchFamily="2" charset="-122"/>
            </a:endParaRPr>
          </a:p>
          <a:p>
            <a:r>
              <a:rPr lang="en-US" altLang="zh-CN" sz="2000" b="1" dirty="0">
                <a:solidFill>
                  <a:srgbClr val="000099"/>
                </a:solidFill>
                <a:ea typeface="黑体" pitchFamily="2" charset="-122"/>
              </a:rPr>
              <a:t>ATU-C (C </a:t>
            </a:r>
            <a:r>
              <a:rPr lang="zh-CN" altLang="en-US" sz="2000" b="1" dirty="0">
                <a:solidFill>
                  <a:srgbClr val="000099"/>
                </a:solidFill>
                <a:ea typeface="黑体" pitchFamily="2" charset="-122"/>
              </a:rPr>
              <a:t>代表端局 </a:t>
            </a:r>
            <a:r>
              <a:rPr lang="en-US" altLang="zh-CN" sz="2000" b="1" dirty="0">
                <a:solidFill>
                  <a:srgbClr val="000099"/>
                </a:solidFill>
                <a:ea typeface="黑体" pitchFamily="2" charset="-122"/>
              </a:rPr>
              <a:t>Central Office</a:t>
            </a:r>
            <a:r>
              <a:rPr lang="en-US" altLang="zh-CN" sz="2000" b="1" dirty="0" smtClean="0">
                <a:solidFill>
                  <a:srgbClr val="000099"/>
                </a:solidFill>
                <a:ea typeface="黑体" pitchFamily="2" charset="-122"/>
              </a:rPr>
              <a:t>) 	ATU-R </a:t>
            </a:r>
            <a:r>
              <a:rPr lang="en-US" altLang="zh-CN" sz="2000" b="1" dirty="0">
                <a:solidFill>
                  <a:srgbClr val="000099"/>
                </a:solidFill>
                <a:ea typeface="黑体" pitchFamily="2" charset="-122"/>
              </a:rPr>
              <a:t>(R </a:t>
            </a:r>
            <a:r>
              <a:rPr lang="zh-CN" altLang="en-US" sz="2000" b="1" dirty="0">
                <a:solidFill>
                  <a:srgbClr val="000099"/>
                </a:solidFill>
                <a:ea typeface="黑体" pitchFamily="2" charset="-122"/>
              </a:rPr>
              <a:t>代表远端 </a:t>
            </a:r>
            <a:r>
              <a:rPr lang="en-US" altLang="zh-CN" sz="2000" b="1" dirty="0">
                <a:solidFill>
                  <a:srgbClr val="000099"/>
                </a:solidFill>
                <a:ea typeface="黑体" pitchFamily="2" charset="-122"/>
              </a:rPr>
              <a:t>Remote</a:t>
            </a:r>
            <a:r>
              <a:rPr lang="en-US" altLang="zh-CN" sz="2000" b="1" dirty="0" smtClean="0">
                <a:solidFill>
                  <a:srgbClr val="000099"/>
                </a:solidFill>
                <a:ea typeface="黑体" pitchFamily="2" charset="-122"/>
              </a:rPr>
              <a:t>)</a:t>
            </a:r>
          </a:p>
          <a:p>
            <a:r>
              <a:rPr lang="en-US" altLang="zh-CN" sz="2000" b="1" dirty="0">
                <a:solidFill>
                  <a:srgbClr val="000099"/>
                </a:solidFill>
                <a:ea typeface="黑体" pitchFamily="2" charset="-122"/>
              </a:rPr>
              <a:t>PS </a:t>
            </a:r>
            <a:r>
              <a:rPr lang="en-US" altLang="zh-CN" sz="2000" b="1" dirty="0" smtClean="0">
                <a:solidFill>
                  <a:srgbClr val="000099"/>
                </a:solidFill>
                <a:ea typeface="黑体" pitchFamily="2" charset="-122"/>
              </a:rPr>
              <a:t>(POTS Splitter)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电话</a:t>
            </a:r>
            <a:r>
              <a:rPr lang="zh-CN" altLang="en-US" sz="2000" b="1" dirty="0" smtClean="0">
                <a:solidFill>
                  <a:srgbClr val="000099"/>
                </a:solidFill>
                <a:ea typeface="黑体" pitchFamily="2" charset="-122"/>
              </a:rPr>
              <a:t>分离器</a:t>
            </a:r>
            <a:endParaRPr lang="zh-CN" altLang="en-US" sz="2000" b="1" dirty="0">
              <a:solidFill>
                <a:srgbClr val="000099"/>
              </a:solidFill>
              <a:ea typeface="黑体"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itchFamily="2" charset="-122"/>
              </a:rPr>
              <a:t>基于</a:t>
            </a:r>
            <a:r>
              <a:rPr lang="en-US" altLang="zh-CN" sz="2400" b="1" dirty="0" smtClean="0">
                <a:latin typeface="+mn-lt"/>
                <a:ea typeface="黑体" pitchFamily="2" charset="-122"/>
              </a:rPr>
              <a:t> ADSL </a:t>
            </a:r>
            <a:r>
              <a:rPr lang="zh-CN" altLang="zh-CN" sz="2400" b="1" dirty="0" smtClean="0">
                <a:latin typeface="+mn-lt"/>
                <a:ea typeface="黑体" pitchFamily="2" charset="-122"/>
              </a:rPr>
              <a:t>的</a:t>
            </a:r>
            <a:r>
              <a:rPr lang="zh-CN" altLang="zh-CN" sz="2400" b="1" dirty="0">
                <a:latin typeface="+mn-lt"/>
                <a:ea typeface="黑体" pitchFamily="2" charset="-122"/>
              </a:rPr>
              <a:t>接入网的组成</a:t>
            </a:r>
            <a:endParaRPr lang="zh-CN" altLang="en-US" sz="2400" b="1" dirty="0">
              <a:latin typeface="+mn-lt"/>
              <a:ea typeface="黑体" pitchFamily="2" charset="-122"/>
            </a:endParaRPr>
          </a:p>
        </p:txBody>
      </p:sp>
    </p:spTree>
    <p:extLst>
      <p:ext uri="{BB962C8B-B14F-4D97-AF65-F5344CB8AC3E}">
        <p14:creationId xmlns:p14="http://schemas.microsoft.com/office/powerpoint/2010/main" val="21593047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t>。</a:t>
            </a:r>
            <a:endParaRPr lang="en-US" altLang="zh-CN" sz="2400" dirty="0" smtClean="0"/>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Tree>
    <p:extLst>
      <p:ext uri="{BB962C8B-B14F-4D97-AF65-F5344CB8AC3E}">
        <p14:creationId xmlns:p14="http://schemas.microsoft.com/office/powerpoint/2010/main" val="8768151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extLst>
      <p:ext uri="{BB962C8B-B14F-4D97-AF65-F5344CB8AC3E}">
        <p14:creationId xmlns:p14="http://schemas.microsoft.com/office/powerpoint/2010/main" val="29006347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Tree>
    <p:extLst>
      <p:ext uri="{BB962C8B-B14F-4D97-AF65-F5344CB8AC3E}">
        <p14:creationId xmlns:p14="http://schemas.microsoft.com/office/powerpoint/2010/main" val="2035125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itchFamily="2"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itchFamily="2" charset="-122"/>
              </a:rPr>
              <a:t>HFC </a:t>
            </a:r>
            <a:r>
              <a:rPr lang="zh-CN" altLang="zh-CN" sz="2400" b="1" dirty="0" smtClean="0">
                <a:latin typeface="+mn-lt"/>
                <a:ea typeface="黑体" pitchFamily="2" charset="-122"/>
              </a:rPr>
              <a:t>网</a:t>
            </a:r>
            <a:r>
              <a:rPr lang="zh-CN" altLang="zh-CN" sz="2400" b="1" dirty="0">
                <a:latin typeface="+mn-lt"/>
                <a:ea typeface="黑体" pitchFamily="2" charset="-122"/>
              </a:rPr>
              <a:t>的结构图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628402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Tree>
    <p:extLst>
      <p:ext uri="{BB962C8B-B14F-4D97-AF65-F5344CB8AC3E}">
        <p14:creationId xmlns:p14="http://schemas.microsoft.com/office/powerpoint/2010/main" val="36387485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r>
              <a:rPr lang="en-US" altLang="zh-CN" sz="3200" dirty="0" smtClean="0"/>
              <a:t/>
            </a: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itchFamily="2" charset="-122"/>
              </a:rPr>
              <a:t>上行</a:t>
            </a:r>
          </a:p>
          <a:p>
            <a:pPr algn="l">
              <a:lnSpc>
                <a:spcPct val="90000"/>
              </a:lnSpc>
            </a:pPr>
            <a:r>
              <a:rPr kumimoji="1" lang="zh-CN" altLang="en-US" sz="2000" b="1" dirty="0">
                <a:solidFill>
                  <a:srgbClr val="000099"/>
                </a:solidFill>
                <a:latin typeface="+mn-lt"/>
                <a:ea typeface="黑体" pitchFamily="2" charset="-122"/>
              </a:rPr>
              <a:t>信道</a:t>
            </a:r>
          </a:p>
        </p:txBody>
      </p:sp>
      <p:sp>
        <p:nvSpPr>
          <p:cNvPr id="293908" name="Text Box 20"/>
          <p:cNvSpPr txBox="1">
            <a:spLocks noChangeArrowheads="1"/>
          </p:cNvSpPr>
          <p:nvPr/>
        </p:nvSpPr>
        <p:spPr bwMode="auto">
          <a:xfrm>
            <a:off x="822060" y="3701534"/>
            <a:ext cx="61943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5       65  87                                                          1000</a:t>
            </a: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频率</a:t>
            </a:r>
            <a:r>
              <a:rPr kumimoji="1" lang="en-US" altLang="zh-CN" sz="2000" b="1" dirty="0">
                <a:solidFill>
                  <a:srgbClr val="000099"/>
                </a:solidFill>
                <a:latin typeface="+mn-lt"/>
                <a:ea typeface="黑体"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itchFamily="2" charset="-122"/>
              </a:rPr>
              <a:t>我国的</a:t>
            </a:r>
            <a:r>
              <a:rPr lang="en-US" altLang="zh-CN" sz="2400" b="1" dirty="0" smtClean="0">
                <a:latin typeface="+mn-lt"/>
                <a:ea typeface="黑体" pitchFamily="2" charset="-122"/>
              </a:rPr>
              <a:t> HFC </a:t>
            </a:r>
            <a:r>
              <a:rPr lang="zh-CN" altLang="zh-CN" sz="2400" b="1" dirty="0" smtClean="0">
                <a:latin typeface="+mn-lt"/>
                <a:ea typeface="黑体" pitchFamily="2" charset="-122"/>
              </a:rPr>
              <a:t>网</a:t>
            </a:r>
            <a:r>
              <a:rPr lang="zh-CN" altLang="zh-CN" sz="2400" b="1" dirty="0">
                <a:latin typeface="+mn-lt"/>
                <a:ea typeface="黑体" pitchFamily="2" charset="-122"/>
              </a:rPr>
              <a:t>的频谱划分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3260644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a:t>
            </a:r>
            <a:r>
              <a:rPr lang="zh-CN" altLang="en-US" dirty="0" smtClean="0">
                <a:latin typeface="Arial" charset="0"/>
                <a:ea typeface="黑体" pitchFamily="2" charset="-122"/>
              </a:rPr>
              <a:t>盒 </a:t>
            </a:r>
            <a:r>
              <a:rPr lang="en-US" altLang="zh-CN" dirty="0" smtClean="0">
                <a:latin typeface="Arial" charset="0"/>
                <a:ea typeface="黑体" pitchFamily="2" charset="-122"/>
              </a:rPr>
              <a:t>(</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Tree>
    <p:extLst>
      <p:ext uri="{BB962C8B-B14F-4D97-AF65-F5344CB8AC3E}">
        <p14:creationId xmlns:p14="http://schemas.microsoft.com/office/powerpoint/2010/main" val="18399476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val="37213989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Tree>
    <p:extLst>
      <p:ext uri="{BB962C8B-B14F-4D97-AF65-F5344CB8AC3E}">
        <p14:creationId xmlns:p14="http://schemas.microsoft.com/office/powerpoint/2010/main" val="23994014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a:t>
              </a:r>
              <a:r>
                <a:rPr lang="zh-CN" altLang="en-US" b="1" dirty="0" smtClean="0">
                  <a:solidFill>
                    <a:srgbClr val="000099"/>
                  </a:solidFill>
                  <a:latin typeface="+mn-lt"/>
                  <a:ea typeface="黑体" pitchFamily="2" charset="-122"/>
                </a:rPr>
                <a:t>网 </a:t>
              </a:r>
              <a:r>
                <a:rPr lang="en-US" altLang="zh-CN" b="1" dirty="0" smtClean="0">
                  <a:solidFill>
                    <a:srgbClr val="000099"/>
                  </a:solidFill>
                  <a:latin typeface="+mn-lt"/>
                  <a:ea typeface="黑体" pitchFamily="2" charset="-122"/>
                </a:rPr>
                <a:t>(</a:t>
              </a:r>
              <a:r>
                <a:rPr lang="en-US" altLang="zh-CN" b="1" dirty="0">
                  <a:solidFill>
                    <a:srgbClr val="000099"/>
                  </a:solidFill>
                  <a:latin typeface="+mn-lt"/>
                  <a:ea typeface="黑体" pitchFamily="2" charset="-122"/>
                </a:rPr>
                <a:t>ODN)</a:t>
              </a: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4400" b="1">
                <a:solidFill>
                  <a:srgbClr val="333399"/>
                </a:solidFill>
                <a:latin typeface="+mn-lt"/>
                <a:ea typeface="黑体" pitchFamily="2" charset="-122"/>
                <a:cs typeface="+mj-cs"/>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p>
        </p:txBody>
      </p:sp>
      <p:grpSp>
        <p:nvGrpSpPr>
          <p:cNvPr id="4" name="组合 3"/>
          <p:cNvGrpSpPr/>
          <p:nvPr/>
        </p:nvGrpSpPr>
        <p:grpSpPr>
          <a:xfrm>
            <a:off x="1177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itchFamily="2" charset="-122"/>
                </a:rPr>
                <a:t>OLT</a:t>
              </a:r>
              <a:r>
                <a:rPr lang="zh-CN" altLang="en-US" sz="1600" b="1" dirty="0" smtClean="0">
                  <a:solidFill>
                    <a:srgbClr val="000099"/>
                  </a:solidFill>
                  <a:latin typeface="+mn-lt"/>
                  <a:ea typeface="黑体" pitchFamily="2" charset="-122"/>
                </a:rPr>
                <a:t>：</a:t>
              </a:r>
              <a:r>
                <a:rPr lang="zh-CN" altLang="zh-CN" sz="1600" b="1" dirty="0" smtClean="0">
                  <a:solidFill>
                    <a:srgbClr val="000099"/>
                  </a:solidFill>
                  <a:latin typeface="+mn-lt"/>
                  <a:ea typeface="黑体" pitchFamily="2" charset="-122"/>
                </a:rPr>
                <a:t>光线</a:t>
              </a:r>
              <a:r>
                <a:rPr lang="zh-CN" altLang="zh-CN" sz="1600" b="1" dirty="0">
                  <a:solidFill>
                    <a:srgbClr val="000099"/>
                  </a:solidFill>
                  <a:latin typeface="+mn-lt"/>
                  <a:ea typeface="黑体" pitchFamily="2" charset="-122"/>
                </a:rPr>
                <a:t>路</a:t>
              </a:r>
              <a:r>
                <a:rPr lang="zh-CN" altLang="zh-CN" sz="1600" b="1" dirty="0" smtClean="0">
                  <a:solidFill>
                    <a:srgbClr val="000099"/>
                  </a:solidFill>
                  <a:latin typeface="+mn-lt"/>
                  <a:ea typeface="黑体" pitchFamily="2" charset="-122"/>
                </a:rPr>
                <a:t>终端</a:t>
              </a:r>
              <a:endParaRPr lang="zh-CN" altLang="en-US" sz="16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890282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p:txBody>
      </p:sp>
    </p:spTree>
    <p:extLst>
      <p:ext uri="{BB962C8B-B14F-4D97-AF65-F5344CB8AC3E}">
        <p14:creationId xmlns:p14="http://schemas.microsoft.com/office/powerpoint/2010/main" val="1562179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155</TotalTime>
  <Words>5947</Words>
  <Application>Microsoft Office PowerPoint</Application>
  <PresentationFormat>A4 纸张(210x297 毫米)</PresentationFormat>
  <Paragraphs>1182</Paragraphs>
  <Slides>84</Slides>
  <Notes>70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86" baseType="lpstr">
      <vt:lpstr>CN(myzh)Icon</vt:lpstr>
      <vt:lpstr>公式</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920</cp:lastModifiedBy>
  <cp:revision>13</cp:revision>
  <dcterms:created xsi:type="dcterms:W3CDTF">2016-10-04T02:36:21Z</dcterms:created>
  <dcterms:modified xsi:type="dcterms:W3CDTF">2016-11-06T10:03:40Z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