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9"/>
  </p:notesMasterIdLst>
  <p:handoutMasterIdLst>
    <p:handoutMasterId r:id="rId1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104" d="100"/>
          <a:sy n="104" d="100"/>
        </p:scale>
        <p:origin x="-876"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132</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133</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134</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135</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139</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144</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145</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46</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47</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48</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50</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51</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52</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55</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56</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58</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64</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68</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69</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73</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75</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76</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77</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78</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79</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83</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85</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90</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92</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94</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95</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96</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98</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99</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100</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101</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130</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131</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xmlns=""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xmlns="" val="9401476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xmlns="" val="417969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xmlns="" val="29872222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p14="http://schemas.microsoft.com/office/powerpoint/2010/main" xmlns="" val="41352410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26460805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p14="http://schemas.microsoft.com/office/powerpoint/2010/main" xmlns="" val="11024047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xmlns="" w="9525">
                    <a:solidFill>
                      <a:srgbClr val="FFCC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2933555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xmlns=""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4266282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xmlns="" val="1829247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1. </a:t>
            </a:r>
            <a:r>
              <a:rPr lang="zh-CN" altLang="en-US" dirty="0"/>
              <a:t>封装成帧</a:t>
            </a:r>
          </a:p>
          <a:p>
            <a:pPr>
              <a:buFont typeface="Wingdings" pitchFamily="2" charset="2"/>
              <a:buNone/>
            </a:pPr>
            <a:r>
              <a:rPr lang="en-US" altLang="zh-CN" dirty="0" smtClean="0"/>
              <a:t>2. </a:t>
            </a:r>
            <a:r>
              <a:rPr lang="zh-CN" altLang="en-US" dirty="0"/>
              <a:t>透明传输</a:t>
            </a:r>
          </a:p>
          <a:p>
            <a:pPr>
              <a:buFont typeface="Wingdings" pitchFamily="2" charset="2"/>
              <a:buNone/>
            </a:pPr>
            <a:r>
              <a:rPr lang="en-US" altLang="zh-CN" dirty="0" smtClean="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xmlns="" val="14456926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xmlns="" val="4255625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Tree>
    <p:extLst>
      <p:ext uri="{BB962C8B-B14F-4D97-AF65-F5344CB8AC3E}">
        <p14:creationId xmlns:p14="http://schemas.microsoft.com/office/powerpoint/2010/main" xmlns="" val="34041347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29828006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xmlns="" val="34138831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xmlns="" val="33353340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xmlns="" val="32103880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xmlns="" val="196684218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p14="http://schemas.microsoft.com/office/powerpoint/2010/main" xmlns="" val="5531739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857883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xmlns="">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xmlns="">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088259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64772756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xmlns="" val="17812925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xmlns="" val="5873954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xmlns="" val="830050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2741633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xmlns="" val="37711885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itchFamily="2" charset="-122"/>
                  </a:rPr>
                  <a:t>VLAN </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smtClean="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 </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0003112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xmlns="" val="291931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2506727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xmlns=""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xmlns=""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Tree>
    <p:extLst>
      <p:ext uri="{BB962C8B-B14F-4D97-AF65-F5344CB8AC3E}">
        <p14:creationId xmlns:p14="http://schemas.microsoft.com/office/powerpoint/2010/main" xmlns="" val="41694880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xmlns="" val="3667644575"/>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2 </a:t>
                      </a:r>
                      <a:r>
                        <a:rPr lang="zh-CN" sz="2000" b="1" dirty="0" smtClean="0">
                          <a:effectLst/>
                          <a:latin typeface="+mn-lt"/>
                          <a:ea typeface="黑体" pitchFamily="2" charset="-122"/>
                        </a:rPr>
                        <a:t>对</a:t>
                      </a:r>
                      <a:r>
                        <a:rPr lang="zh-CN" sz="2000" b="1" dirty="0">
                          <a:effectLst/>
                          <a:latin typeface="+mn-lt"/>
                          <a:ea typeface="黑体" pitchFamily="2" charset="-122"/>
                        </a:rPr>
                        <a:t>屏蔽双绞线</a:t>
                      </a:r>
                      <a:r>
                        <a:rPr lang="zh-CN" sz="2000" b="1" dirty="0" smtClean="0">
                          <a:effectLst/>
                          <a:latin typeface="+mn-lt"/>
                          <a:ea typeface="黑体" pitchFamily="2" charset="-122"/>
                        </a:rPr>
                        <a:t>电缆</a:t>
                      </a:r>
                      <a:r>
                        <a:rPr lang="en-US" altLang="zh-CN" sz="2000" b="1" dirty="0" smtClean="0">
                          <a:effectLst/>
                          <a:latin typeface="+mn-lt"/>
                          <a:ea typeface="黑体" pitchFamily="2" charset="-122"/>
                        </a:rPr>
                        <a:t> </a:t>
                      </a:r>
                      <a:r>
                        <a:rPr lang="en-US" sz="2000" b="1" dirty="0" smtClean="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en-US" sz="2000" b="1" dirty="0" smtClean="0">
                          <a:effectLst/>
                          <a:latin typeface="+mn-lt"/>
                          <a:ea typeface="黑体" pitchFamily="2" charset="-122"/>
                        </a:rPr>
                        <a:t>UTP 5 </a:t>
                      </a:r>
                      <a:r>
                        <a:rPr lang="zh-CN" sz="2000" b="1" dirty="0" smtClean="0">
                          <a:effectLst/>
                          <a:latin typeface="+mn-lt"/>
                          <a:ea typeface="黑体" pitchFamily="2" charset="-122"/>
                        </a:rPr>
                        <a:t>类</a:t>
                      </a:r>
                      <a:r>
                        <a:rPr lang="zh-CN" sz="2000" b="1" dirty="0">
                          <a:effectLst/>
                          <a:latin typeface="+mn-lt"/>
                          <a:ea typeface="黑体" pitchFamily="2" charset="-122"/>
                        </a:rPr>
                        <a:t>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xmlns="" val="7621479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p14="http://schemas.microsoft.com/office/powerpoint/2010/main" xmlns="" val="22415492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 </a:t>
              </a:r>
              <a:r>
                <a:rPr lang="en-US" altLang="zh-CN" sz="2000" b="1" dirty="0" smtClean="0">
                  <a:solidFill>
                    <a:srgbClr val="000099"/>
                  </a:solidFill>
                  <a:latin typeface="+mn-lt"/>
                  <a:ea typeface="黑体" pitchFamily="2" charset="-122"/>
                </a:rPr>
                <a:t>= </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21760301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351324964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xmlns="" val="270417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xmlns="" val="12326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7209038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xmlns=""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2045760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zh-CN" sz="2000" b="1" dirty="0">
                          <a:effectLst/>
                          <a:latin typeface="+mn-lt"/>
                          <a:ea typeface="黑体" pitchFamily="2" charset="-122"/>
                        </a:rPr>
                        <a:t>双芯</a:t>
                      </a:r>
                      <a:r>
                        <a:rPr lang="zh-CN" sz="2000" b="1" dirty="0" smtClean="0">
                          <a:effectLst/>
                          <a:latin typeface="+mn-lt"/>
                          <a:ea typeface="黑体" pitchFamily="2" charset="-122"/>
                        </a:rPr>
                        <a:t>同轴电缆</a:t>
                      </a:r>
                      <a:r>
                        <a:rPr lang="en-US" altLang="zh-CN" sz="2000" b="1" dirty="0" smtClean="0">
                          <a:effectLst/>
                          <a:latin typeface="+mn-lt"/>
                          <a:ea typeface="黑体" pitchFamily="2" charset="-122"/>
                        </a:rPr>
                        <a:t> </a:t>
                      </a:r>
                      <a:r>
                        <a:rPr lang="pt-BR" sz="2000" b="1" dirty="0" smtClean="0">
                          <a:effectLst/>
                          <a:latin typeface="+mn-lt"/>
                          <a:ea typeface="黑体" pitchFamily="2" charset="-122"/>
                        </a:rPr>
                        <a:t>(</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pt-BR" sz="2000" b="1" dirty="0" smtClean="0">
                          <a:effectLst/>
                          <a:latin typeface="+mn-lt"/>
                          <a:ea typeface="黑体" pitchFamily="2" charset="-122"/>
                        </a:rPr>
                        <a:t>6A </a:t>
                      </a:r>
                      <a:r>
                        <a:rPr lang="zh-CN" sz="2000" b="1" dirty="0" smtClean="0">
                          <a:effectLst/>
                          <a:latin typeface="+mn-lt"/>
                          <a:ea typeface="黑体" pitchFamily="2" charset="-122"/>
                        </a:rPr>
                        <a:t>类</a:t>
                      </a:r>
                      <a:r>
                        <a:rPr lang="en-US" altLang="zh-CN" sz="2000" b="1" dirty="0" smtClean="0">
                          <a:effectLst/>
                          <a:latin typeface="+mn-lt"/>
                          <a:ea typeface="黑体" pitchFamily="2" charset="-122"/>
                        </a:rPr>
                        <a:t> </a:t>
                      </a:r>
                      <a:r>
                        <a:rPr lang="pt-BR" sz="2000" b="1" dirty="0" smtClean="0">
                          <a:effectLst/>
                          <a:latin typeface="+mn-lt"/>
                          <a:ea typeface="黑体" pitchFamily="2" charset="-122"/>
                        </a:rPr>
                        <a:t>UTP </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 </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34369806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extLst>
      <p:ext uri="{BB962C8B-B14F-4D97-AF65-F5344CB8AC3E}">
        <p14:creationId xmlns:p14="http://schemas.microsoft.com/office/powerpoint/2010/main" xmlns="" val="1303234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978953781"/>
              </p:ext>
            </p:extLst>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 </a:t>
                      </a:r>
                      <a:r>
                        <a:rPr lang="en-US" sz="2000" b="1" kern="1200" dirty="0">
                          <a:effectLst/>
                          <a:latin typeface="+mn-lt"/>
                          <a:ea typeface="黑体" pitchFamily="2" charset="-122"/>
                        </a:rPr>
                        <a:t>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在铜缆上传输至少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7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在多模光纤上传输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100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r>
                        <a:rPr lang="zh-CN" altLang="en-US" sz="2000" b="1" dirty="0" smtClean="0">
                          <a:effectLst/>
                          <a:latin typeface="+mn-lt"/>
                          <a:ea typeface="黑体" pitchFamily="2" charset="-122"/>
                        </a:rPr>
                        <a:t>，</a:t>
                      </a:r>
                      <a:endParaRPr lang="en-US" sz="2000" b="1" dirty="0" smtClean="0">
                        <a:effectLst/>
                        <a:latin typeface="+mn-lt"/>
                        <a:ea typeface="黑体" pitchFamily="2" charset="-122"/>
                      </a:endParaRPr>
                    </a:p>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40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p14="http://schemas.microsoft.com/office/powerpoint/2010/main" xmlns="" val="1998035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xmlns="" val="263407317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xmlns="" val="34631302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xmlns=""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xmlns="" val="346429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xmlns="" val="76976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1101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xmlns="" val="140552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xmlns=""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extLst>
      <p:ext uri="{BB962C8B-B14F-4D97-AF65-F5344CB8AC3E}">
        <p14:creationId xmlns:p14="http://schemas.microsoft.com/office/powerpoint/2010/main" xmlns=""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xmlns="" val="327232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xmlns=""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110100</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xmlns="" val="6992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xmlns=""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xmlns=""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xmlns=""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xmlns="" val="233266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xmlns="" val="228549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xmlns=""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353499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xmlns="" val="242846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xmlns="" val="395200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xmlns="" val="30863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xmlns="" val="268702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xmlns="" val="102964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xmlns=""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xmlns="" val="3922854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xmlns=""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xmlns=""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xmlns="" val="1397203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133965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xmlns=""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xmlns=""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xmlns=""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866657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xmlns="" val="1082775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Tree>
    <p:extLst>
      <p:ext uri="{BB962C8B-B14F-4D97-AF65-F5344CB8AC3E}">
        <p14:creationId xmlns:p14="http://schemas.microsoft.com/office/powerpoint/2010/main" xmlns=""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xmlns=""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xmlns="" val="2734635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xmlns=""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extLst>
      <p:ext uri="{BB962C8B-B14F-4D97-AF65-F5344CB8AC3E}">
        <p14:creationId xmlns:p14="http://schemas.microsoft.com/office/powerpoint/2010/main" xmlns=""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xmlns=""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xmlns=""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Tree>
    <p:extLst>
      <p:ext uri="{BB962C8B-B14F-4D97-AF65-F5344CB8AC3E}">
        <p14:creationId xmlns:p14="http://schemas.microsoft.com/office/powerpoint/2010/main" xmlns=""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xmlns=""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xmlns=""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xmlns="" val="28437198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xmlns=""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xmlns=""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extLst>
      <p:ext uri="{BB962C8B-B14F-4D97-AF65-F5344CB8AC3E}">
        <p14:creationId xmlns:p14="http://schemas.microsoft.com/office/powerpoint/2010/main" xmlns=""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xmlns=""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500064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xmlns=""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xmlns=""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xmlns=""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xmlns="" val="806026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xmlns=""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xmlns=""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xmlns=""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a:t>
            </a:r>
            <a:r>
              <a:rPr lang="zh-CN" altLang="en-US" sz="2400" dirty="0" smtClean="0">
                <a:latin typeface="Arial" charset="0"/>
                <a:ea typeface="黑体" pitchFamily="2" charset="-122"/>
              </a:rPr>
              <a:t>集合 </a:t>
            </a:r>
            <a:r>
              <a:rPr lang="en-US" altLang="zh-CN" sz="2400" dirty="0" smtClean="0">
                <a:latin typeface="Arial" charset="0"/>
                <a:ea typeface="黑体" pitchFamily="2" charset="-122"/>
              </a:rPr>
              <a:t>[</a:t>
            </a:r>
            <a:r>
              <a:rPr lang="en-US" altLang="zh-CN" sz="2400" dirty="0">
                <a:latin typeface="Arial" charset="0"/>
                <a:ea typeface="黑体" pitchFamily="2" charset="-122"/>
              </a:rPr>
              <a:t>0</a:t>
            </a:r>
            <a:r>
              <a:rPr lang="en-US" altLang="zh-CN" sz="2400" dirty="0" smtClean="0">
                <a:latin typeface="Arial" charset="0"/>
                <a:ea typeface="黑体" pitchFamily="2" charset="-122"/>
              </a:rPr>
              <a:t>, 1, … , </a:t>
            </a:r>
            <a:r>
              <a:rPr lang="en-US" altLang="zh-CN" sz="2400" dirty="0">
                <a:latin typeface="Arial" charset="0"/>
                <a:ea typeface="黑体" pitchFamily="2" charset="-122"/>
              </a:rPr>
              <a:t>(2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en-US" altLang="zh-CN" sz="2400" dirty="0" smtClean="0">
                <a:latin typeface="Arial" charset="0"/>
                <a:ea typeface="黑体" pitchFamily="2" charset="-122"/>
              </a:rPr>
              <a:t>)] </a:t>
            </a:r>
            <a:r>
              <a:rPr lang="zh-CN" altLang="en-US" sz="2400" dirty="0" smtClean="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xmlns=""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xmlns="" val="274552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1205821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xmlns="" val="21239472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xmlns=""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xmlns=""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solidFill>
                  <a:srgbClr val="0070C0"/>
                </a:solidFill>
              </a:rPr>
              <a:t>比特</a:t>
            </a:r>
            <a:r>
              <a:rPr lang="zh-CN" altLang="zh-CN" sz="2600" dirty="0">
                <a:solidFill>
                  <a:srgbClr val="0070C0"/>
                </a:solidFill>
              </a:rPr>
              <a:t>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solidFill>
                  <a:srgbClr val="0000FF"/>
                </a:solidFill>
              </a:rPr>
              <a:t>比特</a:t>
            </a:r>
            <a:r>
              <a:rPr lang="zh-CN" altLang="zh-CN" sz="2200" dirty="0">
                <a:solidFill>
                  <a:srgbClr val="0000FF"/>
                </a:solidFill>
              </a:rPr>
              <a:t>时间</a:t>
            </a:r>
            <a:r>
              <a:rPr lang="zh-CN" altLang="zh-CN" sz="2200" dirty="0"/>
              <a:t>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xmlns="" val="36535219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xmlns="" val="17885684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12794631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6754554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xmlns=""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xmlns=""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xmlns=""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xmlns="" val="15312286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xmlns=""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270706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xmlns="" val="73724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xmlns="" val="9071164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xmlns="" val="1824131169"/>
              </p:ext>
            </p:extLst>
          </p:nvPr>
        </p:nvGraphicFramePr>
        <p:xfrm>
          <a:off x="3505200" y="3501008"/>
          <a:ext cx="2046044" cy="792088"/>
        </p:xfrm>
        <a:graphic>
          <a:graphicData uri="http://schemas.openxmlformats.org/presentationml/2006/ole">
            <p:oleObj spid="_x0000_s3077" name="公式" r:id="rId3" imgW="545863" imgH="228501" progId="Equation.3">
              <p:embed/>
            </p:oleObj>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xmlns="" val="33648119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xmlns="" val="7839866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xmlns="" val="4160055167"/>
              </p:ext>
            </p:extLst>
          </p:nvPr>
        </p:nvGraphicFramePr>
        <p:xfrm>
          <a:off x="848544" y="4797152"/>
          <a:ext cx="3302696" cy="1008112"/>
        </p:xfrm>
        <a:graphic>
          <a:graphicData uri="http://schemas.openxmlformats.org/presentationml/2006/ole">
            <p:oleObj spid="_x0000_s4101" name="公式" r:id="rId4" imgW="1282700" imgH="431800" progId="Equation.3">
              <p:embed/>
            </p:oleObj>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7386662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xmlns="" val="39899272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xmlns="" val="25729954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xmlns="" val="14892223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xmlns="" val="36518206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a:t>
            </a:r>
            <a:r>
              <a:rPr lang="en-US" altLang="zh-CN" sz="2800" dirty="0" smtClean="0"/>
              <a:t>2</a:t>
            </a:r>
            <a:r>
              <a:rPr lang="en-US" altLang="zh-CN" sz="2800" baseline="30000" dirty="0" smtClean="0"/>
              <a:t>23</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smtClean="0"/>
              <a:t> </a:t>
            </a:r>
            <a:r>
              <a:rPr lang="en-US" altLang="zh-CN" sz="2800" smtClean="0"/>
              <a:t>2</a:t>
            </a:r>
            <a:r>
              <a:rPr lang="en-US" altLang="zh-CN" sz="2800" baseline="30000" smtClean="0"/>
              <a:t>23</a:t>
            </a:r>
            <a:r>
              <a:rPr lang="en-US" altLang="zh-CN" sz="280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p14="http://schemas.microsoft.com/office/powerpoint/2010/main" xmlns="" val="11543547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xmlns="" val="2426260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901902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xmlns=""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xmlns="" val="34540227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xmlns=""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xmlns=""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6086922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206212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xmlns=""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xmlns=""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568</TotalTime>
  <Words>11237</Words>
  <Application>Microsoft Office PowerPoint</Application>
  <PresentationFormat>A4 纸张(210x297 毫米)</PresentationFormat>
  <Paragraphs>1586</Paragraphs>
  <Slides>147</Slides>
  <Notes>110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49" baseType="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幻灯片 41</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幻灯片 62</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幻灯片 106</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幻灯片 123</vt:lpstr>
      <vt:lpstr>幻灯片 124</vt:lpstr>
      <vt:lpstr>幻灯片 125</vt:lpstr>
      <vt:lpstr>幻灯片 126</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Windows 用户</cp:lastModifiedBy>
  <cp:revision>35</cp:revision>
  <dcterms:created xsi:type="dcterms:W3CDTF">2016-10-04T02:36:21Z</dcterms:created>
  <dcterms:modified xsi:type="dcterms:W3CDTF">2017-03-31T06:39:45Z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