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1"/>
  </p:notesMasterIdLst>
  <p:handoutMasterIdLst>
    <p:handoutMasterId r:id="rId19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541"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56" r:id="rId63"/>
    <p:sldId id="557" r:id="rId64"/>
    <p:sldId id="558" r:id="rId65"/>
    <p:sldId id="559" r:id="rId66"/>
    <p:sldId id="560" r:id="rId67"/>
    <p:sldId id="561" r:id="rId68"/>
    <p:sldId id="562" r:id="rId69"/>
    <p:sldId id="563" r:id="rId70"/>
    <p:sldId id="564" r:id="rId71"/>
    <p:sldId id="565" r:id="rId72"/>
    <p:sldId id="566" r:id="rId73"/>
    <p:sldId id="567" r:id="rId74"/>
    <p:sldId id="568" r:id="rId75"/>
    <p:sldId id="569" r:id="rId76"/>
    <p:sldId id="570" r:id="rId77"/>
    <p:sldId id="571" r:id="rId78"/>
    <p:sldId id="572" r:id="rId79"/>
    <p:sldId id="573" r:id="rId80"/>
    <p:sldId id="574" r:id="rId81"/>
    <p:sldId id="575" r:id="rId82"/>
    <p:sldId id="576" r:id="rId83"/>
    <p:sldId id="577" r:id="rId84"/>
    <p:sldId id="578" r:id="rId85"/>
    <p:sldId id="579" r:id="rId86"/>
    <p:sldId id="580" r:id="rId87"/>
    <p:sldId id="581" r:id="rId88"/>
    <p:sldId id="582" r:id="rId89"/>
    <p:sldId id="583" r:id="rId90"/>
    <p:sldId id="584" r:id="rId91"/>
    <p:sldId id="585" r:id="rId92"/>
    <p:sldId id="586" r:id="rId93"/>
    <p:sldId id="587" r:id="rId94"/>
    <p:sldId id="588" r:id="rId95"/>
    <p:sldId id="589" r:id="rId96"/>
    <p:sldId id="590" r:id="rId97"/>
    <p:sldId id="591" r:id="rId98"/>
    <p:sldId id="592" r:id="rId99"/>
    <p:sldId id="593" r:id="rId100"/>
    <p:sldId id="594" r:id="rId101"/>
    <p:sldId id="595" r:id="rId102"/>
    <p:sldId id="596" r:id="rId103"/>
    <p:sldId id="597" r:id="rId104"/>
    <p:sldId id="598" r:id="rId105"/>
    <p:sldId id="599" r:id="rId106"/>
    <p:sldId id="600" r:id="rId107"/>
    <p:sldId id="601" r:id="rId108"/>
    <p:sldId id="602" r:id="rId109"/>
    <p:sldId id="603" r:id="rId110"/>
    <p:sldId id="604" r:id="rId111"/>
    <p:sldId id="605" r:id="rId112"/>
    <p:sldId id="606" r:id="rId113"/>
    <p:sldId id="607" r:id="rId114"/>
    <p:sldId id="608" r:id="rId115"/>
    <p:sldId id="609" r:id="rId116"/>
    <p:sldId id="610" r:id="rId117"/>
    <p:sldId id="611" r:id="rId118"/>
    <p:sldId id="612" r:id="rId119"/>
    <p:sldId id="613" r:id="rId120"/>
    <p:sldId id="614" r:id="rId121"/>
    <p:sldId id="615" r:id="rId122"/>
    <p:sldId id="616" r:id="rId123"/>
    <p:sldId id="617" r:id="rId124"/>
    <p:sldId id="618" r:id="rId125"/>
    <p:sldId id="619" r:id="rId126"/>
    <p:sldId id="620" r:id="rId127"/>
    <p:sldId id="621" r:id="rId128"/>
    <p:sldId id="622" r:id="rId129"/>
    <p:sldId id="623" r:id="rId130"/>
    <p:sldId id="624" r:id="rId131"/>
    <p:sldId id="625" r:id="rId132"/>
    <p:sldId id="626" r:id="rId133"/>
    <p:sldId id="627" r:id="rId134"/>
    <p:sldId id="628" r:id="rId135"/>
    <p:sldId id="629" r:id="rId136"/>
    <p:sldId id="630" r:id="rId137"/>
    <p:sldId id="631" r:id="rId138"/>
    <p:sldId id="632" r:id="rId139"/>
    <p:sldId id="633" r:id="rId140"/>
    <p:sldId id="634" r:id="rId141"/>
    <p:sldId id="635" r:id="rId142"/>
    <p:sldId id="636" r:id="rId143"/>
    <p:sldId id="637" r:id="rId144"/>
    <p:sldId id="638" r:id="rId145"/>
    <p:sldId id="639" r:id="rId146"/>
    <p:sldId id="640" r:id="rId147"/>
    <p:sldId id="641" r:id="rId148"/>
    <p:sldId id="642" r:id="rId149"/>
    <p:sldId id="643" r:id="rId150"/>
    <p:sldId id="644" r:id="rId151"/>
    <p:sldId id="645" r:id="rId152"/>
    <p:sldId id="646" r:id="rId153"/>
    <p:sldId id="647" r:id="rId154"/>
    <p:sldId id="648" r:id="rId155"/>
    <p:sldId id="649" r:id="rId156"/>
    <p:sldId id="650" r:id="rId157"/>
    <p:sldId id="651" r:id="rId158"/>
    <p:sldId id="652" r:id="rId159"/>
    <p:sldId id="653" r:id="rId160"/>
    <p:sldId id="654" r:id="rId161"/>
    <p:sldId id="655" r:id="rId162"/>
    <p:sldId id="656" r:id="rId163"/>
    <p:sldId id="657" r:id="rId164"/>
    <p:sldId id="658" r:id="rId165"/>
    <p:sldId id="659" r:id="rId166"/>
    <p:sldId id="660" r:id="rId167"/>
    <p:sldId id="661" r:id="rId168"/>
    <p:sldId id="662" r:id="rId169"/>
    <p:sldId id="663" r:id="rId170"/>
    <p:sldId id="664" r:id="rId171"/>
    <p:sldId id="665" r:id="rId172"/>
    <p:sldId id="666" r:id="rId173"/>
    <p:sldId id="667" r:id="rId174"/>
    <p:sldId id="668" r:id="rId175"/>
    <p:sldId id="669" r:id="rId176"/>
    <p:sldId id="670" r:id="rId177"/>
    <p:sldId id="671" r:id="rId178"/>
    <p:sldId id="672" r:id="rId179"/>
    <p:sldId id="673" r:id="rId180"/>
    <p:sldId id="674" r:id="rId181"/>
    <p:sldId id="675" r:id="rId182"/>
    <p:sldId id="676" r:id="rId183"/>
    <p:sldId id="677" r:id="rId184"/>
    <p:sldId id="678" r:id="rId185"/>
    <p:sldId id="679" r:id="rId186"/>
    <p:sldId id="680" r:id="rId187"/>
    <p:sldId id="681" r:id="rId188"/>
    <p:sldId id="682" r:id="rId189"/>
    <p:sldId id="683" r:id="rId19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94690" autoAdjust="0"/>
  </p:normalViewPr>
  <p:slideViewPr>
    <p:cSldViewPr>
      <p:cViewPr varScale="1">
        <p:scale>
          <a:sx n="64" d="100"/>
          <a:sy n="64" d="100"/>
        </p:scale>
        <p:origin x="-762" y="-108"/>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3" Type="http://schemas.openxmlformats.org/officeDocument/2006/relationships/slide" Target="slides/slide133.xml"/><Relationship Id="rId2" Type="http://schemas.openxmlformats.org/officeDocument/2006/relationships/slide" Target="slides/slide132.xml"/><Relationship Id="rId1" Type="http://schemas.openxmlformats.org/officeDocument/2006/relationships/slide" Target="slides/slide131.xml"/><Relationship Id="rId5" Type="http://schemas.openxmlformats.org/officeDocument/2006/relationships/slide" Target="slides/slide135.xml"/><Relationship Id="rId4" Type="http://schemas.openxmlformats.org/officeDocument/2006/relationships/slide" Target="slides/slide1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42838F93-AB95-484E-A673-61873CBD89EA}" type="slidenum">
              <a:rPr kumimoji="0" lang="en-US" altLang="zh-CN" sz="1200" b="0">
                <a:latin typeface="Arial" pitchFamily="34" charset="0"/>
              </a:rPr>
              <a:pPr eaLnBrk="1" hangingPunct="1"/>
              <a:t>12</a:t>
            </a:fld>
            <a:endParaRPr kumimoji="0" lang="en-US" altLang="zh-CN" sz="1200" b="0">
              <a:latin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154</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C84F16B-6DFD-45D7-A72D-BB61D99F7694}" type="slidenum">
              <a:rPr kumimoji="0" lang="en-US" altLang="zh-CN" sz="1200" b="0">
                <a:latin typeface="Arial" pitchFamily="34" charset="0"/>
              </a:rPr>
              <a:pPr eaLnBrk="1" hangingPunct="1"/>
              <a:t>155</a:t>
            </a:fld>
            <a:endParaRPr kumimoji="0" lang="en-US" altLang="zh-CN" sz="1200" b="0">
              <a:latin typeface="Arial"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1E2CCC4-0234-4F36-A45A-BDC49CFC493A}" type="slidenum">
              <a:rPr kumimoji="0" lang="en-US" altLang="zh-CN" sz="1200" b="0">
                <a:latin typeface="Arial" pitchFamily="34" charset="0"/>
              </a:rPr>
              <a:pPr eaLnBrk="1" hangingPunct="1"/>
              <a:t>156</a:t>
            </a:fld>
            <a:endParaRPr kumimoji="0" lang="en-US" altLang="zh-CN" sz="1200" b="0">
              <a:latin typeface="Arial" pitchFamily="3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5F39-7FE8-4D14-B1E0-BCB6EBC02C98}" type="slidenum">
              <a:rPr lang="en-US" altLang="zh-CN"/>
              <a:pPr/>
              <a:t>160</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2ACB8-B8AF-40EA-B9F6-C9038FF79A21}" type="slidenum">
              <a:rPr lang="en-US" altLang="zh-CN"/>
              <a:pPr/>
              <a:t>165</a:t>
            </a:fld>
            <a:endParaRPr lang="en-US" altLang="zh-CN"/>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F6130-E0A1-4860-B08A-7B44928E2A3D}" type="slidenum">
              <a:rPr lang="en-US" altLang="zh-CN"/>
              <a:pPr/>
              <a:t>166</a:t>
            </a:fld>
            <a:endParaRPr lang="en-US" altLang="zh-CN"/>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2098B-7D95-494D-BC5F-07385BFC9E1D}" type="slidenum">
              <a:rPr lang="en-US" altLang="zh-CN"/>
              <a:pPr/>
              <a:t>167</a:t>
            </a:fld>
            <a:endParaRPr lang="en-US" altLang="zh-CN"/>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169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28452-5584-4757-8317-6AE8D4CD4CD2}" type="slidenum">
              <a:rPr lang="en-US" altLang="zh-CN"/>
              <a:pPr/>
              <a:t>14</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172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187</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188</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4591-0342-47E2-A74A-3F9BFE83CF55}" type="slidenum">
              <a:rPr lang="en-US" altLang="zh-CN"/>
              <a:pPr/>
              <a:t>189</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16</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E3A9B-7455-4CC4-96C2-6AF791F244D5}" type="slidenum">
              <a:rPr lang="en-US" altLang="zh-CN"/>
              <a:pPr/>
              <a:t>17</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C1ED0-F959-4B9A-A490-790D9B92C587}" type="slidenum">
              <a:rPr lang="en-US" altLang="zh-CN"/>
              <a:pPr/>
              <a:t>18</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AE4D3-1CA6-425A-A3D0-C57932C5FD12}" type="slidenum">
              <a:rPr lang="en-US" altLang="zh-CN"/>
              <a:pPr/>
              <a:t>19</a:t>
            </a:fld>
            <a:endParaRPr lang="en-US" altLang="zh-CN"/>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B74E-F15E-4FF4-ACEE-1C75B63FA2D4}" type="slidenum">
              <a:rPr lang="en-US" altLang="zh-CN"/>
              <a:pPr/>
              <a:t>20</a:t>
            </a:fld>
            <a:endParaRPr lang="en-US" altLang="zh-CN"/>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EC536-F86C-4906-904E-0F3CF8F4507F}" type="slidenum">
              <a:rPr lang="en-US" altLang="zh-CN"/>
              <a:pPr/>
              <a:t>21</a:t>
            </a:fld>
            <a:endParaRPr lang="en-US" altLang="zh-CN"/>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BC5F-A6C7-4158-B95A-648BFF947A4D}" type="slidenum">
              <a:rPr lang="en-US" altLang="zh-CN"/>
              <a:pPr/>
              <a:t>22</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23</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27</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28</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29</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30</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FED2C-0372-4D07-AA33-E41B2A520D43}" type="slidenum">
              <a:rPr lang="en-US" altLang="zh-CN"/>
              <a:pPr/>
              <a:t>31</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FDF2B-74A5-4778-BF85-8B7D68C1DDBB}" type="slidenum">
              <a:rPr lang="en-US" altLang="zh-CN"/>
              <a:pPr/>
              <a:t>32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37FC6-953E-4088-8232-F5FDB7832C24}" type="slidenum">
              <a:rPr lang="en-US" altLang="zh-CN"/>
              <a:pPr/>
              <a:t>33</a:t>
            </a:fld>
            <a:endParaRPr lang="en-US" altLang="zh-CN"/>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DA3F-7750-432E-982A-E6048AEFE2FE}" type="slidenum">
              <a:rPr lang="en-US" altLang="zh-CN"/>
              <a:pPr/>
              <a:t>34</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B1B2A-5382-4ADB-AA0A-659B688E4701}" type="slidenum">
              <a:rPr lang="en-US" altLang="zh-CN"/>
              <a:pPr/>
              <a:t>35</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9263-B8A4-4274-B299-21E4FCC7B481}" type="slidenum">
              <a:rPr lang="en-US" altLang="zh-CN"/>
              <a:pPr/>
              <a:t>36</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2DD6-788D-40AA-B1FF-7C81A8CF076F}" type="slidenum">
              <a:rPr lang="en-US" altLang="zh-CN"/>
              <a:pPr/>
              <a:t>38</a:t>
            </a:fld>
            <a:endParaRPr lang="en-US" altLang="zh-CN"/>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39</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40</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41</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08BBD-56B7-4C51-BD28-2083D6EB09D0}" type="slidenum">
              <a:rPr lang="en-US" altLang="zh-CN"/>
              <a:pPr/>
              <a:t>42</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80921-F6AA-4BC8-BAB2-6A7A5437A91E}" type="slidenum">
              <a:rPr lang="en-US" altLang="zh-CN"/>
              <a:pPr/>
              <a:t>43</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F8B7-D3E1-4534-996E-D31BB97513E6}" type="slidenum">
              <a:rPr lang="en-US" altLang="zh-CN"/>
              <a:pPr/>
              <a:t>44</a:t>
            </a:fld>
            <a:endParaRPr lang="en-US" altLang="zh-CN"/>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FE07B-07C4-4EEA-B832-035A3426682C}" type="slidenum">
              <a:rPr lang="en-US" altLang="zh-CN"/>
              <a:pPr/>
              <a:t>46</a:t>
            </a:fld>
            <a:endParaRPr lang="en-US" altLang="zh-CN"/>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56</a:t>
            </a:fld>
            <a:endParaRPr lang="en-US"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882FA-A8EA-4307-AF4E-62184877E18C}" type="slidenum">
              <a:rPr lang="en-US" altLang="zh-CN"/>
              <a:pPr/>
              <a:t>64</a:t>
            </a:fld>
            <a:endParaRPr lang="en-US"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65</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66</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6</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37E6-46C7-460E-BFEF-7FC5727A09CC}" type="slidenum">
              <a:rPr lang="en-US" altLang="zh-CN"/>
              <a:pPr/>
              <a:t>68</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1AD-BFF6-431E-90BA-C5A62739B645}" type="slidenum">
              <a:rPr lang="en-US" altLang="zh-CN"/>
              <a:pPr/>
              <a:t>69</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412F-1853-4F52-8E66-908A82BAB6BB}" type="slidenum">
              <a:rPr lang="en-US" altLang="zh-CN"/>
              <a:pPr/>
              <a:t>70</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9DA0D-1415-4D66-B2C3-C8B79BDD1937}" type="slidenum">
              <a:rPr lang="en-US" altLang="zh-CN"/>
              <a:pPr/>
              <a:t>71</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47988-EDFC-4BA5-B64F-F6673BC47277}" type="slidenum">
              <a:rPr lang="en-US" altLang="zh-CN"/>
              <a:pPr/>
              <a:t>72</a:t>
            </a:fld>
            <a:endParaRPr lang="en-US" altLang="zh-CN"/>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28E0-7903-490F-ABB0-F2908B45E810}" type="slidenum">
              <a:rPr lang="en-US" altLang="zh-CN"/>
              <a:pPr/>
              <a:t>73</a:t>
            </a:fld>
            <a:endParaRPr lang="en-US" altLang="zh-CN"/>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E2E9-C320-44B3-A6A3-26B853E08242}" type="slidenum">
              <a:rPr lang="en-US" altLang="zh-CN"/>
              <a:pPr/>
              <a:t>74</a:t>
            </a:fld>
            <a:endParaRPr lang="en-US" altLang="zh-CN"/>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37CE-71F9-44FA-818D-9B696A7423C0}" type="slidenum">
              <a:rPr lang="en-US" altLang="zh-CN"/>
              <a:pPr/>
              <a:t>75</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2C34-2D32-4DF7-8709-7888CF33CCF7}" type="slidenum">
              <a:rPr lang="en-US" altLang="zh-CN"/>
              <a:pPr/>
              <a:t>76</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79B0-263E-474D-A257-15D5D102B3B9}" type="slidenum">
              <a:rPr lang="en-US" altLang="zh-CN"/>
              <a:pPr/>
              <a:t>77</a:t>
            </a:fld>
            <a:endParaRPr lang="en-US" altLang="zh-CN"/>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7</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78D9-C93D-4BAB-AD05-E57ED1269213}" type="slidenum">
              <a:rPr lang="en-US" altLang="zh-CN"/>
              <a:pPr/>
              <a:t>78</a:t>
            </a:fld>
            <a:endParaRPr lang="en-US" altLang="zh-CN"/>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64E4-21CD-4544-8FF4-D5D1EAD64E17}" type="slidenum">
              <a:rPr lang="en-US" altLang="zh-CN"/>
              <a:pPr/>
              <a:t>79</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3747-4457-4D26-879F-0F52D3218216}" type="slidenum">
              <a:rPr lang="en-US" altLang="zh-CN"/>
              <a:pPr/>
              <a:t>80</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FE3FD-70D8-42BC-8EB9-037E96799F79}" type="slidenum">
              <a:rPr lang="en-US" altLang="zh-CN"/>
              <a:pPr/>
              <a:t>81</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2442-CA2F-4A2D-B04C-648F5B96AF49}" type="slidenum">
              <a:rPr lang="en-US" altLang="zh-CN"/>
              <a:pPr/>
              <a:t>82</a:t>
            </a:fld>
            <a:endParaRPr lang="en-US" altLang="zh-CN"/>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672CC-2B46-49E3-81DB-CB1E04C54C96}" type="slidenum">
              <a:rPr lang="en-US" altLang="zh-CN"/>
              <a:pPr/>
              <a:t>83</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9ED9E-E0B5-4880-B690-92215833F9D5}" type="slidenum">
              <a:rPr lang="en-US" altLang="zh-CN"/>
              <a:pPr/>
              <a:t>86</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F4221-1A64-4B93-AD68-B6A18E70C885}" type="slidenum">
              <a:rPr lang="en-US" altLang="zh-CN"/>
              <a:pPr/>
              <a:t>87</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88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2B608-8DC4-4D8F-AFC8-835E2FFA36E2}" type="slidenum">
              <a:rPr lang="en-US" altLang="zh-CN"/>
              <a:pPr/>
              <a:t>90</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8</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7613F-0030-43CF-AFCB-F18C272F25A2}" type="slidenum">
              <a:rPr lang="en-US" altLang="zh-CN"/>
              <a:pPr/>
              <a:t>91</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0A2E-F060-4685-9815-7CFB92EBA7D4}" type="slidenum">
              <a:rPr lang="en-US" altLang="zh-CN"/>
              <a:pPr/>
              <a:t>92</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F3C08-D992-4447-A123-E9A615B15A69}" type="slidenum">
              <a:rPr lang="en-US" altLang="zh-CN"/>
              <a:pPr/>
              <a:t>93</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94</a:t>
            </a:fld>
            <a:endParaRPr lang="en-US"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95</a:t>
            </a:fld>
            <a:endParaRPr lang="en-US" altLang="zh-CN"/>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6E44C-50F9-4C65-9A51-5B7F1A963390}" type="slidenum">
              <a:rPr lang="en-US" altLang="zh-CN"/>
              <a:pPr/>
              <a:t>96</a:t>
            </a:fld>
            <a:endParaRPr lang="en-US" altLang="zh-CN"/>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97</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98</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7B5B9-4C23-489C-84C7-C6D9FA14D038}" type="slidenum">
              <a:rPr lang="en-US" altLang="zh-CN"/>
              <a:pPr/>
              <a:t>99</a:t>
            </a:fld>
            <a:endParaRPr lang="en-US" altLang="zh-CN"/>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100</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308D76F-4F35-49B8-8D25-1C3EDBBAC6F8}" type="slidenum">
              <a:rPr kumimoji="0" lang="en-US" altLang="zh-CN" sz="1200" b="0">
                <a:latin typeface="Arial" pitchFamily="34" charset="0"/>
              </a:rPr>
              <a:pPr eaLnBrk="1" hangingPunct="1"/>
              <a:t>10</a:t>
            </a:fld>
            <a:endParaRPr kumimoji="0" lang="en-US" altLang="zh-CN" sz="1200" b="0">
              <a:latin typeface="Arial"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101</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0A2F5-0B84-49AC-937A-5FC1D5738E4D}" type="slidenum">
              <a:rPr lang="en-US" altLang="zh-CN"/>
              <a:pPr/>
              <a:t>104</a:t>
            </a:fld>
            <a:endParaRPr lang="en-US" altLang="zh-CN"/>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D26B3-8FFB-4A55-AA6A-D7C0327A4734}" type="slidenum">
              <a:rPr lang="en-US" altLang="zh-CN"/>
              <a:pPr/>
              <a:t>105</a:t>
            </a:fld>
            <a:endParaRPr lang="en-US" altLang="zh-CN"/>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57BC1-71FD-490E-8237-E2CD7D7B1801}" type="slidenum">
              <a:rPr lang="en-US" altLang="zh-CN"/>
              <a:pPr/>
              <a:t>106</a:t>
            </a:fld>
            <a:endParaRPr lang="en-US" altLang="zh-CN"/>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111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0EFC-8A83-48C1-88F1-80234B9FF293}" type="slidenum">
              <a:rPr lang="en-US" altLang="zh-CN"/>
              <a:pPr/>
              <a:t>112</a:t>
            </a:fld>
            <a:endParaRPr lang="en-US" altLang="zh-CN"/>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120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BAD96-C274-4BFB-9DD8-CB4304A9B2F3}" type="slidenum">
              <a:rPr lang="en-US" altLang="zh-CN"/>
              <a:pPr/>
              <a:t>11</a:t>
            </a:fld>
            <a:endParaRPr lang="en-US" altLang="zh-CN"/>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146</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D2219C2-CE5B-40C8-A68B-33A28636C3E7}" type="slidenum">
              <a:rPr kumimoji="0" lang="en-US" altLang="zh-CN" sz="1200" b="0">
                <a:latin typeface="Arial" pitchFamily="34" charset="0"/>
              </a:rPr>
              <a:pPr eaLnBrk="1" hangingPunct="1"/>
              <a:t>148</a:t>
            </a:fld>
            <a:endParaRPr kumimoji="0" lang="en-US" altLang="zh-CN" sz="1200" b="0">
              <a:latin typeface="Arial"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149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152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153</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5 </a:t>
            </a:r>
            <a:r>
              <a:rPr lang="zh-CN" altLang="en-US" dirty="0">
                <a:latin typeface="+mn-lt"/>
              </a:rPr>
              <a:t>章 </a:t>
            </a:r>
            <a:r>
              <a:rPr lang="zh-CN" altLang="en-US" dirty="0" smtClean="0">
                <a:latin typeface="+mn-lt"/>
              </a:rPr>
              <a:t> 运输层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extLst>
      <p:ext uri="{BB962C8B-B14F-4D97-AF65-F5344CB8AC3E}">
        <p14:creationId xmlns:p14="http://schemas.microsoft.com/office/powerpoint/2010/main" val="21069381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smtClean="0"/>
              <a:t>屏蔽作用</a:t>
            </a:r>
          </a:p>
        </p:txBody>
      </p:sp>
      <p:sp>
        <p:nvSpPr>
          <p:cNvPr id="10245" name="Rectangle 3"/>
          <p:cNvSpPr>
            <a:spLocks noGrp="1" noChangeArrowheads="1"/>
          </p:cNvSpPr>
          <p:nvPr>
            <p:ph idx="1"/>
          </p:nvPr>
        </p:nvSpPr>
        <p:spPr/>
        <p:txBody>
          <a:bodyPr/>
          <a:lstStyle/>
          <a:p>
            <a:pPr eaLnBrk="1" hangingPunct="1">
              <a:lnSpc>
                <a:spcPct val="110000"/>
              </a:lnSpc>
            </a:pPr>
            <a:r>
              <a:rPr lang="zh-CN" altLang="en-US" sz="3200" dirty="0" smtClean="0"/>
              <a:t>运输层向高层用户</a:t>
            </a:r>
            <a:r>
              <a:rPr lang="zh-CN" altLang="en-US" sz="3200" dirty="0" smtClean="0">
                <a:solidFill>
                  <a:srgbClr val="FF0000"/>
                </a:solidFill>
              </a:rPr>
              <a:t>屏蔽</a:t>
            </a:r>
            <a:r>
              <a:rPr lang="zh-CN" altLang="en-US" sz="3200" dirty="0" smtClean="0"/>
              <a:t>了下面网络核心的细节（如网络拓扑、所采用的路由选择协议等），它使应用进程看见的就是好像在两个运输层实体之间有一条</a:t>
            </a:r>
            <a:r>
              <a:rPr lang="zh-CN" altLang="en-US" sz="3200" dirty="0" smtClean="0">
                <a:solidFill>
                  <a:srgbClr val="FF0000"/>
                </a:solidFill>
              </a:rPr>
              <a:t>端到端的逻辑通信</a:t>
            </a:r>
            <a:r>
              <a:rPr lang="zh-CN" altLang="en-US" dirty="0">
                <a:solidFill>
                  <a:srgbClr val="FF0000"/>
                </a:solidFill>
              </a:rPr>
              <a:t>信道。</a:t>
            </a:r>
          </a:p>
        </p:txBody>
      </p:sp>
      <p:grpSp>
        <p:nvGrpSpPr>
          <p:cNvPr id="10246" name="Group 12"/>
          <p:cNvGrpSpPr>
            <a:grpSpLocks/>
          </p:cNvGrpSpPr>
          <p:nvPr/>
        </p:nvGrpSpPr>
        <p:grpSpPr bwMode="auto">
          <a:xfrm>
            <a:off x="1733550" y="3720554"/>
            <a:ext cx="6604000" cy="2444750"/>
            <a:chOff x="864" y="2352"/>
            <a:chExt cx="3840" cy="1540"/>
          </a:xfrm>
        </p:grpSpPr>
        <p:graphicFrame>
          <p:nvGraphicFramePr>
            <p:cNvPr id="10247"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spid="_x0000_s4105" name="Visio" r:id="rId4" imgW="1689885" imgH="964337" progId="">
                    <p:embed/>
                  </p:oleObj>
                </mc:Choice>
                <mc:Fallback>
                  <p:oleObj name="Visio" r:id="rId4" imgW="1689885" imgH="964337"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2496"/>
                          <a:ext cx="2448" cy="1396"/>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48" name="Text Box 6"/>
            <p:cNvSpPr txBox="1">
              <a:spLocks noChangeArrowheads="1"/>
            </p:cNvSpPr>
            <p:nvPr/>
          </p:nvSpPr>
          <p:spPr bwMode="auto">
            <a:xfrm>
              <a:off x="2382" y="3168"/>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t>互联网</a:t>
              </a:r>
              <a:endParaRPr lang="en-US" altLang="zh-CN" dirty="0"/>
            </a:p>
          </p:txBody>
        </p:sp>
        <p:sp>
          <p:nvSpPr>
            <p:cNvPr id="10249" name="Oval 8"/>
            <p:cNvSpPr>
              <a:spLocks noChangeArrowheads="1"/>
            </p:cNvSpPr>
            <p:nvPr/>
          </p:nvSpPr>
          <p:spPr bwMode="auto">
            <a:xfrm>
              <a:off x="864"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0" name="Oval 9"/>
            <p:cNvSpPr>
              <a:spLocks noChangeArrowheads="1"/>
            </p:cNvSpPr>
            <p:nvPr/>
          </p:nvSpPr>
          <p:spPr bwMode="auto">
            <a:xfrm>
              <a:off x="4176"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1" name="Freeform 10"/>
            <p:cNvSpPr>
              <a:spLocks/>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Text Box 11"/>
            <p:cNvSpPr txBox="1">
              <a:spLocks noChangeArrowheads="1"/>
            </p:cNvSpPr>
            <p:nvPr/>
          </p:nvSpPr>
          <p:spPr bwMode="auto">
            <a:xfrm>
              <a:off x="2112" y="2688"/>
              <a:ext cx="11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t>逻辑通信信道</a:t>
              </a:r>
            </a:p>
          </p:txBody>
        </p:sp>
      </p:grpSp>
    </p:spTree>
    <p:extLst>
      <p:ext uri="{BB962C8B-B14F-4D97-AF65-F5344CB8AC3E}">
        <p14:creationId xmlns:p14="http://schemas.microsoft.com/office/powerpoint/2010/main" val="149089857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en-US"/>
              <a:t>往返时延的方差很大</a:t>
            </a:r>
          </a:p>
        </p:txBody>
      </p:sp>
      <p:sp>
        <p:nvSpPr>
          <p:cNvPr id="757764" name="Line 4"/>
          <p:cNvSpPr>
            <a:spLocks noChangeShapeType="1"/>
          </p:cNvSpPr>
          <p:nvPr/>
        </p:nvSpPr>
        <p:spPr bwMode="auto">
          <a:xfrm>
            <a:off x="779976" y="5436244"/>
            <a:ext cx="865915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5" name="Line 5"/>
          <p:cNvSpPr>
            <a:spLocks noChangeShapeType="1"/>
          </p:cNvSpPr>
          <p:nvPr/>
        </p:nvSpPr>
        <p:spPr bwMode="auto">
          <a:xfrm rot="5400000" flipH="1">
            <a:off x="-515556" y="4140712"/>
            <a:ext cx="2587625" cy="34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6"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7" name="Freeform 7"/>
          <p:cNvSpPr>
            <a:spLocks/>
          </p:cNvSpPr>
          <p:nvPr/>
        </p:nvSpPr>
        <p:spPr bwMode="auto">
          <a:xfrm>
            <a:off x="2496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8" name="Line 8"/>
          <p:cNvSpPr>
            <a:spLocks noChangeShapeType="1"/>
          </p:cNvSpPr>
          <p:nvPr/>
        </p:nvSpPr>
        <p:spPr bwMode="auto">
          <a:xfrm>
            <a:off x="4014905" y="2708920"/>
            <a:ext cx="0" cy="2727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9" name="Line 9"/>
          <p:cNvSpPr>
            <a:spLocks noChangeShapeType="1"/>
          </p:cNvSpPr>
          <p:nvPr/>
        </p:nvSpPr>
        <p:spPr bwMode="auto">
          <a:xfrm>
            <a:off x="4959070"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0" name="Line 10"/>
          <p:cNvSpPr>
            <a:spLocks noChangeShapeType="1"/>
          </p:cNvSpPr>
          <p:nvPr/>
        </p:nvSpPr>
        <p:spPr bwMode="auto">
          <a:xfrm>
            <a:off x="7946348"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1" name="Text Box 11"/>
          <p:cNvSpPr txBox="1">
            <a:spLocks noChangeArrowheads="1"/>
          </p:cNvSpPr>
          <p:nvPr/>
        </p:nvSpPr>
        <p:spPr bwMode="auto">
          <a:xfrm>
            <a:off x="8586111" y="494570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时间</a:t>
            </a:r>
          </a:p>
        </p:txBody>
      </p:sp>
      <p:sp>
        <p:nvSpPr>
          <p:cNvPr id="757772" name="Line 12"/>
          <p:cNvSpPr>
            <a:spLocks noChangeShapeType="1"/>
          </p:cNvSpPr>
          <p:nvPr/>
        </p:nvSpPr>
        <p:spPr bwMode="auto">
          <a:xfrm>
            <a:off x="2795571" y="4418657"/>
            <a:ext cx="969963" cy="36195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3" name="Text Box 13"/>
          <p:cNvSpPr txBox="1">
            <a:spLocks noChangeArrowheads="1"/>
          </p:cNvSpPr>
          <p:nvPr/>
        </p:nvSpPr>
        <p:spPr bwMode="auto">
          <a:xfrm>
            <a:off x="1715543" y="401067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grpSp>
        <p:nvGrpSpPr>
          <p:cNvPr id="757774" name="Group 14"/>
          <p:cNvGrpSpPr>
            <a:grpSpLocks/>
          </p:cNvGrpSpPr>
          <p:nvPr/>
        </p:nvGrpSpPr>
        <p:grpSpPr bwMode="auto">
          <a:xfrm>
            <a:off x="5082897" y="4515495"/>
            <a:ext cx="1332839" cy="720725"/>
            <a:chOff x="2978" y="3249"/>
            <a:chExt cx="775" cy="454"/>
          </a:xfrm>
        </p:grpSpPr>
        <p:sp>
          <p:nvSpPr>
            <p:cNvPr id="757775" name="Text Box 15"/>
            <p:cNvSpPr txBox="1">
              <a:spLocks noChangeArrowheads="1"/>
            </p:cNvSpPr>
            <p:nvPr/>
          </p:nvSpPr>
          <p:spPr bwMode="auto">
            <a:xfrm>
              <a:off x="3198" y="324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757777" name="Text Box 17"/>
          <p:cNvSpPr txBox="1">
            <a:spLocks noChangeArrowheads="1"/>
          </p:cNvSpPr>
          <p:nvPr/>
        </p:nvSpPr>
        <p:spPr bwMode="auto">
          <a:xfrm>
            <a:off x="3739738"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757778" name="Text Box 18"/>
          <p:cNvSpPr txBox="1">
            <a:spLocks noChangeArrowheads="1"/>
          </p:cNvSpPr>
          <p:nvPr/>
        </p:nvSpPr>
        <p:spPr bwMode="auto">
          <a:xfrm>
            <a:off x="4666706"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757779" name="Text Box 19"/>
          <p:cNvSpPr txBox="1">
            <a:spLocks noChangeArrowheads="1"/>
          </p:cNvSpPr>
          <p:nvPr/>
        </p:nvSpPr>
        <p:spPr bwMode="auto">
          <a:xfrm>
            <a:off x="7653984" y="5412432"/>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757780" name="Text Box 20"/>
          <p:cNvSpPr txBox="1">
            <a:spLocks noChangeArrowheads="1"/>
          </p:cNvSpPr>
          <p:nvPr/>
        </p:nvSpPr>
        <p:spPr bwMode="auto">
          <a:xfrm>
            <a:off x="857368" y="271368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往返时间的</a:t>
            </a:r>
          </a:p>
          <a:p>
            <a:r>
              <a:rPr kumimoji="1" lang="zh-CN" altLang="en-US" sz="2000" b="1">
                <a:solidFill>
                  <a:srgbClr val="000099"/>
                </a:solidFill>
                <a:latin typeface="+mn-lt"/>
                <a:ea typeface="黑体" pitchFamily="2" charset="-122"/>
              </a:rPr>
              <a:t>概率分布</a:t>
            </a:r>
          </a:p>
        </p:txBody>
      </p:sp>
      <p:sp>
        <p:nvSpPr>
          <p:cNvPr id="2" name="矩形 1"/>
          <p:cNvSpPr/>
          <p:nvPr/>
        </p:nvSpPr>
        <p:spPr>
          <a:xfrm>
            <a:off x="857368" y="1124744"/>
            <a:ext cx="842637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mn-lt"/>
                <a:ea typeface="黑体" pitchFamily="2" charset="-122"/>
              </a:rPr>
              <a:t>由于 </a:t>
            </a:r>
            <a:r>
              <a:rPr lang="en-US" altLang="zh-CN" sz="2800" b="1" dirty="0">
                <a:solidFill>
                  <a:srgbClr val="000099"/>
                </a:solidFill>
                <a:latin typeface="+mn-lt"/>
                <a:ea typeface="黑体" pitchFamily="2" charset="-122"/>
              </a:rPr>
              <a:t>TCP </a:t>
            </a:r>
            <a:r>
              <a:rPr lang="zh-CN" altLang="en-US" sz="2800" b="1" dirty="0">
                <a:solidFill>
                  <a:srgbClr val="000099"/>
                </a:solidFill>
                <a:latin typeface="+mn-lt"/>
                <a:ea typeface="黑体" pitchFamily="2" charset="-122"/>
              </a:rPr>
              <a:t>的下层是一个互联网环境，</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数据报所选择的路由变化很大。因而运输层的往返时间 </a:t>
            </a:r>
            <a:r>
              <a:rPr lang="en-US" altLang="zh-CN" sz="2800" b="1" dirty="0">
                <a:solidFill>
                  <a:srgbClr val="000099"/>
                </a:solidFill>
                <a:latin typeface="+mn-lt"/>
                <a:ea typeface="黑体" pitchFamily="2" charset="-122"/>
              </a:rPr>
              <a:t>(RTT) </a:t>
            </a:r>
            <a:r>
              <a:rPr lang="zh-CN" altLang="en-US" sz="2800" b="1" dirty="0">
                <a:solidFill>
                  <a:srgbClr val="000099"/>
                </a:solidFill>
                <a:latin typeface="+mn-lt"/>
                <a:ea typeface="黑体" pitchFamily="2" charset="-122"/>
              </a:rPr>
              <a:t>的方差也很大。</a:t>
            </a:r>
          </a:p>
        </p:txBody>
      </p:sp>
    </p:spTree>
    <p:extLst>
      <p:ext uri="{BB962C8B-B14F-4D97-AF65-F5344CB8AC3E}">
        <p14:creationId xmlns:p14="http://schemas.microsoft.com/office/powerpoint/2010/main" val="38566632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en-US" altLang="zh-CN" dirty="0" smtClean="0"/>
              <a:t>TCP </a:t>
            </a:r>
            <a:r>
              <a:rPr lang="zh-CN" altLang="zh-CN" dirty="0" smtClean="0"/>
              <a:t>超时</a:t>
            </a:r>
            <a:r>
              <a:rPr lang="zh-CN" altLang="zh-CN" dirty="0"/>
              <a:t>重传</a:t>
            </a:r>
            <a:r>
              <a:rPr lang="zh-CN" altLang="zh-CN" dirty="0" smtClean="0"/>
              <a:t>时间设置</a:t>
            </a:r>
            <a:endParaRPr lang="zh-CN" altLang="en-US" dirty="0"/>
          </a:p>
        </p:txBody>
      </p:sp>
      <p:sp>
        <p:nvSpPr>
          <p:cNvPr id="3" name="内容占位符 2"/>
          <p:cNvSpPr>
            <a:spLocks noGrp="1"/>
          </p:cNvSpPr>
          <p:nvPr>
            <p:ph idx="1"/>
          </p:nvPr>
        </p:nvSpPr>
        <p:spPr/>
        <p:txBody>
          <a:bodyPr/>
          <a:lstStyle/>
          <a:p>
            <a:r>
              <a:rPr lang="zh-CN" altLang="zh-CN" dirty="0"/>
              <a:t>如果把超时重传时间设置得太短，就会引起很多报文段的不必要的重传，使网络负荷增大</a:t>
            </a:r>
            <a:r>
              <a:rPr lang="zh-CN" altLang="zh-CN" dirty="0" smtClean="0"/>
              <a:t>。</a:t>
            </a:r>
            <a:endParaRPr lang="en-US" altLang="zh-CN" dirty="0" smtClean="0"/>
          </a:p>
          <a:p>
            <a:r>
              <a:rPr lang="zh-CN" altLang="zh-CN" dirty="0" smtClean="0"/>
              <a:t>但</a:t>
            </a:r>
            <a:r>
              <a:rPr lang="zh-CN" altLang="zh-CN" dirty="0"/>
              <a:t>若把超时重传时间设置得过长，则又使网络的空闲时间增大，降低了传输效率</a:t>
            </a:r>
            <a:r>
              <a:rPr lang="zh-CN" altLang="zh-CN" dirty="0" smtClean="0"/>
              <a:t>。</a:t>
            </a:r>
            <a:endParaRPr lang="en-US" altLang="zh-CN" dirty="0" smtClean="0"/>
          </a:p>
          <a:p>
            <a:r>
              <a:rPr lang="en-US" altLang="zh-CN" dirty="0" smtClean="0">
                <a:solidFill>
                  <a:srgbClr val="FF0000"/>
                </a:solidFill>
              </a:rPr>
              <a:t>TCP </a:t>
            </a:r>
            <a:r>
              <a:rPr lang="zh-CN" altLang="zh-CN" dirty="0" smtClean="0">
                <a:solidFill>
                  <a:srgbClr val="FF0000"/>
                </a:solidFill>
              </a:rPr>
              <a:t>采用</a:t>
            </a:r>
            <a:r>
              <a:rPr lang="zh-CN" altLang="zh-CN" dirty="0">
                <a:solidFill>
                  <a:srgbClr val="FF0000"/>
                </a:solidFill>
              </a:rPr>
              <a:t>了一种自适应算法，</a:t>
            </a:r>
            <a:r>
              <a:rPr lang="zh-CN" altLang="zh-CN" dirty="0"/>
              <a:t>它记录一个报文段发出的时间，以及收到相应的确认的时间。这两个时间之差就是报文段的往返</a:t>
            </a:r>
            <a:r>
              <a:rPr lang="zh-CN" altLang="zh-CN" dirty="0" smtClean="0"/>
              <a:t>时间</a:t>
            </a:r>
            <a:r>
              <a:rPr lang="en-US" altLang="zh-CN" dirty="0" smtClean="0"/>
              <a:t> RTT</a:t>
            </a:r>
            <a:r>
              <a:rPr lang="zh-CN" altLang="zh-CN" dirty="0"/>
              <a:t>。</a:t>
            </a:r>
          </a:p>
          <a:p>
            <a:endParaRPr lang="zh-CN" altLang="en-US" dirty="0"/>
          </a:p>
        </p:txBody>
      </p:sp>
    </p:spTree>
    <p:extLst>
      <p:ext uri="{BB962C8B-B14F-4D97-AF65-F5344CB8AC3E}">
        <p14:creationId xmlns:p14="http://schemas.microsoft.com/office/powerpoint/2010/main" val="400841054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t>加权平均往返时间</a:t>
            </a:r>
          </a:p>
        </p:txBody>
      </p:sp>
      <p:sp>
        <p:nvSpPr>
          <p:cNvPr id="747523" name="Rectangle 3"/>
          <p:cNvSpPr>
            <a:spLocks noGrp="1" noChangeArrowheads="1"/>
          </p:cNvSpPr>
          <p:nvPr>
            <p:ph idx="1"/>
          </p:nvPr>
        </p:nvSpPr>
        <p:spPr/>
        <p:txBody>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t>RTT</a:t>
            </a:r>
            <a:r>
              <a:rPr lang="en-US" altLang="zh-CN" sz="2400" baseline="-25000" dirty="0"/>
              <a:t>S</a:t>
            </a:r>
            <a:r>
              <a:rPr lang="zh-CN" altLang="en-US" sz="2400" dirty="0"/>
              <a:t>（这又称为</a:t>
            </a:r>
            <a:r>
              <a:rPr lang="zh-CN" altLang="en-US" sz="2400" dirty="0">
                <a:solidFill>
                  <a:srgbClr val="FF0000"/>
                </a:solidFill>
              </a:rPr>
              <a:t>平滑的往返时间</a:t>
            </a:r>
            <a:r>
              <a:rPr lang="zh-CN" altLang="en-US" sz="2400" dirty="0"/>
              <a:t>）。</a:t>
            </a:r>
          </a:p>
          <a:p>
            <a:r>
              <a:rPr lang="zh-CN" altLang="en-US" sz="2400" dirty="0"/>
              <a:t>第一次测量到 </a:t>
            </a:r>
            <a:r>
              <a:rPr lang="en-US" altLang="zh-CN" sz="2400" dirty="0"/>
              <a:t>RTT </a:t>
            </a:r>
            <a:r>
              <a:rPr lang="zh-CN" altLang="en-US" sz="2400" dirty="0"/>
              <a:t>样本时，</a:t>
            </a:r>
            <a:r>
              <a:rPr lang="en-US" altLang="zh-CN" sz="2400" dirty="0"/>
              <a:t>RTT</a:t>
            </a:r>
            <a:r>
              <a:rPr lang="en-US" altLang="zh-CN" sz="2400" baseline="-25000" dirty="0"/>
              <a:t>S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RTT</a:t>
            </a:r>
            <a:r>
              <a:rPr lang="en-US" altLang="zh-CN" sz="2400" baseline="-25000" dirty="0"/>
              <a:t>S</a:t>
            </a:r>
            <a:r>
              <a:rPr lang="zh-CN" altLang="en-US" sz="2400" dirty="0"/>
              <a:t>：</a:t>
            </a:r>
          </a:p>
          <a:p>
            <a:endParaRPr lang="en-US" altLang="zh-CN" sz="2400" dirty="0" smtClean="0"/>
          </a:p>
          <a:p>
            <a:endParaRPr lang="en-US" altLang="zh-CN" sz="2400" dirty="0"/>
          </a:p>
          <a:p>
            <a:r>
              <a:rPr lang="zh-CN" altLang="en-US" sz="2400" dirty="0" smtClean="0"/>
              <a:t>式</a:t>
            </a:r>
            <a:r>
              <a:rPr lang="zh-CN" altLang="en-US" sz="2400" dirty="0"/>
              <a:t>中，</a:t>
            </a:r>
            <a:r>
              <a:rPr lang="en-US" altLang="zh-CN" sz="2400" dirty="0"/>
              <a:t>0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1</a:t>
            </a:r>
            <a:r>
              <a:rPr lang="zh-CN" altLang="en-US" sz="2400" dirty="0"/>
              <a:t>。若 </a:t>
            </a:r>
            <a:r>
              <a:rPr lang="zh-CN" altLang="en-US" sz="2400" dirty="0">
                <a:sym typeface="Symbol" pitchFamily="18" charset="2"/>
              </a:rPr>
              <a:t> </a:t>
            </a:r>
            <a:r>
              <a:rPr lang="zh-CN" altLang="en-US" sz="2400" dirty="0"/>
              <a:t>很接近于零，表示 </a:t>
            </a:r>
            <a:r>
              <a:rPr lang="en-US" altLang="zh-CN" sz="2400" dirty="0"/>
              <a:t>RTT </a:t>
            </a:r>
            <a:r>
              <a:rPr lang="zh-CN" altLang="en-US" sz="2400" dirty="0"/>
              <a:t>值更新较慢。若选择 </a:t>
            </a:r>
            <a:r>
              <a:rPr lang="zh-CN" altLang="en-US" sz="2400" dirty="0">
                <a:sym typeface="Symbol" pitchFamily="18" charset="2"/>
              </a:rPr>
              <a:t> </a:t>
            </a:r>
            <a:r>
              <a:rPr lang="zh-CN" altLang="en-US" sz="2400" dirty="0"/>
              <a:t>接近于 </a:t>
            </a:r>
            <a:r>
              <a:rPr lang="en-US" altLang="zh-CN" sz="2400" dirty="0"/>
              <a:t>1</a:t>
            </a:r>
            <a:r>
              <a:rPr lang="zh-CN" altLang="en-US" sz="2400" dirty="0"/>
              <a:t>，则表示 </a:t>
            </a:r>
            <a:r>
              <a:rPr lang="en-US" altLang="zh-CN" sz="2400" dirty="0"/>
              <a:t>RTT </a:t>
            </a:r>
            <a:r>
              <a:rPr lang="zh-CN" altLang="en-US" sz="2400" dirty="0"/>
              <a:t>值更新较快。</a:t>
            </a:r>
          </a:p>
          <a:p>
            <a:r>
              <a:rPr lang="en-US" altLang="zh-CN" sz="2400" dirty="0"/>
              <a:t>RFC 2988 </a:t>
            </a:r>
            <a:r>
              <a:rPr lang="zh-CN" altLang="en-US" sz="2400" dirty="0"/>
              <a:t>推荐的 </a:t>
            </a:r>
            <a:r>
              <a:rPr lang="zh-CN" altLang="en-US" sz="2400" dirty="0">
                <a:sym typeface="Symbol"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p>
        </p:txBody>
      </p:sp>
      <p:sp>
        <p:nvSpPr>
          <p:cNvPr id="747524" name="Rectangle 4"/>
          <p:cNvSpPr>
            <a:spLocks noChangeArrowheads="1"/>
          </p:cNvSpPr>
          <p:nvPr/>
        </p:nvSpPr>
        <p:spPr bwMode="auto">
          <a:xfrm>
            <a:off x="776536" y="3356992"/>
            <a:ext cx="8784976" cy="936104"/>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(1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endParaRPr lang="en-US" altLang="zh-CN" sz="2400" b="1" dirty="0" smtClean="0">
              <a:solidFill>
                <a:srgbClr val="000099"/>
              </a:solidFill>
              <a:latin typeface="+mn-lt"/>
              <a:ea typeface="黑体" pitchFamily="2" charset="-122"/>
            </a:endParaRPr>
          </a:p>
          <a:p>
            <a:pPr>
              <a:spcBef>
                <a:spcPct val="30000"/>
              </a:spcBef>
              <a:buFont typeface="Wingdings" pitchFamily="2" charset="2"/>
              <a:buNone/>
            </a:pPr>
            <a:r>
              <a:rPr lang="en-US" altLang="zh-CN" sz="2400" b="1" dirty="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sym typeface="Symbol"/>
              </a:rPr>
              <a:t></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zh-CN" altLang="zh-CN" sz="2400" b="1" dirty="0">
                <a:solidFill>
                  <a:srgbClr val="000099"/>
                </a:solidFill>
                <a:latin typeface="+mn-lt"/>
                <a:ea typeface="黑体" pitchFamily="2" charset="-122"/>
              </a:rPr>
              <a:t>样本</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(5-4)</a:t>
            </a:r>
          </a:p>
        </p:txBody>
      </p:sp>
    </p:spTree>
    <p:extLst>
      <p:ext uri="{BB962C8B-B14F-4D97-AF65-F5344CB8AC3E}">
        <p14:creationId xmlns:p14="http://schemas.microsoft.com/office/powerpoint/2010/main" val="8479012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smtClean="0"/>
              <a:t>RTO</a:t>
            </a:r>
            <a:endParaRPr lang="en-US" altLang="zh-CN" dirty="0"/>
          </a:p>
        </p:txBody>
      </p:sp>
      <p:sp>
        <p:nvSpPr>
          <p:cNvPr id="748547" name="Rectangle 3"/>
          <p:cNvSpPr>
            <a:spLocks noGrp="1" noChangeArrowheads="1"/>
          </p:cNvSpPr>
          <p:nvPr>
            <p:ph idx="1"/>
          </p:nvPr>
        </p:nvSpPr>
        <p:spPr/>
        <p:txBody>
          <a:bodyPr/>
          <a:lstStyle/>
          <a:p>
            <a:pPr>
              <a:lnSpc>
                <a:spcPct val="100000"/>
              </a:lnSpc>
            </a:pPr>
            <a:r>
              <a:rPr lang="en-US" altLang="zh-CN" sz="2400" dirty="0" smtClean="0">
                <a:solidFill>
                  <a:srgbClr val="FF0000"/>
                </a:solidFill>
              </a:rPr>
              <a:t>RTO</a:t>
            </a:r>
            <a:r>
              <a:rPr lang="en-US" altLang="zh-CN" sz="2400" dirty="0">
                <a:solidFill>
                  <a:srgbClr val="FF0000"/>
                </a:solidFill>
              </a:rPr>
              <a:t> (</a:t>
            </a:r>
            <a:r>
              <a:rPr lang="en-US" altLang="zh-CN" sz="2400" dirty="0" smtClean="0">
                <a:solidFill>
                  <a:srgbClr val="FF0000"/>
                </a:solidFill>
              </a:rPr>
              <a:t>Retransmission Time-Out</a:t>
            </a:r>
            <a:r>
              <a:rPr lang="en-US" altLang="zh-CN" sz="2400" dirty="0">
                <a:solidFill>
                  <a:srgbClr val="FF0000"/>
                </a:solidFill>
              </a:rPr>
              <a:t>)</a:t>
            </a:r>
            <a:r>
              <a:rPr lang="en-US" altLang="zh-CN" sz="2400" dirty="0" smtClean="0">
                <a:solidFill>
                  <a:srgbClr val="FF0000"/>
                </a:solidFill>
              </a:rPr>
              <a:t> </a:t>
            </a:r>
            <a:r>
              <a:rPr lang="zh-CN" altLang="en-US" sz="2400" dirty="0">
                <a:solidFill>
                  <a:srgbClr val="FF0000"/>
                </a:solidFill>
              </a:rPr>
              <a:t>应略大于上面得出的加权平均往返时间 </a:t>
            </a:r>
            <a:r>
              <a:rPr lang="en-US" altLang="zh-CN" sz="2400" dirty="0">
                <a:solidFill>
                  <a:srgbClr val="FF0000"/>
                </a:solidFill>
              </a:rPr>
              <a:t>RTT</a:t>
            </a:r>
            <a:r>
              <a:rPr lang="en-US" altLang="zh-CN" sz="2400" baseline="-25000" dirty="0">
                <a:solidFill>
                  <a:srgbClr val="FF0000"/>
                </a:solidFill>
              </a:rPr>
              <a:t>S</a:t>
            </a:r>
            <a:r>
              <a:rPr lang="zh-CN" altLang="en-US" sz="2400" dirty="0">
                <a:solidFill>
                  <a:srgbClr val="FF0000"/>
                </a:solidFill>
              </a:rPr>
              <a:t>。</a:t>
            </a:r>
          </a:p>
          <a:p>
            <a:pPr>
              <a:lnSpc>
                <a:spcPct val="100000"/>
              </a:lnSpc>
            </a:pPr>
            <a:r>
              <a:rPr lang="en-US" altLang="zh-CN" sz="2400" dirty="0"/>
              <a:t>RFC 2988 </a:t>
            </a:r>
            <a:r>
              <a:rPr lang="zh-CN" altLang="en-US" sz="2400" dirty="0"/>
              <a:t>建议使用下式计算 </a:t>
            </a:r>
            <a:r>
              <a:rPr lang="en-US" altLang="zh-CN" sz="2400" dirty="0"/>
              <a:t>RTO</a:t>
            </a:r>
            <a:r>
              <a:rPr lang="zh-CN" altLang="en-US" sz="2400" dirty="0"/>
              <a:t>：</a:t>
            </a:r>
          </a:p>
          <a:p>
            <a:pPr>
              <a:lnSpc>
                <a:spcPct val="100000"/>
              </a:lnSpc>
              <a:spcAft>
                <a:spcPct val="10000"/>
              </a:spcAft>
            </a:pPr>
            <a:endParaRPr lang="en-US" altLang="zh-CN" sz="2400" dirty="0" smtClean="0"/>
          </a:p>
          <a:p>
            <a:pPr>
              <a:lnSpc>
                <a:spcPct val="100000"/>
              </a:lnSpc>
              <a:spcAft>
                <a:spcPct val="10000"/>
              </a:spcAft>
            </a:pPr>
            <a:r>
              <a:rPr lang="en-US" altLang="zh-CN" sz="2400" dirty="0" smtClean="0"/>
              <a:t>RTT</a:t>
            </a:r>
            <a:r>
              <a:rPr lang="en-US" altLang="zh-CN" sz="2400" baseline="-25000" dirty="0" smtClean="0"/>
              <a:t>D </a:t>
            </a:r>
            <a:r>
              <a:rPr lang="zh-CN" altLang="en-US" sz="2400" dirty="0"/>
              <a:t>是 </a:t>
            </a:r>
            <a:r>
              <a:rPr lang="en-US" altLang="zh-CN" sz="2400" dirty="0">
                <a:solidFill>
                  <a:srgbClr val="FF0000"/>
                </a:solidFill>
              </a:rPr>
              <a:t>RTT </a:t>
            </a:r>
            <a:r>
              <a:rPr lang="zh-CN" altLang="en-US" sz="2400" dirty="0">
                <a:solidFill>
                  <a:srgbClr val="FF0000"/>
                </a:solidFill>
              </a:rPr>
              <a:t>的偏差的加权平均值</a:t>
            </a:r>
            <a:r>
              <a:rPr lang="zh-CN" altLang="en-US" sz="2400" dirty="0"/>
              <a:t>。</a:t>
            </a:r>
          </a:p>
          <a:p>
            <a:pPr>
              <a:lnSpc>
                <a:spcPct val="100000"/>
              </a:lnSpc>
            </a:pPr>
            <a:r>
              <a:rPr lang="en-US" altLang="zh-CN" sz="2400" dirty="0"/>
              <a:t>RFC 2988 </a:t>
            </a:r>
            <a:r>
              <a:rPr lang="zh-CN" altLang="en-US" sz="2400" dirty="0"/>
              <a:t>建议这样计算 </a:t>
            </a:r>
            <a:r>
              <a:rPr lang="en-US" altLang="zh-CN" sz="2400" dirty="0"/>
              <a:t>RTT</a:t>
            </a:r>
            <a:r>
              <a:rPr lang="en-US" altLang="zh-CN" sz="2400" baseline="-25000" dirty="0"/>
              <a:t>D</a:t>
            </a:r>
            <a:r>
              <a:rPr lang="zh-CN" altLang="en-US" sz="2400" dirty="0"/>
              <a:t>。第一次测量时，</a:t>
            </a:r>
            <a:r>
              <a:rPr lang="en-US" altLang="zh-CN" sz="2400" dirty="0"/>
              <a:t>RTT</a:t>
            </a:r>
            <a:r>
              <a:rPr lang="en-US" altLang="zh-CN" sz="2400" baseline="-25000" dirty="0"/>
              <a:t>D </a:t>
            </a:r>
            <a:r>
              <a:rPr lang="zh-CN" altLang="en-US" sz="2400" dirty="0"/>
              <a:t>值取为测量到的 </a:t>
            </a:r>
            <a:r>
              <a:rPr lang="en-US" altLang="zh-CN" sz="2400" dirty="0"/>
              <a:t>RTT </a:t>
            </a:r>
            <a:r>
              <a:rPr lang="zh-CN" altLang="en-US" sz="2400" dirty="0"/>
              <a:t>样本值的一半。在以后的测量中，则使用下式计算加权平均的 </a:t>
            </a:r>
            <a:r>
              <a:rPr lang="en-US" altLang="zh-CN" sz="2400" dirty="0"/>
              <a:t>RTT</a:t>
            </a:r>
            <a:r>
              <a:rPr lang="en-US" altLang="zh-CN" sz="2400" baseline="-25000" dirty="0"/>
              <a:t>D</a:t>
            </a:r>
            <a:r>
              <a:rPr lang="zh-CN" altLang="en-US" sz="2400" dirty="0"/>
              <a:t>：</a:t>
            </a:r>
          </a:p>
          <a:p>
            <a:pPr>
              <a:lnSpc>
                <a:spcPct val="100000"/>
              </a:lnSpc>
              <a:spcBef>
                <a:spcPct val="40000"/>
              </a:spcBef>
            </a:pPr>
            <a:endParaRPr lang="en-US" altLang="zh-CN" sz="2400" dirty="0" smtClean="0">
              <a:sym typeface="Symbol" pitchFamily="18" charset="2"/>
            </a:endParaRPr>
          </a:p>
          <a:p>
            <a:pPr>
              <a:lnSpc>
                <a:spcPct val="100000"/>
              </a:lnSpc>
              <a:spcBef>
                <a:spcPct val="40000"/>
              </a:spcBef>
            </a:pPr>
            <a:endParaRPr lang="en-US" altLang="zh-CN" sz="2400" dirty="0" smtClean="0">
              <a:sym typeface="Symbol" pitchFamily="18" charset="2"/>
            </a:endParaRPr>
          </a:p>
          <a:p>
            <a:pPr>
              <a:lnSpc>
                <a:spcPct val="100000"/>
              </a:lnSpc>
              <a:spcBef>
                <a:spcPct val="40000"/>
              </a:spcBef>
            </a:pPr>
            <a:r>
              <a:rPr lang="en-US" altLang="zh-CN" sz="2400" dirty="0" smtClean="0">
                <a:sym typeface="Symbol"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p>
        </p:txBody>
      </p:sp>
      <p:sp>
        <p:nvSpPr>
          <p:cNvPr id="748548" name="Rectangle 4"/>
          <p:cNvSpPr>
            <a:spLocks noChangeArrowheads="1"/>
          </p:cNvSpPr>
          <p:nvPr/>
        </p:nvSpPr>
        <p:spPr bwMode="auto">
          <a:xfrm>
            <a:off x="920552" y="2420888"/>
            <a:ext cx="8640960" cy="504056"/>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mn-lt"/>
                <a:ea typeface="黑体" pitchFamily="2" charset="-122"/>
              </a:rPr>
              <a:t>RTO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+ 4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(5-5)</a:t>
            </a:r>
          </a:p>
        </p:txBody>
      </p:sp>
      <p:sp>
        <p:nvSpPr>
          <p:cNvPr id="7" name="Rectangle 4"/>
          <p:cNvSpPr>
            <a:spLocks noChangeArrowheads="1"/>
          </p:cNvSpPr>
          <p:nvPr/>
        </p:nvSpPr>
        <p:spPr bwMode="auto">
          <a:xfrm>
            <a:off x="920552" y="4653136"/>
            <a:ext cx="8640960" cy="1008112"/>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 (1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p>
          <a:p>
            <a:pPr>
              <a:spcBef>
                <a:spcPts val="600"/>
              </a:spcBef>
              <a:spcAft>
                <a:spcPts val="0"/>
              </a:spcAft>
            </a:pP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 </a:t>
            </a:r>
            <a:r>
              <a:rPr lang="zh-CN" altLang="en-US" sz="2400" b="1" dirty="0">
                <a:solidFill>
                  <a:srgbClr val="000099"/>
                </a:solidFill>
                <a:latin typeface="+mn-lt"/>
                <a:ea typeface="黑体" pitchFamily="2" charset="-122"/>
              </a:rPr>
              <a:t>样本</a:t>
            </a:r>
            <a:r>
              <a:rPr lang="zh-CN" altLang="en-US" sz="2400" b="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rPr>
              <a:t>(5-6)</a:t>
            </a:r>
          </a:p>
        </p:txBody>
      </p:sp>
    </p:spTree>
    <p:extLst>
      <p:ext uri="{BB962C8B-B14F-4D97-AF65-F5344CB8AC3E}">
        <p14:creationId xmlns:p14="http://schemas.microsoft.com/office/powerpoint/2010/main" val="35213644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Grp="1" noChangeArrowheads="1"/>
          </p:cNvSpPr>
          <p:nvPr>
            <p:ph type="title"/>
          </p:nvPr>
        </p:nvSpPr>
        <p:spPr/>
        <p:txBody>
          <a:bodyPr/>
          <a:lstStyle/>
          <a:p>
            <a:pPr algn="ctr"/>
            <a:r>
              <a:rPr lang="zh-CN" altLang="en-US" sz="4000" dirty="0"/>
              <a:t>往返</a:t>
            </a:r>
            <a:r>
              <a:rPr lang="zh-CN" altLang="en-US" sz="4000" dirty="0" smtClean="0"/>
              <a:t>时间 </a:t>
            </a:r>
            <a:r>
              <a:rPr lang="en-US" altLang="zh-CN" sz="4000" dirty="0" smtClean="0"/>
              <a:t>(RTT) </a:t>
            </a:r>
            <a:r>
              <a:rPr lang="zh-CN" altLang="en-US" sz="4000" dirty="0" smtClean="0"/>
              <a:t>的</a:t>
            </a:r>
            <a:r>
              <a:rPr lang="zh-CN" altLang="en-US" sz="4000" dirty="0"/>
              <a:t>测量相当复杂 </a:t>
            </a:r>
          </a:p>
        </p:txBody>
      </p:sp>
      <p:sp>
        <p:nvSpPr>
          <p:cNvPr id="749573" name="Rectangle 5"/>
          <p:cNvSpPr>
            <a:spLocks noGrp="1" noChangeArrowheads="1"/>
          </p:cNvSpPr>
          <p:nvPr>
            <p:ph idx="1"/>
          </p:nvPr>
        </p:nvSpPr>
        <p:spPr/>
        <p:txBody>
          <a:bodyPr/>
          <a:lstStyle/>
          <a:p>
            <a:r>
              <a:rPr lang="en-US" altLang="zh-CN" sz="2800" dirty="0"/>
              <a:t>TCP </a:t>
            </a:r>
            <a:r>
              <a:rPr lang="zh-CN" altLang="en-US" sz="2800" dirty="0"/>
              <a:t>报文段 </a:t>
            </a:r>
            <a:r>
              <a:rPr lang="en-US" altLang="zh-CN" sz="2800" dirty="0"/>
              <a:t>1 </a:t>
            </a:r>
            <a:r>
              <a:rPr lang="zh-CN" altLang="en-US" sz="2800" dirty="0"/>
              <a:t>没有收到确认。重传（即报文段 </a:t>
            </a:r>
            <a:r>
              <a:rPr lang="en-US" altLang="zh-CN" sz="2800" dirty="0"/>
              <a:t>2</a:t>
            </a:r>
            <a:r>
              <a:rPr lang="zh-CN" altLang="en-US" sz="2800" dirty="0"/>
              <a:t>）后，收到了确认报文段 </a:t>
            </a:r>
            <a:r>
              <a:rPr lang="en-US" altLang="zh-CN" sz="2800" dirty="0"/>
              <a:t>ACK</a:t>
            </a:r>
            <a:r>
              <a:rPr lang="zh-CN" altLang="en-US" sz="2800" dirty="0"/>
              <a:t>。</a:t>
            </a:r>
          </a:p>
          <a:p>
            <a:r>
              <a:rPr lang="zh-CN" altLang="en-US" sz="2800" dirty="0">
                <a:solidFill>
                  <a:srgbClr val="FF0000"/>
                </a:solidFill>
              </a:rPr>
              <a:t>如何判定此确认报文段是对原来的报文段 </a:t>
            </a:r>
            <a:r>
              <a:rPr lang="en-US" altLang="zh-CN" sz="2800" dirty="0">
                <a:solidFill>
                  <a:srgbClr val="FF0000"/>
                </a:solidFill>
              </a:rPr>
              <a:t>1 </a:t>
            </a:r>
            <a:r>
              <a:rPr lang="zh-CN" altLang="en-US" sz="2800" dirty="0">
                <a:solidFill>
                  <a:srgbClr val="FF0000"/>
                </a:solidFill>
              </a:rPr>
              <a:t>的确认，还是对重传的报文段 </a:t>
            </a:r>
            <a:r>
              <a:rPr lang="en-US" altLang="zh-CN" sz="2800" dirty="0">
                <a:solidFill>
                  <a:srgbClr val="FF0000"/>
                </a:solidFill>
              </a:rPr>
              <a:t>2 </a:t>
            </a:r>
            <a:r>
              <a:rPr lang="zh-CN" altLang="en-US" sz="2800" dirty="0">
                <a:solidFill>
                  <a:srgbClr val="FF0000"/>
                </a:solidFill>
              </a:rPr>
              <a:t>的确认？ </a:t>
            </a:r>
          </a:p>
        </p:txBody>
      </p:sp>
      <p:sp>
        <p:nvSpPr>
          <p:cNvPr id="749570" name="Line 2"/>
          <p:cNvSpPr>
            <a:spLocks noChangeShapeType="1"/>
          </p:cNvSpPr>
          <p:nvPr/>
        </p:nvSpPr>
        <p:spPr bwMode="auto">
          <a:xfrm>
            <a:off x="4017845" y="5423756"/>
            <a:ext cx="378526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1" name="Text Box 3"/>
          <p:cNvSpPr txBox="1">
            <a:spLocks noChangeArrowheads="1"/>
          </p:cNvSpPr>
          <p:nvPr/>
        </p:nvSpPr>
        <p:spPr bwMode="auto">
          <a:xfrm>
            <a:off x="5027523" y="5188807"/>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往返时间 </a:t>
            </a:r>
            <a:r>
              <a:rPr kumimoji="1" lang="en-US" altLang="zh-CN" sz="2000" b="1" dirty="0">
                <a:solidFill>
                  <a:srgbClr val="0000FF"/>
                </a:solidFill>
                <a:latin typeface="+mn-lt"/>
                <a:ea typeface="黑体" pitchFamily="2" charset="-122"/>
              </a:rPr>
              <a:t>RTT?</a:t>
            </a:r>
          </a:p>
        </p:txBody>
      </p:sp>
      <p:sp>
        <p:nvSpPr>
          <p:cNvPr id="749574" name="Line 6"/>
          <p:cNvSpPr>
            <a:spLocks noChangeShapeType="1"/>
          </p:cNvSpPr>
          <p:nvPr/>
        </p:nvSpPr>
        <p:spPr bwMode="auto">
          <a:xfrm>
            <a:off x="863747" y="5123719"/>
            <a:ext cx="8516408"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5" name="Line 7"/>
          <p:cNvSpPr>
            <a:spLocks noChangeShapeType="1"/>
          </p:cNvSpPr>
          <p:nvPr/>
        </p:nvSpPr>
        <p:spPr bwMode="auto">
          <a:xfrm rot="-5400000">
            <a:off x="888882"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6" name="Text Box 8"/>
          <p:cNvSpPr txBox="1">
            <a:spLocks noChangeArrowheads="1"/>
          </p:cNvSpPr>
          <p:nvPr/>
        </p:nvSpPr>
        <p:spPr bwMode="auto">
          <a:xfrm>
            <a:off x="449011" y="3928074"/>
            <a:ext cx="1534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发送一个</a:t>
            </a:r>
          </a:p>
          <a:p>
            <a:pPr algn="ct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749577" name="Line 9"/>
          <p:cNvSpPr>
            <a:spLocks noChangeShapeType="1"/>
          </p:cNvSpPr>
          <p:nvPr/>
        </p:nvSpPr>
        <p:spPr bwMode="auto">
          <a:xfrm rot="-5400000">
            <a:off x="3726538"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8" name="Text Box 10"/>
          <p:cNvSpPr txBox="1">
            <a:spLocks noChangeArrowheads="1"/>
          </p:cNvSpPr>
          <p:nvPr/>
        </p:nvSpPr>
        <p:spPr bwMode="auto">
          <a:xfrm>
            <a:off x="3214435" y="3928074"/>
            <a:ext cx="15345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超时重传</a:t>
            </a:r>
          </a:p>
          <a:p>
            <a:pPr algn="ct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a:t>
            </a:r>
          </a:p>
        </p:txBody>
      </p:sp>
      <p:sp>
        <p:nvSpPr>
          <p:cNvPr id="749579" name="Line 11"/>
          <p:cNvSpPr>
            <a:spLocks noChangeShapeType="1"/>
          </p:cNvSpPr>
          <p:nvPr/>
        </p:nvSpPr>
        <p:spPr bwMode="auto">
          <a:xfrm rot="-5400000">
            <a:off x="7511799" y="4832413"/>
            <a:ext cx="582613"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0" name="Text Box 12"/>
          <p:cNvSpPr txBox="1">
            <a:spLocks noChangeArrowheads="1"/>
          </p:cNvSpPr>
          <p:nvPr/>
        </p:nvSpPr>
        <p:spPr bwMode="auto">
          <a:xfrm>
            <a:off x="7143246" y="4235850"/>
            <a:ext cx="1319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收到 </a:t>
            </a:r>
            <a:r>
              <a:rPr kumimoji="1" lang="en-US" altLang="zh-CN" sz="2000" b="1" dirty="0">
                <a:solidFill>
                  <a:srgbClr val="000099"/>
                </a:solidFill>
                <a:latin typeface="+mn-lt"/>
                <a:ea typeface="黑体" pitchFamily="2" charset="-122"/>
              </a:rPr>
              <a:t>ACK</a:t>
            </a:r>
          </a:p>
        </p:txBody>
      </p:sp>
      <p:sp>
        <p:nvSpPr>
          <p:cNvPr id="749581" name="Text Box 13"/>
          <p:cNvSpPr txBox="1">
            <a:spLocks noChangeArrowheads="1"/>
          </p:cNvSpPr>
          <p:nvPr/>
        </p:nvSpPr>
        <p:spPr bwMode="auto">
          <a:xfrm>
            <a:off x="8985448" y="514001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时间</a:t>
            </a:r>
          </a:p>
        </p:txBody>
      </p:sp>
      <p:sp>
        <p:nvSpPr>
          <p:cNvPr id="749582" name="Text Box 14"/>
          <p:cNvSpPr txBox="1">
            <a:spLocks noChangeArrowheads="1"/>
          </p:cNvSpPr>
          <p:nvPr/>
        </p:nvSpPr>
        <p:spPr bwMode="auto">
          <a:xfrm>
            <a:off x="800687"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1</a:t>
            </a:r>
          </a:p>
        </p:txBody>
      </p:sp>
      <p:sp>
        <p:nvSpPr>
          <p:cNvPr id="749583" name="Text Box 15"/>
          <p:cNvSpPr txBox="1">
            <a:spLocks noChangeArrowheads="1"/>
          </p:cNvSpPr>
          <p:nvPr/>
        </p:nvSpPr>
        <p:spPr bwMode="auto">
          <a:xfrm>
            <a:off x="3650382" y="46776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2</a:t>
            </a:r>
          </a:p>
        </p:txBody>
      </p:sp>
      <p:sp>
        <p:nvSpPr>
          <p:cNvPr id="749584" name="Line 16"/>
          <p:cNvSpPr>
            <a:spLocks noChangeShapeType="1"/>
          </p:cNvSpPr>
          <p:nvPr/>
        </p:nvSpPr>
        <p:spPr bwMode="auto">
          <a:xfrm>
            <a:off x="4017845" y="5206270"/>
            <a:ext cx="0" cy="250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5" name="Line 17"/>
          <p:cNvSpPr>
            <a:spLocks noChangeShapeType="1"/>
          </p:cNvSpPr>
          <p:nvPr/>
        </p:nvSpPr>
        <p:spPr bwMode="auto">
          <a:xfrm>
            <a:off x="7803106"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6" name="Line 18"/>
          <p:cNvSpPr>
            <a:spLocks noChangeShapeType="1"/>
          </p:cNvSpPr>
          <p:nvPr/>
        </p:nvSpPr>
        <p:spPr bwMode="auto">
          <a:xfrm>
            <a:off x="1180188"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7" name="Line 19"/>
          <p:cNvSpPr>
            <a:spLocks noChangeShapeType="1"/>
          </p:cNvSpPr>
          <p:nvPr/>
        </p:nvSpPr>
        <p:spPr bwMode="auto">
          <a:xfrm>
            <a:off x="1180188" y="5777769"/>
            <a:ext cx="662291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8" name="Text Box 20"/>
          <p:cNvSpPr txBox="1">
            <a:spLocks noChangeArrowheads="1"/>
          </p:cNvSpPr>
          <p:nvPr/>
        </p:nvSpPr>
        <p:spPr bwMode="auto">
          <a:xfrm>
            <a:off x="3366205" y="5549170"/>
            <a:ext cx="19447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FF"/>
                </a:solidFill>
                <a:latin typeface="+mn-lt"/>
                <a:ea typeface="黑体" pitchFamily="2" charset="-122"/>
              </a:rPr>
              <a:t>往返时间 </a:t>
            </a:r>
            <a:r>
              <a:rPr kumimoji="1" lang="en-US" altLang="zh-CN" sz="2000" b="1">
                <a:solidFill>
                  <a:srgbClr val="0000FF"/>
                </a:solidFill>
                <a:latin typeface="+mn-lt"/>
                <a:ea typeface="黑体" pitchFamily="2" charset="-122"/>
              </a:rPr>
              <a:t>RTT?</a:t>
            </a:r>
          </a:p>
        </p:txBody>
      </p:sp>
      <p:sp>
        <p:nvSpPr>
          <p:cNvPr id="749589" name="Freeform 21"/>
          <p:cNvSpPr>
            <a:spLocks/>
          </p:cNvSpPr>
          <p:nvPr/>
        </p:nvSpPr>
        <p:spPr bwMode="auto">
          <a:xfrm>
            <a:off x="4649008" y="3920394"/>
            <a:ext cx="2944283"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0" name="Freeform 22"/>
          <p:cNvSpPr>
            <a:spLocks/>
          </p:cNvSpPr>
          <p:nvPr/>
        </p:nvSpPr>
        <p:spPr bwMode="auto">
          <a:xfrm>
            <a:off x="1811352" y="3629881"/>
            <a:ext cx="5781940"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1" name="Text Box 23"/>
          <p:cNvSpPr txBox="1">
            <a:spLocks noChangeArrowheads="1"/>
          </p:cNvSpPr>
          <p:nvPr/>
        </p:nvSpPr>
        <p:spPr bwMode="auto">
          <a:xfrm>
            <a:off x="6897216" y="3411824"/>
            <a:ext cx="223651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是对哪一个报文段</a:t>
            </a:r>
          </a:p>
          <a:p>
            <a:pPr algn="ctr"/>
            <a:r>
              <a:rPr kumimoji="1" lang="zh-CN" altLang="en-US" sz="2000" b="1" dirty="0">
                <a:solidFill>
                  <a:srgbClr val="0000FF"/>
                </a:solidFill>
                <a:latin typeface="+mn-lt"/>
                <a:ea typeface="黑体" pitchFamily="2" charset="-122"/>
              </a:rPr>
              <a:t>的确认？</a:t>
            </a:r>
          </a:p>
        </p:txBody>
      </p:sp>
    </p:spTree>
    <p:extLst>
      <p:ext uri="{BB962C8B-B14F-4D97-AF65-F5344CB8AC3E}">
        <p14:creationId xmlns:p14="http://schemas.microsoft.com/office/powerpoint/2010/main" val="7175231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gn="ctr"/>
            <a:r>
              <a:rPr lang="en-US" altLang="zh-CN"/>
              <a:t>Karn </a:t>
            </a:r>
            <a:r>
              <a:rPr lang="zh-CN" altLang="en-US"/>
              <a:t>算法 </a:t>
            </a:r>
          </a:p>
        </p:txBody>
      </p:sp>
      <p:sp>
        <p:nvSpPr>
          <p:cNvPr id="751619" name="Rectangle 3"/>
          <p:cNvSpPr>
            <a:spLocks noGrp="1" noChangeArrowheads="1"/>
          </p:cNvSpPr>
          <p:nvPr>
            <p:ph idx="1"/>
          </p:nvPr>
        </p:nvSpPr>
        <p:spPr/>
        <p:txBody>
          <a:bodyPr/>
          <a:lstStyle/>
          <a:p>
            <a:r>
              <a:rPr lang="zh-CN" altLang="en-US" dirty="0">
                <a:solidFill>
                  <a:srgbClr val="0000FF"/>
                </a:solidFill>
              </a:rPr>
              <a:t>在计算平均往返时间 </a:t>
            </a:r>
            <a:r>
              <a:rPr lang="en-US" altLang="zh-CN" dirty="0">
                <a:solidFill>
                  <a:srgbClr val="0000FF"/>
                </a:solidFill>
              </a:rPr>
              <a:t>RTT </a:t>
            </a:r>
            <a:r>
              <a:rPr lang="zh-CN" altLang="en-US" dirty="0">
                <a:solidFill>
                  <a:srgbClr val="0000FF"/>
                </a:solidFill>
              </a:rPr>
              <a:t>时，只要报文段重传了，就不采用其往返时间样本。</a:t>
            </a:r>
          </a:p>
          <a:p>
            <a:r>
              <a:rPr lang="zh-CN" altLang="en-US" dirty="0"/>
              <a:t>这样得出的加权平均平均往返时间 </a:t>
            </a:r>
            <a:r>
              <a:rPr lang="en-US" altLang="zh-CN" dirty="0"/>
              <a:t>RTT</a:t>
            </a:r>
            <a:r>
              <a:rPr lang="en-US" altLang="zh-CN" baseline="-25000" dirty="0"/>
              <a:t>S</a:t>
            </a:r>
            <a:r>
              <a:rPr lang="en-US" altLang="zh-CN" dirty="0"/>
              <a:t> </a:t>
            </a:r>
            <a:r>
              <a:rPr lang="zh-CN" altLang="en-US" dirty="0"/>
              <a:t>和超时重传时间 </a:t>
            </a:r>
            <a:r>
              <a:rPr lang="en-US" altLang="zh-CN" dirty="0"/>
              <a:t>RTO </a:t>
            </a:r>
            <a:r>
              <a:rPr lang="zh-CN" altLang="en-US" dirty="0"/>
              <a:t>就较准确</a:t>
            </a:r>
            <a:r>
              <a:rPr lang="zh-CN" altLang="en-US" dirty="0" smtClean="0"/>
              <a:t>。</a:t>
            </a:r>
            <a:endParaRPr lang="en-US" altLang="zh-CN" dirty="0" smtClean="0"/>
          </a:p>
          <a:p>
            <a:r>
              <a:rPr lang="zh-CN" altLang="zh-CN" dirty="0"/>
              <a:t>但是，这又引起</a:t>
            </a:r>
            <a:r>
              <a:rPr lang="zh-CN" altLang="zh-CN" dirty="0">
                <a:solidFill>
                  <a:srgbClr val="FF0000"/>
                </a:solidFill>
              </a:rPr>
              <a:t>新的问题</a:t>
            </a:r>
            <a:r>
              <a:rPr lang="zh-CN" altLang="zh-CN" dirty="0" smtClean="0">
                <a:solidFill>
                  <a:srgbClr val="FF0000"/>
                </a:solidFill>
              </a:rPr>
              <a:t>。</a:t>
            </a:r>
            <a:r>
              <a:rPr lang="zh-CN" altLang="en-US" dirty="0"/>
              <a:t>当</a:t>
            </a:r>
            <a:r>
              <a:rPr lang="zh-CN" altLang="zh-CN" dirty="0" smtClean="0"/>
              <a:t>报文</a:t>
            </a:r>
            <a:r>
              <a:rPr lang="zh-CN" altLang="zh-CN" dirty="0"/>
              <a:t>段的时延突然增大了</a:t>
            </a:r>
            <a:r>
              <a:rPr lang="zh-CN" altLang="zh-CN" dirty="0" smtClean="0"/>
              <a:t>很多</a:t>
            </a:r>
            <a:r>
              <a:rPr lang="zh-CN" altLang="en-US" dirty="0" smtClean="0"/>
              <a:t>时，</a:t>
            </a:r>
            <a:r>
              <a:rPr lang="zh-CN" altLang="zh-CN" dirty="0" smtClean="0"/>
              <a:t>在</a:t>
            </a:r>
            <a:r>
              <a:rPr lang="zh-CN" altLang="zh-CN" dirty="0"/>
              <a:t>原来得出的重传时间内，不会收到确认报文段。于是就重传报文段。但</a:t>
            </a:r>
            <a:r>
              <a:rPr lang="zh-CN" altLang="zh-CN" dirty="0" smtClean="0"/>
              <a:t>根据</a:t>
            </a:r>
            <a:r>
              <a:rPr lang="en-US" altLang="zh-CN" dirty="0" smtClean="0"/>
              <a:t> </a:t>
            </a:r>
            <a:r>
              <a:rPr lang="en-US" altLang="zh-CN" dirty="0" err="1" smtClean="0"/>
              <a:t>Karn</a:t>
            </a:r>
            <a:r>
              <a:rPr lang="en-US" altLang="zh-CN" dirty="0" smtClean="0"/>
              <a:t> </a:t>
            </a:r>
            <a:r>
              <a:rPr lang="zh-CN" altLang="zh-CN" dirty="0" smtClean="0"/>
              <a:t>算法</a:t>
            </a:r>
            <a:r>
              <a:rPr lang="zh-CN" altLang="zh-CN" dirty="0"/>
              <a:t>，不考虑重传的报文段的往返时间样本。这样，</a:t>
            </a:r>
            <a:r>
              <a:rPr lang="zh-CN" altLang="zh-CN" dirty="0">
                <a:solidFill>
                  <a:srgbClr val="FF0000"/>
                </a:solidFill>
              </a:rPr>
              <a:t>超时重传时间就无法更新</a:t>
            </a:r>
            <a:r>
              <a:rPr lang="zh-CN" altLang="zh-CN" dirty="0" smtClean="0">
                <a:solidFill>
                  <a:srgbClr val="FF0000"/>
                </a:solidFill>
              </a:rPr>
              <a:t>。</a:t>
            </a:r>
            <a:endParaRPr lang="zh-CN" altLang="zh-CN" dirty="0">
              <a:solidFill>
                <a:srgbClr val="FF0000"/>
              </a:solidFill>
            </a:endParaRPr>
          </a:p>
        </p:txBody>
      </p:sp>
    </p:spTree>
    <p:extLst>
      <p:ext uri="{BB962C8B-B14F-4D97-AF65-F5344CB8AC3E}">
        <p14:creationId xmlns:p14="http://schemas.microsoft.com/office/powerpoint/2010/main" val="145776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161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5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pPr algn="ctr"/>
            <a:r>
              <a:rPr lang="zh-CN" altLang="en-US"/>
              <a:t>修正的 </a:t>
            </a:r>
            <a:r>
              <a:rPr lang="en-US" altLang="zh-CN"/>
              <a:t>Karn </a:t>
            </a:r>
            <a:r>
              <a:rPr lang="zh-CN" altLang="en-US"/>
              <a:t>算法 </a:t>
            </a:r>
          </a:p>
        </p:txBody>
      </p:sp>
      <p:sp>
        <p:nvSpPr>
          <p:cNvPr id="753668" name="Rectangle 4"/>
          <p:cNvSpPr>
            <a:spLocks noGrp="1" noChangeArrowheads="1"/>
          </p:cNvSpPr>
          <p:nvPr>
            <p:ph idx="1"/>
          </p:nvPr>
        </p:nvSpPr>
        <p:spPr/>
        <p:txBody>
          <a:bodyPr/>
          <a:lstStyle/>
          <a:p>
            <a:pPr algn="just">
              <a:lnSpc>
                <a:spcPct val="110000"/>
              </a:lnSpc>
            </a:pPr>
            <a:r>
              <a:rPr lang="zh-CN" altLang="en-US" dirty="0"/>
              <a:t>报文段每重传一次，就把 </a:t>
            </a:r>
            <a:r>
              <a:rPr lang="en-US" altLang="zh-CN" dirty="0"/>
              <a:t>RTO </a:t>
            </a:r>
            <a:r>
              <a:rPr lang="zh-CN" altLang="en-US" dirty="0"/>
              <a:t>增大一些：</a:t>
            </a:r>
          </a:p>
          <a:p>
            <a:pPr>
              <a:lnSpc>
                <a:spcPct val="110000"/>
              </a:lnSpc>
            </a:pPr>
            <a:endParaRPr lang="en-US" altLang="zh-CN" dirty="0" smtClean="0"/>
          </a:p>
          <a:p>
            <a:pPr>
              <a:lnSpc>
                <a:spcPct val="110000"/>
              </a:lnSpc>
            </a:pPr>
            <a:endParaRPr lang="en-US" altLang="zh-CN" dirty="0"/>
          </a:p>
          <a:p>
            <a:pPr>
              <a:lnSpc>
                <a:spcPct val="110000"/>
              </a:lnSpc>
            </a:pPr>
            <a:r>
              <a:rPr lang="zh-CN" altLang="en-US" dirty="0" smtClean="0"/>
              <a:t>系数 </a:t>
            </a:r>
            <a:r>
              <a:rPr lang="zh-CN" altLang="en-US" dirty="0">
                <a:sym typeface="Symbol" pitchFamily="18" charset="2"/>
              </a:rPr>
              <a:t> </a:t>
            </a:r>
            <a:r>
              <a:rPr lang="zh-CN" altLang="en-US" dirty="0"/>
              <a:t>的典型值是 </a:t>
            </a:r>
            <a:r>
              <a:rPr lang="en-US" altLang="zh-CN" dirty="0"/>
              <a:t>2 </a:t>
            </a:r>
            <a:r>
              <a:rPr lang="zh-CN" altLang="en-US" dirty="0"/>
              <a:t>。</a:t>
            </a:r>
          </a:p>
          <a:p>
            <a:pPr>
              <a:lnSpc>
                <a:spcPct val="110000"/>
              </a:lnSpc>
            </a:pPr>
            <a:r>
              <a:rPr lang="zh-CN" altLang="en-US" dirty="0"/>
              <a:t>当不再发生报文段的重传时，才根据报文段的往返时延更新平均往返时延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a:p>
            <a:pPr>
              <a:lnSpc>
                <a:spcPct val="110000"/>
              </a:lnSpc>
            </a:pPr>
            <a:r>
              <a:rPr lang="zh-CN" altLang="en-US" dirty="0"/>
              <a:t>实践证明，这种策略较为合理。 </a:t>
            </a:r>
          </a:p>
        </p:txBody>
      </p:sp>
      <p:sp>
        <p:nvSpPr>
          <p:cNvPr id="753666" name="Rectangle 2"/>
          <p:cNvSpPr>
            <a:spLocks noChangeArrowheads="1"/>
          </p:cNvSpPr>
          <p:nvPr/>
        </p:nvSpPr>
        <p:spPr bwMode="auto">
          <a:xfrm>
            <a:off x="920553" y="1988840"/>
            <a:ext cx="8496944" cy="841375"/>
          </a:xfrm>
          <a:prstGeom prst="rect">
            <a:avLst/>
          </a:prstGeom>
          <a:solidFill>
            <a:srgbClr val="66FF66"/>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en-US" sz="3200" b="1" dirty="0">
                <a:solidFill>
                  <a:srgbClr val="000099"/>
                </a:solidFill>
                <a:latin typeface="+mn-lt"/>
                <a:ea typeface="黑体" pitchFamily="2" charset="-122"/>
              </a:rPr>
              <a:t>新的 </a:t>
            </a:r>
            <a:r>
              <a:rPr lang="en-US" altLang="zh-CN" sz="3200" b="1" dirty="0">
                <a:solidFill>
                  <a:srgbClr val="000099"/>
                </a:solidFill>
                <a:latin typeface="+mn-lt"/>
                <a:ea typeface="黑体" pitchFamily="2" charset="-122"/>
              </a:rPr>
              <a:t>RTO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zh-CN" altLang="en-US" sz="3200" b="1" dirty="0">
                <a:solidFill>
                  <a:srgbClr val="000099"/>
                </a:solidFill>
                <a:latin typeface="+mn-lt"/>
                <a:ea typeface="黑体" pitchFamily="2" charset="-122"/>
              </a:rPr>
              <a:t>旧的 </a:t>
            </a:r>
            <a:r>
              <a:rPr lang="en-US" altLang="zh-CN" sz="3200" b="1" dirty="0">
                <a:solidFill>
                  <a:srgbClr val="000099"/>
                </a:solidFill>
                <a:latin typeface="+mn-lt"/>
                <a:ea typeface="黑体" pitchFamily="2" charset="-122"/>
              </a:rPr>
              <a:t>RTO) </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3831491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solidFill>
                  <a:srgbClr val="FF0000"/>
                </a:solidFill>
              </a:rPr>
              <a:t>问题：</a:t>
            </a:r>
            <a:r>
              <a:rPr lang="zh-CN" altLang="zh-CN" dirty="0" smtClean="0"/>
              <a:t>若</a:t>
            </a:r>
            <a:r>
              <a:rPr lang="zh-CN" altLang="zh-CN" dirty="0"/>
              <a:t>收到的报文段无差错，只是未按序号，中间还缺少一些序号的数据，那么能否设法只传送缺少的数据而不重传已经正确到达接收方的数据</a:t>
            </a:r>
            <a:r>
              <a:rPr lang="zh-CN" altLang="zh-CN" dirty="0" smtClean="0"/>
              <a:t>？</a:t>
            </a:r>
            <a:endParaRPr lang="en-US" altLang="zh-CN" dirty="0" smtClean="0"/>
          </a:p>
          <a:p>
            <a:r>
              <a:rPr lang="zh-CN" altLang="zh-CN" dirty="0" smtClean="0"/>
              <a:t>答案</a:t>
            </a:r>
            <a:r>
              <a:rPr lang="zh-CN" altLang="zh-CN" dirty="0"/>
              <a:t>是可以的。</a:t>
            </a:r>
            <a:r>
              <a:rPr lang="zh-CN" altLang="zh-CN" dirty="0">
                <a:solidFill>
                  <a:srgbClr val="FF0000"/>
                </a:solidFill>
              </a:rPr>
              <a:t>选择</a:t>
            </a:r>
            <a:r>
              <a:rPr lang="zh-CN" altLang="zh-CN" dirty="0" smtClean="0">
                <a:solidFill>
                  <a:srgbClr val="FF0000"/>
                </a:solidFill>
              </a:rPr>
              <a:t>确认</a:t>
            </a:r>
            <a:r>
              <a:rPr lang="en-US" altLang="zh-CN" dirty="0" smtClean="0">
                <a:solidFill>
                  <a:srgbClr val="FF0000"/>
                </a:solidFill>
              </a:rPr>
              <a:t> SACK </a:t>
            </a:r>
            <a:r>
              <a:rPr lang="en-US" altLang="zh-CN" dirty="0"/>
              <a:t/>
            </a:r>
            <a:br>
              <a:rPr lang="en-US" altLang="zh-CN" dirty="0"/>
            </a:br>
            <a:r>
              <a:rPr lang="en-US" altLang="zh-CN" dirty="0" smtClean="0"/>
              <a:t> (</a:t>
            </a:r>
            <a:r>
              <a:rPr lang="en-US" altLang="zh-CN" dirty="0"/>
              <a:t>Selective ACK</a:t>
            </a:r>
            <a:r>
              <a:rPr lang="en-US" altLang="zh-CN" dirty="0" smtClean="0"/>
              <a:t>) </a:t>
            </a:r>
            <a:r>
              <a:rPr lang="zh-CN" altLang="zh-CN" dirty="0" smtClean="0"/>
              <a:t>就是</a:t>
            </a:r>
            <a:r>
              <a:rPr lang="zh-CN" altLang="zh-CN" dirty="0"/>
              <a:t>一种可行的处理方法。</a:t>
            </a:r>
          </a:p>
        </p:txBody>
      </p:sp>
    </p:spTree>
    <p:extLst>
      <p:ext uri="{BB962C8B-B14F-4D97-AF65-F5344CB8AC3E}">
        <p14:creationId xmlns:p14="http://schemas.microsoft.com/office/powerpoint/2010/main" val="25829378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dirty="0"/>
              <a:t>接收到的字节流序号不连续 </a:t>
            </a:r>
          </a:p>
        </p:txBody>
      </p:sp>
      <p:sp>
        <p:nvSpPr>
          <p:cNvPr id="760838" name="Rectangle 6"/>
          <p:cNvSpPr>
            <a:spLocks noChangeArrowheads="1"/>
          </p:cNvSpPr>
          <p:nvPr/>
        </p:nvSpPr>
        <p:spPr bwMode="auto">
          <a:xfrm>
            <a:off x="325004" y="2758455"/>
            <a:ext cx="2263246"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3523817" y="2758455"/>
            <a:ext cx="2106744"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6487017" y="2758455"/>
            <a:ext cx="2964921"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364559" y="2806080"/>
            <a:ext cx="941297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a:t>
            </a:r>
            <a:r>
              <a:rPr lang="en-US" altLang="zh-CN" sz="1600" b="1" dirty="0" smtClean="0">
                <a:solidFill>
                  <a:srgbClr val="0000FF"/>
                </a:solidFill>
                <a:latin typeface="+mn-lt"/>
                <a:ea typeface="黑体" pitchFamily="2" charset="-122"/>
              </a:rPr>
              <a:t>1000                 </a:t>
            </a:r>
            <a:r>
              <a:rPr lang="en-US" altLang="zh-CN" sz="1600" b="1" dirty="0">
                <a:solidFill>
                  <a:srgbClr val="0000FF"/>
                </a:solidFill>
                <a:latin typeface="+mn-lt"/>
                <a:ea typeface="黑体" pitchFamily="2" charset="-122"/>
              </a:rPr>
              <a:t>1501                    </a:t>
            </a:r>
            <a:r>
              <a:rPr lang="en-US" altLang="zh-CN" sz="1600" b="1" dirty="0" smtClean="0">
                <a:solidFill>
                  <a:srgbClr val="0000FF"/>
                </a:solidFill>
                <a:latin typeface="+mn-lt"/>
                <a:ea typeface="黑体" pitchFamily="2" charset="-122"/>
              </a:rPr>
              <a:t>3000                3501                                  4500</a:t>
            </a:r>
            <a:endParaRPr lang="en-US" altLang="zh-CN" sz="1600" b="1" dirty="0">
              <a:solidFill>
                <a:srgbClr val="0000FF"/>
              </a:solidFill>
              <a:latin typeface="+mn-lt"/>
              <a:ea typeface="黑体" pitchFamily="2" charset="-122"/>
            </a:endParaRPr>
          </a:p>
        </p:txBody>
      </p:sp>
      <p:sp>
        <p:nvSpPr>
          <p:cNvPr id="760851" name="Text Box 19"/>
          <p:cNvSpPr txBox="1">
            <a:spLocks noChangeArrowheads="1"/>
          </p:cNvSpPr>
          <p:nvPr/>
        </p:nvSpPr>
        <p:spPr bwMode="auto">
          <a:xfrm>
            <a:off x="1424608" y="3478163"/>
            <a:ext cx="16578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3144177"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6107378" y="3478163"/>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4953000" y="3478163"/>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8687085" y="3456677"/>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325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2722493" y="2496517"/>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5745088" y="2401267"/>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344488"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715396" y="2371105"/>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2638123"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1200377"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4320079"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7830175" y="2660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3757708"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5707952"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67226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95293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3835098" y="2358405"/>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7307358" y="2348880"/>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760862" name="Text Box 30"/>
          <p:cNvSpPr txBox="1">
            <a:spLocks noChangeArrowheads="1"/>
          </p:cNvSpPr>
          <p:nvPr/>
        </p:nvSpPr>
        <p:spPr bwMode="auto">
          <a:xfrm>
            <a:off x="488504" y="4098925"/>
            <a:ext cx="9145016" cy="1938992"/>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2400" b="1" dirty="0" smtClean="0">
                <a:solidFill>
                  <a:srgbClr val="000099"/>
                </a:solidFill>
                <a:latin typeface="+mn-lt"/>
                <a:ea typeface="黑体" pitchFamily="2" charset="-122"/>
              </a:rPr>
              <a:t>和</a:t>
            </a:r>
            <a:r>
              <a:rPr lang="zh-CN" altLang="en-US" sz="2400" b="1" dirty="0">
                <a:solidFill>
                  <a:srgbClr val="000099"/>
                </a:solidFill>
                <a:latin typeface="+mn-lt"/>
                <a:ea typeface="黑体" pitchFamily="2" charset="-122"/>
              </a:rPr>
              <a:t>前后字节不连续的每一个字节块都有</a:t>
            </a:r>
            <a:r>
              <a:rPr lang="zh-CN" altLang="en-US" sz="2400" b="1" dirty="0">
                <a:solidFill>
                  <a:srgbClr val="FF0000"/>
                </a:solidFill>
                <a:latin typeface="+mn-lt"/>
                <a:ea typeface="黑体" pitchFamily="2" charset="-122"/>
              </a:rPr>
              <a:t>两个边界</a:t>
            </a:r>
            <a:r>
              <a:rPr lang="zh-CN" altLang="en-US" sz="2400" b="1" dirty="0" smtClean="0">
                <a:solidFill>
                  <a:srgbClr val="FF0000"/>
                </a:solidFill>
                <a:latin typeface="+mn-lt"/>
                <a:ea typeface="黑体" pitchFamily="2" charset="-122"/>
              </a:rPr>
              <a:t>：边界</a:t>
            </a:r>
            <a:r>
              <a:rPr lang="zh-CN" altLang="en-US" sz="2400" b="1" dirty="0">
                <a:solidFill>
                  <a:srgbClr val="FF0000"/>
                </a:solidFill>
                <a:latin typeface="+mn-lt"/>
                <a:ea typeface="黑体" pitchFamily="2" charset="-122"/>
              </a:rPr>
              <a:t>和</a:t>
            </a:r>
            <a:r>
              <a:rPr lang="zh-CN" altLang="en-US" sz="2400" b="1" dirty="0" smtClean="0">
                <a:solidFill>
                  <a:srgbClr val="FF0000"/>
                </a:solidFill>
                <a:latin typeface="+mn-lt"/>
                <a:ea typeface="黑体" pitchFamily="2" charset="-122"/>
              </a:rPr>
              <a:t>右边界</a:t>
            </a:r>
            <a:r>
              <a:rPr lang="zh-CN" altLang="en-US" sz="2400" b="1" dirty="0">
                <a:solidFill>
                  <a:srgbClr val="FF0000"/>
                </a:solidFill>
                <a:latin typeface="+mn-lt"/>
                <a:ea typeface="黑体" pitchFamily="2" charset="-122"/>
              </a:rPr>
              <a:t>。</a:t>
            </a: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第一</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1501</a:t>
            </a:r>
            <a:r>
              <a:rPr lang="zh-CN" altLang="en-US" sz="2400" b="1" dirty="0">
                <a:solidFill>
                  <a:srgbClr val="000099"/>
                </a:solidFill>
                <a:latin typeface="+mn-lt"/>
                <a:ea typeface="黑体" pitchFamily="2" charset="-122"/>
              </a:rPr>
              <a:t>，但右边界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3001</a:t>
            </a:r>
            <a:r>
              <a:rPr lang="zh-CN" altLang="en-US" sz="2400" b="1" dirty="0" smtClean="0">
                <a:solidFill>
                  <a:srgbClr val="000099"/>
                </a:solidFill>
                <a:latin typeface="+mn-lt"/>
                <a:ea typeface="黑体" pitchFamily="2" charset="-122"/>
              </a:rPr>
              <a:t>。左边界</a:t>
            </a:r>
            <a:r>
              <a:rPr lang="zh-CN" altLang="en-US" sz="2400" b="1" dirty="0">
                <a:solidFill>
                  <a:srgbClr val="000099"/>
                </a:solidFill>
                <a:latin typeface="+mn-lt"/>
                <a:ea typeface="黑体" pitchFamily="2" charset="-122"/>
              </a:rPr>
              <a:t>指出字节块的第一个字节的序号，但右边界减 </a:t>
            </a:r>
            <a:r>
              <a:rPr lang="en-US" altLang="zh-CN" sz="2400" b="1" dirty="0">
                <a:solidFill>
                  <a:srgbClr val="000099"/>
                </a:solidFill>
                <a:latin typeface="+mn-lt"/>
                <a:ea typeface="黑体" pitchFamily="2" charset="-122"/>
              </a:rPr>
              <a:t>1 </a:t>
            </a:r>
            <a:r>
              <a:rPr lang="zh-CN" altLang="en-US" sz="2400" b="1" dirty="0" smtClean="0">
                <a:solidFill>
                  <a:srgbClr val="000099"/>
                </a:solidFill>
                <a:latin typeface="+mn-lt"/>
                <a:ea typeface="黑体" pitchFamily="2" charset="-122"/>
              </a:rPr>
              <a:t>才是字节</a:t>
            </a:r>
            <a:r>
              <a:rPr lang="zh-CN" altLang="en-US" sz="2400" b="1" dirty="0">
                <a:solidFill>
                  <a:srgbClr val="000099"/>
                </a:solidFill>
                <a:latin typeface="+mn-lt"/>
                <a:ea typeface="黑体" pitchFamily="2" charset="-122"/>
              </a:rPr>
              <a:t>块中的最后一个序号</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第二</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3501</a:t>
            </a:r>
            <a:r>
              <a:rPr lang="zh-CN" altLang="en-US" sz="2400" b="1" dirty="0">
                <a:solidFill>
                  <a:srgbClr val="000099"/>
                </a:solidFill>
                <a:latin typeface="+mn-lt"/>
                <a:ea typeface="黑体" pitchFamily="2" charset="-122"/>
              </a:rPr>
              <a:t>，而右边界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4501</a:t>
            </a:r>
            <a:r>
              <a:rPr lang="zh-CN" altLang="en-US" sz="2400" b="1" dirty="0">
                <a:solidFill>
                  <a:srgbClr val="000099"/>
                </a:solidFill>
                <a:latin typeface="+mn-lt"/>
                <a:ea typeface="黑体" pitchFamily="2" charset="-122"/>
              </a:rPr>
              <a:t>。 </a:t>
            </a:r>
          </a:p>
        </p:txBody>
      </p:sp>
      <p:sp>
        <p:nvSpPr>
          <p:cNvPr id="31" name="Line 11"/>
          <p:cNvSpPr>
            <a:spLocks noChangeShapeType="1"/>
          </p:cNvSpPr>
          <p:nvPr/>
        </p:nvSpPr>
        <p:spPr bwMode="auto">
          <a:xfrm flipH="1">
            <a:off x="2588250"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707062" y="1196752"/>
            <a:ext cx="8744875" cy="954107"/>
          </a:xfrm>
          <a:prstGeom prst="rect">
            <a:avLst/>
          </a:prstGeom>
          <a:solidFill>
            <a:srgbClr val="66FF66"/>
          </a:solidFill>
          <a:ln>
            <a:solidFill>
              <a:srgbClr val="003399"/>
            </a:solidFill>
          </a:ln>
        </p:spPr>
        <p:txBody>
          <a:bodyPr wrap="square">
            <a:spAutoFit/>
          </a:bodyPr>
          <a:lstStyle/>
          <a:p>
            <a:r>
              <a:rPr lang="en-US" altLang="zh-CN" sz="2800" b="1" dirty="0" smtClean="0">
                <a:solidFill>
                  <a:srgbClr val="000099"/>
                </a:solidFill>
                <a:latin typeface="+mn-lt"/>
                <a:ea typeface="黑体" pitchFamily="2" charset="-122"/>
              </a:rPr>
              <a:t>TCP </a:t>
            </a:r>
            <a:r>
              <a:rPr lang="zh-CN" altLang="zh-CN" sz="2800" b="1" dirty="0" smtClean="0">
                <a:solidFill>
                  <a:srgbClr val="000099"/>
                </a:solidFill>
                <a:latin typeface="+mn-lt"/>
                <a:ea typeface="黑体" pitchFamily="2" charset="-122"/>
              </a:rPr>
              <a:t>的</a:t>
            </a:r>
            <a:r>
              <a:rPr lang="zh-CN" altLang="zh-CN" sz="2800" b="1" dirty="0">
                <a:solidFill>
                  <a:srgbClr val="000099"/>
                </a:solidFill>
                <a:latin typeface="+mn-lt"/>
                <a:ea typeface="黑体" pitchFamily="2" charset="-122"/>
              </a:rPr>
              <a:t>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2380111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t>接收</a:t>
            </a:r>
            <a:r>
              <a:rPr lang="zh-CN" altLang="en-US" dirty="0"/>
              <a:t>方收到了和前面的字节流不连续的两个字节块。</a:t>
            </a:r>
          </a:p>
          <a:p>
            <a:r>
              <a:rPr lang="zh-CN" altLang="en-US" dirty="0"/>
              <a:t>如果这些字节的序号都在接收窗口之内，那么接收方就</a:t>
            </a:r>
            <a:r>
              <a:rPr lang="zh-CN" altLang="en-US" dirty="0">
                <a:solidFill>
                  <a:srgbClr val="FF0000"/>
                </a:solidFill>
              </a:rPr>
              <a:t>先收下</a:t>
            </a:r>
            <a:r>
              <a:rPr lang="zh-CN" altLang="en-US" dirty="0"/>
              <a:t>这些数据，</a:t>
            </a:r>
            <a:r>
              <a:rPr lang="zh-CN" altLang="en-US" dirty="0">
                <a:solidFill>
                  <a:srgbClr val="0000FF"/>
                </a:solidFill>
              </a:rPr>
              <a:t>但要把这些信息准确地告诉发送方，使发送方不要再重复发送这些已收到的数据</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592039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但这条逻辑通信信道对上层的表现却因运输层使用的不同协议而有很大的差别。</a:t>
            </a:r>
            <a:endParaRPr lang="en-US" altLang="zh-CN" dirty="0" smtClean="0"/>
          </a:p>
          <a:p>
            <a:r>
              <a:rPr lang="zh-CN" altLang="en-US" dirty="0" smtClean="0"/>
              <a:t>当</a:t>
            </a:r>
            <a:r>
              <a:rPr lang="zh-CN" altLang="en-US" dirty="0"/>
              <a:t>运输层采用面向连接的 </a:t>
            </a:r>
            <a:r>
              <a:rPr lang="en-US" altLang="zh-CN" dirty="0">
                <a:solidFill>
                  <a:srgbClr val="FF0000"/>
                </a:solidFill>
              </a:rPr>
              <a:t>TCP</a:t>
            </a:r>
            <a:r>
              <a:rPr lang="en-US" altLang="zh-CN" dirty="0"/>
              <a:t> </a:t>
            </a:r>
            <a:r>
              <a:rPr lang="zh-CN" altLang="en-US" dirty="0"/>
              <a:t>协议时，尽管下面的网络是不可靠的（只提供尽最大努力服务），但这种逻辑通信信道就相当于一条</a:t>
            </a:r>
            <a:r>
              <a:rPr lang="zh-CN" altLang="en-US" dirty="0">
                <a:solidFill>
                  <a:srgbClr val="FF0000"/>
                </a:solidFill>
              </a:rPr>
              <a:t>全双工的可靠信道。</a:t>
            </a:r>
          </a:p>
          <a:p>
            <a:r>
              <a:rPr lang="zh-CN" altLang="en-US" dirty="0"/>
              <a:t>当运输层采用无连接的 </a:t>
            </a:r>
            <a:r>
              <a:rPr lang="en-US" altLang="zh-CN" dirty="0">
                <a:solidFill>
                  <a:srgbClr val="FF0000"/>
                </a:solidFill>
              </a:rPr>
              <a:t>UDP</a:t>
            </a:r>
            <a:r>
              <a:rPr lang="en-US" altLang="zh-CN" b="1" dirty="0"/>
              <a:t> </a:t>
            </a:r>
            <a:r>
              <a:rPr lang="zh-CN" altLang="en-US" dirty="0"/>
              <a:t>协议时，这种逻辑通信信道是一条</a:t>
            </a:r>
            <a:r>
              <a:rPr lang="zh-CN" altLang="en-US" dirty="0">
                <a:solidFill>
                  <a:srgbClr val="FF0000"/>
                </a:solidFill>
              </a:rPr>
              <a:t>不可靠信道。 </a:t>
            </a:r>
          </a:p>
        </p:txBody>
      </p:sp>
    </p:spTree>
    <p:extLst>
      <p:ext uri="{BB962C8B-B14F-4D97-AF65-F5344CB8AC3E}">
        <p14:creationId xmlns:p14="http://schemas.microsoft.com/office/powerpoint/2010/main" val="322806394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en-US" altLang="zh-CN"/>
              <a:t>RFC 2018 </a:t>
            </a:r>
            <a:r>
              <a:rPr lang="zh-CN" altLang="en-US"/>
              <a:t>的规定</a:t>
            </a:r>
          </a:p>
        </p:txBody>
      </p:sp>
      <p:sp>
        <p:nvSpPr>
          <p:cNvPr id="762883" name="Rectangle 3"/>
          <p:cNvSpPr>
            <a:spLocks noGrp="1" noChangeArrowheads="1"/>
          </p:cNvSpPr>
          <p:nvPr>
            <p:ph idx="1"/>
          </p:nvPr>
        </p:nvSpPr>
        <p:spPr/>
        <p:txBody>
          <a:bodyPr/>
          <a:lstStyle/>
          <a:p>
            <a:r>
              <a:rPr lang="zh-CN" altLang="en-US" sz="2800" dirty="0"/>
              <a:t>如果要使用选择确认，那么在建立 </a:t>
            </a:r>
            <a:r>
              <a:rPr lang="en-US" altLang="zh-CN" sz="2800" dirty="0"/>
              <a:t>TCP </a:t>
            </a:r>
            <a:r>
              <a:rPr lang="zh-CN" altLang="en-US" sz="2800" dirty="0"/>
              <a:t>连接时，就要在 </a:t>
            </a:r>
            <a:r>
              <a:rPr lang="en-US" altLang="zh-CN" sz="2800" dirty="0"/>
              <a:t>TCP </a:t>
            </a:r>
            <a:r>
              <a:rPr lang="zh-CN" altLang="en-US" sz="2800" dirty="0"/>
              <a:t>首部的选项中加上“允许 </a:t>
            </a:r>
            <a:r>
              <a:rPr lang="en-US" altLang="zh-CN" sz="2800" dirty="0"/>
              <a:t>SACK”</a:t>
            </a:r>
            <a:r>
              <a:rPr lang="zh-CN" altLang="en-US" sz="2800" dirty="0"/>
              <a:t>的选项，而双方必须都事先商定好。</a:t>
            </a:r>
          </a:p>
          <a:p>
            <a:r>
              <a:rPr lang="zh-CN" altLang="en-US" sz="2800" dirty="0"/>
              <a:t>如果使用选择确认，那么原来首部中的“确认号字段”的用法仍然不变。只是以后在 </a:t>
            </a:r>
            <a:r>
              <a:rPr lang="en-US" altLang="zh-CN" sz="2800" dirty="0"/>
              <a:t>TCP </a:t>
            </a:r>
            <a:r>
              <a:rPr lang="zh-CN" altLang="en-US" sz="2800" dirty="0"/>
              <a:t>报文段的首部中都增加了 </a:t>
            </a:r>
            <a:r>
              <a:rPr lang="en-US" altLang="zh-CN" sz="2800" dirty="0"/>
              <a:t>SACK </a:t>
            </a:r>
            <a:r>
              <a:rPr lang="zh-CN" altLang="en-US" sz="2800" dirty="0"/>
              <a:t>选项，以便报告收到的不连续的字节块的边界。</a:t>
            </a:r>
          </a:p>
          <a:p>
            <a:r>
              <a:rPr lang="zh-CN" altLang="en-US" sz="2800" dirty="0"/>
              <a:t>由于首部选项的长度最多只有 </a:t>
            </a:r>
            <a:r>
              <a:rPr lang="en-US" altLang="zh-CN" sz="2800" dirty="0"/>
              <a:t>40 </a:t>
            </a:r>
            <a:r>
              <a:rPr lang="zh-CN" altLang="en-US" sz="2800" dirty="0"/>
              <a:t>字节，而指明一个边界就要用掉 </a:t>
            </a:r>
            <a:r>
              <a:rPr lang="en-US" altLang="zh-CN" sz="2800" dirty="0"/>
              <a:t>4 </a:t>
            </a:r>
            <a:r>
              <a:rPr lang="zh-CN" altLang="en-US" sz="2800" dirty="0"/>
              <a:t>字节，因此在选项中最多只能指明 </a:t>
            </a:r>
            <a:r>
              <a:rPr lang="en-US" altLang="zh-CN" sz="2800" dirty="0"/>
              <a:t>4 </a:t>
            </a:r>
            <a:r>
              <a:rPr lang="zh-CN" altLang="en-US" sz="2800" dirty="0"/>
              <a:t>个字节块的边界信息。</a:t>
            </a:r>
          </a:p>
        </p:txBody>
      </p:sp>
    </p:spTree>
    <p:extLst>
      <p:ext uri="{BB962C8B-B14F-4D97-AF65-F5344CB8AC3E}">
        <p14:creationId xmlns:p14="http://schemas.microsoft.com/office/powerpoint/2010/main" val="12498695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a:t>
            </a:r>
            <a:r>
              <a:rPr lang="en-US" altLang="zh-CN" dirty="0" smtClean="0"/>
              <a:t>TCP </a:t>
            </a:r>
            <a:r>
              <a:rPr lang="zh-CN" altLang="zh-CN" dirty="0" smtClean="0"/>
              <a:t>的</a:t>
            </a:r>
            <a:r>
              <a:rPr lang="zh-CN" altLang="zh-CN" dirty="0"/>
              <a:t>流量控制</a:t>
            </a:r>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p>
          <a:p>
            <a:r>
              <a:rPr lang="en-US" altLang="zh-CN" dirty="0" smtClean="0"/>
              <a:t>5.7.2  TCP </a:t>
            </a:r>
            <a:r>
              <a:rPr lang="zh-CN" altLang="zh-CN" dirty="0" smtClean="0"/>
              <a:t>的</a:t>
            </a:r>
            <a:r>
              <a:rPr lang="zh-CN" altLang="zh-CN" dirty="0"/>
              <a:t>传输效率</a:t>
            </a:r>
          </a:p>
        </p:txBody>
      </p:sp>
    </p:spTree>
    <p:extLst>
      <p:ext uri="{BB962C8B-B14F-4D97-AF65-F5344CB8AC3E}">
        <p14:creationId xmlns:p14="http://schemas.microsoft.com/office/powerpoint/2010/main" val="35007600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smtClean="0"/>
              <a:t>5.7.1  </a:t>
            </a:r>
            <a:r>
              <a:rPr lang="zh-CN" altLang="en-US" dirty="0"/>
              <a:t>利用滑动窗口实现流量控制</a:t>
            </a:r>
          </a:p>
        </p:txBody>
      </p:sp>
      <p:sp>
        <p:nvSpPr>
          <p:cNvPr id="738307" name="Rectangle 3"/>
          <p:cNvSpPr>
            <a:spLocks noGrp="1" noChangeArrowheads="1"/>
          </p:cNvSpPr>
          <p:nvPr>
            <p:ph idx="1"/>
          </p:nvPr>
        </p:nvSpPr>
        <p:spPr/>
        <p:txBody>
          <a:bodyPr/>
          <a:lstStyle/>
          <a:p>
            <a:r>
              <a:rPr lang="zh-CN" altLang="en-US" dirty="0"/>
              <a:t>一般说来，我们总是希望数据传输得更快一些。但如果发送方把数据发送得过快，接收方就可能来不及接收，这就会造成数据的丢失。</a:t>
            </a:r>
          </a:p>
          <a:p>
            <a:r>
              <a:rPr lang="zh-CN" altLang="en-US" dirty="0" smtClean="0">
                <a:solidFill>
                  <a:srgbClr val="FF0000"/>
                </a:solidFill>
              </a:rPr>
              <a:t>流量控制</a:t>
            </a:r>
            <a:r>
              <a:rPr lang="zh-CN" altLang="en-US" dirty="0" smtClean="0">
                <a:solidFill>
                  <a:schemeClr val="hlink"/>
                </a:solidFill>
              </a:rPr>
              <a:t> </a:t>
            </a:r>
            <a:r>
              <a:rPr lang="en-US" altLang="zh-CN" dirty="0" smtClean="0"/>
              <a:t>(</a:t>
            </a:r>
            <a:r>
              <a:rPr lang="en-US" altLang="zh-CN" dirty="0"/>
              <a:t>flow control</a:t>
            </a:r>
            <a:r>
              <a:rPr lang="en-US" altLang="zh-CN" dirty="0" smtClean="0"/>
              <a:t>) </a:t>
            </a:r>
            <a:r>
              <a:rPr lang="zh-CN" altLang="en-US" dirty="0" smtClean="0"/>
              <a:t>就是</a:t>
            </a:r>
            <a:r>
              <a:rPr lang="zh-CN" altLang="en-US" dirty="0"/>
              <a:t>让发送方的发送速率不要太快，既要让接收方来得及接收，也不要使网络发生拥塞。</a:t>
            </a:r>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Tree>
    <p:extLst>
      <p:ext uri="{BB962C8B-B14F-4D97-AF65-F5344CB8AC3E}">
        <p14:creationId xmlns:p14="http://schemas.microsoft.com/office/powerpoint/2010/main" val="26230814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919812"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450992" y="2439120"/>
            <a:ext cx="34567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1016803" y="2116857"/>
            <a:ext cx="170399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 DATA</a:t>
            </a:r>
          </a:p>
        </p:txBody>
      </p:sp>
      <p:sp>
        <p:nvSpPr>
          <p:cNvPr id="744455" name="Line 7"/>
          <p:cNvSpPr>
            <a:spLocks noChangeShapeType="1"/>
          </p:cNvSpPr>
          <p:nvPr/>
        </p:nvSpPr>
        <p:spPr bwMode="auto">
          <a:xfrm>
            <a:off x="452712" y="4990232"/>
            <a:ext cx="345162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1016803" y="46441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57" name="Line 9"/>
          <p:cNvSpPr>
            <a:spLocks noChangeShapeType="1"/>
          </p:cNvSpPr>
          <p:nvPr/>
        </p:nvSpPr>
        <p:spPr bwMode="auto">
          <a:xfrm>
            <a:off x="454431" y="4571132"/>
            <a:ext cx="344818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1016803" y="42266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744459" name="Line 11"/>
          <p:cNvSpPr>
            <a:spLocks noChangeShapeType="1"/>
          </p:cNvSpPr>
          <p:nvPr/>
        </p:nvSpPr>
        <p:spPr bwMode="auto">
          <a:xfrm>
            <a:off x="447552" y="4136157"/>
            <a:ext cx="346194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1016803" y="37821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744461" name="Line 13"/>
          <p:cNvSpPr>
            <a:spLocks noChangeShapeType="1"/>
          </p:cNvSpPr>
          <p:nvPr/>
        </p:nvSpPr>
        <p:spPr bwMode="auto">
          <a:xfrm>
            <a:off x="449272" y="2858220"/>
            <a:ext cx="345850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1016803" y="25200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101, DATA</a:t>
            </a:r>
          </a:p>
        </p:txBody>
      </p:sp>
      <p:sp>
        <p:nvSpPr>
          <p:cNvPr id="744463" name="Line 15"/>
          <p:cNvSpPr>
            <a:spLocks noChangeShapeType="1"/>
          </p:cNvSpPr>
          <p:nvPr/>
        </p:nvSpPr>
        <p:spPr bwMode="auto">
          <a:xfrm>
            <a:off x="444113" y="3301132"/>
            <a:ext cx="2323439"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1016803" y="29804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5" name="Line 17"/>
          <p:cNvSpPr>
            <a:spLocks noChangeShapeType="1"/>
          </p:cNvSpPr>
          <p:nvPr/>
        </p:nvSpPr>
        <p:spPr bwMode="auto">
          <a:xfrm>
            <a:off x="450992" y="5847482"/>
            <a:ext cx="34550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1095914" y="553157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501, DATA</a:t>
            </a:r>
          </a:p>
        </p:txBody>
      </p:sp>
      <p:sp>
        <p:nvSpPr>
          <p:cNvPr id="744467" name="Line 19"/>
          <p:cNvSpPr>
            <a:spLocks noChangeShapeType="1"/>
          </p:cNvSpPr>
          <p:nvPr/>
        </p:nvSpPr>
        <p:spPr bwMode="auto">
          <a:xfrm flipH="1">
            <a:off x="418316" y="3726582"/>
            <a:ext cx="352041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552461" y="3404320"/>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432074" y="6277695"/>
            <a:ext cx="349461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550739" y="5955432"/>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414877" y="5418857"/>
            <a:ext cx="352385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471629" y="5104532"/>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237738"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3716877"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a:t>
            </a:r>
          </a:p>
        </p:txBody>
      </p:sp>
      <p:sp>
        <p:nvSpPr>
          <p:cNvPr id="744475" name="Rectangle 27"/>
          <p:cNvSpPr>
            <a:spLocks noChangeArrowheads="1"/>
          </p:cNvSpPr>
          <p:nvPr/>
        </p:nvSpPr>
        <p:spPr bwMode="auto">
          <a:xfrm>
            <a:off x="4041917" y="3526557"/>
            <a:ext cx="43878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201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300 </a:t>
            </a:r>
            <a:r>
              <a:rPr kumimoji="1" lang="zh-CN" altLang="en-US" b="1">
                <a:solidFill>
                  <a:srgbClr val="0000FF"/>
                </a:solidFill>
                <a:latin typeface="+mn-lt"/>
                <a:ea typeface="黑体" pitchFamily="2" charset="-122"/>
              </a:rPr>
              <a:t>字节</a:t>
            </a:r>
          </a:p>
        </p:txBody>
      </p:sp>
      <p:sp>
        <p:nvSpPr>
          <p:cNvPr id="744476" name="Rectangle 28"/>
          <p:cNvSpPr>
            <a:spLocks noChangeArrowheads="1"/>
          </p:cNvSpPr>
          <p:nvPr/>
        </p:nvSpPr>
        <p:spPr bwMode="auto">
          <a:xfrm>
            <a:off x="4041917" y="2651846"/>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101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200</a:t>
            </a:r>
            <a:r>
              <a:rPr kumimoji="1" lang="zh-CN" altLang="en-US" b="1">
                <a:solidFill>
                  <a:srgbClr val="0000FF"/>
                </a:solidFill>
                <a:latin typeface="+mn-lt"/>
                <a:ea typeface="黑体" pitchFamily="2" charset="-122"/>
              </a:rPr>
              <a:t>，还能发送 </a:t>
            </a:r>
            <a:r>
              <a:rPr kumimoji="1" lang="en-US" altLang="zh-CN" b="1">
                <a:solidFill>
                  <a:srgbClr val="0000FF"/>
                </a:solidFill>
                <a:latin typeface="+mn-lt"/>
                <a:ea typeface="黑体" pitchFamily="2" charset="-122"/>
              </a:rPr>
              <a:t>200 </a:t>
            </a:r>
            <a:r>
              <a:rPr kumimoji="1" lang="zh-CN" altLang="en-US" b="1">
                <a:solidFill>
                  <a:srgbClr val="0000FF"/>
                </a:solidFill>
                <a:latin typeface="+mn-lt"/>
                <a:ea typeface="黑体" pitchFamily="2" charset="-122"/>
              </a:rPr>
              <a:t>字节</a:t>
            </a: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301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400</a:t>
            </a:r>
            <a:r>
              <a:rPr kumimoji="1" lang="zh-CN" altLang="en-US" b="1">
                <a:solidFill>
                  <a:srgbClr val="0000FF"/>
                </a:solidFill>
                <a:latin typeface="+mn-lt"/>
                <a:ea typeface="黑体" pitchFamily="2" charset="-122"/>
              </a:rPr>
              <a:t>，还能再发送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字节新数据</a:t>
            </a:r>
          </a:p>
        </p:txBody>
      </p:sp>
      <p:sp>
        <p:nvSpPr>
          <p:cNvPr id="744478" name="Rectangle 30"/>
          <p:cNvSpPr>
            <a:spLocks noChangeArrowheads="1"/>
          </p:cNvSpPr>
          <p:nvPr/>
        </p:nvSpPr>
        <p:spPr bwMode="auto">
          <a:xfrm>
            <a:off x="4041917" y="2237507"/>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发送了序号 </a:t>
            </a:r>
            <a:r>
              <a:rPr kumimoji="1" lang="en-US" altLang="zh-CN" b="1" dirty="0">
                <a:solidFill>
                  <a:srgbClr val="0000FF"/>
                </a:solidFill>
                <a:latin typeface="+mn-lt"/>
                <a:ea typeface="黑体" pitchFamily="2" charset="-122"/>
              </a:rPr>
              <a:t>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100</a:t>
            </a:r>
            <a:r>
              <a:rPr kumimoji="1" lang="zh-CN" altLang="en-US" b="1" dirty="0">
                <a:solidFill>
                  <a:srgbClr val="0000FF"/>
                </a:solidFill>
                <a:latin typeface="+mn-lt"/>
                <a:ea typeface="黑体" pitchFamily="2" charset="-122"/>
              </a:rPr>
              <a:t>，还能发送 </a:t>
            </a:r>
            <a:r>
              <a:rPr kumimoji="1" lang="en-US" altLang="zh-CN" b="1" dirty="0">
                <a:solidFill>
                  <a:srgbClr val="0000FF"/>
                </a:solidFill>
                <a:latin typeface="+mn-lt"/>
                <a:ea typeface="黑体" pitchFamily="2" charset="-122"/>
              </a:rPr>
              <a:t>300 </a:t>
            </a:r>
            <a:r>
              <a:rPr kumimoji="1" lang="zh-CN" altLang="en-US" b="1" dirty="0">
                <a:solidFill>
                  <a:srgbClr val="0000FF"/>
                </a:solidFill>
                <a:latin typeface="+mn-lt"/>
                <a:ea typeface="黑体" pitchFamily="2" charset="-122"/>
              </a:rPr>
              <a:t>字节</a:t>
            </a:r>
          </a:p>
        </p:txBody>
      </p:sp>
      <p:sp>
        <p:nvSpPr>
          <p:cNvPr id="744479" name="Rectangle 31"/>
          <p:cNvSpPr>
            <a:spLocks noChangeArrowheads="1"/>
          </p:cNvSpPr>
          <p:nvPr/>
        </p:nvSpPr>
        <p:spPr bwMode="auto">
          <a:xfrm>
            <a:off x="4041917" y="4377457"/>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401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a:t>
            </a:r>
            <a:r>
              <a:rPr kumimoji="1" lang="zh-CN" altLang="en-US" b="1">
                <a:solidFill>
                  <a:srgbClr val="0000FF"/>
                </a:solidFill>
                <a:latin typeface="+mn-lt"/>
                <a:ea typeface="黑体" pitchFamily="2" charset="-122"/>
              </a:rPr>
              <a:t>，不能再发送新数据了</a:t>
            </a:r>
          </a:p>
        </p:txBody>
      </p:sp>
      <p:sp>
        <p:nvSpPr>
          <p:cNvPr id="744480" name="Rectangle 32"/>
          <p:cNvSpPr>
            <a:spLocks noChangeArrowheads="1"/>
          </p:cNvSpPr>
          <p:nvPr/>
        </p:nvSpPr>
        <p:spPr bwMode="auto">
          <a:xfrm>
            <a:off x="4041917" y="4804496"/>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超时重传旧的数据，但不能发送新的数据</a:t>
            </a:r>
          </a:p>
        </p:txBody>
      </p:sp>
      <p:sp>
        <p:nvSpPr>
          <p:cNvPr id="744481" name="Rectangle 33"/>
          <p:cNvSpPr>
            <a:spLocks noChangeArrowheads="1"/>
          </p:cNvSpPr>
          <p:nvPr/>
        </p:nvSpPr>
        <p:spPr bwMode="auto">
          <a:xfrm>
            <a:off x="4041917" y="5218832"/>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a:t>
            </a:r>
          </a:p>
        </p:txBody>
      </p:sp>
      <p:sp>
        <p:nvSpPr>
          <p:cNvPr id="744482" name="Rectangle 34"/>
          <p:cNvSpPr>
            <a:spLocks noChangeArrowheads="1"/>
          </p:cNvSpPr>
          <p:nvPr/>
        </p:nvSpPr>
        <p:spPr bwMode="auto">
          <a:xfrm>
            <a:off x="4041917" y="5649046"/>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a:t>
            </a:r>
            <a:r>
              <a:rPr kumimoji="1" lang="zh-CN" altLang="en-US" b="1">
                <a:solidFill>
                  <a:srgbClr val="0000FF"/>
                </a:solidFill>
                <a:latin typeface="+mn-lt"/>
                <a:ea typeface="黑体" pitchFamily="2" charset="-122"/>
              </a:rPr>
              <a:t>，不能再发送了</a:t>
            </a:r>
          </a:p>
        </p:txBody>
      </p:sp>
      <p:sp>
        <p:nvSpPr>
          <p:cNvPr id="744483" name="Rectangle 35"/>
          <p:cNvSpPr>
            <a:spLocks noChangeArrowheads="1"/>
          </p:cNvSpPr>
          <p:nvPr/>
        </p:nvSpPr>
        <p:spPr bwMode="auto">
          <a:xfrm>
            <a:off x="4041917" y="6095132"/>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不允许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再发送（到序号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为止的数据都收到了）</a:t>
            </a:r>
          </a:p>
        </p:txBody>
      </p:sp>
      <p:sp>
        <p:nvSpPr>
          <p:cNvPr id="744484" name="AutoShape 36"/>
          <p:cNvSpPr>
            <a:spLocks noChangeArrowheads="1"/>
          </p:cNvSpPr>
          <p:nvPr/>
        </p:nvSpPr>
        <p:spPr bwMode="auto">
          <a:xfrm>
            <a:off x="2956729" y="2924896"/>
            <a:ext cx="126060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3202659" y="3020146"/>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416596"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利用可变窗口进行流量控制</a:t>
            </a:r>
            <a:r>
              <a:rPr lang="zh-CN" altLang="zh-CN" sz="4000" dirty="0" smtClean="0"/>
              <a:t>举例</a:t>
            </a:r>
            <a:endParaRPr lang="zh-CN" altLang="en-US" sz="4000" dirty="0"/>
          </a:p>
        </p:txBody>
      </p:sp>
      <p:sp>
        <p:nvSpPr>
          <p:cNvPr id="744488" name="Text Box 40"/>
          <p:cNvSpPr txBox="1">
            <a:spLocks noChangeArrowheads="1"/>
          </p:cNvSpPr>
          <p:nvPr/>
        </p:nvSpPr>
        <p:spPr bwMode="auto">
          <a:xfrm>
            <a:off x="611759" y="1126485"/>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发送数据。在连接建立时</a:t>
            </a:r>
            <a:r>
              <a:rPr lang="zh-CN" altLang="en-US" sz="2400" b="1" dirty="0" smtClean="0">
                <a:solidFill>
                  <a:srgbClr val="000099"/>
                </a:solidFill>
                <a:latin typeface="+mn-lt"/>
                <a:ea typeface="黑体" pitchFamily="2" charset="-122"/>
              </a:rPr>
              <a:t>，</a:t>
            </a:r>
            <a:r>
              <a:rPr lang="en-US" altLang="zh-CN" sz="2400" b="1" dirty="0" smtClean="0">
                <a:solidFill>
                  <a:srgbClr val="000099"/>
                </a:solidFill>
                <a:latin typeface="+mn-lt"/>
                <a:ea typeface="黑体" pitchFamily="2" charset="-122"/>
              </a:rPr>
              <a:t>B </a:t>
            </a:r>
            <a:r>
              <a:rPr lang="zh-CN" altLang="en-US" sz="2400" b="1" dirty="0">
                <a:solidFill>
                  <a:srgbClr val="000099"/>
                </a:solidFill>
                <a:latin typeface="+mn-lt"/>
                <a:ea typeface="黑体" pitchFamily="2" charset="-122"/>
              </a:rPr>
              <a:t>告诉 </a:t>
            </a:r>
            <a:r>
              <a:rPr lang="en-US" altLang="zh-CN" sz="2400" b="1" dirty="0">
                <a:solidFill>
                  <a:srgbClr val="000099"/>
                </a:solidFill>
                <a:latin typeface="+mn-lt"/>
                <a:ea typeface="黑体" pitchFamily="2" charset="-122"/>
              </a:rPr>
              <a:t>A</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r>
              <a:rPr lang="zh-CN" altLang="en-US"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我的接收窗口 </a:t>
            </a:r>
            <a:r>
              <a:rPr lang="en-US" altLang="zh-CN" sz="2400" b="1" dirty="0" err="1">
                <a:solidFill>
                  <a:srgbClr val="000099"/>
                </a:solidFill>
                <a:latin typeface="+mn-lt"/>
                <a:ea typeface="黑体" pitchFamily="2" charset="-122"/>
              </a:rPr>
              <a:t>rwnd</a:t>
            </a:r>
            <a:r>
              <a:rPr lang="en-US" altLang="zh-CN" sz="2400" b="1" dirty="0">
                <a:solidFill>
                  <a:srgbClr val="000099"/>
                </a:solidFill>
                <a:latin typeface="+mn-lt"/>
                <a:ea typeface="黑体" pitchFamily="2" charset="-122"/>
              </a:rPr>
              <a:t> = 400</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18045380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smtClean="0"/>
              <a:t>可能发生死锁</a:t>
            </a:r>
            <a:endParaRPr lang="zh-CN" altLang="en-US" dirty="0"/>
          </a:p>
        </p:txBody>
      </p:sp>
      <p:sp>
        <p:nvSpPr>
          <p:cNvPr id="746499" name="Rectangle 3"/>
          <p:cNvSpPr>
            <a:spLocks noGrp="1" noChangeArrowheads="1"/>
          </p:cNvSpPr>
          <p:nvPr>
            <p:ph idx="1"/>
          </p:nvPr>
        </p:nvSpPr>
        <p:spPr/>
        <p:txBody>
          <a:bodyPr/>
          <a:lstStyle/>
          <a:p>
            <a:r>
              <a:rPr lang="en-US" altLang="zh-CN" sz="2800" dirty="0" smtClean="0"/>
              <a:t>B </a:t>
            </a:r>
            <a:r>
              <a:rPr lang="zh-CN" altLang="zh-CN" sz="2800" dirty="0" smtClean="0"/>
              <a:t>向</a:t>
            </a:r>
            <a:r>
              <a:rPr lang="en-US" altLang="zh-CN" sz="2800" dirty="0" smtClean="0"/>
              <a:t> A </a:t>
            </a:r>
            <a:r>
              <a:rPr lang="zh-CN" altLang="zh-CN" sz="2800" dirty="0" smtClean="0"/>
              <a:t>发送</a:t>
            </a:r>
            <a:r>
              <a:rPr lang="zh-CN" altLang="zh-CN" sz="2800" dirty="0"/>
              <a:t>了零窗口的报文段后不久，</a:t>
            </a:r>
            <a:r>
              <a:rPr lang="en-US" altLang="zh-CN" sz="2800" dirty="0" smtClean="0"/>
              <a:t>B </a:t>
            </a:r>
            <a:r>
              <a:rPr lang="zh-CN" altLang="zh-CN" sz="2800" dirty="0" smtClean="0"/>
              <a:t>的</a:t>
            </a:r>
            <a:r>
              <a:rPr lang="zh-CN" altLang="zh-CN" sz="2800" dirty="0"/>
              <a:t>接收缓存又有了一些存储空间。</a:t>
            </a:r>
            <a:r>
              <a:rPr lang="zh-CN" altLang="zh-CN" sz="2800" dirty="0" smtClean="0"/>
              <a:t>于是</a:t>
            </a:r>
            <a:r>
              <a:rPr lang="en-US" altLang="zh-CN" sz="2800" dirty="0" smtClean="0"/>
              <a:t> B </a:t>
            </a:r>
            <a:r>
              <a:rPr lang="zh-CN" altLang="zh-CN" sz="2800" dirty="0" smtClean="0"/>
              <a:t>向</a:t>
            </a:r>
            <a:r>
              <a:rPr lang="en-US" altLang="zh-CN" sz="2800" dirty="0" smtClean="0"/>
              <a:t> A </a:t>
            </a:r>
            <a:r>
              <a:rPr lang="zh-CN" altLang="zh-CN" sz="2800" dirty="0" smtClean="0"/>
              <a:t>发送了</a:t>
            </a:r>
            <a:r>
              <a:rPr lang="en-US" altLang="zh-CN" sz="2800" dirty="0" smtClean="0"/>
              <a:t> </a:t>
            </a:r>
            <a:r>
              <a:rPr lang="en-US" altLang="zh-CN" sz="2800" dirty="0" err="1" smtClean="0"/>
              <a:t>rwnd</a:t>
            </a:r>
            <a:r>
              <a:rPr lang="en-US" altLang="zh-CN" sz="2800" dirty="0" smtClean="0"/>
              <a:t> </a:t>
            </a:r>
            <a:r>
              <a:rPr lang="en-US" altLang="zh-CN" sz="2800" dirty="0"/>
              <a:t>= </a:t>
            </a:r>
            <a:r>
              <a:rPr lang="en-US" altLang="zh-CN" sz="2800" dirty="0" smtClean="0"/>
              <a:t>400 </a:t>
            </a:r>
            <a:r>
              <a:rPr lang="zh-CN" altLang="zh-CN" sz="2800" dirty="0" smtClean="0"/>
              <a:t>的</a:t>
            </a:r>
            <a:r>
              <a:rPr lang="zh-CN" altLang="zh-CN" sz="2800" dirty="0"/>
              <a:t>报文段</a:t>
            </a:r>
            <a:r>
              <a:rPr lang="zh-CN" altLang="zh-CN" sz="2800" dirty="0" smtClean="0"/>
              <a:t>。</a:t>
            </a:r>
            <a:endParaRPr lang="en-US" altLang="zh-CN" sz="2800" dirty="0" smtClean="0"/>
          </a:p>
          <a:p>
            <a:r>
              <a:rPr lang="zh-CN" altLang="en-US" sz="2800" dirty="0"/>
              <a:t>但</a:t>
            </a:r>
            <a:r>
              <a:rPr lang="zh-CN" altLang="zh-CN" sz="2800" dirty="0" smtClean="0"/>
              <a:t>这个</a:t>
            </a:r>
            <a:r>
              <a:rPr lang="zh-CN" altLang="zh-CN" sz="2800" dirty="0"/>
              <a:t>报文段在传送过程中</a:t>
            </a:r>
            <a:r>
              <a:rPr lang="zh-CN" altLang="zh-CN" sz="2800" dirty="0">
                <a:solidFill>
                  <a:srgbClr val="FF0000"/>
                </a:solidFill>
              </a:rPr>
              <a:t>丢失</a:t>
            </a:r>
            <a:r>
              <a:rPr lang="zh-CN" altLang="zh-CN" sz="2800" dirty="0"/>
              <a:t>了。</a:t>
            </a:r>
            <a:r>
              <a:rPr lang="en-US" altLang="zh-CN" sz="2800" dirty="0" smtClean="0"/>
              <a:t>A </a:t>
            </a:r>
            <a:r>
              <a:rPr lang="zh-CN" altLang="zh-CN" sz="2800" dirty="0" smtClean="0"/>
              <a:t>一直</a:t>
            </a:r>
            <a:r>
              <a:rPr lang="zh-CN" altLang="zh-CN" sz="2800" dirty="0"/>
              <a:t>等待</a:t>
            </a:r>
            <a:r>
              <a:rPr lang="zh-CN" altLang="zh-CN" sz="2800" dirty="0" smtClean="0"/>
              <a:t>收到</a:t>
            </a:r>
            <a:r>
              <a:rPr lang="en-US" altLang="zh-CN" sz="2800" dirty="0" smtClean="0"/>
              <a:t> B </a:t>
            </a:r>
            <a:r>
              <a:rPr lang="zh-CN" altLang="zh-CN" sz="2800" dirty="0" smtClean="0"/>
              <a:t>发送</a:t>
            </a:r>
            <a:r>
              <a:rPr lang="zh-CN" altLang="zh-CN" sz="2800" dirty="0"/>
              <a:t>的非零窗口的通知，</a:t>
            </a:r>
            <a:r>
              <a:rPr lang="zh-CN" altLang="zh-CN" sz="2800" dirty="0" smtClean="0"/>
              <a:t>而</a:t>
            </a:r>
            <a:r>
              <a:rPr lang="en-US" altLang="zh-CN" sz="2800" dirty="0" smtClean="0"/>
              <a:t> B </a:t>
            </a:r>
            <a:r>
              <a:rPr lang="zh-CN" altLang="zh-CN" sz="2800" dirty="0" smtClean="0"/>
              <a:t>也</a:t>
            </a:r>
            <a:r>
              <a:rPr lang="zh-CN" altLang="zh-CN" sz="2800" dirty="0"/>
              <a:t>一直</a:t>
            </a:r>
            <a:r>
              <a:rPr lang="zh-CN" altLang="zh-CN" sz="2800" dirty="0" smtClean="0"/>
              <a:t>等待</a:t>
            </a:r>
            <a:r>
              <a:rPr lang="en-US" altLang="zh-CN" sz="2800" dirty="0" smtClean="0"/>
              <a:t> A </a:t>
            </a:r>
            <a:r>
              <a:rPr lang="zh-CN" altLang="zh-CN" sz="2800" dirty="0" smtClean="0"/>
              <a:t>发送</a:t>
            </a:r>
            <a:r>
              <a:rPr lang="zh-CN" altLang="zh-CN" sz="2800" dirty="0"/>
              <a:t>的数据</a:t>
            </a:r>
            <a:r>
              <a:rPr lang="zh-CN" altLang="zh-CN" sz="2800" dirty="0" smtClean="0"/>
              <a:t>。</a:t>
            </a:r>
            <a:endParaRPr lang="en-US" altLang="zh-CN" sz="2800" dirty="0" smtClean="0"/>
          </a:p>
          <a:p>
            <a:r>
              <a:rPr lang="zh-CN" altLang="zh-CN" sz="2800" dirty="0" smtClean="0"/>
              <a:t>如果</a:t>
            </a:r>
            <a:r>
              <a:rPr lang="zh-CN" altLang="zh-CN" sz="2800" dirty="0"/>
              <a:t>没有其他措施，这种</a:t>
            </a:r>
            <a:r>
              <a:rPr lang="zh-CN" altLang="zh-CN" sz="2800" dirty="0">
                <a:solidFill>
                  <a:srgbClr val="FF0000"/>
                </a:solidFill>
              </a:rPr>
              <a:t>互相等待的死锁</a:t>
            </a:r>
            <a:r>
              <a:rPr lang="zh-CN" altLang="zh-CN" sz="2800" dirty="0"/>
              <a:t>局面将一直延续下去</a:t>
            </a:r>
            <a:r>
              <a:rPr lang="zh-CN" altLang="zh-CN" sz="2800" dirty="0" smtClean="0"/>
              <a:t>。</a:t>
            </a:r>
            <a:endParaRPr lang="en-US" altLang="zh-CN" sz="2800" dirty="0" smtClean="0"/>
          </a:p>
          <a:p>
            <a:r>
              <a:rPr lang="zh-CN" altLang="zh-CN" sz="2800" dirty="0"/>
              <a:t>为了解决这个问题，</a:t>
            </a:r>
            <a:r>
              <a:rPr lang="en-US" altLang="zh-CN" sz="2800" dirty="0" smtClean="0"/>
              <a:t>TCP </a:t>
            </a:r>
            <a:r>
              <a:rPr lang="zh-CN" altLang="zh-CN" sz="2800" dirty="0" smtClean="0"/>
              <a:t>为</a:t>
            </a:r>
            <a:r>
              <a:rPr lang="zh-CN" altLang="zh-CN" sz="2800" dirty="0"/>
              <a:t>每一个连接设有一个</a:t>
            </a:r>
            <a:r>
              <a:rPr lang="zh-CN" altLang="zh-CN" sz="2800" dirty="0" smtClean="0">
                <a:solidFill>
                  <a:srgbClr val="FF0000"/>
                </a:solidFill>
              </a:rPr>
              <a:t>持续计时器</a:t>
            </a:r>
            <a:r>
              <a:rPr lang="en-US" altLang="zh-CN" sz="2800" dirty="0" smtClean="0">
                <a:solidFill>
                  <a:srgbClr val="FF0000"/>
                </a:solidFill>
              </a:rPr>
              <a:t> </a:t>
            </a:r>
            <a:r>
              <a:rPr lang="en-US" altLang="zh-CN" sz="2800" dirty="0" smtClean="0"/>
              <a:t>(persistence timer)</a:t>
            </a:r>
            <a:r>
              <a:rPr lang="zh-CN" altLang="en-US" sz="2800" dirty="0" smtClean="0"/>
              <a:t>。</a:t>
            </a:r>
            <a:endParaRPr lang="zh-CN" altLang="en-US" sz="2800" dirty="0"/>
          </a:p>
        </p:txBody>
      </p:sp>
    </p:spTree>
    <p:extLst>
      <p:ext uri="{BB962C8B-B14F-4D97-AF65-F5344CB8AC3E}">
        <p14:creationId xmlns:p14="http://schemas.microsoft.com/office/powerpoint/2010/main" val="16508258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持续计时器</a:t>
            </a:r>
          </a:p>
        </p:txBody>
      </p:sp>
      <p:sp>
        <p:nvSpPr>
          <p:cNvPr id="746499" name="Rectangle 3"/>
          <p:cNvSpPr>
            <a:spLocks noGrp="1" noChangeArrowheads="1"/>
          </p:cNvSpPr>
          <p:nvPr>
            <p:ph idx="1"/>
          </p:nvPr>
        </p:nvSpPr>
        <p:spPr/>
        <p:txBody>
          <a:bodyPr/>
          <a:lstStyle/>
          <a:p>
            <a:r>
              <a:rPr lang="en-US" altLang="zh-CN" sz="2800" dirty="0"/>
              <a:t>TCP </a:t>
            </a:r>
            <a:r>
              <a:rPr lang="zh-CN" altLang="en-US" sz="2800" dirty="0"/>
              <a:t>为每一个连接设有一个</a:t>
            </a:r>
            <a:r>
              <a:rPr lang="zh-CN" altLang="en-US" sz="2800" dirty="0">
                <a:solidFill>
                  <a:srgbClr val="FF0000"/>
                </a:solidFill>
              </a:rPr>
              <a:t>持续</a:t>
            </a:r>
            <a:r>
              <a:rPr lang="zh-CN" altLang="en-US" sz="2800" dirty="0" smtClean="0">
                <a:solidFill>
                  <a:srgbClr val="FF0000"/>
                </a:solidFill>
              </a:rPr>
              <a:t>计时器  </a:t>
            </a:r>
            <a:r>
              <a:rPr lang="en-US" altLang="zh-CN" sz="2800" dirty="0" smtClean="0"/>
              <a:t>(</a:t>
            </a:r>
            <a:r>
              <a:rPr lang="en-US" altLang="zh-CN" sz="2800" dirty="0"/>
              <a:t>persistence timer) </a:t>
            </a:r>
            <a:r>
              <a:rPr lang="zh-CN" altLang="en-US" sz="2800" dirty="0" smtClean="0"/>
              <a:t>。</a:t>
            </a:r>
            <a:endParaRPr lang="zh-CN" altLang="en-US" sz="2800" dirty="0"/>
          </a:p>
          <a:p>
            <a:r>
              <a:rPr lang="zh-CN" altLang="en-US" sz="2800" dirty="0"/>
              <a:t>只要 </a:t>
            </a:r>
            <a:r>
              <a:rPr lang="en-US" altLang="zh-CN" sz="2800" dirty="0"/>
              <a:t>TCP </a:t>
            </a:r>
            <a:r>
              <a:rPr lang="zh-CN" altLang="en-US" sz="2800" dirty="0"/>
              <a:t>连接的一方收到对方的</a:t>
            </a:r>
            <a:r>
              <a:rPr lang="zh-CN" altLang="en-US" sz="2800" dirty="0">
                <a:solidFill>
                  <a:srgbClr val="FF0000"/>
                </a:solidFill>
              </a:rPr>
              <a:t>零窗口</a:t>
            </a:r>
            <a:r>
              <a:rPr lang="zh-CN" altLang="en-US" sz="2800" dirty="0"/>
              <a:t>通知，就</a:t>
            </a:r>
            <a:r>
              <a:rPr lang="zh-CN" altLang="en-US" sz="2800" dirty="0" smtClean="0"/>
              <a:t>启动该持续</a:t>
            </a:r>
            <a:r>
              <a:rPr lang="zh-CN" altLang="en-US" sz="2800" dirty="0"/>
              <a:t>计时器。</a:t>
            </a:r>
          </a:p>
          <a:p>
            <a:r>
              <a:rPr lang="zh-CN" altLang="en-US" sz="2800" dirty="0"/>
              <a:t>若持续计时器设置的时间到期，就发送一个零窗口探测报文段（仅携带 </a:t>
            </a:r>
            <a:r>
              <a:rPr lang="en-US" altLang="zh-CN" sz="2800" dirty="0"/>
              <a:t>1 </a:t>
            </a:r>
            <a:r>
              <a:rPr lang="zh-CN" altLang="en-US" sz="2800" dirty="0"/>
              <a:t>字节的数据），而对方就在确认这个探测报文段时给出了现在的窗口值。</a:t>
            </a:r>
          </a:p>
          <a:p>
            <a:r>
              <a:rPr lang="zh-CN" altLang="en-US" sz="2800" dirty="0"/>
              <a:t>若窗口仍然是零，则收到这个报文段的一方就重新设置持续计时器。</a:t>
            </a:r>
          </a:p>
          <a:p>
            <a:r>
              <a:rPr lang="zh-CN" altLang="en-US" sz="2800" dirty="0"/>
              <a:t>若窗口不是零，则死锁的僵局就可以打破了。 </a:t>
            </a:r>
          </a:p>
        </p:txBody>
      </p:sp>
    </p:spTree>
    <p:extLst>
      <p:ext uri="{BB962C8B-B14F-4D97-AF65-F5344CB8AC3E}">
        <p14:creationId xmlns:p14="http://schemas.microsoft.com/office/powerpoint/2010/main" val="4857733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a:t>5.7.2  </a:t>
            </a:r>
            <a:r>
              <a:rPr lang="zh-CN" altLang="en-US" dirty="0"/>
              <a:t>必须考虑传输效率</a:t>
            </a:r>
          </a:p>
        </p:txBody>
      </p:sp>
      <p:sp>
        <p:nvSpPr>
          <p:cNvPr id="76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可以</a:t>
            </a:r>
            <a:r>
              <a:rPr lang="zh-CN" altLang="en-US" sz="2800" dirty="0"/>
              <a:t>用不同的机制来控制 </a:t>
            </a:r>
            <a:r>
              <a:rPr lang="en-US" altLang="zh-CN" sz="2800" dirty="0"/>
              <a:t>TCP </a:t>
            </a:r>
            <a:r>
              <a:rPr lang="zh-CN" altLang="en-US" sz="2800" dirty="0"/>
              <a:t>报文段的发送时机</a:t>
            </a:r>
            <a:r>
              <a:rPr lang="en-US" altLang="zh-CN" sz="2800" dirty="0"/>
              <a:t>:</a:t>
            </a:r>
          </a:p>
          <a:p>
            <a:pPr lvl="1"/>
            <a:r>
              <a:rPr lang="zh-CN" altLang="en-US" sz="2400" dirty="0">
                <a:solidFill>
                  <a:srgbClr val="FF0000"/>
                </a:solidFill>
              </a:rPr>
              <a:t>第一种机制</a:t>
            </a:r>
            <a:r>
              <a:rPr lang="zh-CN" altLang="en-US" sz="2400" dirty="0"/>
              <a:t>是 </a:t>
            </a:r>
            <a:r>
              <a:rPr lang="en-US" altLang="zh-CN" sz="2400" dirty="0"/>
              <a:t>TCP </a:t>
            </a:r>
            <a:r>
              <a:rPr lang="zh-CN" altLang="en-US" sz="2400" dirty="0"/>
              <a:t>维持一个变量，它等于最大报文段长度 </a:t>
            </a:r>
            <a:r>
              <a:rPr lang="en-US" altLang="zh-CN" sz="2400" dirty="0"/>
              <a:t>MSS</a:t>
            </a:r>
            <a:r>
              <a:rPr lang="zh-CN" altLang="en-US" sz="2400" dirty="0"/>
              <a:t>。只要缓存中存放的数据达到 </a:t>
            </a:r>
            <a:r>
              <a:rPr lang="en-US" altLang="zh-CN" sz="2400" dirty="0"/>
              <a:t>MSS </a:t>
            </a:r>
            <a:r>
              <a:rPr lang="zh-CN" altLang="en-US" sz="2400" dirty="0"/>
              <a:t>字节时，就组装成一个 </a:t>
            </a:r>
            <a:r>
              <a:rPr lang="en-US" altLang="zh-CN" sz="2400" dirty="0"/>
              <a:t>TCP </a:t>
            </a:r>
            <a:r>
              <a:rPr lang="zh-CN" altLang="en-US" sz="2400" dirty="0"/>
              <a:t>报文段发送出去。</a:t>
            </a:r>
          </a:p>
          <a:p>
            <a:pPr lvl="1"/>
            <a:r>
              <a:rPr lang="zh-CN" altLang="en-US" sz="2400" dirty="0">
                <a:solidFill>
                  <a:srgbClr val="FF0000"/>
                </a:solidFill>
              </a:rPr>
              <a:t>第二种机制</a:t>
            </a:r>
            <a:r>
              <a:rPr lang="zh-CN" altLang="en-US" sz="2400" dirty="0"/>
              <a:t>是由发送方的应用进程指明要求发送报文段，即 </a:t>
            </a:r>
            <a:r>
              <a:rPr lang="en-US" altLang="zh-CN" sz="2400" dirty="0"/>
              <a:t>TCP </a:t>
            </a:r>
            <a:r>
              <a:rPr lang="zh-CN" altLang="en-US" sz="2400" dirty="0"/>
              <a:t>支持的</a:t>
            </a:r>
            <a:r>
              <a:rPr lang="zh-CN" altLang="en-US" sz="2400" dirty="0">
                <a:solidFill>
                  <a:srgbClr val="0000FF"/>
                </a:solidFill>
              </a:rPr>
              <a:t>推</a:t>
            </a:r>
            <a:r>
              <a:rPr lang="zh-CN" altLang="en-US" sz="2400" dirty="0" smtClean="0">
                <a:solidFill>
                  <a:srgbClr val="0000FF"/>
                </a:solidFill>
              </a:rPr>
              <a:t>送 </a:t>
            </a:r>
            <a:r>
              <a:rPr lang="en-US" altLang="zh-CN" sz="2400" dirty="0" smtClean="0"/>
              <a:t>(</a:t>
            </a:r>
            <a:r>
              <a:rPr lang="en-US" altLang="zh-CN" sz="2400" dirty="0"/>
              <a:t>push)</a:t>
            </a:r>
            <a:r>
              <a:rPr lang="zh-CN" altLang="en-US" sz="2400" dirty="0"/>
              <a:t>操作。</a:t>
            </a:r>
          </a:p>
          <a:p>
            <a:pPr lvl="1"/>
            <a:r>
              <a:rPr lang="zh-CN" altLang="en-US" sz="2400" dirty="0">
                <a:solidFill>
                  <a:srgbClr val="FF0000"/>
                </a:solidFill>
              </a:rPr>
              <a:t>第三种机制</a:t>
            </a:r>
            <a:r>
              <a:rPr lang="zh-CN" altLang="en-US" sz="2400" dirty="0"/>
              <a:t>是发送方的一个计时器期限到了，这时就把当前已有的缓存数据装入报文段（但长度不能超过 </a:t>
            </a:r>
            <a:r>
              <a:rPr lang="en-US" altLang="zh-CN" sz="2400" dirty="0"/>
              <a:t>MSS</a:t>
            </a:r>
            <a:r>
              <a:rPr lang="zh-CN" altLang="en-US" sz="2400" dirty="0"/>
              <a:t>）发送出去</a:t>
            </a:r>
            <a:r>
              <a:rPr lang="zh-CN" altLang="en-US" sz="2400" dirty="0" smtClean="0"/>
              <a:t>。</a:t>
            </a:r>
            <a:endParaRPr lang="en-US" altLang="zh-CN" sz="2400" dirty="0" smtClean="0"/>
          </a:p>
          <a:p>
            <a:r>
              <a:rPr lang="zh-CN" altLang="zh-CN" sz="2800" dirty="0"/>
              <a:t>如何</a:t>
            </a:r>
            <a:r>
              <a:rPr lang="zh-CN" altLang="zh-CN" sz="2800" dirty="0" smtClean="0"/>
              <a:t>控制</a:t>
            </a:r>
            <a:r>
              <a:rPr lang="en-US" altLang="zh-CN" sz="2800" dirty="0" smtClean="0"/>
              <a:t> TCP </a:t>
            </a:r>
            <a:r>
              <a:rPr lang="zh-CN" altLang="zh-CN" sz="2800" dirty="0" smtClean="0"/>
              <a:t>发送</a:t>
            </a:r>
            <a:r>
              <a:rPr lang="zh-CN" altLang="zh-CN" sz="2800" dirty="0"/>
              <a:t>报文段的时机仍然是一个较为复杂的问题。</a:t>
            </a:r>
            <a:endParaRPr lang="zh-CN" altLang="en-US" sz="2800" dirty="0"/>
          </a:p>
        </p:txBody>
      </p:sp>
    </p:spTree>
    <p:extLst>
      <p:ext uri="{BB962C8B-B14F-4D97-AF65-F5344CB8AC3E}">
        <p14:creationId xmlns:p14="http://schemas.microsoft.com/office/powerpoint/2010/main" val="25129981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发送</a:t>
            </a:r>
            <a:r>
              <a:rPr lang="zh-CN" altLang="en-US" dirty="0"/>
              <a:t>方</a:t>
            </a:r>
            <a:r>
              <a:rPr lang="zh-CN" altLang="zh-CN" dirty="0"/>
              <a:t>糊涂窗口综合症</a:t>
            </a:r>
            <a:endParaRPr lang="en-US" altLang="zh-CN" dirty="0"/>
          </a:p>
        </p:txBody>
      </p:sp>
      <p:sp>
        <p:nvSpPr>
          <p:cNvPr id="80901" name="Rectangle 3"/>
          <p:cNvSpPr>
            <a:spLocks noGrp="1" noChangeArrowheads="1"/>
          </p:cNvSpPr>
          <p:nvPr>
            <p:ph idx="1"/>
          </p:nvPr>
        </p:nvSpPr>
        <p:spPr/>
        <p:txBody>
          <a:bodyPr/>
          <a:lstStyle/>
          <a:p>
            <a:r>
              <a:rPr kumimoji="0" lang="zh-CN" altLang="en-GB" dirty="0" smtClean="0"/>
              <a:t>发送方 </a:t>
            </a:r>
            <a:r>
              <a:rPr kumimoji="0" lang="en-GB" altLang="zh-CN" dirty="0" smtClean="0"/>
              <a:t>TCP </a:t>
            </a:r>
            <a:r>
              <a:rPr kumimoji="0" lang="zh-CN" altLang="en-GB" dirty="0" smtClean="0"/>
              <a:t>每次接收到一字节的数据后就发送</a:t>
            </a:r>
            <a:r>
              <a:rPr lang="zh-CN" altLang="en-US" dirty="0" smtClean="0"/>
              <a:t>。</a:t>
            </a:r>
            <a:endParaRPr lang="en-US" altLang="zh-CN" dirty="0" smtClean="0"/>
          </a:p>
          <a:p>
            <a:r>
              <a:rPr lang="zh-CN" altLang="en-US" dirty="0" smtClean="0"/>
              <a:t>这样，发送一个字节需要</a:t>
            </a:r>
            <a:r>
              <a:rPr lang="zh-CN" altLang="zh-CN" dirty="0" smtClean="0"/>
              <a:t>形成</a:t>
            </a:r>
            <a:r>
              <a:rPr lang="en-US" altLang="zh-CN" dirty="0" smtClean="0"/>
              <a:t> 41 </a:t>
            </a:r>
            <a:r>
              <a:rPr lang="zh-CN" altLang="zh-CN" dirty="0" smtClean="0"/>
              <a:t>字节</a:t>
            </a:r>
            <a:r>
              <a:rPr lang="zh-CN" altLang="zh-CN" dirty="0"/>
              <a:t>长</a:t>
            </a:r>
            <a:r>
              <a:rPr lang="zh-CN" altLang="zh-CN" dirty="0" smtClean="0"/>
              <a:t>的</a:t>
            </a:r>
            <a:r>
              <a:rPr lang="en-US" altLang="zh-CN" dirty="0" smtClean="0"/>
              <a:t> IP </a:t>
            </a:r>
            <a:r>
              <a:rPr lang="zh-CN" altLang="zh-CN" dirty="0" smtClean="0"/>
              <a:t>数据报。</a:t>
            </a:r>
            <a:r>
              <a:rPr lang="zh-CN" altLang="en-US" dirty="0" smtClean="0"/>
              <a:t>若接收方确认，并回送这一字节，</a:t>
            </a:r>
            <a:r>
              <a:rPr lang="zh-CN" altLang="zh-CN" dirty="0"/>
              <a:t>就需传送总长度</a:t>
            </a:r>
            <a:r>
              <a:rPr lang="zh-CN" altLang="zh-CN" dirty="0" smtClean="0"/>
              <a:t>为</a:t>
            </a:r>
            <a:r>
              <a:rPr lang="en-US" altLang="zh-CN" dirty="0" smtClean="0"/>
              <a:t> 162 </a:t>
            </a:r>
            <a:r>
              <a:rPr lang="zh-CN" altLang="zh-CN" dirty="0" smtClean="0"/>
              <a:t>字节共</a:t>
            </a:r>
            <a:r>
              <a:rPr lang="en-US" altLang="zh-CN" dirty="0" smtClean="0"/>
              <a:t> 4 </a:t>
            </a:r>
            <a:r>
              <a:rPr lang="zh-CN" altLang="zh-CN" dirty="0" smtClean="0"/>
              <a:t>个</a:t>
            </a:r>
            <a:r>
              <a:rPr lang="zh-CN" altLang="zh-CN" dirty="0"/>
              <a:t>报文段。</a:t>
            </a:r>
            <a:r>
              <a:rPr lang="zh-CN" altLang="en-US" dirty="0" smtClean="0"/>
              <a:t>效率很低。</a:t>
            </a:r>
            <a:endParaRPr lang="en-US" altLang="zh-CN" dirty="0" smtClean="0"/>
          </a:p>
          <a:p>
            <a:r>
              <a:rPr lang="zh-CN" altLang="en-US" dirty="0" smtClean="0">
                <a:solidFill>
                  <a:srgbClr val="FF0000"/>
                </a:solidFill>
              </a:rPr>
              <a:t>解决方法：</a:t>
            </a:r>
            <a:r>
              <a:rPr lang="zh-CN" altLang="zh-CN" dirty="0" smtClean="0"/>
              <a:t>使用</a:t>
            </a:r>
            <a:r>
              <a:rPr lang="en-US" altLang="zh-CN" dirty="0" smtClean="0"/>
              <a:t> Nagle </a:t>
            </a:r>
            <a:r>
              <a:rPr lang="zh-CN" altLang="zh-CN" dirty="0" smtClean="0"/>
              <a:t>算法</a:t>
            </a:r>
            <a:r>
              <a:rPr lang="zh-CN" altLang="en-US" dirty="0" smtClean="0"/>
              <a:t>。</a:t>
            </a:r>
            <a:endParaRPr lang="en-US" altLang="zh-CN" dirty="0" smtClean="0"/>
          </a:p>
          <a:p>
            <a:pPr lvl="1" eaLnBrk="1" hangingPunct="1"/>
            <a:endParaRPr kumimoji="0" lang="en-GB" altLang="zh-CN" dirty="0" smtClean="0"/>
          </a:p>
        </p:txBody>
      </p:sp>
    </p:spTree>
    <p:extLst>
      <p:ext uri="{BB962C8B-B14F-4D97-AF65-F5344CB8AC3E}">
        <p14:creationId xmlns:p14="http://schemas.microsoft.com/office/powerpoint/2010/main" val="1055058013"/>
      </p:ext>
    </p:extLst>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Nagle</a:t>
            </a:r>
            <a:r>
              <a:rPr lang="zh-CN" altLang="zh-CN" dirty="0"/>
              <a:t>算法</a:t>
            </a:r>
            <a:endParaRPr lang="zh-CN" altLang="en-US" dirty="0"/>
          </a:p>
        </p:txBody>
      </p:sp>
      <p:sp>
        <p:nvSpPr>
          <p:cNvPr id="3" name="内容占位符 2"/>
          <p:cNvSpPr>
            <a:spLocks noGrp="1"/>
          </p:cNvSpPr>
          <p:nvPr>
            <p:ph idx="1"/>
          </p:nvPr>
        </p:nvSpPr>
        <p:spPr/>
        <p:txBody>
          <a:bodyPr/>
          <a:lstStyle/>
          <a:p>
            <a:r>
              <a:rPr lang="zh-CN" altLang="zh-CN" sz="2800" dirty="0"/>
              <a:t>若发送应用进程把要发送的数据逐个字节地送</a:t>
            </a:r>
            <a:r>
              <a:rPr lang="zh-CN" altLang="zh-CN" sz="2800" dirty="0" smtClean="0"/>
              <a:t>到</a:t>
            </a:r>
            <a:r>
              <a:rPr lang="en-US" altLang="zh-CN" sz="2800" dirty="0" smtClean="0"/>
              <a:t> TCP </a:t>
            </a:r>
            <a:r>
              <a:rPr lang="zh-CN" altLang="zh-CN" sz="2800" dirty="0" smtClean="0"/>
              <a:t>的</a:t>
            </a:r>
            <a:r>
              <a:rPr lang="zh-CN" altLang="zh-CN" sz="2800" dirty="0"/>
              <a:t>发送缓存，则发送方就把第一个数据字节先发送出去，把后面到达的数据字节都缓存起来</a:t>
            </a:r>
            <a:r>
              <a:rPr lang="zh-CN" altLang="zh-CN" sz="2800" dirty="0" smtClean="0"/>
              <a:t>。</a:t>
            </a:r>
            <a:endParaRPr lang="en-US" altLang="zh-CN" sz="2800" dirty="0" smtClean="0"/>
          </a:p>
          <a:p>
            <a:r>
              <a:rPr lang="zh-CN" altLang="zh-CN" sz="2800" dirty="0" smtClean="0"/>
              <a:t>当</a:t>
            </a:r>
            <a:r>
              <a:rPr lang="zh-CN" altLang="zh-CN" sz="2800" dirty="0"/>
              <a:t>发送方收到对第一个数据字符的确认后，再把发送缓存中的所有数据组装成一个报文段发送出去，同时继续对随后到达的数据进行缓存</a:t>
            </a:r>
            <a:r>
              <a:rPr lang="zh-CN" altLang="zh-CN" sz="2800" dirty="0" smtClean="0"/>
              <a:t>。</a:t>
            </a:r>
            <a:endParaRPr lang="en-US" altLang="zh-CN" sz="2800" dirty="0" smtClean="0"/>
          </a:p>
          <a:p>
            <a:r>
              <a:rPr lang="zh-CN" altLang="zh-CN" sz="2800" dirty="0" smtClean="0"/>
              <a:t>只有</a:t>
            </a:r>
            <a:r>
              <a:rPr lang="zh-CN" altLang="zh-CN" sz="2800" dirty="0"/>
              <a:t>在收到对前一个报文段的确认后才继续发送下一个报文段</a:t>
            </a:r>
            <a:r>
              <a:rPr lang="zh-CN" altLang="zh-CN" sz="2800" dirty="0" smtClean="0"/>
              <a:t>。</a:t>
            </a:r>
            <a:endParaRPr lang="en-US" altLang="zh-CN" sz="2800" dirty="0" smtClean="0"/>
          </a:p>
          <a:p>
            <a:r>
              <a:rPr lang="zh-CN" altLang="zh-CN" sz="2800" dirty="0"/>
              <a:t>当到达的数据已达到发送窗口大小的一半或已达到报文段的最大长度时，就立即发送一个报文段。</a:t>
            </a:r>
            <a:endParaRPr lang="zh-CN" altLang="en-US" sz="2800" dirty="0"/>
          </a:p>
        </p:txBody>
      </p:sp>
    </p:spTree>
    <p:extLst>
      <p:ext uri="{BB962C8B-B14F-4D97-AF65-F5344CB8AC3E}">
        <p14:creationId xmlns:p14="http://schemas.microsoft.com/office/powerpoint/2010/main" val="19265276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接收方</a:t>
            </a:r>
            <a:r>
              <a:rPr lang="zh-CN" altLang="zh-CN" dirty="0" smtClean="0"/>
              <a:t>糊涂</a:t>
            </a:r>
            <a:r>
              <a:rPr lang="zh-CN" altLang="zh-CN" dirty="0"/>
              <a:t>窗口</a:t>
            </a:r>
            <a:r>
              <a:rPr lang="zh-CN" altLang="zh-CN" dirty="0" smtClean="0"/>
              <a:t>综合症</a:t>
            </a:r>
            <a:endParaRPr lang="en-US" altLang="zh-CN" dirty="0" smtClean="0"/>
          </a:p>
        </p:txBody>
      </p:sp>
      <p:sp>
        <p:nvSpPr>
          <p:cNvPr id="80901" name="Rectangle 3"/>
          <p:cNvSpPr>
            <a:spLocks noGrp="1" noChangeArrowheads="1"/>
          </p:cNvSpPr>
          <p:nvPr>
            <p:ph idx="1"/>
          </p:nvPr>
        </p:nvSpPr>
        <p:spPr/>
        <p:txBody>
          <a:bodyPr/>
          <a:lstStyle/>
          <a:p>
            <a:r>
              <a:rPr lang="zh-CN" altLang="en-GB" sz="2600" dirty="0" smtClean="0"/>
              <a:t>当</a:t>
            </a:r>
            <a:r>
              <a:rPr lang="zh-CN" altLang="en-GB" sz="2600" dirty="0"/>
              <a:t>接收方</a:t>
            </a:r>
            <a:r>
              <a:rPr lang="zh-CN" altLang="en-GB" sz="2600" dirty="0" smtClean="0"/>
              <a:t>的 </a:t>
            </a:r>
            <a:r>
              <a:rPr lang="en-GB" altLang="zh-CN" sz="2600" dirty="0" smtClean="0"/>
              <a:t>TCP </a:t>
            </a:r>
            <a:r>
              <a:rPr lang="zh-CN" altLang="en-GB" sz="2600" dirty="0" smtClean="0"/>
              <a:t>缓冲区</a:t>
            </a:r>
            <a:r>
              <a:rPr lang="zh-CN" altLang="en-GB" sz="2600" dirty="0"/>
              <a:t>已满，接收方会向发送方发送窗口大小</a:t>
            </a:r>
            <a:r>
              <a:rPr lang="zh-CN" altLang="en-GB" sz="2600" dirty="0" smtClean="0"/>
              <a:t>为 </a:t>
            </a:r>
            <a:r>
              <a:rPr lang="en-GB" altLang="zh-CN" sz="2600" dirty="0" smtClean="0"/>
              <a:t>0 </a:t>
            </a:r>
            <a:r>
              <a:rPr lang="zh-CN" altLang="en-GB" sz="2600" dirty="0" smtClean="0"/>
              <a:t>的</a:t>
            </a:r>
            <a:r>
              <a:rPr lang="zh-CN" altLang="en-US" sz="2600" dirty="0" smtClean="0"/>
              <a:t>报文。</a:t>
            </a:r>
            <a:endParaRPr lang="en-US" altLang="zh-CN" sz="2600" dirty="0" smtClean="0"/>
          </a:p>
          <a:p>
            <a:r>
              <a:rPr lang="zh-CN" altLang="en-US" sz="2600" dirty="0" smtClean="0"/>
              <a:t>若</a:t>
            </a:r>
            <a:r>
              <a:rPr lang="zh-CN" altLang="en-GB" sz="2600" dirty="0" smtClean="0"/>
              <a:t>此时</a:t>
            </a:r>
            <a:r>
              <a:rPr lang="zh-CN" altLang="en-GB" sz="2600" dirty="0"/>
              <a:t>接收方的应用进程以交互方式每次只读取一个字节，于是接收方又发送窗口大小为一个字节的</a:t>
            </a:r>
            <a:r>
              <a:rPr lang="zh-CN" altLang="en-GB" sz="2600" dirty="0" smtClean="0"/>
              <a:t>更新</a:t>
            </a:r>
            <a:r>
              <a:rPr lang="zh-CN" altLang="en-US" sz="2600" dirty="0" smtClean="0"/>
              <a:t>报文</a:t>
            </a:r>
            <a:r>
              <a:rPr lang="zh-CN" altLang="en-GB" sz="2600" dirty="0" smtClean="0"/>
              <a:t>，</a:t>
            </a:r>
            <a:r>
              <a:rPr lang="zh-CN" altLang="en-GB" sz="2600" dirty="0"/>
              <a:t>发送方应邀发送一个字节的</a:t>
            </a:r>
            <a:r>
              <a:rPr lang="zh-CN" altLang="en-GB" sz="2600" dirty="0" smtClean="0"/>
              <a:t>数据</a:t>
            </a:r>
            <a:r>
              <a:rPr lang="zh-CN" altLang="en-US" sz="2600" dirty="0"/>
              <a:t>（</a:t>
            </a:r>
            <a:r>
              <a:rPr lang="zh-CN" altLang="zh-CN" sz="2800" dirty="0" smtClean="0"/>
              <a:t>发送的</a:t>
            </a:r>
            <a:r>
              <a:rPr lang="en-US" altLang="zh-CN" sz="2800" dirty="0" smtClean="0"/>
              <a:t> IP </a:t>
            </a:r>
            <a:r>
              <a:rPr lang="zh-CN" altLang="zh-CN" sz="2800" dirty="0" smtClean="0"/>
              <a:t>数据报是</a:t>
            </a:r>
            <a:r>
              <a:rPr lang="en-US" altLang="zh-CN" sz="2800" dirty="0" smtClean="0"/>
              <a:t> 41 </a:t>
            </a:r>
            <a:r>
              <a:rPr lang="zh-CN" altLang="zh-CN" sz="2800" dirty="0" smtClean="0"/>
              <a:t>字节长</a:t>
            </a:r>
            <a:r>
              <a:rPr lang="zh-CN" altLang="en-US" sz="2800" dirty="0" smtClean="0"/>
              <a:t>），</a:t>
            </a:r>
            <a:r>
              <a:rPr lang="zh-CN" altLang="en-GB" sz="2600" dirty="0" smtClean="0"/>
              <a:t>于是</a:t>
            </a:r>
            <a:r>
              <a:rPr lang="zh-CN" altLang="en-US" sz="2600" dirty="0" smtClean="0"/>
              <a:t>接收</a:t>
            </a:r>
            <a:r>
              <a:rPr lang="zh-CN" altLang="en-GB" sz="2600" dirty="0" smtClean="0"/>
              <a:t>窗口</a:t>
            </a:r>
            <a:r>
              <a:rPr lang="zh-CN" altLang="en-GB" sz="2600" dirty="0"/>
              <a:t>又满了</a:t>
            </a:r>
            <a:r>
              <a:rPr lang="zh-CN" altLang="en-GB" sz="2600" dirty="0" smtClean="0"/>
              <a:t>，</a:t>
            </a:r>
            <a:r>
              <a:rPr lang="zh-CN" altLang="en-US" sz="2600" dirty="0" smtClean="0"/>
              <a:t>如此</a:t>
            </a:r>
            <a:r>
              <a:rPr lang="zh-CN" altLang="en-GB" sz="2600" dirty="0" smtClean="0"/>
              <a:t>循环往复</a:t>
            </a:r>
            <a:r>
              <a:rPr lang="zh-CN" altLang="en-US" sz="2600" dirty="0" smtClean="0"/>
              <a:t>。</a:t>
            </a:r>
            <a:endParaRPr lang="en-GB" altLang="zh-CN" sz="2600" dirty="0"/>
          </a:p>
          <a:p>
            <a:r>
              <a:rPr lang="zh-CN" altLang="en-US" sz="2800" dirty="0" smtClean="0">
                <a:solidFill>
                  <a:srgbClr val="FF0000"/>
                </a:solidFill>
              </a:rPr>
              <a:t>解决方法：</a:t>
            </a:r>
            <a:r>
              <a:rPr lang="zh-CN" altLang="zh-CN" sz="2600" dirty="0"/>
              <a:t>让接收方等待一段时间，使得或者接收缓存已有足够空间容纳一个最长的报文段，或者等到接收缓存已有一半空闲的空间。</a:t>
            </a:r>
            <a:r>
              <a:rPr lang="zh-CN" altLang="zh-CN" sz="2600" dirty="0">
                <a:solidFill>
                  <a:srgbClr val="0000FF"/>
                </a:solidFill>
              </a:rPr>
              <a:t>只要出现这两种情况之一，接收方就发出确认报文，并向发送方通知当前的窗口大小。</a:t>
            </a:r>
            <a:endParaRPr kumimoji="0" lang="en-GB" altLang="zh-CN" sz="2600" dirty="0" smtClean="0">
              <a:solidFill>
                <a:srgbClr val="0000FF"/>
              </a:solidFill>
            </a:endParaRPr>
          </a:p>
        </p:txBody>
      </p:sp>
    </p:spTree>
    <p:extLst>
      <p:ext uri="{BB962C8B-B14F-4D97-AF65-F5344CB8AC3E}">
        <p14:creationId xmlns:p14="http://schemas.microsoft.com/office/powerpoint/2010/main" val="211677305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smtClean="0"/>
              <a:t>可靠信道与不可靠信道</a:t>
            </a:r>
          </a:p>
        </p:txBody>
      </p:sp>
      <p:sp>
        <p:nvSpPr>
          <p:cNvPr id="60" name="Rectangle 5"/>
          <p:cNvSpPr>
            <a:spLocks noChangeArrowheads="1"/>
          </p:cNvSpPr>
          <p:nvPr/>
        </p:nvSpPr>
        <p:spPr bwMode="auto">
          <a:xfrm>
            <a:off x="416496" y="3240113"/>
            <a:ext cx="9289032" cy="2573337"/>
          </a:xfrm>
          <a:prstGeom prst="rect">
            <a:avLst/>
          </a:prstGeom>
          <a:solidFill>
            <a:srgbClr val="FFFF66"/>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AutoShape 6"/>
          <p:cNvSpPr>
            <a:spLocks noChangeArrowheads="1"/>
          </p:cNvSpPr>
          <p:nvPr/>
        </p:nvSpPr>
        <p:spPr bwMode="auto">
          <a:xfrm>
            <a:off x="8893745" y="1364580"/>
            <a:ext cx="739775" cy="677863"/>
          </a:xfrm>
          <a:prstGeom prst="cloudCallout">
            <a:avLst>
              <a:gd name="adj1" fmla="val -45565"/>
              <a:gd name="adj2" fmla="val 111593"/>
            </a:avLst>
          </a:prstGeom>
          <a:solidFill>
            <a:srgbClr val="FF66FF"/>
          </a:soli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ysClr val="windowText" lastClr="000000"/>
              </a:solidFill>
              <a:effectLst/>
              <a:uLnTx/>
              <a:uFillTx/>
              <a:ea typeface="黑体" pitchFamily="2" charset="-122"/>
            </a:endParaRPr>
          </a:p>
        </p:txBody>
      </p:sp>
      <p:sp>
        <p:nvSpPr>
          <p:cNvPr id="62" name="Text Box 7"/>
          <p:cNvSpPr txBox="1">
            <a:spLocks noChangeArrowheads="1"/>
          </p:cNvSpPr>
          <p:nvPr/>
        </p:nvSpPr>
        <p:spPr bwMode="auto">
          <a:xfrm>
            <a:off x="8993758" y="1340768"/>
            <a:ext cx="388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4000" b="1" i="0" u="none" strike="noStrike" kern="0" cap="none" spc="0" normalizeH="0" baseline="0" noProof="0" dirty="0">
                <a:ln>
                  <a:noFill/>
                </a:ln>
                <a:solidFill>
                  <a:srgbClr val="1C1C1C"/>
                </a:solidFill>
                <a:effectLst/>
                <a:uLnTx/>
                <a:uFillTx/>
                <a:latin typeface="Tahoma" pitchFamily="34" charset="0"/>
                <a:ea typeface="黑体" pitchFamily="2" charset="-122"/>
              </a:rPr>
              <a:t>？</a:t>
            </a:r>
          </a:p>
        </p:txBody>
      </p:sp>
      <p:sp>
        <p:nvSpPr>
          <p:cNvPr id="63" name="Line 8"/>
          <p:cNvSpPr>
            <a:spLocks noChangeShapeType="1"/>
          </p:cNvSpPr>
          <p:nvPr/>
        </p:nvSpPr>
        <p:spPr bwMode="auto">
          <a:xfrm>
            <a:off x="776536" y="3257575"/>
            <a:ext cx="4190305" cy="0"/>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Text Box 9"/>
          <p:cNvSpPr txBox="1">
            <a:spLocks noChangeArrowheads="1"/>
          </p:cNvSpPr>
          <p:nvPr/>
        </p:nvSpPr>
        <p:spPr bwMode="auto">
          <a:xfrm>
            <a:off x="416496" y="1796623"/>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ea typeface="黑体" pitchFamily="2" charset="-122"/>
              </a:rPr>
              <a:t>应</a:t>
            </a:r>
          </a:p>
          <a:p>
            <a:pPr algn="l" eaLnBrk="1" hangingPunct="1"/>
            <a:r>
              <a:rPr lang="zh-CN" altLang="en-US" dirty="0">
                <a:ea typeface="黑体" pitchFamily="2" charset="-122"/>
              </a:rPr>
              <a:t>用</a:t>
            </a:r>
          </a:p>
          <a:p>
            <a:pPr algn="l" eaLnBrk="1" hangingPunct="1"/>
            <a:r>
              <a:rPr lang="zh-CN" altLang="en-US" dirty="0">
                <a:ea typeface="黑体" pitchFamily="2" charset="-122"/>
              </a:rPr>
              <a:t>层</a:t>
            </a:r>
          </a:p>
        </p:txBody>
      </p:sp>
      <p:sp>
        <p:nvSpPr>
          <p:cNvPr id="65" name="Text Box 10"/>
          <p:cNvSpPr txBox="1">
            <a:spLocks noChangeArrowheads="1"/>
          </p:cNvSpPr>
          <p:nvPr/>
        </p:nvSpPr>
        <p:spPr bwMode="auto">
          <a:xfrm>
            <a:off x="430783" y="3852888"/>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层</a:t>
            </a:r>
          </a:p>
        </p:txBody>
      </p:sp>
      <p:sp>
        <p:nvSpPr>
          <p:cNvPr id="68" name="Text Box 13"/>
          <p:cNvSpPr txBox="1">
            <a:spLocks noChangeArrowheads="1"/>
          </p:cNvSpPr>
          <p:nvPr/>
        </p:nvSpPr>
        <p:spPr bwMode="auto">
          <a:xfrm>
            <a:off x="7494487" y="1527175"/>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grpSp>
        <p:nvGrpSpPr>
          <p:cNvPr id="70" name="Group 15"/>
          <p:cNvGrpSpPr>
            <a:grpSpLocks/>
          </p:cNvGrpSpPr>
          <p:nvPr/>
        </p:nvGrpSpPr>
        <p:grpSpPr bwMode="auto">
          <a:xfrm>
            <a:off x="1481510" y="1988840"/>
            <a:ext cx="2593156" cy="2205361"/>
            <a:chOff x="865" y="1467"/>
            <a:chExt cx="1348" cy="931"/>
          </a:xfrm>
        </p:grpSpPr>
        <p:sp>
          <p:nvSpPr>
            <p:cNvPr id="71"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 name="组合 1"/>
          <p:cNvGrpSpPr/>
          <p:nvPr/>
        </p:nvGrpSpPr>
        <p:grpSpPr>
          <a:xfrm>
            <a:off x="1662339" y="3970363"/>
            <a:ext cx="2154091" cy="447675"/>
            <a:chOff x="1662339" y="3970363"/>
            <a:chExt cx="2154091"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75" name="Text Box 20"/>
            <p:cNvSpPr txBox="1">
              <a:spLocks noChangeArrowheads="1"/>
            </p:cNvSpPr>
            <p:nvPr/>
          </p:nvSpPr>
          <p:spPr bwMode="auto">
            <a:xfrm>
              <a:off x="1843167" y="3985884"/>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全双工可靠信道</a:t>
              </a:r>
            </a:p>
          </p:txBody>
        </p:sp>
      </p:grpSp>
      <p:grpSp>
        <p:nvGrpSpPr>
          <p:cNvPr id="76" name="Group 21"/>
          <p:cNvGrpSpPr>
            <a:grpSpLocks/>
          </p:cNvGrpSpPr>
          <p:nvPr/>
        </p:nvGrpSpPr>
        <p:grpSpPr bwMode="auto">
          <a:xfrm>
            <a:off x="6130478" y="1972132"/>
            <a:ext cx="2141538" cy="2222069"/>
            <a:chOff x="3508" y="1467"/>
            <a:chExt cx="1349" cy="931"/>
          </a:xfrm>
        </p:grpSpPr>
        <p:sp>
          <p:nvSpPr>
            <p:cNvPr id="77"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9" name="Rectangle 24"/>
          <p:cNvSpPr>
            <a:spLocks noChangeArrowheads="1"/>
          </p:cNvSpPr>
          <p:nvPr/>
        </p:nvSpPr>
        <p:spPr bwMode="auto">
          <a:xfrm>
            <a:off x="6249144"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81" name="Line 26"/>
          <p:cNvSpPr>
            <a:spLocks noChangeShapeType="1"/>
          </p:cNvSpPr>
          <p:nvPr/>
        </p:nvSpPr>
        <p:spPr bwMode="auto">
          <a:xfrm>
            <a:off x="5468491" y="3257575"/>
            <a:ext cx="3965575" cy="3175"/>
          </a:xfrm>
          <a:prstGeom prst="line">
            <a:avLst/>
          </a:prstGeom>
          <a:noFill/>
          <a:ln w="381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Text Box 27"/>
          <p:cNvSpPr txBox="1">
            <a:spLocks noChangeArrowheads="1"/>
          </p:cNvSpPr>
          <p:nvPr/>
        </p:nvSpPr>
        <p:spPr bwMode="auto">
          <a:xfrm>
            <a:off x="1496616" y="4437112"/>
            <a:ext cx="24400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面向连接的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TCP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3" name="Text Box 28"/>
          <p:cNvSpPr txBox="1">
            <a:spLocks noChangeArrowheads="1"/>
          </p:cNvSpPr>
          <p:nvPr/>
        </p:nvSpPr>
        <p:spPr bwMode="auto">
          <a:xfrm>
            <a:off x="6177136" y="4581128"/>
            <a:ext cx="248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无连接的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UDP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4" name="Line 29"/>
          <p:cNvSpPr>
            <a:spLocks noChangeShapeType="1"/>
          </p:cNvSpPr>
          <p:nvPr/>
        </p:nvSpPr>
        <p:spPr bwMode="auto">
          <a:xfrm>
            <a:off x="1280592"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Line 30"/>
          <p:cNvSpPr>
            <a:spLocks noChangeShapeType="1"/>
          </p:cNvSpPr>
          <p:nvPr/>
        </p:nvSpPr>
        <p:spPr bwMode="auto">
          <a:xfrm flipV="1">
            <a:off x="422706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Line 31"/>
          <p:cNvSpPr>
            <a:spLocks noChangeShapeType="1"/>
          </p:cNvSpPr>
          <p:nvPr/>
        </p:nvSpPr>
        <p:spPr bwMode="auto">
          <a:xfrm flipV="1">
            <a:off x="842441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Line 32"/>
          <p:cNvSpPr>
            <a:spLocks noChangeShapeType="1"/>
          </p:cNvSpPr>
          <p:nvPr/>
        </p:nvSpPr>
        <p:spPr bwMode="auto">
          <a:xfrm>
            <a:off x="5995541"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88" name="Group 33"/>
          <p:cNvGrpSpPr>
            <a:grpSpLocks/>
          </p:cNvGrpSpPr>
          <p:nvPr/>
        </p:nvGrpSpPr>
        <p:grpSpPr bwMode="auto">
          <a:xfrm>
            <a:off x="6425753" y="3702075"/>
            <a:ext cx="1562100" cy="819150"/>
            <a:chOff x="1776" y="2768"/>
            <a:chExt cx="1824" cy="736"/>
          </a:xfrm>
        </p:grpSpPr>
        <p:grpSp>
          <p:nvGrpSpPr>
            <p:cNvPr id="89" name="Group 34"/>
            <p:cNvGrpSpPr>
              <a:grpSpLocks/>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8" name="Text Box 53"/>
          <p:cNvSpPr txBox="1">
            <a:spLocks noChangeArrowheads="1"/>
          </p:cNvSpPr>
          <p:nvPr/>
        </p:nvSpPr>
        <p:spPr bwMode="auto">
          <a:xfrm>
            <a:off x="6465168" y="391480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不可靠信道</a:t>
            </a:r>
          </a:p>
        </p:txBody>
      </p:sp>
      <p:sp>
        <p:nvSpPr>
          <p:cNvPr id="110" name="Text Box 59"/>
          <p:cNvSpPr txBox="1">
            <a:spLocks noChangeArrowheads="1"/>
          </p:cNvSpPr>
          <p:nvPr/>
        </p:nvSpPr>
        <p:spPr bwMode="auto">
          <a:xfrm>
            <a:off x="5385048" y="1556792"/>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3" name="Rectangle 24"/>
          <p:cNvSpPr>
            <a:spLocks noChangeArrowheads="1"/>
          </p:cNvSpPr>
          <p:nvPr/>
        </p:nvSpPr>
        <p:spPr bwMode="auto">
          <a:xfrm>
            <a:off x="8439721"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4" name="Text Box 13"/>
          <p:cNvSpPr txBox="1">
            <a:spLocks noChangeArrowheads="1"/>
          </p:cNvSpPr>
          <p:nvPr/>
        </p:nvSpPr>
        <p:spPr bwMode="auto">
          <a:xfrm>
            <a:off x="3318023" y="1556792"/>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sp>
        <p:nvSpPr>
          <p:cNvPr id="115" name="Text Box 59"/>
          <p:cNvSpPr txBox="1">
            <a:spLocks noChangeArrowheads="1"/>
          </p:cNvSpPr>
          <p:nvPr/>
        </p:nvSpPr>
        <p:spPr bwMode="auto">
          <a:xfrm>
            <a:off x="855464" y="1586409"/>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6" name="Rectangle 24"/>
          <p:cNvSpPr>
            <a:spLocks noChangeArrowheads="1"/>
          </p:cNvSpPr>
          <p:nvPr/>
        </p:nvSpPr>
        <p:spPr bwMode="auto">
          <a:xfrm>
            <a:off x="157863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7" name="Rectangle 24"/>
          <p:cNvSpPr>
            <a:spLocks noChangeArrowheads="1"/>
          </p:cNvSpPr>
          <p:nvPr/>
        </p:nvSpPr>
        <p:spPr bwMode="auto">
          <a:xfrm>
            <a:off x="419124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Tree>
    <p:extLst>
      <p:ext uri="{BB962C8B-B14F-4D97-AF65-F5344CB8AC3E}">
        <p14:creationId xmlns:p14="http://schemas.microsoft.com/office/powerpoint/2010/main" val="23108032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a:t>
            </a:r>
            <a:r>
              <a:rPr lang="en-US" altLang="zh-CN" dirty="0" smtClean="0"/>
              <a:t>TCP </a:t>
            </a:r>
            <a:r>
              <a:rPr lang="zh-CN" altLang="zh-CN" dirty="0" smtClean="0"/>
              <a:t>的</a:t>
            </a:r>
            <a:r>
              <a:rPr lang="zh-CN" altLang="zh-CN" dirty="0"/>
              <a:t>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smtClean="0"/>
              <a:t>5.8.2  TCP </a:t>
            </a:r>
            <a:r>
              <a:rPr lang="zh-CN" altLang="zh-CN" dirty="0" smtClean="0"/>
              <a:t>的</a:t>
            </a:r>
            <a:r>
              <a:rPr lang="zh-CN" altLang="zh-CN" dirty="0"/>
              <a:t>拥塞控制方法</a:t>
            </a:r>
          </a:p>
          <a:p>
            <a:r>
              <a:rPr lang="en-US" altLang="zh-CN" dirty="0"/>
              <a:t>5.8.3  </a:t>
            </a:r>
            <a:r>
              <a:rPr lang="zh-CN" altLang="zh-CN" dirty="0"/>
              <a:t>主动队列</a:t>
            </a:r>
            <a:r>
              <a:rPr lang="zh-CN" altLang="zh-CN" dirty="0" smtClean="0"/>
              <a:t>管理</a:t>
            </a:r>
            <a:r>
              <a:rPr lang="en-US" altLang="zh-CN" dirty="0" smtClean="0"/>
              <a:t> AQM</a:t>
            </a:r>
            <a:endParaRPr lang="zh-CN" altLang="zh-CN" dirty="0"/>
          </a:p>
        </p:txBody>
      </p:sp>
    </p:spTree>
    <p:extLst>
      <p:ext uri="{BB962C8B-B14F-4D97-AF65-F5344CB8AC3E}">
        <p14:creationId xmlns:p14="http://schemas.microsoft.com/office/powerpoint/2010/main" val="334396833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a:t>
            </a:r>
            <a:r>
              <a:rPr lang="zh-CN" altLang="en-US" dirty="0" smtClean="0"/>
              <a:t>坏。这种</a:t>
            </a:r>
            <a:r>
              <a:rPr lang="zh-CN" altLang="en-US" dirty="0"/>
              <a:t>现象称为</a:t>
            </a:r>
            <a:r>
              <a:rPr lang="zh-CN" altLang="en-US" dirty="0" smtClean="0">
                <a:solidFill>
                  <a:srgbClr val="FF0000"/>
                </a:solidFill>
              </a:rPr>
              <a:t>拥塞 </a:t>
            </a:r>
            <a:r>
              <a:rPr lang="en-US" altLang="zh-CN" dirty="0" smtClean="0">
                <a:solidFill>
                  <a:srgbClr val="FF0000"/>
                </a:solidFill>
              </a:rPr>
              <a:t>(</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r>
              <a:rPr lang="zh-CN" altLang="en-US" dirty="0" smtClean="0"/>
              <a:t>。</a:t>
            </a:r>
            <a:endParaRPr lang="en-US" altLang="zh-CN" dirty="0" smtClean="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938410" y="5251921"/>
            <a:ext cx="8335070" cy="841375"/>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r>
              <a:rPr lang="zh-CN" altLang="en-US" sz="3200" b="1" dirty="0" smtClean="0">
                <a:solidFill>
                  <a:srgbClr val="000099"/>
                </a:solidFill>
                <a:latin typeface="+mn-lt"/>
                <a:ea typeface="黑体" pitchFamily="2" charset="-122"/>
              </a:rPr>
              <a:t>   ∑对资源需求  </a:t>
            </a:r>
            <a:r>
              <a:rPr lang="en-US" altLang="zh-CN" sz="3200" b="1" dirty="0" smtClean="0">
                <a:solidFill>
                  <a:srgbClr val="000099"/>
                </a:solidFill>
                <a:latin typeface="+mn-lt"/>
                <a:ea typeface="黑体" pitchFamily="2" charset="-122"/>
              </a:rPr>
              <a:t>&gt; </a:t>
            </a:r>
            <a:r>
              <a:rPr lang="zh-CN" altLang="en-US" sz="3200" b="1" dirty="0">
                <a:solidFill>
                  <a:srgbClr val="000099"/>
                </a:solidFill>
                <a:latin typeface="+mn-lt"/>
                <a:ea typeface="黑体" pitchFamily="2" charset="-122"/>
              </a:rPr>
              <a:t>可用资源       </a:t>
            </a:r>
            <a:r>
              <a:rPr lang="zh-CN" altLang="en-US" sz="3200" b="1" dirty="0" smtClean="0">
                <a:solidFill>
                  <a:srgbClr val="000099"/>
                </a:solidFill>
                <a:latin typeface="+mn-lt"/>
                <a:ea typeface="黑体" pitchFamily="2" charset="-122"/>
              </a:rPr>
              <a:t>          </a:t>
            </a:r>
            <a:r>
              <a:rPr lang="en-US" altLang="zh-CN" sz="3200" b="1" dirty="0">
                <a:solidFill>
                  <a:srgbClr val="000099"/>
                </a:solidFill>
                <a:latin typeface="+mn-lt"/>
                <a:ea typeface="黑体" pitchFamily="2" charset="-122"/>
              </a:rPr>
              <a:t>(5-7)</a:t>
            </a:r>
          </a:p>
        </p:txBody>
      </p:sp>
    </p:spTree>
    <p:extLst>
      <p:ext uri="{BB962C8B-B14F-4D97-AF65-F5344CB8AC3E}">
        <p14:creationId xmlns:p14="http://schemas.microsoft.com/office/powerpoint/2010/main" val="27632760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rgbClr val="FF0000"/>
                </a:solidFill>
              </a:rPr>
              <a:t>增加资源能解决拥塞吗？</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solidFill>
                  <a:srgbClr val="FF0000"/>
                </a:solidFill>
              </a:rPr>
              <a:t>不能</a:t>
            </a:r>
            <a:r>
              <a:rPr lang="zh-CN" altLang="zh-CN" dirty="0" smtClean="0">
                <a:solidFill>
                  <a:srgbClr val="FF0000"/>
                </a:solidFill>
              </a:rPr>
              <a:t>。</a:t>
            </a:r>
            <a:r>
              <a:rPr lang="zh-CN" altLang="zh-CN" dirty="0"/>
              <a:t>这是因为网络拥塞是一个非常复杂的问题。简单地采用上述做法，在许多情况下，不但不能解决拥塞问题，而且还可能使网络的性能更坏</a:t>
            </a:r>
            <a:r>
              <a:rPr lang="zh-CN" altLang="zh-CN" dirty="0" smtClean="0"/>
              <a:t>。</a:t>
            </a:r>
            <a:endParaRPr lang="en-US" altLang="zh-CN" dirty="0" smtClean="0"/>
          </a:p>
          <a:p>
            <a:r>
              <a:rPr lang="zh-CN" altLang="zh-CN" dirty="0"/>
              <a:t>网络拥塞往往是由许多因素引起的。</a:t>
            </a:r>
            <a:r>
              <a:rPr lang="zh-CN" altLang="zh-CN" dirty="0" smtClean="0"/>
              <a:t>例如</a:t>
            </a:r>
            <a:r>
              <a:rPr lang="zh-CN" altLang="en-US" dirty="0" smtClean="0"/>
              <a:t>：</a:t>
            </a:r>
            <a:endParaRPr lang="en-US" altLang="zh-CN" dirty="0" smtClean="0"/>
          </a:p>
          <a:p>
            <a:pPr lvl="1"/>
            <a:r>
              <a:rPr lang="zh-CN" altLang="en-US" dirty="0" smtClean="0"/>
              <a:t>增大缓存，但未提高</a:t>
            </a:r>
            <a:r>
              <a:rPr lang="zh-CN" altLang="zh-CN" dirty="0" smtClean="0"/>
              <a:t>输出链路的容量和处理机的速度，排队等待时间将会大大增加</a:t>
            </a:r>
            <a:r>
              <a:rPr lang="zh-CN" altLang="en-US" dirty="0" smtClean="0"/>
              <a:t>，引起大量超时重传，</a:t>
            </a:r>
            <a:r>
              <a:rPr lang="zh-CN" altLang="zh-CN" dirty="0"/>
              <a:t>解决不了</a:t>
            </a:r>
            <a:r>
              <a:rPr lang="zh-CN" altLang="zh-CN" dirty="0" smtClean="0"/>
              <a:t>网络拥塞</a:t>
            </a:r>
            <a:r>
              <a:rPr lang="zh-CN" altLang="en-US" dirty="0" smtClean="0"/>
              <a:t>；</a:t>
            </a:r>
            <a:endParaRPr lang="en-US" altLang="zh-CN" dirty="0" smtClean="0"/>
          </a:p>
          <a:p>
            <a:pPr lvl="1"/>
            <a:r>
              <a:rPr lang="zh-CN" altLang="en-US" dirty="0" smtClean="0"/>
              <a:t>提高</a:t>
            </a:r>
            <a:r>
              <a:rPr lang="zh-CN" altLang="zh-CN" dirty="0" smtClean="0"/>
              <a:t>处理机处理的速率</a:t>
            </a:r>
            <a:r>
              <a:rPr lang="zh-CN" altLang="en-US" dirty="0" smtClean="0"/>
              <a:t>会</a:t>
            </a:r>
            <a:r>
              <a:rPr lang="zh-CN" altLang="zh-CN" dirty="0"/>
              <a:t>会将瓶颈转移到其他地方</a:t>
            </a:r>
            <a:r>
              <a:rPr lang="zh-CN" altLang="en-US" dirty="0" smtClean="0"/>
              <a:t>；</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16206603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r>
              <a:rPr lang="zh-CN" altLang="zh-CN" dirty="0" smtClean="0"/>
              <a:t>。</a:t>
            </a:r>
            <a:endParaRPr lang="en-US" altLang="zh-CN" dirty="0" smtClean="0"/>
          </a:p>
          <a:p>
            <a:r>
              <a:rPr lang="zh-CN" altLang="zh-CN" dirty="0" smtClean="0"/>
              <a:t>但</a:t>
            </a:r>
            <a:r>
              <a:rPr lang="zh-CN" altLang="zh-CN" dirty="0"/>
              <a:t>当分组被丢弃时，发送这一分组的源点就会重传这一分组，甚至可能还要重传多次。这样会引起更多的分组流入网络和被网络中的路由器丢弃</a:t>
            </a:r>
            <a:r>
              <a:rPr lang="zh-CN" altLang="zh-CN" dirty="0" smtClean="0"/>
              <a:t>。</a:t>
            </a:r>
            <a:endParaRPr lang="en-US" altLang="zh-CN" dirty="0" smtClean="0"/>
          </a:p>
          <a:p>
            <a:r>
              <a:rPr lang="zh-CN" altLang="zh-CN" dirty="0" smtClean="0">
                <a:solidFill>
                  <a:srgbClr val="0000FF"/>
                </a:solidFill>
              </a:rPr>
              <a:t>可见</a:t>
            </a:r>
            <a:r>
              <a:rPr lang="zh-CN" altLang="zh-CN" dirty="0">
                <a:solidFill>
                  <a:srgbClr val="0000FF"/>
                </a:solidFill>
              </a:rPr>
              <a:t>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val="17499576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就是防止过多的数据注入到网络中，使网络中的路由器或链路不致过载</a:t>
            </a:r>
            <a:r>
              <a:rPr lang="zh-CN" altLang="zh-CN" dirty="0" smtClean="0"/>
              <a:t>。</a:t>
            </a:r>
            <a:endParaRPr lang="en-US" altLang="zh-CN" dirty="0" smtClean="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smtClean="0">
                <a:solidFill>
                  <a:srgbClr val="FF0000"/>
                </a:solidFill>
              </a:rPr>
              <a:t>拥塞控制</a:t>
            </a:r>
            <a:r>
              <a:rPr lang="zh-CN" altLang="en-US" dirty="0" smtClean="0"/>
              <a:t>是一个全局性的过程，涉及到所有的主机、所有的路由器，以及与降低网络传输性能有关的所有因素。 </a:t>
            </a:r>
          </a:p>
        </p:txBody>
      </p:sp>
    </p:spTree>
    <p:extLst>
      <p:ext uri="{BB962C8B-B14F-4D97-AF65-F5344CB8AC3E}">
        <p14:creationId xmlns:p14="http://schemas.microsoft.com/office/powerpoint/2010/main" val="37444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smtClean="0">
                <a:solidFill>
                  <a:srgbClr val="0000FF"/>
                </a:solidFill>
              </a:rPr>
              <a:t>流量控制</a:t>
            </a:r>
            <a:r>
              <a:rPr lang="zh-CN" altLang="zh-CN" dirty="0"/>
              <a:t>往往指点对点通信量的控制，是个端到端的问题（接收端控制发送端）</a:t>
            </a:r>
            <a:r>
              <a:rPr lang="zh-CN" altLang="zh-CN" dirty="0" smtClean="0"/>
              <a:t>。</a:t>
            </a:r>
            <a:endParaRPr lang="en-US" altLang="zh-CN" dirty="0" smtClean="0"/>
          </a:p>
          <a:p>
            <a:r>
              <a:rPr lang="zh-CN" altLang="zh-CN" dirty="0" smtClean="0">
                <a:solidFill>
                  <a:srgbClr val="0000FF"/>
                </a:solidFill>
              </a:rPr>
              <a:t>流量控制</a:t>
            </a:r>
            <a:r>
              <a:rPr lang="zh-CN" altLang="zh-CN" dirty="0"/>
              <a:t>所要做的就是抑制发送端发送数据的速率，以便使接收端来得及接收。</a:t>
            </a:r>
            <a:r>
              <a:rPr lang="zh-CN" altLang="en-US" dirty="0" smtClean="0"/>
              <a:t> </a:t>
            </a:r>
          </a:p>
        </p:txBody>
      </p:sp>
      <p:sp>
        <p:nvSpPr>
          <p:cNvPr id="2" name="矩形 1"/>
          <p:cNvSpPr/>
          <p:nvPr/>
        </p:nvSpPr>
        <p:spPr>
          <a:xfrm>
            <a:off x="848544" y="3717032"/>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21310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smtClean="0"/>
              <a:t>拥塞控制所起的作用 </a:t>
            </a:r>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提供的负载</a:t>
            </a: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ea typeface="黑体" pitchFamily="2" charset="-122"/>
              </a:rPr>
              <a:t>吞吐量</a:t>
            </a:r>
          </a:p>
        </p:txBody>
      </p:sp>
      <p:grpSp>
        <p:nvGrpSpPr>
          <p:cNvPr id="2237446" name="Group 6"/>
          <p:cNvGrpSpPr>
            <a:grpSpLocks/>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FF0000"/>
                  </a:solidFill>
                  <a:ea typeface="黑体" pitchFamily="2" charset="-122"/>
                </a:rPr>
                <a:t>理想的拥塞控制</a:t>
              </a:r>
            </a:p>
          </p:txBody>
        </p:sp>
      </p:grpSp>
      <p:sp>
        <p:nvSpPr>
          <p:cNvPr id="91145" name="Rectangle 10"/>
          <p:cNvSpPr>
            <a:spLocks noChangeArrowheads="1"/>
          </p:cNvSpPr>
          <p:nvPr/>
        </p:nvSpPr>
        <p:spPr bwMode="auto">
          <a:xfrm>
            <a:off x="4794779" y="5300664"/>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a:grpSpLocks/>
          </p:cNvGrpSpPr>
          <p:nvPr/>
        </p:nvGrpSpPr>
        <p:grpSpPr bwMode="auto">
          <a:xfrm>
            <a:off x="1119585" y="2965450"/>
            <a:ext cx="7121657" cy="2239963"/>
            <a:chOff x="651" y="2148"/>
            <a:chExt cx="4141" cy="1411"/>
          </a:xfrm>
        </p:grpSpPr>
        <p:sp>
          <p:nvSpPr>
            <p:cNvPr id="91169"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a:grpSpLocks/>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333399"/>
                    </a:solidFill>
                    <a:ea typeface="黑体"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704528" y="4983559"/>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dirty="0">
                <a:solidFill>
                  <a:srgbClr val="333399"/>
                </a:solidFill>
                <a:ea typeface="黑体" pitchFamily="2" charset="-122"/>
              </a:rPr>
              <a:t>0</a:t>
            </a:r>
          </a:p>
        </p:txBody>
      </p:sp>
      <p:grpSp>
        <p:nvGrpSpPr>
          <p:cNvPr id="2237458" name="Group 18"/>
          <p:cNvGrpSpPr>
            <a:grpSpLocks/>
          </p:cNvGrpSpPr>
          <p:nvPr/>
        </p:nvGrpSpPr>
        <p:grpSpPr bwMode="auto">
          <a:xfrm>
            <a:off x="5826654" y="4168775"/>
            <a:ext cx="3742267" cy="1073150"/>
            <a:chOff x="3388" y="2906"/>
            <a:chExt cx="2176" cy="676"/>
          </a:xfrm>
        </p:grpSpPr>
        <p:grpSp>
          <p:nvGrpSpPr>
            <p:cNvPr id="91165" name="Group 19"/>
            <p:cNvGrpSpPr>
              <a:grpSpLocks/>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ea typeface="黑体" pitchFamily="2" charset="-122"/>
                  </a:rPr>
                  <a:t>死锁（吞吐量 </a:t>
                </a:r>
                <a:r>
                  <a:rPr lang="en-US" altLang="zh-CN" dirty="0">
                    <a:solidFill>
                      <a:srgbClr val="C00000"/>
                    </a:solidFill>
                    <a:ea typeface="黑体" pitchFamily="2" charset="-122"/>
                  </a:rPr>
                  <a:t>= 0</a:t>
                </a:r>
                <a:r>
                  <a:rPr lang="zh-CN" altLang="en-US" dirty="0">
                    <a:solidFill>
                      <a:srgbClr val="C00000"/>
                    </a:solidFill>
                    <a:ea typeface="黑体"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a:grpSpLocks/>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a:grpSpLocks/>
            </p:cNvGrpSpPr>
            <p:nvPr/>
          </p:nvGrpSpPr>
          <p:grpSpPr bwMode="auto">
            <a:xfrm>
              <a:off x="651" y="2544"/>
              <a:ext cx="3856" cy="1443"/>
              <a:chOff x="651" y="2544"/>
              <a:chExt cx="3856" cy="1443"/>
            </a:xfrm>
          </p:grpSpPr>
          <p:grpSp>
            <p:nvGrpSpPr>
              <p:cNvPr id="91154" name="Group 27"/>
              <p:cNvGrpSpPr>
                <a:grpSpLocks/>
              </p:cNvGrpSpPr>
              <p:nvPr/>
            </p:nvGrpSpPr>
            <p:grpSpPr bwMode="auto">
              <a:xfrm>
                <a:off x="651" y="2544"/>
                <a:ext cx="3856" cy="1252"/>
                <a:chOff x="651" y="2544"/>
                <a:chExt cx="3856" cy="1252"/>
              </a:xfrm>
            </p:grpSpPr>
            <p:sp>
              <p:nvSpPr>
                <p:cNvPr id="91157"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ea typeface="黑体"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lnSpc>
                    <a:spcPct val="80000"/>
                  </a:lnSpc>
                </a:pPr>
                <a:r>
                  <a:rPr lang="zh-CN" altLang="en-US" sz="2000" dirty="0">
                    <a:solidFill>
                      <a:srgbClr val="000099"/>
                    </a:solidFill>
                    <a:ea typeface="黑体" pitchFamily="2" charset="-122"/>
                  </a:rPr>
                  <a:t>轻度</a:t>
                </a:r>
              </a:p>
              <a:p>
                <a:pPr algn="l" eaLnBrk="1" hangingPunct="1">
                  <a:lnSpc>
                    <a:spcPct val="80000"/>
                  </a:lnSpc>
                </a:pPr>
                <a:r>
                  <a:rPr lang="zh-CN" altLang="en-US" sz="2000" dirty="0">
                    <a:solidFill>
                      <a:srgbClr val="000099"/>
                    </a:solidFill>
                    <a:ea typeface="黑体" pitchFamily="2" charset="-122"/>
                  </a:rPr>
                  <a:t>拥塞</a:t>
                </a:r>
              </a:p>
            </p:txBody>
          </p:sp>
        </p:grpSp>
      </p:grpSp>
    </p:spTree>
    <p:extLst>
      <p:ext uri="{BB962C8B-B14F-4D97-AF65-F5344CB8AC3E}">
        <p14:creationId xmlns:p14="http://schemas.microsoft.com/office/powerpoint/2010/main" val="396382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实践证明，</a:t>
            </a:r>
            <a:r>
              <a:rPr lang="zh-CN" altLang="en-US" dirty="0" smtClean="0"/>
              <a:t>拥塞控制</a:t>
            </a:r>
            <a:r>
              <a:rPr lang="zh-CN" altLang="en-US" dirty="0"/>
              <a:t>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extLst>
      <p:ext uri="{BB962C8B-B14F-4D97-AF65-F5344CB8AC3E}">
        <p14:creationId xmlns:p14="http://schemas.microsoft.com/office/powerpoint/2010/main" val="155000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smtClean="0">
                <a:solidFill>
                  <a:srgbClr val="FF0000"/>
                </a:solidFill>
              </a:rPr>
              <a:t>闭环控制方法</a:t>
            </a:r>
            <a:r>
              <a:rPr lang="zh-CN" altLang="en-US" dirty="0" smtClean="0"/>
              <a:t>是</a:t>
            </a:r>
            <a:r>
              <a:rPr lang="zh-CN" altLang="en-US" dirty="0"/>
              <a:t>基于反馈环路的概念。属于闭环控制的有以下几种措施： </a:t>
            </a:r>
          </a:p>
          <a:p>
            <a:pPr lvl="1"/>
            <a:r>
              <a:rPr lang="en-US" altLang="zh-CN" dirty="0" smtClean="0"/>
              <a:t>(1) </a:t>
            </a:r>
            <a:r>
              <a:rPr lang="zh-CN" altLang="en-US" dirty="0" smtClean="0"/>
              <a:t>监测</a:t>
            </a:r>
            <a:r>
              <a:rPr lang="zh-CN" altLang="en-US" dirty="0"/>
              <a:t>网络系统以便检测到拥塞在何时、何处发生。</a:t>
            </a:r>
          </a:p>
          <a:p>
            <a:pPr lvl="1"/>
            <a:r>
              <a:rPr lang="en-US" altLang="zh-CN" dirty="0" smtClean="0"/>
              <a:t>(2) </a:t>
            </a:r>
            <a:r>
              <a:rPr lang="zh-CN" altLang="en-US" dirty="0" smtClean="0"/>
              <a:t>将</a:t>
            </a:r>
            <a:r>
              <a:rPr lang="zh-CN" altLang="en-US" dirty="0"/>
              <a:t>拥塞发生的信息传送到可采取行动的地方。</a:t>
            </a:r>
          </a:p>
          <a:p>
            <a:pPr lvl="1"/>
            <a:r>
              <a:rPr lang="en-US" altLang="zh-CN" dirty="0" smtClean="0"/>
              <a:t>(3) </a:t>
            </a:r>
            <a:r>
              <a:rPr lang="zh-CN" altLang="en-US" dirty="0" smtClean="0"/>
              <a:t>调整</a:t>
            </a:r>
            <a:r>
              <a:rPr lang="zh-CN" altLang="en-US" dirty="0"/>
              <a:t>网络系统的运行以解决出现的问题。</a:t>
            </a:r>
          </a:p>
        </p:txBody>
      </p:sp>
    </p:spTree>
    <p:extLst>
      <p:ext uri="{BB962C8B-B14F-4D97-AF65-F5344CB8AC3E}">
        <p14:creationId xmlns:p14="http://schemas.microsoft.com/office/powerpoint/2010/main" val="7101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a:t>
            </a:r>
            <a:r>
              <a:rPr lang="zh-CN" altLang="zh-CN" dirty="0" smtClean="0"/>
              <a:t>拥塞</a:t>
            </a:r>
            <a:r>
              <a:rPr lang="zh-CN" altLang="en-US" dirty="0" smtClean="0"/>
              <a:t>的指标</a:t>
            </a:r>
            <a:endParaRPr lang="zh-CN" altLang="en-US" dirty="0"/>
          </a:p>
        </p:txBody>
      </p:sp>
      <p:sp>
        <p:nvSpPr>
          <p:cNvPr id="3" name="内容占位符 2"/>
          <p:cNvSpPr>
            <a:spLocks noGrp="1"/>
          </p:cNvSpPr>
          <p:nvPr>
            <p:ph idx="1"/>
          </p:nvPr>
        </p:nvSpPr>
        <p:spPr/>
        <p:txBody>
          <a:bodyPr/>
          <a:lstStyle/>
          <a:p>
            <a:r>
              <a:rPr lang="zh-CN" altLang="zh-CN" dirty="0" smtClean="0"/>
              <a:t>主要指标</a:t>
            </a:r>
            <a:r>
              <a:rPr lang="zh-CN" altLang="en-US" dirty="0" smtClean="0"/>
              <a:t>有：</a:t>
            </a:r>
            <a:endParaRPr lang="en-US" altLang="zh-CN" dirty="0" smtClean="0"/>
          </a:p>
          <a:p>
            <a:pPr lvl="1"/>
            <a:r>
              <a:rPr lang="zh-CN" altLang="zh-CN" dirty="0" smtClean="0"/>
              <a:t>由于</a:t>
            </a:r>
            <a:r>
              <a:rPr lang="zh-CN" altLang="zh-CN" dirty="0"/>
              <a:t>缺少缓存空间而被丢弃的分组的</a:t>
            </a:r>
            <a:r>
              <a:rPr lang="zh-CN" altLang="zh-CN" dirty="0" smtClean="0"/>
              <a:t>百分数</a:t>
            </a:r>
            <a:r>
              <a:rPr lang="zh-CN" altLang="en-US" dirty="0" smtClean="0"/>
              <a:t>；</a:t>
            </a:r>
            <a:endParaRPr lang="en-US" altLang="zh-CN" dirty="0" smtClean="0"/>
          </a:p>
          <a:p>
            <a:pPr lvl="1"/>
            <a:r>
              <a:rPr lang="zh-CN" altLang="zh-CN" dirty="0" smtClean="0"/>
              <a:t>平均队列长度</a:t>
            </a:r>
            <a:r>
              <a:rPr lang="zh-CN" altLang="en-US" dirty="0" smtClean="0"/>
              <a:t>；</a:t>
            </a:r>
            <a:endParaRPr lang="en-US" altLang="zh-CN" dirty="0" smtClean="0"/>
          </a:p>
          <a:p>
            <a:pPr lvl="1"/>
            <a:r>
              <a:rPr lang="zh-CN" altLang="zh-CN" dirty="0" smtClean="0"/>
              <a:t>超时</a:t>
            </a:r>
            <a:r>
              <a:rPr lang="zh-CN" altLang="zh-CN" dirty="0"/>
              <a:t>重传的分组</a:t>
            </a:r>
            <a:r>
              <a:rPr lang="zh-CN" altLang="zh-CN" dirty="0" smtClean="0"/>
              <a:t>数</a:t>
            </a:r>
            <a:r>
              <a:rPr lang="zh-CN" altLang="en-US" dirty="0" smtClean="0"/>
              <a:t>；</a:t>
            </a:r>
            <a:endParaRPr lang="en-US" altLang="zh-CN" dirty="0" smtClean="0"/>
          </a:p>
          <a:p>
            <a:pPr lvl="1"/>
            <a:r>
              <a:rPr lang="zh-CN" altLang="zh-CN" dirty="0" smtClean="0"/>
              <a:t>平均</a:t>
            </a:r>
            <a:r>
              <a:rPr lang="zh-CN" altLang="zh-CN" dirty="0"/>
              <a:t>分组</a:t>
            </a:r>
            <a:r>
              <a:rPr lang="zh-CN" altLang="zh-CN" dirty="0" smtClean="0"/>
              <a:t>时延</a:t>
            </a:r>
            <a:r>
              <a:rPr lang="zh-CN" altLang="en-US" dirty="0" smtClean="0"/>
              <a:t>；</a:t>
            </a:r>
            <a:endParaRPr lang="en-US" altLang="zh-CN" dirty="0" smtClean="0"/>
          </a:p>
          <a:p>
            <a:pPr lvl="1"/>
            <a:r>
              <a:rPr lang="zh-CN" altLang="zh-CN" dirty="0" smtClean="0"/>
              <a:t>分组</a:t>
            </a:r>
            <a:r>
              <a:rPr lang="zh-CN" altLang="zh-CN" dirty="0"/>
              <a:t>时延的标准差，等等</a:t>
            </a:r>
            <a:r>
              <a:rPr lang="zh-CN" altLang="zh-CN" dirty="0" smtClean="0"/>
              <a:t>。</a:t>
            </a:r>
            <a:endParaRPr lang="en-US" altLang="zh-CN" dirty="0" smtClean="0"/>
          </a:p>
          <a:p>
            <a:r>
              <a:rPr lang="zh-CN" altLang="zh-CN" dirty="0" smtClean="0"/>
              <a:t>上述</a:t>
            </a:r>
            <a:r>
              <a:rPr lang="zh-CN" altLang="zh-CN" dirty="0"/>
              <a:t>这些指标的上升都标志着拥塞的增长。</a:t>
            </a:r>
            <a:endParaRPr lang="zh-CN" altLang="en-US" dirty="0"/>
          </a:p>
        </p:txBody>
      </p:sp>
    </p:spTree>
    <p:extLst>
      <p:ext uri="{BB962C8B-B14F-4D97-AF65-F5344CB8AC3E}">
        <p14:creationId xmlns:p14="http://schemas.microsoft.com/office/powerpoint/2010/main" val="1106465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sz="2800" dirty="0" smtClean="0"/>
              <a:t>	TCP/IP </a:t>
            </a:r>
            <a:r>
              <a:rPr lang="zh-CN" altLang="en-US" sz="2800" dirty="0"/>
              <a:t>的运输层有两</a:t>
            </a:r>
            <a:r>
              <a:rPr lang="zh-CN" altLang="en-US" sz="2800" dirty="0" smtClean="0"/>
              <a:t>个主要协议</a:t>
            </a:r>
            <a:r>
              <a:rPr lang="zh-CN" altLang="en-US" sz="2800" dirty="0"/>
              <a:t>：</a:t>
            </a:r>
          </a:p>
          <a:p>
            <a:r>
              <a:rPr lang="en-US" altLang="zh-CN" sz="2800" dirty="0">
                <a:solidFill>
                  <a:srgbClr val="FF0000"/>
                </a:solidFill>
              </a:rPr>
              <a:t>(1) </a:t>
            </a:r>
            <a:r>
              <a:rPr lang="zh-CN" altLang="en-US" sz="2800" dirty="0">
                <a:solidFill>
                  <a:srgbClr val="FF0000"/>
                </a:solidFill>
              </a:rPr>
              <a:t>用户数据报协议 </a:t>
            </a:r>
            <a:r>
              <a:rPr lang="en-US" altLang="zh-CN" sz="2800" dirty="0" smtClean="0">
                <a:solidFill>
                  <a:srgbClr val="FF0000"/>
                </a:solidFill>
              </a:rPr>
              <a:t>UDP </a:t>
            </a:r>
            <a:r>
              <a:rPr lang="en-US" altLang="zh-CN" sz="2800" dirty="0" smtClean="0"/>
              <a:t>(User </a:t>
            </a:r>
            <a:r>
              <a:rPr lang="en-US" altLang="zh-CN" sz="2800" dirty="0"/>
              <a:t>Datagram Protocol)</a:t>
            </a:r>
          </a:p>
          <a:p>
            <a:r>
              <a:rPr lang="en-US" altLang="zh-CN" sz="2800" dirty="0">
                <a:solidFill>
                  <a:srgbClr val="FF0000"/>
                </a:solidFill>
              </a:rPr>
              <a:t>(2) </a:t>
            </a:r>
            <a:r>
              <a:rPr lang="zh-CN" altLang="en-US" sz="2800" dirty="0">
                <a:solidFill>
                  <a:srgbClr val="FF0000"/>
                </a:solidFill>
              </a:rPr>
              <a:t>传输控制协议 </a:t>
            </a:r>
            <a:r>
              <a:rPr lang="en-US" altLang="zh-CN" sz="2800" dirty="0">
                <a:solidFill>
                  <a:srgbClr val="FF0000"/>
                </a:solidFill>
              </a:rPr>
              <a:t>TCP</a:t>
            </a:r>
            <a:r>
              <a:rPr lang="en-US" altLang="zh-CN" sz="2800" dirty="0">
                <a:solidFill>
                  <a:srgbClr val="0000FF"/>
                </a:solidFill>
              </a:rPr>
              <a:t> </a:t>
            </a:r>
            <a:r>
              <a:rPr lang="en-US" altLang="zh-CN" sz="2800" dirty="0" smtClean="0"/>
              <a:t>(</a:t>
            </a:r>
            <a:r>
              <a:rPr lang="en-US" altLang="zh-CN" sz="2800" dirty="0"/>
              <a:t>Transmission Control Protocol)</a:t>
            </a:r>
          </a:p>
          <a:p>
            <a:endParaRPr lang="zh-CN" altLang="en-US" sz="2800" dirty="0"/>
          </a:p>
        </p:txBody>
      </p:sp>
      <p:grpSp>
        <p:nvGrpSpPr>
          <p:cNvPr id="33" name="组合 32"/>
          <p:cNvGrpSpPr/>
          <p:nvPr/>
        </p:nvGrpSpPr>
        <p:grpSpPr>
          <a:xfrm>
            <a:off x="3584848" y="3027461"/>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5" name="Rectangle 11"/>
            <p:cNvSpPr>
              <a:spLocks noChangeArrowheads="1"/>
            </p:cNvSpPr>
            <p:nvPr/>
          </p:nvSpPr>
          <p:spPr bwMode="auto">
            <a:xfrm>
              <a:off x="5754688" y="3717032"/>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TCP</a:t>
              </a: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UDP</a:t>
              </a:r>
            </a:p>
          </p:txBody>
        </p:sp>
        <p:sp>
          <p:nvSpPr>
            <p:cNvPr id="27" name="Rectangle 15"/>
            <p:cNvSpPr>
              <a:spLocks noChangeArrowheads="1"/>
            </p:cNvSpPr>
            <p:nvPr/>
          </p:nvSpPr>
          <p:spPr bwMode="auto">
            <a:xfrm>
              <a:off x="5211763" y="4203544"/>
              <a:ext cx="472887"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IP</a:t>
              </a: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运输层</a:t>
              </a:r>
            </a:p>
          </p:txBody>
        </p:sp>
      </p:grpSp>
      <p:sp>
        <p:nvSpPr>
          <p:cNvPr id="32" name="矩形 31"/>
          <p:cNvSpPr/>
          <p:nvPr/>
        </p:nvSpPr>
        <p:spPr>
          <a:xfrm>
            <a:off x="2576736" y="5589240"/>
            <a:ext cx="4884671" cy="461665"/>
          </a:xfrm>
          <a:prstGeom prst="rect">
            <a:avLst/>
          </a:prstGeom>
        </p:spPr>
        <p:txBody>
          <a:bodyPr wrap="square">
            <a:spAutoFit/>
          </a:bodyPr>
          <a:lstStyle/>
          <a:p>
            <a:pPr algn="ctr"/>
            <a:r>
              <a:rPr lang="en-US" altLang="zh-CN" sz="2400" b="1" dirty="0" smtClean="0">
                <a:latin typeface="+mn-lt"/>
                <a:ea typeface="黑体" pitchFamily="2" charset="-122"/>
              </a:rPr>
              <a:t>TCP/IP </a:t>
            </a:r>
            <a:r>
              <a:rPr lang="zh-CN" altLang="zh-CN" sz="2400" b="1" dirty="0" smtClean="0">
                <a:latin typeface="+mn-lt"/>
                <a:ea typeface="黑体" pitchFamily="2" charset="-122"/>
              </a:rPr>
              <a:t>体系</a:t>
            </a:r>
            <a:r>
              <a:rPr lang="zh-CN" altLang="zh-CN" sz="2400" b="1" dirty="0">
                <a:latin typeface="+mn-lt"/>
                <a:ea typeface="黑体" pitchFamily="2" charset="-122"/>
              </a:rPr>
              <a:t>中的运输层协议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39102401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a:t>
            </a:r>
            <a:r>
              <a:rPr lang="en-US" altLang="zh-CN" dirty="0" smtClean="0"/>
              <a:t>TCP </a:t>
            </a:r>
            <a:r>
              <a:rPr lang="zh-CN" altLang="zh-CN" dirty="0" smtClean="0"/>
              <a:t>的</a:t>
            </a:r>
            <a:r>
              <a:rPr lang="zh-CN" altLang="zh-CN" dirty="0"/>
              <a:t>拥塞控制方法</a:t>
            </a:r>
          </a:p>
        </p:txBody>
      </p:sp>
      <p:sp>
        <p:nvSpPr>
          <p:cNvPr id="94214" name="Rectangle 3"/>
          <p:cNvSpPr>
            <a:spLocks noGrp="1" noChangeArrowheads="1"/>
          </p:cNvSpPr>
          <p:nvPr>
            <p:ph type="body" idx="1"/>
          </p:nvPr>
        </p:nvSpPr>
        <p:spPr/>
        <p:txBody>
          <a:bodyPr/>
          <a:lstStyle/>
          <a:p>
            <a:r>
              <a:rPr lang="en-US" altLang="zh-CN" sz="2800" dirty="0" smtClean="0"/>
              <a:t>TCP </a:t>
            </a:r>
            <a:r>
              <a:rPr lang="zh-CN" altLang="en-US" sz="2800" dirty="0" smtClean="0"/>
              <a:t>采用</a:t>
            </a:r>
            <a:r>
              <a:rPr lang="zh-CN" altLang="en-US" sz="2800" dirty="0">
                <a:solidFill>
                  <a:srgbClr val="FF0000"/>
                </a:solidFill>
              </a:rPr>
              <a:t>基于窗口的</a:t>
            </a:r>
            <a:r>
              <a:rPr lang="zh-CN" altLang="en-US" sz="2800" dirty="0" smtClean="0">
                <a:solidFill>
                  <a:srgbClr val="FF0000"/>
                </a:solidFill>
              </a:rPr>
              <a:t>方法</a:t>
            </a:r>
            <a:r>
              <a:rPr lang="zh-CN" altLang="en-US" sz="2800" dirty="0" smtClean="0"/>
              <a:t>进行拥塞控制。该方法属于闭环控制方法。</a:t>
            </a:r>
          </a:p>
          <a:p>
            <a:pPr eaLnBrk="1" hangingPunct="1"/>
            <a:r>
              <a:rPr lang="en-US" altLang="zh-CN" sz="2800" dirty="0" smtClean="0"/>
              <a:t>TCP</a:t>
            </a:r>
            <a:r>
              <a:rPr lang="zh-CN" altLang="en-US" sz="2800" dirty="0" smtClean="0"/>
              <a:t>发送方维持一个</a:t>
            </a:r>
            <a:r>
              <a:rPr lang="zh-CN" altLang="en-US" sz="2800" dirty="0" smtClean="0">
                <a:solidFill>
                  <a:srgbClr val="FF0000"/>
                </a:solidFill>
              </a:rPr>
              <a:t>拥塞窗口 </a:t>
            </a:r>
            <a:r>
              <a:rPr lang="en-US" altLang="zh-CN" sz="2800" dirty="0" smtClean="0">
                <a:solidFill>
                  <a:srgbClr val="FF0000"/>
                </a:solidFill>
              </a:rPr>
              <a:t>CWND</a:t>
            </a:r>
            <a:r>
              <a:rPr lang="en-US" altLang="zh-CN" sz="2800" dirty="0" smtClean="0">
                <a:solidFill>
                  <a:srgbClr val="0000FF"/>
                </a:solidFill>
              </a:rPr>
              <a:t> </a:t>
            </a:r>
            <a:r>
              <a:rPr lang="en-US" altLang="zh-CN" sz="2800" dirty="0" smtClean="0"/>
              <a:t>(Congestion Window)</a:t>
            </a:r>
            <a:endParaRPr lang="zh-CN" altLang="en-US" sz="2800" dirty="0" smtClean="0"/>
          </a:p>
          <a:p>
            <a:pPr lvl="1"/>
            <a:r>
              <a:rPr lang="zh-CN" altLang="zh-CN" sz="2400" dirty="0" smtClean="0"/>
              <a:t>拥塞</a:t>
            </a:r>
            <a:r>
              <a:rPr lang="zh-CN" altLang="zh-CN" sz="2400" dirty="0"/>
              <a:t>窗口的大小取决于网络的拥塞程度，并且动态地在变化。</a:t>
            </a:r>
            <a:endParaRPr lang="zh-CN" altLang="en-US" sz="2400" dirty="0" smtClean="0"/>
          </a:p>
          <a:p>
            <a:pPr lvl="1" eaLnBrk="1" hangingPunct="1"/>
            <a:r>
              <a:rPr lang="zh-CN" altLang="en-US" sz="2400" dirty="0" smtClean="0"/>
              <a:t>发送端利用</a:t>
            </a:r>
            <a:r>
              <a:rPr lang="zh-CN" altLang="en-US" sz="2400" dirty="0" smtClean="0">
                <a:solidFill>
                  <a:srgbClr val="FF0000"/>
                </a:solidFill>
              </a:rPr>
              <a:t>拥塞窗口</a:t>
            </a:r>
            <a:r>
              <a:rPr lang="zh-CN" altLang="en-US" sz="2400" dirty="0" smtClean="0"/>
              <a:t>根据网络的拥塞情况调整发送的数据量。</a:t>
            </a:r>
            <a:endParaRPr lang="en-US" altLang="zh-CN" sz="2400" dirty="0" smtClean="0"/>
          </a:p>
          <a:p>
            <a:pPr lvl="1" eaLnBrk="1" hangingPunct="1"/>
            <a:r>
              <a:rPr lang="zh-CN" altLang="en-US" sz="2400" dirty="0" smtClean="0"/>
              <a:t>所以，发送窗口大小不仅取决于接收方公告的接收窗口，还取决于网络的拥塞状况，所以真正的发送窗口值为：</a:t>
            </a:r>
          </a:p>
        </p:txBody>
      </p:sp>
      <p:sp>
        <p:nvSpPr>
          <p:cNvPr id="94213" name="Rectangle 4"/>
          <p:cNvSpPr>
            <a:spLocks noChangeArrowheads="1"/>
          </p:cNvSpPr>
          <p:nvPr/>
        </p:nvSpPr>
        <p:spPr bwMode="auto">
          <a:xfrm>
            <a:off x="488504" y="5234036"/>
            <a:ext cx="916305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smtClean="0">
                <a:solidFill>
                  <a:srgbClr val="000099"/>
                </a:solidFill>
                <a:latin typeface="+mn-lt"/>
                <a:ea typeface="黑体" pitchFamily="2" charset="-122"/>
              </a:rPr>
              <a:t>真正的发送</a:t>
            </a:r>
            <a:r>
              <a:rPr lang="zh-CN" altLang="en-US" sz="2800" b="1" dirty="0">
                <a:solidFill>
                  <a:srgbClr val="000099"/>
                </a:solidFill>
                <a:latin typeface="+mn-lt"/>
                <a:ea typeface="黑体" pitchFamily="2" charset="-122"/>
              </a:rPr>
              <a:t>窗口</a:t>
            </a:r>
            <a:r>
              <a:rPr lang="zh-CN" altLang="en-US" sz="2800" b="1" dirty="0" smtClean="0">
                <a:solidFill>
                  <a:srgbClr val="000099"/>
                </a:solidFill>
                <a:latin typeface="+mn-lt"/>
                <a:ea typeface="黑体" pitchFamily="2" charset="-122"/>
              </a:rPr>
              <a:t>值 </a:t>
            </a:r>
            <a:r>
              <a:rPr lang="en-US"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Min</a:t>
            </a:r>
            <a:r>
              <a:rPr lang="en-US" altLang="zh-CN" sz="2800" b="1" dirty="0">
                <a:solidFill>
                  <a:srgbClr val="000099"/>
                </a:solidFill>
                <a:latin typeface="+mn-lt"/>
                <a:ea typeface="黑体" pitchFamily="2" charset="-122"/>
              </a:rPr>
              <a:t>(</a:t>
            </a:r>
            <a:r>
              <a:rPr lang="zh-CN" altLang="en-US" sz="2800" b="1" dirty="0">
                <a:solidFill>
                  <a:srgbClr val="000099"/>
                </a:solidFill>
                <a:latin typeface="+mn-lt"/>
                <a:ea typeface="黑体" pitchFamily="2" charset="-122"/>
              </a:rPr>
              <a:t>公告窗口值，拥塞窗口值</a:t>
            </a:r>
            <a:r>
              <a:rPr lang="en-US" altLang="zh-CN"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5327540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smtClean="0"/>
          </a:p>
        </p:txBody>
      </p:sp>
      <p:sp>
        <p:nvSpPr>
          <p:cNvPr id="96261" name="Rectangle 3"/>
          <p:cNvSpPr>
            <a:spLocks noGrp="1" noChangeArrowheads="1"/>
          </p:cNvSpPr>
          <p:nvPr>
            <p:ph type="body" idx="1"/>
          </p:nvPr>
        </p:nvSpPr>
        <p:spPr/>
        <p:txBody>
          <a:bodyPr/>
          <a:lstStyle/>
          <a:p>
            <a:r>
              <a:rPr lang="zh-CN" altLang="zh-CN" dirty="0" smtClean="0"/>
              <a:t>只要</a:t>
            </a:r>
            <a:r>
              <a:rPr lang="zh-CN" altLang="zh-CN" dirty="0"/>
              <a:t>网络没有出现拥塞，拥塞窗口就可以再增大一些，以便把更多的分组发送出去，这样就可以提高网络的利用率</a:t>
            </a:r>
            <a:r>
              <a:rPr lang="zh-CN" altLang="zh-CN" dirty="0" smtClean="0"/>
              <a:t>。</a:t>
            </a:r>
            <a:endParaRPr lang="en-US" altLang="zh-CN" dirty="0" smtClean="0"/>
          </a:p>
          <a:p>
            <a:r>
              <a:rPr lang="zh-CN" altLang="zh-CN" dirty="0" smtClean="0"/>
              <a:t>但</a:t>
            </a:r>
            <a:r>
              <a:rPr lang="zh-CN" altLang="zh-CN" dirty="0"/>
              <a:t>只要网络出现拥塞或有可能出现拥塞，就必须把拥塞窗口减小一些，以减少注入到网络中的分组数，以便缓解网络出现的拥塞。</a:t>
            </a:r>
            <a:endParaRPr lang="zh-CN" altLang="en-US" dirty="0" smtClean="0"/>
          </a:p>
        </p:txBody>
      </p:sp>
    </p:spTree>
    <p:extLst>
      <p:ext uri="{BB962C8B-B14F-4D97-AF65-F5344CB8AC3E}">
        <p14:creationId xmlns:p14="http://schemas.microsoft.com/office/powerpoint/2010/main" val="399802673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smtClean="0"/>
              <a:t>拥塞的判断</a:t>
            </a:r>
          </a:p>
        </p:txBody>
      </p:sp>
      <p:sp>
        <p:nvSpPr>
          <p:cNvPr id="96261" name="Rectangle 3"/>
          <p:cNvSpPr>
            <a:spLocks noGrp="1" noChangeArrowheads="1"/>
          </p:cNvSpPr>
          <p:nvPr>
            <p:ph type="body" idx="1"/>
          </p:nvPr>
        </p:nvSpPr>
        <p:spPr/>
        <p:txBody>
          <a:bodyPr/>
          <a:lstStyle/>
          <a:p>
            <a:r>
              <a:rPr lang="zh-CN" altLang="en-US" dirty="0" smtClean="0">
                <a:solidFill>
                  <a:srgbClr val="FF0000"/>
                </a:solidFill>
              </a:rPr>
              <a:t>重传定时器超时</a:t>
            </a:r>
            <a:endParaRPr lang="en-US" altLang="zh-CN" dirty="0" smtClean="0">
              <a:solidFill>
                <a:srgbClr val="FF0000"/>
              </a:solidFill>
            </a:endParaRPr>
          </a:p>
          <a:p>
            <a:pPr lvl="1"/>
            <a:r>
              <a:rPr lang="zh-CN" altLang="zh-CN" dirty="0"/>
              <a:t>现在通信线路的传输质量一般都很好，因传输出差错而丢弃分组的概率是很小的（远</a:t>
            </a:r>
            <a:r>
              <a:rPr lang="zh-CN" altLang="zh-CN" dirty="0" smtClean="0"/>
              <a:t>小于</a:t>
            </a:r>
            <a:r>
              <a:rPr lang="en-US" altLang="zh-CN" dirty="0" smtClean="0"/>
              <a:t> 1 </a:t>
            </a:r>
            <a:r>
              <a:rPr lang="en-US" altLang="zh-CN" dirty="0"/>
              <a:t>%</a:t>
            </a:r>
            <a:r>
              <a:rPr lang="zh-CN" altLang="zh-CN" dirty="0"/>
              <a:t>）</a:t>
            </a:r>
            <a:r>
              <a:rPr lang="zh-CN" altLang="zh-CN" dirty="0" smtClean="0"/>
              <a:t>。</a:t>
            </a:r>
            <a:r>
              <a:rPr lang="zh-CN" altLang="zh-CN" dirty="0"/>
              <a:t>只要出现了超时，就可以猜想网络可能出现了拥塞。</a:t>
            </a:r>
            <a:endParaRPr lang="en-US" altLang="zh-CN" dirty="0" smtClean="0"/>
          </a:p>
          <a:p>
            <a:r>
              <a:rPr lang="zh-CN" altLang="en-US" dirty="0" smtClean="0">
                <a:solidFill>
                  <a:srgbClr val="FF0000"/>
                </a:solidFill>
              </a:rPr>
              <a:t>收到三个相同（重复）的 </a:t>
            </a:r>
            <a:r>
              <a:rPr lang="en-US" altLang="zh-CN" dirty="0" smtClean="0">
                <a:solidFill>
                  <a:srgbClr val="FF0000"/>
                </a:solidFill>
              </a:rPr>
              <a:t>ACK</a:t>
            </a:r>
          </a:p>
          <a:p>
            <a:pPr lvl="1"/>
            <a:r>
              <a:rPr lang="zh-CN" altLang="zh-CN" dirty="0"/>
              <a:t>个别报文段会在网络中丢失</a:t>
            </a:r>
            <a:r>
              <a:rPr lang="zh-CN" altLang="zh-CN" dirty="0" smtClean="0"/>
              <a:t>，</a:t>
            </a:r>
            <a:r>
              <a:rPr lang="zh-CN" altLang="en-US" dirty="0" smtClean="0"/>
              <a:t>预示可能会出现拥塞（</a:t>
            </a:r>
            <a:r>
              <a:rPr lang="zh-CN" altLang="zh-CN" dirty="0" smtClean="0"/>
              <a:t>实际未</a:t>
            </a:r>
            <a:r>
              <a:rPr lang="zh-CN" altLang="zh-CN" dirty="0"/>
              <a:t>发生</a:t>
            </a:r>
            <a:r>
              <a:rPr lang="zh-CN" altLang="zh-CN" dirty="0" smtClean="0"/>
              <a:t>拥塞</a:t>
            </a:r>
            <a:r>
              <a:rPr lang="zh-CN" altLang="en-US" dirty="0" smtClean="0"/>
              <a:t>），因此可以尽快采取控制措施，避免拥塞。</a:t>
            </a:r>
            <a:endParaRPr lang="en-US" altLang="zh-CN" dirty="0" smtClean="0"/>
          </a:p>
        </p:txBody>
      </p:sp>
    </p:spTree>
    <p:extLst>
      <p:ext uri="{BB962C8B-B14F-4D97-AF65-F5344CB8AC3E}">
        <p14:creationId xmlns:p14="http://schemas.microsoft.com/office/powerpoint/2010/main" val="29212801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smtClean="0"/>
              <a:t>TCP</a:t>
            </a:r>
            <a:r>
              <a:rPr lang="zh-CN" altLang="en-US" dirty="0" smtClean="0"/>
              <a:t>拥塞控制算法</a:t>
            </a:r>
          </a:p>
        </p:txBody>
      </p:sp>
      <p:sp>
        <p:nvSpPr>
          <p:cNvPr id="96261" name="Rectangle 3"/>
          <p:cNvSpPr>
            <a:spLocks noGrp="1" noChangeArrowheads="1"/>
          </p:cNvSpPr>
          <p:nvPr>
            <p:ph type="body" idx="1"/>
          </p:nvPr>
        </p:nvSpPr>
        <p:spPr/>
        <p:txBody>
          <a:bodyPr/>
          <a:lstStyle/>
          <a:p>
            <a:r>
              <a:rPr lang="zh-CN" altLang="zh-CN" dirty="0"/>
              <a:t>四</a:t>
            </a:r>
            <a:r>
              <a:rPr lang="zh-CN" altLang="zh-CN" dirty="0" smtClean="0"/>
              <a:t>种</a:t>
            </a:r>
            <a:r>
              <a:rPr lang="zh-CN" altLang="en-US" dirty="0" smtClean="0"/>
              <a:t>（</a:t>
            </a:r>
            <a:r>
              <a:rPr lang="en-US" altLang="zh-CN" dirty="0"/>
              <a:t> RFC 5681</a:t>
            </a:r>
            <a:r>
              <a:rPr lang="zh-CN" altLang="zh-CN" dirty="0"/>
              <a:t>） </a:t>
            </a:r>
            <a:r>
              <a:rPr lang="zh-CN" altLang="en-US" dirty="0" smtClean="0"/>
              <a:t>：</a:t>
            </a:r>
            <a:endParaRPr lang="en-US" altLang="zh-CN" dirty="0" smtClean="0"/>
          </a:p>
          <a:p>
            <a:pPr lvl="1"/>
            <a:r>
              <a:rPr lang="zh-CN" altLang="zh-CN" dirty="0" smtClean="0"/>
              <a:t>慢开始</a:t>
            </a:r>
            <a:r>
              <a:rPr lang="en-US" altLang="zh-CN" dirty="0" smtClean="0"/>
              <a:t> (</a:t>
            </a:r>
            <a:r>
              <a:rPr lang="en-US" altLang="zh-CN" dirty="0"/>
              <a:t>slow-start</a:t>
            </a:r>
            <a:r>
              <a:rPr lang="en-US" altLang="zh-CN" dirty="0" smtClean="0"/>
              <a:t>)</a:t>
            </a:r>
          </a:p>
          <a:p>
            <a:pPr lvl="1"/>
            <a:r>
              <a:rPr lang="zh-CN" altLang="zh-CN" dirty="0" smtClean="0"/>
              <a:t>拥塞避免</a:t>
            </a:r>
            <a:r>
              <a:rPr lang="en-US" altLang="zh-CN" dirty="0" smtClean="0"/>
              <a:t> (</a:t>
            </a:r>
            <a:r>
              <a:rPr lang="en-US" altLang="zh-CN" dirty="0"/>
              <a:t>congestion avoidance</a:t>
            </a:r>
            <a:r>
              <a:rPr lang="en-US" altLang="zh-CN" dirty="0" smtClean="0"/>
              <a:t>)</a:t>
            </a:r>
          </a:p>
          <a:p>
            <a:pPr lvl="1"/>
            <a:r>
              <a:rPr lang="zh-CN" altLang="zh-CN" dirty="0" smtClean="0"/>
              <a:t>快重传</a:t>
            </a:r>
            <a:r>
              <a:rPr lang="en-US" altLang="zh-CN" dirty="0" smtClean="0"/>
              <a:t> (</a:t>
            </a:r>
            <a:r>
              <a:rPr lang="en-US" altLang="zh-CN" dirty="0"/>
              <a:t>fast retransmit</a:t>
            </a:r>
            <a:r>
              <a:rPr lang="en-US" altLang="zh-CN" dirty="0" smtClean="0"/>
              <a:t>)</a:t>
            </a:r>
          </a:p>
          <a:p>
            <a:pPr lvl="1"/>
            <a:r>
              <a:rPr lang="zh-CN" altLang="zh-CN" dirty="0" smtClean="0"/>
              <a:t>快恢复</a:t>
            </a:r>
            <a:r>
              <a:rPr lang="en-US" altLang="zh-CN" dirty="0" smtClean="0"/>
              <a:t> (</a:t>
            </a:r>
            <a:r>
              <a:rPr lang="en-US" altLang="zh-CN" dirty="0"/>
              <a:t>fast recovery)</a:t>
            </a:r>
            <a:endParaRPr lang="zh-CN" altLang="en-US" dirty="0" smtClean="0"/>
          </a:p>
        </p:txBody>
      </p:sp>
    </p:spTree>
    <p:extLst>
      <p:ext uri="{BB962C8B-B14F-4D97-AF65-F5344CB8AC3E}">
        <p14:creationId xmlns:p14="http://schemas.microsoft.com/office/powerpoint/2010/main" val="36102580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pPr eaLnBrk="1" hangingPunct="1"/>
            <a:r>
              <a:rPr lang="zh-CN" altLang="en-US" sz="2800" dirty="0" smtClean="0"/>
              <a:t>用来确定网络的负载能力。</a:t>
            </a:r>
            <a:endParaRPr lang="en-US" altLang="zh-CN" sz="2800" dirty="0" smtClean="0"/>
          </a:p>
          <a:p>
            <a:r>
              <a:rPr lang="zh-CN" altLang="zh-CN" sz="2800" dirty="0">
                <a:solidFill>
                  <a:srgbClr val="FF0000"/>
                </a:solidFill>
              </a:rPr>
              <a:t>算法的</a:t>
            </a:r>
            <a:r>
              <a:rPr lang="zh-CN" altLang="zh-CN" sz="2800" dirty="0" smtClean="0">
                <a:solidFill>
                  <a:srgbClr val="FF0000"/>
                </a:solidFill>
              </a:rPr>
              <a:t>思路</a:t>
            </a:r>
            <a:r>
              <a:rPr lang="zh-CN" altLang="en-US" sz="2800" dirty="0" smtClean="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a:t>
            </a:r>
            <a:r>
              <a:rPr lang="zh-CN" altLang="zh-CN" sz="2800" dirty="0" smtClean="0">
                <a:solidFill>
                  <a:srgbClr val="0000FF"/>
                </a:solidFill>
              </a:rPr>
              <a:t>窗口</a:t>
            </a:r>
            <a:r>
              <a:rPr lang="en-US" altLang="zh-CN" sz="2800" dirty="0" smtClean="0">
                <a:solidFill>
                  <a:srgbClr val="0000FF"/>
                </a:solidFill>
              </a:rPr>
              <a:t> </a:t>
            </a:r>
            <a:r>
              <a:rPr lang="en-US" altLang="zh-CN" sz="2800" dirty="0" err="1" smtClean="0">
                <a:solidFill>
                  <a:srgbClr val="0000FF"/>
                </a:solidFill>
              </a:rPr>
              <a:t>cwnd</a:t>
            </a:r>
            <a:r>
              <a:rPr lang="en-US" altLang="zh-CN" sz="2800" dirty="0" smtClean="0">
                <a:solidFill>
                  <a:srgbClr val="0000FF"/>
                </a:solidFill>
              </a:rPr>
              <a:t> </a:t>
            </a:r>
            <a:r>
              <a:rPr lang="zh-CN" altLang="en-US" sz="2800" dirty="0" smtClean="0">
                <a:solidFill>
                  <a:srgbClr val="0000FF"/>
                </a:solidFill>
              </a:rPr>
              <a:t>设置：</a:t>
            </a:r>
            <a:endParaRPr lang="en-US" altLang="zh-CN" sz="2800" dirty="0" smtClean="0">
              <a:solidFill>
                <a:srgbClr val="0000FF"/>
              </a:solidFill>
            </a:endParaRPr>
          </a:p>
          <a:p>
            <a:pPr lvl="1"/>
            <a:r>
              <a:rPr lang="zh-CN" altLang="zh-CN" sz="2400" dirty="0" smtClean="0"/>
              <a:t>旧</a:t>
            </a:r>
            <a:r>
              <a:rPr lang="zh-CN" altLang="zh-CN" sz="2400" dirty="0"/>
              <a:t>的</a:t>
            </a:r>
            <a:r>
              <a:rPr lang="zh-CN" altLang="zh-CN" sz="2400" dirty="0" smtClean="0"/>
              <a:t>规定</a:t>
            </a:r>
            <a:r>
              <a:rPr lang="zh-CN" altLang="en-US" sz="2400" dirty="0" smtClean="0"/>
              <a:t>：</a:t>
            </a:r>
            <a:r>
              <a:rPr lang="zh-CN" altLang="zh-CN" sz="2400" dirty="0" smtClean="0"/>
              <a:t>在</a:t>
            </a:r>
            <a:r>
              <a:rPr lang="zh-CN" altLang="zh-CN" sz="2400" dirty="0"/>
              <a:t>刚刚开始发送报文段时，先把初始拥塞窗口</a:t>
            </a:r>
            <a:r>
              <a:rPr lang="en-US" altLang="zh-CN" sz="2400" dirty="0" err="1" smtClean="0"/>
              <a:t>cwnd</a:t>
            </a:r>
            <a:r>
              <a:rPr lang="en-US" altLang="zh-CN" sz="2400" dirty="0" smtClean="0"/>
              <a:t> </a:t>
            </a:r>
            <a:r>
              <a:rPr lang="zh-CN" altLang="zh-CN" sz="2400" dirty="0" smtClean="0"/>
              <a:t>设置为</a:t>
            </a:r>
            <a:r>
              <a:rPr lang="en-US" altLang="zh-CN" sz="2400" dirty="0" smtClean="0"/>
              <a:t> 1 </a:t>
            </a:r>
            <a:r>
              <a:rPr lang="zh-CN" altLang="zh-CN" sz="2400" dirty="0" smtClean="0"/>
              <a:t>至</a:t>
            </a:r>
            <a:r>
              <a:rPr lang="en-US" altLang="zh-CN" sz="2400" dirty="0" smtClean="0"/>
              <a:t> 2 </a:t>
            </a:r>
            <a:r>
              <a:rPr lang="zh-CN" altLang="zh-CN" sz="2400" dirty="0" smtClean="0"/>
              <a:t>个</a:t>
            </a:r>
            <a:r>
              <a:rPr lang="zh-CN" altLang="zh-CN" sz="2400" dirty="0"/>
              <a:t>发送方的最大报文</a:t>
            </a:r>
            <a:r>
              <a:rPr lang="zh-CN" altLang="zh-CN" sz="2400" dirty="0" smtClean="0"/>
              <a:t>段</a:t>
            </a:r>
            <a:r>
              <a:rPr lang="en-US" altLang="zh-CN" sz="2400" dirty="0" smtClean="0"/>
              <a:t> SMSS </a:t>
            </a:r>
            <a:r>
              <a:rPr lang="en-US" altLang="zh-CN" sz="2400" dirty="0"/>
              <a:t>(Sender Maximum Segment Size</a:t>
            </a:r>
            <a:r>
              <a:rPr lang="en-US" altLang="zh-CN" sz="2400" dirty="0" smtClean="0"/>
              <a:t>) </a:t>
            </a:r>
            <a:r>
              <a:rPr lang="zh-CN" altLang="zh-CN" sz="2400" dirty="0" smtClean="0"/>
              <a:t>的数值</a:t>
            </a:r>
            <a:r>
              <a:rPr lang="zh-CN" altLang="en-US" sz="2400" dirty="0" smtClean="0"/>
              <a:t>。</a:t>
            </a:r>
            <a:endParaRPr lang="en-US" altLang="zh-CN" sz="2400" dirty="0" smtClean="0"/>
          </a:p>
          <a:p>
            <a:pPr lvl="1"/>
            <a:r>
              <a:rPr lang="zh-CN" altLang="zh-CN" sz="2400" dirty="0" smtClean="0"/>
              <a:t>新的</a:t>
            </a:r>
            <a:r>
              <a:rPr lang="en-US" altLang="zh-CN" sz="2400" dirty="0" smtClean="0"/>
              <a:t> RFC 5681 </a:t>
            </a:r>
            <a:r>
              <a:rPr lang="zh-CN" altLang="zh-CN" sz="2400" dirty="0" smtClean="0"/>
              <a:t>把</a:t>
            </a:r>
            <a:r>
              <a:rPr lang="zh-CN" altLang="zh-CN" sz="2400" dirty="0"/>
              <a:t>初始拥塞</a:t>
            </a:r>
            <a:r>
              <a:rPr lang="zh-CN" altLang="zh-CN" sz="2400" dirty="0" smtClean="0"/>
              <a:t>窗口</a:t>
            </a:r>
            <a:r>
              <a:rPr lang="en-US" altLang="zh-CN" sz="2400" dirty="0" smtClean="0"/>
              <a:t> </a:t>
            </a:r>
            <a:r>
              <a:rPr lang="en-US" altLang="zh-CN" sz="2400" dirty="0" err="1" smtClean="0"/>
              <a:t>cwnd</a:t>
            </a:r>
            <a:r>
              <a:rPr lang="en-US" altLang="zh-CN" sz="2400" dirty="0" smtClean="0"/>
              <a:t> </a:t>
            </a:r>
            <a:r>
              <a:rPr lang="zh-CN" altLang="zh-CN" sz="2400" dirty="0" smtClean="0"/>
              <a:t>设置</a:t>
            </a:r>
            <a:r>
              <a:rPr lang="zh-CN" altLang="zh-CN" sz="2400" dirty="0"/>
              <a:t>为不超过</a:t>
            </a:r>
            <a:r>
              <a:rPr lang="en-US" altLang="zh-CN" sz="2400" dirty="0"/>
              <a:t>2</a:t>
            </a:r>
            <a:r>
              <a:rPr lang="zh-CN" altLang="zh-CN" sz="2400" dirty="0"/>
              <a:t>至</a:t>
            </a:r>
            <a:r>
              <a:rPr lang="en-US" altLang="zh-CN" sz="2400" dirty="0"/>
              <a:t>4</a:t>
            </a:r>
            <a:r>
              <a:rPr lang="zh-CN" altLang="zh-CN" sz="2400" dirty="0"/>
              <a:t>个</a:t>
            </a:r>
            <a:r>
              <a:rPr lang="en-US" altLang="zh-CN" sz="2400" dirty="0" smtClean="0"/>
              <a:t>SMSS </a:t>
            </a:r>
            <a:r>
              <a:rPr lang="zh-CN" altLang="zh-CN" sz="2400" dirty="0" smtClean="0"/>
              <a:t>的</a:t>
            </a:r>
            <a:r>
              <a:rPr lang="zh-CN" altLang="zh-CN" sz="2400" dirty="0"/>
              <a:t>数值</a:t>
            </a:r>
            <a:r>
              <a:rPr lang="zh-CN" altLang="zh-CN" sz="2400" dirty="0" smtClean="0"/>
              <a:t>。</a:t>
            </a:r>
            <a:endParaRPr lang="en-US" altLang="zh-CN" sz="2400" dirty="0" smtClean="0"/>
          </a:p>
          <a:p>
            <a:r>
              <a:rPr lang="zh-CN" altLang="zh-CN" sz="2800" dirty="0">
                <a:solidFill>
                  <a:srgbClr val="0000FF"/>
                </a:solidFill>
              </a:rPr>
              <a:t>慢开始</a:t>
            </a:r>
            <a:r>
              <a:rPr lang="zh-CN" altLang="zh-CN" sz="2800" dirty="0" smtClean="0">
                <a:solidFill>
                  <a:srgbClr val="0000FF"/>
                </a:solidFill>
              </a:rPr>
              <a:t>门限</a:t>
            </a:r>
            <a:r>
              <a:rPr lang="en-US" altLang="zh-CN" sz="2800" dirty="0" smtClean="0">
                <a:solidFill>
                  <a:srgbClr val="0000FF"/>
                </a:solidFill>
              </a:rPr>
              <a:t> </a:t>
            </a:r>
            <a:r>
              <a:rPr lang="en-US" altLang="zh-CN" sz="2800" dirty="0" err="1" smtClean="0">
                <a:solidFill>
                  <a:srgbClr val="0000FF"/>
                </a:solidFill>
              </a:rPr>
              <a:t>ssthresh</a:t>
            </a:r>
            <a:r>
              <a:rPr lang="zh-CN" altLang="en-US" sz="2800" dirty="0" smtClean="0">
                <a:solidFill>
                  <a:srgbClr val="0000FF"/>
                </a:solidFill>
              </a:rPr>
              <a:t>（状态变量）</a:t>
            </a:r>
            <a:r>
              <a:rPr lang="zh-CN" altLang="en-US" sz="2800" dirty="0" smtClean="0"/>
              <a:t>：</a:t>
            </a:r>
            <a:r>
              <a:rPr lang="zh-CN" altLang="zh-CN" sz="2800" dirty="0"/>
              <a:t>防止拥塞窗口</a:t>
            </a:r>
            <a:r>
              <a:rPr lang="en-US" altLang="zh-CN" sz="2800" dirty="0" err="1" smtClean="0"/>
              <a:t>cwnd</a:t>
            </a:r>
            <a:r>
              <a:rPr lang="en-US" altLang="zh-CN" sz="2800" dirty="0" smtClean="0"/>
              <a:t> </a:t>
            </a:r>
            <a:r>
              <a:rPr lang="zh-CN" altLang="zh-CN" sz="2800" dirty="0" smtClean="0"/>
              <a:t>增长</a:t>
            </a:r>
            <a:r>
              <a:rPr lang="zh-CN" altLang="zh-CN" sz="2800" dirty="0"/>
              <a:t>过大引起</a:t>
            </a:r>
            <a:r>
              <a:rPr lang="zh-CN" altLang="zh-CN" sz="2800" dirty="0" smtClean="0"/>
              <a:t>网络拥塞</a:t>
            </a:r>
            <a:r>
              <a:rPr lang="zh-CN" altLang="en-US" sz="2800" dirty="0" smtClean="0"/>
              <a:t>。</a:t>
            </a:r>
          </a:p>
        </p:txBody>
      </p:sp>
    </p:spTree>
    <p:extLst>
      <p:ext uri="{BB962C8B-B14F-4D97-AF65-F5344CB8AC3E}">
        <p14:creationId xmlns:p14="http://schemas.microsoft.com/office/powerpoint/2010/main" val="277750266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a:t>
            </a:r>
            <a:r>
              <a:rPr lang="zh-CN" altLang="zh-CN" sz="2600" dirty="0" smtClean="0">
                <a:solidFill>
                  <a:srgbClr val="0000FF"/>
                </a:solidFill>
              </a:rPr>
              <a:t>窗口</a:t>
            </a:r>
            <a:r>
              <a:rPr lang="en-US" altLang="zh-CN" sz="2600" dirty="0" smtClean="0">
                <a:solidFill>
                  <a:srgbClr val="0000FF"/>
                </a:solidFill>
              </a:rPr>
              <a:t> </a:t>
            </a:r>
            <a:r>
              <a:rPr lang="en-US" altLang="zh-CN" sz="2600" dirty="0" err="1" smtClean="0">
                <a:solidFill>
                  <a:srgbClr val="0000FF"/>
                </a:solidFill>
              </a:rPr>
              <a:t>cwnd</a:t>
            </a:r>
            <a:r>
              <a:rPr lang="en-US" altLang="zh-CN" sz="2600" dirty="0" smtClean="0">
                <a:solidFill>
                  <a:srgbClr val="0000FF"/>
                </a:solidFill>
              </a:rPr>
              <a:t>  </a:t>
            </a:r>
            <a:r>
              <a:rPr lang="zh-CN" altLang="en-US" sz="2600" dirty="0" smtClean="0">
                <a:solidFill>
                  <a:srgbClr val="0000FF"/>
                </a:solidFill>
              </a:rPr>
              <a:t>控制方法</a:t>
            </a:r>
            <a:r>
              <a:rPr lang="zh-CN" altLang="en-US" sz="2600" dirty="0" smtClean="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a:t>
            </a:r>
            <a:r>
              <a:rPr lang="zh-CN" altLang="zh-CN" sz="2600" dirty="0" smtClean="0"/>
              <a:t>个</a:t>
            </a:r>
            <a:r>
              <a:rPr lang="en-US" altLang="zh-CN" sz="2600" dirty="0" smtClean="0"/>
              <a:t> SMSS </a:t>
            </a:r>
            <a:r>
              <a:rPr lang="zh-CN" altLang="zh-CN" sz="2600" dirty="0" smtClean="0"/>
              <a:t>的</a:t>
            </a:r>
            <a:r>
              <a:rPr lang="zh-CN" altLang="zh-CN" sz="2600" dirty="0"/>
              <a:t>数值</a:t>
            </a:r>
            <a:r>
              <a:rPr lang="zh-CN" altLang="zh-CN" sz="2600" dirty="0" smtClean="0"/>
              <a:t>。</a:t>
            </a:r>
            <a:endParaRPr lang="en-US" altLang="zh-CN" sz="2600" dirty="0" smtClean="0"/>
          </a:p>
          <a:p>
            <a:endParaRPr lang="en-US" altLang="zh-CN" sz="2600" dirty="0"/>
          </a:p>
          <a:p>
            <a:endParaRPr lang="en-US" altLang="zh-CN" sz="2600" dirty="0" smtClean="0"/>
          </a:p>
          <a:p>
            <a:r>
              <a:rPr lang="zh-CN" altLang="zh-CN" sz="2600" dirty="0" smtClean="0"/>
              <a:t>其中</a:t>
            </a:r>
            <a:r>
              <a:rPr lang="en-US" altLang="zh-CN" sz="2600" dirty="0" smtClean="0"/>
              <a:t> </a:t>
            </a:r>
            <a:r>
              <a:rPr lang="en-US" altLang="zh-CN" sz="2600" i="1" dirty="0" smtClean="0"/>
              <a:t>N </a:t>
            </a:r>
            <a:r>
              <a:rPr lang="zh-CN" altLang="zh-CN" sz="2600" dirty="0" smtClean="0"/>
              <a:t>是</a:t>
            </a:r>
            <a:r>
              <a:rPr lang="zh-CN" altLang="zh-CN" sz="2600" dirty="0"/>
              <a:t>原先未被确认的、但现在被刚收到的确认报文段所确认的字节数</a:t>
            </a:r>
            <a:r>
              <a:rPr lang="zh-CN" altLang="zh-CN" sz="2600" dirty="0" smtClean="0"/>
              <a:t>。</a:t>
            </a:r>
            <a:endParaRPr lang="en-US" altLang="zh-CN" sz="2600" dirty="0" smtClean="0"/>
          </a:p>
          <a:p>
            <a:r>
              <a:rPr lang="zh-CN" altLang="zh-CN" sz="2600" dirty="0" smtClean="0"/>
              <a:t>不难</a:t>
            </a:r>
            <a:r>
              <a:rPr lang="zh-CN" altLang="zh-CN" sz="2600" dirty="0"/>
              <a:t>看出，</a:t>
            </a:r>
            <a:r>
              <a:rPr lang="zh-CN" altLang="zh-CN" sz="2600" dirty="0" smtClean="0"/>
              <a:t>当</a:t>
            </a:r>
            <a:r>
              <a:rPr lang="en-US" altLang="zh-CN" sz="2600" dirty="0" smtClean="0"/>
              <a:t> </a:t>
            </a:r>
            <a:r>
              <a:rPr lang="en-US" altLang="zh-CN" sz="2600" i="1" dirty="0" smtClean="0"/>
              <a:t>N</a:t>
            </a:r>
            <a:r>
              <a:rPr lang="en-US" altLang="zh-CN" sz="2600" dirty="0" smtClean="0"/>
              <a:t> </a:t>
            </a:r>
            <a:r>
              <a:rPr lang="en-US" altLang="zh-CN" sz="2600" dirty="0"/>
              <a:t>&lt; </a:t>
            </a:r>
            <a:r>
              <a:rPr lang="en-US" altLang="zh-CN" sz="2600" dirty="0" smtClean="0"/>
              <a:t>SMSS </a:t>
            </a:r>
            <a:r>
              <a:rPr lang="zh-CN" altLang="zh-CN" sz="2600" dirty="0" smtClean="0"/>
              <a:t>时</a:t>
            </a:r>
            <a:r>
              <a:rPr lang="zh-CN" altLang="zh-CN" sz="2600" dirty="0"/>
              <a:t>，拥塞窗口每次的增加量要</a:t>
            </a:r>
            <a:r>
              <a:rPr lang="zh-CN" altLang="zh-CN" sz="2600" dirty="0" smtClean="0"/>
              <a:t>小于</a:t>
            </a:r>
            <a:r>
              <a:rPr lang="en-US" altLang="zh-CN" sz="2600" dirty="0" smtClean="0"/>
              <a:t> SMSS</a:t>
            </a:r>
            <a:r>
              <a:rPr lang="zh-CN" altLang="zh-CN" sz="2600" dirty="0"/>
              <a:t>。</a:t>
            </a:r>
          </a:p>
          <a:p>
            <a:r>
              <a:rPr lang="zh-CN" altLang="zh-CN" sz="2600" dirty="0"/>
              <a:t>用这样的方法逐步增大发送方的拥塞</a:t>
            </a:r>
            <a:r>
              <a:rPr lang="zh-CN" altLang="zh-CN" sz="2600" dirty="0" smtClean="0"/>
              <a:t>窗口</a:t>
            </a:r>
            <a:r>
              <a:rPr lang="en-US" altLang="zh-CN" sz="2600" dirty="0" smtClean="0"/>
              <a:t> </a:t>
            </a:r>
            <a:r>
              <a:rPr lang="en-US" altLang="zh-CN" sz="2600" dirty="0" err="1" smtClean="0"/>
              <a:t>cwnd</a:t>
            </a:r>
            <a:r>
              <a:rPr lang="zh-CN" altLang="zh-CN" sz="2600" dirty="0"/>
              <a:t>，可以使分组注入到网络的速率更加合理</a:t>
            </a:r>
            <a:r>
              <a:rPr lang="zh-CN" altLang="zh-CN" sz="2600" dirty="0" smtClean="0"/>
              <a:t>。</a:t>
            </a:r>
            <a:endParaRPr lang="en-US" altLang="zh-CN" sz="2600" dirty="0" smtClean="0"/>
          </a:p>
          <a:p>
            <a:pPr eaLnBrk="1" hangingPunct="1"/>
            <a:endParaRPr lang="en-US" altLang="zh-CN" sz="2600" dirty="0"/>
          </a:p>
        </p:txBody>
      </p:sp>
      <p:sp>
        <p:nvSpPr>
          <p:cNvPr id="2" name="矩形 1"/>
          <p:cNvSpPr/>
          <p:nvPr/>
        </p:nvSpPr>
        <p:spPr bwMode="auto">
          <a:xfrm>
            <a:off x="632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lnSpc>
                <a:spcPct val="110000"/>
              </a:lnSpc>
            </a:pPr>
            <a:r>
              <a:rPr lang="zh-CN" altLang="zh-CN" sz="2800" b="1" dirty="0">
                <a:solidFill>
                  <a:srgbClr val="000099"/>
                </a:solidFill>
                <a:ea typeface="黑体" pitchFamily="2" charset="-122"/>
              </a:rPr>
              <a:t>拥塞窗口</a:t>
            </a:r>
            <a:r>
              <a:rPr lang="en-US" altLang="zh-CN" sz="2800" b="1" dirty="0" err="1">
                <a:solidFill>
                  <a:srgbClr val="000099"/>
                </a:solidFill>
                <a:ea typeface="黑体" pitchFamily="2" charset="-122"/>
              </a:rPr>
              <a:t>cwnd</a:t>
            </a:r>
            <a:r>
              <a:rPr lang="zh-CN" altLang="zh-CN" sz="2800" b="1" dirty="0">
                <a:solidFill>
                  <a:srgbClr val="000099"/>
                </a:solidFill>
                <a:ea typeface="黑体" pitchFamily="2" charset="-122"/>
              </a:rPr>
              <a:t>每次的增加量</a:t>
            </a:r>
            <a:r>
              <a:rPr lang="en-US" altLang="zh-CN" sz="2800" b="1" dirty="0">
                <a:solidFill>
                  <a:srgbClr val="000099"/>
                </a:solidFill>
                <a:ea typeface="黑体" pitchFamily="2" charset="-122"/>
              </a:rPr>
              <a:t> = min (N, SMSS)       </a:t>
            </a:r>
            <a:r>
              <a:rPr lang="en-US" altLang="zh-CN" sz="2800" b="1" dirty="0" smtClean="0">
                <a:solidFill>
                  <a:srgbClr val="000099"/>
                </a:solidFill>
                <a:ea typeface="黑体" pitchFamily="2" charset="-122"/>
              </a:rPr>
              <a:t>(</a:t>
            </a:r>
            <a:r>
              <a:rPr lang="en-US" altLang="zh-CN" sz="2800" b="1" dirty="0">
                <a:solidFill>
                  <a:srgbClr val="000099"/>
                </a:solidFill>
                <a:ea typeface="黑体" pitchFamily="2" charset="-122"/>
              </a:rPr>
              <a:t>5-8)</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val="1669268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发送方</a:t>
            </a: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接收方</a:t>
            </a:r>
          </a:p>
        </p:txBody>
      </p:sp>
      <p:sp>
        <p:nvSpPr>
          <p:cNvPr id="9" name="Text Box 7"/>
          <p:cNvSpPr txBox="1">
            <a:spLocks noChangeArrowheads="1"/>
          </p:cNvSpPr>
          <p:nvPr/>
        </p:nvSpPr>
        <p:spPr bwMode="auto">
          <a:xfrm>
            <a:off x="2353121" y="1501775"/>
            <a:ext cx="1068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667946" y="2024063"/>
            <a:ext cx="113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6" name="Group 14"/>
          <p:cNvGrpSpPr>
            <a:grpSpLocks/>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949896" y="2565400"/>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a:t>
            </a: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667946" y="2960688"/>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895921" y="3679825"/>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a:t>
            </a:r>
          </a:p>
        </p:txBody>
      </p:sp>
      <p:sp>
        <p:nvSpPr>
          <p:cNvPr id="25" name="Text Box 23"/>
          <p:cNvSpPr txBox="1">
            <a:spLocks noChangeArrowheads="1"/>
          </p:cNvSpPr>
          <p:nvPr/>
        </p:nvSpPr>
        <p:spPr bwMode="auto">
          <a:xfrm>
            <a:off x="6667946" y="4149725"/>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1 </a:t>
            </a: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2 </a:t>
            </a: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4 </a:t>
            </a:r>
          </a:p>
        </p:txBody>
      </p:sp>
      <p:sp>
        <p:nvSpPr>
          <p:cNvPr id="32" name="Text Box 30"/>
          <p:cNvSpPr txBox="1">
            <a:spLocks noChangeArrowheads="1"/>
          </p:cNvSpPr>
          <p:nvPr/>
        </p:nvSpPr>
        <p:spPr bwMode="auto">
          <a:xfrm>
            <a:off x="1811784" y="5661248"/>
            <a:ext cx="161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8</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15</a:t>
            </a:r>
          </a:p>
        </p:txBody>
      </p:sp>
      <p:sp>
        <p:nvSpPr>
          <p:cNvPr id="33" name="Text Box 31"/>
          <p:cNvSpPr txBox="1">
            <a:spLocks noChangeArrowheads="1"/>
          </p:cNvSpPr>
          <p:nvPr/>
        </p:nvSpPr>
        <p:spPr bwMode="auto">
          <a:xfrm>
            <a:off x="516384" y="5661248"/>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3333CC"/>
                </a:solidFill>
                <a:effectLst/>
                <a:uLnTx/>
                <a:uFillTx/>
                <a:latin typeface="Arial" pitchFamily="34" charset="0"/>
                <a:ea typeface="黑体" pitchFamily="2" charset="-122"/>
              </a:rPr>
              <a:t>cwnd</a:t>
            </a:r>
            <a:r>
              <a:rPr kumimoji="0" lang="en-US" altLang="zh-CN" sz="2000" b="1" i="0" u="none" strike="noStrike" kern="0" cap="none" spc="0" normalizeH="0" baseline="0" noProof="0" dirty="0">
                <a:ln>
                  <a:noFill/>
                </a:ln>
                <a:solidFill>
                  <a:srgbClr val="3333CC"/>
                </a:solidFill>
                <a:effectLst/>
                <a:uLnTx/>
                <a:uFillTx/>
                <a:latin typeface="Arial" pitchFamily="34" charset="0"/>
                <a:ea typeface="黑体" pitchFamily="2" charset="-122"/>
              </a:rPr>
              <a:t> = 8 </a:t>
            </a: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a:t>
            </a: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352600" y="106363"/>
            <a:ext cx="6994921" cy="955675"/>
          </a:xfrm>
          <a:prstGeom prst="rect">
            <a:avLst/>
          </a:prstGeom>
          <a:solidFill>
            <a:srgbClr val="FFFF66"/>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发送方每收到一个对新报文段的确认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（重传的不算在内）就使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加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1</a:t>
            </a: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2</a:t>
            </a: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3</a:t>
            </a: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itchFamily="34" charset="0"/>
                <a:ea typeface="黑体" pitchFamily="2" charset="-122"/>
              </a:rPr>
              <a:t>窗口大小按指数增加，不慢！</a:t>
            </a: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itchFamily="34" charset="0"/>
                <a:ea typeface="黑体" pitchFamily="2" charset="-122"/>
              </a:rPr>
              <a:t>每经过一个传输轮次，拥塞</a:t>
            </a:r>
            <a:r>
              <a:rPr kumimoji="1" lang="zh-CN" altLang="zh-CN" sz="2000" b="1" kern="0" dirty="0" smtClean="0">
                <a:solidFill>
                  <a:schemeClr val="bg1"/>
                </a:solidFill>
                <a:latin typeface="Tahoma" pitchFamily="34" charset="0"/>
                <a:ea typeface="黑体" pitchFamily="2" charset="-122"/>
              </a:rPr>
              <a:t>窗口就</a:t>
            </a:r>
            <a:r>
              <a:rPr kumimoji="1" lang="zh-CN" altLang="zh-CN" sz="2000" b="1" kern="0" dirty="0">
                <a:solidFill>
                  <a:schemeClr val="bg1"/>
                </a:solidFill>
                <a:latin typeface="Tahoma" pitchFamily="34" charset="0"/>
                <a:ea typeface="黑体" pitchFamily="2" charset="-122"/>
              </a:rPr>
              <a:t>加倍。</a:t>
            </a:r>
            <a:endParaRPr kumimoji="1" lang="zh-CN" altLang="en-US" sz="2000" b="1" kern="0" dirty="0">
              <a:solidFill>
                <a:schemeClr val="bg1"/>
              </a:solidFill>
              <a:latin typeface="Tahoma" pitchFamily="34" charset="0"/>
              <a:ea typeface="黑体" pitchFamily="2" charset="-122"/>
            </a:endParaRPr>
          </a:p>
        </p:txBody>
      </p:sp>
    </p:spTree>
    <p:extLst>
      <p:ext uri="{BB962C8B-B14F-4D97-AF65-F5344CB8AC3E}">
        <p14:creationId xmlns:p14="http://schemas.microsoft.com/office/powerpoint/2010/main" val="41797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a:t>
            </a:r>
            <a:r>
              <a:rPr lang="zh-CN" altLang="en-US" dirty="0" smtClean="0"/>
              <a:t>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a:t>
            </a:r>
            <a:r>
              <a:rPr lang="zh-CN" altLang="en-US" sz="2800" dirty="0" smtClean="0">
                <a:solidFill>
                  <a:srgbClr val="FF0000"/>
                </a:solidFill>
              </a:rPr>
              <a:t>轮次 </a:t>
            </a:r>
            <a:r>
              <a:rPr lang="en-US" altLang="zh-CN" sz="2800" dirty="0" smtClean="0"/>
              <a:t>(</a:t>
            </a:r>
            <a:r>
              <a:rPr lang="en-US" altLang="zh-CN" sz="2800" dirty="0"/>
              <a:t>transmission round)</a:t>
            </a:r>
            <a:r>
              <a:rPr lang="zh-CN" altLang="en-US" sz="2800" dirty="0" smtClean="0"/>
              <a:t>，</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extLst>
      <p:ext uri="{BB962C8B-B14F-4D97-AF65-F5344CB8AC3E}">
        <p14:creationId xmlns:p14="http://schemas.microsoft.com/office/powerpoint/2010/main" val="34541718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8562156" cy="792088"/>
          </a:xfrm>
        </p:spPr>
        <p:txBody>
          <a:bodyPr/>
          <a:lstStyle/>
          <a:p>
            <a:pPr algn="ctr"/>
            <a:r>
              <a:rPr lang="zh-CN" altLang="en-US" sz="4000" dirty="0"/>
              <a:t>设置慢开始门限</a:t>
            </a:r>
            <a:r>
              <a:rPr lang="zh-CN" altLang="en-US" sz="4000" dirty="0" smtClean="0"/>
              <a:t>状态变量 </a:t>
            </a:r>
            <a:r>
              <a:rPr lang="en-US" altLang="zh-CN" sz="4000" dirty="0" err="1" smtClean="0"/>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r>
              <a:rPr lang="zh-CN" altLang="en-US" dirty="0" smtClean="0"/>
              <a:t>。</a:t>
            </a:r>
            <a:endParaRPr lang="zh-CN" altLang="en-US" dirty="0"/>
          </a:p>
        </p:txBody>
      </p:sp>
    </p:spTree>
    <p:extLst>
      <p:ext uri="{BB962C8B-B14F-4D97-AF65-F5344CB8AC3E}">
        <p14:creationId xmlns:p14="http://schemas.microsoft.com/office/powerpoint/2010/main" val="1491984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smtClean="0">
                <a:solidFill>
                  <a:srgbClr val="0000FF"/>
                </a:solidFill>
              </a:rPr>
              <a:t>思路：</a:t>
            </a:r>
            <a:r>
              <a:rPr lang="zh-CN" altLang="en-US" dirty="0" smtClean="0"/>
              <a:t>让</a:t>
            </a:r>
            <a:r>
              <a:rPr lang="zh-CN" altLang="en-US" dirty="0"/>
              <a:t>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r>
              <a:rPr lang="zh-CN" altLang="en-US" dirty="0" smtClean="0">
                <a:solidFill>
                  <a:srgbClr val="FF0000"/>
                </a:solidFill>
              </a:rPr>
              <a:t>。</a:t>
            </a:r>
            <a:endParaRPr lang="en-US" altLang="zh-CN" dirty="0" smtClean="0">
              <a:solidFill>
                <a:srgbClr val="FF0000"/>
              </a:solidFill>
            </a:endParaRPr>
          </a:p>
          <a:p>
            <a:r>
              <a:rPr lang="zh-CN" altLang="zh-CN" dirty="0"/>
              <a:t>因此在拥塞避免阶段就有</a:t>
            </a:r>
            <a:r>
              <a:rPr lang="zh-CN" altLang="zh-CN" dirty="0" smtClean="0"/>
              <a:t>“</a:t>
            </a:r>
            <a:r>
              <a:rPr lang="zh-CN" altLang="zh-CN" dirty="0" smtClean="0">
                <a:solidFill>
                  <a:srgbClr val="FF0000"/>
                </a:solidFill>
              </a:rPr>
              <a:t>加法增大</a:t>
            </a:r>
            <a:r>
              <a:rPr lang="zh-CN" altLang="zh-CN" dirty="0" smtClean="0"/>
              <a:t>”</a:t>
            </a:r>
            <a:r>
              <a:rPr lang="en-US" altLang="zh-CN" dirty="0" smtClean="0"/>
              <a:t>  (</a:t>
            </a:r>
            <a:r>
              <a:rPr lang="en-US" altLang="zh-CN" dirty="0"/>
              <a:t>Additive Increase</a:t>
            </a:r>
            <a:r>
              <a:rPr lang="en-US" altLang="zh-CN" dirty="0" smtClean="0"/>
              <a:t>) </a:t>
            </a:r>
            <a:r>
              <a:rPr lang="zh-CN" altLang="zh-CN" dirty="0" smtClean="0"/>
              <a:t>的</a:t>
            </a:r>
            <a:r>
              <a:rPr lang="zh-CN" altLang="zh-CN" dirty="0"/>
              <a:t>特点。这表明在拥塞避免阶段，拥塞</a:t>
            </a:r>
            <a:r>
              <a:rPr lang="zh-CN" altLang="zh-CN" dirty="0" smtClean="0"/>
              <a:t>窗口</a:t>
            </a:r>
            <a:r>
              <a:rPr lang="en-US" altLang="zh-CN" dirty="0" smtClean="0"/>
              <a:t> </a:t>
            </a:r>
            <a:r>
              <a:rPr lang="en-US" altLang="zh-CN" dirty="0" err="1" smtClean="0"/>
              <a:t>cwnd</a:t>
            </a:r>
            <a:r>
              <a:rPr lang="en-US" altLang="zh-CN" dirty="0" smtClean="0"/>
              <a:t> </a:t>
            </a:r>
            <a:r>
              <a:rPr lang="zh-CN" altLang="zh-CN" dirty="0" smtClean="0"/>
              <a:t>按</a:t>
            </a:r>
            <a:r>
              <a:rPr lang="zh-CN" altLang="zh-CN" dirty="0"/>
              <a:t>线性规律缓慢增长，比慢开始算法的拥塞窗口增长速率缓慢得多。</a:t>
            </a:r>
            <a:endParaRPr lang="zh-CN" altLang="en-US" dirty="0">
              <a:solidFill>
                <a:srgbClr val="FF0000"/>
              </a:solidFill>
            </a:endParaRPr>
          </a:p>
        </p:txBody>
      </p:sp>
    </p:spTree>
    <p:extLst>
      <p:ext uri="{BB962C8B-B14F-4D97-AF65-F5344CB8AC3E}">
        <p14:creationId xmlns:p14="http://schemas.microsoft.com/office/powerpoint/2010/main" val="642269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1234" name="Rectangle 2"/>
          <p:cNvSpPr>
            <a:spLocks noGrp="1" noChangeArrowheads="1"/>
          </p:cNvSpPr>
          <p:nvPr>
            <p:ph idx="1"/>
          </p:nvPr>
        </p:nvSpPr>
        <p:spPr/>
        <p:txBody>
          <a:bodyPr/>
          <a:lstStyle/>
          <a:p>
            <a:r>
              <a:rPr lang="zh-CN" altLang="en-US" dirty="0"/>
              <a:t>两个对等运输实体在通信时传送的数据单位叫作</a:t>
            </a:r>
            <a:r>
              <a:rPr lang="zh-CN" altLang="en-US" dirty="0">
                <a:solidFill>
                  <a:srgbClr val="FF0000"/>
                </a:solidFill>
              </a:rPr>
              <a:t>运输协议数据单元</a:t>
            </a:r>
            <a:r>
              <a:rPr lang="zh-CN" altLang="en-US" dirty="0"/>
              <a:t> </a:t>
            </a:r>
            <a:r>
              <a:rPr lang="en-US" altLang="zh-CN" dirty="0"/>
              <a:t>TPDU (Transport Protocol Data Unit)</a:t>
            </a:r>
            <a:r>
              <a:rPr lang="zh-CN" altLang="en-US" dirty="0"/>
              <a:t>。</a:t>
            </a:r>
          </a:p>
          <a:p>
            <a:r>
              <a:rPr lang="en-US" altLang="zh-CN" dirty="0"/>
              <a:t>TCP </a:t>
            </a:r>
            <a:r>
              <a:rPr lang="zh-CN" altLang="en-US" dirty="0"/>
              <a:t>传送的数据单位协议是 </a:t>
            </a:r>
            <a:r>
              <a:rPr lang="en-US" altLang="zh-CN" dirty="0">
                <a:solidFill>
                  <a:srgbClr val="FF0000"/>
                </a:solidFill>
              </a:rPr>
              <a:t>TCP </a:t>
            </a:r>
            <a:r>
              <a:rPr lang="zh-CN" altLang="en-US" dirty="0">
                <a:solidFill>
                  <a:srgbClr val="FF0000"/>
                </a:solidFill>
              </a:rPr>
              <a:t>报文段</a:t>
            </a:r>
            <a:r>
              <a:rPr lang="en-US" altLang="zh-CN" dirty="0"/>
              <a:t>(segment</a:t>
            </a:r>
            <a:r>
              <a:rPr lang="en-US" altLang="zh-CN" dirty="0" smtClean="0"/>
              <a:t>)</a:t>
            </a:r>
            <a:r>
              <a:rPr lang="zh-CN" altLang="en-US" dirty="0" smtClean="0"/>
              <a:t>。</a:t>
            </a:r>
            <a:endParaRPr lang="en-US" altLang="zh-CN" dirty="0"/>
          </a:p>
          <a:p>
            <a:r>
              <a:rPr lang="en-US" altLang="zh-CN" dirty="0"/>
              <a:t> UDP </a:t>
            </a:r>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 </a:t>
            </a:r>
          </a:p>
        </p:txBody>
      </p:sp>
    </p:spTree>
    <p:extLst>
      <p:ext uri="{BB962C8B-B14F-4D97-AF65-F5344CB8AC3E}">
        <p14:creationId xmlns:p14="http://schemas.microsoft.com/office/powerpoint/2010/main" val="38023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无论在慢开始阶段还是在拥塞避免阶段，只要发送方判断网络出现拥塞</a:t>
            </a:r>
            <a:r>
              <a:rPr lang="zh-CN" altLang="en-US" dirty="0" smtClean="0"/>
              <a:t>（</a:t>
            </a:r>
            <a:r>
              <a:rPr lang="zh-CN" altLang="en-US" dirty="0">
                <a:solidFill>
                  <a:srgbClr val="FF0000"/>
                </a:solidFill>
              </a:rPr>
              <a:t>重传定时器超时</a:t>
            </a:r>
            <a:r>
              <a:rPr lang="zh-CN" altLang="en-US" dirty="0" smtClean="0"/>
              <a:t>）：</a:t>
            </a:r>
            <a:endParaRPr lang="en-US" altLang="zh-CN" dirty="0" smtClean="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smtClean="0">
                <a:solidFill>
                  <a:srgbClr val="0000FF"/>
                </a:solidFill>
              </a:rPr>
              <a:t>max(</a:t>
            </a:r>
            <a:r>
              <a:rPr lang="en-US" altLang="zh-TW" dirty="0" err="1" smtClean="0">
                <a:solidFill>
                  <a:srgbClr val="0000FF"/>
                </a:solidFill>
              </a:rPr>
              <a:t>cwnd</a:t>
            </a:r>
            <a:r>
              <a:rPr lang="en-US" altLang="zh-TW" dirty="0" smtClean="0">
                <a:solidFill>
                  <a:srgbClr val="0000FF"/>
                </a:solidFill>
              </a:rPr>
              <a:t>/2</a:t>
            </a:r>
            <a:r>
              <a:rPr lang="zh-CN" altLang="en-US" dirty="0" smtClean="0">
                <a:solidFill>
                  <a:srgbClr val="0000FF"/>
                </a:solidFill>
              </a:rPr>
              <a:t>，</a:t>
            </a:r>
            <a:r>
              <a:rPr lang="en-US" altLang="zh-CN" dirty="0" smtClean="0">
                <a:solidFill>
                  <a:srgbClr val="0000FF"/>
                </a:solidFill>
              </a:rPr>
              <a:t>2)</a:t>
            </a:r>
            <a:endParaRPr lang="en-US" altLang="zh-CN" dirty="0">
              <a:solidFill>
                <a:srgbClr val="0000FF"/>
              </a:solidFill>
            </a:endParaRPr>
          </a:p>
          <a:p>
            <a:pPr lvl="1"/>
            <a:r>
              <a:rPr lang="en-US" altLang="zh-TW" dirty="0" err="1">
                <a:solidFill>
                  <a:srgbClr val="0000FF"/>
                </a:solidFill>
              </a:rPr>
              <a:t>cwnd</a:t>
            </a:r>
            <a:r>
              <a:rPr lang="en-US" altLang="zh-TW" dirty="0">
                <a:solidFill>
                  <a:srgbClr val="0000FF"/>
                </a:solidFill>
              </a:rPr>
              <a:t> = </a:t>
            </a:r>
            <a:r>
              <a:rPr lang="en-US" altLang="zh-TW" dirty="0" smtClean="0">
                <a:solidFill>
                  <a:srgbClr val="0000FF"/>
                </a:solidFill>
              </a:rPr>
              <a:t>1</a:t>
            </a:r>
          </a:p>
          <a:p>
            <a:pPr lvl="1"/>
            <a:r>
              <a:rPr lang="zh-CN" altLang="en-US" dirty="0" smtClean="0">
                <a:solidFill>
                  <a:srgbClr val="0000FF"/>
                </a:solidFill>
              </a:rPr>
              <a:t>执行</a:t>
            </a:r>
            <a:r>
              <a:rPr lang="zh-CN" altLang="en-US" dirty="0">
                <a:solidFill>
                  <a:srgbClr val="0000FF"/>
                </a:solidFill>
              </a:rPr>
              <a:t>慢开始</a:t>
            </a:r>
            <a:r>
              <a:rPr lang="zh-CN" altLang="en-US" dirty="0" smtClean="0">
                <a:solidFill>
                  <a:srgbClr val="0000FF"/>
                </a:solidFill>
              </a:rPr>
              <a:t>算法</a:t>
            </a:r>
            <a:endParaRPr lang="zh-CN" altLang="en-US" dirty="0">
              <a:solidFill>
                <a:srgbClr val="0000FF"/>
              </a:solidFill>
            </a:endParaRPr>
          </a:p>
          <a:p>
            <a:r>
              <a:rPr lang="zh-CN" altLang="en-US" dirty="0"/>
              <a:t>这样做的目的就是要迅速减少主机发送到网络中的分组数，使得发生拥塞的路由器有足够时间把队列中积压的分组处理完毕。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389880701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当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。图中的窗口单位不使用字节而使用报文段。</a:t>
            </a:r>
          </a:p>
        </p:txBody>
      </p:sp>
      <p:sp>
        <p:nvSpPr>
          <p:cNvPr id="112" name="Text Box 7"/>
          <p:cNvSpPr txBox="1">
            <a:spLocks noChangeArrowheads="1"/>
          </p:cNvSpPr>
          <p:nvPr/>
        </p:nvSpPr>
        <p:spPr bwMode="auto">
          <a:xfrm>
            <a:off x="740345"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慢开始门限的初始值设置为 </a:t>
            </a:r>
            <a:r>
              <a:rPr kumimoji="0" lang="en-US" altLang="zh-CN" sz="2800" dirty="0">
                <a:solidFill>
                  <a:srgbClr val="000099"/>
                </a:solidFill>
                <a:latin typeface="Arial" pitchFamily="34" charset="0"/>
                <a:ea typeface="黑体" pitchFamily="2" charset="-122"/>
              </a:rPr>
              <a:t>16 </a:t>
            </a:r>
            <a:r>
              <a:rPr kumimoji="0" lang="zh-CN" altLang="en-US" sz="2800" dirty="0">
                <a:solidFill>
                  <a:srgbClr val="000099"/>
                </a:solidFill>
                <a:latin typeface="Arial" pitchFamily="34" charset="0"/>
                <a:ea typeface="黑体" pitchFamily="2" charset="-122"/>
              </a:rPr>
              <a:t>个报文段</a:t>
            </a:r>
            <a:r>
              <a:rPr kumimoji="0" lang="zh-CN" altLang="en-US" sz="2800" dirty="0" smtClean="0">
                <a:solidFill>
                  <a:srgbClr val="000099"/>
                </a:solidFill>
                <a:latin typeface="Arial" pitchFamily="34" charset="0"/>
                <a:ea typeface="黑体" pitchFamily="2" charset="-122"/>
              </a:rPr>
              <a:t>，即 </a:t>
            </a:r>
            <a:endParaRPr kumimoji="0" lang="en-US" altLang="zh-CN" sz="2800" dirty="0" smtClean="0">
              <a:solidFill>
                <a:srgbClr val="000099"/>
              </a:solidFill>
              <a:latin typeface="Arial" pitchFamily="34" charset="0"/>
              <a:ea typeface="黑体" pitchFamily="2" charset="-122"/>
            </a:endParaRPr>
          </a:p>
          <a:p>
            <a:pPr algn="l" eaLnBrk="1" hangingPunct="1"/>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16</a:t>
            </a:r>
            <a:r>
              <a:rPr kumimoji="0" lang="zh-CN" altLang="en-US" sz="2800" dirty="0">
                <a:solidFill>
                  <a:srgbClr val="000099"/>
                </a:solidFill>
                <a:latin typeface="Arial" pitchFamily="34" charset="0"/>
                <a:ea typeface="黑体" pitchFamily="2" charset="-122"/>
              </a:rPr>
              <a:t>。</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Tree>
    <p:extLst>
      <p:ext uri="{BB962C8B-B14F-4D97-AF65-F5344CB8AC3E}">
        <p14:creationId xmlns:p14="http://schemas.microsoft.com/office/powerpoint/2010/main" val="16615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发送端的发送窗口不能超过拥塞窗口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和接收端窗口 </a:t>
            </a:r>
            <a:r>
              <a:rPr kumimoji="0" lang="en-US" altLang="zh-CN" sz="2800" dirty="0" err="1">
                <a:solidFill>
                  <a:srgbClr val="000099"/>
                </a:solidFill>
                <a:latin typeface="Arial" pitchFamily="34" charset="0"/>
                <a:ea typeface="黑体" pitchFamily="2" charset="-122"/>
              </a:rPr>
              <a:t>rwnd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中的最小值。我们假定接收端窗口足够大，因此现在发送窗口的数值等于拥塞窗口的数值。</a:t>
            </a:r>
          </a:p>
        </p:txBody>
      </p:sp>
    </p:spTree>
    <p:extLst>
      <p:ext uri="{BB962C8B-B14F-4D97-AF65-F5344CB8AC3E}">
        <p14:creationId xmlns:p14="http://schemas.microsoft.com/office/powerpoint/2010/main" val="420860550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在执行</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慢开始</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算法时，拥塞窗口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，发送第一个报文</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段</a:t>
            </a:r>
            <a:r>
              <a:rPr kumimoji="0" lang="zh-CN" altLang="en-US" sz="2800" kern="0" dirty="0">
                <a:solidFill>
                  <a:srgbClr val="000099"/>
                </a:solidFill>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0"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8"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headEnd/>
              <a:tailE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39181419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1894039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0467488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220561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增长</a:t>
            </a:r>
            <a:r>
              <a:rPr kumimoji="0" lang="zh-CN" altLang="zh-CN" sz="2800" dirty="0">
                <a:solidFill>
                  <a:srgbClr val="000099"/>
                </a:solidFill>
                <a:latin typeface="Arial" pitchFamily="34" charset="0"/>
                <a:ea typeface="黑体" pitchFamily="2" charset="-122"/>
              </a:rPr>
              <a:t>到慢开始门限值</a:t>
            </a:r>
            <a:r>
              <a:rPr kumimoji="0" lang="en-US" altLang="zh-CN" sz="2800" dirty="0" smtClean="0">
                <a:solidFill>
                  <a:srgbClr val="000099"/>
                </a:solidFill>
                <a:latin typeface="Arial" pitchFamily="34" charset="0"/>
                <a:ea typeface="黑体" pitchFamily="2" charset="-122"/>
              </a:rPr>
              <a:t>s </a:t>
            </a:r>
            <a:r>
              <a:rPr kumimoji="0" lang="en-US" altLang="zh-CN" sz="2800" dirty="0" err="1" smtClean="0">
                <a:solidFill>
                  <a:srgbClr val="000099"/>
                </a:solidFill>
                <a:latin typeface="Arial" pitchFamily="34" charset="0"/>
                <a:ea typeface="黑体" pitchFamily="2" charset="-122"/>
              </a:rPr>
              <a:t>sthresh</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，此时拥塞窗口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），就改为执行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按线性规律增长。</a:t>
            </a:r>
            <a:endParaRPr kumimoji="0" lang="zh-CN" altLang="en-US"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978910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smtClean="0"/>
              <a:t>必须强调指出 </a:t>
            </a:r>
          </a:p>
        </p:txBody>
      </p:sp>
      <p:sp>
        <p:nvSpPr>
          <p:cNvPr id="2295815" name="Rectangle 7"/>
          <p:cNvSpPr>
            <a:spLocks noGrp="1" noChangeArrowheads="1"/>
          </p:cNvSpPr>
          <p:nvPr>
            <p:ph type="body" idx="1"/>
          </p:nvPr>
        </p:nvSpPr>
        <p:spPr/>
        <p:txBody>
          <a:bodyPr/>
          <a:lstStyle/>
          <a:p>
            <a:pPr algn="just" eaLnBrk="1" hangingPunct="1">
              <a:spcBef>
                <a:spcPts val="1200"/>
              </a:spcBef>
            </a:pPr>
            <a:r>
              <a:rPr lang="en-US" altLang="zh-CN" dirty="0" smtClean="0"/>
              <a:t>“</a:t>
            </a:r>
            <a:r>
              <a:rPr lang="zh-CN" altLang="en-US" dirty="0" smtClean="0"/>
              <a:t>拥塞避免”并非指完全能够避免了拥塞。利用以上的措施要完全避免网络拥塞还是不可能的。</a:t>
            </a:r>
          </a:p>
          <a:p>
            <a:pPr algn="just" eaLnBrk="1" hangingPunct="1">
              <a:spcBef>
                <a:spcPts val="1200"/>
              </a:spcBef>
            </a:pPr>
            <a:r>
              <a:rPr lang="zh-CN" altLang="en-US" dirty="0" smtClean="0"/>
              <a:t>“拥塞避免”是说在拥塞避免阶段把拥塞窗口控制为按线性规律增长，</a:t>
            </a:r>
            <a:r>
              <a:rPr lang="zh-CN" altLang="en-US" dirty="0" smtClean="0">
                <a:solidFill>
                  <a:srgbClr val="FF0000"/>
                </a:solidFill>
              </a:rPr>
              <a:t>使网络比较不容易出现拥塞。</a:t>
            </a:r>
            <a:r>
              <a:rPr lang="zh-CN" altLang="en-US" dirty="0" smtClean="0"/>
              <a:t> </a:t>
            </a:r>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31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198813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a:t>
            </a:r>
            <a:r>
              <a:rPr lang="zh-CN" altLang="en-US" dirty="0" smtClean="0"/>
              <a:t>服务。</a:t>
            </a:r>
            <a:endParaRPr lang="zh-CN" altLang="en-US" dirty="0"/>
          </a:p>
          <a:p>
            <a:pPr lvl="1"/>
            <a:r>
              <a:rPr lang="zh-CN" altLang="en-US" dirty="0">
                <a:solidFill>
                  <a:srgbClr val="FF0000"/>
                </a:solidFill>
              </a:rPr>
              <a:t>在传送数据之前不需要先建立</a:t>
            </a:r>
            <a:r>
              <a:rPr lang="zh-CN" altLang="en-US" dirty="0" smtClean="0">
                <a:solidFill>
                  <a:srgbClr val="FF0000"/>
                </a:solidFill>
              </a:rPr>
              <a:t>连接。</a:t>
            </a:r>
            <a:endParaRPr lang="zh-CN" altLang="en-US" dirty="0">
              <a:solidFill>
                <a:srgbClr val="FF0000"/>
              </a:solidFill>
            </a:endParaRPr>
          </a:p>
          <a:p>
            <a:pPr lvl="1"/>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a:t>
            </a:r>
            <a:r>
              <a:rPr lang="zh-CN" altLang="en-US" dirty="0" smtClean="0">
                <a:solidFill>
                  <a:srgbClr val="FF0000"/>
                </a:solidFill>
              </a:rPr>
              <a:t>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a:t>
            </a:r>
            <a:r>
              <a:rPr lang="zh-CN" altLang="en-US" dirty="0" smtClean="0"/>
              <a:t>确认。</a:t>
            </a:r>
            <a:endParaRPr lang="zh-CN" altLang="en-US" dirty="0"/>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a:t>
            </a:r>
            <a:r>
              <a:rPr lang="zh-CN" altLang="en-US" dirty="0" smtClean="0"/>
              <a:t>方式。</a:t>
            </a:r>
            <a:endParaRPr lang="zh-CN" altLang="en-US" dirty="0"/>
          </a:p>
          <a:p>
            <a:endParaRPr lang="zh-CN" altLang="en-US" sz="2800" dirty="0"/>
          </a:p>
        </p:txBody>
      </p:sp>
    </p:spTree>
    <p:extLst>
      <p:ext uri="{BB962C8B-B14F-4D97-AF65-F5344CB8AC3E}">
        <p14:creationId xmlns:p14="http://schemas.microsoft.com/office/powerpoint/2010/main" val="19189652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9"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30949126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按照慢开始算法，发送方每收到一个对新报文段的确认</a:t>
            </a:r>
            <a:r>
              <a:rPr kumimoji="0" lang="en-US" altLang="zh-CN" sz="2800" dirty="0">
                <a:solidFill>
                  <a:srgbClr val="000099"/>
                </a:solidFill>
                <a:latin typeface="Arial" pitchFamily="34" charset="0"/>
                <a:ea typeface="黑体" pitchFamily="2" charset="-122"/>
              </a:rPr>
              <a:t>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1</a:t>
            </a:r>
            <a:r>
              <a:rPr kumimoji="0" lang="zh-CN" altLang="zh-CN" sz="2800" dirty="0" smtClean="0">
                <a:solidFill>
                  <a:srgbClr val="000099"/>
                </a:solidFill>
                <a:latin typeface="Arial" pitchFamily="34" charset="0"/>
                <a:ea typeface="黑体" pitchFamily="2" charset="-122"/>
              </a:rPr>
              <a:t>。</a:t>
            </a:r>
            <a:endParaRPr kumimoji="0" lang="en-US" altLang="zh-CN" sz="2800" dirty="0" smtClean="0">
              <a:solidFill>
                <a:srgbClr val="000099"/>
              </a:solidFill>
              <a:latin typeface="Arial" pitchFamily="34" charset="0"/>
              <a:ea typeface="黑体" pitchFamily="2" charset="-122"/>
            </a:endParaRPr>
          </a:p>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12</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，这是新的</a:t>
            </a:r>
            <a:r>
              <a:rPr kumimoji="0" lang="en-US" altLang="zh-CN" sz="2800" dirty="0" err="1">
                <a:solidFill>
                  <a:srgbClr val="000099"/>
                </a:solidFill>
                <a:latin typeface="Arial" pitchFamily="34" charset="0"/>
                <a:ea typeface="黑体" pitchFamily="2" charset="-122"/>
              </a:rPr>
              <a:t>ssthresh</a:t>
            </a:r>
            <a:r>
              <a:rPr kumimoji="0" lang="zh-CN" altLang="zh-CN" sz="2800" dirty="0">
                <a:solidFill>
                  <a:srgbClr val="000099"/>
                </a:solidFill>
                <a:latin typeface="Arial" pitchFamily="34" charset="0"/>
                <a:ea typeface="黑体" pitchFamily="2" charset="-122"/>
              </a:rPr>
              <a:t>值），改为执行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按线性规律增大。</a:t>
            </a:r>
          </a:p>
        </p:txBody>
      </p:sp>
    </p:spTree>
    <p:extLst>
      <p:ext uri="{BB962C8B-B14F-4D97-AF65-F5344CB8AC3E}">
        <p14:creationId xmlns:p14="http://schemas.microsoft.com/office/powerpoint/2010/main" val="15099278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），出现了一个新的情况，就是发送方一连</a:t>
            </a:r>
            <a:r>
              <a:rPr kumimoji="0" lang="zh-CN" altLang="zh-CN" sz="2800" dirty="0" smtClean="0">
                <a:solidFill>
                  <a:srgbClr val="000099"/>
                </a:solidFill>
                <a:latin typeface="Arial" pitchFamily="34" charset="0"/>
                <a:ea typeface="黑体" pitchFamily="2" charset="-122"/>
              </a:rPr>
              <a:t>收到</a:t>
            </a:r>
            <a:r>
              <a:rPr kumimoji="0" lang="en-US" altLang="zh-CN" sz="2800" dirty="0" smtClean="0">
                <a:solidFill>
                  <a:srgbClr val="000099"/>
                </a:solidFill>
                <a:latin typeface="Arial" pitchFamily="34" charset="0"/>
                <a:ea typeface="黑体" pitchFamily="2" charset="-122"/>
              </a:rPr>
              <a:t> 3 </a:t>
            </a:r>
            <a:r>
              <a:rPr kumimoji="0" lang="zh-CN" altLang="zh-CN" sz="2800" dirty="0" smtClean="0">
                <a:solidFill>
                  <a:srgbClr val="000099"/>
                </a:solidFill>
                <a:latin typeface="Arial" pitchFamily="34" charset="0"/>
                <a:ea typeface="黑体" pitchFamily="2" charset="-122"/>
              </a:rPr>
              <a:t>个</a:t>
            </a:r>
            <a:r>
              <a:rPr kumimoji="0" lang="zh-CN" altLang="zh-CN" sz="2800" dirty="0">
                <a:solidFill>
                  <a:srgbClr val="000099"/>
                </a:solidFill>
                <a:latin typeface="Arial" pitchFamily="34" charset="0"/>
                <a:ea typeface="黑体" pitchFamily="2" charset="-122"/>
              </a:rPr>
              <a:t>对同一个报文段的重复确认（图中记为</a:t>
            </a:r>
            <a:r>
              <a:rPr kumimoji="0" lang="en-US" altLang="zh-CN" sz="2800" dirty="0">
                <a:solidFill>
                  <a:srgbClr val="000099"/>
                </a:solidFill>
                <a:latin typeface="Arial" pitchFamily="34" charset="0"/>
                <a:ea typeface="黑体" pitchFamily="2" charset="-122"/>
              </a:rPr>
              <a:t>3-ACK</a:t>
            </a:r>
            <a:r>
              <a:rPr kumimoji="0" lang="zh-CN" altLang="zh-CN" sz="2800" dirty="0">
                <a:solidFill>
                  <a:srgbClr val="000099"/>
                </a:solidFill>
                <a:latin typeface="Arial" pitchFamily="34" charset="0"/>
                <a:ea typeface="黑体" pitchFamily="2" charset="-122"/>
              </a:rPr>
              <a:t>）</a:t>
            </a:r>
            <a:r>
              <a:rPr kumimoji="0" lang="zh-CN" altLang="zh-CN" sz="2800" dirty="0" smtClean="0">
                <a:solidFill>
                  <a:srgbClr val="000099"/>
                </a:solidFill>
                <a:latin typeface="Arial" pitchFamily="34" charset="0"/>
                <a:ea typeface="黑体" pitchFamily="2" charset="-122"/>
              </a:rPr>
              <a:t>。</a:t>
            </a:r>
            <a:r>
              <a:rPr kumimoji="0" lang="zh-CN" altLang="en-US" sz="2800" dirty="0" smtClean="0">
                <a:solidFill>
                  <a:srgbClr val="000099"/>
                </a:solidFill>
                <a:latin typeface="Arial" pitchFamily="34" charset="0"/>
                <a:ea typeface="黑体" pitchFamily="2" charset="-122"/>
              </a:rPr>
              <a:t>发送方改为执行</a:t>
            </a:r>
            <a:r>
              <a:rPr kumimoji="0" lang="zh-CN" altLang="en-US" sz="2800" dirty="0" smtClean="0">
                <a:solidFill>
                  <a:srgbClr val="FF0000"/>
                </a:solidFill>
                <a:latin typeface="Arial" pitchFamily="34" charset="0"/>
                <a:ea typeface="黑体" pitchFamily="2" charset="-122"/>
              </a:rPr>
              <a:t>快重传和快恢复算法。</a:t>
            </a:r>
            <a:endParaRPr kumimoji="0" lang="en-US" altLang="zh-CN"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030257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a:t>
            </a:r>
            <a:r>
              <a:rPr lang="zh-CN" altLang="zh-CN" dirty="0" smtClean="0">
                <a:solidFill>
                  <a:srgbClr val="FF0000"/>
                </a:solidFill>
              </a:rPr>
              <a:t>重传</a:t>
            </a:r>
            <a:r>
              <a:rPr lang="en-US" altLang="zh-CN" dirty="0" smtClean="0"/>
              <a:t>FR </a:t>
            </a:r>
            <a:r>
              <a:rPr lang="en-US" altLang="zh-CN" dirty="0"/>
              <a:t>(Fast Retransmission</a:t>
            </a:r>
            <a:r>
              <a:rPr lang="en-US" altLang="zh-CN" dirty="0" smtClean="0"/>
              <a:t>) </a:t>
            </a:r>
            <a:r>
              <a:rPr lang="zh-CN" altLang="zh-CN" dirty="0" smtClean="0"/>
              <a:t>算法</a:t>
            </a:r>
            <a:r>
              <a:rPr lang="zh-CN" altLang="zh-CN" dirty="0"/>
              <a:t>可以让发送方</a:t>
            </a:r>
            <a:r>
              <a:rPr lang="zh-CN" altLang="zh-CN" dirty="0">
                <a:solidFill>
                  <a:srgbClr val="FF0000"/>
                </a:solidFill>
              </a:rPr>
              <a:t>尽早知道发生了个别报文段的丢失。</a:t>
            </a:r>
            <a:endParaRPr lang="en-US" altLang="zh-CN" dirty="0" smtClean="0">
              <a:solidFill>
                <a:srgbClr val="FF0000"/>
              </a:solidFill>
            </a:endParaRPr>
          </a:p>
          <a:p>
            <a:r>
              <a:rPr lang="zh-CN" altLang="en-US" dirty="0" smtClean="0">
                <a:solidFill>
                  <a:srgbClr val="FF0000"/>
                </a:solidFill>
              </a:rPr>
              <a:t>快重传 </a:t>
            </a:r>
            <a:r>
              <a:rPr lang="zh-CN" altLang="en-US" dirty="0" smtClean="0"/>
              <a:t>算法</a:t>
            </a:r>
            <a:r>
              <a:rPr lang="zh-CN" altLang="zh-CN" dirty="0"/>
              <a:t>首先要求接收方不要等待自己发送数据时才进行捎带确认，而是要立即发送确认，即使收到了失序的报文段也要立即发出对已收到的报文段的重复确认</a:t>
            </a:r>
            <a:r>
              <a:rPr lang="zh-CN" altLang="zh-CN" dirty="0" smtClean="0"/>
              <a:t>。</a:t>
            </a:r>
            <a:endParaRPr lang="en-US" altLang="zh-CN" dirty="0" smtClean="0"/>
          </a:p>
        </p:txBody>
      </p:sp>
    </p:spTree>
    <p:extLst>
      <p:ext uri="{BB962C8B-B14F-4D97-AF65-F5344CB8AC3E}">
        <p14:creationId xmlns:p14="http://schemas.microsoft.com/office/powerpoint/2010/main" val="16743156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smtClean="0">
                <a:solidFill>
                  <a:srgbClr val="FF0000"/>
                </a:solidFill>
              </a:rPr>
              <a:t>发送</a:t>
            </a:r>
            <a:r>
              <a:rPr lang="zh-CN" altLang="zh-CN" dirty="0">
                <a:solidFill>
                  <a:srgbClr val="FF0000"/>
                </a:solidFill>
              </a:rPr>
              <a:t>方只要一连收到三个重复确认，</a:t>
            </a:r>
            <a:r>
              <a:rPr lang="zh-CN" altLang="zh-CN" dirty="0"/>
              <a:t>就知道接收方确实没有收到报文</a:t>
            </a:r>
            <a:r>
              <a:rPr lang="zh-CN" altLang="zh-CN" dirty="0" smtClean="0"/>
              <a:t>段，</a:t>
            </a:r>
            <a:r>
              <a:rPr lang="zh-CN" altLang="zh-CN" dirty="0"/>
              <a:t>因而应当</a:t>
            </a:r>
            <a:r>
              <a:rPr lang="zh-CN" altLang="zh-CN" dirty="0">
                <a:solidFill>
                  <a:srgbClr val="FF0000"/>
                </a:solidFill>
              </a:rPr>
              <a:t>立即进行重传（即“快重传”），</a:t>
            </a:r>
            <a:r>
              <a:rPr lang="zh-CN" altLang="zh-CN" dirty="0"/>
              <a:t>这样就不会出现超时，发送方也不就会误认为出现了网络拥塞</a:t>
            </a:r>
            <a:r>
              <a:rPr lang="zh-CN" altLang="zh-CN" dirty="0" smtClean="0"/>
              <a:t>。</a:t>
            </a:r>
            <a:endParaRPr lang="en-US" altLang="zh-CN" dirty="0" smtClean="0"/>
          </a:p>
          <a:p>
            <a:r>
              <a:rPr lang="zh-CN" altLang="zh-CN" dirty="0" smtClean="0"/>
              <a:t>使用</a:t>
            </a:r>
            <a:r>
              <a:rPr lang="zh-CN" altLang="zh-CN" dirty="0"/>
              <a:t>快重传可以使整个网络的吞吐量提高约</a:t>
            </a:r>
            <a:r>
              <a:rPr lang="en-US" altLang="zh-CN" dirty="0"/>
              <a:t>20%</a:t>
            </a:r>
            <a:r>
              <a:rPr lang="zh-CN" altLang="zh-CN" dirty="0" smtClean="0"/>
              <a:t>。</a:t>
            </a:r>
            <a:r>
              <a:rPr lang="zh-CN" altLang="en-US" dirty="0" smtClean="0"/>
              <a:t> </a:t>
            </a:r>
          </a:p>
        </p:txBody>
      </p:sp>
      <p:sp>
        <p:nvSpPr>
          <p:cNvPr id="2" name="矩形 1"/>
          <p:cNvSpPr/>
          <p:nvPr/>
        </p:nvSpPr>
        <p:spPr>
          <a:xfrm>
            <a:off x="848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itchFamily="2" charset="-122"/>
              </a:rPr>
              <a:t>不难看出，快重传并非取消重传计时器，而是在某些情况下可</a:t>
            </a:r>
            <a:r>
              <a:rPr lang="zh-CN" altLang="en-US" sz="3200" b="1" dirty="0">
                <a:solidFill>
                  <a:srgbClr val="FF0000"/>
                </a:solidFill>
                <a:latin typeface="+mn-lt"/>
                <a:ea typeface="黑体" pitchFamily="2" charset="-122"/>
              </a:rPr>
              <a:t>更早地重传</a:t>
            </a:r>
            <a:r>
              <a:rPr lang="zh-CN" altLang="en-US" sz="3200" b="1" dirty="0">
                <a:latin typeface="+mn-lt"/>
                <a:ea typeface="黑体" pitchFamily="2" charset="-122"/>
              </a:rPr>
              <a:t>丢失的报文段。 </a:t>
            </a:r>
          </a:p>
        </p:txBody>
      </p:sp>
    </p:spTree>
    <p:extLst>
      <p:ext uri="{BB962C8B-B14F-4D97-AF65-F5344CB8AC3E}">
        <p14:creationId xmlns:p14="http://schemas.microsoft.com/office/powerpoint/2010/main" val="14182000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headEnd/>
            <a:tailEnd/>
          </a:ln>
          <a:effectLst>
            <a:outerShdw dist="35921" dir="2700000" algn="ctr" rotWithShape="0">
              <a:srgbClr val="1C1C1C"/>
            </a:outerShdw>
          </a:effectLs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快重传举例</a:t>
            </a: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发送方</a:t>
            </a: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接收方</a:t>
            </a: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57" name="Text Box 9"/>
          <p:cNvSpPr txBox="1">
            <a:spLocks noChangeArrowheads="1"/>
          </p:cNvSpPr>
          <p:nvPr/>
        </p:nvSpPr>
        <p:spPr bwMode="auto">
          <a:xfrm>
            <a:off x="406057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grpSp>
        <p:nvGrpSpPr>
          <p:cNvPr id="58" name="Group 10"/>
          <p:cNvGrpSpPr>
            <a:grpSpLocks/>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a:t>
            </a: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4</a:t>
            </a: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789364" y="2698974"/>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a:t>
            </a: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5</a:t>
            </a: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6</a:t>
            </a: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nvGrpSpPr>
          <p:cNvPr id="74" name="Group 26"/>
          <p:cNvGrpSpPr>
            <a:grpSpLocks/>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9" name="Text Box 31"/>
          <p:cNvSpPr txBox="1">
            <a:spLocks noChangeArrowheads="1"/>
          </p:cNvSpPr>
          <p:nvPr/>
        </p:nvSpPr>
        <p:spPr bwMode="auto">
          <a:xfrm>
            <a:off x="744512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7</a:t>
            </a:r>
          </a:p>
        </p:txBody>
      </p:sp>
      <p:grpSp>
        <p:nvGrpSpPr>
          <p:cNvPr id="82" name="Group 34"/>
          <p:cNvGrpSpPr>
            <a:grpSpLocks/>
          </p:cNvGrpSpPr>
          <p:nvPr/>
        </p:nvGrpSpPr>
        <p:grpSpPr bwMode="auto">
          <a:xfrm>
            <a:off x="442664" y="3872136"/>
            <a:ext cx="3584575" cy="1349375"/>
            <a:chOff x="340" y="2508"/>
            <a:chExt cx="2114" cy="850"/>
          </a:xfrm>
        </p:grpSpPr>
        <p:grpSp>
          <p:nvGrpSpPr>
            <p:cNvPr id="83" name="Group 35"/>
            <p:cNvGrpSpPr>
              <a:grpSpLocks/>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对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2</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的重复确认</a:t>
              </a:r>
            </a:p>
            <a:p>
              <a:pPr marL="0" marR="0" lvl="0" indent="0" defTabSz="91440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Tahoma" pitchFamily="34" charset="0"/>
                <a:ea typeface="黑体" pitchFamily="2" charset="-122"/>
              </a:rPr>
              <a:t>丢失</a:t>
            </a: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Tree>
    <p:extLst>
      <p:ext uri="{BB962C8B-B14F-4D97-AF65-F5344CB8AC3E}">
        <p14:creationId xmlns:p14="http://schemas.microsoft.com/office/powerpoint/2010/main" val="32477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smtClean="0"/>
              <a:t>快恢复算法</a:t>
            </a:r>
          </a:p>
        </p:txBody>
      </p:sp>
      <p:sp>
        <p:nvSpPr>
          <p:cNvPr id="117765" name="Rectangle 3"/>
          <p:cNvSpPr>
            <a:spLocks noGrp="1" noChangeArrowheads="1"/>
          </p:cNvSpPr>
          <p:nvPr>
            <p:ph type="body" idx="1"/>
          </p:nvPr>
        </p:nvSpPr>
        <p:spPr/>
        <p:txBody>
          <a:bodyPr/>
          <a:lstStyle/>
          <a:p>
            <a:r>
              <a:rPr lang="zh-CN" altLang="en-US" sz="3200" dirty="0" smtClean="0"/>
              <a:t>当发送端收到连续三个重复的确认时，由于发送方现在认为网络很可能没有发生拥塞，因此现在</a:t>
            </a:r>
            <a:r>
              <a:rPr lang="zh-CN" altLang="en-US" sz="3200" dirty="0" smtClean="0">
                <a:solidFill>
                  <a:srgbClr val="FF0000"/>
                </a:solidFill>
              </a:rPr>
              <a:t>不执行慢开始算法，</a:t>
            </a:r>
            <a:r>
              <a:rPr lang="zh-CN" altLang="en-US" sz="3200" dirty="0" smtClean="0"/>
              <a:t>而是执行</a:t>
            </a:r>
            <a:r>
              <a:rPr lang="zh-CN" altLang="en-US" dirty="0">
                <a:solidFill>
                  <a:srgbClr val="FF0000"/>
                </a:solidFill>
              </a:rPr>
              <a:t>快恢复算法 </a:t>
            </a:r>
            <a:r>
              <a:rPr lang="en-US" altLang="zh-CN" dirty="0"/>
              <a:t>FR (Fast Recovery</a:t>
            </a:r>
            <a:r>
              <a:rPr lang="en-US" altLang="zh-CN" dirty="0" smtClean="0"/>
              <a:t>) </a:t>
            </a:r>
            <a:r>
              <a:rPr lang="zh-CN" altLang="en-US" dirty="0" smtClean="0"/>
              <a:t>算法：</a:t>
            </a:r>
            <a:endParaRPr lang="en-US" altLang="zh-CN" sz="3200" dirty="0" smtClean="0"/>
          </a:p>
          <a:p>
            <a:pPr marL="365125" indent="-365125">
              <a:buNone/>
            </a:pPr>
            <a:r>
              <a:rPr lang="en-US" altLang="zh-CN" sz="2800" dirty="0" smtClean="0">
                <a:solidFill>
                  <a:srgbClr val="0000FF"/>
                </a:solidFill>
              </a:rPr>
              <a:t>	(1) </a:t>
            </a:r>
            <a:r>
              <a:rPr lang="zh-CN" altLang="en-US" sz="2800" dirty="0" smtClean="0">
                <a:solidFill>
                  <a:srgbClr val="0000FF"/>
                </a:solidFill>
              </a:rPr>
              <a:t>慢</a:t>
            </a:r>
            <a:r>
              <a:rPr lang="zh-CN" altLang="en-US" sz="2800" dirty="0">
                <a:solidFill>
                  <a:srgbClr val="0000FF"/>
                </a:solidFill>
              </a:rPr>
              <a:t>开始门限 </a:t>
            </a:r>
            <a:r>
              <a:rPr lang="en-US" altLang="zh-CN" sz="2800" dirty="0" err="1">
                <a:solidFill>
                  <a:srgbClr val="0000FF"/>
                </a:solidFill>
              </a:rPr>
              <a:t>ssthresh</a:t>
            </a:r>
            <a:r>
              <a:rPr lang="en-US" altLang="zh-CN" sz="2800" dirty="0">
                <a:solidFill>
                  <a:srgbClr val="0000FF"/>
                </a:solidFill>
              </a:rPr>
              <a:t> = </a:t>
            </a:r>
            <a:r>
              <a:rPr lang="zh-CN" altLang="en-US" sz="2800" dirty="0" smtClean="0">
                <a:solidFill>
                  <a:srgbClr val="0000FF"/>
                </a:solidFill>
              </a:rPr>
              <a:t>当前</a:t>
            </a:r>
            <a:r>
              <a:rPr lang="zh-CN" altLang="en-US" sz="2800" dirty="0">
                <a:solidFill>
                  <a:srgbClr val="0000FF"/>
                </a:solidFill>
              </a:rPr>
              <a:t>拥塞窗口 </a:t>
            </a:r>
            <a:r>
              <a:rPr lang="en-US" altLang="zh-CN" sz="2800" dirty="0" err="1" smtClean="0">
                <a:solidFill>
                  <a:srgbClr val="0000FF"/>
                </a:solidFill>
              </a:rPr>
              <a:t>cwnd</a:t>
            </a:r>
            <a:r>
              <a:rPr lang="en-US" altLang="zh-CN" sz="2800" dirty="0" smtClean="0">
                <a:solidFill>
                  <a:srgbClr val="0000FF"/>
                </a:solidFill>
              </a:rPr>
              <a:t> </a:t>
            </a:r>
            <a:r>
              <a:rPr lang="en-US" altLang="zh-CN" sz="2800" dirty="0">
                <a:solidFill>
                  <a:srgbClr val="0000FF"/>
                </a:solidFill>
              </a:rPr>
              <a:t>/ </a:t>
            </a:r>
            <a:r>
              <a:rPr lang="en-US" altLang="zh-CN" sz="2800" dirty="0" smtClean="0">
                <a:solidFill>
                  <a:srgbClr val="0000FF"/>
                </a:solidFill>
              </a:rPr>
              <a:t>2 </a:t>
            </a:r>
            <a:r>
              <a:rPr lang="zh-CN" altLang="en-US" sz="2800" dirty="0" smtClean="0">
                <a:solidFill>
                  <a:srgbClr val="0000FF"/>
                </a:solidFill>
              </a:rPr>
              <a:t>；</a:t>
            </a:r>
            <a:endParaRPr lang="en-US" altLang="zh-CN" sz="2800" dirty="0">
              <a:solidFill>
                <a:srgbClr val="0000FF"/>
              </a:solidFill>
            </a:endParaRPr>
          </a:p>
          <a:p>
            <a:pPr marL="365125" indent="-365125">
              <a:buNone/>
            </a:pPr>
            <a:r>
              <a:rPr lang="en-US" altLang="zh-CN" sz="2800" dirty="0" smtClean="0">
                <a:solidFill>
                  <a:srgbClr val="0000FF"/>
                </a:solidFill>
              </a:rPr>
              <a:t>	(2) </a:t>
            </a:r>
            <a:r>
              <a:rPr lang="zh-CN" altLang="en-US" sz="2800" dirty="0" smtClean="0">
                <a:solidFill>
                  <a:srgbClr val="0000FF"/>
                </a:solidFill>
              </a:rPr>
              <a:t>新拥塞</a:t>
            </a:r>
            <a:r>
              <a:rPr lang="zh-CN" altLang="en-US" sz="2800" dirty="0">
                <a:solidFill>
                  <a:srgbClr val="0000FF"/>
                </a:solidFill>
              </a:rPr>
              <a:t>窗口 </a:t>
            </a:r>
            <a:r>
              <a:rPr lang="en-US" altLang="zh-CN" sz="2800" dirty="0" err="1" smtClean="0">
                <a:solidFill>
                  <a:srgbClr val="0000FF"/>
                </a:solidFill>
              </a:rPr>
              <a:t>cwnd</a:t>
            </a:r>
            <a:r>
              <a:rPr lang="en-US" altLang="zh-CN" sz="2800" dirty="0" smtClean="0">
                <a:solidFill>
                  <a:srgbClr val="0000FF"/>
                </a:solidFill>
              </a:rPr>
              <a:t> = </a:t>
            </a:r>
            <a:r>
              <a:rPr lang="zh-CN" altLang="en-US" sz="2800" dirty="0" smtClean="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smtClean="0">
                <a:solidFill>
                  <a:srgbClr val="0000FF"/>
                </a:solidFill>
              </a:rPr>
              <a:t>；</a:t>
            </a:r>
            <a:endParaRPr lang="en-US" altLang="zh-CN" sz="2800" dirty="0" smtClean="0">
              <a:solidFill>
                <a:srgbClr val="0000FF"/>
              </a:solidFill>
            </a:endParaRPr>
          </a:p>
          <a:p>
            <a:pPr marL="898525" indent="-533400">
              <a:buNone/>
            </a:pPr>
            <a:r>
              <a:rPr lang="en-US" altLang="zh-CN" sz="2800" dirty="0" smtClean="0">
                <a:solidFill>
                  <a:srgbClr val="0000FF"/>
                </a:solidFill>
              </a:rPr>
              <a:t>(3) </a:t>
            </a:r>
            <a:r>
              <a:rPr lang="zh-CN" altLang="en-US" sz="2800" dirty="0" smtClean="0">
                <a:solidFill>
                  <a:srgbClr val="0000FF"/>
                </a:solidFill>
              </a:rPr>
              <a:t>开始执行拥塞避免算法，使拥塞窗口缓慢地线性增大。 </a:t>
            </a:r>
          </a:p>
        </p:txBody>
      </p:sp>
    </p:spTree>
    <p:extLst>
      <p:ext uri="{BB962C8B-B14F-4D97-AF65-F5344CB8AC3E}">
        <p14:creationId xmlns:p14="http://schemas.microsoft.com/office/powerpoint/2010/main" val="24741362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因此</a:t>
            </a:r>
            <a:r>
              <a:rPr kumimoji="0" lang="zh-CN" altLang="zh-CN" sz="2800" dirty="0">
                <a:solidFill>
                  <a:srgbClr val="000099"/>
                </a:solidFill>
                <a:latin typeface="Arial" pitchFamily="34" charset="0"/>
                <a:ea typeface="黑体" pitchFamily="2" charset="-122"/>
              </a:rPr>
              <a:t>，在图的点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，发送方知道现在只是丢失了个别的报文段。于是</a:t>
            </a:r>
            <a:r>
              <a:rPr kumimoji="0" lang="zh-CN" altLang="zh-CN" sz="2800" dirty="0">
                <a:solidFill>
                  <a:srgbClr val="FF0000"/>
                </a:solidFill>
                <a:latin typeface="Arial" pitchFamily="34" charset="0"/>
                <a:ea typeface="黑体" pitchFamily="2" charset="-122"/>
              </a:rPr>
              <a:t>不启动慢开始，而是执行快恢复算法。</a:t>
            </a:r>
            <a:r>
              <a:rPr kumimoji="0" lang="zh-CN" altLang="zh-CN" sz="2800" dirty="0">
                <a:solidFill>
                  <a:srgbClr val="000099"/>
                </a:solidFill>
                <a:latin typeface="Arial" pitchFamily="34" charset="0"/>
                <a:ea typeface="黑体" pitchFamily="2" charset="-122"/>
              </a:rPr>
              <a:t>这时，发送方调整门限值</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8</a:t>
            </a:r>
            <a:r>
              <a:rPr kumimoji="0" lang="zh-CN" altLang="zh-CN" sz="2800" dirty="0">
                <a:solidFill>
                  <a:srgbClr val="000099"/>
                </a:solidFill>
                <a:latin typeface="Arial" pitchFamily="34" charset="0"/>
                <a:ea typeface="黑体" pitchFamily="2" charset="-122"/>
              </a:rPr>
              <a:t>，同时设置拥塞窗口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8</a:t>
            </a:r>
            <a:r>
              <a:rPr kumimoji="0" lang="zh-CN" altLang="zh-CN" sz="2800" dirty="0">
                <a:solidFill>
                  <a:srgbClr val="000099"/>
                </a:solidFill>
                <a:latin typeface="Arial" pitchFamily="34" charset="0"/>
                <a:ea typeface="黑体" pitchFamily="2" charset="-122"/>
              </a:rPr>
              <a:t>（见</a:t>
            </a:r>
            <a:r>
              <a:rPr kumimoji="0" lang="zh-CN" altLang="zh-CN" sz="2800" dirty="0" smtClean="0">
                <a:solidFill>
                  <a:srgbClr val="000099"/>
                </a:solidFill>
                <a:latin typeface="Arial" pitchFamily="34" charset="0"/>
                <a:ea typeface="黑体" pitchFamily="2" charset="-122"/>
              </a:rPr>
              <a:t>图中</a:t>
            </a:r>
            <a:r>
              <a:rPr kumimoji="0" lang="zh-CN" altLang="zh-CN" sz="2800" dirty="0">
                <a:solidFill>
                  <a:srgbClr val="000099"/>
                </a:solidFill>
                <a:latin typeface="Arial" pitchFamily="34" charset="0"/>
                <a:ea typeface="黑体" pitchFamily="2" charset="-122"/>
              </a:rPr>
              <a:t>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），并开始执行拥塞避免</a:t>
            </a:r>
            <a:r>
              <a:rPr kumimoji="0" lang="zh-CN" altLang="zh-CN" sz="2800" dirty="0" smtClean="0">
                <a:solidFill>
                  <a:srgbClr val="000099"/>
                </a:solidFill>
                <a:latin typeface="Arial" pitchFamily="34" charset="0"/>
                <a:ea typeface="黑体" pitchFamily="2" charset="-122"/>
              </a:rPr>
              <a:t>算法。</a:t>
            </a:r>
            <a:endParaRPr kumimoji="0" lang="en-US"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val="29590556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a:t>
            </a:r>
            <a:r>
              <a:rPr lang="zh-CN" altLang="en-US" dirty="0" smtClean="0"/>
              <a:t>增大，</a:t>
            </a:r>
            <a:r>
              <a:rPr lang="zh-CN" altLang="en-US" dirty="0"/>
              <a:t>乘法</a:t>
            </a:r>
            <a:r>
              <a:rPr lang="zh-CN" altLang="en-US" dirty="0" smtClean="0"/>
              <a:t>减小 </a:t>
            </a:r>
            <a:r>
              <a:rPr lang="en-US" altLang="zh-CN" dirty="0" smtClean="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a:t>
            </a:r>
            <a:r>
              <a:rPr lang="zh-CN" altLang="zh-CN" dirty="0" smtClean="0"/>
              <a:t>称为</a:t>
            </a:r>
            <a:r>
              <a:rPr lang="zh-CN" altLang="en-US" dirty="0" smtClean="0">
                <a:solidFill>
                  <a:srgbClr val="FF0000"/>
                </a:solidFill>
              </a:rPr>
              <a:t>“</a:t>
            </a:r>
            <a:r>
              <a:rPr lang="zh-CN" altLang="zh-CN" dirty="0" smtClean="0">
                <a:solidFill>
                  <a:srgbClr val="FF0000"/>
                </a:solidFill>
              </a:rPr>
              <a:t>加法增大</a:t>
            </a:r>
            <a:r>
              <a:rPr lang="zh-CN" altLang="en-US" dirty="0" smtClean="0">
                <a:solidFill>
                  <a:srgbClr val="FF0000"/>
                </a:solidFill>
              </a:rPr>
              <a:t>”</a:t>
            </a:r>
            <a:r>
              <a:rPr lang="en-US" altLang="zh-CN" dirty="0" smtClean="0">
                <a:solidFill>
                  <a:srgbClr val="FF0000"/>
                </a:solidFill>
              </a:rPr>
              <a:t> </a:t>
            </a:r>
            <a:r>
              <a:rPr lang="en-US" altLang="zh-CN" dirty="0" smtClean="0"/>
              <a:t>AI </a:t>
            </a:r>
            <a:r>
              <a:rPr lang="en-US" altLang="zh-CN" dirty="0"/>
              <a:t>(Additive Increase)</a:t>
            </a:r>
            <a:r>
              <a:rPr lang="zh-CN" altLang="zh-CN" dirty="0" smtClean="0"/>
              <a:t>。</a:t>
            </a:r>
            <a:endParaRPr lang="en-US" altLang="zh-CN" dirty="0" smtClean="0"/>
          </a:p>
          <a:p>
            <a:r>
              <a:rPr lang="zh-CN" altLang="en-US" dirty="0" smtClean="0"/>
              <a:t>当</a:t>
            </a:r>
            <a:r>
              <a:rPr lang="zh-CN" altLang="zh-CN" dirty="0" smtClean="0"/>
              <a:t>出现</a:t>
            </a:r>
            <a:r>
              <a:rPr lang="zh-CN" altLang="zh-CN" dirty="0"/>
              <a:t>超时或</a:t>
            </a:r>
            <a:r>
              <a:rPr lang="en-US" altLang="zh-CN" dirty="0"/>
              <a:t>3</a:t>
            </a:r>
            <a:r>
              <a:rPr lang="zh-CN" altLang="zh-CN" dirty="0"/>
              <a:t>个重复的</a:t>
            </a:r>
            <a:r>
              <a:rPr lang="zh-CN" altLang="zh-CN" dirty="0" smtClean="0"/>
              <a:t>确认</a:t>
            </a:r>
            <a:r>
              <a:rPr lang="zh-CN" altLang="en-US" dirty="0"/>
              <a:t>时</a:t>
            </a:r>
            <a:r>
              <a:rPr lang="zh-CN" altLang="zh-CN" dirty="0" smtClean="0"/>
              <a:t>，</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smtClean="0"/>
              <a:t>。</a:t>
            </a:r>
            <a:endParaRPr lang="en-US" altLang="zh-CN" dirty="0" smtClean="0"/>
          </a:p>
          <a:p>
            <a:r>
              <a:rPr lang="zh-CN" altLang="zh-CN" dirty="0" smtClean="0"/>
              <a:t>二者</a:t>
            </a:r>
            <a:r>
              <a:rPr lang="zh-CN" altLang="zh-CN" dirty="0"/>
              <a:t>合在一起就是所谓</a:t>
            </a:r>
            <a:r>
              <a:rPr lang="zh-CN" altLang="zh-CN" dirty="0" smtClean="0"/>
              <a:t>的</a:t>
            </a:r>
            <a:r>
              <a:rPr lang="en-US" altLang="zh-CN" dirty="0" smtClean="0"/>
              <a:t> AIMD </a:t>
            </a:r>
            <a:r>
              <a:rPr lang="zh-CN" altLang="zh-CN" dirty="0" smtClean="0"/>
              <a:t>算法</a:t>
            </a:r>
            <a:r>
              <a:rPr lang="zh-CN" altLang="zh-CN" dirty="0"/>
              <a:t>。</a:t>
            </a:r>
            <a:endParaRPr lang="zh-CN" altLang="en-US" dirty="0"/>
          </a:p>
        </p:txBody>
      </p:sp>
    </p:spTree>
    <p:extLst>
      <p:ext uri="{BB962C8B-B14F-4D97-AF65-F5344CB8AC3E}">
        <p14:creationId xmlns:p14="http://schemas.microsoft.com/office/powerpoint/2010/main" val="268997819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连接建立</a:t>
            </a: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600" b="1"/>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err="1">
                <a:latin typeface="Times New Roman" pitchFamily="18" charset="0"/>
                <a:cs typeface="Times New Roman" pitchFamily="18" charset="0"/>
              </a:rPr>
              <a:t>ssthresh</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2</a:t>
            </a:r>
          </a:p>
          <a:p>
            <a:pPr algn="ctr" eaLnBrk="1" hangingPunct="1"/>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1</a:t>
            </a:r>
            <a:endParaRPr lang="zh-CN" altLang="en-US" b="1" dirty="0">
              <a:latin typeface="Times New Roman" pitchFamily="18" charset="0"/>
              <a:cs typeface="Times New Roman"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latin typeface="Times New Roman" pitchFamily="18" charset="0"/>
                <a:cs typeface="Times New Roman" pitchFamily="18" charset="0"/>
              </a:rPr>
              <a:t>ssthresh = cwnd / 2</a:t>
            </a:r>
          </a:p>
          <a:p>
            <a:pPr algn="ctr" eaLnBrk="1" hangingPunct="1"/>
            <a:r>
              <a:rPr lang="en-US" altLang="zh-CN" b="1">
                <a:latin typeface="Times New Roman" pitchFamily="18" charset="0"/>
                <a:cs typeface="Times New Roman" pitchFamily="18" charset="0"/>
              </a:rPr>
              <a:t>cwnd = ssthresh</a:t>
            </a:r>
            <a:endParaRPr lang="zh-CN" altLang="en-US" b="1">
              <a:latin typeface="Times New Roman" pitchFamily="18" charset="0"/>
              <a:cs typeface="Times New Roman"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连接终止</a:t>
            </a: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慢开始</a:t>
            </a: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r>
              <a:rPr lang="zh-CN" altLang="en-US" b="1" dirty="0">
                <a:latin typeface="+mn-lt"/>
                <a:ea typeface="黑体" pitchFamily="2" charset="-122"/>
              </a:rPr>
              <a:t> </a:t>
            </a:r>
            <a:r>
              <a:rPr lang="en-US" altLang="zh-CN" b="1" dirty="0">
                <a:latin typeface="+mn-lt"/>
                <a:ea typeface="黑体" pitchFamily="2" charset="-122"/>
              </a:rPr>
              <a:t>1 </a:t>
            </a:r>
            <a:endParaRPr lang="zh-CN" altLang="en-US" b="1" dirty="0">
              <a:latin typeface="+mn-lt"/>
              <a:ea typeface="黑体" pitchFamily="2" charset="-122"/>
            </a:endParaRPr>
          </a:p>
          <a:p>
            <a:pPr algn="ctr" eaLnBrk="1" hangingPunct="1"/>
            <a:r>
              <a:rPr lang="zh-CN" altLang="en-US" b="1" dirty="0">
                <a:latin typeface="+mn-lt"/>
                <a:ea typeface="黑体" pitchFamily="2" charset="-122"/>
              </a:rPr>
              <a:t>按指数规律增大</a:t>
            </a:r>
            <a:endParaRPr lang="en-US" altLang="zh-CN" b="1" u="sng" dirty="0">
              <a:latin typeface="+mn-lt"/>
              <a:ea typeface="黑体" pitchFamily="2" charset="-122"/>
              <a:sym typeface="Symbol"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9" name="TextBox 32"/>
          <p:cNvSpPr txBox="1">
            <a:spLocks noChangeArrowheads="1"/>
          </p:cNvSpPr>
          <p:nvPr/>
        </p:nvSpPr>
        <p:spPr bwMode="auto">
          <a:xfrm>
            <a:off x="4336257"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itchFamily="18" charset="2"/>
              </a:rPr>
              <a:t> </a:t>
            </a:r>
            <a:r>
              <a:rPr lang="en-US" altLang="zh-CN" sz="1600" b="1" dirty="0" err="1">
                <a:solidFill>
                  <a:srgbClr val="0000FF"/>
                </a:solidFill>
                <a:latin typeface="+mn-lt"/>
                <a:sym typeface="Symbol"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拥塞避免</a:t>
            </a: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endParaRPr lang="zh-CN" altLang="en-US" b="1" dirty="0">
              <a:latin typeface="+mn-lt"/>
              <a:ea typeface="黑体" pitchFamily="2" charset="-122"/>
            </a:endParaRPr>
          </a:p>
          <a:p>
            <a:pPr algn="ctr" eaLnBrk="1" hangingPunct="1"/>
            <a:r>
              <a:rPr lang="zh-CN" altLang="en-US" b="1" dirty="0">
                <a:latin typeface="+mn-lt"/>
                <a:ea typeface="黑体" pitchFamily="2" charset="-122"/>
              </a:rPr>
              <a:t>按线性规律增大</a:t>
            </a:r>
            <a:endParaRPr lang="en-US" altLang="zh-CN" b="1" u="sng" dirty="0">
              <a:latin typeface="+mn-lt"/>
              <a:ea typeface="黑体" pitchFamily="2" charset="-122"/>
              <a:sym typeface="Symbol"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1" algn="just"/>
            <a:r>
              <a:rPr lang="zh-CN" altLang="en-US" dirty="0"/>
              <a:t>提供面向连接的</a:t>
            </a:r>
            <a:r>
              <a:rPr lang="zh-CN" altLang="en-US" dirty="0" smtClean="0"/>
              <a:t>服务</a:t>
            </a:r>
            <a:r>
              <a:rPr lang="zh-CN" altLang="en-US" dirty="0"/>
              <a:t>。</a:t>
            </a:r>
          </a:p>
          <a:p>
            <a:pPr lvl="1" algn="just"/>
            <a:r>
              <a:rPr lang="zh-CN" altLang="en-US" dirty="0"/>
              <a:t>传送的数据单位协议是 </a:t>
            </a:r>
            <a:r>
              <a:rPr lang="en-US" altLang="zh-CN" dirty="0">
                <a:solidFill>
                  <a:srgbClr val="FF0000"/>
                </a:solidFill>
              </a:rPr>
              <a:t>TCP </a:t>
            </a:r>
            <a:r>
              <a:rPr lang="zh-CN" altLang="en-US" dirty="0">
                <a:solidFill>
                  <a:srgbClr val="FF0000"/>
                </a:solidFill>
              </a:rPr>
              <a:t>报文</a:t>
            </a:r>
            <a:r>
              <a:rPr lang="zh-CN" altLang="en-US" dirty="0" smtClean="0">
                <a:solidFill>
                  <a:srgbClr val="FF0000"/>
                </a:solidFill>
              </a:rPr>
              <a:t>段 </a:t>
            </a:r>
            <a:r>
              <a:rPr lang="en-US" altLang="zh-CN" dirty="0" smtClean="0"/>
              <a:t>(</a:t>
            </a:r>
            <a:r>
              <a:rPr lang="en-US" altLang="zh-CN" dirty="0"/>
              <a:t>segment</a:t>
            </a:r>
            <a:r>
              <a:rPr lang="en-US" altLang="zh-CN" dirty="0" smtClean="0"/>
              <a:t>)</a:t>
            </a:r>
            <a:r>
              <a:rPr lang="zh-CN" altLang="en-US" dirty="0" smtClean="0"/>
              <a:t>。</a:t>
            </a:r>
            <a:endParaRPr lang="en-US" altLang="zh-CN" sz="3600" dirty="0"/>
          </a:p>
          <a:p>
            <a:pPr lvl="1" algn="just"/>
            <a:r>
              <a:rPr lang="en-US" altLang="zh-CN" dirty="0" smtClean="0">
                <a:solidFill>
                  <a:srgbClr val="FF0000"/>
                </a:solidFill>
              </a:rPr>
              <a:t>TCP </a:t>
            </a:r>
            <a:r>
              <a:rPr lang="zh-CN" altLang="en-US" dirty="0" smtClean="0">
                <a:solidFill>
                  <a:srgbClr val="FF0000"/>
                </a:solidFill>
              </a:rPr>
              <a:t>不</a:t>
            </a:r>
            <a:r>
              <a:rPr lang="zh-CN" altLang="en-US" dirty="0">
                <a:solidFill>
                  <a:srgbClr val="FF0000"/>
                </a:solidFill>
              </a:rPr>
              <a:t>提供广播或多播</a:t>
            </a:r>
            <a:r>
              <a:rPr lang="zh-CN" altLang="en-US" dirty="0" smtClean="0">
                <a:solidFill>
                  <a:srgbClr val="FF0000"/>
                </a:solidFill>
              </a:rPr>
              <a:t>服务。</a:t>
            </a:r>
            <a:endParaRPr lang="zh-CN" altLang="en-US" dirty="0">
              <a:solidFill>
                <a:srgbClr val="FF0000"/>
              </a:solidFill>
            </a:endParaRP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a:t>
            </a:r>
            <a:r>
              <a:rPr lang="zh-CN" altLang="en-US" dirty="0" smtClean="0"/>
              <a:t>资源。</a:t>
            </a:r>
            <a:endParaRPr lang="zh-CN" altLang="en-US" dirty="0"/>
          </a:p>
        </p:txBody>
      </p:sp>
    </p:spTree>
    <p:extLst>
      <p:ext uri="{BB962C8B-B14F-4D97-AF65-F5344CB8AC3E}">
        <p14:creationId xmlns:p14="http://schemas.microsoft.com/office/powerpoint/2010/main" val="263061904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smtClean="0"/>
          </a:p>
          <a:p>
            <a:pPr algn="just">
              <a:lnSpc>
                <a:spcPct val="100000"/>
              </a:lnSpc>
            </a:pPr>
            <a:r>
              <a:rPr lang="zh-CN" altLang="en-US" sz="2800" dirty="0" smtClean="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704528" y="2636912"/>
            <a:ext cx="8928992" cy="648072"/>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itchFamily="2" charset="-122"/>
              </a:rPr>
              <a:t>发送窗口的上限值 </a:t>
            </a:r>
            <a:r>
              <a:rPr lang="zh-CN" altLang="en-US" sz="2800" b="1" dirty="0">
                <a:solidFill>
                  <a:srgbClr val="000099"/>
                </a:solidFill>
                <a:latin typeface="+mn-lt"/>
                <a:ea typeface="黑体" pitchFamily="2" charset="-122"/>
                <a:sym typeface="Symbol" pitchFamily="18" charset="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 [</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(5-9)</a:t>
            </a:r>
            <a:endParaRPr lang="en-US" altLang="zh-CN" sz="2800" b="1" dirty="0">
              <a:solidFill>
                <a:srgbClr val="000099"/>
              </a:solidFill>
              <a:latin typeface="+mn-lt"/>
              <a:ea typeface="黑体" pitchFamily="2" charset="-122"/>
            </a:endParaRPr>
          </a:p>
        </p:txBody>
      </p:sp>
      <p:sp>
        <p:nvSpPr>
          <p:cNvPr id="2" name="矩形 1"/>
          <p:cNvSpPr/>
          <p:nvPr/>
        </p:nvSpPr>
        <p:spPr>
          <a:xfrm>
            <a:off x="776536" y="5229200"/>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itchFamily="2" charset="-122"/>
              </a:rPr>
              <a:t>也就是说</a:t>
            </a:r>
            <a:r>
              <a:rPr lang="zh-CN" altLang="zh-CN" sz="2800" b="1" dirty="0" smtClean="0">
                <a:solidFill>
                  <a:srgbClr val="000099"/>
                </a:solidFill>
                <a:latin typeface="+mn-lt"/>
                <a:ea typeface="黑体" pitchFamily="2" charset="-122"/>
              </a:rPr>
              <a:t>，</a:t>
            </a:r>
            <a:r>
              <a:rPr lang="en-US" altLang="zh-CN" sz="2800" b="1" dirty="0" err="1" smtClean="0">
                <a:solidFill>
                  <a:srgbClr val="000099"/>
                </a:solidFill>
                <a:latin typeface="+mn-lt"/>
                <a:ea typeface="黑体" pitchFamily="2" charset="-122"/>
              </a:rPr>
              <a:t>rwnd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和</a:t>
            </a:r>
            <a:r>
              <a:rPr lang="en-US" altLang="zh-CN" sz="2800" b="1" dirty="0" smtClean="0">
                <a:solidFill>
                  <a:srgbClr val="000099"/>
                </a:solidFill>
                <a:latin typeface="+mn-lt"/>
                <a:ea typeface="黑体" pitchFamily="2" charset="-122"/>
              </a:rPr>
              <a:t> </a:t>
            </a:r>
            <a:r>
              <a:rPr lang="en-US" altLang="zh-CN" sz="2800" b="1" dirty="0" err="1" smtClean="0">
                <a:solidFill>
                  <a:srgbClr val="000099"/>
                </a:solidFill>
                <a:latin typeface="+mn-lt"/>
                <a:ea typeface="黑体" pitchFamily="2" charset="-122"/>
              </a:rPr>
              <a:t>cwnd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中</a:t>
            </a:r>
            <a:r>
              <a:rPr lang="zh-CN" altLang="zh-CN" sz="2800" b="1" dirty="0">
                <a:solidFill>
                  <a:srgbClr val="000099"/>
                </a:solidFill>
                <a:latin typeface="+mn-lt"/>
                <a:ea typeface="黑体" pitchFamily="2" charset="-122"/>
              </a:rPr>
              <a:t>数值较小的一个，控制了发送方发送数据的速率。</a:t>
            </a:r>
          </a:p>
        </p:txBody>
      </p:sp>
    </p:spTree>
    <p:extLst>
      <p:ext uri="{BB962C8B-B14F-4D97-AF65-F5344CB8AC3E}">
        <p14:creationId xmlns:p14="http://schemas.microsoft.com/office/powerpoint/2010/main" val="130845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5.8.3  </a:t>
            </a:r>
            <a:r>
              <a:rPr lang="zh-CN" altLang="zh-CN" dirty="0"/>
              <a:t>主动队列</a:t>
            </a:r>
            <a:r>
              <a:rPr lang="zh-CN" altLang="zh-CN" dirty="0" smtClean="0"/>
              <a:t>管理</a:t>
            </a:r>
            <a:r>
              <a:rPr lang="en-US" altLang="zh-CN" dirty="0" smtClean="0"/>
              <a:t> AQM</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拥塞控制和</a:t>
            </a:r>
            <a:r>
              <a:rPr lang="zh-CN" altLang="zh-CN" dirty="0"/>
              <a:t>网络层采取的</a:t>
            </a:r>
            <a:r>
              <a:rPr lang="zh-CN" altLang="zh-CN" dirty="0" smtClean="0"/>
              <a:t>策略</a:t>
            </a:r>
            <a:r>
              <a:rPr lang="zh-CN" altLang="en-US" dirty="0" smtClean="0"/>
              <a:t>有密切</a:t>
            </a:r>
            <a:r>
              <a:rPr lang="zh-CN" altLang="zh-CN" dirty="0" smtClean="0"/>
              <a:t>联系</a:t>
            </a:r>
            <a:r>
              <a:rPr lang="zh-CN" altLang="en-US" dirty="0" smtClean="0"/>
              <a:t>。</a:t>
            </a:r>
            <a:endParaRPr lang="en-US" altLang="zh-CN" dirty="0" smtClean="0"/>
          </a:p>
          <a:p>
            <a:r>
              <a:rPr lang="zh-CN" altLang="zh-CN" dirty="0"/>
              <a:t>重传会</a:t>
            </a:r>
            <a:r>
              <a:rPr lang="zh-CN" altLang="zh-CN" dirty="0" smtClean="0"/>
              <a:t>使</a:t>
            </a:r>
            <a:r>
              <a:rPr lang="en-US" altLang="zh-CN" dirty="0" smtClean="0"/>
              <a:t> TCP </a:t>
            </a:r>
            <a:r>
              <a:rPr lang="zh-CN" altLang="zh-CN" dirty="0" smtClean="0"/>
              <a:t>连接</a:t>
            </a:r>
            <a:r>
              <a:rPr lang="zh-CN" altLang="zh-CN" dirty="0"/>
              <a:t>的发送端认为在网络中发生了拥塞。于是</a:t>
            </a:r>
            <a:r>
              <a:rPr lang="zh-CN" altLang="zh-CN" dirty="0" smtClean="0"/>
              <a:t>在</a:t>
            </a:r>
            <a:r>
              <a:rPr lang="en-US" altLang="zh-CN" dirty="0" smtClean="0"/>
              <a:t> TCP </a:t>
            </a:r>
            <a:r>
              <a:rPr lang="zh-CN" altLang="zh-CN" dirty="0" smtClean="0"/>
              <a:t>的</a:t>
            </a:r>
            <a:r>
              <a:rPr lang="zh-CN" altLang="zh-CN" dirty="0"/>
              <a:t>发送端就采取了拥塞控制措施，但实际上网络并没有发生拥塞。</a:t>
            </a:r>
          </a:p>
          <a:p>
            <a:r>
              <a:rPr lang="zh-CN" altLang="zh-CN" dirty="0"/>
              <a:t>网络层的策略</a:t>
            </a:r>
            <a:r>
              <a:rPr lang="zh-CN" altLang="zh-CN" dirty="0" smtClean="0"/>
              <a:t>对</a:t>
            </a:r>
            <a:r>
              <a:rPr lang="en-US" altLang="zh-CN" dirty="0" smtClean="0"/>
              <a:t> TCP </a:t>
            </a:r>
            <a:r>
              <a:rPr lang="zh-CN" altLang="zh-CN" dirty="0" smtClean="0"/>
              <a:t>拥塞控制</a:t>
            </a:r>
            <a:r>
              <a:rPr lang="zh-CN" altLang="zh-CN" dirty="0">
                <a:solidFill>
                  <a:srgbClr val="FF0000"/>
                </a:solidFill>
              </a:rPr>
              <a:t>影响最大</a:t>
            </a:r>
            <a:r>
              <a:rPr lang="zh-CN" altLang="zh-CN" dirty="0"/>
              <a:t>的就是路由器的分组丢弃策略。</a:t>
            </a:r>
            <a:endParaRPr lang="zh-CN" altLang="en-US" dirty="0"/>
          </a:p>
        </p:txBody>
      </p:sp>
    </p:spTree>
    <p:extLst>
      <p:ext uri="{BB962C8B-B14F-4D97-AF65-F5344CB8AC3E}">
        <p14:creationId xmlns:p14="http://schemas.microsoft.com/office/powerpoint/2010/main" val="16613694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a:t>
            </a:r>
            <a:r>
              <a:rPr lang="zh-CN" altLang="zh-CN" dirty="0" smtClean="0"/>
              <a:t>先进先出”</a:t>
            </a:r>
            <a:r>
              <a:rPr lang="en-US" altLang="zh-CN" dirty="0" smtClean="0"/>
              <a:t>FIFO </a:t>
            </a:r>
            <a:r>
              <a:rPr lang="zh-CN" altLang="en-US" dirty="0" smtClean="0"/>
              <a:t>处理</a:t>
            </a:r>
            <a:r>
              <a:rPr lang="zh-CN" altLang="zh-CN" dirty="0" smtClean="0"/>
              <a:t>规则</a:t>
            </a:r>
            <a:endParaRPr lang="zh-CN" altLang="en-US" dirty="0"/>
          </a:p>
        </p:txBody>
      </p:sp>
      <p:sp>
        <p:nvSpPr>
          <p:cNvPr id="3" name="内容占位符 2"/>
          <p:cNvSpPr>
            <a:spLocks noGrp="1"/>
          </p:cNvSpPr>
          <p:nvPr>
            <p:ph idx="1"/>
          </p:nvPr>
        </p:nvSpPr>
        <p:spPr/>
        <p:txBody>
          <a:bodyPr/>
          <a:lstStyle/>
          <a:p>
            <a:r>
              <a:rPr lang="zh-CN" altLang="zh-CN" sz="2800" dirty="0"/>
              <a:t>路由器的队列通常都是按照</a:t>
            </a:r>
            <a:r>
              <a:rPr lang="zh-CN" altLang="zh-CN" sz="2800" dirty="0">
                <a:solidFill>
                  <a:srgbClr val="FF0000"/>
                </a:solidFill>
              </a:rPr>
              <a:t>“先进先出”</a:t>
            </a:r>
            <a:r>
              <a:rPr lang="en-US" altLang="zh-CN" sz="2800" dirty="0"/>
              <a:t>FIFO (First In First Out) </a:t>
            </a:r>
            <a:r>
              <a:rPr lang="zh-CN" altLang="zh-CN" sz="2800" dirty="0"/>
              <a:t>的规则处理到来的分组</a:t>
            </a:r>
            <a:r>
              <a:rPr lang="zh-CN" altLang="zh-CN" sz="2800" dirty="0" smtClean="0"/>
              <a:t>。</a:t>
            </a:r>
            <a:endParaRPr lang="en-US" altLang="zh-CN" sz="2800" dirty="0" smtClean="0"/>
          </a:p>
          <a:p>
            <a:r>
              <a:rPr lang="zh-CN" altLang="zh-CN" sz="2800" dirty="0" smtClean="0"/>
              <a:t>当</a:t>
            </a:r>
            <a:r>
              <a:rPr lang="zh-CN" altLang="zh-CN" sz="2800" dirty="0"/>
              <a:t>队列已满时，以后再到达的所有分组（如果能够继续排队，这些分组都将排在队列的尾部）将都被丢弃。这就叫做</a:t>
            </a:r>
            <a:r>
              <a:rPr lang="zh-CN" altLang="zh-CN" sz="2800" dirty="0">
                <a:solidFill>
                  <a:srgbClr val="FF0000"/>
                </a:solidFill>
              </a:rPr>
              <a:t>尾部丢弃</a:t>
            </a:r>
            <a:r>
              <a:rPr lang="zh-CN" altLang="zh-CN" sz="2800" dirty="0" smtClean="0">
                <a:solidFill>
                  <a:srgbClr val="FF0000"/>
                </a:solidFill>
              </a:rPr>
              <a:t>策略</a:t>
            </a:r>
            <a:r>
              <a:rPr lang="en-US" altLang="zh-CN" sz="2800" dirty="0" smtClean="0">
                <a:solidFill>
                  <a:srgbClr val="FF0000"/>
                </a:solidFill>
              </a:rPr>
              <a:t> </a:t>
            </a:r>
            <a:r>
              <a:rPr lang="en-US" altLang="zh-CN" sz="2800" dirty="0" smtClean="0"/>
              <a:t>(</a:t>
            </a:r>
            <a:r>
              <a:rPr lang="en-US" altLang="zh-CN" sz="2800" dirty="0"/>
              <a:t>tail-drop policy)</a:t>
            </a:r>
            <a:r>
              <a:rPr lang="zh-CN" altLang="zh-CN" sz="2800" dirty="0" smtClean="0"/>
              <a:t>。</a:t>
            </a:r>
            <a:endParaRPr lang="en-US" altLang="zh-CN" sz="2800" dirty="0" smtClean="0"/>
          </a:p>
          <a:p>
            <a:r>
              <a:rPr lang="zh-CN" altLang="zh-CN" sz="2800" dirty="0"/>
              <a:t>路由器的尾部丢弃往往会导致一连串分组的丢失，这就使发送方出现超时重传，</a:t>
            </a:r>
            <a:r>
              <a:rPr lang="zh-CN" altLang="zh-CN" sz="2800" dirty="0" smtClean="0"/>
              <a:t>使</a:t>
            </a:r>
            <a:r>
              <a:rPr lang="en-US" altLang="zh-CN" sz="2800" dirty="0" smtClean="0"/>
              <a:t> TCP </a:t>
            </a:r>
            <a:r>
              <a:rPr lang="zh-CN" altLang="zh-CN" sz="2800" dirty="0" smtClean="0"/>
              <a:t>进入</a:t>
            </a:r>
            <a:r>
              <a:rPr lang="zh-CN" altLang="zh-CN" sz="2800" dirty="0"/>
              <a:t>拥塞控制的慢开始状态，结果</a:t>
            </a:r>
            <a:r>
              <a:rPr lang="zh-CN" altLang="zh-CN" sz="2800" dirty="0" smtClean="0"/>
              <a:t>使</a:t>
            </a:r>
            <a:r>
              <a:rPr lang="en-US" altLang="zh-CN" sz="2800" dirty="0" smtClean="0"/>
              <a:t> TCP </a:t>
            </a:r>
            <a:r>
              <a:rPr lang="zh-CN" altLang="zh-CN" sz="2800" dirty="0" smtClean="0"/>
              <a:t>连接</a:t>
            </a:r>
            <a:r>
              <a:rPr lang="zh-CN" altLang="zh-CN" sz="2800" dirty="0"/>
              <a:t>的发送方突然把数据的发送速率降低到很小的数值。</a:t>
            </a:r>
            <a:endParaRPr lang="en-US" altLang="zh-CN" sz="2800" dirty="0"/>
          </a:p>
          <a:p>
            <a:endParaRPr lang="zh-CN" altLang="en-US" sz="2800" dirty="0"/>
          </a:p>
        </p:txBody>
      </p:sp>
    </p:spTree>
    <p:extLst>
      <p:ext uri="{BB962C8B-B14F-4D97-AF65-F5344CB8AC3E}">
        <p14:creationId xmlns:p14="http://schemas.microsoft.com/office/powerpoint/2010/main" val="28348940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r>
              <a:rPr lang="zh-CN" altLang="zh-CN" sz="2800" dirty="0" smtClean="0"/>
              <a:t>更为</a:t>
            </a:r>
            <a:r>
              <a:rPr lang="zh-CN" altLang="zh-CN" sz="2800" dirty="0"/>
              <a:t>严重的是，在网络中通常有很多</a:t>
            </a:r>
            <a:r>
              <a:rPr lang="zh-CN" altLang="zh-CN" sz="2800" dirty="0" smtClean="0"/>
              <a:t>的</a:t>
            </a:r>
            <a:r>
              <a:rPr lang="en-US" altLang="zh-CN" sz="2800" dirty="0" smtClean="0"/>
              <a:t> TCP </a:t>
            </a:r>
            <a:r>
              <a:rPr lang="zh-CN" altLang="zh-CN" sz="2800" dirty="0" smtClean="0"/>
              <a:t>连接</a:t>
            </a:r>
            <a:r>
              <a:rPr lang="zh-CN" altLang="en-US" sz="2800" dirty="0" smtClean="0"/>
              <a:t>，</a:t>
            </a:r>
            <a:r>
              <a:rPr lang="zh-CN" altLang="zh-CN" sz="2800" dirty="0" smtClean="0"/>
              <a:t>这些连接</a:t>
            </a:r>
            <a:r>
              <a:rPr lang="zh-CN" altLang="en-US" sz="2800" dirty="0" smtClean="0"/>
              <a:t>中</a:t>
            </a:r>
            <a:r>
              <a:rPr lang="zh-CN" altLang="zh-CN" sz="2800" dirty="0" smtClean="0"/>
              <a:t>的</a:t>
            </a:r>
            <a:r>
              <a:rPr lang="zh-CN" altLang="zh-CN" sz="2800" dirty="0"/>
              <a:t>报文段通常是复用在网络层</a:t>
            </a:r>
            <a:r>
              <a:rPr lang="zh-CN" altLang="zh-CN" sz="2800" dirty="0" smtClean="0"/>
              <a:t>的</a:t>
            </a:r>
            <a:r>
              <a:rPr lang="en-US" altLang="zh-CN" sz="2800" dirty="0" smtClean="0"/>
              <a:t> IP </a:t>
            </a:r>
            <a:r>
              <a:rPr lang="zh-CN" altLang="zh-CN" sz="2800" dirty="0" smtClean="0"/>
              <a:t>数据报</a:t>
            </a:r>
            <a:r>
              <a:rPr lang="zh-CN" altLang="zh-CN" sz="2800" dirty="0"/>
              <a:t>中</a:t>
            </a:r>
            <a:r>
              <a:rPr lang="zh-CN" altLang="zh-CN" sz="2800" dirty="0" smtClean="0"/>
              <a:t>传送</a:t>
            </a:r>
            <a:r>
              <a:rPr lang="zh-CN" altLang="en-US" sz="2800" dirty="0" smtClean="0"/>
              <a:t>的</a:t>
            </a:r>
            <a:r>
              <a:rPr lang="zh-CN" altLang="zh-CN" sz="2800" dirty="0" smtClean="0"/>
              <a:t>。</a:t>
            </a:r>
            <a:endParaRPr lang="en-US" altLang="zh-CN" sz="2800" dirty="0" smtClean="0"/>
          </a:p>
          <a:p>
            <a:r>
              <a:rPr lang="zh-CN" altLang="zh-CN" sz="2800" dirty="0" smtClean="0"/>
              <a:t>在</a:t>
            </a:r>
            <a:r>
              <a:rPr lang="zh-CN" altLang="zh-CN" sz="2800" dirty="0"/>
              <a:t>这种情况下，若发生了路由器中的尾部丢弃，就可能会同时影响到很多</a:t>
            </a:r>
            <a:r>
              <a:rPr lang="zh-CN" altLang="zh-CN" sz="2800" dirty="0" smtClean="0"/>
              <a:t>条</a:t>
            </a:r>
            <a:r>
              <a:rPr lang="en-US" altLang="zh-CN" sz="2800" dirty="0" smtClean="0"/>
              <a:t> TCP </a:t>
            </a:r>
            <a:r>
              <a:rPr lang="zh-CN" altLang="zh-CN" sz="2800" dirty="0" smtClean="0"/>
              <a:t>连接</a:t>
            </a:r>
            <a:r>
              <a:rPr lang="zh-CN" altLang="zh-CN" sz="2800" dirty="0"/>
              <a:t>，结果使这</a:t>
            </a:r>
            <a:r>
              <a:rPr lang="zh-CN" altLang="zh-CN" sz="2800" dirty="0" smtClean="0"/>
              <a:t>许多</a:t>
            </a:r>
            <a:r>
              <a:rPr lang="en-US" altLang="zh-CN" sz="2800" dirty="0" smtClean="0"/>
              <a:t> TCP </a:t>
            </a:r>
            <a:r>
              <a:rPr lang="zh-CN" altLang="zh-CN" sz="2800" dirty="0" smtClean="0"/>
              <a:t>连接</a:t>
            </a:r>
            <a:r>
              <a:rPr lang="zh-CN" altLang="zh-CN" sz="2800" dirty="0"/>
              <a:t>在同一时间突然都进入到慢开始状态。这</a:t>
            </a:r>
            <a:r>
              <a:rPr lang="zh-CN" altLang="zh-CN" sz="2800" dirty="0" smtClean="0"/>
              <a:t>在</a:t>
            </a:r>
            <a:r>
              <a:rPr lang="en-US" altLang="zh-CN" sz="2800" dirty="0" smtClean="0"/>
              <a:t> TCP </a:t>
            </a:r>
            <a:r>
              <a:rPr lang="zh-CN" altLang="zh-CN" sz="2800" dirty="0" smtClean="0"/>
              <a:t>的</a:t>
            </a:r>
            <a:r>
              <a:rPr lang="zh-CN" altLang="zh-CN" sz="2800" dirty="0"/>
              <a:t>术语中称为</a:t>
            </a:r>
            <a:r>
              <a:rPr lang="zh-CN" altLang="zh-CN" sz="2800" dirty="0">
                <a:solidFill>
                  <a:srgbClr val="FF0000"/>
                </a:solidFill>
              </a:rPr>
              <a:t>全局</a:t>
            </a:r>
            <a:r>
              <a:rPr lang="zh-CN" altLang="zh-CN" sz="2800" dirty="0" smtClean="0">
                <a:solidFill>
                  <a:srgbClr val="FF0000"/>
                </a:solidFill>
              </a:rPr>
              <a:t>同步</a:t>
            </a:r>
            <a:r>
              <a:rPr lang="en-US" altLang="zh-CN" sz="2800" dirty="0" smtClean="0">
                <a:solidFill>
                  <a:srgbClr val="FF0000"/>
                </a:solidFill>
              </a:rPr>
              <a:t> </a:t>
            </a:r>
            <a:r>
              <a:rPr lang="en-US" altLang="zh-CN" sz="2800" dirty="0" smtClean="0"/>
              <a:t>(</a:t>
            </a:r>
            <a:r>
              <a:rPr lang="en-US" altLang="zh-CN" sz="2800" dirty="0"/>
              <a:t>global </a:t>
            </a:r>
            <a:r>
              <a:rPr lang="en-US" altLang="zh-CN" sz="2800" dirty="0" err="1"/>
              <a:t>syncronization</a:t>
            </a:r>
            <a:r>
              <a:rPr lang="en-US" altLang="zh-CN" sz="2800" dirty="0"/>
              <a:t>)</a:t>
            </a:r>
            <a:r>
              <a:rPr lang="zh-CN" altLang="zh-CN" sz="2800" dirty="0" smtClean="0"/>
              <a:t>。</a:t>
            </a:r>
            <a:endParaRPr lang="en-US" altLang="zh-CN" sz="2800" dirty="0" smtClean="0"/>
          </a:p>
          <a:p>
            <a:r>
              <a:rPr lang="zh-CN" altLang="zh-CN" sz="2800" dirty="0" smtClean="0"/>
              <a:t>全局</a:t>
            </a:r>
            <a:r>
              <a:rPr lang="zh-CN" altLang="zh-CN" sz="2800" dirty="0"/>
              <a:t>同步使得全网的通信量突然下降了很多，而在网络恢复正常后，其通信量又突然增大很多。</a:t>
            </a:r>
          </a:p>
        </p:txBody>
      </p:sp>
    </p:spTree>
    <p:extLst>
      <p:ext uri="{BB962C8B-B14F-4D97-AF65-F5344CB8AC3E}">
        <p14:creationId xmlns:p14="http://schemas.microsoft.com/office/powerpoint/2010/main" val="3950733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en-US" altLang="zh-CN" sz="2800" dirty="0"/>
              <a:t>1998</a:t>
            </a:r>
            <a:r>
              <a:rPr lang="zh-CN" altLang="zh-CN" sz="2800" dirty="0"/>
              <a:t>年提出了主动队列</a:t>
            </a:r>
            <a:r>
              <a:rPr lang="zh-CN" altLang="zh-CN" sz="2800" dirty="0" smtClean="0"/>
              <a:t>管理</a:t>
            </a:r>
            <a:r>
              <a:rPr lang="en-US" altLang="zh-CN" sz="2800" dirty="0" smtClean="0"/>
              <a:t> AQM </a:t>
            </a:r>
            <a:r>
              <a:rPr lang="en-US" altLang="zh-CN" sz="2800" dirty="0"/>
              <a:t>(Active Queue Management)</a:t>
            </a:r>
            <a:r>
              <a:rPr lang="zh-CN" altLang="zh-CN" sz="2800" dirty="0" smtClean="0"/>
              <a:t>。</a:t>
            </a:r>
            <a:endParaRPr lang="en-US" altLang="zh-CN" sz="2800" dirty="0" smtClean="0"/>
          </a:p>
          <a:p>
            <a:r>
              <a:rPr lang="zh-CN" altLang="zh-CN" sz="2800" dirty="0" smtClean="0"/>
              <a:t>所谓</a:t>
            </a:r>
            <a:r>
              <a:rPr lang="zh-CN" altLang="zh-CN" sz="2800" dirty="0"/>
              <a:t>“主动”就是不要等到路由器的队列长度已经达到最大值时才不得不丢弃后面到达的分组。这样就太被动了。应当在队列长度达到某个值得警惕的数值时（即当网络拥塞有了某些拥塞征兆时），就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rPr>
              <a:t>主动丢弃</a:t>
            </a:r>
            <a:r>
              <a:rPr lang="zh-CN" altLang="zh-CN" sz="2800" dirty="0"/>
              <a:t>到达的分组</a:t>
            </a:r>
            <a:r>
              <a:rPr lang="zh-CN" altLang="zh-CN" sz="2800" dirty="0" smtClean="0"/>
              <a:t>。</a:t>
            </a:r>
            <a:endParaRPr lang="en-US" altLang="zh-CN" sz="2800" dirty="0" smtClean="0"/>
          </a:p>
          <a:p>
            <a:r>
              <a:rPr lang="en-US" altLang="zh-CN" sz="2800" dirty="0" smtClean="0"/>
              <a:t>AQM </a:t>
            </a:r>
            <a:r>
              <a:rPr lang="zh-CN" altLang="zh-CN" sz="2800" dirty="0" smtClean="0"/>
              <a:t>可以</a:t>
            </a:r>
            <a:r>
              <a:rPr lang="zh-CN" altLang="zh-CN" sz="2800" dirty="0"/>
              <a:t>有不同实现方法，其中曾流行多年的就是</a:t>
            </a:r>
            <a:r>
              <a:rPr lang="zh-CN" altLang="zh-CN" sz="2800" dirty="0">
                <a:solidFill>
                  <a:srgbClr val="FF0000"/>
                </a:solidFill>
              </a:rPr>
              <a:t>随机早期</a:t>
            </a:r>
            <a:r>
              <a:rPr lang="zh-CN" altLang="zh-CN" sz="2800" dirty="0" smtClean="0">
                <a:solidFill>
                  <a:srgbClr val="FF0000"/>
                </a:solidFill>
              </a:rPr>
              <a:t>检测</a:t>
            </a:r>
            <a:r>
              <a:rPr lang="en-US" altLang="zh-CN" sz="2800" dirty="0" smtClean="0">
                <a:solidFill>
                  <a:srgbClr val="FF0000"/>
                </a:solidFill>
              </a:rPr>
              <a:t> RED</a:t>
            </a:r>
            <a:r>
              <a:rPr lang="en-US" altLang="zh-CN" sz="2800" dirty="0" smtClean="0"/>
              <a:t> </a:t>
            </a:r>
            <a:r>
              <a:rPr lang="en-US" altLang="zh-CN" sz="2800" dirty="0"/>
              <a:t>(Random Early Detection)</a:t>
            </a:r>
            <a:r>
              <a:rPr lang="zh-CN" altLang="zh-CN" sz="2800" dirty="0" smtClean="0"/>
              <a:t>。</a:t>
            </a:r>
            <a:endParaRPr lang="zh-CN" altLang="en-US" sz="2800" dirty="0"/>
          </a:p>
        </p:txBody>
      </p:sp>
    </p:spTree>
    <p:extLst>
      <p:ext uri="{BB962C8B-B14F-4D97-AF65-F5344CB8AC3E}">
        <p14:creationId xmlns:p14="http://schemas.microsoft.com/office/powerpoint/2010/main" val="25499459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随机早期检测 </a:t>
            </a:r>
            <a:r>
              <a:rPr lang="en-US" altLang="zh-CN" dirty="0"/>
              <a:t>RED</a:t>
            </a:r>
          </a:p>
        </p:txBody>
      </p:sp>
      <p:sp>
        <p:nvSpPr>
          <p:cNvPr id="552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使路由器的队列维持两个</a:t>
            </a:r>
            <a:r>
              <a:rPr lang="zh-CN" altLang="en-US" sz="2800" dirty="0" smtClean="0"/>
              <a:t>参数：队列长度</a:t>
            </a:r>
            <a:r>
              <a:rPr lang="zh-CN" altLang="en-US" sz="2800" dirty="0"/>
              <a:t>最小门限 </a:t>
            </a:r>
            <a:r>
              <a:rPr lang="en-US" altLang="zh-CN" sz="2800" dirty="0" err="1"/>
              <a:t>TH</a:t>
            </a:r>
            <a:r>
              <a:rPr lang="en-US" altLang="zh-CN" sz="2800" baseline="-25000" dirty="0" err="1"/>
              <a:t>min</a:t>
            </a:r>
            <a:r>
              <a:rPr lang="en-US" altLang="zh-CN" sz="2800" dirty="0"/>
              <a:t> </a:t>
            </a:r>
            <a:r>
              <a:rPr lang="zh-CN" altLang="en-US" sz="2800" dirty="0"/>
              <a:t>和最大门限 </a:t>
            </a:r>
            <a:r>
              <a:rPr lang="en-US" altLang="zh-CN" sz="2800" dirty="0" err="1" smtClean="0"/>
              <a:t>Th</a:t>
            </a:r>
            <a:r>
              <a:rPr lang="en-US" altLang="zh-CN" sz="2800" baseline="-25000" dirty="0" err="1" smtClean="0"/>
              <a:t>max</a:t>
            </a:r>
            <a:r>
              <a:rPr lang="en-US" altLang="zh-CN" sz="2800" dirty="0" smtClean="0"/>
              <a:t> </a:t>
            </a:r>
            <a:r>
              <a:rPr lang="zh-CN" altLang="en-US" sz="2800" dirty="0" smtClean="0"/>
              <a:t>。</a:t>
            </a:r>
            <a:endParaRPr lang="zh-CN" altLang="en-US" sz="2800" dirty="0"/>
          </a:p>
          <a:p>
            <a:r>
              <a:rPr lang="en-US" altLang="zh-CN" sz="2800" dirty="0"/>
              <a:t>RED </a:t>
            </a:r>
            <a:r>
              <a:rPr lang="zh-CN" altLang="en-US" sz="2800" dirty="0"/>
              <a:t>对每一个到达</a:t>
            </a:r>
            <a:r>
              <a:rPr lang="zh-CN" altLang="en-US" sz="2800" dirty="0" smtClean="0"/>
              <a:t>的分组都</a:t>
            </a:r>
            <a:r>
              <a:rPr lang="zh-CN" altLang="en-US" sz="2800" dirty="0"/>
              <a:t>先计算平均队列长度 </a:t>
            </a:r>
            <a:r>
              <a:rPr lang="en-US" altLang="zh-CN" sz="2800" dirty="0" smtClean="0"/>
              <a:t>L</a:t>
            </a:r>
            <a:r>
              <a:rPr lang="en-US" altLang="zh-CN" sz="2800" baseline="-25000" dirty="0" smtClean="0"/>
              <a:t>AV</a:t>
            </a:r>
            <a:r>
              <a:rPr lang="en-US" altLang="zh-CN" sz="2800" dirty="0" smtClean="0"/>
              <a:t> </a:t>
            </a:r>
            <a:r>
              <a:rPr lang="zh-CN" altLang="en-US" sz="2800" dirty="0" smtClean="0"/>
              <a:t>。</a:t>
            </a:r>
            <a:endParaRPr lang="zh-CN" altLang="en-US" sz="2800" dirty="0"/>
          </a:p>
          <a:p>
            <a:r>
              <a:rPr lang="en-US" altLang="zh-CN" sz="2800" dirty="0" smtClean="0"/>
              <a:t>(1) </a:t>
            </a:r>
            <a:r>
              <a:rPr lang="zh-CN" altLang="en-US" sz="2800" dirty="0" smtClean="0"/>
              <a:t>若</a:t>
            </a:r>
            <a:r>
              <a:rPr lang="zh-CN" altLang="en-US" sz="2800" dirty="0"/>
              <a:t>平均队列长度</a:t>
            </a:r>
            <a:r>
              <a:rPr lang="zh-CN" altLang="en-US" sz="2800" dirty="0">
                <a:solidFill>
                  <a:srgbClr val="FF0000"/>
                </a:solidFill>
              </a:rPr>
              <a:t>小于</a:t>
            </a:r>
            <a:r>
              <a:rPr lang="zh-CN" altLang="en-US" sz="2800" dirty="0"/>
              <a:t>最小门限 </a:t>
            </a:r>
            <a:r>
              <a:rPr lang="en-US" altLang="zh-CN" sz="2800" dirty="0" err="1"/>
              <a:t>TH</a:t>
            </a:r>
            <a:r>
              <a:rPr lang="en-US" altLang="zh-CN" sz="2800" baseline="-25000" dirty="0" err="1"/>
              <a:t>min</a:t>
            </a:r>
            <a:r>
              <a:rPr lang="zh-CN" altLang="en-US" sz="2800" dirty="0"/>
              <a:t>，则将新到达</a:t>
            </a:r>
            <a:r>
              <a:rPr lang="zh-CN" altLang="en-US" sz="2800" dirty="0" smtClean="0"/>
              <a:t>的</a:t>
            </a:r>
            <a:r>
              <a:rPr lang="zh-CN" altLang="en-US" sz="2800" dirty="0"/>
              <a:t>分组</a:t>
            </a:r>
            <a:r>
              <a:rPr lang="zh-CN" altLang="en-US" sz="2800" dirty="0" smtClean="0"/>
              <a:t>放</a:t>
            </a:r>
            <a:r>
              <a:rPr lang="zh-CN" altLang="en-US" sz="2800" dirty="0"/>
              <a:t>入队列进行排队。</a:t>
            </a:r>
          </a:p>
          <a:p>
            <a:r>
              <a:rPr lang="en-US" altLang="zh-CN" sz="2800" dirty="0" smtClean="0"/>
              <a:t>(2) </a:t>
            </a:r>
            <a:r>
              <a:rPr lang="zh-CN" altLang="en-US" sz="2800" dirty="0" smtClean="0"/>
              <a:t>若</a:t>
            </a:r>
            <a:r>
              <a:rPr lang="zh-CN" altLang="en-US" sz="2800" dirty="0"/>
              <a:t>平均队列长度</a:t>
            </a:r>
            <a:r>
              <a:rPr lang="zh-CN" altLang="en-US" sz="2800" dirty="0">
                <a:solidFill>
                  <a:srgbClr val="FF0000"/>
                </a:solidFill>
              </a:rPr>
              <a:t>超过</a:t>
            </a:r>
            <a:r>
              <a:rPr lang="zh-CN" altLang="en-US" sz="2800" dirty="0"/>
              <a:t>最大门限 </a:t>
            </a:r>
            <a:r>
              <a:rPr lang="en-US" altLang="zh-CN" sz="2800" dirty="0" err="1"/>
              <a:t>TH</a:t>
            </a:r>
            <a:r>
              <a:rPr lang="en-US" altLang="zh-CN" sz="2800" baseline="-25000" dirty="0" err="1"/>
              <a:t>max</a:t>
            </a:r>
            <a:r>
              <a:rPr lang="zh-CN" altLang="en-US" sz="2800" dirty="0"/>
              <a:t>，则将新到达</a:t>
            </a:r>
            <a:r>
              <a:rPr lang="zh-CN" altLang="en-US" sz="2800" dirty="0" smtClean="0"/>
              <a:t>的分组丢弃</a:t>
            </a:r>
            <a:r>
              <a:rPr lang="zh-CN" altLang="en-US" sz="2800" dirty="0"/>
              <a:t>。</a:t>
            </a:r>
          </a:p>
          <a:p>
            <a:r>
              <a:rPr lang="en-US" altLang="zh-CN" sz="2800" dirty="0" smtClean="0"/>
              <a:t>(3) </a:t>
            </a:r>
            <a:r>
              <a:rPr lang="zh-CN" altLang="en-US" sz="2800" dirty="0" smtClean="0"/>
              <a:t>若</a:t>
            </a:r>
            <a:r>
              <a:rPr lang="zh-CN" altLang="en-US" sz="2800" dirty="0"/>
              <a:t>平均队列长度在最小门限 </a:t>
            </a:r>
            <a:r>
              <a:rPr lang="en-US" altLang="zh-CN" sz="2800" dirty="0" err="1"/>
              <a:t>TH</a:t>
            </a:r>
            <a:r>
              <a:rPr lang="en-US" altLang="zh-CN" sz="2800" baseline="-25000" dirty="0" err="1"/>
              <a:t>min</a:t>
            </a:r>
            <a:r>
              <a:rPr lang="en-US" altLang="zh-CN" sz="2800" dirty="0"/>
              <a:t> </a:t>
            </a:r>
            <a:r>
              <a:rPr lang="zh-CN" altLang="en-US" sz="2800" dirty="0"/>
              <a:t>和最大门限</a:t>
            </a:r>
            <a:r>
              <a:rPr lang="en-US" altLang="zh-CN" sz="2800" dirty="0" err="1"/>
              <a:t>TH</a:t>
            </a:r>
            <a:r>
              <a:rPr lang="en-US" altLang="zh-CN" sz="2800" baseline="-25000" dirty="0" err="1"/>
              <a:t>max</a:t>
            </a:r>
            <a:r>
              <a:rPr lang="en-US" altLang="zh-CN" sz="2800" dirty="0"/>
              <a:t> </a:t>
            </a:r>
            <a:r>
              <a:rPr lang="zh-CN" altLang="en-US" sz="2800" dirty="0"/>
              <a:t>之间，则按照某一</a:t>
            </a:r>
            <a:r>
              <a:rPr lang="zh-CN" altLang="en-US" sz="2800" dirty="0">
                <a:solidFill>
                  <a:srgbClr val="FF0000"/>
                </a:solidFill>
              </a:rPr>
              <a:t>概率 </a:t>
            </a:r>
            <a:r>
              <a:rPr lang="en-US" altLang="zh-CN" sz="2800" dirty="0">
                <a:solidFill>
                  <a:srgbClr val="FF0000"/>
                </a:solidFill>
              </a:rPr>
              <a:t>p</a:t>
            </a:r>
            <a:r>
              <a:rPr lang="en-US" altLang="zh-CN" sz="2800" dirty="0"/>
              <a:t> </a:t>
            </a:r>
            <a:r>
              <a:rPr lang="zh-CN" altLang="en-US" sz="2800" dirty="0"/>
              <a:t>将新到达</a:t>
            </a:r>
            <a:r>
              <a:rPr lang="zh-CN" altLang="en-US" sz="2800" dirty="0" smtClean="0"/>
              <a:t>的分组丢弃</a:t>
            </a:r>
            <a:r>
              <a:rPr lang="zh-CN" altLang="en-US" sz="2800" dirty="0"/>
              <a:t>。</a:t>
            </a:r>
          </a:p>
        </p:txBody>
      </p:sp>
    </p:spTree>
    <p:extLst>
      <p:ext uri="{BB962C8B-B14F-4D97-AF65-F5344CB8AC3E}">
        <p14:creationId xmlns:p14="http://schemas.microsoft.com/office/powerpoint/2010/main" val="252942066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随机早期检测 </a:t>
            </a:r>
            <a:r>
              <a:rPr lang="en-US" altLang="zh-CN" dirty="0"/>
              <a:t>RED</a:t>
            </a:r>
            <a:endParaRPr lang="zh-CN" altLang="en-US" dirty="0"/>
          </a:p>
        </p:txBody>
      </p:sp>
      <p:sp>
        <p:nvSpPr>
          <p:cNvPr id="554019"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8" name="Rectangle 34"/>
          <p:cNvSpPr>
            <a:spLocks noChangeArrowheads="1"/>
          </p:cNvSpPr>
          <p:nvPr/>
        </p:nvSpPr>
        <p:spPr bwMode="auto">
          <a:xfrm>
            <a:off x="6394185" y="2057562"/>
            <a:ext cx="1024996" cy="2476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7" name="Rectangle 33"/>
          <p:cNvSpPr>
            <a:spLocks noChangeArrowheads="1"/>
          </p:cNvSpPr>
          <p:nvPr/>
        </p:nvSpPr>
        <p:spPr bwMode="auto">
          <a:xfrm>
            <a:off x="1676798" y="2057563"/>
            <a:ext cx="1276085" cy="3444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8" name="Rectangle 4"/>
          <p:cNvSpPr>
            <a:spLocks noChangeArrowheads="1"/>
          </p:cNvSpPr>
          <p:nvPr/>
        </p:nvSpPr>
        <p:spPr bwMode="auto">
          <a:xfrm>
            <a:off x="4975358" y="2757649"/>
            <a:ext cx="2445544" cy="1276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9"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0"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1"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2"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3"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4"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5"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6" name="Line 12"/>
          <p:cNvSpPr>
            <a:spLocks noChangeShapeType="1"/>
          </p:cNvSpPr>
          <p:nvPr/>
        </p:nvSpPr>
        <p:spPr bwMode="auto">
          <a:xfrm>
            <a:off x="2964921" y="2309975"/>
            <a:ext cx="0" cy="3160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7"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C00000"/>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3998" name="Text Box 14"/>
          <p:cNvSpPr txBox="1">
            <a:spLocks noChangeArrowheads="1"/>
          </p:cNvSpPr>
          <p:nvPr/>
        </p:nvSpPr>
        <p:spPr bwMode="auto">
          <a:xfrm>
            <a:off x="8302483" y="29862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从队首</a:t>
            </a:r>
          </a:p>
          <a:p>
            <a:pPr algn="ctr"/>
            <a:r>
              <a:rPr kumimoji="1" lang="zh-CN" altLang="en-US" sz="2000" b="1">
                <a:solidFill>
                  <a:srgbClr val="000099"/>
                </a:solidFill>
                <a:latin typeface="+mn-lt"/>
                <a:ea typeface="黑体" pitchFamily="2" charset="-122"/>
              </a:rPr>
              <a:t>发送</a:t>
            </a:r>
          </a:p>
        </p:txBody>
      </p:sp>
      <p:sp>
        <p:nvSpPr>
          <p:cNvPr id="553999"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0" name="Text Box 16"/>
          <p:cNvSpPr txBox="1">
            <a:spLocks noChangeArrowheads="1"/>
          </p:cNvSpPr>
          <p:nvPr/>
        </p:nvSpPr>
        <p:spPr bwMode="auto">
          <a:xfrm>
            <a:off x="7596321" y="4326100"/>
            <a:ext cx="21153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1" name="Text Box 17"/>
          <p:cNvSpPr txBox="1">
            <a:spLocks noChangeArrowheads="1"/>
          </p:cNvSpPr>
          <p:nvPr/>
        </p:nvSpPr>
        <p:spPr bwMode="auto">
          <a:xfrm>
            <a:off x="4244446" y="5261138"/>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2" name="AutoShape 18"/>
          <p:cNvSpPr>
            <a:spLocks noChangeArrowheads="1"/>
          </p:cNvSpPr>
          <p:nvPr/>
        </p:nvSpPr>
        <p:spPr bwMode="auto">
          <a:xfrm>
            <a:off x="1714633" y="3138649"/>
            <a:ext cx="2146300" cy="431800"/>
          </a:xfrm>
          <a:prstGeom prst="rightArrow">
            <a:avLst>
              <a:gd name="adj1" fmla="val 50000"/>
              <a:gd name="adj2" fmla="val 114706"/>
            </a:avLst>
          </a:prstGeom>
          <a:solidFill>
            <a:schemeClr val="accent2"/>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4003" name="Text Box 19"/>
          <p:cNvSpPr txBox="1">
            <a:spLocks noChangeArrowheads="1"/>
          </p:cNvSpPr>
          <p:nvPr/>
        </p:nvSpPr>
        <p:spPr bwMode="auto">
          <a:xfrm>
            <a:off x="815486" y="294180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分组</a:t>
            </a:r>
          </a:p>
          <a:p>
            <a:pPr algn="ctr"/>
            <a:r>
              <a:rPr kumimoji="1" lang="zh-CN" altLang="en-US" sz="2000" b="1">
                <a:solidFill>
                  <a:srgbClr val="000099"/>
                </a:solidFill>
                <a:latin typeface="+mn-lt"/>
                <a:ea typeface="黑体" pitchFamily="2" charset="-122"/>
              </a:rPr>
              <a:t>到达</a:t>
            </a:r>
          </a:p>
        </p:txBody>
      </p:sp>
      <p:sp>
        <p:nvSpPr>
          <p:cNvPr id="554004" name="Text Box 20"/>
          <p:cNvSpPr txBox="1">
            <a:spLocks noChangeArrowheads="1"/>
          </p:cNvSpPr>
          <p:nvPr/>
        </p:nvSpPr>
        <p:spPr bwMode="auto">
          <a:xfrm>
            <a:off x="5102622" y="4686463"/>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4005"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6" name="Text Box 22"/>
          <p:cNvSpPr txBox="1">
            <a:spLocks noChangeArrowheads="1"/>
          </p:cNvSpPr>
          <p:nvPr/>
        </p:nvSpPr>
        <p:spPr bwMode="auto">
          <a:xfrm>
            <a:off x="6490494"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排队</a:t>
            </a:r>
          </a:p>
        </p:txBody>
      </p:sp>
      <p:sp>
        <p:nvSpPr>
          <p:cNvPr id="554007" name="Text Box 23"/>
          <p:cNvSpPr txBox="1">
            <a:spLocks noChangeArrowheads="1"/>
          </p:cNvSpPr>
          <p:nvPr/>
        </p:nvSpPr>
        <p:spPr bwMode="auto">
          <a:xfrm>
            <a:off x="2094706"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丢弃</a:t>
            </a:r>
          </a:p>
        </p:txBody>
      </p:sp>
      <p:sp>
        <p:nvSpPr>
          <p:cNvPr id="554008" name="Text Box 24"/>
          <p:cNvSpPr txBox="1">
            <a:spLocks noChangeArrowheads="1"/>
          </p:cNvSpPr>
          <p:nvPr/>
        </p:nvSpPr>
        <p:spPr bwMode="auto">
          <a:xfrm>
            <a:off x="3730229" y="2309975"/>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以概率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丢弃</a:t>
            </a:r>
          </a:p>
        </p:txBody>
      </p:sp>
      <p:sp>
        <p:nvSpPr>
          <p:cNvPr id="554009" name="Line 25"/>
          <p:cNvSpPr>
            <a:spLocks noChangeShapeType="1"/>
          </p:cNvSpPr>
          <p:nvPr/>
        </p:nvSpPr>
        <p:spPr bwMode="auto">
          <a:xfrm>
            <a:off x="4990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0" name="Line 26"/>
          <p:cNvSpPr>
            <a:spLocks noChangeShapeType="1"/>
          </p:cNvSpPr>
          <p:nvPr/>
        </p:nvSpPr>
        <p:spPr bwMode="auto">
          <a:xfrm flipH="1">
            <a:off x="7420902" y="4076862"/>
            <a:ext cx="15478" cy="15097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1" name="Line 27"/>
          <p:cNvSpPr>
            <a:spLocks noChangeShapeType="1"/>
          </p:cNvSpPr>
          <p:nvPr/>
        </p:nvSpPr>
        <p:spPr bwMode="auto">
          <a:xfrm>
            <a:off x="4982237" y="4067337"/>
            <a:ext cx="0" cy="86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2" name="Line 28"/>
          <p:cNvSpPr>
            <a:spLocks noChangeShapeType="1"/>
          </p:cNvSpPr>
          <p:nvPr/>
        </p:nvSpPr>
        <p:spPr bwMode="auto">
          <a:xfrm>
            <a:off x="6370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3" name="Line 29"/>
          <p:cNvSpPr>
            <a:spLocks noChangeShapeType="1"/>
          </p:cNvSpPr>
          <p:nvPr/>
        </p:nvSpPr>
        <p:spPr bwMode="auto">
          <a:xfrm>
            <a:off x="2975239"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4" name="Line 30"/>
          <p:cNvSpPr>
            <a:spLocks noChangeShapeType="1"/>
          </p:cNvSpPr>
          <p:nvPr/>
        </p:nvSpPr>
        <p:spPr bwMode="auto">
          <a:xfrm flipH="1" flipV="1">
            <a:off x="6877447" y="4246725"/>
            <a:ext cx="706834" cy="2381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560512" y="1196752"/>
            <a:ext cx="8696078" cy="584775"/>
          </a:xfrm>
          <a:prstGeom prst="rect">
            <a:avLst/>
          </a:prstGeom>
        </p:spPr>
        <p:txBody>
          <a:bodyPr wrap="square">
            <a:spAutoFit/>
          </a:bodyPr>
          <a:lstStyle/>
          <a:p>
            <a:r>
              <a:rPr lang="en-US" altLang="zh-CN" sz="3200" b="1" dirty="0">
                <a:latin typeface="+mn-lt"/>
                <a:ea typeface="黑体" pitchFamily="2" charset="-122"/>
              </a:rPr>
              <a:t>RED </a:t>
            </a:r>
            <a:r>
              <a:rPr lang="zh-CN" altLang="en-US" sz="3200" b="1" dirty="0">
                <a:latin typeface="+mn-lt"/>
                <a:ea typeface="黑体" pitchFamily="2" charset="-122"/>
              </a:rPr>
              <a:t>将路由器的到达</a:t>
            </a:r>
            <a:r>
              <a:rPr lang="zh-CN" altLang="en-US" sz="3200" b="1" dirty="0" smtClean="0">
                <a:latin typeface="+mn-lt"/>
                <a:ea typeface="黑体" pitchFamily="2" charset="-122"/>
              </a:rPr>
              <a:t>队列划分</a:t>
            </a:r>
            <a:r>
              <a:rPr lang="zh-CN" altLang="en-US" sz="3200" b="1" dirty="0">
                <a:latin typeface="+mn-lt"/>
                <a:ea typeface="黑体" pitchFamily="2" charset="-122"/>
              </a:rPr>
              <a:t>成为三个</a:t>
            </a:r>
            <a:r>
              <a:rPr lang="zh-CN" altLang="en-US" sz="3200" b="1" dirty="0" smtClean="0">
                <a:latin typeface="+mn-lt"/>
                <a:ea typeface="黑体" pitchFamily="2" charset="-122"/>
              </a:rPr>
              <a:t>区域</a:t>
            </a:r>
            <a:r>
              <a:rPr lang="zh-CN" altLang="en-US" sz="3200" b="1" dirty="0">
                <a:latin typeface="+mn-lt"/>
                <a:ea typeface="黑体" pitchFamily="2" charset="-122"/>
              </a:rPr>
              <a:t>：</a:t>
            </a:r>
            <a:r>
              <a:rPr lang="zh-CN" altLang="en-US" sz="3200" b="1" dirty="0" smtClean="0">
                <a:latin typeface="+mn-lt"/>
                <a:ea typeface="黑体" pitchFamily="2" charset="-122"/>
              </a:rPr>
              <a:t> </a:t>
            </a:r>
            <a:endParaRPr lang="zh-CN" altLang="en-US" sz="3200" b="1" dirty="0">
              <a:latin typeface="+mn-lt"/>
              <a:ea typeface="黑体" pitchFamily="2" charset="-122"/>
            </a:endParaRPr>
          </a:p>
        </p:txBody>
      </p:sp>
    </p:spTree>
    <p:extLst>
      <p:ext uri="{BB962C8B-B14F-4D97-AF65-F5344CB8AC3E}">
        <p14:creationId xmlns:p14="http://schemas.microsoft.com/office/powerpoint/2010/main" val="283402720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sz="3600" dirty="0"/>
              <a:t>丢弃概率</a:t>
            </a:r>
            <a:r>
              <a:rPr lang="zh-CN" altLang="en-US" sz="1800" dirty="0"/>
              <a:t> </a:t>
            </a:r>
            <a:r>
              <a:rPr lang="en-US" altLang="zh-CN" sz="3600" i="1" dirty="0"/>
              <a:t>p </a:t>
            </a:r>
            <a:r>
              <a:rPr lang="zh-CN" altLang="en-US" sz="3600" dirty="0"/>
              <a:t>与</a:t>
            </a:r>
            <a:r>
              <a:rPr lang="zh-CN" altLang="en-US" sz="2000" dirty="0"/>
              <a:t> </a:t>
            </a:r>
            <a:r>
              <a:rPr lang="en-US" altLang="zh-CN" sz="3600" dirty="0" err="1"/>
              <a:t>TH</a:t>
            </a:r>
            <a:r>
              <a:rPr lang="en-US" altLang="zh-CN" sz="3600" baseline="-25000" dirty="0" err="1"/>
              <a:t>min</a:t>
            </a:r>
            <a:r>
              <a:rPr lang="en-US" altLang="zh-CN" sz="3600" baseline="-25000" dirty="0"/>
              <a:t> </a:t>
            </a:r>
            <a:r>
              <a:rPr lang="zh-CN" altLang="en-US" sz="3600" dirty="0"/>
              <a:t>和</a:t>
            </a:r>
            <a:r>
              <a:rPr lang="zh-CN" altLang="en-US" sz="2000" dirty="0"/>
              <a:t> </a:t>
            </a:r>
            <a:r>
              <a:rPr lang="en-US" altLang="zh-CN" sz="3600" dirty="0" err="1"/>
              <a:t>Th</a:t>
            </a:r>
            <a:r>
              <a:rPr lang="en-US" altLang="zh-CN" sz="3600" baseline="-25000" dirty="0" err="1"/>
              <a:t>max</a:t>
            </a:r>
            <a:r>
              <a:rPr lang="en-US" altLang="zh-CN" sz="3600" baseline="-25000" dirty="0"/>
              <a:t> </a:t>
            </a:r>
            <a:r>
              <a:rPr lang="zh-CN" altLang="en-US" sz="3600" dirty="0"/>
              <a:t>的关系 </a:t>
            </a:r>
          </a:p>
        </p:txBody>
      </p:sp>
      <p:sp>
        <p:nvSpPr>
          <p:cNvPr id="555028" name="Rectangle 20"/>
          <p:cNvSpPr>
            <a:spLocks noGrp="1" noChangeArrowheads="1"/>
          </p:cNvSpPr>
          <p:nvPr>
            <p:ph idx="1"/>
          </p:nvPr>
        </p:nvSpPr>
        <p:spPr/>
        <p:txBody>
          <a:bodyPr/>
          <a:lstStyle/>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 </a:t>
            </a:r>
            <a:r>
              <a:rPr lang="en-US" altLang="zh-CN" sz="2800" dirty="0" err="1"/>
              <a:t>Th</a:t>
            </a:r>
            <a:r>
              <a:rPr lang="en-US" altLang="zh-CN" sz="2800" baseline="-25000" dirty="0" err="1"/>
              <a:t>min</a:t>
            </a:r>
            <a:r>
              <a:rPr lang="en-US" altLang="zh-CN" sz="2800" baseline="-25000" dirty="0"/>
              <a:t> </a:t>
            </a:r>
            <a:r>
              <a:rPr lang="zh-CN" altLang="en-US" sz="2800" dirty="0"/>
              <a:t>时，丢弃概率 </a:t>
            </a:r>
            <a:r>
              <a:rPr lang="en-US" altLang="zh-CN" sz="2800" i="1" dirty="0"/>
              <a:t>p</a:t>
            </a:r>
            <a:r>
              <a:rPr lang="en-US" altLang="zh-CN" sz="2800" dirty="0"/>
              <a:t> = 0</a:t>
            </a:r>
            <a:r>
              <a:rPr lang="zh-CN" altLang="en-US" sz="2800" dirty="0"/>
              <a:t>。</a:t>
            </a:r>
          </a:p>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err="1"/>
              <a:t>Th</a:t>
            </a:r>
            <a:r>
              <a:rPr lang="en-US" altLang="zh-CN" sz="2800" baseline="-25000" dirty="0" err="1"/>
              <a:t>max</a:t>
            </a:r>
            <a:r>
              <a:rPr lang="en-US" altLang="zh-CN" sz="2800" baseline="-25000" dirty="0"/>
              <a:t> </a:t>
            </a:r>
            <a:r>
              <a:rPr lang="zh-CN" altLang="en-US" sz="2800" dirty="0"/>
              <a:t>时，丢弃概率 </a:t>
            </a:r>
            <a:r>
              <a:rPr lang="en-US" altLang="zh-CN" sz="2800" i="1" dirty="0"/>
              <a:t>p</a:t>
            </a:r>
            <a:r>
              <a:rPr lang="en-US" altLang="zh-CN" sz="2800" dirty="0"/>
              <a:t> = 1</a:t>
            </a:r>
            <a:r>
              <a:rPr lang="zh-CN" altLang="en-US" sz="2800" dirty="0"/>
              <a:t>。</a:t>
            </a:r>
          </a:p>
          <a:p>
            <a:r>
              <a:rPr lang="zh-CN" altLang="en-US" sz="2800" dirty="0"/>
              <a:t>当 </a:t>
            </a:r>
            <a:r>
              <a:rPr lang="en-US" altLang="zh-CN" sz="2800" dirty="0" err="1"/>
              <a:t>TH</a:t>
            </a:r>
            <a:r>
              <a:rPr lang="en-US" altLang="zh-CN" sz="2800" baseline="-25000" dirty="0" err="1"/>
              <a:t>min</a:t>
            </a:r>
            <a:r>
              <a:rPr lang="en-US" altLang="zh-CN" sz="2800" dirty="0"/>
              <a:t> </a:t>
            </a:r>
            <a:r>
              <a:rPr lang="en-US" altLang="zh-CN" sz="2800" dirty="0">
                <a:sym typeface="Symbol" pitchFamily="18" charset="2"/>
              </a:rPr>
              <a:t></a:t>
            </a:r>
            <a:r>
              <a:rPr lang="en-US" altLang="zh-CN" sz="2800" dirty="0"/>
              <a:t>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a:t> </a:t>
            </a:r>
            <a:r>
              <a:rPr lang="en-US" altLang="zh-CN" sz="2800" dirty="0" err="1"/>
              <a:t>TH</a:t>
            </a:r>
            <a:r>
              <a:rPr lang="en-US" altLang="zh-CN" sz="2800" baseline="-25000" dirty="0" err="1"/>
              <a:t>max</a:t>
            </a:r>
            <a:r>
              <a:rPr lang="zh-CN" altLang="en-US" sz="2800" dirty="0"/>
              <a:t>时，</a:t>
            </a:r>
            <a:r>
              <a:rPr lang="zh-CN" altLang="en-US" sz="2800" i="1" dirty="0"/>
              <a:t> </a:t>
            </a:r>
            <a:r>
              <a:rPr lang="zh-CN" altLang="en-US" sz="2800" dirty="0"/>
              <a:t> </a:t>
            </a:r>
            <a:r>
              <a:rPr lang="en-US" altLang="zh-CN" sz="2800" dirty="0"/>
              <a:t>0 </a:t>
            </a:r>
            <a:r>
              <a:rPr lang="en-US" altLang="zh-CN" sz="2800" dirty="0">
                <a:sym typeface="Symbol" pitchFamily="18" charset="2"/>
              </a:rPr>
              <a:t></a:t>
            </a:r>
            <a:r>
              <a:rPr lang="en-US" altLang="zh-CN" sz="2800" dirty="0"/>
              <a:t> </a:t>
            </a:r>
            <a:r>
              <a:rPr lang="en-US" altLang="zh-CN" sz="2800" i="1" dirty="0"/>
              <a:t>p </a:t>
            </a:r>
            <a:r>
              <a:rPr lang="en-US" altLang="zh-CN" sz="2800" dirty="0">
                <a:sym typeface="Symbol" pitchFamily="18" charset="2"/>
              </a:rPr>
              <a:t></a:t>
            </a:r>
            <a:r>
              <a:rPr lang="en-US" altLang="zh-CN" sz="2800" dirty="0"/>
              <a:t> 1 </a:t>
            </a:r>
            <a:r>
              <a:rPr lang="zh-CN" altLang="en-US" sz="2800" dirty="0" smtClean="0"/>
              <a:t>。</a:t>
            </a:r>
            <a:endParaRPr lang="zh-CN" altLang="en-US" sz="2800" dirty="0"/>
          </a:p>
        </p:txBody>
      </p:sp>
      <p:sp>
        <p:nvSpPr>
          <p:cNvPr id="555012" name="Line 4"/>
          <p:cNvSpPr>
            <a:spLocks noChangeShapeType="1"/>
          </p:cNvSpPr>
          <p:nvPr/>
        </p:nvSpPr>
        <p:spPr bwMode="auto">
          <a:xfrm>
            <a:off x="1043717" y="5883809"/>
            <a:ext cx="843901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3" name="Line 5"/>
          <p:cNvSpPr>
            <a:spLocks noChangeShapeType="1"/>
          </p:cNvSpPr>
          <p:nvPr/>
        </p:nvSpPr>
        <p:spPr bwMode="auto">
          <a:xfrm rot="-5400000">
            <a:off x="95978" y="4936072"/>
            <a:ext cx="1895475"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4" name="Text Box 6"/>
          <p:cNvSpPr txBox="1">
            <a:spLocks noChangeArrowheads="1"/>
          </p:cNvSpPr>
          <p:nvPr/>
        </p:nvSpPr>
        <p:spPr bwMode="auto">
          <a:xfrm>
            <a:off x="2266489" y="5909210"/>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5015" name="Text Box 7"/>
          <p:cNvSpPr txBox="1">
            <a:spLocks noChangeArrowheads="1"/>
          </p:cNvSpPr>
          <p:nvPr/>
        </p:nvSpPr>
        <p:spPr bwMode="auto">
          <a:xfrm>
            <a:off x="5310520" y="5877460"/>
            <a:ext cx="1972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max</a:t>
            </a:r>
          </a:p>
        </p:txBody>
      </p:sp>
      <p:sp>
        <p:nvSpPr>
          <p:cNvPr id="555016" name="Text Box 8"/>
          <p:cNvSpPr txBox="1">
            <a:spLocks noChangeArrowheads="1"/>
          </p:cNvSpPr>
          <p:nvPr/>
        </p:nvSpPr>
        <p:spPr bwMode="auto">
          <a:xfrm>
            <a:off x="7589243" y="5442485"/>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5017" name="Text Box 9"/>
          <p:cNvSpPr txBox="1">
            <a:spLocks noChangeArrowheads="1"/>
          </p:cNvSpPr>
          <p:nvPr/>
        </p:nvSpPr>
        <p:spPr bwMode="auto">
          <a:xfrm>
            <a:off x="1165822" y="3964523"/>
            <a:ext cx="1992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分组丢弃概率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p>
        </p:txBody>
      </p:sp>
      <p:sp>
        <p:nvSpPr>
          <p:cNvPr id="555018" name="Line 10"/>
          <p:cNvSpPr>
            <a:spLocks noChangeShapeType="1"/>
          </p:cNvSpPr>
          <p:nvPr/>
        </p:nvSpPr>
        <p:spPr bwMode="auto">
          <a:xfrm>
            <a:off x="6547049" y="5409147"/>
            <a:ext cx="0" cy="4746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9" name="Line 11"/>
          <p:cNvSpPr>
            <a:spLocks noChangeShapeType="1"/>
          </p:cNvSpPr>
          <p:nvPr/>
        </p:nvSpPr>
        <p:spPr bwMode="auto">
          <a:xfrm>
            <a:off x="3489260" y="5804435"/>
            <a:ext cx="0" cy="7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0" name="Line 12"/>
          <p:cNvSpPr>
            <a:spLocks noChangeShapeType="1"/>
          </p:cNvSpPr>
          <p:nvPr/>
        </p:nvSpPr>
        <p:spPr bwMode="auto">
          <a:xfrm rot="-5400000">
            <a:off x="1104769" y="4322569"/>
            <a:ext cx="0" cy="122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1" name="Freeform 13"/>
          <p:cNvSpPr>
            <a:spLocks/>
          </p:cNvSpPr>
          <p:nvPr/>
        </p:nvSpPr>
        <p:spPr bwMode="auto">
          <a:xfrm>
            <a:off x="3489260" y="4383623"/>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2" name="Text Box 14"/>
          <p:cNvSpPr txBox="1">
            <a:spLocks noChangeArrowheads="1"/>
          </p:cNvSpPr>
          <p:nvPr/>
        </p:nvSpPr>
        <p:spPr bwMode="auto">
          <a:xfrm>
            <a:off x="431470" y="4093110"/>
            <a:ext cx="54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1.0</a:t>
            </a:r>
            <a:endParaRPr kumimoji="1" lang="en-US" altLang="zh-CN" sz="2000" b="1" i="1">
              <a:solidFill>
                <a:srgbClr val="000099"/>
              </a:solidFill>
              <a:latin typeface="+mn-lt"/>
              <a:ea typeface="黑体" pitchFamily="2" charset="-122"/>
            </a:endParaRPr>
          </a:p>
        </p:txBody>
      </p:sp>
      <p:sp>
        <p:nvSpPr>
          <p:cNvPr id="555023" name="Text Box 15"/>
          <p:cNvSpPr txBox="1">
            <a:spLocks noChangeArrowheads="1"/>
          </p:cNvSpPr>
          <p:nvPr/>
        </p:nvSpPr>
        <p:spPr bwMode="auto">
          <a:xfrm>
            <a:off x="584533" y="55615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endParaRPr kumimoji="1" lang="en-US" altLang="zh-CN" sz="2000" b="1" i="1">
              <a:solidFill>
                <a:srgbClr val="000099"/>
              </a:solidFill>
              <a:latin typeface="+mn-lt"/>
              <a:ea typeface="黑体" pitchFamily="2" charset="-122"/>
            </a:endParaRPr>
          </a:p>
        </p:txBody>
      </p:sp>
      <p:sp>
        <p:nvSpPr>
          <p:cNvPr id="555024" name="Line 16"/>
          <p:cNvSpPr>
            <a:spLocks noChangeShapeType="1"/>
          </p:cNvSpPr>
          <p:nvPr/>
        </p:nvSpPr>
        <p:spPr bwMode="auto">
          <a:xfrm>
            <a:off x="1043716" y="5409147"/>
            <a:ext cx="550333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5" name="Text Box 17"/>
          <p:cNvSpPr txBox="1">
            <a:spLocks noChangeArrowheads="1"/>
          </p:cNvSpPr>
          <p:nvPr/>
        </p:nvSpPr>
        <p:spPr bwMode="auto">
          <a:xfrm>
            <a:off x="328283" y="5099585"/>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p</a:t>
            </a:r>
            <a:r>
              <a:rPr kumimoji="1" lang="en-US" altLang="zh-CN" sz="2000" b="1" baseline="-25000">
                <a:solidFill>
                  <a:srgbClr val="000099"/>
                </a:solidFill>
                <a:latin typeface="+mn-lt"/>
                <a:ea typeface="黑体" pitchFamily="2" charset="-122"/>
              </a:rPr>
              <a:t>max</a:t>
            </a:r>
            <a:endParaRPr kumimoji="1" lang="en-US" altLang="zh-CN" sz="2000" b="1" i="1" baseline="-25000">
              <a:solidFill>
                <a:srgbClr val="000099"/>
              </a:solidFill>
              <a:latin typeface="+mn-lt"/>
              <a:ea typeface="黑体" pitchFamily="2" charset="-122"/>
            </a:endParaRPr>
          </a:p>
        </p:txBody>
      </p:sp>
      <p:sp>
        <p:nvSpPr>
          <p:cNvPr id="2" name="矩形 1"/>
          <p:cNvSpPr/>
          <p:nvPr/>
        </p:nvSpPr>
        <p:spPr>
          <a:xfrm>
            <a:off x="748200" y="2852936"/>
            <a:ext cx="8734535" cy="1019569"/>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square" anchor="ctr"/>
          <a:lstStyle/>
          <a:p>
            <a:r>
              <a:rPr lang="zh-CN" altLang="zh-CN" sz="2400" b="1" dirty="0" smtClean="0">
                <a:solidFill>
                  <a:srgbClr val="000099"/>
                </a:solidFill>
                <a:latin typeface="+mn-lt"/>
                <a:ea typeface="黑体" pitchFamily="2" charset="-122"/>
              </a:rPr>
              <a:t>在</a:t>
            </a:r>
            <a:r>
              <a:rPr lang="en-US" altLang="zh-CN" sz="2400" b="1" dirty="0" smtClean="0">
                <a:solidFill>
                  <a:srgbClr val="000099"/>
                </a:solidFill>
                <a:latin typeface="+mn-lt"/>
                <a:ea typeface="黑体" pitchFamily="2" charset="-122"/>
              </a:rPr>
              <a:t> RED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操作中，最难处理的就是丢弃</a:t>
            </a:r>
            <a:r>
              <a:rPr lang="zh-CN" altLang="zh-CN" sz="2400" b="1" dirty="0" smtClean="0">
                <a:solidFill>
                  <a:srgbClr val="000099"/>
                </a:solidFill>
                <a:latin typeface="+mn-lt"/>
                <a:ea typeface="黑体" pitchFamily="2" charset="-122"/>
              </a:rPr>
              <a:t>概率</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选择，</a:t>
            </a:r>
            <a:r>
              <a:rPr lang="zh-CN" altLang="zh-CN" sz="2400" b="1" dirty="0" smtClean="0">
                <a:solidFill>
                  <a:srgbClr val="000099"/>
                </a:solidFill>
                <a:latin typeface="+mn-lt"/>
                <a:ea typeface="黑体" pitchFamily="2" charset="-122"/>
              </a:rPr>
              <a:t>因为</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并不是</a:t>
            </a:r>
            <a:r>
              <a:rPr lang="zh-CN" altLang="zh-CN" sz="2400" b="1" dirty="0">
                <a:solidFill>
                  <a:srgbClr val="000099"/>
                </a:solidFill>
                <a:latin typeface="+mn-lt"/>
                <a:ea typeface="黑体" pitchFamily="2" charset="-122"/>
              </a:rPr>
              <a:t>个常数</a:t>
            </a:r>
            <a:r>
              <a:rPr lang="zh-CN" altLang="zh-CN"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例如，按线性规律变化，从 </a:t>
            </a:r>
            <a:r>
              <a:rPr lang="en-US" altLang="zh-CN" sz="2400" b="1" dirty="0">
                <a:solidFill>
                  <a:srgbClr val="000099"/>
                </a:solidFill>
                <a:latin typeface="+mn-lt"/>
                <a:ea typeface="黑体" pitchFamily="2" charset="-122"/>
              </a:rPr>
              <a:t>0 </a:t>
            </a:r>
            <a:r>
              <a:rPr lang="zh-CN" altLang="en-US" sz="2400" b="1" dirty="0">
                <a:solidFill>
                  <a:srgbClr val="000099"/>
                </a:solidFill>
                <a:latin typeface="+mn-lt"/>
                <a:ea typeface="黑体" pitchFamily="2" charset="-122"/>
              </a:rPr>
              <a:t>变到 </a:t>
            </a:r>
            <a:r>
              <a:rPr lang="en-US" altLang="zh-CN" sz="2400" b="1" dirty="0" err="1">
                <a:solidFill>
                  <a:srgbClr val="000099"/>
                </a:solidFill>
                <a:latin typeface="+mn-lt"/>
                <a:ea typeface="黑体" pitchFamily="2" charset="-122"/>
              </a:rPr>
              <a:t>p</a:t>
            </a:r>
            <a:r>
              <a:rPr lang="en-US" altLang="zh-CN" sz="2400" b="1" baseline="-25000" dirty="0" err="1">
                <a:solidFill>
                  <a:srgbClr val="000099"/>
                </a:solidFill>
                <a:latin typeface="+mn-lt"/>
                <a:ea typeface="黑体" pitchFamily="2" charset="-122"/>
              </a:rPr>
              <a:t>max</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110627348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smtClean="0">
                <a:solidFill>
                  <a:srgbClr val="FF0000"/>
                </a:solidFill>
              </a:rPr>
              <a:t>RED </a:t>
            </a:r>
            <a:r>
              <a:rPr lang="zh-CN" altLang="zh-CN" dirty="0" smtClean="0">
                <a:solidFill>
                  <a:srgbClr val="FF0000"/>
                </a:solidFill>
              </a:rPr>
              <a:t>的</a:t>
            </a:r>
            <a:r>
              <a:rPr lang="zh-CN" altLang="zh-CN" dirty="0">
                <a:solidFill>
                  <a:srgbClr val="FF0000"/>
                </a:solidFill>
              </a:rPr>
              <a:t>使用效果并不太理想</a:t>
            </a:r>
            <a:r>
              <a:rPr lang="zh-CN" altLang="zh-CN" dirty="0" smtClean="0">
                <a:solidFill>
                  <a:srgbClr val="FF0000"/>
                </a:solidFill>
              </a:rPr>
              <a:t>。</a:t>
            </a:r>
            <a:endParaRPr lang="en-US" altLang="zh-CN" dirty="0" smtClean="0">
              <a:solidFill>
                <a:srgbClr val="FF0000"/>
              </a:solidFill>
            </a:endParaRPr>
          </a:p>
          <a:p>
            <a:r>
              <a:rPr lang="en-US" altLang="zh-CN" dirty="0" smtClean="0"/>
              <a:t>2015</a:t>
            </a:r>
            <a:r>
              <a:rPr lang="zh-CN" altLang="zh-CN" dirty="0"/>
              <a:t>年公布</a:t>
            </a:r>
            <a:r>
              <a:rPr lang="zh-CN" altLang="zh-CN" dirty="0" smtClean="0"/>
              <a:t>的</a:t>
            </a:r>
            <a:r>
              <a:rPr lang="en-US" altLang="zh-CN" dirty="0" smtClean="0"/>
              <a:t> RFC 7567 </a:t>
            </a:r>
            <a:r>
              <a:rPr lang="zh-CN" altLang="zh-CN" dirty="0" smtClean="0"/>
              <a:t>已经把</a:t>
            </a:r>
            <a:r>
              <a:rPr lang="en-US" altLang="zh-CN" dirty="0" smtClean="0"/>
              <a:t> RFC </a:t>
            </a:r>
            <a:r>
              <a:rPr lang="en-US" altLang="zh-CN" dirty="0"/>
              <a:t>2309</a:t>
            </a:r>
            <a:r>
              <a:rPr lang="zh-CN" altLang="zh-CN" dirty="0"/>
              <a:t>列为陈旧的，并且不再推荐</a:t>
            </a:r>
            <a:r>
              <a:rPr lang="zh-CN" altLang="zh-CN" dirty="0" smtClean="0"/>
              <a:t>使用</a:t>
            </a:r>
            <a:r>
              <a:rPr lang="en-US" altLang="zh-CN" dirty="0" smtClean="0"/>
              <a:t> RED</a:t>
            </a:r>
            <a:r>
              <a:rPr lang="zh-CN" altLang="zh-CN" dirty="0" smtClean="0"/>
              <a:t>。</a:t>
            </a:r>
            <a:endParaRPr lang="en-US" altLang="zh-CN" dirty="0" smtClean="0"/>
          </a:p>
          <a:p>
            <a:r>
              <a:rPr lang="zh-CN" altLang="zh-CN" dirty="0" smtClean="0"/>
              <a:t>对</a:t>
            </a:r>
            <a:r>
              <a:rPr lang="zh-CN" altLang="zh-CN" dirty="0"/>
              <a:t>路由器进行主动队列</a:t>
            </a:r>
            <a:r>
              <a:rPr lang="zh-CN" altLang="zh-CN" dirty="0" smtClean="0"/>
              <a:t>管理</a:t>
            </a:r>
            <a:r>
              <a:rPr lang="en-US" altLang="zh-CN" dirty="0" smtClean="0"/>
              <a:t> AQM </a:t>
            </a:r>
            <a:r>
              <a:rPr lang="zh-CN" altLang="zh-CN" dirty="0" smtClean="0"/>
              <a:t>仍是</a:t>
            </a:r>
            <a:r>
              <a:rPr lang="zh-CN" altLang="zh-CN" dirty="0"/>
              <a:t>必要的</a:t>
            </a:r>
            <a:r>
              <a:rPr lang="zh-CN" altLang="zh-CN" dirty="0" smtClean="0"/>
              <a:t>。</a:t>
            </a:r>
            <a:endParaRPr lang="en-US" altLang="zh-CN" dirty="0" smtClean="0"/>
          </a:p>
          <a:p>
            <a:r>
              <a:rPr lang="en-US" altLang="zh-CN" dirty="0" smtClean="0">
                <a:solidFill>
                  <a:srgbClr val="FF0000"/>
                </a:solidFill>
              </a:rPr>
              <a:t>AQM </a:t>
            </a:r>
            <a:r>
              <a:rPr lang="zh-CN" altLang="zh-CN" dirty="0" smtClean="0">
                <a:solidFill>
                  <a:srgbClr val="FF0000"/>
                </a:solidFill>
              </a:rPr>
              <a:t>实际上</a:t>
            </a:r>
            <a:r>
              <a:rPr lang="zh-CN" altLang="zh-CN" dirty="0">
                <a:solidFill>
                  <a:srgbClr val="FF0000"/>
                </a:solidFill>
              </a:rPr>
              <a:t>就是对路由器中的分组排队进行智能管理，而不是简单地把队列的尾部丢弃</a:t>
            </a:r>
            <a:r>
              <a:rPr lang="zh-CN" altLang="zh-CN" dirty="0" smtClean="0">
                <a:solidFill>
                  <a:srgbClr val="FF0000"/>
                </a:solidFill>
              </a:rPr>
              <a:t>。</a:t>
            </a:r>
            <a:endParaRPr lang="en-US" altLang="zh-CN" dirty="0" smtClean="0">
              <a:solidFill>
                <a:srgbClr val="FF0000"/>
              </a:solidFill>
            </a:endParaRPr>
          </a:p>
          <a:p>
            <a:r>
              <a:rPr lang="zh-CN" altLang="zh-CN" dirty="0" smtClean="0"/>
              <a:t>现在</a:t>
            </a:r>
            <a:r>
              <a:rPr lang="zh-CN" altLang="zh-CN" dirty="0"/>
              <a:t>已经有几种不同的算法来代替旧</a:t>
            </a:r>
            <a:r>
              <a:rPr lang="zh-CN" altLang="zh-CN" dirty="0" smtClean="0"/>
              <a:t>的</a:t>
            </a:r>
            <a:r>
              <a:rPr lang="en-US" altLang="zh-CN" dirty="0" smtClean="0"/>
              <a:t> RED</a:t>
            </a:r>
            <a:r>
              <a:rPr lang="zh-CN" altLang="zh-CN" dirty="0"/>
              <a:t>，但都还在实验阶段。</a:t>
            </a:r>
            <a:endParaRPr lang="zh-CN" altLang="en-US" dirty="0"/>
          </a:p>
        </p:txBody>
      </p:sp>
    </p:spTree>
    <p:extLst>
      <p:ext uri="{BB962C8B-B14F-4D97-AF65-F5344CB8AC3E}">
        <p14:creationId xmlns:p14="http://schemas.microsoft.com/office/powerpoint/2010/main" val="294262606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a:t>
            </a:r>
            <a:r>
              <a:rPr lang="en-US" altLang="zh-CN" dirty="0" smtClean="0"/>
              <a:t>TCP </a:t>
            </a:r>
            <a:r>
              <a:rPr lang="zh-CN" altLang="zh-CN" dirty="0" smtClean="0"/>
              <a:t>的</a:t>
            </a:r>
            <a:r>
              <a:rPr lang="zh-CN" altLang="zh-CN" dirty="0"/>
              <a:t>运输连接管理</a:t>
            </a:r>
          </a:p>
        </p:txBody>
      </p:sp>
      <p:sp>
        <p:nvSpPr>
          <p:cNvPr id="931843" name="Rectangle 3"/>
          <p:cNvSpPr>
            <a:spLocks noGrp="1" noChangeArrowheads="1"/>
          </p:cNvSpPr>
          <p:nvPr>
            <p:ph idx="1"/>
          </p:nvPr>
        </p:nvSpPr>
        <p:spPr/>
        <p:txBody>
          <a:bodyPr/>
          <a:lstStyle/>
          <a:p>
            <a:r>
              <a:rPr lang="en-US" altLang="zh-CN" dirty="0"/>
              <a:t>5.9.1  </a:t>
            </a:r>
            <a:r>
              <a:rPr lang="en-US" altLang="zh-CN" dirty="0" smtClean="0"/>
              <a:t>TCP </a:t>
            </a:r>
            <a:r>
              <a:rPr lang="zh-CN" altLang="zh-CN" dirty="0" smtClean="0"/>
              <a:t>的</a:t>
            </a:r>
            <a:r>
              <a:rPr lang="zh-CN" altLang="zh-CN" dirty="0"/>
              <a:t>连接建立</a:t>
            </a:r>
          </a:p>
          <a:p>
            <a:r>
              <a:rPr lang="en-US" altLang="zh-CN" dirty="0" smtClean="0"/>
              <a:t>5.9.2  TCP </a:t>
            </a:r>
            <a:r>
              <a:rPr lang="zh-CN" altLang="zh-CN" dirty="0" smtClean="0"/>
              <a:t>的</a:t>
            </a:r>
            <a:r>
              <a:rPr lang="zh-CN" altLang="zh-CN" dirty="0"/>
              <a:t>连接释放</a:t>
            </a:r>
          </a:p>
          <a:p>
            <a:r>
              <a:rPr lang="en-US" altLang="zh-CN" dirty="0"/>
              <a:t>5.9.3  </a:t>
            </a:r>
            <a:r>
              <a:rPr lang="en-US" altLang="zh-CN" dirty="0" smtClean="0"/>
              <a:t>TCP </a:t>
            </a:r>
            <a:r>
              <a:rPr lang="zh-CN" altLang="zh-CN" dirty="0" smtClean="0"/>
              <a:t>的</a:t>
            </a:r>
            <a:r>
              <a:rPr lang="zh-CN" altLang="zh-CN" dirty="0"/>
              <a:t>有限状态机</a:t>
            </a:r>
          </a:p>
        </p:txBody>
      </p:sp>
    </p:spTree>
    <p:extLst>
      <p:ext uri="{BB962C8B-B14F-4D97-AF65-F5344CB8AC3E}">
        <p14:creationId xmlns:p14="http://schemas.microsoft.com/office/powerpoint/2010/main" val="7900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lnSpc>
                <a:spcPct val="110000"/>
              </a:lnSpc>
              <a:spcBef>
                <a:spcPts val="600"/>
              </a:spcBef>
            </a:pPr>
            <a:r>
              <a:rPr lang="zh-CN" altLang="en-US" dirty="0"/>
              <a:t>还要强调两点 </a:t>
            </a:r>
          </a:p>
        </p:txBody>
      </p:sp>
      <p:sp>
        <p:nvSpPr>
          <p:cNvPr id="355339" name="Rectangle 11"/>
          <p:cNvSpPr>
            <a:spLocks noGrp="1" noChangeArrowheads="1"/>
          </p:cNvSpPr>
          <p:nvPr>
            <p:ph idx="1"/>
          </p:nvPr>
        </p:nvSpPr>
        <p:spPr/>
        <p:txBody>
          <a:bodyPr/>
          <a:lstStyle/>
          <a:p>
            <a:pPr>
              <a:lnSpc>
                <a:spcPct val="110000"/>
              </a:lnSpc>
            </a:pPr>
            <a:r>
              <a:rPr lang="zh-CN" altLang="en-US" sz="2800" dirty="0"/>
              <a:t>运输层的 </a:t>
            </a:r>
            <a:r>
              <a:rPr lang="en-US" altLang="zh-CN" sz="2800" dirty="0"/>
              <a:t>UDP </a:t>
            </a:r>
            <a:r>
              <a:rPr lang="zh-CN" altLang="en-US" sz="2800" dirty="0"/>
              <a:t>用户数据报与网际层的</a:t>
            </a:r>
            <a:r>
              <a:rPr lang="en-US" altLang="zh-CN" sz="2800" dirty="0"/>
              <a:t>IP</a:t>
            </a:r>
            <a:r>
              <a:rPr lang="zh-CN" altLang="en-US" sz="2800" dirty="0"/>
              <a:t>数据报有很大区别</a:t>
            </a:r>
            <a:r>
              <a:rPr lang="zh-CN" altLang="en-US" sz="2800" dirty="0" smtClean="0"/>
              <a:t>。</a:t>
            </a:r>
            <a:endParaRPr lang="en-US" altLang="zh-CN" sz="2800" dirty="0" smtClean="0"/>
          </a:p>
          <a:p>
            <a:pPr lvl="1"/>
            <a:r>
              <a:rPr lang="en-US" altLang="zh-CN" sz="2400" dirty="0" smtClean="0"/>
              <a:t>IP </a:t>
            </a:r>
            <a:r>
              <a:rPr lang="zh-CN" altLang="en-US" sz="2400" dirty="0"/>
              <a:t>数据报要经过互连网中许多路由器的</a:t>
            </a:r>
            <a:r>
              <a:rPr lang="zh-CN" altLang="en-US" sz="2400" dirty="0" smtClean="0"/>
              <a:t>存储转发。</a:t>
            </a:r>
            <a:endParaRPr lang="en-US" altLang="zh-CN" sz="2400" dirty="0" smtClean="0"/>
          </a:p>
          <a:p>
            <a:pPr lvl="1"/>
            <a:r>
              <a:rPr lang="en-US" altLang="zh-CN" sz="2400" dirty="0" smtClean="0"/>
              <a:t>UDP </a:t>
            </a:r>
            <a:r>
              <a:rPr lang="zh-CN" altLang="en-US" sz="2400" dirty="0"/>
              <a:t>用户数据报是在运输层的端到端抽象的逻辑信道中传送的。</a:t>
            </a:r>
          </a:p>
          <a:p>
            <a:pPr>
              <a:lnSpc>
                <a:spcPct val="110000"/>
              </a:lnSpc>
              <a:spcBef>
                <a:spcPts val="1200"/>
              </a:spcBef>
            </a:pPr>
            <a:r>
              <a:rPr lang="en-US" altLang="zh-CN" sz="2800" dirty="0"/>
              <a:t>TCP </a:t>
            </a:r>
            <a:r>
              <a:rPr lang="zh-CN" altLang="en-US" sz="28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800" dirty="0"/>
              <a:t>TCP </a:t>
            </a:r>
            <a:r>
              <a:rPr lang="zh-CN" altLang="en-US" sz="2800" dirty="0"/>
              <a:t>连接。 </a:t>
            </a:r>
          </a:p>
        </p:txBody>
      </p:sp>
    </p:spTree>
    <p:extLst>
      <p:ext uri="{BB962C8B-B14F-4D97-AF65-F5344CB8AC3E}">
        <p14:creationId xmlns:p14="http://schemas.microsoft.com/office/powerpoint/2010/main" val="1621401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a:t>
            </a:r>
            <a:r>
              <a:rPr lang="zh-CN" altLang="zh-CN" dirty="0" smtClean="0"/>
              <a:t>连接</a:t>
            </a:r>
            <a:r>
              <a:rPr lang="zh-CN" altLang="en-US" dirty="0" smtClean="0"/>
              <a:t>的</a:t>
            </a:r>
            <a:r>
              <a:rPr lang="zh-CN" altLang="zh-CN" dirty="0" smtClean="0"/>
              <a:t>三</a:t>
            </a:r>
            <a:r>
              <a:rPr lang="zh-CN" altLang="zh-CN" dirty="0"/>
              <a:t>个阶段</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是</a:t>
            </a:r>
            <a:r>
              <a:rPr lang="zh-CN" altLang="zh-CN" dirty="0"/>
              <a:t>面向连接的协议</a:t>
            </a:r>
            <a:r>
              <a:rPr lang="zh-CN" altLang="zh-CN" dirty="0" smtClean="0"/>
              <a:t>。</a:t>
            </a:r>
            <a:endParaRPr lang="en-US" altLang="zh-CN" dirty="0" smtClean="0"/>
          </a:p>
          <a:p>
            <a:r>
              <a:rPr lang="zh-CN" altLang="zh-CN" dirty="0"/>
              <a:t>运输</a:t>
            </a:r>
            <a:r>
              <a:rPr lang="zh-CN" altLang="zh-CN" dirty="0" smtClean="0"/>
              <a:t>连接有</a:t>
            </a:r>
            <a:r>
              <a:rPr lang="zh-CN" altLang="zh-CN" dirty="0"/>
              <a:t>三个</a:t>
            </a:r>
            <a:r>
              <a:rPr lang="zh-CN" altLang="zh-CN" dirty="0" smtClean="0"/>
              <a:t>阶段：</a:t>
            </a:r>
            <a:endParaRPr lang="en-US" altLang="zh-CN" dirty="0" smtClean="0"/>
          </a:p>
          <a:p>
            <a:pPr lvl="1"/>
            <a:r>
              <a:rPr lang="zh-CN" altLang="zh-CN" dirty="0" smtClean="0">
                <a:solidFill>
                  <a:srgbClr val="0000FF"/>
                </a:solidFill>
              </a:rPr>
              <a:t>连接建立</a:t>
            </a:r>
            <a:endParaRPr lang="en-US" altLang="zh-CN" dirty="0" smtClean="0">
              <a:solidFill>
                <a:srgbClr val="0000FF"/>
              </a:solidFill>
            </a:endParaRPr>
          </a:p>
          <a:p>
            <a:pPr lvl="1"/>
            <a:r>
              <a:rPr lang="zh-CN" altLang="zh-CN" dirty="0" smtClean="0">
                <a:solidFill>
                  <a:srgbClr val="0000FF"/>
                </a:solidFill>
              </a:rPr>
              <a:t>数据传送</a:t>
            </a:r>
            <a:endParaRPr lang="en-US" altLang="zh-CN" dirty="0" smtClean="0">
              <a:solidFill>
                <a:srgbClr val="0000FF"/>
              </a:solidFill>
            </a:endParaRPr>
          </a:p>
          <a:p>
            <a:pPr lvl="1"/>
            <a:r>
              <a:rPr lang="zh-CN" altLang="zh-CN" dirty="0" smtClean="0">
                <a:solidFill>
                  <a:srgbClr val="0000FF"/>
                </a:solidFill>
              </a:rPr>
              <a:t>连接释放</a:t>
            </a:r>
            <a:endParaRPr lang="en-US" altLang="zh-CN" dirty="0" smtClean="0">
              <a:solidFill>
                <a:srgbClr val="0000FF"/>
              </a:solidFill>
            </a:endParaRPr>
          </a:p>
          <a:p>
            <a:r>
              <a:rPr lang="zh-CN" altLang="zh-CN" dirty="0" smtClean="0">
                <a:solidFill>
                  <a:srgbClr val="FF0000"/>
                </a:solidFill>
              </a:rPr>
              <a:t>运输</a:t>
            </a:r>
            <a:r>
              <a:rPr lang="zh-CN" altLang="zh-CN" dirty="0">
                <a:solidFill>
                  <a:srgbClr val="FF0000"/>
                </a:solidFill>
              </a:rPr>
              <a:t>连接的管理</a:t>
            </a:r>
            <a:r>
              <a:rPr lang="zh-CN" altLang="zh-CN" dirty="0"/>
              <a:t>就是使运输连接的建立和释放都能正常地进行。</a:t>
            </a:r>
          </a:p>
        </p:txBody>
      </p:sp>
    </p:spTree>
    <p:extLst>
      <p:ext uri="{BB962C8B-B14F-4D97-AF65-F5344CB8AC3E}">
        <p14:creationId xmlns:p14="http://schemas.microsoft.com/office/powerpoint/2010/main" val="112104432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8490148" cy="792088"/>
          </a:xfrm>
        </p:spPr>
        <p:txBody>
          <a:bodyPr/>
          <a:lstStyle/>
          <a:p>
            <a:pPr algn="ctr"/>
            <a:r>
              <a:rPr lang="en-US" altLang="zh-CN" sz="3600" dirty="0" smtClean="0"/>
              <a:t>TCP </a:t>
            </a:r>
            <a:r>
              <a:rPr lang="zh-CN" altLang="zh-CN" sz="3600" dirty="0" smtClean="0"/>
              <a:t>连接建立</a:t>
            </a:r>
            <a:r>
              <a:rPr lang="zh-CN" altLang="zh-CN" sz="3600" dirty="0"/>
              <a:t>过程中要</a:t>
            </a:r>
            <a:r>
              <a:rPr lang="zh-CN" altLang="zh-CN" sz="3600" dirty="0" smtClean="0"/>
              <a:t>解决</a:t>
            </a:r>
            <a:r>
              <a:rPr lang="zh-CN" altLang="en-US" sz="3600" dirty="0" smtClean="0"/>
              <a:t>的</a:t>
            </a:r>
            <a:r>
              <a:rPr lang="zh-CN" altLang="zh-CN" sz="3600" dirty="0" smtClean="0"/>
              <a:t>三</a:t>
            </a:r>
            <a:r>
              <a:rPr lang="zh-CN" altLang="zh-CN" sz="3600" dirty="0"/>
              <a:t>个问题</a:t>
            </a:r>
          </a:p>
        </p:txBody>
      </p:sp>
      <p:sp>
        <p:nvSpPr>
          <p:cNvPr id="931843" name="Rectangle 3"/>
          <p:cNvSpPr>
            <a:spLocks noGrp="1" noChangeArrowheads="1"/>
          </p:cNvSpPr>
          <p:nvPr>
            <p:ph idx="1"/>
          </p:nvPr>
        </p:nvSpPr>
        <p:spPr/>
        <p:txBody>
          <a:bodyPr/>
          <a:lstStyle/>
          <a:p>
            <a:r>
              <a:rPr lang="en-US" altLang="zh-CN" dirty="0"/>
              <a:t>(1) </a:t>
            </a:r>
            <a:r>
              <a:rPr lang="zh-CN" altLang="zh-CN" dirty="0"/>
              <a:t>要使每一方能够确知对方的存在。</a:t>
            </a:r>
          </a:p>
          <a:p>
            <a:r>
              <a:rPr lang="en-US" altLang="zh-CN" dirty="0" smtClean="0"/>
              <a:t>(</a:t>
            </a:r>
            <a:r>
              <a:rPr lang="en-US" altLang="zh-CN" dirty="0"/>
              <a:t>2) </a:t>
            </a:r>
            <a:r>
              <a:rPr lang="zh-CN" altLang="zh-CN" dirty="0"/>
              <a:t>要允许双方协商一些参数（如最大窗口值、是否使用窗口扩大选项和时间戳选项以及服务质量等）。</a:t>
            </a:r>
          </a:p>
          <a:p>
            <a:r>
              <a:rPr lang="en-US" altLang="zh-CN" dirty="0" smtClean="0"/>
              <a:t>(</a:t>
            </a:r>
            <a:r>
              <a:rPr lang="en-US" altLang="zh-CN" dirty="0"/>
              <a:t>3) </a:t>
            </a:r>
            <a:r>
              <a:rPr lang="zh-CN" altLang="zh-CN" dirty="0"/>
              <a:t>能够对运输实体资源（如缓存大小、连接表中的项目等）进行分配</a:t>
            </a:r>
            <a:r>
              <a:rPr lang="zh-CN" altLang="zh-CN" dirty="0" smtClean="0"/>
              <a:t>。</a:t>
            </a:r>
            <a:endParaRPr lang="zh-CN" altLang="zh-CN" dirty="0"/>
          </a:p>
        </p:txBody>
      </p:sp>
    </p:spTree>
    <p:extLst>
      <p:ext uri="{BB962C8B-B14F-4D97-AF65-F5344CB8AC3E}">
        <p14:creationId xmlns:p14="http://schemas.microsoft.com/office/powerpoint/2010/main" val="11907193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smtClean="0"/>
              <a:t>TCP</a:t>
            </a:r>
            <a:r>
              <a:rPr lang="zh-CN" altLang="zh-CN" dirty="0"/>
              <a:t>连接的建立</a:t>
            </a:r>
            <a:r>
              <a:rPr lang="zh-CN" altLang="zh-CN" dirty="0">
                <a:solidFill>
                  <a:srgbClr val="FF0000"/>
                </a:solidFill>
              </a:rPr>
              <a:t>采用客户服务器方式</a:t>
            </a:r>
            <a:r>
              <a:rPr lang="zh-CN" altLang="zh-CN" dirty="0" smtClean="0">
                <a:solidFill>
                  <a:srgbClr val="FF0000"/>
                </a:solidFill>
              </a:rPr>
              <a:t>。</a:t>
            </a:r>
            <a:endParaRPr lang="en-US" altLang="zh-CN" dirty="0" smtClean="0">
              <a:solidFill>
                <a:srgbClr val="FF0000"/>
              </a:solidFill>
            </a:endParaRPr>
          </a:p>
          <a:p>
            <a:r>
              <a:rPr lang="zh-CN" altLang="zh-CN" dirty="0" smtClean="0"/>
              <a:t>主动</a:t>
            </a:r>
            <a:r>
              <a:rPr lang="zh-CN" altLang="zh-CN" dirty="0"/>
              <a:t>发起连接建立的应用进程叫做</a:t>
            </a:r>
            <a:r>
              <a:rPr lang="zh-CN" altLang="zh-CN" dirty="0">
                <a:solidFill>
                  <a:srgbClr val="FF0000"/>
                </a:solidFill>
              </a:rPr>
              <a:t>客户</a:t>
            </a:r>
            <a:r>
              <a:rPr lang="en-US" altLang="zh-CN" dirty="0"/>
              <a:t>(client)</a:t>
            </a:r>
            <a:r>
              <a:rPr lang="zh-CN" altLang="zh-CN" dirty="0" smtClean="0"/>
              <a:t>，</a:t>
            </a:r>
            <a:endParaRPr lang="en-US" altLang="zh-CN" dirty="0" smtClean="0"/>
          </a:p>
          <a:p>
            <a:r>
              <a:rPr lang="zh-CN" altLang="zh-CN" dirty="0" smtClean="0"/>
              <a:t>被动</a:t>
            </a:r>
            <a:r>
              <a:rPr lang="zh-CN" altLang="zh-CN" dirty="0"/>
              <a:t>等待连接建立的应用进程叫做</a:t>
            </a:r>
            <a:r>
              <a:rPr lang="zh-CN" altLang="zh-CN" dirty="0">
                <a:solidFill>
                  <a:srgbClr val="FF0000"/>
                </a:solidFill>
              </a:rPr>
              <a:t>服务器</a:t>
            </a:r>
            <a:r>
              <a:rPr lang="en-US" altLang="zh-CN" dirty="0"/>
              <a:t>(server)</a:t>
            </a:r>
            <a:r>
              <a:rPr lang="zh-CN" altLang="zh-CN" dirty="0"/>
              <a:t>。</a:t>
            </a:r>
          </a:p>
        </p:txBody>
      </p:sp>
    </p:spTree>
    <p:extLst>
      <p:ext uri="{BB962C8B-B14F-4D97-AF65-F5344CB8AC3E}">
        <p14:creationId xmlns:p14="http://schemas.microsoft.com/office/powerpoint/2010/main" val="31820546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a:t>
            </a:r>
            <a:r>
              <a:rPr lang="en-US" altLang="zh-CN" dirty="0" smtClean="0"/>
              <a:t>TCP </a:t>
            </a:r>
            <a:r>
              <a:rPr lang="zh-CN" altLang="zh-CN" dirty="0" smtClean="0"/>
              <a:t>的连接建立</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建立</a:t>
            </a:r>
            <a:r>
              <a:rPr lang="zh-CN" altLang="zh-CN" dirty="0"/>
              <a:t>连接的过程叫做</a:t>
            </a:r>
            <a:r>
              <a:rPr lang="zh-CN" altLang="zh-CN" dirty="0" smtClean="0">
                <a:solidFill>
                  <a:srgbClr val="FF0000"/>
                </a:solidFill>
              </a:rPr>
              <a:t>握手</a:t>
            </a:r>
            <a:r>
              <a:rPr lang="zh-CN" altLang="en-US" dirty="0" smtClean="0">
                <a:solidFill>
                  <a:srgbClr val="FF0000"/>
                </a:solidFill>
              </a:rPr>
              <a:t>。</a:t>
            </a:r>
            <a:endParaRPr lang="en-US" altLang="zh-CN" dirty="0" smtClean="0">
              <a:solidFill>
                <a:srgbClr val="FF0000"/>
              </a:solidFill>
            </a:endParaRPr>
          </a:p>
          <a:p>
            <a:r>
              <a:rPr lang="zh-CN" altLang="zh-CN" dirty="0"/>
              <a:t>握手需要在客户和服务器之间交换三</a:t>
            </a:r>
            <a:r>
              <a:rPr lang="zh-CN" altLang="zh-CN" dirty="0" smtClean="0"/>
              <a:t>个</a:t>
            </a:r>
            <a:r>
              <a:rPr lang="en-US" altLang="zh-CN" dirty="0" smtClean="0"/>
              <a:t> TCP </a:t>
            </a:r>
            <a:r>
              <a:rPr lang="zh-CN" altLang="zh-CN" dirty="0" smtClean="0"/>
              <a:t>报文</a:t>
            </a:r>
            <a:r>
              <a:rPr lang="zh-CN" altLang="zh-CN" dirty="0"/>
              <a:t>段</a:t>
            </a:r>
            <a:r>
              <a:rPr lang="zh-CN" altLang="zh-CN" dirty="0" smtClean="0"/>
              <a:t>。</a:t>
            </a:r>
            <a:r>
              <a:rPr lang="zh-CN" altLang="en-US" dirty="0" smtClean="0"/>
              <a:t>称之为</a:t>
            </a:r>
            <a:r>
              <a:rPr lang="zh-CN" altLang="zh-CN" dirty="0" smtClean="0">
                <a:solidFill>
                  <a:srgbClr val="FF0000"/>
                </a:solidFill>
              </a:rPr>
              <a:t>三</a:t>
            </a:r>
            <a:r>
              <a:rPr lang="zh-CN" altLang="zh-CN" dirty="0">
                <a:solidFill>
                  <a:srgbClr val="FF0000"/>
                </a:solidFill>
              </a:rPr>
              <a:t>报文握手</a:t>
            </a:r>
            <a:r>
              <a:rPr lang="zh-CN" altLang="en-US" dirty="0" smtClean="0">
                <a:solidFill>
                  <a:srgbClr val="FF0000"/>
                </a:solidFill>
              </a:rPr>
              <a:t>。</a:t>
            </a:r>
            <a:endParaRPr lang="en-US" altLang="zh-CN" dirty="0" smtClean="0">
              <a:solidFill>
                <a:srgbClr val="FF0000"/>
              </a:solidFill>
            </a:endParaRPr>
          </a:p>
          <a:p>
            <a:r>
              <a:rPr lang="zh-CN" altLang="en-US" dirty="0" smtClean="0"/>
              <a:t>采用</a:t>
            </a:r>
            <a:r>
              <a:rPr lang="zh-CN" altLang="zh-CN" dirty="0">
                <a:solidFill>
                  <a:srgbClr val="FF0000"/>
                </a:solidFill>
              </a:rPr>
              <a:t>三报文握手</a:t>
            </a:r>
            <a:r>
              <a:rPr lang="zh-CN" altLang="zh-CN" dirty="0" smtClean="0"/>
              <a:t>主要</a:t>
            </a:r>
            <a:r>
              <a:rPr lang="zh-CN" altLang="zh-CN" dirty="0"/>
              <a:t>是为了防止已失效的连接请求报文段突然又传送到</a:t>
            </a:r>
            <a:r>
              <a:rPr lang="zh-CN" altLang="zh-CN" dirty="0" smtClean="0"/>
              <a:t>了，因而产生错误。</a:t>
            </a:r>
            <a:endParaRPr lang="zh-CN" altLang="zh-CN" dirty="0"/>
          </a:p>
        </p:txBody>
      </p:sp>
    </p:spTree>
    <p:extLst>
      <p:ext uri="{BB962C8B-B14F-4D97-AF65-F5344CB8AC3E}">
        <p14:creationId xmlns:p14="http://schemas.microsoft.com/office/powerpoint/2010/main" val="221943837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02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t/>
            </a:r>
            <a:b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br>
            <a:endParaRPr kumimoji="1" lang="en-US" altLang="zh-CN" sz="4000" b="1" i="0" u="none" strike="noStrike" kern="0" cap="none" spc="0" normalizeH="0" baseline="0" noProof="0" smtClean="0">
              <a:ln>
                <a:noFill/>
              </a:ln>
              <a:solidFill>
                <a:srgbClr val="333399"/>
              </a:solidFill>
              <a:effectLst/>
              <a:uLnTx/>
              <a:uFillTx/>
              <a:latin typeface="Tahoma"/>
              <a:ea typeface="黑体"/>
              <a:cs typeface="+mj-cs"/>
            </a:endParaRPr>
          </a:p>
        </p:txBody>
      </p:sp>
      <p:grpSp>
        <p:nvGrpSpPr>
          <p:cNvPr id="10" name="Group 6"/>
          <p:cNvGrpSpPr>
            <a:grpSpLocks/>
          </p:cNvGrpSpPr>
          <p:nvPr/>
        </p:nvGrpSpPr>
        <p:grpSpPr bwMode="auto">
          <a:xfrm>
            <a:off x="2875284"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898972"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0"/>
          <p:cNvSpPr txBox="1">
            <a:spLocks noChangeArrowheads="1"/>
          </p:cNvSpPr>
          <p:nvPr/>
        </p:nvSpPr>
        <p:spPr bwMode="auto">
          <a:xfrm>
            <a:off x="184975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1"/>
          <p:cNvSpPr>
            <a:spLocks noChangeArrowheads="1"/>
          </p:cNvSpPr>
          <p:nvPr/>
        </p:nvSpPr>
        <p:spPr bwMode="auto">
          <a:xfrm>
            <a:off x="6988497"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2"/>
          <p:cNvSpPr txBox="1">
            <a:spLocks noChangeArrowheads="1"/>
          </p:cNvSpPr>
          <p:nvPr/>
        </p:nvSpPr>
        <p:spPr bwMode="auto">
          <a:xfrm>
            <a:off x="694880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3"/>
          <p:cNvGrpSpPr>
            <a:grpSpLocks/>
          </p:cNvGrpSpPr>
          <p:nvPr/>
        </p:nvGrpSpPr>
        <p:grpSpPr bwMode="auto">
          <a:xfrm>
            <a:off x="857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6"/>
          <p:cNvGrpSpPr>
            <a:grpSpLocks/>
          </p:cNvGrpSpPr>
          <p:nvPr/>
        </p:nvGrpSpPr>
        <p:grpSpPr bwMode="auto">
          <a:xfrm>
            <a:off x="7685412"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33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138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A</a:t>
            </a:r>
          </a:p>
        </p:txBody>
      </p:sp>
      <p:sp>
        <p:nvSpPr>
          <p:cNvPr id="26" name="Rectangle 22"/>
          <p:cNvSpPr>
            <a:spLocks noChangeArrowheads="1"/>
          </p:cNvSpPr>
          <p:nvPr/>
        </p:nvSpPr>
        <p:spPr bwMode="auto">
          <a:xfrm>
            <a:off x="6998022"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3"/>
          <p:cNvSpPr>
            <a:spLocks noChangeArrowheads="1"/>
          </p:cNvSpPr>
          <p:nvPr/>
        </p:nvSpPr>
        <p:spPr bwMode="auto">
          <a:xfrm>
            <a:off x="2051372"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客户</a:t>
            </a:r>
          </a:p>
        </p:txBody>
      </p:sp>
      <p:sp>
        <p:nvSpPr>
          <p:cNvPr id="28" name="Rectangle 24"/>
          <p:cNvSpPr>
            <a:spLocks noChangeArrowheads="1"/>
          </p:cNvSpPr>
          <p:nvPr/>
        </p:nvSpPr>
        <p:spPr bwMode="auto">
          <a:xfrm>
            <a:off x="7047234"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0" name="Text Box 26"/>
          <p:cNvSpPr txBox="1">
            <a:spLocks noChangeArrowheads="1"/>
          </p:cNvSpPr>
          <p:nvPr/>
        </p:nvSpPr>
        <p:spPr bwMode="auto">
          <a:xfrm>
            <a:off x="1217934" y="5068341"/>
            <a:ext cx="8050602" cy="1384995"/>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向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发出连接请求报文段，其首部中的</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同步位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，并选择序号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，表明传送</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x</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9971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70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 name="Group 6"/>
          <p:cNvGrpSpPr>
            <a:grpSpLocks/>
          </p:cNvGrpSpPr>
          <p:nvPr/>
        </p:nvGrpSpPr>
        <p:grpSpPr bwMode="auto">
          <a:xfrm>
            <a:off x="2843088"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0" name="Rectangle 9"/>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Text Box 10"/>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2" name="Rectangle 11"/>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Text Box 12"/>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4" name="Group 13"/>
          <p:cNvGrpSpPr>
            <a:grpSpLocks/>
          </p:cNvGrpSpPr>
          <p:nvPr/>
        </p:nvGrpSpPr>
        <p:grpSpPr bwMode="auto">
          <a:xfrm>
            <a:off x="825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7" name="Group 16"/>
          <p:cNvGrpSpPr>
            <a:grpSpLocks/>
          </p:cNvGrpSpPr>
          <p:nvPr/>
        </p:nvGrpSpPr>
        <p:grpSpPr bwMode="auto">
          <a:xfrm>
            <a:off x="7653216"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3" name="Rectangle 22"/>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4" name="Rectangle 23"/>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5" name="Rectangle 24"/>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6" name="Group 26"/>
          <p:cNvGrpSpPr>
            <a:grpSpLocks/>
          </p:cNvGrpSpPr>
          <p:nvPr/>
        </p:nvGrpSpPr>
        <p:grpSpPr bwMode="auto">
          <a:xfrm>
            <a:off x="2501777" y="3881438"/>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29" name="Text Box 29"/>
          <p:cNvSpPr txBox="1">
            <a:spLocks noChangeArrowheads="1"/>
          </p:cNvSpPr>
          <p:nvPr/>
        </p:nvSpPr>
        <p:spPr bwMode="auto">
          <a:xfrm>
            <a:off x="1041276" y="4932363"/>
            <a:ext cx="8237537" cy="18097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收到连接请求报文段后，如同意，则</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发回确认。</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在确认报文段中应使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其确认号</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，自己选择的序号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y</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6550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56681"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8"/>
          <p:cNvGrpSpPr>
            <a:grpSpLocks/>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9" name="Group 27"/>
          <p:cNvGrpSpPr>
            <a:grpSpLocks/>
          </p:cNvGrpSpPr>
          <p:nvPr/>
        </p:nvGrpSpPr>
        <p:grpSpPr bwMode="auto">
          <a:xfrm>
            <a:off x="2810645" y="3881438"/>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收到此报文段后向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给出确认，其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y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通知上层应用进程，连接已经建立。   </a:t>
            </a:r>
          </a:p>
        </p:txBody>
      </p:sp>
    </p:spTree>
    <p:extLst>
      <p:ext uri="{BB962C8B-B14F-4D97-AF65-F5344CB8AC3E}">
        <p14:creationId xmlns:p14="http://schemas.microsoft.com/office/powerpoint/2010/main" val="40084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66703"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20" name="Group 18"/>
          <p:cNvGrpSpPr>
            <a:grpSpLocks/>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32" name="Group 30"/>
          <p:cNvGrpSpPr>
            <a:grpSpLocks/>
          </p:cNvGrpSpPr>
          <p:nvPr/>
        </p:nvGrpSpPr>
        <p:grpSpPr bwMode="auto">
          <a:xfrm>
            <a:off x="2820667" y="3881438"/>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收到主机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的确认后，也通知其上层</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应用进程：</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连接已经建立。</a:t>
            </a:r>
          </a:p>
        </p:txBody>
      </p:sp>
    </p:spTree>
    <p:extLst>
      <p:ext uri="{BB962C8B-B14F-4D97-AF65-F5344CB8AC3E}">
        <p14:creationId xmlns:p14="http://schemas.microsoft.com/office/powerpoint/2010/main" val="2524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55663" y="3005138"/>
            <a:ext cx="6140450" cy="3765550"/>
            <a:chOff x="898" y="1893"/>
            <a:chExt cx="3868"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SENT</a:t>
                </a:r>
              </a:p>
            </p:txBody>
          </p:sp>
        </p:grpSp>
        <p:grpSp>
          <p:nvGrpSpPr>
            <p:cNvPr id="6" name="Group 6"/>
            <p:cNvGrpSpPr>
              <a:grpSpLocks/>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RCVD</a:t>
                </a:r>
              </a:p>
            </p:txBody>
          </p:sp>
        </p:grpSp>
        <p:grpSp>
          <p:nvGrpSpPr>
            <p:cNvPr id="8" name="Group 12"/>
            <p:cNvGrpSpPr>
              <a:grpSpLocks/>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LISTEN</a:t>
                </a:r>
              </a:p>
            </p:txBody>
          </p:sp>
        </p:grpSp>
        <p:grpSp>
          <p:nvGrpSpPr>
            <p:cNvPr id="9" name="Group 15"/>
            <p:cNvGrpSpPr>
              <a:grpSpLocks/>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采用三报文握手建立 </a:t>
            </a:r>
            <a:r>
              <a:rPr kumimoji="1" lang="en-US" altLang="zh-CN" sz="3200" b="1" i="0" u="none" strike="noStrike" kern="0" cap="none" spc="0" normalizeH="0" baseline="0" noProof="0" dirty="0" smtClean="0">
                <a:ln>
                  <a:noFill/>
                </a:ln>
                <a:solidFill>
                  <a:srgbClr val="000099"/>
                </a:solidFill>
                <a:effectLst/>
                <a:uLnTx/>
                <a:uFillTx/>
                <a:latin typeface="Tahoma"/>
                <a:ea typeface="黑体"/>
                <a:cs typeface="+mj-cs"/>
              </a:rPr>
              <a:t>TCP </a:t>
            </a: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连接的各状态</a:t>
            </a: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 </a:t>
            </a:r>
          </a:p>
        </p:txBody>
      </p:sp>
      <p:grpSp>
        <p:nvGrpSpPr>
          <p:cNvPr id="21" name="Group 19"/>
          <p:cNvGrpSpPr>
            <a:grpSpLocks/>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4" name="Group 22"/>
          <p:cNvGrpSpPr>
            <a:grpSpLocks/>
          </p:cNvGrpSpPr>
          <p:nvPr/>
        </p:nvGrpSpPr>
        <p:grpSpPr bwMode="auto">
          <a:xfrm>
            <a:off x="2843088"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x + 1, ack = y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31" name="Group 29"/>
          <p:cNvGrpSpPr>
            <a:grpSpLocks/>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34" name="Group 32"/>
          <p:cNvGrpSpPr>
            <a:grpSpLocks/>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7" name="Group 35"/>
          <p:cNvGrpSpPr>
            <a:grpSpLocks/>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40"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46" name="Group 45"/>
          <p:cNvGrpSpPr>
            <a:grpSpLocks/>
          </p:cNvGrpSpPr>
          <p:nvPr/>
        </p:nvGrpSpPr>
        <p:grpSpPr bwMode="auto">
          <a:xfrm>
            <a:off x="2797052" y="3881438"/>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42660338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a:t>
            </a:r>
            <a:r>
              <a:rPr lang="en-US" altLang="zh-CN" dirty="0" smtClean="0"/>
              <a:t>TCP </a:t>
            </a:r>
            <a:r>
              <a:rPr lang="zh-CN" altLang="zh-CN" dirty="0" smtClean="0"/>
              <a:t>的</a:t>
            </a:r>
            <a:r>
              <a:rPr lang="zh-CN" altLang="zh-CN" dirty="0"/>
              <a:t>连接释放</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连接释放</a:t>
            </a:r>
            <a:r>
              <a:rPr lang="zh-CN" altLang="zh-CN" dirty="0"/>
              <a:t>过程比较</a:t>
            </a:r>
            <a:r>
              <a:rPr lang="zh-CN" altLang="zh-CN" dirty="0" smtClean="0"/>
              <a:t>复杂</a:t>
            </a:r>
            <a:r>
              <a:rPr lang="zh-CN" altLang="en-US" dirty="0" smtClean="0"/>
              <a:t>。</a:t>
            </a:r>
            <a:endParaRPr lang="en-US" altLang="zh-CN" dirty="0" smtClean="0"/>
          </a:p>
          <a:p>
            <a:r>
              <a:rPr lang="zh-CN" altLang="zh-CN" dirty="0"/>
              <a:t>数据传输结束后，通信的双方都可释放连接。</a:t>
            </a:r>
            <a:endParaRPr lang="en-US" altLang="zh-CN" dirty="0" smtClean="0"/>
          </a:p>
          <a:p>
            <a:r>
              <a:rPr lang="en-US" altLang="zh-CN" dirty="0" smtClean="0"/>
              <a:t>TCP </a:t>
            </a:r>
            <a:r>
              <a:rPr lang="zh-CN" altLang="zh-CN" dirty="0" smtClean="0"/>
              <a:t>连接释放</a:t>
            </a:r>
            <a:r>
              <a:rPr lang="zh-CN" altLang="zh-CN" dirty="0"/>
              <a:t>过程是</a:t>
            </a:r>
            <a:r>
              <a:rPr lang="zh-CN" altLang="zh-CN" dirty="0">
                <a:solidFill>
                  <a:srgbClr val="FF0000"/>
                </a:solidFill>
              </a:rPr>
              <a:t>四报文握手</a:t>
            </a:r>
            <a:r>
              <a:rPr lang="zh-CN" altLang="zh-CN"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220111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5.1.3  </a:t>
            </a:r>
            <a:r>
              <a:rPr lang="zh-CN" altLang="en-US" dirty="0"/>
              <a:t>运输层的端口 </a:t>
            </a:r>
          </a:p>
        </p:txBody>
      </p:sp>
      <p:sp>
        <p:nvSpPr>
          <p:cNvPr id="142339" name="Rectangle 3"/>
          <p:cNvSpPr>
            <a:spLocks noGrp="1" noChangeArrowheads="1"/>
          </p:cNvSpPr>
          <p:nvPr>
            <p:ph idx="1"/>
          </p:nvPr>
        </p:nvSpPr>
        <p:spPr/>
        <p:txBody>
          <a:bodyPr/>
          <a:lstStyle/>
          <a:p>
            <a:pPr>
              <a:spcBef>
                <a:spcPts val="1200"/>
              </a:spcBef>
            </a:pPr>
            <a:r>
              <a:rPr lang="zh-CN" altLang="en-US" sz="3000" dirty="0"/>
              <a:t>运行在计算机中的进程是用</a:t>
            </a:r>
            <a:r>
              <a:rPr lang="zh-CN" altLang="en-US" sz="3000" dirty="0">
                <a:solidFill>
                  <a:srgbClr val="FF0000"/>
                </a:solidFill>
              </a:rPr>
              <a:t>进程标识符</a:t>
            </a:r>
            <a:r>
              <a:rPr lang="zh-CN" altLang="en-US" sz="3000" dirty="0"/>
              <a:t>来标志的。</a:t>
            </a:r>
          </a:p>
          <a:p>
            <a:pPr>
              <a:spcBef>
                <a:spcPts val="1200"/>
              </a:spcBef>
            </a:pPr>
            <a:r>
              <a:rPr lang="zh-CN" altLang="en-US" sz="3000" dirty="0">
                <a:solidFill>
                  <a:srgbClr val="FF0000"/>
                </a:solidFill>
              </a:rPr>
              <a:t>但</a:t>
            </a:r>
            <a:r>
              <a:rPr lang="zh-CN" altLang="en-US" sz="3000" dirty="0" smtClean="0">
                <a:solidFill>
                  <a:srgbClr val="FF0000"/>
                </a:solidFill>
              </a:rPr>
              <a:t>运行</a:t>
            </a:r>
            <a:r>
              <a:rPr lang="zh-CN" altLang="en-US" sz="3000" dirty="0">
                <a:solidFill>
                  <a:srgbClr val="FF0000"/>
                </a:solidFill>
              </a:rPr>
              <a:t>在应用层的各种应用进程却不应当让计算机操作系统指派它的进程标识符。</a:t>
            </a:r>
            <a:r>
              <a:rPr lang="zh-CN" altLang="en-US" sz="3000" dirty="0"/>
              <a:t>这是因为</a:t>
            </a:r>
            <a:r>
              <a:rPr lang="zh-CN" altLang="en-US" sz="3000" dirty="0" smtClean="0"/>
              <a:t>在互联网上</a:t>
            </a:r>
            <a:r>
              <a:rPr lang="zh-CN" altLang="en-US" sz="3000" dirty="0"/>
              <a:t>使用的计算机的操作系统种类很多，而不同的操作系统又使用不同格式的进程标识符。</a:t>
            </a:r>
          </a:p>
          <a:p>
            <a:pPr>
              <a:spcBef>
                <a:spcPts val="1200"/>
              </a:spcBef>
            </a:pPr>
            <a:r>
              <a:rPr lang="zh-CN" altLang="en-US" sz="3000" dirty="0"/>
              <a:t>为了使运行不同操作系统的计算机的应用进程能够互相通信，就</a:t>
            </a:r>
            <a:r>
              <a:rPr lang="zh-CN" altLang="en-US" sz="3000" dirty="0">
                <a:solidFill>
                  <a:srgbClr val="FF0000"/>
                </a:solidFill>
              </a:rPr>
              <a:t>必须用统一的方法</a:t>
            </a:r>
            <a:r>
              <a:rPr lang="zh-CN" altLang="en-US" sz="3000" dirty="0"/>
              <a:t>对 </a:t>
            </a:r>
            <a:r>
              <a:rPr lang="en-US" altLang="zh-CN" sz="3000" dirty="0"/>
              <a:t>TCP/IP </a:t>
            </a:r>
            <a:r>
              <a:rPr lang="zh-CN" altLang="en-US" sz="3000" dirty="0"/>
              <a:t>体系的应用进程进行标志。 </a:t>
            </a:r>
          </a:p>
        </p:txBody>
      </p:sp>
    </p:spTree>
    <p:extLst>
      <p:ext uri="{BB962C8B-B14F-4D97-AF65-F5344CB8AC3E}">
        <p14:creationId xmlns:p14="http://schemas.microsoft.com/office/powerpoint/2010/main" val="9617162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0" name="Group 6"/>
          <p:cNvGrpSpPr>
            <a:grpSpLocks/>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5" name="Group 11"/>
          <p:cNvGrpSpPr>
            <a:grpSpLocks/>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5"/>
          <p:cNvGrpSpPr>
            <a:grpSpLocks/>
          </p:cNvGrpSpPr>
          <p:nvPr/>
        </p:nvGrpSpPr>
        <p:grpSpPr bwMode="auto">
          <a:xfrm>
            <a:off x="869131" y="1257300"/>
            <a:ext cx="1403350" cy="1082675"/>
            <a:chOff x="314" y="792"/>
            <a:chExt cx="884" cy="682"/>
          </a:xfrm>
        </p:grpSpPr>
        <p:sp>
          <p:nvSpPr>
            <p:cNvPr id="20" name="Freeform 16"/>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主动关闭</a:t>
              </a: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Rectangle 19"/>
          <p:cNvSpPr>
            <a:spLocks noChangeArrowheads="1"/>
          </p:cNvSpPr>
          <p:nvPr/>
        </p:nvSpPr>
        <p:spPr bwMode="auto">
          <a:xfrm>
            <a:off x="1958156"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4" name="Rectangle 20"/>
          <p:cNvSpPr>
            <a:spLocks noChangeArrowheads="1"/>
          </p:cNvSpPr>
          <p:nvPr/>
        </p:nvSpPr>
        <p:spPr bwMode="auto">
          <a:xfrm>
            <a:off x="7044506"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5"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32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数据传输结束后，通信的双方都可释放连接</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en-US" altLang="zh-CN" sz="2800" b="1" i="0" u="none" strike="noStrike" kern="0" cap="none" spc="0" normalizeH="0" baseline="0" noProof="0" dirty="0" smtClean="0">
              <a:ln>
                <a:noFill/>
              </a:ln>
              <a:solidFill>
                <a:srgbClr val="000099"/>
              </a:solidFill>
              <a:effectLst/>
              <a:uLnTx/>
              <a:uFillTx/>
              <a:latin typeface="Arial" pitchFamily="34" charset="0"/>
              <a:ea typeface="黑体" pitchFamily="2" charset="-122"/>
            </a:endParaRP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kern="0" dirty="0">
                <a:solidFill>
                  <a:srgbClr val="000099"/>
                </a:solidFill>
                <a:latin typeface="Arial" pitchFamily="34" charset="0"/>
                <a:ea typeface="黑体" pitchFamily="2" charset="-122"/>
              </a:rPr>
              <a:t> </a:t>
            </a:r>
            <a:r>
              <a:rPr kumimoji="0" lang="en-US" altLang="zh-CN" sz="2800" kern="0" dirty="0" smtClean="0">
                <a:solidFill>
                  <a:srgbClr val="000099"/>
                </a:solidFill>
                <a:latin typeface="Arial" pitchFamily="34" charset="0"/>
                <a:ea typeface="黑体" pitchFamily="2" charset="-122"/>
              </a:rPr>
              <a:t> </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现在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的应用进程先向其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发出连接释放</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把连接释放报文段首部的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FIN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，其序号</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，等待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a:t>
            </a: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3612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8" name="Group 6"/>
          <p:cNvGrpSpPr>
            <a:grpSpLocks/>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9"/>
          <p:cNvGrpSpPr>
            <a:grpSpLocks/>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6" name="Group 14"/>
          <p:cNvGrpSpPr>
            <a:grpSpLocks/>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7"/>
          <p:cNvGrpSpPr>
            <a:grpSpLocks/>
          </p:cNvGrpSpPr>
          <p:nvPr/>
        </p:nvGrpSpPr>
        <p:grpSpPr bwMode="auto">
          <a:xfrm>
            <a:off x="880170" y="1257300"/>
            <a:ext cx="1403350" cy="1082675"/>
            <a:chOff x="314" y="792"/>
            <a:chExt cx="884" cy="682"/>
          </a:xfrm>
        </p:grpSpPr>
        <p:sp>
          <p:nvSpPr>
            <p:cNvPr id="20" name="Freeform 1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Freeform 21"/>
          <p:cNvSpPr>
            <a:spLocks/>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sp>
        <p:nvSpPr>
          <p:cNvPr id="25" name="Rectangle 23"/>
          <p:cNvSpPr>
            <a:spLocks noChangeArrowheads="1"/>
          </p:cNvSpPr>
          <p:nvPr/>
        </p:nvSpPr>
        <p:spPr bwMode="auto">
          <a:xfrm>
            <a:off x="1969195"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6" name="Rectangle 24"/>
          <p:cNvSpPr>
            <a:spLocks noChangeArrowheads="1"/>
          </p:cNvSpPr>
          <p:nvPr/>
        </p:nvSpPr>
        <p:spPr bwMode="auto">
          <a:xfrm>
            <a:off x="7055545"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发出确认，确认号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v</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服务器进程通知高层应用进程。</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从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到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这个方向的连接就释放了，</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处于</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半关闭</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状态。</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若发送数据，</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仍要接收。</a:t>
            </a: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30052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9669"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5655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7011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1139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4558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3193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i="0" u="none" strike="noStrike" kern="0" cap="none" spc="0" normalizeH="0" baseline="0" noProof="0">
                <a:ln>
                  <a:noFill/>
                </a:ln>
                <a:solidFill>
                  <a:srgbClr val="000099"/>
                </a:solidFill>
                <a:effectLst/>
                <a:uLnTx/>
                <a:uFillTx/>
                <a:latin typeface="+mn-lt"/>
                <a:ea typeface="黑体" pitchFamily="2" charset="-122"/>
              </a:rPr>
              <a:t>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B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已经没有要向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A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发送的数据，</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i="0" u="none" strike="noStrike" kern="0" cap="none" spc="0" normalizeH="0" baseline="0" noProof="0">
                <a:ln>
                  <a:noFill/>
                </a:ln>
                <a:solidFill>
                  <a:srgbClr val="000099"/>
                </a:solidFill>
                <a:effectLst/>
                <a:uLnTx/>
                <a:uFillTx/>
                <a:latin typeface="+mn-lt"/>
                <a:ea typeface="黑体" pitchFamily="2" charset="-122"/>
              </a:rPr>
              <a:t>   其应用进程就通知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TCP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释放连接。 </a:t>
            </a: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220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1657"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48544"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62107"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03382"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37569"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23919"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收到连接释放报文段后，必须发出确认。 </a:t>
            </a:r>
          </a:p>
        </p:txBody>
      </p:sp>
      <p:grpSp>
        <p:nvGrpSpPr>
          <p:cNvPr id="43" name="Group 42"/>
          <p:cNvGrpSpPr>
            <a:grpSpLocks/>
          </p:cNvGrpSpPr>
          <p:nvPr/>
        </p:nvGrpSpPr>
        <p:grpSpPr bwMode="auto">
          <a:xfrm>
            <a:off x="2912294" y="4933339"/>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7567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912938"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6982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8338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2466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5885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4520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在确认报文段中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w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自己的序号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seq = u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p>
        </p:txBody>
      </p:sp>
      <p:sp>
        <p:nvSpPr>
          <p:cNvPr id="43" name="Rectangle 42"/>
          <p:cNvSpPr>
            <a:spLocks noChangeArrowheads="1"/>
          </p:cNvSpPr>
          <p:nvPr/>
        </p:nvSpPr>
        <p:spPr bwMode="auto">
          <a:xfrm rot="610931">
            <a:off x="3390184"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6579309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800" i="0" u="none" strike="noStrike" kern="0" cap="none" spc="0" normalizeH="0" baseline="0" noProof="0">
                  <a:ln>
                    <a:noFill/>
                  </a:ln>
                  <a:solidFill>
                    <a:srgbClr val="FFFF99"/>
                  </a:solidFill>
                  <a:effectLst/>
                  <a:uLnTx/>
                  <a:uFillTx/>
                  <a:latin typeface="+mn-lt"/>
                  <a:ea typeface="黑体" pitchFamily="2" charset="-122"/>
                </a:rPr>
                <a:t>CLOSED</a:t>
              </a: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Rectangle 7"/>
          <p:cNvSpPr>
            <a:spLocks noChangeArrowheads="1"/>
          </p:cNvSpPr>
          <p:nvPr/>
        </p:nvSpPr>
        <p:spPr bwMode="auto">
          <a:xfrm rot="610931">
            <a:off x="3304906"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grpSp>
        <p:nvGrpSpPr>
          <p:cNvPr id="10" name="Group 8"/>
          <p:cNvGrpSpPr>
            <a:grpSpLocks/>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3" name="Group 11"/>
          <p:cNvGrpSpPr>
            <a:grpSpLocks/>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Rectangle 16"/>
          <p:cNvSpPr>
            <a:spLocks noChangeArrowheads="1"/>
          </p:cNvSpPr>
          <p:nvPr/>
        </p:nvSpPr>
        <p:spPr bwMode="auto">
          <a:xfrm rot="20943314" flipH="1">
            <a:off x="2958310" y="4086198"/>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2" name="Group 20"/>
          <p:cNvGrpSpPr>
            <a:grpSpLocks/>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5" name="Rectangle 23"/>
          <p:cNvSpPr>
            <a:spLocks noChangeArrowheads="1"/>
          </p:cNvSpPr>
          <p:nvPr/>
        </p:nvSpPr>
        <p:spPr bwMode="auto">
          <a:xfrm>
            <a:off x="1865635"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WAIT-1</a:t>
            </a: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9" name="Rectangle 27"/>
          <p:cNvSpPr>
            <a:spLocks noChangeArrowheads="1"/>
          </p:cNvSpPr>
          <p:nvPr/>
        </p:nvSpPr>
        <p:spPr bwMode="auto">
          <a:xfrm>
            <a:off x="1865635"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WAIT-2</a:t>
            </a: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a:t>
            </a:r>
          </a:p>
        </p:txBody>
      </p:sp>
      <p:grpSp>
        <p:nvGrpSpPr>
          <p:cNvPr id="32" name="Group 30"/>
          <p:cNvGrpSpPr>
            <a:grpSpLocks/>
          </p:cNvGrpSpPr>
          <p:nvPr/>
        </p:nvGrpSpPr>
        <p:grpSpPr bwMode="auto">
          <a:xfrm>
            <a:off x="681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600" i="0" u="none" strike="noStrike" kern="0" cap="none" spc="0" normalizeH="0" baseline="0" noProof="0">
                  <a:ln>
                    <a:noFill/>
                  </a:ln>
                  <a:solidFill>
                    <a:srgbClr val="3333CC"/>
                  </a:solidFill>
                  <a:effectLst/>
                  <a:uLnTx/>
                  <a:uFillTx/>
                  <a:latin typeface="+mn-lt"/>
                  <a:ea typeface="黑体" pitchFamily="2" charset="-122"/>
                  <a:sym typeface="Wingdings" pitchFamily="2" charset="2"/>
                </a:rPr>
                <a:t></a:t>
              </a: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39" name="Group 37"/>
          <p:cNvGrpSpPr>
            <a:grpSpLocks/>
          </p:cNvGrpSpPr>
          <p:nvPr/>
        </p:nvGrpSpPr>
        <p:grpSpPr bwMode="auto">
          <a:xfrm>
            <a:off x="784547" y="1257300"/>
            <a:ext cx="140335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42" name="Freeform 40"/>
          <p:cNvSpPr>
            <a:spLocks/>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45" name="Group 43"/>
          <p:cNvGrpSpPr>
            <a:grpSpLocks/>
          </p:cNvGrpSpPr>
          <p:nvPr/>
        </p:nvGrpSpPr>
        <p:grpSpPr bwMode="auto">
          <a:xfrm>
            <a:off x="7739385" y="1376363"/>
            <a:ext cx="1206500" cy="1789112"/>
            <a:chOff x="4695" y="867"/>
            <a:chExt cx="760"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48" name="Rectangle 46"/>
          <p:cNvSpPr>
            <a:spLocks noChangeArrowheads="1"/>
          </p:cNvSpPr>
          <p:nvPr/>
        </p:nvSpPr>
        <p:spPr bwMode="auto">
          <a:xfrm>
            <a:off x="1873572"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49" name="Rectangle 47"/>
          <p:cNvSpPr>
            <a:spLocks noChangeArrowheads="1"/>
          </p:cNvSpPr>
          <p:nvPr/>
        </p:nvSpPr>
        <p:spPr bwMode="auto">
          <a:xfrm>
            <a:off x="6959922"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28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59" name="Text Box 57"/>
          <p:cNvSpPr txBox="1">
            <a:spLocks noChangeArrowheads="1"/>
          </p:cNvSpPr>
          <p:nvPr/>
        </p:nvSpPr>
        <p:spPr bwMode="auto">
          <a:xfrm>
            <a:off x="970285" y="92075"/>
            <a:ext cx="7962900" cy="5286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连接必须经过时间 </a:t>
            </a: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2MSL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后才真正释放掉。 </a:t>
            </a:r>
          </a:p>
        </p:txBody>
      </p:sp>
    </p:spTree>
    <p:extLst>
      <p:ext uri="{BB962C8B-B14F-4D97-AF65-F5344CB8AC3E}">
        <p14:creationId xmlns:p14="http://schemas.microsoft.com/office/powerpoint/2010/main" val="41454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dirty="0"/>
              <a:t>，就可以使本连接持续的时间内所产生的所有报文段，都从网络中消失。这样就可以使下一个新的连接中不会出现这种旧的连接请求报文段。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19124372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en-US" altLang="zh-CN" dirty="0" smtClean="0"/>
              <a:t>TCP </a:t>
            </a:r>
            <a:r>
              <a:rPr lang="zh-CN" altLang="zh-CN" dirty="0" smtClean="0"/>
              <a:t>的有限状态机</a:t>
            </a:r>
            <a:r>
              <a:rPr lang="zh-CN" altLang="en-US" dirty="0" smtClean="0"/>
              <a:t>可以</a:t>
            </a:r>
            <a:r>
              <a:rPr lang="zh-CN" altLang="zh-CN" dirty="0" smtClean="0"/>
              <a:t>更</a:t>
            </a:r>
            <a:r>
              <a:rPr lang="zh-CN" altLang="zh-CN" dirty="0"/>
              <a:t>清晰地</a:t>
            </a:r>
            <a:r>
              <a:rPr lang="zh-CN" altLang="zh-CN" dirty="0" smtClean="0"/>
              <a:t>看出</a:t>
            </a:r>
            <a:r>
              <a:rPr lang="en-US" altLang="zh-CN" dirty="0" smtClean="0"/>
              <a:t> TCP </a:t>
            </a:r>
            <a:r>
              <a:rPr lang="zh-CN" altLang="zh-CN" dirty="0" smtClean="0"/>
              <a:t>连接</a:t>
            </a:r>
            <a:r>
              <a:rPr lang="zh-CN" altLang="zh-CN" dirty="0"/>
              <a:t>的各种状态之间的</a:t>
            </a:r>
            <a:r>
              <a:rPr lang="zh-CN" altLang="zh-CN" dirty="0" smtClean="0"/>
              <a:t>关系</a:t>
            </a:r>
            <a:r>
              <a:rPr lang="zh-CN" altLang="en-US" dirty="0" smtClean="0"/>
              <a:t>。</a:t>
            </a:r>
            <a:endParaRPr lang="en-US" altLang="zh-CN" dirty="0" smtClean="0"/>
          </a:p>
          <a:p>
            <a:r>
              <a:rPr lang="en-US" altLang="zh-CN" dirty="0" smtClean="0"/>
              <a:t>TCP </a:t>
            </a:r>
            <a:r>
              <a:rPr lang="zh-CN" altLang="en-US" dirty="0"/>
              <a:t>有限状态机的图中每一个方框都是 </a:t>
            </a:r>
            <a:r>
              <a:rPr lang="en-US" altLang="zh-CN" dirty="0"/>
              <a:t>TCP </a:t>
            </a:r>
            <a:r>
              <a:rPr lang="zh-CN" altLang="en-US" dirty="0"/>
              <a:t>可能具有的状态。</a:t>
            </a:r>
          </a:p>
          <a:p>
            <a:r>
              <a:rPr lang="zh-CN" altLang="en-US" dirty="0"/>
              <a:t>每个方框中的大写英文字符串是 </a:t>
            </a:r>
            <a:r>
              <a:rPr lang="en-US" altLang="zh-CN" dirty="0"/>
              <a:t>TCP </a:t>
            </a:r>
            <a:r>
              <a:rPr lang="zh-CN" altLang="en-US" dirty="0"/>
              <a:t>标准所使用的 </a:t>
            </a:r>
            <a:r>
              <a:rPr lang="en-US" altLang="zh-CN" dirty="0"/>
              <a:t>TCP </a:t>
            </a:r>
            <a:r>
              <a:rPr lang="zh-CN" altLang="en-US" dirty="0"/>
              <a:t>连接状态名</a:t>
            </a:r>
            <a:r>
              <a:rPr lang="zh-CN" altLang="en-US" dirty="0" smtClean="0"/>
              <a:t>。</a:t>
            </a:r>
            <a:endParaRPr lang="en-US" altLang="zh-CN" dirty="0" smtClean="0"/>
          </a:p>
          <a:p>
            <a:r>
              <a:rPr lang="zh-CN" altLang="en-US" dirty="0" smtClean="0"/>
              <a:t>状态</a:t>
            </a:r>
            <a:r>
              <a:rPr lang="zh-CN" altLang="en-US" dirty="0"/>
              <a:t>之间的箭头表示可能发生的状态变迁</a:t>
            </a:r>
            <a:r>
              <a:rPr lang="zh-CN" altLang="en-US" dirty="0" smtClean="0"/>
              <a:t>。</a:t>
            </a:r>
            <a:endParaRPr lang="zh-CN" altLang="en-US" dirty="0"/>
          </a:p>
        </p:txBody>
      </p:sp>
    </p:spTree>
    <p:extLst>
      <p:ext uri="{BB962C8B-B14F-4D97-AF65-F5344CB8AC3E}">
        <p14:creationId xmlns:p14="http://schemas.microsoft.com/office/powerpoint/2010/main" val="222454153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zh-CN" altLang="en-US" dirty="0"/>
              <a:t>箭头旁边的字，表明引起这种变迁的原因，或表明发生状态变迁后又出现什么动作。</a:t>
            </a:r>
          </a:p>
          <a:p>
            <a:r>
              <a:rPr lang="zh-CN" altLang="en-US" dirty="0"/>
              <a:t>图中有三种不同的箭头。</a:t>
            </a:r>
          </a:p>
          <a:p>
            <a:pPr lvl="1"/>
            <a:r>
              <a:rPr lang="zh-CN" altLang="en-US" dirty="0">
                <a:solidFill>
                  <a:srgbClr val="FF0000"/>
                </a:solidFill>
                <a:latin typeface="黑体" pitchFamily="2" charset="-122"/>
              </a:rPr>
              <a:t>粗实线箭头</a:t>
            </a:r>
            <a:r>
              <a:rPr lang="zh-CN" altLang="en-US" dirty="0">
                <a:solidFill>
                  <a:srgbClr val="0000FF"/>
                </a:solidFill>
                <a:latin typeface="黑体" pitchFamily="2" charset="-122"/>
              </a:rPr>
              <a:t>表示对客户进程的正常变迁。</a:t>
            </a:r>
          </a:p>
          <a:p>
            <a:pPr lvl="1"/>
            <a:r>
              <a:rPr lang="zh-CN" altLang="en-US" dirty="0">
                <a:solidFill>
                  <a:srgbClr val="FF0000"/>
                </a:solidFill>
                <a:latin typeface="黑体" pitchFamily="2" charset="-122"/>
              </a:rPr>
              <a:t>粗虚线箭头</a:t>
            </a:r>
            <a:r>
              <a:rPr lang="zh-CN" altLang="en-US" dirty="0">
                <a:solidFill>
                  <a:srgbClr val="0000FF"/>
                </a:solidFill>
                <a:latin typeface="黑体" pitchFamily="2" charset="-122"/>
              </a:rPr>
              <a:t>表示对服务器进程的正常变迁。</a:t>
            </a:r>
          </a:p>
          <a:p>
            <a:pPr lvl="1"/>
            <a:r>
              <a:rPr lang="zh-CN" altLang="en-US" dirty="0" smtClean="0">
                <a:solidFill>
                  <a:srgbClr val="FF0000"/>
                </a:solidFill>
                <a:latin typeface="黑体" pitchFamily="2" charset="-122"/>
              </a:rPr>
              <a:t>细线</a:t>
            </a:r>
            <a:r>
              <a:rPr lang="zh-CN" altLang="en-US" dirty="0">
                <a:solidFill>
                  <a:srgbClr val="FF0000"/>
                </a:solidFill>
                <a:latin typeface="黑体" pitchFamily="2" charset="-122"/>
              </a:rPr>
              <a:t>箭头</a:t>
            </a:r>
            <a:r>
              <a:rPr lang="zh-CN" altLang="en-US" dirty="0">
                <a:solidFill>
                  <a:srgbClr val="0000FF"/>
                </a:solidFill>
                <a:latin typeface="黑体" pitchFamily="2" charset="-122"/>
              </a:rPr>
              <a:t>表示异常变迁。 </a:t>
            </a:r>
          </a:p>
          <a:p>
            <a:endParaRPr lang="zh-CN" altLang="en-US" sz="2800" dirty="0">
              <a:solidFill>
                <a:schemeClr val="folHlink"/>
              </a:solidFill>
              <a:latin typeface="黑体" pitchFamily="2" charset="-122"/>
            </a:endParaRPr>
          </a:p>
        </p:txBody>
      </p:sp>
    </p:spTree>
    <p:extLst>
      <p:ext uri="{BB962C8B-B14F-4D97-AF65-F5344CB8AC3E}">
        <p14:creationId xmlns:p14="http://schemas.microsoft.com/office/powerpoint/2010/main" val="20649334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8337376" y="1365547"/>
            <a:ext cx="1208087" cy="3503613"/>
          </a:xfrm>
        </p:spPr>
        <p:txBody>
          <a:bodyPr/>
          <a:lstStyle/>
          <a:p>
            <a:pPr algn="ctr"/>
            <a:r>
              <a:rPr lang="en-US" altLang="zh-CN" sz="3200" dirty="0"/>
              <a:t>TCP</a:t>
            </a:r>
            <a:br>
              <a:rPr lang="en-US" altLang="zh-CN" sz="3200" dirty="0"/>
            </a:br>
            <a:r>
              <a:rPr lang="zh-CN" altLang="en-US" sz="3200" dirty="0"/>
              <a:t>的</a:t>
            </a:r>
            <a:br>
              <a:rPr lang="zh-CN" altLang="en-US" sz="3200" dirty="0"/>
            </a:br>
            <a:r>
              <a:rPr lang="zh-CN" altLang="en-US" sz="3200" dirty="0"/>
              <a:t>有</a:t>
            </a:r>
            <a:br>
              <a:rPr lang="zh-CN" altLang="en-US" sz="3200" dirty="0"/>
            </a:br>
            <a:r>
              <a:rPr lang="zh-CN" altLang="en-US" sz="3200" dirty="0"/>
              <a:t>限</a:t>
            </a:r>
            <a:br>
              <a:rPr lang="zh-CN" altLang="en-US" sz="3200" dirty="0"/>
            </a:br>
            <a:r>
              <a:rPr lang="zh-CN" altLang="en-US" sz="3200" dirty="0"/>
              <a:t>状</a:t>
            </a:r>
            <a:br>
              <a:rPr lang="zh-CN" altLang="en-US" sz="3200" dirty="0"/>
            </a:br>
            <a:r>
              <a:rPr lang="zh-CN" altLang="en-US" sz="3200" dirty="0"/>
              <a:t>态</a:t>
            </a:r>
            <a:br>
              <a:rPr lang="zh-CN" altLang="en-US" sz="3200" dirty="0"/>
            </a:br>
            <a:r>
              <a:rPr lang="zh-CN" altLang="en-US" sz="3200" dirty="0"/>
              <a:t>机 </a:t>
            </a:r>
          </a:p>
        </p:txBody>
      </p:sp>
      <p:sp>
        <p:nvSpPr>
          <p:cNvPr id="565253" name="Rectangle 5"/>
          <p:cNvSpPr>
            <a:spLocks noChangeArrowheads="1"/>
          </p:cNvSpPr>
          <p:nvPr/>
        </p:nvSpPr>
        <p:spPr bwMode="auto">
          <a:xfrm>
            <a:off x="930233" y="4575176"/>
            <a:ext cx="4541970" cy="2263775"/>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4" name="Rectangle 6"/>
          <p:cNvSpPr>
            <a:spLocks noChangeArrowheads="1"/>
          </p:cNvSpPr>
          <p:nvPr/>
        </p:nvSpPr>
        <p:spPr bwMode="auto">
          <a:xfrm>
            <a:off x="5726732" y="3632200"/>
            <a:ext cx="1575329" cy="2012950"/>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5" name="Line 7"/>
          <p:cNvSpPr>
            <a:spLocks noChangeShapeType="1"/>
          </p:cNvSpPr>
          <p:nvPr/>
        </p:nvSpPr>
        <p:spPr bwMode="auto">
          <a:xfrm rot="5400000" flipV="1">
            <a:off x="5303663" y="3291285"/>
            <a:ext cx="0" cy="1186656"/>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56" name="Rectangle 8"/>
          <p:cNvSpPr>
            <a:spLocks noChangeArrowheads="1"/>
          </p:cNvSpPr>
          <p:nvPr/>
        </p:nvSpPr>
        <p:spPr bwMode="auto">
          <a:xfrm>
            <a:off x="3609668" y="236538"/>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CLOSED</a:t>
            </a:r>
          </a:p>
        </p:txBody>
      </p:sp>
      <p:sp>
        <p:nvSpPr>
          <p:cNvPr id="565257" name="Rectangle 9"/>
          <p:cNvSpPr>
            <a:spLocks noChangeArrowheads="1"/>
          </p:cNvSpPr>
          <p:nvPr/>
        </p:nvSpPr>
        <p:spPr bwMode="auto">
          <a:xfrm>
            <a:off x="3270870" y="3759201"/>
            <a:ext cx="1439465"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ESTABLISHED</a:t>
            </a:r>
          </a:p>
        </p:txBody>
      </p:sp>
      <p:sp>
        <p:nvSpPr>
          <p:cNvPr id="565258" name="Rectangle 10"/>
          <p:cNvSpPr>
            <a:spLocks noChangeArrowheads="1"/>
          </p:cNvSpPr>
          <p:nvPr/>
        </p:nvSpPr>
        <p:spPr bwMode="auto">
          <a:xfrm>
            <a:off x="3609668" y="1243013"/>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LISTEN</a:t>
            </a:r>
          </a:p>
        </p:txBody>
      </p:sp>
      <p:sp>
        <p:nvSpPr>
          <p:cNvPr id="565259" name="Rectangle 11"/>
          <p:cNvSpPr>
            <a:spLocks noChangeArrowheads="1"/>
          </p:cNvSpPr>
          <p:nvPr/>
        </p:nvSpPr>
        <p:spPr bwMode="auto">
          <a:xfrm>
            <a:off x="5853996" y="3759201"/>
            <a:ext cx="135519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CLOSE_WAIT</a:t>
            </a:r>
          </a:p>
        </p:txBody>
      </p:sp>
      <p:sp>
        <p:nvSpPr>
          <p:cNvPr id="565260" name="Rectangle 12"/>
          <p:cNvSpPr>
            <a:spLocks noChangeArrowheads="1"/>
          </p:cNvSpPr>
          <p:nvPr/>
        </p:nvSpPr>
        <p:spPr bwMode="auto">
          <a:xfrm>
            <a:off x="983547" y="48910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FIN_WAIT_1</a:t>
            </a:r>
          </a:p>
        </p:txBody>
      </p:sp>
      <p:sp>
        <p:nvSpPr>
          <p:cNvPr id="565261" name="Rectangle 13"/>
          <p:cNvSpPr>
            <a:spLocks noChangeArrowheads="1"/>
          </p:cNvSpPr>
          <p:nvPr/>
        </p:nvSpPr>
        <p:spPr bwMode="auto">
          <a:xfrm>
            <a:off x="983547" y="23129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SYN_RCVD</a:t>
            </a:r>
          </a:p>
        </p:txBody>
      </p:sp>
      <p:sp>
        <p:nvSpPr>
          <p:cNvPr id="565262" name="Rectangle 14"/>
          <p:cNvSpPr>
            <a:spLocks noChangeArrowheads="1"/>
          </p:cNvSpPr>
          <p:nvPr/>
        </p:nvSpPr>
        <p:spPr bwMode="auto">
          <a:xfrm>
            <a:off x="983547" y="6337301"/>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FIN_WAIT_2</a:t>
            </a:r>
          </a:p>
        </p:txBody>
      </p:sp>
      <p:sp>
        <p:nvSpPr>
          <p:cNvPr id="565263" name="Rectangle 15"/>
          <p:cNvSpPr>
            <a:spLocks noChangeArrowheads="1"/>
          </p:cNvSpPr>
          <p:nvPr/>
        </p:nvSpPr>
        <p:spPr bwMode="auto">
          <a:xfrm>
            <a:off x="3566674" y="4891089"/>
            <a:ext cx="93212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CLOSING</a:t>
            </a:r>
          </a:p>
        </p:txBody>
      </p:sp>
      <p:sp>
        <p:nvSpPr>
          <p:cNvPr id="565264" name="Rectangle 16"/>
          <p:cNvSpPr>
            <a:spLocks noChangeArrowheads="1"/>
          </p:cNvSpPr>
          <p:nvPr/>
        </p:nvSpPr>
        <p:spPr bwMode="auto">
          <a:xfrm>
            <a:off x="3439410" y="6337301"/>
            <a:ext cx="118665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TIME_WAIT</a:t>
            </a:r>
          </a:p>
        </p:txBody>
      </p:sp>
      <p:sp>
        <p:nvSpPr>
          <p:cNvPr id="565265" name="Rectangle 17"/>
          <p:cNvSpPr>
            <a:spLocks noChangeArrowheads="1"/>
          </p:cNvSpPr>
          <p:nvPr/>
        </p:nvSpPr>
        <p:spPr bwMode="auto">
          <a:xfrm>
            <a:off x="5981261" y="2312989"/>
            <a:ext cx="110066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SYN_SENT</a:t>
            </a:r>
          </a:p>
        </p:txBody>
      </p:sp>
      <p:sp>
        <p:nvSpPr>
          <p:cNvPr id="565266" name="Rectangle 18"/>
          <p:cNvSpPr>
            <a:spLocks noChangeArrowheads="1"/>
          </p:cNvSpPr>
          <p:nvPr/>
        </p:nvSpPr>
        <p:spPr bwMode="auto">
          <a:xfrm>
            <a:off x="5938266" y="5267326"/>
            <a:ext cx="1186656"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LAST_ACK</a:t>
            </a:r>
          </a:p>
        </p:txBody>
      </p:sp>
      <p:sp>
        <p:nvSpPr>
          <p:cNvPr id="565267" name="Line 19"/>
          <p:cNvSpPr>
            <a:spLocks noChangeShapeType="1"/>
          </p:cNvSpPr>
          <p:nvPr/>
        </p:nvSpPr>
        <p:spPr bwMode="auto">
          <a:xfrm>
            <a:off x="4287266" y="488950"/>
            <a:ext cx="2244329" cy="1824038"/>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8" name="Line 20"/>
          <p:cNvSpPr>
            <a:spLocks noChangeShapeType="1"/>
          </p:cNvSpPr>
          <p:nvPr/>
        </p:nvSpPr>
        <p:spPr bwMode="auto">
          <a:xfrm flipH="1">
            <a:off x="4371536" y="2563814"/>
            <a:ext cx="173699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9" name="Line 21"/>
          <p:cNvSpPr>
            <a:spLocks noChangeShapeType="1"/>
          </p:cNvSpPr>
          <p:nvPr/>
        </p:nvSpPr>
        <p:spPr bwMode="auto">
          <a:xfrm flipH="1">
            <a:off x="1915674" y="4010026"/>
            <a:ext cx="1693994" cy="8810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0" name="Line 22"/>
          <p:cNvSpPr>
            <a:spLocks noChangeShapeType="1"/>
          </p:cNvSpPr>
          <p:nvPr/>
        </p:nvSpPr>
        <p:spPr bwMode="auto">
          <a:xfrm flipH="1">
            <a:off x="1554517" y="5141914"/>
            <a:ext cx="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1" name="Line 23"/>
          <p:cNvSpPr>
            <a:spLocks noChangeShapeType="1"/>
          </p:cNvSpPr>
          <p:nvPr/>
        </p:nvSpPr>
        <p:spPr bwMode="auto">
          <a:xfrm>
            <a:off x="2166763" y="6462713"/>
            <a:ext cx="127780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2" name="Line 24"/>
          <p:cNvSpPr>
            <a:spLocks noChangeShapeType="1"/>
          </p:cNvSpPr>
          <p:nvPr/>
        </p:nvSpPr>
        <p:spPr bwMode="auto">
          <a:xfrm>
            <a:off x="3857318" y="498475"/>
            <a:ext cx="6879" cy="7366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3" name="Line 25"/>
          <p:cNvSpPr>
            <a:spLocks noChangeShapeType="1"/>
          </p:cNvSpPr>
          <p:nvPr/>
        </p:nvSpPr>
        <p:spPr bwMode="auto">
          <a:xfrm flipH="1">
            <a:off x="1363620" y="1306514"/>
            <a:ext cx="2246048" cy="100647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4" name="Line 26"/>
          <p:cNvSpPr>
            <a:spLocks noChangeShapeType="1"/>
          </p:cNvSpPr>
          <p:nvPr/>
        </p:nvSpPr>
        <p:spPr bwMode="auto">
          <a:xfrm>
            <a:off x="1829684" y="2563814"/>
            <a:ext cx="1864254" cy="1195387"/>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5" name="Line 27"/>
          <p:cNvSpPr>
            <a:spLocks noChangeShapeType="1"/>
          </p:cNvSpPr>
          <p:nvPr/>
        </p:nvSpPr>
        <p:spPr bwMode="auto">
          <a:xfrm>
            <a:off x="6658859" y="4010025"/>
            <a:ext cx="0" cy="12573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6" name="Freeform 28"/>
          <p:cNvSpPr>
            <a:spLocks/>
          </p:cNvSpPr>
          <p:nvPr/>
        </p:nvSpPr>
        <p:spPr bwMode="auto">
          <a:xfrm>
            <a:off x="7133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7"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8"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9"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1"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2"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3"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4"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5" name="Text Box 37"/>
          <p:cNvSpPr txBox="1">
            <a:spLocks noChangeArrowheads="1"/>
          </p:cNvSpPr>
          <p:nvPr/>
        </p:nvSpPr>
        <p:spPr bwMode="auto">
          <a:xfrm>
            <a:off x="6086168" y="255428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p:txBody>
      </p:sp>
      <p:sp>
        <p:nvSpPr>
          <p:cNvPr id="565286" name="Text Box 38"/>
          <p:cNvSpPr txBox="1">
            <a:spLocks noChangeArrowheads="1"/>
          </p:cNvSpPr>
          <p:nvPr/>
        </p:nvSpPr>
        <p:spPr bwMode="auto">
          <a:xfrm>
            <a:off x="3568393" y="149542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87" name="Text Box 39"/>
          <p:cNvSpPr txBox="1">
            <a:spLocks noChangeArrowheads="1"/>
          </p:cNvSpPr>
          <p:nvPr/>
        </p:nvSpPr>
        <p:spPr bwMode="auto">
          <a:xfrm>
            <a:off x="5981261" y="33591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被动关闭</a:t>
            </a:r>
          </a:p>
        </p:txBody>
      </p:sp>
      <p:sp>
        <p:nvSpPr>
          <p:cNvPr id="565288" name="Text Box 40"/>
          <p:cNvSpPr txBox="1">
            <a:spLocks noChangeArrowheads="1"/>
          </p:cNvSpPr>
          <p:nvPr/>
        </p:nvSpPr>
        <p:spPr bwMode="auto">
          <a:xfrm>
            <a:off x="3461766" y="42608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主动关闭</a:t>
            </a:r>
          </a:p>
        </p:txBody>
      </p:sp>
      <p:sp>
        <p:nvSpPr>
          <p:cNvPr id="565289" name="Text Box 41"/>
          <p:cNvSpPr txBox="1">
            <a:spLocks noChangeArrowheads="1"/>
          </p:cNvSpPr>
          <p:nvPr/>
        </p:nvSpPr>
        <p:spPr bwMode="auto">
          <a:xfrm>
            <a:off x="3767889" y="-269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起点</a:t>
            </a:r>
          </a:p>
        </p:txBody>
      </p:sp>
      <p:sp>
        <p:nvSpPr>
          <p:cNvPr id="565290" name="Text Box 42"/>
          <p:cNvSpPr txBox="1">
            <a:spLocks noChangeArrowheads="1"/>
          </p:cNvSpPr>
          <p:nvPr/>
        </p:nvSpPr>
        <p:spPr bwMode="auto">
          <a:xfrm>
            <a:off x="2844361" y="5921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91" name="Text Box 43"/>
          <p:cNvSpPr txBox="1">
            <a:spLocks noChangeArrowheads="1"/>
          </p:cNvSpPr>
          <p:nvPr/>
        </p:nvSpPr>
        <p:spPr bwMode="auto">
          <a:xfrm>
            <a:off x="5043974" y="717550"/>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a:p>
            <a:r>
              <a:rPr kumimoji="1" lang="zh-CN" altLang="en-US" sz="1400" b="1">
                <a:latin typeface="+mn-lt"/>
                <a:ea typeface="黑体" pitchFamily="2" charset="-122"/>
              </a:rPr>
              <a:t>  发送 </a:t>
            </a:r>
            <a:r>
              <a:rPr kumimoji="1" lang="en-US" altLang="zh-CN" sz="1400" b="1">
                <a:latin typeface="+mn-lt"/>
                <a:ea typeface="黑体" pitchFamily="2" charset="-122"/>
              </a:rPr>
              <a:t>SYN</a:t>
            </a:r>
          </a:p>
        </p:txBody>
      </p:sp>
      <p:sp>
        <p:nvSpPr>
          <p:cNvPr id="565292" name="Text Box 44"/>
          <p:cNvSpPr txBox="1">
            <a:spLocks noChangeArrowheads="1"/>
          </p:cNvSpPr>
          <p:nvPr/>
        </p:nvSpPr>
        <p:spPr bwMode="auto">
          <a:xfrm>
            <a:off x="3609668" y="24384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同时打开</a:t>
            </a:r>
          </a:p>
        </p:txBody>
      </p:sp>
      <p:sp>
        <p:nvSpPr>
          <p:cNvPr id="565293" name="Text Box 45"/>
          <p:cNvSpPr txBox="1">
            <a:spLocks noChangeArrowheads="1"/>
          </p:cNvSpPr>
          <p:nvPr/>
        </p:nvSpPr>
        <p:spPr bwMode="auto">
          <a:xfrm>
            <a:off x="2835761" y="2200275"/>
            <a:ext cx="2534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mn-lt"/>
                <a:ea typeface="黑体" pitchFamily="2" charset="-122"/>
              </a:rPr>
              <a:t>收到 </a:t>
            </a:r>
            <a:r>
              <a:rPr kumimoji="1" lang="en-US" altLang="zh-CN" sz="1400" b="1" dirty="0">
                <a:latin typeface="+mn-lt"/>
                <a:ea typeface="黑体" pitchFamily="2" charset="-122"/>
              </a:rPr>
              <a:t>SYN</a:t>
            </a:r>
            <a:r>
              <a:rPr kumimoji="1" lang="zh-CN" altLang="en-US" sz="1400" b="1" dirty="0">
                <a:latin typeface="+mn-lt"/>
                <a:ea typeface="黑体" pitchFamily="2" charset="-122"/>
              </a:rPr>
              <a:t>，发送 </a:t>
            </a:r>
            <a:r>
              <a:rPr kumimoji="1" lang="en-US" altLang="zh-CN" sz="1400" b="1" dirty="0" smtClean="0">
                <a:latin typeface="+mn-lt"/>
                <a:ea typeface="黑体" pitchFamily="2" charset="-122"/>
              </a:rPr>
              <a:t>SYN</a:t>
            </a:r>
            <a:r>
              <a:rPr kumimoji="1" lang="zh-CN" altLang="en-US" sz="1400" b="1" dirty="0" smtClean="0">
                <a:latin typeface="+mn-lt"/>
                <a:ea typeface="黑体" pitchFamily="2" charset="-122"/>
              </a:rPr>
              <a:t>，</a:t>
            </a:r>
            <a:r>
              <a:rPr kumimoji="1" lang="en-US" altLang="zh-CN" sz="1400" b="1" dirty="0" smtClean="0">
                <a:latin typeface="+mn-lt"/>
                <a:ea typeface="黑体" pitchFamily="2" charset="-122"/>
              </a:rPr>
              <a:t> </a:t>
            </a:r>
            <a:r>
              <a:rPr kumimoji="1" lang="en-US" altLang="zh-CN" sz="1400" b="1" dirty="0">
                <a:latin typeface="+mn-lt"/>
                <a:ea typeface="黑体" pitchFamily="2" charset="-122"/>
              </a:rPr>
              <a:t>ACK</a:t>
            </a:r>
          </a:p>
        </p:txBody>
      </p:sp>
      <p:sp>
        <p:nvSpPr>
          <p:cNvPr id="565294" name="Text Box 46"/>
          <p:cNvSpPr txBox="1">
            <a:spLocks noChangeArrowheads="1"/>
          </p:cNvSpPr>
          <p:nvPr/>
        </p:nvSpPr>
        <p:spPr bwMode="auto">
          <a:xfrm>
            <a:off x="2309505" y="267017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295" name="Text Box 47"/>
          <p:cNvSpPr txBox="1">
            <a:spLocks noChangeArrowheads="1"/>
          </p:cNvSpPr>
          <p:nvPr/>
        </p:nvSpPr>
        <p:spPr bwMode="auto">
          <a:xfrm>
            <a:off x="3484123" y="32849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FF0000"/>
                </a:solidFill>
                <a:latin typeface="+mn-lt"/>
                <a:ea typeface="黑体" pitchFamily="2" charset="-122"/>
              </a:rPr>
              <a:t>数据传送</a:t>
            </a:r>
          </a:p>
          <a:p>
            <a:r>
              <a:rPr kumimoji="1" lang="zh-CN" altLang="en-US" sz="1400" b="1" dirty="0">
                <a:solidFill>
                  <a:srgbClr val="FF0000"/>
                </a:solidFill>
                <a:latin typeface="+mn-lt"/>
                <a:ea typeface="黑体" pitchFamily="2" charset="-122"/>
              </a:rPr>
              <a:t>    阶段</a:t>
            </a:r>
          </a:p>
        </p:txBody>
      </p:sp>
      <p:sp>
        <p:nvSpPr>
          <p:cNvPr id="565296" name="Text Box 48"/>
          <p:cNvSpPr txBox="1">
            <a:spLocks noChangeArrowheads="1"/>
          </p:cNvSpPr>
          <p:nvPr/>
        </p:nvSpPr>
        <p:spPr bwMode="auto">
          <a:xfrm>
            <a:off x="5702655" y="4314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7" name="Text Box 49"/>
          <p:cNvSpPr txBox="1">
            <a:spLocks noChangeArrowheads="1"/>
          </p:cNvSpPr>
          <p:nvPr/>
        </p:nvSpPr>
        <p:spPr bwMode="auto">
          <a:xfrm>
            <a:off x="1963828" y="3933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8" name="Text Box 50"/>
          <p:cNvSpPr txBox="1">
            <a:spLocks noChangeArrowheads="1"/>
          </p:cNvSpPr>
          <p:nvPr/>
        </p:nvSpPr>
        <p:spPr bwMode="auto">
          <a:xfrm>
            <a:off x="1506363" y="3429001"/>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9" name="Text Box 51"/>
          <p:cNvSpPr txBox="1">
            <a:spLocks noChangeArrowheads="1"/>
          </p:cNvSpPr>
          <p:nvPr/>
        </p:nvSpPr>
        <p:spPr bwMode="auto">
          <a:xfrm>
            <a:off x="2591551" y="1787525"/>
            <a:ext cx="9525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RST</a:t>
            </a:r>
          </a:p>
        </p:txBody>
      </p:sp>
      <p:sp>
        <p:nvSpPr>
          <p:cNvPr id="565300" name="Text Box 52"/>
          <p:cNvSpPr txBox="1">
            <a:spLocks noChangeArrowheads="1"/>
          </p:cNvSpPr>
          <p:nvPr/>
        </p:nvSpPr>
        <p:spPr bwMode="auto">
          <a:xfrm>
            <a:off x="1272472" y="1243014"/>
            <a:ext cx="14459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a:t>
            </a:r>
          </a:p>
          <a:p>
            <a:r>
              <a:rPr kumimoji="1" lang="zh-CN" altLang="en-US" sz="1400" b="1">
                <a:latin typeface="+mn-lt"/>
                <a:ea typeface="黑体" pitchFamily="2" charset="-122"/>
              </a:rPr>
              <a:t>发送 </a:t>
            </a:r>
            <a:r>
              <a:rPr kumimoji="1" lang="en-US" altLang="zh-CN" sz="1400" b="1">
                <a:latin typeface="+mn-lt"/>
                <a:ea typeface="黑体" pitchFamily="2" charset="-122"/>
              </a:rPr>
              <a:t>SYN, ACK</a:t>
            </a:r>
          </a:p>
        </p:txBody>
      </p:sp>
      <p:sp>
        <p:nvSpPr>
          <p:cNvPr id="565301" name="Text Box 53"/>
          <p:cNvSpPr txBox="1">
            <a:spLocks noChangeArrowheads="1"/>
          </p:cNvSpPr>
          <p:nvPr/>
        </p:nvSpPr>
        <p:spPr bwMode="auto">
          <a:xfrm>
            <a:off x="7222951" y="191611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或超时</a:t>
            </a:r>
          </a:p>
        </p:txBody>
      </p:sp>
      <p:sp>
        <p:nvSpPr>
          <p:cNvPr id="565302" name="Text Box 54"/>
          <p:cNvSpPr txBox="1">
            <a:spLocks noChangeArrowheads="1"/>
          </p:cNvSpPr>
          <p:nvPr/>
        </p:nvSpPr>
        <p:spPr bwMode="auto">
          <a:xfrm>
            <a:off x="7248747" y="501332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3" name="Text Box 55"/>
          <p:cNvSpPr txBox="1">
            <a:spLocks noChangeArrowheads="1"/>
          </p:cNvSpPr>
          <p:nvPr/>
        </p:nvSpPr>
        <p:spPr bwMode="auto">
          <a:xfrm>
            <a:off x="5344939" y="2846389"/>
            <a:ext cx="1694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 ACK</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4" name="Text Box 56"/>
          <p:cNvSpPr txBox="1">
            <a:spLocks noChangeArrowheads="1"/>
          </p:cNvSpPr>
          <p:nvPr/>
        </p:nvSpPr>
        <p:spPr bwMode="auto">
          <a:xfrm>
            <a:off x="4000062" y="5549900"/>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5" name="Text Box 57"/>
          <p:cNvSpPr txBox="1">
            <a:spLocks noChangeArrowheads="1"/>
          </p:cNvSpPr>
          <p:nvPr/>
        </p:nvSpPr>
        <p:spPr bwMode="auto">
          <a:xfrm>
            <a:off x="1525280" y="5624514"/>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6" name="Text Box 58"/>
          <p:cNvSpPr txBox="1">
            <a:spLocks noChangeArrowheads="1"/>
          </p:cNvSpPr>
          <p:nvPr/>
        </p:nvSpPr>
        <p:spPr bwMode="auto">
          <a:xfrm>
            <a:off x="2178801" y="5949951"/>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7" name="Text Box 59"/>
          <p:cNvSpPr txBox="1">
            <a:spLocks noChangeArrowheads="1"/>
          </p:cNvSpPr>
          <p:nvPr/>
        </p:nvSpPr>
        <p:spPr bwMode="auto">
          <a:xfrm>
            <a:off x="2366260" y="5310188"/>
            <a:ext cx="13770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 ACK</a:t>
            </a:r>
          </a:p>
          <a:p>
            <a:r>
              <a:rPr kumimoji="1" lang="en-US" altLang="zh-CN" sz="1400" b="1">
                <a:latin typeface="+mn-lt"/>
                <a:ea typeface="黑体" pitchFamily="2" charset="-122"/>
              </a:rPr>
              <a:t>     </a:t>
            </a: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8" name="Text Box 60"/>
          <p:cNvSpPr txBox="1">
            <a:spLocks noChangeArrowheads="1"/>
          </p:cNvSpPr>
          <p:nvPr/>
        </p:nvSpPr>
        <p:spPr bwMode="auto">
          <a:xfrm>
            <a:off x="2421293" y="4581526"/>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9" name="Text Box 61"/>
          <p:cNvSpPr txBox="1">
            <a:spLocks noChangeArrowheads="1"/>
          </p:cNvSpPr>
          <p:nvPr/>
        </p:nvSpPr>
        <p:spPr bwMode="auto">
          <a:xfrm>
            <a:off x="3533997" y="46307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同时关闭</a:t>
            </a:r>
          </a:p>
        </p:txBody>
      </p:sp>
      <p:sp>
        <p:nvSpPr>
          <p:cNvPr id="565310" name="Text Box 62"/>
          <p:cNvSpPr txBox="1">
            <a:spLocks noChangeArrowheads="1"/>
          </p:cNvSpPr>
          <p:nvPr/>
        </p:nvSpPr>
        <p:spPr bwMode="auto">
          <a:xfrm>
            <a:off x="4710334" y="3357563"/>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11" name="Text Box 63"/>
          <p:cNvSpPr txBox="1">
            <a:spLocks noChangeArrowheads="1"/>
          </p:cNvSpPr>
          <p:nvPr/>
        </p:nvSpPr>
        <p:spPr bwMode="auto">
          <a:xfrm>
            <a:off x="4287266" y="1808164"/>
            <a:ext cx="963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发送 </a:t>
            </a:r>
            <a:r>
              <a:rPr kumimoji="1" lang="en-US" altLang="zh-CN" sz="1400" b="1">
                <a:latin typeface="+mn-lt"/>
                <a:ea typeface="黑体" pitchFamily="2" charset="-122"/>
              </a:rPr>
              <a:t>SYN</a:t>
            </a:r>
          </a:p>
        </p:txBody>
      </p:sp>
      <p:sp>
        <p:nvSpPr>
          <p:cNvPr id="565312" name="Text Box 64"/>
          <p:cNvSpPr txBox="1">
            <a:spLocks noChangeArrowheads="1"/>
          </p:cNvSpPr>
          <p:nvPr/>
        </p:nvSpPr>
        <p:spPr bwMode="auto">
          <a:xfrm>
            <a:off x="2844361" y="6551614"/>
            <a:ext cx="23391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定时经过两倍报文段寿命后</a:t>
            </a:r>
          </a:p>
        </p:txBody>
      </p:sp>
      <p:sp>
        <p:nvSpPr>
          <p:cNvPr id="565313"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314" name="Text Box 66"/>
          <p:cNvSpPr txBox="1">
            <a:spLocks noChangeArrowheads="1"/>
          </p:cNvSpPr>
          <p:nvPr/>
        </p:nvSpPr>
        <p:spPr bwMode="auto">
          <a:xfrm>
            <a:off x="4103249" y="846139"/>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关闭</a:t>
            </a:r>
          </a:p>
        </p:txBody>
      </p:sp>
      <p:sp>
        <p:nvSpPr>
          <p:cNvPr id="565315" name="Freeform 67"/>
          <p:cNvSpPr>
            <a:spLocks/>
          </p:cNvSpPr>
          <p:nvPr/>
        </p:nvSpPr>
        <p:spPr bwMode="auto">
          <a:xfrm>
            <a:off x="4455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66"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Tree>
    <p:extLst>
      <p:ext uri="{BB962C8B-B14F-4D97-AF65-F5344CB8AC3E}">
        <p14:creationId xmlns:p14="http://schemas.microsoft.com/office/powerpoint/2010/main" val="3249308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lgn="ctr"/>
            <a:r>
              <a:rPr lang="zh-CN" altLang="en-US"/>
              <a:t>需要解决的问题 </a:t>
            </a:r>
          </a:p>
        </p:txBody>
      </p:sp>
      <p:sp>
        <p:nvSpPr>
          <p:cNvPr id="670723" name="Rectangle 3"/>
          <p:cNvSpPr>
            <a:spLocks noGrp="1" noChangeArrowheads="1"/>
          </p:cNvSpPr>
          <p:nvPr>
            <p:ph idx="1"/>
          </p:nvPr>
        </p:nvSpPr>
        <p:spPr/>
        <p:txBody>
          <a:bodyPr/>
          <a:lstStyle/>
          <a:p>
            <a:r>
              <a:rPr lang="zh-CN" altLang="en-US"/>
              <a:t>由于进程的创建和撤销都是动态的，发送方几乎无法识别其他机器上的进程。</a:t>
            </a:r>
          </a:p>
          <a:p>
            <a:r>
              <a:rPr lang="zh-CN" altLang="en-US"/>
              <a:t>有时我们会改换接收报文的进程，但并不需要通知所有发送方。</a:t>
            </a:r>
          </a:p>
          <a:p>
            <a:r>
              <a:rPr lang="zh-CN" altLang="en-US"/>
              <a:t>我们往往需要利用目的主机提供的功能来识别终点，而不需要知道实现这个功能的进程。</a:t>
            </a:r>
          </a:p>
          <a:p>
            <a:endParaRPr lang="en-US" altLang="zh-CN"/>
          </a:p>
        </p:txBody>
      </p:sp>
    </p:spTree>
    <p:extLst>
      <p:ext uri="{BB962C8B-B14F-4D97-AF65-F5344CB8AC3E}">
        <p14:creationId xmlns:p14="http://schemas.microsoft.com/office/powerpoint/2010/main" val="1776387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a:t>
            </a:r>
            <a:r>
              <a:rPr lang="en-US" altLang="zh-CN" dirty="0" smtClean="0"/>
              <a:t>  </a:t>
            </a:r>
            <a:r>
              <a:rPr lang="zh-CN" altLang="en-US" dirty="0" smtClean="0"/>
              <a:t>运输</a:t>
            </a:r>
            <a:r>
              <a:rPr lang="zh-CN" altLang="zh-CN" dirty="0" smtClean="0"/>
              <a:t>层</a:t>
            </a:r>
            <a:endParaRPr lang="zh-CN" altLang="en-US" dirty="0"/>
          </a:p>
        </p:txBody>
      </p:sp>
      <p:sp>
        <p:nvSpPr>
          <p:cNvPr id="3" name="内容占位符 2"/>
          <p:cNvSpPr>
            <a:spLocks noGrp="1"/>
          </p:cNvSpPr>
          <p:nvPr>
            <p:ph idx="1"/>
          </p:nvPr>
        </p:nvSpPr>
        <p:spPr/>
        <p:txBody>
          <a:bodyPr/>
          <a:lstStyle/>
          <a:p>
            <a:r>
              <a:rPr lang="en-US" altLang="zh-CN" sz="2800" dirty="0" smtClean="0"/>
              <a:t>5.1  </a:t>
            </a:r>
            <a:r>
              <a:rPr lang="zh-CN" altLang="zh-CN" sz="2800" dirty="0"/>
              <a:t>运输层协议概述</a:t>
            </a:r>
          </a:p>
          <a:p>
            <a:r>
              <a:rPr lang="en-US" altLang="zh-CN" sz="2800" dirty="0" smtClean="0"/>
              <a:t>5.2  </a:t>
            </a:r>
            <a:r>
              <a:rPr lang="zh-CN" altLang="zh-CN" sz="2800" dirty="0"/>
              <a:t>用户数据报</a:t>
            </a:r>
            <a:r>
              <a:rPr lang="zh-CN" altLang="zh-CN" sz="2800" dirty="0" smtClean="0"/>
              <a:t>协议</a:t>
            </a:r>
            <a:r>
              <a:rPr lang="en-US" altLang="zh-CN" sz="2800" dirty="0" smtClean="0"/>
              <a:t> UDP </a:t>
            </a:r>
            <a:endParaRPr lang="zh-CN" altLang="zh-CN" sz="2800" dirty="0"/>
          </a:p>
          <a:p>
            <a:r>
              <a:rPr lang="en-US" altLang="zh-CN" sz="2800" dirty="0" smtClean="0"/>
              <a:t>5.3  </a:t>
            </a:r>
            <a:r>
              <a:rPr lang="zh-CN" altLang="zh-CN" sz="2800" dirty="0" smtClean="0"/>
              <a:t>传输控制协议</a:t>
            </a:r>
            <a:r>
              <a:rPr lang="en-US" altLang="zh-CN" sz="2800" dirty="0" smtClean="0"/>
              <a:t> TCP </a:t>
            </a:r>
            <a:r>
              <a:rPr lang="zh-CN" altLang="zh-CN" sz="2800" dirty="0" smtClean="0"/>
              <a:t>概述</a:t>
            </a:r>
            <a:endParaRPr lang="zh-CN" altLang="zh-CN" sz="2800" dirty="0"/>
          </a:p>
          <a:p>
            <a:r>
              <a:rPr lang="en-US" altLang="zh-CN" sz="2800" dirty="0" smtClean="0"/>
              <a:t>5.4  </a:t>
            </a:r>
            <a:r>
              <a:rPr lang="zh-CN" altLang="zh-CN" sz="2800" dirty="0"/>
              <a:t>可靠传输的工作原理</a:t>
            </a:r>
          </a:p>
          <a:p>
            <a:r>
              <a:rPr lang="en-US" altLang="zh-CN" sz="2800" dirty="0" smtClean="0"/>
              <a:t>5.5  TCP </a:t>
            </a:r>
            <a:r>
              <a:rPr lang="zh-CN" altLang="zh-CN" sz="2800" dirty="0" smtClean="0"/>
              <a:t>报文</a:t>
            </a:r>
            <a:r>
              <a:rPr lang="zh-CN" altLang="zh-CN" sz="2800" dirty="0"/>
              <a:t>段的首部格式</a:t>
            </a:r>
          </a:p>
          <a:p>
            <a:r>
              <a:rPr lang="en-US" altLang="zh-CN" sz="2800" dirty="0"/>
              <a:t>5.6  </a:t>
            </a:r>
            <a:r>
              <a:rPr lang="en-US" altLang="zh-CN" sz="2800" dirty="0" smtClean="0"/>
              <a:t>TCP </a:t>
            </a:r>
            <a:r>
              <a:rPr lang="zh-CN" altLang="zh-CN" sz="2800" dirty="0" smtClean="0"/>
              <a:t>可靠</a:t>
            </a:r>
            <a:r>
              <a:rPr lang="zh-CN" altLang="zh-CN" sz="2800" dirty="0"/>
              <a:t>传输的实现</a:t>
            </a:r>
          </a:p>
          <a:p>
            <a:r>
              <a:rPr lang="en-US" altLang="zh-CN" sz="2800" dirty="0" smtClean="0"/>
              <a:t>5.7  TCP </a:t>
            </a:r>
            <a:r>
              <a:rPr lang="zh-CN" altLang="zh-CN" sz="2800" dirty="0" smtClean="0"/>
              <a:t>的</a:t>
            </a:r>
            <a:r>
              <a:rPr lang="zh-CN" altLang="zh-CN" sz="2800" dirty="0"/>
              <a:t>流量控制</a:t>
            </a:r>
          </a:p>
          <a:p>
            <a:r>
              <a:rPr lang="en-US" altLang="zh-CN" sz="2800" dirty="0" smtClean="0"/>
              <a:t>5.8  TCP </a:t>
            </a:r>
            <a:r>
              <a:rPr lang="zh-CN" altLang="zh-CN" sz="2800" dirty="0" smtClean="0"/>
              <a:t>的</a:t>
            </a:r>
            <a:r>
              <a:rPr lang="zh-CN" altLang="zh-CN" sz="2800" dirty="0"/>
              <a:t>拥塞控制</a:t>
            </a:r>
          </a:p>
          <a:p>
            <a:r>
              <a:rPr lang="en-US" altLang="zh-CN" sz="2800" dirty="0" smtClean="0"/>
              <a:t>5.9  TCP </a:t>
            </a:r>
            <a:r>
              <a:rPr lang="zh-CN" altLang="zh-CN" sz="2800" dirty="0" smtClean="0"/>
              <a:t>的</a:t>
            </a:r>
            <a:r>
              <a:rPr lang="zh-CN" altLang="zh-CN" sz="2800" dirty="0"/>
              <a:t>运输连接管理</a:t>
            </a:r>
          </a:p>
        </p:txBody>
      </p:sp>
    </p:spTree>
    <p:extLst>
      <p:ext uri="{BB962C8B-B14F-4D97-AF65-F5344CB8AC3E}">
        <p14:creationId xmlns:p14="http://schemas.microsoft.com/office/powerpoint/2010/main" val="2605178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ctr"/>
            <a:r>
              <a:rPr lang="zh-CN" altLang="en-US" dirty="0"/>
              <a:t>端口</a:t>
            </a:r>
            <a:r>
              <a:rPr lang="zh-CN" altLang="en-US" dirty="0" smtClean="0"/>
              <a:t>号 </a:t>
            </a:r>
            <a:r>
              <a:rPr lang="en-US" altLang="zh-CN" dirty="0" smtClean="0"/>
              <a:t>(</a:t>
            </a:r>
            <a:r>
              <a:rPr lang="en-US" altLang="zh-CN" dirty="0"/>
              <a:t>protocol port number</a:t>
            </a:r>
            <a:r>
              <a:rPr lang="en-US" altLang="zh-CN" dirty="0" smtClean="0"/>
              <a:t>)</a:t>
            </a:r>
            <a:endParaRPr lang="en-US" altLang="zh-CN" dirty="0"/>
          </a:p>
        </p:txBody>
      </p:sp>
      <p:sp>
        <p:nvSpPr>
          <p:cNvPr id="671747" name="Rectangle 3"/>
          <p:cNvSpPr>
            <a:spLocks noGrp="1" noChangeArrowheads="1"/>
          </p:cNvSpPr>
          <p:nvPr>
            <p:ph idx="1"/>
          </p:nvPr>
        </p:nvSpPr>
        <p:spPr/>
        <p:txBody>
          <a:bodyPr/>
          <a:lstStyle/>
          <a:p>
            <a:r>
              <a:rPr lang="zh-CN" altLang="en-US" dirty="0"/>
              <a:t>解决这个问题的方法就是在运输层使用</a:t>
            </a:r>
            <a:r>
              <a:rPr lang="zh-CN" altLang="en-US" dirty="0">
                <a:solidFill>
                  <a:srgbClr val="FF0000"/>
                </a:solidFill>
              </a:rPr>
              <a:t>协议端口</a:t>
            </a:r>
            <a:r>
              <a:rPr lang="zh-CN" altLang="en-US" dirty="0" smtClean="0">
                <a:solidFill>
                  <a:srgbClr val="FF0000"/>
                </a:solidFill>
              </a:rPr>
              <a:t>号 </a:t>
            </a:r>
            <a:r>
              <a:rPr lang="en-US" altLang="zh-CN" dirty="0" smtClean="0"/>
              <a:t>(</a:t>
            </a:r>
            <a:r>
              <a:rPr lang="en-US" altLang="zh-CN" dirty="0"/>
              <a:t>protocol port number)</a:t>
            </a:r>
            <a:r>
              <a:rPr lang="zh-CN" altLang="en-US" dirty="0"/>
              <a:t>，或通常简称为</a:t>
            </a:r>
            <a:r>
              <a:rPr lang="zh-CN" altLang="en-US" dirty="0" smtClean="0">
                <a:solidFill>
                  <a:srgbClr val="FF0000"/>
                </a:solidFill>
              </a:rPr>
              <a:t>端口 </a:t>
            </a:r>
            <a:r>
              <a:rPr lang="en-US" altLang="zh-CN" dirty="0" smtClean="0"/>
              <a:t>(</a:t>
            </a:r>
            <a:r>
              <a:rPr lang="en-US" altLang="zh-CN" dirty="0"/>
              <a:t>port)</a:t>
            </a:r>
            <a:r>
              <a:rPr lang="zh-CN" altLang="en-US" dirty="0"/>
              <a:t>。</a:t>
            </a:r>
          </a:p>
          <a:p>
            <a:r>
              <a:rPr lang="zh-CN" altLang="en-US" dirty="0"/>
              <a:t>虽然通信的终点是应用进程，但我们可以把端口想象是通信的终点，因为我们只要把要传送的报文交到目的主机的某一个合适的目的端口，剩下的工作（即最后交付目的进程）就由 </a:t>
            </a:r>
            <a:r>
              <a:rPr lang="en-US" altLang="zh-CN" dirty="0"/>
              <a:t>TCP </a:t>
            </a:r>
            <a:r>
              <a:rPr lang="zh-CN" altLang="en-US" dirty="0"/>
              <a:t>来完成。</a:t>
            </a:r>
          </a:p>
        </p:txBody>
      </p:sp>
    </p:spTree>
    <p:extLst>
      <p:ext uri="{BB962C8B-B14F-4D97-AF65-F5344CB8AC3E}">
        <p14:creationId xmlns:p14="http://schemas.microsoft.com/office/powerpoint/2010/main" val="1046406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t>软件端口与硬件端口</a:t>
            </a:r>
          </a:p>
        </p:txBody>
      </p:sp>
      <p:sp>
        <p:nvSpPr>
          <p:cNvPr id="672771" name="Rectangle 3"/>
          <p:cNvSpPr>
            <a:spLocks noGrp="1" noChangeArrowheads="1"/>
          </p:cNvSpPr>
          <p:nvPr>
            <p:ph idx="1"/>
          </p:nvPr>
        </p:nvSpPr>
        <p:spPr/>
        <p:txBody>
          <a:bodyPr/>
          <a:lstStyle/>
          <a:p>
            <a:r>
              <a:rPr lang="zh-CN" altLang="en-US" dirty="0" smtClean="0"/>
              <a:t>两个不同的概念。</a:t>
            </a:r>
            <a:endParaRPr lang="en-US" altLang="zh-CN" dirty="0" smtClean="0"/>
          </a:p>
          <a:p>
            <a:r>
              <a:rPr lang="zh-CN" altLang="en-US" dirty="0" smtClean="0"/>
              <a:t>在</a:t>
            </a:r>
            <a:r>
              <a:rPr lang="zh-CN" altLang="en-US" dirty="0"/>
              <a:t>协议栈层间的抽象的协议端口是</a:t>
            </a:r>
            <a:r>
              <a:rPr lang="zh-CN" altLang="en-US" dirty="0">
                <a:solidFill>
                  <a:srgbClr val="FF0000"/>
                </a:solidFill>
              </a:rPr>
              <a:t>软件端口。</a:t>
            </a:r>
          </a:p>
          <a:p>
            <a:r>
              <a:rPr lang="zh-CN" altLang="en-US" dirty="0"/>
              <a:t>路由器或交换机上的端口是</a:t>
            </a:r>
            <a:r>
              <a:rPr lang="zh-CN" altLang="en-US" dirty="0">
                <a:solidFill>
                  <a:srgbClr val="FF0000"/>
                </a:solidFill>
              </a:rPr>
              <a:t>硬件端口。</a:t>
            </a:r>
          </a:p>
          <a:p>
            <a:r>
              <a:rPr lang="zh-CN" altLang="en-US" dirty="0"/>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val="348381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smtClean="0"/>
              <a:t>TCP/IP </a:t>
            </a:r>
            <a:r>
              <a:rPr lang="zh-CN" altLang="en-US" dirty="0" smtClean="0"/>
              <a:t>运输层端口 </a:t>
            </a:r>
            <a:endParaRPr lang="zh-CN" altLang="en-US" dirty="0"/>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r>
              <a:rPr lang="zh-CN" altLang="en-US" dirty="0" smtClean="0">
                <a:solidFill>
                  <a:srgbClr val="FF0000"/>
                </a:solidFill>
              </a:rPr>
              <a:t>。</a:t>
            </a:r>
            <a:endParaRPr lang="en-US" altLang="zh-CN" dirty="0" smtClean="0">
              <a:solidFill>
                <a:srgbClr val="FF0000"/>
              </a:solidFill>
            </a:endParaRPr>
          </a:p>
          <a:p>
            <a:pPr algn="just"/>
            <a:r>
              <a:rPr lang="zh-CN" altLang="en-US" dirty="0" smtClean="0"/>
              <a:t>在互联网中，不同</a:t>
            </a:r>
            <a:r>
              <a:rPr lang="zh-CN" altLang="en-US" dirty="0"/>
              <a:t>计算机的相同端口号是没有联系的</a:t>
            </a:r>
            <a:r>
              <a:rPr lang="zh-CN" altLang="en-US" dirty="0" smtClean="0"/>
              <a:t>。</a:t>
            </a:r>
            <a:endParaRPr lang="en-US" altLang="zh-CN" dirty="0" smtClean="0"/>
          </a:p>
        </p:txBody>
      </p:sp>
      <p:sp>
        <p:nvSpPr>
          <p:cNvPr id="2" name="矩形 1"/>
          <p:cNvSpPr/>
          <p:nvPr/>
        </p:nvSpPr>
        <p:spPr>
          <a:xfrm>
            <a:off x="416496" y="4293096"/>
            <a:ext cx="9417496" cy="1384995"/>
          </a:xfrm>
          <a:prstGeom prst="rect">
            <a:avLst/>
          </a:prstGeom>
          <a:solidFill>
            <a:srgbClr val="FFFF66"/>
          </a:solidFill>
          <a:ln>
            <a:solidFill>
              <a:srgbClr val="002060"/>
            </a:solidFill>
          </a:ln>
        </p:spPr>
        <p:txBody>
          <a:bodyPr wrap="square">
            <a:spAutoFit/>
          </a:bodyPr>
          <a:lstStyle/>
          <a:p>
            <a:r>
              <a:rPr lang="zh-CN" altLang="zh-CN" sz="2800" b="1" dirty="0">
                <a:solidFill>
                  <a:srgbClr val="000099"/>
                </a:solidFill>
                <a:latin typeface="+mn-lt"/>
                <a:ea typeface="黑体" pitchFamily="2" charset="-122"/>
              </a:rPr>
              <a:t>由此可见，两个计算机中的进程要互相通信，不仅必须知道对方</a:t>
            </a:r>
            <a:r>
              <a:rPr lang="zh-CN" altLang="zh-CN" sz="2800" b="1" dirty="0" smtClean="0">
                <a:solidFill>
                  <a:srgbClr val="000099"/>
                </a:solidFill>
                <a:latin typeface="+mn-lt"/>
                <a:ea typeface="黑体" pitchFamily="2" charset="-122"/>
              </a:rPr>
              <a:t>的</a:t>
            </a:r>
            <a:r>
              <a:rPr lang="en-US" altLang="zh-CN" sz="2800" b="1" dirty="0" smtClean="0">
                <a:solidFill>
                  <a:srgbClr val="000099"/>
                </a:solidFill>
                <a:latin typeface="+mn-lt"/>
                <a:ea typeface="黑体" pitchFamily="2" charset="-122"/>
              </a:rPr>
              <a:t> IP </a:t>
            </a:r>
            <a:r>
              <a:rPr lang="zh-CN" altLang="zh-CN" sz="2800" b="1" dirty="0" smtClean="0">
                <a:solidFill>
                  <a:srgbClr val="000099"/>
                </a:solidFill>
                <a:latin typeface="+mn-lt"/>
                <a:ea typeface="黑体" pitchFamily="2" charset="-122"/>
              </a:rPr>
              <a:t>地址</a:t>
            </a:r>
            <a:r>
              <a:rPr lang="zh-CN" altLang="zh-CN" sz="2800" b="1" dirty="0">
                <a:solidFill>
                  <a:srgbClr val="000099"/>
                </a:solidFill>
                <a:latin typeface="+mn-lt"/>
                <a:ea typeface="黑体" pitchFamily="2" charset="-122"/>
              </a:rPr>
              <a:t>（为了找到对方的计算机），而且还要知道对方的端口号（为了找到对方计算机中的应用进程</a:t>
            </a:r>
            <a:r>
              <a:rPr lang="zh-CN"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74630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smtClean="0"/>
              <a:t>两大类端口 </a:t>
            </a:r>
            <a:endParaRPr lang="zh-CN" altLang="en-US" dirty="0"/>
          </a:p>
        </p:txBody>
      </p:sp>
      <p:sp>
        <p:nvSpPr>
          <p:cNvPr id="143372" name="Rectangle 12"/>
          <p:cNvSpPr>
            <a:spLocks noGrp="1" noChangeArrowheads="1"/>
          </p:cNvSpPr>
          <p:nvPr>
            <p:ph idx="1"/>
          </p:nvPr>
        </p:nvSpPr>
        <p:spPr/>
        <p:txBody>
          <a:bodyPr/>
          <a:lstStyle/>
          <a:p>
            <a:pPr marL="360363" indent="-360363">
              <a:buNone/>
            </a:pPr>
            <a:r>
              <a:rPr lang="en-US" altLang="zh-CN" sz="2800" dirty="0" smtClean="0">
                <a:solidFill>
                  <a:srgbClr val="0000FF"/>
                </a:solidFill>
              </a:rPr>
              <a:t>(</a:t>
            </a:r>
            <a:r>
              <a:rPr lang="en-US" altLang="zh-CN" sz="2800" dirty="0">
                <a:solidFill>
                  <a:srgbClr val="0000FF"/>
                </a:solidFill>
              </a:rPr>
              <a:t>1) </a:t>
            </a:r>
            <a:r>
              <a:rPr lang="zh-CN" altLang="zh-CN" sz="2800" dirty="0">
                <a:solidFill>
                  <a:srgbClr val="0000FF"/>
                </a:solidFill>
              </a:rPr>
              <a:t>服务器端使用的端口号</a:t>
            </a:r>
            <a:endParaRPr lang="en-US" altLang="zh-CN" sz="2800" dirty="0" smtClean="0">
              <a:solidFill>
                <a:srgbClr val="0000FF"/>
              </a:solidFill>
            </a:endParaRPr>
          </a:p>
          <a:p>
            <a:pPr lvl="1"/>
            <a:r>
              <a:rPr lang="zh-CN" altLang="en-US" sz="2400" dirty="0" smtClean="0">
                <a:solidFill>
                  <a:srgbClr val="FF0000"/>
                </a:solidFill>
              </a:rPr>
              <a:t>熟知</a:t>
            </a:r>
            <a:r>
              <a:rPr lang="zh-CN" altLang="en-US" sz="2400" dirty="0">
                <a:solidFill>
                  <a:srgbClr val="FF0000"/>
                </a:solidFill>
              </a:rPr>
              <a:t>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a:t>
            </a:r>
            <a:r>
              <a:rPr lang="zh-CN" altLang="en-US" sz="2400" dirty="0" smtClean="0"/>
              <a:t>为 </a:t>
            </a:r>
            <a:r>
              <a:rPr lang="en-US" altLang="zh-CN" sz="2400" dirty="0" smtClean="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r>
              <a:rPr lang="zh-CN" altLang="en-US" sz="2400" dirty="0" smtClean="0"/>
              <a:t>。</a:t>
            </a:r>
            <a:endParaRPr lang="en-US" altLang="zh-CN" sz="2400" dirty="0" smtClean="0"/>
          </a:p>
          <a:p>
            <a:pPr marL="360363" indent="-360363">
              <a:buNone/>
            </a:pPr>
            <a:r>
              <a:rPr lang="en-US" altLang="zh-CN" sz="2800" dirty="0" smtClean="0">
                <a:solidFill>
                  <a:srgbClr val="0000FF"/>
                </a:solidFill>
              </a:rPr>
              <a:t>(</a:t>
            </a: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smtClean="0">
                <a:solidFill>
                  <a:srgbClr val="FF0000"/>
                </a:solidFill>
              </a:rPr>
              <a:t>又称为短暂</a:t>
            </a:r>
            <a:r>
              <a:rPr lang="zh-CN" altLang="en-US" sz="2400" dirty="0">
                <a:solidFill>
                  <a:srgbClr val="FF0000"/>
                </a:solidFill>
              </a:rPr>
              <a:t>端口号，</a:t>
            </a:r>
            <a:r>
              <a:rPr lang="zh-CN" altLang="en-US" sz="2400" dirty="0"/>
              <a:t>数值</a:t>
            </a:r>
            <a:r>
              <a:rPr lang="zh-CN" altLang="en-US" sz="2400" dirty="0" smtClean="0"/>
              <a:t>为 </a:t>
            </a:r>
            <a:r>
              <a:rPr lang="en-US" altLang="zh-CN" sz="2400" dirty="0" smtClean="0"/>
              <a:t>49152~65535</a:t>
            </a:r>
            <a:r>
              <a:rPr lang="zh-CN" altLang="en-US" sz="2400" dirty="0"/>
              <a:t>，留给客户进程选择暂时使用</a:t>
            </a:r>
            <a:r>
              <a:rPr lang="zh-CN" altLang="en-US" sz="2400" dirty="0" smtClean="0"/>
              <a:t>。</a:t>
            </a:r>
            <a:endParaRPr lang="en-US" altLang="zh-CN" sz="2400" dirty="0" smtClean="0"/>
          </a:p>
          <a:p>
            <a:pPr lvl="1"/>
            <a:r>
              <a:rPr lang="zh-CN" altLang="en-US" sz="2400" dirty="0" smtClean="0"/>
              <a:t>当</a:t>
            </a:r>
            <a:r>
              <a:rPr lang="zh-CN" altLang="en-US" sz="2400" dirty="0"/>
              <a:t>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388130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algn="ctr" eaLnBrk="1" hangingPunct="1"/>
            <a:r>
              <a:rPr lang="zh-CN" altLang="en-US" dirty="0" smtClean="0"/>
              <a:t>常用的熟知端口</a:t>
            </a:r>
          </a:p>
        </p:txBody>
      </p:sp>
      <p:sp>
        <p:nvSpPr>
          <p:cNvPr id="21509"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t> </a:t>
            </a:r>
          </a:p>
        </p:txBody>
      </p:sp>
      <p:graphicFrame>
        <p:nvGraphicFramePr>
          <p:cNvPr id="2011188" name="Group 52"/>
          <p:cNvGraphicFramePr>
            <a:graphicFrameLocks noGrp="1"/>
          </p:cNvGraphicFramePr>
          <p:nvPr>
            <p:extLst>
              <p:ext uri="{D42A27DB-BD31-4B8C-83A1-F6EECF244321}">
                <p14:modId xmlns:p14="http://schemas.microsoft.com/office/powerpoint/2010/main" val="827252535"/>
              </p:ext>
            </p:extLst>
          </p:nvPr>
        </p:nvGraphicFramePr>
        <p:xfrm>
          <a:off x="545422" y="4397027"/>
          <a:ext cx="9030627" cy="1192213"/>
        </p:xfrm>
        <a:graphic>
          <a:graphicData uri="http://schemas.openxmlformats.org/drawingml/2006/table">
            <a:tbl>
              <a:tblPr/>
              <a:tblGrid>
                <a:gridCol w="4787900"/>
                <a:gridCol w="4242727"/>
              </a:tblGrid>
              <a:tr h="612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UDP</a:t>
                      </a: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TCP</a:t>
                      </a: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tr>
              <a:tr h="579275">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dirty="0" smtClean="0">
                          <a:ln>
                            <a:noFill/>
                          </a:ln>
                          <a:solidFill>
                            <a:schemeClr val="tx1"/>
                          </a:solidFill>
                          <a:effectLst/>
                          <a:latin typeface="Tahoma" pitchFamily="34" charset="0"/>
                          <a:ea typeface="黑体" pitchFamily="2" charset="-122"/>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r>
            </a:tbl>
          </a:graphicData>
        </a:graphic>
      </p:graphicFrame>
      <p:grpSp>
        <p:nvGrpSpPr>
          <p:cNvPr id="2" name="组合 1"/>
          <p:cNvGrpSpPr/>
          <p:nvPr/>
        </p:nvGrpSpPr>
        <p:grpSpPr>
          <a:xfrm>
            <a:off x="515258" y="1175047"/>
            <a:ext cx="9334286" cy="3369618"/>
            <a:chOff x="515258" y="1175047"/>
            <a:chExt cx="9334286" cy="3369618"/>
          </a:xfrm>
        </p:grpSpPr>
        <p:sp>
          <p:nvSpPr>
            <p:cNvPr id="21520" name="Text Box 14"/>
            <p:cNvSpPr txBox="1">
              <a:spLocks noChangeArrowheads="1"/>
            </p:cNvSpPr>
            <p:nvPr/>
          </p:nvSpPr>
          <p:spPr bwMode="auto">
            <a:xfrm>
              <a:off x="5183701" y="3296889"/>
              <a:ext cx="142914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SMTP</a:t>
              </a:r>
            </a:p>
          </p:txBody>
        </p:sp>
        <p:sp>
          <p:nvSpPr>
            <p:cNvPr id="21521" name="Text Box 15"/>
            <p:cNvSpPr txBox="1">
              <a:spLocks noChangeArrowheads="1"/>
            </p:cNvSpPr>
            <p:nvPr/>
          </p:nvSpPr>
          <p:spPr bwMode="auto">
            <a:xfrm>
              <a:off x="6228399" y="2831231"/>
              <a:ext cx="131908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FTP</a:t>
              </a:r>
            </a:p>
          </p:txBody>
        </p:sp>
        <p:sp>
          <p:nvSpPr>
            <p:cNvPr id="21522" name="Text Box 16"/>
            <p:cNvSpPr txBox="1">
              <a:spLocks noChangeArrowheads="1"/>
            </p:cNvSpPr>
            <p:nvPr/>
          </p:nvSpPr>
          <p:spPr bwMode="auto">
            <a:xfrm>
              <a:off x="6899407" y="2327175"/>
              <a:ext cx="1539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Telnet</a:t>
              </a:r>
            </a:p>
          </p:txBody>
        </p:sp>
        <p:sp>
          <p:nvSpPr>
            <p:cNvPr id="21523" name="Text Box 17"/>
            <p:cNvSpPr txBox="1">
              <a:spLocks noChangeArrowheads="1"/>
            </p:cNvSpPr>
            <p:nvPr/>
          </p:nvSpPr>
          <p:spPr bwMode="auto">
            <a:xfrm>
              <a:off x="759900" y="3373089"/>
              <a:ext cx="109894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RPC</a:t>
              </a:r>
            </a:p>
          </p:txBody>
        </p:sp>
        <p:sp>
          <p:nvSpPr>
            <p:cNvPr id="21524" name="Text Box 18"/>
            <p:cNvSpPr txBox="1">
              <a:spLocks noChangeArrowheads="1"/>
            </p:cNvSpPr>
            <p:nvPr/>
          </p:nvSpPr>
          <p:spPr bwMode="auto">
            <a:xfrm>
              <a:off x="1547878" y="2992089"/>
              <a:ext cx="13190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DNS</a:t>
              </a:r>
            </a:p>
          </p:txBody>
        </p:sp>
        <p:sp>
          <p:nvSpPr>
            <p:cNvPr id="21525" name="Text Box 19"/>
            <p:cNvSpPr txBox="1">
              <a:spLocks noChangeArrowheads="1"/>
            </p:cNvSpPr>
            <p:nvPr/>
          </p:nvSpPr>
          <p:spPr bwMode="auto">
            <a:xfrm>
              <a:off x="3186128" y="1967135"/>
              <a:ext cx="153921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SNMP</a:t>
              </a:r>
            </a:p>
          </p:txBody>
        </p:sp>
        <p:sp>
          <p:nvSpPr>
            <p:cNvPr id="21526" name="Text Box 20"/>
            <p:cNvSpPr txBox="1">
              <a:spLocks noChangeArrowheads="1"/>
            </p:cNvSpPr>
            <p:nvPr/>
          </p:nvSpPr>
          <p:spPr bwMode="auto">
            <a:xfrm>
              <a:off x="2349476" y="2471191"/>
              <a:ext cx="164928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TFTP</a:t>
              </a:r>
            </a:p>
          </p:txBody>
        </p:sp>
        <p:sp>
          <p:nvSpPr>
            <p:cNvPr id="21527" name="Oval 21"/>
            <p:cNvSpPr>
              <a:spLocks noChangeArrowheads="1"/>
            </p:cNvSpPr>
            <p:nvPr/>
          </p:nvSpPr>
          <p:spPr bwMode="auto">
            <a:xfrm>
              <a:off x="900112"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Oval 22"/>
            <p:cNvSpPr>
              <a:spLocks noChangeArrowheads="1"/>
            </p:cNvSpPr>
            <p:nvPr/>
          </p:nvSpPr>
          <p:spPr bwMode="auto">
            <a:xfrm>
              <a:off x="182463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Oval 23"/>
            <p:cNvSpPr>
              <a:spLocks noChangeArrowheads="1"/>
            </p:cNvSpPr>
            <p:nvPr/>
          </p:nvSpPr>
          <p:spPr bwMode="auto">
            <a:xfrm>
              <a:off x="35163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Oval 24"/>
            <p:cNvSpPr>
              <a:spLocks noChangeArrowheads="1"/>
            </p:cNvSpPr>
            <p:nvPr/>
          </p:nvSpPr>
          <p:spPr bwMode="auto">
            <a:xfrm>
              <a:off x="2700006"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Oval 25"/>
            <p:cNvSpPr>
              <a:spLocks noChangeArrowheads="1"/>
            </p:cNvSpPr>
            <p:nvPr/>
          </p:nvSpPr>
          <p:spPr bwMode="auto">
            <a:xfrm>
              <a:off x="559645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Oval 26"/>
            <p:cNvSpPr>
              <a:spLocks noChangeArrowheads="1"/>
            </p:cNvSpPr>
            <p:nvPr/>
          </p:nvSpPr>
          <p:spPr bwMode="auto">
            <a:xfrm>
              <a:off x="6411433"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Oval 27"/>
            <p:cNvSpPr>
              <a:spLocks noChangeArrowheads="1"/>
            </p:cNvSpPr>
            <p:nvPr/>
          </p:nvSpPr>
          <p:spPr bwMode="auto">
            <a:xfrm>
              <a:off x="721928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28"/>
            <p:cNvSpPr>
              <a:spLocks noChangeShapeType="1"/>
            </p:cNvSpPr>
            <p:nvPr/>
          </p:nvSpPr>
          <p:spPr bwMode="auto">
            <a:xfrm>
              <a:off x="1090099" y="3825526"/>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5" name="Line 29"/>
            <p:cNvSpPr>
              <a:spLocks noChangeShapeType="1"/>
            </p:cNvSpPr>
            <p:nvPr/>
          </p:nvSpPr>
          <p:spPr bwMode="auto">
            <a:xfrm>
              <a:off x="1989731" y="344452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30"/>
            <p:cNvSpPr>
              <a:spLocks noChangeShapeType="1"/>
            </p:cNvSpPr>
            <p:nvPr/>
          </p:nvSpPr>
          <p:spPr bwMode="auto">
            <a:xfrm>
              <a:off x="3681427" y="2471191"/>
              <a:ext cx="0" cy="17353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7" name="Line 31"/>
            <p:cNvSpPr>
              <a:spLocks noChangeShapeType="1"/>
            </p:cNvSpPr>
            <p:nvPr/>
          </p:nvSpPr>
          <p:spPr bwMode="auto">
            <a:xfrm>
              <a:off x="2865106" y="2941289"/>
              <a:ext cx="0" cy="1265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8" name="Line 32"/>
            <p:cNvSpPr>
              <a:spLocks noChangeShapeType="1"/>
            </p:cNvSpPr>
            <p:nvPr/>
          </p:nvSpPr>
          <p:spPr bwMode="auto">
            <a:xfrm>
              <a:off x="5761551" y="3749326"/>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9" name="Line 33"/>
            <p:cNvSpPr>
              <a:spLocks noChangeShapeType="1"/>
            </p:cNvSpPr>
            <p:nvPr/>
          </p:nvSpPr>
          <p:spPr bwMode="auto">
            <a:xfrm>
              <a:off x="6611375" y="3251645"/>
              <a:ext cx="0" cy="9548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0" name="Line 34"/>
            <p:cNvSpPr>
              <a:spLocks noChangeShapeType="1"/>
            </p:cNvSpPr>
            <p:nvPr/>
          </p:nvSpPr>
          <p:spPr bwMode="auto">
            <a:xfrm>
              <a:off x="7394707" y="2730747"/>
              <a:ext cx="0" cy="14757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1" name="Text Box 35"/>
            <p:cNvSpPr txBox="1">
              <a:spLocks noChangeArrowheads="1"/>
            </p:cNvSpPr>
            <p:nvPr/>
          </p:nvSpPr>
          <p:spPr bwMode="auto">
            <a:xfrm>
              <a:off x="515258"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111</a:t>
              </a:r>
            </a:p>
          </p:txBody>
        </p:sp>
        <p:sp>
          <p:nvSpPr>
            <p:cNvPr id="21542" name="Text Box 36"/>
            <p:cNvSpPr txBox="1">
              <a:spLocks noChangeArrowheads="1"/>
            </p:cNvSpPr>
            <p:nvPr/>
          </p:nvSpPr>
          <p:spPr bwMode="auto">
            <a:xfrm>
              <a:off x="1494431" y="3825526"/>
              <a:ext cx="112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53</a:t>
              </a:r>
            </a:p>
          </p:txBody>
        </p:sp>
        <p:sp>
          <p:nvSpPr>
            <p:cNvPr id="21543" name="Text Box 37"/>
            <p:cNvSpPr txBox="1">
              <a:spLocks noChangeArrowheads="1"/>
            </p:cNvSpPr>
            <p:nvPr/>
          </p:nvSpPr>
          <p:spPr bwMode="auto">
            <a:xfrm>
              <a:off x="3681427"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161</a:t>
              </a:r>
            </a:p>
          </p:txBody>
        </p:sp>
        <p:sp>
          <p:nvSpPr>
            <p:cNvPr id="21544" name="Text Box 38"/>
            <p:cNvSpPr txBox="1">
              <a:spLocks noChangeArrowheads="1"/>
            </p:cNvSpPr>
            <p:nvPr/>
          </p:nvSpPr>
          <p:spPr bwMode="auto">
            <a:xfrm>
              <a:off x="2947656"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69</a:t>
              </a:r>
            </a:p>
          </p:txBody>
        </p:sp>
        <p:sp>
          <p:nvSpPr>
            <p:cNvPr id="21545" name="Text Box 39"/>
            <p:cNvSpPr txBox="1">
              <a:spLocks noChangeArrowheads="1"/>
            </p:cNvSpPr>
            <p:nvPr/>
          </p:nvSpPr>
          <p:spPr bwMode="auto">
            <a:xfrm>
              <a:off x="5260958"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25</a:t>
              </a:r>
            </a:p>
          </p:txBody>
        </p:sp>
        <p:sp>
          <p:nvSpPr>
            <p:cNvPr id="21546" name="Text Box 40"/>
            <p:cNvSpPr txBox="1">
              <a:spLocks noChangeArrowheads="1"/>
            </p:cNvSpPr>
            <p:nvPr/>
          </p:nvSpPr>
          <p:spPr bwMode="auto">
            <a:xfrm>
              <a:off x="6125212" y="3825526"/>
              <a:ext cx="11419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21  20</a:t>
              </a:r>
            </a:p>
          </p:txBody>
        </p:sp>
        <p:sp>
          <p:nvSpPr>
            <p:cNvPr id="21547" name="Text Box 41"/>
            <p:cNvSpPr txBox="1">
              <a:spLocks noChangeArrowheads="1"/>
            </p:cNvSpPr>
            <p:nvPr/>
          </p:nvSpPr>
          <p:spPr bwMode="auto">
            <a:xfrm>
              <a:off x="7466939"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23</a:t>
              </a:r>
            </a:p>
          </p:txBody>
        </p:sp>
        <p:sp>
          <p:nvSpPr>
            <p:cNvPr id="21548" name="Text Box 42"/>
            <p:cNvSpPr txBox="1">
              <a:spLocks noChangeArrowheads="1"/>
            </p:cNvSpPr>
            <p:nvPr/>
          </p:nvSpPr>
          <p:spPr bwMode="auto">
            <a:xfrm>
              <a:off x="7619487" y="1736054"/>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HTTP</a:t>
              </a:r>
            </a:p>
          </p:txBody>
        </p:sp>
        <p:sp>
          <p:nvSpPr>
            <p:cNvPr id="21549" name="Oval 43"/>
            <p:cNvSpPr>
              <a:spLocks noChangeArrowheads="1"/>
            </p:cNvSpPr>
            <p:nvPr/>
          </p:nvSpPr>
          <p:spPr bwMode="auto">
            <a:xfrm>
              <a:off x="79795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Line 44"/>
            <p:cNvSpPr>
              <a:spLocks noChangeShapeType="1"/>
            </p:cNvSpPr>
            <p:nvPr/>
          </p:nvSpPr>
          <p:spPr bwMode="auto">
            <a:xfrm>
              <a:off x="8154945" y="2195164"/>
              <a:ext cx="0" cy="20113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1" name="Text Box 45"/>
            <p:cNvSpPr txBox="1">
              <a:spLocks noChangeArrowheads="1"/>
            </p:cNvSpPr>
            <p:nvPr/>
          </p:nvSpPr>
          <p:spPr bwMode="auto">
            <a:xfrm>
              <a:off x="8227177"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80</a:t>
              </a:r>
            </a:p>
          </p:txBody>
        </p:sp>
        <p:sp>
          <p:nvSpPr>
            <p:cNvPr id="40" name="Text Box 42"/>
            <p:cNvSpPr txBox="1">
              <a:spLocks noChangeArrowheads="1"/>
            </p:cNvSpPr>
            <p:nvPr/>
          </p:nvSpPr>
          <p:spPr bwMode="auto">
            <a:xfrm>
              <a:off x="8195551" y="1175047"/>
              <a:ext cx="15392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HTTPS</a:t>
              </a:r>
              <a:endParaRPr lang="en-US" altLang="zh-CN" sz="2800" dirty="0">
                <a:latin typeface="Times New Roman" pitchFamily="18" charset="0"/>
              </a:endParaRPr>
            </a:p>
          </p:txBody>
        </p:sp>
        <p:sp>
          <p:nvSpPr>
            <p:cNvPr id="41" name="Oval 43"/>
            <p:cNvSpPr>
              <a:spLocks noChangeArrowheads="1"/>
            </p:cNvSpPr>
            <p:nvPr/>
          </p:nvSpPr>
          <p:spPr bwMode="auto">
            <a:xfrm>
              <a:off x="8683525"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4"/>
            <p:cNvSpPr>
              <a:spLocks noChangeShapeType="1"/>
            </p:cNvSpPr>
            <p:nvPr/>
          </p:nvSpPr>
          <p:spPr bwMode="auto">
            <a:xfrm>
              <a:off x="8858943" y="1676052"/>
              <a:ext cx="0" cy="25304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45"/>
            <p:cNvSpPr txBox="1">
              <a:spLocks noChangeArrowheads="1"/>
            </p:cNvSpPr>
            <p:nvPr/>
          </p:nvSpPr>
          <p:spPr bwMode="auto">
            <a:xfrm>
              <a:off x="8931175" y="3825526"/>
              <a:ext cx="9183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443</a:t>
              </a:r>
              <a:endParaRPr lang="en-US" altLang="zh-CN" dirty="0">
                <a:latin typeface="Times New Roman" pitchFamily="18" charset="0"/>
              </a:endParaRPr>
            </a:p>
          </p:txBody>
        </p:sp>
        <p:sp>
          <p:nvSpPr>
            <p:cNvPr id="44" name="Text Box 19"/>
            <p:cNvSpPr txBox="1">
              <a:spLocks noChangeArrowheads="1"/>
            </p:cNvSpPr>
            <p:nvPr/>
          </p:nvSpPr>
          <p:spPr bwMode="auto">
            <a:xfrm>
              <a:off x="3659047" y="1299365"/>
              <a:ext cx="2167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SNMP(trap)</a:t>
              </a:r>
              <a:endParaRPr lang="en-US" altLang="zh-CN" sz="2800" dirty="0">
                <a:latin typeface="Times New Roman" pitchFamily="18" charset="0"/>
              </a:endParaRPr>
            </a:p>
          </p:txBody>
        </p:sp>
        <p:sp>
          <p:nvSpPr>
            <p:cNvPr id="45" name="Oval 23"/>
            <p:cNvSpPr>
              <a:spLocks noChangeArrowheads="1"/>
            </p:cNvSpPr>
            <p:nvPr/>
          </p:nvSpPr>
          <p:spPr bwMode="auto">
            <a:xfrm>
              <a:off x="433322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a:off x="4498329" y="1818477"/>
              <a:ext cx="0" cy="23880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Text Box 37"/>
            <p:cNvSpPr txBox="1">
              <a:spLocks noChangeArrowheads="1"/>
            </p:cNvSpPr>
            <p:nvPr/>
          </p:nvSpPr>
          <p:spPr bwMode="auto">
            <a:xfrm>
              <a:off x="4498329" y="3825526"/>
              <a:ext cx="8169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162</a:t>
              </a:r>
              <a:endParaRPr lang="en-US" altLang="zh-CN" dirty="0">
                <a:latin typeface="Times New Roman" pitchFamily="18" charset="0"/>
              </a:endParaRPr>
            </a:p>
          </p:txBody>
        </p:sp>
      </p:grpSp>
    </p:spTree>
    <p:extLst>
      <p:ext uri="{BB962C8B-B14F-4D97-AF65-F5344CB8AC3E}">
        <p14:creationId xmlns:p14="http://schemas.microsoft.com/office/powerpoint/2010/main" val="2337508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  </a:t>
            </a:r>
            <a:r>
              <a:rPr lang="zh-CN" altLang="zh-CN" dirty="0"/>
              <a:t>用户数据报</a:t>
            </a:r>
            <a:r>
              <a:rPr lang="zh-CN" altLang="zh-CN" dirty="0" smtClean="0"/>
              <a:t>协议</a:t>
            </a:r>
            <a:r>
              <a:rPr lang="en-US" altLang="zh-CN" dirty="0" smtClean="0"/>
              <a:t> UDP</a:t>
            </a:r>
            <a:endParaRPr lang="zh-CN" altLang="zh-CN" dirty="0"/>
          </a:p>
        </p:txBody>
      </p:sp>
      <p:sp>
        <p:nvSpPr>
          <p:cNvPr id="931843" name="Rectangle 3"/>
          <p:cNvSpPr>
            <a:spLocks noGrp="1" noChangeArrowheads="1"/>
          </p:cNvSpPr>
          <p:nvPr>
            <p:ph idx="1"/>
          </p:nvPr>
        </p:nvSpPr>
        <p:spPr/>
        <p:txBody>
          <a:bodyPr/>
          <a:lstStyle/>
          <a:p>
            <a:r>
              <a:rPr lang="en-US" altLang="zh-CN" dirty="0"/>
              <a:t>5.2.1  </a:t>
            </a:r>
            <a:r>
              <a:rPr lang="en-US" altLang="zh-CN" dirty="0" smtClean="0"/>
              <a:t>UDP </a:t>
            </a:r>
            <a:r>
              <a:rPr lang="zh-CN" altLang="zh-CN" dirty="0" smtClean="0"/>
              <a:t>概述</a:t>
            </a:r>
            <a:endParaRPr lang="zh-CN" altLang="zh-CN" dirty="0"/>
          </a:p>
          <a:p>
            <a:r>
              <a:rPr lang="en-US" altLang="zh-CN" dirty="0" smtClean="0"/>
              <a:t>5.2.2  UDP </a:t>
            </a:r>
            <a:r>
              <a:rPr lang="zh-CN" altLang="zh-CN" dirty="0" smtClean="0"/>
              <a:t>的</a:t>
            </a:r>
            <a:r>
              <a:rPr lang="zh-CN" altLang="zh-CN" dirty="0"/>
              <a:t>首部格式</a:t>
            </a:r>
          </a:p>
        </p:txBody>
      </p:sp>
    </p:spTree>
    <p:extLst>
      <p:ext uri="{BB962C8B-B14F-4D97-AF65-F5344CB8AC3E}">
        <p14:creationId xmlns:p14="http://schemas.microsoft.com/office/powerpoint/2010/main" val="150945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en-US" altLang="zh-CN" dirty="0"/>
              <a:t>UDP </a:t>
            </a:r>
            <a:r>
              <a:rPr lang="zh-CN" altLang="en-US" dirty="0"/>
              <a:t>只在 </a:t>
            </a:r>
            <a:r>
              <a:rPr lang="en-US" altLang="zh-CN" dirty="0"/>
              <a:t>IP </a:t>
            </a:r>
            <a:r>
              <a:rPr lang="zh-CN" altLang="en-US" dirty="0"/>
              <a:t>的数据报服务之上增加了很少一点的</a:t>
            </a:r>
            <a:r>
              <a:rPr lang="zh-CN" altLang="en-US" dirty="0" smtClean="0"/>
              <a:t>功能：</a:t>
            </a:r>
            <a:endParaRPr lang="en-US" altLang="zh-CN" dirty="0" smtClean="0"/>
          </a:p>
          <a:p>
            <a:pPr lvl="1">
              <a:spcBef>
                <a:spcPts val="1200"/>
              </a:spcBef>
            </a:pPr>
            <a:r>
              <a:rPr lang="zh-CN" altLang="zh-CN" dirty="0" smtClean="0"/>
              <a:t>复用</a:t>
            </a:r>
            <a:r>
              <a:rPr lang="zh-CN" altLang="zh-CN" dirty="0"/>
              <a:t>和分用的</a:t>
            </a:r>
            <a:r>
              <a:rPr lang="zh-CN" altLang="zh-CN" dirty="0" smtClean="0"/>
              <a:t>功能</a:t>
            </a:r>
            <a:endParaRPr lang="en-US" altLang="zh-CN" dirty="0" smtClean="0"/>
          </a:p>
          <a:p>
            <a:pPr lvl="1">
              <a:spcBef>
                <a:spcPts val="1200"/>
              </a:spcBef>
            </a:pPr>
            <a:r>
              <a:rPr lang="zh-CN" altLang="zh-CN" dirty="0" smtClean="0"/>
              <a:t>差错检测</a:t>
            </a:r>
            <a:r>
              <a:rPr lang="zh-CN" altLang="zh-CN" dirty="0"/>
              <a:t>的</a:t>
            </a:r>
            <a:r>
              <a:rPr lang="zh-CN" altLang="zh-CN" dirty="0" smtClean="0"/>
              <a:t>功能</a:t>
            </a:r>
            <a:endParaRPr lang="en-US" altLang="zh-CN" dirty="0" smtClean="0"/>
          </a:p>
          <a:p>
            <a:pPr>
              <a:spcBef>
                <a:spcPts val="1200"/>
              </a:spcBef>
            </a:pPr>
            <a:r>
              <a:rPr lang="zh-CN" altLang="en-US" dirty="0" smtClean="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p>
        </p:txBody>
      </p:sp>
    </p:spTree>
    <p:extLst>
      <p:ext uri="{BB962C8B-B14F-4D97-AF65-F5344CB8AC3E}">
        <p14:creationId xmlns:p14="http://schemas.microsoft.com/office/powerpoint/2010/main" val="830280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smtClean="0">
                <a:solidFill>
                  <a:srgbClr val="FF0000"/>
                </a:solidFill>
              </a:rPr>
              <a:t>(1) UDP </a:t>
            </a:r>
            <a:r>
              <a:rPr lang="zh-CN" altLang="en-US" sz="2800" dirty="0">
                <a:solidFill>
                  <a:srgbClr val="FF0000"/>
                </a:solidFill>
              </a:rPr>
              <a:t>是无连接</a:t>
            </a:r>
            <a:r>
              <a:rPr lang="zh-CN" altLang="en-US" sz="2800" dirty="0" smtClean="0">
                <a:solidFill>
                  <a:srgbClr val="FF0000"/>
                </a:solidFill>
              </a:rPr>
              <a:t>的</a:t>
            </a:r>
            <a:r>
              <a:rPr lang="zh-CN" altLang="en-US" sz="2800" dirty="0" smtClean="0"/>
              <a:t>，发送</a:t>
            </a:r>
            <a:r>
              <a:rPr lang="zh-CN" altLang="en-US" sz="2800" dirty="0"/>
              <a:t>数据之前不需要建立</a:t>
            </a:r>
            <a:r>
              <a:rPr lang="zh-CN" altLang="en-US" sz="2800" dirty="0" smtClean="0"/>
              <a:t>连接，</a:t>
            </a:r>
            <a:r>
              <a:rPr lang="zh-CN" altLang="zh-CN" sz="2800" dirty="0"/>
              <a:t>，因此减少了开销和发送数据之前的时延</a:t>
            </a:r>
            <a:r>
              <a:rPr lang="zh-CN" altLang="zh-CN" sz="2800" dirty="0" smtClean="0"/>
              <a:t>。</a:t>
            </a:r>
            <a:endParaRPr lang="zh-CN" altLang="en-US" sz="2800" dirty="0"/>
          </a:p>
          <a:p>
            <a:r>
              <a:rPr lang="en-US" altLang="zh-CN" sz="2800" dirty="0" smtClean="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en-US" sz="2800" dirty="0" smtClean="0"/>
              <a:t>，</a:t>
            </a:r>
            <a:r>
              <a:rPr lang="zh-CN" altLang="zh-CN" sz="2800" dirty="0"/>
              <a:t>因此主机不需要维持复杂的连接状态</a:t>
            </a:r>
            <a:r>
              <a:rPr lang="zh-CN" altLang="zh-CN" sz="2800" dirty="0" smtClean="0"/>
              <a:t>表。</a:t>
            </a:r>
            <a:endParaRPr lang="zh-CN" altLang="en-US" sz="2800" dirty="0"/>
          </a:p>
          <a:p>
            <a:r>
              <a:rPr lang="en-US" altLang="zh-CN" sz="2800" dirty="0" smtClean="0">
                <a:solidFill>
                  <a:srgbClr val="FF0000"/>
                </a:solidFill>
              </a:rPr>
              <a:t>(3) UDP </a:t>
            </a:r>
            <a:r>
              <a:rPr lang="zh-CN" altLang="en-US" sz="2800" dirty="0">
                <a:solidFill>
                  <a:srgbClr val="FF0000"/>
                </a:solidFill>
              </a:rPr>
              <a:t>是面向报文的</a:t>
            </a:r>
            <a:r>
              <a:rPr lang="zh-CN" altLang="en-US" sz="2800" dirty="0" smtClean="0">
                <a:solidFill>
                  <a:srgbClr val="FF0000"/>
                </a:solidFill>
              </a:rPr>
              <a:t>。</a:t>
            </a:r>
            <a:r>
              <a:rPr lang="en-US" altLang="zh-CN" sz="2800" dirty="0" smtClean="0"/>
              <a:t>UDP </a:t>
            </a:r>
            <a:r>
              <a:rPr lang="zh-CN" altLang="zh-CN" sz="2800" dirty="0" smtClean="0"/>
              <a:t>对</a:t>
            </a:r>
            <a:r>
              <a:rPr lang="zh-CN" altLang="zh-CN" sz="2800" dirty="0"/>
              <a:t>应用层交下来的报文，既不合并，也不拆分，而是保留这些报文的边界</a:t>
            </a:r>
            <a:r>
              <a:rPr lang="zh-CN" altLang="zh-CN" sz="2800" dirty="0" smtClean="0"/>
              <a:t>。</a:t>
            </a:r>
            <a:r>
              <a:rPr lang="en-US" altLang="zh-CN" sz="2800" dirty="0" smtClean="0"/>
              <a:t>UDP </a:t>
            </a:r>
            <a:r>
              <a:rPr lang="zh-CN" altLang="zh-CN" sz="2800" dirty="0" smtClean="0"/>
              <a:t>一</a:t>
            </a:r>
            <a:r>
              <a:rPr lang="zh-CN" altLang="zh-CN" sz="2800" dirty="0"/>
              <a:t>次交付一个完整的报文。</a:t>
            </a:r>
            <a:endParaRPr lang="en-US" altLang="zh-CN" sz="2800" dirty="0" smtClean="0"/>
          </a:p>
          <a:p>
            <a:r>
              <a:rPr lang="en-US" altLang="zh-CN" sz="2800" dirty="0" smtClean="0">
                <a:solidFill>
                  <a:srgbClr val="FF0000"/>
                </a:solidFill>
              </a:rPr>
              <a:t>(4) UDP </a:t>
            </a:r>
            <a:r>
              <a:rPr lang="zh-CN" altLang="zh-CN" sz="2800" dirty="0" smtClean="0">
                <a:solidFill>
                  <a:srgbClr val="FF0000"/>
                </a:solidFill>
              </a:rPr>
              <a:t>没有</a:t>
            </a:r>
            <a:r>
              <a:rPr lang="zh-CN" altLang="zh-CN" sz="2800" dirty="0">
                <a:solidFill>
                  <a:srgbClr val="FF0000"/>
                </a:solidFill>
              </a:rPr>
              <a:t>拥塞控制，</a:t>
            </a:r>
            <a:r>
              <a:rPr lang="zh-CN" altLang="zh-CN" sz="2800" dirty="0"/>
              <a:t>因此网络出现的拥塞不会使源主机的发送速率降低。这对某些实时应用是很重要的。</a:t>
            </a:r>
            <a:r>
              <a:rPr lang="zh-CN" altLang="en-US" sz="2800" dirty="0" smtClean="0"/>
              <a:t>很</a:t>
            </a:r>
            <a:r>
              <a:rPr lang="zh-CN" altLang="en-US" sz="2800" dirty="0"/>
              <a:t>适合多媒体通信的要求。 </a:t>
            </a:r>
          </a:p>
        </p:txBody>
      </p:sp>
    </p:spTree>
    <p:extLst>
      <p:ext uri="{BB962C8B-B14F-4D97-AF65-F5344CB8AC3E}">
        <p14:creationId xmlns:p14="http://schemas.microsoft.com/office/powerpoint/2010/main" val="2950551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smtClean="0">
                <a:solidFill>
                  <a:srgbClr val="FF0000"/>
                </a:solidFill>
              </a:rPr>
              <a:t>(5) UDP </a:t>
            </a:r>
            <a:r>
              <a:rPr lang="zh-CN" altLang="zh-CN" dirty="0" smtClean="0">
                <a:solidFill>
                  <a:srgbClr val="FF0000"/>
                </a:solidFill>
              </a:rPr>
              <a:t>支持</a:t>
            </a:r>
            <a:r>
              <a:rPr lang="zh-CN" altLang="zh-CN" dirty="0">
                <a:solidFill>
                  <a:srgbClr val="FF0000"/>
                </a:solidFill>
              </a:rPr>
              <a:t>一对一、一对多、多对一和多对多的交互通信。</a:t>
            </a:r>
          </a:p>
          <a:p>
            <a:pPr lvl="0"/>
            <a:r>
              <a:rPr lang="en-US" altLang="zh-CN" dirty="0" smtClean="0">
                <a:solidFill>
                  <a:srgbClr val="FF0000"/>
                </a:solidFill>
              </a:rPr>
              <a:t>(</a:t>
            </a:r>
            <a:r>
              <a:rPr lang="en-US" altLang="zh-CN" dirty="0">
                <a:solidFill>
                  <a:srgbClr val="FF0000"/>
                </a:solidFill>
              </a:rPr>
              <a:t>6) </a:t>
            </a:r>
            <a:r>
              <a:rPr lang="en-US" altLang="zh-CN" dirty="0" smtClean="0">
                <a:solidFill>
                  <a:srgbClr val="FF0000"/>
                </a:solidFill>
              </a:rPr>
              <a:t>UDP </a:t>
            </a:r>
            <a:r>
              <a:rPr lang="zh-CN" altLang="zh-CN" dirty="0" smtClean="0">
                <a:solidFill>
                  <a:srgbClr val="FF0000"/>
                </a:solidFill>
              </a:rPr>
              <a:t>的</a:t>
            </a:r>
            <a:r>
              <a:rPr lang="zh-CN" altLang="zh-CN" dirty="0">
                <a:solidFill>
                  <a:srgbClr val="FF0000"/>
                </a:solidFill>
              </a:rPr>
              <a:t>首部开销小，</a:t>
            </a:r>
            <a:r>
              <a:rPr lang="zh-CN" altLang="zh-CN" dirty="0" smtClean="0"/>
              <a:t>只有</a:t>
            </a:r>
            <a:r>
              <a:rPr lang="en-US" altLang="zh-CN" dirty="0" smtClean="0"/>
              <a:t> 8 </a:t>
            </a:r>
            <a:r>
              <a:rPr lang="zh-CN" altLang="zh-CN" dirty="0" smtClean="0"/>
              <a:t>个</a:t>
            </a:r>
            <a:r>
              <a:rPr lang="zh-CN" altLang="zh-CN" dirty="0"/>
              <a:t>字节，</a:t>
            </a:r>
            <a:r>
              <a:rPr lang="zh-CN" altLang="zh-CN" dirty="0" smtClean="0"/>
              <a:t>比</a:t>
            </a:r>
            <a:r>
              <a:rPr lang="en-US" altLang="zh-CN" dirty="0" smtClean="0"/>
              <a:t> TCP </a:t>
            </a:r>
            <a:r>
              <a:rPr lang="zh-CN" altLang="zh-CN" dirty="0" smtClean="0"/>
              <a:t>的</a:t>
            </a:r>
            <a:r>
              <a:rPr lang="en-US" altLang="zh-CN" dirty="0" smtClean="0"/>
              <a:t> 20 </a:t>
            </a:r>
            <a:r>
              <a:rPr lang="zh-CN" altLang="zh-CN" dirty="0" smtClean="0"/>
              <a:t>个</a:t>
            </a:r>
            <a:r>
              <a:rPr lang="zh-CN" altLang="zh-CN" dirty="0"/>
              <a:t>字节的首部要短。</a:t>
            </a:r>
          </a:p>
        </p:txBody>
      </p:sp>
    </p:spTree>
    <p:extLst>
      <p:ext uri="{BB962C8B-B14F-4D97-AF65-F5344CB8AC3E}">
        <p14:creationId xmlns:p14="http://schemas.microsoft.com/office/powerpoint/2010/main" val="1728061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既不合并，也不拆分，</a:t>
            </a:r>
            <a:r>
              <a:rPr lang="zh-CN" altLang="en-US" dirty="0"/>
              <a:t>而是保留这些报文的边界。</a:t>
            </a:r>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42017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smtClean="0"/>
              <a:t>5.1.2  </a:t>
            </a:r>
            <a:r>
              <a:rPr lang="zh-CN" altLang="zh-CN" dirty="0"/>
              <a:t>运输层的两个主要协议</a:t>
            </a:r>
          </a:p>
          <a:p>
            <a:r>
              <a:rPr lang="en-US" altLang="zh-CN" dirty="0" smtClean="0"/>
              <a:t>5.1.3  </a:t>
            </a:r>
            <a:r>
              <a:rPr lang="zh-CN" altLang="zh-CN" dirty="0"/>
              <a:t>运输层的端口</a:t>
            </a:r>
          </a:p>
        </p:txBody>
      </p:sp>
    </p:spTree>
    <p:extLst>
      <p:ext uri="{BB962C8B-B14F-4D97-AF65-F5344CB8AC3E}">
        <p14:creationId xmlns:p14="http://schemas.microsoft.com/office/powerpoint/2010/main" val="3744029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smtClean="0"/>
              <a:t>接收</a:t>
            </a:r>
            <a:r>
              <a:rPr lang="zh-CN" altLang="en-US" dirty="0"/>
              <a:t>方 </a:t>
            </a:r>
            <a:r>
              <a:rPr lang="en-US" altLang="zh-CN" dirty="0"/>
              <a:t>UDP </a:t>
            </a:r>
            <a:r>
              <a:rPr lang="zh-CN" altLang="en-US" dirty="0"/>
              <a:t>对 </a:t>
            </a:r>
            <a:r>
              <a:rPr lang="en-US" altLang="zh-CN" dirty="0"/>
              <a:t>IP </a:t>
            </a:r>
            <a:r>
              <a:rPr lang="zh-CN" altLang="en-US" dirty="0"/>
              <a:t>层交上来的 </a:t>
            </a:r>
            <a:r>
              <a:rPr lang="en-US" altLang="zh-CN" dirty="0"/>
              <a:t>UDP </a:t>
            </a:r>
            <a:r>
              <a:rPr lang="zh-CN" altLang="en-US" dirty="0"/>
              <a:t>用户数据报，在去除首部后就原封不动地交付上层的应用进程，</a:t>
            </a:r>
            <a:r>
              <a:rPr lang="zh-CN" altLang="en-US" dirty="0">
                <a:solidFill>
                  <a:srgbClr val="FF0000"/>
                </a:solidFill>
              </a:rPr>
              <a:t>一次交付一个完整的报文。</a:t>
            </a:r>
          </a:p>
          <a:p>
            <a:r>
              <a:rPr lang="zh-CN" altLang="en-US" dirty="0"/>
              <a:t>应用程序必须</a:t>
            </a:r>
            <a:r>
              <a:rPr lang="zh-CN" altLang="en-US" dirty="0">
                <a:solidFill>
                  <a:srgbClr val="FF0000"/>
                </a:solidFill>
              </a:rPr>
              <a:t>选择合适大小的报文</a:t>
            </a:r>
            <a:r>
              <a:rPr lang="zh-CN" altLang="en-US" dirty="0" smtClean="0">
                <a:solidFill>
                  <a:srgbClr val="FF0000"/>
                </a:solidFill>
              </a:rPr>
              <a:t>。</a:t>
            </a:r>
            <a:endParaRPr lang="en-US" altLang="zh-CN" dirty="0" smtClean="0">
              <a:solidFill>
                <a:srgbClr val="FF0000"/>
              </a:solidFill>
            </a:endParaRPr>
          </a:p>
          <a:p>
            <a:pPr lvl="1"/>
            <a:r>
              <a:rPr lang="zh-CN" altLang="zh-CN" dirty="0">
                <a:solidFill>
                  <a:srgbClr val="0000FF"/>
                </a:solidFill>
              </a:rPr>
              <a:t>若报文太长，</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a:t>
            </a:r>
            <a:r>
              <a:rPr lang="en-US" altLang="zh-CN" dirty="0" smtClean="0"/>
              <a:t>IP </a:t>
            </a:r>
            <a:r>
              <a:rPr lang="zh-CN" altLang="zh-CN" dirty="0" smtClean="0"/>
              <a:t>层</a:t>
            </a:r>
            <a:r>
              <a:rPr lang="zh-CN" altLang="zh-CN" dirty="0"/>
              <a:t>在传送时可能要进行分片，这会</a:t>
            </a:r>
            <a:r>
              <a:rPr lang="zh-CN" altLang="zh-CN" dirty="0" smtClean="0"/>
              <a:t>降低</a:t>
            </a:r>
            <a:r>
              <a:rPr lang="en-US" altLang="zh-CN" dirty="0" smtClean="0"/>
              <a:t> IP </a:t>
            </a:r>
            <a:r>
              <a:rPr lang="zh-CN" altLang="zh-CN" dirty="0" smtClean="0"/>
              <a:t>层</a:t>
            </a:r>
            <a:r>
              <a:rPr lang="zh-CN" altLang="zh-CN" dirty="0"/>
              <a:t>的效率</a:t>
            </a:r>
            <a:r>
              <a:rPr lang="zh-CN" altLang="zh-CN" dirty="0" smtClean="0"/>
              <a:t>。</a:t>
            </a:r>
            <a:endParaRPr lang="en-US" altLang="zh-CN" dirty="0" smtClean="0"/>
          </a:p>
          <a:p>
            <a:pPr lvl="1"/>
            <a:r>
              <a:rPr lang="zh-CN" altLang="zh-CN" dirty="0" smtClean="0">
                <a:solidFill>
                  <a:srgbClr val="0000FF"/>
                </a:solidFill>
              </a:rPr>
              <a:t>若报文</a:t>
            </a:r>
            <a:r>
              <a:rPr lang="zh-CN" altLang="zh-CN" dirty="0">
                <a:solidFill>
                  <a:srgbClr val="0000FF"/>
                </a:solidFill>
              </a:rPr>
              <a:t>太短，</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后，会</a:t>
            </a:r>
            <a:r>
              <a:rPr lang="zh-CN" altLang="zh-CN" dirty="0" smtClean="0"/>
              <a:t>使</a:t>
            </a:r>
            <a:r>
              <a:rPr lang="en-US" altLang="zh-CN" dirty="0" smtClean="0"/>
              <a:t> IP </a:t>
            </a:r>
            <a:r>
              <a:rPr lang="zh-CN" altLang="zh-CN" dirty="0" smtClean="0"/>
              <a:t>数据报</a:t>
            </a:r>
            <a:r>
              <a:rPr lang="zh-CN" altLang="zh-CN" dirty="0"/>
              <a:t>的首部的相对长度太大，这也降低</a:t>
            </a:r>
            <a:r>
              <a:rPr lang="zh-CN" altLang="zh-CN" dirty="0" smtClean="0"/>
              <a:t>了</a:t>
            </a:r>
            <a:r>
              <a:rPr lang="en-US" altLang="zh-CN" dirty="0" smtClean="0"/>
              <a:t> IP </a:t>
            </a:r>
            <a:r>
              <a:rPr lang="zh-CN" altLang="zh-CN" dirty="0" smtClean="0"/>
              <a:t>层</a:t>
            </a:r>
            <a:r>
              <a:rPr lang="zh-CN" altLang="zh-CN" dirty="0"/>
              <a:t>的效率。</a:t>
            </a:r>
            <a:endParaRPr lang="zh-CN" altLang="en-US" dirty="0"/>
          </a:p>
        </p:txBody>
      </p:sp>
    </p:spTree>
    <p:extLst>
      <p:ext uri="{BB962C8B-B14F-4D97-AF65-F5344CB8AC3E}">
        <p14:creationId xmlns:p14="http://schemas.microsoft.com/office/powerpoint/2010/main" val="1975854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4" name="Rectangle 4"/>
          <p:cNvSpPr>
            <a:spLocks noChangeArrowheads="1"/>
          </p:cNvSpPr>
          <p:nvPr/>
        </p:nvSpPr>
        <p:spPr bwMode="auto">
          <a:xfrm>
            <a:off x="2360409"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5" name="Rectangle 5"/>
          <p:cNvSpPr>
            <a:spLocks noChangeArrowheads="1"/>
          </p:cNvSpPr>
          <p:nvPr/>
        </p:nvSpPr>
        <p:spPr bwMode="auto">
          <a:xfrm>
            <a:off x="3789159" y="2268563"/>
            <a:ext cx="4486275"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Rectangle 6"/>
          <p:cNvSpPr>
            <a:spLocks noChangeArrowheads="1"/>
          </p:cNvSpPr>
          <p:nvPr/>
        </p:nvSpPr>
        <p:spPr bwMode="auto">
          <a:xfrm>
            <a:off x="2360409" y="2952775"/>
            <a:ext cx="5915025" cy="722313"/>
          </a:xfrm>
          <a:prstGeom prst="rect">
            <a:avLst/>
          </a:prstGeom>
          <a:solidFill>
            <a:srgbClr val="FFFFFF"/>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Rectangle 7"/>
          <p:cNvSpPr>
            <a:spLocks noChangeArrowheads="1"/>
          </p:cNvSpPr>
          <p:nvPr/>
        </p:nvSpPr>
        <p:spPr bwMode="auto">
          <a:xfrm>
            <a:off x="1238046" y="4408513"/>
            <a:ext cx="7037388" cy="7493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Rectangle 8"/>
          <p:cNvSpPr>
            <a:spLocks noChangeArrowheads="1"/>
          </p:cNvSpPr>
          <p:nvPr/>
        </p:nvSpPr>
        <p:spPr bwMode="auto">
          <a:xfrm>
            <a:off x="2401684" y="4437088"/>
            <a:ext cx="5849937" cy="6905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Rectangle 9"/>
          <p:cNvSpPr>
            <a:spLocks noChangeArrowheads="1"/>
          </p:cNvSpPr>
          <p:nvPr/>
        </p:nvSpPr>
        <p:spPr bwMode="auto">
          <a:xfrm>
            <a:off x="3747884" y="4573613"/>
            <a:ext cx="3032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数据报的数据部分</a:t>
            </a:r>
          </a:p>
        </p:txBody>
      </p:sp>
      <p:sp>
        <p:nvSpPr>
          <p:cNvPr id="30" name="Rectangle 10"/>
          <p:cNvSpPr>
            <a:spLocks noChangeArrowheads="1"/>
          </p:cNvSpPr>
          <p:nvPr/>
        </p:nvSpPr>
        <p:spPr bwMode="auto">
          <a:xfrm>
            <a:off x="1199946" y="4543450"/>
            <a:ext cx="117660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1" name="Rectangle 11"/>
          <p:cNvSpPr>
            <a:spLocks noChangeArrowheads="1"/>
          </p:cNvSpPr>
          <p:nvPr/>
        </p:nvSpPr>
        <p:spPr bwMode="auto">
          <a:xfrm>
            <a:off x="8480221" y="4540275"/>
            <a:ext cx="8672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层</a:t>
            </a:r>
          </a:p>
        </p:txBody>
      </p:sp>
      <p:sp>
        <p:nvSpPr>
          <p:cNvPr id="32"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Rectangle 14"/>
          <p:cNvSpPr>
            <a:spLocks noChangeArrowheads="1"/>
          </p:cNvSpPr>
          <p:nvPr/>
        </p:nvSpPr>
        <p:spPr bwMode="auto">
          <a:xfrm>
            <a:off x="2360409" y="3060725"/>
            <a:ext cx="153728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5" name="Rectangle 15"/>
          <p:cNvSpPr>
            <a:spLocks noChangeArrowheads="1"/>
          </p:cNvSpPr>
          <p:nvPr/>
        </p:nvSpPr>
        <p:spPr bwMode="auto">
          <a:xfrm>
            <a:off x="4189209" y="3065488"/>
            <a:ext cx="401231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用户数据报的数据部分</a:t>
            </a:r>
          </a:p>
        </p:txBody>
      </p:sp>
      <p:sp>
        <p:nvSpPr>
          <p:cNvPr id="36" name="Rectangle 16"/>
          <p:cNvSpPr>
            <a:spLocks noChangeArrowheads="1"/>
          </p:cNvSpPr>
          <p:nvPr/>
        </p:nvSpPr>
        <p:spPr bwMode="auto">
          <a:xfrm>
            <a:off x="8378621" y="3073425"/>
            <a:ext cx="1110883" cy="459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运输层</a:t>
            </a:r>
          </a:p>
        </p:txBody>
      </p:sp>
      <p:sp>
        <p:nvSpPr>
          <p:cNvPr id="37"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Rectangle 19"/>
          <p:cNvSpPr>
            <a:spLocks noChangeArrowheads="1"/>
          </p:cNvSpPr>
          <p:nvPr/>
        </p:nvSpPr>
        <p:spPr bwMode="auto">
          <a:xfrm>
            <a:off x="3824084" y="1628800"/>
            <a:ext cx="4425950" cy="601663"/>
          </a:xfrm>
          <a:prstGeom prst="rect">
            <a:avLst/>
          </a:prstGeom>
          <a:solidFill>
            <a:srgbClr val="FFFFCC"/>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应用层报文</a:t>
            </a:r>
          </a:p>
        </p:txBody>
      </p:sp>
      <p:sp>
        <p:nvSpPr>
          <p:cNvPr id="40" name="Rectangle 20"/>
          <p:cNvSpPr>
            <a:spLocks noChangeArrowheads="1"/>
          </p:cNvSpPr>
          <p:nvPr/>
        </p:nvSpPr>
        <p:spPr bwMode="auto">
          <a:xfrm>
            <a:off x="8378621" y="16288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应用层</a:t>
            </a:r>
          </a:p>
        </p:txBody>
      </p:sp>
    </p:spTree>
    <p:extLst>
      <p:ext uri="{BB962C8B-B14F-4D97-AF65-F5344CB8AC3E}">
        <p14:creationId xmlns:p14="http://schemas.microsoft.com/office/powerpoint/2010/main" val="338356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p>
        </p:txBody>
      </p:sp>
      <p:sp>
        <p:nvSpPr>
          <p:cNvPr id="3" name="矩形 2"/>
          <p:cNvSpPr/>
          <p:nvPr/>
        </p:nvSpPr>
        <p:spPr>
          <a:xfrm>
            <a:off x="1136577" y="1124744"/>
            <a:ext cx="7488832" cy="830997"/>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用户</a:t>
            </a:r>
            <a:r>
              <a:rPr lang="zh-CN" altLang="zh-CN" sz="2400" b="1" dirty="0" smtClean="0">
                <a:solidFill>
                  <a:srgbClr val="000066"/>
                </a:solidFill>
                <a:latin typeface="+mn-lt"/>
                <a:ea typeface="黑体" pitchFamily="2" charset="-122"/>
              </a:rPr>
              <a:t>数据报</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有</a:t>
            </a:r>
            <a:r>
              <a:rPr lang="zh-CN" altLang="zh-CN" sz="2400" b="1" dirty="0">
                <a:solidFill>
                  <a:srgbClr val="C00000"/>
                </a:solidFill>
                <a:latin typeface="+mn-lt"/>
                <a:ea typeface="黑体" pitchFamily="2" charset="-122"/>
              </a:rPr>
              <a:t>两个字段</a:t>
            </a:r>
            <a:r>
              <a:rPr lang="zh-CN" altLang="zh-CN" sz="2400" b="1" dirty="0">
                <a:solidFill>
                  <a:srgbClr val="000066"/>
                </a:solidFill>
                <a:latin typeface="+mn-lt"/>
                <a:ea typeface="黑体" pitchFamily="2" charset="-122"/>
              </a:rPr>
              <a:t>：数据字段和首部字段。首部字段很简单，</a:t>
            </a:r>
            <a:r>
              <a:rPr lang="zh-CN" altLang="zh-CN" sz="2400" b="1" dirty="0" smtClean="0">
                <a:solidFill>
                  <a:srgbClr val="C00000"/>
                </a:solidFill>
                <a:latin typeface="+mn-lt"/>
                <a:ea typeface="黑体" pitchFamily="2" charset="-122"/>
              </a:rPr>
              <a:t>只有</a:t>
            </a:r>
            <a:r>
              <a:rPr lang="en-US" altLang="zh-CN" sz="2400" b="1" dirty="0" smtClean="0">
                <a:solidFill>
                  <a:srgbClr val="C00000"/>
                </a:solidFill>
                <a:latin typeface="+mn-lt"/>
                <a:ea typeface="黑体" pitchFamily="2" charset="-122"/>
              </a:rPr>
              <a:t> 8 </a:t>
            </a:r>
            <a:r>
              <a:rPr lang="zh-CN" altLang="zh-CN" sz="2400" b="1" dirty="0" smtClean="0">
                <a:solidFill>
                  <a:srgbClr val="C00000"/>
                </a:solidFill>
                <a:latin typeface="+mn-lt"/>
                <a:ea typeface="黑体" pitchFamily="2" charset="-122"/>
              </a:rPr>
              <a:t>个字节</a:t>
            </a:r>
            <a:r>
              <a:rPr lang="zh-CN" altLang="en-US" sz="2400" b="1" dirty="0">
                <a:solidFill>
                  <a:srgbClr val="C00000"/>
                </a:solidFill>
                <a:latin typeface="+mn-lt"/>
                <a:ea typeface="黑体" pitchFamily="2" charset="-122"/>
              </a:rPr>
              <a:t>。</a:t>
            </a:r>
          </a:p>
        </p:txBody>
      </p:sp>
      <p:grpSp>
        <p:nvGrpSpPr>
          <p:cNvPr id="5" name="组合 4"/>
          <p:cNvGrpSpPr/>
          <p:nvPr/>
        </p:nvGrpSpPr>
        <p:grpSpPr>
          <a:xfrm>
            <a:off x="389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39"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3"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1"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500755"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500757"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58"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2"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500763"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4"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5"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500766"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9"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71"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2"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3"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4"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5"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6"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500777"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8"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9"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0"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85"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86"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88"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 name="矩形 3"/>
          <p:cNvSpPr/>
          <p:nvPr/>
        </p:nvSpPr>
        <p:spPr>
          <a:xfrm>
            <a:off x="2198861" y="6247667"/>
            <a:ext cx="6426547" cy="461665"/>
          </a:xfrm>
          <a:prstGeom prst="rect">
            <a:avLst/>
          </a:prstGeom>
        </p:spPr>
        <p:txBody>
          <a:bodyPr wrap="square">
            <a:spAutoFit/>
          </a:bodyPr>
          <a:lstStyle/>
          <a:p>
            <a:pPr algn="ctr"/>
            <a:r>
              <a:rPr lang="en-US" altLang="zh-CN" sz="2400" b="1" dirty="0" smtClean="0">
                <a:latin typeface="+mn-lt"/>
                <a:ea typeface="黑体" pitchFamily="2" charset="-122"/>
              </a:rPr>
              <a:t>UD P</a:t>
            </a:r>
            <a:r>
              <a:rPr lang="zh-CN" altLang="zh-CN" sz="2400" b="1" dirty="0">
                <a:latin typeface="+mn-lt"/>
                <a:ea typeface="黑体" pitchFamily="2" charset="-122"/>
              </a:rPr>
              <a:t>用户数据报的首部和伪首部</a:t>
            </a:r>
            <a:endParaRPr lang="zh-CN" altLang="en-US" sz="2400" b="1" dirty="0">
              <a:latin typeface="+mn-lt"/>
              <a:ea typeface="黑体" pitchFamily="2" charset="-122"/>
            </a:endParaRPr>
          </a:p>
        </p:txBody>
      </p:sp>
    </p:spTree>
    <p:extLst>
      <p:ext uri="{BB962C8B-B14F-4D97-AF65-F5344CB8AC3E}">
        <p14:creationId xmlns:p14="http://schemas.microsoft.com/office/powerpoint/2010/main" val="1498405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a:t>UDP </a:t>
            </a:r>
            <a:r>
              <a:rPr lang="zh-CN" altLang="en-US"/>
              <a:t>基于端口的分用 </a:t>
            </a:r>
          </a:p>
        </p:txBody>
      </p:sp>
      <p:grpSp>
        <p:nvGrpSpPr>
          <p:cNvPr id="687118" name="Group 14"/>
          <p:cNvGrpSpPr>
            <a:grpSpLocks/>
          </p:cNvGrpSpPr>
          <p:nvPr/>
        </p:nvGrpSpPr>
        <p:grpSpPr bwMode="auto">
          <a:xfrm>
            <a:off x="704528" y="2721929"/>
            <a:ext cx="7020190"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IP </a:t>
              </a:r>
              <a:r>
                <a:rPr lang="zh-CN" altLang="en-US" sz="2400" b="1">
                  <a:solidFill>
                    <a:srgbClr val="000099"/>
                  </a:solidFill>
                  <a:latin typeface="+mn-lt"/>
                  <a:ea typeface="黑体" pitchFamily="2" charset="-122"/>
                </a:rPr>
                <a:t>层</a:t>
              </a:r>
            </a:p>
          </p:txBody>
        </p:sp>
        <p:sp>
          <p:nvSpPr>
            <p:cNvPr id="687109" name="Text Box 5"/>
            <p:cNvSpPr txBox="1">
              <a:spLocks noChangeArrowheads="1"/>
            </p:cNvSpPr>
            <p:nvPr/>
          </p:nvSpPr>
          <p:spPr bwMode="auto">
            <a:xfrm>
              <a:off x="1941" y="1505"/>
              <a:ext cx="68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UDP </a:t>
              </a:r>
              <a:r>
                <a:rPr lang="zh-CN" altLang="en-US" sz="2400" b="1" dirty="0">
                  <a:solidFill>
                    <a:srgbClr val="000099"/>
                  </a:solidFill>
                  <a:latin typeface="+mn-lt"/>
                  <a:ea typeface="黑体" pitchFamily="2"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UDP </a:t>
              </a:r>
              <a:r>
                <a:rPr lang="zh-CN" altLang="en-US" sz="2400" b="1">
                  <a:solidFill>
                    <a:srgbClr val="000099"/>
                  </a:solidFill>
                  <a:latin typeface="+mn-lt"/>
                  <a:ea typeface="黑体" pitchFamily="2" charset="-122"/>
                </a:rPr>
                <a:t>分用</a:t>
              </a:r>
            </a:p>
          </p:txBody>
        </p:sp>
      </p:grpSp>
      <p:sp>
        <p:nvSpPr>
          <p:cNvPr id="3" name="矩形 2"/>
          <p:cNvSpPr/>
          <p:nvPr/>
        </p:nvSpPr>
        <p:spPr>
          <a:xfrm>
            <a:off x="1136576" y="1282835"/>
            <a:ext cx="7848872" cy="1200329"/>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当运输层</a:t>
            </a:r>
            <a:r>
              <a:rPr lang="zh-CN" altLang="zh-CN" sz="2400" b="1" dirty="0" smtClean="0">
                <a:solidFill>
                  <a:srgbClr val="000066"/>
                </a:solidFill>
                <a:latin typeface="+mn-lt"/>
                <a:ea typeface="黑体" pitchFamily="2" charset="-122"/>
              </a:rPr>
              <a:t>从</a:t>
            </a:r>
            <a:r>
              <a:rPr lang="en-US" altLang="zh-CN" sz="2400" b="1" dirty="0" smtClean="0">
                <a:solidFill>
                  <a:srgbClr val="000066"/>
                </a:solidFill>
                <a:latin typeface="+mn-lt"/>
                <a:ea typeface="黑体" pitchFamily="2" charset="-122"/>
              </a:rPr>
              <a:t> IP </a:t>
            </a:r>
            <a:r>
              <a:rPr lang="zh-CN" altLang="zh-CN" sz="2400" b="1" dirty="0" smtClean="0">
                <a:solidFill>
                  <a:srgbClr val="000066"/>
                </a:solidFill>
                <a:latin typeface="+mn-lt"/>
                <a:ea typeface="黑体" pitchFamily="2" charset="-122"/>
              </a:rPr>
              <a:t>层收到</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时，就根据首部中的目的端口，</a:t>
            </a:r>
            <a:r>
              <a:rPr lang="zh-CN" altLang="zh-CN" sz="2400" b="1" dirty="0" smtClean="0">
                <a:solidFill>
                  <a:srgbClr val="000066"/>
                </a:solidFill>
                <a:latin typeface="+mn-lt"/>
                <a:ea typeface="黑体" pitchFamily="2" charset="-122"/>
              </a:rPr>
              <a:t>把</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通过相应的端口，上交最后的终点——应用进程。</a:t>
            </a:r>
            <a:endParaRPr lang="zh-CN" altLang="en-US" sz="2400" b="1" dirty="0">
              <a:solidFill>
                <a:srgbClr val="000066"/>
              </a:solidFill>
              <a:latin typeface="+mn-lt"/>
              <a:ea typeface="黑体" pitchFamily="2" charset="-122"/>
            </a:endParaRPr>
          </a:p>
        </p:txBody>
      </p:sp>
      <p:sp>
        <p:nvSpPr>
          <p:cNvPr id="5" name="矩形 4"/>
          <p:cNvSpPr/>
          <p:nvPr/>
        </p:nvSpPr>
        <p:spPr>
          <a:xfrm>
            <a:off x="6177136" y="3640956"/>
            <a:ext cx="3326934" cy="1938992"/>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请注意</a:t>
            </a:r>
            <a:r>
              <a:rPr lang="zh-CN" altLang="zh-CN" sz="2400" b="1" dirty="0" smtClean="0">
                <a:solidFill>
                  <a:schemeClr val="bg1"/>
                </a:solidFill>
                <a:latin typeface="+mn-lt"/>
                <a:ea typeface="黑体" pitchFamily="2" charset="-122"/>
              </a:rPr>
              <a:t>，虽然在</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之间</a:t>
            </a:r>
            <a:r>
              <a:rPr lang="zh-CN" altLang="zh-CN" sz="2400" b="1" dirty="0">
                <a:solidFill>
                  <a:schemeClr val="bg1"/>
                </a:solidFill>
                <a:latin typeface="+mn-lt"/>
                <a:ea typeface="黑体" pitchFamily="2" charset="-122"/>
              </a:rPr>
              <a:t>的通信要用到其端口号，但</a:t>
            </a:r>
            <a:r>
              <a:rPr lang="zh-CN" altLang="zh-CN" sz="2400" b="1" dirty="0" smtClean="0">
                <a:solidFill>
                  <a:schemeClr val="bg1"/>
                </a:solidFill>
                <a:latin typeface="+mn-lt"/>
                <a:ea typeface="黑体" pitchFamily="2" charset="-122"/>
              </a:rPr>
              <a:t>由于</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的</a:t>
            </a:r>
            <a:r>
              <a:rPr lang="zh-CN" altLang="zh-CN" sz="2400" b="1" dirty="0">
                <a:solidFill>
                  <a:schemeClr val="bg1"/>
                </a:solidFill>
                <a:latin typeface="+mn-lt"/>
                <a:ea typeface="黑体" pitchFamily="2" charset="-122"/>
              </a:rPr>
              <a:t>通信是无连接的，因此</a:t>
            </a:r>
            <a:r>
              <a:rPr lang="zh-CN" altLang="zh-CN" sz="2400" b="1" dirty="0">
                <a:solidFill>
                  <a:srgbClr val="FFC000"/>
                </a:solidFill>
                <a:latin typeface="+mn-lt"/>
                <a:ea typeface="黑体" pitchFamily="2" charset="-122"/>
              </a:rPr>
              <a:t>不需要使用套接</a:t>
            </a:r>
            <a:r>
              <a:rPr lang="zh-CN" altLang="zh-CN" sz="2400" b="1" dirty="0" smtClean="0">
                <a:solidFill>
                  <a:srgbClr val="FFC000"/>
                </a:solidFill>
                <a:latin typeface="+mn-lt"/>
                <a:ea typeface="黑体" pitchFamily="2" charset="-122"/>
              </a:rPr>
              <a:t>字</a:t>
            </a:r>
            <a:r>
              <a:rPr lang="zh-CN" altLang="en-US" sz="2400" b="1" dirty="0" smtClean="0">
                <a:solidFill>
                  <a:srgbClr val="FFC000"/>
                </a:solidFill>
                <a:latin typeface="+mn-lt"/>
                <a:ea typeface="黑体" pitchFamily="2" charset="-122"/>
              </a:rPr>
              <a:t>。</a:t>
            </a:r>
            <a:endParaRPr lang="zh-CN" altLang="en-US" sz="2400" b="1" dirty="0">
              <a:solidFill>
                <a:srgbClr val="FFC000"/>
              </a:solidFill>
              <a:latin typeface="+mn-lt"/>
              <a:ea typeface="黑体" pitchFamily="2" charset="-122"/>
            </a:endParaRPr>
          </a:p>
        </p:txBody>
      </p:sp>
    </p:spTree>
    <p:extLst>
      <p:ext uri="{BB962C8B-B14F-4D97-AF65-F5344CB8AC3E}">
        <p14:creationId xmlns:p14="http://schemas.microsoft.com/office/powerpoint/2010/main" val="603217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500" name="Text Box 60"/>
          <p:cNvSpPr txBox="1">
            <a:spLocks noChangeArrowheads="1"/>
          </p:cNvSpPr>
          <p:nvPr/>
        </p:nvSpPr>
        <p:spPr bwMode="auto">
          <a:xfrm>
            <a:off x="662120" y="333375"/>
            <a:ext cx="8179312" cy="1384995"/>
          </a:xfrm>
          <a:prstGeom prst="rect">
            <a:avLst/>
          </a:prstGeom>
          <a:solidFill>
            <a:srgbClr val="66FFFF"/>
          </a:solidFill>
          <a:ln>
            <a:solidFill>
              <a:srgbClr val="000066"/>
            </a:solidFill>
          </a:ln>
          <a:extLst/>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sz="2800" dirty="0"/>
              <a:t>用户数据报 </a:t>
            </a:r>
            <a:r>
              <a:rPr lang="en-US" altLang="zh-CN" sz="2800" dirty="0"/>
              <a:t>UDP </a:t>
            </a:r>
            <a:r>
              <a:rPr lang="zh-CN" altLang="en-US" sz="2800" dirty="0"/>
              <a:t>有两个字段：数据字段和首部字段。首部字段有 </a:t>
            </a:r>
            <a:r>
              <a:rPr lang="en-US" altLang="zh-CN" sz="2800" dirty="0"/>
              <a:t>8 </a:t>
            </a:r>
            <a:r>
              <a:rPr lang="zh-CN" altLang="en-US" sz="2800" dirty="0"/>
              <a:t>个字节，由 </a:t>
            </a:r>
            <a:r>
              <a:rPr lang="en-US" altLang="zh-CN" sz="2800" dirty="0"/>
              <a:t>4 </a:t>
            </a:r>
            <a:r>
              <a:rPr lang="zh-CN" altLang="en-US" sz="2800" dirty="0"/>
              <a:t>个字段组成，每个字段</a:t>
            </a:r>
            <a:r>
              <a:rPr lang="zh-CN" altLang="en-US" sz="2800" dirty="0" smtClean="0"/>
              <a:t>都是 </a:t>
            </a:r>
            <a:r>
              <a:rPr lang="en-US" altLang="zh-CN" sz="2800" dirty="0" smtClean="0"/>
              <a:t>2 </a:t>
            </a:r>
            <a:r>
              <a:rPr lang="zh-CN" altLang="en-US" sz="2800" dirty="0" smtClean="0"/>
              <a:t>个</a:t>
            </a:r>
            <a:r>
              <a:rPr lang="zh-CN" altLang="en-US" sz="2800" dirty="0"/>
              <a:t>字节。 </a:t>
            </a:r>
          </a:p>
        </p:txBody>
      </p:sp>
      <p:sp>
        <p:nvSpPr>
          <p:cNvPr id="55"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6"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9"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2"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伪首部</a:t>
            </a:r>
          </a:p>
        </p:txBody>
      </p:sp>
      <p:sp>
        <p:nvSpPr>
          <p:cNvPr id="69"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70"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1"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2"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3"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4"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5"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9"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80"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1"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2"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3"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5"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86"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7"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9"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1"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2"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3"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7"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8"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9"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1"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2"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3"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445499" name="Rectangle 59"/>
          <p:cNvSpPr>
            <a:spLocks noChangeArrowheads="1"/>
          </p:cNvSpPr>
          <p:nvPr/>
        </p:nvSpPr>
        <p:spPr bwMode="auto">
          <a:xfrm>
            <a:off x="3169849" y="3443990"/>
            <a:ext cx="5023511" cy="461963"/>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79787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iterate type="lt">
                                    <p:tmPct val="0"/>
                                  </p:iterate>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nodeType="afterGroup">
                            <p:stCondLst>
                              <p:cond delay="40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45499" grpId="0" animBg="1"/>
      <p:bldP spid="44549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632520" y="332656"/>
            <a:ext cx="8352928" cy="954107"/>
          </a:xfrm>
          <a:prstGeom prst="rect">
            <a:avLst/>
          </a:prstGeom>
          <a:solidFill>
            <a:srgbClr val="66FFFF"/>
          </a:solidFill>
          <a:ln>
            <a:solidFill>
              <a:srgbClr val="000066"/>
            </a:solidFill>
          </a:ln>
          <a:extLst/>
        </p:spPr>
        <p:txBody>
          <a:bodyPr wrap="square">
            <a:spAutoFit/>
          </a:bodyPr>
          <a:lstStyle>
            <a:defPPr>
              <a:defRPr lang="en-US"/>
            </a:defPPr>
            <a:lvl1pPr>
              <a:defRPr sz="2800" b="1">
                <a:solidFill>
                  <a:srgbClr val="000066"/>
                </a:solidFill>
                <a:latin typeface="+mn-lt"/>
                <a:ea typeface="黑体" pitchFamily="2" charset="-122"/>
              </a:defRPr>
            </a:lvl1pPr>
          </a:lstStyle>
          <a:p>
            <a:r>
              <a:rPr lang="zh-CN" altLang="en-US" dirty="0"/>
              <a:t>在计算检验和时，临时把“伪首部”和 </a:t>
            </a:r>
            <a:r>
              <a:rPr lang="en-US" altLang="zh-CN" dirty="0"/>
              <a:t>UDP </a:t>
            </a:r>
            <a:r>
              <a:rPr lang="zh-CN" altLang="en-US" dirty="0"/>
              <a:t>用户数据报连接在一起。伪首部仅仅是为了计算检验和。</a:t>
            </a:r>
          </a:p>
        </p:txBody>
      </p:sp>
      <p:sp>
        <p:nvSpPr>
          <p:cNvPr id="54"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8"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1"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68"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69"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0"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1"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2"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3"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4"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8"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79"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0"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1"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2"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3"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85"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6"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7"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89"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1"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2"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3"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7"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8"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9"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0"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1"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2"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501812" name="Rectangle 52"/>
          <p:cNvSpPr>
            <a:spLocks noChangeArrowheads="1"/>
          </p:cNvSpPr>
          <p:nvPr/>
        </p:nvSpPr>
        <p:spPr bwMode="auto">
          <a:xfrm>
            <a:off x="1784648" y="3501008"/>
            <a:ext cx="1356916" cy="4619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1199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3879850" y="3434238"/>
            <a:ext cx="660400" cy="361950"/>
          </a:xfrm>
          <a:prstGeom prst="rect">
            <a:avLst/>
          </a:prstGeom>
          <a:solidFill>
            <a:srgbClr val="FF66FF"/>
          </a:solidFill>
          <a:ln>
            <a:noFill/>
          </a:ln>
          <a:effectLst/>
        </p:spPr>
        <p:txBody>
          <a:bodyPr wrap="none" anchor="ctr"/>
          <a:lstStyle/>
          <a:p>
            <a:endParaRPr lang="zh-CN" altLang="en-US" b="1">
              <a:latin typeface="+mn-lt"/>
              <a:ea typeface="黑体" pitchFamily="2" charset="-122"/>
            </a:endParaRPr>
          </a:p>
        </p:txBody>
      </p:sp>
      <p:sp>
        <p:nvSpPr>
          <p:cNvPr id="377891" name="Rectangle 35"/>
          <p:cNvSpPr>
            <a:spLocks noChangeArrowheads="1"/>
          </p:cNvSpPr>
          <p:nvPr/>
        </p:nvSpPr>
        <p:spPr bwMode="auto">
          <a:xfrm>
            <a:off x="1754187" y="2420888"/>
            <a:ext cx="2786063" cy="671512"/>
          </a:xfrm>
          <a:prstGeom prst="rect">
            <a:avLst/>
          </a:prstGeom>
          <a:solidFill>
            <a:srgbClr val="FFFF66"/>
          </a:solidFill>
          <a:ln>
            <a:noFill/>
          </a:ln>
          <a:effectLst/>
        </p:spPr>
        <p:txBody>
          <a:bodyPr wrap="none" anchor="ctr"/>
          <a:lstStyle/>
          <a:p>
            <a:endParaRPr lang="zh-CN" altLang="en-US" b="1">
              <a:latin typeface="+mn-lt"/>
              <a:ea typeface="黑体" pitchFamily="2" charset="-122"/>
            </a:endParaRPr>
          </a:p>
        </p:txBody>
      </p:sp>
      <p:sp>
        <p:nvSpPr>
          <p:cNvPr id="377858" name="Rectangle 2"/>
          <p:cNvSpPr>
            <a:spLocks noGrp="1" noChangeArrowheads="1"/>
          </p:cNvSpPr>
          <p:nvPr>
            <p:ph type="title"/>
          </p:nvPr>
        </p:nvSpPr>
        <p:spPr/>
        <p:txBody>
          <a:bodyPr/>
          <a:lstStyle/>
          <a:p>
            <a:pPr algn="ctr"/>
            <a:r>
              <a:rPr lang="zh-CN" altLang="en-US" dirty="0"/>
              <a:t>计算 </a:t>
            </a:r>
            <a:r>
              <a:rPr lang="en-US" altLang="zh-CN" dirty="0"/>
              <a:t>UDP </a:t>
            </a:r>
            <a:r>
              <a:rPr lang="zh-CN" altLang="en-US" dirty="0"/>
              <a:t>检验和的例子 </a:t>
            </a:r>
          </a:p>
        </p:txBody>
      </p:sp>
      <p:sp>
        <p:nvSpPr>
          <p:cNvPr id="377863" name="Text Box 7"/>
          <p:cNvSpPr txBox="1">
            <a:spLocks noChangeArrowheads="1"/>
          </p:cNvSpPr>
          <p:nvPr/>
        </p:nvSpPr>
        <p:spPr bwMode="auto">
          <a:xfrm>
            <a:off x="4658916" y="1094263"/>
            <a:ext cx="5247084"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latin typeface="+mn-lt"/>
                <a:ea typeface="黑体" pitchFamily="2" charset="-122"/>
              </a:rPr>
              <a:t>10011001 00010011  →  153.19</a:t>
            </a:r>
          </a:p>
          <a:p>
            <a:r>
              <a:rPr kumimoji="1" lang="en-US" altLang="zh-CN" sz="2000" b="1" dirty="0">
                <a:latin typeface="+mn-lt"/>
                <a:ea typeface="黑体" pitchFamily="2" charset="-122"/>
              </a:rPr>
              <a:t>00001000 01101000  →  8.104</a:t>
            </a:r>
          </a:p>
          <a:p>
            <a:r>
              <a:rPr kumimoji="1" lang="en-US" altLang="zh-CN" sz="2000" b="1" dirty="0">
                <a:latin typeface="+mn-lt"/>
                <a:ea typeface="黑体" pitchFamily="2" charset="-122"/>
              </a:rPr>
              <a:t>10101011 00000011  →  171.3</a:t>
            </a:r>
          </a:p>
          <a:p>
            <a:r>
              <a:rPr kumimoji="1" lang="en-US" altLang="zh-CN" sz="2000" b="1" dirty="0">
                <a:latin typeface="+mn-lt"/>
                <a:ea typeface="黑体" pitchFamily="2" charset="-122"/>
              </a:rPr>
              <a:t>00001110 00001011  →  14.11</a:t>
            </a:r>
          </a:p>
          <a:p>
            <a:r>
              <a:rPr kumimoji="1" lang="en-US" altLang="zh-CN" sz="2000" b="1" dirty="0">
                <a:latin typeface="+mn-lt"/>
                <a:ea typeface="黑体" pitchFamily="2" charset="-122"/>
              </a:rPr>
              <a:t>00000000 00010001  →  0 </a:t>
            </a:r>
            <a:r>
              <a:rPr kumimoji="1" lang="zh-CN" altLang="en-US" sz="2000" b="1" dirty="0">
                <a:latin typeface="+mn-lt"/>
                <a:ea typeface="黑体" pitchFamily="2" charset="-122"/>
              </a:rPr>
              <a:t>和 </a:t>
            </a:r>
            <a:r>
              <a:rPr kumimoji="1" lang="en-US" altLang="zh-CN" sz="2000" b="1" dirty="0">
                <a:latin typeface="+mn-lt"/>
                <a:ea typeface="黑体" pitchFamily="2" charset="-122"/>
              </a:rPr>
              <a:t>17</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00000100 00111111  →  1087</a:t>
            </a:r>
          </a:p>
          <a:p>
            <a:r>
              <a:rPr kumimoji="1" lang="en-US" altLang="zh-CN" sz="2000" b="1" dirty="0">
                <a:latin typeface="+mn-lt"/>
                <a:ea typeface="黑体" pitchFamily="2" charset="-122"/>
              </a:rPr>
              <a:t>00000000 00001101  →  13</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00000000 00000000  →  0</a:t>
            </a:r>
            <a:r>
              <a:rPr kumimoji="1" lang="zh-CN" altLang="en-US" sz="2000" b="1" dirty="0">
                <a:latin typeface="+mn-lt"/>
                <a:ea typeface="黑体" pitchFamily="2" charset="-122"/>
              </a:rPr>
              <a:t>（检验和）</a:t>
            </a:r>
          </a:p>
          <a:p>
            <a:r>
              <a:rPr kumimoji="1" lang="en-US" altLang="zh-CN" sz="2000" b="1" dirty="0">
                <a:latin typeface="+mn-lt"/>
                <a:ea typeface="黑体" pitchFamily="2" charset="-122"/>
              </a:rPr>
              <a:t>01010100 01000101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01010011 01010100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01001001 01001110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01000111 00000000  →  </a:t>
            </a:r>
            <a:r>
              <a:rPr kumimoji="1" lang="zh-CN" altLang="en-US" sz="2000" b="1" dirty="0">
                <a:latin typeface="+mn-lt"/>
                <a:ea typeface="黑体" pitchFamily="2" charset="-122"/>
              </a:rPr>
              <a:t>数据和 </a:t>
            </a:r>
            <a:r>
              <a:rPr kumimoji="1" lang="en-US" altLang="zh-CN" sz="2000" b="1" dirty="0">
                <a:latin typeface="+mn-lt"/>
                <a:ea typeface="黑体" pitchFamily="2" charset="-122"/>
              </a:rPr>
              <a:t>0</a:t>
            </a:r>
            <a:r>
              <a:rPr kumimoji="1" lang="zh-CN" altLang="en-US" sz="2000" b="1" dirty="0">
                <a:latin typeface="+mn-lt"/>
                <a:ea typeface="黑体" pitchFamily="2" charset="-122"/>
              </a:rPr>
              <a:t>（填充）</a:t>
            </a:r>
          </a:p>
          <a:p>
            <a:endParaRPr kumimoji="1" lang="zh-CN" altLang="en-US" sz="1000" b="1" dirty="0">
              <a:latin typeface="+mn-lt"/>
              <a:ea typeface="黑体" pitchFamily="2" charset="-122"/>
            </a:endParaRPr>
          </a:p>
          <a:p>
            <a:r>
              <a:rPr kumimoji="1" lang="en-US" altLang="zh-CN" sz="2000" b="1" dirty="0">
                <a:latin typeface="+mn-lt"/>
                <a:ea typeface="黑体" pitchFamily="2" charset="-122"/>
              </a:rPr>
              <a:t>10010110 11101101  →  </a:t>
            </a:r>
            <a:r>
              <a:rPr kumimoji="1" lang="zh-CN" altLang="en-US" sz="2000" b="1" dirty="0">
                <a:latin typeface="+mn-lt"/>
                <a:ea typeface="黑体" pitchFamily="2" charset="-122"/>
              </a:rPr>
              <a:t>求和得出的结果</a:t>
            </a:r>
          </a:p>
          <a:p>
            <a:pPr>
              <a:lnSpc>
                <a:spcPct val="130000"/>
              </a:lnSpc>
            </a:pPr>
            <a:r>
              <a:rPr kumimoji="1" lang="en-US" altLang="zh-CN" sz="2000" b="1" dirty="0">
                <a:latin typeface="+mn-lt"/>
                <a:ea typeface="黑体" pitchFamily="2" charset="-122"/>
              </a:rPr>
              <a:t>01101001 00010010  →  </a:t>
            </a:r>
            <a:r>
              <a:rPr kumimoji="1" lang="zh-CN" altLang="en-US" sz="2000" b="1" dirty="0">
                <a:latin typeface="+mn-lt"/>
                <a:ea typeface="黑体" pitchFamily="2" charset="-122"/>
              </a:rPr>
              <a:t>检验和 </a:t>
            </a:r>
          </a:p>
        </p:txBody>
      </p:sp>
      <p:sp>
        <p:nvSpPr>
          <p:cNvPr id="377861" name="Freeform 5"/>
          <p:cNvSpPr>
            <a:spLocks/>
          </p:cNvSpPr>
          <p:nvPr/>
        </p:nvSpPr>
        <p:spPr bwMode="auto">
          <a:xfrm>
            <a:off x="1754188"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2" name="Rectangle 6"/>
          <p:cNvSpPr>
            <a:spLocks noChangeArrowheads="1"/>
          </p:cNvSpPr>
          <p:nvPr/>
        </p:nvSpPr>
        <p:spPr bwMode="auto">
          <a:xfrm>
            <a:off x="1754188" y="1430813"/>
            <a:ext cx="2813579" cy="1009650"/>
          </a:xfrm>
          <a:prstGeom prst="rect">
            <a:avLst/>
          </a:prstGeom>
          <a:solidFill>
            <a:srgbClr val="66FFFF"/>
          </a:solidFill>
          <a:ln>
            <a:noFill/>
          </a:ln>
          <a:effectLst/>
        </p:spPr>
        <p:txBody>
          <a:bodyPr wrap="none" anchor="ctr"/>
          <a:lstStyle/>
          <a:p>
            <a:endParaRPr lang="zh-CN" altLang="en-US" b="1">
              <a:latin typeface="+mn-lt"/>
              <a:ea typeface="黑体" pitchFamily="2" charset="-122"/>
            </a:endParaRPr>
          </a:p>
        </p:txBody>
      </p:sp>
      <p:sp>
        <p:nvSpPr>
          <p:cNvPr id="377864" name="Rectangle 8"/>
          <p:cNvSpPr>
            <a:spLocks noChangeArrowheads="1"/>
          </p:cNvSpPr>
          <p:nvPr/>
        </p:nvSpPr>
        <p:spPr bwMode="auto">
          <a:xfrm>
            <a:off x="1755909" y="1405413"/>
            <a:ext cx="2808419" cy="23764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65" name="Line 9"/>
          <p:cNvSpPr>
            <a:spLocks noChangeShapeType="1"/>
          </p:cNvSpPr>
          <p:nvPr/>
        </p:nvSpPr>
        <p:spPr bwMode="auto">
          <a:xfrm>
            <a:off x="1754188" y="176736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6" name="Line 10"/>
          <p:cNvSpPr>
            <a:spLocks noChangeShapeType="1"/>
          </p:cNvSpPr>
          <p:nvPr/>
        </p:nvSpPr>
        <p:spPr bwMode="auto">
          <a:xfrm>
            <a:off x="1754188" y="210391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7" name="Line 11"/>
          <p:cNvSpPr>
            <a:spLocks noChangeShapeType="1"/>
          </p:cNvSpPr>
          <p:nvPr/>
        </p:nvSpPr>
        <p:spPr bwMode="auto">
          <a:xfrm>
            <a:off x="1754188" y="2440463"/>
            <a:ext cx="2813579"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8" name="Line 12"/>
          <p:cNvSpPr>
            <a:spLocks noChangeShapeType="1"/>
          </p:cNvSpPr>
          <p:nvPr/>
        </p:nvSpPr>
        <p:spPr bwMode="auto">
          <a:xfrm>
            <a:off x="1754188" y="27786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9" name="Line 13"/>
          <p:cNvSpPr>
            <a:spLocks noChangeShapeType="1"/>
          </p:cNvSpPr>
          <p:nvPr/>
        </p:nvSpPr>
        <p:spPr bwMode="auto">
          <a:xfrm>
            <a:off x="1754188" y="311515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0" name="Line 14"/>
          <p:cNvSpPr>
            <a:spLocks noChangeShapeType="1"/>
          </p:cNvSpPr>
          <p:nvPr/>
        </p:nvSpPr>
        <p:spPr bwMode="auto">
          <a:xfrm>
            <a:off x="1754188" y="34517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1" name="Line 15"/>
          <p:cNvSpPr>
            <a:spLocks noChangeShapeType="1"/>
          </p:cNvSpPr>
          <p:nvPr/>
        </p:nvSpPr>
        <p:spPr bwMode="auto">
          <a:xfrm>
            <a:off x="3160977" y="2103913"/>
            <a:ext cx="0" cy="168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2" name="Line 16"/>
          <p:cNvSpPr>
            <a:spLocks noChangeShapeType="1"/>
          </p:cNvSpPr>
          <p:nvPr/>
        </p:nvSpPr>
        <p:spPr bwMode="auto">
          <a:xfrm>
            <a:off x="3862652" y="311515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3" name="Line 17"/>
          <p:cNvSpPr>
            <a:spLocks noChangeShapeType="1"/>
          </p:cNvSpPr>
          <p:nvPr/>
        </p:nvSpPr>
        <p:spPr bwMode="auto">
          <a:xfrm>
            <a:off x="2445544" y="3096101"/>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4" name="Line 18"/>
          <p:cNvSpPr>
            <a:spLocks noChangeShapeType="1"/>
          </p:cNvSpPr>
          <p:nvPr/>
        </p:nvSpPr>
        <p:spPr bwMode="auto">
          <a:xfrm>
            <a:off x="2457583" y="2124551"/>
            <a:ext cx="0"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5" name="Text Box 19"/>
          <p:cNvSpPr txBox="1">
            <a:spLocks noChangeArrowheads="1"/>
          </p:cNvSpPr>
          <p:nvPr/>
        </p:nvSpPr>
        <p:spPr bwMode="auto">
          <a:xfrm>
            <a:off x="2301081" y="1411764"/>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153.19.8.104</a:t>
            </a:r>
          </a:p>
        </p:txBody>
      </p:sp>
      <p:sp>
        <p:nvSpPr>
          <p:cNvPr id="377876" name="Text Box 20"/>
          <p:cNvSpPr txBox="1">
            <a:spLocks noChangeArrowheads="1"/>
          </p:cNvSpPr>
          <p:nvPr/>
        </p:nvSpPr>
        <p:spPr bwMode="auto">
          <a:xfrm>
            <a:off x="2337197" y="1753077"/>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171.3.14.11</a:t>
            </a:r>
          </a:p>
        </p:txBody>
      </p:sp>
      <p:sp>
        <p:nvSpPr>
          <p:cNvPr id="377878" name="AutoShape 22"/>
          <p:cNvSpPr>
            <a:spLocks/>
          </p:cNvSpPr>
          <p:nvPr/>
        </p:nvSpPr>
        <p:spPr bwMode="auto">
          <a:xfrm>
            <a:off x="1601127" y="1392714"/>
            <a:ext cx="75671" cy="1039813"/>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79" name="AutoShape 23"/>
          <p:cNvSpPr>
            <a:spLocks/>
          </p:cNvSpPr>
          <p:nvPr/>
        </p:nvSpPr>
        <p:spPr bwMode="auto">
          <a:xfrm>
            <a:off x="1592527" y="2491263"/>
            <a:ext cx="84270" cy="604838"/>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0" name="AutoShape 24"/>
          <p:cNvSpPr>
            <a:spLocks/>
          </p:cNvSpPr>
          <p:nvPr/>
        </p:nvSpPr>
        <p:spPr bwMode="auto">
          <a:xfrm>
            <a:off x="1599406" y="3132613"/>
            <a:ext cx="84270" cy="635000"/>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1" name="Text Box 25"/>
          <p:cNvSpPr txBox="1">
            <a:spLocks noChangeArrowheads="1"/>
          </p:cNvSpPr>
          <p:nvPr/>
        </p:nvSpPr>
        <p:spPr bwMode="auto">
          <a:xfrm>
            <a:off x="546894" y="1549877"/>
            <a:ext cx="1129904"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a:latin typeface="+mn-lt"/>
                <a:ea typeface="黑体" pitchFamily="2" charset="-122"/>
              </a:rPr>
              <a:t>12 </a:t>
            </a:r>
            <a:r>
              <a:rPr kumimoji="1" lang="zh-CN" altLang="en-US" sz="2000" b="1">
                <a:latin typeface="+mn-lt"/>
                <a:ea typeface="黑体" pitchFamily="2" charset="-122"/>
              </a:rPr>
              <a:t>字节</a:t>
            </a:r>
          </a:p>
          <a:p>
            <a:pPr algn="ctr"/>
            <a:r>
              <a:rPr kumimoji="1" lang="zh-CN" altLang="en-US" sz="2000" b="1">
                <a:latin typeface="+mn-lt"/>
                <a:ea typeface="黑体" pitchFamily="2" charset="-122"/>
              </a:rPr>
              <a:t>伪首部</a:t>
            </a:r>
          </a:p>
        </p:txBody>
      </p:sp>
      <p:sp>
        <p:nvSpPr>
          <p:cNvPr id="377882" name="Text Box 26"/>
          <p:cNvSpPr txBox="1">
            <a:spLocks noChangeArrowheads="1"/>
          </p:cNvSpPr>
          <p:nvPr/>
        </p:nvSpPr>
        <p:spPr bwMode="auto">
          <a:xfrm>
            <a:off x="339817" y="2376964"/>
            <a:ext cx="1310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8 </a:t>
            </a:r>
            <a:r>
              <a:rPr kumimoji="1" lang="zh-CN" altLang="en-US" sz="2000" b="1">
                <a:latin typeface="+mn-lt"/>
                <a:ea typeface="黑体" pitchFamily="2" charset="-122"/>
              </a:rPr>
              <a:t>字节</a:t>
            </a:r>
          </a:p>
          <a:p>
            <a:pPr algn="ctr"/>
            <a:r>
              <a:rPr kumimoji="1" lang="en-US" altLang="zh-CN" sz="2000" b="1">
                <a:latin typeface="+mn-lt"/>
                <a:ea typeface="黑体" pitchFamily="2" charset="-122"/>
              </a:rPr>
              <a:t>UDP </a:t>
            </a:r>
            <a:r>
              <a:rPr kumimoji="1" lang="zh-CN" altLang="en-US" sz="2000" b="1">
                <a:latin typeface="+mn-lt"/>
                <a:ea typeface="黑体" pitchFamily="2" charset="-122"/>
              </a:rPr>
              <a:t>首部</a:t>
            </a:r>
          </a:p>
        </p:txBody>
      </p:sp>
      <p:sp>
        <p:nvSpPr>
          <p:cNvPr id="377883" name="Text Box 27"/>
          <p:cNvSpPr txBox="1">
            <a:spLocks noChangeArrowheads="1"/>
          </p:cNvSpPr>
          <p:nvPr/>
        </p:nvSpPr>
        <p:spPr bwMode="auto">
          <a:xfrm>
            <a:off x="624734" y="3080227"/>
            <a:ext cx="9140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7 </a:t>
            </a:r>
            <a:r>
              <a:rPr kumimoji="1" lang="zh-CN" altLang="en-US" sz="2000" b="1">
                <a:latin typeface="+mn-lt"/>
                <a:ea typeface="黑体" pitchFamily="2" charset="-122"/>
              </a:rPr>
              <a:t>字节</a:t>
            </a:r>
          </a:p>
          <a:p>
            <a:pPr algn="ctr"/>
            <a:r>
              <a:rPr kumimoji="1" lang="zh-CN" altLang="en-US" sz="2000" b="1">
                <a:latin typeface="+mn-lt"/>
                <a:ea typeface="黑体" pitchFamily="2" charset="-122"/>
              </a:rPr>
              <a:t>数据</a:t>
            </a:r>
          </a:p>
        </p:txBody>
      </p:sp>
      <p:grpSp>
        <p:nvGrpSpPr>
          <p:cNvPr id="377890" name="Group 34"/>
          <p:cNvGrpSpPr>
            <a:grpSpLocks/>
          </p:cNvGrpSpPr>
          <p:nvPr/>
        </p:nvGrpSpPr>
        <p:grpSpPr bwMode="auto">
          <a:xfrm>
            <a:off x="3578886" y="3708876"/>
            <a:ext cx="698235" cy="630237"/>
            <a:chOff x="1651" y="2763"/>
            <a:chExt cx="406" cy="397"/>
          </a:xfrm>
        </p:grpSpPr>
        <p:sp>
          <p:nvSpPr>
            <p:cNvPr id="377884" name="Text Box 28"/>
            <p:cNvSpPr txBox="1">
              <a:spLocks noChangeArrowheads="1"/>
            </p:cNvSpPr>
            <p:nvPr/>
          </p:nvSpPr>
          <p:spPr bwMode="auto">
            <a:xfrm>
              <a:off x="1651" y="2908"/>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黑体" pitchFamily="2" charset="-122"/>
                </a:rPr>
                <a:t>填充</a:t>
              </a:r>
            </a:p>
          </p:txBody>
        </p:sp>
        <p:sp>
          <p:nvSpPr>
            <p:cNvPr id="377885" name="Line 29"/>
            <p:cNvSpPr>
              <a:spLocks noChangeShapeType="1"/>
            </p:cNvSpPr>
            <p:nvPr/>
          </p:nvSpPr>
          <p:spPr bwMode="auto">
            <a:xfrm flipV="1">
              <a:off x="1890" y="2763"/>
              <a:ext cx="134" cy="20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377886" name="Line 30"/>
          <p:cNvSpPr>
            <a:spLocks noChangeShapeType="1"/>
          </p:cNvSpPr>
          <p:nvPr/>
        </p:nvSpPr>
        <p:spPr bwMode="auto">
          <a:xfrm flipV="1">
            <a:off x="4517893" y="5482114"/>
            <a:ext cx="5219567" cy="95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87" name="Text Box 31"/>
          <p:cNvSpPr txBox="1">
            <a:spLocks noChangeArrowheads="1"/>
          </p:cNvSpPr>
          <p:nvPr/>
        </p:nvSpPr>
        <p:spPr bwMode="auto">
          <a:xfrm>
            <a:off x="1969638" y="5509101"/>
            <a:ext cx="274947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000" b="1" dirty="0">
                <a:solidFill>
                  <a:srgbClr val="C00000"/>
                </a:solidFill>
                <a:latin typeface="+mn-lt"/>
                <a:ea typeface="黑体" pitchFamily="2" charset="-122"/>
              </a:rPr>
              <a:t>按二进制反码运算求和</a:t>
            </a:r>
          </a:p>
          <a:p>
            <a:pPr algn="r">
              <a:lnSpc>
                <a:spcPct val="130000"/>
              </a:lnSpc>
            </a:pPr>
            <a:r>
              <a:rPr kumimoji="1" lang="zh-CN" altLang="en-US" sz="2000" b="1" dirty="0">
                <a:solidFill>
                  <a:srgbClr val="C00000"/>
                </a:solidFill>
                <a:latin typeface="+mn-lt"/>
                <a:ea typeface="黑体" pitchFamily="2" charset="-122"/>
              </a:rPr>
              <a:t>将得出的结果求反码</a:t>
            </a:r>
          </a:p>
        </p:txBody>
      </p:sp>
      <p:sp>
        <p:nvSpPr>
          <p:cNvPr id="377877" name="Text Box 21"/>
          <p:cNvSpPr txBox="1">
            <a:spLocks noChangeArrowheads="1"/>
          </p:cNvSpPr>
          <p:nvPr/>
        </p:nvSpPr>
        <p:spPr bwMode="auto">
          <a:xfrm>
            <a:off x="1801598" y="2060848"/>
            <a:ext cx="3121422" cy="178510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000" b="1" dirty="0">
                <a:latin typeface="+mn-lt"/>
                <a:ea typeface="黑体" pitchFamily="2" charset="-122"/>
              </a:rPr>
              <a:t>全 </a:t>
            </a:r>
            <a:r>
              <a:rPr kumimoji="1" lang="en-US" altLang="zh-CN" sz="2000" b="1" dirty="0">
                <a:latin typeface="+mn-lt"/>
                <a:ea typeface="黑体" pitchFamily="2" charset="-122"/>
              </a:rPr>
              <a:t>0   17          15</a:t>
            </a:r>
          </a:p>
          <a:p>
            <a:pPr>
              <a:lnSpc>
                <a:spcPct val="110000"/>
              </a:lnSpc>
            </a:pPr>
            <a:r>
              <a:rPr kumimoji="1" lang="en-US" altLang="zh-CN" sz="2000" b="1" dirty="0">
                <a:latin typeface="+mn-lt"/>
                <a:ea typeface="黑体" pitchFamily="2" charset="-122"/>
              </a:rPr>
              <a:t>    1087            13</a:t>
            </a:r>
          </a:p>
          <a:p>
            <a:pPr>
              <a:lnSpc>
                <a:spcPct val="110000"/>
              </a:lnSpc>
            </a:pPr>
            <a:r>
              <a:rPr kumimoji="1" lang="en-US" altLang="zh-CN" sz="2000" b="1" dirty="0">
                <a:latin typeface="+mn-lt"/>
                <a:ea typeface="黑体" pitchFamily="2" charset="-122"/>
              </a:rPr>
              <a:t>      15             </a:t>
            </a:r>
            <a:r>
              <a:rPr kumimoji="1" lang="zh-CN" altLang="en-US" sz="2000" b="1" dirty="0">
                <a:latin typeface="+mn-lt"/>
                <a:ea typeface="黑体" pitchFamily="2" charset="-122"/>
              </a:rPr>
              <a:t>全 </a:t>
            </a:r>
            <a:r>
              <a:rPr kumimoji="1" lang="en-US" altLang="zh-CN" sz="2000" b="1" dirty="0">
                <a:latin typeface="+mn-lt"/>
                <a:ea typeface="黑体" pitchFamily="2" charset="-122"/>
              </a:rPr>
              <a:t>0</a:t>
            </a:r>
          </a:p>
          <a:p>
            <a:pPr>
              <a:lnSpc>
                <a:spcPct val="110000"/>
              </a:lnSpc>
            </a:pPr>
            <a:r>
              <a:rPr kumimoji="1" lang="zh-CN" altLang="en-US" sz="2000" b="1" dirty="0">
                <a:latin typeface="+mn-lt"/>
                <a:ea typeface="黑体" pitchFamily="2" charset="-122"/>
              </a:rPr>
              <a:t>数据  数据   数据  数据</a:t>
            </a:r>
          </a:p>
          <a:p>
            <a:pPr>
              <a:lnSpc>
                <a:spcPct val="110000"/>
              </a:lnSpc>
            </a:pPr>
            <a:r>
              <a:rPr kumimoji="1" lang="zh-CN" altLang="en-US" sz="2000" b="1" dirty="0">
                <a:latin typeface="+mn-lt"/>
                <a:ea typeface="黑体" pitchFamily="2" charset="-122"/>
              </a:rPr>
              <a:t>数据  数据   数据  全 </a:t>
            </a:r>
            <a:r>
              <a:rPr kumimoji="1" lang="en-US" altLang="zh-CN" sz="2000" b="1" dirty="0">
                <a:latin typeface="+mn-lt"/>
                <a:ea typeface="黑体" pitchFamily="2" charset="-122"/>
              </a:rPr>
              <a:t>0</a:t>
            </a:r>
          </a:p>
        </p:txBody>
      </p:sp>
      <p:sp>
        <p:nvSpPr>
          <p:cNvPr id="3" name="矩形 2"/>
          <p:cNvSpPr/>
          <p:nvPr/>
        </p:nvSpPr>
        <p:spPr>
          <a:xfrm>
            <a:off x="515937" y="4161034"/>
            <a:ext cx="2656536" cy="1015663"/>
          </a:xfrm>
          <a:prstGeom prst="rect">
            <a:avLst/>
          </a:prstGeom>
          <a:solidFill>
            <a:srgbClr val="000099"/>
          </a:solidFill>
        </p:spPr>
        <p:txBody>
          <a:bodyPr wrap="square">
            <a:spAutoFit/>
          </a:bodyPr>
          <a:lstStyle/>
          <a:p>
            <a:r>
              <a:rPr lang="en-US" altLang="zh-CN" sz="2000" b="1" dirty="0">
                <a:solidFill>
                  <a:schemeClr val="bg1"/>
                </a:solidFill>
                <a:latin typeface="+mn-lt"/>
                <a:ea typeface="黑体" pitchFamily="2" charset="-122"/>
              </a:rPr>
              <a:t>UDP</a:t>
            </a:r>
            <a:r>
              <a:rPr lang="zh-CN" altLang="zh-CN" sz="2000" b="1" dirty="0">
                <a:solidFill>
                  <a:schemeClr val="bg1"/>
                </a:solidFill>
                <a:latin typeface="+mn-lt"/>
                <a:ea typeface="黑体" pitchFamily="2" charset="-122"/>
              </a:rPr>
              <a:t>的检验和是把首部和数据部分一起都检验。</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57015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P spid="377886" grpId="0" animBg="1"/>
      <p:bldP spid="3778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5.3  </a:t>
            </a:r>
            <a:r>
              <a:rPr lang="zh-CN" altLang="zh-CN" dirty="0" smtClean="0"/>
              <a:t>传输控制协议</a:t>
            </a:r>
            <a:r>
              <a:rPr lang="en-US" altLang="zh-CN" dirty="0" smtClean="0"/>
              <a:t> TCP </a:t>
            </a:r>
            <a:r>
              <a:rPr lang="zh-CN" altLang="zh-CN" dirty="0" smtClean="0"/>
              <a:t>概述</a:t>
            </a:r>
            <a:endParaRPr lang="zh-CN" altLang="zh-CN" dirty="0"/>
          </a:p>
        </p:txBody>
      </p:sp>
      <p:sp>
        <p:nvSpPr>
          <p:cNvPr id="931843" name="Rectangle 3"/>
          <p:cNvSpPr>
            <a:spLocks noGrp="1" noChangeArrowheads="1"/>
          </p:cNvSpPr>
          <p:nvPr>
            <p:ph idx="1"/>
          </p:nvPr>
        </p:nvSpPr>
        <p:spPr/>
        <p:txBody>
          <a:bodyPr/>
          <a:lstStyle/>
          <a:p>
            <a:r>
              <a:rPr lang="en-US" altLang="zh-CN" dirty="0"/>
              <a:t>5.3.1  </a:t>
            </a:r>
            <a:r>
              <a:rPr lang="en-US" altLang="zh-CN" dirty="0" smtClean="0"/>
              <a:t>TCP </a:t>
            </a:r>
            <a:r>
              <a:rPr lang="zh-CN" altLang="zh-CN" dirty="0" smtClean="0"/>
              <a:t>最主要</a:t>
            </a:r>
            <a:r>
              <a:rPr lang="zh-CN" altLang="zh-CN" dirty="0"/>
              <a:t>的特点</a:t>
            </a:r>
          </a:p>
          <a:p>
            <a:r>
              <a:rPr lang="en-US" altLang="zh-CN" dirty="0"/>
              <a:t>5.3.2  </a:t>
            </a:r>
            <a:r>
              <a:rPr lang="en-US" altLang="zh-CN" dirty="0" smtClean="0"/>
              <a:t>TCP </a:t>
            </a:r>
            <a:r>
              <a:rPr lang="zh-CN" altLang="zh-CN" dirty="0" smtClean="0"/>
              <a:t>的</a:t>
            </a:r>
            <a:r>
              <a:rPr lang="zh-CN" altLang="zh-CN" dirty="0"/>
              <a:t>连接</a:t>
            </a:r>
          </a:p>
        </p:txBody>
      </p:sp>
    </p:spTree>
    <p:extLst>
      <p:ext uri="{BB962C8B-B14F-4D97-AF65-F5344CB8AC3E}">
        <p14:creationId xmlns:p14="http://schemas.microsoft.com/office/powerpoint/2010/main" val="2263268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smtClean="0"/>
              <a:t>5.3.1  </a:t>
            </a:r>
            <a:r>
              <a:rPr lang="en-US" altLang="zh-CN" dirty="0"/>
              <a:t>TCP </a:t>
            </a:r>
            <a:r>
              <a:rPr lang="zh-CN" altLang="en-US" dirty="0"/>
              <a:t>最主要的特点 </a:t>
            </a:r>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a:t>
            </a:r>
            <a:r>
              <a:rPr lang="zh-CN" altLang="en-US" sz="2800" dirty="0" smtClean="0">
                <a:solidFill>
                  <a:srgbClr val="FF0000"/>
                </a:solidFill>
              </a:rPr>
              <a:t>端点 </a:t>
            </a:r>
            <a:r>
              <a:rPr lang="en-US" altLang="zh-CN" sz="2800" dirty="0" smtClean="0"/>
              <a:t>(</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p>
          <a:p>
            <a:r>
              <a:rPr lang="en-US" altLang="zh-CN" sz="2800" dirty="0" smtClean="0"/>
              <a:t>TCP </a:t>
            </a:r>
            <a:r>
              <a:rPr lang="zh-CN" altLang="en-US" sz="2800" dirty="0"/>
              <a:t>提供</a:t>
            </a:r>
            <a:r>
              <a:rPr lang="zh-CN" altLang="en-US" sz="2800" dirty="0">
                <a:solidFill>
                  <a:srgbClr val="FF0000"/>
                </a:solidFill>
              </a:rPr>
              <a:t>全双工</a:t>
            </a:r>
            <a:r>
              <a:rPr lang="zh-CN" altLang="en-US" sz="2800" dirty="0"/>
              <a:t>通信。</a:t>
            </a:r>
          </a:p>
          <a:p>
            <a:r>
              <a:rPr lang="zh-CN" altLang="en-US" sz="2800" dirty="0">
                <a:solidFill>
                  <a:srgbClr val="FF0000"/>
                </a:solidFill>
              </a:rPr>
              <a:t>面向字节</a:t>
            </a:r>
            <a:r>
              <a:rPr lang="zh-CN" altLang="en-US" sz="2800" dirty="0" smtClean="0">
                <a:solidFill>
                  <a:srgbClr val="FF0000"/>
                </a:solidFill>
              </a:rPr>
              <a:t>流</a:t>
            </a:r>
            <a:endParaRPr lang="en-US" altLang="zh-CN" sz="2800" dirty="0"/>
          </a:p>
          <a:p>
            <a:pPr lvl="1"/>
            <a:r>
              <a:rPr lang="en-US" altLang="zh-CN" sz="2400" dirty="0" smtClean="0"/>
              <a:t>TCP </a:t>
            </a:r>
            <a:r>
              <a:rPr lang="zh-CN" altLang="zh-CN" sz="2400" dirty="0" smtClean="0"/>
              <a:t>中</a:t>
            </a:r>
            <a:r>
              <a:rPr lang="zh-CN" altLang="zh-CN" sz="2400" dirty="0"/>
              <a:t>的</a:t>
            </a:r>
            <a:r>
              <a:rPr lang="zh-CN" altLang="zh-CN" sz="2400" dirty="0">
                <a:solidFill>
                  <a:srgbClr val="0000FF"/>
                </a:solidFill>
              </a:rPr>
              <a:t>“流”</a:t>
            </a:r>
            <a:r>
              <a:rPr lang="en-US" altLang="zh-CN" sz="2400" dirty="0">
                <a:solidFill>
                  <a:srgbClr val="0000FF"/>
                </a:solidFill>
              </a:rPr>
              <a:t>(stream)</a:t>
            </a:r>
            <a:r>
              <a:rPr lang="zh-CN" altLang="zh-CN" sz="2400" dirty="0"/>
              <a:t>指的是</a:t>
            </a:r>
            <a:r>
              <a:rPr lang="zh-CN" altLang="zh-CN" sz="2400" dirty="0" smtClean="0"/>
              <a:t>流入</a:t>
            </a:r>
            <a:r>
              <a:rPr lang="zh-CN" altLang="en-US" sz="2400" dirty="0" smtClean="0"/>
              <a:t>或流出</a:t>
            </a:r>
            <a:r>
              <a:rPr lang="zh-CN" altLang="zh-CN" sz="2400" dirty="0" smtClean="0"/>
              <a:t>进程的</a:t>
            </a:r>
            <a:r>
              <a:rPr lang="zh-CN" altLang="zh-CN" sz="2400" dirty="0"/>
              <a:t>字节序列。</a:t>
            </a:r>
            <a:endParaRPr lang="en-US" altLang="zh-CN" sz="2400" dirty="0"/>
          </a:p>
          <a:p>
            <a:pPr lvl="1"/>
            <a:r>
              <a:rPr lang="zh-CN" altLang="zh-CN" sz="2400" dirty="0" smtClean="0">
                <a:solidFill>
                  <a:srgbClr val="0000FF"/>
                </a:solidFill>
              </a:rPr>
              <a:t>“面向字节流”</a:t>
            </a:r>
            <a:r>
              <a:rPr lang="zh-CN" altLang="zh-CN" sz="2400" dirty="0">
                <a:solidFill>
                  <a:srgbClr val="0000FF"/>
                </a:solidFill>
              </a:rPr>
              <a:t>的含义是：</a:t>
            </a:r>
            <a:r>
              <a:rPr lang="zh-CN" altLang="zh-CN" sz="2400" dirty="0"/>
              <a:t>虽然应用程序</a:t>
            </a:r>
            <a:r>
              <a:rPr lang="zh-CN" altLang="zh-CN" sz="2400" dirty="0" smtClean="0"/>
              <a:t>和</a:t>
            </a:r>
            <a:r>
              <a:rPr lang="en-US" altLang="zh-CN" sz="2400" dirty="0" smtClean="0"/>
              <a:t> TCP </a:t>
            </a:r>
            <a:r>
              <a:rPr lang="zh-CN" altLang="zh-CN" sz="2400" dirty="0" smtClean="0"/>
              <a:t>的</a:t>
            </a:r>
            <a:r>
              <a:rPr lang="zh-CN" altLang="zh-CN" sz="2400" dirty="0"/>
              <a:t>交互是一次一个数据块，</a:t>
            </a:r>
            <a:r>
              <a:rPr lang="zh-CN" altLang="zh-CN" sz="2400" dirty="0" smtClean="0"/>
              <a:t>但</a:t>
            </a:r>
            <a:r>
              <a:rPr lang="en-US" altLang="zh-CN" sz="2400" dirty="0" smtClean="0"/>
              <a:t> TCP </a:t>
            </a:r>
            <a:r>
              <a:rPr lang="zh-CN" altLang="zh-CN" sz="2400" dirty="0" smtClean="0"/>
              <a:t>把</a:t>
            </a:r>
            <a:r>
              <a:rPr lang="zh-CN" altLang="zh-CN" sz="2400" dirty="0"/>
              <a:t>应用程序交下来的数据看成仅仅是</a:t>
            </a:r>
            <a:r>
              <a:rPr lang="zh-CN" altLang="zh-CN" sz="2400" dirty="0" smtClean="0"/>
              <a:t>一连串无</a:t>
            </a:r>
            <a:r>
              <a:rPr lang="zh-CN" altLang="zh-CN" sz="2400" dirty="0"/>
              <a:t>结构的字节流。</a:t>
            </a:r>
            <a:endParaRPr lang="zh-CN" altLang="en-US" sz="2400" dirty="0"/>
          </a:p>
          <a:p>
            <a:pPr lvl="1"/>
            <a:endParaRPr lang="zh-CN" altLang="en-US" sz="2400" dirty="0"/>
          </a:p>
        </p:txBody>
      </p:sp>
    </p:spTree>
    <p:extLst>
      <p:ext uri="{BB962C8B-B14F-4D97-AF65-F5344CB8AC3E}">
        <p14:creationId xmlns:p14="http://schemas.microsoft.com/office/powerpoint/2010/main" val="2908121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 name="内容占位符 1"/>
          <p:cNvSpPr>
            <a:spLocks noGrp="1"/>
          </p:cNvSpPr>
          <p:nvPr>
            <p:ph idx="1"/>
          </p:nvPr>
        </p:nvSpPr>
        <p:spPr/>
        <p:txBody>
          <a:bodyPr/>
          <a:lstStyle/>
          <a:p>
            <a:r>
              <a:rPr lang="en-US" altLang="zh-CN" dirty="0" smtClean="0"/>
              <a:t>TCP </a:t>
            </a:r>
            <a:r>
              <a:rPr lang="zh-CN" altLang="zh-CN" dirty="0" smtClean="0">
                <a:solidFill>
                  <a:srgbClr val="FF0000"/>
                </a:solidFill>
              </a:rPr>
              <a:t>不</a:t>
            </a:r>
            <a:r>
              <a:rPr lang="zh-CN" altLang="zh-CN" dirty="0">
                <a:solidFill>
                  <a:srgbClr val="FF0000"/>
                </a:solidFill>
              </a:rPr>
              <a:t>保证</a:t>
            </a:r>
            <a:r>
              <a:rPr lang="zh-CN" altLang="zh-CN" dirty="0"/>
              <a:t>接收方应用程序所收到的数据块和发送方应用程序所发出的</a:t>
            </a:r>
            <a:r>
              <a:rPr lang="zh-CN" altLang="zh-CN" dirty="0">
                <a:solidFill>
                  <a:srgbClr val="FF0000"/>
                </a:solidFill>
              </a:rPr>
              <a:t>数据块具有对应大小的</a:t>
            </a:r>
            <a:r>
              <a:rPr lang="zh-CN" altLang="zh-CN" dirty="0" smtClean="0">
                <a:solidFill>
                  <a:srgbClr val="FF0000"/>
                </a:solidFill>
              </a:rPr>
              <a:t>关系</a:t>
            </a:r>
            <a:r>
              <a:rPr lang="zh-CN" altLang="en-US" dirty="0" smtClean="0">
                <a:solidFill>
                  <a:srgbClr val="FF0000"/>
                </a:solidFill>
              </a:rPr>
              <a:t>。</a:t>
            </a:r>
            <a:endParaRPr lang="en-US" altLang="zh-CN" dirty="0" smtClean="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extLst>
      <p:ext uri="{BB962C8B-B14F-4D97-AF65-F5344CB8AC3E}">
        <p14:creationId xmlns:p14="http://schemas.microsoft.com/office/powerpoint/2010/main" val="233908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5.1.1  </a:t>
            </a:r>
            <a:r>
              <a:rPr lang="zh-CN" altLang="zh-CN" dirty="0"/>
              <a:t>进程之间的通信</a:t>
            </a:r>
          </a:p>
        </p:txBody>
      </p:sp>
      <p:sp>
        <p:nvSpPr>
          <p:cNvPr id="931843" name="Rectangle 3"/>
          <p:cNvSpPr>
            <a:spLocks noGrp="1" noChangeArrowheads="1"/>
          </p:cNvSpPr>
          <p:nvPr>
            <p:ph idx="1"/>
          </p:nvPr>
        </p:nvSpPr>
        <p:spPr/>
        <p:txBody>
          <a:bodyPr/>
          <a:lstStyle/>
          <a:p>
            <a:r>
              <a:rPr lang="zh-CN" altLang="zh-CN" dirty="0"/>
              <a:t>从通信和信息处理的角度看，运输层向它上面的应用层提供通信服务，</a:t>
            </a:r>
            <a:r>
              <a:rPr lang="zh-CN" altLang="zh-CN" dirty="0">
                <a:solidFill>
                  <a:srgbClr val="FF0000"/>
                </a:solidFill>
              </a:rPr>
              <a:t>它属于面向通信部分的最高层，同时也是用户功能中的最低层</a:t>
            </a:r>
            <a:r>
              <a:rPr lang="zh-CN" altLang="zh-CN" dirty="0" smtClean="0">
                <a:solidFill>
                  <a:srgbClr val="FF0000"/>
                </a:solidFill>
              </a:rPr>
              <a:t>。</a:t>
            </a:r>
            <a:endParaRPr lang="en-US" altLang="zh-CN" dirty="0" smtClean="0">
              <a:solidFill>
                <a:srgbClr val="FF0000"/>
              </a:solidFill>
            </a:endParaRPr>
          </a:p>
          <a:p>
            <a:r>
              <a:rPr lang="zh-CN" altLang="en-US" dirty="0"/>
              <a:t>当网络的边缘部分中的两个主机使用网络的核心部分的功能进行端到端的通信时，</a:t>
            </a:r>
            <a:r>
              <a:rPr lang="zh-CN" altLang="en-US" dirty="0">
                <a:solidFill>
                  <a:srgbClr val="FF0000"/>
                </a:solidFill>
              </a:rPr>
              <a:t>只有位于网络边缘部分的主机的协议栈才有运输层，</a:t>
            </a:r>
            <a:r>
              <a:rPr lang="zh-CN" altLang="en-US" dirty="0"/>
              <a:t>而网络核心部分中的路由器在转发分组时都只用到下三层的功能。 </a:t>
            </a:r>
            <a:endParaRPr lang="en-US" altLang="zh-CN" dirty="0" smtClean="0">
              <a:solidFill>
                <a:srgbClr val="FF0000"/>
              </a:solidFill>
            </a:endParaRPr>
          </a:p>
          <a:p>
            <a:endParaRPr lang="zh-CN" altLang="zh-CN" dirty="0"/>
          </a:p>
        </p:txBody>
      </p:sp>
    </p:spTree>
    <p:extLst>
      <p:ext uri="{BB962C8B-B14F-4D97-AF65-F5344CB8AC3E}">
        <p14:creationId xmlns:p14="http://schemas.microsoft.com/office/powerpoint/2010/main" val="718446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21231"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91" name="Rectangle 107"/>
          <p:cNvSpPr>
            <a:spLocks noChangeArrowheads="1"/>
          </p:cNvSpPr>
          <p:nvPr/>
        </p:nvSpPr>
        <p:spPr bwMode="auto">
          <a:xfrm>
            <a:off x="3440832" y="1623118"/>
            <a:ext cx="3679495" cy="869778"/>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1264" name="Group 80"/>
          <p:cNvGrpSpPr>
            <a:grpSpLocks/>
          </p:cNvGrpSpPr>
          <p:nvPr/>
        </p:nvGrpSpPr>
        <p:grpSpPr bwMode="auto">
          <a:xfrm>
            <a:off x="6201569" y="4945982"/>
            <a:ext cx="937287" cy="287337"/>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sp>
        <p:nvSpPr>
          <p:cNvPr id="221246" name="Text Box 62"/>
          <p:cNvSpPr txBox="1">
            <a:spLocks noChangeArrowheads="1"/>
          </p:cNvSpPr>
          <p:nvPr/>
        </p:nvSpPr>
        <p:spPr bwMode="auto">
          <a:xfrm>
            <a:off x="7869766"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28"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29" name="Text Box 45"/>
          <p:cNvSpPr txBox="1">
            <a:spLocks noChangeArrowheads="1"/>
          </p:cNvSpPr>
          <p:nvPr/>
        </p:nvSpPr>
        <p:spPr bwMode="auto">
          <a:xfrm>
            <a:off x="1081750"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30"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2"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3" name="Line 49"/>
          <p:cNvSpPr>
            <a:spLocks noChangeShapeType="1"/>
          </p:cNvSpPr>
          <p:nvPr/>
        </p:nvSpPr>
        <p:spPr bwMode="auto">
          <a:xfrm>
            <a:off x="1442906" y="2426618"/>
            <a:ext cx="3440" cy="148748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4" name="Text Box 50"/>
          <p:cNvSpPr txBox="1">
            <a:spLocks noChangeArrowheads="1"/>
          </p:cNvSpPr>
          <p:nvPr/>
        </p:nvSpPr>
        <p:spPr bwMode="auto">
          <a:xfrm>
            <a:off x="5512487" y="4561806"/>
            <a:ext cx="1931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发送 </a:t>
            </a:r>
            <a:r>
              <a:rPr kumimoji="1" lang="en-US" altLang="zh-CN" sz="1800" b="1">
                <a:solidFill>
                  <a:srgbClr val="000099"/>
                </a:solidFill>
                <a:latin typeface="+mn-lt"/>
                <a:ea typeface="黑体" pitchFamily="2" charset="-122"/>
              </a:rPr>
              <a:t>TCP </a:t>
            </a:r>
            <a:r>
              <a:rPr kumimoji="1" lang="zh-CN" altLang="en-US" sz="1800" b="1">
                <a:solidFill>
                  <a:srgbClr val="000099"/>
                </a:solidFill>
                <a:latin typeface="+mn-lt"/>
                <a:ea typeface="黑体" pitchFamily="2" charset="-122"/>
              </a:rPr>
              <a:t>报文段</a:t>
            </a:r>
          </a:p>
        </p:txBody>
      </p:sp>
      <p:sp>
        <p:nvSpPr>
          <p:cNvPr id="221235" name="Rectangle 51"/>
          <p:cNvSpPr>
            <a:spLocks noChangeArrowheads="1"/>
          </p:cNvSpPr>
          <p:nvPr/>
        </p:nvSpPr>
        <p:spPr bwMode="auto">
          <a:xfrm>
            <a:off x="550333" y="3902994"/>
            <a:ext cx="180234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6" name="Line 52"/>
          <p:cNvSpPr>
            <a:spLocks noChangeShapeType="1"/>
          </p:cNvSpPr>
          <p:nvPr/>
        </p:nvSpPr>
        <p:spPr bwMode="auto">
          <a:xfrm flipV="1">
            <a:off x="8258440" y="2426619"/>
            <a:ext cx="0" cy="14763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7" name="Rectangle 53"/>
          <p:cNvSpPr>
            <a:spLocks noChangeArrowheads="1"/>
          </p:cNvSpPr>
          <p:nvPr/>
        </p:nvSpPr>
        <p:spPr bwMode="auto">
          <a:xfrm>
            <a:off x="7357270" y="3902994"/>
            <a:ext cx="180062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8" name="Text Box 54"/>
          <p:cNvSpPr txBox="1">
            <a:spLocks noChangeArrowheads="1"/>
          </p:cNvSpPr>
          <p:nvPr/>
        </p:nvSpPr>
        <p:spPr bwMode="auto">
          <a:xfrm>
            <a:off x="887187"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发送方</a:t>
            </a:r>
          </a:p>
        </p:txBody>
      </p:sp>
      <p:sp>
        <p:nvSpPr>
          <p:cNvPr id="221239" name="Text Box 55"/>
          <p:cNvSpPr txBox="1">
            <a:spLocks noChangeArrowheads="1"/>
          </p:cNvSpPr>
          <p:nvPr/>
        </p:nvSpPr>
        <p:spPr bwMode="auto">
          <a:xfrm>
            <a:off x="7687244"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接收方</a:t>
            </a:r>
          </a:p>
        </p:txBody>
      </p:sp>
      <p:sp>
        <p:nvSpPr>
          <p:cNvPr id="221240"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1" name="Text Box 57"/>
          <p:cNvSpPr txBox="1">
            <a:spLocks noChangeArrowheads="1"/>
          </p:cNvSpPr>
          <p:nvPr/>
        </p:nvSpPr>
        <p:spPr bwMode="auto">
          <a:xfrm>
            <a:off x="2228436" y="3128293"/>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把字节写入</a:t>
            </a:r>
          </a:p>
          <a:p>
            <a:pPr algn="ctr"/>
            <a:r>
              <a:rPr kumimoji="1" lang="zh-CN" altLang="en-US" sz="1800" b="1" dirty="0">
                <a:solidFill>
                  <a:srgbClr val="C00000"/>
                </a:solidFill>
                <a:latin typeface="+mn-lt"/>
                <a:ea typeface="黑体" pitchFamily="2" charset="-122"/>
              </a:rPr>
              <a:t>发送缓存</a:t>
            </a:r>
          </a:p>
        </p:txBody>
      </p:sp>
      <p:sp>
        <p:nvSpPr>
          <p:cNvPr id="221242"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3" name="Text Box 59"/>
          <p:cNvSpPr txBox="1">
            <a:spLocks noChangeArrowheads="1"/>
          </p:cNvSpPr>
          <p:nvPr/>
        </p:nvSpPr>
        <p:spPr bwMode="auto">
          <a:xfrm>
            <a:off x="6641421" y="2858418"/>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从</a:t>
            </a:r>
            <a:r>
              <a:rPr kumimoji="1" lang="zh-CN" altLang="en-US" sz="1800" b="1" dirty="0">
                <a:solidFill>
                  <a:srgbClr val="C00000"/>
                </a:solidFill>
                <a:latin typeface="+mn-lt"/>
                <a:ea typeface="黑体" pitchFamily="2" charset="-122"/>
              </a:rPr>
              <a:t>接收缓存</a:t>
            </a:r>
          </a:p>
          <a:p>
            <a:pPr algn="ctr"/>
            <a:r>
              <a:rPr kumimoji="1" lang="zh-CN" altLang="en-US" sz="1800" b="1" dirty="0">
                <a:solidFill>
                  <a:srgbClr val="000099"/>
                </a:solidFill>
                <a:latin typeface="+mn-lt"/>
                <a:ea typeface="黑体" pitchFamily="2" charset="-122"/>
              </a:rPr>
              <a:t>读取字节</a:t>
            </a:r>
          </a:p>
        </p:txBody>
      </p:sp>
      <p:sp>
        <p:nvSpPr>
          <p:cNvPr id="221244" name="Text Box 60"/>
          <p:cNvSpPr txBox="1">
            <a:spLocks noChangeArrowheads="1"/>
          </p:cNvSpPr>
          <p:nvPr/>
        </p:nvSpPr>
        <p:spPr bwMode="auto">
          <a:xfrm>
            <a:off x="1676797" y="194084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sp>
        <p:nvSpPr>
          <p:cNvPr id="221245" name="Text Box 61"/>
          <p:cNvSpPr txBox="1">
            <a:spLocks noChangeArrowheads="1"/>
          </p:cNvSpPr>
          <p:nvPr/>
        </p:nvSpPr>
        <p:spPr bwMode="auto">
          <a:xfrm>
            <a:off x="8488891" y="188528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grpSp>
        <p:nvGrpSpPr>
          <p:cNvPr id="221247" name="Group 63"/>
          <p:cNvGrpSpPr>
            <a:grpSpLocks/>
          </p:cNvGrpSpPr>
          <p:nvPr/>
        </p:nvGrpSpPr>
        <p:grpSpPr bwMode="auto">
          <a:xfrm>
            <a:off x="8414941" y="2571081"/>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0</a:t>
              </a:r>
            </a:p>
          </p:txBody>
        </p:sp>
      </p:grpSp>
      <p:sp>
        <p:nvSpPr>
          <p:cNvPr id="221252" name="Rectangle 68"/>
          <p:cNvSpPr>
            <a:spLocks noChangeArrowheads="1"/>
          </p:cNvSpPr>
          <p:nvPr/>
        </p:nvSpPr>
        <p:spPr bwMode="auto">
          <a:xfrm>
            <a:off x="818621"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18</a:t>
            </a:r>
          </a:p>
        </p:txBody>
      </p:sp>
      <p:sp>
        <p:nvSpPr>
          <p:cNvPr id="221253" name="Rectangle 69"/>
          <p:cNvSpPr>
            <a:spLocks noChangeArrowheads="1"/>
          </p:cNvSpPr>
          <p:nvPr/>
        </p:nvSpPr>
        <p:spPr bwMode="auto">
          <a:xfrm>
            <a:off x="1052512"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17</a:t>
            </a:r>
          </a:p>
        </p:txBody>
      </p:sp>
      <p:sp>
        <p:nvSpPr>
          <p:cNvPr id="221254" name="Rectangle 70"/>
          <p:cNvSpPr>
            <a:spLocks noChangeArrowheads="1"/>
          </p:cNvSpPr>
          <p:nvPr/>
        </p:nvSpPr>
        <p:spPr bwMode="auto">
          <a:xfrm>
            <a:off x="1286404"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16</a:t>
            </a:r>
          </a:p>
        </p:txBody>
      </p:sp>
      <p:sp>
        <p:nvSpPr>
          <p:cNvPr id="221255" name="Rectangle 71"/>
          <p:cNvSpPr>
            <a:spLocks noChangeArrowheads="1"/>
          </p:cNvSpPr>
          <p:nvPr/>
        </p:nvSpPr>
        <p:spPr bwMode="auto">
          <a:xfrm>
            <a:off x="1520296"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15</a:t>
            </a:r>
          </a:p>
        </p:txBody>
      </p:sp>
      <p:sp>
        <p:nvSpPr>
          <p:cNvPr id="221256" name="Rectangle 72"/>
          <p:cNvSpPr>
            <a:spLocks noChangeArrowheads="1"/>
          </p:cNvSpPr>
          <p:nvPr/>
        </p:nvSpPr>
        <p:spPr bwMode="auto">
          <a:xfrm>
            <a:off x="1754187" y="4226843"/>
            <a:ext cx="233892"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14</a:t>
            </a:r>
          </a:p>
        </p:txBody>
      </p:sp>
      <p:grpSp>
        <p:nvGrpSpPr>
          <p:cNvPr id="221257" name="Group 73"/>
          <p:cNvGrpSpPr>
            <a:grpSpLocks/>
          </p:cNvGrpSpPr>
          <p:nvPr/>
        </p:nvGrpSpPr>
        <p:grpSpPr bwMode="auto">
          <a:xfrm>
            <a:off x="1597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21</a:t>
              </a:r>
            </a:p>
          </p:txBody>
        </p:sp>
      </p:grpSp>
      <p:grpSp>
        <p:nvGrpSpPr>
          <p:cNvPr id="221261" name="Group 77"/>
          <p:cNvGrpSpPr>
            <a:grpSpLocks/>
          </p:cNvGrpSpPr>
          <p:nvPr/>
        </p:nvGrpSpPr>
        <p:grpSpPr bwMode="auto">
          <a:xfrm>
            <a:off x="8026268" y="4225257"/>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5</a:t>
              </a:r>
            </a:p>
          </p:txBody>
        </p:sp>
      </p:grpSp>
      <p:grpSp>
        <p:nvGrpSpPr>
          <p:cNvPr id="221270" name="Group 86"/>
          <p:cNvGrpSpPr>
            <a:grpSpLocks/>
          </p:cNvGrpSpPr>
          <p:nvPr/>
        </p:nvGrpSpPr>
        <p:grpSpPr bwMode="auto">
          <a:xfrm>
            <a:off x="2067189" y="4945982"/>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grpSp>
        <p:nvGrpSpPr>
          <p:cNvPr id="221275" name="Group 91"/>
          <p:cNvGrpSpPr>
            <a:grpSpLocks/>
          </p:cNvGrpSpPr>
          <p:nvPr/>
        </p:nvGrpSpPr>
        <p:grpSpPr bwMode="auto">
          <a:xfrm>
            <a:off x="4251325"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9</a:t>
              </a:r>
            </a:p>
          </p:txBody>
        </p:sp>
      </p:grpSp>
      <p:sp>
        <p:nvSpPr>
          <p:cNvPr id="221278" name="Rectangle 94"/>
          <p:cNvSpPr>
            <a:spLocks noChangeArrowheads="1"/>
          </p:cNvSpPr>
          <p:nvPr/>
        </p:nvSpPr>
        <p:spPr bwMode="auto">
          <a:xfrm>
            <a:off x="4719108" y="4947568"/>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79"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80" name="Text Box 96"/>
          <p:cNvSpPr txBox="1">
            <a:spLocks noChangeArrowheads="1"/>
          </p:cNvSpPr>
          <p:nvPr/>
        </p:nvSpPr>
        <p:spPr bwMode="auto">
          <a:xfrm>
            <a:off x="3471094" y="3847431"/>
            <a:ext cx="1931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加上 </a:t>
            </a:r>
            <a:r>
              <a:rPr kumimoji="1" lang="en-US" altLang="zh-CN" sz="1800" b="1" dirty="0">
                <a:solidFill>
                  <a:srgbClr val="000099"/>
                </a:solidFill>
                <a:latin typeface="+mn-lt"/>
                <a:ea typeface="黑体" pitchFamily="2" charset="-122"/>
              </a:rPr>
              <a:t>TCP </a:t>
            </a:r>
            <a:r>
              <a:rPr kumimoji="1" lang="zh-CN" altLang="en-US" sz="1800" b="1" dirty="0">
                <a:solidFill>
                  <a:srgbClr val="000099"/>
                </a:solidFill>
                <a:latin typeface="+mn-lt"/>
                <a:ea typeface="黑体" pitchFamily="2" charset="-122"/>
              </a:rPr>
              <a:t>首部</a:t>
            </a:r>
          </a:p>
          <a:p>
            <a:pPr algn="ctr"/>
            <a:r>
              <a:rPr kumimoji="1" lang="zh-CN" altLang="en-US" sz="1800" b="1" dirty="0">
                <a:solidFill>
                  <a:srgbClr val="000099"/>
                </a:solidFill>
                <a:latin typeface="+mn-lt"/>
                <a:ea typeface="黑体" pitchFamily="2" charset="-122"/>
              </a:rPr>
              <a:t>构成 </a:t>
            </a:r>
            <a:r>
              <a:rPr kumimoji="1" lang="en-US" altLang="zh-CN" sz="1800" b="1" dirty="0">
                <a:solidFill>
                  <a:srgbClr val="C00000"/>
                </a:solidFill>
                <a:latin typeface="+mn-lt"/>
                <a:ea typeface="黑体" pitchFamily="2" charset="-122"/>
              </a:rPr>
              <a:t>TCP </a:t>
            </a:r>
            <a:r>
              <a:rPr kumimoji="1" lang="zh-CN" altLang="en-US" sz="1800" b="1" dirty="0">
                <a:solidFill>
                  <a:srgbClr val="C00000"/>
                </a:solidFill>
                <a:latin typeface="+mn-lt"/>
                <a:ea typeface="黑体" pitchFamily="2" charset="-122"/>
              </a:rPr>
              <a:t>报文段</a:t>
            </a:r>
          </a:p>
        </p:txBody>
      </p:sp>
      <p:sp>
        <p:nvSpPr>
          <p:cNvPr id="221281" name="Line 97"/>
          <p:cNvSpPr>
            <a:spLocks noChangeShapeType="1"/>
          </p:cNvSpPr>
          <p:nvPr/>
        </p:nvSpPr>
        <p:spPr bwMode="auto">
          <a:xfrm>
            <a:off x="1979687" y="2798093"/>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2" name="Line 98"/>
          <p:cNvSpPr>
            <a:spLocks noChangeShapeType="1"/>
          </p:cNvSpPr>
          <p:nvPr/>
        </p:nvSpPr>
        <p:spPr bwMode="auto">
          <a:xfrm flipV="1">
            <a:off x="8769424" y="2858418"/>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3" name="Text Box 99"/>
          <p:cNvSpPr txBox="1">
            <a:spLocks noChangeArrowheads="1"/>
          </p:cNvSpPr>
          <p:nvPr/>
        </p:nvSpPr>
        <p:spPr bwMode="auto">
          <a:xfrm>
            <a:off x="517812" y="3833144"/>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4" name="Text Box 100"/>
          <p:cNvSpPr txBox="1">
            <a:spLocks noChangeArrowheads="1"/>
          </p:cNvSpPr>
          <p:nvPr/>
        </p:nvSpPr>
        <p:spPr bwMode="auto">
          <a:xfrm>
            <a:off x="7323027" y="3842669"/>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5" name="Text Box 101"/>
          <p:cNvSpPr txBox="1">
            <a:spLocks noChangeArrowheads="1"/>
          </p:cNvSpPr>
          <p:nvPr/>
        </p:nvSpPr>
        <p:spPr bwMode="auto">
          <a:xfrm>
            <a:off x="1910689"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6" name="Text Box 102"/>
          <p:cNvSpPr txBox="1">
            <a:spLocks noChangeArrowheads="1"/>
          </p:cNvSpPr>
          <p:nvPr/>
        </p:nvSpPr>
        <p:spPr bwMode="auto">
          <a:xfrm>
            <a:off x="8647112"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7" name="Rectangle 103"/>
          <p:cNvSpPr>
            <a:spLocks noChangeArrowheads="1"/>
          </p:cNvSpPr>
          <p:nvPr/>
        </p:nvSpPr>
        <p:spPr bwMode="auto">
          <a:xfrm>
            <a:off x="3595613" y="170130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88" name="Text Box 104"/>
          <p:cNvSpPr txBox="1">
            <a:spLocks noChangeArrowheads="1"/>
          </p:cNvSpPr>
          <p:nvPr/>
        </p:nvSpPr>
        <p:spPr bwMode="auto">
          <a:xfrm>
            <a:off x="3908615" y="1677491"/>
            <a:ext cx="290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报文段的首部</a:t>
            </a:r>
          </a:p>
        </p:txBody>
      </p:sp>
      <p:sp>
        <p:nvSpPr>
          <p:cNvPr id="221289" name="Rectangle 105"/>
          <p:cNvSpPr>
            <a:spLocks noChangeArrowheads="1"/>
          </p:cNvSpPr>
          <p:nvPr/>
        </p:nvSpPr>
        <p:spPr bwMode="auto">
          <a:xfrm>
            <a:off x="3595613" y="2044591"/>
            <a:ext cx="233892"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99"/>
                </a:solidFill>
                <a:latin typeface="+mn-lt"/>
                <a:ea typeface="黑体" pitchFamily="2" charset="-122"/>
              </a:rPr>
              <a:t>x</a:t>
            </a:r>
          </a:p>
        </p:txBody>
      </p:sp>
      <p:sp>
        <p:nvSpPr>
          <p:cNvPr id="221290" name="Text Box 106"/>
          <p:cNvSpPr txBox="1">
            <a:spLocks noChangeArrowheads="1"/>
          </p:cNvSpPr>
          <p:nvPr/>
        </p:nvSpPr>
        <p:spPr bwMode="auto">
          <a:xfrm>
            <a:off x="3908615" y="2020778"/>
            <a:ext cx="3049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表示序号为 </a:t>
            </a:r>
            <a:r>
              <a:rPr kumimoji="1" lang="en-US" altLang="zh-CN" sz="2000" b="1">
                <a:solidFill>
                  <a:srgbClr val="000099"/>
                </a:solidFill>
                <a:latin typeface="+mn-lt"/>
                <a:ea typeface="黑体" pitchFamily="2" charset="-122"/>
              </a:rPr>
              <a:t>x </a:t>
            </a:r>
            <a:r>
              <a:rPr kumimoji="1" lang="zh-CN" altLang="en-US" sz="2000" b="1">
                <a:solidFill>
                  <a:srgbClr val="000099"/>
                </a:solidFill>
                <a:latin typeface="+mn-lt"/>
                <a:ea typeface="黑体" pitchFamily="2" charset="-122"/>
              </a:rPr>
              <a:t>的数据字节</a:t>
            </a:r>
          </a:p>
        </p:txBody>
      </p:sp>
      <p:sp>
        <p:nvSpPr>
          <p:cNvPr id="221292"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21293" name="Text Box 109"/>
          <p:cNvSpPr txBox="1">
            <a:spLocks noChangeArrowheads="1"/>
          </p:cNvSpPr>
          <p:nvPr/>
        </p:nvSpPr>
        <p:spPr bwMode="auto">
          <a:xfrm>
            <a:off x="4109603" y="5282531"/>
            <a:ext cx="1222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连接</a:t>
            </a:r>
            <a:endParaRPr kumimoji="1" lang="zh-CN" altLang="en-US" sz="1800" b="1" dirty="0">
              <a:solidFill>
                <a:srgbClr val="000099"/>
              </a:solidFill>
              <a:latin typeface="+mn-lt"/>
              <a:ea typeface="黑体" pitchFamily="2" charset="-122"/>
            </a:endParaRPr>
          </a:p>
        </p:txBody>
      </p:sp>
      <p:sp>
        <p:nvSpPr>
          <p:cNvPr id="221294"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669491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grpSp>
        <p:nvGrpSpPr>
          <p:cNvPr id="71" name="Group 3"/>
          <p:cNvGrpSpPr>
            <a:grpSpLocks/>
          </p:cNvGrpSpPr>
          <p:nvPr/>
        </p:nvGrpSpPr>
        <p:grpSpPr bwMode="auto">
          <a:xfrm>
            <a:off x="673546" y="1086531"/>
            <a:ext cx="8743950" cy="4268128"/>
            <a:chOff x="139" y="1169"/>
            <a:chExt cx="5508" cy="2665"/>
          </a:xfrm>
        </p:grpSpPr>
        <p:sp>
          <p:nvSpPr>
            <p:cNvPr id="72" name="Text Box 4"/>
            <p:cNvSpPr txBox="1">
              <a:spLocks noChangeArrowheads="1"/>
            </p:cNvSpPr>
            <p:nvPr/>
          </p:nvSpPr>
          <p:spPr bwMode="auto">
            <a:xfrm>
              <a:off x="503" y="1309"/>
              <a:ext cx="523"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6" name="Text Box 8"/>
            <p:cNvSpPr txBox="1">
              <a:spLocks noChangeArrowheads="1"/>
            </p:cNvSpPr>
            <p:nvPr/>
          </p:nvSpPr>
          <p:spPr bwMode="auto">
            <a:xfrm>
              <a:off x="255" y="2338"/>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78" name="Text Box 10"/>
            <p:cNvSpPr txBox="1">
              <a:spLocks noChangeArrowheads="1"/>
            </p:cNvSpPr>
            <p:nvPr/>
          </p:nvSpPr>
          <p:spPr bwMode="auto">
            <a:xfrm rot="5400000">
              <a:off x="826" y="2251"/>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85" name="Text Box 17"/>
            <p:cNvSpPr txBox="1">
              <a:spLocks noChangeArrowheads="1"/>
            </p:cNvSpPr>
            <p:nvPr/>
          </p:nvSpPr>
          <p:spPr bwMode="auto">
            <a:xfrm rot="5400000">
              <a:off x="5098" y="2254"/>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dirty="0">
                  <a:latin typeface="+mn-lt"/>
                  <a:ea typeface="黑体" pitchFamily="2" charset="-122"/>
                </a:rPr>
                <a:t>报文段</a:t>
              </a:r>
            </a:p>
          </p:txBody>
        </p:sp>
        <p:sp>
          <p:nvSpPr>
            <p:cNvPr id="92" name="Text Box 24"/>
            <p:cNvSpPr txBox="1">
              <a:spLocks noChangeArrowheads="1"/>
            </p:cNvSpPr>
            <p:nvPr/>
          </p:nvSpPr>
          <p:spPr bwMode="auto">
            <a:xfrm>
              <a:off x="3382" y="3436"/>
              <a:ext cx="2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7" name="Text Box 29"/>
            <p:cNvSpPr txBox="1">
              <a:spLocks noChangeArrowheads="1"/>
            </p:cNvSpPr>
            <p:nvPr/>
          </p:nvSpPr>
          <p:spPr bwMode="auto">
            <a:xfrm>
              <a:off x="4510" y="2354"/>
              <a:ext cx="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98" name="Text Box 30"/>
            <p:cNvSpPr txBox="1">
              <a:spLocks noChangeArrowheads="1"/>
            </p:cNvSpPr>
            <p:nvPr/>
          </p:nvSpPr>
          <p:spPr bwMode="auto">
            <a:xfrm>
              <a:off x="401" y="1169"/>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发送端</a:t>
              </a:r>
            </a:p>
          </p:txBody>
        </p:sp>
        <p:sp>
          <p:nvSpPr>
            <p:cNvPr id="99" name="Text Box 31"/>
            <p:cNvSpPr txBox="1">
              <a:spLocks noChangeArrowheads="1"/>
            </p:cNvSpPr>
            <p:nvPr/>
          </p:nvSpPr>
          <p:spPr bwMode="auto">
            <a:xfrm>
              <a:off x="4671" y="1170"/>
              <a:ext cx="7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1" name="Text Box 33"/>
            <p:cNvSpPr txBox="1">
              <a:spLocks noChangeArrowheads="1"/>
            </p:cNvSpPr>
            <p:nvPr/>
          </p:nvSpPr>
          <p:spPr bwMode="auto">
            <a:xfrm>
              <a:off x="1394" y="2001"/>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向发送缓存</a:t>
              </a:r>
            </a:p>
            <a:p>
              <a:pPr eaLnBrk="1" hangingPunct="1"/>
              <a:r>
                <a:rPr lang="zh-CN" altLang="en-US">
                  <a:latin typeface="+mn-lt"/>
                  <a:ea typeface="黑体" pitchFamily="2"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3" name="Text Box 35"/>
            <p:cNvSpPr txBox="1">
              <a:spLocks noChangeArrowheads="1"/>
            </p:cNvSpPr>
            <p:nvPr/>
          </p:nvSpPr>
          <p:spPr bwMode="auto">
            <a:xfrm>
              <a:off x="3007" y="2012"/>
              <a:ext cx="109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从接收缓存</a:t>
              </a:r>
            </a:p>
            <a:p>
              <a:pPr eaLnBrk="1" hangingPunct="1"/>
              <a:r>
                <a:rPr lang="zh-CN" altLang="en-US">
                  <a:latin typeface="+mn-lt"/>
                  <a:ea typeface="黑体" pitchFamily="2" charset="-122"/>
                </a:rPr>
                <a:t>读取数据块</a:t>
              </a:r>
            </a:p>
          </p:txBody>
        </p:sp>
        <p:sp>
          <p:nvSpPr>
            <p:cNvPr id="104" name="Text Box 36"/>
            <p:cNvSpPr txBox="1">
              <a:spLocks noChangeArrowheads="1"/>
            </p:cNvSpPr>
            <p:nvPr/>
          </p:nvSpPr>
          <p:spPr bwMode="auto">
            <a:xfrm>
              <a:off x="910" y="1474"/>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5" name="Text Box 37"/>
            <p:cNvSpPr txBox="1">
              <a:spLocks noChangeArrowheads="1"/>
            </p:cNvSpPr>
            <p:nvPr/>
          </p:nvSpPr>
          <p:spPr bwMode="auto">
            <a:xfrm>
              <a:off x="4001" y="1475"/>
              <a:ext cx="8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6" name="Text Box 38"/>
            <p:cNvSpPr txBox="1">
              <a:spLocks noChangeArrowheads="1"/>
            </p:cNvSpPr>
            <p:nvPr/>
          </p:nvSpPr>
          <p:spPr bwMode="auto">
            <a:xfrm>
              <a:off x="4772" y="1339"/>
              <a:ext cx="519"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9" name="Rectangle 41"/>
          <p:cNvSpPr>
            <a:spLocks noChangeArrowheads="1"/>
          </p:cNvSpPr>
          <p:nvPr/>
        </p:nvSpPr>
        <p:spPr bwMode="auto">
          <a:xfrm>
            <a:off x="724918" y="5548473"/>
            <a:ext cx="8692580" cy="904863"/>
          </a:xfrm>
          <a:prstGeom prst="rect">
            <a:avLst/>
          </a:prstGeom>
          <a:solidFill>
            <a:srgbClr val="66FF66"/>
          </a:solidFill>
          <a:ln w="12700">
            <a:solidFill>
              <a:srgbClr val="000066"/>
            </a:solidFill>
          </a:ln>
          <a:effectLst/>
          <a:extLst/>
        </p:spPr>
        <p:txBody>
          <a:bodyPr wrap="square">
            <a:spAutoFit/>
          </a:bodyPr>
          <a:lstStyle/>
          <a:p>
            <a:pPr marL="176213" indent="-176213">
              <a:lnSpc>
                <a:spcPct val="110000"/>
              </a:lnSpc>
              <a:buFontTx/>
              <a:buChar char="•"/>
            </a:pPr>
            <a:r>
              <a:rPr lang="en-US" altLang="zh-CN" sz="2400" b="1" dirty="0" smtClean="0">
                <a:latin typeface="+mn-lt"/>
                <a:ea typeface="黑体" pitchFamily="2" charset="-122"/>
              </a:rPr>
              <a:t>TCP </a:t>
            </a:r>
            <a:r>
              <a:rPr lang="zh-CN" altLang="en-US" sz="2400" b="1" dirty="0" smtClean="0">
                <a:solidFill>
                  <a:srgbClr val="FF0000"/>
                </a:solidFill>
                <a:latin typeface="+mn-lt"/>
                <a:ea typeface="黑体" pitchFamily="2" charset="-122"/>
              </a:rPr>
              <a:t>不关心</a:t>
            </a:r>
            <a:r>
              <a:rPr lang="zh-CN" altLang="en-US" sz="2400" b="1" dirty="0" smtClean="0">
                <a:latin typeface="+mn-lt"/>
                <a:ea typeface="黑体" pitchFamily="2" charset="-122"/>
              </a:rPr>
              <a:t>应用</a:t>
            </a:r>
            <a:r>
              <a:rPr lang="zh-CN" altLang="en-US" sz="2400" b="1" dirty="0">
                <a:latin typeface="+mn-lt"/>
                <a:ea typeface="黑体" pitchFamily="2" charset="-122"/>
              </a:rPr>
              <a:t>进程一次把多长的报文发送</a:t>
            </a:r>
            <a:r>
              <a:rPr lang="zh-CN" altLang="en-US" sz="2400" b="1" dirty="0" smtClean="0">
                <a:latin typeface="+mn-lt"/>
                <a:ea typeface="黑体" pitchFamily="2" charset="-122"/>
              </a:rPr>
              <a:t>到 </a:t>
            </a:r>
            <a:r>
              <a:rPr lang="en-US" altLang="zh-CN" sz="2400" b="1" dirty="0" smtClean="0">
                <a:latin typeface="+mn-lt"/>
                <a:ea typeface="黑体" pitchFamily="2" charset="-122"/>
              </a:rPr>
              <a:t>TCP </a:t>
            </a:r>
            <a:r>
              <a:rPr lang="zh-CN" altLang="en-US" sz="2400" b="1" dirty="0" smtClean="0">
                <a:latin typeface="+mn-lt"/>
                <a:ea typeface="黑体" pitchFamily="2" charset="-122"/>
              </a:rPr>
              <a:t>缓存。</a:t>
            </a:r>
            <a:endParaRPr lang="zh-CN" altLang="en-US" sz="2400" b="1" dirty="0">
              <a:latin typeface="+mn-lt"/>
              <a:ea typeface="黑体" pitchFamily="2" charset="-122"/>
            </a:endParaRPr>
          </a:p>
          <a:p>
            <a:pPr marL="176213" indent="-176213" algn="l">
              <a:lnSpc>
                <a:spcPct val="110000"/>
              </a:lnSpc>
              <a:buFontTx/>
              <a:buChar char="•"/>
            </a:pP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对</a:t>
            </a:r>
            <a:r>
              <a:rPr lang="zh-CN" altLang="en-US" sz="2400" b="1" dirty="0">
                <a:solidFill>
                  <a:srgbClr val="C00000"/>
                </a:solidFill>
                <a:latin typeface="+mn-lt"/>
                <a:ea typeface="黑体" pitchFamily="2" charset="-122"/>
              </a:rPr>
              <a:t>连续的字节流进行分段，</a:t>
            </a:r>
            <a:r>
              <a:rPr lang="zh-CN" altLang="en-US" sz="2400" b="1" dirty="0" smtClean="0">
                <a:solidFill>
                  <a:srgbClr val="C00000"/>
                </a:solidFill>
                <a:latin typeface="+mn-lt"/>
                <a:ea typeface="黑体" pitchFamily="2" charset="-122"/>
              </a:rPr>
              <a:t>形成 </a:t>
            </a: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报文</a:t>
            </a:r>
            <a:r>
              <a:rPr lang="zh-CN" altLang="en-US" sz="2400" b="1" dirty="0">
                <a:solidFill>
                  <a:srgbClr val="C00000"/>
                </a:solidFill>
                <a:latin typeface="+mn-lt"/>
                <a:ea typeface="黑体" pitchFamily="2" charset="-122"/>
              </a:rPr>
              <a:t>段。</a:t>
            </a:r>
          </a:p>
        </p:txBody>
      </p:sp>
    </p:spTree>
    <p:extLst>
      <p:ext uri="{BB962C8B-B14F-4D97-AF65-F5344CB8AC3E}">
        <p14:creationId xmlns:p14="http://schemas.microsoft.com/office/powerpoint/2010/main" val="2345631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dirty="0" smtClean="0"/>
              <a:t>注 意</a:t>
            </a:r>
            <a:endParaRPr lang="zh-CN" altLang="en-US" dirty="0"/>
          </a:p>
        </p:txBody>
      </p:sp>
      <p:sp>
        <p:nvSpPr>
          <p:cNvPr id="691203" name="Rectangle 3"/>
          <p:cNvSpPr>
            <a:spLocks noGrp="1" noChangeArrowheads="1"/>
          </p:cNvSpPr>
          <p:nvPr>
            <p:ph idx="1"/>
          </p:nvPr>
        </p:nvSpPr>
        <p:spPr/>
        <p:txBody>
          <a:bodyPr/>
          <a:lstStyle/>
          <a:p>
            <a:r>
              <a:rPr lang="en-US" altLang="zh-CN" sz="3000" dirty="0"/>
              <a:t>TCP </a:t>
            </a:r>
            <a:r>
              <a:rPr lang="zh-CN" altLang="en-US" sz="3000" dirty="0"/>
              <a:t>连接是一条</a:t>
            </a:r>
            <a:r>
              <a:rPr lang="zh-CN" altLang="en-US" sz="3000" dirty="0">
                <a:solidFill>
                  <a:srgbClr val="FF0000"/>
                </a:solidFill>
              </a:rPr>
              <a:t>虚连接</a:t>
            </a:r>
            <a:r>
              <a:rPr lang="zh-CN" altLang="en-US" sz="3000" dirty="0"/>
              <a:t>而不是一条真正的物理连接。</a:t>
            </a:r>
          </a:p>
          <a:p>
            <a:r>
              <a:rPr lang="en-US" altLang="zh-CN" sz="3000" dirty="0"/>
              <a:t>TCP </a:t>
            </a:r>
            <a:r>
              <a:rPr lang="zh-CN" altLang="en-US" sz="3000" dirty="0"/>
              <a:t>对应用进程一次把多长的报文发送到</a:t>
            </a:r>
            <a:r>
              <a:rPr lang="en-US" altLang="zh-CN" sz="3000" dirty="0"/>
              <a:t>TCP </a:t>
            </a:r>
            <a:r>
              <a:rPr lang="zh-CN" altLang="en-US" sz="3000" dirty="0"/>
              <a:t>的缓存中是不关心的。</a:t>
            </a:r>
          </a:p>
          <a:p>
            <a:r>
              <a:rPr lang="en-US" altLang="zh-CN" sz="3000" dirty="0"/>
              <a:t>TCP </a:t>
            </a:r>
            <a:r>
              <a:rPr lang="zh-CN" altLang="en-US" sz="3000" dirty="0"/>
              <a:t>根据对方给出的</a:t>
            </a:r>
            <a:r>
              <a:rPr lang="zh-CN" altLang="en-US" sz="3000" dirty="0">
                <a:solidFill>
                  <a:srgbClr val="FF0000"/>
                </a:solidFill>
              </a:rPr>
              <a:t>窗口值</a:t>
            </a:r>
            <a:r>
              <a:rPr lang="zh-CN" altLang="en-US" sz="3000" dirty="0"/>
              <a:t>和</a:t>
            </a:r>
            <a:r>
              <a:rPr lang="zh-CN" altLang="en-US" sz="3000" dirty="0">
                <a:solidFill>
                  <a:srgbClr val="FF0000"/>
                </a:solidFill>
              </a:rPr>
              <a:t>当前网络拥塞</a:t>
            </a:r>
            <a:r>
              <a:rPr lang="zh-CN" altLang="en-US" sz="3000" dirty="0"/>
              <a:t>的程度来决定一个报文段应包含多少个字节（</a:t>
            </a:r>
            <a:r>
              <a:rPr lang="en-US" altLang="zh-CN" sz="3000" dirty="0"/>
              <a:t>UDP </a:t>
            </a:r>
            <a:r>
              <a:rPr lang="zh-CN" altLang="en-US" sz="3000" dirty="0"/>
              <a:t>发送的报文长度是应用进程给出的）。</a:t>
            </a:r>
          </a:p>
          <a:p>
            <a:r>
              <a:rPr lang="en-US" altLang="zh-CN" sz="3000" dirty="0"/>
              <a:t>TCP </a:t>
            </a:r>
            <a:r>
              <a:rPr lang="zh-CN" altLang="en-US" sz="3000" dirty="0"/>
              <a:t>可把太长的数据块划分短一些再传送</a:t>
            </a:r>
            <a:r>
              <a:rPr lang="zh-CN" altLang="en-US" sz="3000" dirty="0" smtClean="0"/>
              <a:t>。</a:t>
            </a:r>
            <a:endParaRPr lang="en-US" altLang="zh-CN" sz="3000" dirty="0" smtClean="0"/>
          </a:p>
          <a:p>
            <a:r>
              <a:rPr lang="en-US" altLang="zh-CN" sz="3000" dirty="0" smtClean="0"/>
              <a:t>TCP </a:t>
            </a:r>
            <a:r>
              <a:rPr lang="zh-CN" altLang="en-US" sz="3000" dirty="0"/>
              <a:t>也可等待积累有足够多的字节后再构成报文段发送出去。 </a:t>
            </a:r>
          </a:p>
        </p:txBody>
      </p:sp>
    </p:spTree>
    <p:extLst>
      <p:ext uri="{BB962C8B-B14F-4D97-AF65-F5344CB8AC3E}">
        <p14:creationId xmlns:p14="http://schemas.microsoft.com/office/powerpoint/2010/main" val="2066610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把连接作为</a:t>
            </a:r>
            <a:r>
              <a:rPr lang="zh-CN" altLang="en-US" dirty="0">
                <a:solidFill>
                  <a:srgbClr val="FF0000"/>
                </a:solidFill>
              </a:rPr>
              <a:t>最基本的抽象。</a:t>
            </a:r>
          </a:p>
          <a:p>
            <a:r>
              <a:rPr lang="zh-CN" altLang="en-US" dirty="0"/>
              <a:t>每一条 </a:t>
            </a:r>
            <a:r>
              <a:rPr lang="en-US" altLang="zh-CN" dirty="0"/>
              <a:t>TCP </a:t>
            </a:r>
            <a:r>
              <a:rPr lang="zh-CN" altLang="en-US" dirty="0"/>
              <a:t>连接</a:t>
            </a:r>
            <a:r>
              <a:rPr lang="zh-CN" altLang="en-US" dirty="0">
                <a:solidFill>
                  <a:srgbClr val="FF0000"/>
                </a:solidFill>
              </a:rPr>
              <a:t>有两个端点。</a:t>
            </a: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solidFill>
                  <a:srgbClr val="0000FF"/>
                </a:solidFill>
              </a:rPr>
              <a:t>TCP </a:t>
            </a:r>
            <a:r>
              <a:rPr lang="zh-CN" altLang="en-US" dirty="0">
                <a:solidFill>
                  <a:srgbClr val="0000FF"/>
                </a:solidFill>
              </a:rPr>
              <a:t>连接的端点叫做套接</a:t>
            </a:r>
            <a:r>
              <a:rPr lang="zh-CN" altLang="en-US" dirty="0" smtClean="0">
                <a:solidFill>
                  <a:srgbClr val="0000FF"/>
                </a:solidFill>
              </a:rPr>
              <a:t>字 </a:t>
            </a:r>
            <a:r>
              <a:rPr lang="en-US" altLang="zh-CN" dirty="0" smtClean="0">
                <a:solidFill>
                  <a:srgbClr val="0000FF"/>
                </a:solidFill>
              </a:rPr>
              <a:t>(</a:t>
            </a:r>
            <a:r>
              <a:rPr lang="en-US" altLang="zh-CN" dirty="0">
                <a:solidFill>
                  <a:srgbClr val="0000FF"/>
                </a:solidFill>
              </a:rPr>
              <a:t>socket</a:t>
            </a:r>
            <a:r>
              <a:rPr lang="en-US" altLang="zh-CN" dirty="0" smtClean="0">
                <a:solidFill>
                  <a:srgbClr val="0000FF"/>
                </a:solidFill>
              </a:rPr>
              <a:t>) </a:t>
            </a:r>
            <a:r>
              <a:rPr lang="zh-CN" altLang="en-US" dirty="0" smtClean="0">
                <a:solidFill>
                  <a:srgbClr val="0000FF"/>
                </a:solidFill>
              </a:rPr>
              <a:t>或</a:t>
            </a:r>
            <a:r>
              <a:rPr lang="zh-CN" altLang="en-US" dirty="0">
                <a:solidFill>
                  <a:srgbClr val="0000FF"/>
                </a:solidFill>
              </a:rPr>
              <a:t>插口。</a:t>
            </a:r>
          </a:p>
          <a:p>
            <a:r>
              <a:rPr lang="zh-CN" altLang="en-US" dirty="0">
                <a:solidFill>
                  <a:srgbClr val="C00000"/>
                </a:solidFill>
              </a:rPr>
              <a:t>端口号拼接</a:t>
            </a:r>
            <a:r>
              <a:rPr lang="zh-CN" altLang="en-US" dirty="0" smtClean="0">
                <a:solidFill>
                  <a:srgbClr val="C00000"/>
                </a:solidFill>
              </a:rPr>
              <a:t>到 </a:t>
            </a:r>
            <a:r>
              <a:rPr lang="en-US" altLang="zh-CN" dirty="0" smtClean="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p>
        </p:txBody>
      </p:sp>
    </p:spTree>
    <p:extLst>
      <p:ext uri="{BB962C8B-B14F-4D97-AF65-F5344CB8AC3E}">
        <p14:creationId xmlns:p14="http://schemas.microsoft.com/office/powerpoint/2010/main" val="1175625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p>
        </p:txBody>
      </p:sp>
      <p:sp>
        <p:nvSpPr>
          <p:cNvPr id="694277" name="Rectangle 5"/>
          <p:cNvSpPr>
            <a:spLocks noChangeArrowheads="1"/>
          </p:cNvSpPr>
          <p:nvPr/>
        </p:nvSpPr>
        <p:spPr bwMode="auto">
          <a:xfrm>
            <a:off x="632520" y="4005064"/>
            <a:ext cx="9001000" cy="1295400"/>
          </a:xfrm>
          <a:prstGeom prst="rect">
            <a:avLst/>
          </a:prstGeom>
          <a:solidFill>
            <a:srgbClr val="FFFF66"/>
          </a:solidFill>
          <a:ln w="38100" cmpd="dbl">
            <a:solidFill>
              <a:schemeClr val="tx1"/>
            </a:solidFill>
            <a:miter lim="800000"/>
            <a:headEnd/>
            <a:tailEnd/>
          </a:ln>
          <a:effectLst/>
        </p:spPr>
        <p:txBody>
          <a:bodyPr wrap="none" anchor="ctr"/>
          <a:lstStyle/>
          <a:p>
            <a:pPr>
              <a:lnSpc>
                <a:spcPct val="110000"/>
              </a:lnSpc>
            </a:pPr>
            <a:r>
              <a:rPr lang="en-US" altLang="zh-CN" sz="3200" b="1" dirty="0">
                <a:latin typeface="+mn-lt"/>
                <a:ea typeface="黑体" pitchFamily="2" charset="-122"/>
              </a:rPr>
              <a:t>TCP </a:t>
            </a:r>
            <a:r>
              <a:rPr lang="zh-CN" altLang="en-US" sz="3200" b="1" dirty="0">
                <a:latin typeface="+mn-lt"/>
                <a:ea typeface="黑体" pitchFamily="2" charset="-122"/>
              </a:rPr>
              <a:t>连接 </a:t>
            </a:r>
            <a:r>
              <a:rPr lang="en-US" altLang="zh-CN" sz="3200" b="1" dirty="0">
                <a:latin typeface="+mn-lt"/>
                <a:ea typeface="黑体" pitchFamily="2" charset="-122"/>
              </a:rPr>
              <a:t>::= {socket1, socket2} </a:t>
            </a:r>
          </a:p>
          <a:p>
            <a:pPr>
              <a:lnSpc>
                <a:spcPct val="110000"/>
              </a:lnSpc>
            </a:pPr>
            <a:r>
              <a:rPr lang="en-US" altLang="zh-CN" sz="3200" b="1" dirty="0">
                <a:latin typeface="+mn-lt"/>
                <a:ea typeface="黑体" pitchFamily="2" charset="-122"/>
              </a:rPr>
              <a:t>             </a:t>
            </a:r>
            <a:r>
              <a:rPr lang="en-US" altLang="zh-CN" sz="3200" b="1" dirty="0" smtClean="0">
                <a:latin typeface="+mn-lt"/>
                <a:ea typeface="黑体" pitchFamily="2" charset="-122"/>
              </a:rPr>
              <a:t>	  = </a:t>
            </a:r>
            <a:r>
              <a:rPr lang="en-US" altLang="zh-CN" sz="3200" b="1" dirty="0">
                <a:latin typeface="+mn-lt"/>
                <a:ea typeface="黑体" pitchFamily="2" charset="-122"/>
              </a:rPr>
              <a:t>{(IP1: port1</a:t>
            </a:r>
            <a:r>
              <a:rPr lang="en-US" altLang="zh-CN" sz="3200" b="1" dirty="0" smtClean="0">
                <a:latin typeface="+mn-lt"/>
                <a:ea typeface="黑体" pitchFamily="2" charset="-122"/>
              </a:rPr>
              <a:t>)</a:t>
            </a:r>
            <a:r>
              <a:rPr lang="zh-CN" altLang="en-US" sz="3200" b="1" dirty="0" smtClean="0">
                <a:latin typeface="+mn-lt"/>
                <a:ea typeface="黑体" pitchFamily="2" charset="-122"/>
              </a:rPr>
              <a:t>，</a:t>
            </a:r>
            <a:r>
              <a:rPr lang="en-US" altLang="zh-CN" sz="3200" b="1" dirty="0" smtClean="0">
                <a:latin typeface="+mn-lt"/>
                <a:ea typeface="黑体" pitchFamily="2" charset="-122"/>
              </a:rPr>
              <a:t>(</a:t>
            </a:r>
            <a:r>
              <a:rPr lang="en-US" altLang="zh-CN" sz="3200" b="1" dirty="0">
                <a:latin typeface="+mn-lt"/>
                <a:ea typeface="黑体" pitchFamily="2" charset="-122"/>
              </a:rPr>
              <a:t>IP2: port2)}     (5-2)</a:t>
            </a:r>
          </a:p>
        </p:txBody>
      </p:sp>
      <p:sp>
        <p:nvSpPr>
          <p:cNvPr id="694276" name="Rectangle 4"/>
          <p:cNvSpPr>
            <a:spLocks noChangeArrowheads="1"/>
          </p:cNvSpPr>
          <p:nvPr/>
        </p:nvSpPr>
        <p:spPr bwMode="auto">
          <a:xfrm>
            <a:off x="642645" y="1629569"/>
            <a:ext cx="9001000" cy="719137"/>
          </a:xfrm>
          <a:prstGeom prst="rect">
            <a:avLst/>
          </a:prstGeom>
          <a:solidFill>
            <a:srgbClr val="FFFF66"/>
          </a:solidFill>
          <a:ln w="38100" cmpd="dbl">
            <a:solidFill>
              <a:schemeClr val="tx1"/>
            </a:solidFill>
            <a:miter lim="800000"/>
            <a:headEnd/>
            <a:tailEnd/>
          </a:ln>
          <a:effectLst/>
        </p:spPr>
        <p:txBody>
          <a:bodyPr wrap="none" anchor="ctr"/>
          <a:lstStyle/>
          <a:p>
            <a:r>
              <a:rPr lang="zh-CN" altLang="en-US" sz="3200" b="1" dirty="0">
                <a:latin typeface="+mn-lt"/>
                <a:ea typeface="黑体" pitchFamily="2" charset="-122"/>
              </a:rPr>
              <a:t>套接字 </a:t>
            </a:r>
            <a:r>
              <a:rPr lang="en-US" altLang="zh-CN" sz="3200" b="1" dirty="0">
                <a:latin typeface="+mn-lt"/>
                <a:ea typeface="黑体" pitchFamily="2" charset="-122"/>
              </a:rPr>
              <a:t>socket = (IP</a:t>
            </a:r>
            <a:r>
              <a:rPr lang="zh-CN" altLang="en-US" sz="3200" b="1" dirty="0" smtClean="0">
                <a:latin typeface="+mn-lt"/>
                <a:ea typeface="黑体" pitchFamily="2" charset="-122"/>
              </a:rPr>
              <a:t>地址 </a:t>
            </a:r>
            <a:r>
              <a:rPr lang="en-US" altLang="zh-CN" sz="3200" b="1" dirty="0" smtClean="0">
                <a:latin typeface="+mn-lt"/>
                <a:ea typeface="黑体" pitchFamily="2" charset="-122"/>
              </a:rPr>
              <a:t>: </a:t>
            </a:r>
            <a:r>
              <a:rPr lang="zh-CN" altLang="en-US" sz="3200" b="1" dirty="0">
                <a:latin typeface="+mn-lt"/>
                <a:ea typeface="黑体" pitchFamily="2" charset="-122"/>
              </a:rPr>
              <a:t>端口号</a:t>
            </a:r>
            <a:r>
              <a:rPr lang="en-US" altLang="zh-CN" sz="3200" b="1" dirty="0">
                <a:latin typeface="+mn-lt"/>
                <a:ea typeface="黑体" pitchFamily="2" charset="-122"/>
              </a:rPr>
              <a:t>)      </a:t>
            </a:r>
            <a:r>
              <a:rPr lang="en-US" altLang="zh-CN" sz="3200" b="1" dirty="0" smtClean="0">
                <a:latin typeface="+mn-lt"/>
                <a:ea typeface="黑体" pitchFamily="2" charset="-122"/>
              </a:rPr>
              <a:t>         (</a:t>
            </a:r>
            <a:r>
              <a:rPr lang="en-US" altLang="zh-CN" sz="3200" b="1" dirty="0">
                <a:latin typeface="+mn-lt"/>
                <a:ea typeface="黑体" pitchFamily="2" charset="-122"/>
              </a:rPr>
              <a:t>5-1</a:t>
            </a:r>
            <a:r>
              <a:rPr lang="en-US" altLang="zh-CN" sz="3200" b="1" dirty="0" smtClean="0">
                <a:latin typeface="+mn-lt"/>
                <a:ea typeface="黑体" pitchFamily="2" charset="-122"/>
              </a:rPr>
              <a:t>)</a:t>
            </a:r>
            <a:endParaRPr lang="en-US" altLang="zh-CN" sz="3200" b="1" dirty="0">
              <a:latin typeface="+mn-lt"/>
              <a:ea typeface="黑体" pitchFamily="2" charset="-122"/>
            </a:endParaRPr>
          </a:p>
        </p:txBody>
      </p:sp>
      <p:sp>
        <p:nvSpPr>
          <p:cNvPr id="3" name="矩形 2"/>
          <p:cNvSpPr/>
          <p:nvPr/>
        </p:nvSpPr>
        <p:spPr>
          <a:xfrm>
            <a:off x="642646" y="2783830"/>
            <a:ext cx="8774850" cy="1077218"/>
          </a:xfrm>
          <a:prstGeom prst="rect">
            <a:avLst/>
          </a:prstGeom>
        </p:spPr>
        <p:txBody>
          <a:bodyPr wrap="square">
            <a:spAutoFit/>
          </a:bodyPr>
          <a:lstStyle/>
          <a:p>
            <a:pPr>
              <a:spcBef>
                <a:spcPct val="40000"/>
              </a:spcBef>
              <a:spcAft>
                <a:spcPct val="50000"/>
              </a:spcAft>
            </a:pPr>
            <a:r>
              <a:rPr lang="zh-CN" altLang="en-US" sz="3200" b="1" dirty="0">
                <a:latin typeface="+mn-lt"/>
                <a:ea typeface="黑体" pitchFamily="2" charset="-122"/>
              </a:rPr>
              <a:t>每一条 </a:t>
            </a:r>
            <a:r>
              <a:rPr lang="en-US" altLang="zh-CN" sz="3200" b="1" dirty="0">
                <a:latin typeface="+mn-lt"/>
                <a:ea typeface="黑体" pitchFamily="2" charset="-122"/>
              </a:rPr>
              <a:t>TCP </a:t>
            </a:r>
            <a:r>
              <a:rPr lang="zh-CN" altLang="en-US" sz="3200" b="1" dirty="0">
                <a:latin typeface="+mn-lt"/>
                <a:ea typeface="黑体" pitchFamily="2" charset="-122"/>
              </a:rPr>
              <a:t>连接</a:t>
            </a:r>
            <a:r>
              <a:rPr lang="zh-CN" altLang="en-US" sz="3200" b="1" dirty="0">
                <a:solidFill>
                  <a:srgbClr val="FF0000"/>
                </a:solidFill>
                <a:latin typeface="+mn-lt"/>
                <a:ea typeface="黑体" pitchFamily="2" charset="-122"/>
              </a:rPr>
              <a:t>唯一</a:t>
            </a:r>
            <a:r>
              <a:rPr lang="zh-CN" altLang="en-US" sz="3200" b="1" dirty="0">
                <a:latin typeface="+mn-lt"/>
                <a:ea typeface="黑体" pitchFamily="2" charset="-122"/>
              </a:rPr>
              <a:t>地被通信两端的</a:t>
            </a:r>
            <a:r>
              <a:rPr lang="zh-CN" altLang="en-US" sz="3200" b="1" dirty="0">
                <a:solidFill>
                  <a:srgbClr val="FF0000"/>
                </a:solidFill>
                <a:latin typeface="+mn-lt"/>
                <a:ea typeface="黑体" pitchFamily="2" charset="-122"/>
              </a:rPr>
              <a:t>两个端点</a:t>
            </a:r>
            <a:r>
              <a:rPr lang="zh-CN" altLang="en-US" sz="3200" b="1" dirty="0">
                <a:latin typeface="+mn-lt"/>
                <a:ea typeface="黑体" pitchFamily="2" charset="-122"/>
              </a:rPr>
              <a:t>（即两个套接字）所确定。即：</a:t>
            </a:r>
          </a:p>
        </p:txBody>
      </p:sp>
    </p:spTree>
    <p:extLst>
      <p:ext uri="{BB962C8B-B14F-4D97-AF65-F5344CB8AC3E}">
        <p14:creationId xmlns:p14="http://schemas.microsoft.com/office/powerpoint/2010/main" val="38054692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TCP </a:t>
            </a:r>
            <a:r>
              <a:rPr lang="zh-CN" altLang="en-US" dirty="0" smtClean="0"/>
              <a:t>连接，</a:t>
            </a:r>
            <a:r>
              <a:rPr lang="en-US" altLang="zh-CN" dirty="0" smtClean="0"/>
              <a:t>IP </a:t>
            </a:r>
            <a:r>
              <a:rPr lang="zh-CN" altLang="en-US" dirty="0" smtClean="0"/>
              <a:t>地址，套接字</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a:t>
            </a:r>
            <a:r>
              <a:rPr lang="zh-CN" altLang="zh-CN" dirty="0"/>
              <a:t>就是由协议软件所提供的一种抽象</a:t>
            </a:r>
            <a:r>
              <a:rPr lang="zh-CN" altLang="zh-CN" dirty="0" smtClean="0"/>
              <a:t>。</a:t>
            </a:r>
            <a:endParaRPr lang="en-US" altLang="zh-CN" dirty="0" smtClean="0"/>
          </a:p>
          <a:p>
            <a:r>
              <a:rPr lang="en-US" altLang="zh-CN" dirty="0" smtClean="0"/>
              <a:t>TCP </a:t>
            </a:r>
            <a:r>
              <a:rPr lang="zh-CN" altLang="zh-CN" dirty="0" smtClean="0"/>
              <a:t>连接</a:t>
            </a:r>
            <a:r>
              <a:rPr lang="zh-CN" altLang="zh-CN" dirty="0"/>
              <a:t>的端点是个很抽象的套接字，即（</a:t>
            </a:r>
            <a:r>
              <a:rPr lang="en-US" altLang="zh-CN" dirty="0" smtClean="0"/>
              <a:t>IP </a:t>
            </a:r>
            <a:r>
              <a:rPr lang="zh-CN" altLang="zh-CN" dirty="0" smtClean="0"/>
              <a:t>地址</a:t>
            </a:r>
            <a:r>
              <a:rPr lang="zh-CN" altLang="zh-CN" dirty="0"/>
              <a:t>：端口号）</a:t>
            </a:r>
            <a:r>
              <a:rPr lang="zh-CN" altLang="zh-CN" dirty="0" smtClean="0"/>
              <a:t>。</a:t>
            </a:r>
            <a:endParaRPr lang="en-US" altLang="zh-CN" dirty="0" smtClean="0"/>
          </a:p>
          <a:p>
            <a:r>
              <a:rPr lang="zh-CN" altLang="zh-CN" dirty="0"/>
              <a:t>同一</a:t>
            </a:r>
            <a:r>
              <a:rPr lang="zh-CN" altLang="zh-CN" dirty="0" smtClean="0"/>
              <a:t>个</a:t>
            </a:r>
            <a:r>
              <a:rPr lang="en-US" altLang="zh-CN" dirty="0" smtClean="0"/>
              <a:t> IP </a:t>
            </a:r>
            <a:r>
              <a:rPr lang="zh-CN" altLang="zh-CN" dirty="0" smtClean="0"/>
              <a:t>地址</a:t>
            </a:r>
            <a:r>
              <a:rPr lang="zh-CN" altLang="zh-CN" dirty="0"/>
              <a:t>可以有多个不同</a:t>
            </a:r>
            <a:r>
              <a:rPr lang="zh-CN" altLang="zh-CN" dirty="0" smtClean="0"/>
              <a:t>的</a:t>
            </a:r>
            <a:r>
              <a:rPr lang="en-US" altLang="zh-CN" dirty="0" smtClean="0"/>
              <a:t> TCP </a:t>
            </a:r>
            <a:r>
              <a:rPr lang="zh-CN" altLang="zh-CN" dirty="0" smtClean="0"/>
              <a:t>连接</a:t>
            </a:r>
            <a:r>
              <a:rPr lang="zh-CN" altLang="en-US" dirty="0" smtClean="0"/>
              <a:t>。</a:t>
            </a:r>
            <a:endParaRPr lang="en-US" altLang="zh-CN" dirty="0" smtClean="0"/>
          </a:p>
          <a:p>
            <a:r>
              <a:rPr lang="zh-CN" altLang="zh-CN" dirty="0" smtClean="0"/>
              <a:t>同</a:t>
            </a:r>
            <a:r>
              <a:rPr lang="zh-CN" altLang="zh-CN" dirty="0"/>
              <a:t>一个端口号也可以出现在多个不同</a:t>
            </a:r>
            <a:r>
              <a:rPr lang="zh-CN" altLang="zh-CN" dirty="0" smtClean="0"/>
              <a:t>的</a:t>
            </a:r>
            <a:r>
              <a:rPr lang="en-US" altLang="zh-CN" dirty="0" smtClean="0"/>
              <a:t> TCP </a:t>
            </a:r>
            <a:r>
              <a:rPr lang="zh-CN" altLang="zh-CN" dirty="0" smtClean="0"/>
              <a:t>连接</a:t>
            </a:r>
            <a:r>
              <a:rPr lang="zh-CN" altLang="zh-CN" dirty="0"/>
              <a:t>中。</a:t>
            </a:r>
            <a:endParaRPr lang="zh-CN" altLang="en-US" dirty="0"/>
          </a:p>
        </p:txBody>
      </p:sp>
    </p:spTree>
    <p:extLst>
      <p:ext uri="{BB962C8B-B14F-4D97-AF65-F5344CB8AC3E}">
        <p14:creationId xmlns:p14="http://schemas.microsoft.com/office/powerpoint/2010/main" val="761029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lgn="ctr"/>
            <a:r>
              <a:rPr lang="en-US" altLang="zh-CN" dirty="0" smtClean="0"/>
              <a:t>Socket </a:t>
            </a:r>
            <a:r>
              <a:rPr lang="zh-CN" altLang="en-US" dirty="0" smtClean="0"/>
              <a:t>有</a:t>
            </a:r>
            <a:r>
              <a:rPr lang="zh-CN" altLang="en-US" dirty="0"/>
              <a:t>多种不同的意思 </a:t>
            </a:r>
          </a:p>
        </p:txBody>
      </p:sp>
      <p:sp>
        <p:nvSpPr>
          <p:cNvPr id="6973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应用编程</a:t>
            </a:r>
            <a:r>
              <a:rPr lang="zh-CN" altLang="en-US" dirty="0" smtClean="0"/>
              <a:t>接口  </a:t>
            </a:r>
            <a:r>
              <a:rPr lang="en-US" altLang="zh-CN" dirty="0" smtClean="0"/>
              <a:t>API  </a:t>
            </a:r>
            <a:r>
              <a:rPr lang="zh-CN" altLang="en-US" dirty="0"/>
              <a:t>称为 </a:t>
            </a:r>
            <a:r>
              <a:rPr lang="en-US" altLang="zh-CN" dirty="0"/>
              <a:t>socket API, </a:t>
            </a:r>
            <a:r>
              <a:rPr lang="zh-CN" altLang="en-US" dirty="0"/>
              <a:t>简称为 </a:t>
            </a:r>
            <a:r>
              <a:rPr lang="en-US" altLang="zh-CN" dirty="0"/>
              <a:t>socket</a:t>
            </a:r>
            <a:r>
              <a:rPr lang="zh-CN" altLang="en-US" dirty="0"/>
              <a:t>。</a:t>
            </a:r>
          </a:p>
          <a:p>
            <a:r>
              <a:rPr lang="en-US" altLang="zh-CN" dirty="0"/>
              <a:t>socket API </a:t>
            </a:r>
            <a:r>
              <a:rPr lang="zh-CN" altLang="en-US" dirty="0"/>
              <a:t>中使用的一个函数名也叫作 </a:t>
            </a:r>
            <a:r>
              <a:rPr lang="en-US" altLang="zh-CN" dirty="0"/>
              <a:t>socket</a:t>
            </a:r>
            <a:r>
              <a:rPr lang="zh-CN" altLang="en-US" dirty="0"/>
              <a:t>。</a:t>
            </a:r>
          </a:p>
          <a:p>
            <a:r>
              <a:rPr lang="zh-CN" altLang="en-US" dirty="0"/>
              <a:t>调用 </a:t>
            </a:r>
            <a:r>
              <a:rPr lang="en-US" altLang="zh-CN" dirty="0"/>
              <a:t>socket </a:t>
            </a:r>
            <a:r>
              <a:rPr lang="zh-CN" altLang="en-US" dirty="0"/>
              <a:t>函数的端点称为 </a:t>
            </a:r>
            <a:r>
              <a:rPr lang="en-US" altLang="zh-CN" dirty="0"/>
              <a:t>socket</a:t>
            </a:r>
            <a:r>
              <a:rPr lang="zh-CN" altLang="en-US" dirty="0"/>
              <a:t>。</a:t>
            </a:r>
          </a:p>
          <a:p>
            <a:r>
              <a:rPr lang="zh-CN" altLang="en-US" dirty="0"/>
              <a:t>调用 </a:t>
            </a:r>
            <a:r>
              <a:rPr lang="en-US" altLang="zh-CN" dirty="0"/>
              <a:t>socket </a:t>
            </a:r>
            <a:r>
              <a:rPr lang="zh-CN" altLang="en-US" dirty="0"/>
              <a:t>函数时其返回值称为 </a:t>
            </a:r>
            <a:r>
              <a:rPr lang="en-US" altLang="zh-CN" dirty="0"/>
              <a:t>socket </a:t>
            </a:r>
            <a:r>
              <a:rPr lang="zh-CN" altLang="en-US" dirty="0"/>
              <a:t>描述符，可简称为 </a:t>
            </a:r>
            <a:r>
              <a:rPr lang="en-US" altLang="zh-CN" dirty="0"/>
              <a:t>socket</a:t>
            </a:r>
            <a:r>
              <a:rPr lang="zh-CN" altLang="en-US" dirty="0"/>
              <a:t>。</a:t>
            </a:r>
          </a:p>
          <a:p>
            <a:r>
              <a:rPr lang="zh-CN" altLang="en-US" dirty="0"/>
              <a:t>在操作系统内核中连网协议的 </a:t>
            </a:r>
            <a:r>
              <a:rPr lang="en-US" altLang="zh-CN" dirty="0"/>
              <a:t>Berkeley </a:t>
            </a:r>
            <a:r>
              <a:rPr lang="zh-CN" altLang="en-US" dirty="0"/>
              <a:t>实现，称为 </a:t>
            </a:r>
            <a:r>
              <a:rPr lang="en-US" altLang="zh-CN" dirty="0"/>
              <a:t>socket </a:t>
            </a:r>
            <a:r>
              <a:rPr lang="zh-CN" altLang="en-US" dirty="0"/>
              <a:t>实现。    </a:t>
            </a:r>
          </a:p>
        </p:txBody>
      </p:sp>
    </p:spTree>
    <p:extLst>
      <p:ext uri="{BB962C8B-B14F-4D97-AF65-F5344CB8AC3E}">
        <p14:creationId xmlns:p14="http://schemas.microsoft.com/office/powerpoint/2010/main" val="1963242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  </a:t>
            </a:r>
            <a:r>
              <a:rPr lang="zh-CN" altLang="zh-CN" dirty="0"/>
              <a:t>可靠传输的工作</a:t>
            </a:r>
            <a:r>
              <a:rPr lang="zh-CN" altLang="zh-CN" dirty="0" smtClean="0"/>
              <a:t>原理</a:t>
            </a:r>
            <a:endParaRPr lang="zh-CN" altLang="zh-CN" dirty="0"/>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smtClean="0"/>
              <a:t>连续</a:t>
            </a:r>
            <a:r>
              <a:rPr lang="en-US" altLang="zh-CN" dirty="0" smtClean="0"/>
              <a:t> ARQ </a:t>
            </a:r>
            <a:r>
              <a:rPr lang="zh-CN" altLang="zh-CN" dirty="0" smtClean="0"/>
              <a:t>协议</a:t>
            </a:r>
            <a:endParaRPr lang="zh-CN" altLang="zh-CN" dirty="0"/>
          </a:p>
        </p:txBody>
      </p:sp>
    </p:spTree>
    <p:extLst>
      <p:ext uri="{BB962C8B-B14F-4D97-AF65-F5344CB8AC3E}">
        <p14:creationId xmlns:p14="http://schemas.microsoft.com/office/powerpoint/2010/main" val="2409543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理想的传输</a:t>
            </a:r>
            <a:r>
              <a:rPr lang="zh-CN" altLang="zh-CN" dirty="0" smtClean="0"/>
              <a:t>条件特点</a:t>
            </a:r>
            <a:endParaRPr lang="zh-CN" altLang="zh-CN" dirty="0"/>
          </a:p>
        </p:txBody>
      </p:sp>
      <p:sp>
        <p:nvSpPr>
          <p:cNvPr id="931843" name="Rectangle 3"/>
          <p:cNvSpPr>
            <a:spLocks noGrp="1" noChangeArrowheads="1"/>
          </p:cNvSpPr>
          <p:nvPr>
            <p:ph idx="1"/>
          </p:nvPr>
        </p:nvSpPr>
        <p:spPr/>
        <p:txBody>
          <a:bodyPr/>
          <a:lstStyle/>
          <a:p>
            <a:r>
              <a:rPr lang="zh-CN" altLang="zh-CN" dirty="0"/>
              <a:t>理想的传输条件有以下</a:t>
            </a:r>
            <a:r>
              <a:rPr lang="zh-CN" altLang="zh-CN" dirty="0">
                <a:solidFill>
                  <a:srgbClr val="FF0000"/>
                </a:solidFill>
              </a:rPr>
              <a:t>两个特点：</a:t>
            </a:r>
          </a:p>
          <a:p>
            <a:pPr lvl="1"/>
            <a:r>
              <a:rPr lang="en-US" altLang="zh-CN" dirty="0"/>
              <a:t>(1) </a:t>
            </a:r>
            <a:r>
              <a:rPr lang="zh-CN" altLang="zh-CN" dirty="0"/>
              <a:t>传输信道不产生差错。</a:t>
            </a:r>
          </a:p>
          <a:p>
            <a:pPr lvl="1"/>
            <a:r>
              <a:rPr lang="en-US" altLang="zh-CN" dirty="0"/>
              <a:t>(2) </a:t>
            </a:r>
            <a:r>
              <a:rPr lang="zh-CN" altLang="zh-CN" dirty="0"/>
              <a:t>不管发送方以多快的速度发送数据，接收方总是来得及处理收到的数据。</a:t>
            </a:r>
          </a:p>
          <a:p>
            <a:r>
              <a:rPr lang="zh-CN" altLang="zh-CN" dirty="0"/>
              <a:t>在这样的理想传输条件下，不需要采取任何措施就能够实现可靠传输</a:t>
            </a:r>
            <a:r>
              <a:rPr lang="zh-CN" altLang="zh-CN" dirty="0" smtClean="0"/>
              <a:t>。</a:t>
            </a:r>
            <a:endParaRPr lang="en-US" altLang="zh-CN" dirty="0" smtClean="0"/>
          </a:p>
          <a:p>
            <a:r>
              <a:rPr lang="zh-CN" altLang="zh-CN" dirty="0">
                <a:solidFill>
                  <a:srgbClr val="FF0000"/>
                </a:solidFill>
              </a:rPr>
              <a:t>然而实际的网络都不具备以上两个理想条件</a:t>
            </a:r>
            <a:r>
              <a:rPr lang="zh-CN" altLang="zh-CN" dirty="0" smtClean="0">
                <a:solidFill>
                  <a:srgbClr val="FF0000"/>
                </a:solidFill>
              </a:rPr>
              <a:t>。</a:t>
            </a:r>
            <a:r>
              <a:rPr lang="zh-CN" altLang="en-US" dirty="0" smtClean="0"/>
              <a:t>必须</a:t>
            </a:r>
            <a:r>
              <a:rPr lang="zh-CN" altLang="zh-CN" dirty="0" smtClean="0"/>
              <a:t>使用</a:t>
            </a:r>
            <a:r>
              <a:rPr lang="zh-CN" altLang="zh-CN" dirty="0"/>
              <a:t>一些可靠传输协议</a:t>
            </a:r>
            <a:r>
              <a:rPr lang="zh-CN" altLang="zh-CN" dirty="0" smtClean="0"/>
              <a:t>，</a:t>
            </a:r>
            <a:r>
              <a:rPr lang="zh-CN" altLang="en-US" dirty="0" smtClean="0"/>
              <a:t>在</a:t>
            </a:r>
            <a:r>
              <a:rPr lang="zh-CN" altLang="zh-CN" dirty="0" smtClean="0"/>
              <a:t>不可靠</a:t>
            </a:r>
            <a:r>
              <a:rPr lang="zh-CN" altLang="zh-CN" dirty="0"/>
              <a:t>的传输</a:t>
            </a:r>
            <a:r>
              <a:rPr lang="zh-CN" altLang="zh-CN" dirty="0" smtClean="0"/>
              <a:t>信道实现</a:t>
            </a:r>
            <a:r>
              <a:rPr lang="zh-CN" altLang="zh-CN" dirty="0"/>
              <a:t>可靠</a:t>
            </a:r>
            <a:r>
              <a:rPr lang="zh-CN" altLang="zh-CN" dirty="0" smtClean="0"/>
              <a:t>传输</a:t>
            </a:r>
            <a:r>
              <a:rPr lang="zh-CN" altLang="en-US" dirty="0" smtClean="0"/>
              <a:t>。</a:t>
            </a:r>
            <a:endParaRPr lang="zh-CN" altLang="zh-CN" dirty="0"/>
          </a:p>
        </p:txBody>
      </p:sp>
    </p:spTree>
    <p:extLst>
      <p:ext uri="{BB962C8B-B14F-4D97-AF65-F5344CB8AC3E}">
        <p14:creationId xmlns:p14="http://schemas.microsoft.com/office/powerpoint/2010/main" val="1877156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5.4.1  </a:t>
            </a:r>
            <a:r>
              <a:rPr lang="zh-CN" altLang="zh-CN" dirty="0"/>
              <a:t>停止等待协议</a:t>
            </a:r>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r>
              <a:rPr lang="zh-CN" altLang="zh-CN" dirty="0" smtClean="0"/>
              <a:t>。</a:t>
            </a:r>
            <a:endParaRPr lang="en-US" altLang="zh-CN" dirty="0" smtClean="0"/>
          </a:p>
          <a:p>
            <a:r>
              <a:rPr lang="zh-CN" altLang="zh-CN" dirty="0">
                <a:solidFill>
                  <a:srgbClr val="FF0000"/>
                </a:solidFill>
              </a:rPr>
              <a:t>全双工通信的双方既是发送方也是接收方</a:t>
            </a:r>
            <a:r>
              <a:rPr lang="zh-CN" altLang="zh-CN" dirty="0" smtClean="0">
                <a:solidFill>
                  <a:srgbClr val="FF0000"/>
                </a:solidFill>
              </a:rPr>
              <a:t>。</a:t>
            </a:r>
            <a:endParaRPr lang="en-US" altLang="zh-CN" dirty="0" smtClean="0">
              <a:solidFill>
                <a:srgbClr val="FF0000"/>
              </a:solidFill>
            </a:endParaRPr>
          </a:p>
          <a:p>
            <a:r>
              <a:rPr lang="zh-CN" altLang="zh-CN" dirty="0" smtClean="0"/>
              <a:t>为了</a:t>
            </a:r>
            <a:r>
              <a:rPr lang="zh-CN" altLang="zh-CN" dirty="0"/>
              <a:t>讨论问题的方便，我们仅</a:t>
            </a:r>
            <a:r>
              <a:rPr lang="zh-CN" altLang="zh-CN" dirty="0" smtClean="0"/>
              <a:t>考虑</a:t>
            </a:r>
            <a:r>
              <a:rPr lang="en-US" altLang="zh-CN" dirty="0" smtClean="0"/>
              <a:t> A </a:t>
            </a:r>
            <a:r>
              <a:rPr lang="zh-CN" altLang="zh-CN" dirty="0" smtClean="0"/>
              <a:t>发送</a:t>
            </a:r>
            <a:r>
              <a:rPr lang="zh-CN" altLang="zh-CN" dirty="0"/>
              <a:t>数据</a:t>
            </a:r>
            <a:r>
              <a:rPr lang="zh-CN" altLang="zh-CN" dirty="0" smtClean="0"/>
              <a:t>而</a:t>
            </a:r>
            <a:r>
              <a:rPr lang="en-US" altLang="zh-CN" dirty="0" smtClean="0"/>
              <a:t> B </a:t>
            </a:r>
            <a:r>
              <a:rPr lang="zh-CN" altLang="zh-CN" dirty="0" smtClean="0"/>
              <a:t>接收</a:t>
            </a:r>
            <a:r>
              <a:rPr lang="zh-CN" altLang="zh-CN" dirty="0"/>
              <a:t>数据并发送确认。</a:t>
            </a:r>
            <a:r>
              <a:rPr lang="zh-CN" altLang="zh-CN" dirty="0" smtClean="0"/>
              <a:t>因此</a:t>
            </a:r>
            <a:r>
              <a:rPr lang="en-US" altLang="zh-CN" dirty="0" smtClean="0"/>
              <a:t> A </a:t>
            </a:r>
            <a:r>
              <a:rPr lang="zh-CN" altLang="zh-CN" dirty="0" smtClean="0"/>
              <a:t>叫做</a:t>
            </a:r>
            <a:r>
              <a:rPr lang="zh-CN" altLang="zh-CN" dirty="0">
                <a:solidFill>
                  <a:srgbClr val="FF0000"/>
                </a:solidFill>
              </a:rPr>
              <a:t>发送方，</a:t>
            </a:r>
            <a:r>
              <a:rPr lang="zh-CN" altLang="zh-CN" dirty="0" smtClean="0"/>
              <a:t>而</a:t>
            </a:r>
            <a:r>
              <a:rPr lang="en-US" altLang="zh-CN" dirty="0" smtClean="0"/>
              <a:t> B </a:t>
            </a:r>
            <a:r>
              <a:rPr lang="zh-CN" altLang="zh-CN" dirty="0" smtClean="0"/>
              <a:t>叫做</a:t>
            </a:r>
            <a:r>
              <a:rPr lang="zh-CN" altLang="zh-CN" dirty="0">
                <a:solidFill>
                  <a:srgbClr val="FF0000"/>
                </a:solidFill>
              </a:rPr>
              <a:t>接收方。</a:t>
            </a:r>
          </a:p>
        </p:txBody>
      </p:sp>
    </p:spTree>
    <p:extLst>
      <p:ext uri="{BB962C8B-B14F-4D97-AF65-F5344CB8AC3E}">
        <p14:creationId xmlns:p14="http://schemas.microsoft.com/office/powerpoint/2010/main" val="143607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310314" y="1349376"/>
            <a:ext cx="157017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0" name="Rectangle 324"/>
          <p:cNvSpPr>
            <a:spLocks noChangeArrowheads="1"/>
          </p:cNvSpPr>
          <p:nvPr/>
        </p:nvSpPr>
        <p:spPr bwMode="auto">
          <a:xfrm>
            <a:off x="8162884" y="1349376"/>
            <a:ext cx="157361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89" name="Rectangle 313"/>
          <p:cNvSpPr>
            <a:spLocks noChangeArrowheads="1"/>
          </p:cNvSpPr>
          <p:nvPr/>
        </p:nvSpPr>
        <p:spPr bwMode="auto">
          <a:xfrm>
            <a:off x="329233" y="2459038"/>
            <a:ext cx="9412419" cy="469900"/>
          </a:xfrm>
          <a:prstGeom prst="rect">
            <a:avLst/>
          </a:prstGeom>
          <a:solidFill>
            <a:srgbClr val="66FFFF">
              <a:alpha val="67843"/>
            </a:srgb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127291" name="Line 315"/>
          <p:cNvSpPr>
            <a:spLocks noChangeShapeType="1"/>
          </p:cNvSpPr>
          <p:nvPr/>
        </p:nvSpPr>
        <p:spPr bwMode="auto">
          <a:xfrm>
            <a:off x="1870166" y="4984105"/>
            <a:ext cx="627208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2" name="Line 316"/>
          <p:cNvSpPr>
            <a:spLocks noChangeShapeType="1"/>
          </p:cNvSpPr>
          <p:nvPr/>
        </p:nvSpPr>
        <p:spPr bwMode="auto">
          <a:xfrm>
            <a:off x="310314" y="2935288"/>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3" name="Line 317"/>
          <p:cNvSpPr>
            <a:spLocks noChangeShapeType="1"/>
          </p:cNvSpPr>
          <p:nvPr/>
        </p:nvSpPr>
        <p:spPr bwMode="auto">
          <a:xfrm>
            <a:off x="310314" y="3414713"/>
            <a:ext cx="1568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4" name="Rectangle 318"/>
          <p:cNvSpPr>
            <a:spLocks noChangeArrowheads="1"/>
          </p:cNvSpPr>
          <p:nvPr/>
        </p:nvSpPr>
        <p:spPr bwMode="auto">
          <a:xfrm>
            <a:off x="317194" y="2011364"/>
            <a:ext cx="1559852"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5" name="Rectangle 319"/>
          <p:cNvSpPr>
            <a:spLocks noChangeArrowheads="1"/>
          </p:cNvSpPr>
          <p:nvPr/>
        </p:nvSpPr>
        <p:spPr bwMode="auto">
          <a:xfrm>
            <a:off x="272480" y="1470025"/>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grpSp>
        <p:nvGrpSpPr>
          <p:cNvPr id="127296" name="Group 320"/>
          <p:cNvGrpSpPr>
            <a:grpSpLocks/>
          </p:cNvGrpSpPr>
          <p:nvPr/>
        </p:nvGrpSpPr>
        <p:grpSpPr bwMode="auto">
          <a:xfrm>
            <a:off x="3249439" y="2468564"/>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1" name="Line 325"/>
          <p:cNvSpPr>
            <a:spLocks noChangeShapeType="1"/>
          </p:cNvSpPr>
          <p:nvPr/>
        </p:nvSpPr>
        <p:spPr bwMode="auto">
          <a:xfrm>
            <a:off x="8162883" y="2935288"/>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2" name="Line 326"/>
          <p:cNvSpPr>
            <a:spLocks noChangeShapeType="1"/>
          </p:cNvSpPr>
          <p:nvPr/>
        </p:nvSpPr>
        <p:spPr bwMode="auto">
          <a:xfrm>
            <a:off x="8162883" y="3414713"/>
            <a:ext cx="15718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3" name="Rectangle 327"/>
          <p:cNvSpPr>
            <a:spLocks noChangeArrowheads="1"/>
          </p:cNvSpPr>
          <p:nvPr/>
        </p:nvSpPr>
        <p:spPr bwMode="auto">
          <a:xfrm>
            <a:off x="8168043" y="2011364"/>
            <a:ext cx="156845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27304" name="Group 328"/>
          <p:cNvGrpSpPr>
            <a:grpSpLocks/>
          </p:cNvGrpSpPr>
          <p:nvPr/>
        </p:nvGrpSpPr>
        <p:grpSpPr bwMode="auto">
          <a:xfrm>
            <a:off x="5626191" y="2468564"/>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8" name="Rectangle 332"/>
          <p:cNvSpPr>
            <a:spLocks noChangeArrowheads="1"/>
          </p:cNvSpPr>
          <p:nvPr/>
        </p:nvSpPr>
        <p:spPr bwMode="auto">
          <a:xfrm>
            <a:off x="2821210" y="1666875"/>
            <a:ext cx="443018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运输层提供应用进程</a:t>
            </a:r>
            <a:r>
              <a:rPr kumimoji="1" lang="zh-CN" altLang="zh-CN" sz="2000" b="1">
                <a:solidFill>
                  <a:srgbClr val="000099"/>
                </a:solidFill>
                <a:latin typeface="+mn-lt"/>
                <a:ea typeface="黑体" pitchFamily="2" charset="-122"/>
              </a:rPr>
              <a:t>间的逻辑</a:t>
            </a:r>
            <a:r>
              <a:rPr kumimoji="1" lang="zh-CN" altLang="en-US" sz="2000" b="1">
                <a:solidFill>
                  <a:srgbClr val="000099"/>
                </a:solidFill>
                <a:latin typeface="+mn-lt"/>
                <a:ea typeface="黑体" pitchFamily="2" charset="-122"/>
              </a:rPr>
              <a:t>通信</a:t>
            </a:r>
          </a:p>
        </p:txBody>
      </p:sp>
      <p:sp>
        <p:nvSpPr>
          <p:cNvPr id="127309" name="Rectangle 333"/>
          <p:cNvSpPr>
            <a:spLocks noChangeArrowheads="1"/>
          </p:cNvSpPr>
          <p:nvPr/>
        </p:nvSpPr>
        <p:spPr bwMode="auto">
          <a:xfrm>
            <a:off x="31031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10" name="Freeform 334"/>
          <p:cNvSpPr>
            <a:spLocks/>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1" name="Freeform 335"/>
          <p:cNvSpPr>
            <a:spLocks/>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2" name="Rectangle 336"/>
          <p:cNvSpPr>
            <a:spLocks noChangeArrowheads="1"/>
          </p:cNvSpPr>
          <p:nvPr/>
        </p:nvSpPr>
        <p:spPr bwMode="auto">
          <a:xfrm>
            <a:off x="559685" y="4149080"/>
            <a:ext cx="95859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A</a:t>
            </a:r>
          </a:p>
        </p:txBody>
      </p:sp>
      <p:sp>
        <p:nvSpPr>
          <p:cNvPr id="127313" name="Rectangle 337"/>
          <p:cNvSpPr>
            <a:spLocks noChangeArrowheads="1"/>
          </p:cNvSpPr>
          <p:nvPr/>
        </p:nvSpPr>
        <p:spPr bwMode="auto">
          <a:xfrm>
            <a:off x="8407094" y="4149080"/>
            <a:ext cx="9553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B</a:t>
            </a:r>
          </a:p>
        </p:txBody>
      </p:sp>
      <p:sp>
        <p:nvSpPr>
          <p:cNvPr id="127314" name="Freeform 338"/>
          <p:cNvSpPr>
            <a:spLocks/>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5" name="Rectangle 339"/>
          <p:cNvSpPr>
            <a:spLocks noChangeArrowheads="1"/>
          </p:cNvSpPr>
          <p:nvPr/>
        </p:nvSpPr>
        <p:spPr bwMode="auto">
          <a:xfrm>
            <a:off x="2086860"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6" name="Freeform 340"/>
          <p:cNvSpPr>
            <a:spLocks/>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7" name="Rectangle 341"/>
          <p:cNvSpPr>
            <a:spLocks noChangeArrowheads="1"/>
          </p:cNvSpPr>
          <p:nvPr/>
        </p:nvSpPr>
        <p:spPr bwMode="auto">
          <a:xfrm>
            <a:off x="6537681"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8" name="AutoShape 342"/>
          <p:cNvSpPr>
            <a:spLocks noChangeArrowheads="1"/>
          </p:cNvSpPr>
          <p:nvPr/>
        </p:nvSpPr>
        <p:spPr bwMode="auto">
          <a:xfrm>
            <a:off x="1858128" y="2016125"/>
            <a:ext cx="6299597"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9" name="Rectangle 343"/>
          <p:cNvSpPr>
            <a:spLocks noChangeArrowheads="1"/>
          </p:cNvSpPr>
          <p:nvPr/>
        </p:nvSpPr>
        <p:spPr bwMode="auto">
          <a:xfrm>
            <a:off x="330791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2181"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698422" y="4428480"/>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2</a:t>
            </a:r>
          </a:p>
        </p:txBody>
      </p:sp>
      <p:sp>
        <p:nvSpPr>
          <p:cNvPr id="127322" name="Oval 346"/>
          <p:cNvSpPr>
            <a:spLocks noChangeArrowheads="1"/>
          </p:cNvSpPr>
          <p:nvPr/>
        </p:nvSpPr>
        <p:spPr bwMode="auto">
          <a:xfrm>
            <a:off x="585482"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3" name="Rectangle 347"/>
          <p:cNvSpPr>
            <a:spLocks noChangeArrowheads="1"/>
          </p:cNvSpPr>
          <p:nvPr/>
        </p:nvSpPr>
        <p:spPr bwMode="auto">
          <a:xfrm>
            <a:off x="633635"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24" name="Oval 348"/>
          <p:cNvSpPr>
            <a:spLocks noChangeArrowheads="1"/>
          </p:cNvSpPr>
          <p:nvPr/>
        </p:nvSpPr>
        <p:spPr bwMode="auto">
          <a:xfrm>
            <a:off x="8919592" y="1376363"/>
            <a:ext cx="684477"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5" name="Line 349"/>
          <p:cNvSpPr>
            <a:spLocks noChangeShapeType="1"/>
          </p:cNvSpPr>
          <p:nvPr/>
        </p:nvSpPr>
        <p:spPr bwMode="auto">
          <a:xfrm rot="5400000">
            <a:off x="3340455"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6" name="Line 350"/>
          <p:cNvSpPr>
            <a:spLocks noChangeShapeType="1"/>
          </p:cNvSpPr>
          <p:nvPr/>
        </p:nvSpPr>
        <p:spPr bwMode="auto">
          <a:xfrm rot="5400000">
            <a:off x="5713371"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436" y="4688831"/>
            <a:ext cx="98028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983106" y="4769792"/>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288" y="4688831"/>
            <a:ext cx="107143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620112" y="4780905"/>
            <a:ext cx="7825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WAN</a:t>
            </a:r>
          </a:p>
        </p:txBody>
      </p:sp>
      <p:sp>
        <p:nvSpPr>
          <p:cNvPr id="127331" name="Oval 355"/>
          <p:cNvSpPr>
            <a:spLocks noChangeArrowheads="1"/>
          </p:cNvSpPr>
          <p:nvPr/>
        </p:nvSpPr>
        <p:spPr bwMode="auto">
          <a:xfrm>
            <a:off x="1796214" y="4909493"/>
            <a:ext cx="16682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2" name="Oval 356"/>
          <p:cNvSpPr>
            <a:spLocks noChangeArrowheads="1"/>
          </p:cNvSpPr>
          <p:nvPr/>
        </p:nvSpPr>
        <p:spPr bwMode="auto">
          <a:xfrm>
            <a:off x="568284" y="4995218"/>
            <a:ext cx="68619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3" name="Rectangle 357"/>
          <p:cNvSpPr>
            <a:spLocks noChangeArrowheads="1"/>
          </p:cNvSpPr>
          <p:nvPr/>
        </p:nvSpPr>
        <p:spPr bwMode="auto">
          <a:xfrm>
            <a:off x="588921" y="4944417"/>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34" name="Rectangle 358"/>
          <p:cNvSpPr>
            <a:spLocks noChangeArrowheads="1"/>
          </p:cNvSpPr>
          <p:nvPr/>
        </p:nvSpPr>
        <p:spPr bwMode="auto">
          <a:xfrm flipH="1">
            <a:off x="815772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35" name="Freeform 359"/>
          <p:cNvSpPr>
            <a:spLocks/>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6" name="Freeform 360"/>
          <p:cNvSpPr>
            <a:spLocks/>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7" name="Oval 361"/>
          <p:cNvSpPr>
            <a:spLocks noChangeArrowheads="1"/>
          </p:cNvSpPr>
          <p:nvPr/>
        </p:nvSpPr>
        <p:spPr bwMode="auto">
          <a:xfrm flipH="1">
            <a:off x="8653025"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8" name="Rectangle 362"/>
          <p:cNvSpPr>
            <a:spLocks noChangeArrowheads="1"/>
          </p:cNvSpPr>
          <p:nvPr/>
        </p:nvSpPr>
        <p:spPr bwMode="auto">
          <a:xfrm flipH="1">
            <a:off x="8665063"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40" name="Oval 364"/>
          <p:cNvSpPr>
            <a:spLocks noChangeArrowheads="1"/>
          </p:cNvSpPr>
          <p:nvPr/>
        </p:nvSpPr>
        <p:spPr bwMode="auto">
          <a:xfrm flipH="1">
            <a:off x="8637546" y="4995218"/>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41" name="Rectangle 365"/>
          <p:cNvSpPr>
            <a:spLocks noChangeArrowheads="1"/>
          </p:cNvSpPr>
          <p:nvPr/>
        </p:nvSpPr>
        <p:spPr bwMode="auto">
          <a:xfrm flipH="1">
            <a:off x="8665063" y="495870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42" name="Rectangle 366"/>
          <p:cNvSpPr>
            <a:spLocks noChangeArrowheads="1"/>
          </p:cNvSpPr>
          <p:nvPr/>
        </p:nvSpPr>
        <p:spPr bwMode="auto">
          <a:xfrm>
            <a:off x="4633871" y="2501900"/>
            <a:ext cx="7487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859" y="4688831"/>
            <a:ext cx="98200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229602" y="4768206"/>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46" name="Freeform 370"/>
          <p:cNvSpPr>
            <a:spLocks/>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0" name="Oval 384"/>
          <p:cNvSpPr>
            <a:spLocks noChangeArrowheads="1"/>
          </p:cNvSpPr>
          <p:nvPr/>
        </p:nvSpPr>
        <p:spPr bwMode="auto">
          <a:xfrm>
            <a:off x="392865" y="1373188"/>
            <a:ext cx="686197"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1" name="Rectangle 385"/>
          <p:cNvSpPr>
            <a:spLocks noChangeArrowheads="1"/>
          </p:cNvSpPr>
          <p:nvPr/>
        </p:nvSpPr>
        <p:spPr bwMode="auto">
          <a:xfrm>
            <a:off x="444458" y="133350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63" name="Oval 387"/>
          <p:cNvSpPr>
            <a:spLocks noChangeArrowheads="1"/>
          </p:cNvSpPr>
          <p:nvPr/>
        </p:nvSpPr>
        <p:spPr bwMode="auto">
          <a:xfrm>
            <a:off x="1132375" y="1447800"/>
            <a:ext cx="686197"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4" name="Rectangle 388"/>
          <p:cNvSpPr>
            <a:spLocks noChangeArrowheads="1"/>
          </p:cNvSpPr>
          <p:nvPr/>
        </p:nvSpPr>
        <p:spPr bwMode="auto">
          <a:xfrm>
            <a:off x="1165052" y="1422400"/>
            <a:ext cx="6347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65" name="Oval 389"/>
          <p:cNvSpPr>
            <a:spLocks noChangeArrowheads="1"/>
          </p:cNvSpPr>
          <p:nvPr/>
        </p:nvSpPr>
        <p:spPr bwMode="auto">
          <a:xfrm>
            <a:off x="970714" y="2395539"/>
            <a:ext cx="16682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8" name="Rectangle 392"/>
          <p:cNvSpPr>
            <a:spLocks noChangeArrowheads="1"/>
          </p:cNvSpPr>
          <p:nvPr/>
        </p:nvSpPr>
        <p:spPr bwMode="auto">
          <a:xfrm>
            <a:off x="8964306" y="132715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69" name="Oval 393"/>
          <p:cNvSpPr>
            <a:spLocks noChangeArrowheads="1"/>
          </p:cNvSpPr>
          <p:nvPr/>
        </p:nvSpPr>
        <p:spPr bwMode="auto">
          <a:xfrm>
            <a:off x="8910993" y="2395539"/>
            <a:ext cx="16338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2" name="Rectangle 396"/>
          <p:cNvSpPr>
            <a:spLocks noChangeArrowheads="1"/>
          </p:cNvSpPr>
          <p:nvPr/>
        </p:nvSpPr>
        <p:spPr bwMode="auto">
          <a:xfrm>
            <a:off x="2086860" y="166211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3" name="Rectangle 397"/>
          <p:cNvSpPr>
            <a:spLocks noChangeArrowheads="1"/>
          </p:cNvSpPr>
          <p:nvPr/>
        </p:nvSpPr>
        <p:spPr bwMode="auto">
          <a:xfrm>
            <a:off x="7230756" y="157162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4" name="Line 398"/>
          <p:cNvSpPr>
            <a:spLocks noChangeShapeType="1"/>
          </p:cNvSpPr>
          <p:nvPr/>
        </p:nvSpPr>
        <p:spPr bwMode="auto">
          <a:xfrm>
            <a:off x="7844722" y="1814513"/>
            <a:ext cx="626004"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5" name="Line 399"/>
          <p:cNvSpPr>
            <a:spLocks noChangeShapeType="1"/>
          </p:cNvSpPr>
          <p:nvPr/>
        </p:nvSpPr>
        <p:spPr bwMode="auto">
          <a:xfrm flipH="1">
            <a:off x="1529647" y="1828800"/>
            <a:ext cx="589888"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6" name="Rectangle 400"/>
          <p:cNvSpPr>
            <a:spLocks noChangeArrowheads="1"/>
          </p:cNvSpPr>
          <p:nvPr/>
        </p:nvSpPr>
        <p:spPr bwMode="auto">
          <a:xfrm>
            <a:off x="9402853" y="1454150"/>
            <a:ext cx="325411" cy="239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sp>
        <p:nvSpPr>
          <p:cNvPr id="127377" name="Line 401"/>
          <p:cNvSpPr>
            <a:spLocks noChangeShapeType="1"/>
          </p:cNvSpPr>
          <p:nvPr/>
        </p:nvSpPr>
        <p:spPr bwMode="auto">
          <a:xfrm>
            <a:off x="1908001"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8" name="Line 402"/>
          <p:cNvSpPr>
            <a:spLocks noChangeShapeType="1"/>
          </p:cNvSpPr>
          <p:nvPr/>
        </p:nvSpPr>
        <p:spPr bwMode="auto">
          <a:xfrm flipH="1">
            <a:off x="1908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0" name="Rectangle 404"/>
          <p:cNvSpPr>
            <a:spLocks noChangeArrowheads="1"/>
          </p:cNvSpPr>
          <p:nvPr/>
        </p:nvSpPr>
        <p:spPr bwMode="auto">
          <a:xfrm>
            <a:off x="3782575" y="5398442"/>
            <a:ext cx="237885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协议的作用范围</a:t>
            </a:r>
          </a:p>
        </p:txBody>
      </p:sp>
      <p:sp>
        <p:nvSpPr>
          <p:cNvPr id="127381" name="Line 405"/>
          <p:cNvSpPr>
            <a:spLocks noChangeShapeType="1"/>
          </p:cNvSpPr>
          <p:nvPr/>
        </p:nvSpPr>
        <p:spPr bwMode="auto">
          <a:xfrm>
            <a:off x="836571" y="5328593"/>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2" name="Line 406"/>
          <p:cNvSpPr>
            <a:spLocks noChangeShapeType="1"/>
          </p:cNvSpPr>
          <p:nvPr/>
        </p:nvSpPr>
        <p:spPr bwMode="auto">
          <a:xfrm>
            <a:off x="8959147" y="5255568"/>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3" name="Line 407"/>
          <p:cNvSpPr>
            <a:spLocks noChangeShapeType="1"/>
          </p:cNvSpPr>
          <p:nvPr/>
        </p:nvSpPr>
        <p:spPr bwMode="auto">
          <a:xfrm>
            <a:off x="836571"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4" name="Rectangle 408"/>
          <p:cNvSpPr>
            <a:spLocks noChangeArrowheads="1"/>
          </p:cNvSpPr>
          <p:nvPr/>
        </p:nvSpPr>
        <p:spPr bwMode="auto">
          <a:xfrm>
            <a:off x="2621715" y="5792142"/>
            <a:ext cx="4330289"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运输层协议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和 </a:t>
            </a:r>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7406"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68031"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8" name="Rectangle 412"/>
          <p:cNvSpPr>
            <a:spLocks noChangeArrowheads="1"/>
          </p:cNvSpPr>
          <p:nvPr/>
        </p:nvSpPr>
        <p:spPr bwMode="auto">
          <a:xfrm>
            <a:off x="1300914"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9" name="Rectangle 413"/>
          <p:cNvSpPr>
            <a:spLocks noChangeArrowheads="1"/>
          </p:cNvSpPr>
          <p:nvPr/>
        </p:nvSpPr>
        <p:spPr bwMode="auto">
          <a:xfrm>
            <a:off x="8441489"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90" name="Rectangle 414"/>
          <p:cNvSpPr>
            <a:spLocks noChangeArrowheads="1"/>
          </p:cNvSpPr>
          <p:nvPr/>
        </p:nvSpPr>
        <p:spPr bwMode="auto">
          <a:xfrm>
            <a:off x="9239472"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6" name="Freeform 390"/>
          <p:cNvSpPr>
            <a:spLocks/>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7" name="Freeform 391"/>
          <p:cNvSpPr>
            <a:spLocks/>
          </p:cNvSpPr>
          <p:nvPr/>
        </p:nvSpPr>
        <p:spPr bwMode="auto">
          <a:xfrm>
            <a:off x="9050295" y="1736726"/>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0" name="Oval 394"/>
          <p:cNvSpPr>
            <a:spLocks noChangeArrowheads="1"/>
          </p:cNvSpPr>
          <p:nvPr/>
        </p:nvSpPr>
        <p:spPr bwMode="auto">
          <a:xfrm>
            <a:off x="8241993" y="1511301"/>
            <a:ext cx="68275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1" name="Rectangle 395"/>
          <p:cNvSpPr>
            <a:spLocks noChangeArrowheads="1"/>
          </p:cNvSpPr>
          <p:nvPr/>
        </p:nvSpPr>
        <p:spPr bwMode="auto">
          <a:xfrm>
            <a:off x="8269510" y="146367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62" name="Freeform 386"/>
          <p:cNvSpPr>
            <a:spLocks/>
          </p:cNvSpPr>
          <p:nvPr/>
        </p:nvSpPr>
        <p:spPr bwMode="auto">
          <a:xfrm>
            <a:off x="1139254"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59" name="Freeform 383"/>
          <p:cNvSpPr>
            <a:spLocks/>
          </p:cNvSpPr>
          <p:nvPr/>
        </p:nvSpPr>
        <p:spPr bwMode="auto">
          <a:xfrm>
            <a:off x="766060" y="1709739"/>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9" name="Oval 363"/>
          <p:cNvSpPr>
            <a:spLocks noChangeArrowheads="1"/>
          </p:cNvSpPr>
          <p:nvPr/>
        </p:nvSpPr>
        <p:spPr bwMode="auto">
          <a:xfrm flipH="1">
            <a:off x="8068295" y="4909493"/>
            <a:ext cx="1651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1286296" y="6237312"/>
            <a:ext cx="8227590" cy="461665"/>
          </a:xfrm>
          <a:prstGeom prst="rect">
            <a:avLst/>
          </a:prstGeom>
        </p:spPr>
        <p:txBody>
          <a:bodyPr wrap="square">
            <a:spAutoFit/>
          </a:bodyPr>
          <a:lstStyle/>
          <a:p>
            <a:pPr algn="ctr"/>
            <a:r>
              <a:rPr lang="zh-CN" altLang="zh-CN" sz="2400" b="1" dirty="0" smtClean="0">
                <a:latin typeface="+mn-lt"/>
                <a:ea typeface="黑体" pitchFamily="2" charset="-122"/>
              </a:rPr>
              <a:t>运输层</a:t>
            </a:r>
            <a:r>
              <a:rPr lang="zh-CN" altLang="zh-CN" sz="2400" b="1" dirty="0">
                <a:latin typeface="+mn-lt"/>
                <a:ea typeface="黑体" pitchFamily="2" charset="-122"/>
              </a:rPr>
              <a:t>为相互通信的应用进程提供了逻辑通信</a:t>
            </a:r>
            <a:endParaRPr lang="zh-CN" altLang="en-US" sz="2400" b="1" dirty="0">
              <a:solidFill>
                <a:srgbClr val="000099"/>
              </a:solidFill>
              <a:latin typeface="+mn-lt"/>
              <a:ea typeface="黑体" pitchFamily="2" charset="-122"/>
            </a:endParaRPr>
          </a:p>
        </p:txBody>
      </p:sp>
      <p:sp>
        <p:nvSpPr>
          <p:cNvPr id="93" name="Line 402"/>
          <p:cNvSpPr>
            <a:spLocks noChangeShapeType="1"/>
          </p:cNvSpPr>
          <p:nvPr/>
        </p:nvSpPr>
        <p:spPr bwMode="auto">
          <a:xfrm flipH="1">
            <a:off x="8188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5253804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无差错情况</a:t>
            </a:r>
            <a:endParaRPr lang="zh-CN" altLang="en-US" dirty="0"/>
          </a:p>
        </p:txBody>
      </p:sp>
      <p:sp>
        <p:nvSpPr>
          <p:cNvPr id="4" name="矩形 3"/>
          <p:cNvSpPr/>
          <p:nvPr/>
        </p:nvSpPr>
        <p:spPr>
          <a:xfrm>
            <a:off x="560512" y="1124744"/>
            <a:ext cx="9057456" cy="1292662"/>
          </a:xfrm>
          <a:prstGeom prst="rect">
            <a:avLst/>
          </a:prstGeom>
          <a:solidFill>
            <a:srgbClr val="66FF66"/>
          </a:solidFill>
          <a:ln>
            <a:solidFill>
              <a:srgbClr val="000099"/>
            </a:solidFill>
          </a:ln>
        </p:spPr>
        <p:txBody>
          <a:bodyPr wrap="square">
            <a:spAutoFit/>
          </a:bodyPr>
          <a:lstStyle/>
          <a:p>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发送分组</a:t>
            </a:r>
            <a:r>
              <a:rPr lang="en-US" altLang="zh-CN" sz="2600" b="1" dirty="0" smtClean="0">
                <a:solidFill>
                  <a:srgbClr val="000099"/>
                </a:solidFill>
                <a:latin typeface="+mn-lt"/>
                <a:ea typeface="黑体" pitchFamily="2" charset="-122"/>
              </a:rPr>
              <a:t> M1</a:t>
            </a:r>
            <a:r>
              <a:rPr lang="zh-CN" altLang="zh-CN" sz="2600" b="1" dirty="0" smtClean="0">
                <a:solidFill>
                  <a:srgbClr val="000099"/>
                </a:solidFill>
                <a:latin typeface="+mn-lt"/>
                <a:ea typeface="黑体" pitchFamily="2" charset="-122"/>
              </a:rPr>
              <a:t>，</a:t>
            </a:r>
            <a:r>
              <a:rPr lang="zh-CN" altLang="zh-CN" sz="2600" b="1" dirty="0">
                <a:solidFill>
                  <a:srgbClr val="000099"/>
                </a:solidFill>
                <a:latin typeface="+mn-lt"/>
                <a:ea typeface="黑体" pitchFamily="2" charset="-122"/>
              </a:rPr>
              <a:t>发完就暂停发送，</a:t>
            </a:r>
            <a:r>
              <a:rPr lang="zh-CN" altLang="zh-CN" sz="2600" b="1" dirty="0" smtClean="0">
                <a:solidFill>
                  <a:srgbClr val="000099"/>
                </a:solidFill>
                <a:latin typeface="+mn-lt"/>
                <a:ea typeface="黑体" pitchFamily="2" charset="-122"/>
              </a:rPr>
              <a:t>等待</a:t>
            </a:r>
            <a:r>
              <a:rPr lang="en-US" altLang="zh-CN" sz="2600" b="1" dirty="0" smtClean="0">
                <a:solidFill>
                  <a:srgbClr val="000099"/>
                </a:solidFill>
                <a:latin typeface="+mn-lt"/>
                <a:ea typeface="黑体" pitchFamily="2" charset="-122"/>
              </a:rPr>
              <a:t> B </a:t>
            </a:r>
            <a:r>
              <a:rPr lang="zh-CN" altLang="zh-CN" sz="2600" b="1" dirty="0" smtClean="0">
                <a:solidFill>
                  <a:srgbClr val="000099"/>
                </a:solidFill>
                <a:latin typeface="+mn-lt"/>
                <a:ea typeface="黑体" pitchFamily="2" charset="-122"/>
              </a:rPr>
              <a:t>的确认</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B </a:t>
            </a:r>
            <a:r>
              <a:rPr lang="zh-CN" altLang="zh-CN" sz="2600" b="1" dirty="0" smtClean="0">
                <a:solidFill>
                  <a:srgbClr val="000099"/>
                </a:solidFill>
                <a:latin typeface="+mn-lt"/>
                <a:ea typeface="黑体" pitchFamily="2" charset="-122"/>
              </a:rPr>
              <a:t>收到了</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向</a:t>
            </a:r>
            <a:r>
              <a:rPr lang="en-US" altLang="zh-CN" sz="2600" b="1" dirty="0" smtClean="0">
                <a:solidFill>
                  <a:srgbClr val="000099"/>
                </a:solidFill>
                <a:latin typeface="+mn-lt"/>
                <a:ea typeface="黑体" pitchFamily="2" charset="-122"/>
              </a:rPr>
              <a:t> A </a:t>
            </a:r>
            <a:r>
              <a:rPr lang="zh-CN" altLang="zh-CN" sz="2600" b="1" dirty="0" smtClean="0">
                <a:solidFill>
                  <a:srgbClr val="000099"/>
                </a:solidFill>
                <a:latin typeface="+mn-lt"/>
                <a:ea typeface="黑体" pitchFamily="2" charset="-122"/>
              </a:rPr>
              <a:t>发送</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在</a:t>
            </a:r>
            <a:r>
              <a:rPr lang="zh-CN" altLang="zh-CN" sz="2600" b="1" dirty="0">
                <a:solidFill>
                  <a:srgbClr val="000099"/>
                </a:solidFill>
                <a:latin typeface="+mn-lt"/>
                <a:ea typeface="黑体" pitchFamily="2" charset="-122"/>
              </a:rPr>
              <a:t>收到了</a:t>
            </a:r>
            <a:r>
              <a:rPr lang="zh-CN" altLang="zh-CN" sz="2600" b="1" dirty="0" smtClean="0">
                <a:solidFill>
                  <a:srgbClr val="000099"/>
                </a:solidFill>
                <a:latin typeface="+mn-lt"/>
                <a:ea typeface="黑体" pitchFamily="2" charset="-122"/>
              </a:rPr>
              <a:t>对</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的</a:t>
            </a:r>
            <a:r>
              <a:rPr lang="zh-CN" altLang="zh-CN" sz="2600" b="1" dirty="0">
                <a:solidFill>
                  <a:srgbClr val="000099"/>
                </a:solidFill>
                <a:latin typeface="+mn-lt"/>
                <a:ea typeface="黑体" pitchFamily="2" charset="-122"/>
              </a:rPr>
              <a:t>确认后，就再发送下一个</a:t>
            </a:r>
            <a:r>
              <a:rPr lang="zh-CN" altLang="zh-CN" sz="2600" b="1" dirty="0" smtClean="0">
                <a:solidFill>
                  <a:srgbClr val="000099"/>
                </a:solidFill>
                <a:latin typeface="+mn-lt"/>
                <a:ea typeface="黑体" pitchFamily="2" charset="-122"/>
              </a:rPr>
              <a:t>分组</a:t>
            </a:r>
            <a:r>
              <a:rPr lang="en-US" altLang="zh-CN" sz="2600" b="1" dirty="0" smtClean="0">
                <a:solidFill>
                  <a:srgbClr val="000099"/>
                </a:solidFill>
                <a:latin typeface="+mn-lt"/>
                <a:ea typeface="黑体" pitchFamily="2" charset="-122"/>
              </a:rPr>
              <a:t>  M2</a:t>
            </a:r>
            <a:r>
              <a:rPr lang="zh-CN" altLang="zh-CN" sz="2600" b="1" dirty="0" smtClean="0">
                <a:solidFill>
                  <a:srgbClr val="000099"/>
                </a:solidFill>
                <a:latin typeface="+mn-lt"/>
                <a:ea typeface="黑体" pitchFamily="2" charset="-122"/>
              </a:rPr>
              <a:t>。</a:t>
            </a:r>
            <a:endParaRPr lang="zh-CN" altLang="en-US" sz="2600" b="1" dirty="0">
              <a:solidFill>
                <a:srgbClr val="000099"/>
              </a:solidFill>
              <a:latin typeface="+mn-lt"/>
              <a:ea typeface="黑体" pitchFamily="2" charset="-122"/>
            </a:endParaRPr>
          </a:p>
        </p:txBody>
      </p:sp>
      <p:sp>
        <p:nvSpPr>
          <p:cNvPr id="7" name="Rectangle 6"/>
          <p:cNvSpPr>
            <a:spLocks noChangeArrowheads="1"/>
          </p:cNvSpPr>
          <p:nvPr/>
        </p:nvSpPr>
        <p:spPr bwMode="auto">
          <a:xfrm>
            <a:off x="3856534"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latin typeface="Arial" pitchFamily="34" charset="0"/>
                <a:ea typeface="黑体" pitchFamily="2" charset="-122"/>
              </a:rPr>
              <a:t>A</a:t>
            </a:r>
          </a:p>
        </p:txBody>
      </p:sp>
      <p:sp>
        <p:nvSpPr>
          <p:cNvPr id="8" name="Rectangle 7"/>
          <p:cNvSpPr>
            <a:spLocks noChangeArrowheads="1"/>
          </p:cNvSpPr>
          <p:nvPr/>
        </p:nvSpPr>
        <p:spPr bwMode="auto">
          <a:xfrm>
            <a:off x="5721847"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17" name="Group 16"/>
          <p:cNvGrpSpPr>
            <a:grpSpLocks/>
          </p:cNvGrpSpPr>
          <p:nvPr/>
        </p:nvGrpSpPr>
        <p:grpSpPr bwMode="auto">
          <a:xfrm>
            <a:off x="4053384" y="3045866"/>
            <a:ext cx="1835150" cy="777875"/>
            <a:chOff x="3439" y="3564"/>
            <a:chExt cx="1156" cy="490"/>
          </a:xfrm>
        </p:grpSpPr>
        <p:sp>
          <p:nvSpPr>
            <p:cNvPr id="1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0" name="Rectangle 19"/>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21" name="Group 20"/>
          <p:cNvGrpSpPr>
            <a:grpSpLocks/>
          </p:cNvGrpSpPr>
          <p:nvPr/>
        </p:nvGrpSpPr>
        <p:grpSpPr bwMode="auto">
          <a:xfrm>
            <a:off x="4051797" y="4369841"/>
            <a:ext cx="1835150" cy="777875"/>
            <a:chOff x="3439" y="3564"/>
            <a:chExt cx="1156" cy="490"/>
          </a:xfrm>
        </p:grpSpPr>
        <p:sp>
          <p:nvSpPr>
            <p:cNvPr id="2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4" name="Rectangle 23"/>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M2</a:t>
              </a:r>
              <a:endParaRPr lang="en-US" altLang="zh-CN" sz="2400" b="1" dirty="0">
                <a:solidFill>
                  <a:srgbClr val="0000FF"/>
                </a:solidFill>
                <a:latin typeface="Arial" pitchFamily="34" charset="0"/>
                <a:ea typeface="黑体" pitchFamily="2" charset="-122"/>
              </a:endParaRPr>
            </a:p>
          </p:txBody>
        </p:sp>
      </p:grpSp>
      <p:grpSp>
        <p:nvGrpSpPr>
          <p:cNvPr id="25" name="Group 25"/>
          <p:cNvGrpSpPr>
            <a:grpSpLocks/>
          </p:cNvGrpSpPr>
          <p:nvPr/>
        </p:nvGrpSpPr>
        <p:grpSpPr bwMode="auto">
          <a:xfrm>
            <a:off x="4037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grpSp>
        <p:nvGrpSpPr>
          <p:cNvPr id="28" name="Group 28"/>
          <p:cNvGrpSpPr>
            <a:grpSpLocks/>
          </p:cNvGrpSpPr>
          <p:nvPr/>
        </p:nvGrpSpPr>
        <p:grpSpPr bwMode="auto">
          <a:xfrm>
            <a:off x="4024809" y="5131844"/>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2</a:t>
              </a:r>
              <a:endParaRPr kumimoji="0" lang="en-US" altLang="zh-CN" b="1" dirty="0">
                <a:latin typeface="Arial" pitchFamily="34" charset="0"/>
              </a:endParaRPr>
            </a:p>
          </p:txBody>
        </p:sp>
      </p:grpSp>
      <p:grpSp>
        <p:nvGrpSpPr>
          <p:cNvPr id="31" name="Group 33"/>
          <p:cNvGrpSpPr>
            <a:grpSpLocks/>
          </p:cNvGrpSpPr>
          <p:nvPr/>
        </p:nvGrpSpPr>
        <p:grpSpPr bwMode="auto">
          <a:xfrm>
            <a:off x="1208584" y="3147468"/>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a:solidFill>
                    <a:srgbClr val="FF0000"/>
                  </a:solidFill>
                  <a:latin typeface="+mn-lt"/>
                  <a:ea typeface="黑体" pitchFamily="2" charset="-122"/>
                </a:rPr>
                <a:t>停止发送，</a:t>
              </a:r>
              <a:r>
                <a:rPr lang="zh-CN" altLang="en-US" b="1" dirty="0" smtClean="0">
                  <a:solidFill>
                    <a:srgbClr val="FF0000"/>
                  </a:solidFill>
                  <a:latin typeface="+mn-lt"/>
                  <a:ea typeface="黑体" pitchFamily="2" charset="-122"/>
                </a:rPr>
                <a:t>等待 </a:t>
              </a:r>
              <a:r>
                <a:rPr lang="en-US" altLang="zh-CN" b="1" dirty="0" smtClean="0">
                  <a:solidFill>
                    <a:srgbClr val="FF0000"/>
                  </a:solidFill>
                  <a:latin typeface="+mn-lt"/>
                  <a:ea typeface="黑体" pitchFamily="2" charset="-122"/>
                </a:rPr>
                <a:t>ACK</a:t>
              </a:r>
              <a:endParaRPr lang="en-US" altLang="zh-CN" b="1" dirty="0">
                <a:solidFill>
                  <a:srgbClr val="FF0000"/>
                </a:solidFill>
                <a:latin typeface="+mn-lt"/>
                <a:ea typeface="黑体" pitchFamily="2" charset="-122"/>
              </a:endParaRP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grpSp>
        <p:nvGrpSpPr>
          <p:cNvPr id="34" name="Group 37"/>
          <p:cNvGrpSpPr>
            <a:grpSpLocks/>
          </p:cNvGrpSpPr>
          <p:nvPr/>
        </p:nvGrpSpPr>
        <p:grpSpPr bwMode="auto">
          <a:xfrm>
            <a:off x="1208584" y="3909468"/>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smtClean="0">
                  <a:solidFill>
                    <a:srgbClr val="0000CC"/>
                  </a:solidFill>
                  <a:latin typeface="+mn-lt"/>
                  <a:ea typeface="黑体" pitchFamily="2" charset="-122"/>
                </a:rPr>
                <a:t>收到 </a:t>
              </a:r>
              <a:r>
                <a:rPr lang="en-US" altLang="zh-CN" b="1" dirty="0" smtClean="0">
                  <a:solidFill>
                    <a:srgbClr val="0000CC"/>
                  </a:solidFill>
                  <a:latin typeface="+mn-lt"/>
                  <a:ea typeface="黑体" pitchFamily="2" charset="-122"/>
                </a:rPr>
                <a:t>ACK</a:t>
              </a:r>
              <a:r>
                <a:rPr lang="zh-CN" altLang="en-US" b="1" dirty="0">
                  <a:solidFill>
                    <a:srgbClr val="0000CC"/>
                  </a:solidFill>
                  <a:latin typeface="+mn-lt"/>
                  <a:ea typeface="黑体" pitchFamily="2" charset="-122"/>
                </a:rPr>
                <a:t>，继续发送</a:t>
              </a: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sp>
        <p:nvSpPr>
          <p:cNvPr id="9" name="TextBox 8"/>
          <p:cNvSpPr txBox="1"/>
          <p:nvPr/>
        </p:nvSpPr>
        <p:spPr>
          <a:xfrm>
            <a:off x="5961112" y="3707740"/>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M1</a:t>
            </a:r>
            <a:endParaRPr lang="zh-CN" altLang="en-US" sz="2400" b="1" dirty="0">
              <a:solidFill>
                <a:srgbClr val="0000FF"/>
              </a:solidFill>
              <a:latin typeface="+mn-lt"/>
              <a:ea typeface="黑体" pitchFamily="2" charset="-122"/>
            </a:endParaRPr>
          </a:p>
        </p:txBody>
      </p:sp>
      <p:sp>
        <p:nvSpPr>
          <p:cNvPr id="37" name="TextBox 36"/>
          <p:cNvSpPr txBox="1"/>
          <p:nvPr/>
        </p:nvSpPr>
        <p:spPr>
          <a:xfrm>
            <a:off x="5961112" y="5036099"/>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M2</a:t>
            </a:r>
            <a:endParaRPr lang="zh-CN" altLang="en-US" sz="2400" b="1" dirty="0">
              <a:solidFill>
                <a:srgbClr val="0000FF"/>
              </a:solidFill>
              <a:latin typeface="+mn-lt"/>
              <a:ea typeface="黑体" pitchFamily="2" charset="-122"/>
            </a:endParaRPr>
          </a:p>
        </p:txBody>
      </p:sp>
      <p:grpSp>
        <p:nvGrpSpPr>
          <p:cNvPr id="10" name="组合 9"/>
          <p:cNvGrpSpPr/>
          <p:nvPr/>
        </p:nvGrpSpPr>
        <p:grpSpPr>
          <a:xfrm>
            <a:off x="3714343" y="2912516"/>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5909172" y="2912516"/>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grpSp>
    </p:spTree>
    <p:extLst>
      <p:ext uri="{BB962C8B-B14F-4D97-AF65-F5344CB8AC3E}">
        <p14:creationId xmlns:p14="http://schemas.microsoft.com/office/powerpoint/2010/main" val="171152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smtClean="0"/>
              <a:t>在接收方 </a:t>
            </a:r>
            <a:r>
              <a:rPr lang="en-US" altLang="zh-CN" sz="2800" dirty="0" smtClean="0"/>
              <a:t>B </a:t>
            </a:r>
            <a:r>
              <a:rPr lang="zh-CN" altLang="en-US" sz="2800" dirty="0" smtClean="0"/>
              <a:t>会出现两种情况：</a:t>
            </a:r>
            <a:endParaRPr lang="en-US" altLang="zh-CN" sz="2800" dirty="0" smtClean="0"/>
          </a:p>
          <a:p>
            <a:pPr lvl="1">
              <a:lnSpc>
                <a:spcPct val="100000"/>
              </a:lnSpc>
            </a:pPr>
            <a:r>
              <a:rPr lang="en-US" altLang="zh-CN" sz="2400" dirty="0" smtClean="0">
                <a:solidFill>
                  <a:srgbClr val="0000FF"/>
                </a:solidFill>
              </a:rPr>
              <a:t>B </a:t>
            </a:r>
            <a:r>
              <a:rPr lang="zh-CN" altLang="zh-CN" sz="2400" dirty="0" smtClean="0">
                <a:solidFill>
                  <a:srgbClr val="0000FF"/>
                </a:solidFill>
              </a:rPr>
              <a:t>接收</a:t>
            </a:r>
            <a:r>
              <a:rPr lang="en-US" altLang="zh-CN" sz="2400" dirty="0" smtClean="0">
                <a:solidFill>
                  <a:srgbClr val="0000FF"/>
                </a:solidFill>
              </a:rPr>
              <a:t> M1 </a:t>
            </a:r>
            <a:r>
              <a:rPr lang="zh-CN" altLang="zh-CN" sz="2400" dirty="0" smtClean="0">
                <a:solidFill>
                  <a:srgbClr val="0000FF"/>
                </a:solidFill>
              </a:rPr>
              <a:t>时</a:t>
            </a:r>
            <a:r>
              <a:rPr lang="zh-CN" altLang="zh-CN" sz="2400" dirty="0">
                <a:solidFill>
                  <a:srgbClr val="0000FF"/>
                </a:solidFill>
              </a:rPr>
              <a:t>检测出了差错，</a:t>
            </a:r>
            <a:r>
              <a:rPr lang="zh-CN" altLang="zh-CN" sz="2400" dirty="0"/>
              <a:t>就</a:t>
            </a:r>
            <a:r>
              <a:rPr lang="zh-CN" altLang="zh-CN" sz="2400" dirty="0" smtClean="0">
                <a:solidFill>
                  <a:srgbClr val="FF0000"/>
                </a:solidFill>
              </a:rPr>
              <a:t>丢弃</a:t>
            </a:r>
            <a:r>
              <a:rPr lang="en-US" altLang="zh-CN" sz="2400" dirty="0" smtClean="0">
                <a:solidFill>
                  <a:srgbClr val="FF0000"/>
                </a:solidFill>
              </a:rPr>
              <a:t> </a:t>
            </a:r>
            <a:r>
              <a:rPr lang="en-US" altLang="zh-CN" sz="2400" dirty="0" smtClean="0"/>
              <a:t>M1</a:t>
            </a:r>
            <a:r>
              <a:rPr lang="zh-CN" altLang="zh-CN" sz="2400" dirty="0" smtClean="0"/>
              <a:t>，</a:t>
            </a:r>
            <a:r>
              <a:rPr lang="zh-CN" altLang="zh-CN" sz="2400" dirty="0"/>
              <a:t>其他什么也不做（不</a:t>
            </a:r>
            <a:r>
              <a:rPr lang="zh-CN" altLang="zh-CN" sz="2400" dirty="0" smtClean="0"/>
              <a:t>通知</a:t>
            </a:r>
            <a:r>
              <a:rPr lang="en-US" altLang="zh-CN" sz="2400" dirty="0" smtClean="0"/>
              <a:t> A </a:t>
            </a:r>
            <a:r>
              <a:rPr lang="zh-CN" altLang="zh-CN" sz="2400" dirty="0" smtClean="0"/>
              <a:t>收到</a:t>
            </a:r>
            <a:r>
              <a:rPr lang="zh-CN" altLang="zh-CN" sz="2400" dirty="0"/>
              <a:t>有差错的分组</a:t>
            </a:r>
            <a:r>
              <a:rPr lang="zh-CN" altLang="zh-CN" sz="2400" dirty="0" smtClean="0"/>
              <a:t>）</a:t>
            </a:r>
            <a:r>
              <a:rPr lang="zh-CN" altLang="en-US" sz="2400" dirty="0" smtClean="0"/>
              <a:t>。</a:t>
            </a:r>
            <a:endParaRPr lang="en-US" altLang="zh-CN" sz="2400" dirty="0" smtClean="0"/>
          </a:p>
          <a:p>
            <a:pPr lvl="1">
              <a:lnSpc>
                <a:spcPct val="100000"/>
              </a:lnSpc>
            </a:pPr>
            <a:r>
              <a:rPr lang="en-US" altLang="zh-CN" sz="2400" dirty="0" smtClean="0">
                <a:solidFill>
                  <a:srgbClr val="0000FF"/>
                </a:solidFill>
              </a:rPr>
              <a:t>M1 </a:t>
            </a:r>
            <a:r>
              <a:rPr lang="zh-CN" altLang="zh-CN" sz="2400" dirty="0" smtClean="0">
                <a:solidFill>
                  <a:srgbClr val="0000FF"/>
                </a:solidFill>
              </a:rPr>
              <a:t>在</a:t>
            </a:r>
            <a:r>
              <a:rPr lang="zh-CN" altLang="zh-CN" sz="2400" dirty="0">
                <a:solidFill>
                  <a:srgbClr val="0000FF"/>
                </a:solidFill>
              </a:rPr>
              <a:t>传输过程中丢失了，</a:t>
            </a:r>
            <a:r>
              <a:rPr lang="zh-CN" altLang="zh-CN" sz="2400" dirty="0" smtClean="0"/>
              <a:t>这时</a:t>
            </a:r>
            <a:r>
              <a:rPr lang="en-US" altLang="zh-CN" sz="2400" dirty="0" smtClean="0"/>
              <a:t> B </a:t>
            </a:r>
            <a:r>
              <a:rPr lang="zh-CN" altLang="zh-CN" sz="2400" dirty="0" smtClean="0"/>
              <a:t>当然</a:t>
            </a:r>
            <a:r>
              <a:rPr lang="zh-CN" altLang="zh-CN" sz="2400" dirty="0"/>
              <a:t>什么都</a:t>
            </a:r>
            <a:r>
              <a:rPr lang="zh-CN" altLang="zh-CN" sz="2400" dirty="0" smtClean="0"/>
              <a:t>不知道</a:t>
            </a:r>
            <a:r>
              <a:rPr lang="zh-CN" altLang="en-US" sz="2400" dirty="0" smtClean="0"/>
              <a:t>，也什么都不做。</a:t>
            </a:r>
            <a:endParaRPr lang="en-US" altLang="zh-CN" sz="2400" dirty="0" smtClean="0"/>
          </a:p>
          <a:p>
            <a:pPr>
              <a:lnSpc>
                <a:spcPct val="100000"/>
              </a:lnSpc>
            </a:pPr>
            <a:r>
              <a:rPr lang="zh-CN" altLang="zh-CN" sz="2800" dirty="0">
                <a:solidFill>
                  <a:srgbClr val="0000FF"/>
                </a:solidFill>
              </a:rPr>
              <a:t>在这两种情况下，</a:t>
            </a:r>
            <a:r>
              <a:rPr lang="en-US" altLang="zh-CN" sz="2800" dirty="0" smtClean="0">
                <a:solidFill>
                  <a:srgbClr val="0000FF"/>
                </a:solidFill>
              </a:rPr>
              <a:t>B </a:t>
            </a:r>
            <a:r>
              <a:rPr lang="zh-CN" altLang="zh-CN" sz="2800" dirty="0" smtClean="0">
                <a:solidFill>
                  <a:srgbClr val="0000FF"/>
                </a:solidFill>
              </a:rPr>
              <a:t>都</a:t>
            </a:r>
            <a:r>
              <a:rPr lang="zh-CN" altLang="zh-CN" sz="2800" dirty="0">
                <a:solidFill>
                  <a:srgbClr val="0000FF"/>
                </a:solidFill>
              </a:rPr>
              <a:t>不会发送任何信息</a:t>
            </a:r>
            <a:r>
              <a:rPr lang="zh-CN" altLang="zh-CN" sz="2800" dirty="0" smtClean="0">
                <a:solidFill>
                  <a:srgbClr val="0000FF"/>
                </a:solidFill>
              </a:rPr>
              <a:t>。</a:t>
            </a:r>
            <a:endParaRPr lang="en-US" altLang="zh-CN" sz="2800" dirty="0" smtClean="0">
              <a:solidFill>
                <a:srgbClr val="0000FF"/>
              </a:solidFill>
            </a:endParaRPr>
          </a:p>
          <a:p>
            <a:pPr>
              <a:lnSpc>
                <a:spcPct val="100000"/>
              </a:lnSpc>
            </a:pPr>
            <a:r>
              <a:rPr lang="zh-CN" altLang="en-US" sz="2800" dirty="0" smtClean="0">
                <a:solidFill>
                  <a:srgbClr val="FF0000"/>
                </a:solidFill>
              </a:rPr>
              <a:t>如何保证 </a:t>
            </a:r>
            <a:r>
              <a:rPr lang="en-US" altLang="zh-CN" sz="2800" dirty="0" smtClean="0">
                <a:solidFill>
                  <a:srgbClr val="FF0000"/>
                </a:solidFill>
              </a:rPr>
              <a:t>B </a:t>
            </a:r>
            <a:r>
              <a:rPr lang="zh-CN" altLang="en-US" sz="2800" dirty="0" smtClean="0">
                <a:solidFill>
                  <a:srgbClr val="FF0000"/>
                </a:solidFill>
              </a:rPr>
              <a:t>正确收到了 </a:t>
            </a:r>
            <a:r>
              <a:rPr lang="en-US" altLang="zh-CN" sz="2800" dirty="0" smtClean="0">
                <a:solidFill>
                  <a:srgbClr val="FF0000"/>
                </a:solidFill>
              </a:rPr>
              <a:t>M1</a:t>
            </a:r>
            <a:r>
              <a:rPr lang="zh-CN" altLang="en-US" sz="2800" dirty="0" smtClean="0">
                <a:solidFill>
                  <a:srgbClr val="FF0000"/>
                </a:solidFill>
              </a:rPr>
              <a:t> 呢？</a:t>
            </a:r>
            <a:endParaRPr lang="en-US" altLang="zh-CN" sz="2800" dirty="0" smtClean="0">
              <a:solidFill>
                <a:srgbClr val="FF0000"/>
              </a:solidFill>
            </a:endParaRPr>
          </a:p>
          <a:p>
            <a:pPr>
              <a:lnSpc>
                <a:spcPct val="100000"/>
              </a:lnSpc>
            </a:pPr>
            <a:r>
              <a:rPr lang="zh-CN" altLang="en-US" sz="2800" dirty="0" smtClean="0">
                <a:solidFill>
                  <a:srgbClr val="0000FF"/>
                </a:solidFill>
              </a:rPr>
              <a:t>解决方法：</a:t>
            </a:r>
            <a:r>
              <a:rPr lang="zh-CN" altLang="zh-CN" sz="2800" dirty="0">
                <a:solidFill>
                  <a:srgbClr val="0000FF"/>
                </a:solidFill>
              </a:rPr>
              <a:t>超时</a:t>
            </a:r>
            <a:r>
              <a:rPr lang="zh-CN" altLang="zh-CN" sz="2800" dirty="0" smtClean="0">
                <a:solidFill>
                  <a:srgbClr val="0000FF"/>
                </a:solidFill>
              </a:rPr>
              <a:t>重传</a:t>
            </a:r>
            <a:endParaRPr lang="en-US" altLang="zh-CN" sz="2800" dirty="0" smtClean="0">
              <a:solidFill>
                <a:srgbClr val="0000FF"/>
              </a:solidFill>
            </a:endParaRPr>
          </a:p>
          <a:p>
            <a:pPr lvl="1">
              <a:lnSpc>
                <a:spcPct val="100000"/>
              </a:lnSpc>
            </a:pPr>
            <a:r>
              <a:rPr lang="en-US" altLang="zh-CN" sz="2400" dirty="0" smtClean="0"/>
              <a:t>A </a:t>
            </a:r>
            <a:r>
              <a:rPr lang="zh-CN" altLang="zh-CN" sz="2400" dirty="0" smtClean="0"/>
              <a:t>为</a:t>
            </a:r>
            <a:r>
              <a:rPr lang="zh-CN" altLang="zh-CN" sz="2400" dirty="0"/>
              <a:t>每一个已发送的分组都设置了一个</a:t>
            </a:r>
            <a:r>
              <a:rPr lang="zh-CN" altLang="zh-CN" sz="2400" dirty="0">
                <a:solidFill>
                  <a:srgbClr val="FF0000"/>
                </a:solidFill>
              </a:rPr>
              <a:t>超时计时器</a:t>
            </a:r>
            <a:r>
              <a:rPr lang="zh-CN" altLang="zh-CN" sz="2400" dirty="0" smtClean="0">
                <a:solidFill>
                  <a:srgbClr val="FF0000"/>
                </a:solidFill>
              </a:rPr>
              <a:t>。</a:t>
            </a:r>
            <a:endParaRPr lang="en-US" altLang="zh-CN" sz="2400" dirty="0" smtClean="0">
              <a:solidFill>
                <a:srgbClr val="FF0000"/>
              </a:solidFill>
            </a:endParaRPr>
          </a:p>
          <a:p>
            <a:pPr lvl="1">
              <a:lnSpc>
                <a:spcPct val="100000"/>
              </a:lnSpc>
            </a:pPr>
            <a:r>
              <a:rPr lang="en-US" altLang="zh-CN" sz="2400" dirty="0" smtClean="0"/>
              <a:t>A </a:t>
            </a:r>
            <a:r>
              <a:rPr lang="zh-CN" altLang="zh-CN" sz="2400" dirty="0" smtClean="0"/>
              <a:t>只要</a:t>
            </a:r>
            <a:r>
              <a:rPr lang="zh-CN" altLang="zh-CN" sz="2400" dirty="0"/>
              <a:t>在超时计时器到期之前收到了相应的确认，就撤销该超时</a:t>
            </a:r>
            <a:r>
              <a:rPr lang="zh-CN" altLang="zh-CN" sz="2400" dirty="0" smtClean="0"/>
              <a:t>计时器</a:t>
            </a:r>
            <a:r>
              <a:rPr lang="zh-CN" altLang="en-US" sz="2400" dirty="0" smtClean="0"/>
              <a:t>，继续发送下一个分组 </a:t>
            </a:r>
            <a:r>
              <a:rPr lang="en-US" altLang="zh-CN" sz="2400" dirty="0" smtClean="0"/>
              <a:t>M2</a:t>
            </a:r>
            <a:r>
              <a:rPr lang="zh-CN" altLang="en-US" sz="2400" dirty="0" smtClean="0"/>
              <a:t> 。</a:t>
            </a:r>
            <a:endParaRPr lang="en-US" altLang="zh-CN" sz="2400" dirty="0" smtClean="0"/>
          </a:p>
          <a:p>
            <a:pPr lvl="1">
              <a:lnSpc>
                <a:spcPct val="100000"/>
              </a:lnSpc>
            </a:pPr>
            <a:endParaRPr lang="zh-CN" altLang="en-US" sz="2400" dirty="0"/>
          </a:p>
        </p:txBody>
      </p:sp>
    </p:spTree>
    <p:extLst>
      <p:ext uri="{BB962C8B-B14F-4D97-AF65-F5344CB8AC3E}">
        <p14:creationId xmlns:p14="http://schemas.microsoft.com/office/powerpoint/2010/main" val="220584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61" name="Text Box 28"/>
          <p:cNvSpPr txBox="1">
            <a:spLocks noChangeArrowheads="1"/>
          </p:cNvSpPr>
          <p:nvPr/>
        </p:nvSpPr>
        <p:spPr bwMode="auto">
          <a:xfrm>
            <a:off x="2162664" y="534359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分组错误</a:t>
            </a:r>
            <a:endParaRPr kumimoji="0" lang="zh-CN" altLang="en-US" b="1" dirty="0">
              <a:latin typeface="+mn-lt"/>
              <a:ea typeface="黑体" pitchFamily="2" charset="-122"/>
            </a:endParaRPr>
          </a:p>
        </p:txBody>
      </p:sp>
      <p:grpSp>
        <p:nvGrpSpPr>
          <p:cNvPr id="3" name="组合 2"/>
          <p:cNvGrpSpPr/>
          <p:nvPr/>
        </p:nvGrpSpPr>
        <p:grpSpPr>
          <a:xfrm>
            <a:off x="1949810"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7"/>
            <p:cNvSpPr>
              <a:spLocks noChangeShapeType="1"/>
            </p:cNvSpPr>
            <p:nvPr/>
          </p:nvSpPr>
          <p:spPr bwMode="auto">
            <a:xfrm>
              <a:off x="3827823" y="1662782"/>
              <a:ext cx="0" cy="31607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Rectangle 38"/>
          <p:cNvSpPr>
            <a:spLocks noChangeArrowheads="1"/>
          </p:cNvSpPr>
          <p:nvPr/>
        </p:nvSpPr>
        <p:spPr bwMode="auto">
          <a:xfrm>
            <a:off x="1775185"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A</a:t>
            </a:r>
          </a:p>
        </p:txBody>
      </p:sp>
      <p:sp>
        <p:nvSpPr>
          <p:cNvPr id="72" name="Rectangle 39"/>
          <p:cNvSpPr>
            <a:spLocks noChangeArrowheads="1"/>
          </p:cNvSpPr>
          <p:nvPr/>
        </p:nvSpPr>
        <p:spPr bwMode="auto">
          <a:xfrm>
            <a:off x="3640498"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73" name="Group 40"/>
          <p:cNvGrpSpPr>
            <a:grpSpLocks/>
          </p:cNvGrpSpPr>
          <p:nvPr/>
        </p:nvGrpSpPr>
        <p:grpSpPr bwMode="auto">
          <a:xfrm>
            <a:off x="1972035" y="1796132"/>
            <a:ext cx="1835150" cy="777875"/>
            <a:chOff x="3439" y="3564"/>
            <a:chExt cx="1156" cy="490"/>
          </a:xfrm>
        </p:grpSpPr>
        <p:sp>
          <p:nvSpPr>
            <p:cNvPr id="74"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3"/>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77" name="Group 44"/>
          <p:cNvGrpSpPr>
            <a:grpSpLocks/>
          </p:cNvGrpSpPr>
          <p:nvPr/>
        </p:nvGrpSpPr>
        <p:grpSpPr bwMode="auto">
          <a:xfrm>
            <a:off x="1970448" y="3357884"/>
            <a:ext cx="1835150" cy="777875"/>
            <a:chOff x="3439" y="3564"/>
            <a:chExt cx="1156" cy="490"/>
          </a:xfrm>
        </p:grpSpPr>
        <p:sp>
          <p:nvSpPr>
            <p:cNvPr id="78"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7"/>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84" name="Group 51"/>
          <p:cNvGrpSpPr>
            <a:grpSpLocks/>
          </p:cNvGrpSpPr>
          <p:nvPr/>
        </p:nvGrpSpPr>
        <p:grpSpPr bwMode="auto">
          <a:xfrm>
            <a:off x="1943460" y="4124653"/>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sp>
        <p:nvSpPr>
          <p:cNvPr id="89" name="Rectangle 56"/>
          <p:cNvSpPr>
            <a:spLocks noChangeArrowheads="1"/>
          </p:cNvSpPr>
          <p:nvPr/>
        </p:nvSpPr>
        <p:spPr bwMode="auto">
          <a:xfrm>
            <a:off x="4507623" y="217870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dirty="0" smtClean="0">
                <a:solidFill>
                  <a:srgbClr val="FF0000"/>
                </a:solidFill>
                <a:ea typeface="黑体" pitchFamily="2" charset="-122"/>
              </a:rPr>
              <a:t>丢弃</a:t>
            </a:r>
            <a:endParaRPr lang="zh-CN" altLang="en-US" sz="2400" b="1" baseline="-25000" dirty="0">
              <a:solidFill>
                <a:srgbClr val="FF0000"/>
              </a:solidFill>
              <a:ea typeface="黑体" pitchFamily="2" charset="-122"/>
            </a:endParaRPr>
          </a:p>
        </p:txBody>
      </p:sp>
      <p:sp>
        <p:nvSpPr>
          <p:cNvPr id="93" name="AutoShape 60"/>
          <p:cNvSpPr>
            <a:spLocks noChangeArrowheads="1"/>
          </p:cNvSpPr>
          <p:nvPr/>
        </p:nvSpPr>
        <p:spPr bwMode="auto">
          <a:xfrm>
            <a:off x="3857985" y="2072357"/>
            <a:ext cx="688975" cy="66040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Text Box 24"/>
          <p:cNvSpPr txBox="1">
            <a:spLocks noChangeArrowheads="1"/>
          </p:cNvSpPr>
          <p:nvPr/>
        </p:nvSpPr>
        <p:spPr bwMode="auto">
          <a:xfrm>
            <a:off x="560512" y="3404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黑体" pitchFamily="2" charset="-122"/>
                <a:ea typeface="黑体" pitchFamily="2" charset="-122"/>
              </a:rPr>
              <a:t>超时重发</a:t>
            </a:r>
          </a:p>
        </p:txBody>
      </p:sp>
      <p:grpSp>
        <p:nvGrpSpPr>
          <p:cNvPr id="95" name="Group 25"/>
          <p:cNvGrpSpPr>
            <a:grpSpLocks/>
          </p:cNvGrpSpPr>
          <p:nvPr/>
        </p:nvGrpSpPr>
        <p:grpSpPr bwMode="auto">
          <a:xfrm>
            <a:off x="1062162" y="2343150"/>
            <a:ext cx="798513" cy="927100"/>
            <a:chOff x="3153" y="2204"/>
            <a:chExt cx="503" cy="584"/>
          </a:xfrm>
        </p:grpSpPr>
        <p:sp>
          <p:nvSpPr>
            <p:cNvPr id="96"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27"/>
            <p:cNvSpPr txBox="1">
              <a:spLocks noChangeArrowheads="1"/>
            </p:cNvSpPr>
            <p:nvPr/>
          </p:nvSpPr>
          <p:spPr bwMode="auto">
            <a:xfrm>
              <a:off x="3153" y="2311"/>
              <a:ext cx="4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t>t</a:t>
              </a:r>
              <a:r>
                <a:rPr kumimoji="0" lang="en-US" altLang="zh-CN" sz="2800" b="1" baseline="-25000" dirty="0"/>
                <a:t>out</a:t>
              </a:r>
            </a:p>
          </p:txBody>
        </p:sp>
      </p:grpSp>
      <p:grpSp>
        <p:nvGrpSpPr>
          <p:cNvPr id="9" name="组合 8"/>
          <p:cNvGrpSpPr/>
          <p:nvPr/>
        </p:nvGrpSpPr>
        <p:grpSpPr>
          <a:xfrm>
            <a:off x="6866706" y="1647602"/>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0" name="Rectangle 6"/>
          <p:cNvSpPr>
            <a:spLocks noChangeArrowheads="1"/>
          </p:cNvSpPr>
          <p:nvPr/>
        </p:nvSpPr>
        <p:spPr bwMode="auto">
          <a:xfrm>
            <a:off x="6692081"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01" name="Rectangle 7"/>
          <p:cNvSpPr>
            <a:spLocks noChangeArrowheads="1"/>
          </p:cNvSpPr>
          <p:nvPr/>
        </p:nvSpPr>
        <p:spPr bwMode="auto">
          <a:xfrm>
            <a:off x="8557394"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02" name="Group 8"/>
          <p:cNvGrpSpPr>
            <a:grpSpLocks/>
          </p:cNvGrpSpPr>
          <p:nvPr/>
        </p:nvGrpSpPr>
        <p:grpSpPr bwMode="auto">
          <a:xfrm>
            <a:off x="6888931" y="1780952"/>
            <a:ext cx="1701800" cy="777875"/>
            <a:chOff x="3769" y="1868"/>
            <a:chExt cx="1072" cy="490"/>
          </a:xfrm>
        </p:grpSpPr>
        <p:sp>
          <p:nvSpPr>
            <p:cNvPr id="103"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5" name="Rectangle 11"/>
            <p:cNvSpPr>
              <a:spLocks noChangeArrowheads="1"/>
            </p:cNvSpPr>
            <p:nvPr/>
          </p:nvSpPr>
          <p:spPr bwMode="auto">
            <a:xfrm rot="540000">
              <a:off x="3995" y="1949"/>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06" name="Group 12"/>
          <p:cNvGrpSpPr>
            <a:grpSpLocks/>
          </p:cNvGrpSpPr>
          <p:nvPr/>
        </p:nvGrpSpPr>
        <p:grpSpPr bwMode="auto">
          <a:xfrm>
            <a:off x="6887344" y="3257327"/>
            <a:ext cx="1835150" cy="777875"/>
            <a:chOff x="3439" y="3564"/>
            <a:chExt cx="1156" cy="490"/>
          </a:xfrm>
        </p:grpSpPr>
        <p:sp>
          <p:nvSpPr>
            <p:cNvPr id="107"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9" name="Rectangle 15"/>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10" name="Text Box 16"/>
          <p:cNvSpPr txBox="1">
            <a:spLocks noChangeArrowheads="1"/>
          </p:cNvSpPr>
          <p:nvPr/>
        </p:nvSpPr>
        <p:spPr bwMode="auto">
          <a:xfrm>
            <a:off x="713121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分组丢失</a:t>
            </a:r>
            <a:endParaRPr kumimoji="0" lang="zh-CN" altLang="en-US" b="1" dirty="0">
              <a:latin typeface="+mn-lt"/>
              <a:ea typeface="黑体" pitchFamily="2" charset="-122"/>
            </a:endParaRPr>
          </a:p>
        </p:txBody>
      </p:sp>
      <p:grpSp>
        <p:nvGrpSpPr>
          <p:cNvPr id="111" name="Group 17"/>
          <p:cNvGrpSpPr>
            <a:grpSpLocks/>
          </p:cNvGrpSpPr>
          <p:nvPr/>
        </p:nvGrpSpPr>
        <p:grpSpPr bwMode="auto">
          <a:xfrm>
            <a:off x="6860356" y="4000281"/>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14" name="AutoShape 20"/>
          <p:cNvSpPr>
            <a:spLocks noChangeArrowheads="1"/>
          </p:cNvSpPr>
          <p:nvPr/>
        </p:nvSpPr>
        <p:spPr bwMode="auto">
          <a:xfrm>
            <a:off x="8301806" y="1677765"/>
            <a:ext cx="755650" cy="728662"/>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5" name="Text Box 24"/>
          <p:cNvSpPr txBox="1">
            <a:spLocks noChangeArrowheads="1"/>
          </p:cNvSpPr>
          <p:nvPr/>
        </p:nvSpPr>
        <p:spPr bwMode="auto">
          <a:xfrm>
            <a:off x="5409381"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16" name="Group 25"/>
          <p:cNvGrpSpPr>
            <a:grpSpLocks/>
          </p:cNvGrpSpPr>
          <p:nvPr/>
        </p:nvGrpSpPr>
        <p:grpSpPr bwMode="auto">
          <a:xfrm>
            <a:off x="5911031" y="2327052"/>
            <a:ext cx="798513" cy="927100"/>
            <a:chOff x="3153" y="2204"/>
            <a:chExt cx="503" cy="584"/>
          </a:xfrm>
        </p:grpSpPr>
        <p:sp>
          <p:nvSpPr>
            <p:cNvPr id="117"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8" name="Text Box 27"/>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spTree>
    <p:extLst>
      <p:ext uri="{BB962C8B-B14F-4D97-AF65-F5344CB8AC3E}">
        <p14:creationId xmlns:p14="http://schemas.microsoft.com/office/powerpoint/2010/main" val="40627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sz="3000" dirty="0" smtClean="0">
                <a:solidFill>
                  <a:srgbClr val="FF0000"/>
                </a:solidFill>
              </a:rPr>
              <a:t>确认丢失</a:t>
            </a:r>
            <a:endParaRPr lang="en-US" altLang="zh-CN" sz="3000" dirty="0" smtClean="0">
              <a:solidFill>
                <a:srgbClr val="FF0000"/>
              </a:solidFill>
            </a:endParaRPr>
          </a:p>
          <a:p>
            <a:pPr lvl="1"/>
            <a:r>
              <a:rPr lang="zh-CN" altLang="en-US" sz="2600" dirty="0" smtClean="0"/>
              <a:t>若 </a:t>
            </a:r>
            <a:r>
              <a:rPr lang="en-US" altLang="zh-CN" sz="2600" dirty="0" smtClean="0"/>
              <a:t>B </a:t>
            </a:r>
            <a:r>
              <a:rPr lang="zh-CN" altLang="zh-CN" sz="2600" dirty="0" smtClean="0"/>
              <a:t>所</a:t>
            </a:r>
            <a:r>
              <a:rPr lang="zh-CN" altLang="zh-CN" sz="2600" dirty="0"/>
              <a:t>发送的</a:t>
            </a:r>
            <a:r>
              <a:rPr lang="zh-CN" altLang="zh-CN" sz="2600" dirty="0" smtClean="0"/>
              <a:t>对</a:t>
            </a:r>
            <a:r>
              <a:rPr lang="en-US" altLang="zh-CN" sz="2600" dirty="0" smtClean="0"/>
              <a:t> M1 </a:t>
            </a:r>
            <a:r>
              <a:rPr lang="zh-CN" altLang="zh-CN" sz="2600" dirty="0" smtClean="0"/>
              <a:t>的</a:t>
            </a:r>
            <a:r>
              <a:rPr lang="zh-CN" altLang="zh-CN" sz="2600" dirty="0"/>
              <a:t>确认丢失</a:t>
            </a:r>
            <a:r>
              <a:rPr lang="zh-CN" altLang="zh-CN" sz="2600" dirty="0" smtClean="0"/>
              <a:t>了</a:t>
            </a:r>
            <a:r>
              <a:rPr lang="zh-CN" altLang="en-US" sz="2600" dirty="0" smtClean="0"/>
              <a:t>，那么 </a:t>
            </a:r>
            <a:r>
              <a:rPr lang="en-US" altLang="zh-CN" sz="2600" dirty="0" smtClean="0"/>
              <a:t>A </a:t>
            </a:r>
            <a:r>
              <a:rPr lang="zh-CN" altLang="zh-CN" sz="2600" dirty="0" smtClean="0"/>
              <a:t>在</a:t>
            </a:r>
            <a:r>
              <a:rPr lang="zh-CN" altLang="zh-CN" sz="2600" dirty="0"/>
              <a:t>设定的超时重传时间</a:t>
            </a:r>
            <a:r>
              <a:rPr lang="zh-CN" altLang="zh-CN" sz="2600" dirty="0" smtClean="0"/>
              <a:t>内</a:t>
            </a:r>
            <a:r>
              <a:rPr lang="zh-CN" altLang="en-US" sz="2600" dirty="0" smtClean="0"/>
              <a:t>不能</a:t>
            </a:r>
            <a:r>
              <a:rPr lang="zh-CN" altLang="zh-CN" sz="2600" dirty="0" smtClean="0"/>
              <a:t>收到</a:t>
            </a:r>
            <a:r>
              <a:rPr lang="zh-CN" altLang="zh-CN" sz="2600" dirty="0"/>
              <a:t>确认，</a:t>
            </a:r>
            <a:r>
              <a:rPr lang="zh-CN" altLang="zh-CN" sz="2600" dirty="0" smtClean="0"/>
              <a:t>但</a:t>
            </a:r>
            <a:r>
              <a:rPr lang="en-US" altLang="zh-CN" sz="2600" dirty="0" smtClean="0"/>
              <a:t> A </a:t>
            </a:r>
            <a:r>
              <a:rPr lang="zh-CN" altLang="zh-CN" sz="2600" dirty="0" smtClean="0"/>
              <a:t>并</a:t>
            </a:r>
            <a:r>
              <a:rPr lang="zh-CN" altLang="zh-CN" sz="2600" dirty="0"/>
              <a:t>无法</a:t>
            </a:r>
            <a:r>
              <a:rPr lang="zh-CN" altLang="zh-CN" sz="2600" dirty="0" smtClean="0"/>
              <a:t>知道</a:t>
            </a:r>
            <a:r>
              <a:rPr lang="zh-CN" altLang="en-US" sz="2600" dirty="0" smtClean="0"/>
              <a:t>：</a:t>
            </a:r>
            <a:r>
              <a:rPr lang="zh-CN" altLang="zh-CN" sz="2600" dirty="0" smtClean="0"/>
              <a:t>是</a:t>
            </a:r>
            <a:r>
              <a:rPr lang="zh-CN" altLang="zh-CN" sz="2600" dirty="0"/>
              <a:t>自己发送的分组出错、</a:t>
            </a:r>
            <a:r>
              <a:rPr lang="zh-CN" altLang="zh-CN" sz="2600" dirty="0" smtClean="0"/>
              <a:t>丢失</a:t>
            </a:r>
            <a:r>
              <a:rPr lang="zh-CN" altLang="en-US" sz="2600" dirty="0" smtClean="0"/>
              <a:t>了</a:t>
            </a:r>
            <a:r>
              <a:rPr lang="zh-CN" altLang="zh-CN" sz="2600" dirty="0" smtClean="0"/>
              <a:t>，</a:t>
            </a:r>
            <a:r>
              <a:rPr lang="zh-CN" altLang="zh-CN" sz="2600" dirty="0" smtClean="0">
                <a:solidFill>
                  <a:srgbClr val="0000FF"/>
                </a:solidFill>
              </a:rPr>
              <a:t>或者</a:t>
            </a:r>
            <a:r>
              <a:rPr lang="en-US" altLang="zh-CN" sz="2600" dirty="0" smtClean="0">
                <a:solidFill>
                  <a:srgbClr val="0000FF"/>
                </a:solidFill>
              </a:rPr>
              <a:t> </a:t>
            </a:r>
            <a:r>
              <a:rPr lang="zh-CN" altLang="zh-CN" sz="2600" dirty="0" smtClean="0"/>
              <a:t>是</a:t>
            </a:r>
            <a:r>
              <a:rPr lang="en-US" altLang="zh-CN" sz="2600" dirty="0" smtClean="0"/>
              <a:t> B </a:t>
            </a:r>
            <a:r>
              <a:rPr lang="zh-CN" altLang="zh-CN" sz="2600" dirty="0" smtClean="0"/>
              <a:t>发送</a:t>
            </a:r>
            <a:r>
              <a:rPr lang="zh-CN" altLang="zh-CN" sz="2600" dirty="0"/>
              <a:t>的确认丢失了</a:t>
            </a:r>
            <a:r>
              <a:rPr lang="zh-CN" altLang="zh-CN" sz="2600" dirty="0" smtClean="0"/>
              <a:t>。因此</a:t>
            </a:r>
            <a:r>
              <a:rPr lang="en-US" altLang="zh-CN" sz="2600" dirty="0" smtClean="0"/>
              <a:t> </a:t>
            </a:r>
            <a:r>
              <a:rPr lang="en-US" altLang="zh-CN" sz="2600" dirty="0" smtClean="0">
                <a:solidFill>
                  <a:srgbClr val="FF0000"/>
                </a:solidFill>
              </a:rPr>
              <a:t>A </a:t>
            </a:r>
            <a:r>
              <a:rPr lang="zh-CN" altLang="zh-CN" sz="2600" dirty="0" smtClean="0">
                <a:solidFill>
                  <a:srgbClr val="FF0000"/>
                </a:solidFill>
              </a:rPr>
              <a:t>在</a:t>
            </a:r>
            <a:r>
              <a:rPr lang="zh-CN" altLang="zh-CN" sz="2600" dirty="0">
                <a:solidFill>
                  <a:srgbClr val="FF0000"/>
                </a:solidFill>
              </a:rPr>
              <a:t>超时计时器到期后就要</a:t>
            </a:r>
            <a:r>
              <a:rPr lang="zh-CN" altLang="zh-CN" sz="2600" dirty="0" smtClean="0">
                <a:solidFill>
                  <a:srgbClr val="FF0000"/>
                </a:solidFill>
              </a:rPr>
              <a:t>重传</a:t>
            </a:r>
            <a:r>
              <a:rPr lang="en-US" altLang="zh-CN" sz="2600" dirty="0" smtClean="0">
                <a:solidFill>
                  <a:srgbClr val="FF0000"/>
                </a:solidFill>
              </a:rPr>
              <a:t> M1</a:t>
            </a:r>
            <a:r>
              <a:rPr lang="zh-CN" altLang="zh-CN" sz="2600" dirty="0" smtClean="0">
                <a:solidFill>
                  <a:srgbClr val="FF0000"/>
                </a:solidFill>
              </a:rPr>
              <a:t>。</a:t>
            </a:r>
            <a:endParaRPr lang="en-US" altLang="zh-CN" sz="2600" dirty="0" smtClean="0">
              <a:solidFill>
                <a:srgbClr val="FF0000"/>
              </a:solidFill>
            </a:endParaRPr>
          </a:p>
          <a:p>
            <a:pPr lvl="1"/>
            <a:r>
              <a:rPr lang="zh-CN" altLang="zh-CN" sz="2600" dirty="0" smtClean="0"/>
              <a:t>假定</a:t>
            </a:r>
            <a:r>
              <a:rPr lang="en-US" altLang="zh-CN" sz="2600" dirty="0" smtClean="0"/>
              <a:t> B </a:t>
            </a:r>
            <a:r>
              <a:rPr lang="zh-CN" altLang="zh-CN" sz="2600" dirty="0" smtClean="0"/>
              <a:t>又</a:t>
            </a:r>
            <a:r>
              <a:rPr lang="zh-CN" altLang="zh-CN" sz="2600" dirty="0"/>
              <a:t>收到了重传的</a:t>
            </a:r>
            <a:r>
              <a:rPr lang="zh-CN" altLang="zh-CN" sz="2600" dirty="0" smtClean="0"/>
              <a:t>分组</a:t>
            </a:r>
            <a:r>
              <a:rPr lang="en-US" altLang="zh-CN" sz="2600" dirty="0" smtClean="0"/>
              <a:t> M1</a:t>
            </a:r>
            <a:r>
              <a:rPr lang="zh-CN" altLang="zh-CN" sz="2600" dirty="0" smtClean="0"/>
              <a:t>。这时</a:t>
            </a:r>
            <a:r>
              <a:rPr lang="en-US" altLang="zh-CN" sz="2600" dirty="0" smtClean="0"/>
              <a:t> B </a:t>
            </a:r>
            <a:r>
              <a:rPr lang="zh-CN" altLang="zh-CN" sz="2600" dirty="0" smtClean="0"/>
              <a:t>应采取</a:t>
            </a:r>
            <a:r>
              <a:rPr lang="zh-CN" altLang="zh-CN" sz="2600" dirty="0"/>
              <a:t>两个行动</a:t>
            </a:r>
            <a:r>
              <a:rPr lang="zh-CN" altLang="en-US" sz="2600" dirty="0"/>
              <a:t>：</a:t>
            </a:r>
            <a:endParaRPr lang="zh-CN" altLang="zh-CN" sz="2600" dirty="0"/>
          </a:p>
          <a:p>
            <a:pPr lvl="2"/>
            <a:r>
              <a:rPr lang="zh-CN" altLang="zh-CN" sz="2200" dirty="0"/>
              <a:t>第一，</a:t>
            </a:r>
            <a:r>
              <a:rPr lang="zh-CN" altLang="zh-CN" sz="2200" dirty="0">
                <a:solidFill>
                  <a:srgbClr val="FF0000"/>
                </a:solidFill>
              </a:rPr>
              <a:t>丢弃</a:t>
            </a:r>
            <a:r>
              <a:rPr lang="zh-CN" altLang="zh-CN" sz="2200" dirty="0"/>
              <a:t>这个重复的</a:t>
            </a:r>
            <a:r>
              <a:rPr lang="zh-CN" altLang="zh-CN" sz="2200" dirty="0" smtClean="0"/>
              <a:t>分组</a:t>
            </a:r>
            <a:r>
              <a:rPr lang="en-US" altLang="zh-CN" sz="2200" dirty="0" smtClean="0"/>
              <a:t> M1</a:t>
            </a:r>
            <a:r>
              <a:rPr lang="zh-CN" altLang="zh-CN" sz="2200" dirty="0" smtClean="0"/>
              <a:t>，</a:t>
            </a:r>
            <a:r>
              <a:rPr lang="zh-CN" altLang="zh-CN" sz="2200" dirty="0"/>
              <a:t>不向上层交付。</a:t>
            </a:r>
          </a:p>
          <a:p>
            <a:pPr lvl="2"/>
            <a:r>
              <a:rPr lang="zh-CN" altLang="zh-CN" sz="2200" dirty="0"/>
              <a:t>第二，</a:t>
            </a:r>
            <a:r>
              <a:rPr lang="zh-CN" altLang="zh-CN" sz="2200" dirty="0" smtClean="0">
                <a:solidFill>
                  <a:srgbClr val="FF0000"/>
                </a:solidFill>
              </a:rPr>
              <a:t>向</a:t>
            </a:r>
            <a:r>
              <a:rPr lang="en-US" altLang="zh-CN" sz="2200" dirty="0" smtClean="0">
                <a:solidFill>
                  <a:srgbClr val="FF0000"/>
                </a:solidFill>
              </a:rPr>
              <a:t> A </a:t>
            </a:r>
            <a:r>
              <a:rPr lang="zh-CN" altLang="zh-CN" sz="2200" dirty="0" smtClean="0">
                <a:solidFill>
                  <a:srgbClr val="FF0000"/>
                </a:solidFill>
              </a:rPr>
              <a:t>发送</a:t>
            </a:r>
            <a:r>
              <a:rPr lang="zh-CN" altLang="zh-CN" sz="2200" dirty="0">
                <a:solidFill>
                  <a:srgbClr val="FF0000"/>
                </a:solidFill>
              </a:rPr>
              <a:t>确认。</a:t>
            </a:r>
            <a:r>
              <a:rPr lang="zh-CN" altLang="zh-CN" sz="2200" dirty="0"/>
              <a:t>不能认为已经发送过确认就不再发送，</a:t>
            </a:r>
            <a:r>
              <a:rPr lang="zh-CN" altLang="zh-CN" sz="2200" dirty="0" smtClean="0"/>
              <a:t>因为</a:t>
            </a:r>
            <a:r>
              <a:rPr lang="en-US" altLang="zh-CN" sz="2200" dirty="0" smtClean="0"/>
              <a:t> A </a:t>
            </a:r>
            <a:r>
              <a:rPr lang="zh-CN" altLang="zh-CN" sz="2200" dirty="0" smtClean="0"/>
              <a:t>之所以重传</a:t>
            </a:r>
            <a:r>
              <a:rPr lang="en-US" altLang="zh-CN" sz="2200" dirty="0" smtClean="0"/>
              <a:t> M1 </a:t>
            </a:r>
            <a:r>
              <a:rPr lang="zh-CN" altLang="zh-CN" sz="2200" dirty="0" smtClean="0"/>
              <a:t>就表示</a:t>
            </a:r>
            <a:r>
              <a:rPr lang="en-US" altLang="zh-CN" sz="2200" dirty="0" smtClean="0"/>
              <a:t> A </a:t>
            </a:r>
            <a:r>
              <a:rPr lang="zh-CN" altLang="zh-CN" sz="2200" dirty="0" smtClean="0"/>
              <a:t>没有</a:t>
            </a:r>
            <a:r>
              <a:rPr lang="zh-CN" altLang="zh-CN" sz="2200" dirty="0"/>
              <a:t>收到</a:t>
            </a:r>
            <a:r>
              <a:rPr lang="zh-CN" altLang="zh-CN" sz="2200" dirty="0" smtClean="0"/>
              <a:t>对</a:t>
            </a:r>
            <a:r>
              <a:rPr lang="en-US" altLang="zh-CN" sz="2200" dirty="0" smtClean="0"/>
              <a:t> M1 </a:t>
            </a:r>
            <a:r>
              <a:rPr lang="zh-CN" altLang="zh-CN" sz="2200" dirty="0" smtClean="0"/>
              <a:t>的</a:t>
            </a:r>
            <a:r>
              <a:rPr lang="zh-CN" altLang="zh-CN" sz="2200" dirty="0"/>
              <a:t>确认。</a:t>
            </a:r>
            <a:endParaRPr lang="en-US" altLang="zh-CN" sz="2200" dirty="0"/>
          </a:p>
          <a:p>
            <a:pPr lvl="1"/>
            <a:endParaRPr lang="en-US" altLang="zh-CN" sz="2400" dirty="0" smtClean="0"/>
          </a:p>
        </p:txBody>
      </p:sp>
    </p:spTree>
    <p:extLst>
      <p:ext uri="{BB962C8B-B14F-4D97-AF65-F5344CB8AC3E}">
        <p14:creationId xmlns:p14="http://schemas.microsoft.com/office/powerpoint/2010/main" val="2663498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dirty="0" smtClean="0">
                <a:solidFill>
                  <a:srgbClr val="FF0000"/>
                </a:solidFill>
              </a:rPr>
              <a:t>确认迟到</a:t>
            </a:r>
            <a:endParaRPr lang="en-US" altLang="zh-CN" dirty="0" smtClean="0">
              <a:solidFill>
                <a:srgbClr val="FF0000"/>
              </a:solidFill>
            </a:endParaRPr>
          </a:p>
          <a:p>
            <a:pPr lvl="1"/>
            <a:r>
              <a:rPr lang="zh-CN" altLang="zh-CN" dirty="0" smtClean="0"/>
              <a:t>传输</a:t>
            </a:r>
            <a:r>
              <a:rPr lang="zh-CN" altLang="zh-CN" dirty="0"/>
              <a:t>过程中没有出现差错，</a:t>
            </a:r>
            <a:r>
              <a:rPr lang="zh-CN" altLang="zh-CN" dirty="0" smtClean="0"/>
              <a:t>但</a:t>
            </a:r>
            <a:r>
              <a:rPr lang="en-US" altLang="zh-CN" dirty="0" smtClean="0"/>
              <a:t> B </a:t>
            </a:r>
            <a:r>
              <a:rPr lang="zh-CN" altLang="zh-CN" dirty="0" smtClean="0"/>
              <a:t>对分组</a:t>
            </a:r>
            <a:r>
              <a:rPr lang="en-US" altLang="zh-CN" dirty="0" smtClean="0"/>
              <a:t> M1 </a:t>
            </a:r>
            <a:r>
              <a:rPr lang="zh-CN" altLang="zh-CN" dirty="0" smtClean="0"/>
              <a:t>的</a:t>
            </a:r>
            <a:r>
              <a:rPr lang="zh-CN" altLang="zh-CN" dirty="0"/>
              <a:t>确认迟到了</a:t>
            </a:r>
            <a:r>
              <a:rPr lang="zh-CN" altLang="zh-CN" dirty="0" smtClean="0"/>
              <a:t>。</a:t>
            </a:r>
            <a:endParaRPr lang="en-US" altLang="zh-CN" dirty="0" smtClean="0"/>
          </a:p>
          <a:p>
            <a:pPr lvl="1"/>
            <a:r>
              <a:rPr lang="en-US" altLang="zh-CN" dirty="0" smtClean="0"/>
              <a:t>A </a:t>
            </a:r>
            <a:r>
              <a:rPr lang="zh-CN" altLang="zh-CN" dirty="0" smtClean="0"/>
              <a:t>会</a:t>
            </a:r>
            <a:r>
              <a:rPr lang="zh-CN" altLang="zh-CN" dirty="0"/>
              <a:t>收到重复的确认</a:t>
            </a:r>
            <a:r>
              <a:rPr lang="zh-CN" altLang="zh-CN" dirty="0" smtClean="0"/>
              <a:t>。对</a:t>
            </a:r>
            <a:r>
              <a:rPr lang="zh-CN" altLang="zh-CN" dirty="0"/>
              <a:t>重复的确认的处理很简单：收下后就丢弃</a:t>
            </a:r>
            <a:r>
              <a:rPr lang="zh-CN" altLang="zh-CN" dirty="0" smtClean="0"/>
              <a:t>。</a:t>
            </a:r>
            <a:endParaRPr lang="en-US" altLang="zh-CN" dirty="0" smtClean="0"/>
          </a:p>
          <a:p>
            <a:pPr lvl="1"/>
            <a:r>
              <a:rPr lang="en-US" altLang="zh-CN" dirty="0" smtClean="0"/>
              <a:t>B </a:t>
            </a:r>
            <a:r>
              <a:rPr lang="zh-CN" altLang="zh-CN" dirty="0" smtClean="0"/>
              <a:t>仍然</a:t>
            </a:r>
            <a:r>
              <a:rPr lang="zh-CN" altLang="zh-CN" dirty="0"/>
              <a:t>会收到重复</a:t>
            </a:r>
            <a:r>
              <a:rPr lang="zh-CN" altLang="zh-CN" dirty="0" smtClean="0"/>
              <a:t>的</a:t>
            </a:r>
            <a:r>
              <a:rPr lang="en-US" altLang="zh-CN" dirty="0" smtClean="0"/>
              <a:t> M1</a:t>
            </a:r>
            <a:r>
              <a:rPr lang="zh-CN" altLang="zh-CN" dirty="0" smtClean="0"/>
              <a:t>，</a:t>
            </a:r>
            <a:r>
              <a:rPr lang="zh-CN" altLang="zh-CN" dirty="0"/>
              <a:t>并且同样要丢弃重复</a:t>
            </a:r>
            <a:r>
              <a:rPr lang="zh-CN" altLang="zh-CN" dirty="0" smtClean="0"/>
              <a:t>的</a:t>
            </a:r>
            <a:r>
              <a:rPr lang="en-US" altLang="zh-CN" dirty="0" smtClean="0"/>
              <a:t> M1</a:t>
            </a:r>
            <a:r>
              <a:rPr lang="zh-CN" altLang="zh-CN" dirty="0" smtClean="0"/>
              <a:t>，</a:t>
            </a:r>
            <a:r>
              <a:rPr lang="zh-CN" altLang="zh-CN" dirty="0"/>
              <a:t>并重传确认分组。</a:t>
            </a:r>
            <a:endParaRPr lang="zh-CN" altLang="en-US" dirty="0"/>
          </a:p>
        </p:txBody>
      </p:sp>
    </p:spTree>
    <p:extLst>
      <p:ext uri="{BB962C8B-B14F-4D97-AF65-F5344CB8AC3E}">
        <p14:creationId xmlns:p14="http://schemas.microsoft.com/office/powerpoint/2010/main" val="711331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grpSp>
        <p:nvGrpSpPr>
          <p:cNvPr id="5" name="组合 4"/>
          <p:cNvGrpSpPr/>
          <p:nvPr/>
        </p:nvGrpSpPr>
        <p:grpSpPr>
          <a:xfrm>
            <a:off x="1943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12" name="Rectangle 30"/>
          <p:cNvSpPr>
            <a:spLocks noChangeArrowheads="1"/>
          </p:cNvSpPr>
          <p:nvPr/>
        </p:nvSpPr>
        <p:spPr bwMode="auto">
          <a:xfrm>
            <a:off x="177120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13" name="Rectangle 31"/>
          <p:cNvSpPr>
            <a:spLocks noChangeArrowheads="1"/>
          </p:cNvSpPr>
          <p:nvPr/>
        </p:nvSpPr>
        <p:spPr bwMode="auto">
          <a:xfrm>
            <a:off x="363651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14" name="Group 32"/>
          <p:cNvGrpSpPr>
            <a:grpSpLocks/>
          </p:cNvGrpSpPr>
          <p:nvPr/>
        </p:nvGrpSpPr>
        <p:grpSpPr bwMode="auto">
          <a:xfrm>
            <a:off x="1968054" y="1780952"/>
            <a:ext cx="1857375" cy="777875"/>
            <a:chOff x="3769" y="1868"/>
            <a:chExt cx="1072" cy="490"/>
          </a:xfrm>
        </p:grpSpPr>
        <p:sp>
          <p:nvSpPr>
            <p:cNvPr id="11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18" name="Group 36"/>
          <p:cNvGrpSpPr>
            <a:grpSpLocks/>
          </p:cNvGrpSpPr>
          <p:nvPr/>
        </p:nvGrpSpPr>
        <p:grpSpPr bwMode="auto">
          <a:xfrm>
            <a:off x="1966466" y="3257327"/>
            <a:ext cx="1835150" cy="777875"/>
            <a:chOff x="3439" y="3564"/>
            <a:chExt cx="1156" cy="490"/>
          </a:xfrm>
        </p:grpSpPr>
        <p:sp>
          <p:nvSpPr>
            <p:cNvPr id="11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22" name="Text Box 40"/>
          <p:cNvSpPr txBox="1">
            <a:spLocks noChangeArrowheads="1"/>
          </p:cNvSpPr>
          <p:nvPr/>
        </p:nvSpPr>
        <p:spPr bwMode="auto">
          <a:xfrm>
            <a:off x="221669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确认丢失</a:t>
            </a:r>
            <a:endParaRPr kumimoji="0" lang="zh-CN" altLang="en-US" b="1" dirty="0">
              <a:latin typeface="+mn-lt"/>
              <a:ea typeface="黑体" pitchFamily="2" charset="-122"/>
            </a:endParaRPr>
          </a:p>
        </p:txBody>
      </p:sp>
      <p:grpSp>
        <p:nvGrpSpPr>
          <p:cNvPr id="123" name="Group 41"/>
          <p:cNvGrpSpPr>
            <a:grpSpLocks/>
          </p:cNvGrpSpPr>
          <p:nvPr/>
        </p:nvGrpSpPr>
        <p:grpSpPr bwMode="auto">
          <a:xfrm>
            <a:off x="1939479" y="4019330"/>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29" name="Text Box 47"/>
          <p:cNvSpPr txBox="1">
            <a:spLocks noChangeArrowheads="1"/>
          </p:cNvSpPr>
          <p:nvPr/>
        </p:nvSpPr>
        <p:spPr bwMode="auto">
          <a:xfrm>
            <a:off x="48850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30" name="Group 48"/>
          <p:cNvGrpSpPr>
            <a:grpSpLocks/>
          </p:cNvGrpSpPr>
          <p:nvPr/>
        </p:nvGrpSpPr>
        <p:grpSpPr bwMode="auto">
          <a:xfrm>
            <a:off x="990154" y="2327052"/>
            <a:ext cx="798512" cy="927100"/>
            <a:chOff x="3153" y="2204"/>
            <a:chExt cx="503" cy="584"/>
          </a:xfrm>
        </p:grpSpPr>
        <p:sp>
          <p:nvSpPr>
            <p:cNvPr id="131"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32"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grpSp>
        <p:nvGrpSpPr>
          <p:cNvPr id="133" name="Group 51"/>
          <p:cNvGrpSpPr>
            <a:grpSpLocks/>
          </p:cNvGrpSpPr>
          <p:nvPr/>
        </p:nvGrpSpPr>
        <p:grpSpPr bwMode="auto">
          <a:xfrm>
            <a:off x="2245866" y="2504855"/>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39" name="AutoShape 57"/>
          <p:cNvSpPr>
            <a:spLocks noChangeArrowheads="1"/>
          </p:cNvSpPr>
          <p:nvPr/>
        </p:nvSpPr>
        <p:spPr bwMode="auto">
          <a:xfrm>
            <a:off x="1868041" y="2676302"/>
            <a:ext cx="703263" cy="57785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3" name="组合 2"/>
          <p:cNvGrpSpPr/>
          <p:nvPr/>
        </p:nvGrpSpPr>
        <p:grpSpPr>
          <a:xfrm>
            <a:off x="6624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42" name="Rectangle 30"/>
          <p:cNvSpPr>
            <a:spLocks noChangeArrowheads="1"/>
          </p:cNvSpPr>
          <p:nvPr/>
        </p:nvSpPr>
        <p:spPr bwMode="auto">
          <a:xfrm>
            <a:off x="645172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43" name="Rectangle 31"/>
          <p:cNvSpPr>
            <a:spLocks noChangeArrowheads="1"/>
          </p:cNvSpPr>
          <p:nvPr/>
        </p:nvSpPr>
        <p:spPr bwMode="auto">
          <a:xfrm>
            <a:off x="831703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44" name="Group 32"/>
          <p:cNvGrpSpPr>
            <a:grpSpLocks/>
          </p:cNvGrpSpPr>
          <p:nvPr/>
        </p:nvGrpSpPr>
        <p:grpSpPr bwMode="auto">
          <a:xfrm>
            <a:off x="6648574" y="1780952"/>
            <a:ext cx="1857375" cy="777875"/>
            <a:chOff x="3769" y="1868"/>
            <a:chExt cx="1072" cy="490"/>
          </a:xfrm>
        </p:grpSpPr>
        <p:sp>
          <p:nvSpPr>
            <p:cNvPr id="14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48" name="Group 36"/>
          <p:cNvGrpSpPr>
            <a:grpSpLocks/>
          </p:cNvGrpSpPr>
          <p:nvPr/>
        </p:nvGrpSpPr>
        <p:grpSpPr bwMode="auto">
          <a:xfrm>
            <a:off x="6646986" y="3257327"/>
            <a:ext cx="1835150" cy="777875"/>
            <a:chOff x="3439" y="3564"/>
            <a:chExt cx="1156" cy="490"/>
          </a:xfrm>
        </p:grpSpPr>
        <p:sp>
          <p:nvSpPr>
            <p:cNvPr id="14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52" name="Text Box 40"/>
          <p:cNvSpPr txBox="1">
            <a:spLocks noChangeArrowheads="1"/>
          </p:cNvSpPr>
          <p:nvPr/>
        </p:nvSpPr>
        <p:spPr bwMode="auto">
          <a:xfrm>
            <a:off x="6897216" y="62121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确认迟到</a:t>
            </a:r>
            <a:endParaRPr kumimoji="0" lang="zh-CN" altLang="en-US" b="1" dirty="0">
              <a:latin typeface="+mn-lt"/>
              <a:ea typeface="黑体" pitchFamily="2" charset="-122"/>
            </a:endParaRPr>
          </a:p>
        </p:txBody>
      </p:sp>
      <p:grpSp>
        <p:nvGrpSpPr>
          <p:cNvPr id="153" name="Group 41"/>
          <p:cNvGrpSpPr>
            <a:grpSpLocks/>
          </p:cNvGrpSpPr>
          <p:nvPr/>
        </p:nvGrpSpPr>
        <p:grpSpPr bwMode="auto">
          <a:xfrm>
            <a:off x="6619999" y="4019330"/>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56" name="Text Box 47"/>
          <p:cNvSpPr txBox="1">
            <a:spLocks noChangeArrowheads="1"/>
          </p:cNvSpPr>
          <p:nvPr/>
        </p:nvSpPr>
        <p:spPr bwMode="auto">
          <a:xfrm>
            <a:off x="516902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57" name="Group 48"/>
          <p:cNvGrpSpPr>
            <a:grpSpLocks/>
          </p:cNvGrpSpPr>
          <p:nvPr/>
        </p:nvGrpSpPr>
        <p:grpSpPr bwMode="auto">
          <a:xfrm>
            <a:off x="5670674" y="2327052"/>
            <a:ext cx="798512" cy="927100"/>
            <a:chOff x="3153" y="2204"/>
            <a:chExt cx="503" cy="584"/>
          </a:xfrm>
        </p:grpSpPr>
        <p:sp>
          <p:nvSpPr>
            <p:cNvPr id="158"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9"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latin typeface="+mn-lt"/>
                  <a:ea typeface="黑体" pitchFamily="2" charset="-122"/>
                </a:rPr>
                <a:t>t</a:t>
              </a:r>
              <a:r>
                <a:rPr kumimoji="0" lang="en-US" altLang="zh-CN" sz="2800" b="1" baseline="-25000" dirty="0">
                  <a:latin typeface="+mn-lt"/>
                  <a:ea typeface="黑体" pitchFamily="2" charset="-122"/>
                </a:rPr>
                <a:t>out</a:t>
              </a:r>
            </a:p>
          </p:txBody>
        </p:sp>
      </p:grpSp>
      <p:grpSp>
        <p:nvGrpSpPr>
          <p:cNvPr id="164" name="Group 36"/>
          <p:cNvGrpSpPr>
            <a:grpSpLocks/>
          </p:cNvGrpSpPr>
          <p:nvPr/>
        </p:nvGrpSpPr>
        <p:grpSpPr bwMode="auto">
          <a:xfrm>
            <a:off x="6646986" y="4636864"/>
            <a:ext cx="1835150" cy="777875"/>
            <a:chOff x="3439" y="3564"/>
            <a:chExt cx="1156" cy="490"/>
          </a:xfrm>
        </p:grpSpPr>
        <p:sp>
          <p:nvSpPr>
            <p:cNvPr id="165"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67" name="Rectangle 39"/>
            <p:cNvSpPr>
              <a:spLocks noChangeArrowheads="1"/>
            </p:cNvSpPr>
            <p:nvPr/>
          </p:nvSpPr>
          <p:spPr bwMode="auto">
            <a:xfrm rot="540000">
              <a:off x="359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M2</a:t>
              </a:r>
              <a:endParaRPr lang="en-US" altLang="zh-CN" sz="2400" b="1" dirty="0">
                <a:solidFill>
                  <a:srgbClr val="0000FF"/>
                </a:solidFill>
                <a:latin typeface="+mn-lt"/>
                <a:ea typeface="黑体" pitchFamily="2" charset="-122"/>
              </a:endParaRPr>
            </a:p>
          </p:txBody>
        </p:sp>
      </p:grpSp>
      <p:sp>
        <p:nvSpPr>
          <p:cNvPr id="7" name="矩形 6"/>
          <p:cNvSpPr/>
          <p:nvPr/>
        </p:nvSpPr>
        <p:spPr>
          <a:xfrm>
            <a:off x="5295998" y="4892967"/>
            <a:ext cx="1499230" cy="1200329"/>
          </a:xfrm>
          <a:prstGeom prst="rect">
            <a:avLst/>
          </a:prstGeom>
        </p:spPr>
        <p:txBody>
          <a:bodyPr wrap="square">
            <a:spAutoFit/>
          </a:bodyPr>
          <a:lstStyle/>
          <a:p>
            <a:r>
              <a:rPr lang="zh-CN" altLang="en-US" sz="2400" b="1" dirty="0" smtClean="0">
                <a:solidFill>
                  <a:srgbClr val="0000FF"/>
                </a:solidFill>
                <a:ea typeface="黑体" pitchFamily="2" charset="-122"/>
              </a:rPr>
              <a:t>收下，</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重复的，</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丢弃</a:t>
            </a:r>
            <a:endParaRPr lang="zh-CN" altLang="en-US" sz="2400" dirty="0">
              <a:solidFill>
                <a:srgbClr val="0000FF"/>
              </a:solidFill>
            </a:endParaRPr>
          </a:p>
        </p:txBody>
      </p:sp>
      <p:grpSp>
        <p:nvGrpSpPr>
          <p:cNvPr id="9" name="组合 8"/>
          <p:cNvGrpSpPr/>
          <p:nvPr/>
        </p:nvGrpSpPr>
        <p:grpSpPr>
          <a:xfrm>
            <a:off x="6654505" y="2643731"/>
            <a:ext cx="1827632" cy="2839271"/>
            <a:chOff x="6900509" y="2643731"/>
            <a:chExt cx="1827632" cy="2839271"/>
          </a:xfrm>
        </p:grpSpPr>
        <p:sp>
          <p:nvSpPr>
            <p:cNvPr id="168"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b="1" dirty="0">
                  <a:latin typeface="+mn-lt"/>
                  <a:ea typeface="黑体" pitchFamily="2" charset="-122"/>
                </a:rPr>
                <a:t>ACK 1</a:t>
              </a:r>
            </a:p>
          </p:txBody>
        </p:sp>
      </p:grpSp>
      <p:sp>
        <p:nvSpPr>
          <p:cNvPr id="4" name="矩形 3"/>
          <p:cNvSpPr/>
          <p:nvPr/>
        </p:nvSpPr>
        <p:spPr>
          <a:xfrm>
            <a:off x="8580766" y="3429000"/>
            <a:ext cx="1454822" cy="830997"/>
          </a:xfrm>
          <a:prstGeom prst="rect">
            <a:avLst/>
          </a:prstGeom>
        </p:spPr>
        <p:txBody>
          <a:bodyPr wrap="square">
            <a:spAutoFit/>
          </a:bodyPr>
          <a:lstStyle/>
          <a:p>
            <a:r>
              <a:rPr lang="zh-CN" altLang="en-US" sz="2400" b="1" dirty="0" smtClean="0">
                <a:solidFill>
                  <a:srgbClr val="FF0000"/>
                </a:solidFill>
                <a:ea typeface="黑体" pitchFamily="2" charset="-122"/>
              </a:rPr>
              <a:t>重复的，</a:t>
            </a:r>
            <a:endParaRPr lang="en-US" altLang="zh-CN" sz="2400" b="1" dirty="0">
              <a:solidFill>
                <a:srgbClr val="FF0000"/>
              </a:solidFill>
              <a:ea typeface="黑体" pitchFamily="2" charset="-122"/>
            </a:endParaRPr>
          </a:p>
          <a:p>
            <a:r>
              <a:rPr lang="zh-CN" altLang="en-US" sz="2400" b="1" dirty="0">
                <a:solidFill>
                  <a:srgbClr val="FF0000"/>
                </a:solidFill>
                <a:ea typeface="黑体" pitchFamily="2" charset="-122"/>
              </a:rPr>
              <a:t>丢弃</a:t>
            </a:r>
          </a:p>
        </p:txBody>
      </p:sp>
    </p:spTree>
    <p:extLst>
      <p:ext uri="{BB962C8B-B14F-4D97-AF65-F5344CB8AC3E}">
        <p14:creationId xmlns:p14="http://schemas.microsoft.com/office/powerpoint/2010/main" val="39857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2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a:t>
            </a:r>
            <a:r>
              <a:rPr lang="zh-CN" altLang="en-US" dirty="0" smtClean="0"/>
              <a:t>副本，以备重发。</a:t>
            </a:r>
            <a:endParaRPr lang="zh-CN" altLang="en-US" dirty="0"/>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val="1127872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a:t>
            </a:r>
            <a:r>
              <a:rPr lang="zh-CN" altLang="zh-CN" dirty="0" smtClean="0"/>
              <a:t>请求</a:t>
            </a:r>
            <a:r>
              <a:rPr lang="en-US" altLang="zh-CN" dirty="0" smtClean="0"/>
              <a:t> ARQ</a:t>
            </a:r>
            <a:endParaRPr lang="zh-CN" altLang="en-US" dirty="0"/>
          </a:p>
        </p:txBody>
      </p:sp>
      <p:sp>
        <p:nvSpPr>
          <p:cNvPr id="3" name="内容占位符 2"/>
          <p:cNvSpPr>
            <a:spLocks noGrp="1"/>
          </p:cNvSpPr>
          <p:nvPr>
            <p:ph idx="1"/>
          </p:nvPr>
        </p:nvSpPr>
        <p:spPr/>
        <p:txBody>
          <a:bodyPr/>
          <a:lstStyle/>
          <a:p>
            <a:pPr>
              <a:spcBef>
                <a:spcPts val="1200"/>
              </a:spcBef>
            </a:pPr>
            <a:r>
              <a:rPr lang="zh-CN" altLang="zh-CN" sz="2800" dirty="0" smtClean="0">
                <a:solidFill>
                  <a:srgbClr val="FF0000"/>
                </a:solidFill>
              </a:rPr>
              <a:t>通常</a:t>
            </a:r>
            <a:r>
              <a:rPr lang="en-US" altLang="zh-CN" sz="2800" dirty="0" smtClean="0">
                <a:solidFill>
                  <a:srgbClr val="FF0000"/>
                </a:solidFill>
              </a:rPr>
              <a:t> A </a:t>
            </a:r>
            <a:r>
              <a:rPr lang="zh-CN" altLang="zh-CN" sz="2800" dirty="0" smtClean="0">
                <a:solidFill>
                  <a:srgbClr val="FF0000"/>
                </a:solidFill>
              </a:rPr>
              <a:t>最终</a:t>
            </a:r>
            <a:r>
              <a:rPr lang="zh-CN" altLang="zh-CN" sz="2800" dirty="0">
                <a:solidFill>
                  <a:srgbClr val="FF0000"/>
                </a:solidFill>
              </a:rPr>
              <a:t>总是可以收到对所有发出的分组的确认。</a:t>
            </a:r>
            <a:r>
              <a:rPr lang="zh-CN" altLang="zh-CN" sz="2800" dirty="0" smtClean="0"/>
              <a:t>如果</a:t>
            </a:r>
            <a:r>
              <a:rPr lang="en-US" altLang="zh-CN" sz="2800" dirty="0" smtClean="0"/>
              <a:t> A </a:t>
            </a:r>
            <a:r>
              <a:rPr lang="zh-CN" altLang="zh-CN" sz="2800" dirty="0" smtClean="0"/>
              <a:t>不断</a:t>
            </a:r>
            <a:r>
              <a:rPr lang="zh-CN" altLang="zh-CN" sz="2800" dirty="0"/>
              <a:t>重传分组但总是收不到确认，就说明通信线路太差，不能进行通信。</a:t>
            </a:r>
          </a:p>
          <a:p>
            <a:pPr>
              <a:spcBef>
                <a:spcPts val="1200"/>
              </a:spcBef>
            </a:pPr>
            <a:r>
              <a:rPr lang="zh-CN" altLang="zh-CN" sz="2800" dirty="0">
                <a:solidFill>
                  <a:srgbClr val="FF0000"/>
                </a:solidFill>
              </a:rPr>
              <a:t>使用上述的确认和重传机制，我们就可以在不可靠的传输网络上实现可靠的通信。</a:t>
            </a:r>
          </a:p>
          <a:p>
            <a:pPr>
              <a:spcBef>
                <a:spcPts val="1200"/>
              </a:spcBef>
            </a:pPr>
            <a:r>
              <a:rPr lang="zh-CN" altLang="zh-CN" sz="2800" dirty="0"/>
              <a:t>像上述的这种可靠传输协议常称为</a:t>
            </a:r>
            <a:r>
              <a:rPr lang="zh-CN" altLang="zh-CN" sz="2800" dirty="0">
                <a:solidFill>
                  <a:srgbClr val="FF0000"/>
                </a:solidFill>
              </a:rPr>
              <a:t>自动重传</a:t>
            </a:r>
            <a:r>
              <a:rPr lang="zh-CN" altLang="zh-CN" sz="2800" dirty="0" smtClean="0">
                <a:solidFill>
                  <a:srgbClr val="FF0000"/>
                </a:solidFill>
              </a:rPr>
              <a:t>请求</a:t>
            </a:r>
            <a:r>
              <a:rPr lang="en-US" altLang="zh-CN" sz="2800" dirty="0" smtClean="0">
                <a:solidFill>
                  <a:srgbClr val="FF0000"/>
                </a:solidFill>
              </a:rPr>
              <a:t> ARQ  </a:t>
            </a:r>
            <a:r>
              <a:rPr lang="en-US" altLang="zh-CN" sz="2800" dirty="0" smtClean="0"/>
              <a:t>(</a:t>
            </a:r>
            <a:r>
              <a:rPr lang="en-US" altLang="zh-CN" sz="2800" dirty="0"/>
              <a:t>Automatic Repeat </a:t>
            </a:r>
            <a:r>
              <a:rPr lang="en-US" altLang="zh-CN" sz="2800" dirty="0" err="1"/>
              <a:t>reQuest</a:t>
            </a:r>
            <a:r>
              <a:rPr lang="en-US" altLang="zh-CN" sz="2800" dirty="0"/>
              <a:t>)</a:t>
            </a:r>
            <a:r>
              <a:rPr lang="zh-CN" altLang="zh-CN" sz="2800" dirty="0"/>
              <a:t>。意思是重传的请求是自动进行</a:t>
            </a:r>
            <a:r>
              <a:rPr lang="zh-CN" altLang="zh-CN" sz="2800" dirty="0" smtClean="0"/>
              <a:t>的</a:t>
            </a:r>
            <a:r>
              <a:rPr lang="zh-CN" altLang="en-US" sz="2800" dirty="0" smtClean="0"/>
              <a:t>，</a:t>
            </a:r>
            <a:r>
              <a:rPr lang="zh-CN" altLang="zh-CN" sz="2800" dirty="0" smtClean="0"/>
              <a:t>接收</a:t>
            </a:r>
            <a:r>
              <a:rPr lang="zh-CN" altLang="zh-CN" sz="2800" dirty="0"/>
              <a:t>方不需要请求发送方重传某个出错的分组。</a:t>
            </a:r>
          </a:p>
          <a:p>
            <a:pPr>
              <a:spcBef>
                <a:spcPts val="1200"/>
              </a:spcBef>
            </a:pPr>
            <a:endParaRPr lang="zh-CN" altLang="en-US" sz="2800" dirty="0"/>
          </a:p>
        </p:txBody>
      </p:sp>
    </p:spTree>
    <p:extLst>
      <p:ext uri="{BB962C8B-B14F-4D97-AF65-F5344CB8AC3E}">
        <p14:creationId xmlns:p14="http://schemas.microsoft.com/office/powerpoint/2010/main" val="15480548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1400621" y="3594720"/>
            <a:ext cx="5196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p>
        </p:txBody>
      </p:sp>
      <p:sp>
        <p:nvSpPr>
          <p:cNvPr id="5" name="Line 5"/>
          <p:cNvSpPr>
            <a:spLocks noChangeShapeType="1"/>
          </p:cNvSpPr>
          <p:nvPr/>
        </p:nvSpPr>
        <p:spPr bwMode="auto">
          <a:xfrm flipV="1">
            <a:off x="1489521"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 name="Line 6"/>
          <p:cNvSpPr>
            <a:spLocks noChangeShapeType="1"/>
          </p:cNvSpPr>
          <p:nvPr/>
        </p:nvSpPr>
        <p:spPr bwMode="auto">
          <a:xfrm>
            <a:off x="186258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 name="Line 7"/>
          <p:cNvSpPr>
            <a:spLocks noChangeShapeType="1"/>
          </p:cNvSpPr>
          <p:nvPr/>
        </p:nvSpPr>
        <p:spPr bwMode="auto">
          <a:xfrm>
            <a:off x="513283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8"/>
          <p:cNvSpPr>
            <a:spLocks noChangeShapeType="1"/>
          </p:cNvSpPr>
          <p:nvPr/>
        </p:nvSpPr>
        <p:spPr bwMode="auto">
          <a:xfrm>
            <a:off x="1860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Text Box 9"/>
          <p:cNvSpPr txBox="1">
            <a:spLocks noChangeArrowheads="1"/>
          </p:cNvSpPr>
          <p:nvPr/>
        </p:nvSpPr>
        <p:spPr bwMode="auto">
          <a:xfrm>
            <a:off x="3051621" y="3618532"/>
            <a:ext cx="782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RTT</a:t>
            </a:r>
          </a:p>
        </p:txBody>
      </p:sp>
      <p:sp>
        <p:nvSpPr>
          <p:cNvPr id="10" name="Line 10"/>
          <p:cNvSpPr>
            <a:spLocks noChangeShapeType="1"/>
          </p:cNvSpPr>
          <p:nvPr/>
        </p:nvSpPr>
        <p:spPr bwMode="auto">
          <a:xfrm rot="5400000" flipH="1" flipV="1">
            <a:off x="1265684" y="3651870"/>
            <a:ext cx="0" cy="44450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Text Box 11"/>
          <p:cNvSpPr txBox="1">
            <a:spLocks noChangeArrowheads="1"/>
          </p:cNvSpPr>
          <p:nvPr/>
        </p:nvSpPr>
        <p:spPr bwMode="auto">
          <a:xfrm>
            <a:off x="776536" y="33376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a:t>
            </a:r>
          </a:p>
        </p:txBody>
      </p:sp>
      <p:sp>
        <p:nvSpPr>
          <p:cNvPr id="12" name="Line 12"/>
          <p:cNvSpPr>
            <a:spLocks noChangeShapeType="1"/>
          </p:cNvSpPr>
          <p:nvPr/>
        </p:nvSpPr>
        <p:spPr bwMode="auto">
          <a:xfrm flipV="1">
            <a:off x="5207446"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 name="Line 13"/>
          <p:cNvSpPr>
            <a:spLocks noChangeShapeType="1"/>
          </p:cNvSpPr>
          <p:nvPr/>
        </p:nvSpPr>
        <p:spPr bwMode="auto">
          <a:xfrm>
            <a:off x="1489521"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Text Box 14"/>
          <p:cNvSpPr txBox="1">
            <a:spLocks noChangeArrowheads="1"/>
          </p:cNvSpPr>
          <p:nvPr/>
        </p:nvSpPr>
        <p:spPr bwMode="auto">
          <a:xfrm>
            <a:off x="2264221" y="4051920"/>
            <a:ext cx="21209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r>
              <a:rPr lang="en-US" altLang="zh-CN" sz="2400" b="1">
                <a:solidFill>
                  <a:srgbClr val="000099"/>
                </a:solidFill>
                <a:latin typeface="+mn-lt"/>
                <a:ea typeface="黑体" pitchFamily="2" charset="-122"/>
              </a:rPr>
              <a:t> + RTT + </a:t>
            </a:r>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A</a:t>
            </a:r>
          </a:p>
        </p:txBody>
      </p:sp>
      <p:sp>
        <p:nvSpPr>
          <p:cNvPr id="16" name="Freeform 16"/>
          <p:cNvSpPr>
            <a:spLocks/>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17" name="Text Box 17"/>
          <p:cNvSpPr txBox="1">
            <a:spLocks noChangeArrowheads="1"/>
          </p:cNvSpPr>
          <p:nvPr/>
        </p:nvSpPr>
        <p:spPr bwMode="auto">
          <a:xfrm>
            <a:off x="790823" y="191683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B</a:t>
            </a:r>
          </a:p>
        </p:txBody>
      </p:sp>
      <p:sp>
        <p:nvSpPr>
          <p:cNvPr id="18" name="Line 18"/>
          <p:cNvSpPr>
            <a:spLocks noChangeShapeType="1"/>
          </p:cNvSpPr>
          <p:nvPr/>
        </p:nvSpPr>
        <p:spPr bwMode="auto">
          <a:xfrm flipV="1">
            <a:off x="1489521" y="2170732"/>
            <a:ext cx="1635125"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 name="Line 19"/>
          <p:cNvSpPr>
            <a:spLocks noChangeShapeType="1"/>
          </p:cNvSpPr>
          <p:nvPr/>
        </p:nvSpPr>
        <p:spPr bwMode="auto">
          <a:xfrm flipV="1">
            <a:off x="1860996" y="2170732"/>
            <a:ext cx="1633538" cy="1446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Text Box 22"/>
          <p:cNvSpPr txBox="1">
            <a:spLocks noChangeArrowheads="1"/>
          </p:cNvSpPr>
          <p:nvPr/>
        </p:nvSpPr>
        <p:spPr bwMode="auto">
          <a:xfrm rot="19131970">
            <a:off x="1467222" y="272730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23" name="Text Box 23"/>
          <p:cNvSpPr txBox="1">
            <a:spLocks noChangeArrowheads="1"/>
          </p:cNvSpPr>
          <p:nvPr/>
        </p:nvSpPr>
        <p:spPr bwMode="auto">
          <a:xfrm rot="2307784">
            <a:off x="3951659" y="2341538"/>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24" name="Text Box 24"/>
          <p:cNvSpPr txBox="1">
            <a:spLocks noChangeArrowheads="1"/>
          </p:cNvSpPr>
          <p:nvPr/>
        </p:nvSpPr>
        <p:spPr bwMode="auto">
          <a:xfrm>
            <a:off x="9149209" y="191683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5" name="Text Box 25"/>
          <p:cNvSpPr txBox="1">
            <a:spLocks noChangeArrowheads="1"/>
          </p:cNvSpPr>
          <p:nvPr/>
        </p:nvSpPr>
        <p:spPr bwMode="auto">
          <a:xfrm>
            <a:off x="9149209" y="3299445"/>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6" name="Line 26"/>
          <p:cNvSpPr>
            <a:spLocks noChangeShapeType="1"/>
          </p:cNvSpPr>
          <p:nvPr/>
        </p:nvSpPr>
        <p:spPr bwMode="auto">
          <a:xfrm>
            <a:off x="4612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Line 27"/>
          <p:cNvSpPr>
            <a:spLocks noChangeShapeType="1"/>
          </p:cNvSpPr>
          <p:nvPr/>
        </p:nvSpPr>
        <p:spPr bwMode="auto">
          <a:xfrm rot="15894661">
            <a:off x="2257078" y="2514426"/>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 name="Freeform 28"/>
          <p:cNvSpPr>
            <a:spLocks/>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29" name="Freeform 29"/>
          <p:cNvSpPr>
            <a:spLocks/>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30" name="Line 30"/>
          <p:cNvSpPr>
            <a:spLocks noChangeShapeType="1"/>
          </p:cNvSpPr>
          <p:nvPr/>
        </p:nvSpPr>
        <p:spPr bwMode="auto">
          <a:xfrm flipV="1">
            <a:off x="5237609" y="2175495"/>
            <a:ext cx="1635125"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Line 31"/>
          <p:cNvSpPr>
            <a:spLocks noChangeShapeType="1"/>
          </p:cNvSpPr>
          <p:nvPr/>
        </p:nvSpPr>
        <p:spPr bwMode="auto">
          <a:xfrm flipV="1">
            <a:off x="5609084" y="2175495"/>
            <a:ext cx="1633537" cy="1446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32"/>
          <p:cNvSpPr>
            <a:spLocks noChangeShapeType="1"/>
          </p:cNvSpPr>
          <p:nvPr/>
        </p:nvSpPr>
        <p:spPr bwMode="auto">
          <a:xfrm flipH="1" flipV="1">
            <a:off x="7351910"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3" name="Line 33"/>
          <p:cNvSpPr>
            <a:spLocks noChangeShapeType="1"/>
          </p:cNvSpPr>
          <p:nvPr/>
        </p:nvSpPr>
        <p:spPr bwMode="auto">
          <a:xfrm flipH="1" flipV="1">
            <a:off x="7278315"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Text Box 34"/>
          <p:cNvSpPr txBox="1">
            <a:spLocks noChangeArrowheads="1"/>
          </p:cNvSpPr>
          <p:nvPr/>
        </p:nvSpPr>
        <p:spPr bwMode="auto">
          <a:xfrm rot="19044759">
            <a:off x="5141506" y="2801119"/>
            <a:ext cx="80021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35" name="Line 35"/>
          <p:cNvSpPr>
            <a:spLocks noChangeShapeType="1"/>
          </p:cNvSpPr>
          <p:nvPr/>
        </p:nvSpPr>
        <p:spPr bwMode="auto">
          <a:xfrm rot="15894661">
            <a:off x="5958334" y="2548557"/>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Text Box 36"/>
          <p:cNvSpPr txBox="1">
            <a:spLocks noChangeArrowheads="1"/>
          </p:cNvSpPr>
          <p:nvPr/>
        </p:nvSpPr>
        <p:spPr bwMode="auto">
          <a:xfrm rot="2510398">
            <a:off x="7785472" y="241615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37" name="Line 37"/>
          <p:cNvSpPr>
            <a:spLocks noChangeShapeType="1"/>
          </p:cNvSpPr>
          <p:nvPr/>
        </p:nvSpPr>
        <p:spPr bwMode="auto">
          <a:xfrm>
            <a:off x="8411021"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 name="Line 38"/>
          <p:cNvSpPr>
            <a:spLocks noChangeShapeType="1"/>
          </p:cNvSpPr>
          <p:nvPr/>
        </p:nvSpPr>
        <p:spPr bwMode="auto">
          <a:xfrm>
            <a:off x="1264096" y="2170732"/>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Line 39"/>
          <p:cNvSpPr>
            <a:spLocks noChangeShapeType="1"/>
          </p:cNvSpPr>
          <p:nvPr/>
        </p:nvSpPr>
        <p:spPr bwMode="auto">
          <a:xfrm>
            <a:off x="1264096" y="3616945"/>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Freeform 28"/>
          <p:cNvSpPr>
            <a:spLocks/>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41" name="Line 32"/>
          <p:cNvSpPr>
            <a:spLocks noChangeShapeType="1"/>
          </p:cNvSpPr>
          <p:nvPr/>
        </p:nvSpPr>
        <p:spPr bwMode="auto">
          <a:xfrm flipH="1" flipV="1">
            <a:off x="3577514"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3503919"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7" name="组合 46"/>
          <p:cNvGrpSpPr/>
          <p:nvPr/>
        </p:nvGrpSpPr>
        <p:grpSpPr>
          <a:xfrm>
            <a:off x="848544"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325924257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9222" name="公式" r:id="rId3" imgW="1091726" imgH="380835" progId="Equation.3">
                    <p:embed/>
                  </p:oleObj>
                </mc:Choice>
                <mc:Fallback>
                  <p:oleObj name="公式" r:id="rId3" imgW="1091726"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p:spPr>
                    </p:pic>
                  </p:oleObj>
                </mc:Fallback>
              </mc:AlternateContent>
            </a:graphicData>
          </a:graphic>
        </p:graphicFrame>
        <p:sp>
          <p:nvSpPr>
            <p:cNvPr id="44" name="Text Box 6"/>
            <p:cNvSpPr txBox="1">
              <a:spLocks noChangeArrowheads="1"/>
            </p:cNvSpPr>
            <p:nvPr/>
          </p:nvSpPr>
          <p:spPr bwMode="auto">
            <a:xfrm>
              <a:off x="7749318" y="5364505"/>
              <a:ext cx="1048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99"/>
                  </a:solidFill>
                  <a:latin typeface="+mn-lt"/>
                  <a:ea typeface="黑体" pitchFamily="2" charset="-122"/>
                </a:rPr>
                <a:t>(5-3)</a:t>
              </a: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dirty="0">
                  <a:solidFill>
                    <a:srgbClr val="000099"/>
                  </a:solidFill>
                </a:rPr>
                <a:t>信道利用率</a:t>
              </a:r>
            </a:p>
          </p:txBody>
        </p:sp>
      </p:grpSp>
      <p:sp>
        <p:nvSpPr>
          <p:cNvPr id="48" name="矩形 47"/>
          <p:cNvSpPr/>
          <p:nvPr/>
        </p:nvSpPr>
        <p:spPr>
          <a:xfrm>
            <a:off x="2200568" y="4653136"/>
            <a:ext cx="5595443" cy="461665"/>
          </a:xfrm>
          <a:prstGeom prst="rect">
            <a:avLst/>
          </a:prstGeom>
        </p:spPr>
        <p:txBody>
          <a:bodyPr wrap="square">
            <a:spAutoFit/>
          </a:bodyPr>
          <a:lstStyle/>
          <a:p>
            <a:pPr algn="ctr"/>
            <a:r>
              <a:rPr lang="zh-CN" altLang="zh-CN" sz="2400" b="1" dirty="0" smtClean="0">
                <a:latin typeface="+mn-lt"/>
                <a:ea typeface="黑体" pitchFamily="2" charset="-122"/>
              </a:rPr>
              <a:t>停止</a:t>
            </a:r>
            <a:r>
              <a:rPr lang="zh-CN" altLang="zh-CN" sz="2400" b="1" dirty="0">
                <a:latin typeface="+mn-lt"/>
                <a:ea typeface="黑体" pitchFamily="2" charset="-122"/>
              </a:rPr>
              <a:t>等待协议的信道利用率太低</a:t>
            </a:r>
            <a:endParaRPr lang="zh-CN" altLang="en-US" sz="2400" b="1" dirty="0">
              <a:latin typeface="+mn-lt"/>
              <a:ea typeface="黑体" pitchFamily="2" charset="-122"/>
            </a:endParaRPr>
          </a:p>
        </p:txBody>
      </p:sp>
      <p:sp>
        <p:nvSpPr>
          <p:cNvPr id="50" name="矩形 49"/>
          <p:cNvSpPr/>
          <p:nvPr/>
        </p:nvSpPr>
        <p:spPr>
          <a:xfrm>
            <a:off x="776536" y="1249596"/>
            <a:ext cx="8784976" cy="523220"/>
          </a:xfrm>
          <a:prstGeom prst="rect">
            <a:avLst/>
          </a:prstGeom>
          <a:solidFill>
            <a:srgbClr val="66FF66"/>
          </a:solidFill>
          <a:ln>
            <a:solidFill>
              <a:schemeClr val="tx1"/>
            </a:solidFill>
          </a:ln>
        </p:spPr>
        <p:txBody>
          <a:bodyPr wrap="square">
            <a:spAutoFit/>
          </a:bodyPr>
          <a:lstStyle/>
          <a:p>
            <a:r>
              <a:rPr lang="zh-CN" altLang="zh-CN" sz="2800" b="1" dirty="0">
                <a:latin typeface="+mn-lt"/>
                <a:ea typeface="黑体" pitchFamily="2" charset="-122"/>
              </a:rPr>
              <a:t>停止等待协议的优点是简单，缺点是信道利用率太低。</a:t>
            </a:r>
            <a:endParaRPr lang="en-US" altLang="zh-CN" sz="2800" b="1" dirty="0">
              <a:latin typeface="+mn-lt"/>
              <a:ea typeface="黑体" pitchFamily="2" charset="-122"/>
            </a:endParaRPr>
          </a:p>
        </p:txBody>
      </p:sp>
    </p:spTree>
    <p:extLst>
      <p:ext uri="{BB962C8B-B14F-4D97-AF65-F5344CB8AC3E}">
        <p14:creationId xmlns:p14="http://schemas.microsoft.com/office/powerpoint/2010/main" val="2110544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a:t>可以</a:t>
            </a:r>
            <a:r>
              <a:rPr lang="zh-CN" altLang="zh-CN" dirty="0" smtClean="0"/>
              <a:t>看出</a:t>
            </a:r>
            <a:r>
              <a:rPr lang="zh-CN" altLang="zh-CN" dirty="0"/>
              <a:t>，当往返</a:t>
            </a:r>
            <a:r>
              <a:rPr lang="zh-CN" altLang="zh-CN" dirty="0" smtClean="0"/>
              <a:t>时间</a:t>
            </a:r>
            <a:r>
              <a:rPr lang="en-US" altLang="zh-CN" dirty="0" smtClean="0"/>
              <a:t> RTT </a:t>
            </a:r>
            <a:r>
              <a:rPr lang="zh-CN" altLang="zh-CN" dirty="0" smtClean="0"/>
              <a:t>远大</a:t>
            </a:r>
            <a:r>
              <a:rPr lang="zh-CN" altLang="zh-CN" dirty="0"/>
              <a:t>于分组发送</a:t>
            </a:r>
            <a:r>
              <a:rPr lang="zh-CN" altLang="zh-CN" dirty="0" smtClean="0"/>
              <a:t>时间</a:t>
            </a:r>
            <a:r>
              <a:rPr lang="en-US" altLang="zh-CN" dirty="0" smtClean="0"/>
              <a:t> </a:t>
            </a:r>
            <a:r>
              <a:rPr lang="en-US" altLang="zh-CN" i="1" dirty="0" smtClean="0"/>
              <a:t>T</a:t>
            </a:r>
            <a:r>
              <a:rPr lang="en-US" altLang="zh-CN" i="1" baseline="-25000" dirty="0" smtClean="0"/>
              <a:t>D</a:t>
            </a:r>
            <a:r>
              <a:rPr lang="en-US" altLang="zh-CN" i="1" dirty="0" smtClean="0"/>
              <a:t> </a:t>
            </a:r>
            <a:r>
              <a:rPr lang="zh-CN" altLang="zh-CN" dirty="0" smtClean="0"/>
              <a:t>时</a:t>
            </a:r>
            <a:r>
              <a:rPr lang="zh-CN" altLang="zh-CN" dirty="0"/>
              <a:t>，信道的利用率就会非常低</a:t>
            </a:r>
            <a:r>
              <a:rPr lang="zh-CN" altLang="zh-CN" dirty="0" smtClean="0"/>
              <a:t>。</a:t>
            </a:r>
            <a:endParaRPr lang="en-US" altLang="zh-CN" dirty="0" smtClean="0"/>
          </a:p>
          <a:p>
            <a:pPr>
              <a:spcBef>
                <a:spcPts val="1200"/>
              </a:spcBef>
            </a:pPr>
            <a:r>
              <a:rPr lang="zh-CN" altLang="zh-CN" dirty="0" smtClean="0"/>
              <a:t>若</a:t>
            </a:r>
            <a:r>
              <a:rPr lang="zh-CN" altLang="zh-CN" dirty="0"/>
              <a:t>出现重传，则对传送有用的数据信息来说，信道的利用率就还要降低。</a:t>
            </a:r>
            <a:endParaRPr lang="zh-CN" altLang="en-US" dirty="0"/>
          </a:p>
        </p:txBody>
      </p:sp>
    </p:spTree>
    <p:extLst>
      <p:ext uri="{BB962C8B-B14F-4D97-AF65-F5344CB8AC3E}">
        <p14:creationId xmlns:p14="http://schemas.microsoft.com/office/powerpoint/2010/main" val="243635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a:t>“</a:t>
            </a:r>
            <a:r>
              <a:rPr lang="zh-CN" altLang="zh-CN" dirty="0">
                <a:solidFill>
                  <a:srgbClr val="FF0000"/>
                </a:solidFill>
              </a:rPr>
              <a:t>逻辑通信</a:t>
            </a:r>
            <a:r>
              <a:rPr lang="zh-CN" altLang="zh-CN" dirty="0"/>
              <a:t>”的意思是“好像是这样通信，但事实上并非真的这样通信”</a:t>
            </a:r>
            <a:r>
              <a:rPr lang="zh-CN" altLang="zh-CN" dirty="0" smtClean="0"/>
              <a:t>。</a:t>
            </a:r>
            <a:endParaRPr lang="en-US" altLang="zh-CN" dirty="0" smtClean="0"/>
          </a:p>
          <a:p>
            <a:r>
              <a:rPr lang="zh-CN" altLang="zh-CN" dirty="0" smtClean="0">
                <a:solidFill>
                  <a:srgbClr val="FF0000"/>
                </a:solidFill>
              </a:rPr>
              <a:t>从</a:t>
            </a:r>
            <a:r>
              <a:rPr lang="en-US" altLang="zh-CN" dirty="0">
                <a:solidFill>
                  <a:srgbClr val="FF0000"/>
                </a:solidFill>
              </a:rPr>
              <a:t>IP</a:t>
            </a:r>
            <a:r>
              <a:rPr lang="zh-CN" altLang="zh-CN" dirty="0">
                <a:solidFill>
                  <a:srgbClr val="FF0000"/>
                </a:solidFill>
              </a:rPr>
              <a:t>层来说，通信的两端是两台主机</a:t>
            </a:r>
            <a:r>
              <a:rPr lang="zh-CN" altLang="zh-CN" dirty="0" smtClean="0">
                <a:solidFill>
                  <a:srgbClr val="FF0000"/>
                </a:solidFill>
              </a:rPr>
              <a:t>。</a:t>
            </a:r>
            <a:r>
              <a:rPr lang="zh-CN" altLang="zh-CN" dirty="0" smtClean="0"/>
              <a:t>但</a:t>
            </a:r>
            <a:r>
              <a:rPr lang="zh-CN" altLang="zh-CN" dirty="0"/>
              <a:t>“两台主机之间的通信”这种说法还不够清楚</a:t>
            </a:r>
            <a:r>
              <a:rPr lang="zh-CN" altLang="zh-CN" dirty="0" smtClean="0"/>
              <a:t>。</a:t>
            </a:r>
            <a:endParaRPr lang="en-US" altLang="zh-CN" dirty="0" smtClean="0"/>
          </a:p>
          <a:p>
            <a:r>
              <a:rPr lang="zh-CN" altLang="zh-CN" dirty="0"/>
              <a:t>严格地讲，两台主机进行通信就是两台主机中的应用进程互相通信</a:t>
            </a:r>
            <a:r>
              <a:rPr lang="zh-CN" altLang="zh-CN" dirty="0" smtClean="0"/>
              <a:t>。</a:t>
            </a:r>
            <a:endParaRPr lang="en-US" altLang="zh-CN" dirty="0" smtClean="0"/>
          </a:p>
          <a:p>
            <a:r>
              <a:rPr lang="zh-CN" altLang="zh-CN" dirty="0">
                <a:solidFill>
                  <a:srgbClr val="FF0000"/>
                </a:solidFill>
              </a:rPr>
              <a:t>从运输层的角度看，通信的真正端点并不是主机而是主机中的进程。</a:t>
            </a:r>
            <a:r>
              <a:rPr lang="zh-CN" altLang="zh-CN" dirty="0"/>
              <a:t>也就是说，端到端的通信是应用进程之间的通信</a:t>
            </a:r>
            <a:r>
              <a:rPr lang="zh-CN" altLang="zh-CN" dirty="0" smtClean="0"/>
              <a:t>。</a:t>
            </a:r>
            <a:endParaRPr lang="en-US" altLang="zh-CN" dirty="0" smtClean="0"/>
          </a:p>
        </p:txBody>
      </p:sp>
    </p:spTree>
    <p:extLst>
      <p:ext uri="{BB962C8B-B14F-4D97-AF65-F5344CB8AC3E}">
        <p14:creationId xmlns:p14="http://schemas.microsoft.com/office/powerpoint/2010/main" val="19751424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3" name="内容占位符 2"/>
          <p:cNvSpPr>
            <a:spLocks noGrp="1"/>
          </p:cNvSpPr>
          <p:nvPr>
            <p:ph idx="1"/>
          </p:nvPr>
        </p:nvSpPr>
        <p:spPr/>
        <p:txBody>
          <a:bodyPr/>
          <a:lstStyle/>
          <a:p>
            <a:r>
              <a:rPr lang="zh-CN" altLang="zh-CN" dirty="0"/>
              <a:t>为了提高传输效率，发送方可以不使用低效率的停止等待协议，而是采用流水线</a:t>
            </a:r>
            <a:r>
              <a:rPr lang="zh-CN" altLang="zh-CN" dirty="0" smtClean="0"/>
              <a:t>传输</a:t>
            </a:r>
            <a:r>
              <a:rPr lang="zh-CN" altLang="en-US" dirty="0" smtClean="0"/>
              <a:t>。</a:t>
            </a:r>
            <a:endParaRPr lang="en-US" altLang="zh-CN" dirty="0" smtClean="0"/>
          </a:p>
          <a:p>
            <a:r>
              <a:rPr lang="zh-CN" altLang="zh-CN" dirty="0">
                <a:solidFill>
                  <a:srgbClr val="FF0000"/>
                </a:solidFill>
              </a:rPr>
              <a:t>流水线传输</a:t>
            </a:r>
            <a:r>
              <a:rPr lang="zh-CN" altLang="zh-CN" dirty="0"/>
              <a:t>就是发送方可连续发送多个分组，不必每发完一个分组就停顿下来等待对方的确认。这样可使信道上一直有数据不间断</a:t>
            </a:r>
            <a:r>
              <a:rPr lang="zh-CN" altLang="zh-CN" dirty="0" smtClean="0"/>
              <a:t>地传送。</a:t>
            </a:r>
            <a:endParaRPr lang="en-US" altLang="zh-CN" dirty="0" smtClean="0"/>
          </a:p>
          <a:p>
            <a:r>
              <a:rPr lang="zh-CN" altLang="en-US" dirty="0"/>
              <a:t>由于信道上一直有数据不间断地传送，这种传输方式可获得很高的信道利用率。 </a:t>
            </a:r>
          </a:p>
        </p:txBody>
      </p:sp>
    </p:spTree>
    <p:extLst>
      <p:ext uri="{BB962C8B-B14F-4D97-AF65-F5344CB8AC3E}">
        <p14:creationId xmlns:p14="http://schemas.microsoft.com/office/powerpoint/2010/main" val="2066929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682054" y="280632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B</a:t>
            </a:r>
          </a:p>
        </p:txBody>
      </p:sp>
      <p:sp>
        <p:nvSpPr>
          <p:cNvPr id="8" name="Line 8"/>
          <p:cNvSpPr>
            <a:spLocks noChangeShapeType="1"/>
          </p:cNvSpPr>
          <p:nvPr/>
        </p:nvSpPr>
        <p:spPr bwMode="auto">
          <a:xfrm flipV="1">
            <a:off x="130752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694879"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1229171" y="3710737"/>
            <a:ext cx="90601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mn-lt"/>
                <a:ea typeface="黑体" pitchFamily="2" charset="-122"/>
              </a:rPr>
              <a:t>分组</a:t>
            </a:r>
          </a:p>
        </p:txBody>
      </p:sp>
      <p:sp>
        <p:nvSpPr>
          <p:cNvPr id="11" name="Text Box 11"/>
          <p:cNvSpPr txBox="1">
            <a:spLocks noChangeArrowheads="1"/>
          </p:cNvSpPr>
          <p:nvPr/>
        </p:nvSpPr>
        <p:spPr bwMode="auto">
          <a:xfrm>
            <a:off x="9221217" y="2780928"/>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2" name="Text Box 12"/>
          <p:cNvSpPr txBox="1">
            <a:spLocks noChangeArrowheads="1"/>
          </p:cNvSpPr>
          <p:nvPr/>
        </p:nvSpPr>
        <p:spPr bwMode="auto">
          <a:xfrm>
            <a:off x="9221217" y="4366840"/>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3" name="Text Box 13"/>
          <p:cNvSpPr txBox="1">
            <a:spLocks noChangeArrowheads="1"/>
          </p:cNvSpPr>
          <p:nvPr/>
        </p:nvSpPr>
        <p:spPr bwMode="auto">
          <a:xfrm>
            <a:off x="667767" y="442081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A</a:t>
            </a:r>
          </a:p>
        </p:txBody>
      </p:sp>
      <p:sp>
        <p:nvSpPr>
          <p:cNvPr id="14" name="Line 14"/>
          <p:cNvSpPr>
            <a:spLocks noChangeShapeType="1"/>
          </p:cNvSpPr>
          <p:nvPr/>
        </p:nvSpPr>
        <p:spPr bwMode="auto">
          <a:xfrm rot="15894661">
            <a:off x="2034604"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2077467" y="3088903"/>
            <a:ext cx="1693862" cy="16271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3388742"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3314073" y="3494044"/>
            <a:ext cx="9637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ACK</a:t>
            </a:r>
          </a:p>
        </p:txBody>
      </p:sp>
      <p:sp>
        <p:nvSpPr>
          <p:cNvPr id="19" name="Line 19"/>
          <p:cNvSpPr>
            <a:spLocks noChangeShapeType="1"/>
          </p:cNvSpPr>
          <p:nvPr/>
        </p:nvSpPr>
        <p:spPr bwMode="auto">
          <a:xfrm>
            <a:off x="4088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2461642"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2847404"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3250629" y="310319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36205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43952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47841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5169917"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55588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4003104"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5928742"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630180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667327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37729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4155504"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4541267"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49254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5308029"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5692204"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6076379"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6458967" y="3088903"/>
            <a:ext cx="1695450"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68431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72273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 name="矩形 41"/>
          <p:cNvSpPr/>
          <p:nvPr/>
        </p:nvSpPr>
        <p:spPr>
          <a:xfrm>
            <a:off x="1424608" y="1487686"/>
            <a:ext cx="7560840" cy="1077218"/>
          </a:xfrm>
          <a:prstGeom prst="rect">
            <a:avLst/>
          </a:prstGeom>
          <a:solidFill>
            <a:srgbClr val="FFFF66"/>
          </a:solidFill>
          <a:ln>
            <a:solidFill>
              <a:schemeClr val="tx1"/>
            </a:solidFill>
          </a:ln>
        </p:spPr>
        <p:txBody>
          <a:bodyPr wrap="square">
            <a:spAutoFit/>
          </a:bodyPr>
          <a:lstStyle/>
          <a:p>
            <a:r>
              <a:rPr lang="zh-CN" altLang="en-US" sz="3200" b="1" dirty="0">
                <a:latin typeface="+mn-lt"/>
                <a:ea typeface="黑体" pitchFamily="2" charset="-122"/>
              </a:rPr>
              <a:t>由于信道上一直有数据不间断地传送，这种传输方式可获得很高的信道利用率。 </a:t>
            </a:r>
          </a:p>
        </p:txBody>
      </p:sp>
      <p:sp>
        <p:nvSpPr>
          <p:cNvPr id="43" name="矩形 42"/>
          <p:cNvSpPr/>
          <p:nvPr/>
        </p:nvSpPr>
        <p:spPr>
          <a:xfrm>
            <a:off x="1964391" y="4944035"/>
            <a:ext cx="6564028" cy="461665"/>
          </a:xfrm>
          <a:prstGeom prst="rect">
            <a:avLst/>
          </a:prstGeom>
        </p:spPr>
        <p:txBody>
          <a:bodyPr wrap="square">
            <a:spAutoFit/>
          </a:bodyPr>
          <a:lstStyle/>
          <a:p>
            <a:pPr algn="ctr"/>
            <a:r>
              <a:rPr lang="zh-CN" altLang="zh-CN" sz="2400" b="1" dirty="0" smtClean="0">
                <a:latin typeface="+mn-lt"/>
                <a:ea typeface="黑体" pitchFamily="2" charset="-122"/>
              </a:rPr>
              <a:t>流水线</a:t>
            </a:r>
            <a:r>
              <a:rPr lang="zh-CN" altLang="zh-CN" sz="2400" b="1" dirty="0">
                <a:latin typeface="+mn-lt"/>
                <a:ea typeface="黑体" pitchFamily="2" charset="-122"/>
              </a:rPr>
              <a:t>传输可提高信道利用率</a:t>
            </a:r>
            <a:endParaRPr lang="zh-CN" altLang="en-US" sz="2400" b="1" dirty="0">
              <a:latin typeface="+mn-lt"/>
              <a:ea typeface="黑体" pitchFamily="2" charset="-122"/>
            </a:endParaRPr>
          </a:p>
        </p:txBody>
      </p:sp>
    </p:spTree>
    <p:extLst>
      <p:ext uri="{BB962C8B-B14F-4D97-AF65-F5344CB8AC3E}">
        <p14:creationId xmlns:p14="http://schemas.microsoft.com/office/powerpoint/2010/main" val="6539344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smtClean="0"/>
              <a:t>连续</a:t>
            </a:r>
            <a:r>
              <a:rPr lang="en-US" altLang="zh-CN" dirty="0" smtClean="0"/>
              <a:t> ARQ </a:t>
            </a:r>
            <a:r>
              <a:rPr lang="zh-CN" altLang="zh-CN" dirty="0" smtClean="0"/>
              <a:t>协议</a:t>
            </a:r>
            <a:endParaRPr lang="zh-CN" altLang="en-US" dirty="0"/>
          </a:p>
        </p:txBody>
      </p:sp>
      <p:sp>
        <p:nvSpPr>
          <p:cNvPr id="3" name="内容占位符 2"/>
          <p:cNvSpPr>
            <a:spLocks noGrp="1"/>
          </p:cNvSpPr>
          <p:nvPr>
            <p:ph idx="1"/>
          </p:nvPr>
        </p:nvSpPr>
        <p:spPr/>
        <p:txBody>
          <a:bodyPr/>
          <a:lstStyle/>
          <a:p>
            <a:r>
              <a:rPr lang="zh-CN" altLang="zh-CN" dirty="0"/>
              <a:t>滑动窗口协议比较复杂，</a:t>
            </a:r>
            <a:r>
              <a:rPr lang="zh-CN" altLang="zh-CN" dirty="0" smtClean="0"/>
              <a:t>是</a:t>
            </a:r>
            <a:r>
              <a:rPr lang="en-US" altLang="zh-CN" dirty="0" smtClean="0"/>
              <a:t> TCP </a:t>
            </a:r>
            <a:r>
              <a:rPr lang="zh-CN" altLang="zh-CN" dirty="0" smtClean="0"/>
              <a:t>协议</a:t>
            </a:r>
            <a:r>
              <a:rPr lang="zh-CN" altLang="zh-CN" dirty="0"/>
              <a:t>的精髓所在</a:t>
            </a:r>
            <a:r>
              <a:rPr lang="zh-CN" altLang="zh-CN" dirty="0" smtClean="0"/>
              <a:t>。</a:t>
            </a:r>
            <a:endParaRPr lang="en-US" altLang="zh-CN" dirty="0" smtClean="0"/>
          </a:p>
          <a:p>
            <a:r>
              <a:rPr lang="zh-CN" altLang="zh-CN" dirty="0"/>
              <a:t>发送方维持的</a:t>
            </a:r>
            <a:r>
              <a:rPr lang="zh-CN" altLang="zh-CN" dirty="0">
                <a:solidFill>
                  <a:srgbClr val="FF0000"/>
                </a:solidFill>
              </a:rPr>
              <a:t>发送窗口，</a:t>
            </a:r>
            <a:r>
              <a:rPr lang="zh-CN" altLang="zh-CN" dirty="0"/>
              <a:t>它的意义是：</a:t>
            </a:r>
            <a:r>
              <a:rPr lang="zh-CN" altLang="zh-CN" dirty="0">
                <a:solidFill>
                  <a:srgbClr val="0000FF"/>
                </a:solidFill>
              </a:rPr>
              <a:t>位于发送窗口内</a:t>
            </a:r>
            <a:r>
              <a:rPr lang="zh-CN" altLang="zh-CN" dirty="0" smtClean="0">
                <a:solidFill>
                  <a:srgbClr val="0000FF"/>
                </a:solidFill>
              </a:rPr>
              <a:t>的分组</a:t>
            </a:r>
            <a:r>
              <a:rPr lang="zh-CN" altLang="zh-CN" dirty="0">
                <a:solidFill>
                  <a:srgbClr val="0000FF"/>
                </a:solidFill>
              </a:rPr>
              <a:t>都可连续发送出去，而不需要等待对方的确认。</a:t>
            </a:r>
            <a:r>
              <a:rPr lang="zh-CN" altLang="zh-CN" dirty="0"/>
              <a:t>这样，信道利用率就提高了</a:t>
            </a:r>
            <a:r>
              <a:rPr lang="zh-CN" altLang="zh-CN" dirty="0" smtClean="0"/>
              <a:t>。</a:t>
            </a:r>
            <a:endParaRPr lang="en-US" altLang="zh-CN" dirty="0" smtClean="0"/>
          </a:p>
          <a:p>
            <a:r>
              <a:rPr lang="zh-CN" altLang="zh-CN" dirty="0" smtClean="0"/>
              <a:t>连续</a:t>
            </a:r>
            <a:r>
              <a:rPr lang="en-US" altLang="zh-CN" dirty="0" smtClean="0"/>
              <a:t> ARQ </a:t>
            </a:r>
            <a:r>
              <a:rPr lang="zh-CN" altLang="zh-CN" dirty="0" smtClean="0"/>
              <a:t>协议</a:t>
            </a:r>
            <a:r>
              <a:rPr lang="zh-CN" altLang="zh-CN" dirty="0"/>
              <a:t>规定，</a:t>
            </a:r>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extLst>
      <p:ext uri="{BB962C8B-B14F-4D97-AF65-F5344CB8AC3E}">
        <p14:creationId xmlns:p14="http://schemas.microsoft.com/office/powerpoint/2010/main" val="23583662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930027"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(a) </a:t>
              </a:r>
              <a:r>
                <a:rPr lang="zh-CN" altLang="en-US" sz="2400" b="1" dirty="0">
                  <a:latin typeface="+mn-lt"/>
                  <a:ea typeface="黑体" pitchFamily="2" charset="-122"/>
                </a:rPr>
                <a:t>发送方维持发送窗口（发送窗口是 </a:t>
              </a:r>
              <a:r>
                <a:rPr lang="en-US" altLang="zh-CN" sz="2400" b="1" dirty="0">
                  <a:latin typeface="+mn-lt"/>
                  <a:ea typeface="黑体" pitchFamily="2" charset="-122"/>
                </a:rPr>
                <a:t>5</a:t>
              </a:r>
              <a:r>
                <a:rPr lang="zh-CN" altLang="en-US" sz="2400" b="1" dirty="0">
                  <a:latin typeface="+mn-lt"/>
                  <a:ea typeface="黑体" pitchFamily="2" charset="-122"/>
                </a:rPr>
                <a:t>）</a:t>
              </a: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grpSp>
        <p:nvGrpSpPr>
          <p:cNvPr id="121" name="组合 120"/>
          <p:cNvGrpSpPr/>
          <p:nvPr/>
        </p:nvGrpSpPr>
        <p:grpSpPr>
          <a:xfrm>
            <a:off x="920502"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(b) </a:t>
              </a:r>
              <a:r>
                <a:rPr lang="zh-CN" altLang="en-US" sz="2400" b="1" dirty="0">
                  <a:latin typeface="+mn-lt"/>
                  <a:ea typeface="黑体" pitchFamily="2" charset="-122"/>
                </a:rPr>
                <a:t>收到一个确认后发送窗口向前滑动</a:t>
              </a: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向前</a:t>
              </a: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sp>
        <p:nvSpPr>
          <p:cNvPr id="119" name="矩形 118"/>
          <p:cNvSpPr/>
          <p:nvPr/>
        </p:nvSpPr>
        <p:spPr>
          <a:xfrm>
            <a:off x="2484852" y="5805264"/>
            <a:ext cx="5255550" cy="461665"/>
          </a:xfrm>
          <a:prstGeom prst="rect">
            <a:avLst/>
          </a:prstGeom>
        </p:spPr>
        <p:txBody>
          <a:bodyPr wrap="square">
            <a:spAutoFit/>
          </a:bodyPr>
          <a:lstStyle/>
          <a:p>
            <a:pPr algn="ctr"/>
            <a:r>
              <a:rPr lang="zh-CN" altLang="zh-CN" sz="2400" b="1" dirty="0" smtClean="0">
                <a:latin typeface="+mn-lt"/>
                <a:ea typeface="黑体" pitchFamily="2" charset="-122"/>
              </a:rPr>
              <a:t>连续</a:t>
            </a:r>
            <a:r>
              <a:rPr lang="en-US" altLang="zh-CN" sz="2400" b="1" dirty="0" smtClean="0">
                <a:latin typeface="+mn-lt"/>
                <a:ea typeface="黑体" pitchFamily="2" charset="-122"/>
              </a:rPr>
              <a:t> ARQ </a:t>
            </a:r>
            <a:r>
              <a:rPr lang="zh-CN" altLang="zh-CN" sz="2400" b="1" dirty="0" smtClean="0">
                <a:latin typeface="+mn-lt"/>
                <a:ea typeface="黑体" pitchFamily="2" charset="-122"/>
              </a:rPr>
              <a:t>协议</a:t>
            </a:r>
            <a:r>
              <a:rPr lang="zh-CN" altLang="zh-CN" sz="2400" b="1" dirty="0">
                <a:latin typeface="+mn-lt"/>
                <a:ea typeface="黑体" pitchFamily="2" charset="-122"/>
              </a:rPr>
              <a:t>的工作原理</a:t>
            </a:r>
            <a:endParaRPr lang="zh-CN" altLang="en-US" sz="2400" b="1" dirty="0">
              <a:latin typeface="+mn-lt"/>
              <a:ea typeface="黑体" pitchFamily="2" charset="-122"/>
            </a:endParaRPr>
          </a:p>
        </p:txBody>
      </p:sp>
    </p:spTree>
    <p:extLst>
      <p:ext uri="{BB962C8B-B14F-4D97-AF65-F5344CB8AC3E}">
        <p14:creationId xmlns:p14="http://schemas.microsoft.com/office/powerpoint/2010/main" val="2989847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p>
          <a:p>
            <a:r>
              <a:rPr lang="zh-CN" altLang="en-US" dirty="0" smtClean="0">
                <a:solidFill>
                  <a:srgbClr val="FF0000"/>
                </a:solidFill>
              </a:rPr>
              <a:t>优点：</a:t>
            </a:r>
            <a:r>
              <a:rPr lang="zh-CN" altLang="en-US" dirty="0"/>
              <a:t>容易实现，即使确认丢失也不必重传</a:t>
            </a:r>
            <a:r>
              <a:rPr lang="zh-CN" altLang="en-US" dirty="0" smtClean="0"/>
              <a:t>。</a:t>
            </a:r>
            <a:endParaRPr lang="en-US" altLang="zh-CN" dirty="0" smtClean="0"/>
          </a:p>
          <a:p>
            <a:r>
              <a:rPr lang="zh-CN" altLang="en-US" dirty="0">
                <a:solidFill>
                  <a:srgbClr val="0000FF"/>
                </a:solidFill>
              </a:rPr>
              <a:t>缺点：</a:t>
            </a:r>
            <a:r>
              <a:rPr lang="zh-CN" altLang="en-US" dirty="0"/>
              <a:t>不能向发送方反映出接收方已经正确收到的所有分组的信息。</a:t>
            </a:r>
          </a:p>
        </p:txBody>
      </p:sp>
    </p:spTree>
    <p:extLst>
      <p:ext uri="{BB962C8B-B14F-4D97-AF65-F5344CB8AC3E}">
        <p14:creationId xmlns:p14="http://schemas.microsoft.com/office/powerpoint/2010/main" val="17686541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en-US" altLang="zh-CN" dirty="0"/>
              <a:t>Go-back-N</a:t>
            </a:r>
            <a:r>
              <a:rPr lang="zh-CN" altLang="en-US" dirty="0"/>
              <a:t>（回退 </a:t>
            </a:r>
            <a:r>
              <a:rPr lang="en-US" altLang="zh-CN" dirty="0"/>
              <a:t>N</a:t>
            </a:r>
            <a:r>
              <a:rPr lang="zh-CN" altLang="en-US" dirty="0"/>
              <a:t>） </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个分组丢失了。这时接收方只能对前两个分组发出确认。发送方无法知道后面三个分组的下落，而</a:t>
            </a:r>
            <a:r>
              <a:rPr lang="zh-CN" altLang="en-US" dirty="0">
                <a:solidFill>
                  <a:srgbClr val="0000FF"/>
                </a:solidFill>
              </a:rPr>
              <a:t>只好把后面的三个分组都再重传一次。</a:t>
            </a:r>
          </a:p>
          <a:p>
            <a:r>
              <a:rPr lang="zh-CN" altLang="en-US" dirty="0"/>
              <a:t>这就叫做 </a:t>
            </a:r>
            <a:r>
              <a:rPr lang="en-US" altLang="zh-CN" dirty="0"/>
              <a:t>Go-back-N</a:t>
            </a:r>
            <a:r>
              <a:rPr lang="zh-CN" altLang="en-US" dirty="0"/>
              <a:t>（</a:t>
            </a:r>
            <a:r>
              <a:rPr lang="zh-CN" altLang="en-US" dirty="0">
                <a:solidFill>
                  <a:srgbClr val="FF0000"/>
                </a:solidFill>
              </a:rPr>
              <a:t>回退 </a:t>
            </a:r>
            <a:r>
              <a:rPr lang="en-US" altLang="zh-CN" dirty="0">
                <a:solidFill>
                  <a:srgbClr val="FF0000"/>
                </a:solidFill>
              </a:rPr>
              <a:t>N</a:t>
            </a:r>
            <a:r>
              <a:rPr lang="zh-CN" altLang="en-US" dirty="0"/>
              <a:t>），</a:t>
            </a:r>
            <a:r>
              <a:rPr lang="zh-CN" altLang="en-US" dirty="0">
                <a:solidFill>
                  <a:srgbClr val="FF0000"/>
                </a:solidFill>
              </a:rPr>
              <a:t>表示需要再退回来重传已发送过的 </a:t>
            </a:r>
            <a:r>
              <a:rPr lang="en-US" altLang="zh-CN" dirty="0">
                <a:solidFill>
                  <a:srgbClr val="FF0000"/>
                </a:solidFill>
              </a:rPr>
              <a:t>N </a:t>
            </a:r>
            <a:r>
              <a:rPr lang="zh-CN" altLang="en-US" dirty="0">
                <a:solidFill>
                  <a:srgbClr val="FF0000"/>
                </a:solidFill>
              </a:rPr>
              <a:t>个分组。</a:t>
            </a:r>
          </a:p>
          <a:p>
            <a:r>
              <a:rPr lang="zh-CN" altLang="en-US" dirty="0"/>
              <a:t>可见当通信线路质量不好时，连续 </a:t>
            </a:r>
            <a:r>
              <a:rPr lang="en-US" altLang="zh-CN" dirty="0"/>
              <a:t>ARQ </a:t>
            </a:r>
            <a:r>
              <a:rPr lang="zh-CN" altLang="en-US" dirty="0"/>
              <a:t>协议会带来负面的影响。 </a:t>
            </a:r>
          </a:p>
        </p:txBody>
      </p:sp>
    </p:spTree>
    <p:extLst>
      <p:ext uri="{BB962C8B-B14F-4D97-AF65-F5344CB8AC3E}">
        <p14:creationId xmlns:p14="http://schemas.microsoft.com/office/powerpoint/2010/main" val="25240360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a:t>TCP </a:t>
            </a:r>
            <a:r>
              <a:rPr lang="zh-CN" altLang="en-US" sz="400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smtClean="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smtClean="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val="5361478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5.5  </a:t>
            </a:r>
            <a:r>
              <a:rPr lang="en-US" altLang="zh-CN" dirty="0" smtClean="0"/>
              <a:t>TCP </a:t>
            </a:r>
            <a:r>
              <a:rPr lang="zh-CN" altLang="zh-CN" dirty="0" smtClean="0"/>
              <a:t>报文</a:t>
            </a:r>
            <a:r>
              <a:rPr lang="zh-CN" altLang="zh-CN" dirty="0"/>
              <a:t>段的首部格式</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虽然</a:t>
            </a:r>
            <a:r>
              <a:rPr lang="zh-CN" altLang="zh-CN" dirty="0"/>
              <a:t>是面向字节流的，</a:t>
            </a:r>
            <a:r>
              <a:rPr lang="zh-CN" altLang="zh-CN" dirty="0" smtClean="0"/>
              <a:t>但</a:t>
            </a:r>
            <a:r>
              <a:rPr lang="en-US" altLang="zh-CN" dirty="0" smtClean="0"/>
              <a:t> TCP </a:t>
            </a:r>
            <a:r>
              <a:rPr lang="zh-CN" altLang="zh-CN" dirty="0" smtClean="0"/>
              <a:t>传送</a:t>
            </a:r>
            <a:r>
              <a:rPr lang="zh-CN" altLang="zh-CN" dirty="0"/>
              <a:t>的数据单元却是报文段</a:t>
            </a:r>
            <a:r>
              <a:rPr lang="zh-CN" altLang="zh-CN" dirty="0" smtClean="0"/>
              <a:t>。</a:t>
            </a:r>
            <a:endParaRPr lang="en-US" altLang="zh-CN" dirty="0" smtClean="0"/>
          </a:p>
          <a:p>
            <a:r>
              <a:rPr lang="zh-CN" altLang="zh-CN" dirty="0" smtClean="0"/>
              <a:t>一个</a:t>
            </a:r>
            <a:r>
              <a:rPr lang="en-US" altLang="zh-CN" dirty="0" smtClean="0"/>
              <a:t> TCP </a:t>
            </a:r>
            <a:r>
              <a:rPr lang="zh-CN" altLang="zh-CN" dirty="0" smtClean="0"/>
              <a:t>报文</a:t>
            </a:r>
            <a:r>
              <a:rPr lang="zh-CN" altLang="zh-CN" dirty="0"/>
              <a:t>段分为首部和数据两部分，</a:t>
            </a:r>
            <a:r>
              <a:rPr lang="zh-CN" altLang="zh-CN" dirty="0" smtClean="0"/>
              <a:t>而</a:t>
            </a:r>
            <a:r>
              <a:rPr lang="en-US" altLang="zh-CN" dirty="0" smtClean="0"/>
              <a:t> TCP </a:t>
            </a:r>
            <a:r>
              <a:rPr lang="zh-CN" altLang="zh-CN" dirty="0" smtClean="0"/>
              <a:t>的</a:t>
            </a:r>
            <a:r>
              <a:rPr lang="zh-CN" altLang="zh-CN" dirty="0"/>
              <a:t>全部功能都体现在它首部中各字段的作用</a:t>
            </a:r>
            <a:r>
              <a:rPr lang="zh-CN" altLang="zh-CN" dirty="0" smtClean="0"/>
              <a:t>。</a:t>
            </a:r>
            <a:endParaRPr lang="en-US" altLang="zh-CN" dirty="0" smtClean="0"/>
          </a:p>
          <a:p>
            <a:r>
              <a:rPr lang="en-US" altLang="zh-CN" dirty="0" smtClean="0"/>
              <a:t>TCP </a:t>
            </a:r>
            <a:r>
              <a:rPr lang="zh-CN" altLang="zh-CN" dirty="0" smtClean="0"/>
              <a:t>报文</a:t>
            </a:r>
            <a:r>
              <a:rPr lang="zh-CN" altLang="zh-CN" dirty="0"/>
              <a:t>段首部的</a:t>
            </a:r>
            <a:r>
              <a:rPr lang="zh-CN" altLang="zh-CN" dirty="0" smtClean="0"/>
              <a:t>前</a:t>
            </a:r>
            <a:r>
              <a:rPr lang="en-US" altLang="zh-CN" dirty="0" smtClean="0"/>
              <a:t> 20 </a:t>
            </a:r>
            <a:r>
              <a:rPr lang="zh-CN" altLang="zh-CN" dirty="0" smtClean="0"/>
              <a:t>个</a:t>
            </a:r>
            <a:r>
              <a:rPr lang="zh-CN" altLang="zh-CN" dirty="0"/>
              <a:t>字节是固定</a:t>
            </a:r>
            <a:r>
              <a:rPr lang="zh-CN" altLang="zh-CN" dirty="0" smtClean="0"/>
              <a:t>的，</a:t>
            </a:r>
            <a:r>
              <a:rPr lang="zh-CN" altLang="zh-CN" dirty="0"/>
              <a:t>后面</a:t>
            </a:r>
            <a:r>
              <a:rPr lang="zh-CN" altLang="zh-CN" dirty="0" smtClean="0"/>
              <a:t>有</a:t>
            </a:r>
            <a:r>
              <a:rPr lang="en-US" altLang="zh-CN" dirty="0" smtClean="0"/>
              <a:t> 4</a:t>
            </a:r>
            <a:r>
              <a:rPr lang="en-US" altLang="zh-CN" i="1" dirty="0" smtClean="0"/>
              <a:t>n </a:t>
            </a:r>
            <a:r>
              <a:rPr lang="zh-CN" altLang="zh-CN" dirty="0" smtClean="0"/>
              <a:t>字节</a:t>
            </a:r>
            <a:r>
              <a:rPr lang="zh-CN" altLang="zh-CN" dirty="0"/>
              <a:t>是根据需要而增加的</a:t>
            </a:r>
            <a:r>
              <a:rPr lang="zh-CN" altLang="zh-CN" dirty="0" smtClean="0"/>
              <a:t>选项</a:t>
            </a:r>
            <a:r>
              <a:rPr lang="en-US" altLang="zh-CN" dirty="0" smtClean="0"/>
              <a:t> (</a:t>
            </a:r>
            <a:r>
              <a:rPr lang="en-US" altLang="zh-CN" i="1" dirty="0" smtClean="0"/>
              <a:t>n </a:t>
            </a:r>
            <a:r>
              <a:rPr lang="zh-CN" altLang="zh-CN" dirty="0" smtClean="0"/>
              <a:t>是</a:t>
            </a:r>
            <a:r>
              <a:rPr lang="zh-CN" altLang="zh-CN" dirty="0"/>
              <a:t>整数</a:t>
            </a:r>
            <a:r>
              <a:rPr lang="en-US" altLang="zh-CN" dirty="0"/>
              <a:t>)</a:t>
            </a:r>
            <a:r>
              <a:rPr lang="zh-CN" altLang="zh-CN" dirty="0"/>
              <a:t>。</a:t>
            </a:r>
            <a:r>
              <a:rPr lang="zh-CN" altLang="zh-CN" dirty="0" smtClean="0">
                <a:solidFill>
                  <a:srgbClr val="FF0000"/>
                </a:solidFill>
              </a:rPr>
              <a:t>因此</a:t>
            </a:r>
            <a:r>
              <a:rPr lang="en-US" altLang="zh-CN" dirty="0" smtClean="0">
                <a:solidFill>
                  <a:srgbClr val="FF0000"/>
                </a:solidFill>
              </a:rPr>
              <a:t> TCP </a:t>
            </a:r>
            <a:r>
              <a:rPr lang="zh-CN" altLang="zh-CN" dirty="0" smtClean="0">
                <a:solidFill>
                  <a:srgbClr val="FF0000"/>
                </a:solidFill>
              </a:rPr>
              <a:t>首部</a:t>
            </a:r>
            <a:r>
              <a:rPr lang="zh-CN" altLang="zh-CN" dirty="0">
                <a:solidFill>
                  <a:srgbClr val="FF0000"/>
                </a:solidFill>
              </a:rPr>
              <a:t>的最小长度</a:t>
            </a:r>
            <a:r>
              <a:rPr lang="zh-CN" altLang="zh-CN" dirty="0" smtClean="0">
                <a:solidFill>
                  <a:srgbClr val="FF0000"/>
                </a:solidFill>
              </a:rPr>
              <a:t>是</a:t>
            </a:r>
            <a:r>
              <a:rPr lang="en-US" altLang="zh-CN" dirty="0" smtClean="0">
                <a:solidFill>
                  <a:srgbClr val="FF0000"/>
                </a:solidFill>
              </a:rPr>
              <a:t> 20 </a:t>
            </a:r>
            <a:r>
              <a:rPr lang="zh-CN" altLang="zh-CN" dirty="0" smtClean="0">
                <a:solidFill>
                  <a:srgbClr val="FF0000"/>
                </a:solidFill>
              </a:rPr>
              <a:t>字节</a:t>
            </a:r>
            <a:r>
              <a:rPr lang="zh-CN" altLang="zh-CN" dirty="0">
                <a:solidFill>
                  <a:srgbClr val="FF0000"/>
                </a:solidFill>
              </a:rPr>
              <a:t>。</a:t>
            </a:r>
          </a:p>
        </p:txBody>
      </p:sp>
    </p:spTree>
    <p:extLst>
      <p:ext uri="{BB962C8B-B14F-4D97-AF65-F5344CB8AC3E}">
        <p14:creationId xmlns:p14="http://schemas.microsoft.com/office/powerpoint/2010/main" val="3979839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768963" y="5843686"/>
            <a:ext cx="687917" cy="252413"/>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90" name="Rectangle 106"/>
          <p:cNvSpPr>
            <a:spLocks noChangeArrowheads="1"/>
          </p:cNvSpPr>
          <p:nvPr/>
        </p:nvSpPr>
        <p:spPr bwMode="auto">
          <a:xfrm>
            <a:off x="1420764" y="5718274"/>
            <a:ext cx="1327679" cy="504825"/>
          </a:xfrm>
          <a:prstGeom prst="rect">
            <a:avLst/>
          </a:prstGeom>
          <a:solidFill>
            <a:srgbClr val="66FF66"/>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17" name="Line 33"/>
          <p:cNvSpPr>
            <a:spLocks noChangeShapeType="1"/>
          </p:cNvSpPr>
          <p:nvPr/>
        </p:nvSpPr>
        <p:spPr bwMode="auto">
          <a:xfrm flipH="1">
            <a:off x="1063048" y="1553294"/>
            <a:ext cx="17198"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8" name="Rectangle 34"/>
          <p:cNvSpPr>
            <a:spLocks noChangeArrowheads="1"/>
          </p:cNvSpPr>
          <p:nvPr/>
        </p:nvSpPr>
        <p:spPr bwMode="auto">
          <a:xfrm>
            <a:off x="748326" y="2623269"/>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600" b="1">
                <a:solidFill>
                  <a:srgbClr val="000099"/>
                </a:solidFill>
                <a:latin typeface="+mn-lt"/>
                <a:ea typeface="黑体" pitchFamily="2" charset="-122"/>
              </a:rPr>
              <a:t>TCP</a:t>
            </a:r>
          </a:p>
          <a:p>
            <a:pPr defTabSz="762000" eaLnBrk="0" hangingPunct="0">
              <a:lnSpc>
                <a:spcPct val="90000"/>
              </a:lnSpc>
            </a:pPr>
            <a:r>
              <a:rPr kumimoji="1" lang="zh-CN" altLang="en-US" sz="1600" b="1">
                <a:solidFill>
                  <a:srgbClr val="000099"/>
                </a:solidFill>
                <a:latin typeface="+mn-lt"/>
                <a:ea typeface="黑体" pitchFamily="2" charset="-122"/>
              </a:rPr>
              <a:t>首部</a:t>
            </a:r>
          </a:p>
        </p:txBody>
      </p:sp>
      <p:sp>
        <p:nvSpPr>
          <p:cNvPr id="502819" name="Line 35"/>
          <p:cNvSpPr>
            <a:spLocks noChangeShapeType="1"/>
          </p:cNvSpPr>
          <p:nvPr/>
        </p:nvSpPr>
        <p:spPr bwMode="auto">
          <a:xfrm>
            <a:off x="9214860" y="1546943"/>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0" name="Rectangle 36"/>
          <p:cNvSpPr>
            <a:spLocks noChangeArrowheads="1"/>
          </p:cNvSpPr>
          <p:nvPr/>
        </p:nvSpPr>
        <p:spPr bwMode="auto">
          <a:xfrm>
            <a:off x="8749883" y="2366094"/>
            <a:ext cx="111569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600" b="1">
                <a:solidFill>
                  <a:srgbClr val="000099"/>
                </a:solidFill>
                <a:latin typeface="+mn-lt"/>
                <a:ea typeface="黑体" pitchFamily="2" charset="-122"/>
              </a:rPr>
              <a:t>20 </a:t>
            </a:r>
            <a:r>
              <a:rPr kumimoji="1" lang="zh-CN" altLang="en-US" sz="1600" b="1">
                <a:solidFill>
                  <a:srgbClr val="000099"/>
                </a:solidFill>
                <a:latin typeface="+mn-lt"/>
                <a:ea typeface="黑体" pitchFamily="2" charset="-122"/>
              </a:rPr>
              <a:t>字节的</a:t>
            </a:r>
          </a:p>
          <a:p>
            <a:pPr algn="ctr" defTabSz="762000" eaLnBrk="0" hangingPunct="0">
              <a:lnSpc>
                <a:spcPct val="90000"/>
              </a:lnSpc>
            </a:pPr>
            <a:r>
              <a:rPr kumimoji="1" lang="zh-CN" altLang="en-US" sz="1600" b="1">
                <a:solidFill>
                  <a:srgbClr val="000099"/>
                </a:solidFill>
                <a:latin typeface="+mn-lt"/>
                <a:ea typeface="黑体" pitchFamily="2" charset="-122"/>
              </a:rPr>
              <a:t>固定首部</a:t>
            </a:r>
          </a:p>
        </p:txBody>
      </p:sp>
      <p:sp>
        <p:nvSpPr>
          <p:cNvPr id="502859" name="Rectangle 75"/>
          <p:cNvSpPr>
            <a:spLocks noChangeArrowheads="1"/>
          </p:cNvSpPr>
          <p:nvPr/>
        </p:nvSpPr>
        <p:spPr bwMode="auto">
          <a:xfrm>
            <a:off x="1376050" y="1551705"/>
            <a:ext cx="7377906" cy="2763838"/>
          </a:xfrm>
          <a:prstGeom prst="rect">
            <a:avLst/>
          </a:prstGeom>
          <a:solidFill>
            <a:srgbClr val="FFFF66"/>
          </a:solidFill>
          <a:ln w="254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789" name="Freeform 5"/>
          <p:cNvSpPr>
            <a:spLocks/>
          </p:cNvSpPr>
          <p:nvPr/>
        </p:nvSpPr>
        <p:spPr bwMode="auto">
          <a:xfrm>
            <a:off x="1386369" y="4315545"/>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b="1">
              <a:solidFill>
                <a:srgbClr val="000099"/>
              </a:solidFill>
              <a:latin typeface="+mn-lt"/>
              <a:ea typeface="黑体" pitchFamily="2" charset="-122"/>
            </a:endParaRPr>
          </a:p>
        </p:txBody>
      </p:sp>
      <p:sp>
        <p:nvSpPr>
          <p:cNvPr id="502790" name="Line 6"/>
          <p:cNvSpPr>
            <a:spLocks noChangeShapeType="1"/>
          </p:cNvSpPr>
          <p:nvPr/>
        </p:nvSpPr>
        <p:spPr bwMode="auto">
          <a:xfrm>
            <a:off x="1369171" y="2021605"/>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1" name="Line 7"/>
          <p:cNvSpPr>
            <a:spLocks noChangeShapeType="1"/>
          </p:cNvSpPr>
          <p:nvPr/>
        </p:nvSpPr>
        <p:spPr bwMode="auto">
          <a:xfrm>
            <a:off x="1382929" y="2486743"/>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2" name="Line 8"/>
          <p:cNvSpPr>
            <a:spLocks noChangeShapeType="1"/>
          </p:cNvSpPr>
          <p:nvPr/>
        </p:nvSpPr>
        <p:spPr bwMode="auto">
          <a:xfrm>
            <a:off x="1369171" y="295029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3" name="Line 9"/>
          <p:cNvSpPr>
            <a:spLocks noChangeShapeType="1"/>
          </p:cNvSpPr>
          <p:nvPr/>
        </p:nvSpPr>
        <p:spPr bwMode="auto">
          <a:xfrm>
            <a:off x="1369171" y="3413843"/>
            <a:ext cx="7389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4" name="Line 10"/>
          <p:cNvSpPr>
            <a:spLocks noChangeShapeType="1"/>
          </p:cNvSpPr>
          <p:nvPr/>
        </p:nvSpPr>
        <p:spPr bwMode="auto">
          <a:xfrm>
            <a:off x="1382929" y="3878980"/>
            <a:ext cx="73761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5" name="Line 11"/>
          <p:cNvSpPr>
            <a:spLocks noChangeShapeType="1"/>
          </p:cNvSpPr>
          <p:nvPr/>
        </p:nvSpPr>
        <p:spPr bwMode="auto">
          <a:xfrm>
            <a:off x="5066723" y="1556468"/>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6" name="Rectangle 12"/>
          <p:cNvSpPr>
            <a:spLocks noChangeArrowheads="1"/>
          </p:cNvSpPr>
          <p:nvPr/>
        </p:nvSpPr>
        <p:spPr bwMode="auto">
          <a:xfrm>
            <a:off x="6218983" y="1642193"/>
            <a:ext cx="13561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目  的  端  口</a:t>
            </a:r>
          </a:p>
        </p:txBody>
      </p:sp>
      <p:sp>
        <p:nvSpPr>
          <p:cNvPr id="502797" name="Rectangle 13"/>
          <p:cNvSpPr>
            <a:spLocks noChangeArrowheads="1"/>
          </p:cNvSpPr>
          <p:nvPr/>
        </p:nvSpPr>
        <p:spPr bwMode="auto">
          <a:xfrm>
            <a:off x="1523952" y="2891555"/>
            <a:ext cx="59311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数据</a:t>
            </a:r>
          </a:p>
          <a:p>
            <a:pPr defTabSz="762000" eaLnBrk="0" hangingPunct="0"/>
            <a:r>
              <a:rPr kumimoji="1" lang="zh-CN" altLang="en-US" sz="1600" b="1">
                <a:solidFill>
                  <a:srgbClr val="000099"/>
                </a:solidFill>
                <a:latin typeface="+mn-lt"/>
                <a:ea typeface="黑体" pitchFamily="2" charset="-122"/>
              </a:rPr>
              <a:t>偏移</a:t>
            </a:r>
          </a:p>
        </p:txBody>
      </p:sp>
      <p:sp>
        <p:nvSpPr>
          <p:cNvPr id="502798" name="Rectangle 14"/>
          <p:cNvSpPr>
            <a:spLocks noChangeArrowheads="1"/>
          </p:cNvSpPr>
          <p:nvPr/>
        </p:nvSpPr>
        <p:spPr bwMode="auto">
          <a:xfrm>
            <a:off x="2559267" y="3505919"/>
            <a:ext cx="114935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检   验   和</a:t>
            </a:r>
          </a:p>
        </p:txBody>
      </p:sp>
      <p:sp>
        <p:nvSpPr>
          <p:cNvPr id="502799" name="Rectangle 15"/>
          <p:cNvSpPr>
            <a:spLocks noChangeArrowheads="1"/>
          </p:cNvSpPr>
          <p:nvPr/>
        </p:nvSpPr>
        <p:spPr bwMode="auto">
          <a:xfrm>
            <a:off x="2753602" y="3934544"/>
            <a:ext cx="30698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选    项    （长  度  可  变）</a:t>
            </a:r>
          </a:p>
        </p:txBody>
      </p:sp>
      <p:sp>
        <p:nvSpPr>
          <p:cNvPr id="502800" name="Rectangle 16"/>
          <p:cNvSpPr>
            <a:spLocks noChangeArrowheads="1"/>
          </p:cNvSpPr>
          <p:nvPr/>
        </p:nvSpPr>
        <p:spPr bwMode="auto">
          <a:xfrm>
            <a:off x="2669334" y="1642193"/>
            <a:ext cx="10339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源  端  口</a:t>
            </a:r>
          </a:p>
        </p:txBody>
      </p:sp>
      <p:sp>
        <p:nvSpPr>
          <p:cNvPr id="502801" name="Rectangle 17"/>
          <p:cNvSpPr>
            <a:spLocks noChangeArrowheads="1"/>
          </p:cNvSpPr>
          <p:nvPr/>
        </p:nvSpPr>
        <p:spPr bwMode="auto">
          <a:xfrm>
            <a:off x="4640215" y="2100981"/>
            <a:ext cx="8340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序   号</a:t>
            </a:r>
          </a:p>
        </p:txBody>
      </p:sp>
      <p:sp>
        <p:nvSpPr>
          <p:cNvPr id="502802" name="Line 18"/>
          <p:cNvSpPr>
            <a:spLocks noChangeShapeType="1"/>
          </p:cNvSpPr>
          <p:nvPr/>
        </p:nvSpPr>
        <p:spPr bwMode="auto">
          <a:xfrm>
            <a:off x="5071882" y="2956643"/>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3" name="Rectangle 19"/>
          <p:cNvSpPr>
            <a:spLocks noChangeArrowheads="1"/>
          </p:cNvSpPr>
          <p:nvPr/>
        </p:nvSpPr>
        <p:spPr bwMode="auto">
          <a:xfrm>
            <a:off x="6064202" y="3505919"/>
            <a:ext cx="1529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紧   急   指   针</a:t>
            </a:r>
          </a:p>
        </p:txBody>
      </p:sp>
      <p:sp>
        <p:nvSpPr>
          <p:cNvPr id="502804" name="Rectangle 20"/>
          <p:cNvSpPr>
            <a:spLocks noChangeArrowheads="1"/>
          </p:cNvSpPr>
          <p:nvPr/>
        </p:nvSpPr>
        <p:spPr bwMode="auto">
          <a:xfrm>
            <a:off x="6495870" y="3024906"/>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窗   口</a:t>
            </a:r>
          </a:p>
        </p:txBody>
      </p:sp>
      <p:sp>
        <p:nvSpPr>
          <p:cNvPr id="502805" name="Rectangle 21"/>
          <p:cNvSpPr>
            <a:spLocks noChangeArrowheads="1"/>
          </p:cNvSpPr>
          <p:nvPr/>
        </p:nvSpPr>
        <p:spPr bwMode="auto">
          <a:xfrm>
            <a:off x="4404603" y="2585169"/>
            <a:ext cx="140507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确    认    号</a:t>
            </a:r>
          </a:p>
        </p:txBody>
      </p:sp>
      <p:sp>
        <p:nvSpPr>
          <p:cNvPr id="502806" name="Line 22"/>
          <p:cNvSpPr>
            <a:spLocks noChangeShapeType="1"/>
          </p:cNvSpPr>
          <p:nvPr/>
        </p:nvSpPr>
        <p:spPr bwMode="auto">
          <a:xfrm>
            <a:off x="2294419"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7" name="Line 23"/>
          <p:cNvSpPr>
            <a:spLocks noChangeShapeType="1"/>
          </p:cNvSpPr>
          <p:nvPr/>
        </p:nvSpPr>
        <p:spPr bwMode="auto">
          <a:xfrm>
            <a:off x="4144914" y="295188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8" name="Line 24"/>
          <p:cNvSpPr>
            <a:spLocks noChangeShapeType="1"/>
          </p:cNvSpPr>
          <p:nvPr/>
        </p:nvSpPr>
        <p:spPr bwMode="auto">
          <a:xfrm>
            <a:off x="3670252"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9" name="Line 25"/>
          <p:cNvSpPr>
            <a:spLocks noChangeShapeType="1"/>
          </p:cNvSpPr>
          <p:nvPr/>
        </p:nvSpPr>
        <p:spPr bwMode="auto">
          <a:xfrm>
            <a:off x="3905863"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0" name="Line 26"/>
          <p:cNvSpPr>
            <a:spLocks noChangeShapeType="1"/>
          </p:cNvSpPr>
          <p:nvPr/>
        </p:nvSpPr>
        <p:spPr bwMode="auto">
          <a:xfrm>
            <a:off x="460581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1" name="Line 27"/>
          <p:cNvSpPr>
            <a:spLocks noChangeShapeType="1"/>
          </p:cNvSpPr>
          <p:nvPr/>
        </p:nvSpPr>
        <p:spPr bwMode="auto">
          <a:xfrm>
            <a:off x="4375366"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2" name="Line 28"/>
          <p:cNvSpPr>
            <a:spLocks noChangeShapeType="1"/>
          </p:cNvSpPr>
          <p:nvPr/>
        </p:nvSpPr>
        <p:spPr bwMode="auto">
          <a:xfrm>
            <a:off x="484142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3" name="Rectangle 29"/>
          <p:cNvSpPr>
            <a:spLocks noChangeArrowheads="1"/>
          </p:cNvSpPr>
          <p:nvPr/>
        </p:nvSpPr>
        <p:spPr bwMode="auto">
          <a:xfrm>
            <a:off x="2583344" y="3034431"/>
            <a:ext cx="7694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保   留</a:t>
            </a:r>
          </a:p>
        </p:txBody>
      </p:sp>
      <p:sp>
        <p:nvSpPr>
          <p:cNvPr id="502814" name="Rectangle 30"/>
          <p:cNvSpPr>
            <a:spLocks noChangeArrowheads="1"/>
          </p:cNvSpPr>
          <p:nvPr/>
        </p:nvSpPr>
        <p:spPr bwMode="auto">
          <a:xfrm>
            <a:off x="4824599"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200" b="1">
                <a:solidFill>
                  <a:srgbClr val="000099"/>
                </a:solidFill>
                <a:latin typeface="+mn-lt"/>
                <a:ea typeface="黑体" pitchFamily="2" charset="-122"/>
              </a:rPr>
              <a:t>F</a:t>
            </a:r>
          </a:p>
          <a:p>
            <a:pPr algn="ctr" defTabSz="762000" eaLnBrk="0" hangingPunct="0">
              <a:lnSpc>
                <a:spcPct val="75000"/>
              </a:lnSpc>
            </a:pPr>
            <a:r>
              <a:rPr kumimoji="1" lang="en-US" altLang="zh-CN" sz="1200" b="1">
                <a:solidFill>
                  <a:srgbClr val="000099"/>
                </a:solidFill>
                <a:latin typeface="+mn-lt"/>
                <a:ea typeface="黑体" pitchFamily="2" charset="-122"/>
              </a:rPr>
              <a:t>I</a:t>
            </a:r>
          </a:p>
          <a:p>
            <a:pPr algn="ct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15" name="Line 31"/>
          <p:cNvSpPr>
            <a:spLocks noChangeShapeType="1"/>
          </p:cNvSpPr>
          <p:nvPr/>
        </p:nvSpPr>
        <p:spPr bwMode="auto">
          <a:xfrm>
            <a:off x="1388088" y="925040"/>
            <a:ext cx="7360708"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6" name="Rectangle 32"/>
          <p:cNvSpPr>
            <a:spLocks noChangeArrowheads="1"/>
          </p:cNvSpPr>
          <p:nvPr/>
        </p:nvSpPr>
        <p:spPr bwMode="auto">
          <a:xfrm>
            <a:off x="5009308" y="764704"/>
            <a:ext cx="73578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32 </a:t>
            </a:r>
            <a:r>
              <a:rPr kumimoji="1" lang="zh-CN" altLang="en-US" sz="1800" b="1" dirty="0">
                <a:solidFill>
                  <a:srgbClr val="000099"/>
                </a:solidFill>
                <a:latin typeface="+mn-lt"/>
                <a:ea typeface="黑体" pitchFamily="2" charset="-122"/>
              </a:rPr>
              <a:t>位</a:t>
            </a:r>
          </a:p>
        </p:txBody>
      </p:sp>
      <p:sp>
        <p:nvSpPr>
          <p:cNvPr id="502821" name="Line 37"/>
          <p:cNvSpPr>
            <a:spLocks noChangeShapeType="1"/>
          </p:cNvSpPr>
          <p:nvPr/>
        </p:nvSpPr>
        <p:spPr bwMode="auto">
          <a:xfrm>
            <a:off x="1372610" y="1446930"/>
            <a:ext cx="7367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2" name="Line 38"/>
          <p:cNvSpPr>
            <a:spLocks noChangeShapeType="1"/>
          </p:cNvSpPr>
          <p:nvPr/>
        </p:nvSpPr>
        <p:spPr bwMode="auto">
          <a:xfrm>
            <a:off x="137261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3" name="Line 39"/>
          <p:cNvSpPr>
            <a:spLocks noChangeShapeType="1"/>
          </p:cNvSpPr>
          <p:nvPr/>
        </p:nvSpPr>
        <p:spPr bwMode="auto">
          <a:xfrm>
            <a:off x="160306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4" name="Line 40"/>
          <p:cNvSpPr>
            <a:spLocks noChangeShapeType="1"/>
          </p:cNvSpPr>
          <p:nvPr/>
        </p:nvSpPr>
        <p:spPr bwMode="auto">
          <a:xfrm>
            <a:off x="183351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5" name="Line 41"/>
          <p:cNvSpPr>
            <a:spLocks noChangeShapeType="1"/>
          </p:cNvSpPr>
          <p:nvPr/>
        </p:nvSpPr>
        <p:spPr bwMode="auto">
          <a:xfrm>
            <a:off x="206396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6" name="Line 42"/>
          <p:cNvSpPr>
            <a:spLocks noChangeShapeType="1"/>
          </p:cNvSpPr>
          <p:nvPr/>
        </p:nvSpPr>
        <p:spPr bwMode="auto">
          <a:xfrm>
            <a:off x="229441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7" name="Line 43"/>
          <p:cNvSpPr>
            <a:spLocks noChangeShapeType="1"/>
          </p:cNvSpPr>
          <p:nvPr/>
        </p:nvSpPr>
        <p:spPr bwMode="auto">
          <a:xfrm>
            <a:off x="252487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8" name="Line 44"/>
          <p:cNvSpPr>
            <a:spLocks noChangeShapeType="1"/>
          </p:cNvSpPr>
          <p:nvPr/>
        </p:nvSpPr>
        <p:spPr bwMode="auto">
          <a:xfrm>
            <a:off x="275360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9" name="Line 45"/>
          <p:cNvSpPr>
            <a:spLocks noChangeShapeType="1"/>
          </p:cNvSpPr>
          <p:nvPr/>
        </p:nvSpPr>
        <p:spPr bwMode="auto">
          <a:xfrm>
            <a:off x="298405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0" name="Line 46"/>
          <p:cNvSpPr>
            <a:spLocks noChangeShapeType="1"/>
          </p:cNvSpPr>
          <p:nvPr/>
        </p:nvSpPr>
        <p:spPr bwMode="auto">
          <a:xfrm>
            <a:off x="3214507"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1" name="Line 47"/>
          <p:cNvSpPr>
            <a:spLocks noChangeShapeType="1"/>
          </p:cNvSpPr>
          <p:nvPr/>
        </p:nvSpPr>
        <p:spPr bwMode="auto">
          <a:xfrm>
            <a:off x="344495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2" name="Line 48"/>
          <p:cNvSpPr>
            <a:spLocks noChangeShapeType="1"/>
          </p:cNvSpPr>
          <p:nvPr/>
        </p:nvSpPr>
        <p:spPr bwMode="auto">
          <a:xfrm>
            <a:off x="367541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3" name="Line 49"/>
          <p:cNvSpPr>
            <a:spLocks noChangeShapeType="1"/>
          </p:cNvSpPr>
          <p:nvPr/>
        </p:nvSpPr>
        <p:spPr bwMode="auto">
          <a:xfrm>
            <a:off x="3905863"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4" name="Line 50"/>
          <p:cNvSpPr>
            <a:spLocks noChangeShapeType="1"/>
          </p:cNvSpPr>
          <p:nvPr/>
        </p:nvSpPr>
        <p:spPr bwMode="auto">
          <a:xfrm>
            <a:off x="4136315"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5" name="Line 51"/>
          <p:cNvSpPr>
            <a:spLocks noChangeShapeType="1"/>
          </p:cNvSpPr>
          <p:nvPr/>
        </p:nvSpPr>
        <p:spPr bwMode="auto">
          <a:xfrm>
            <a:off x="436676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6" name="Line 52"/>
          <p:cNvSpPr>
            <a:spLocks noChangeShapeType="1"/>
          </p:cNvSpPr>
          <p:nvPr/>
        </p:nvSpPr>
        <p:spPr bwMode="auto">
          <a:xfrm>
            <a:off x="459550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7" name="Line 53"/>
          <p:cNvSpPr>
            <a:spLocks noChangeShapeType="1"/>
          </p:cNvSpPr>
          <p:nvPr/>
        </p:nvSpPr>
        <p:spPr bwMode="auto">
          <a:xfrm>
            <a:off x="48259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8" name="Line 54"/>
          <p:cNvSpPr>
            <a:spLocks noChangeShapeType="1"/>
          </p:cNvSpPr>
          <p:nvPr/>
        </p:nvSpPr>
        <p:spPr bwMode="auto">
          <a:xfrm>
            <a:off x="5056404"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9" name="Line 55"/>
          <p:cNvSpPr>
            <a:spLocks noChangeShapeType="1"/>
          </p:cNvSpPr>
          <p:nvPr/>
        </p:nvSpPr>
        <p:spPr bwMode="auto">
          <a:xfrm>
            <a:off x="528685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0" name="Line 56"/>
          <p:cNvSpPr>
            <a:spLocks noChangeShapeType="1"/>
          </p:cNvSpPr>
          <p:nvPr/>
        </p:nvSpPr>
        <p:spPr bwMode="auto">
          <a:xfrm>
            <a:off x="551730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1" name="Line 57"/>
          <p:cNvSpPr>
            <a:spLocks noChangeShapeType="1"/>
          </p:cNvSpPr>
          <p:nvPr/>
        </p:nvSpPr>
        <p:spPr bwMode="auto">
          <a:xfrm>
            <a:off x="574776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2" name="Line 58"/>
          <p:cNvSpPr>
            <a:spLocks noChangeShapeType="1"/>
          </p:cNvSpPr>
          <p:nvPr/>
        </p:nvSpPr>
        <p:spPr bwMode="auto">
          <a:xfrm>
            <a:off x="597821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3" name="Line 59"/>
          <p:cNvSpPr>
            <a:spLocks noChangeShapeType="1"/>
          </p:cNvSpPr>
          <p:nvPr/>
        </p:nvSpPr>
        <p:spPr bwMode="auto">
          <a:xfrm>
            <a:off x="620866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4" name="Line 60"/>
          <p:cNvSpPr>
            <a:spLocks noChangeShapeType="1"/>
          </p:cNvSpPr>
          <p:nvPr/>
        </p:nvSpPr>
        <p:spPr bwMode="auto">
          <a:xfrm>
            <a:off x="643739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5" name="Line 61"/>
          <p:cNvSpPr>
            <a:spLocks noChangeShapeType="1"/>
          </p:cNvSpPr>
          <p:nvPr/>
        </p:nvSpPr>
        <p:spPr bwMode="auto">
          <a:xfrm>
            <a:off x="666784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6" name="Line 62"/>
          <p:cNvSpPr>
            <a:spLocks noChangeShapeType="1"/>
          </p:cNvSpPr>
          <p:nvPr/>
        </p:nvSpPr>
        <p:spPr bwMode="auto">
          <a:xfrm>
            <a:off x="689830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7" name="Line 63"/>
          <p:cNvSpPr>
            <a:spLocks noChangeShapeType="1"/>
          </p:cNvSpPr>
          <p:nvPr/>
        </p:nvSpPr>
        <p:spPr bwMode="auto">
          <a:xfrm>
            <a:off x="71287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8" name="Line 64"/>
          <p:cNvSpPr>
            <a:spLocks noChangeShapeType="1"/>
          </p:cNvSpPr>
          <p:nvPr/>
        </p:nvSpPr>
        <p:spPr bwMode="auto">
          <a:xfrm>
            <a:off x="735920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9" name="Line 65"/>
          <p:cNvSpPr>
            <a:spLocks noChangeShapeType="1"/>
          </p:cNvSpPr>
          <p:nvPr/>
        </p:nvSpPr>
        <p:spPr bwMode="auto">
          <a:xfrm>
            <a:off x="758965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0" name="Line 66"/>
          <p:cNvSpPr>
            <a:spLocks noChangeShapeType="1"/>
          </p:cNvSpPr>
          <p:nvPr/>
        </p:nvSpPr>
        <p:spPr bwMode="auto">
          <a:xfrm>
            <a:off x="782010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1" name="Line 67"/>
          <p:cNvSpPr>
            <a:spLocks noChangeShapeType="1"/>
          </p:cNvSpPr>
          <p:nvPr/>
        </p:nvSpPr>
        <p:spPr bwMode="auto">
          <a:xfrm>
            <a:off x="805056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2" name="Line 68"/>
          <p:cNvSpPr>
            <a:spLocks noChangeShapeType="1"/>
          </p:cNvSpPr>
          <p:nvPr/>
        </p:nvSpPr>
        <p:spPr bwMode="auto">
          <a:xfrm>
            <a:off x="827929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3" name="Line 69"/>
          <p:cNvSpPr>
            <a:spLocks noChangeShapeType="1"/>
          </p:cNvSpPr>
          <p:nvPr/>
        </p:nvSpPr>
        <p:spPr bwMode="auto">
          <a:xfrm>
            <a:off x="850974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4" name="Line 70"/>
          <p:cNvSpPr>
            <a:spLocks noChangeShapeType="1"/>
          </p:cNvSpPr>
          <p:nvPr/>
        </p:nvSpPr>
        <p:spPr bwMode="auto">
          <a:xfrm>
            <a:off x="8740198"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5" name="Rectangle 71"/>
          <p:cNvSpPr>
            <a:spLocks noChangeArrowheads="1"/>
          </p:cNvSpPr>
          <p:nvPr/>
        </p:nvSpPr>
        <p:spPr bwMode="auto">
          <a:xfrm>
            <a:off x="1525671"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6" name="Rectangle 72"/>
          <p:cNvSpPr>
            <a:spLocks noChangeArrowheads="1"/>
          </p:cNvSpPr>
          <p:nvPr/>
        </p:nvSpPr>
        <p:spPr bwMode="auto">
          <a:xfrm>
            <a:off x="3367569"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7" name="Rectangle 73"/>
          <p:cNvSpPr>
            <a:spLocks noChangeArrowheads="1"/>
          </p:cNvSpPr>
          <p:nvPr/>
        </p:nvSpPr>
        <p:spPr bwMode="auto">
          <a:xfrm>
            <a:off x="5209465" y="1180231"/>
            <a:ext cx="1535775"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8" name="Rectangle 74"/>
          <p:cNvSpPr>
            <a:spLocks noChangeArrowheads="1"/>
          </p:cNvSpPr>
          <p:nvPr/>
        </p:nvSpPr>
        <p:spPr bwMode="auto">
          <a:xfrm>
            <a:off x="7051363" y="1180231"/>
            <a:ext cx="1535773"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0" name="Rectangle 76"/>
          <p:cNvSpPr>
            <a:spLocks noChangeArrowheads="1"/>
          </p:cNvSpPr>
          <p:nvPr/>
        </p:nvSpPr>
        <p:spPr bwMode="auto">
          <a:xfrm>
            <a:off x="4595500"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Y</a:t>
            </a:r>
          </a:p>
          <a:p>
            <a:pP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61" name="Rectangle 77"/>
          <p:cNvSpPr>
            <a:spLocks noChangeArrowheads="1"/>
          </p:cNvSpPr>
          <p:nvPr/>
        </p:nvSpPr>
        <p:spPr bwMode="auto">
          <a:xfrm>
            <a:off x="4366768"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T</a:t>
            </a:r>
          </a:p>
        </p:txBody>
      </p:sp>
      <p:sp>
        <p:nvSpPr>
          <p:cNvPr id="502862" name="Rectangle 78"/>
          <p:cNvSpPr>
            <a:spLocks noChangeArrowheads="1"/>
          </p:cNvSpPr>
          <p:nvPr/>
        </p:nvSpPr>
        <p:spPr bwMode="auto">
          <a:xfrm>
            <a:off x="4120837"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P</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H</a:t>
            </a:r>
          </a:p>
        </p:txBody>
      </p:sp>
      <p:sp>
        <p:nvSpPr>
          <p:cNvPr id="502863" name="Rectangle 79"/>
          <p:cNvSpPr>
            <a:spLocks noChangeArrowheads="1"/>
          </p:cNvSpPr>
          <p:nvPr/>
        </p:nvSpPr>
        <p:spPr bwMode="auto">
          <a:xfrm>
            <a:off x="3890385" y="2969344"/>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A</a:t>
            </a:r>
          </a:p>
          <a:p>
            <a:pPr defTabSz="762000" eaLnBrk="0" hangingPunct="0">
              <a:lnSpc>
                <a:spcPct val="75000"/>
              </a:lnSpc>
            </a:pPr>
            <a:r>
              <a:rPr kumimoji="1" lang="en-US" altLang="zh-CN" sz="1200" b="1">
                <a:solidFill>
                  <a:srgbClr val="000099"/>
                </a:solidFill>
                <a:latin typeface="+mn-lt"/>
                <a:ea typeface="黑体" pitchFamily="2" charset="-122"/>
              </a:rPr>
              <a:t>C</a:t>
            </a:r>
          </a:p>
          <a:p>
            <a:pPr defTabSz="762000" eaLnBrk="0" hangingPunct="0">
              <a:lnSpc>
                <a:spcPct val="75000"/>
              </a:lnSpc>
            </a:pPr>
            <a:r>
              <a:rPr kumimoji="1" lang="en-US" altLang="zh-CN" sz="1200" b="1">
                <a:solidFill>
                  <a:srgbClr val="000099"/>
                </a:solidFill>
                <a:latin typeface="+mn-lt"/>
                <a:ea typeface="黑体" pitchFamily="2" charset="-122"/>
              </a:rPr>
              <a:t>K</a:t>
            </a:r>
          </a:p>
        </p:txBody>
      </p:sp>
      <p:sp>
        <p:nvSpPr>
          <p:cNvPr id="502864" name="Rectangle 80"/>
          <p:cNvSpPr>
            <a:spLocks noChangeArrowheads="1"/>
          </p:cNvSpPr>
          <p:nvPr/>
        </p:nvSpPr>
        <p:spPr bwMode="auto">
          <a:xfrm>
            <a:off x="3639296" y="2969344"/>
            <a:ext cx="302969"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U</a:t>
            </a:r>
          </a:p>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G</a:t>
            </a:r>
          </a:p>
        </p:txBody>
      </p:sp>
      <p:sp>
        <p:nvSpPr>
          <p:cNvPr id="502865" name="Rectangle 81"/>
          <p:cNvSpPr>
            <a:spLocks noChangeArrowheads="1"/>
          </p:cNvSpPr>
          <p:nvPr/>
        </p:nvSpPr>
        <p:spPr bwMode="auto">
          <a:xfrm>
            <a:off x="1016613" y="1061169"/>
            <a:ext cx="7359388"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502866" name="Line 82"/>
          <p:cNvSpPr>
            <a:spLocks noChangeShapeType="1"/>
          </p:cNvSpPr>
          <p:nvPr/>
        </p:nvSpPr>
        <p:spPr bwMode="auto">
          <a:xfrm flipH="1">
            <a:off x="6896581" y="3890093"/>
            <a:ext cx="3440"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9" name="Rectangle 105"/>
          <p:cNvSpPr>
            <a:spLocks noChangeArrowheads="1"/>
          </p:cNvSpPr>
          <p:nvPr/>
        </p:nvSpPr>
        <p:spPr bwMode="auto">
          <a:xfrm>
            <a:off x="4308294" y="4894560"/>
            <a:ext cx="4664075"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7" name="Rectangle 83"/>
          <p:cNvSpPr>
            <a:spLocks noChangeArrowheads="1"/>
          </p:cNvSpPr>
          <p:nvPr/>
        </p:nvSpPr>
        <p:spPr bwMode="auto">
          <a:xfrm>
            <a:off x="7388442" y="3934544"/>
            <a:ext cx="8908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填    充</a:t>
            </a:r>
          </a:p>
        </p:txBody>
      </p:sp>
      <p:sp>
        <p:nvSpPr>
          <p:cNvPr id="502868" name="Rectangle 84"/>
          <p:cNvSpPr>
            <a:spLocks noChangeArrowheads="1"/>
          </p:cNvSpPr>
          <p:nvPr/>
        </p:nvSpPr>
        <p:spPr bwMode="auto">
          <a:xfrm>
            <a:off x="5809673" y="4950123"/>
            <a:ext cx="1795557"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数据部分</a:t>
            </a:r>
          </a:p>
        </p:txBody>
      </p:sp>
      <p:sp>
        <p:nvSpPr>
          <p:cNvPr id="502869" name="Rectangle 85"/>
          <p:cNvSpPr>
            <a:spLocks noChangeArrowheads="1"/>
          </p:cNvSpPr>
          <p:nvPr/>
        </p:nvSpPr>
        <p:spPr bwMode="auto">
          <a:xfrm>
            <a:off x="2762203" y="4869160"/>
            <a:ext cx="1523735" cy="506413"/>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502870" name="Rectangle 86"/>
          <p:cNvSpPr>
            <a:spLocks noChangeArrowheads="1"/>
          </p:cNvSpPr>
          <p:nvPr/>
        </p:nvSpPr>
        <p:spPr bwMode="auto">
          <a:xfrm>
            <a:off x="2762202" y="4869160"/>
            <a:ext cx="6237684"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1" name="Line 87"/>
          <p:cNvSpPr>
            <a:spLocks noChangeShapeType="1"/>
          </p:cNvSpPr>
          <p:nvPr/>
        </p:nvSpPr>
        <p:spPr bwMode="auto">
          <a:xfrm flipH="1">
            <a:off x="4285937" y="4880272"/>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72" name="Rectangle 88"/>
          <p:cNvSpPr>
            <a:spLocks noChangeArrowheads="1"/>
          </p:cNvSpPr>
          <p:nvPr/>
        </p:nvSpPr>
        <p:spPr bwMode="auto">
          <a:xfrm>
            <a:off x="2973736" y="4997748"/>
            <a:ext cx="78078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3" name="Rectangle 89"/>
          <p:cNvSpPr>
            <a:spLocks noChangeArrowheads="1"/>
          </p:cNvSpPr>
          <p:nvPr/>
        </p:nvSpPr>
        <p:spPr bwMode="auto">
          <a:xfrm>
            <a:off x="2982336" y="4950123"/>
            <a:ext cx="12793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首部</a:t>
            </a:r>
          </a:p>
        </p:txBody>
      </p:sp>
      <p:sp>
        <p:nvSpPr>
          <p:cNvPr id="502877" name="Rectangle 93"/>
          <p:cNvSpPr>
            <a:spLocks noChangeArrowheads="1"/>
          </p:cNvSpPr>
          <p:nvPr/>
        </p:nvSpPr>
        <p:spPr bwMode="auto">
          <a:xfrm>
            <a:off x="920552" y="4941168"/>
            <a:ext cx="176622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502878" name="Rectangle 94"/>
          <p:cNvSpPr>
            <a:spLocks noChangeArrowheads="1"/>
          </p:cNvSpPr>
          <p:nvPr/>
        </p:nvSpPr>
        <p:spPr bwMode="auto">
          <a:xfrm>
            <a:off x="2748444" y="5718274"/>
            <a:ext cx="6251442" cy="504825"/>
          </a:xfrm>
          <a:prstGeom prst="rect">
            <a:avLst/>
          </a:prstGeom>
          <a:solidFill>
            <a:srgbClr val="FF66FF"/>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80" name="Rectangle 96"/>
          <p:cNvSpPr>
            <a:spLocks noChangeArrowheads="1"/>
          </p:cNvSpPr>
          <p:nvPr/>
        </p:nvSpPr>
        <p:spPr bwMode="auto">
          <a:xfrm>
            <a:off x="4554719" y="5767759"/>
            <a:ext cx="2630529"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smtClean="0">
                <a:solidFill>
                  <a:srgbClr val="000099"/>
                </a:solidFill>
                <a:latin typeface="+mn-lt"/>
                <a:ea typeface="黑体" pitchFamily="2" charset="-122"/>
              </a:rPr>
              <a:t>IP</a:t>
            </a:r>
            <a:r>
              <a:rPr kumimoji="1" lang="zh-CN" altLang="en-US" sz="2000" b="1" dirty="0" smtClean="0">
                <a:solidFill>
                  <a:srgbClr val="000099"/>
                </a:solidFill>
                <a:latin typeface="+mn-lt"/>
                <a:ea typeface="黑体" pitchFamily="2" charset="-122"/>
              </a:rPr>
              <a:t>数据报的</a:t>
            </a:r>
            <a:r>
              <a:rPr kumimoji="1" lang="en-US" altLang="zh-CN" sz="2000" b="1" dirty="0" smtClean="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数据部分</a:t>
            </a:r>
          </a:p>
        </p:txBody>
      </p:sp>
      <p:sp>
        <p:nvSpPr>
          <p:cNvPr id="502881" name="Rectangle 97"/>
          <p:cNvSpPr>
            <a:spLocks noChangeArrowheads="1"/>
          </p:cNvSpPr>
          <p:nvPr/>
        </p:nvSpPr>
        <p:spPr bwMode="auto">
          <a:xfrm>
            <a:off x="1641864" y="5777010"/>
            <a:ext cx="100688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首部</a:t>
            </a:r>
          </a:p>
        </p:txBody>
      </p:sp>
      <p:sp>
        <p:nvSpPr>
          <p:cNvPr id="502884" name="Line 100"/>
          <p:cNvSpPr>
            <a:spLocks noChangeShapeType="1"/>
          </p:cNvSpPr>
          <p:nvPr/>
        </p:nvSpPr>
        <p:spPr bwMode="auto">
          <a:xfrm>
            <a:off x="8855423" y="15358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5" name="Line 101"/>
          <p:cNvSpPr>
            <a:spLocks noChangeShapeType="1"/>
          </p:cNvSpPr>
          <p:nvPr/>
        </p:nvSpPr>
        <p:spPr bwMode="auto">
          <a:xfrm>
            <a:off x="8855423" y="3872630"/>
            <a:ext cx="7979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6" name="Line 102"/>
          <p:cNvSpPr>
            <a:spLocks noChangeShapeType="1"/>
          </p:cNvSpPr>
          <p:nvPr/>
        </p:nvSpPr>
        <p:spPr bwMode="auto">
          <a:xfrm>
            <a:off x="805079" y="1561230"/>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7" name="Line 103"/>
          <p:cNvSpPr>
            <a:spLocks noChangeShapeType="1"/>
          </p:cNvSpPr>
          <p:nvPr/>
        </p:nvSpPr>
        <p:spPr bwMode="auto">
          <a:xfrm>
            <a:off x="818837" y="4302843"/>
            <a:ext cx="5090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8" name="Rectangle 104"/>
          <p:cNvSpPr>
            <a:spLocks noChangeArrowheads="1"/>
          </p:cNvSpPr>
          <p:nvPr/>
        </p:nvSpPr>
        <p:spPr bwMode="auto">
          <a:xfrm>
            <a:off x="328697" y="5445224"/>
            <a:ext cx="1106073" cy="3667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发送在前</a:t>
            </a:r>
          </a:p>
        </p:txBody>
      </p:sp>
      <p:sp>
        <p:nvSpPr>
          <p:cNvPr id="502891" name="Text Box 107"/>
          <p:cNvSpPr txBox="1">
            <a:spLocks noChangeArrowheads="1"/>
          </p:cNvSpPr>
          <p:nvPr/>
        </p:nvSpPr>
        <p:spPr bwMode="auto">
          <a:xfrm>
            <a:off x="2748714" y="44624"/>
            <a:ext cx="4508542" cy="584775"/>
          </a:xfrm>
          <a:prstGeom prst="rect">
            <a:avLst/>
          </a:prstGeom>
          <a:solidFill>
            <a:srgbClr val="66FF66"/>
          </a:solidFill>
          <a:ln w="9525">
            <a:solidFill>
              <a:srgbClr val="000099"/>
            </a:solidFill>
            <a:miter lim="800000"/>
            <a:headEnd/>
            <a:tailEnd/>
          </a:ln>
          <a:effectLst/>
        </p:spPr>
        <p:txBody>
          <a:bodyPr wrap="none">
            <a:spAutoFit/>
          </a:bodyPr>
          <a:lstStyle/>
          <a:p>
            <a:r>
              <a:rPr lang="en-US" altLang="zh-CN" sz="3200" b="1" dirty="0" smtClean="0">
                <a:solidFill>
                  <a:srgbClr val="000099"/>
                </a:solidFill>
                <a:latin typeface="+mn-lt"/>
                <a:ea typeface="黑体" pitchFamily="2" charset="-122"/>
              </a:rPr>
              <a:t>TCP </a:t>
            </a:r>
            <a:r>
              <a:rPr lang="zh-CN" altLang="en-US" sz="3200" b="1" dirty="0">
                <a:solidFill>
                  <a:srgbClr val="000099"/>
                </a:solidFill>
                <a:latin typeface="+mn-lt"/>
                <a:ea typeface="黑体" pitchFamily="2" charset="-122"/>
              </a:rPr>
              <a:t>报文段的首部格式 </a:t>
            </a:r>
          </a:p>
        </p:txBody>
      </p:sp>
      <p:sp>
        <p:nvSpPr>
          <p:cNvPr id="2" name="矩形 1"/>
          <p:cNvSpPr/>
          <p:nvPr/>
        </p:nvSpPr>
        <p:spPr bwMode="auto">
          <a:xfrm>
            <a:off x="2762203" y="5409597"/>
            <a:ext cx="6210166" cy="2983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02883" name="AutoShape 99"/>
          <p:cNvSpPr>
            <a:spLocks noChangeArrowheads="1"/>
          </p:cNvSpPr>
          <p:nvPr/>
        </p:nvSpPr>
        <p:spPr bwMode="auto">
          <a:xfrm rot="-5400000">
            <a:off x="5580496" y="5391062"/>
            <a:ext cx="470469" cy="434779"/>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12078676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4869" y="78539"/>
            <a:ext cx="9852335" cy="4873626"/>
            <a:chOff x="214869" y="78539"/>
            <a:chExt cx="9852335" cy="4873626"/>
          </a:xfrm>
        </p:grpSpPr>
        <p:sp>
          <p:nvSpPr>
            <p:cNvPr id="503811"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2"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503813"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4"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503815"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8"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9"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0"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1"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2"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3"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4"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503825"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503826"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503827"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503828"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503829"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503830"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1"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503832"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503833"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503834"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5"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6"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7"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8"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9"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0"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1"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503842"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4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8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50388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50388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50388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50388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50388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891"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503904"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5"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6"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7"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3911" name="Text Box 103"/>
          <p:cNvSpPr txBox="1">
            <a:spLocks noChangeArrowheads="1"/>
          </p:cNvSpPr>
          <p:nvPr/>
        </p:nvSpPr>
        <p:spPr bwMode="auto">
          <a:xfrm>
            <a:off x="534738" y="5046275"/>
            <a:ext cx="9021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99"/>
                </a:solidFill>
                <a:latin typeface="+mn-lt"/>
                <a:ea typeface="黑体" pitchFamily="2" charset="-122"/>
              </a:rPr>
              <a:t>源端口和目的端口字段</a:t>
            </a:r>
            <a:r>
              <a:rPr lang="en-US" altLang="zh-CN" sz="2400" b="1" dirty="0">
                <a:solidFill>
                  <a:srgbClr val="000099"/>
                </a:solidFill>
                <a:latin typeface="+mn-lt"/>
                <a:ea typeface="黑体" pitchFamily="2" charset="-122"/>
              </a:rPr>
              <a:t>——</a:t>
            </a:r>
            <a:r>
              <a:rPr lang="zh-CN" altLang="en-US" sz="2400" b="1" dirty="0">
                <a:solidFill>
                  <a:srgbClr val="000099"/>
                </a:solidFill>
                <a:latin typeface="+mn-lt"/>
                <a:ea typeface="黑体" pitchFamily="2" charset="-122"/>
              </a:rPr>
              <a:t>各占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749234" y="797677"/>
            <a:ext cx="840118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234461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zh-CN" dirty="0"/>
              <a:t>网络层和运输层有明显的</a:t>
            </a:r>
            <a:r>
              <a:rPr lang="zh-CN" altLang="zh-CN" dirty="0" smtClean="0"/>
              <a:t>区别</a:t>
            </a:r>
            <a:endParaRPr lang="zh-CN" altLang="en-US" dirty="0"/>
          </a:p>
        </p:txBody>
      </p:sp>
      <p:sp>
        <p:nvSpPr>
          <p:cNvPr id="4" name="矩形 3"/>
          <p:cNvSpPr/>
          <p:nvPr/>
        </p:nvSpPr>
        <p:spPr>
          <a:xfrm>
            <a:off x="992560" y="1124744"/>
            <a:ext cx="8424936" cy="954107"/>
          </a:xfrm>
          <a:prstGeom prst="rect">
            <a:avLst/>
          </a:prstGeom>
          <a:solidFill>
            <a:srgbClr val="FFFF66"/>
          </a:solidFill>
          <a:ln>
            <a:solidFill>
              <a:srgbClr val="000099"/>
            </a:solidFill>
          </a:ln>
        </p:spPr>
        <p:txBody>
          <a:bodyPr wrap="square">
            <a:spAutoFit/>
          </a:bodyPr>
          <a:lstStyle/>
          <a:p>
            <a:r>
              <a:rPr lang="zh-CN" altLang="zh-CN" sz="2800" b="1" dirty="0">
                <a:latin typeface="+mn-lt"/>
                <a:ea typeface="黑体" pitchFamily="2" charset="-122"/>
              </a:rPr>
              <a:t>网络层是为主机之间提供逻辑通信</a:t>
            </a:r>
            <a:r>
              <a:rPr lang="zh-CN" altLang="zh-CN" sz="2800" b="1" dirty="0" smtClean="0">
                <a:latin typeface="+mn-lt"/>
                <a:ea typeface="黑体" pitchFamily="2" charset="-122"/>
              </a:rPr>
              <a:t>，</a:t>
            </a:r>
            <a:endParaRPr lang="en-US" altLang="zh-CN" sz="2800" b="1" dirty="0" smtClean="0">
              <a:latin typeface="+mn-lt"/>
              <a:ea typeface="黑体" pitchFamily="2" charset="-122"/>
            </a:endParaRPr>
          </a:p>
          <a:p>
            <a:r>
              <a:rPr lang="zh-CN" altLang="zh-CN" sz="2800" b="1" dirty="0" smtClean="0">
                <a:latin typeface="+mn-lt"/>
                <a:ea typeface="黑体" pitchFamily="2" charset="-122"/>
              </a:rPr>
              <a:t>而</a:t>
            </a:r>
            <a:r>
              <a:rPr lang="zh-CN" altLang="zh-CN" sz="2800" b="1" dirty="0">
                <a:latin typeface="+mn-lt"/>
                <a:ea typeface="黑体" pitchFamily="2" charset="-122"/>
              </a:rPr>
              <a:t>运输层为应用进程之间提供端到端的逻辑</a:t>
            </a:r>
            <a:r>
              <a:rPr lang="zh-CN" altLang="zh-CN" sz="2800" b="1" dirty="0" smtClean="0">
                <a:latin typeface="+mn-lt"/>
                <a:ea typeface="黑体" pitchFamily="2" charset="-122"/>
              </a:rPr>
              <a:t>通信</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6" name="组合 5"/>
          <p:cNvGrpSpPr/>
          <p:nvPr/>
        </p:nvGrpSpPr>
        <p:grpSpPr>
          <a:xfrm>
            <a:off x="1712640" y="2106116"/>
            <a:ext cx="6905626" cy="4043958"/>
            <a:chOff x="1206500" y="1993380"/>
            <a:chExt cx="6905626" cy="4043958"/>
          </a:xfrm>
        </p:grpSpPr>
        <p:sp>
          <p:nvSpPr>
            <p:cNvPr id="34" name="Line 2"/>
            <p:cNvSpPr>
              <a:spLocks noChangeShapeType="1"/>
            </p:cNvSpPr>
            <p:nvPr/>
          </p:nvSpPr>
          <p:spPr bwMode="auto">
            <a:xfrm>
              <a:off x="2217738" y="4076700"/>
              <a:ext cx="4926013"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Rectangle 3"/>
            <p:cNvSpPr>
              <a:spLocks noChangeArrowheads="1"/>
            </p:cNvSpPr>
            <p:nvPr/>
          </p:nvSpPr>
          <p:spPr bwMode="auto">
            <a:xfrm>
              <a:off x="1206500"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6" name="Rectangle 4"/>
            <p:cNvSpPr>
              <a:spLocks noChangeArrowheads="1"/>
            </p:cNvSpPr>
            <p:nvPr/>
          </p:nvSpPr>
          <p:spPr bwMode="auto">
            <a:xfrm>
              <a:off x="6302376"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7" name="Text Box 6"/>
            <p:cNvSpPr txBox="1">
              <a:spLocks noChangeArrowheads="1"/>
            </p:cNvSpPr>
            <p:nvPr/>
          </p:nvSpPr>
          <p:spPr bwMode="auto">
            <a:xfrm>
              <a:off x="1206500"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38" name="Rectangle 7"/>
            <p:cNvSpPr>
              <a:spLocks noChangeArrowheads="1"/>
            </p:cNvSpPr>
            <p:nvPr/>
          </p:nvSpPr>
          <p:spPr bwMode="auto">
            <a:xfrm>
              <a:off x="1423988"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dirty="0">
                  <a:solidFill>
                    <a:srgbClr val="000099"/>
                  </a:solidFill>
                  <a:latin typeface="+mn-lt"/>
                  <a:ea typeface="黑体" pitchFamily="2" charset="-122"/>
                </a:rPr>
                <a:t>应用进程</a:t>
              </a:r>
            </a:p>
          </p:txBody>
        </p:sp>
        <p:sp>
          <p:nvSpPr>
            <p:cNvPr id="39" name="Rectangle 8"/>
            <p:cNvSpPr>
              <a:spLocks noChangeArrowheads="1"/>
            </p:cNvSpPr>
            <p:nvPr/>
          </p:nvSpPr>
          <p:spPr bwMode="auto">
            <a:xfrm>
              <a:off x="1889125"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0" name="Text Box 9"/>
            <p:cNvSpPr txBox="1">
              <a:spLocks noChangeArrowheads="1"/>
            </p:cNvSpPr>
            <p:nvPr/>
          </p:nvSpPr>
          <p:spPr bwMode="auto">
            <a:xfrm>
              <a:off x="2185988"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dirty="0">
                  <a:solidFill>
                    <a:srgbClr val="000099"/>
                  </a:solidFill>
                  <a:latin typeface="+mn-lt"/>
                  <a:ea typeface="黑体" pitchFamily="2" charset="-122"/>
                  <a:sym typeface="Wingdings" pitchFamily="2" charset="2"/>
                </a:rPr>
                <a:t></a:t>
              </a:r>
              <a:endParaRPr lang="en-US" altLang="zh-CN" sz="7200" dirty="0">
                <a:solidFill>
                  <a:srgbClr val="000099"/>
                </a:solidFill>
                <a:latin typeface="+mn-lt"/>
                <a:ea typeface="黑体" pitchFamily="2" charset="-122"/>
              </a:endParaRPr>
            </a:p>
          </p:txBody>
        </p:sp>
        <p:sp>
          <p:nvSpPr>
            <p:cNvPr id="41" name="Text Box 10"/>
            <p:cNvSpPr txBox="1">
              <a:spLocks noChangeArrowheads="1"/>
            </p:cNvSpPr>
            <p:nvPr/>
          </p:nvSpPr>
          <p:spPr bwMode="auto">
            <a:xfrm>
              <a:off x="6302376"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42" name="Rectangle 11"/>
            <p:cNvSpPr>
              <a:spLocks noChangeArrowheads="1"/>
            </p:cNvSpPr>
            <p:nvPr/>
          </p:nvSpPr>
          <p:spPr bwMode="auto">
            <a:xfrm>
              <a:off x="6519863"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a:solidFill>
                    <a:srgbClr val="000099"/>
                  </a:solidFill>
                  <a:latin typeface="+mn-lt"/>
                  <a:ea typeface="黑体" pitchFamily="2" charset="-122"/>
                </a:rPr>
                <a:t>应用进程</a:t>
              </a:r>
            </a:p>
          </p:txBody>
        </p:sp>
        <p:sp>
          <p:nvSpPr>
            <p:cNvPr id="43" name="Rectangle 12"/>
            <p:cNvSpPr>
              <a:spLocks noChangeArrowheads="1"/>
            </p:cNvSpPr>
            <p:nvPr/>
          </p:nvSpPr>
          <p:spPr bwMode="auto">
            <a:xfrm>
              <a:off x="6985001"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4" name="Text Box 13"/>
            <p:cNvSpPr txBox="1">
              <a:spLocks noChangeArrowheads="1"/>
            </p:cNvSpPr>
            <p:nvPr/>
          </p:nvSpPr>
          <p:spPr bwMode="auto">
            <a:xfrm>
              <a:off x="7281863"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pic>
          <p:nvPicPr>
            <p:cNvPr id="45"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0550" y="3651250"/>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4363" y="3651250"/>
              <a:ext cx="5349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Line 17"/>
            <p:cNvSpPr>
              <a:spLocks noChangeShapeType="1"/>
            </p:cNvSpPr>
            <p:nvPr/>
          </p:nvSpPr>
          <p:spPr bwMode="auto">
            <a:xfrm>
              <a:off x="2132013"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Line 18"/>
            <p:cNvSpPr>
              <a:spLocks noChangeShapeType="1"/>
            </p:cNvSpPr>
            <p:nvPr/>
          </p:nvSpPr>
          <p:spPr bwMode="auto">
            <a:xfrm>
              <a:off x="7229476"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 name="Line 19"/>
            <p:cNvSpPr>
              <a:spLocks noChangeShapeType="1"/>
            </p:cNvSpPr>
            <p:nvPr/>
          </p:nvSpPr>
          <p:spPr bwMode="auto">
            <a:xfrm>
              <a:off x="2132013" y="5014913"/>
              <a:ext cx="50974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 name="Rectangle 20"/>
            <p:cNvSpPr>
              <a:spLocks noChangeArrowheads="1"/>
            </p:cNvSpPr>
            <p:nvPr/>
          </p:nvSpPr>
          <p:spPr bwMode="auto">
            <a:xfrm>
              <a:off x="2865438" y="4557713"/>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2000" b="1" dirty="0">
                  <a:solidFill>
                    <a:srgbClr val="000099"/>
                  </a:solidFill>
                  <a:latin typeface="+mn-lt"/>
                  <a:ea typeface="黑体" pitchFamily="2" charset="-122"/>
                </a:rPr>
                <a:t>IP </a:t>
              </a:r>
              <a:r>
                <a:rPr lang="zh-CN" altLang="en-US" sz="2000" b="1" dirty="0">
                  <a:solidFill>
                    <a:srgbClr val="000099"/>
                  </a:solidFill>
                  <a:latin typeface="+mn-lt"/>
                  <a:ea typeface="黑体" pitchFamily="2" charset="-122"/>
                </a:rPr>
                <a:t>协议的作用范围</a:t>
              </a:r>
            </a:p>
            <a:p>
              <a:pPr algn="ctr" defTabSz="762000" eaLnBrk="0" hangingPunct="0"/>
              <a:r>
                <a:rPr lang="zh-CN" altLang="en-US" sz="2000" b="1" dirty="0">
                  <a:solidFill>
                    <a:srgbClr val="000099"/>
                  </a:solidFill>
                  <a:latin typeface="+mn-lt"/>
                  <a:ea typeface="黑体" pitchFamily="2" charset="-122"/>
                </a:rPr>
                <a:t>（提供主机之间的逻辑通信）</a:t>
              </a:r>
            </a:p>
          </p:txBody>
        </p:sp>
        <p:sp>
          <p:nvSpPr>
            <p:cNvPr id="52" name="Line 21"/>
            <p:cNvSpPr>
              <a:spLocks noChangeShapeType="1"/>
            </p:cNvSpPr>
            <p:nvPr/>
          </p:nvSpPr>
          <p:spPr bwMode="auto">
            <a:xfrm>
              <a:off x="1535114" y="3262313"/>
              <a:ext cx="0" cy="26462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3" name="Line 22"/>
            <p:cNvSpPr>
              <a:spLocks noChangeShapeType="1"/>
            </p:cNvSpPr>
            <p:nvPr/>
          </p:nvSpPr>
          <p:spPr bwMode="auto">
            <a:xfrm>
              <a:off x="7799388" y="3308350"/>
              <a:ext cx="0" cy="260020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4" name="Line 23"/>
            <p:cNvSpPr>
              <a:spLocks noChangeShapeType="1"/>
            </p:cNvSpPr>
            <p:nvPr/>
          </p:nvSpPr>
          <p:spPr bwMode="auto">
            <a:xfrm>
              <a:off x="1538288" y="5696025"/>
              <a:ext cx="628491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C00000"/>
                </a:solidFill>
                <a:latin typeface="+mn-lt"/>
                <a:ea typeface="黑体" pitchFamily="2" charset="-122"/>
              </a:endParaRPr>
            </a:p>
          </p:txBody>
        </p:sp>
        <p:sp>
          <p:nvSpPr>
            <p:cNvPr id="55" name="Rectangle 24"/>
            <p:cNvSpPr>
              <a:spLocks noChangeArrowheads="1"/>
            </p:cNvSpPr>
            <p:nvPr/>
          </p:nvSpPr>
          <p:spPr bwMode="auto">
            <a:xfrm>
              <a:off x="3070225" y="5332488"/>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C00000"/>
                  </a:solidFill>
                  <a:latin typeface="+mn-lt"/>
                  <a:ea typeface="黑体" pitchFamily="2" charset="-122"/>
                </a:rPr>
                <a:t>TCP </a:t>
              </a:r>
              <a:r>
                <a:rPr lang="zh-CN" altLang="en-US" sz="2000" b="1" dirty="0">
                  <a:solidFill>
                    <a:srgbClr val="C00000"/>
                  </a:solidFill>
                  <a:latin typeface="+mn-lt"/>
                  <a:ea typeface="黑体" pitchFamily="2" charset="-122"/>
                </a:rPr>
                <a:t>和 </a:t>
              </a:r>
              <a:r>
                <a:rPr lang="en-US" altLang="zh-CN" sz="2000" b="1" dirty="0">
                  <a:solidFill>
                    <a:srgbClr val="C00000"/>
                  </a:solidFill>
                  <a:latin typeface="+mn-lt"/>
                  <a:ea typeface="黑体" pitchFamily="2" charset="-122"/>
                </a:rPr>
                <a:t>UDP </a:t>
              </a:r>
              <a:r>
                <a:rPr lang="zh-CN" altLang="en-US" sz="2000" b="1" dirty="0">
                  <a:solidFill>
                    <a:srgbClr val="C00000"/>
                  </a:solidFill>
                  <a:latin typeface="+mn-lt"/>
                  <a:ea typeface="黑体" pitchFamily="2" charset="-122"/>
                </a:rPr>
                <a:t>协议的作用范围</a:t>
              </a:r>
            </a:p>
            <a:p>
              <a:pPr defTabSz="762000" eaLnBrk="0" hangingPunct="0"/>
              <a:r>
                <a:rPr lang="zh-CN" altLang="en-US" sz="2000" b="1" dirty="0">
                  <a:solidFill>
                    <a:srgbClr val="C00000"/>
                  </a:solidFill>
                  <a:latin typeface="+mn-lt"/>
                  <a:ea typeface="黑体" pitchFamily="2" charset="-122"/>
                </a:rPr>
                <a:t>（提供进程之间的逻辑通信）</a:t>
              </a:r>
            </a:p>
          </p:txBody>
        </p:sp>
        <p:sp>
          <p:nvSpPr>
            <p:cNvPr id="56"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aphicFrame>
          <p:nvGraphicFramePr>
            <p:cNvPr id="57" name="Object 26"/>
            <p:cNvGraphicFramePr>
              <a:graphicFrameLocks noChangeAspect="1"/>
            </p:cNvGraphicFramePr>
            <p:nvPr>
              <p:extLst>
                <p:ext uri="{D42A27DB-BD31-4B8C-83A1-F6EECF244321}">
                  <p14:modId xmlns:p14="http://schemas.microsoft.com/office/powerpoint/2010/main" val="869586007"/>
                </p:ext>
              </p:extLst>
            </p:nvPr>
          </p:nvGraphicFramePr>
          <p:xfrm>
            <a:off x="3036888" y="3081338"/>
            <a:ext cx="3200400" cy="1525588"/>
          </p:xfrm>
          <a:graphic>
            <a:graphicData uri="http://schemas.openxmlformats.org/presentationml/2006/ole">
              <mc:AlternateContent xmlns:mc="http://schemas.openxmlformats.org/markup-compatibility/2006">
                <mc:Choice xmlns:v="urn:schemas-microsoft-com:vml" Requires="v">
                  <p:oleObj spid="_x0000_s3081" name="VISIO" r:id="rId5" imgW="1687068" imgH="964692" progId="">
                    <p:embed/>
                  </p:oleObj>
                </mc:Choice>
                <mc:Fallback>
                  <p:oleObj name="VISIO" r:id="rId5" imgW="1687068" imgH="964692"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81338"/>
                          <a:ext cx="3200400" cy="15255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 name="Rectangle 27"/>
            <p:cNvSpPr>
              <a:spLocks noChangeArrowheads="1"/>
            </p:cNvSpPr>
            <p:nvPr/>
          </p:nvSpPr>
          <p:spPr bwMode="auto">
            <a:xfrm>
              <a:off x="3979863" y="3594100"/>
              <a:ext cx="12604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800" b="1" dirty="0" smtClean="0">
                  <a:solidFill>
                    <a:srgbClr val="000099"/>
                  </a:solidFill>
                  <a:latin typeface="+mn-lt"/>
                  <a:ea typeface="黑体" pitchFamily="2" charset="-122"/>
                </a:rPr>
                <a:t>互联网</a:t>
              </a:r>
              <a:endParaRPr lang="en-US" altLang="zh-CN" sz="2800" b="1" dirty="0">
                <a:solidFill>
                  <a:srgbClr val="000099"/>
                </a:solidFill>
                <a:latin typeface="+mn-lt"/>
                <a:ea typeface="黑体" pitchFamily="2" charset="-122"/>
              </a:endParaRPr>
            </a:p>
          </p:txBody>
        </p:sp>
      </p:grpSp>
      <p:sp>
        <p:nvSpPr>
          <p:cNvPr id="59" name="矩形 58"/>
          <p:cNvSpPr/>
          <p:nvPr/>
        </p:nvSpPr>
        <p:spPr>
          <a:xfrm>
            <a:off x="2114820" y="6237312"/>
            <a:ext cx="6059672" cy="461665"/>
          </a:xfrm>
          <a:prstGeom prst="rect">
            <a:avLst/>
          </a:prstGeom>
        </p:spPr>
        <p:txBody>
          <a:bodyPr wrap="square">
            <a:spAutoFit/>
          </a:bodyPr>
          <a:lstStyle/>
          <a:p>
            <a:pPr algn="ctr"/>
            <a:r>
              <a:rPr lang="zh-CN" altLang="zh-CN" sz="2400" b="1" dirty="0" smtClean="0">
                <a:latin typeface="+mn-lt"/>
                <a:ea typeface="黑体" pitchFamily="2" charset="-122"/>
              </a:rPr>
              <a:t>运输层</a:t>
            </a:r>
            <a:r>
              <a:rPr lang="zh-CN" altLang="zh-CN" sz="2400" b="1" dirty="0">
                <a:latin typeface="+mn-lt"/>
                <a:ea typeface="黑体" pitchFamily="2" charset="-122"/>
              </a:rPr>
              <a:t>协议和网络层协议的主要区别</a:t>
            </a:r>
            <a:endParaRPr lang="zh-CN" altLang="en-US" sz="2400" b="1" dirty="0">
              <a:latin typeface="+mn-lt"/>
              <a:ea typeface="黑体" pitchFamily="2" charset="-122"/>
            </a:endParaRPr>
          </a:p>
        </p:txBody>
      </p:sp>
    </p:spTree>
    <p:extLst>
      <p:ext uri="{BB962C8B-B14F-4D97-AF65-F5344CB8AC3E}">
        <p14:creationId xmlns:p14="http://schemas.microsoft.com/office/powerpoint/2010/main" val="1426539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534737" y="5036983"/>
            <a:ext cx="9020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序号字段</a:t>
            </a:r>
            <a:r>
              <a:rPr lang="en-US" altLang="zh-CN" dirty="0"/>
              <a:t>——</a:t>
            </a:r>
            <a:r>
              <a:rPr lang="zh-CN" altLang="en-US" dirty="0"/>
              <a:t>占 </a:t>
            </a:r>
            <a:r>
              <a:rPr lang="en-US" altLang="zh-CN" dirty="0"/>
              <a:t>4 </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4915" name="Rectangle 83"/>
          <p:cNvSpPr>
            <a:spLocks noChangeArrowheads="1"/>
          </p:cNvSpPr>
          <p:nvPr/>
        </p:nvSpPr>
        <p:spPr bwMode="auto">
          <a:xfrm>
            <a:off x="787068" y="1487314"/>
            <a:ext cx="8318641"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38" name="Text Box 82"/>
          <p:cNvSpPr txBox="1">
            <a:spLocks noChangeArrowheads="1"/>
          </p:cNvSpPr>
          <p:nvPr/>
        </p:nvSpPr>
        <p:spPr bwMode="auto">
          <a:xfrm>
            <a:off x="534737" y="5046275"/>
            <a:ext cx="9020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确认号字段</a:t>
            </a:r>
            <a:r>
              <a:rPr lang="en-US" altLang="zh-CN" dirty="0"/>
              <a:t>——</a:t>
            </a:r>
            <a:r>
              <a:rPr lang="zh-CN" altLang="en-US" dirty="0"/>
              <a:t>占 </a:t>
            </a:r>
            <a:r>
              <a:rPr lang="en-US" altLang="zh-CN" dirty="0"/>
              <a:t>4 </a:t>
            </a:r>
            <a:r>
              <a:rPr lang="zh-CN" altLang="en-US" dirty="0"/>
              <a:t>字节，是期望收到对方的下一个报文段的数据的第一个字节的序号。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5939" name="Rectangle 83"/>
          <p:cNvSpPr>
            <a:spLocks noChangeArrowheads="1"/>
          </p:cNvSpPr>
          <p:nvPr/>
        </p:nvSpPr>
        <p:spPr bwMode="auto">
          <a:xfrm>
            <a:off x="787068" y="2207394"/>
            <a:ext cx="834239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4964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534738" y="5036983"/>
            <a:ext cx="9215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数据偏移（即首部长度）</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位字（以 </a:t>
            </a:r>
            <a:r>
              <a:rPr lang="en-US" altLang="zh-CN" dirty="0"/>
              <a:t>4 </a:t>
            </a:r>
            <a:r>
              <a:rPr lang="zh-CN" altLang="en-US" dirty="0"/>
              <a:t>字节为计算单位）。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6963" name="Rectangle 83"/>
          <p:cNvSpPr>
            <a:spLocks noChangeArrowheads="1"/>
          </p:cNvSpPr>
          <p:nvPr/>
        </p:nvSpPr>
        <p:spPr bwMode="auto">
          <a:xfrm>
            <a:off x="764589" y="2905878"/>
            <a:ext cx="1092067" cy="66460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0727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534739" y="5055567"/>
            <a:ext cx="8738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7987" name="Rectangle 83"/>
          <p:cNvSpPr>
            <a:spLocks noChangeArrowheads="1"/>
          </p:cNvSpPr>
          <p:nvPr/>
        </p:nvSpPr>
        <p:spPr bwMode="auto">
          <a:xfrm>
            <a:off x="1856656" y="2927474"/>
            <a:ext cx="1547813"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2579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534738" y="5036983"/>
            <a:ext cx="92904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紧急 </a:t>
            </a:r>
            <a:r>
              <a:rPr lang="en-US" altLang="zh-CN" dirty="0"/>
              <a:t>URG —— </a:t>
            </a:r>
            <a:r>
              <a:rPr lang="zh-CN" altLang="en-US" dirty="0"/>
              <a:t>当 </a:t>
            </a:r>
            <a:r>
              <a:rPr lang="en-US" altLang="zh-CN" dirty="0"/>
              <a:t>URG </a:t>
            </a:r>
            <a:r>
              <a:rPr lang="en-US" altLang="zh-CN" dirty="0">
                <a:sym typeface="Symbol"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9011" name="Rectangle 83"/>
          <p:cNvSpPr>
            <a:spLocks noChangeArrowheads="1"/>
          </p:cNvSpPr>
          <p:nvPr/>
        </p:nvSpPr>
        <p:spPr bwMode="auto">
          <a:xfrm>
            <a:off x="3368824" y="2897494"/>
            <a:ext cx="281697" cy="70132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9603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632520" y="5046275"/>
            <a:ext cx="8611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 </a:t>
            </a:r>
            <a:r>
              <a:rPr lang="en-US" altLang="zh-CN" dirty="0"/>
              <a:t>ACK —— </a:t>
            </a:r>
            <a:r>
              <a:rPr lang="zh-CN" altLang="en-US" dirty="0"/>
              <a:t>只有当 </a:t>
            </a:r>
            <a:r>
              <a:rPr lang="en-US" altLang="zh-CN" dirty="0"/>
              <a:t>ACK </a:t>
            </a:r>
            <a:r>
              <a:rPr lang="en-US" altLang="zh-CN" dirty="0">
                <a:sym typeface="Symbol" pitchFamily="18" charset="2"/>
              </a:rPr>
              <a:t></a:t>
            </a:r>
            <a:r>
              <a:rPr lang="en-US" altLang="zh-CN" dirty="0"/>
              <a:t> 1 </a:t>
            </a:r>
            <a:r>
              <a:rPr lang="zh-CN" altLang="en-US" dirty="0"/>
              <a:t>时确认号字段才有效。当 </a:t>
            </a:r>
            <a:r>
              <a:rPr lang="en-US" altLang="zh-CN" dirty="0"/>
              <a:t>ACK </a:t>
            </a:r>
            <a:r>
              <a:rPr lang="en-US" altLang="zh-CN" dirty="0">
                <a:sym typeface="Symbol" pitchFamily="18" charset="2"/>
              </a:rPr>
              <a:t></a:t>
            </a:r>
            <a:r>
              <a:rPr lang="en-US" altLang="zh-CN" dirty="0"/>
              <a:t> 0 </a:t>
            </a:r>
            <a:r>
              <a:rPr lang="zh-CN" altLang="en-US" dirty="0"/>
              <a:t>时，确认号无效。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0035" name="Rectangle 83"/>
          <p:cNvSpPr>
            <a:spLocks noChangeArrowheads="1"/>
          </p:cNvSpPr>
          <p:nvPr/>
        </p:nvSpPr>
        <p:spPr bwMode="auto">
          <a:xfrm>
            <a:off x="3631863" y="2904291"/>
            <a:ext cx="328447" cy="701674"/>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551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推送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的报文段，就尽快地交付接收应用进程，而不再等到整个缓存都填满了后再向上交付。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1059" name="Rectangle 83"/>
          <p:cNvSpPr>
            <a:spLocks noChangeArrowheads="1"/>
          </p:cNvSpPr>
          <p:nvPr/>
        </p:nvSpPr>
        <p:spPr bwMode="auto">
          <a:xfrm>
            <a:off x="3893013" y="2909515"/>
            <a:ext cx="305102"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1251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2083" name="Rectangle 83"/>
          <p:cNvSpPr>
            <a:spLocks noChangeArrowheads="1"/>
          </p:cNvSpPr>
          <p:nvPr/>
        </p:nvSpPr>
        <p:spPr bwMode="auto">
          <a:xfrm>
            <a:off x="4180217" y="2927474"/>
            <a:ext cx="261410" cy="67849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82799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同步 </a:t>
            </a:r>
            <a:r>
              <a:rPr lang="en-US" altLang="zh-CN" dirty="0"/>
              <a:t>SYN —— </a:t>
            </a:r>
            <a:r>
              <a:rPr lang="zh-CN" altLang="en-US" dirty="0"/>
              <a:t>同步 </a:t>
            </a:r>
            <a:r>
              <a:rPr lang="en-US" altLang="zh-CN" dirty="0"/>
              <a:t>SYN = 1 </a:t>
            </a:r>
            <a:r>
              <a:rPr lang="zh-CN" altLang="en-US" dirty="0"/>
              <a:t>表示这是一个连接请求或连接接受报文。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3107" name="Rectangle 83"/>
          <p:cNvSpPr>
            <a:spLocks noChangeArrowheads="1"/>
          </p:cNvSpPr>
          <p:nvPr/>
        </p:nvSpPr>
        <p:spPr bwMode="auto">
          <a:xfrm>
            <a:off x="4441626" y="2912484"/>
            <a:ext cx="29535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019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终止 </a:t>
            </a:r>
            <a:r>
              <a:rPr lang="en-US" altLang="zh-CN" dirty="0"/>
              <a:t>FIN (</a:t>
            </a:r>
            <a:r>
              <a:rPr lang="en-US" altLang="zh-CN" dirty="0" err="1" smtClean="0"/>
              <a:t>FINish</a:t>
            </a:r>
            <a:r>
              <a:rPr lang="en-US" altLang="zh-CN" dirty="0" smtClean="0"/>
              <a:t>) </a:t>
            </a:r>
            <a:r>
              <a:rPr lang="en-US" altLang="zh-CN" dirty="0"/>
              <a:t>—— </a:t>
            </a:r>
            <a:r>
              <a:rPr lang="zh-CN" altLang="en-US" dirty="0"/>
              <a:t>用来释放一个连接。</a:t>
            </a:r>
            <a:r>
              <a:rPr lang="en-US" altLang="zh-CN" dirty="0"/>
              <a:t>FIN </a:t>
            </a:r>
            <a:r>
              <a:rPr lang="en-US" altLang="zh-CN" dirty="0">
                <a:sym typeface="Symbol" pitchFamily="18" charset="2"/>
              </a:rPr>
              <a:t></a:t>
            </a:r>
            <a:r>
              <a:rPr lang="en-US" altLang="zh-CN" dirty="0"/>
              <a:t> 1 </a:t>
            </a:r>
            <a:r>
              <a:rPr lang="zh-CN" altLang="en-US" dirty="0"/>
              <a:t>表明此报文段的发送端的数据已发送完毕，并要求释放运输连接。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4131" name="Rectangle 83"/>
          <p:cNvSpPr>
            <a:spLocks noChangeArrowheads="1"/>
          </p:cNvSpPr>
          <p:nvPr/>
        </p:nvSpPr>
        <p:spPr bwMode="auto">
          <a:xfrm>
            <a:off x="4674276" y="2897494"/>
            <a:ext cx="319660" cy="69348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7960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smtClean="0"/>
              <a:t>在</a:t>
            </a:r>
            <a:r>
              <a:rPr lang="zh-CN" altLang="zh-CN" dirty="0"/>
              <a:t>一台主机中经常有</a:t>
            </a:r>
            <a:r>
              <a:rPr lang="zh-CN" altLang="zh-CN" dirty="0">
                <a:solidFill>
                  <a:srgbClr val="FF0000"/>
                </a:solidFill>
              </a:rPr>
              <a:t>多个应用进程</a:t>
            </a:r>
            <a:r>
              <a:rPr lang="zh-CN" altLang="zh-CN" dirty="0"/>
              <a:t>同时分别和另一台主机中的多个应用进程通信</a:t>
            </a:r>
            <a:r>
              <a:rPr lang="zh-CN" altLang="zh-CN" dirty="0" smtClean="0"/>
              <a:t>。</a:t>
            </a:r>
            <a:endParaRPr lang="en-US" altLang="zh-CN" dirty="0" smtClean="0"/>
          </a:p>
          <a:p>
            <a:r>
              <a:rPr lang="zh-CN" altLang="zh-CN" dirty="0"/>
              <a:t>这表明运输层有一个很重要的功能——</a:t>
            </a:r>
            <a:r>
              <a:rPr lang="zh-CN" altLang="zh-CN" dirty="0" smtClean="0">
                <a:solidFill>
                  <a:srgbClr val="FF0000"/>
                </a:solidFill>
              </a:rPr>
              <a:t>复用</a:t>
            </a:r>
            <a:r>
              <a:rPr lang="en-US" altLang="zh-CN" dirty="0" smtClean="0">
                <a:solidFill>
                  <a:srgbClr val="FF0000"/>
                </a:solidFill>
              </a:rPr>
              <a:t> </a:t>
            </a:r>
            <a:r>
              <a:rPr lang="en-US" altLang="zh-CN" dirty="0" smtClean="0"/>
              <a:t>(</a:t>
            </a:r>
            <a:r>
              <a:rPr lang="en-US" altLang="zh-CN" dirty="0"/>
              <a:t>multiplexing)</a:t>
            </a:r>
            <a:r>
              <a:rPr lang="zh-CN" altLang="zh-CN" dirty="0"/>
              <a:t>和</a:t>
            </a:r>
            <a:r>
              <a:rPr lang="zh-CN" altLang="zh-CN" dirty="0" smtClean="0">
                <a:solidFill>
                  <a:srgbClr val="FF0000"/>
                </a:solidFill>
              </a:rPr>
              <a:t>分用</a:t>
            </a:r>
            <a:r>
              <a:rPr lang="en-US" altLang="zh-CN" dirty="0" smtClean="0">
                <a:solidFill>
                  <a:srgbClr val="FF0000"/>
                </a:solidFill>
              </a:rPr>
              <a:t> </a:t>
            </a:r>
            <a:r>
              <a:rPr lang="en-US" altLang="zh-CN" dirty="0" smtClean="0"/>
              <a:t>(</a:t>
            </a:r>
            <a:r>
              <a:rPr lang="en-US" altLang="zh-CN" dirty="0" err="1"/>
              <a:t>demultiplexing</a:t>
            </a:r>
            <a:r>
              <a:rPr lang="en-US" altLang="zh-CN" dirty="0"/>
              <a:t>)</a:t>
            </a:r>
            <a:r>
              <a:rPr lang="zh-CN" altLang="zh-CN" dirty="0" smtClean="0"/>
              <a:t>。</a:t>
            </a:r>
            <a:endParaRPr lang="en-US" altLang="zh-CN" dirty="0" smtClean="0"/>
          </a:p>
          <a:p>
            <a:r>
              <a:rPr lang="zh-CN" altLang="zh-CN" dirty="0"/>
              <a:t>根据应用程序的不同需求，运输层需要有两种不同的运输协议，即</a:t>
            </a:r>
            <a:r>
              <a:rPr lang="zh-CN" altLang="zh-CN" dirty="0">
                <a:solidFill>
                  <a:srgbClr val="FF0000"/>
                </a:solidFill>
              </a:rPr>
              <a:t>面向连接</a:t>
            </a:r>
            <a:r>
              <a:rPr lang="zh-CN" altLang="zh-CN" dirty="0" smtClean="0">
                <a:solidFill>
                  <a:srgbClr val="FF0000"/>
                </a:solidFill>
              </a:rPr>
              <a:t>的</a:t>
            </a:r>
            <a:r>
              <a:rPr lang="en-US" altLang="zh-CN" dirty="0" smtClean="0">
                <a:solidFill>
                  <a:srgbClr val="FF0000"/>
                </a:solidFill>
              </a:rPr>
              <a:t> TCP </a:t>
            </a:r>
            <a:r>
              <a:rPr lang="zh-CN" altLang="zh-CN" dirty="0" smtClean="0"/>
              <a:t>和</a:t>
            </a:r>
            <a:r>
              <a:rPr lang="zh-CN" altLang="zh-CN" dirty="0"/>
              <a:t>无</a:t>
            </a:r>
            <a:r>
              <a:rPr lang="zh-CN" altLang="zh-CN" dirty="0">
                <a:solidFill>
                  <a:srgbClr val="FF0000"/>
                </a:solidFill>
              </a:rPr>
              <a:t>连接</a:t>
            </a:r>
            <a:r>
              <a:rPr lang="zh-CN" altLang="zh-CN" dirty="0" smtClean="0">
                <a:solidFill>
                  <a:srgbClr val="FF0000"/>
                </a:solidFill>
              </a:rPr>
              <a:t>的</a:t>
            </a:r>
            <a:r>
              <a:rPr lang="en-US" altLang="zh-CN" dirty="0" smtClean="0">
                <a:solidFill>
                  <a:srgbClr val="FF0000"/>
                </a:solidFill>
              </a:rPr>
              <a:t> UDP </a:t>
            </a:r>
            <a:r>
              <a:rPr lang="zh-CN" altLang="en-US" dirty="0" smtClean="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38627074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632521" y="5046275"/>
            <a:ext cx="8844796" cy="83099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kern="1200" dirty="0">
                <a:solidFill>
                  <a:srgbClr val="000099"/>
                </a:solidFill>
                <a:cs typeface="+mn-cs"/>
              </a:rPr>
              <a:t>窗口字段 </a:t>
            </a:r>
            <a:r>
              <a:rPr lang="en-US" altLang="zh-CN" sz="2400" kern="1200" dirty="0">
                <a:solidFill>
                  <a:srgbClr val="000099"/>
                </a:solidFill>
                <a:cs typeface="+mn-cs"/>
              </a:rPr>
              <a:t>—— </a:t>
            </a:r>
            <a:r>
              <a:rPr lang="zh-CN" altLang="en-US" sz="2400" kern="1200" dirty="0">
                <a:solidFill>
                  <a:srgbClr val="000099"/>
                </a:solidFill>
                <a:cs typeface="+mn-cs"/>
              </a:rPr>
              <a:t>占 </a:t>
            </a:r>
            <a:r>
              <a:rPr lang="en-US" altLang="zh-CN" sz="2400" kern="1200" dirty="0">
                <a:solidFill>
                  <a:srgbClr val="000099"/>
                </a:solidFill>
                <a:cs typeface="+mn-cs"/>
              </a:rPr>
              <a:t>2 </a:t>
            </a:r>
            <a:r>
              <a:rPr lang="zh-CN" altLang="en-US" sz="2400" kern="1200" dirty="0">
                <a:solidFill>
                  <a:srgbClr val="000099"/>
                </a:solidFill>
                <a:cs typeface="+mn-cs"/>
              </a:rPr>
              <a:t>字节，用来让对方设置发送窗口的依据，单位为字节。</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5155" name="Rectangle 83"/>
          <p:cNvSpPr>
            <a:spLocks noChangeArrowheads="1"/>
          </p:cNvSpPr>
          <p:nvPr/>
        </p:nvSpPr>
        <p:spPr bwMode="auto">
          <a:xfrm>
            <a:off x="4955530" y="2927474"/>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7460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534738" y="5053014"/>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7202" name="Rectangle 82"/>
          <p:cNvSpPr>
            <a:spLocks noChangeArrowheads="1"/>
          </p:cNvSpPr>
          <p:nvPr/>
        </p:nvSpPr>
        <p:spPr bwMode="auto">
          <a:xfrm>
            <a:off x="779065" y="3575546"/>
            <a:ext cx="4173935"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766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534738" y="5046275"/>
            <a:ext cx="8943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紧急指针字段 </a:t>
            </a:r>
            <a:r>
              <a:rPr lang="en-US" altLang="zh-CN" dirty="0"/>
              <a:t>—— </a:t>
            </a:r>
            <a:r>
              <a:rPr lang="zh-CN" altLang="en-US" dirty="0"/>
              <a:t>占 </a:t>
            </a:r>
            <a:r>
              <a:rPr lang="en-US" altLang="zh-CN" dirty="0"/>
              <a:t>16 </a:t>
            </a:r>
            <a:r>
              <a:rPr lang="zh-CN" altLang="en-US" dirty="0"/>
              <a:t>位，指出在本报文段中紧急数据共有多少个字节（紧急数据放在本报文段数据的最前面）。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8226" name="Rectangle 82"/>
          <p:cNvSpPr>
            <a:spLocks noChangeArrowheads="1"/>
          </p:cNvSpPr>
          <p:nvPr/>
        </p:nvSpPr>
        <p:spPr bwMode="auto">
          <a:xfrm>
            <a:off x="4955530" y="3575546"/>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54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534738" y="5036983"/>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选项字段 </a:t>
            </a:r>
            <a:r>
              <a:rPr lang="en-US" altLang="zh-CN" dirty="0"/>
              <a:t>—— </a:t>
            </a:r>
            <a:r>
              <a:rPr lang="zh-CN" altLang="en-US" dirty="0"/>
              <a:t>长度可变。</a:t>
            </a:r>
            <a:r>
              <a:rPr lang="en-US" altLang="zh-CN" dirty="0"/>
              <a:t>TCP </a:t>
            </a:r>
            <a:r>
              <a:rPr lang="zh-CN" altLang="en-US" dirty="0"/>
              <a:t>最初只规定了一种选项，即</a:t>
            </a:r>
            <a:r>
              <a:rPr lang="zh-CN" altLang="en-US" dirty="0">
                <a:solidFill>
                  <a:srgbClr val="C00000"/>
                </a:solidFill>
              </a:rPr>
              <a:t>最大报文段长度 </a:t>
            </a:r>
            <a:r>
              <a:rPr lang="en-US" altLang="zh-CN" dirty="0">
                <a:solidFill>
                  <a:srgbClr val="C00000"/>
                </a:solidFill>
              </a:rPr>
              <a:t>MSS</a:t>
            </a:r>
            <a:r>
              <a:rPr lang="zh-CN" altLang="en-US" dirty="0">
                <a:solidFill>
                  <a:srgbClr val="C00000"/>
                </a:solidFill>
              </a:rPr>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p>
        </p:txBody>
      </p:sp>
      <p:grpSp>
        <p:nvGrpSpPr>
          <p:cNvPr id="86" name="组合 85"/>
          <p:cNvGrpSpPr/>
          <p:nvPr/>
        </p:nvGrpSpPr>
        <p:grpSpPr>
          <a:xfrm>
            <a:off x="214869" y="78539"/>
            <a:ext cx="9852335" cy="4873626"/>
            <a:chOff x="214869" y="78539"/>
            <a:chExt cx="9852335"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8"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100"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2"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5"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6"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5"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6"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5"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6"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7"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8"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60"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9250" name="Rectangle 82"/>
          <p:cNvSpPr>
            <a:spLocks noChangeArrowheads="1"/>
          </p:cNvSpPr>
          <p:nvPr/>
        </p:nvSpPr>
        <p:spPr bwMode="auto">
          <a:xfrm>
            <a:off x="789789" y="4282098"/>
            <a:ext cx="6251443" cy="65907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52" name="Rectangle 84"/>
          <p:cNvSpPr>
            <a:spLocks noChangeArrowheads="1"/>
          </p:cNvSpPr>
          <p:nvPr/>
        </p:nvSpPr>
        <p:spPr bwMode="auto">
          <a:xfrm>
            <a:off x="272480" y="788153"/>
            <a:ext cx="9633520" cy="285687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534738" y="1166262"/>
            <a:ext cx="9290430" cy="2046714"/>
          </a:xfrm>
          <a:prstGeom prst="rect">
            <a:avLst/>
          </a:prstGeom>
          <a:noFill/>
          <a:ln>
            <a:noFill/>
          </a:ln>
          <a:effectLst/>
        </p:spPr>
        <p:txBody>
          <a:bodyPr wrap="square">
            <a:spAutoFit/>
          </a:bodyPr>
          <a:lstStyle/>
          <a:p>
            <a:pPr algn="ctr">
              <a:spcBef>
                <a:spcPts val="600"/>
              </a:spcBef>
            </a:pPr>
            <a:r>
              <a:rPr lang="en-US" altLang="zh-CN" sz="2800" b="1" dirty="0">
                <a:solidFill>
                  <a:srgbClr val="0000CC"/>
                </a:solidFill>
                <a:latin typeface="+mn-lt"/>
                <a:ea typeface="黑体" pitchFamily="2" charset="-122"/>
              </a:rPr>
              <a:t>MSS (Maximum Segment Size)</a:t>
            </a:r>
          </a:p>
          <a:p>
            <a:pPr algn="ctr">
              <a:spcBef>
                <a:spcPts val="600"/>
              </a:spcBef>
            </a:pPr>
            <a:r>
              <a:rPr lang="zh-CN" altLang="en-US" sz="2800" b="1" dirty="0">
                <a:solidFill>
                  <a:srgbClr val="0000CC"/>
                </a:solidFill>
                <a:latin typeface="+mn-lt"/>
                <a:ea typeface="黑体" pitchFamily="2" charset="-122"/>
              </a:rPr>
              <a:t>是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报文段中的</a:t>
            </a:r>
            <a:r>
              <a:rPr lang="zh-CN" altLang="en-US" sz="2800" b="1" dirty="0">
                <a:solidFill>
                  <a:srgbClr val="C00000"/>
                </a:solidFill>
                <a:latin typeface="+mn-lt"/>
                <a:ea typeface="黑体" pitchFamily="2" charset="-122"/>
              </a:rPr>
              <a:t>数据字段</a:t>
            </a:r>
            <a:r>
              <a:rPr lang="zh-CN" altLang="en-US" sz="2800" b="1" dirty="0">
                <a:solidFill>
                  <a:srgbClr val="0000CC"/>
                </a:solidFill>
                <a:latin typeface="+mn-lt"/>
                <a:ea typeface="黑体" pitchFamily="2" charset="-122"/>
              </a:rPr>
              <a:t>的最大长度。</a:t>
            </a:r>
          </a:p>
          <a:p>
            <a:pPr algn="ctr">
              <a:spcBef>
                <a:spcPts val="600"/>
              </a:spcBef>
            </a:pPr>
            <a:r>
              <a:rPr lang="zh-CN" altLang="en-US" sz="2800" b="1" dirty="0">
                <a:solidFill>
                  <a:srgbClr val="0000CC"/>
                </a:solidFill>
                <a:latin typeface="+mn-lt"/>
                <a:ea typeface="黑体" pitchFamily="2" charset="-122"/>
              </a:rPr>
              <a:t>数据字段加上 </a:t>
            </a:r>
            <a:r>
              <a:rPr lang="en-US" altLang="zh-CN" sz="2800" b="1" dirty="0">
                <a:solidFill>
                  <a:srgbClr val="0000CC"/>
                </a:solidFill>
                <a:latin typeface="+mn-lt"/>
                <a:ea typeface="黑体" pitchFamily="2" charset="-122"/>
              </a:rPr>
              <a:t>TCP </a:t>
            </a:r>
            <a:r>
              <a:rPr lang="zh-CN" altLang="en-US" sz="2800" b="1" dirty="0" smtClean="0">
                <a:solidFill>
                  <a:srgbClr val="0000CC"/>
                </a:solidFill>
                <a:latin typeface="+mn-lt"/>
                <a:ea typeface="黑体" pitchFamily="2" charset="-122"/>
              </a:rPr>
              <a:t>首部才</a:t>
            </a:r>
            <a:r>
              <a:rPr lang="zh-CN" altLang="en-US" sz="2800" b="1" dirty="0">
                <a:solidFill>
                  <a:srgbClr val="0000CC"/>
                </a:solidFill>
                <a:latin typeface="+mn-lt"/>
                <a:ea typeface="黑体" pitchFamily="2" charset="-122"/>
              </a:rPr>
              <a:t>等于整个的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a:t>
            </a:r>
            <a:r>
              <a:rPr lang="zh-CN" altLang="en-US" sz="2800" b="1" dirty="0" smtClean="0">
                <a:solidFill>
                  <a:srgbClr val="0000CC"/>
                </a:solidFill>
                <a:latin typeface="+mn-lt"/>
                <a:ea typeface="黑体" pitchFamily="2" charset="-122"/>
              </a:rPr>
              <a:t>。</a:t>
            </a:r>
            <a:endParaRPr lang="en-US" altLang="zh-CN" sz="2800" b="1" dirty="0" smtClean="0">
              <a:solidFill>
                <a:srgbClr val="0000CC"/>
              </a:solidFill>
              <a:latin typeface="+mn-lt"/>
              <a:ea typeface="黑体" pitchFamily="2" charset="-122"/>
            </a:endParaRPr>
          </a:p>
          <a:p>
            <a:pPr algn="ctr">
              <a:spcBef>
                <a:spcPts val="600"/>
              </a:spcBef>
            </a:pPr>
            <a:r>
              <a:rPr lang="zh-CN" altLang="zh-CN" sz="2800" b="1" dirty="0" smtClean="0">
                <a:solidFill>
                  <a:srgbClr val="0000CC"/>
                </a:solidFill>
                <a:latin typeface="+mn-lt"/>
                <a:ea typeface="黑体" pitchFamily="2" charset="-122"/>
              </a:rPr>
              <a:t>所以</a:t>
            </a:r>
            <a:r>
              <a:rPr lang="zh-CN" altLang="en-US" sz="2800" b="1" dirty="0" smtClean="0">
                <a:solidFill>
                  <a:srgbClr val="0000CC"/>
                </a:solidFill>
                <a:latin typeface="+mn-lt"/>
                <a:ea typeface="黑体" pitchFamily="2" charset="-122"/>
              </a:rPr>
              <a:t>，</a:t>
            </a:r>
            <a:r>
              <a:rPr lang="en-US" altLang="zh-CN" sz="2800" b="1" dirty="0" smtClean="0">
                <a:solidFill>
                  <a:srgbClr val="0000CC"/>
                </a:solidFill>
                <a:latin typeface="+mn-lt"/>
                <a:ea typeface="黑体" pitchFamily="2" charset="-122"/>
              </a:rPr>
              <a:t>MSS</a:t>
            </a:r>
            <a:r>
              <a:rPr lang="zh-CN" altLang="zh-CN" sz="2800" b="1" dirty="0">
                <a:solidFill>
                  <a:srgbClr val="0000CC"/>
                </a:solidFill>
                <a:latin typeface="+mn-lt"/>
                <a:ea typeface="黑体" pitchFamily="2" charset="-122"/>
              </a:rPr>
              <a:t>是“</a:t>
            </a:r>
            <a:r>
              <a:rPr lang="en-US" altLang="zh-CN" sz="2800" b="1" dirty="0" smtClean="0">
                <a:solidFill>
                  <a:srgbClr val="0000CC"/>
                </a:solidFill>
                <a:latin typeface="+mn-lt"/>
                <a:ea typeface="黑体" pitchFamily="2" charset="-122"/>
              </a:rPr>
              <a:t>TCP </a:t>
            </a:r>
            <a:r>
              <a:rPr lang="zh-CN" altLang="zh-CN" sz="2800" b="1" dirty="0" smtClean="0">
                <a:solidFill>
                  <a:srgbClr val="0000CC"/>
                </a:solidFill>
                <a:latin typeface="+mn-lt"/>
                <a:ea typeface="黑体" pitchFamily="2" charset="-122"/>
              </a:rPr>
              <a:t>报文</a:t>
            </a:r>
            <a:r>
              <a:rPr lang="zh-CN" altLang="zh-CN" sz="2800" b="1" dirty="0">
                <a:solidFill>
                  <a:srgbClr val="0000CC"/>
                </a:solidFill>
                <a:latin typeface="+mn-lt"/>
                <a:ea typeface="黑体" pitchFamily="2" charset="-122"/>
              </a:rPr>
              <a:t>段长度</a:t>
            </a:r>
            <a:r>
              <a:rPr lang="zh-CN" altLang="zh-CN" sz="2800" b="1" dirty="0" smtClean="0">
                <a:solidFill>
                  <a:srgbClr val="0000CC"/>
                </a:solidFill>
                <a:latin typeface="+mn-lt"/>
                <a:ea typeface="黑体" pitchFamily="2" charset="-122"/>
              </a:rPr>
              <a:t>减去</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首部</a:t>
            </a:r>
            <a:r>
              <a:rPr lang="zh-CN" altLang="zh-CN" sz="2800" b="1" dirty="0">
                <a:solidFill>
                  <a:srgbClr val="0000CC"/>
                </a:solidFill>
                <a:latin typeface="+mn-lt"/>
                <a:ea typeface="黑体" pitchFamily="2" charset="-122"/>
              </a:rPr>
              <a:t>长度”。</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8806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nodeType="afterGroup">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FF"/>
                </a:solidFill>
              </a:rPr>
              <a:t>MSS </a:t>
            </a:r>
            <a:r>
              <a:rPr lang="zh-CN" altLang="zh-CN" sz="2800" dirty="0" smtClean="0">
                <a:solidFill>
                  <a:srgbClr val="0000FF"/>
                </a:solidFill>
              </a:rPr>
              <a:t>与</a:t>
            </a:r>
            <a:r>
              <a:rPr lang="zh-CN" altLang="zh-CN" sz="2800" dirty="0">
                <a:solidFill>
                  <a:srgbClr val="0000FF"/>
                </a:solidFill>
              </a:rPr>
              <a:t>接收窗口值没有关系</a:t>
            </a:r>
            <a:r>
              <a:rPr lang="zh-CN" altLang="zh-CN" sz="2800" dirty="0" smtClean="0">
                <a:solidFill>
                  <a:srgbClr val="0000FF"/>
                </a:solidFill>
              </a:rPr>
              <a:t>。</a:t>
            </a:r>
            <a:endParaRPr lang="en-US" altLang="zh-CN" sz="2800" dirty="0" smtClean="0">
              <a:solidFill>
                <a:srgbClr val="0000FF"/>
              </a:solidFill>
            </a:endParaRPr>
          </a:p>
          <a:p>
            <a:r>
              <a:rPr lang="zh-CN" altLang="zh-CN" sz="2800" dirty="0">
                <a:solidFill>
                  <a:srgbClr val="FF0000"/>
                </a:solidFill>
              </a:rPr>
              <a:t>若选择较小</a:t>
            </a:r>
            <a:r>
              <a:rPr lang="zh-CN" altLang="zh-CN" sz="2800" dirty="0" smtClean="0">
                <a:solidFill>
                  <a:srgbClr val="FF0000"/>
                </a:solidFill>
              </a:rPr>
              <a:t>的</a:t>
            </a:r>
            <a:r>
              <a:rPr lang="en-US" altLang="zh-CN" sz="2800" dirty="0" smtClean="0">
                <a:solidFill>
                  <a:srgbClr val="FF0000"/>
                </a:solidFill>
              </a:rPr>
              <a:t> MSS </a:t>
            </a:r>
            <a:r>
              <a:rPr lang="zh-CN" altLang="zh-CN" sz="2800" dirty="0" smtClean="0">
                <a:solidFill>
                  <a:srgbClr val="FF0000"/>
                </a:solidFill>
              </a:rPr>
              <a:t>长度</a:t>
            </a:r>
            <a:r>
              <a:rPr lang="zh-CN" altLang="zh-CN" sz="2800" dirty="0">
                <a:solidFill>
                  <a:srgbClr val="FF0000"/>
                </a:solidFill>
              </a:rPr>
              <a:t>，网络的利用率就降低</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t>当</a:t>
            </a:r>
            <a:r>
              <a:rPr lang="en-US" altLang="zh-CN" sz="2800" dirty="0" smtClean="0"/>
              <a:t> TCP </a:t>
            </a:r>
            <a:r>
              <a:rPr lang="zh-CN" altLang="zh-CN" sz="2800" dirty="0" smtClean="0"/>
              <a:t>报文</a:t>
            </a:r>
            <a:r>
              <a:rPr lang="zh-CN" altLang="zh-CN" sz="2800" dirty="0"/>
              <a:t>段</a:t>
            </a:r>
            <a:r>
              <a:rPr lang="zh-CN" altLang="zh-CN" sz="2800" dirty="0">
                <a:solidFill>
                  <a:srgbClr val="FF0000"/>
                </a:solidFill>
              </a:rPr>
              <a:t>只</a:t>
            </a:r>
            <a:r>
              <a:rPr lang="zh-CN" altLang="zh-CN" sz="2800" dirty="0" smtClean="0">
                <a:solidFill>
                  <a:srgbClr val="FF0000"/>
                </a:solidFill>
              </a:rPr>
              <a:t>含有</a:t>
            </a:r>
            <a:r>
              <a:rPr lang="en-US" altLang="zh-CN" sz="2800" dirty="0" smtClean="0">
                <a:solidFill>
                  <a:srgbClr val="FF0000"/>
                </a:solidFill>
              </a:rPr>
              <a:t> 1 </a:t>
            </a:r>
            <a:r>
              <a:rPr lang="zh-CN" altLang="zh-CN" sz="2800" dirty="0" smtClean="0">
                <a:solidFill>
                  <a:srgbClr val="FF0000"/>
                </a:solidFill>
              </a:rPr>
              <a:t>字节</a:t>
            </a:r>
            <a:r>
              <a:rPr lang="zh-CN" altLang="zh-CN" sz="2800" dirty="0">
                <a:solidFill>
                  <a:srgbClr val="FF0000"/>
                </a:solidFill>
              </a:rPr>
              <a:t>的数据时，</a:t>
            </a:r>
            <a:r>
              <a:rPr lang="zh-CN" altLang="zh-CN" sz="2800" dirty="0" smtClean="0"/>
              <a:t>在</a:t>
            </a:r>
            <a:r>
              <a:rPr lang="en-US" altLang="zh-CN" sz="2800" dirty="0" smtClean="0"/>
              <a:t> IP </a:t>
            </a:r>
            <a:r>
              <a:rPr lang="zh-CN" altLang="zh-CN" sz="2800" dirty="0" smtClean="0"/>
              <a:t>层</a:t>
            </a:r>
            <a:r>
              <a:rPr lang="zh-CN" altLang="zh-CN" sz="2800" dirty="0"/>
              <a:t>传输的数据报的开销至少</a:t>
            </a:r>
            <a:r>
              <a:rPr lang="zh-CN" altLang="zh-CN" sz="2800" dirty="0" smtClean="0"/>
              <a:t>有</a:t>
            </a:r>
            <a:r>
              <a:rPr lang="en-US" altLang="zh-CN" sz="2800" dirty="0" smtClean="0"/>
              <a:t> 40 </a:t>
            </a:r>
            <a:r>
              <a:rPr lang="zh-CN" altLang="zh-CN" sz="2800" dirty="0" smtClean="0"/>
              <a:t>字节</a:t>
            </a:r>
            <a:r>
              <a:rPr lang="en-US" altLang="zh-CN" sz="2800" dirty="0"/>
              <a:t>(</a:t>
            </a:r>
            <a:r>
              <a:rPr lang="zh-CN" altLang="zh-CN" sz="2800" dirty="0" smtClean="0"/>
              <a:t>包括</a:t>
            </a:r>
            <a:r>
              <a:rPr lang="en-US" altLang="zh-CN" sz="2800" dirty="0" smtClean="0"/>
              <a:t> TCP </a:t>
            </a:r>
            <a:r>
              <a:rPr lang="zh-CN" altLang="zh-CN" sz="2800" dirty="0" smtClean="0"/>
              <a:t>报文</a:t>
            </a:r>
            <a:r>
              <a:rPr lang="zh-CN" altLang="zh-CN" sz="2800" dirty="0"/>
              <a:t>段的首部</a:t>
            </a:r>
            <a:r>
              <a:rPr lang="zh-CN" altLang="zh-CN" sz="2800" dirty="0" smtClean="0"/>
              <a:t>和</a:t>
            </a:r>
            <a:r>
              <a:rPr lang="en-US" altLang="zh-CN" sz="2800" dirty="0" smtClean="0"/>
              <a:t> IP </a:t>
            </a:r>
            <a:r>
              <a:rPr lang="zh-CN" altLang="zh-CN" sz="2800" dirty="0" smtClean="0"/>
              <a:t>数据报</a:t>
            </a:r>
            <a:r>
              <a:rPr lang="zh-CN" altLang="zh-CN" sz="2800" dirty="0"/>
              <a:t>的首部</a:t>
            </a:r>
            <a:r>
              <a:rPr lang="en-US" altLang="zh-CN" sz="2800" dirty="0"/>
              <a:t>)</a:t>
            </a:r>
            <a:r>
              <a:rPr lang="zh-CN" altLang="zh-CN" sz="2800" dirty="0"/>
              <a:t>。这样，对网络的利用率就不会</a:t>
            </a:r>
            <a:r>
              <a:rPr lang="zh-CN" altLang="zh-CN" sz="2800" dirty="0" smtClean="0"/>
              <a:t>超过</a:t>
            </a:r>
            <a:r>
              <a:rPr lang="en-US" altLang="zh-CN" sz="2800" dirty="0" smtClean="0"/>
              <a:t> 1/41</a:t>
            </a:r>
            <a:r>
              <a:rPr lang="zh-CN" altLang="zh-CN" sz="2800" dirty="0"/>
              <a:t>。到了数据链路层还要加上一些开销</a:t>
            </a:r>
            <a:r>
              <a:rPr lang="zh-CN" altLang="zh-CN" sz="2800" dirty="0" smtClean="0"/>
              <a:t>。</a:t>
            </a:r>
            <a:endParaRPr lang="en-US" altLang="zh-CN" sz="2800" dirty="0" smtClean="0"/>
          </a:p>
          <a:p>
            <a:r>
              <a:rPr lang="zh-CN" altLang="zh-CN" sz="2800" dirty="0" smtClean="0"/>
              <a:t>若</a:t>
            </a:r>
            <a:r>
              <a:rPr lang="en-US" altLang="zh-CN" sz="2800" dirty="0" smtClean="0"/>
              <a:t> </a:t>
            </a:r>
            <a:r>
              <a:rPr lang="en-US" altLang="zh-CN" sz="2800" dirty="0" smtClean="0">
                <a:solidFill>
                  <a:srgbClr val="FF0000"/>
                </a:solidFill>
              </a:rPr>
              <a:t>TCP </a:t>
            </a:r>
            <a:r>
              <a:rPr lang="zh-CN" altLang="zh-CN" sz="2800" dirty="0" smtClean="0">
                <a:solidFill>
                  <a:srgbClr val="FF0000"/>
                </a:solidFill>
              </a:rPr>
              <a:t>报文</a:t>
            </a:r>
            <a:r>
              <a:rPr lang="zh-CN" altLang="zh-CN" sz="2800" dirty="0">
                <a:solidFill>
                  <a:srgbClr val="FF0000"/>
                </a:solidFill>
              </a:rPr>
              <a:t>段非常长，</a:t>
            </a:r>
            <a:r>
              <a:rPr lang="zh-CN" altLang="zh-CN" sz="2800" dirty="0"/>
              <a:t>那么</a:t>
            </a:r>
            <a:r>
              <a:rPr lang="zh-CN" altLang="zh-CN" sz="2800" dirty="0" smtClean="0"/>
              <a:t>在</a:t>
            </a:r>
            <a:r>
              <a:rPr lang="en-US" altLang="zh-CN" sz="2800" dirty="0" smtClean="0"/>
              <a:t> IP </a:t>
            </a:r>
            <a:r>
              <a:rPr lang="zh-CN" altLang="zh-CN" sz="2800" dirty="0" smtClean="0"/>
              <a:t>层</a:t>
            </a:r>
            <a:r>
              <a:rPr lang="zh-CN" altLang="zh-CN" sz="2800" dirty="0"/>
              <a:t>传输时就有可能要分解成多个短数据报片。在终点要把收到的各个短数据报片装配成原来</a:t>
            </a:r>
            <a:r>
              <a:rPr lang="zh-CN" altLang="zh-CN" sz="2800" dirty="0" smtClean="0"/>
              <a:t>的</a:t>
            </a:r>
            <a:r>
              <a:rPr lang="en-US" altLang="zh-CN" sz="2800" dirty="0" smtClean="0"/>
              <a:t> TCP </a:t>
            </a:r>
            <a:r>
              <a:rPr lang="zh-CN" altLang="zh-CN" sz="2800" dirty="0" smtClean="0"/>
              <a:t>报文</a:t>
            </a:r>
            <a:r>
              <a:rPr lang="zh-CN" altLang="zh-CN" sz="2800" dirty="0"/>
              <a:t>段。当传输出错时还要进行重传。这些也都会使开销增大。</a:t>
            </a:r>
            <a:endParaRPr lang="zh-CN" altLang="en-US" sz="2800" dirty="0"/>
          </a:p>
        </p:txBody>
      </p:sp>
    </p:spTree>
    <p:extLst>
      <p:ext uri="{BB962C8B-B14F-4D97-AF65-F5344CB8AC3E}">
        <p14:creationId xmlns:p14="http://schemas.microsoft.com/office/powerpoint/2010/main" val="25596294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因此，</a:t>
            </a:r>
            <a:r>
              <a:rPr lang="en-US" altLang="zh-CN" dirty="0" smtClean="0"/>
              <a:t>MSS </a:t>
            </a:r>
            <a:r>
              <a:rPr lang="zh-CN" altLang="zh-CN" dirty="0" smtClean="0"/>
              <a:t>应</a:t>
            </a:r>
            <a:r>
              <a:rPr lang="zh-CN" altLang="zh-CN" dirty="0"/>
              <a:t>尽可能大些，只要</a:t>
            </a:r>
            <a:r>
              <a:rPr lang="zh-CN" altLang="zh-CN" dirty="0" smtClean="0"/>
              <a:t>在</a:t>
            </a:r>
            <a:r>
              <a:rPr lang="en-US" altLang="zh-CN" dirty="0" smtClean="0"/>
              <a:t> IP </a:t>
            </a:r>
            <a:r>
              <a:rPr lang="zh-CN" altLang="zh-CN" dirty="0" smtClean="0"/>
              <a:t>层</a:t>
            </a:r>
            <a:r>
              <a:rPr lang="zh-CN" altLang="zh-CN" dirty="0"/>
              <a:t>传输时不需要再分片就行</a:t>
            </a:r>
            <a:r>
              <a:rPr lang="zh-CN" altLang="zh-CN" dirty="0" smtClean="0"/>
              <a:t>。</a:t>
            </a:r>
            <a:endParaRPr lang="en-US" altLang="zh-CN" dirty="0" smtClean="0"/>
          </a:p>
          <a:p>
            <a:r>
              <a:rPr lang="zh-CN" altLang="zh-CN" dirty="0" smtClean="0"/>
              <a:t>由于</a:t>
            </a:r>
            <a:r>
              <a:rPr lang="en-US" altLang="zh-CN" dirty="0" smtClean="0"/>
              <a:t> IP </a:t>
            </a:r>
            <a:r>
              <a:rPr lang="zh-CN" altLang="zh-CN" dirty="0" smtClean="0"/>
              <a:t>数据报</a:t>
            </a:r>
            <a:r>
              <a:rPr lang="zh-CN" altLang="zh-CN" dirty="0"/>
              <a:t>所经历的路径是动态变化的，因此在这条路径上确定的不需要分片</a:t>
            </a:r>
            <a:r>
              <a:rPr lang="zh-CN" altLang="zh-CN" dirty="0" smtClean="0"/>
              <a:t>的</a:t>
            </a:r>
            <a:r>
              <a:rPr lang="en-US" altLang="zh-CN" dirty="0" smtClean="0"/>
              <a:t> MSS</a:t>
            </a:r>
            <a:r>
              <a:rPr lang="zh-CN" altLang="zh-CN" dirty="0"/>
              <a:t>，如果改走另一条路径就可能需要进行分片</a:t>
            </a:r>
            <a:r>
              <a:rPr lang="zh-CN" altLang="zh-CN" dirty="0" smtClean="0"/>
              <a:t>。</a:t>
            </a:r>
            <a:endParaRPr lang="en-US" altLang="zh-CN" dirty="0" smtClean="0"/>
          </a:p>
          <a:p>
            <a:r>
              <a:rPr lang="zh-CN" altLang="zh-CN" dirty="0" smtClean="0"/>
              <a:t>因此</a:t>
            </a:r>
            <a:r>
              <a:rPr lang="zh-CN" altLang="zh-CN" dirty="0">
                <a:solidFill>
                  <a:srgbClr val="FF0000"/>
                </a:solidFill>
              </a:rPr>
              <a:t>最佳</a:t>
            </a:r>
            <a:r>
              <a:rPr lang="zh-CN" altLang="zh-CN" dirty="0" smtClean="0">
                <a:solidFill>
                  <a:srgbClr val="FF0000"/>
                </a:solidFill>
              </a:rPr>
              <a:t>的</a:t>
            </a:r>
            <a:r>
              <a:rPr lang="en-US" altLang="zh-CN" dirty="0" smtClean="0">
                <a:solidFill>
                  <a:srgbClr val="FF0000"/>
                </a:solidFill>
              </a:rPr>
              <a:t> MSS </a:t>
            </a:r>
            <a:r>
              <a:rPr lang="zh-CN" altLang="zh-CN" dirty="0" smtClean="0">
                <a:solidFill>
                  <a:srgbClr val="FF0000"/>
                </a:solidFill>
              </a:rPr>
              <a:t>是</a:t>
            </a:r>
            <a:r>
              <a:rPr lang="zh-CN" altLang="zh-CN" dirty="0">
                <a:solidFill>
                  <a:srgbClr val="FF0000"/>
                </a:solidFill>
              </a:rPr>
              <a:t>很难确定的。</a:t>
            </a:r>
            <a:endParaRPr lang="zh-CN" altLang="en-US" dirty="0">
              <a:solidFill>
                <a:srgbClr val="FF0000"/>
              </a:solidFill>
            </a:endParaRPr>
          </a:p>
        </p:txBody>
      </p:sp>
    </p:spTree>
    <p:extLst>
      <p:ext uri="{BB962C8B-B14F-4D97-AF65-F5344CB8AC3E}">
        <p14:creationId xmlns:p14="http://schemas.microsoft.com/office/powerpoint/2010/main" val="27236225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a:t>
            </a:r>
            <a:r>
              <a:rPr lang="zh-CN" altLang="en-US" dirty="0" smtClean="0"/>
              <a:t>等于 </a:t>
            </a:r>
            <a:r>
              <a:rPr lang="en-US" altLang="zh-CN" dirty="0" smtClean="0"/>
              <a:t>TCP </a:t>
            </a:r>
            <a:r>
              <a:rPr lang="zh-CN" altLang="en-US" dirty="0"/>
              <a:t>首部中的窗口位数增大</a:t>
            </a:r>
            <a:r>
              <a:rPr lang="zh-CN" altLang="en-US" dirty="0" smtClean="0"/>
              <a:t>到 </a:t>
            </a:r>
            <a:r>
              <a:rPr lang="en-US" altLang="zh-CN" dirty="0" smtClean="0"/>
              <a:t>(</a:t>
            </a:r>
            <a:r>
              <a:rPr lang="en-US" altLang="zh-CN" dirty="0"/>
              <a:t>16 + S)</a:t>
            </a:r>
            <a:r>
              <a:rPr lang="zh-CN" altLang="en-US" dirty="0"/>
              <a:t>，相当于把窗口值向左移动 </a:t>
            </a:r>
            <a:r>
              <a:rPr lang="en-US" altLang="zh-CN" dirty="0"/>
              <a:t>S </a:t>
            </a:r>
            <a:r>
              <a:rPr lang="zh-CN" altLang="en-US" dirty="0"/>
              <a:t>位后获得实际的窗口大小。</a:t>
            </a:r>
          </a:p>
          <a:p>
            <a:r>
              <a:rPr lang="zh-CN" altLang="en-US" dirty="0">
                <a:solidFill>
                  <a:srgbClr val="0000FF"/>
                </a:solidFill>
              </a:rPr>
              <a:t>时间戳选项</a:t>
            </a:r>
            <a:r>
              <a:rPr lang="en-US" altLang="zh-CN" dirty="0"/>
              <a:t>——</a:t>
            </a:r>
            <a:r>
              <a:rPr lang="zh-CN" altLang="en-US" dirty="0" smtClean="0"/>
              <a:t>占 </a:t>
            </a:r>
            <a:r>
              <a:rPr lang="en-US" altLang="zh-CN" dirty="0" smtClean="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p>
        </p:txBody>
      </p:sp>
    </p:spTree>
    <p:extLst>
      <p:ext uri="{BB962C8B-B14F-4D97-AF65-F5344CB8AC3E}">
        <p14:creationId xmlns:p14="http://schemas.microsoft.com/office/powerpoint/2010/main" val="33726591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632520" y="5055567"/>
            <a:ext cx="8845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20274" name="Rectangle 82"/>
          <p:cNvSpPr>
            <a:spLocks noChangeArrowheads="1"/>
          </p:cNvSpPr>
          <p:nvPr/>
        </p:nvSpPr>
        <p:spPr bwMode="auto">
          <a:xfrm>
            <a:off x="7043356" y="4295626"/>
            <a:ext cx="2086108" cy="65653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1031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a:t>
            </a:r>
            <a:r>
              <a:rPr lang="en-US" altLang="zh-CN" dirty="0" smtClean="0"/>
              <a:t>TCP </a:t>
            </a:r>
            <a:r>
              <a:rPr lang="zh-CN" altLang="zh-CN" dirty="0" smtClean="0"/>
              <a:t>可靠</a:t>
            </a:r>
            <a:r>
              <a:rPr lang="zh-CN" altLang="zh-CN" dirty="0"/>
              <a:t>传输的实现</a:t>
            </a:r>
          </a:p>
        </p:txBody>
      </p:sp>
      <p:sp>
        <p:nvSpPr>
          <p:cNvPr id="931843" name="Rectangle 3"/>
          <p:cNvSpPr>
            <a:spLocks noGrp="1" noChangeArrowheads="1"/>
          </p:cNvSpPr>
          <p:nvPr>
            <p:ph idx="1"/>
          </p:nvPr>
        </p:nvSpPr>
        <p:spPr/>
        <p:txBody>
          <a:bodyPr/>
          <a:lstStyle/>
          <a:p>
            <a:r>
              <a:rPr lang="en-US" altLang="zh-CN" dirty="0"/>
              <a:t>5.6.1  </a:t>
            </a:r>
            <a:r>
              <a:rPr lang="zh-CN" altLang="zh-CN" dirty="0"/>
              <a:t>以字节为单位的滑动窗口</a:t>
            </a:r>
          </a:p>
          <a:p>
            <a:r>
              <a:rPr lang="en-US" altLang="zh-CN" dirty="0" smtClean="0"/>
              <a:t>5.6.2  </a:t>
            </a:r>
            <a:r>
              <a:rPr lang="zh-CN" altLang="zh-CN" dirty="0"/>
              <a:t>超时重传时间的选择</a:t>
            </a:r>
            <a:r>
              <a:rPr lang="en-US" altLang="zh-CN" dirty="0"/>
              <a:t>  </a:t>
            </a:r>
            <a:endParaRPr lang="zh-CN" altLang="zh-CN" dirty="0"/>
          </a:p>
          <a:p>
            <a:r>
              <a:rPr lang="en-US" altLang="zh-CN" dirty="0"/>
              <a:t>5.6.3  </a:t>
            </a:r>
            <a:r>
              <a:rPr lang="zh-CN" altLang="zh-CN" dirty="0"/>
              <a:t>选择</a:t>
            </a:r>
            <a:r>
              <a:rPr lang="zh-CN" altLang="zh-CN" dirty="0" smtClean="0"/>
              <a:t>确认</a:t>
            </a:r>
            <a:r>
              <a:rPr lang="en-US" altLang="zh-CN" dirty="0" smtClean="0"/>
              <a:t> SACK</a:t>
            </a:r>
            <a:endParaRPr lang="zh-CN" altLang="zh-CN" dirty="0"/>
          </a:p>
        </p:txBody>
      </p:sp>
    </p:spTree>
    <p:extLst>
      <p:ext uri="{BB962C8B-B14F-4D97-AF65-F5344CB8AC3E}">
        <p14:creationId xmlns:p14="http://schemas.microsoft.com/office/powerpoint/2010/main" val="1027362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5.6.1  </a:t>
            </a:r>
            <a:r>
              <a:rPr lang="zh-CN" altLang="zh-CN" dirty="0"/>
              <a:t>以字节为单位的滑动</a:t>
            </a:r>
            <a:r>
              <a:rPr lang="zh-CN" altLang="zh-CN" dirty="0" smtClean="0"/>
              <a:t>窗口</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的</a:t>
            </a:r>
            <a:r>
              <a:rPr lang="zh-CN" altLang="zh-CN" dirty="0"/>
              <a:t>滑动窗口是以字节为单位的</a:t>
            </a:r>
            <a:r>
              <a:rPr lang="zh-CN" altLang="zh-CN" dirty="0" smtClean="0"/>
              <a:t>。</a:t>
            </a:r>
            <a:endParaRPr lang="en-US" altLang="zh-CN" dirty="0" smtClean="0"/>
          </a:p>
          <a:p>
            <a:r>
              <a:rPr lang="zh-CN" altLang="zh-CN" dirty="0"/>
              <a:t>现</a:t>
            </a:r>
            <a:r>
              <a:rPr lang="zh-CN" altLang="zh-CN" dirty="0" smtClean="0"/>
              <a:t>假定</a:t>
            </a:r>
            <a:r>
              <a:rPr lang="en-US" altLang="zh-CN" dirty="0" smtClean="0"/>
              <a:t> A </a:t>
            </a:r>
            <a:r>
              <a:rPr lang="zh-CN" altLang="zh-CN" dirty="0" smtClean="0"/>
              <a:t>收到了</a:t>
            </a:r>
            <a:r>
              <a:rPr lang="en-US" altLang="zh-CN" dirty="0" smtClean="0"/>
              <a:t> B </a:t>
            </a:r>
            <a:r>
              <a:rPr lang="zh-CN" altLang="zh-CN" dirty="0" smtClean="0"/>
              <a:t>发</a:t>
            </a:r>
            <a:r>
              <a:rPr lang="zh-CN" altLang="zh-CN" dirty="0"/>
              <a:t>来的确认报文段，其中窗口</a:t>
            </a:r>
            <a:r>
              <a:rPr lang="zh-CN" altLang="zh-CN" dirty="0" smtClean="0"/>
              <a:t>是</a:t>
            </a:r>
            <a:r>
              <a:rPr lang="en-US" altLang="zh-CN" dirty="0" smtClean="0"/>
              <a:t> 20 </a:t>
            </a:r>
            <a:r>
              <a:rPr lang="zh-CN" altLang="zh-CN" dirty="0" smtClean="0"/>
              <a:t>字节</a:t>
            </a:r>
            <a:r>
              <a:rPr lang="zh-CN" altLang="zh-CN" dirty="0"/>
              <a:t>，而确认号</a:t>
            </a:r>
            <a:r>
              <a:rPr lang="zh-CN" altLang="zh-CN" dirty="0" smtClean="0"/>
              <a:t>是</a:t>
            </a:r>
            <a:r>
              <a:rPr lang="en-US" altLang="zh-CN" dirty="0" smtClean="0"/>
              <a:t> 31</a:t>
            </a:r>
            <a:r>
              <a:rPr lang="zh-CN" altLang="zh-CN" dirty="0"/>
              <a:t>（这</a:t>
            </a:r>
            <a:r>
              <a:rPr lang="zh-CN" altLang="zh-CN" dirty="0" smtClean="0"/>
              <a:t>表明</a:t>
            </a:r>
            <a:r>
              <a:rPr lang="en-US" altLang="zh-CN" dirty="0" smtClean="0"/>
              <a:t> B </a:t>
            </a:r>
            <a:r>
              <a:rPr lang="zh-CN" altLang="zh-CN" dirty="0" smtClean="0"/>
              <a:t>期望</a:t>
            </a:r>
            <a:r>
              <a:rPr lang="zh-CN" altLang="zh-CN" dirty="0"/>
              <a:t>收到的下一个序号</a:t>
            </a:r>
            <a:r>
              <a:rPr lang="zh-CN" altLang="zh-CN" dirty="0" smtClean="0"/>
              <a:t>是</a:t>
            </a:r>
            <a:r>
              <a:rPr lang="en-US" altLang="zh-CN" dirty="0" smtClean="0"/>
              <a:t> 31</a:t>
            </a:r>
            <a:r>
              <a:rPr lang="zh-CN" altLang="zh-CN" dirty="0"/>
              <a:t>，而</a:t>
            </a:r>
            <a:r>
              <a:rPr lang="zh-CN" altLang="zh-CN" dirty="0" smtClean="0"/>
              <a:t>序号</a:t>
            </a:r>
            <a:r>
              <a:rPr lang="en-US" altLang="zh-CN" dirty="0" smtClean="0"/>
              <a:t> 30 </a:t>
            </a:r>
            <a:r>
              <a:rPr lang="zh-CN" altLang="zh-CN" dirty="0" smtClean="0"/>
              <a:t>为止</a:t>
            </a:r>
            <a:r>
              <a:rPr lang="zh-CN" altLang="zh-CN" dirty="0"/>
              <a:t>的数据已经收到了）</a:t>
            </a:r>
            <a:r>
              <a:rPr lang="zh-CN" altLang="zh-CN" dirty="0" smtClean="0"/>
              <a:t>。</a:t>
            </a:r>
            <a:endParaRPr lang="en-US" altLang="zh-CN" dirty="0" smtClean="0"/>
          </a:p>
          <a:p>
            <a:r>
              <a:rPr lang="zh-CN" altLang="zh-CN" dirty="0" smtClean="0"/>
              <a:t>根据</a:t>
            </a:r>
            <a:r>
              <a:rPr lang="zh-CN" altLang="zh-CN" dirty="0"/>
              <a:t>这两个数据，</a:t>
            </a:r>
            <a:r>
              <a:rPr lang="en-US" altLang="zh-CN" dirty="0" smtClean="0"/>
              <a:t>A </a:t>
            </a:r>
            <a:r>
              <a:rPr lang="zh-CN" altLang="zh-CN" dirty="0" smtClean="0"/>
              <a:t>就</a:t>
            </a:r>
            <a:r>
              <a:rPr lang="zh-CN" altLang="zh-CN" dirty="0"/>
              <a:t>构造出自己的发送窗口，</a:t>
            </a:r>
            <a:endParaRPr lang="zh-CN" altLang="en-US" dirty="0"/>
          </a:p>
        </p:txBody>
      </p:sp>
    </p:spTree>
    <p:extLst>
      <p:ext uri="{BB962C8B-B14F-4D97-AF65-F5344CB8AC3E}">
        <p14:creationId xmlns:p14="http://schemas.microsoft.com/office/powerpoint/2010/main" val="256902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smtClean="0"/>
              <a:t>基于端口的</a:t>
            </a:r>
            <a:r>
              <a:rPr lang="zh-CN" altLang="en-US" dirty="0" smtClean="0">
                <a:solidFill>
                  <a:srgbClr val="C00000"/>
                </a:solidFill>
              </a:rPr>
              <a:t>复用</a:t>
            </a:r>
            <a:r>
              <a:rPr lang="zh-CN" altLang="en-US" dirty="0" smtClean="0"/>
              <a:t>和</a:t>
            </a:r>
            <a:r>
              <a:rPr lang="zh-CN" altLang="en-US" dirty="0" smtClean="0">
                <a:solidFill>
                  <a:srgbClr val="C00000"/>
                </a:solidFill>
              </a:rPr>
              <a:t>分用</a:t>
            </a:r>
            <a:r>
              <a:rPr lang="zh-CN" altLang="en-US" dirty="0"/>
              <a:t>功能</a:t>
            </a:r>
          </a:p>
        </p:txBody>
      </p:sp>
      <p:grpSp>
        <p:nvGrpSpPr>
          <p:cNvPr id="2" name="组合 1"/>
          <p:cNvGrpSpPr/>
          <p:nvPr/>
        </p:nvGrpSpPr>
        <p:grpSpPr>
          <a:xfrm>
            <a:off x="246980" y="1196752"/>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1" name="Text Box 13"/>
            <p:cNvSpPr txBox="1">
              <a:spLocks noChangeArrowheads="1"/>
            </p:cNvSpPr>
            <p:nvPr/>
          </p:nvSpPr>
          <p:spPr bwMode="auto">
            <a:xfrm>
              <a:off x="272480" y="1937330"/>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应</a:t>
              </a:r>
            </a:p>
            <a:p>
              <a:pPr algn="l" eaLnBrk="1" hangingPunct="1"/>
              <a:r>
                <a:rPr lang="zh-CN" altLang="en-US" sz="1800">
                  <a:latin typeface="+mn-lt"/>
                  <a:ea typeface="黑体" pitchFamily="2" charset="-122"/>
                </a:rPr>
                <a:t>用</a:t>
              </a:r>
            </a:p>
            <a:p>
              <a:pPr algn="l" eaLnBrk="1" hangingPunct="1"/>
              <a:r>
                <a:rPr lang="zh-CN" altLang="en-US" sz="1800">
                  <a:latin typeface="+mn-lt"/>
                  <a:ea typeface="黑体" pitchFamily="2" charset="-122"/>
                </a:rPr>
                <a:t>层</a:t>
              </a:r>
            </a:p>
          </p:txBody>
        </p:sp>
        <p:sp>
          <p:nvSpPr>
            <p:cNvPr id="9232" name="Text Box 14"/>
            <p:cNvSpPr txBox="1">
              <a:spLocks noChangeArrowheads="1"/>
            </p:cNvSpPr>
            <p:nvPr/>
          </p:nvSpPr>
          <p:spPr bwMode="auto">
            <a:xfrm>
              <a:off x="272480" y="3176389"/>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运</a:t>
              </a:r>
            </a:p>
            <a:p>
              <a:pPr algn="l" eaLnBrk="1" hangingPunct="1"/>
              <a:r>
                <a:rPr lang="zh-CN" altLang="en-US" sz="1800">
                  <a:latin typeface="+mn-lt"/>
                  <a:ea typeface="黑体" pitchFamily="2" charset="-122"/>
                </a:rPr>
                <a:t>输</a:t>
              </a:r>
            </a:p>
            <a:p>
              <a:pPr algn="l" eaLnBrk="1" hangingPunct="1"/>
              <a:r>
                <a:rPr lang="zh-CN" altLang="en-US" sz="1800">
                  <a:latin typeface="+mn-lt"/>
                  <a:ea typeface="黑体" pitchFamily="2" charset="-122"/>
                </a:rPr>
                <a:t>层</a:t>
              </a:r>
            </a:p>
          </p:txBody>
        </p:sp>
        <p:sp>
          <p:nvSpPr>
            <p:cNvPr id="9233" name="Text Box 15"/>
            <p:cNvSpPr txBox="1">
              <a:spLocks noChangeArrowheads="1"/>
            </p:cNvSpPr>
            <p:nvPr/>
          </p:nvSpPr>
          <p:spPr bwMode="auto">
            <a:xfrm>
              <a:off x="272480" y="4539033"/>
              <a:ext cx="416367" cy="92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dirty="0">
                  <a:latin typeface="+mn-lt"/>
                  <a:ea typeface="黑体" pitchFamily="2" charset="-122"/>
                </a:rPr>
                <a:t>网</a:t>
              </a:r>
            </a:p>
            <a:p>
              <a:pPr algn="l" eaLnBrk="1" hangingPunct="1"/>
              <a:r>
                <a:rPr lang="zh-CN" altLang="en-US" sz="1800" dirty="0">
                  <a:latin typeface="+mn-lt"/>
                  <a:ea typeface="黑体" pitchFamily="2" charset="-122"/>
                </a:rPr>
                <a:t>络</a:t>
              </a:r>
            </a:p>
            <a:p>
              <a:pPr algn="l" eaLnBrk="1" hangingPunct="1"/>
              <a:r>
                <a:rPr lang="zh-CN" altLang="en-US" sz="1800" dirty="0">
                  <a:latin typeface="+mn-lt"/>
                  <a:ea typeface="黑体" pitchFamily="2" charset="-122"/>
                </a:rPr>
                <a:t>层</a:t>
              </a:r>
            </a:p>
          </p:txBody>
        </p:sp>
        <p:sp>
          <p:nvSpPr>
            <p:cNvPr id="9234" name="Text Box 16"/>
            <p:cNvSpPr txBox="1">
              <a:spLocks noChangeArrowheads="1"/>
            </p:cNvSpPr>
            <p:nvPr/>
          </p:nvSpPr>
          <p:spPr bwMode="auto">
            <a:xfrm>
              <a:off x="1191664" y="419074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latin typeface="+mn-lt"/>
                  <a:ea typeface="黑体" pitchFamily="2"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复用</a:t>
              </a: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黑体" pitchFamily="2" charset="-122"/>
                </a:rPr>
                <a:t>IP </a:t>
              </a:r>
              <a:r>
                <a:rPr lang="zh-CN" altLang="en-US" sz="1800" b="1" dirty="0">
                  <a:solidFill>
                    <a:srgbClr val="000099"/>
                  </a:solidFill>
                  <a:latin typeface="+mn-lt"/>
                  <a:ea typeface="黑体" pitchFamily="2"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UDP </a:t>
              </a:r>
              <a:r>
                <a:rPr lang="zh-CN" altLang="en-US" sz="1800" b="1">
                  <a:solidFill>
                    <a:srgbClr val="000099"/>
                  </a:solidFill>
                  <a:latin typeface="+mn-lt"/>
                  <a:ea typeface="黑体" pitchFamily="2" charset="-122"/>
                </a:rPr>
                <a:t>复用</a:t>
              </a: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grpSp>
          <p:nvGrpSpPr>
            <p:cNvPr id="9269" name="Group 51"/>
            <p:cNvGrpSpPr>
              <a:grpSpLocks/>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应用进程</a:t>
              </a: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分用</a:t>
              </a:r>
            </a:p>
          </p:txBody>
        </p:sp>
        <p:sp>
          <p:nvSpPr>
            <p:cNvPr id="9284" name="Text Box 70"/>
            <p:cNvSpPr txBox="1">
              <a:spLocks noChangeArrowheads="1"/>
            </p:cNvSpPr>
            <p:nvPr/>
          </p:nvSpPr>
          <p:spPr bwMode="auto">
            <a:xfrm>
              <a:off x="8237802" y="3434794"/>
              <a:ext cx="11968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UDP </a:t>
              </a:r>
              <a:r>
                <a:rPr lang="zh-CN" altLang="en-US" sz="1800">
                  <a:solidFill>
                    <a:srgbClr val="000099"/>
                  </a:solidFill>
                  <a:latin typeface="+mn-lt"/>
                  <a:ea typeface="黑体" pitchFamily="2" charset="-122"/>
                </a:rPr>
                <a:t>分用</a:t>
              </a:r>
            </a:p>
          </p:txBody>
        </p:sp>
        <p:sp>
          <p:nvSpPr>
            <p:cNvPr id="9285" name="Text Box 71"/>
            <p:cNvSpPr txBox="1">
              <a:spLocks noChangeArrowheads="1"/>
            </p:cNvSpPr>
            <p:nvPr/>
          </p:nvSpPr>
          <p:spPr bwMode="auto">
            <a:xfrm>
              <a:off x="7267454" y="4815093"/>
              <a:ext cx="927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IP </a:t>
              </a:r>
              <a:r>
                <a:rPr lang="zh-CN" altLang="en-US" sz="1800">
                  <a:solidFill>
                    <a:srgbClr val="000099"/>
                  </a:solidFill>
                  <a:latin typeface="+mn-lt"/>
                  <a:ea typeface="黑体" pitchFamily="2"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grpSp>
          <p:nvGrpSpPr>
            <p:cNvPr id="9288" name="Group 74"/>
            <p:cNvGrpSpPr>
              <a:grpSpLocks/>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grpSp>
          <p:nvGrpSpPr>
            <p:cNvPr id="9289" name="Group 77"/>
            <p:cNvGrpSpPr>
              <a:grpSpLocks/>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dirty="0">
                  <a:solidFill>
                    <a:srgbClr val="000099"/>
                  </a:solidFill>
                  <a:latin typeface="+mn-lt"/>
                  <a:ea typeface="黑体" pitchFamily="2" charset="-122"/>
                </a:rPr>
                <a:t>发送方</a:t>
              </a: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latin typeface="+mn-lt"/>
                  <a:ea typeface="黑体" pitchFamily="2" charset="-122"/>
                </a:rPr>
                <a:t>接收方</a:t>
              </a:r>
            </a:p>
          </p:txBody>
        </p:sp>
      </p:grpSp>
    </p:spTree>
    <p:extLst>
      <p:ext uri="{BB962C8B-B14F-4D97-AF65-F5344CB8AC3E}">
        <p14:creationId xmlns:p14="http://schemas.microsoft.com/office/powerpoint/2010/main" val="30511245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3703465" y="3372496"/>
            <a:ext cx="238398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itchFamily="2" charset="-122"/>
              </a:rPr>
              <a:t>A </a:t>
            </a:r>
            <a:r>
              <a:rPr lang="zh-CN" altLang="en-US" sz="2000" b="1" dirty="0">
                <a:solidFill>
                  <a:srgbClr val="000099"/>
                </a:solidFill>
                <a:latin typeface="+mn-lt"/>
                <a:ea typeface="黑体" pitchFamily="2" charset="-122"/>
              </a:rPr>
              <a:t>的</a:t>
            </a:r>
            <a:r>
              <a:rPr lang="zh-CN" altLang="en-US" sz="2000" b="1" dirty="0">
                <a:solidFill>
                  <a:srgbClr val="FF0000"/>
                </a:solidFill>
                <a:latin typeface="+mn-lt"/>
                <a:ea typeface="黑体" pitchFamily="2" charset="-122"/>
              </a:rPr>
              <a:t>发送窗口 </a:t>
            </a:r>
            <a:r>
              <a:rPr lang="en-US" altLang="zh-CN" sz="2000" b="1" dirty="0">
                <a:solidFill>
                  <a:srgbClr val="000099"/>
                </a:solidFill>
                <a:latin typeface="+mn-lt"/>
                <a:ea typeface="黑体" pitchFamily="2" charset="-122"/>
              </a:rPr>
              <a:t>= 20</a:t>
            </a: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允许发送的序号</a:t>
            </a: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26</a:t>
            </a: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27</a:t>
            </a: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28</a:t>
            </a: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29</a:t>
            </a: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30</a:t>
            </a: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31</a:t>
            </a: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32</a:t>
            </a: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33</a:t>
            </a: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34</a:t>
            </a: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35</a:t>
            </a: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36</a:t>
            </a: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37</a:t>
            </a: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38</a:t>
            </a: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39</a:t>
            </a: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40</a:t>
            </a: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41</a:t>
            </a: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42</a:t>
            </a: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43</a:t>
            </a: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44</a:t>
            </a: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45</a:t>
            </a: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46</a:t>
            </a: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47</a:t>
            </a: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48</a:t>
            </a: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49</a:t>
            </a: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50</a:t>
            </a: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51</a:t>
            </a: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52</a:t>
            </a: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53</a:t>
            </a: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54</a:t>
            </a: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55</a:t>
            </a: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56</a:t>
            </a: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itchFamily="2" charset="-122"/>
              </a:rPr>
              <a:t>B </a:t>
            </a:r>
            <a:r>
              <a:rPr lang="zh-CN" altLang="en-US" sz="2000" b="1" dirty="0">
                <a:solidFill>
                  <a:srgbClr val="9900CC"/>
                </a:solidFill>
                <a:latin typeface="+mn-lt"/>
                <a:ea typeface="黑体" pitchFamily="2" charset="-122"/>
              </a:rPr>
              <a:t>期望</a:t>
            </a:r>
          </a:p>
          <a:p>
            <a:pPr algn="ctr">
              <a:lnSpc>
                <a:spcPct val="90000"/>
              </a:lnSpc>
            </a:pPr>
            <a:r>
              <a:rPr lang="zh-CN" altLang="en-US" sz="2000" b="1" dirty="0">
                <a:solidFill>
                  <a:srgbClr val="9900CC"/>
                </a:solidFill>
                <a:latin typeface="+mn-lt"/>
                <a:ea typeface="黑体" pitchFamily="2" charset="-122"/>
              </a:rPr>
              <a:t>收到的序号</a:t>
            </a: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前沿</a:t>
            </a: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后沿</a:t>
            </a: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收缩</a:t>
            </a:r>
          </a:p>
        </p:txBody>
      </p:sp>
      <p:grpSp>
        <p:nvGrpSpPr>
          <p:cNvPr id="724021" name="Group 53"/>
          <p:cNvGrpSpPr>
            <a:grpSpLocks/>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388" indent="-179388">
              <a:buFont typeface="Arial" pitchFamily="34" charset="0"/>
              <a:buChar char="•"/>
            </a:pPr>
            <a:r>
              <a:rPr lang="zh-CN" altLang="en-US" sz="2400" b="1" dirty="0">
                <a:solidFill>
                  <a:srgbClr val="000099"/>
                </a:solidFill>
                <a:latin typeface="+mn-lt"/>
                <a:ea typeface="黑体" pitchFamily="2" charset="-122"/>
              </a:rPr>
              <a:t>根据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给出的窗口</a:t>
            </a:r>
            <a:r>
              <a:rPr lang="zh-CN" altLang="en-US" sz="2400" b="1" dirty="0" smtClean="0">
                <a:solidFill>
                  <a:srgbClr val="000099"/>
                </a:solidFill>
                <a:latin typeface="+mn-lt"/>
                <a:ea typeface="黑体" pitchFamily="2" charset="-122"/>
              </a:rPr>
              <a:t>值，</a:t>
            </a:r>
            <a:r>
              <a:rPr lang="en-US" altLang="zh-CN" sz="2400" b="1" dirty="0" smtClean="0">
                <a:solidFill>
                  <a:srgbClr val="000099"/>
                </a:solidFill>
                <a:latin typeface="+mn-lt"/>
                <a:ea typeface="黑体" pitchFamily="2" charset="-122"/>
              </a:rPr>
              <a:t>A </a:t>
            </a:r>
            <a:r>
              <a:rPr lang="zh-CN" altLang="en-US" sz="2400" b="1" dirty="0">
                <a:solidFill>
                  <a:srgbClr val="000099"/>
                </a:solidFill>
                <a:latin typeface="+mn-lt"/>
                <a:ea typeface="黑体" pitchFamily="2" charset="-122"/>
              </a:rPr>
              <a:t>构造出自己的发送</a:t>
            </a:r>
            <a:r>
              <a:rPr lang="zh-CN" altLang="en-US" sz="2400" b="1" dirty="0" smtClean="0">
                <a:solidFill>
                  <a:srgbClr val="000099"/>
                </a:solidFill>
                <a:latin typeface="+mn-lt"/>
                <a:ea typeface="黑体" pitchFamily="2" charset="-122"/>
              </a:rPr>
              <a:t>窗口。</a:t>
            </a:r>
            <a:endParaRPr lang="en-US" altLang="zh-CN" sz="2400" b="1" dirty="0" smtClean="0">
              <a:solidFill>
                <a:srgbClr val="000099"/>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发送窗口表示：在没有</a:t>
            </a:r>
            <a:r>
              <a:rPr lang="zh-CN" altLang="zh-CN" sz="2400" b="1" dirty="0" smtClean="0">
                <a:solidFill>
                  <a:srgbClr val="FF0000"/>
                </a:solidFill>
                <a:latin typeface="+mn-lt"/>
                <a:ea typeface="黑体" pitchFamily="2" charset="-122"/>
              </a:rPr>
              <a:t>收到</a:t>
            </a:r>
            <a:r>
              <a:rPr lang="en-US" altLang="zh-CN" sz="2400" b="1" dirty="0" smtClean="0">
                <a:solidFill>
                  <a:srgbClr val="FF0000"/>
                </a:solidFill>
                <a:latin typeface="+mn-lt"/>
                <a:ea typeface="黑体" pitchFamily="2" charset="-122"/>
              </a:rPr>
              <a:t> B </a:t>
            </a:r>
            <a:r>
              <a:rPr lang="zh-CN" altLang="zh-CN" sz="2400" b="1" dirty="0" smtClean="0">
                <a:solidFill>
                  <a:srgbClr val="FF0000"/>
                </a:solidFill>
                <a:latin typeface="+mn-lt"/>
                <a:ea typeface="黑体" pitchFamily="2" charset="-122"/>
              </a:rPr>
              <a:t>的</a:t>
            </a:r>
            <a:r>
              <a:rPr lang="zh-CN" altLang="zh-CN" sz="2400" b="1" dirty="0">
                <a:solidFill>
                  <a:srgbClr val="FF0000"/>
                </a:solidFill>
                <a:latin typeface="+mn-lt"/>
                <a:ea typeface="黑体" pitchFamily="2" charset="-122"/>
              </a:rPr>
              <a:t>确认的情况下，</a:t>
            </a:r>
            <a:r>
              <a:rPr lang="en-US" altLang="zh-CN" sz="2400" b="1" dirty="0" smtClean="0">
                <a:solidFill>
                  <a:srgbClr val="FF0000"/>
                </a:solidFill>
                <a:latin typeface="+mn-lt"/>
                <a:ea typeface="黑体" pitchFamily="2" charset="-122"/>
              </a:rPr>
              <a:t>A </a:t>
            </a:r>
            <a:r>
              <a:rPr lang="zh-CN" altLang="zh-CN" sz="2400" b="1" dirty="0" smtClean="0">
                <a:solidFill>
                  <a:srgbClr val="FF0000"/>
                </a:solidFill>
                <a:latin typeface="+mn-lt"/>
                <a:ea typeface="黑体" pitchFamily="2" charset="-122"/>
              </a:rPr>
              <a:t>可以</a:t>
            </a:r>
            <a:r>
              <a:rPr lang="zh-CN" altLang="zh-CN" sz="2400" b="1" dirty="0">
                <a:solidFill>
                  <a:srgbClr val="FF0000"/>
                </a:solidFill>
                <a:latin typeface="+mn-lt"/>
                <a:ea typeface="黑体" pitchFamily="2" charset="-122"/>
              </a:rPr>
              <a:t>连续把窗口内的数据都发送出去。</a:t>
            </a:r>
            <a:r>
              <a:rPr lang="zh-CN" altLang="en-US" sz="2400" b="1" dirty="0">
                <a:solidFill>
                  <a:srgbClr val="FF0000"/>
                </a:solidFill>
                <a:latin typeface="+mn-lt"/>
                <a:ea typeface="黑体" pitchFamily="2" charset="-122"/>
              </a:rPr>
              <a:t> </a:t>
            </a:r>
            <a:endParaRPr lang="en-US" altLang="zh-CN" sz="2400" b="1" dirty="0" smtClean="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发送窗口里面的序号表示允许发送的序号。</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000099"/>
                </a:solidFill>
                <a:latin typeface="+mn-lt"/>
                <a:ea typeface="黑体"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itchFamily="2" charset="-122"/>
            </a:endParaRPr>
          </a:p>
        </p:txBody>
      </p:sp>
      <p:sp>
        <p:nvSpPr>
          <p:cNvPr id="724025" name="Text Box 57"/>
          <p:cNvSpPr txBox="1">
            <a:spLocks noChangeArrowheads="1"/>
          </p:cNvSpPr>
          <p:nvPr/>
        </p:nvSpPr>
        <p:spPr bwMode="auto">
          <a:xfrm>
            <a:off x="5006747" y="5045721"/>
            <a:ext cx="3890809" cy="954107"/>
          </a:xfrm>
          <a:prstGeom prst="rect">
            <a:avLst/>
          </a:prstGeom>
          <a:solidFill>
            <a:srgbClr val="000099"/>
          </a:solidFill>
          <a:ln w="9525">
            <a:solidFill>
              <a:schemeClr val="folHlink"/>
            </a:solidFill>
            <a:miter lim="800000"/>
            <a:headEnd/>
            <a:tailEnd/>
          </a:ln>
          <a:effectLst/>
        </p:spPr>
        <p:txBody>
          <a:bodyPr wrap="none">
            <a:spAutoFit/>
          </a:bodyPr>
          <a:lstStyle/>
          <a:p>
            <a:pPr algn="ctr"/>
            <a:r>
              <a:rPr lang="en-US" altLang="zh-CN" sz="2800" b="1" dirty="0">
                <a:solidFill>
                  <a:schemeClr val="bg1"/>
                </a:solidFill>
                <a:latin typeface="+mn-lt"/>
                <a:ea typeface="黑体" pitchFamily="2" charset="-122"/>
              </a:rPr>
              <a:t>TCP </a:t>
            </a:r>
            <a:r>
              <a:rPr lang="zh-CN" altLang="en-US" sz="2800" b="1" dirty="0">
                <a:solidFill>
                  <a:schemeClr val="bg1"/>
                </a:solidFill>
                <a:latin typeface="+mn-lt"/>
                <a:ea typeface="黑体" pitchFamily="2" charset="-122"/>
              </a:rPr>
              <a:t>标准强烈不赞成</a:t>
            </a:r>
          </a:p>
          <a:p>
            <a:pPr algn="ctr"/>
            <a:r>
              <a:rPr lang="zh-CN" altLang="en-US" sz="2800" b="1" dirty="0">
                <a:solidFill>
                  <a:schemeClr val="bg1"/>
                </a:solidFill>
                <a:latin typeface="+mn-lt"/>
                <a:ea typeface="黑体" pitchFamily="2" charset="-122"/>
              </a:rPr>
              <a:t>发送窗口前沿向后收缩 </a:t>
            </a:r>
          </a:p>
        </p:txBody>
      </p:sp>
    </p:spTree>
    <p:extLst>
      <p:ext uri="{BB962C8B-B14F-4D97-AF65-F5344CB8AC3E}">
        <p14:creationId xmlns:p14="http://schemas.microsoft.com/office/powerpoint/2010/main" val="26283453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位置不变</a:t>
            </a: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允许发送但尚未发送</a:t>
            </a: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itchFamily="2" charset="-122"/>
              </a:rPr>
              <a:t>已发送但未收到确认</a:t>
            </a: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1" name="Text Box 45"/>
          <p:cNvSpPr txBox="1">
            <a:spLocks noChangeArrowheads="1"/>
          </p:cNvSpPr>
          <p:nvPr/>
        </p:nvSpPr>
        <p:spPr bwMode="auto">
          <a:xfrm>
            <a:off x="177118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4" name="Text Box 48"/>
          <p:cNvSpPr txBox="1">
            <a:spLocks noChangeArrowheads="1"/>
          </p:cNvSpPr>
          <p:nvPr/>
        </p:nvSpPr>
        <p:spPr bwMode="auto">
          <a:xfrm>
            <a:off x="5233130"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7" name="Text Box 51"/>
          <p:cNvSpPr txBox="1">
            <a:spLocks noChangeArrowheads="1"/>
          </p:cNvSpPr>
          <p:nvPr/>
        </p:nvSpPr>
        <p:spPr bwMode="auto">
          <a:xfrm>
            <a:off x="804842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不允许接收</a:t>
            </a: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grpSp>
        <p:nvGrpSpPr>
          <p:cNvPr id="726109" name="Group 93"/>
          <p:cNvGrpSpPr>
            <a:grpSpLocks/>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itchFamily="2" charset="-122"/>
              </a:rPr>
              <a:t>未按序收到</a:t>
            </a:r>
          </a:p>
        </p:txBody>
      </p:sp>
      <p:sp>
        <p:nvSpPr>
          <p:cNvPr id="726107" name="AutoShape 91"/>
          <p:cNvSpPr>
            <a:spLocks/>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itchFamily="2" charset="-122"/>
              </a:rPr>
              <a:t>可用窗口</a:t>
            </a: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itchFamily="2" charset="-122"/>
              </a:rPr>
              <a:t>A </a:t>
            </a:r>
            <a:r>
              <a:rPr lang="zh-CN" altLang="en-US" sz="3600" b="1">
                <a:solidFill>
                  <a:srgbClr val="0000CC"/>
                </a:solidFill>
                <a:latin typeface="+mn-lt"/>
                <a:ea typeface="黑体" pitchFamily="2" charset="-122"/>
              </a:rPr>
              <a:t>发送了 </a:t>
            </a:r>
            <a:r>
              <a:rPr lang="en-US" altLang="zh-CN" sz="3600" b="1">
                <a:solidFill>
                  <a:srgbClr val="0000CC"/>
                </a:solidFill>
                <a:latin typeface="+mn-lt"/>
                <a:ea typeface="黑体" pitchFamily="2" charset="-122"/>
              </a:rPr>
              <a:t>11 </a:t>
            </a:r>
            <a:r>
              <a:rPr lang="zh-CN" altLang="en-US" sz="3600" b="1">
                <a:solidFill>
                  <a:srgbClr val="0000CC"/>
                </a:solidFill>
                <a:latin typeface="+mn-lt"/>
                <a:ea typeface="黑体" pitchFamily="2" charset="-122"/>
              </a:rPr>
              <a:t>个字节的数据 </a:t>
            </a: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 </a:t>
            </a:r>
            <a:r>
              <a:rPr lang="zh-CN" altLang="en-US" sz="2400" b="1">
                <a:solidFill>
                  <a:srgbClr val="0000CC"/>
                </a:solidFill>
                <a:latin typeface="+mn-lt"/>
                <a:ea typeface="黑体" pitchFamily="2" charset="-122"/>
              </a:rPr>
              <a:t>的发送窗口（又称为通知窗口）</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已发送但尚未收到确认的字节数</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允许发送但尚未发送的字节数（又称为可用窗口） </a:t>
            </a: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headEnd/>
            <a:tailEnd/>
          </a:ln>
          <a:effectLst/>
        </p:spPr>
        <p:txBody>
          <a:bodyPr wrap="square">
            <a:spAutoFit/>
          </a:bodyPr>
          <a:lstStyle/>
          <a:p>
            <a:pPr algn="ctr"/>
            <a:r>
              <a:rPr lang="zh-CN" altLang="zh-CN" sz="2000" b="1" dirty="0">
                <a:solidFill>
                  <a:schemeClr val="bg1"/>
                </a:solidFill>
                <a:latin typeface="+mn-lt"/>
                <a:ea typeface="黑体" pitchFamily="2" charset="-122"/>
              </a:rPr>
              <a:t>接收窗口内的序号（</a:t>
            </a:r>
            <a:r>
              <a:rPr lang="en-US" altLang="zh-CN" sz="2000" b="1" dirty="0">
                <a:solidFill>
                  <a:schemeClr val="bg1"/>
                </a:solidFill>
                <a:latin typeface="+mn-lt"/>
                <a:ea typeface="黑体" pitchFamily="2" charset="-122"/>
              </a:rPr>
              <a:t>31 ~ 50</a:t>
            </a:r>
            <a:r>
              <a:rPr lang="zh-CN" altLang="zh-CN" sz="2000" b="1" dirty="0" smtClean="0">
                <a:solidFill>
                  <a:schemeClr val="bg1"/>
                </a:solidFill>
                <a:latin typeface="+mn-lt"/>
                <a:ea typeface="黑体" pitchFamily="2" charset="-122"/>
              </a:rPr>
              <a:t>）</a:t>
            </a:r>
            <a:endParaRPr lang="en-US" altLang="zh-CN" sz="2000" b="1" dirty="0" smtClean="0">
              <a:solidFill>
                <a:schemeClr val="bg1"/>
              </a:solidFill>
              <a:latin typeface="+mn-lt"/>
              <a:ea typeface="黑体" pitchFamily="2" charset="-122"/>
            </a:endParaRPr>
          </a:p>
          <a:p>
            <a:pPr algn="ctr"/>
            <a:r>
              <a:rPr lang="zh-CN" altLang="zh-CN" sz="2000" b="1" dirty="0" smtClean="0">
                <a:solidFill>
                  <a:schemeClr val="bg1"/>
                </a:solidFill>
                <a:latin typeface="+mn-lt"/>
                <a:ea typeface="黑体" pitchFamily="2" charset="-122"/>
              </a:rPr>
              <a:t>是</a:t>
            </a:r>
            <a:r>
              <a:rPr lang="zh-CN" altLang="zh-CN" sz="2000" b="1" dirty="0">
                <a:solidFill>
                  <a:schemeClr val="bg1"/>
                </a:solidFill>
                <a:latin typeface="+mn-lt"/>
                <a:ea typeface="黑体" pitchFamily="2" charset="-122"/>
              </a:rPr>
              <a:t>允许接收</a:t>
            </a:r>
            <a:r>
              <a:rPr lang="zh-CN" altLang="zh-CN" sz="2000" b="1" dirty="0" smtClean="0">
                <a:solidFill>
                  <a:schemeClr val="bg1"/>
                </a:solidFill>
                <a:latin typeface="+mn-lt"/>
                <a:ea typeface="黑体" pitchFamily="2" charset="-122"/>
              </a:rPr>
              <a:t>的</a:t>
            </a:r>
            <a:r>
              <a:rPr lang="zh-CN" altLang="en-US" sz="2000" b="1" dirty="0" smtClean="0">
                <a:solidFill>
                  <a:schemeClr val="bg1"/>
                </a:solidFill>
                <a:latin typeface="+mn-lt"/>
                <a:ea typeface="黑体" pitchFamily="2" charset="-122"/>
              </a:rPr>
              <a:t>序号</a:t>
            </a:r>
            <a:r>
              <a:rPr lang="zh-CN" altLang="zh-CN" sz="2000" b="1" dirty="0" smtClean="0">
                <a:solidFill>
                  <a:schemeClr val="bg1"/>
                </a:solidFill>
                <a:latin typeface="+mn-lt"/>
                <a:ea typeface="黑体" pitchFamily="2" charset="-122"/>
              </a:rPr>
              <a:t>。</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8425975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itchFamily="2" charset="-122"/>
              </a:rPr>
              <a:t>允许发送但尚未发送</a:t>
            </a: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向前滑动</a:t>
            </a: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已发送并收到确认</a:t>
            </a: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a:t>
            </a:r>
          </a:p>
          <a:p>
            <a:pPr algn="ctr"/>
            <a:r>
              <a:rPr lang="zh-CN" altLang="en-US" sz="2000" b="1" dirty="0">
                <a:solidFill>
                  <a:srgbClr val="FF0000"/>
                </a:solidFill>
                <a:latin typeface="+mn-lt"/>
                <a:ea typeface="黑体" pitchFamily="2" charset="-122"/>
              </a:rPr>
              <a:t>发送</a:t>
            </a: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已发送</a:t>
            </a:r>
          </a:p>
          <a:p>
            <a:pPr algn="ctr"/>
            <a:r>
              <a:rPr lang="zh-CN" altLang="en-US" sz="2000" b="1" dirty="0">
                <a:solidFill>
                  <a:srgbClr val="0000FF"/>
                </a:solidFill>
                <a:latin typeface="+mn-lt"/>
                <a:ea typeface="黑体" pitchFamily="2" charset="-122"/>
              </a:rPr>
              <a:t>但未收到确认</a:t>
            </a: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07" name="Text Box 43"/>
          <p:cNvSpPr txBox="1">
            <a:spLocks noChangeArrowheads="1"/>
          </p:cNvSpPr>
          <p:nvPr/>
        </p:nvSpPr>
        <p:spPr bwMode="auto">
          <a:xfrm>
            <a:off x="2653366"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0" name="Text Box 46"/>
          <p:cNvSpPr txBox="1">
            <a:spLocks noChangeArrowheads="1"/>
          </p:cNvSpPr>
          <p:nvPr/>
        </p:nvSpPr>
        <p:spPr bwMode="auto">
          <a:xfrm>
            <a:off x="5234773"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3" name="Text Box 49"/>
          <p:cNvSpPr txBox="1">
            <a:spLocks noChangeArrowheads="1"/>
          </p:cNvSpPr>
          <p:nvPr/>
        </p:nvSpPr>
        <p:spPr bwMode="auto">
          <a:xfrm>
            <a:off x="8913440"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r>
              <a:rPr lang="zh-CN" altLang="en-US" sz="2000" b="1" dirty="0">
                <a:solidFill>
                  <a:srgbClr val="0000CC"/>
                </a:solidFill>
                <a:latin typeface="+mn-lt"/>
                <a:ea typeface="黑体" pitchFamily="2" charset="-122"/>
              </a:rPr>
              <a:t>向前滑动</a:t>
            </a: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a:t>
            </a:r>
          </a:p>
          <a:p>
            <a:pPr algn="ctr"/>
            <a:r>
              <a:rPr lang="zh-CN" altLang="en-US" sz="2000" b="1">
                <a:solidFill>
                  <a:srgbClr val="FF0000"/>
                </a:solidFill>
                <a:latin typeface="+mn-lt"/>
                <a:ea typeface="黑体" pitchFamily="2" charset="-122"/>
              </a:rPr>
              <a:t>接收</a:t>
            </a: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未按序收到</a:t>
            </a:r>
          </a:p>
        </p:txBody>
      </p:sp>
      <p:grpSp>
        <p:nvGrpSpPr>
          <p:cNvPr id="728153" name="Group 89"/>
          <p:cNvGrpSpPr>
            <a:grpSpLocks/>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itchFamily="2" charset="-122"/>
              </a:rPr>
              <a:t>A </a:t>
            </a:r>
            <a:r>
              <a:rPr lang="zh-CN" altLang="en-US" sz="3200" b="1">
                <a:solidFill>
                  <a:srgbClr val="0000CC"/>
                </a:solidFill>
                <a:latin typeface="+mn-lt"/>
                <a:ea typeface="黑体" pitchFamily="2" charset="-122"/>
              </a:rPr>
              <a:t>收到新的确认号，发送窗口向前滑动 </a:t>
            </a: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先存下，等待缺少的</a:t>
            </a:r>
          </a:p>
          <a:p>
            <a:pPr algn="ctr"/>
            <a:r>
              <a:rPr lang="zh-CN" altLang="en-US" sz="2000" b="1" dirty="0">
                <a:solidFill>
                  <a:srgbClr val="0000CC"/>
                </a:solidFill>
                <a:latin typeface="+mn-lt"/>
                <a:ea typeface="黑体" pitchFamily="2" charset="-122"/>
              </a:rPr>
              <a:t>数据的到达</a:t>
            </a:r>
          </a:p>
        </p:txBody>
      </p:sp>
    </p:spTree>
    <p:extLst>
      <p:ext uri="{BB962C8B-B14F-4D97-AF65-F5344CB8AC3E}">
        <p14:creationId xmlns:p14="http://schemas.microsoft.com/office/powerpoint/2010/main" val="13112671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p>
          <a:p>
            <a:pPr algn="ctr"/>
            <a:r>
              <a:rPr lang="zh-CN" altLang="en-US" sz="2000" b="1" dirty="0">
                <a:solidFill>
                  <a:srgbClr val="FF0000"/>
                </a:solidFill>
                <a:latin typeface="+mn-ea"/>
              </a:rPr>
              <a:t>发送</a:t>
            </a: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2686042"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p>
        </p:txBody>
      </p:sp>
      <p:sp>
        <p:nvSpPr>
          <p:cNvPr id="729131" name="Text Box 43"/>
          <p:cNvSpPr txBox="1">
            <a:spLocks noChangeArrowheads="1"/>
          </p:cNvSpPr>
          <p:nvPr/>
        </p:nvSpPr>
        <p:spPr bwMode="auto">
          <a:xfrm>
            <a:off x="8913440"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8913440" y="3463926"/>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itchFamily="2" charset="-122"/>
              </a:rPr>
              <a:t>A </a:t>
            </a:r>
            <a:r>
              <a:rPr lang="zh-CN" altLang="en-US" sz="3200" b="1" dirty="0">
                <a:solidFill>
                  <a:srgbClr val="0000CC"/>
                </a:solidFill>
                <a:latin typeface="+mn-lt"/>
                <a:ea typeface="黑体" pitchFamily="2" charset="-122"/>
              </a:rPr>
              <a:t>的发送窗口内的序号都已用完，</a:t>
            </a:r>
          </a:p>
          <a:p>
            <a:pPr algn="ctr"/>
            <a:r>
              <a:rPr lang="zh-CN" altLang="en-US" sz="3200" b="1" dirty="0">
                <a:solidFill>
                  <a:srgbClr val="0000CC"/>
                </a:solidFill>
                <a:latin typeface="+mn-lt"/>
                <a:ea typeface="黑体" pitchFamily="2" charset="-122"/>
              </a:rPr>
              <a:t>但还没有再收到确认，必须停止发送。 </a:t>
            </a: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smtClean="0">
                <a:latin typeface="+mn-lt"/>
                <a:ea typeface="黑体" pitchFamily="2" charset="-122"/>
              </a:rPr>
              <a:t>发送</a:t>
            </a:r>
            <a:r>
              <a:rPr lang="zh-CN" altLang="zh-CN" sz="2400" b="1" dirty="0">
                <a:latin typeface="+mn-lt"/>
                <a:ea typeface="黑体" pitchFamily="2" charset="-122"/>
              </a:rPr>
              <a:t>窗口内的序号都属于已发送但未被确认</a:t>
            </a:r>
            <a:endParaRPr lang="zh-CN" altLang="en-US" sz="2400" b="1" dirty="0">
              <a:latin typeface="+mn-lt"/>
              <a:ea typeface="黑体" pitchFamily="2" charset="-122"/>
            </a:endParaRPr>
          </a:p>
        </p:txBody>
      </p:sp>
    </p:spTree>
    <p:extLst>
      <p:ext uri="{BB962C8B-B14F-4D97-AF65-F5344CB8AC3E}">
        <p14:creationId xmlns:p14="http://schemas.microsoft.com/office/powerpoint/2010/main" val="40009949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a:t>发送缓存 </a:t>
            </a:r>
          </a:p>
        </p:txBody>
      </p:sp>
      <p:sp>
        <p:nvSpPr>
          <p:cNvPr id="732165" name="Line 5"/>
          <p:cNvSpPr>
            <a:spLocks noChangeShapeType="1"/>
          </p:cNvSpPr>
          <p:nvPr/>
        </p:nvSpPr>
        <p:spPr bwMode="auto">
          <a:xfrm flipV="1">
            <a:off x="2220771"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1295364" y="541466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5407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3771751" y="1988840"/>
            <a:ext cx="2765425"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463144" y="3066753"/>
            <a:ext cx="9314392"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2207012" y="4243090"/>
            <a:ext cx="3929725"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3952602" y="3282653"/>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4648925" y="5414665"/>
            <a:ext cx="14157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3343795" y="376366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2207013" y="4455814"/>
            <a:ext cx="3200533" cy="53498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已发送</a:t>
            </a:r>
            <a:endParaRPr lang="zh-CN" altLang="en-US" sz="2400" b="1" dirty="0">
              <a:solidFill>
                <a:srgbClr val="000099"/>
              </a:solidFill>
              <a:latin typeface="+mn-lt"/>
              <a:ea typeface="黑体" pitchFamily="2" charset="-122"/>
            </a:endParaRPr>
          </a:p>
        </p:txBody>
      </p:sp>
      <p:grpSp>
        <p:nvGrpSpPr>
          <p:cNvPr id="732195" name="Group 35"/>
          <p:cNvGrpSpPr>
            <a:grpSpLocks/>
          </p:cNvGrpSpPr>
          <p:nvPr/>
        </p:nvGrpSpPr>
        <p:grpSpPr bwMode="auto">
          <a:xfrm>
            <a:off x="2207013"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220701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7880606" y="3387428"/>
            <a:ext cx="0" cy="1603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914331" y="3042939"/>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7008671" y="5301208"/>
            <a:ext cx="1454944"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7035137" y="534359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848544" y="1136529"/>
            <a:ext cx="870454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a:t>
            </a:r>
            <a:r>
              <a:rPr lang="zh-CN" altLang="zh-CN" sz="2800" b="1" dirty="0" smtClean="0">
                <a:solidFill>
                  <a:srgbClr val="0000CC"/>
                </a:solidFill>
                <a:latin typeface="+mn-lt"/>
                <a:ea typeface="黑体" pitchFamily="2" charset="-122"/>
              </a:rPr>
              <a:t>写入</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发送</a:t>
            </a:r>
            <a:r>
              <a:rPr lang="zh-CN" altLang="zh-CN" sz="2800" b="1" dirty="0" smtClean="0">
                <a:solidFill>
                  <a:srgbClr val="0000CC"/>
                </a:solidFill>
                <a:latin typeface="+mn-lt"/>
                <a:ea typeface="黑体" pitchFamily="2" charset="-122"/>
              </a:rPr>
              <a:t>缓存</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3" name="矩形 2"/>
          <p:cNvSpPr/>
          <p:nvPr/>
        </p:nvSpPr>
        <p:spPr>
          <a:xfrm>
            <a:off x="535879" y="1916832"/>
            <a:ext cx="3048969"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3718911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t>接收缓存</a:t>
            </a:r>
          </a:p>
        </p:txBody>
      </p:sp>
      <p:sp>
        <p:nvSpPr>
          <p:cNvPr id="734228" name="Rectangle 20"/>
          <p:cNvSpPr>
            <a:spLocks noChangeArrowheads="1"/>
          </p:cNvSpPr>
          <p:nvPr/>
        </p:nvSpPr>
        <p:spPr bwMode="auto">
          <a:xfrm>
            <a:off x="4427053" y="4260279"/>
            <a:ext cx="3964120"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3988507" y="1979614"/>
            <a:ext cx="2787782"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488504" y="3068960"/>
            <a:ext cx="92890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1348626" y="4484116"/>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1348626" y="5050854"/>
            <a:ext cx="8215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2667707" y="4484116"/>
            <a:ext cx="1759346" cy="56673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已收到</a:t>
            </a:r>
            <a:endParaRPr lang="zh-CN" altLang="en-US" sz="2400" b="1" dirty="0">
              <a:solidFill>
                <a:srgbClr val="000099"/>
              </a:solidFill>
              <a:latin typeface="+mn-lt"/>
              <a:ea typeface="黑体" pitchFamily="2" charset="-122"/>
            </a:endParaRPr>
          </a:p>
        </p:txBody>
      </p:sp>
      <p:sp>
        <p:nvSpPr>
          <p:cNvPr id="734218" name="Rectangle 10"/>
          <p:cNvSpPr>
            <a:spLocks noChangeArrowheads="1"/>
          </p:cNvSpPr>
          <p:nvPr/>
        </p:nvSpPr>
        <p:spPr bwMode="auto">
          <a:xfrm>
            <a:off x="5601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5670463" y="380784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2667707" y="3356992"/>
            <a:ext cx="0" cy="11271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776536" y="3114675"/>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2667707"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4578395" y="3376041"/>
            <a:ext cx="141577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8391172"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956355" y="358559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7660262" y="5488656"/>
            <a:ext cx="1468702"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7691886" y="553127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3055460" y="5449747"/>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4427054"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704528" y="1136529"/>
            <a:ext cx="881011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a:t>
            </a:r>
            <a:r>
              <a:rPr lang="zh-CN" altLang="zh-CN" sz="2800" b="1" dirty="0" smtClean="0">
                <a:solidFill>
                  <a:srgbClr val="0000CC"/>
                </a:solidFill>
                <a:latin typeface="+mn-lt"/>
                <a:ea typeface="黑体" pitchFamily="2" charset="-122"/>
              </a:rPr>
              <a:t>从</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9465943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p>
          <a:p>
            <a:pPr lvl="1"/>
            <a:r>
              <a:rPr lang="zh-CN" altLang="en-US" dirty="0" smtClean="0">
                <a:solidFill>
                  <a:srgbClr val="0000FF"/>
                </a:solidFill>
                <a:latin typeface="Arial" charset="0"/>
                <a:ea typeface="黑体" pitchFamily="2" charset="-122"/>
              </a:rPr>
              <a:t>发送</a:t>
            </a:r>
            <a:r>
              <a:rPr lang="zh-CN" altLang="en-US" dirty="0">
                <a:solidFill>
                  <a:srgbClr val="0000FF"/>
                </a:solidFill>
                <a:latin typeface="Arial" charset="0"/>
                <a:ea typeface="黑体" pitchFamily="2" charset="-122"/>
              </a:rPr>
              <a:t>应用程序传送给发送方 </a:t>
            </a:r>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准备发送的数据；</a:t>
            </a:r>
          </a:p>
          <a:p>
            <a:pPr lvl="1"/>
            <a:r>
              <a:rPr lang="en-US" altLang="zh-CN" dirty="0" smtClean="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已发送出但尚未收到确认的数据。</a:t>
            </a:r>
          </a:p>
          <a:p>
            <a:r>
              <a:rPr lang="zh-CN" altLang="en-US" dirty="0">
                <a:solidFill>
                  <a:srgbClr val="FF0000"/>
                </a:solidFill>
              </a:rPr>
              <a:t>接收缓存</a:t>
            </a:r>
            <a:r>
              <a:rPr lang="zh-CN" altLang="en-US" dirty="0"/>
              <a:t>用来暂时存放：</a:t>
            </a:r>
          </a:p>
          <a:p>
            <a:pPr lvl="1"/>
            <a:r>
              <a:rPr lang="zh-CN" altLang="en-US" dirty="0" smtClean="0">
                <a:solidFill>
                  <a:srgbClr val="0000FF"/>
                </a:solidFill>
                <a:latin typeface="黑体" pitchFamily="2" charset="-122"/>
                <a:ea typeface="黑体" pitchFamily="2" charset="-122"/>
              </a:rPr>
              <a:t>按序</a:t>
            </a:r>
            <a:r>
              <a:rPr lang="zh-CN" altLang="en-US" dirty="0">
                <a:solidFill>
                  <a:srgbClr val="0000FF"/>
                </a:solidFill>
                <a:latin typeface="黑体" pitchFamily="2" charset="-122"/>
                <a:ea typeface="黑体" pitchFamily="2" charset="-122"/>
              </a:rPr>
              <a:t>到达的、但尚未被接收应用程序读取的数据；</a:t>
            </a:r>
          </a:p>
          <a:p>
            <a:pPr lvl="1"/>
            <a:r>
              <a:rPr lang="zh-CN" altLang="en-US" dirty="0" smtClean="0">
                <a:solidFill>
                  <a:srgbClr val="0000FF"/>
                </a:solidFill>
                <a:latin typeface="黑体" pitchFamily="2" charset="-122"/>
                <a:ea typeface="黑体" pitchFamily="2" charset="-122"/>
              </a:rPr>
              <a:t>不</a:t>
            </a:r>
            <a:r>
              <a:rPr lang="zh-CN" altLang="en-US" dirty="0">
                <a:solidFill>
                  <a:srgbClr val="0000FF"/>
                </a:solidFill>
                <a:latin typeface="黑体" pitchFamily="2" charset="-122"/>
                <a:ea typeface="黑体" pitchFamily="2" charset="-122"/>
              </a:rPr>
              <a:t>按序到达的数据。</a:t>
            </a:r>
            <a:r>
              <a:rPr lang="zh-CN" altLang="en-US" dirty="0">
                <a:solidFill>
                  <a:srgbClr val="0000FF"/>
                </a:solidFill>
              </a:rPr>
              <a:t> </a:t>
            </a:r>
          </a:p>
        </p:txBody>
      </p:sp>
    </p:spTree>
    <p:extLst>
      <p:ext uri="{BB962C8B-B14F-4D97-AF65-F5344CB8AC3E}">
        <p14:creationId xmlns:p14="http://schemas.microsoft.com/office/powerpoint/2010/main" val="16732035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需要强调三点</a:t>
            </a:r>
          </a:p>
        </p:txBody>
      </p:sp>
      <p:sp>
        <p:nvSpPr>
          <p:cNvPr id="737283" name="Rectangle 3"/>
          <p:cNvSpPr>
            <a:spLocks noGrp="1" noChangeArrowheads="1"/>
          </p:cNvSpPr>
          <p:nvPr>
            <p:ph idx="1"/>
          </p:nvPr>
        </p:nvSpPr>
        <p:spPr/>
        <p:txBody>
          <a:bodyPr/>
          <a:lstStyle/>
          <a:p>
            <a:r>
              <a:rPr lang="zh-CN" altLang="en-US" dirty="0" smtClean="0">
                <a:solidFill>
                  <a:srgbClr val="FF0000"/>
                </a:solidFill>
              </a:rPr>
              <a:t>第一，</a:t>
            </a:r>
            <a:r>
              <a:rPr lang="en-US" altLang="zh-CN" dirty="0" smtClean="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p>
          <a:p>
            <a:r>
              <a:rPr lang="zh-CN" altLang="en-US" dirty="0">
                <a:solidFill>
                  <a:srgbClr val="FF0000"/>
                </a:solidFill>
              </a:rPr>
              <a:t>第二，</a:t>
            </a:r>
            <a:r>
              <a:rPr lang="en-US" altLang="zh-CN" dirty="0" smtClean="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p>
          <a:p>
            <a:r>
              <a:rPr lang="zh-CN" altLang="en-US" dirty="0">
                <a:solidFill>
                  <a:srgbClr val="FF0000"/>
                </a:solidFill>
              </a:rPr>
              <a:t>第三，</a:t>
            </a:r>
            <a:r>
              <a:rPr lang="en-US" altLang="zh-CN" dirty="0" smtClean="0"/>
              <a:t>TCP </a:t>
            </a:r>
            <a:r>
              <a:rPr lang="zh-CN" altLang="en-US" dirty="0"/>
              <a:t>要求接收方必须有</a:t>
            </a:r>
            <a:r>
              <a:rPr lang="zh-CN" altLang="en-US" dirty="0">
                <a:solidFill>
                  <a:srgbClr val="FF0000"/>
                </a:solidFill>
              </a:rPr>
              <a:t>累积确认</a:t>
            </a:r>
            <a:r>
              <a:rPr lang="zh-CN" altLang="en-US" dirty="0"/>
              <a:t>的功能，这样可以减小传输开销。  </a:t>
            </a:r>
          </a:p>
        </p:txBody>
      </p:sp>
    </p:spTree>
    <p:extLst>
      <p:ext uri="{BB962C8B-B14F-4D97-AF65-F5344CB8AC3E}">
        <p14:creationId xmlns:p14="http://schemas.microsoft.com/office/powerpoint/2010/main" val="38421419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接收</a:t>
            </a:r>
            <a:r>
              <a:rPr lang="zh-CN" altLang="en-US" dirty="0" smtClean="0"/>
              <a:t>方发送确认</a:t>
            </a:r>
            <a:endParaRPr lang="zh-CN" altLang="en-US" dirty="0"/>
          </a:p>
        </p:txBody>
      </p:sp>
      <p:sp>
        <p:nvSpPr>
          <p:cNvPr id="737283" name="Rectangle 3"/>
          <p:cNvSpPr>
            <a:spLocks noGrp="1" noChangeArrowheads="1"/>
          </p:cNvSpPr>
          <p:nvPr>
            <p:ph idx="1"/>
          </p:nvPr>
        </p:nvSpPr>
        <p:spPr/>
        <p:txBody>
          <a:bodyPr/>
          <a:lstStyle/>
          <a:p>
            <a:r>
              <a:rPr lang="zh-CN" altLang="zh-CN" dirty="0"/>
              <a:t>接收方可以在</a:t>
            </a:r>
            <a:r>
              <a:rPr lang="zh-CN" altLang="zh-CN" dirty="0">
                <a:solidFill>
                  <a:srgbClr val="FF0000"/>
                </a:solidFill>
              </a:rPr>
              <a:t>合适的时候发送确认</a:t>
            </a:r>
            <a:r>
              <a:rPr lang="zh-CN" altLang="zh-CN" dirty="0"/>
              <a:t>，也可以在自己有数据要发送时把确认信息</a:t>
            </a:r>
            <a:r>
              <a:rPr lang="zh-CN" altLang="zh-CN" dirty="0">
                <a:solidFill>
                  <a:srgbClr val="FF0000"/>
                </a:solidFill>
              </a:rPr>
              <a:t>顺便捎带上</a:t>
            </a:r>
            <a:r>
              <a:rPr lang="zh-CN" altLang="zh-CN" dirty="0" smtClean="0"/>
              <a:t>。</a:t>
            </a:r>
            <a:endParaRPr lang="en-US" altLang="zh-CN" dirty="0" smtClean="0"/>
          </a:p>
          <a:p>
            <a:r>
              <a:rPr lang="zh-CN" altLang="zh-CN" dirty="0" smtClean="0"/>
              <a:t>但</a:t>
            </a:r>
            <a:r>
              <a:rPr lang="zh-CN" altLang="zh-CN" dirty="0"/>
              <a:t>请注意两</a:t>
            </a:r>
            <a:r>
              <a:rPr lang="zh-CN" altLang="zh-CN" dirty="0" smtClean="0"/>
              <a:t>点</a:t>
            </a:r>
            <a:r>
              <a:rPr lang="zh-CN" altLang="en-US" dirty="0" smtClean="0"/>
              <a:t>：</a:t>
            </a:r>
            <a:endParaRPr lang="en-US" altLang="zh-CN" dirty="0" smtClean="0"/>
          </a:p>
          <a:p>
            <a:pPr lvl="1"/>
            <a:r>
              <a:rPr lang="zh-CN" altLang="zh-CN" dirty="0" smtClean="0"/>
              <a:t>第一</a:t>
            </a:r>
            <a:r>
              <a:rPr lang="zh-CN" altLang="zh-CN" dirty="0"/>
              <a:t>，接收方不应过分推迟发送确认，否则会导致发送方不必要的重传，这反而浪费了网络的资源</a:t>
            </a:r>
            <a:r>
              <a:rPr lang="zh-CN" altLang="zh-CN" dirty="0" smtClean="0"/>
              <a:t>。。 </a:t>
            </a:r>
            <a:endParaRPr lang="en-US" altLang="zh-CN" dirty="0" smtClean="0"/>
          </a:p>
          <a:p>
            <a:pPr lvl="1"/>
            <a:r>
              <a:rPr lang="zh-CN" altLang="zh-CN" dirty="0" smtClean="0"/>
              <a:t>第二</a:t>
            </a:r>
            <a:r>
              <a:rPr lang="zh-CN" altLang="zh-CN" dirty="0"/>
              <a:t>，捎带确认实际上并不经常发生，因为大多数应用程序很少同时在两个方向上发送数据。</a:t>
            </a:r>
          </a:p>
        </p:txBody>
      </p:sp>
    </p:spTree>
    <p:extLst>
      <p:ext uri="{BB962C8B-B14F-4D97-AF65-F5344CB8AC3E}">
        <p14:creationId xmlns:p14="http://schemas.microsoft.com/office/powerpoint/2010/main" val="22834324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dirty="0"/>
              <a:t>5.6.2  </a:t>
            </a:r>
            <a:r>
              <a:rPr lang="zh-CN" altLang="en-US" dirty="0"/>
              <a:t>超时重传时间的选择</a:t>
            </a:r>
          </a:p>
        </p:txBody>
      </p:sp>
      <p:sp>
        <p:nvSpPr>
          <p:cNvPr id="755715" name="Rectangle 3"/>
          <p:cNvSpPr>
            <a:spLocks noGrp="1" noChangeArrowheads="1"/>
          </p:cNvSpPr>
          <p:nvPr>
            <p:ph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a:t>
            </a:r>
            <a:r>
              <a:rPr lang="zh-CN" altLang="en-US" dirty="0" smtClean="0"/>
              <a:t>。</a:t>
            </a:r>
            <a:endParaRPr lang="en-US" altLang="zh-CN" dirty="0" smtClean="0"/>
          </a:p>
          <a:p>
            <a:r>
              <a:rPr lang="zh-CN" altLang="en-US" dirty="0" smtClean="0"/>
              <a:t>只要</a:t>
            </a:r>
            <a:r>
              <a:rPr lang="zh-CN" altLang="en-US" dirty="0"/>
              <a:t>计时器设置的重传时间到但还没有收到确认，就要重传这一报文段</a:t>
            </a:r>
            <a:r>
              <a:rPr lang="zh-CN" altLang="en-US" dirty="0" smtClean="0"/>
              <a:t>。</a:t>
            </a:r>
            <a:endParaRPr lang="en-US" altLang="zh-CN" dirty="0" smtClean="0"/>
          </a:p>
          <a:p>
            <a:r>
              <a:rPr lang="zh-CN" altLang="zh-CN" dirty="0">
                <a:solidFill>
                  <a:srgbClr val="FF0000"/>
                </a:solidFill>
              </a:rPr>
              <a:t>重传时间的</a:t>
            </a:r>
            <a:r>
              <a:rPr lang="zh-CN" altLang="zh-CN" dirty="0" smtClean="0">
                <a:solidFill>
                  <a:srgbClr val="FF0000"/>
                </a:solidFill>
              </a:rPr>
              <a:t>选择是</a:t>
            </a:r>
            <a:r>
              <a:rPr lang="en-US" altLang="zh-CN" dirty="0" smtClean="0">
                <a:solidFill>
                  <a:srgbClr val="FF0000"/>
                </a:solidFill>
              </a:rPr>
              <a:t> TCP </a:t>
            </a:r>
            <a:r>
              <a:rPr lang="zh-CN" altLang="zh-CN" dirty="0" smtClean="0">
                <a:solidFill>
                  <a:srgbClr val="FF0000"/>
                </a:solidFill>
              </a:rPr>
              <a:t>最</a:t>
            </a:r>
            <a:r>
              <a:rPr lang="zh-CN" altLang="zh-CN" dirty="0">
                <a:solidFill>
                  <a:srgbClr val="FF0000"/>
                </a:solidFill>
              </a:rPr>
              <a:t>复杂的问题</a:t>
            </a:r>
            <a:r>
              <a:rPr lang="zh-CN" altLang="zh-CN" dirty="0" smtClean="0">
                <a:solidFill>
                  <a:srgbClr val="FF0000"/>
                </a:solidFill>
              </a:rPr>
              <a:t>之一</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93788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415</TotalTime>
  <Words>15944</Words>
  <Application>Microsoft Office PowerPoint</Application>
  <PresentationFormat>A4 纸张(210x297 毫米)</PresentationFormat>
  <Paragraphs>2966</Paragraphs>
  <Slides>189</Slides>
  <Notes>114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189</vt:i4>
      </vt:variant>
    </vt:vector>
  </HeadingPairs>
  <TitlesOfParts>
    <vt:vector size="193" baseType="lpstr">
      <vt:lpstr>CN(myzh)Icon</vt:lpstr>
      <vt:lpstr>VISIO</vt:lpstr>
      <vt:lpstr>Visio</vt:lpstr>
      <vt:lpstr>公式</vt:lpstr>
      <vt:lpstr>第 5 章  运输层</vt:lpstr>
      <vt:lpstr>第 5 章  运输层</vt:lpstr>
      <vt:lpstr>5.1  运输层协议概述</vt:lpstr>
      <vt:lpstr>5.1.1  进程之间的通信</vt:lpstr>
      <vt:lpstr>运输层的作用</vt:lpstr>
      <vt:lpstr>运输层的作用</vt:lpstr>
      <vt:lpstr>网络层和运输层有明显的区别</vt:lpstr>
      <vt:lpstr>运输层的作用</vt:lpstr>
      <vt:lpstr>基于端口的复用和分用功能</vt:lpstr>
      <vt:lpstr>屏蔽作用</vt:lpstr>
      <vt:lpstr>两种不同的运输协议</vt:lpstr>
      <vt:lpstr>可靠信道与不可靠信道</vt:lpstr>
      <vt:lpstr>5.1.2  运输层的两个主要协议</vt:lpstr>
      <vt:lpstr>TCP 与 UDP </vt:lpstr>
      <vt:lpstr>TCP 与 UDP </vt:lpstr>
      <vt:lpstr>TCP 与 UDP </vt:lpstr>
      <vt:lpstr>还要强调两点 </vt:lpstr>
      <vt:lpstr>5.1.3  运输层的端口 </vt:lpstr>
      <vt:lpstr>需要解决的问题 </vt:lpstr>
      <vt:lpstr>端口号 (protocol port number)</vt:lpstr>
      <vt:lpstr>软件端口与硬件端口</vt:lpstr>
      <vt:lpstr>TCP/IP 运输层端口 </vt:lpstr>
      <vt:lpstr>两大类端口 </vt:lpstr>
      <vt:lpstr>常用的熟知端口</vt:lpstr>
      <vt:lpstr>5.2  用户数据报协议 UDP</vt:lpstr>
      <vt:lpstr>5.2.1  UDP概述</vt:lpstr>
      <vt:lpstr>UDP 的主要特点 </vt:lpstr>
      <vt:lpstr>UDP 的主要特点 </vt:lpstr>
      <vt:lpstr>面向报文的 UDP</vt:lpstr>
      <vt:lpstr>面向报文的 UDP</vt:lpstr>
      <vt:lpstr>UDP 是面向报文的 </vt:lpstr>
      <vt:lpstr>5.2.2  UDP 的首部格式 </vt:lpstr>
      <vt:lpstr>UDP 基于端口的分用 </vt:lpstr>
      <vt:lpstr>PowerPoint 演示文稿</vt:lpstr>
      <vt:lpstr>PowerPoint 演示文稿</vt:lpstr>
      <vt:lpstr>计算 UDP 检验和的例子 </vt:lpstr>
      <vt:lpstr>5.3  传输控制协议 TCP 概述</vt:lpstr>
      <vt:lpstr>5.3.1  TCP 最主要的特点 </vt:lpstr>
      <vt:lpstr>TCP 面向流的概念 </vt:lpstr>
      <vt:lpstr>TCP 面向流的概念 </vt:lpstr>
      <vt:lpstr>TCP 面向流的概念 </vt:lpstr>
      <vt:lpstr>注 意</vt:lpstr>
      <vt:lpstr>5.3.2  TCP 的连接 </vt:lpstr>
      <vt:lpstr>套接字 (socket)</vt:lpstr>
      <vt:lpstr>TCP 连接，IP 地址，套接字</vt:lpstr>
      <vt:lpstr>Socket 有多种不同的意思 </vt:lpstr>
      <vt:lpstr>5.4  可靠传输的工作原理</vt:lpstr>
      <vt:lpstr>理想的传输条件特点</vt:lpstr>
      <vt:lpstr>5.4.1  停止等待协议</vt:lpstr>
      <vt:lpstr>1. 无差错情况</vt:lpstr>
      <vt:lpstr>2. 出现差错</vt:lpstr>
      <vt:lpstr>2. 出现差错</vt:lpstr>
      <vt:lpstr>3. 确认丢失和确认迟到</vt:lpstr>
      <vt:lpstr>3. 确认丢失和确认迟到</vt:lpstr>
      <vt:lpstr>3. 确认丢失和确认迟到</vt:lpstr>
      <vt:lpstr>请注意</vt:lpstr>
      <vt:lpstr>自动重传请求 ARQ</vt:lpstr>
      <vt:lpstr>4. 信道利用率</vt:lpstr>
      <vt:lpstr>4. 信道利用率</vt:lpstr>
      <vt:lpstr>流水线传输</vt:lpstr>
      <vt:lpstr>流水线传输</vt:lpstr>
      <vt:lpstr>5.4.2  连续 ARQ 协议</vt:lpstr>
      <vt:lpstr>5.4.2  连续ARQ协议</vt:lpstr>
      <vt:lpstr>累积确认 </vt:lpstr>
      <vt:lpstr>Go-back-N（回退 N） </vt:lpstr>
      <vt:lpstr>TCP 可靠通信的具体实现 </vt:lpstr>
      <vt:lpstr>5.5  TCP 报文段的首部格式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为什么要规定 MSS ？</vt:lpstr>
      <vt:lpstr>为什么要规定 MSS ？</vt:lpstr>
      <vt:lpstr>其他选项</vt:lpstr>
      <vt:lpstr>PowerPoint 演示文稿</vt:lpstr>
      <vt:lpstr>5.6  TCP 可靠传输的实现</vt:lpstr>
      <vt:lpstr>5.6.1  以字节为单位的滑动窗口</vt:lpstr>
      <vt:lpstr>PowerPoint 演示文稿</vt:lpstr>
      <vt:lpstr>PowerPoint 演示文稿</vt:lpstr>
      <vt:lpstr>PowerPoint 演示文稿</vt:lpstr>
      <vt:lpstr>PowerPoint 演示文稿</vt:lpstr>
      <vt:lpstr>发送缓存 </vt:lpstr>
      <vt:lpstr>接收缓存</vt:lpstr>
      <vt:lpstr>发送缓存与接收缓存的作用</vt:lpstr>
      <vt:lpstr>需要强调三点</vt:lpstr>
      <vt:lpstr>接收方发送确认</vt:lpstr>
      <vt:lpstr>5.6.2  超时重传时间的选择</vt:lpstr>
      <vt:lpstr>往返时延的方差很大</vt:lpstr>
      <vt:lpstr>TCP 超时重传时间设置</vt:lpstr>
      <vt:lpstr>加权平均往返时间</vt:lpstr>
      <vt:lpstr>超时重传时间 RTO</vt:lpstr>
      <vt:lpstr>往返时间 (RTT) 的测量相当复杂 </vt:lpstr>
      <vt:lpstr>Karn 算法 </vt:lpstr>
      <vt:lpstr>修正的 Karn 算法 </vt:lpstr>
      <vt:lpstr>5.6.3  选择确认 SACK</vt:lpstr>
      <vt:lpstr>接收到的字节流序号不连续 </vt:lpstr>
      <vt:lpstr>5.6.3  选择确认 SACK</vt:lpstr>
      <vt:lpstr>RFC 2018 的规定</vt:lpstr>
      <vt:lpstr>5.7  TCP 的流量控制</vt:lpstr>
      <vt:lpstr>5.7.1  利用滑动窗口实现流量控制</vt:lpstr>
      <vt:lpstr>利用可变窗口进行流量控制举例</vt:lpstr>
      <vt:lpstr>可能发生死锁</vt:lpstr>
      <vt:lpstr>持续计时器</vt:lpstr>
      <vt:lpstr>5.7.2  必须考虑传输效率</vt:lpstr>
      <vt:lpstr>发送方糊涂窗口综合症</vt:lpstr>
      <vt:lpstr>Nagle算法</vt:lpstr>
      <vt:lpstr>接收方糊涂窗口综合症</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lpstr>5.9  TCP 的运输连接管理</vt:lpstr>
      <vt:lpstr>运输连接的三个阶段</vt:lpstr>
      <vt:lpstr>TCP 连接建立过程中要解决的三个问题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5.9.3  TCP 的有限状态机</vt:lpstr>
      <vt:lpstr>5.9.3  TCP 的有限状态机</vt:lpstr>
      <vt:lpstr>TCP 的 有 限 状 态 机 </vt:lpstr>
    </vt:vector>
  </TitlesOfParts>
  <Manager/>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920</cp:lastModifiedBy>
  <cp:revision>21</cp:revision>
  <dcterms:created xsi:type="dcterms:W3CDTF">2016-10-04T02:36:21Z</dcterms:created>
  <dcterms:modified xsi:type="dcterms:W3CDTF">2016-11-06T06:45:19Z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