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5" r:id="rId6"/>
    <p:sldId id="277" r:id="rId7"/>
    <p:sldId id="258" r:id="rId8"/>
    <p:sldId id="273" r:id="rId9"/>
    <p:sldId id="259" r:id="rId10"/>
    <p:sldId id="264" r:id="rId11"/>
    <p:sldId id="26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nu Prakash Reddy" initials="BR" lastIdx="2" clrIdx="0">
    <p:extLst>
      <p:ext uri="{19B8F6BF-5375-455C-9EA6-DF929625EA0E}">
        <p15:presenceInfo xmlns:p15="http://schemas.microsoft.com/office/powerpoint/2012/main" userId="66eaccd1052b9b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46B"/>
    <a:srgbClr val="B000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1T09:05:51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imhttps:/github.com/maheshchallagiri/sbi-banking-application-using-queue/blob/main/deepseek_c_20250502_5cbebd.c" TargetMode="External"/><Relationship Id="rId2" Type="http://schemas.openxmlformats.org/officeDocument/2006/relationships/hyperlink" Target="https://github.com/maheshchallagiri/sbi-banking-application-using-queue/blob/main/deepseek_c_20250502_5cbebd.c#L1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455064" y="118523"/>
            <a:ext cx="13097107" cy="686917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711760" y="1996256"/>
            <a:ext cx="10734223" cy="1140215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Student record system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840003" y="3723578"/>
            <a:ext cx="9098003" cy="444915"/>
          </a:xfrm>
        </p:spPr>
        <p:txBody>
          <a:bodyPr>
            <a:normAutofit/>
          </a:bodyPr>
          <a:lstStyle/>
          <a:p>
            <a:pPr algn="ctr" rtl="1">
              <a:spcBef>
                <a:spcPts val="1400"/>
              </a:spcBef>
            </a:pPr>
            <a:r>
              <a:rPr lang="en-US" dirty="0" smtClean="0">
                <a:solidFill>
                  <a:srgbClr val="FFFF00"/>
                </a:solidFill>
              </a:rPr>
              <a:t>Student record system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33BA00-0734-4740-6E41-FD3B4F3089D1}"/>
              </a:ext>
            </a:extLst>
          </p:cNvPr>
          <p:cNvSpPr txBox="1"/>
          <p:nvPr/>
        </p:nvSpPr>
        <p:spPr>
          <a:xfrm>
            <a:off x="2697915" y="502450"/>
            <a:ext cx="710188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  <a:latin typeface="Arial Black"/>
                <a:cs typeface="Aharoni"/>
              </a:rPr>
              <a:t>N.B.K.R.I.S.T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  <a:latin typeface="Arial Black"/>
                <a:cs typeface="Aharoni"/>
              </a:rPr>
              <a:t>VIDYANAGAR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E117203-CC9B-8CCC-6E39-4D6205C856CB}"/>
              </a:ext>
            </a:extLst>
          </p:cNvPr>
          <p:cNvSpPr txBox="1"/>
          <p:nvPr/>
        </p:nvSpPr>
        <p:spPr>
          <a:xfrm rot="10800000" flipV="1">
            <a:off x="4865077" y="1599092"/>
            <a:ext cx="3727145" cy="8002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Arial Black"/>
                <a:cs typeface="Aharoni"/>
              </a:rPr>
              <a:t>AUTONOMUS</a:t>
            </a:r>
          </a:p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7D04610-92EB-B5F7-999A-70899BF82574}"/>
              </a:ext>
            </a:extLst>
          </p:cNvPr>
          <p:cNvSpPr txBox="1"/>
          <p:nvPr/>
        </p:nvSpPr>
        <p:spPr>
          <a:xfrm>
            <a:off x="7278917" y="4574222"/>
            <a:ext cx="443048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err="1" smtClean="0">
                <a:solidFill>
                  <a:srgbClr val="00B0F0"/>
                </a:solidFill>
                <a:cs typeface="Segoe UI"/>
              </a:rPr>
              <a:t>k.Venkata</a:t>
            </a:r>
            <a:r>
              <a:rPr lang="en-IN" sz="2000" dirty="0" smtClean="0">
                <a:solidFill>
                  <a:srgbClr val="00B0F0"/>
                </a:solidFill>
                <a:cs typeface="Segoe UI"/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  <a:cs typeface="Segoe UI"/>
              </a:rPr>
              <a:t>sudheer</a:t>
            </a:r>
            <a:r>
              <a:rPr lang="en-IN" sz="2000" dirty="0" smtClean="0">
                <a:solidFill>
                  <a:srgbClr val="00B0F0"/>
                </a:solidFill>
                <a:cs typeface="Segoe UI"/>
              </a:rPr>
              <a:t> </a:t>
            </a:r>
            <a:r>
              <a:rPr lang="en-IN" sz="2000" dirty="0" smtClean="0">
                <a:solidFill>
                  <a:srgbClr val="00B0F0"/>
                </a:solidFill>
                <a:cs typeface="Segoe UI"/>
              </a:rPr>
              <a:t> </a:t>
            </a:r>
            <a:r>
              <a:rPr lang="en-US" sz="2000" dirty="0">
                <a:solidFill>
                  <a:srgbClr val="00B0F0"/>
                </a:solidFill>
                <a:cs typeface="Segoe UI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cs typeface="Segoe UI"/>
              </a:rPr>
              <a:t>24KB1A05p9)</a:t>
            </a:r>
            <a:r>
              <a:rPr lang="en-IN" sz="2000" dirty="0">
                <a:solidFill>
                  <a:srgbClr val="00B0F0"/>
                </a:solidFill>
                <a:cs typeface="Segoe UI"/>
              </a:rPr>
              <a:t>​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IN" sz="2000" dirty="0" err="1" smtClean="0">
                <a:solidFill>
                  <a:srgbClr val="00B0F0"/>
                </a:solidFill>
                <a:cs typeface="Segoe UI"/>
              </a:rPr>
              <a:t>K.Rohan</a:t>
            </a:r>
            <a:r>
              <a:rPr lang="en-IN" sz="2000" dirty="0" smtClean="0">
                <a:solidFill>
                  <a:srgbClr val="00B0F0"/>
                </a:solidFill>
                <a:cs typeface="Segoe UI"/>
              </a:rPr>
              <a:t> </a:t>
            </a:r>
            <a:r>
              <a:rPr lang="en-IN" sz="2000" dirty="0" err="1" smtClean="0">
                <a:solidFill>
                  <a:srgbClr val="00B0F0"/>
                </a:solidFill>
                <a:cs typeface="Segoe UI"/>
              </a:rPr>
              <a:t>balaji</a:t>
            </a:r>
            <a:r>
              <a:rPr lang="en-US" sz="2000" dirty="0" smtClean="0">
                <a:solidFill>
                  <a:srgbClr val="00B0F0"/>
                </a:solidFill>
                <a:cs typeface="Segoe UI"/>
              </a:rPr>
              <a:t>(24KB1A05t3)</a:t>
            </a:r>
            <a:r>
              <a:rPr lang="en-IN" sz="2000" dirty="0">
                <a:solidFill>
                  <a:srgbClr val="00B0F0"/>
                </a:solidFill>
                <a:cs typeface="Segoe UI"/>
              </a:rPr>
              <a:t>​</a:t>
            </a:r>
          </a:p>
          <a:p>
            <a:pPr algn="just">
              <a:lnSpc>
                <a:spcPct val="150000"/>
              </a:lnSpc>
            </a:pPr>
            <a:r>
              <a:rPr lang="en-IN" sz="2000" dirty="0" err="1" smtClean="0">
                <a:solidFill>
                  <a:srgbClr val="00B0F0"/>
                </a:solidFill>
                <a:cs typeface="Segoe UI"/>
              </a:rPr>
              <a:t>k.Guru</a:t>
            </a:r>
            <a:r>
              <a:rPr lang="en-IN" sz="2000" dirty="0" smtClean="0">
                <a:solidFill>
                  <a:srgbClr val="00B0F0"/>
                </a:solidFill>
                <a:cs typeface="Segoe UI"/>
              </a:rPr>
              <a:t> raja</a:t>
            </a:r>
            <a:r>
              <a:rPr lang="en-US" sz="2000" dirty="0" smtClean="0">
                <a:solidFill>
                  <a:srgbClr val="00B0F0"/>
                </a:solidFill>
                <a:cs typeface="Segoe UI"/>
              </a:rPr>
              <a:t>(24KB1A05w3)</a:t>
            </a:r>
            <a:r>
              <a:rPr lang="en-IN" sz="2000" dirty="0" smtClean="0">
                <a:solidFill>
                  <a:srgbClr val="00B0F0"/>
                </a:solidFill>
                <a:cs typeface="Segoe UI"/>
              </a:rPr>
              <a:t>​</a:t>
            </a:r>
          </a:p>
          <a:p>
            <a:pPr algn="just">
              <a:lnSpc>
                <a:spcPct val="150000"/>
              </a:lnSpc>
            </a:pPr>
            <a:r>
              <a:rPr lang="en-IN" sz="2000" dirty="0" err="1" smtClean="0">
                <a:solidFill>
                  <a:srgbClr val="00B0F0"/>
                </a:solidFill>
                <a:cs typeface="Segoe UI"/>
              </a:rPr>
              <a:t>k.manindra</a:t>
            </a:r>
            <a:r>
              <a:rPr lang="en-IN" sz="2000" dirty="0" smtClean="0">
                <a:solidFill>
                  <a:srgbClr val="00B0F0"/>
                </a:solidFill>
                <a:cs typeface="Segoe UI"/>
              </a:rPr>
              <a:t> </a:t>
            </a:r>
            <a:r>
              <a:rPr lang="en-US" sz="2000" dirty="0">
                <a:solidFill>
                  <a:srgbClr val="00B0F0"/>
                </a:solidFill>
                <a:cs typeface="Segoe UI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cs typeface="Segoe UI"/>
              </a:rPr>
              <a:t>24KB1A05w2)</a:t>
            </a:r>
            <a:r>
              <a:rPr lang="en-IN" sz="2000" dirty="0">
                <a:solidFill>
                  <a:srgbClr val="00B0F0"/>
                </a:solidFill>
                <a:cs typeface="Segoe UI"/>
              </a:rPr>
              <a:t>​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solidFill>
                  <a:srgbClr val="00B0F0"/>
                </a:solidFill>
                <a:cs typeface="Segoe UI"/>
              </a:rPr>
              <a:t>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D724498-41D3-D5D8-5916-8039A2F9AC2A}"/>
              </a:ext>
            </a:extLst>
          </p:cNvPr>
          <p:cNvSpPr txBox="1"/>
          <p:nvPr/>
        </p:nvSpPr>
        <p:spPr>
          <a:xfrm rot="10800000" flipV="1">
            <a:off x="8210628" y="4430406"/>
            <a:ext cx="23763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PRESENTED BY</a:t>
            </a:r>
          </a:p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123EFAF-4E49-AE8F-E2A6-27F922E44CCB}"/>
              </a:ext>
            </a:extLst>
          </p:cNvPr>
          <p:cNvSpPr txBox="1"/>
          <p:nvPr/>
        </p:nvSpPr>
        <p:spPr>
          <a:xfrm>
            <a:off x="1267283" y="4865604"/>
            <a:ext cx="2743200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UNDER GUIDENCE</a:t>
            </a:r>
          </a:p>
          <a:p>
            <a:r>
              <a:rPr lang="en-US" sz="2000" dirty="0" err="1" smtClean="0">
                <a:solidFill>
                  <a:srgbClr val="00B0F0"/>
                </a:solidFill>
              </a:rPr>
              <a:t>p.suneetha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C:\Users\Admin\AppData\Local\Temp\{9AAB9E3B-9F46-4582-B602-161A3A041815}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3" y="805217"/>
            <a:ext cx="11450471" cy="5786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6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What is the Student Management System? - Skodefy"/>
          <p:cNvPicPr>
            <a:picLocks noGrp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85" y="702156"/>
            <a:ext cx="11341290" cy="5624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9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A6D47F9-7DF4-083C-AA05-D32A5D52E238}"/>
              </a:ext>
            </a:extLst>
          </p:cNvPr>
          <p:cNvSpPr txBox="1"/>
          <p:nvPr/>
        </p:nvSpPr>
        <p:spPr>
          <a:xfrm>
            <a:off x="4164391" y="731761"/>
            <a:ext cx="385354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OBJECTIVE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ECCEBC-FC41-C9B3-447C-43BA16C2FB12}"/>
              </a:ext>
            </a:extLst>
          </p:cNvPr>
          <p:cNvSpPr txBox="1"/>
          <p:nvPr/>
        </p:nvSpPr>
        <p:spPr>
          <a:xfrm>
            <a:off x="617533" y="1898893"/>
            <a:ext cx="11450177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Introduction - The Need for a Student Record System</a:t>
            </a:r>
          </a:p>
          <a:p>
            <a:r>
              <a:rPr lang="en-US" sz="3200" b="1" dirty="0"/>
              <a:t>Title:</a:t>
            </a:r>
            <a:r>
              <a:rPr lang="en-US" sz="3200" dirty="0"/>
              <a:t> The Challenges of Traditional Record Keeping</a:t>
            </a:r>
          </a:p>
          <a:p>
            <a:r>
              <a:rPr lang="en-US" sz="3200" b="1" dirty="0"/>
              <a:t>Points:</a:t>
            </a:r>
            <a:r>
              <a:rPr lang="en-US" sz="3200" dirty="0"/>
              <a:t> </a:t>
            </a:r>
          </a:p>
          <a:p>
            <a:pPr lvl="1"/>
            <a:r>
              <a:rPr lang="en-US" sz="3200" dirty="0"/>
              <a:t>. Time-consuming manual processes.</a:t>
            </a:r>
          </a:p>
          <a:p>
            <a:pPr lvl="1"/>
            <a:r>
              <a:rPr lang="en-US" sz="3200" dirty="0"/>
              <a:t>. Risk of errors and data loss.</a:t>
            </a:r>
          </a:p>
          <a:p>
            <a:pPr lvl="1"/>
            <a:r>
              <a:rPr lang="en-US" sz="3200" dirty="0"/>
              <a:t>. Difficulty in accessing and sharing information.</a:t>
            </a:r>
          </a:p>
          <a:p>
            <a:pPr lvl="1"/>
            <a:r>
              <a:rPr lang="en-US" sz="3200" dirty="0"/>
              <a:t>. Lack of centralized data for analysis.</a:t>
            </a:r>
          </a:p>
          <a:p>
            <a:pPr lvl="1"/>
            <a:r>
              <a:rPr lang="en-US" sz="3200" dirty="0"/>
              <a:t>. Increased administrative burden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58405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   								OBJECTIVE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077"/>
          </a:xfrm>
        </p:spPr>
        <p:txBody>
          <a:bodyPr>
            <a:normAutofit fontScale="32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sz="4500" b="1" dirty="0" smtClean="0"/>
              <a:t>What </a:t>
            </a:r>
            <a:r>
              <a:rPr lang="en-US" sz="4500" b="1" dirty="0"/>
              <a:t>is a Student Record System?</a:t>
            </a:r>
          </a:p>
          <a:p>
            <a:r>
              <a:rPr lang="en-US" sz="4500" b="1" dirty="0"/>
              <a:t>Title:</a:t>
            </a:r>
            <a:r>
              <a:rPr lang="en-US" sz="4500" dirty="0"/>
              <a:t> Streamlining Information Management</a:t>
            </a:r>
          </a:p>
          <a:p>
            <a:r>
              <a:rPr lang="en-US" sz="4500" b="1" dirty="0"/>
              <a:t>Points:</a:t>
            </a:r>
            <a:r>
              <a:rPr lang="en-US" sz="4500" dirty="0"/>
              <a:t> </a:t>
            </a:r>
          </a:p>
          <a:p>
            <a:pPr lvl="1"/>
            <a:r>
              <a:rPr lang="en-US" sz="4500" dirty="0"/>
              <a:t>A centralized digital platform for managing all student-related data.</a:t>
            </a:r>
          </a:p>
          <a:p>
            <a:pPr lvl="1"/>
            <a:r>
              <a:rPr lang="en-US" sz="4500" dirty="0"/>
              <a:t>Automates administrative tasks, improving efficiency.</a:t>
            </a:r>
          </a:p>
          <a:p>
            <a:pPr lvl="1"/>
            <a:r>
              <a:rPr lang="en-US" sz="4500" dirty="0"/>
              <a:t>Provides secure storage and easy access to information.</a:t>
            </a:r>
          </a:p>
          <a:p>
            <a:pPr lvl="1"/>
            <a:r>
              <a:rPr lang="en-US" sz="4500" dirty="0"/>
              <a:t>Facilitates better communication and decision-making</a:t>
            </a:r>
            <a:r>
              <a:rPr lang="en-US" sz="4500" dirty="0" smtClean="0"/>
              <a:t>.</a:t>
            </a:r>
          </a:p>
          <a:p>
            <a:r>
              <a:rPr lang="en-US" sz="4500" b="1" dirty="0"/>
              <a:t>Key Features of a Student Record System</a:t>
            </a:r>
          </a:p>
          <a:p>
            <a:r>
              <a:rPr lang="en-US" sz="4500" b="1" dirty="0"/>
              <a:t>Title:</a:t>
            </a:r>
            <a:r>
              <a:rPr lang="en-US" sz="4500" dirty="0"/>
              <a:t> Core Functionalities</a:t>
            </a:r>
          </a:p>
          <a:p>
            <a:r>
              <a:rPr lang="en-US" sz="4500" b="1" dirty="0"/>
              <a:t>Points:</a:t>
            </a:r>
            <a:r>
              <a:rPr lang="en-US" sz="4500" dirty="0"/>
              <a:t> </a:t>
            </a:r>
          </a:p>
          <a:p>
            <a:pPr lvl="1"/>
            <a:r>
              <a:rPr lang="en-US" sz="4500" b="1" dirty="0"/>
              <a:t>Student Information Management:</a:t>
            </a:r>
            <a:r>
              <a:rPr lang="en-US" sz="4500" dirty="0"/>
              <a:t> </a:t>
            </a:r>
          </a:p>
          <a:p>
            <a:pPr lvl="2"/>
            <a:r>
              <a:rPr lang="en-US" sz="4500" dirty="0"/>
              <a:t>Personal details (name, address, contact info)</a:t>
            </a:r>
          </a:p>
          <a:p>
            <a:pPr lvl="2"/>
            <a:r>
              <a:rPr lang="en-US" sz="4500" dirty="0"/>
              <a:t>Enrollment details (admission date, program, batch)</a:t>
            </a:r>
          </a:p>
          <a:p>
            <a:pPr lvl="1"/>
            <a:endParaRPr lang="en-US" sz="1800" dirty="0"/>
          </a:p>
          <a:p>
            <a:pPr lvl="1"/>
            <a:endParaRPr lang="en-US" sz="4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44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92A0C7AB-3920-5A3B-FE32-CF38AAF33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1207" y="2235745"/>
            <a:ext cx="7516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spcAft>
                <a:spcPct val="0"/>
              </a:spcAft>
            </a:pPr>
            <a:r>
              <a:rPr lang="en-US" sz="1400" cap="none">
                <a:solidFill>
                  <a:srgbClr val="FFFFFF"/>
                </a:solidFill>
                <a:latin typeface="Nunito"/>
                <a:cs typeface="Arial"/>
              </a:rPr>
              <a:t>A </a:t>
            </a:r>
            <a:r>
              <a:rPr lang="en-US" sz="1400" b="1" cap="none">
                <a:solidFill>
                  <a:srgbClr val="FFFFFF"/>
                </a:solidFill>
                <a:latin typeface="Nunito"/>
                <a:cs typeface="Arial"/>
              </a:rPr>
              <a:t>Queue Data Structure </a:t>
            </a:r>
            <a:r>
              <a:rPr lang="en-US" sz="1400" cap="none">
                <a:solidFill>
                  <a:srgbClr val="FFFFFF"/>
                </a:solidFill>
                <a:latin typeface="Nunito"/>
                <a:cs typeface="Arial"/>
              </a:rPr>
              <a:t>is a fundamental concept in computer science used for storing and managing data in a specific order.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DD638C2-A394-89D2-3268-0208AB491F4A}"/>
                  </a:ext>
                </a:extLst>
              </p14:cNvPr>
              <p14:cNvContentPartPr/>
              <p14:nvPr/>
            </p14:nvContentPartPr>
            <p14:xfrm>
              <a:off x="2977331" y="1447185"/>
              <a:ext cx="15362" cy="1536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D638C2-A394-89D2-3268-0208AB491F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9231" y="679085"/>
                <a:ext cx="1536200" cy="1536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11" y="2036379"/>
            <a:ext cx="10058400" cy="47726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2376" y="859809"/>
            <a:ext cx="2945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C000"/>
                </a:solidFill>
              </a:rPr>
              <a:t>GRAPH</a:t>
            </a:r>
            <a:endParaRPr lang="en-IN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709684"/>
            <a:ext cx="10058400" cy="5691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9487" y="-1"/>
            <a:ext cx="290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ALGORITHEM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3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2737B9D-0E28-3183-183B-DE87B5C6D7E2}"/>
              </a:ext>
            </a:extLst>
          </p:cNvPr>
          <p:cNvSpPr txBox="1"/>
          <p:nvPr/>
        </p:nvSpPr>
        <p:spPr>
          <a:xfrm>
            <a:off x="538656" y="840828"/>
            <a:ext cx="11243439" cy="64633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rgbClr val="FFFF00"/>
                </a:solidFill>
                <a:latin typeface="Google Sans"/>
              </a:rPr>
              <a:t>SOURCE LINK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xmlns="" id="{C3E0C0C5-F429-6156-55CE-FFD78D5597FE}"/>
              </a:ext>
            </a:extLst>
          </p:cNvPr>
          <p:cNvSpPr txBox="1"/>
          <p:nvPr/>
        </p:nvSpPr>
        <p:spPr>
          <a:xfrm>
            <a:off x="386452" y="3156126"/>
            <a:ext cx="121752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link: https://github.com/maheshchallagiri/sbi-banking-application-using-queue/blob/main/deepseek_c_20250502_5cbebd.c#L11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4661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+ Thousand Thank You Presentation Royalty-Free Images, Stock Photos &amp;  Picture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8" y="798001"/>
            <a:ext cx="11273050" cy="659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70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purl.org/dc/elements/1.1/"/>
    <ds:schemaRef ds:uri="http://schemas.microsoft.com/office/2006/metadata/properties"/>
    <ds:schemaRef ds:uri="http://purl.org/dc/terms/"/>
    <ds:schemaRef ds:uri="230e9df3-be65-4c73-a93b-d1236ebd677e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31</TotalTime>
  <Words>185</Words>
  <Application>Microsoft Office PowerPoint</Application>
  <PresentationFormat>Widescreen</PresentationFormat>
  <Paragraphs>46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Aharoni</vt:lpstr>
      <vt:lpstr>Arial</vt:lpstr>
      <vt:lpstr>Arial Black</vt:lpstr>
      <vt:lpstr>Calibri</vt:lpstr>
      <vt:lpstr>Gill Sans MT</vt:lpstr>
      <vt:lpstr>Google Sans</vt:lpstr>
      <vt:lpstr>Nunito</vt:lpstr>
      <vt:lpstr>Segoe UI</vt:lpstr>
      <vt:lpstr>Wingdings 2</vt:lpstr>
      <vt:lpstr>Custom</vt:lpstr>
      <vt:lpstr>Student record system</vt:lpstr>
      <vt:lpstr>PowerPoint Presentation</vt:lpstr>
      <vt:lpstr>PowerPoint Presentation</vt:lpstr>
      <vt:lpstr>PowerPoint Presentation</vt:lpstr>
      <vt:lpstr>            OBJECTIVE </vt:lpstr>
      <vt:lpstr>A Queue Data Structure is a fundamental concept in computer science used for storing and managing data in a specific order.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SBI CREDIT CARD PROCESSING APPLICATION</dc:title>
  <dc:creator>Ch Mahesh</dc:creator>
  <cp:lastModifiedBy>Admin</cp:lastModifiedBy>
  <cp:revision>9</cp:revision>
  <dcterms:created xsi:type="dcterms:W3CDTF">2025-04-29T17:04:53Z</dcterms:created>
  <dcterms:modified xsi:type="dcterms:W3CDTF">2025-05-05T15:49:28Z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