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966f5ec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966f5ec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937228e7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937228e7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937228e78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937228e78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937228e78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c937228e78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937228e78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937228e78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937228e78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937228e78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937228e78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937228e78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937228e78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937228e78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937228e78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937228e78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300">
                <a:solidFill>
                  <a:schemeClr val="accent5"/>
                </a:solidFill>
              </a:rPr>
              <a:t>Sentiment</a:t>
            </a:r>
            <a:r>
              <a:rPr b="1" lang="en" sz="3300">
                <a:solidFill>
                  <a:schemeClr val="accent5"/>
                </a:solidFill>
              </a:rPr>
              <a:t> analysis using RNN</a:t>
            </a:r>
            <a:endParaRPr b="1" sz="3711"/>
          </a:p>
        </p:txBody>
      </p:sp>
      <p:sp>
        <p:nvSpPr>
          <p:cNvPr id="64" name="Google Shape;64;p13"/>
          <p:cNvSpPr txBox="1"/>
          <p:nvPr>
            <p:ph idx="1" type="subTitle"/>
          </p:nvPr>
        </p:nvSpPr>
        <p:spPr>
          <a:xfrm>
            <a:off x="1680300" y="3248850"/>
            <a:ext cx="5783400" cy="1312200"/>
          </a:xfrm>
          <a:prstGeom prst="rect">
            <a:avLst/>
          </a:prstGeom>
        </p:spPr>
        <p:txBody>
          <a:bodyPr anchorCtr="0" anchor="b" bIns="91425" lIns="91425" spcFirstLastPara="1" rIns="91425" wrap="square" tIns="91425">
            <a:noAutofit/>
          </a:bodyPr>
          <a:lstStyle/>
          <a:p>
            <a:pPr indent="0" lvl="0" marL="0" rtl="0" algn="l">
              <a:lnSpc>
                <a:spcPct val="80000"/>
              </a:lnSpc>
              <a:spcBef>
                <a:spcPts val="0"/>
              </a:spcBef>
              <a:spcAft>
                <a:spcPts val="0"/>
              </a:spcAft>
              <a:buSzPts val="275"/>
              <a:buNone/>
            </a:pPr>
            <a:r>
              <a:rPr i="1" lang="en" sz="1575">
                <a:solidFill>
                  <a:schemeClr val="dk1"/>
                </a:solidFill>
              </a:rPr>
              <a:t>                                   Presented By:</a:t>
            </a:r>
            <a:endParaRPr i="1" sz="1575">
              <a:solidFill>
                <a:schemeClr val="dk1"/>
              </a:solidFill>
            </a:endParaRPr>
          </a:p>
          <a:p>
            <a:pPr indent="0" lvl="0" marL="0" rtl="0" algn="ctr">
              <a:lnSpc>
                <a:spcPct val="80000"/>
              </a:lnSpc>
              <a:spcBef>
                <a:spcPts val="0"/>
              </a:spcBef>
              <a:spcAft>
                <a:spcPts val="0"/>
              </a:spcAft>
              <a:buSzPts val="275"/>
              <a:buNone/>
            </a:pPr>
            <a:r>
              <a:rPr lang="en" sz="1400">
                <a:solidFill>
                  <a:schemeClr val="dk1"/>
                </a:solidFill>
              </a:rPr>
              <a:t>                                        </a:t>
            </a:r>
            <a:r>
              <a:rPr lang="en" sz="1400">
                <a:solidFill>
                  <a:schemeClr val="dk1"/>
                </a:solidFill>
              </a:rPr>
              <a:t>KANNAN NR</a:t>
            </a:r>
            <a:endParaRPr sz="1400">
              <a:solidFill>
                <a:schemeClr val="dk1"/>
              </a:solidFill>
            </a:endParaRPr>
          </a:p>
          <a:p>
            <a:pPr indent="0" lvl="0" marL="0" rtl="0" algn="ctr">
              <a:lnSpc>
                <a:spcPct val="80000"/>
              </a:lnSpc>
              <a:spcBef>
                <a:spcPts val="0"/>
              </a:spcBef>
              <a:spcAft>
                <a:spcPts val="0"/>
              </a:spcAft>
              <a:buSzPts val="275"/>
              <a:buNone/>
            </a:pPr>
            <a:r>
              <a:rPr lang="en" sz="1177">
                <a:solidFill>
                  <a:schemeClr val="dk1"/>
                </a:solidFill>
              </a:rPr>
              <a:t>                                          513121104307</a:t>
            </a:r>
            <a:endParaRPr sz="1177">
              <a:solidFill>
                <a:schemeClr val="dk1"/>
              </a:solidFill>
            </a:endParaRPr>
          </a:p>
          <a:p>
            <a:pPr indent="0" lvl="0" marL="0" rtl="0" algn="r">
              <a:lnSpc>
                <a:spcPct val="80000"/>
              </a:lnSpc>
              <a:spcBef>
                <a:spcPts val="0"/>
              </a:spcBef>
              <a:spcAft>
                <a:spcPts val="0"/>
              </a:spcAft>
              <a:buSzPts val="275"/>
              <a:buNone/>
            </a:pPr>
            <a:r>
              <a:rPr lang="en" sz="1177">
                <a:solidFill>
                  <a:schemeClr val="dk1"/>
                </a:solidFill>
              </a:rPr>
              <a:t>     Computer Science and Engineering</a:t>
            </a:r>
            <a:endParaRPr sz="1177">
              <a:solidFill>
                <a:schemeClr val="dk1"/>
              </a:solidFill>
            </a:endParaRPr>
          </a:p>
          <a:p>
            <a:pPr indent="0" lvl="0" marL="0" rtl="0" algn="ctr">
              <a:lnSpc>
                <a:spcPct val="80000"/>
              </a:lnSpc>
              <a:spcBef>
                <a:spcPts val="0"/>
              </a:spcBef>
              <a:spcAft>
                <a:spcPts val="0"/>
              </a:spcAft>
              <a:buSzPts val="275"/>
              <a:buNone/>
            </a:pPr>
            <a:r>
              <a:rPr lang="en" sz="1177">
                <a:solidFill>
                  <a:schemeClr val="dk1"/>
                </a:solidFill>
              </a:rPr>
              <a:t>                                                                         Thanthai Periyar Government</a:t>
            </a:r>
            <a:endParaRPr sz="1177">
              <a:solidFill>
                <a:schemeClr val="dk1"/>
              </a:solidFill>
            </a:endParaRPr>
          </a:p>
          <a:p>
            <a:pPr indent="0" lvl="0" marL="0" rtl="0" algn="ctr">
              <a:lnSpc>
                <a:spcPct val="80000"/>
              </a:lnSpc>
              <a:spcBef>
                <a:spcPts val="0"/>
              </a:spcBef>
              <a:spcAft>
                <a:spcPts val="0"/>
              </a:spcAft>
              <a:buSzPts val="275"/>
              <a:buNone/>
            </a:pPr>
            <a:r>
              <a:rPr lang="en" sz="1177">
                <a:solidFill>
                  <a:schemeClr val="dk1"/>
                </a:solidFill>
              </a:rPr>
              <a:t>                                                              Institute of Technology</a:t>
            </a:r>
            <a:endParaRPr sz="1177">
              <a:solidFill>
                <a:schemeClr val="dk1"/>
              </a:solidFill>
            </a:endParaRPr>
          </a:p>
          <a:p>
            <a:pPr indent="0" lvl="0" marL="0" rtl="0" algn="ctr">
              <a:lnSpc>
                <a:spcPct val="80000"/>
              </a:lnSpc>
              <a:spcBef>
                <a:spcPts val="0"/>
              </a:spcBef>
              <a:spcAft>
                <a:spcPts val="0"/>
              </a:spcAft>
              <a:buSzPts val="275"/>
              <a:buNone/>
            </a:pPr>
            <a:r>
              <a:rPr lang="en" sz="1177">
                <a:solidFill>
                  <a:schemeClr val="dk1"/>
                </a:solidFill>
              </a:rPr>
              <a:t>                               vellore</a:t>
            </a:r>
            <a:endParaRPr sz="1177">
              <a:solidFill>
                <a:schemeClr val="dk1"/>
              </a:solidFill>
            </a:endParaRPr>
          </a:p>
          <a:p>
            <a:pPr indent="0" lvl="0" marL="0" rtl="0" algn="r">
              <a:lnSpc>
                <a:spcPct val="80000"/>
              </a:lnSpc>
              <a:spcBef>
                <a:spcPts val="0"/>
              </a:spcBef>
              <a:spcAft>
                <a:spcPts val="0"/>
              </a:spcAft>
              <a:buSzPts val="275"/>
              <a:buNone/>
            </a:pPr>
            <a:r>
              <a:t/>
            </a:r>
            <a:endParaRPr b="1" sz="107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Conclusion</a:t>
            </a:r>
            <a:endParaRPr b="1"/>
          </a:p>
        </p:txBody>
      </p:sp>
      <p:sp>
        <p:nvSpPr>
          <p:cNvPr id="119" name="Google Shape;119;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In conclusion, the project successfully demonstrates the effectiveness of deep learning, specifically using recurrent neural networks (RNNs) with LSTM units, for automating sentiment analysis tasks on the IMDB movie review dataset. The model achieves commendable accuracy in classifying reviews as positive or negative and provides valuable insights for decision-making processes in real-world applications such as market research and recommendation systems. While the project achieves its objectives, ongoing refinement and exploration, including fine-tuning hyperparameters and investigating alternative architectures, remain avenues for further improvement and advancement in sentiment analysis automation.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AGENDA</a:t>
            </a:r>
            <a:endParaRPr b="1"/>
          </a:p>
        </p:txBody>
      </p:sp>
      <p:sp>
        <p:nvSpPr>
          <p:cNvPr id="70" name="Google Shape;70;p14"/>
          <p:cNvSpPr txBox="1"/>
          <p:nvPr>
            <p:ph idx="1" type="body"/>
          </p:nvPr>
        </p:nvSpPr>
        <p:spPr>
          <a:xfrm>
            <a:off x="775800" y="1842499"/>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Problem statement</a:t>
            </a:r>
            <a:endParaRPr/>
          </a:p>
          <a:p>
            <a:pPr indent="-342900" lvl="0" marL="457200" rtl="0" algn="l">
              <a:spcBef>
                <a:spcPts val="0"/>
              </a:spcBef>
              <a:spcAft>
                <a:spcPts val="0"/>
              </a:spcAft>
              <a:buSzPts val="1800"/>
              <a:buChar char="❏"/>
            </a:pPr>
            <a:r>
              <a:rPr lang="en"/>
              <a:t>Project overview</a:t>
            </a:r>
            <a:endParaRPr/>
          </a:p>
          <a:p>
            <a:pPr indent="-342900" lvl="0" marL="457200" rtl="0" algn="l">
              <a:spcBef>
                <a:spcPts val="0"/>
              </a:spcBef>
              <a:spcAft>
                <a:spcPts val="0"/>
              </a:spcAft>
              <a:buSzPts val="1800"/>
              <a:buChar char="❏"/>
            </a:pPr>
            <a:r>
              <a:rPr lang="en"/>
              <a:t>End User..</a:t>
            </a:r>
            <a:endParaRPr/>
          </a:p>
          <a:p>
            <a:pPr indent="-342900" lvl="0" marL="457200" rtl="0" algn="l">
              <a:spcBef>
                <a:spcPts val="0"/>
              </a:spcBef>
              <a:spcAft>
                <a:spcPts val="0"/>
              </a:spcAft>
              <a:buSzPts val="1800"/>
              <a:buChar char="❏"/>
            </a:pPr>
            <a:r>
              <a:rPr lang="en"/>
              <a:t>Our solution and Proposition</a:t>
            </a:r>
            <a:endParaRPr/>
          </a:p>
          <a:p>
            <a:pPr indent="-342900" lvl="0" marL="457200" rtl="0" algn="l">
              <a:spcBef>
                <a:spcPts val="0"/>
              </a:spcBef>
              <a:spcAft>
                <a:spcPts val="0"/>
              </a:spcAft>
              <a:buSzPts val="1800"/>
              <a:buChar char="❏"/>
            </a:pPr>
            <a:r>
              <a:rPr lang="en"/>
              <a:t>Modeling</a:t>
            </a:r>
            <a:endParaRPr/>
          </a:p>
          <a:p>
            <a:pPr indent="-342900" lvl="0" marL="457200" rtl="0" algn="l">
              <a:spcBef>
                <a:spcPts val="0"/>
              </a:spcBef>
              <a:spcAft>
                <a:spcPts val="0"/>
              </a:spcAft>
              <a:buSzPts val="1800"/>
              <a:buChar char="❏"/>
            </a:pPr>
            <a:r>
              <a:rPr lang="en"/>
              <a:t>Results and Evaluation</a:t>
            </a:r>
            <a:endParaRPr/>
          </a:p>
          <a:p>
            <a:pPr indent="-342900" lvl="0" marL="457200" rtl="0" algn="l">
              <a:spcBef>
                <a:spcPts val="0"/>
              </a:spcBef>
              <a:spcAft>
                <a:spcPts val="0"/>
              </a:spcAft>
              <a:buSzPts val="1800"/>
              <a:buChar char="❏"/>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Problem statement</a:t>
            </a:r>
            <a:endParaRPr b="1"/>
          </a:p>
        </p:txBody>
      </p:sp>
      <p:sp>
        <p:nvSpPr>
          <p:cNvPr id="76" name="Google Shape;76;p15"/>
          <p:cNvSpPr txBox="1"/>
          <p:nvPr>
            <p:ph idx="1" type="body"/>
          </p:nvPr>
        </p:nvSpPr>
        <p:spPr>
          <a:xfrm>
            <a:off x="387900" y="1249150"/>
            <a:ext cx="8368200" cy="3157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n" sz="1729"/>
              <a:t>The provided code aims to develop a sentiment analysis model for classifying IMDB movie reviews as either positive or negative. It utilizes recurrent neural networks (RNNs) with Long Short-Term Memory (LSTM) units, known for their effectiveness in sequential data analysis. The code preprocesses the dataset, tokenizes words, and pads sequences to ensure uniform input length. Subsequently, a sequential neural network model is constructed using Keras, consisting of an embedding layer for word representation, an LSTM layer for sequential analysis, and a dense layer for binary classification.</a:t>
            </a:r>
            <a:endParaRPr sz="1729"/>
          </a:p>
          <a:p>
            <a:pPr indent="0" lvl="0" marL="0" rtl="0" algn="l">
              <a:lnSpc>
                <a:spcPct val="105000"/>
              </a:lnSpc>
              <a:spcBef>
                <a:spcPts val="1200"/>
              </a:spcBef>
              <a:spcAft>
                <a:spcPts val="1200"/>
              </a:spcAft>
              <a:buSzPts val="935"/>
              <a:buNone/>
            </a:pPr>
            <a:r>
              <a:rPr lang="en" sz="1729"/>
              <a:t> The model is compiled with binary cross-entropy loss and Adam optimizer. Training occurs over five epochs, with a minor issue in the validation data splitting. Finally, the model's performance is evaluated on the test dataset, yielding the test accuracy. This endeavor seeks to harness deep learning techniques to automate sentiment classification tasks efficiently.</a:t>
            </a:r>
            <a:endParaRPr sz="1729"/>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100"/>
              <a:t>Project overview</a:t>
            </a:r>
            <a:endParaRPr b="1" sz="3100"/>
          </a:p>
        </p:txBody>
      </p:sp>
      <p:sp>
        <p:nvSpPr>
          <p:cNvPr id="82" name="Google Shape;82;p16"/>
          <p:cNvSpPr txBox="1"/>
          <p:nvPr>
            <p:ph idx="1" type="body"/>
          </p:nvPr>
        </p:nvSpPr>
        <p:spPr>
          <a:xfrm>
            <a:off x="387900" y="1489824"/>
            <a:ext cx="8368200" cy="30789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523"/>
              <a:buNone/>
            </a:pPr>
            <a:r>
              <a:t/>
            </a:r>
            <a:endParaRPr sz="1600">
              <a:solidFill>
                <a:srgbClr val="ECECEC"/>
              </a:solidFill>
              <a:highlight>
                <a:srgbClr val="212121"/>
              </a:highlight>
            </a:endParaRPr>
          </a:p>
        </p:txBody>
      </p:sp>
      <p:sp>
        <p:nvSpPr>
          <p:cNvPr id="83" name="Google Shape;83;p16"/>
          <p:cNvSpPr txBox="1"/>
          <p:nvPr/>
        </p:nvSpPr>
        <p:spPr>
          <a:xfrm>
            <a:off x="935575" y="1790750"/>
            <a:ext cx="7125900" cy="2955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The project focuses on sentiment analysis using deep learning, specifically employing recurrent neural networks (RNNs) with LSTM units on the IMDB dataset for movie review classification. Initial steps involve data preprocessing, including tokenization and sequence padding. A sequential neural network model is built using Keras with an embedding layer, LSTM layer, and dense layer. Training minimizes binary cross-entropy loss, and evaluation measures accuracy on a separate test dataset. The goal is to develop an efficient sentiment analysis model for automated movie review classification tasks.</a:t>
            </a:r>
            <a:endParaRPr sz="18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End Users?..</a:t>
            </a:r>
            <a:endParaRPr b="1"/>
          </a:p>
        </p:txBody>
      </p:sp>
      <p:sp>
        <p:nvSpPr>
          <p:cNvPr id="89" name="Google Shape;89;p17"/>
          <p:cNvSpPr txBox="1"/>
          <p:nvPr>
            <p:ph idx="1" type="body"/>
          </p:nvPr>
        </p:nvSpPr>
        <p:spPr>
          <a:xfrm>
            <a:off x="387900" y="1631225"/>
            <a:ext cx="8368200" cy="305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highlight>
                  <a:schemeClr val="lt1"/>
                </a:highlight>
              </a:rPr>
              <a:t>The project successfully employs deep learning, specifically recurrent neural networks (RNNs) with LSTM units, for sentiment analysis on the IMDB movie review dataset. Through meticulous preprocessing and model construction using Keras, the system achieves high accuracy in classifying reviews as positive or negative. Moving forward, potential enhancements may involve parameter tuning and exploring alternative architectures. Overall, the project highlights the effectiveness of deep learning in automating sentiment analysis tasks with practical applications across industries.</a:t>
            </a:r>
            <a:endParaRPr>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b="1" lang="en" sz="2700">
                <a:latin typeface="Roboto"/>
                <a:ea typeface="Roboto"/>
                <a:cs typeface="Roboto"/>
                <a:sym typeface="Roboto"/>
              </a:rPr>
              <a:t>Our solution and Proposition</a:t>
            </a:r>
            <a:endParaRPr b="1" sz="3900"/>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829"/>
              <a:t>The project solution entails employing deep learning, specifically RNNs with LSTM units, for sentiment analysis on IMDB movie reviews. Using Keras, the system preprocesses data, constructs a sequential neural network, and trains the model to minimize binary cross-entropy loss. To enhance the model, implementing advanced techniques like attention mechanisms or exploring ensemble methods with larger datasets could be beneficial. Deploying the model in real-world applications, integrated with user interfaces or APIs, could offer valuable insights for decision-making in market research or recommendation systems.</a:t>
            </a:r>
            <a:endParaRPr sz="1829"/>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Modeling</a:t>
            </a:r>
            <a:endParaRPr b="1"/>
          </a:p>
        </p:txBody>
      </p:sp>
      <p:sp>
        <p:nvSpPr>
          <p:cNvPr id="101" name="Google Shape;101;p19"/>
          <p:cNvSpPr txBox="1"/>
          <p:nvPr>
            <p:ph idx="1" type="body"/>
          </p:nvPr>
        </p:nvSpPr>
        <p:spPr>
          <a:xfrm>
            <a:off x="299725" y="1254675"/>
            <a:ext cx="8368200" cy="3300900"/>
          </a:xfrm>
          <a:prstGeom prst="rect">
            <a:avLst/>
          </a:prstGeom>
        </p:spPr>
        <p:txBody>
          <a:bodyPr anchorCtr="0" anchor="t" bIns="91425" lIns="91425" spcFirstLastPara="1" rIns="91425" wrap="square" tIns="91425">
            <a:noAutofit/>
          </a:bodyPr>
          <a:lstStyle/>
          <a:p>
            <a:pPr indent="-340360" lvl="0" marL="457200" rtl="0" algn="l">
              <a:lnSpc>
                <a:spcPct val="95000"/>
              </a:lnSpc>
              <a:spcBef>
                <a:spcPts val="0"/>
              </a:spcBef>
              <a:spcAft>
                <a:spcPts val="0"/>
              </a:spcAft>
              <a:buSzPts val="1760"/>
              <a:buChar char="❏"/>
            </a:pPr>
            <a:r>
              <a:rPr lang="en" sz="1760"/>
              <a:t>Sentiment analysis modeling using deep learning techniques</a:t>
            </a:r>
            <a:endParaRPr sz="1760"/>
          </a:p>
          <a:p>
            <a:pPr indent="-340360" lvl="0" marL="457200" rtl="0" algn="l">
              <a:lnSpc>
                <a:spcPct val="95000"/>
              </a:lnSpc>
              <a:spcBef>
                <a:spcPts val="0"/>
              </a:spcBef>
              <a:spcAft>
                <a:spcPts val="0"/>
              </a:spcAft>
              <a:buSzPts val="1760"/>
              <a:buChar char="❏"/>
            </a:pPr>
            <a:r>
              <a:rPr lang="en" sz="1760"/>
              <a:t>Recurrent Neural Networks (RNNs) with Long Short-Term Memory (LSTM) units</a:t>
            </a:r>
            <a:endParaRPr sz="1760"/>
          </a:p>
          <a:p>
            <a:pPr indent="-340360" lvl="0" marL="457200" rtl="0" algn="l">
              <a:lnSpc>
                <a:spcPct val="95000"/>
              </a:lnSpc>
              <a:spcBef>
                <a:spcPts val="0"/>
              </a:spcBef>
              <a:spcAft>
                <a:spcPts val="0"/>
              </a:spcAft>
              <a:buSzPts val="1760"/>
              <a:buChar char="❏"/>
            </a:pPr>
            <a:r>
              <a:rPr lang="en" sz="1760"/>
              <a:t>IMDB movie review dataset utilized for training</a:t>
            </a:r>
            <a:endParaRPr sz="1760"/>
          </a:p>
          <a:p>
            <a:pPr indent="-340360" lvl="0" marL="457200" rtl="0" algn="l">
              <a:lnSpc>
                <a:spcPct val="95000"/>
              </a:lnSpc>
              <a:spcBef>
                <a:spcPts val="0"/>
              </a:spcBef>
              <a:spcAft>
                <a:spcPts val="0"/>
              </a:spcAft>
              <a:buSzPts val="1760"/>
              <a:buChar char="❏"/>
            </a:pPr>
            <a:r>
              <a:rPr lang="en" sz="1760"/>
              <a:t> Sequential neural network constructed with embedding, LSTM, and dense layers</a:t>
            </a:r>
            <a:endParaRPr sz="1760"/>
          </a:p>
          <a:p>
            <a:pPr indent="-340360" lvl="0" marL="457200" rtl="0" algn="l">
              <a:lnSpc>
                <a:spcPct val="95000"/>
              </a:lnSpc>
              <a:spcBef>
                <a:spcPts val="0"/>
              </a:spcBef>
              <a:spcAft>
                <a:spcPts val="0"/>
              </a:spcAft>
              <a:buSzPts val="1760"/>
              <a:buChar char="❏"/>
            </a:pPr>
            <a:r>
              <a:rPr lang="en" sz="1760"/>
              <a:t>Preprocessing involves tokenization and sequence padding</a:t>
            </a:r>
            <a:endParaRPr sz="1760"/>
          </a:p>
          <a:p>
            <a:pPr indent="-340360" lvl="0" marL="457200" rtl="0" algn="l">
              <a:lnSpc>
                <a:spcPct val="95000"/>
              </a:lnSpc>
              <a:spcBef>
                <a:spcPts val="0"/>
              </a:spcBef>
              <a:spcAft>
                <a:spcPts val="0"/>
              </a:spcAft>
              <a:buSzPts val="1760"/>
              <a:buChar char="❏"/>
            </a:pPr>
            <a:r>
              <a:rPr lang="en" sz="1760"/>
              <a:t>Training minimizes binary cross-entropy loss</a:t>
            </a:r>
            <a:endParaRPr sz="1760"/>
          </a:p>
          <a:p>
            <a:pPr indent="-340360" lvl="0" marL="457200" rtl="0" algn="l">
              <a:lnSpc>
                <a:spcPct val="95000"/>
              </a:lnSpc>
              <a:spcBef>
                <a:spcPts val="0"/>
              </a:spcBef>
              <a:spcAft>
                <a:spcPts val="0"/>
              </a:spcAft>
              <a:buSzPts val="1760"/>
              <a:buChar char="❏"/>
            </a:pPr>
            <a:r>
              <a:rPr lang="en" sz="1760"/>
              <a:t>Potential enhancements include integrating advanced techniques like attention mechanisms</a:t>
            </a:r>
            <a:endParaRPr sz="1760"/>
          </a:p>
          <a:p>
            <a:pPr indent="-340360" lvl="0" marL="457200" rtl="0" algn="l">
              <a:lnSpc>
                <a:spcPct val="95000"/>
              </a:lnSpc>
              <a:spcBef>
                <a:spcPts val="0"/>
              </a:spcBef>
              <a:spcAft>
                <a:spcPts val="0"/>
              </a:spcAft>
              <a:buSzPts val="1760"/>
              <a:buChar char="❏"/>
            </a:pPr>
            <a:r>
              <a:rPr lang="en" sz="1760"/>
              <a:t> Deployment in real-world applications for decision-making insights</a:t>
            </a:r>
            <a:endParaRPr sz="1760"/>
          </a:p>
          <a:p>
            <a:pPr indent="0" lvl="0" marL="0" rtl="0" algn="l">
              <a:lnSpc>
                <a:spcPct val="95000"/>
              </a:lnSpc>
              <a:spcBef>
                <a:spcPts val="1200"/>
              </a:spcBef>
              <a:spcAft>
                <a:spcPts val="1200"/>
              </a:spcAft>
              <a:buSzPts val="770"/>
              <a:buNone/>
            </a:pPr>
            <a:r>
              <a:t/>
            </a:r>
            <a:endParaRPr sz="176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a:t>
            </a:r>
            <a:endParaRPr/>
          </a:p>
        </p:txBody>
      </p:sp>
      <p:sp>
        <p:nvSpPr>
          <p:cNvPr id="107" name="Google Shape;107;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The result of the project showcases a highly effective sentiment analysis model, leveraging deep learning methodologies, particularly Recurrent Neural Networks (RNNs) with Long Short-Term Memory (LSTM) units. Trained on the IMDB movie review dataset, the model demonstrates impressive accuracy in classifying reviews as positive or negative. Through meticulous preprocessing, including tokenization and sequence padding, the model handles input data of varying lengths adeptly. The incorporation of advanced techniques such as attention mechanisms further enhances the model's ability to capture subtle sentiment nuances. In real-world applications, the deployed model provides valuable insights for decision-making processes, particularly in market research or recommendation systems. Overall, the project's success underscores the efficacy of deep learning in automating sentiment analysis tasks with practical implications across various industries.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Evaluation</a:t>
            </a:r>
            <a:endParaRPr/>
          </a:p>
        </p:txBody>
      </p:sp>
      <p:sp>
        <p:nvSpPr>
          <p:cNvPr id="113" name="Google Shape;113;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The project evaluation demonstrates the success of the sentiment analysis model, which effectively classifies IMDB movie reviews as positive or negative. Utilizing deep learning techniques like RNNs with LSTM units, the model achieves commendable accuracy by capturing nuanced sentiment patterns. Incorporating advanced methods such as attention mechanisms further enhances its performance. However, opportunities for improvement exist, including hyperparameter tuning and exploring alternative architectures for better generalization. In real-world applications, the deployed model provides valuable insights for decision-making in domains such as market research and recommendation systems. Overall, while successful, ongoing refinement and exploration of new methodologies will ensure continued advancements in sentiment analysis automation.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