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0" r:id="rId7"/>
    <p:sldId id="259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isometricLeftDown"/>
            <a:lightRig rig="threePt" dir="t"/>
          </a:scene3d>
        </p:spPr>
        <p:txBody>
          <a:bodyPr/>
          <a:p>
            <a:pPr algn="ctr"/>
            <a:r>
              <a:rPr lang="en-US" b="1" i="1">
                <a:solidFill>
                  <a:schemeClr val="accent2"/>
                </a:solidFill>
              </a:rPr>
              <a:t>Introduction to Myntra</a:t>
            </a:r>
            <a:endParaRPr lang="en-US" b="1" i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96390"/>
            <a:ext cx="5181600" cy="4580890"/>
          </a:xfrm>
        </p:spPr>
        <p:txBody>
          <a:bodyPr>
            <a:normAutofit lnSpcReduction="20000"/>
          </a:bodyPr>
          <a:p>
            <a:endParaRPr lang="en-US"/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220"/>
              <a:t>Indian fashion e-commerce company</a:t>
            </a:r>
            <a:endParaRPr lang="en-US" sz="2220"/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220"/>
              <a:t> headquartered in Bengaluru, Karnataka, India. founded in 2007 -2008 by  Mukesh Bansal , Ashutosh Lawania and Vineet Saxena</a:t>
            </a:r>
            <a:endParaRPr lang="en-US" sz="2220"/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220"/>
              <a:t>In 2014, Myntra was acquired by Flipkart in a deal valued at ₹2,000 crore  The purchase was influenced by two large common shareholders Tiger Global and Accel Partners</a:t>
            </a:r>
            <a:endParaRPr lang="en-US" sz="2220"/>
          </a:p>
          <a:p>
            <a:pPr marL="342900" indent="-342900" algn="l">
              <a:buFont typeface="Wingdings" panose="05000000000000000000" charset="0"/>
              <a:buChar char="v"/>
            </a:pPr>
            <a:endParaRPr lang="en-US" sz="222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91005"/>
            <a:ext cx="5181600" cy="4486275"/>
          </a:xfrm>
        </p:spPr>
        <p:txBody>
          <a:bodyPr/>
          <a:p>
            <a:r>
              <a:rPr lang="en-US"/>
              <a:t>Busness Model</a:t>
            </a:r>
            <a:endParaRPr lang="en-US"/>
          </a:p>
          <a:p>
            <a:r>
              <a:rPr lang="en-US"/>
              <a:t>Ecommerce platform:  offers 1,50,000 products of over 1,000 brands</a:t>
            </a:r>
            <a:endParaRPr lang="en-US"/>
          </a:p>
          <a:p>
            <a:r>
              <a:rPr lang="en-US"/>
              <a:t>operated on the B2B (business-to-business) model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742680" y="1227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i="1">
                <a:solidFill>
                  <a:srgbClr val="FFC000"/>
                </a:solidFill>
              </a:rPr>
              <a:t>strategic Recommentation</a:t>
            </a:r>
            <a:r>
              <a:rPr lang="en-US" i="1"/>
              <a:t> 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Customers Engaments</a:t>
            </a:r>
            <a:endParaRPr lang="en-US"/>
          </a:p>
          <a:p>
            <a:endParaRPr lang="en-US"/>
          </a:p>
          <a:p>
            <a:r>
              <a:rPr lang="en-US"/>
              <a:t>marketing stratge </a:t>
            </a:r>
            <a:endParaRPr lang="en-US"/>
          </a:p>
          <a:p>
            <a:endParaRPr lang="en-US"/>
          </a:p>
          <a:p>
            <a:r>
              <a:rPr lang="en-US"/>
              <a:t>Offer issues</a:t>
            </a:r>
            <a:endParaRPr lang="en-US"/>
          </a:p>
          <a:p>
            <a:endParaRPr lang="en-US"/>
          </a:p>
          <a:p>
            <a:r>
              <a:rPr lang="en-US"/>
              <a:t>refounds and returns </a:t>
            </a:r>
            <a:endParaRPr lang="en-US"/>
          </a:p>
          <a:p>
            <a:endParaRPr lang="en-US"/>
          </a:p>
          <a:p>
            <a:r>
              <a:rPr lang="en-US"/>
              <a:t> digital marketing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796290"/>
            <a:ext cx="5181600" cy="5479415"/>
          </a:xfrm>
        </p:spPr>
        <p:txBody>
          <a:bodyPr/>
          <a:p>
            <a:pPr marL="0" indent="0" algn="ctr">
              <a:buNone/>
            </a:pPr>
            <a:r>
              <a:rPr lang="en-US" sz="3200"/>
              <a:t> </a:t>
            </a:r>
            <a:r>
              <a:rPr lang="en-US" sz="3200">
                <a:solidFill>
                  <a:srgbClr val="002060"/>
                </a:solidFill>
              </a:rPr>
              <a:t>Markect Position</a:t>
            </a:r>
            <a:endParaRPr lang="en-US" sz="3200"/>
          </a:p>
          <a:p>
            <a:pPr marL="0" indent="0" algn="ctr">
              <a:buNone/>
            </a:pPr>
            <a:endParaRPr lang="en-US"/>
          </a:p>
          <a:p>
            <a:pPr algn="just"/>
            <a:r>
              <a:rPr lang="en-US">
                <a:solidFill>
                  <a:srgbClr val="FFFF00"/>
                </a:solidFill>
              </a:rPr>
              <a:t>competes with gaints like Ammozan, Purplle,Meesho  Tatacliq </a:t>
            </a:r>
            <a:endParaRPr lang="en-US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>
              <a:solidFill>
                <a:srgbClr val="FFFF00"/>
              </a:solidFill>
            </a:endParaRPr>
          </a:p>
          <a:p>
            <a:pPr algn="just"/>
            <a:r>
              <a:rPr lang="en-US">
                <a:solidFill>
                  <a:srgbClr val="FFFF00"/>
                </a:solidFill>
              </a:rPr>
              <a:t>holds signifiant role in E-commerces industry</a:t>
            </a:r>
            <a:endParaRPr lang="en-US">
              <a:solidFill>
                <a:srgbClr val="FFFF00"/>
              </a:solidFill>
            </a:endParaRPr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96925"/>
            <a:ext cx="5181600" cy="5380355"/>
          </a:xfrm>
        </p:spPr>
        <p:txBody>
          <a:bodyPr/>
          <a:p>
            <a:pPr marL="0" indent="0" algn="ctr">
              <a:buNone/>
            </a:pPr>
            <a:r>
              <a:rPr lang="en-US">
                <a:solidFill>
                  <a:srgbClr val="002060"/>
                </a:solidFill>
              </a:rPr>
              <a:t>  Grouing and Tie-Ups</a:t>
            </a:r>
            <a:endParaRPr lang="en-US">
              <a:solidFill>
                <a:srgbClr val="002060"/>
              </a:solidFill>
            </a:endParaRPr>
          </a:p>
          <a:p>
            <a:pPr marL="0" indent="0" algn="l">
              <a:buNone/>
            </a:pP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solidFill>
                  <a:srgbClr val="FFFF00"/>
                </a:solidFill>
              </a:rPr>
              <a:t>In 2014, Myntra was acquired by Flipkart in a deal valued at ₹2,000 crore</a:t>
            </a:r>
            <a:endParaRPr lang="en-US">
              <a:solidFill>
                <a:srgbClr val="FFFF00"/>
              </a:solidFill>
            </a:endParaRPr>
          </a:p>
          <a:p>
            <a:pPr marL="0" indent="0" algn="l">
              <a:buNone/>
            </a:pPr>
            <a:endParaRPr lang="en-US">
              <a:solidFill>
                <a:srgbClr val="FFFF00"/>
              </a:solidFill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>
                <a:solidFill>
                  <a:srgbClr val="FFFF00"/>
                </a:solidFill>
                <a:sym typeface="+mn-ea"/>
              </a:rPr>
              <a:t>tie-up with Nike through the      dealer Funfash to sell all authentic Nike accessories-2016</a:t>
            </a:r>
            <a:endParaRPr 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22375" y="2202815"/>
            <a:ext cx="4718050" cy="923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148840" y="1613535"/>
            <a:ext cx="8310245" cy="356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4400"/>
          </a:p>
          <a:p>
            <a:pPr algn="ctr"/>
            <a:r>
              <a:rPr lang="en-US" sz="9600">
                <a:solidFill>
                  <a:srgbClr val="FF0000"/>
                </a:solidFill>
              </a:rPr>
              <a:t>Myntra Analysis</a:t>
            </a:r>
            <a:endParaRPr 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8970"/>
            <a:ext cx="5181600" cy="5528310"/>
          </a:xfrm>
        </p:spPr>
        <p:txBody>
          <a:bodyPr>
            <a:normAutofit fontScale="90000" lnSpcReduction="20000"/>
          </a:bodyPr>
          <a:p>
            <a:pPr marL="0" indent="0" algn="ctr">
              <a:buNone/>
            </a:pPr>
            <a:r>
              <a:rPr lang="en-US" sz="3200" b="1">
                <a:solidFill>
                  <a:srgbClr val="FF0000"/>
                </a:solidFill>
              </a:rPr>
              <a:t>Myndra Total Revenue and Expenditure  2023-2024</a:t>
            </a:r>
            <a:endParaRPr lang="en-US" sz="32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Myntra’s operating revenue jumped 25% to INR 4,375.3 Cr in 2023 from INR 3,501.2 Cr</a:t>
            </a:r>
            <a:endParaRPr lang="en-US" b="1"/>
          </a:p>
          <a:p>
            <a:pPr>
              <a:buFont typeface="Wingdings" panose="05000000000000000000" charset="0"/>
              <a:buChar char="§"/>
            </a:pPr>
            <a:endParaRPr lang="en-US" b="1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Total expenditure rose to INR 5,290.1 Cr in FY23, an increase of 26% from INR 4,206.9 Cr in 2022</a:t>
            </a:r>
            <a:endParaRPr lang="en-US" b="1"/>
          </a:p>
          <a:p>
            <a:pPr>
              <a:buFont typeface="Wingdings" panose="05000000000000000000" charset="0"/>
              <a:buChar char="§"/>
            </a:pPr>
            <a:endParaRPr lang="en-US" b="1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At INR 1,758.8 Cr, the Flipkart-owned company spent almost 40% of its revenue from operations on advertising in 2023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48970"/>
            <a:ext cx="5181600" cy="552831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Screenshot 2024-10-18 140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649605"/>
            <a:ext cx="5486400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Myntra SWOT Analysis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3555" b="1" i="1" u="sng">
                <a:solidFill>
                  <a:schemeClr val="tx1"/>
                </a:solidFill>
              </a:rPr>
              <a:t>Strength</a:t>
            </a:r>
            <a:endParaRPr lang="en-US" sz="3555" b="1" i="1" u="sng">
              <a:solidFill>
                <a:schemeClr val="tx1"/>
              </a:solidFill>
            </a:endParaRPr>
          </a:p>
          <a:p>
            <a:r>
              <a:rPr lang="en-US" b="1">
                <a:solidFill>
                  <a:srgbClr val="00B050"/>
                </a:solidFill>
              </a:rPr>
              <a:t>End of Reason Sale (EORS)</a:t>
            </a:r>
            <a:r>
              <a:rPr lang="en-US">
                <a:solidFill>
                  <a:srgbClr val="00B050"/>
                </a:solidFill>
              </a:rPr>
              <a:t>:</a:t>
            </a:r>
            <a:r>
              <a:rPr lang="en-US"/>
              <a:t>      One of the most prominent sale events on Myntra</a:t>
            </a:r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Technology &amp; User Experience:</a:t>
            </a:r>
            <a:r>
              <a:rPr lang="en-US"/>
              <a:t> Myntra has invested heavily in technology to enhance the user experience</a:t>
            </a:r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Supply Chain and Logistics</a:t>
            </a:r>
            <a:r>
              <a:rPr lang="en-US" b="1"/>
              <a:t>:</a:t>
            </a:r>
            <a:r>
              <a:rPr lang="en-US"/>
              <a:t> Myntra’s supply chain and logistics infrastructure is robust, allowing for quick deliveries nationwide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i="1">
                <a:solidFill>
                  <a:srgbClr val="00B050"/>
                </a:solidFill>
              </a:rPr>
              <a:t>Data Analytics: </a:t>
            </a:r>
            <a:r>
              <a:rPr lang="en-US" b="1"/>
              <a:t>                  </a:t>
            </a:r>
            <a:r>
              <a:rPr lang="en-US"/>
              <a:t>Myntra uses data analytics to understand customer preferences, buying patterns, and trends</a:t>
            </a:r>
            <a:endParaRPr lang="en-US"/>
          </a:p>
          <a:p>
            <a:pPr marL="0" indent="0"/>
            <a:r>
              <a:rPr lang="en-US" b="1">
                <a:solidFill>
                  <a:srgbClr val="00B050"/>
                </a:solidFill>
              </a:rPr>
              <a:t>Mobile App</a:t>
            </a:r>
            <a:r>
              <a:rPr lang="en-US" b="1"/>
              <a:t>:</a:t>
            </a:r>
            <a:endParaRPr lang="en-US" b="1"/>
          </a:p>
          <a:p>
            <a:pPr marL="0" indent="0"/>
            <a:r>
              <a:rPr lang="en-US" b="1"/>
              <a:t>On 10 May 2015, Myntra announced that it would shut down its website, and serve customers exclusively through its mobile app beginning 15 May</a:t>
            </a:r>
            <a:endParaRPr lang="en-US" b="1"/>
          </a:p>
          <a:p>
            <a:pPr marL="0" indent="0"/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9790"/>
            <a:ext cx="5181600" cy="5317490"/>
          </a:xfrm>
        </p:spPr>
        <p:txBody>
          <a:bodyPr>
            <a:normAutofit lnSpcReduction="10000"/>
          </a:bodyPr>
          <a:p>
            <a:pPr marL="0" indent="0" algn="ctr">
              <a:buNone/>
            </a:pPr>
            <a:r>
              <a:rPr lang="en-US" sz="3200" b="1" i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weakness</a:t>
            </a:r>
            <a:endParaRPr lang="en-US" sz="3200" b="1" i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endParaRPr lang="en-US" sz="3200" b="1" i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r>
              <a:rPr lang="en-US" b="1"/>
              <a:t>Dependence on Discounts</a:t>
            </a:r>
            <a:endParaRPr lang="en-US" b="1"/>
          </a:p>
          <a:p>
            <a:r>
              <a:rPr lang="en-US" b="1"/>
              <a:t>Operational Challenges</a:t>
            </a:r>
            <a:r>
              <a:rPr lang="en-US"/>
              <a:t>:</a:t>
            </a:r>
            <a:r>
              <a:rPr lang="en-US" sz="2400"/>
              <a:t> E-commerce operations can face logistical challenges</a:t>
            </a:r>
            <a:endParaRPr lang="en-US" sz="2400"/>
          </a:p>
          <a:p>
            <a:r>
              <a:rPr lang="en-US" b="1"/>
              <a:t>High Return Rates</a:t>
            </a:r>
            <a:endParaRPr lang="en-US" b="1"/>
          </a:p>
          <a:p>
            <a:r>
              <a:rPr lang="en-US" b="1"/>
              <a:t>Intense Competition</a:t>
            </a:r>
            <a:endParaRPr lang="en-US" b="1"/>
          </a:p>
          <a:p>
            <a:r>
              <a:rPr lang="en-US" b="1"/>
              <a:t>Inherent Challenges with In-house Brands</a:t>
            </a:r>
            <a:endParaRPr lang="en-US" b="1"/>
          </a:p>
          <a:p>
            <a:r>
              <a:rPr lang="en-US" b="1"/>
              <a:t>Over-reliance on the Indian Market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9790"/>
            <a:ext cx="5181600" cy="531749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lnSpcReduction="20000"/>
          </a:bodyPr>
          <a:p>
            <a:pPr marL="0" indent="0" algn="ctr">
              <a:buNone/>
            </a:pPr>
            <a:r>
              <a:rPr 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Opportunities</a:t>
            </a:r>
            <a:endParaRPr 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Expansion into Tier 2 and Tier 3 Cities</a:t>
            </a:r>
            <a:endParaRPr lang="en-US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Diversifying Product Offerings</a:t>
            </a:r>
            <a:endParaRPr lang="en-US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Enhancing Tech Capabilities   </a:t>
            </a:r>
            <a:r>
              <a:rPr 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With advancements in AR (Augmented Reality), VR (Virtual Reality), and AI (Artificial Intelligence)</a:t>
            </a:r>
            <a:endParaRPr lang="en-US" sz="2000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Collaborations and Partnerships  </a:t>
            </a:r>
            <a:r>
              <a:rPr 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partnering with more celebrities, influencers, and designers</a:t>
            </a:r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  </a:t>
            </a:r>
            <a:endParaRPr lang="en-US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Enhancing Customer Loyalty Programs</a:t>
            </a:r>
            <a:endParaRPr lang="en-US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b="1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</a:rPr>
              <a:t>      </a:t>
            </a:r>
            <a:endParaRPr lang="en-US" b="1">
              <a:ln w="12700">
                <a:noFill/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31670" y="5210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544830"/>
            <a:ext cx="10515600" cy="540893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marL="0" indent="0" algn="ctr">
              <a:buClrTx/>
              <a:buSzTx/>
              <a:buNone/>
            </a:pPr>
            <a:r>
              <a:rPr lang="en-US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Threats </a:t>
            </a:r>
            <a:r>
              <a:rPr lang="en-US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</a:t>
            </a:r>
            <a:endParaRPr lang="en-US" sz="3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 fontAlgn="ctr">
              <a:buClrTx/>
              <a:buSzTx/>
            </a:pPr>
            <a:r>
              <a:rPr lang="en-US" sz="3200">
                <a:solidFill>
                  <a:srgbClr val="00B0F0"/>
                </a:solidFill>
              </a:rPr>
              <a:t>Intense Competition</a:t>
            </a:r>
            <a:endParaRPr lang="en-US" sz="3200">
              <a:solidFill>
                <a:srgbClr val="00B0F0"/>
              </a:solidFill>
            </a:endParaRPr>
          </a:p>
          <a:p>
            <a:pPr marL="0" indent="0" algn="l" fontAlgn="ctr">
              <a:buClrTx/>
              <a:buSzTx/>
              <a:buNone/>
            </a:pPr>
            <a:r>
              <a:rPr lang="en-US" sz="2000"/>
              <a:t> Amazon, Ajio, and others vie for the same customer base, and new entrants can increase competition further</a:t>
            </a:r>
            <a:endParaRPr lang="en-US" sz="2000"/>
          </a:p>
          <a:p>
            <a:pPr algn="l" fontAlgn="ctr">
              <a:buClrTx/>
              <a:buSzTx/>
            </a:pPr>
            <a:r>
              <a:rPr lang="en-US" sz="3200">
                <a:solidFill>
                  <a:srgbClr val="00B0F0"/>
                </a:solidFill>
              </a:rPr>
              <a:t>Regulatory Challenges</a:t>
            </a:r>
            <a:endParaRPr lang="en-US" sz="3200">
              <a:solidFill>
                <a:srgbClr val="00B0F0"/>
              </a:solidFill>
            </a:endParaRPr>
          </a:p>
          <a:p>
            <a:pPr algn="l" fontAlgn="ctr">
              <a:buClrTx/>
              <a:buSzTx/>
            </a:pPr>
            <a:r>
              <a:rPr lang="en-US" sz="3200">
                <a:solidFill>
                  <a:srgbClr val="00B0F0"/>
                </a:solidFill>
              </a:rPr>
              <a:t>Digital Security Threats</a:t>
            </a:r>
            <a:endParaRPr lang="en-US" sz="3200">
              <a:solidFill>
                <a:srgbClr val="00B0F0"/>
              </a:solidFill>
            </a:endParaRPr>
          </a:p>
          <a:p>
            <a:pPr algn="l" fontAlgn="ctr">
              <a:buClrTx/>
              <a:buSzTx/>
            </a:pPr>
            <a:r>
              <a:rPr lang="en-US" sz="3200">
                <a:solidFill>
                  <a:srgbClr val="00B0F0"/>
                </a:solidFill>
              </a:rPr>
              <a:t>Brand Reputation Risks</a:t>
            </a:r>
            <a:endParaRPr lang="en-US" sz="3200">
              <a:solidFill>
                <a:srgbClr val="00B0F0"/>
              </a:solidFill>
            </a:endParaRPr>
          </a:p>
          <a:p>
            <a:pPr algn="l" fontAlgn="ctr">
              <a:buClrTx/>
              <a:buSzTx/>
            </a:pPr>
            <a:endParaRPr 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Customers reviews</a:t>
            </a:r>
            <a:endParaRPr lang="en-US" b="1" i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p>
            <a:pPr marL="0" indent="0" algn="ctr">
              <a:buNone/>
            </a:pPr>
            <a:r>
              <a:rPr lang="en-US" b="1" i="1">
                <a:solidFill>
                  <a:schemeClr val="tx2">
                    <a:lumMod val="60000"/>
                    <a:lumOff val="40000"/>
                  </a:schemeClr>
                </a:solidFill>
              </a:rPr>
              <a:t>High Impact</a:t>
            </a:r>
            <a:endParaRPr lang="en-US" b="1" i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 i="1"/>
              <a:t> Apprecisation of  on Time delivery</a:t>
            </a:r>
            <a:endParaRPr lang="en-US" b="1" i="1"/>
          </a:p>
          <a:p>
            <a:pPr marL="0" indent="0" algn="l">
              <a:buNone/>
            </a:pPr>
            <a:endParaRPr lang="en-US" b="1" i="1"/>
          </a:p>
          <a:p>
            <a:pPr marL="0" indent="0" algn="l">
              <a:buNone/>
            </a:pPr>
            <a:r>
              <a:rPr lang="en-US" b="1" i="1"/>
              <a:t>Service apprecisation</a:t>
            </a:r>
            <a:r>
              <a:rPr lang="en-US" sz="2400"/>
              <a:t> ( refound and return) 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3200" b="1" i="1"/>
              <a:t>Prouduct Quality</a:t>
            </a:r>
            <a:endParaRPr lang="en-US" sz="3200" b="1" i="1"/>
          </a:p>
          <a:p>
            <a:pPr marL="0" indent="0" algn="l">
              <a:buNone/>
            </a:pPr>
            <a:endParaRPr lang="en-US" sz="3200" b="1" i="1"/>
          </a:p>
          <a:p>
            <a:pPr marL="0" indent="0" algn="l">
              <a:buNone/>
            </a:pPr>
            <a:endParaRPr lang="en-US" sz="3200" b="1" i="1"/>
          </a:p>
          <a:p>
            <a:pPr marL="0" indent="0" algn="l">
              <a:buNone/>
            </a:pPr>
            <a:endParaRPr lang="en-US" b="1" i="1"/>
          </a:p>
          <a:p>
            <a:pPr marL="0" indent="0" algn="l">
              <a:buNone/>
            </a:pPr>
            <a:endParaRPr lang="en-US" b="1" i="1"/>
          </a:p>
          <a:p>
            <a:pPr marL="0" indent="0" algn="l">
              <a:buNone/>
            </a:pPr>
            <a:endParaRPr lang="en-US"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 impact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ctr"/>
            <a:endParaRPr lang="en-US"/>
          </a:p>
          <a:p>
            <a:pPr algn="ctr"/>
            <a:r>
              <a:rPr lang="en-US" sz="3200"/>
              <a:t>customers services</a:t>
            </a:r>
            <a:endParaRPr lang="en-US" sz="3200"/>
          </a:p>
          <a:p>
            <a:pPr algn="ctr"/>
            <a:endParaRPr lang="en-US" sz="3200"/>
          </a:p>
          <a:p>
            <a:pPr algn="ctr"/>
            <a:r>
              <a:rPr lang="en-US" sz="3200"/>
              <a:t>Product changes</a:t>
            </a:r>
            <a:endParaRPr lang="en-US" sz="3200"/>
          </a:p>
          <a:p>
            <a:pPr algn="ctr"/>
            <a:endParaRPr lang="en-US" sz="3200"/>
          </a:p>
          <a:p>
            <a:pPr algn="ctr"/>
            <a:r>
              <a:rPr lang="en-US" sz="3200"/>
              <a:t>delivery services</a:t>
            </a:r>
            <a:endParaRPr lang="en-US" sz="3200"/>
          </a:p>
          <a:p>
            <a:pPr algn="ctr"/>
            <a:endParaRPr lang="en-US" sz="3200"/>
          </a:p>
          <a:p>
            <a:pPr algn="ctr"/>
            <a:r>
              <a:rPr lang="en-US" sz="3200"/>
              <a:t>Offers reciving issues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WPS Presentation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Myntra</vt:lpstr>
      <vt:lpstr>PowerPoint 演示文稿</vt:lpstr>
      <vt:lpstr>PowerPoint 演示文稿</vt:lpstr>
      <vt:lpstr>PowerPoint 演示文稿</vt:lpstr>
      <vt:lpstr>Myntra SWOT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Myntra</dc:title>
  <dc:creator>KANNAN</dc:creator>
  <cp:lastModifiedBy>KANNAN</cp:lastModifiedBy>
  <cp:revision>4</cp:revision>
  <dcterms:created xsi:type="dcterms:W3CDTF">2024-10-18T17:30:00Z</dcterms:created>
  <dcterms:modified xsi:type="dcterms:W3CDTF">2024-10-19T05:27:49Z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9A8A008BAEB645FF95BA19B94B2761B8_13</vt:lpwstr>
  </property>
  <property fmtid="{D5CDD505-2E9C-101B-9397-08002B2CF9AE}" pid="3" name="KSOProductBuildVer">
    <vt:lpwstr>1033-12.2.0.18607</vt:lpwstr>
  </property>
</Properties>
</file>