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f1a127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f1a127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9b3ba81e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9b3ba81e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9b3ba81e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9b3ba81e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9b3ba81e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9b3ba81e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b3ba81e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9b3ba81e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9b3ba81e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9b3ba81e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f1a127f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f1a127f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b3ba81e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9b3ba81e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9b3ba81e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9b3ba81e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b3ba81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9b3ba81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9b3ba81e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9b3ba81e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9b3ba81e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9b3ba81e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9b3ba81e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9b3ba81e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9b3ba81e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9b3ba81e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uture-markets-magazine.com/en/encyclopedia/lte/" TargetMode="External"/><Relationship Id="rId4" Type="http://schemas.openxmlformats.org/officeDocument/2006/relationships/hyperlink" Target="https://future-markets-magazine.com/en/markets-technology-en/communication-in-autonomous-vehicles/#:~:text=Communication%20in%20autonomous%20vehicles%20will,their%20surrounding%20area%20via%20WLA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Edgetcd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Max, Sathish, </a:t>
            </a:r>
            <a:r>
              <a:rPr lang="en"/>
              <a:t>Kannan,</a:t>
            </a:r>
            <a:r>
              <a:rPr lang="en"/>
              <a:t> Divyank, Mrunal, Animesh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MQTT Architecture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975"/>
            <a:ext cx="8871025" cy="31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Emulated Project Overview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Minikube cluster 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Docker image Hivemq/Hivemq-CE to Minikube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Deployment.yaml - Deployment of HiveMQ broker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Service.yaml - Configuration file for HiveMQ deployment pod to become service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WebSocket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 HiveMQ service as external service target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 port 30005 tunnelled to external port 1883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Permits Localhost accessibility (port 1883)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Paho MQTT client to publish/subscribe downloaded cluster JSON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Publisher acts as cell tower/vehicle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Subscriber acts as vehicle/cell tower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Minikube for accessing Kubernetes Etcd storage of distributed data across edge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container with Hivemq MQTT Broker image to expose port 1883 within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Paho Client Publisher to partition JSON edge node </a:t>
            </a:r>
            <a:r>
              <a:rPr lang="en"/>
              <a:t>data and distribute to MQTT Broker server eventually (edge cloud)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Paho Client Subscriber views key value-pairs in topics eventually from MQTT Broker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Objectives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 partitioning for etcd important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Inconsistent parsing and </a:t>
            </a:r>
            <a:r>
              <a:rPr lang="en"/>
              <a:t>partitioning</a:t>
            </a:r>
            <a:r>
              <a:rPr lang="en"/>
              <a:t> for unimportant metadata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Multiprocessing important &amp; unimportant metadata across threads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parallelism synchronizing unimportant metadata with longer delays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Kafka used as partitioning tool to store metadata in structured database (edge cloud)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Permitting broker/server itself (cell phone tower) to publish/subscribe to swarm of vehicles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acting as the host for a publisher/subscriber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Partitions the data for the vehicles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Containerizing application with vehicle metadata in Cluster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320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Design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50" y="851875"/>
            <a:ext cx="7574575" cy="40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/>
              <a:t>Q&amp;A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focus with consensus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Proof-of-Work, Proof-of-Authority, Proof-of-Stake, Paxos, Raft (BoltDB)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key-value stores within Minikube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to eventual consistency to provide high availability and load 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Etcd conflict-free replicated </a:t>
            </a:r>
            <a:r>
              <a:rPr lang="en"/>
              <a:t>data type</a:t>
            </a:r>
            <a:r>
              <a:rPr lang="en"/>
              <a:t> research and emulation ideations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swarm real-world application within Kubernetes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Emulating cell tower processing with MQTT broker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Publisher/subscribers acting as vehicles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</a:rPr>
              <a:t>Autonomous vehicles are facing a problem today which involves real-time communication on the road. </a:t>
            </a:r>
            <a:r>
              <a:rPr i="1" lang="en" sz="1600">
                <a:solidFill>
                  <a:srgbClr val="333333"/>
                </a:solidFill>
                <a:highlight>
                  <a:srgbClr val="FFFFFF"/>
                </a:highlight>
              </a:rPr>
              <a:t>Although vehicle-to-vehicle communication with 5.9-GHz frequency is becoming capable over various distances, an adaptive hybrid network concept is also important reflecting European standard IEEE 802.11ad which focuses on providing a framework for vehicle communication with radar technologies at 60-GHz frequency (shorter distances, faster speed). This includes utilizing wireless technologies like 5G and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LTE</a:t>
            </a:r>
            <a:r>
              <a:rPr i="1" lang="en" sz="1600">
                <a:solidFill>
                  <a:srgbClr val="333333"/>
                </a:solidFill>
                <a:highlight>
                  <a:srgbClr val="FFFFFF"/>
                </a:highlight>
              </a:rPr>
              <a:t> mobile communications for distributed systems to transmit important data promptly while leaving non-essential data to sync eventually across a swarm of vehicles in a specific radius. Criteria for selecting wireless communication includes distance availability and signal quality.</a:t>
            </a:r>
            <a:endParaRPr i="1"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</a:rPr>
              <a:t>References: </a:t>
            </a:r>
            <a:r>
              <a:rPr lang="en" sz="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https://future-markets-magazine.com/en/markets-technology-en/communication-in-autonomous-vehicles/#:~:text=Communication%20in%20autonomous%20vehicles%20will,their%20surrounding%20area%20via%20WLAN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sz="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Theorem (Brewer Theorem)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50" y="1135150"/>
            <a:ext cx="3727550" cy="37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3599175" y="3536125"/>
            <a:ext cx="972900" cy="740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59300" y="1000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52">
                <a:solidFill>
                  <a:srgbClr val="000000"/>
                </a:solidFill>
              </a:rPr>
              <a:t>Equip a</a:t>
            </a:r>
            <a:r>
              <a:rPr lang="en" sz="1352">
                <a:solidFill>
                  <a:srgbClr val="000000"/>
                </a:solidFill>
              </a:rPr>
              <a:t>utonomous vehicles with eventual consistency capable of transmitting updates to a cell phone tower for distributing data</a:t>
            </a:r>
            <a:endParaRPr sz="135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52">
              <a:solidFill>
                <a:srgbClr val="000000"/>
              </a:solidFill>
            </a:endParaRPr>
          </a:p>
          <a:p>
            <a:pPr indent="-3144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●"/>
            </a:pPr>
            <a:r>
              <a:rPr lang="en" sz="1352">
                <a:solidFill>
                  <a:srgbClr val="000000"/>
                </a:solidFill>
              </a:rPr>
              <a:t>Car Swarm example</a:t>
            </a:r>
            <a:endParaRPr sz="1352">
              <a:solidFill>
                <a:srgbClr val="000000"/>
              </a:solidFill>
            </a:endParaRPr>
          </a:p>
          <a:p>
            <a:pPr indent="-3144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○"/>
            </a:pPr>
            <a:r>
              <a:rPr lang="en" sz="1352">
                <a:solidFill>
                  <a:srgbClr val="000000"/>
                </a:solidFill>
              </a:rPr>
              <a:t>Cars traveling in same direction forms swarm when driving at same speed</a:t>
            </a:r>
            <a:endParaRPr sz="1352">
              <a:solidFill>
                <a:srgbClr val="000000"/>
              </a:solidFill>
            </a:endParaRPr>
          </a:p>
          <a:p>
            <a:pPr indent="-3144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■"/>
            </a:pPr>
            <a:r>
              <a:rPr lang="en" sz="1352">
                <a:solidFill>
                  <a:srgbClr val="000000"/>
                </a:solidFill>
              </a:rPr>
              <a:t>Eventual Consistency</a:t>
            </a:r>
            <a:endParaRPr sz="1352">
              <a:solidFill>
                <a:srgbClr val="000000"/>
              </a:solidFill>
            </a:endParaRPr>
          </a:p>
          <a:p>
            <a:pPr indent="-3144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●"/>
            </a:pPr>
            <a:r>
              <a:rPr lang="en" sz="1352">
                <a:solidFill>
                  <a:srgbClr val="000000"/>
                </a:solidFill>
              </a:rPr>
              <a:t>Absolute speed and distance varies by second and is not important for full consistency</a:t>
            </a:r>
            <a:endParaRPr sz="1352">
              <a:solidFill>
                <a:srgbClr val="000000"/>
              </a:solidFill>
            </a:endParaRPr>
          </a:p>
          <a:p>
            <a:pPr indent="-3144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●"/>
            </a:pPr>
            <a:r>
              <a:rPr lang="en" sz="1352">
                <a:solidFill>
                  <a:srgbClr val="000000"/>
                </a:solidFill>
              </a:rPr>
              <a:t>Update between cars every minute or so</a:t>
            </a:r>
            <a:endParaRPr sz="1352">
              <a:solidFill>
                <a:srgbClr val="000000"/>
              </a:solidFill>
            </a:endParaRPr>
          </a:p>
          <a:p>
            <a:pPr indent="-3144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■"/>
            </a:pPr>
            <a:r>
              <a:rPr lang="en" sz="1352">
                <a:solidFill>
                  <a:srgbClr val="000000"/>
                </a:solidFill>
              </a:rPr>
              <a:t>Full Consistency</a:t>
            </a:r>
            <a:endParaRPr sz="1352">
              <a:solidFill>
                <a:srgbClr val="000000"/>
              </a:solidFill>
            </a:endParaRPr>
          </a:p>
          <a:p>
            <a:pPr indent="-3144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●"/>
            </a:pPr>
            <a:r>
              <a:rPr lang="en" sz="1352">
                <a:solidFill>
                  <a:srgbClr val="000000"/>
                </a:solidFill>
              </a:rPr>
              <a:t>Number of vehicles active within swarm</a:t>
            </a:r>
            <a:endParaRPr sz="1352">
              <a:solidFill>
                <a:srgbClr val="000000"/>
              </a:solidFill>
            </a:endParaRPr>
          </a:p>
          <a:p>
            <a:pPr indent="-314483" lvl="4" marL="2286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○"/>
            </a:pPr>
            <a:r>
              <a:rPr lang="en" sz="1352">
                <a:solidFill>
                  <a:srgbClr val="000000"/>
                </a:solidFill>
              </a:rPr>
              <a:t>Important vehicle updates (breaking from car)</a:t>
            </a:r>
            <a:endParaRPr sz="1352">
              <a:solidFill>
                <a:srgbClr val="000000"/>
              </a:solidFill>
            </a:endParaRPr>
          </a:p>
          <a:p>
            <a:pPr indent="-314483" lvl="5" marL="2743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■"/>
            </a:pPr>
            <a:r>
              <a:rPr lang="en" sz="1352">
                <a:solidFill>
                  <a:srgbClr val="000000"/>
                </a:solidFill>
              </a:rPr>
              <a:t>Proximity sensor alerts</a:t>
            </a:r>
            <a:endParaRPr sz="1352">
              <a:solidFill>
                <a:srgbClr val="000000"/>
              </a:solidFill>
            </a:endParaRPr>
          </a:p>
          <a:p>
            <a:pPr indent="-314483" lvl="4" marL="2286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○"/>
            </a:pPr>
            <a:r>
              <a:rPr lang="en" sz="1352">
                <a:solidFill>
                  <a:srgbClr val="000000"/>
                </a:solidFill>
              </a:rPr>
              <a:t>Cluster ID number</a:t>
            </a:r>
            <a:endParaRPr sz="1352">
              <a:solidFill>
                <a:srgbClr val="000000"/>
              </a:solidFill>
            </a:endParaRPr>
          </a:p>
          <a:p>
            <a:pPr indent="-314483" lvl="5" marL="2743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■"/>
            </a:pPr>
            <a:r>
              <a:rPr lang="en" sz="1352">
                <a:solidFill>
                  <a:srgbClr val="000000"/>
                </a:solidFill>
              </a:rPr>
              <a:t>Individual vehicle ID numbers within swarm</a:t>
            </a:r>
            <a:endParaRPr sz="1352">
              <a:solidFill>
                <a:srgbClr val="000000"/>
              </a:solidFill>
            </a:endParaRPr>
          </a:p>
          <a:p>
            <a:pPr indent="-3144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●"/>
            </a:pPr>
            <a:r>
              <a:rPr lang="en" sz="1352">
                <a:solidFill>
                  <a:srgbClr val="000000"/>
                </a:solidFill>
              </a:rPr>
              <a:t>Load utilization connected to edge cloud</a:t>
            </a:r>
            <a:endParaRPr sz="1352">
              <a:solidFill>
                <a:srgbClr val="000000"/>
              </a:solidFill>
            </a:endParaRPr>
          </a:p>
          <a:p>
            <a:pPr indent="-314483" lvl="4" marL="2286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○"/>
            </a:pPr>
            <a:r>
              <a:rPr lang="en" sz="1352">
                <a:solidFill>
                  <a:srgbClr val="000000"/>
                </a:solidFill>
              </a:rPr>
              <a:t>Each services CPU usage</a:t>
            </a:r>
            <a:endParaRPr sz="1352">
              <a:solidFill>
                <a:srgbClr val="000000"/>
              </a:solidFill>
            </a:endParaRPr>
          </a:p>
          <a:p>
            <a:pPr indent="-3144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●"/>
            </a:pPr>
            <a:r>
              <a:rPr lang="en" sz="1352">
                <a:solidFill>
                  <a:srgbClr val="000000"/>
                </a:solidFill>
              </a:rPr>
              <a:t>Needs to communicate to edge (every 10 seconds or so)</a:t>
            </a:r>
            <a:endParaRPr sz="135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Project Architecture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76" y="1017800"/>
            <a:ext cx="5167725" cy="37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56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Environment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75" y="841725"/>
            <a:ext cx="5193001" cy="39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Emulation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Minikube cluster containing single ‘Hivemq’ image metadata JSON output: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●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IP address - important for edge cloud to stay consistent with total Kubernetes objects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○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‘Hivemq Deployment 1’ - mimics swarm of vehicles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■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Holds ReplicaSet 1 with a single pod - mimics single vehicle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●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to represent ReplicaSet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●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 1 has ‘Hivemq’ - MQTT Broker - mimics cell tower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4" marL="2286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○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to represent Pod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○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Control Plane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■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to represent Kubernetes control plane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■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Holds ‘API Server Service 2’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○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‘Hivemq Service 1’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■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Interconnects ‘Hivemq Deployment 1’ to ‘API Server Service 2’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●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Connects to ‘etcd’ key-value store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●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MQTT Client Publisher - Inputs ‘etcd’ JSON dump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○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JSON format through MQTT broker: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■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cloud lives in cell phone towers (publisher, subscriber with individual cars important metadata)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●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cloud filters unnecessary car data and publishes important metadata back to car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●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MQTT Client Subscriber - Subscribes to topics from MQTT Broker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4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3"/>
              <a:buFont typeface="Arial"/>
              <a:buChar char="○"/>
            </a:pPr>
            <a:r>
              <a:rPr lang="en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radios (publishing personal car data, Subscribers within cars to know other cars data updates)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MQTT Project Architecture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8" y="1017800"/>
            <a:ext cx="9050624" cy="37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