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notesMasterIdLst>
    <p:notesMasterId r:id="rId14"/>
  </p:notesMasterIdLst>
  <p:sldIdLst>
    <p:sldId id="256" r:id="rId2"/>
    <p:sldId id="270" r:id="rId3"/>
    <p:sldId id="271" r:id="rId4"/>
    <p:sldId id="259" r:id="rId5"/>
    <p:sldId id="260" r:id="rId6"/>
    <p:sldId id="261" r:id="rId7"/>
    <p:sldId id="262" r:id="rId8"/>
    <p:sldId id="272" r:id="rId9"/>
    <p:sldId id="263" r:id="rId10"/>
    <p:sldId id="264" r:id="rId11"/>
    <p:sldId id="265" r:id="rId12"/>
    <p:sldId id="273"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174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21262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26060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17576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2216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20653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9/9/2024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84305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9/9/2024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59196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8BD707-D9CF-40AE-B4C6-C98DA3205C09}" type="datetimeFigureOut">
              <a:rPr lang="en-US" smtClean="0"/>
              <a:t>9/9/2024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02846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D8BD707-D9CF-40AE-B4C6-C98DA3205C09}" type="datetimeFigureOut">
              <a:rPr lang="en-US" smtClean="0"/>
              <a:t>9/9/2024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66390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564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D8BD707-D9CF-40AE-B4C6-C98DA3205C09}" type="datetimeFigureOut">
              <a:rPr lang="en-US" smtClean="0"/>
              <a:t>9/9/2024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marL="38100">
              <a:lnSpc>
                <a:spcPct val="100000"/>
              </a:lnSpc>
              <a:spcBef>
                <a:spcPts val="55"/>
              </a:spcBef>
            </a:pPr>
            <a:fld id="{81D60167-4931-47E6-BA6A-407CBD079E47}" type="slidenum">
              <a:rPr lang="en-IN" spc="10" smtClean="0"/>
              <a:t>‹#›</a:t>
            </a:fld>
            <a:endParaRPr lang="en-IN" spc="10"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984004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90661" y="46941"/>
            <a:ext cx="9982200" cy="1590948"/>
          </a:xfrm>
          <a:prstGeom prst="rect">
            <a:avLst/>
          </a:prstGeom>
        </p:spPr>
        <p:txBody>
          <a:bodyPr vert="horz" wrap="square" lIns="0" tIns="16510" rIns="0" bIns="0" rtlCol="0">
            <a:spAutoFit/>
          </a:bodyPr>
          <a:lstStyle/>
          <a:p>
            <a:pPr marL="3213735">
              <a:spcBef>
                <a:spcPts val="130"/>
              </a:spcBef>
            </a:pPr>
            <a:r>
              <a:rPr lang="en-US" sz="4000" b="1" dirty="0">
                <a:solidFill>
                  <a:srgbClr val="0F0F0F"/>
                </a:solidFill>
                <a:latin typeface="Times New Roman" panose="02020603050405020304" pitchFamily="18" charset="0"/>
                <a:cs typeface="Times New Roman" panose="02020603050405020304" pitchFamily="18" charset="0"/>
              </a:rPr>
              <a:t>Employee Data Analysis using Excel</a:t>
            </a:r>
            <a:r>
              <a:rPr lang="en-US" sz="4000" b="1" i="0" dirty="0">
                <a:solidFill>
                  <a:srgbClr val="0F0F0F"/>
                </a:solidFill>
                <a:effectLst/>
                <a:latin typeface="Times New Roman" panose="02020603050405020304" pitchFamily="18" charset="0"/>
                <a:cs typeface="Times New Roman" panose="02020603050405020304" pitchFamily="18" charset="0"/>
              </a:rPr>
              <a:t> </a:t>
            </a:r>
            <a:br>
              <a:rPr lang="en-US" sz="4000" b="1" i="0" dirty="0">
                <a:solidFill>
                  <a:srgbClr val="0F0F0F"/>
                </a:solidFill>
                <a:effectLst/>
                <a:latin typeface="Roboto" panose="020F0502020204030204" pitchFamily="2" charset="0"/>
              </a:rPr>
            </a:br>
            <a:endParaRPr sz="4000"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88461" y="2504711"/>
            <a:ext cx="8610600" cy="2308324"/>
          </a:xfrm>
          <a:prstGeom prst="rect">
            <a:avLst/>
          </a:prstGeom>
          <a:noFill/>
        </p:spPr>
        <p:txBody>
          <a:bodyPr wrap="square" rtlCol="0">
            <a:spAutoFit/>
          </a:bodyPr>
          <a:lstStyle/>
          <a:p>
            <a:r>
              <a:rPr lang="en-US" sz="2400" dirty="0"/>
              <a:t>STUDENT NAME:R.S.KANNAN</a:t>
            </a:r>
          </a:p>
          <a:p>
            <a:r>
              <a:rPr lang="en-US" sz="2400" dirty="0"/>
              <a:t>REGISTER NO:312201163</a:t>
            </a:r>
          </a:p>
          <a:p>
            <a:r>
              <a:rPr lang="en-US" sz="2400" dirty="0"/>
              <a:t>NAAN MUDHALVAN USERNAME:asunm110312201163</a:t>
            </a:r>
          </a:p>
          <a:p>
            <a:r>
              <a:rPr lang="en-US" sz="2400" dirty="0"/>
              <a:t>DEPARTMENT:B.COM BANK MANAGEMENT</a:t>
            </a:r>
          </a:p>
          <a:p>
            <a:r>
              <a:rPr lang="en-US" sz="2400" dirty="0"/>
              <a:t>COLLEGE:DRBCCC HINDU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828800" y="1219200"/>
            <a:ext cx="7315200" cy="5305940"/>
          </a:xfrm>
          <a:prstGeom prst="rect">
            <a:avLst/>
          </a:prstGeom>
        </p:spPr>
        <p:txBody>
          <a:bodyPr vert="horz" wrap="square" lIns="0" tIns="6985" rIns="0" bIns="0" rtlCol="0">
            <a:spAutoFit/>
          </a:bodyPr>
          <a:lstStyle/>
          <a:p>
            <a:pPr marL="552450" indent="-514350">
              <a:lnSpc>
                <a:spcPct val="100000"/>
              </a:lnSpc>
              <a:spcBef>
                <a:spcPts val="55"/>
              </a:spcBef>
              <a:buFont typeface="+mj-lt"/>
              <a:buAutoNum type="arabicPeriod"/>
            </a:pPr>
            <a:r>
              <a:rPr lang="en-US" sz="2800" b="1" i="1" dirty="0">
                <a:cs typeface="Trebuchet MS"/>
              </a:rPr>
              <a:t>Data collection </a:t>
            </a:r>
          </a:p>
          <a:p>
            <a:pPr marL="552450" indent="-514350">
              <a:lnSpc>
                <a:spcPct val="100000"/>
              </a:lnSpc>
              <a:spcBef>
                <a:spcPts val="55"/>
              </a:spcBef>
              <a:buFont typeface="+mj-lt"/>
              <a:buAutoNum type="arabicPeriod"/>
            </a:pPr>
            <a:r>
              <a:rPr lang="en-US" sz="2800" b="1" i="1" dirty="0">
                <a:cs typeface="Trebuchet MS"/>
              </a:rPr>
              <a:t>Data cleaning</a:t>
            </a:r>
          </a:p>
          <a:p>
            <a:pPr marL="552450" indent="-514350">
              <a:lnSpc>
                <a:spcPct val="100000"/>
              </a:lnSpc>
              <a:spcBef>
                <a:spcPts val="55"/>
              </a:spcBef>
              <a:buFont typeface="+mj-lt"/>
              <a:buAutoNum type="arabicPeriod"/>
            </a:pPr>
            <a:r>
              <a:rPr lang="en-US" sz="2800" b="1" i="1" dirty="0">
                <a:cs typeface="Trebuchet MS"/>
              </a:rPr>
              <a:t>Filtering of data </a:t>
            </a:r>
          </a:p>
          <a:p>
            <a:pPr marL="552450" indent="-514350">
              <a:lnSpc>
                <a:spcPct val="100000"/>
              </a:lnSpc>
              <a:spcBef>
                <a:spcPts val="55"/>
              </a:spcBef>
              <a:buFont typeface="+mj-lt"/>
              <a:buAutoNum type="arabicPeriod"/>
            </a:pPr>
            <a:r>
              <a:rPr lang="en-US" sz="2800" b="1" i="1" dirty="0">
                <a:cs typeface="Trebuchet MS"/>
              </a:rPr>
              <a:t>Selecting the required fields </a:t>
            </a:r>
          </a:p>
          <a:p>
            <a:pPr marL="552450" indent="-514350">
              <a:lnSpc>
                <a:spcPct val="100000"/>
              </a:lnSpc>
              <a:spcBef>
                <a:spcPts val="55"/>
              </a:spcBef>
              <a:buFont typeface="+mj-lt"/>
              <a:buAutoNum type="arabicPeriod"/>
            </a:pPr>
            <a:r>
              <a:rPr lang="en-US" sz="2800" b="1" i="1" dirty="0">
                <a:cs typeface="Trebuchet MS"/>
              </a:rPr>
              <a:t>Converting them into a pivot table</a:t>
            </a:r>
          </a:p>
          <a:p>
            <a:pPr marL="552450" indent="-514350">
              <a:lnSpc>
                <a:spcPct val="100000"/>
              </a:lnSpc>
              <a:spcBef>
                <a:spcPts val="55"/>
              </a:spcBef>
              <a:buFont typeface="+mj-lt"/>
              <a:buAutoNum type="arabicPeriod"/>
            </a:pPr>
            <a:r>
              <a:rPr lang="en-US" sz="2800" b="1" i="1" dirty="0" err="1">
                <a:cs typeface="Trebuchet MS"/>
              </a:rPr>
              <a:t>Summarising</a:t>
            </a:r>
            <a:r>
              <a:rPr lang="en-US" sz="2800" b="1" i="1" dirty="0">
                <a:cs typeface="Trebuchet MS"/>
              </a:rPr>
              <a:t> the data </a:t>
            </a:r>
          </a:p>
          <a:p>
            <a:pPr marL="552450" indent="-514350">
              <a:lnSpc>
                <a:spcPct val="100000"/>
              </a:lnSpc>
              <a:spcBef>
                <a:spcPts val="55"/>
              </a:spcBef>
              <a:buFont typeface="+mj-lt"/>
              <a:buAutoNum type="arabicPeriod"/>
            </a:pPr>
            <a:r>
              <a:rPr lang="en-US" sz="2800" b="1" i="1" dirty="0">
                <a:cs typeface="Trebuchet MS"/>
              </a:rPr>
              <a:t>Getting the results from the data after arrangement </a:t>
            </a:r>
          </a:p>
          <a:p>
            <a:pPr marL="552450" indent="-514350">
              <a:lnSpc>
                <a:spcPct val="100000"/>
              </a:lnSpc>
              <a:spcBef>
                <a:spcPts val="55"/>
              </a:spcBef>
              <a:buFont typeface="+mj-lt"/>
              <a:buAutoNum type="arabicPeriod"/>
            </a:pPr>
            <a:r>
              <a:rPr lang="en-US" sz="2800" b="1" i="1" dirty="0">
                <a:cs typeface="Trebuchet MS"/>
              </a:rPr>
              <a:t>Getting the 3D graph </a:t>
            </a:r>
          </a:p>
          <a:p>
            <a:pPr marL="552450" indent="-514350">
              <a:lnSpc>
                <a:spcPct val="100000"/>
              </a:lnSpc>
              <a:spcBef>
                <a:spcPts val="55"/>
              </a:spcBef>
              <a:buFont typeface="+mj-lt"/>
              <a:buAutoNum type="arabicPeriod"/>
            </a:pPr>
            <a:r>
              <a:rPr lang="en-US" sz="2800" b="1" i="1" dirty="0">
                <a:cs typeface="Trebuchet MS"/>
              </a:rPr>
              <a:t>Doing the data visualization </a:t>
            </a:r>
          </a:p>
          <a:p>
            <a:pPr marL="38100">
              <a:lnSpc>
                <a:spcPct val="100000"/>
              </a:lnSpc>
              <a:spcBef>
                <a:spcPts val="55"/>
              </a:spcBef>
            </a:pPr>
            <a:endParaRPr lang="en-US" sz="2800" dirty="0">
              <a:latin typeface="Trebuchet MS"/>
              <a:cs typeface="Trebuchet MS"/>
            </a:endParaRPr>
          </a:p>
          <a:p>
            <a:pPr marL="38100">
              <a:lnSpc>
                <a:spcPct val="100000"/>
              </a:lnSpc>
              <a:spcBef>
                <a:spcPts val="55"/>
              </a:spcBef>
            </a:pPr>
            <a:endParaRPr sz="2800" dirty="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2"/>
          <a:stretch>
            <a:fillRect/>
          </a:stretch>
        </p:blipFill>
        <p:spPr>
          <a:xfrm>
            <a:off x="1981200" y="2188356"/>
            <a:ext cx="6629399" cy="363141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p:txBody>
          <a:bodyPr>
            <a:normAutofit/>
          </a:bodyPr>
          <a:lstStyle/>
          <a:p>
            <a:r>
              <a:rPr lang="en-US" sz="3200" i="1" dirty="0">
                <a:solidFill>
                  <a:schemeClr val="tx1"/>
                </a:solidFill>
              </a:rPr>
              <a:t>This analysis will help to know the company about the workforce of the company department wise so that they can have a complete record of the peoples count in the company and do all the </a:t>
            </a:r>
            <a:r>
              <a:rPr lang="en-US" sz="3200" i="1" dirty="0" err="1">
                <a:solidFill>
                  <a:schemeClr val="tx1"/>
                </a:solidFill>
              </a:rPr>
              <a:t>necesary</a:t>
            </a:r>
            <a:r>
              <a:rPr lang="en-US" sz="3200" i="1" dirty="0">
                <a:solidFill>
                  <a:schemeClr val="tx1"/>
                </a:solidFill>
              </a:rPr>
              <a:t> works as per the work force </a:t>
            </a:r>
            <a:endParaRPr lang="en-IN" sz="3200" i="1" dirty="0">
              <a:solidFill>
                <a:schemeClr val="tx1"/>
              </a:solidFill>
            </a:endParaRPr>
          </a:p>
        </p:txBody>
      </p:sp>
    </p:spTree>
    <p:extLst>
      <p:ext uri="{BB962C8B-B14F-4D97-AF65-F5344CB8AC3E}">
        <p14:creationId xmlns:p14="http://schemas.microsoft.com/office/powerpoint/2010/main" val="3195843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590800"/>
            <a:ext cx="10058400" cy="1450757"/>
          </a:xfrm>
        </p:spPr>
        <p:txBody>
          <a:bodyPr>
            <a:normAutofit fontScale="90000"/>
          </a:bodyPr>
          <a:lstStyle/>
          <a:p>
            <a:r>
              <a:rPr lang="en-US" dirty="0"/>
              <a:t>PROJECT TITLE</a:t>
            </a:r>
            <a:br>
              <a:rPr lang="en-US" dirty="0"/>
            </a:br>
            <a:br>
              <a:rPr lang="en-US" dirty="0"/>
            </a:br>
            <a:br>
              <a:rPr lang="en-US" dirty="0"/>
            </a:br>
            <a:r>
              <a:rPr lang="en-US" b="1" dirty="0">
                <a:solidFill>
                  <a:srgbClr val="0F0F0F"/>
                </a:solidFill>
                <a:latin typeface="Times New Roman" panose="02020603050405020304" pitchFamily="18" charset="0"/>
                <a:cs typeface="Times New Roman" panose="02020603050405020304" pitchFamily="18" charset="0"/>
              </a:rPr>
              <a:t>Employee workforce Analysis using Excel</a:t>
            </a:r>
            <a:br>
              <a:rPr lang="en-IN" sz="3200" dirty="0">
                <a:solidFill>
                  <a:srgbClr val="7030A0"/>
                </a:solidFill>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3851398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endParaRPr lang="en-IN" dirty="0"/>
          </a:p>
        </p:txBody>
      </p:sp>
      <p:sp>
        <p:nvSpPr>
          <p:cNvPr id="3" name="Content Placeholder 2"/>
          <p:cNvSpPr>
            <a:spLocks noGrp="1"/>
          </p:cNvSpPr>
          <p:nvPr>
            <p:ph idx="1"/>
          </p:nvPr>
        </p:nvSpPr>
        <p:spPr/>
        <p:txBody>
          <a:bodyPr/>
          <a:lstStyle/>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Problem Statement</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Dataset Description</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Modelling Approach</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Results and Discussion</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989043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20200" y="2743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216342" y="989561"/>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US" sz="4250" spc="20" dirty="0"/>
              <a:t>M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xfrm>
            <a:off x="762001" y="2744743"/>
            <a:ext cx="8229600" cy="1238159"/>
          </a:xfrm>
          <a:prstGeom prst="rect">
            <a:avLst/>
          </a:prstGeom>
        </p:spPr>
        <p:txBody>
          <a:bodyPr vert="horz" wrap="square" lIns="0" tIns="6985" rIns="0" bIns="0" rtlCol="0">
            <a:spAutoFit/>
          </a:bodyPr>
          <a:lstStyle/>
          <a:p>
            <a:pPr marL="38100">
              <a:lnSpc>
                <a:spcPct val="100000"/>
              </a:lnSpc>
              <a:spcBef>
                <a:spcPts val="55"/>
              </a:spcBef>
            </a:pPr>
            <a:r>
              <a:rPr lang="en-US" sz="4000" i="1" spc="10" dirty="0">
                <a:solidFill>
                  <a:schemeClr val="tx1"/>
                </a:solidFill>
              </a:rPr>
              <a:t>The main reason for this analysis is to find the work force of the company</a:t>
            </a:r>
            <a:endParaRPr sz="4000" i="1" spc="1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569660"/>
          </a:xfrm>
          <a:prstGeom prst="rect">
            <a:avLst/>
          </a:prstGeom>
          <a:noFill/>
        </p:spPr>
        <p:txBody>
          <a:bodyPr wrap="square" rtlCol="0">
            <a:spAutoFit/>
          </a:bodyPr>
          <a:lstStyle/>
          <a:p>
            <a:pPr marL="38100">
              <a:spcBef>
                <a:spcPts val="55"/>
              </a:spcBef>
            </a:pPr>
            <a:r>
              <a:rPr lang="en-US" sz="2400" i="1" spc="10" dirty="0"/>
              <a:t>This project is analysis of number of workers in the company so that the company would be able to find out the total workforce of the department wise to the types of employees workers in a company.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xfrm>
            <a:off x="1676400" y="2262981"/>
            <a:ext cx="7391400" cy="3492623"/>
          </a:xfrm>
          <a:prstGeom prst="rect">
            <a:avLst/>
          </a:prstGeom>
        </p:spPr>
        <p:txBody>
          <a:bodyPr vert="horz" wrap="square" lIns="0" tIns="6985" rIns="0" bIns="0" rtlCol="0">
            <a:spAutoFit/>
          </a:bodyPr>
          <a:lstStyle/>
          <a:p>
            <a:pPr marL="552450" indent="-514350" algn="ctr">
              <a:spcBef>
                <a:spcPts val="55"/>
              </a:spcBef>
              <a:buFont typeface="+mj-lt"/>
              <a:buAutoNum type="arabicPeriod"/>
            </a:pPr>
            <a:r>
              <a:rPr lang="en-US" sz="2800" i="1" spc="10" dirty="0">
                <a:solidFill>
                  <a:schemeClr val="tx1"/>
                </a:solidFill>
              </a:rPr>
              <a:t>The end users of this data analysis will be the company and the company manager </a:t>
            </a:r>
          </a:p>
          <a:p>
            <a:pPr marL="552450" indent="-514350" algn="ctr">
              <a:spcBef>
                <a:spcPts val="55"/>
              </a:spcBef>
              <a:buFont typeface="+mj-lt"/>
              <a:buAutoNum type="arabicPeriod"/>
            </a:pPr>
            <a:r>
              <a:rPr lang="en-US" sz="2800" i="1" spc="10" dirty="0">
                <a:solidFill>
                  <a:schemeClr val="tx1"/>
                </a:solidFill>
              </a:rPr>
              <a:t>This analysis helps to find out the workforce of the company with number types of workers in the company with accurate data.</a:t>
            </a:r>
          </a:p>
          <a:p>
            <a:pPr marL="552450" indent="-514350" algn="ctr">
              <a:spcBef>
                <a:spcPts val="55"/>
              </a:spcBef>
              <a:buFont typeface="+mj-lt"/>
              <a:buAutoNum type="arabicPeriod"/>
            </a:pPr>
            <a:r>
              <a:rPr lang="en-US" sz="2800" i="1" spc="10" dirty="0">
                <a:solidFill>
                  <a:schemeClr val="tx1"/>
                </a:solidFill>
              </a:rPr>
              <a:t>By this they can analyze the work force of the company </a:t>
            </a:r>
          </a:p>
          <a:p>
            <a:pPr marL="38100" algn="ctr">
              <a:lnSpc>
                <a:spcPct val="100000"/>
              </a:lnSpc>
              <a:spcBef>
                <a:spcPts val="55"/>
              </a:spcBef>
            </a:pPr>
            <a:endParaRPr sz="2800" spc="1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3257550" y="2141470"/>
            <a:ext cx="6096000" cy="1917833"/>
          </a:xfrm>
          <a:prstGeom prst="rect">
            <a:avLst/>
          </a:prstGeom>
        </p:spPr>
        <p:txBody>
          <a:bodyPr vert="horz" wrap="square" lIns="0" tIns="6985" rIns="0" bIns="0" rtlCol="0">
            <a:spAutoFit/>
          </a:bodyPr>
          <a:lstStyle/>
          <a:p>
            <a:pPr marL="266700" indent="-228600" algn="l">
              <a:spcBef>
                <a:spcPts val="55"/>
              </a:spcBef>
              <a:buFont typeface="+mj-lt"/>
              <a:buAutoNum type="arabicPeriod"/>
            </a:pPr>
            <a:r>
              <a:rPr lang="en-US" sz="2000" b="1" i="1" spc="10" dirty="0">
                <a:solidFill>
                  <a:schemeClr val="tx1"/>
                </a:solidFill>
              </a:rPr>
              <a:t>Conditional formatting : - missing values </a:t>
            </a:r>
          </a:p>
          <a:p>
            <a:pPr marL="266700" indent="-228600" algn="l">
              <a:lnSpc>
                <a:spcPct val="100000"/>
              </a:lnSpc>
              <a:spcBef>
                <a:spcPts val="55"/>
              </a:spcBef>
              <a:buFont typeface="+mj-lt"/>
              <a:buAutoNum type="arabicPeriod"/>
            </a:pPr>
            <a:r>
              <a:rPr lang="en-US" sz="2000" b="1" i="1" spc="10" dirty="0">
                <a:solidFill>
                  <a:schemeClr val="tx1"/>
                </a:solidFill>
              </a:rPr>
              <a:t>filter remove </a:t>
            </a:r>
          </a:p>
          <a:p>
            <a:pPr marL="266700" indent="-228600" algn="l">
              <a:lnSpc>
                <a:spcPct val="100000"/>
              </a:lnSpc>
              <a:spcBef>
                <a:spcPts val="55"/>
              </a:spcBef>
              <a:buFont typeface="+mj-lt"/>
              <a:buAutoNum type="arabicPeriod"/>
            </a:pPr>
            <a:r>
              <a:rPr lang="en-US" sz="2000" b="1" i="1" spc="10" dirty="0">
                <a:solidFill>
                  <a:schemeClr val="tx1"/>
                </a:solidFill>
              </a:rPr>
              <a:t>Formula performance for summing up </a:t>
            </a:r>
          </a:p>
          <a:p>
            <a:pPr marL="266700" indent="-228600" algn="l">
              <a:lnSpc>
                <a:spcPct val="100000"/>
              </a:lnSpc>
              <a:spcBef>
                <a:spcPts val="55"/>
              </a:spcBef>
              <a:buFont typeface="+mj-lt"/>
              <a:buAutoNum type="arabicPeriod"/>
            </a:pPr>
            <a:r>
              <a:rPr lang="en-US" sz="2000" b="1" i="1" spc="10" dirty="0">
                <a:solidFill>
                  <a:schemeClr val="tx1"/>
                </a:solidFill>
              </a:rPr>
              <a:t>Pivot table-For easy transformation of large data</a:t>
            </a:r>
          </a:p>
          <a:p>
            <a:pPr marL="266700" indent="-228600" algn="l">
              <a:lnSpc>
                <a:spcPct val="100000"/>
              </a:lnSpc>
              <a:spcBef>
                <a:spcPts val="55"/>
              </a:spcBef>
              <a:buFont typeface="+mj-lt"/>
              <a:buAutoNum type="arabicPeriod"/>
            </a:pPr>
            <a:r>
              <a:rPr lang="en-US" sz="2000" b="1" i="1" spc="10" dirty="0">
                <a:solidFill>
                  <a:schemeClr val="tx1"/>
                </a:solidFill>
              </a:rPr>
              <a:t>Pivot summary</a:t>
            </a:r>
          </a:p>
          <a:p>
            <a:pPr marL="266700" indent="-228600" algn="l">
              <a:lnSpc>
                <a:spcPct val="100000"/>
              </a:lnSpc>
              <a:spcBef>
                <a:spcPts val="55"/>
              </a:spcBef>
              <a:buFont typeface="+mj-lt"/>
              <a:buAutoNum type="arabicPeriod"/>
            </a:pPr>
            <a:r>
              <a:rPr lang="en-US" sz="2000" b="1" i="1" spc="10" dirty="0">
                <a:solidFill>
                  <a:schemeClr val="tx1"/>
                </a:solidFill>
              </a:rPr>
              <a:t>line graph-Data visualization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description</a:t>
            </a:r>
            <a:endParaRPr lang="en-IN" dirty="0"/>
          </a:p>
        </p:txBody>
      </p:sp>
      <p:sp>
        <p:nvSpPr>
          <p:cNvPr id="3" name="Content Placeholder 2"/>
          <p:cNvSpPr>
            <a:spLocks noGrp="1"/>
          </p:cNvSpPr>
          <p:nvPr>
            <p:ph idx="1"/>
          </p:nvPr>
        </p:nvSpPr>
        <p:spPr/>
        <p:txBody>
          <a:bodyPr>
            <a:normAutofit/>
          </a:bodyPr>
          <a:lstStyle/>
          <a:p>
            <a:pPr marL="0" indent="0">
              <a:buNone/>
            </a:pPr>
            <a:r>
              <a:rPr lang="en-IN" sz="3600" b="1" i="1" dirty="0">
                <a:cs typeface="Arial" panose="020B0604020202020204" pitchFamily="34" charset="0"/>
              </a:rPr>
              <a:t>Employee data- </a:t>
            </a:r>
            <a:r>
              <a:rPr lang="en-IN" sz="3600" b="1" i="1" dirty="0" err="1">
                <a:cs typeface="Arial" panose="020B0604020202020204" pitchFamily="34" charset="0"/>
              </a:rPr>
              <a:t>edunet</a:t>
            </a:r>
            <a:r>
              <a:rPr lang="en-IN" sz="3600" b="1" i="1" dirty="0">
                <a:cs typeface="Arial" panose="020B0604020202020204" pitchFamily="34" charset="0"/>
              </a:rPr>
              <a:t> dashboard</a:t>
            </a:r>
            <a:br>
              <a:rPr lang="en-IN" sz="3600" b="1" i="1" dirty="0">
                <a:cs typeface="Arial" panose="020B0604020202020204" pitchFamily="34" charset="0"/>
              </a:rPr>
            </a:br>
            <a:r>
              <a:rPr lang="en-IN" sz="3600" b="1" i="1" dirty="0">
                <a:cs typeface="Arial" panose="020B0604020202020204" pitchFamily="34" charset="0"/>
              </a:rPr>
              <a:t>total 9 features from a to h</a:t>
            </a:r>
            <a:br>
              <a:rPr lang="en-IN" sz="3600" b="1" i="1" dirty="0">
                <a:cs typeface="Arial" panose="020B0604020202020204" pitchFamily="34" charset="0"/>
              </a:rPr>
            </a:br>
            <a:r>
              <a:rPr lang="en-IN" sz="3600" b="1" i="1" dirty="0">
                <a:cs typeface="Arial" panose="020B0604020202020204" pitchFamily="34" charset="0"/>
              </a:rPr>
              <a:t>3 features were taken</a:t>
            </a:r>
          </a:p>
          <a:p>
            <a:pPr marL="0" indent="0">
              <a:buNone/>
            </a:pPr>
            <a:r>
              <a:rPr lang="en-IN" sz="3600" b="1" i="1" dirty="0">
                <a:cs typeface="Arial" panose="020B0604020202020204" pitchFamily="34" charset="0"/>
              </a:rPr>
              <a:t>Name-text</a:t>
            </a:r>
            <a:br>
              <a:rPr lang="en-IN" sz="3600" b="1" i="1" dirty="0">
                <a:cs typeface="Arial" panose="020B0604020202020204" pitchFamily="34" charset="0"/>
              </a:rPr>
            </a:br>
            <a:r>
              <a:rPr lang="en-IN" sz="3600" b="1" i="1" dirty="0">
                <a:cs typeface="Arial" panose="020B0604020202020204" pitchFamily="34" charset="0"/>
              </a:rPr>
              <a:t>employee type-text </a:t>
            </a:r>
            <a:br>
              <a:rPr lang="en-IN" sz="3600" b="1" i="1" dirty="0">
                <a:cs typeface="Arial" panose="020B0604020202020204" pitchFamily="34" charset="0"/>
              </a:rPr>
            </a:br>
            <a:r>
              <a:rPr lang="en-IN" sz="3600" b="1" i="1" dirty="0">
                <a:cs typeface="Arial" panose="020B0604020202020204" pitchFamily="34" charset="0"/>
              </a:rPr>
              <a:t>department-text</a:t>
            </a:r>
          </a:p>
          <a:p>
            <a:pPr marL="0" indent="0">
              <a:buNone/>
            </a:pPr>
            <a:r>
              <a:rPr lang="en-IN" sz="3600" b="1" i="1" dirty="0">
                <a:cs typeface="Arial" panose="020B0604020202020204" pitchFamily="34" charset="0"/>
              </a:rPr>
              <a:t> </a:t>
            </a:r>
            <a:endParaRPr lang="en-IN" sz="3600" dirty="0"/>
          </a:p>
        </p:txBody>
      </p:sp>
    </p:spTree>
    <p:extLst>
      <p:ext uri="{BB962C8B-B14F-4D97-AF65-F5344CB8AC3E}">
        <p14:creationId xmlns:p14="http://schemas.microsoft.com/office/powerpoint/2010/main" val="3773786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1384995"/>
          </a:xfrm>
          <a:prstGeom prst="rect">
            <a:avLst/>
          </a:prstGeom>
          <a:noFill/>
        </p:spPr>
        <p:txBody>
          <a:bodyPr wrap="square" rtlCol="0">
            <a:spAutoFit/>
          </a:bodyPr>
          <a:lstStyle/>
          <a:p>
            <a:pPr algn="l"/>
            <a:r>
              <a:rPr lang="en-US" sz="2800" dirty="0">
                <a:latin typeface="Times New Roman" panose="02020603050405020304" pitchFamily="18" charset="0"/>
                <a:cs typeface="Times New Roman" panose="02020603050405020304" pitchFamily="18" charset="0"/>
              </a:rPr>
              <a:t>The wow in our solution is the visual representation of the data which will be done with the type of workers in the company.</a:t>
            </a:r>
            <a:endParaRPr lang="en-US" sz="28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297</TotalTime>
  <Words>311</Words>
  <Application>Microsoft Office PowerPoint</Application>
  <PresentationFormat>Widescreen</PresentationFormat>
  <Paragraphs>57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Retrospect</vt:lpstr>
      <vt:lpstr>Employee Data Analysis using Excel  </vt:lpstr>
      <vt:lpstr>PROJECT TITLE   Employee workforce Analysis using Excel </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kannan R.S</cp:lastModifiedBy>
  <cp:revision>20</cp:revision>
  <dcterms:created xsi:type="dcterms:W3CDTF">2024-03-29T15:07:22Z</dcterms:created>
  <dcterms:modified xsi:type="dcterms:W3CDTF">2024-09-09T04:34:43Z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