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2A6E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63" d="100"/>
          <a:sy n="63" d="100"/>
        </p:scale>
        <p:origin x="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sz="2000" b="1" dirty="0"/>
              <a:t>Batting</a:t>
            </a:r>
            <a:r>
              <a:rPr lang="en-US" sz="2000" b="1" baseline="0" dirty="0"/>
              <a:t> Strike-rate</a:t>
            </a:r>
            <a:endParaRPr lang="en-US" sz="2000" b="1" dirty="0"/>
          </a:p>
        </c:rich>
      </c:tx>
      <c:overlay val="0"/>
      <c:spPr>
        <a:noFill/>
        <a:ln w="12700">
          <a:solidFill>
            <a:schemeClr val="bg1">
              <a:lumMod val="95000"/>
              <a:lumOff val="5000"/>
            </a:schemeClr>
          </a:solid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721347331583552"/>
          <c:y val="0.12079007314110381"/>
          <c:w val="0.87410959711596337"/>
          <c:h val="0.69807972005505126"/>
        </c:manualLayout>
      </c:layout>
      <c:barChart>
        <c:barDir val="col"/>
        <c:grouping val="clustered"/>
        <c:varyColors val="0"/>
        <c:ser>
          <c:idx val="0"/>
          <c:order val="0"/>
          <c:tx>
            <c:strRef>
              <c:f>Sheet1!$B$1</c:f>
              <c:strCache>
                <c:ptCount val="1"/>
                <c:pt idx="0">
                  <c:v>strike_rate</c:v>
                </c:pt>
              </c:strCache>
            </c:strRef>
          </c:tx>
          <c:spPr>
            <a:solidFill>
              <a:srgbClr val="FFFF00"/>
            </a:solidFill>
            <a:ln w="19050">
              <a:solidFill>
                <a:schemeClr val="tx1"/>
              </a:solidFill>
            </a:ln>
            <a:effectLst/>
          </c:spPr>
          <c:invertIfNegative val="0"/>
          <c:dPt>
            <c:idx val="0"/>
            <c:invertIfNegative val="0"/>
            <c:bubble3D val="0"/>
            <c:spPr>
              <a:solidFill>
                <a:schemeClr val="accent1">
                  <a:lumMod val="75000"/>
                </a:schemeClr>
              </a:solidFill>
              <a:ln w="19050">
                <a:solidFill>
                  <a:schemeClr val="tx1"/>
                </a:solidFill>
              </a:ln>
              <a:effectLst/>
            </c:spPr>
            <c:extLst>
              <c:ext xmlns:c16="http://schemas.microsoft.com/office/drawing/2014/chart" uri="{C3380CC4-5D6E-409C-BE32-E72D297353CC}">
                <c16:uniqueId val="{00000005-F8BD-472E-BB92-B01B339B18BA}"/>
              </c:ext>
            </c:extLst>
          </c:dPt>
          <c:dPt>
            <c:idx val="1"/>
            <c:invertIfNegative val="0"/>
            <c:bubble3D val="0"/>
            <c:spPr>
              <a:solidFill>
                <a:schemeClr val="accent1">
                  <a:lumMod val="75000"/>
                </a:schemeClr>
              </a:solidFill>
              <a:ln w="19050">
                <a:solidFill>
                  <a:schemeClr val="tx1"/>
                </a:solidFill>
              </a:ln>
              <a:effectLst/>
            </c:spPr>
            <c:extLst>
              <c:ext xmlns:c16="http://schemas.microsoft.com/office/drawing/2014/chart" uri="{C3380CC4-5D6E-409C-BE32-E72D297353CC}">
                <c16:uniqueId val="{00000004-F8BD-472E-BB92-B01B339B18BA}"/>
              </c:ext>
            </c:extLst>
          </c:dPt>
          <c:dPt>
            <c:idx val="2"/>
            <c:invertIfNegative val="0"/>
            <c:bubble3D val="0"/>
            <c:spPr>
              <a:solidFill>
                <a:schemeClr val="accent1">
                  <a:lumMod val="75000"/>
                </a:schemeClr>
              </a:solidFill>
              <a:ln w="19050">
                <a:solidFill>
                  <a:schemeClr val="tx1"/>
                </a:solidFill>
              </a:ln>
              <a:effectLst/>
            </c:spPr>
            <c:extLst>
              <c:ext xmlns:c16="http://schemas.microsoft.com/office/drawing/2014/chart" uri="{C3380CC4-5D6E-409C-BE32-E72D297353CC}">
                <c16:uniqueId val="{00000006-F8BD-472E-BB92-B01B339B18BA}"/>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Sheet1!$B$2:$B$11</c:f>
              <c:numCache>
                <c:formatCode>General</c:formatCode>
                <c:ptCount val="10"/>
                <c:pt idx="0">
                  <c:v>182.33</c:v>
                </c:pt>
                <c:pt idx="1">
                  <c:v>164.27</c:v>
                </c:pt>
                <c:pt idx="2">
                  <c:v>159.27000000000001</c:v>
                </c:pt>
                <c:pt idx="3">
                  <c:v>155.44</c:v>
                </c:pt>
                <c:pt idx="4">
                  <c:v>154.68</c:v>
                </c:pt>
                <c:pt idx="5">
                  <c:v>151.97</c:v>
                </c:pt>
                <c:pt idx="6">
                  <c:v>151.91</c:v>
                </c:pt>
                <c:pt idx="7">
                  <c:v>150.11000000000001</c:v>
                </c:pt>
                <c:pt idx="8">
                  <c:v>149.88</c:v>
                </c:pt>
                <c:pt idx="9">
                  <c:v>149.56</c:v>
                </c:pt>
              </c:numCache>
            </c:numRef>
          </c:val>
          <c:extLst>
            <c:ext xmlns:c16="http://schemas.microsoft.com/office/drawing/2014/chart" uri="{C3380CC4-5D6E-409C-BE32-E72D297353CC}">
              <c16:uniqueId val="{00000000-E2F2-413D-8639-5445371BCAAA}"/>
            </c:ext>
          </c:extLst>
        </c:ser>
        <c:dLbls>
          <c:showLegendKey val="0"/>
          <c:showVal val="0"/>
          <c:showCatName val="0"/>
          <c:showSerName val="0"/>
          <c:showPercent val="0"/>
          <c:showBubbleSize val="0"/>
        </c:dLbls>
        <c:gapWidth val="84"/>
        <c:axId val="903794208"/>
        <c:axId val="903795168"/>
      </c:barChart>
      <c:catAx>
        <c:axId val="903794208"/>
        <c:scaling>
          <c:orientation val="minMax"/>
        </c:scaling>
        <c:delete val="0"/>
        <c:axPos val="b"/>
        <c:title>
          <c:tx>
            <c:rich>
              <a:bodyPr rot="0" spcFirstLastPara="1" vertOverflow="ellipsis" vert="horz" wrap="square" anchor="ctr" anchorCtr="1"/>
              <a:lstStyle/>
              <a:p>
                <a:pPr algn="ctr" rtl="0">
                  <a:defRPr lang="en-IN" sz="1330" b="1" i="0" u="none" strike="noStrike" kern="1200" baseline="0" dirty="0" smtClean="0">
                    <a:solidFill>
                      <a:schemeClr val="accent5">
                        <a:lumMod val="60000"/>
                        <a:lumOff val="40000"/>
                      </a:schemeClr>
                    </a:solidFill>
                    <a:latin typeface="+mn-lt"/>
                    <a:ea typeface="+mn-ea"/>
                    <a:cs typeface="+mn-cs"/>
                  </a:defRPr>
                </a:pPr>
                <a:r>
                  <a:rPr lang="en-IN" sz="1330" b="1" i="0" u="none" strike="noStrike" kern="1200" baseline="0" dirty="0">
                    <a:solidFill>
                      <a:schemeClr val="accent5">
                        <a:lumMod val="60000"/>
                        <a:lumOff val="40000"/>
                      </a:schemeClr>
                    </a:solidFill>
                    <a:latin typeface="+mn-lt"/>
                    <a:ea typeface="+mn-ea"/>
                    <a:cs typeface="+mn-cs"/>
                  </a:rPr>
                  <a:t>Batsman</a:t>
                </a:r>
              </a:p>
            </c:rich>
          </c:tx>
          <c:overlay val="0"/>
          <c:spPr>
            <a:noFill/>
            <a:ln>
              <a:noFill/>
            </a:ln>
            <a:effectLst/>
          </c:spPr>
          <c:txPr>
            <a:bodyPr rot="0" spcFirstLastPara="1" vertOverflow="ellipsis" vert="horz" wrap="square" anchor="ctr" anchorCtr="1"/>
            <a:lstStyle/>
            <a:p>
              <a:pPr algn="ctr" rtl="0">
                <a:defRPr lang="en-IN" sz="1330" b="1" i="0" u="none" strike="noStrike" kern="1200" baseline="0" dirty="0" smtClean="0">
                  <a:solidFill>
                    <a:schemeClr val="accent5">
                      <a:lumMod val="60000"/>
                      <a:lumOff val="4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903795168"/>
        <c:crosses val="autoZero"/>
        <c:auto val="1"/>
        <c:lblAlgn val="ctr"/>
        <c:lblOffset val="100"/>
        <c:noMultiLvlLbl val="0"/>
      </c:catAx>
      <c:valAx>
        <c:axId val="903795168"/>
        <c:scaling>
          <c:orientation val="minMax"/>
        </c:scaling>
        <c:delete val="0"/>
        <c:axPos val="l"/>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r>
                  <a:rPr lang="en-US" b="1" dirty="0">
                    <a:solidFill>
                      <a:schemeClr val="accent5">
                        <a:lumMod val="60000"/>
                        <a:lumOff val="40000"/>
                      </a:schemeClr>
                    </a:solidFill>
                  </a:rPr>
                  <a:t>Strike</a:t>
                </a:r>
                <a:r>
                  <a:rPr lang="en-US" b="1" baseline="0" dirty="0">
                    <a:solidFill>
                      <a:schemeClr val="accent5">
                        <a:lumMod val="60000"/>
                        <a:lumOff val="40000"/>
                      </a:schemeClr>
                    </a:solidFill>
                  </a:rPr>
                  <a:t> rate</a:t>
                </a:r>
                <a:endParaRPr lang="en-IN" b="1" dirty="0">
                  <a:solidFill>
                    <a:schemeClr val="accent5">
                      <a:lumMod val="60000"/>
                      <a:lumOff val="40000"/>
                    </a:schemeClr>
                  </a:solidFill>
                </a:endParaRPr>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903794208"/>
        <c:crosses val="autoZero"/>
        <c:crossBetween val="between"/>
      </c:valAx>
      <c:spPr>
        <a:noFill/>
        <a:ln w="12700">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2">
        <a:lumMod val="50000"/>
      </a:schemeClr>
    </a:solidFill>
    <a:ln w="25400">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b="1" dirty="0"/>
              <a:t>BATSMAN</a:t>
            </a:r>
            <a:r>
              <a:rPr lang="en-US" b="1" baseline="0" dirty="0"/>
              <a:t> </a:t>
            </a:r>
            <a:r>
              <a:rPr lang="en-US" b="1" dirty="0"/>
              <a:t>AVERAGE </a:t>
            </a:r>
            <a:r>
              <a:rPr lang="en-US" b="1" baseline="0" dirty="0"/>
              <a:t>(PERCENTAGE)</a:t>
            </a:r>
            <a:endParaRPr lang="en-US" b="1" dirty="0"/>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average</c:v>
                </c:pt>
              </c:strCache>
            </c:strRef>
          </c:tx>
          <c:spPr>
            <a:solidFill>
              <a:schemeClr val="accent4">
                <a:lumMod val="75000"/>
              </a:schemeClr>
            </a:solidFill>
            <a:ln w="19050">
              <a:solidFill>
                <a:schemeClr val="tx1"/>
              </a:solidFill>
            </a:ln>
            <a:effectLst/>
          </c:spPr>
          <c:invertIfNegative val="0"/>
          <c:dPt>
            <c:idx val="0"/>
            <c:invertIfNegative val="0"/>
            <c:bubble3D val="0"/>
            <c:spPr>
              <a:solidFill>
                <a:schemeClr val="accent3">
                  <a:lumMod val="75000"/>
                </a:schemeClr>
              </a:solidFill>
              <a:ln w="19050">
                <a:solidFill>
                  <a:schemeClr val="accent6"/>
                </a:solidFill>
              </a:ln>
              <a:effectLst/>
            </c:spPr>
            <c:extLst>
              <c:ext xmlns:c16="http://schemas.microsoft.com/office/drawing/2014/chart" uri="{C3380CC4-5D6E-409C-BE32-E72D297353CC}">
                <c16:uniqueId val="{00000000-DD47-4F6D-BE70-F90318D6140E}"/>
              </c:ext>
            </c:extLst>
          </c:dPt>
          <c:dPt>
            <c:idx val="1"/>
            <c:invertIfNegative val="0"/>
            <c:bubble3D val="0"/>
            <c:spPr>
              <a:solidFill>
                <a:schemeClr val="accent3">
                  <a:lumMod val="75000"/>
                </a:schemeClr>
              </a:solidFill>
              <a:ln w="19050">
                <a:solidFill>
                  <a:schemeClr val="tx1"/>
                </a:solidFill>
              </a:ln>
              <a:effectLst/>
            </c:spPr>
            <c:extLst>
              <c:ext xmlns:c16="http://schemas.microsoft.com/office/drawing/2014/chart" uri="{C3380CC4-5D6E-409C-BE32-E72D297353CC}">
                <c16:uniqueId val="{00000001-DD47-4F6D-BE70-F90318D6140E}"/>
              </c:ext>
            </c:extLst>
          </c:dPt>
          <c:dPt>
            <c:idx val="2"/>
            <c:invertIfNegative val="0"/>
            <c:bubble3D val="0"/>
            <c:spPr>
              <a:solidFill>
                <a:schemeClr val="accent3">
                  <a:lumMod val="75000"/>
                </a:schemeClr>
              </a:solidFill>
              <a:ln w="19050">
                <a:solidFill>
                  <a:schemeClr val="tx1"/>
                </a:solidFill>
              </a:ln>
              <a:effectLst/>
            </c:spPr>
            <c:extLst>
              <c:ext xmlns:c16="http://schemas.microsoft.com/office/drawing/2014/chart" uri="{C3380CC4-5D6E-409C-BE32-E72D297353CC}">
                <c16:uniqueId val="{00000002-DD47-4F6D-BE70-F90318D6140E}"/>
              </c:ext>
            </c:extLst>
          </c:dPt>
          <c:dPt>
            <c:idx val="3"/>
            <c:invertIfNegative val="0"/>
            <c:bubble3D val="0"/>
            <c:spPr>
              <a:solidFill>
                <a:schemeClr val="accent4">
                  <a:lumMod val="40000"/>
                  <a:lumOff val="60000"/>
                </a:schemeClr>
              </a:solidFill>
              <a:ln w="19050">
                <a:solidFill>
                  <a:schemeClr val="tx1"/>
                </a:solidFill>
              </a:ln>
              <a:effectLst/>
            </c:spPr>
            <c:extLst>
              <c:ext xmlns:c16="http://schemas.microsoft.com/office/drawing/2014/chart" uri="{C3380CC4-5D6E-409C-BE32-E72D297353CC}">
                <c16:uniqueId val="{00000003-DD47-4F6D-BE70-F90318D6140E}"/>
              </c:ext>
            </c:extLst>
          </c:dPt>
          <c:dPt>
            <c:idx val="4"/>
            <c:invertIfNegative val="0"/>
            <c:bubble3D val="0"/>
            <c:spPr>
              <a:solidFill>
                <a:schemeClr val="accent4">
                  <a:lumMod val="40000"/>
                  <a:lumOff val="60000"/>
                </a:schemeClr>
              </a:solidFill>
              <a:ln w="19050">
                <a:solidFill>
                  <a:schemeClr val="tx1"/>
                </a:solidFill>
              </a:ln>
              <a:effectLst/>
            </c:spPr>
            <c:extLst>
              <c:ext xmlns:c16="http://schemas.microsoft.com/office/drawing/2014/chart" uri="{C3380CC4-5D6E-409C-BE32-E72D297353CC}">
                <c16:uniqueId val="{00000004-DD47-4F6D-BE70-F90318D6140E}"/>
              </c:ext>
            </c:extLst>
          </c:dPt>
          <c:dPt>
            <c:idx val="5"/>
            <c:invertIfNegative val="0"/>
            <c:bubble3D val="0"/>
            <c:spPr>
              <a:solidFill>
                <a:schemeClr val="accent4">
                  <a:lumMod val="40000"/>
                  <a:lumOff val="60000"/>
                </a:schemeClr>
              </a:solidFill>
              <a:ln w="19050">
                <a:solidFill>
                  <a:schemeClr val="tx1"/>
                </a:solidFill>
              </a:ln>
              <a:effectLst/>
            </c:spPr>
            <c:extLst>
              <c:ext xmlns:c16="http://schemas.microsoft.com/office/drawing/2014/chart" uri="{C3380CC4-5D6E-409C-BE32-E72D297353CC}">
                <c16:uniqueId val="{00000005-DD47-4F6D-BE70-F90318D6140E}"/>
              </c:ext>
            </c:extLst>
          </c:dPt>
          <c:dPt>
            <c:idx val="6"/>
            <c:invertIfNegative val="0"/>
            <c:bubble3D val="0"/>
            <c:spPr>
              <a:solidFill>
                <a:schemeClr val="accent4">
                  <a:lumMod val="40000"/>
                  <a:lumOff val="60000"/>
                </a:schemeClr>
              </a:solidFill>
              <a:ln w="19050">
                <a:solidFill>
                  <a:schemeClr val="tx1"/>
                </a:solidFill>
              </a:ln>
              <a:effectLst/>
            </c:spPr>
            <c:extLst>
              <c:ext xmlns:c16="http://schemas.microsoft.com/office/drawing/2014/chart" uri="{C3380CC4-5D6E-409C-BE32-E72D297353CC}">
                <c16:uniqueId val="{00000006-DD47-4F6D-BE70-F90318D6140E}"/>
              </c:ext>
            </c:extLst>
          </c:dPt>
          <c:dPt>
            <c:idx val="7"/>
            <c:invertIfNegative val="0"/>
            <c:bubble3D val="0"/>
            <c:spPr>
              <a:solidFill>
                <a:schemeClr val="accent4">
                  <a:lumMod val="40000"/>
                  <a:lumOff val="60000"/>
                </a:schemeClr>
              </a:solidFill>
              <a:ln w="19050">
                <a:solidFill>
                  <a:schemeClr val="tx1"/>
                </a:solidFill>
              </a:ln>
              <a:effectLst/>
            </c:spPr>
            <c:extLst>
              <c:ext xmlns:c16="http://schemas.microsoft.com/office/drawing/2014/chart" uri="{C3380CC4-5D6E-409C-BE32-E72D297353CC}">
                <c16:uniqueId val="{00000007-DD47-4F6D-BE70-F90318D6140E}"/>
              </c:ext>
            </c:extLst>
          </c:dPt>
          <c:dPt>
            <c:idx val="8"/>
            <c:invertIfNegative val="0"/>
            <c:bubble3D val="0"/>
            <c:spPr>
              <a:solidFill>
                <a:schemeClr val="accent4">
                  <a:lumMod val="40000"/>
                  <a:lumOff val="60000"/>
                </a:schemeClr>
              </a:solidFill>
              <a:ln w="19050">
                <a:solidFill>
                  <a:schemeClr val="tx1"/>
                </a:solidFill>
              </a:ln>
              <a:effectLst/>
            </c:spPr>
            <c:extLst>
              <c:ext xmlns:c16="http://schemas.microsoft.com/office/drawing/2014/chart" uri="{C3380CC4-5D6E-409C-BE32-E72D297353CC}">
                <c16:uniqueId val="{00000008-DD47-4F6D-BE70-F90318D6140E}"/>
              </c:ext>
            </c:extLst>
          </c:dPt>
          <c:dPt>
            <c:idx val="9"/>
            <c:invertIfNegative val="0"/>
            <c:bubble3D val="0"/>
            <c:spPr>
              <a:solidFill>
                <a:schemeClr val="accent4">
                  <a:lumMod val="40000"/>
                  <a:lumOff val="60000"/>
                </a:schemeClr>
              </a:solidFill>
              <a:ln w="19050">
                <a:solidFill>
                  <a:schemeClr val="tx1"/>
                </a:solidFill>
              </a:ln>
              <a:effectLst/>
            </c:spPr>
            <c:extLst>
              <c:ext xmlns:c16="http://schemas.microsoft.com/office/drawing/2014/chart" uri="{C3380CC4-5D6E-409C-BE32-E72D297353CC}">
                <c16:uniqueId val="{00000009-DD47-4F6D-BE70-F90318D6140E}"/>
              </c:ext>
            </c:extLst>
          </c:dPt>
          <c:dLbls>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Iqbal Abdulla</c:v>
                </c:pt>
                <c:pt idx="1">
                  <c:v>AB de Villiers</c:v>
                </c:pt>
                <c:pt idx="2">
                  <c:v>KL Rahul</c:v>
                </c:pt>
                <c:pt idx="3">
                  <c:v>ML Hayden</c:v>
                </c:pt>
                <c:pt idx="4">
                  <c:v>JP Duminy</c:v>
                </c:pt>
                <c:pt idx="5">
                  <c:v>CH Gayle</c:v>
                </c:pt>
                <c:pt idx="6">
                  <c:v>DA Warner</c:v>
                </c:pt>
                <c:pt idx="7">
                  <c:v>KS Williamson</c:v>
                </c:pt>
                <c:pt idx="8">
                  <c:v>LMP Simmons</c:v>
                </c:pt>
                <c:pt idx="9">
                  <c:v>MEK Hussey</c:v>
                </c:pt>
              </c:strCache>
            </c:strRef>
          </c:cat>
          <c:val>
            <c:numRef>
              <c:f>Sheet1!$B$2:$B$11</c:f>
              <c:numCache>
                <c:formatCode>0.0</c:formatCode>
                <c:ptCount val="10"/>
                <c:pt idx="0">
                  <c:v>88</c:v>
                </c:pt>
                <c:pt idx="1">
                  <c:v>42</c:v>
                </c:pt>
                <c:pt idx="2">
                  <c:v>42</c:v>
                </c:pt>
                <c:pt idx="3">
                  <c:v>41</c:v>
                </c:pt>
                <c:pt idx="4">
                  <c:v>41</c:v>
                </c:pt>
                <c:pt idx="5">
                  <c:v>41</c:v>
                </c:pt>
                <c:pt idx="6">
                  <c:v>41</c:v>
                </c:pt>
                <c:pt idx="7">
                  <c:v>39</c:v>
                </c:pt>
                <c:pt idx="8">
                  <c:v>39</c:v>
                </c:pt>
                <c:pt idx="9">
                  <c:v>38</c:v>
                </c:pt>
              </c:numCache>
            </c:numRef>
          </c:val>
          <c:extLst>
            <c:ext xmlns:c16="http://schemas.microsoft.com/office/drawing/2014/chart" uri="{C3380CC4-5D6E-409C-BE32-E72D297353CC}">
              <c16:uniqueId val="{00000000-24FB-449B-A8CE-2EA04EE9E8B8}"/>
            </c:ext>
          </c:extLst>
        </c:ser>
        <c:dLbls>
          <c:showLegendKey val="0"/>
          <c:showVal val="0"/>
          <c:showCatName val="0"/>
          <c:showSerName val="0"/>
          <c:showPercent val="0"/>
          <c:showBubbleSize val="0"/>
        </c:dLbls>
        <c:gapWidth val="89"/>
        <c:overlap val="-27"/>
        <c:axId val="1095652656"/>
        <c:axId val="1228323296"/>
      </c:barChart>
      <c:catAx>
        <c:axId val="109565265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b="1" dirty="0"/>
                  <a:t>Player</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1228323296"/>
        <c:crosses val="autoZero"/>
        <c:auto val="1"/>
        <c:lblAlgn val="ctr"/>
        <c:lblOffset val="100"/>
        <c:noMultiLvlLbl val="0"/>
      </c:catAx>
      <c:valAx>
        <c:axId val="1228323296"/>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b="1" dirty="0"/>
                  <a:t>Average</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1095652656"/>
        <c:crosses val="autoZero"/>
        <c:crossBetween val="between"/>
      </c:valAx>
      <c:spPr>
        <a:noFill/>
        <a:ln w="19050">
          <a:solidFill>
            <a:schemeClr val="bg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lumMod val="7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accent5"/>
                </a:solidFill>
                <a:latin typeface="+mn-lt"/>
                <a:ea typeface="+mn-ea"/>
                <a:cs typeface="+mn-cs"/>
              </a:defRPr>
            </a:pPr>
            <a:r>
              <a:rPr lang="en-US" dirty="0"/>
              <a:t>Boundary</a:t>
            </a:r>
            <a:r>
              <a:rPr lang="en-US" baseline="0" dirty="0"/>
              <a:t> P</a:t>
            </a:r>
            <a:r>
              <a:rPr lang="en-US" dirty="0"/>
              <a:t>ercentage</a:t>
            </a:r>
          </a:p>
        </c:rich>
      </c:tx>
      <c:overlay val="0"/>
      <c:spPr>
        <a:noFill/>
        <a:ln>
          <a:solidFill>
            <a:schemeClr val="tx1">
              <a:lumMod val="95000"/>
            </a:schemeClr>
          </a:solidFill>
        </a:ln>
        <a:effectLst/>
      </c:spPr>
      <c:txPr>
        <a:bodyPr rot="0" spcFirstLastPara="1" vertOverflow="ellipsis" vert="horz" wrap="square" anchor="ctr" anchorCtr="1"/>
        <a:lstStyle/>
        <a:p>
          <a:pPr>
            <a:defRPr sz="1862" b="1" i="0" u="none" strike="noStrike" kern="1200" spc="0" baseline="0">
              <a:solidFill>
                <a:schemeClr val="accent5"/>
              </a:solidFill>
              <a:latin typeface="+mn-lt"/>
              <a:ea typeface="+mn-ea"/>
              <a:cs typeface="+mn-cs"/>
            </a:defRPr>
          </a:pPr>
          <a:endParaRPr lang="en-US"/>
        </a:p>
      </c:txPr>
    </c:title>
    <c:autoTitleDeleted val="0"/>
    <c:plotArea>
      <c:layout>
        <c:manualLayout>
          <c:layoutTarget val="inner"/>
          <c:xMode val="edge"/>
          <c:yMode val="edge"/>
          <c:x val="0.11018310793517724"/>
          <c:y val="0.10767269114700674"/>
          <c:w val="0.86813900324737769"/>
          <c:h val="0.63751589947375864"/>
        </c:manualLayout>
      </c:layout>
      <c:barChart>
        <c:barDir val="col"/>
        <c:grouping val="clustered"/>
        <c:varyColors val="0"/>
        <c:ser>
          <c:idx val="0"/>
          <c:order val="0"/>
          <c:tx>
            <c:strRef>
              <c:f>Sheet1!$B$1</c:f>
              <c:strCache>
                <c:ptCount val="1"/>
                <c:pt idx="0">
                  <c:v>boundary_percentage</c:v>
                </c:pt>
              </c:strCache>
            </c:strRef>
          </c:tx>
          <c:spPr>
            <a:solidFill>
              <a:schemeClr val="accent4">
                <a:lumMod val="60000"/>
                <a:lumOff val="40000"/>
              </a:schemeClr>
            </a:solidFill>
            <a:ln w="19050">
              <a:solidFill>
                <a:schemeClr val="bg1">
                  <a:lumMod val="95000"/>
                  <a:lumOff val="5000"/>
                </a:schemeClr>
              </a:solidFill>
            </a:ln>
            <a:effectLst/>
          </c:spPr>
          <c:invertIfNegative val="0"/>
          <c:dPt>
            <c:idx val="0"/>
            <c:invertIfNegative val="0"/>
            <c:bubble3D val="0"/>
            <c:spPr>
              <a:solidFill>
                <a:schemeClr val="accent2">
                  <a:lumMod val="75000"/>
                </a:schemeClr>
              </a:solidFill>
              <a:ln w="19050">
                <a:solidFill>
                  <a:schemeClr val="accent1">
                    <a:lumMod val="60000"/>
                    <a:lumOff val="40000"/>
                  </a:schemeClr>
                </a:solidFill>
              </a:ln>
              <a:effectLst/>
            </c:spPr>
            <c:extLst>
              <c:ext xmlns:c16="http://schemas.microsoft.com/office/drawing/2014/chart" uri="{C3380CC4-5D6E-409C-BE32-E72D297353CC}">
                <c16:uniqueId val="{00000000-59C1-4FDF-B9FA-5FA47A0D8134}"/>
              </c:ext>
            </c:extLst>
          </c:dPt>
          <c:dPt>
            <c:idx val="1"/>
            <c:invertIfNegative val="0"/>
            <c:bubble3D val="0"/>
            <c:spPr>
              <a:solidFill>
                <a:schemeClr val="accent2">
                  <a:lumMod val="75000"/>
                </a:schemeClr>
              </a:solidFill>
              <a:ln w="19050">
                <a:solidFill>
                  <a:schemeClr val="accent6">
                    <a:lumMod val="60000"/>
                    <a:lumOff val="40000"/>
                  </a:schemeClr>
                </a:solidFill>
              </a:ln>
              <a:effectLst/>
            </c:spPr>
            <c:extLst>
              <c:ext xmlns:c16="http://schemas.microsoft.com/office/drawing/2014/chart" uri="{C3380CC4-5D6E-409C-BE32-E72D297353CC}">
                <c16:uniqueId val="{00000001-59C1-4FDF-B9FA-5FA47A0D8134}"/>
              </c:ext>
            </c:extLst>
          </c:dPt>
          <c:dPt>
            <c:idx val="2"/>
            <c:invertIfNegative val="0"/>
            <c:bubble3D val="0"/>
            <c:spPr>
              <a:solidFill>
                <a:schemeClr val="accent2">
                  <a:lumMod val="75000"/>
                </a:schemeClr>
              </a:solidFill>
              <a:ln w="19050">
                <a:solidFill>
                  <a:schemeClr val="accent6">
                    <a:lumMod val="60000"/>
                    <a:lumOff val="40000"/>
                  </a:schemeClr>
                </a:solidFill>
              </a:ln>
              <a:effectLst/>
            </c:spPr>
            <c:extLst>
              <c:ext xmlns:c16="http://schemas.microsoft.com/office/drawing/2014/chart" uri="{C3380CC4-5D6E-409C-BE32-E72D297353CC}">
                <c16:uniqueId val="{00000002-59C1-4FDF-B9FA-5FA47A0D8134}"/>
              </c:ext>
            </c:extLst>
          </c:dPt>
          <c:dLbls>
            <c:spPr>
              <a:solidFill>
                <a:schemeClr val="tx1">
                  <a:lumMod val="95000"/>
                </a:schemeClr>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SP Narine</c:v>
                </c:pt>
                <c:pt idx="1">
                  <c:v>AD Russell</c:v>
                </c:pt>
                <c:pt idx="2">
                  <c:v>CH Gayle</c:v>
                </c:pt>
                <c:pt idx="3">
                  <c:v>CR Brathwaite</c:v>
                </c:pt>
                <c:pt idx="4">
                  <c:v>ST Jayasuriya</c:v>
                </c:pt>
                <c:pt idx="5">
                  <c:v>BCJ Cutting</c:v>
                </c:pt>
                <c:pt idx="6">
                  <c:v>MJ McClenaghan</c:v>
                </c:pt>
                <c:pt idx="7">
                  <c:v>AC Gilchrist</c:v>
                </c:pt>
                <c:pt idx="8">
                  <c:v>MS Gony</c:v>
                </c:pt>
                <c:pt idx="9">
                  <c:v>KK Cooper</c:v>
                </c:pt>
              </c:strCache>
            </c:strRef>
          </c:cat>
          <c:val>
            <c:numRef>
              <c:f>Sheet1!$B$2:$B$11</c:f>
              <c:numCache>
                <c:formatCode>General</c:formatCode>
                <c:ptCount val="10"/>
                <c:pt idx="0">
                  <c:v>81.17</c:v>
                </c:pt>
                <c:pt idx="1">
                  <c:v>78.709999999999994</c:v>
                </c:pt>
                <c:pt idx="2">
                  <c:v>76.069999999999993</c:v>
                </c:pt>
                <c:pt idx="3">
                  <c:v>75.14</c:v>
                </c:pt>
                <c:pt idx="4">
                  <c:v>74.22</c:v>
                </c:pt>
                <c:pt idx="5">
                  <c:v>73.11</c:v>
                </c:pt>
                <c:pt idx="6">
                  <c:v>72.94</c:v>
                </c:pt>
                <c:pt idx="7">
                  <c:v>72.89</c:v>
                </c:pt>
                <c:pt idx="8">
                  <c:v>72.73</c:v>
                </c:pt>
                <c:pt idx="9">
                  <c:v>72.41</c:v>
                </c:pt>
              </c:numCache>
            </c:numRef>
          </c:val>
          <c:extLst>
            <c:ext xmlns:c16="http://schemas.microsoft.com/office/drawing/2014/chart" uri="{C3380CC4-5D6E-409C-BE32-E72D297353CC}">
              <c16:uniqueId val="{00000000-ACD0-48D8-A76B-4C984110C54B}"/>
            </c:ext>
          </c:extLst>
        </c:ser>
        <c:dLbls>
          <c:showLegendKey val="0"/>
          <c:showVal val="0"/>
          <c:showCatName val="0"/>
          <c:showSerName val="0"/>
          <c:showPercent val="0"/>
          <c:showBubbleSize val="0"/>
        </c:dLbls>
        <c:gapWidth val="99"/>
        <c:overlap val="-27"/>
        <c:axId val="851746560"/>
        <c:axId val="851747040"/>
      </c:barChart>
      <c:catAx>
        <c:axId val="85174656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b="1" dirty="0"/>
                  <a:t>Player</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851747040"/>
        <c:crosses val="autoZero"/>
        <c:auto val="1"/>
        <c:lblAlgn val="ctr"/>
        <c:lblOffset val="100"/>
        <c:noMultiLvlLbl val="0"/>
      </c:catAx>
      <c:valAx>
        <c:axId val="851747040"/>
        <c:scaling>
          <c:orientation val="minMax"/>
        </c:scaling>
        <c:delete val="0"/>
        <c:axPos val="l"/>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r>
                  <a:rPr lang="en-IN" b="1" dirty="0"/>
                  <a:t>Boundary percentage</a:t>
                </a:r>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851746560"/>
        <c:crosses val="autoZero"/>
        <c:crossBetween val="between"/>
      </c:valAx>
      <c:spPr>
        <a:noFill/>
        <a:ln w="19050">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A6E70"/>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b="1" dirty="0"/>
              <a:t>Bowlers</a:t>
            </a:r>
            <a:r>
              <a:rPr lang="en-US" b="1" baseline="0" dirty="0"/>
              <a:t> </a:t>
            </a:r>
            <a:r>
              <a:rPr lang="en-US" b="1" dirty="0"/>
              <a:t>Economy</a:t>
            </a:r>
          </a:p>
        </c:rich>
      </c:tx>
      <c:overlay val="0"/>
      <c:spPr>
        <a:noFill/>
        <a:ln w="19050">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3436448432707266"/>
          <c:y val="0.14092590594555721"/>
          <c:w val="0.72652920121716991"/>
          <c:h val="0.52060466106030079"/>
        </c:manualLayout>
      </c:layout>
      <c:barChart>
        <c:barDir val="bar"/>
        <c:grouping val="clustered"/>
        <c:varyColors val="0"/>
        <c:ser>
          <c:idx val="0"/>
          <c:order val="0"/>
          <c:tx>
            <c:strRef>
              <c:f>Sheet1!$B$1</c:f>
              <c:strCache>
                <c:ptCount val="1"/>
                <c:pt idx="0">
                  <c:v>bowlers_ecomomy</c:v>
                </c:pt>
              </c:strCache>
            </c:strRef>
          </c:tx>
          <c:spPr>
            <a:solidFill>
              <a:schemeClr val="accent2">
                <a:lumMod val="75000"/>
              </a:schemeClr>
            </a:solidFill>
            <a:ln w="19050">
              <a:solidFill>
                <a:schemeClr val="tx2">
                  <a:lumMod val="20000"/>
                  <a:lumOff val="80000"/>
                </a:schemeClr>
              </a:solidFill>
            </a:ln>
            <a:effectLst/>
          </c:spPr>
          <c:invertIfNegative val="0"/>
          <c:dPt>
            <c:idx val="0"/>
            <c:invertIfNegative val="0"/>
            <c:bubble3D val="0"/>
            <c:spPr>
              <a:solidFill>
                <a:schemeClr val="accent4">
                  <a:lumMod val="60000"/>
                  <a:lumOff val="40000"/>
                </a:schemeClr>
              </a:solidFill>
              <a:ln w="19050">
                <a:solidFill>
                  <a:schemeClr val="tx2">
                    <a:lumMod val="20000"/>
                    <a:lumOff val="80000"/>
                  </a:schemeClr>
                </a:solidFill>
              </a:ln>
              <a:effectLst/>
            </c:spPr>
            <c:extLst>
              <c:ext xmlns:c16="http://schemas.microsoft.com/office/drawing/2014/chart" uri="{C3380CC4-5D6E-409C-BE32-E72D297353CC}">
                <c16:uniqueId val="{00000000-4D83-40F9-9290-B90DE320EBC3}"/>
              </c:ext>
            </c:extLst>
          </c:dPt>
          <c:dPt>
            <c:idx val="1"/>
            <c:invertIfNegative val="0"/>
            <c:bubble3D val="0"/>
            <c:spPr>
              <a:solidFill>
                <a:schemeClr val="accent4">
                  <a:lumMod val="60000"/>
                  <a:lumOff val="40000"/>
                </a:schemeClr>
              </a:solidFill>
              <a:ln w="19050">
                <a:solidFill>
                  <a:schemeClr val="tx2">
                    <a:lumMod val="20000"/>
                    <a:lumOff val="80000"/>
                  </a:schemeClr>
                </a:solidFill>
              </a:ln>
              <a:effectLst/>
            </c:spPr>
            <c:extLst>
              <c:ext xmlns:c16="http://schemas.microsoft.com/office/drawing/2014/chart" uri="{C3380CC4-5D6E-409C-BE32-E72D297353CC}">
                <c16:uniqueId val="{00000001-4D83-40F9-9290-B90DE320EBC3}"/>
              </c:ext>
            </c:extLst>
          </c:dPt>
          <c:dPt>
            <c:idx val="2"/>
            <c:invertIfNegative val="0"/>
            <c:bubble3D val="0"/>
            <c:spPr>
              <a:solidFill>
                <a:schemeClr val="accent4">
                  <a:lumMod val="60000"/>
                  <a:lumOff val="40000"/>
                </a:schemeClr>
              </a:solidFill>
              <a:ln w="19050">
                <a:solidFill>
                  <a:schemeClr val="tx2">
                    <a:lumMod val="20000"/>
                    <a:lumOff val="80000"/>
                  </a:schemeClr>
                </a:solidFill>
              </a:ln>
              <a:effectLst/>
            </c:spPr>
            <c:extLst>
              <c:ext xmlns:c16="http://schemas.microsoft.com/office/drawing/2014/chart" uri="{C3380CC4-5D6E-409C-BE32-E72D297353CC}">
                <c16:uniqueId val="{00000002-4D83-40F9-9290-B90DE320EBC3}"/>
              </c:ext>
            </c:extLst>
          </c:dPt>
          <c:dLbls>
            <c:spPr>
              <a:gradFill>
                <a:gsLst>
                  <a:gs pos="0">
                    <a:schemeClr val="accent1">
                      <a:lumMod val="5000"/>
                      <a:lumOff val="95000"/>
                      <a:alpha val="48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Rashid Khan</c:v>
                </c:pt>
                <c:pt idx="1">
                  <c:v>A Kumble</c:v>
                </c:pt>
                <c:pt idx="2">
                  <c:v>DL Vettori</c:v>
                </c:pt>
                <c:pt idx="3">
                  <c:v>M Muralitharan</c:v>
                </c:pt>
                <c:pt idx="4">
                  <c:v>SP Narine</c:v>
                </c:pt>
                <c:pt idx="5">
                  <c:v>Washington Sundar</c:v>
                </c:pt>
                <c:pt idx="6">
                  <c:v>R Ashwin</c:v>
                </c:pt>
                <c:pt idx="7">
                  <c:v>J Botha</c:v>
                </c:pt>
                <c:pt idx="8">
                  <c:v>DW Steyn</c:v>
                </c:pt>
                <c:pt idx="9">
                  <c:v>R Sharma</c:v>
                </c:pt>
              </c:strCache>
            </c:strRef>
          </c:cat>
          <c:val>
            <c:numRef>
              <c:f>Sheet1!$B$2:$B$11</c:f>
              <c:numCache>
                <c:formatCode>General</c:formatCode>
                <c:ptCount val="10"/>
                <c:pt idx="0">
                  <c:v>6.39</c:v>
                </c:pt>
                <c:pt idx="1">
                  <c:v>6.77</c:v>
                </c:pt>
                <c:pt idx="2">
                  <c:v>6.9</c:v>
                </c:pt>
                <c:pt idx="3">
                  <c:v>6.91</c:v>
                </c:pt>
                <c:pt idx="4">
                  <c:v>6.91</c:v>
                </c:pt>
                <c:pt idx="5">
                  <c:v>6.95</c:v>
                </c:pt>
                <c:pt idx="6">
                  <c:v>6.98</c:v>
                </c:pt>
                <c:pt idx="7">
                  <c:v>7.07</c:v>
                </c:pt>
                <c:pt idx="8">
                  <c:v>7.08</c:v>
                </c:pt>
                <c:pt idx="9">
                  <c:v>7.11</c:v>
                </c:pt>
              </c:numCache>
            </c:numRef>
          </c:val>
          <c:extLst>
            <c:ext xmlns:c16="http://schemas.microsoft.com/office/drawing/2014/chart" uri="{C3380CC4-5D6E-409C-BE32-E72D297353CC}">
              <c16:uniqueId val="{00000000-64FC-4B08-B50C-2C248109360D}"/>
            </c:ext>
          </c:extLst>
        </c:ser>
        <c:dLbls>
          <c:showLegendKey val="0"/>
          <c:showVal val="0"/>
          <c:showCatName val="0"/>
          <c:showSerName val="0"/>
          <c:showPercent val="0"/>
          <c:showBubbleSize val="0"/>
        </c:dLbls>
        <c:gapWidth val="52"/>
        <c:axId val="499468256"/>
        <c:axId val="499477856"/>
      </c:barChart>
      <c:catAx>
        <c:axId val="49946825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499477856"/>
        <c:crosses val="autoZero"/>
        <c:auto val="1"/>
        <c:lblAlgn val="ctr"/>
        <c:lblOffset val="100"/>
        <c:noMultiLvlLbl val="0"/>
      </c:catAx>
      <c:valAx>
        <c:axId val="499477856"/>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499468256"/>
        <c:crosses val="autoZero"/>
        <c:crossBetween val="between"/>
      </c:valAx>
      <c:dTable>
        <c:showHorzBorder val="1"/>
        <c:showVertBorder val="1"/>
        <c:showOutline val="1"/>
        <c:showKeys val="0"/>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w="19050">
          <a:solidFill>
            <a:schemeClr val="tx2">
              <a:lumMod val="20000"/>
              <a:lumOff val="80000"/>
            </a:schemeClr>
          </a:solidFill>
        </a:ln>
        <a:effectLst/>
      </c:spPr>
    </c:plotArea>
    <c:legend>
      <c:legendPos val="b"/>
      <c:layout>
        <c:manualLayout>
          <c:xMode val="edge"/>
          <c:yMode val="edge"/>
          <c:x val="4.3090433993347471E-2"/>
          <c:y val="0.83253376772797005"/>
          <c:w val="0.93449936176251569"/>
          <c:h val="0.15226933371571547"/>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75000"/>
        <a:lumOff val="25000"/>
      </a:schemeClr>
    </a:solidFill>
    <a:ln w="19050">
      <a:solidFill>
        <a:schemeClr val="tx1">
          <a:lumMod val="95000"/>
        </a:schemeClr>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031670850184886"/>
          <c:y val="0.12630556362146098"/>
          <c:w val="0.87298139905881522"/>
          <c:h val="0.63041409008955318"/>
        </c:manualLayout>
      </c:layout>
      <c:barChart>
        <c:barDir val="col"/>
        <c:grouping val="clustered"/>
        <c:varyColors val="0"/>
        <c:ser>
          <c:idx val="0"/>
          <c:order val="0"/>
          <c:tx>
            <c:strRef>
              <c:f>Sheet1!$B$1</c:f>
              <c:strCache>
                <c:ptCount val="1"/>
                <c:pt idx="0">
                  <c:v>bowlers_strike_rate</c:v>
                </c:pt>
              </c:strCache>
            </c:strRef>
          </c:tx>
          <c:spPr>
            <a:solidFill>
              <a:srgbClr val="FFC000"/>
            </a:solidFill>
            <a:ln w="19050">
              <a:solidFill>
                <a:schemeClr val="tx1">
                  <a:lumMod val="95000"/>
                </a:schemeClr>
              </a:solidFill>
            </a:ln>
            <a:effectLst/>
          </c:spPr>
          <c:invertIfNegative val="0"/>
          <c:dPt>
            <c:idx val="0"/>
            <c:invertIfNegative val="0"/>
            <c:bubble3D val="0"/>
            <c:spPr>
              <a:solidFill>
                <a:schemeClr val="accent2">
                  <a:lumMod val="75000"/>
                </a:schemeClr>
              </a:solidFill>
              <a:ln w="19050">
                <a:solidFill>
                  <a:srgbClr val="FFFF00"/>
                </a:solidFill>
              </a:ln>
              <a:effectLst/>
            </c:spPr>
            <c:extLst>
              <c:ext xmlns:c16="http://schemas.microsoft.com/office/drawing/2014/chart" uri="{C3380CC4-5D6E-409C-BE32-E72D297353CC}">
                <c16:uniqueId val="{00000000-C56A-49DF-8BF8-DC787D90079B}"/>
              </c:ext>
            </c:extLst>
          </c:dPt>
          <c:dPt>
            <c:idx val="1"/>
            <c:invertIfNegative val="0"/>
            <c:bubble3D val="0"/>
            <c:spPr>
              <a:solidFill>
                <a:schemeClr val="accent2">
                  <a:lumMod val="75000"/>
                </a:schemeClr>
              </a:solidFill>
              <a:ln w="19050">
                <a:solidFill>
                  <a:srgbClr val="FFFF00"/>
                </a:solidFill>
              </a:ln>
              <a:effectLst/>
            </c:spPr>
            <c:extLst>
              <c:ext xmlns:c16="http://schemas.microsoft.com/office/drawing/2014/chart" uri="{C3380CC4-5D6E-409C-BE32-E72D297353CC}">
                <c16:uniqueId val="{00000001-C56A-49DF-8BF8-DC787D90079B}"/>
              </c:ext>
            </c:extLst>
          </c:dPt>
          <c:dPt>
            <c:idx val="2"/>
            <c:invertIfNegative val="0"/>
            <c:bubble3D val="0"/>
            <c:spPr>
              <a:solidFill>
                <a:schemeClr val="accent2">
                  <a:lumMod val="75000"/>
                </a:schemeClr>
              </a:solidFill>
              <a:ln w="19050">
                <a:solidFill>
                  <a:srgbClr val="FFFF00"/>
                </a:solidFill>
              </a:ln>
              <a:effectLst/>
            </c:spPr>
            <c:extLst>
              <c:ext xmlns:c16="http://schemas.microsoft.com/office/drawing/2014/chart" uri="{C3380CC4-5D6E-409C-BE32-E72D297353CC}">
                <c16:uniqueId val="{00000002-C56A-49DF-8BF8-DC787D90079B}"/>
              </c:ext>
            </c:extLst>
          </c:dPt>
          <c:dPt>
            <c:idx val="3"/>
            <c:invertIfNegative val="0"/>
            <c:bubble3D val="0"/>
            <c:spPr>
              <a:solidFill>
                <a:schemeClr val="accent5">
                  <a:lumMod val="40000"/>
                  <a:lumOff val="60000"/>
                </a:schemeClr>
              </a:solidFill>
              <a:ln w="19050">
                <a:solidFill>
                  <a:schemeClr val="tx1">
                    <a:lumMod val="95000"/>
                  </a:schemeClr>
                </a:solidFill>
              </a:ln>
              <a:effectLst/>
            </c:spPr>
            <c:extLst>
              <c:ext xmlns:c16="http://schemas.microsoft.com/office/drawing/2014/chart" uri="{C3380CC4-5D6E-409C-BE32-E72D297353CC}">
                <c16:uniqueId val="{00000003-C56A-49DF-8BF8-DC787D90079B}"/>
              </c:ext>
            </c:extLst>
          </c:dPt>
          <c:dPt>
            <c:idx val="4"/>
            <c:invertIfNegative val="0"/>
            <c:bubble3D val="0"/>
            <c:spPr>
              <a:solidFill>
                <a:schemeClr val="accent5">
                  <a:lumMod val="40000"/>
                  <a:lumOff val="60000"/>
                </a:schemeClr>
              </a:solidFill>
              <a:ln w="19050">
                <a:solidFill>
                  <a:schemeClr val="tx1">
                    <a:lumMod val="95000"/>
                  </a:schemeClr>
                </a:solidFill>
              </a:ln>
              <a:effectLst/>
            </c:spPr>
            <c:extLst>
              <c:ext xmlns:c16="http://schemas.microsoft.com/office/drawing/2014/chart" uri="{C3380CC4-5D6E-409C-BE32-E72D297353CC}">
                <c16:uniqueId val="{00000004-C56A-49DF-8BF8-DC787D90079B}"/>
              </c:ext>
            </c:extLst>
          </c:dPt>
          <c:dPt>
            <c:idx val="5"/>
            <c:invertIfNegative val="0"/>
            <c:bubble3D val="0"/>
            <c:spPr>
              <a:solidFill>
                <a:schemeClr val="accent5">
                  <a:lumMod val="40000"/>
                  <a:lumOff val="60000"/>
                </a:schemeClr>
              </a:solidFill>
              <a:ln w="19050">
                <a:solidFill>
                  <a:schemeClr val="tx1">
                    <a:lumMod val="95000"/>
                  </a:schemeClr>
                </a:solidFill>
              </a:ln>
              <a:effectLst/>
            </c:spPr>
            <c:extLst>
              <c:ext xmlns:c16="http://schemas.microsoft.com/office/drawing/2014/chart" uri="{C3380CC4-5D6E-409C-BE32-E72D297353CC}">
                <c16:uniqueId val="{00000005-C56A-49DF-8BF8-DC787D90079B}"/>
              </c:ext>
            </c:extLst>
          </c:dPt>
          <c:dPt>
            <c:idx val="6"/>
            <c:invertIfNegative val="0"/>
            <c:bubble3D val="0"/>
            <c:spPr>
              <a:solidFill>
                <a:schemeClr val="accent5">
                  <a:lumMod val="40000"/>
                  <a:lumOff val="60000"/>
                </a:schemeClr>
              </a:solidFill>
              <a:ln w="19050">
                <a:solidFill>
                  <a:schemeClr val="tx1">
                    <a:lumMod val="95000"/>
                  </a:schemeClr>
                </a:solidFill>
              </a:ln>
              <a:effectLst/>
            </c:spPr>
            <c:extLst>
              <c:ext xmlns:c16="http://schemas.microsoft.com/office/drawing/2014/chart" uri="{C3380CC4-5D6E-409C-BE32-E72D297353CC}">
                <c16:uniqueId val="{00000006-C56A-49DF-8BF8-DC787D90079B}"/>
              </c:ext>
            </c:extLst>
          </c:dPt>
          <c:dPt>
            <c:idx val="7"/>
            <c:invertIfNegative val="0"/>
            <c:bubble3D val="0"/>
            <c:spPr>
              <a:solidFill>
                <a:schemeClr val="accent5">
                  <a:lumMod val="40000"/>
                  <a:lumOff val="60000"/>
                </a:schemeClr>
              </a:solidFill>
              <a:ln w="19050">
                <a:solidFill>
                  <a:schemeClr val="tx1">
                    <a:lumMod val="95000"/>
                  </a:schemeClr>
                </a:solidFill>
              </a:ln>
              <a:effectLst/>
            </c:spPr>
            <c:extLst>
              <c:ext xmlns:c16="http://schemas.microsoft.com/office/drawing/2014/chart" uri="{C3380CC4-5D6E-409C-BE32-E72D297353CC}">
                <c16:uniqueId val="{00000007-C56A-49DF-8BF8-DC787D90079B}"/>
              </c:ext>
            </c:extLst>
          </c:dPt>
          <c:dPt>
            <c:idx val="8"/>
            <c:invertIfNegative val="0"/>
            <c:bubble3D val="0"/>
            <c:spPr>
              <a:solidFill>
                <a:schemeClr val="accent5">
                  <a:lumMod val="40000"/>
                  <a:lumOff val="60000"/>
                </a:schemeClr>
              </a:solidFill>
              <a:ln w="19050">
                <a:solidFill>
                  <a:schemeClr val="tx1">
                    <a:lumMod val="95000"/>
                  </a:schemeClr>
                </a:solidFill>
              </a:ln>
              <a:effectLst/>
            </c:spPr>
            <c:extLst>
              <c:ext xmlns:c16="http://schemas.microsoft.com/office/drawing/2014/chart" uri="{C3380CC4-5D6E-409C-BE32-E72D297353CC}">
                <c16:uniqueId val="{00000008-C56A-49DF-8BF8-DC787D90079B}"/>
              </c:ext>
            </c:extLst>
          </c:dPt>
          <c:dPt>
            <c:idx val="9"/>
            <c:invertIfNegative val="0"/>
            <c:bubble3D val="0"/>
            <c:spPr>
              <a:solidFill>
                <a:schemeClr val="accent5">
                  <a:lumMod val="40000"/>
                  <a:lumOff val="60000"/>
                </a:schemeClr>
              </a:solidFill>
              <a:ln w="19050">
                <a:solidFill>
                  <a:schemeClr val="tx1">
                    <a:lumMod val="95000"/>
                  </a:schemeClr>
                </a:solidFill>
              </a:ln>
              <a:effectLst/>
            </c:spPr>
            <c:extLst>
              <c:ext xmlns:c16="http://schemas.microsoft.com/office/drawing/2014/chart" uri="{C3380CC4-5D6E-409C-BE32-E72D297353CC}">
                <c16:uniqueId val="{00000009-C56A-49DF-8BF8-DC787D90079B}"/>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K Rabada</c:v>
                </c:pt>
                <c:pt idx="1">
                  <c:v>AJ Tye</c:v>
                </c:pt>
                <c:pt idx="2">
                  <c:v>DE Bollinger</c:v>
                </c:pt>
                <c:pt idx="3">
                  <c:v>Imran Tahir</c:v>
                </c:pt>
                <c:pt idx="4">
                  <c:v>SL Malinga</c:v>
                </c:pt>
                <c:pt idx="5">
                  <c:v>S Aravind</c:v>
                </c:pt>
                <c:pt idx="6">
                  <c:v>MA Starc</c:v>
                </c:pt>
                <c:pt idx="7">
                  <c:v>KK Cooper</c:v>
                </c:pt>
                <c:pt idx="8">
                  <c:v>NM Coulter-Nile</c:v>
                </c:pt>
                <c:pt idx="9">
                  <c:v>TA Boult</c:v>
                </c:pt>
              </c:strCache>
            </c:strRef>
          </c:cat>
          <c:val>
            <c:numRef>
              <c:f>Sheet1!$B$2:$B$11</c:f>
              <c:numCache>
                <c:formatCode>General</c:formatCode>
                <c:ptCount val="10"/>
                <c:pt idx="0">
                  <c:v>13.2</c:v>
                </c:pt>
                <c:pt idx="1">
                  <c:v>15.5</c:v>
                </c:pt>
                <c:pt idx="2">
                  <c:v>15.6</c:v>
                </c:pt>
                <c:pt idx="3">
                  <c:v>16.2</c:v>
                </c:pt>
                <c:pt idx="4">
                  <c:v>16.600000000000001</c:v>
                </c:pt>
                <c:pt idx="5">
                  <c:v>16.899999999999999</c:v>
                </c:pt>
                <c:pt idx="6">
                  <c:v>17.100000000000001</c:v>
                </c:pt>
                <c:pt idx="7">
                  <c:v>17.5</c:v>
                </c:pt>
                <c:pt idx="8">
                  <c:v>17.5</c:v>
                </c:pt>
                <c:pt idx="9">
                  <c:v>17.600000000000001</c:v>
                </c:pt>
              </c:numCache>
            </c:numRef>
          </c:val>
          <c:extLst>
            <c:ext xmlns:c16="http://schemas.microsoft.com/office/drawing/2014/chart" uri="{C3380CC4-5D6E-409C-BE32-E72D297353CC}">
              <c16:uniqueId val="{00000000-2684-44D6-9590-FA016707D59A}"/>
            </c:ext>
          </c:extLst>
        </c:ser>
        <c:dLbls>
          <c:dLblPos val="outEnd"/>
          <c:showLegendKey val="0"/>
          <c:showVal val="1"/>
          <c:showCatName val="0"/>
          <c:showSerName val="0"/>
          <c:showPercent val="0"/>
          <c:showBubbleSize val="0"/>
        </c:dLbls>
        <c:gapWidth val="89"/>
        <c:overlap val="-27"/>
        <c:axId val="738438304"/>
        <c:axId val="738413824"/>
      </c:barChart>
      <c:catAx>
        <c:axId val="73843830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1" dirty="0"/>
                  <a:t>Bowler</a:t>
                </a:r>
                <a:endParaRPr lang="en-IN" b="1"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738413824"/>
        <c:crosses val="autoZero"/>
        <c:auto val="1"/>
        <c:lblAlgn val="ctr"/>
        <c:lblOffset val="100"/>
        <c:noMultiLvlLbl val="0"/>
      </c:catAx>
      <c:valAx>
        <c:axId val="738413824"/>
        <c:scaling>
          <c:orientation val="minMax"/>
        </c:scaling>
        <c:delete val="0"/>
        <c:axPos val="l"/>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r>
                  <a:rPr lang="en-IN" b="1" dirty="0"/>
                  <a:t>Strike rate</a:t>
                </a:r>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738438304"/>
        <c:crosses val="autoZero"/>
        <c:crossBetween val="between"/>
      </c:valAx>
      <c:spPr>
        <a:solidFill>
          <a:schemeClr val="bg1">
            <a:lumMod val="75000"/>
            <a:lumOff val="25000"/>
          </a:schemeClr>
        </a:solidFill>
        <a:ln w="19050">
          <a:solidFill>
            <a:schemeClr val="accent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2">
        <a:lumMod val="75000"/>
      </a:schemeClr>
    </a:solidFill>
    <a:ln w="19050">
      <a:solidFill>
        <a:schemeClr val="tx1">
          <a:lumMod val="95000"/>
        </a:schemeClr>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IN" b="1" dirty="0"/>
              <a:t>Strike rate vs player</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batting_strike_rate</c:v>
                </c:pt>
              </c:strCache>
            </c:strRef>
          </c:tx>
          <c:spPr>
            <a:solidFill>
              <a:schemeClr val="accent2">
                <a:lumMod val="75000"/>
              </a:schemeClr>
            </a:solidFill>
            <a:ln w="25400">
              <a:solidFill>
                <a:schemeClr val="bg2"/>
              </a:solidFill>
            </a:ln>
            <a:effectLst/>
          </c:spPr>
          <c:invertIfNegative val="0"/>
          <c:dPt>
            <c:idx val="0"/>
            <c:invertIfNegative val="0"/>
            <c:bubble3D val="0"/>
            <c:spPr>
              <a:solidFill>
                <a:schemeClr val="accent6">
                  <a:lumMod val="40000"/>
                  <a:lumOff val="60000"/>
                </a:schemeClr>
              </a:solidFill>
              <a:ln w="25400">
                <a:solidFill>
                  <a:schemeClr val="bg2"/>
                </a:solidFill>
              </a:ln>
              <a:effectLst/>
            </c:spPr>
            <c:extLst>
              <c:ext xmlns:c16="http://schemas.microsoft.com/office/drawing/2014/chart" uri="{C3380CC4-5D6E-409C-BE32-E72D297353CC}">
                <c16:uniqueId val="{00000001-626A-47C1-901B-7B03197E17DD}"/>
              </c:ext>
            </c:extLst>
          </c:dPt>
          <c:dPt>
            <c:idx val="1"/>
            <c:invertIfNegative val="0"/>
            <c:bubble3D val="0"/>
            <c:spPr>
              <a:solidFill>
                <a:schemeClr val="accent6">
                  <a:lumMod val="40000"/>
                  <a:lumOff val="60000"/>
                </a:schemeClr>
              </a:solidFill>
              <a:ln w="25400">
                <a:solidFill>
                  <a:schemeClr val="bg2"/>
                </a:solidFill>
              </a:ln>
              <a:effectLst/>
            </c:spPr>
            <c:extLst>
              <c:ext xmlns:c16="http://schemas.microsoft.com/office/drawing/2014/chart" uri="{C3380CC4-5D6E-409C-BE32-E72D297353CC}">
                <c16:uniqueId val="{00000002-626A-47C1-901B-7B03197E17DD}"/>
              </c:ext>
            </c:extLst>
          </c:dPt>
          <c:dPt>
            <c:idx val="2"/>
            <c:invertIfNegative val="0"/>
            <c:bubble3D val="0"/>
            <c:spPr>
              <a:solidFill>
                <a:schemeClr val="accent6">
                  <a:lumMod val="40000"/>
                  <a:lumOff val="60000"/>
                </a:schemeClr>
              </a:solidFill>
              <a:ln w="25400">
                <a:solidFill>
                  <a:schemeClr val="bg2"/>
                </a:solidFill>
              </a:ln>
              <a:effectLst/>
            </c:spPr>
            <c:extLst>
              <c:ext xmlns:c16="http://schemas.microsoft.com/office/drawing/2014/chart" uri="{C3380CC4-5D6E-409C-BE32-E72D297353CC}">
                <c16:uniqueId val="{00000003-626A-47C1-901B-7B03197E17DD}"/>
              </c:ext>
            </c:extLst>
          </c:dPt>
          <c:dLbls>
            <c:spPr>
              <a:noFill/>
              <a:ln>
                <a:noFill/>
              </a:ln>
              <a:effectLst/>
            </c:spPr>
            <c:txPr>
              <a:bodyPr rot="-5400000" spcFirstLastPara="1" vertOverflow="ellipsis" wrap="square" lIns="38100" tIns="19050" rIns="38100" bIns="19050" anchor="ctr" anchorCtr="1">
                <a:spAutoFit/>
              </a:bodyPr>
              <a:lstStyle/>
              <a:p>
                <a:pPr>
                  <a:defRPr sz="1197" b="1" i="0" u="none" strike="noStrike" kern="1200" baseline="0">
                    <a:solidFill>
                      <a:schemeClr val="bg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AD Russell</c:v>
                </c:pt>
                <c:pt idx="1">
                  <c:v>SP Narine</c:v>
                </c:pt>
                <c:pt idx="2">
                  <c:v>GJ Maxwell</c:v>
                </c:pt>
                <c:pt idx="3">
                  <c:v>CH Gayle</c:v>
                </c:pt>
                <c:pt idx="4">
                  <c:v>HH Pandya</c:v>
                </c:pt>
                <c:pt idx="5">
                  <c:v>SK Raina</c:v>
                </c:pt>
                <c:pt idx="6">
                  <c:v>KA Pollard</c:v>
                </c:pt>
                <c:pt idx="7">
                  <c:v>YK Pathan</c:v>
                </c:pt>
                <c:pt idx="8">
                  <c:v>KH Pandya</c:v>
                </c:pt>
                <c:pt idx="9">
                  <c:v>DJ Hussey</c:v>
                </c:pt>
              </c:strCache>
            </c:strRef>
          </c:cat>
          <c:val>
            <c:numRef>
              <c:f>Sheet1!$B$2:$B$11</c:f>
              <c:numCache>
                <c:formatCode>General</c:formatCode>
                <c:ptCount val="10"/>
                <c:pt idx="0">
                  <c:v>182.69</c:v>
                </c:pt>
                <c:pt idx="1">
                  <c:v>164.21</c:v>
                </c:pt>
                <c:pt idx="2">
                  <c:v>154.65</c:v>
                </c:pt>
                <c:pt idx="3">
                  <c:v>149.53</c:v>
                </c:pt>
                <c:pt idx="4">
                  <c:v>159.5</c:v>
                </c:pt>
                <c:pt idx="5">
                  <c:v>137.22999999999999</c:v>
                </c:pt>
                <c:pt idx="6">
                  <c:v>149.58000000000001</c:v>
                </c:pt>
                <c:pt idx="7">
                  <c:v>143.19999999999999</c:v>
                </c:pt>
                <c:pt idx="8">
                  <c:v>142.44999999999999</c:v>
                </c:pt>
                <c:pt idx="9">
                  <c:v>122.99</c:v>
                </c:pt>
              </c:numCache>
            </c:numRef>
          </c:val>
          <c:extLst>
            <c:ext xmlns:c16="http://schemas.microsoft.com/office/drawing/2014/chart" uri="{C3380CC4-5D6E-409C-BE32-E72D297353CC}">
              <c16:uniqueId val="{00000000-D866-4C5C-AD7F-A9634A4FEDB7}"/>
            </c:ext>
          </c:extLst>
        </c:ser>
        <c:ser>
          <c:idx val="1"/>
          <c:order val="1"/>
          <c:tx>
            <c:strRef>
              <c:f>Sheet1!$C$1</c:f>
              <c:strCache>
                <c:ptCount val="1"/>
                <c:pt idx="0">
                  <c:v>bowling_strike_rate</c:v>
                </c:pt>
              </c:strCache>
            </c:strRef>
          </c:tx>
          <c:spPr>
            <a:solidFill>
              <a:schemeClr val="accent5">
                <a:lumMod val="60000"/>
                <a:lumOff val="40000"/>
              </a:schemeClr>
            </a:solidFill>
            <a:ln w="25400">
              <a:solidFill>
                <a:schemeClr val="accent1">
                  <a:lumMod val="75000"/>
                </a:schemeClr>
              </a:solidFill>
            </a:ln>
            <a:effectLst/>
          </c:spPr>
          <c:invertIfNegative val="0"/>
          <c:dPt>
            <c:idx val="0"/>
            <c:invertIfNegative val="0"/>
            <c:bubble3D val="0"/>
            <c:spPr>
              <a:solidFill>
                <a:schemeClr val="accent3">
                  <a:lumMod val="20000"/>
                  <a:lumOff val="80000"/>
                </a:schemeClr>
              </a:solidFill>
              <a:ln w="25400">
                <a:solidFill>
                  <a:schemeClr val="accent1">
                    <a:lumMod val="75000"/>
                  </a:schemeClr>
                </a:solidFill>
              </a:ln>
              <a:effectLst/>
            </c:spPr>
            <c:extLst>
              <c:ext xmlns:c16="http://schemas.microsoft.com/office/drawing/2014/chart" uri="{C3380CC4-5D6E-409C-BE32-E72D297353CC}">
                <c16:uniqueId val="{00000004-626A-47C1-901B-7B03197E17DD}"/>
              </c:ext>
            </c:extLst>
          </c:dPt>
          <c:dPt>
            <c:idx val="1"/>
            <c:invertIfNegative val="0"/>
            <c:bubble3D val="0"/>
            <c:spPr>
              <a:solidFill>
                <a:schemeClr val="accent3">
                  <a:lumMod val="40000"/>
                  <a:lumOff val="60000"/>
                </a:schemeClr>
              </a:solidFill>
              <a:ln w="25400">
                <a:solidFill>
                  <a:schemeClr val="accent1">
                    <a:lumMod val="75000"/>
                  </a:schemeClr>
                </a:solidFill>
              </a:ln>
              <a:effectLst/>
            </c:spPr>
            <c:extLst>
              <c:ext xmlns:c16="http://schemas.microsoft.com/office/drawing/2014/chart" uri="{C3380CC4-5D6E-409C-BE32-E72D297353CC}">
                <c16:uniqueId val="{00000005-626A-47C1-901B-7B03197E17DD}"/>
              </c:ext>
            </c:extLst>
          </c:dPt>
          <c:dPt>
            <c:idx val="2"/>
            <c:invertIfNegative val="0"/>
            <c:bubble3D val="0"/>
            <c:spPr>
              <a:solidFill>
                <a:schemeClr val="accent3">
                  <a:lumMod val="40000"/>
                  <a:lumOff val="60000"/>
                </a:schemeClr>
              </a:solidFill>
              <a:ln w="25400">
                <a:solidFill>
                  <a:schemeClr val="accent1">
                    <a:lumMod val="75000"/>
                  </a:schemeClr>
                </a:solidFill>
              </a:ln>
              <a:effectLst/>
            </c:spPr>
            <c:extLst>
              <c:ext xmlns:c16="http://schemas.microsoft.com/office/drawing/2014/chart" uri="{C3380CC4-5D6E-409C-BE32-E72D297353CC}">
                <c16:uniqueId val="{00000006-626A-47C1-901B-7B03197E17DD}"/>
              </c:ext>
            </c:extLst>
          </c:dPt>
          <c:dLbls>
            <c:spPr>
              <a:noFill/>
              <a:ln>
                <a:noFill/>
              </a:ln>
              <a:effectLst/>
            </c:spPr>
            <c:txPr>
              <a:bodyPr rot="-5400000" spcFirstLastPara="1" vertOverflow="ellipsis" wrap="square" lIns="38100" tIns="19050" rIns="38100" bIns="19050" anchor="ctr" anchorCtr="1">
                <a:spAutoFit/>
              </a:bodyPr>
              <a:lstStyle/>
              <a:p>
                <a:pPr>
                  <a:defRPr sz="1197" b="1" i="0" u="none" strike="noStrike" kern="1200" baseline="0">
                    <a:solidFill>
                      <a:schemeClr val="bg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AD Russell</c:v>
                </c:pt>
                <c:pt idx="1">
                  <c:v>SP Narine</c:v>
                </c:pt>
                <c:pt idx="2">
                  <c:v>GJ Maxwell</c:v>
                </c:pt>
                <c:pt idx="3">
                  <c:v>CH Gayle</c:v>
                </c:pt>
                <c:pt idx="4">
                  <c:v>HH Pandya</c:v>
                </c:pt>
                <c:pt idx="5">
                  <c:v>SK Raina</c:v>
                </c:pt>
                <c:pt idx="6">
                  <c:v>KA Pollard</c:v>
                </c:pt>
                <c:pt idx="7">
                  <c:v>YK Pathan</c:v>
                </c:pt>
                <c:pt idx="8">
                  <c:v>KH Pandya</c:v>
                </c:pt>
                <c:pt idx="9">
                  <c:v>DJ Hussey</c:v>
                </c:pt>
              </c:strCache>
            </c:strRef>
          </c:cat>
          <c:val>
            <c:numRef>
              <c:f>Sheet1!$C$2:$C$11</c:f>
              <c:numCache>
                <c:formatCode>General</c:formatCode>
                <c:ptCount val="10"/>
                <c:pt idx="0">
                  <c:v>18.7</c:v>
                </c:pt>
                <c:pt idx="1">
                  <c:v>21.8</c:v>
                </c:pt>
                <c:pt idx="2">
                  <c:v>28.68</c:v>
                </c:pt>
                <c:pt idx="3">
                  <c:v>30.72</c:v>
                </c:pt>
                <c:pt idx="4">
                  <c:v>20.62</c:v>
                </c:pt>
                <c:pt idx="5">
                  <c:v>36.119999999999997</c:v>
                </c:pt>
                <c:pt idx="6">
                  <c:v>22.27</c:v>
                </c:pt>
                <c:pt idx="7">
                  <c:v>27.88</c:v>
                </c:pt>
                <c:pt idx="8">
                  <c:v>28.23</c:v>
                </c:pt>
                <c:pt idx="9">
                  <c:v>39.380000000000003</c:v>
                </c:pt>
              </c:numCache>
            </c:numRef>
          </c:val>
          <c:extLst>
            <c:ext xmlns:c16="http://schemas.microsoft.com/office/drawing/2014/chart" uri="{C3380CC4-5D6E-409C-BE32-E72D297353CC}">
              <c16:uniqueId val="{00000001-D866-4C5C-AD7F-A9634A4FEDB7}"/>
            </c:ext>
          </c:extLst>
        </c:ser>
        <c:dLbls>
          <c:showLegendKey val="0"/>
          <c:showVal val="0"/>
          <c:showCatName val="0"/>
          <c:showSerName val="0"/>
          <c:showPercent val="0"/>
          <c:showBubbleSize val="0"/>
        </c:dLbls>
        <c:gapWidth val="84"/>
        <c:overlap val="100"/>
        <c:axId val="738414304"/>
        <c:axId val="738415264"/>
      </c:barChart>
      <c:catAx>
        <c:axId val="73841430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b="1" dirty="0"/>
                  <a:t>Player</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bg2"/>
                </a:solidFill>
                <a:latin typeface="+mn-lt"/>
                <a:ea typeface="+mn-ea"/>
                <a:cs typeface="+mn-cs"/>
              </a:defRPr>
            </a:pPr>
            <a:endParaRPr lang="en-US"/>
          </a:p>
        </c:txPr>
        <c:crossAx val="738415264"/>
        <c:crosses val="autoZero"/>
        <c:auto val="1"/>
        <c:lblAlgn val="ctr"/>
        <c:lblOffset val="100"/>
        <c:noMultiLvlLbl val="0"/>
      </c:catAx>
      <c:valAx>
        <c:axId val="738415264"/>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b="1" dirty="0"/>
                  <a:t>Strike rate</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bg2"/>
                </a:solidFill>
                <a:latin typeface="+mn-lt"/>
                <a:ea typeface="+mn-ea"/>
                <a:cs typeface="+mn-cs"/>
              </a:defRPr>
            </a:pPr>
            <a:endParaRPr lang="en-US"/>
          </a:p>
        </c:txPr>
        <c:crossAx val="738414304"/>
        <c:crosses val="autoZero"/>
        <c:crossBetween val="between"/>
      </c:valAx>
      <c:spPr>
        <a:solidFill>
          <a:schemeClr val="accent2">
            <a:lumMod val="40000"/>
            <a:lumOff val="60000"/>
          </a:schemeClr>
        </a:solidFill>
        <a:ln w="19050">
          <a:solidFill>
            <a:schemeClr val="bg1">
              <a:lumMod val="95000"/>
              <a:lumOff val="5000"/>
            </a:schemeClr>
          </a:solidFill>
        </a:ln>
        <a:effectLst/>
      </c:spPr>
    </c:plotArea>
    <c:legend>
      <c:legendPos val="b"/>
      <c:legendEntry>
        <c:idx val="1"/>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29192347823957554"/>
          <c:y val="0.9258125975003012"/>
          <c:w val="0.41615291597862952"/>
          <c:h val="5.7642883740016568E-2"/>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50000"/>
        <a:lumOff val="50000"/>
      </a:schemeClr>
    </a:solidFill>
    <a:ln w="25400">
      <a:solidFill>
        <a:schemeClr val="bg1">
          <a:lumMod val="95000"/>
          <a:lumOff val="5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8CBB11-29D5-44C1-9E62-93737ABD0C1F}"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7FCBBD8E-74DB-46A9-A739-252332E36381}">
      <dgm:prSet/>
      <dgm:spPr>
        <a:solidFill>
          <a:schemeClr val="accent2">
            <a:lumMod val="50000"/>
          </a:schemeClr>
        </a:solidFill>
      </dgm:spPr>
      <dgm:t>
        <a:bodyPr/>
        <a:lstStyle/>
        <a:p>
          <a:r>
            <a:rPr lang="en-US" b="1" dirty="0"/>
            <a:t>Criteria</a:t>
          </a:r>
          <a:r>
            <a:rPr lang="en-US" dirty="0"/>
            <a:t>:</a:t>
          </a:r>
          <a:endParaRPr lang="en-IN" dirty="0"/>
        </a:p>
      </dgm:t>
    </dgm:pt>
    <dgm:pt modelId="{92065A6C-9B15-4595-BB8C-39E34BC4094F}" type="parTrans" cxnId="{3AFF37D4-54C0-47D2-8B74-55BD86D5B01E}">
      <dgm:prSet/>
      <dgm:spPr/>
      <dgm:t>
        <a:bodyPr/>
        <a:lstStyle/>
        <a:p>
          <a:endParaRPr lang="en-IN"/>
        </a:p>
      </dgm:t>
    </dgm:pt>
    <dgm:pt modelId="{F8061F8D-B8CA-4B64-8E1D-DA10BD3C6510}" type="sibTrans" cxnId="{3AFF37D4-54C0-47D2-8B74-55BD86D5B01E}">
      <dgm:prSet/>
      <dgm:spPr/>
      <dgm:t>
        <a:bodyPr/>
        <a:lstStyle/>
        <a:p>
          <a:endParaRPr lang="en-IN"/>
        </a:p>
      </dgm:t>
    </dgm:pt>
    <dgm:pt modelId="{EC0156CA-8FD3-4D69-BB3E-682135DA59F5}" type="pres">
      <dgm:prSet presAssocID="{328CBB11-29D5-44C1-9E62-93737ABD0C1F}" presName="Name0" presStyleCnt="0">
        <dgm:presLayoutVars>
          <dgm:dir/>
          <dgm:resizeHandles val="exact"/>
        </dgm:presLayoutVars>
      </dgm:prSet>
      <dgm:spPr/>
    </dgm:pt>
    <dgm:pt modelId="{BD7EF78A-AD77-4085-AA1D-11B2E268D4A4}" type="pres">
      <dgm:prSet presAssocID="{7FCBBD8E-74DB-46A9-A739-252332E36381}" presName="node" presStyleLbl="node1" presStyleIdx="0" presStyleCnt="1" custLinFactNeighborX="-49" custLinFactNeighborY="19369">
        <dgm:presLayoutVars>
          <dgm:bulletEnabled val="1"/>
        </dgm:presLayoutVars>
      </dgm:prSet>
      <dgm:spPr/>
    </dgm:pt>
  </dgm:ptLst>
  <dgm:cxnLst>
    <dgm:cxn modelId="{E898146F-4DC8-4657-B2C9-57AF953906A2}" type="presOf" srcId="{328CBB11-29D5-44C1-9E62-93737ABD0C1F}" destId="{EC0156CA-8FD3-4D69-BB3E-682135DA59F5}" srcOrd="0" destOrd="0" presId="urn:microsoft.com/office/officeart/2005/8/layout/process1"/>
    <dgm:cxn modelId="{083A767F-F054-4D08-9C81-F3733E151619}" type="presOf" srcId="{7FCBBD8E-74DB-46A9-A739-252332E36381}" destId="{BD7EF78A-AD77-4085-AA1D-11B2E268D4A4}" srcOrd="0" destOrd="0" presId="urn:microsoft.com/office/officeart/2005/8/layout/process1"/>
    <dgm:cxn modelId="{3AFF37D4-54C0-47D2-8B74-55BD86D5B01E}" srcId="{328CBB11-29D5-44C1-9E62-93737ABD0C1F}" destId="{7FCBBD8E-74DB-46A9-A739-252332E36381}" srcOrd="0" destOrd="0" parTransId="{92065A6C-9B15-4595-BB8C-39E34BC4094F}" sibTransId="{F8061F8D-B8CA-4B64-8E1D-DA10BD3C6510}"/>
    <dgm:cxn modelId="{82050339-01FC-449F-8F4D-F278866FA5D2}" type="presParOf" srcId="{EC0156CA-8FD3-4D69-BB3E-682135DA59F5}" destId="{BD7EF78A-AD77-4085-AA1D-11B2E268D4A4}"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ECBD48-091A-4B19-AF16-E9419FA817D4}"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0862DB42-251C-4222-8A74-5C5F837F2048}">
      <dgm:prSet/>
      <dgm:spPr/>
      <dgm:t>
        <a:bodyPr/>
        <a:lstStyle/>
        <a:p>
          <a:r>
            <a:rPr lang="en-US" dirty="0"/>
            <a:t>Player should have been played at least 2 ipl seasons. </a:t>
          </a:r>
          <a:endParaRPr lang="en-IN" dirty="0"/>
        </a:p>
      </dgm:t>
    </dgm:pt>
    <dgm:pt modelId="{E4F57BB4-C327-4BDE-BF73-15D67CC29A60}" type="parTrans" cxnId="{AE565ED8-61F0-47C0-AEFF-DADE0D0EAE51}">
      <dgm:prSet/>
      <dgm:spPr/>
      <dgm:t>
        <a:bodyPr/>
        <a:lstStyle/>
        <a:p>
          <a:endParaRPr lang="en-IN"/>
        </a:p>
      </dgm:t>
    </dgm:pt>
    <dgm:pt modelId="{F9F529FC-A5EA-41B0-81E0-E92D7894B3E0}" type="sibTrans" cxnId="{AE565ED8-61F0-47C0-AEFF-DADE0D0EAE51}">
      <dgm:prSet/>
      <dgm:spPr/>
      <dgm:t>
        <a:bodyPr/>
        <a:lstStyle/>
        <a:p>
          <a:endParaRPr lang="en-IN"/>
        </a:p>
      </dgm:t>
    </dgm:pt>
    <dgm:pt modelId="{981534FF-3666-4B68-BEC2-76A26CEC97A7}">
      <dgm:prSet/>
      <dgm:spPr/>
      <dgm:t>
        <a:bodyPr/>
        <a:lstStyle/>
        <a:p>
          <a:r>
            <a:rPr lang="en-US" dirty="0"/>
            <a:t>Player should have good batting_strike_rate (i .e. S.R &gt;125), balls faced should be &gt; 500, good performance in Stumping, Catching and Fielding departments.</a:t>
          </a:r>
          <a:endParaRPr lang="en-IN" dirty="0"/>
        </a:p>
      </dgm:t>
    </dgm:pt>
    <dgm:pt modelId="{46FBE99D-52B4-40FF-A7F4-2BA8D46328A4}" type="parTrans" cxnId="{6DDD98E4-AB3C-4A28-8FE3-0B840D27557D}">
      <dgm:prSet/>
      <dgm:spPr/>
      <dgm:t>
        <a:bodyPr/>
        <a:lstStyle/>
        <a:p>
          <a:endParaRPr lang="en-IN"/>
        </a:p>
      </dgm:t>
    </dgm:pt>
    <dgm:pt modelId="{C173F149-B311-4902-A3A1-E4879E02DF2A}" type="sibTrans" cxnId="{6DDD98E4-AB3C-4A28-8FE3-0B840D27557D}">
      <dgm:prSet/>
      <dgm:spPr/>
      <dgm:t>
        <a:bodyPr/>
        <a:lstStyle/>
        <a:p>
          <a:endParaRPr lang="en-IN"/>
        </a:p>
      </dgm:t>
    </dgm:pt>
    <dgm:pt modelId="{2BDDCCE8-CFD4-4A84-A8F6-AFB5CFC6DC3E}">
      <dgm:prSet/>
      <dgm:spPr/>
      <dgm:t>
        <a:bodyPr/>
        <a:lstStyle/>
        <a:p>
          <a:r>
            <a:rPr lang="en-US" dirty="0"/>
            <a:t>If player can bowl spin or medium pace the player should have good bowling strike rate (i.e. S.R &lt; 20), economy&lt;10 runs per over, should have bowled at least 300 balls or more, good performance in Stumping, Catching and Fielding departments</a:t>
          </a:r>
          <a:endParaRPr lang="en-IN" dirty="0"/>
        </a:p>
      </dgm:t>
    </dgm:pt>
    <dgm:pt modelId="{180B662D-7E81-4660-A2DE-A9E3E845B184}" type="parTrans" cxnId="{A9430F01-CBEE-48AD-93A5-995C4BD7839E}">
      <dgm:prSet/>
      <dgm:spPr/>
      <dgm:t>
        <a:bodyPr/>
        <a:lstStyle/>
        <a:p>
          <a:endParaRPr lang="en-IN"/>
        </a:p>
      </dgm:t>
    </dgm:pt>
    <dgm:pt modelId="{C2EAE95A-8711-4BAE-8992-6ED973C4055A}" type="sibTrans" cxnId="{A9430F01-CBEE-48AD-93A5-995C4BD7839E}">
      <dgm:prSet/>
      <dgm:spPr/>
      <dgm:t>
        <a:bodyPr/>
        <a:lstStyle/>
        <a:p>
          <a:endParaRPr lang="en-IN"/>
        </a:p>
      </dgm:t>
    </dgm:pt>
    <dgm:pt modelId="{FEC93097-3107-4974-9AB1-E71128089741}" type="pres">
      <dgm:prSet presAssocID="{12ECBD48-091A-4B19-AF16-E9419FA817D4}" presName="Name0" presStyleCnt="0">
        <dgm:presLayoutVars>
          <dgm:chMax val="7"/>
          <dgm:dir/>
          <dgm:animLvl val="lvl"/>
          <dgm:resizeHandles val="exact"/>
        </dgm:presLayoutVars>
      </dgm:prSet>
      <dgm:spPr/>
    </dgm:pt>
    <dgm:pt modelId="{6C38E071-A8FC-4D64-A1BB-A09E9780497E}" type="pres">
      <dgm:prSet presAssocID="{0862DB42-251C-4222-8A74-5C5F837F2048}" presName="circle1" presStyleLbl="node1" presStyleIdx="0" presStyleCnt="3"/>
      <dgm:spPr/>
    </dgm:pt>
    <dgm:pt modelId="{288033EA-0171-403C-AD7A-9CC6A91A93BF}" type="pres">
      <dgm:prSet presAssocID="{0862DB42-251C-4222-8A74-5C5F837F2048}" presName="space" presStyleCnt="0"/>
      <dgm:spPr/>
    </dgm:pt>
    <dgm:pt modelId="{DDAA227B-4592-4143-8B59-F3AF8EAF8317}" type="pres">
      <dgm:prSet presAssocID="{0862DB42-251C-4222-8A74-5C5F837F2048}" presName="rect1" presStyleLbl="alignAcc1" presStyleIdx="0" presStyleCnt="3" custLinFactNeighborX="120" custLinFactNeighborY="498"/>
      <dgm:spPr/>
    </dgm:pt>
    <dgm:pt modelId="{6FECDB54-2FD1-4C5E-BCD0-56A577FDE98A}" type="pres">
      <dgm:prSet presAssocID="{981534FF-3666-4B68-BEC2-76A26CEC97A7}" presName="vertSpace2" presStyleLbl="node1" presStyleIdx="0" presStyleCnt="3"/>
      <dgm:spPr/>
    </dgm:pt>
    <dgm:pt modelId="{B7825BF7-9CC9-42D3-8220-C3CB6958631B}" type="pres">
      <dgm:prSet presAssocID="{981534FF-3666-4B68-BEC2-76A26CEC97A7}" presName="circle2" presStyleLbl="node1" presStyleIdx="1" presStyleCnt="3" custLinFactNeighborX="765"/>
      <dgm:spPr/>
    </dgm:pt>
    <dgm:pt modelId="{D0325DED-3283-41B9-9F7F-CB9918A4A440}" type="pres">
      <dgm:prSet presAssocID="{981534FF-3666-4B68-BEC2-76A26CEC97A7}" presName="rect2" presStyleLbl="alignAcc1" presStyleIdx="1" presStyleCnt="3"/>
      <dgm:spPr/>
    </dgm:pt>
    <dgm:pt modelId="{27587E33-CE77-4321-AEC1-FCD8CCA585C8}" type="pres">
      <dgm:prSet presAssocID="{2BDDCCE8-CFD4-4A84-A8F6-AFB5CFC6DC3E}" presName="vertSpace3" presStyleLbl="node1" presStyleIdx="1" presStyleCnt="3"/>
      <dgm:spPr/>
    </dgm:pt>
    <dgm:pt modelId="{ADDD581A-BE35-4233-AE05-5FC6CC01A042}" type="pres">
      <dgm:prSet presAssocID="{2BDDCCE8-CFD4-4A84-A8F6-AFB5CFC6DC3E}" presName="circle3" presStyleLbl="node1" presStyleIdx="2" presStyleCnt="3"/>
      <dgm:spPr/>
    </dgm:pt>
    <dgm:pt modelId="{2E08D766-86FF-4EA3-8519-B834E3ED6B8C}" type="pres">
      <dgm:prSet presAssocID="{2BDDCCE8-CFD4-4A84-A8F6-AFB5CFC6DC3E}" presName="rect3" presStyleLbl="alignAcc1" presStyleIdx="2" presStyleCnt="3"/>
      <dgm:spPr/>
    </dgm:pt>
    <dgm:pt modelId="{51390E0A-4CAB-4A0C-8A63-9221F095E55C}" type="pres">
      <dgm:prSet presAssocID="{0862DB42-251C-4222-8A74-5C5F837F2048}" presName="rect1ParTxNoCh" presStyleLbl="alignAcc1" presStyleIdx="2" presStyleCnt="3">
        <dgm:presLayoutVars>
          <dgm:chMax val="1"/>
          <dgm:bulletEnabled val="1"/>
        </dgm:presLayoutVars>
      </dgm:prSet>
      <dgm:spPr/>
    </dgm:pt>
    <dgm:pt modelId="{8541C06C-3896-4B3B-AFB7-31815B81AE74}" type="pres">
      <dgm:prSet presAssocID="{981534FF-3666-4B68-BEC2-76A26CEC97A7}" presName="rect2ParTxNoCh" presStyleLbl="alignAcc1" presStyleIdx="2" presStyleCnt="3">
        <dgm:presLayoutVars>
          <dgm:chMax val="1"/>
          <dgm:bulletEnabled val="1"/>
        </dgm:presLayoutVars>
      </dgm:prSet>
      <dgm:spPr/>
    </dgm:pt>
    <dgm:pt modelId="{9FC48C11-357F-46E0-98A6-F60257524B77}" type="pres">
      <dgm:prSet presAssocID="{2BDDCCE8-CFD4-4A84-A8F6-AFB5CFC6DC3E}" presName="rect3ParTxNoCh" presStyleLbl="alignAcc1" presStyleIdx="2" presStyleCnt="3">
        <dgm:presLayoutVars>
          <dgm:chMax val="1"/>
          <dgm:bulletEnabled val="1"/>
        </dgm:presLayoutVars>
      </dgm:prSet>
      <dgm:spPr/>
    </dgm:pt>
  </dgm:ptLst>
  <dgm:cxnLst>
    <dgm:cxn modelId="{A9430F01-CBEE-48AD-93A5-995C4BD7839E}" srcId="{12ECBD48-091A-4B19-AF16-E9419FA817D4}" destId="{2BDDCCE8-CFD4-4A84-A8F6-AFB5CFC6DC3E}" srcOrd="2" destOrd="0" parTransId="{180B662D-7E81-4660-A2DE-A9E3E845B184}" sibTransId="{C2EAE95A-8711-4BAE-8992-6ED973C4055A}"/>
    <dgm:cxn modelId="{EB2FFA0C-5D04-495F-9971-80A84C363F8A}" type="presOf" srcId="{2BDDCCE8-CFD4-4A84-A8F6-AFB5CFC6DC3E}" destId="{9FC48C11-357F-46E0-98A6-F60257524B77}" srcOrd="1" destOrd="0" presId="urn:microsoft.com/office/officeart/2005/8/layout/target3"/>
    <dgm:cxn modelId="{A16A3933-4240-49A5-8D8F-BEE7FE6AEF78}" type="presOf" srcId="{981534FF-3666-4B68-BEC2-76A26CEC97A7}" destId="{8541C06C-3896-4B3B-AFB7-31815B81AE74}" srcOrd="1" destOrd="0" presId="urn:microsoft.com/office/officeart/2005/8/layout/target3"/>
    <dgm:cxn modelId="{90A64238-3B55-49F9-A794-8FF07561E7D3}" type="presOf" srcId="{0862DB42-251C-4222-8A74-5C5F837F2048}" destId="{DDAA227B-4592-4143-8B59-F3AF8EAF8317}" srcOrd="0" destOrd="0" presId="urn:microsoft.com/office/officeart/2005/8/layout/target3"/>
    <dgm:cxn modelId="{FE37AF40-9A5F-46DA-8FE6-3D9ABECEA5D5}" type="presOf" srcId="{0862DB42-251C-4222-8A74-5C5F837F2048}" destId="{51390E0A-4CAB-4A0C-8A63-9221F095E55C}" srcOrd="1" destOrd="0" presId="urn:microsoft.com/office/officeart/2005/8/layout/target3"/>
    <dgm:cxn modelId="{1870F18C-CFC8-4127-8BDF-BCB96CA696D9}" type="presOf" srcId="{12ECBD48-091A-4B19-AF16-E9419FA817D4}" destId="{FEC93097-3107-4974-9AB1-E71128089741}" srcOrd="0" destOrd="0" presId="urn:microsoft.com/office/officeart/2005/8/layout/target3"/>
    <dgm:cxn modelId="{DC0E93AB-925D-429C-A22B-02CEECF55760}" type="presOf" srcId="{981534FF-3666-4B68-BEC2-76A26CEC97A7}" destId="{D0325DED-3283-41B9-9F7F-CB9918A4A440}" srcOrd="0" destOrd="0" presId="urn:microsoft.com/office/officeart/2005/8/layout/target3"/>
    <dgm:cxn modelId="{FED19BB1-92B9-4A30-B510-0EE34F3F0295}" type="presOf" srcId="{2BDDCCE8-CFD4-4A84-A8F6-AFB5CFC6DC3E}" destId="{2E08D766-86FF-4EA3-8519-B834E3ED6B8C}" srcOrd="0" destOrd="0" presId="urn:microsoft.com/office/officeart/2005/8/layout/target3"/>
    <dgm:cxn modelId="{AE565ED8-61F0-47C0-AEFF-DADE0D0EAE51}" srcId="{12ECBD48-091A-4B19-AF16-E9419FA817D4}" destId="{0862DB42-251C-4222-8A74-5C5F837F2048}" srcOrd="0" destOrd="0" parTransId="{E4F57BB4-C327-4BDE-BF73-15D67CC29A60}" sibTransId="{F9F529FC-A5EA-41B0-81E0-E92D7894B3E0}"/>
    <dgm:cxn modelId="{6DDD98E4-AB3C-4A28-8FE3-0B840D27557D}" srcId="{12ECBD48-091A-4B19-AF16-E9419FA817D4}" destId="{981534FF-3666-4B68-BEC2-76A26CEC97A7}" srcOrd="1" destOrd="0" parTransId="{46FBE99D-52B4-40FF-A7F4-2BA8D46328A4}" sibTransId="{C173F149-B311-4902-A3A1-E4879E02DF2A}"/>
    <dgm:cxn modelId="{903CE5C9-B7E9-4B9B-A6B0-4A3A874C871B}" type="presParOf" srcId="{FEC93097-3107-4974-9AB1-E71128089741}" destId="{6C38E071-A8FC-4D64-A1BB-A09E9780497E}" srcOrd="0" destOrd="0" presId="urn:microsoft.com/office/officeart/2005/8/layout/target3"/>
    <dgm:cxn modelId="{EBBF066F-80F3-4F9D-80C4-3E9D57584632}" type="presParOf" srcId="{FEC93097-3107-4974-9AB1-E71128089741}" destId="{288033EA-0171-403C-AD7A-9CC6A91A93BF}" srcOrd="1" destOrd="0" presId="urn:microsoft.com/office/officeart/2005/8/layout/target3"/>
    <dgm:cxn modelId="{B17284A6-E365-45DE-AF8C-F99E88084F7D}" type="presParOf" srcId="{FEC93097-3107-4974-9AB1-E71128089741}" destId="{DDAA227B-4592-4143-8B59-F3AF8EAF8317}" srcOrd="2" destOrd="0" presId="urn:microsoft.com/office/officeart/2005/8/layout/target3"/>
    <dgm:cxn modelId="{DB17820E-065F-401B-BCA9-0B2EE8E0F052}" type="presParOf" srcId="{FEC93097-3107-4974-9AB1-E71128089741}" destId="{6FECDB54-2FD1-4C5E-BCD0-56A577FDE98A}" srcOrd="3" destOrd="0" presId="urn:microsoft.com/office/officeart/2005/8/layout/target3"/>
    <dgm:cxn modelId="{2649F143-AC64-4846-9589-8D0A85EC3F6C}" type="presParOf" srcId="{FEC93097-3107-4974-9AB1-E71128089741}" destId="{B7825BF7-9CC9-42D3-8220-C3CB6958631B}" srcOrd="4" destOrd="0" presId="urn:microsoft.com/office/officeart/2005/8/layout/target3"/>
    <dgm:cxn modelId="{5167C419-2334-4CCE-82AB-1272D3BA48E8}" type="presParOf" srcId="{FEC93097-3107-4974-9AB1-E71128089741}" destId="{D0325DED-3283-41B9-9F7F-CB9918A4A440}" srcOrd="5" destOrd="0" presId="urn:microsoft.com/office/officeart/2005/8/layout/target3"/>
    <dgm:cxn modelId="{E3D2ED1C-D861-4ECC-9CD0-AE135B273998}" type="presParOf" srcId="{FEC93097-3107-4974-9AB1-E71128089741}" destId="{27587E33-CE77-4321-AEC1-FCD8CCA585C8}" srcOrd="6" destOrd="0" presId="urn:microsoft.com/office/officeart/2005/8/layout/target3"/>
    <dgm:cxn modelId="{8F574572-1093-4A87-B28E-72972E5EF503}" type="presParOf" srcId="{FEC93097-3107-4974-9AB1-E71128089741}" destId="{ADDD581A-BE35-4233-AE05-5FC6CC01A042}" srcOrd="7" destOrd="0" presId="urn:microsoft.com/office/officeart/2005/8/layout/target3"/>
    <dgm:cxn modelId="{F019BC55-098B-4AC9-A0FC-0ACFD47D29FE}" type="presParOf" srcId="{FEC93097-3107-4974-9AB1-E71128089741}" destId="{2E08D766-86FF-4EA3-8519-B834E3ED6B8C}" srcOrd="8" destOrd="0" presId="urn:microsoft.com/office/officeart/2005/8/layout/target3"/>
    <dgm:cxn modelId="{A1090AC7-08B5-4FC8-862A-D1AEFD6650B5}" type="presParOf" srcId="{FEC93097-3107-4974-9AB1-E71128089741}" destId="{51390E0A-4CAB-4A0C-8A63-9221F095E55C}" srcOrd="9" destOrd="0" presId="urn:microsoft.com/office/officeart/2005/8/layout/target3"/>
    <dgm:cxn modelId="{47D2ADA2-E527-44BE-9A49-D5B90E6A9EE1}" type="presParOf" srcId="{FEC93097-3107-4974-9AB1-E71128089741}" destId="{8541C06C-3896-4B3B-AFB7-31815B81AE74}" srcOrd="10" destOrd="0" presId="urn:microsoft.com/office/officeart/2005/8/layout/target3"/>
    <dgm:cxn modelId="{F21D179A-37AD-4EA3-901E-31872DC2161E}" type="presParOf" srcId="{FEC93097-3107-4974-9AB1-E71128089741}" destId="{9FC48C11-357F-46E0-98A6-F60257524B77}" srcOrd="11"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6ED630-0057-4586-A48D-384AF8B6386F}"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2D5934D7-51DF-459B-A72F-8F05ED76460E}">
      <dgm:prSet/>
      <dgm:spPr>
        <a:solidFill>
          <a:schemeClr val="accent1">
            <a:lumMod val="60000"/>
            <a:lumOff val="40000"/>
          </a:schemeClr>
        </a:solidFill>
      </dgm:spPr>
      <dgm:t>
        <a:bodyPr/>
        <a:lstStyle/>
        <a:p>
          <a:pPr algn="ctr"/>
          <a:r>
            <a:rPr lang="en-US" dirty="0"/>
            <a:t>Thank you</a:t>
          </a:r>
          <a:endParaRPr lang="en-IN" dirty="0"/>
        </a:p>
      </dgm:t>
    </dgm:pt>
    <dgm:pt modelId="{A2B13164-703C-425D-BDE3-D4B0317B7E61}" type="parTrans" cxnId="{CB334345-D07A-4897-97C4-A7BFB15FEAD9}">
      <dgm:prSet/>
      <dgm:spPr/>
      <dgm:t>
        <a:bodyPr/>
        <a:lstStyle/>
        <a:p>
          <a:endParaRPr lang="en-IN"/>
        </a:p>
      </dgm:t>
    </dgm:pt>
    <dgm:pt modelId="{41B15290-173C-40CB-82D0-AD2EFBEFD213}" type="sibTrans" cxnId="{CB334345-D07A-4897-97C4-A7BFB15FEAD9}">
      <dgm:prSet/>
      <dgm:spPr/>
      <dgm:t>
        <a:bodyPr/>
        <a:lstStyle/>
        <a:p>
          <a:endParaRPr lang="en-IN"/>
        </a:p>
      </dgm:t>
    </dgm:pt>
    <dgm:pt modelId="{05B532B3-4805-456F-8E20-2C832D61667E}" type="pres">
      <dgm:prSet presAssocID="{0C6ED630-0057-4586-A48D-384AF8B6386F}" presName="linear" presStyleCnt="0">
        <dgm:presLayoutVars>
          <dgm:animLvl val="lvl"/>
          <dgm:resizeHandles val="exact"/>
        </dgm:presLayoutVars>
      </dgm:prSet>
      <dgm:spPr/>
    </dgm:pt>
    <dgm:pt modelId="{4C800987-A53A-4754-A69F-01A1E70ACFF5}" type="pres">
      <dgm:prSet presAssocID="{2D5934D7-51DF-459B-A72F-8F05ED76460E}" presName="parentText" presStyleLbl="node1" presStyleIdx="0" presStyleCnt="1">
        <dgm:presLayoutVars>
          <dgm:chMax val="0"/>
          <dgm:bulletEnabled val="1"/>
        </dgm:presLayoutVars>
      </dgm:prSet>
      <dgm:spPr/>
    </dgm:pt>
  </dgm:ptLst>
  <dgm:cxnLst>
    <dgm:cxn modelId="{CB334345-D07A-4897-97C4-A7BFB15FEAD9}" srcId="{0C6ED630-0057-4586-A48D-384AF8B6386F}" destId="{2D5934D7-51DF-459B-A72F-8F05ED76460E}" srcOrd="0" destOrd="0" parTransId="{A2B13164-703C-425D-BDE3-D4B0317B7E61}" sibTransId="{41B15290-173C-40CB-82D0-AD2EFBEFD213}"/>
    <dgm:cxn modelId="{AE536EBF-EAD2-4D06-98AF-5AE4248A219B}" type="presOf" srcId="{2D5934D7-51DF-459B-A72F-8F05ED76460E}" destId="{4C800987-A53A-4754-A69F-01A1E70ACFF5}" srcOrd="0" destOrd="0" presId="urn:microsoft.com/office/officeart/2005/8/layout/vList2"/>
    <dgm:cxn modelId="{08025CC5-0618-4342-8BFC-03518026E2AD}" type="presOf" srcId="{0C6ED630-0057-4586-A48D-384AF8B6386F}" destId="{05B532B3-4805-456F-8E20-2C832D61667E}" srcOrd="0" destOrd="0" presId="urn:microsoft.com/office/officeart/2005/8/layout/vList2"/>
    <dgm:cxn modelId="{86DE803B-E4C1-4090-B7C7-5C4D46A28860}" type="presParOf" srcId="{05B532B3-4805-456F-8E20-2C832D61667E}" destId="{4C800987-A53A-4754-A69F-01A1E70ACFF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7EF78A-AD77-4085-AA1D-11B2E268D4A4}">
      <dsp:nvSpPr>
        <dsp:cNvPr id="0" name=""/>
        <dsp:cNvSpPr/>
      </dsp:nvSpPr>
      <dsp:spPr>
        <a:xfrm>
          <a:off x="0" y="0"/>
          <a:ext cx="1730956" cy="369332"/>
        </a:xfrm>
        <a:prstGeom prst="roundRect">
          <a:avLst>
            <a:gd name="adj" fmla="val 10000"/>
          </a:avLst>
        </a:prstGeom>
        <a:solidFill>
          <a:schemeClr val="accent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Criteria</a:t>
          </a:r>
          <a:r>
            <a:rPr lang="en-US" sz="1700" kern="1200" dirty="0"/>
            <a:t>:</a:t>
          </a:r>
          <a:endParaRPr lang="en-IN" sz="1700" kern="1200" dirty="0"/>
        </a:p>
      </dsp:txBody>
      <dsp:txXfrm>
        <a:off x="10817" y="10817"/>
        <a:ext cx="1709322" cy="3476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8E071-A8FC-4D64-A1BB-A09E9780497E}">
      <dsp:nvSpPr>
        <dsp:cNvPr id="0" name=""/>
        <dsp:cNvSpPr/>
      </dsp:nvSpPr>
      <dsp:spPr>
        <a:xfrm>
          <a:off x="0" y="0"/>
          <a:ext cx="3733798" cy="3733798"/>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AA227B-4592-4143-8B59-F3AF8EAF8317}">
      <dsp:nvSpPr>
        <dsp:cNvPr id="0" name=""/>
        <dsp:cNvSpPr/>
      </dsp:nvSpPr>
      <dsp:spPr>
        <a:xfrm>
          <a:off x="1866899" y="0"/>
          <a:ext cx="8291058" cy="3733798"/>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Player should have been played at least 2 ipl seasons. </a:t>
          </a:r>
          <a:endParaRPr lang="en-IN" sz="1900" kern="1200" dirty="0"/>
        </a:p>
      </dsp:txBody>
      <dsp:txXfrm>
        <a:off x="1866899" y="0"/>
        <a:ext cx="8291058" cy="1120141"/>
      </dsp:txXfrm>
    </dsp:sp>
    <dsp:sp modelId="{B7825BF7-9CC9-42D3-8220-C3CB6958631B}">
      <dsp:nvSpPr>
        <dsp:cNvPr id="0" name=""/>
        <dsp:cNvSpPr/>
      </dsp:nvSpPr>
      <dsp:spPr>
        <a:xfrm>
          <a:off x="671982" y="1120141"/>
          <a:ext cx="2426966" cy="2426966"/>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25DED-3283-41B9-9F7F-CB9918A4A440}">
      <dsp:nvSpPr>
        <dsp:cNvPr id="0" name=""/>
        <dsp:cNvSpPr/>
      </dsp:nvSpPr>
      <dsp:spPr>
        <a:xfrm>
          <a:off x="1866899" y="1120141"/>
          <a:ext cx="8291058" cy="2426966"/>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Player should have good batting_strike_rate (i .e. S.R &gt;125), balls faced should be &gt; 500, good performance in Stumping, Catching and Fielding departments.</a:t>
          </a:r>
          <a:endParaRPr lang="en-IN" sz="1900" kern="1200" dirty="0"/>
        </a:p>
      </dsp:txBody>
      <dsp:txXfrm>
        <a:off x="1866899" y="1120141"/>
        <a:ext cx="8291058" cy="1120138"/>
      </dsp:txXfrm>
    </dsp:sp>
    <dsp:sp modelId="{ADDD581A-BE35-4233-AE05-5FC6CC01A042}">
      <dsp:nvSpPr>
        <dsp:cNvPr id="0" name=""/>
        <dsp:cNvSpPr/>
      </dsp:nvSpPr>
      <dsp:spPr>
        <a:xfrm>
          <a:off x="1306829" y="2240279"/>
          <a:ext cx="1120138" cy="1120138"/>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08D766-86FF-4EA3-8519-B834E3ED6B8C}">
      <dsp:nvSpPr>
        <dsp:cNvPr id="0" name=""/>
        <dsp:cNvSpPr/>
      </dsp:nvSpPr>
      <dsp:spPr>
        <a:xfrm>
          <a:off x="1866899" y="2240279"/>
          <a:ext cx="8291058" cy="1120138"/>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If player can bowl spin or medium pace the player should have good bowling strike rate (i.e. S.R &lt; 20), economy&lt;10 runs per over, should have bowled at least 300 balls or more, good performance in Stumping, Catching and Fielding departments</a:t>
          </a:r>
          <a:endParaRPr lang="en-IN" sz="1900" kern="1200" dirty="0"/>
        </a:p>
      </dsp:txBody>
      <dsp:txXfrm>
        <a:off x="1866899" y="2240279"/>
        <a:ext cx="8291058" cy="1120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00987-A53A-4754-A69F-01A1E70ACFF5}">
      <dsp:nvSpPr>
        <dsp:cNvPr id="0" name=""/>
        <dsp:cNvSpPr/>
      </dsp:nvSpPr>
      <dsp:spPr>
        <a:xfrm>
          <a:off x="0" y="9205"/>
          <a:ext cx="9905998" cy="1460159"/>
        </a:xfrm>
        <a:prstGeom prst="roundRect">
          <a:avLst/>
        </a:prstGeom>
        <a:solidFill>
          <a:schemeClr val="accent1">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dirty="0"/>
            <a:t>Thank you</a:t>
          </a:r>
          <a:endParaRPr lang="en-IN" sz="6400" kern="1200" dirty="0"/>
        </a:p>
      </dsp:txBody>
      <dsp:txXfrm>
        <a:off x="71279" y="80484"/>
        <a:ext cx="9763440" cy="13176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491AE1-C127-4341-82C8-D8CE217169E3}" type="datetimeFigureOut">
              <a:rPr lang="en-IN" smtClean="0"/>
              <a:t>27-06-2024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2DC5E-AC06-439D-990C-F99EEBBC4263}" type="slidenum">
              <a:rPr lang="en-IN" smtClean="0"/>
              <a:t>‹#›</a:t>
            </a:fld>
            <a:endParaRPr lang="en-IN"/>
          </a:p>
        </p:txBody>
      </p:sp>
    </p:spTree>
    <p:extLst>
      <p:ext uri="{BB962C8B-B14F-4D97-AF65-F5344CB8AC3E}">
        <p14:creationId xmlns:p14="http://schemas.microsoft.com/office/powerpoint/2010/main" val="1235058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B2DC5E-AC06-439D-990C-F99EEBBC4263}" type="slidenum">
              <a:rPr lang="en-IN" smtClean="0"/>
              <a:t>7</a:t>
            </a:fld>
            <a:endParaRPr lang="en-IN"/>
          </a:p>
        </p:txBody>
      </p:sp>
    </p:spTree>
    <p:extLst>
      <p:ext uri="{BB962C8B-B14F-4D97-AF65-F5344CB8AC3E}">
        <p14:creationId xmlns:p14="http://schemas.microsoft.com/office/powerpoint/2010/main" val="20364525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6/27/2024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6/27/2024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32F8-9551-9189-841E-6E012B694557}"/>
              </a:ext>
            </a:extLst>
          </p:cNvPr>
          <p:cNvSpPr>
            <a:spLocks noGrp="1"/>
          </p:cNvSpPr>
          <p:nvPr>
            <p:ph type="ctrTitle"/>
          </p:nvPr>
        </p:nvSpPr>
        <p:spPr>
          <a:xfrm>
            <a:off x="1865537" y="948192"/>
            <a:ext cx="8791575" cy="2387600"/>
          </a:xfrm>
        </p:spPr>
        <p:txBody>
          <a:bodyPr>
            <a:normAutofit/>
            <a:scene3d>
              <a:camera prst="orthographicFront"/>
              <a:lightRig rig="threePt" dir="t"/>
            </a:scene3d>
            <a:sp3d>
              <a:bevelT w="31750"/>
              <a:bevelB w="50800"/>
            </a:sp3d>
          </a:bodyPr>
          <a:lstStyle/>
          <a:p>
            <a:r>
              <a:rPr lang="en-IN" sz="5400" b="1" dirty="0">
                <a:solidFill>
                  <a:srgbClr val="FF9999"/>
                </a:solidFill>
              </a:rPr>
              <a:t>Auction Strategy for a new ipl franchise</a:t>
            </a:r>
          </a:p>
        </p:txBody>
      </p:sp>
      <p:sp>
        <p:nvSpPr>
          <p:cNvPr id="3" name="Subtitle 2">
            <a:extLst>
              <a:ext uri="{FF2B5EF4-FFF2-40B4-BE49-F238E27FC236}">
                <a16:creationId xmlns:a16="http://schemas.microsoft.com/office/drawing/2014/main" id="{C4FBDF75-F699-6485-CBBB-D66C0910F4CA}"/>
              </a:ext>
            </a:extLst>
          </p:cNvPr>
          <p:cNvSpPr>
            <a:spLocks noGrp="1"/>
          </p:cNvSpPr>
          <p:nvPr>
            <p:ph type="subTitle" idx="1"/>
          </p:nvPr>
        </p:nvSpPr>
        <p:spPr>
          <a:scene3d>
            <a:camera prst="orthographicFront">
              <a:rot lat="0" lon="0" rev="0"/>
            </a:camera>
            <a:lightRig rig="threePt" dir="t"/>
          </a:scene3d>
          <a:sp3d/>
        </p:spPr>
        <p:txBody>
          <a:bodyPr>
            <a:scene3d>
              <a:camera prst="orthographicFront"/>
              <a:lightRig rig="threePt" dir="t"/>
            </a:scene3d>
          </a:bodyPr>
          <a:lstStyle/>
          <a:p>
            <a:r>
              <a:rPr lang="en-IN" b="1" dirty="0">
                <a:solidFill>
                  <a:schemeClr val="accent2">
                    <a:lumMod val="60000"/>
                    <a:lumOff val="40000"/>
                  </a:schemeClr>
                </a:solidFill>
              </a:rPr>
              <a:t>Internshala Trainings</a:t>
            </a:r>
          </a:p>
          <a:p>
            <a:r>
              <a:rPr lang="en-IN" b="1" dirty="0">
                <a:solidFill>
                  <a:schemeClr val="accent2">
                    <a:lumMod val="60000"/>
                    <a:lumOff val="40000"/>
                  </a:schemeClr>
                </a:solidFill>
              </a:rPr>
              <a:t>Alugoju KannaiAh Chary</a:t>
            </a:r>
          </a:p>
        </p:txBody>
      </p:sp>
    </p:spTree>
    <p:extLst>
      <p:ext uri="{BB962C8B-B14F-4D97-AF65-F5344CB8AC3E}">
        <p14:creationId xmlns:p14="http://schemas.microsoft.com/office/powerpoint/2010/main" val="649253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AD403-ADA7-F206-BD53-10E7004FADCA}"/>
              </a:ext>
            </a:extLst>
          </p:cNvPr>
          <p:cNvSpPr>
            <a:spLocks noGrp="1"/>
          </p:cNvSpPr>
          <p:nvPr>
            <p:ph type="title"/>
          </p:nvPr>
        </p:nvSpPr>
        <p:spPr/>
        <p:txBody>
          <a:bodyPr>
            <a:normAutofit/>
          </a:bodyPr>
          <a:lstStyle/>
          <a:p>
            <a:r>
              <a:rPr lang="en-US" sz="2000" b="1" dirty="0">
                <a:solidFill>
                  <a:schemeClr val="bg2">
                    <a:lumMod val="10000"/>
                    <a:lumOff val="90000"/>
                  </a:schemeClr>
                </a:solidFill>
              </a:rPr>
              <a:t>Q5. Now you need to get 2-3 bowlers with the best strike rate and who have bowled at least 500 balls in IPL so far To do that you have to make a list of 10 players you want to bid in the auction so that when you try to grab them in auction you should not pay the amount greater than you have in the purse for a particular player</a:t>
            </a:r>
            <a:endParaRPr lang="en-IN" sz="2000" b="1" dirty="0">
              <a:solidFill>
                <a:schemeClr val="bg2">
                  <a:lumMod val="10000"/>
                  <a:lumOff val="90000"/>
                </a:schemeClr>
              </a:solidFill>
            </a:endParaRPr>
          </a:p>
        </p:txBody>
      </p:sp>
      <p:sp>
        <p:nvSpPr>
          <p:cNvPr id="5" name="TextBox 4">
            <a:extLst>
              <a:ext uri="{FF2B5EF4-FFF2-40B4-BE49-F238E27FC236}">
                <a16:creationId xmlns:a16="http://schemas.microsoft.com/office/drawing/2014/main" id="{F5D20114-0352-EB46-3590-B547617ACE0E}"/>
              </a:ext>
            </a:extLst>
          </p:cNvPr>
          <p:cNvSpPr txBox="1"/>
          <p:nvPr/>
        </p:nvSpPr>
        <p:spPr>
          <a:xfrm>
            <a:off x="1149920" y="2213653"/>
            <a:ext cx="9741125" cy="4154984"/>
          </a:xfrm>
          <a:prstGeom prst="rect">
            <a:avLst/>
          </a:prstGeom>
          <a:noFill/>
        </p:spPr>
        <p:txBody>
          <a:bodyPr wrap="square" rtlCol="0">
            <a:spAutoFit/>
          </a:bodyPr>
          <a:lstStyle/>
          <a:p>
            <a:r>
              <a:rPr lang="en-US" sz="2400" b="1" cap="all" dirty="0">
                <a:solidFill>
                  <a:schemeClr val="accent5">
                    <a:lumMod val="60000"/>
                    <a:lumOff val="40000"/>
                  </a:schemeClr>
                </a:solidFill>
              </a:rPr>
              <a:t>select bowler, cast(strike_rate as decimal(4,1)) as bowlers_strike_rate from(select bowler, cast(Total_balls_bowled as float)/wickets_taken as strike_rate from (select bowler, sum(is_wicket) as wickets_taken, max(balls_bowled) as Total_balls_bowled from (select bowler, is_wicket, dismissal_kind, count(ball) over(partition by bowler) as balls_bowled from ipl_ball where extras_type not in ('</a:t>
            </a:r>
            <a:r>
              <a:rPr lang="en-US" sz="2400" b="1" cap="all" dirty="0" err="1">
                <a:solidFill>
                  <a:schemeClr val="accent5">
                    <a:lumMod val="60000"/>
                    <a:lumOff val="40000"/>
                  </a:schemeClr>
                </a:solidFill>
              </a:rPr>
              <a:t>wides</a:t>
            </a:r>
            <a:r>
              <a:rPr lang="en-US" sz="2400" b="1" cap="all" dirty="0">
                <a:solidFill>
                  <a:schemeClr val="accent5">
                    <a:lumMod val="60000"/>
                    <a:lumOff val="40000"/>
                  </a:schemeClr>
                </a:solidFill>
              </a:rPr>
              <a:t>','</a:t>
            </a:r>
            <a:r>
              <a:rPr lang="en-US" sz="2400" b="1" cap="all" dirty="0" err="1">
                <a:solidFill>
                  <a:schemeClr val="accent5">
                    <a:lumMod val="60000"/>
                    <a:lumOff val="40000"/>
                  </a:schemeClr>
                </a:solidFill>
              </a:rPr>
              <a:t>noballs</a:t>
            </a:r>
            <a:r>
              <a:rPr lang="en-US" sz="2400" b="1" cap="all" dirty="0">
                <a:solidFill>
                  <a:schemeClr val="accent5">
                    <a:lumMod val="60000"/>
                    <a:lumOff val="40000"/>
                  </a:schemeClr>
                </a:solidFill>
              </a:rPr>
              <a:t>')) where not dismissal_kind in ('run out', 'retired hurt', 'obstructing the field')  group by bowler having max(balls_bowled)&gt;500 order by wickets_taken desc) where wickets_taken&gt;0 order by strike_rate)limit 10;</a:t>
            </a:r>
            <a:endParaRPr lang="en-IN" sz="2400" b="1" cap="all" dirty="0">
              <a:solidFill>
                <a:schemeClr val="accent5">
                  <a:lumMod val="60000"/>
                  <a:lumOff val="40000"/>
                </a:schemeClr>
              </a:solidFill>
            </a:endParaRPr>
          </a:p>
        </p:txBody>
      </p:sp>
      <p:cxnSp>
        <p:nvCxnSpPr>
          <p:cNvPr id="6" name="Straight Connector 5">
            <a:extLst>
              <a:ext uri="{FF2B5EF4-FFF2-40B4-BE49-F238E27FC236}">
                <a16:creationId xmlns:a16="http://schemas.microsoft.com/office/drawing/2014/main" id="{655D6724-02F6-3ED0-6338-3729046A66FD}"/>
              </a:ext>
            </a:extLst>
          </p:cNvPr>
          <p:cNvCxnSpPr>
            <a:cxnSpLocks/>
          </p:cNvCxnSpPr>
          <p:nvPr/>
        </p:nvCxnSpPr>
        <p:spPr>
          <a:xfrm>
            <a:off x="1241827" y="2155370"/>
            <a:ext cx="9883225" cy="0"/>
          </a:xfrm>
          <a:prstGeom prst="line">
            <a:avLst/>
          </a:prstGeom>
          <a:ln>
            <a:solidFill>
              <a:schemeClr val="accent2">
                <a:lumMod val="60000"/>
                <a:lumOff val="4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5624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17C5-F3E7-C17D-F474-C286B8E9DCE1}"/>
              </a:ext>
            </a:extLst>
          </p:cNvPr>
          <p:cNvSpPr>
            <a:spLocks noGrp="1"/>
          </p:cNvSpPr>
          <p:nvPr>
            <p:ph type="title"/>
          </p:nvPr>
        </p:nvSpPr>
        <p:spPr>
          <a:xfrm>
            <a:off x="807720" y="380483"/>
            <a:ext cx="11049000" cy="564397"/>
          </a:xfrm>
        </p:spPr>
        <p:txBody>
          <a:bodyPr>
            <a:normAutofit/>
          </a:bodyPr>
          <a:lstStyle/>
          <a:p>
            <a:r>
              <a:rPr lang="en-IN" sz="1800" b="1" dirty="0"/>
              <a:t>Graphical representation of the top 10 best strike rate bowlers who bowled at least 500 balls</a:t>
            </a:r>
          </a:p>
        </p:txBody>
      </p:sp>
      <p:graphicFrame>
        <p:nvGraphicFramePr>
          <p:cNvPr id="8" name="Content Placeholder 7">
            <a:extLst>
              <a:ext uri="{FF2B5EF4-FFF2-40B4-BE49-F238E27FC236}">
                <a16:creationId xmlns:a16="http://schemas.microsoft.com/office/drawing/2014/main" id="{A224D12D-C3AD-2478-EB31-7F67D0115561}"/>
              </a:ext>
            </a:extLst>
          </p:cNvPr>
          <p:cNvGraphicFramePr>
            <a:graphicFrameLocks noGrp="1"/>
          </p:cNvGraphicFramePr>
          <p:nvPr>
            <p:ph sz="half" idx="1"/>
            <p:extLst>
              <p:ext uri="{D42A27DB-BD31-4B8C-83A1-F6EECF244321}">
                <p14:modId xmlns:p14="http://schemas.microsoft.com/office/powerpoint/2010/main" val="2600230558"/>
              </p:ext>
            </p:extLst>
          </p:nvPr>
        </p:nvGraphicFramePr>
        <p:xfrm>
          <a:off x="882828" y="1082789"/>
          <a:ext cx="6554292" cy="5033325"/>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a:extLst>
              <a:ext uri="{FF2B5EF4-FFF2-40B4-BE49-F238E27FC236}">
                <a16:creationId xmlns:a16="http://schemas.microsoft.com/office/drawing/2014/main" id="{4A62D092-F6DB-5649-BAC4-02C579FF0272}"/>
              </a:ext>
            </a:extLst>
          </p:cNvPr>
          <p:cNvCxnSpPr/>
          <p:nvPr/>
        </p:nvCxnSpPr>
        <p:spPr>
          <a:xfrm>
            <a:off x="882828" y="918758"/>
            <a:ext cx="10764526" cy="0"/>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13" name="Table 12">
            <a:extLst>
              <a:ext uri="{FF2B5EF4-FFF2-40B4-BE49-F238E27FC236}">
                <a16:creationId xmlns:a16="http://schemas.microsoft.com/office/drawing/2014/main" id="{97270765-4F75-0FEC-6D40-0C17A70DD52E}"/>
              </a:ext>
            </a:extLst>
          </p:cNvPr>
          <p:cNvGraphicFramePr>
            <a:graphicFrameLocks noGrp="1"/>
          </p:cNvGraphicFramePr>
          <p:nvPr>
            <p:extLst>
              <p:ext uri="{D42A27DB-BD31-4B8C-83A1-F6EECF244321}">
                <p14:modId xmlns:p14="http://schemas.microsoft.com/office/powerpoint/2010/main" val="3961604481"/>
              </p:ext>
            </p:extLst>
          </p:nvPr>
        </p:nvGraphicFramePr>
        <p:xfrm>
          <a:off x="7641411" y="1082794"/>
          <a:ext cx="4005943" cy="5033320"/>
        </p:xfrm>
        <a:graphic>
          <a:graphicData uri="http://schemas.openxmlformats.org/drawingml/2006/table">
            <a:tbl>
              <a:tblPr/>
              <a:tblGrid>
                <a:gridCol w="1828801">
                  <a:extLst>
                    <a:ext uri="{9D8B030D-6E8A-4147-A177-3AD203B41FA5}">
                      <a16:colId xmlns:a16="http://schemas.microsoft.com/office/drawing/2014/main" val="2525377623"/>
                    </a:ext>
                  </a:extLst>
                </a:gridCol>
                <a:gridCol w="2177142">
                  <a:extLst>
                    <a:ext uri="{9D8B030D-6E8A-4147-A177-3AD203B41FA5}">
                      <a16:colId xmlns:a16="http://schemas.microsoft.com/office/drawing/2014/main" val="3205667447"/>
                    </a:ext>
                  </a:extLst>
                </a:gridCol>
              </a:tblGrid>
              <a:tr h="469003">
                <a:tc>
                  <a:txBody>
                    <a:bodyPr/>
                    <a:lstStyle/>
                    <a:p>
                      <a:pPr algn="ctr" fontAlgn="b"/>
                      <a:r>
                        <a:rPr lang="en-IN" sz="2000" b="0" i="0" u="none" strike="noStrike" dirty="0">
                          <a:solidFill>
                            <a:srgbClr val="FFFFFF"/>
                          </a:solidFill>
                          <a:effectLst/>
                          <a:highlight>
                            <a:srgbClr val="70AD47"/>
                          </a:highlight>
                          <a:latin typeface="Calibri" panose="020F0502020204030204" pitchFamily="34" charset="0"/>
                        </a:rPr>
                        <a:t>bowler</a:t>
                      </a:r>
                    </a:p>
                  </a:txBody>
                  <a:tcPr marL="6350" marR="6350" marT="6350" marB="0" anchor="b">
                    <a:lnL>
                      <a:noFill/>
                    </a:lnL>
                    <a:lnR>
                      <a:noFill/>
                    </a:lnR>
                    <a:lnT>
                      <a:noFill/>
                    </a:lnT>
                    <a:lnB>
                      <a:noFill/>
                    </a:lnB>
                    <a:solidFill>
                      <a:srgbClr val="70AD47"/>
                    </a:solidFill>
                  </a:tcPr>
                </a:tc>
                <a:tc>
                  <a:txBody>
                    <a:bodyPr/>
                    <a:lstStyle/>
                    <a:p>
                      <a:pPr algn="ctr" fontAlgn="b"/>
                      <a:r>
                        <a:rPr lang="en-IN" sz="2000" b="0" i="0" u="none" strike="noStrike">
                          <a:solidFill>
                            <a:srgbClr val="FFFFFF"/>
                          </a:solidFill>
                          <a:effectLst/>
                          <a:highlight>
                            <a:srgbClr val="70AD47"/>
                          </a:highlight>
                          <a:latin typeface="Calibri" panose="020F0502020204030204" pitchFamily="34" charset="0"/>
                        </a:rPr>
                        <a:t>bowlers_strike_rate</a:t>
                      </a:r>
                    </a:p>
                  </a:txBody>
                  <a:tcPr marL="6350" marR="6350" marT="6350" marB="0" anchor="b">
                    <a:lnL>
                      <a:noFill/>
                    </a:lnL>
                    <a:lnR>
                      <a:noFill/>
                    </a:lnR>
                    <a:lnT>
                      <a:noFill/>
                    </a:lnT>
                    <a:lnB>
                      <a:noFill/>
                    </a:lnB>
                    <a:solidFill>
                      <a:srgbClr val="70AD47"/>
                    </a:solidFill>
                  </a:tcPr>
                </a:tc>
                <a:extLst>
                  <a:ext uri="{0D108BD9-81ED-4DB2-BD59-A6C34878D82A}">
                    <a16:rowId xmlns:a16="http://schemas.microsoft.com/office/drawing/2014/main" val="4013889375"/>
                  </a:ext>
                </a:extLst>
              </a:tr>
              <a:tr h="453259">
                <a:tc>
                  <a:txBody>
                    <a:bodyPr/>
                    <a:lstStyle/>
                    <a:p>
                      <a:pPr algn="ctr" fontAlgn="b"/>
                      <a:r>
                        <a:rPr lang="en-IN" sz="2000" b="0" i="0" u="none" strike="noStrike">
                          <a:solidFill>
                            <a:srgbClr val="000000"/>
                          </a:solidFill>
                          <a:effectLst/>
                          <a:highlight>
                            <a:srgbClr val="BDD7EE"/>
                          </a:highlight>
                          <a:latin typeface="Calibri" panose="020F0502020204030204" pitchFamily="34" charset="0"/>
                        </a:rPr>
                        <a:t>K Rabada</a:t>
                      </a:r>
                    </a:p>
                  </a:txBody>
                  <a:tcPr marL="6350" marR="6350" marT="6350" marB="0" anchor="b">
                    <a:lnL>
                      <a:noFill/>
                    </a:lnL>
                    <a:lnR>
                      <a:noFill/>
                    </a:lnR>
                    <a:lnT>
                      <a:noFill/>
                    </a:lnT>
                    <a:lnB>
                      <a:noFill/>
                    </a:lnB>
                    <a:solidFill>
                      <a:srgbClr val="BDD7EE"/>
                    </a:solidFill>
                  </a:tcPr>
                </a:tc>
                <a:tc>
                  <a:txBody>
                    <a:bodyPr/>
                    <a:lstStyle/>
                    <a:p>
                      <a:pPr algn="ctr" fontAlgn="b"/>
                      <a:r>
                        <a:rPr lang="en-IN" sz="2000" b="0" i="0" u="none" strike="noStrike">
                          <a:solidFill>
                            <a:srgbClr val="000000"/>
                          </a:solidFill>
                          <a:effectLst/>
                          <a:highlight>
                            <a:srgbClr val="BDD7EE"/>
                          </a:highlight>
                          <a:latin typeface="Calibri" panose="020F0502020204030204" pitchFamily="34" charset="0"/>
                        </a:rPr>
                        <a:t>13.2</a:t>
                      </a:r>
                    </a:p>
                  </a:txBody>
                  <a:tcPr marL="6350" marR="6350" marT="6350" marB="0" anchor="b">
                    <a:lnL>
                      <a:noFill/>
                    </a:lnL>
                    <a:lnR>
                      <a:noFill/>
                    </a:lnR>
                    <a:lnT>
                      <a:noFill/>
                    </a:lnT>
                    <a:lnB>
                      <a:noFill/>
                    </a:lnB>
                    <a:solidFill>
                      <a:srgbClr val="BDD7EE"/>
                    </a:solidFill>
                  </a:tcPr>
                </a:tc>
                <a:extLst>
                  <a:ext uri="{0D108BD9-81ED-4DB2-BD59-A6C34878D82A}">
                    <a16:rowId xmlns:a16="http://schemas.microsoft.com/office/drawing/2014/main" val="3476995846"/>
                  </a:ext>
                </a:extLst>
              </a:tr>
              <a:tr h="453259">
                <a:tc>
                  <a:txBody>
                    <a:bodyPr/>
                    <a:lstStyle/>
                    <a:p>
                      <a:pPr algn="ctr" fontAlgn="b"/>
                      <a:r>
                        <a:rPr lang="en-IN" sz="2000" b="0" i="0" u="none" strike="noStrike">
                          <a:solidFill>
                            <a:srgbClr val="000000"/>
                          </a:solidFill>
                          <a:effectLst/>
                          <a:highlight>
                            <a:srgbClr val="DDEBF7"/>
                          </a:highlight>
                          <a:latin typeface="Calibri" panose="020F0502020204030204" pitchFamily="34" charset="0"/>
                        </a:rPr>
                        <a:t>AJ Tye</a:t>
                      </a:r>
                    </a:p>
                  </a:txBody>
                  <a:tcPr marL="6350" marR="6350" marT="6350" marB="0" anchor="b">
                    <a:lnL>
                      <a:noFill/>
                    </a:lnL>
                    <a:lnR>
                      <a:noFill/>
                    </a:lnR>
                    <a:lnT>
                      <a:noFill/>
                    </a:lnT>
                    <a:lnB>
                      <a:noFill/>
                    </a:lnB>
                    <a:solidFill>
                      <a:srgbClr val="DDEBF7"/>
                    </a:solidFill>
                  </a:tcPr>
                </a:tc>
                <a:tc>
                  <a:txBody>
                    <a:bodyPr/>
                    <a:lstStyle/>
                    <a:p>
                      <a:pPr algn="ctr" fontAlgn="b"/>
                      <a:r>
                        <a:rPr lang="en-IN" sz="2000" b="0" i="0" u="none" strike="noStrike">
                          <a:solidFill>
                            <a:srgbClr val="000000"/>
                          </a:solidFill>
                          <a:effectLst/>
                          <a:highlight>
                            <a:srgbClr val="DDEBF7"/>
                          </a:highlight>
                          <a:latin typeface="Calibri" panose="020F0502020204030204" pitchFamily="34" charset="0"/>
                        </a:rPr>
                        <a:t>15.5</a:t>
                      </a:r>
                    </a:p>
                  </a:txBody>
                  <a:tcPr marL="6350" marR="6350" marT="6350" marB="0" anchor="b">
                    <a:lnL>
                      <a:noFill/>
                    </a:lnL>
                    <a:lnR>
                      <a:noFill/>
                    </a:lnR>
                    <a:lnT>
                      <a:noFill/>
                    </a:lnT>
                    <a:lnB>
                      <a:noFill/>
                    </a:lnB>
                    <a:solidFill>
                      <a:srgbClr val="DDEBF7"/>
                    </a:solidFill>
                  </a:tcPr>
                </a:tc>
                <a:extLst>
                  <a:ext uri="{0D108BD9-81ED-4DB2-BD59-A6C34878D82A}">
                    <a16:rowId xmlns:a16="http://schemas.microsoft.com/office/drawing/2014/main" val="742638639"/>
                  </a:ext>
                </a:extLst>
              </a:tr>
              <a:tr h="443206">
                <a:tc>
                  <a:txBody>
                    <a:bodyPr/>
                    <a:lstStyle/>
                    <a:p>
                      <a:pPr algn="ctr" fontAlgn="b"/>
                      <a:r>
                        <a:rPr lang="en-IN" sz="2000" b="0" i="0" u="none" strike="noStrike">
                          <a:solidFill>
                            <a:srgbClr val="000000"/>
                          </a:solidFill>
                          <a:effectLst/>
                          <a:highlight>
                            <a:srgbClr val="BDD7EE"/>
                          </a:highlight>
                          <a:latin typeface="Calibri" panose="020F0502020204030204" pitchFamily="34" charset="0"/>
                        </a:rPr>
                        <a:t>DE Bollinger</a:t>
                      </a:r>
                    </a:p>
                  </a:txBody>
                  <a:tcPr marL="6350" marR="6350" marT="6350" marB="0" anchor="b">
                    <a:lnL>
                      <a:noFill/>
                    </a:lnL>
                    <a:lnR>
                      <a:noFill/>
                    </a:lnR>
                    <a:lnT>
                      <a:noFill/>
                    </a:lnT>
                    <a:lnB>
                      <a:noFill/>
                    </a:lnB>
                    <a:solidFill>
                      <a:srgbClr val="BDD7EE"/>
                    </a:solidFill>
                  </a:tcPr>
                </a:tc>
                <a:tc>
                  <a:txBody>
                    <a:bodyPr/>
                    <a:lstStyle/>
                    <a:p>
                      <a:pPr algn="ctr" fontAlgn="b"/>
                      <a:r>
                        <a:rPr lang="en-IN" sz="2000" b="0" i="0" u="none" strike="noStrike">
                          <a:solidFill>
                            <a:srgbClr val="000000"/>
                          </a:solidFill>
                          <a:effectLst/>
                          <a:highlight>
                            <a:srgbClr val="BDD7EE"/>
                          </a:highlight>
                          <a:latin typeface="Calibri" panose="020F0502020204030204" pitchFamily="34" charset="0"/>
                        </a:rPr>
                        <a:t>15.6</a:t>
                      </a:r>
                    </a:p>
                  </a:txBody>
                  <a:tcPr marL="6350" marR="6350" marT="6350" marB="0" anchor="b">
                    <a:lnL>
                      <a:noFill/>
                    </a:lnL>
                    <a:lnR>
                      <a:noFill/>
                    </a:lnR>
                    <a:lnT>
                      <a:noFill/>
                    </a:lnT>
                    <a:lnB>
                      <a:noFill/>
                    </a:lnB>
                    <a:solidFill>
                      <a:srgbClr val="BDD7EE"/>
                    </a:solidFill>
                  </a:tcPr>
                </a:tc>
                <a:extLst>
                  <a:ext uri="{0D108BD9-81ED-4DB2-BD59-A6C34878D82A}">
                    <a16:rowId xmlns:a16="http://schemas.microsoft.com/office/drawing/2014/main" val="3459631724"/>
                  </a:ext>
                </a:extLst>
              </a:tr>
              <a:tr h="476350">
                <a:tc>
                  <a:txBody>
                    <a:bodyPr/>
                    <a:lstStyle/>
                    <a:p>
                      <a:pPr algn="ctr" fontAlgn="b"/>
                      <a:r>
                        <a:rPr lang="en-IN" sz="2000" b="0" i="0" u="none" strike="noStrike">
                          <a:solidFill>
                            <a:srgbClr val="000000"/>
                          </a:solidFill>
                          <a:effectLst/>
                          <a:highlight>
                            <a:srgbClr val="DDEBF7"/>
                          </a:highlight>
                          <a:latin typeface="Calibri" panose="020F0502020204030204" pitchFamily="34" charset="0"/>
                        </a:rPr>
                        <a:t>Imran Tahir</a:t>
                      </a:r>
                    </a:p>
                  </a:txBody>
                  <a:tcPr marL="6350" marR="6350" marT="6350" marB="0" anchor="b">
                    <a:lnL>
                      <a:noFill/>
                    </a:lnL>
                    <a:lnR>
                      <a:noFill/>
                    </a:lnR>
                    <a:lnT>
                      <a:noFill/>
                    </a:lnT>
                    <a:lnB>
                      <a:noFill/>
                    </a:lnB>
                    <a:solidFill>
                      <a:srgbClr val="DDEBF7"/>
                    </a:solidFill>
                  </a:tcPr>
                </a:tc>
                <a:tc>
                  <a:txBody>
                    <a:bodyPr/>
                    <a:lstStyle/>
                    <a:p>
                      <a:pPr algn="ctr" fontAlgn="b"/>
                      <a:r>
                        <a:rPr lang="en-IN" sz="2000" b="0" i="0" u="none" strike="noStrike">
                          <a:solidFill>
                            <a:srgbClr val="000000"/>
                          </a:solidFill>
                          <a:effectLst/>
                          <a:highlight>
                            <a:srgbClr val="DDEBF7"/>
                          </a:highlight>
                          <a:latin typeface="Calibri" panose="020F0502020204030204" pitchFamily="34" charset="0"/>
                        </a:rPr>
                        <a:t>16.2</a:t>
                      </a:r>
                    </a:p>
                  </a:txBody>
                  <a:tcPr marL="6350" marR="6350" marT="6350" marB="0" anchor="b">
                    <a:lnL>
                      <a:noFill/>
                    </a:lnL>
                    <a:lnR>
                      <a:noFill/>
                    </a:lnR>
                    <a:lnT>
                      <a:noFill/>
                    </a:lnT>
                    <a:lnB>
                      <a:noFill/>
                    </a:lnB>
                    <a:solidFill>
                      <a:srgbClr val="DDEBF7"/>
                    </a:solidFill>
                  </a:tcPr>
                </a:tc>
                <a:extLst>
                  <a:ext uri="{0D108BD9-81ED-4DB2-BD59-A6C34878D82A}">
                    <a16:rowId xmlns:a16="http://schemas.microsoft.com/office/drawing/2014/main" val="3798092751"/>
                  </a:ext>
                </a:extLst>
              </a:tr>
              <a:tr h="472474">
                <a:tc>
                  <a:txBody>
                    <a:bodyPr/>
                    <a:lstStyle/>
                    <a:p>
                      <a:pPr algn="ctr" fontAlgn="b"/>
                      <a:r>
                        <a:rPr lang="en-IN" sz="2000" b="0" i="0" u="none" strike="noStrike">
                          <a:solidFill>
                            <a:srgbClr val="000000"/>
                          </a:solidFill>
                          <a:effectLst/>
                          <a:highlight>
                            <a:srgbClr val="BDD7EE"/>
                          </a:highlight>
                          <a:latin typeface="Calibri" panose="020F0502020204030204" pitchFamily="34" charset="0"/>
                        </a:rPr>
                        <a:t>SL Malinga</a:t>
                      </a:r>
                    </a:p>
                  </a:txBody>
                  <a:tcPr marL="6350" marR="6350" marT="6350" marB="0" anchor="b">
                    <a:lnL>
                      <a:noFill/>
                    </a:lnL>
                    <a:lnR>
                      <a:noFill/>
                    </a:lnR>
                    <a:lnT>
                      <a:noFill/>
                    </a:lnT>
                    <a:lnB>
                      <a:noFill/>
                    </a:lnB>
                    <a:solidFill>
                      <a:srgbClr val="BDD7EE"/>
                    </a:solidFill>
                  </a:tcPr>
                </a:tc>
                <a:tc>
                  <a:txBody>
                    <a:bodyPr/>
                    <a:lstStyle/>
                    <a:p>
                      <a:pPr algn="ctr" fontAlgn="b"/>
                      <a:r>
                        <a:rPr lang="en-IN" sz="2000" b="0" i="0" u="none" strike="noStrike">
                          <a:solidFill>
                            <a:srgbClr val="000000"/>
                          </a:solidFill>
                          <a:effectLst/>
                          <a:highlight>
                            <a:srgbClr val="BDD7EE"/>
                          </a:highlight>
                          <a:latin typeface="Calibri" panose="020F0502020204030204" pitchFamily="34" charset="0"/>
                        </a:rPr>
                        <a:t>16.6</a:t>
                      </a:r>
                    </a:p>
                  </a:txBody>
                  <a:tcPr marL="6350" marR="6350" marT="6350" marB="0" anchor="b">
                    <a:lnL>
                      <a:noFill/>
                    </a:lnL>
                    <a:lnR>
                      <a:noFill/>
                    </a:lnR>
                    <a:lnT>
                      <a:noFill/>
                    </a:lnT>
                    <a:lnB>
                      <a:noFill/>
                    </a:lnB>
                    <a:solidFill>
                      <a:srgbClr val="BDD7EE"/>
                    </a:solidFill>
                  </a:tcPr>
                </a:tc>
                <a:extLst>
                  <a:ext uri="{0D108BD9-81ED-4DB2-BD59-A6C34878D82A}">
                    <a16:rowId xmlns:a16="http://schemas.microsoft.com/office/drawing/2014/main" val="3820185839"/>
                  </a:ext>
                </a:extLst>
              </a:tr>
              <a:tr h="453259">
                <a:tc>
                  <a:txBody>
                    <a:bodyPr/>
                    <a:lstStyle/>
                    <a:p>
                      <a:pPr algn="ctr" fontAlgn="b"/>
                      <a:r>
                        <a:rPr lang="en-IN" sz="2000" b="0" i="0" u="none" strike="noStrike">
                          <a:solidFill>
                            <a:srgbClr val="000000"/>
                          </a:solidFill>
                          <a:effectLst/>
                          <a:highlight>
                            <a:srgbClr val="DDEBF7"/>
                          </a:highlight>
                          <a:latin typeface="Calibri" panose="020F0502020204030204" pitchFamily="34" charset="0"/>
                        </a:rPr>
                        <a:t>S Aravind</a:t>
                      </a:r>
                    </a:p>
                  </a:txBody>
                  <a:tcPr marL="6350" marR="6350" marT="6350" marB="0" anchor="b">
                    <a:lnL>
                      <a:noFill/>
                    </a:lnL>
                    <a:lnR>
                      <a:noFill/>
                    </a:lnR>
                    <a:lnT>
                      <a:noFill/>
                    </a:lnT>
                    <a:lnB>
                      <a:noFill/>
                    </a:lnB>
                    <a:solidFill>
                      <a:srgbClr val="DDEBF7"/>
                    </a:solidFill>
                  </a:tcPr>
                </a:tc>
                <a:tc>
                  <a:txBody>
                    <a:bodyPr/>
                    <a:lstStyle/>
                    <a:p>
                      <a:pPr algn="ctr" fontAlgn="b"/>
                      <a:r>
                        <a:rPr lang="en-IN" sz="2000" b="0" i="0" u="none" strike="noStrike">
                          <a:solidFill>
                            <a:srgbClr val="000000"/>
                          </a:solidFill>
                          <a:effectLst/>
                          <a:highlight>
                            <a:srgbClr val="DDEBF7"/>
                          </a:highlight>
                          <a:latin typeface="Calibri" panose="020F0502020204030204" pitchFamily="34" charset="0"/>
                        </a:rPr>
                        <a:t>16.9</a:t>
                      </a:r>
                    </a:p>
                  </a:txBody>
                  <a:tcPr marL="6350" marR="6350" marT="6350" marB="0" anchor="b">
                    <a:lnL>
                      <a:noFill/>
                    </a:lnL>
                    <a:lnR>
                      <a:noFill/>
                    </a:lnR>
                    <a:lnT>
                      <a:noFill/>
                    </a:lnT>
                    <a:lnB>
                      <a:noFill/>
                    </a:lnB>
                    <a:solidFill>
                      <a:srgbClr val="DDEBF7"/>
                    </a:solidFill>
                  </a:tcPr>
                </a:tc>
                <a:extLst>
                  <a:ext uri="{0D108BD9-81ED-4DB2-BD59-A6C34878D82A}">
                    <a16:rowId xmlns:a16="http://schemas.microsoft.com/office/drawing/2014/main" val="3182383430"/>
                  </a:ext>
                </a:extLst>
              </a:tr>
              <a:tr h="453259">
                <a:tc>
                  <a:txBody>
                    <a:bodyPr/>
                    <a:lstStyle/>
                    <a:p>
                      <a:pPr algn="ctr" fontAlgn="b"/>
                      <a:r>
                        <a:rPr lang="en-IN" sz="2000" b="0" i="0" u="none" strike="noStrike">
                          <a:solidFill>
                            <a:srgbClr val="000000"/>
                          </a:solidFill>
                          <a:effectLst/>
                          <a:highlight>
                            <a:srgbClr val="BDD7EE"/>
                          </a:highlight>
                          <a:latin typeface="Calibri" panose="020F0502020204030204" pitchFamily="34" charset="0"/>
                        </a:rPr>
                        <a:t>MA Starc</a:t>
                      </a:r>
                    </a:p>
                  </a:txBody>
                  <a:tcPr marL="6350" marR="6350" marT="6350" marB="0" anchor="b">
                    <a:lnL>
                      <a:noFill/>
                    </a:lnL>
                    <a:lnR>
                      <a:noFill/>
                    </a:lnR>
                    <a:lnT>
                      <a:noFill/>
                    </a:lnT>
                    <a:lnB>
                      <a:noFill/>
                    </a:lnB>
                    <a:solidFill>
                      <a:srgbClr val="BDD7EE"/>
                    </a:solidFill>
                  </a:tcPr>
                </a:tc>
                <a:tc>
                  <a:txBody>
                    <a:bodyPr/>
                    <a:lstStyle/>
                    <a:p>
                      <a:pPr algn="ctr" fontAlgn="b"/>
                      <a:r>
                        <a:rPr lang="en-IN" sz="2000" b="0" i="0" u="none" strike="noStrike">
                          <a:solidFill>
                            <a:srgbClr val="000000"/>
                          </a:solidFill>
                          <a:effectLst/>
                          <a:highlight>
                            <a:srgbClr val="BDD7EE"/>
                          </a:highlight>
                          <a:latin typeface="Calibri" panose="020F0502020204030204" pitchFamily="34" charset="0"/>
                        </a:rPr>
                        <a:t>17.1</a:t>
                      </a:r>
                    </a:p>
                  </a:txBody>
                  <a:tcPr marL="6350" marR="6350" marT="6350" marB="0" anchor="b">
                    <a:lnL>
                      <a:noFill/>
                    </a:lnL>
                    <a:lnR>
                      <a:noFill/>
                    </a:lnR>
                    <a:lnT>
                      <a:noFill/>
                    </a:lnT>
                    <a:lnB>
                      <a:noFill/>
                    </a:lnB>
                    <a:solidFill>
                      <a:srgbClr val="BDD7EE"/>
                    </a:solidFill>
                  </a:tcPr>
                </a:tc>
                <a:extLst>
                  <a:ext uri="{0D108BD9-81ED-4DB2-BD59-A6C34878D82A}">
                    <a16:rowId xmlns:a16="http://schemas.microsoft.com/office/drawing/2014/main" val="3250909692"/>
                  </a:ext>
                </a:extLst>
              </a:tr>
              <a:tr h="411311">
                <a:tc>
                  <a:txBody>
                    <a:bodyPr/>
                    <a:lstStyle/>
                    <a:p>
                      <a:pPr algn="ctr" fontAlgn="b"/>
                      <a:r>
                        <a:rPr lang="en-IN" sz="2000" b="0" i="0" u="none" strike="noStrike">
                          <a:solidFill>
                            <a:srgbClr val="000000"/>
                          </a:solidFill>
                          <a:effectLst/>
                          <a:highlight>
                            <a:srgbClr val="DDEBF7"/>
                          </a:highlight>
                          <a:latin typeface="Calibri" panose="020F0502020204030204" pitchFamily="34" charset="0"/>
                        </a:rPr>
                        <a:t>KK Cooper</a:t>
                      </a:r>
                    </a:p>
                  </a:txBody>
                  <a:tcPr marL="6350" marR="6350" marT="6350" marB="0" anchor="b">
                    <a:lnL>
                      <a:noFill/>
                    </a:lnL>
                    <a:lnR>
                      <a:noFill/>
                    </a:lnR>
                    <a:lnT>
                      <a:noFill/>
                    </a:lnT>
                    <a:lnB>
                      <a:noFill/>
                    </a:lnB>
                    <a:solidFill>
                      <a:srgbClr val="DDEBF7"/>
                    </a:solidFill>
                  </a:tcPr>
                </a:tc>
                <a:tc>
                  <a:txBody>
                    <a:bodyPr/>
                    <a:lstStyle/>
                    <a:p>
                      <a:pPr algn="ctr" fontAlgn="b"/>
                      <a:r>
                        <a:rPr lang="en-IN" sz="2000" b="0" i="0" u="none" strike="noStrike" dirty="0">
                          <a:solidFill>
                            <a:srgbClr val="000000"/>
                          </a:solidFill>
                          <a:effectLst/>
                          <a:highlight>
                            <a:srgbClr val="DDEBF7"/>
                          </a:highlight>
                          <a:latin typeface="Calibri" panose="020F0502020204030204" pitchFamily="34" charset="0"/>
                        </a:rPr>
                        <a:t>17.5</a:t>
                      </a:r>
                    </a:p>
                  </a:txBody>
                  <a:tcPr marL="6350" marR="6350" marT="6350" marB="0" anchor="b">
                    <a:lnL>
                      <a:noFill/>
                    </a:lnL>
                    <a:lnR>
                      <a:noFill/>
                    </a:lnR>
                    <a:lnT>
                      <a:noFill/>
                    </a:lnT>
                    <a:lnB>
                      <a:noFill/>
                    </a:lnB>
                    <a:solidFill>
                      <a:srgbClr val="DDEBF7"/>
                    </a:solidFill>
                  </a:tcPr>
                </a:tc>
                <a:extLst>
                  <a:ext uri="{0D108BD9-81ED-4DB2-BD59-A6C34878D82A}">
                    <a16:rowId xmlns:a16="http://schemas.microsoft.com/office/drawing/2014/main" val="2278255910"/>
                  </a:ext>
                </a:extLst>
              </a:tr>
              <a:tr h="494681">
                <a:tc>
                  <a:txBody>
                    <a:bodyPr/>
                    <a:lstStyle/>
                    <a:p>
                      <a:pPr algn="ctr" fontAlgn="b"/>
                      <a:r>
                        <a:rPr lang="en-IN" sz="2000" b="0" i="0" u="none" strike="noStrike">
                          <a:solidFill>
                            <a:srgbClr val="000000"/>
                          </a:solidFill>
                          <a:effectLst/>
                          <a:highlight>
                            <a:srgbClr val="BDD7EE"/>
                          </a:highlight>
                          <a:latin typeface="Calibri" panose="020F0502020204030204" pitchFamily="34" charset="0"/>
                        </a:rPr>
                        <a:t>NM Coulter-Nile</a:t>
                      </a:r>
                    </a:p>
                  </a:txBody>
                  <a:tcPr marL="6350" marR="6350" marT="6350" marB="0" anchor="b">
                    <a:lnL>
                      <a:noFill/>
                    </a:lnL>
                    <a:lnR>
                      <a:noFill/>
                    </a:lnR>
                    <a:lnT>
                      <a:noFill/>
                    </a:lnT>
                    <a:lnB>
                      <a:noFill/>
                    </a:lnB>
                    <a:solidFill>
                      <a:srgbClr val="BDD7EE"/>
                    </a:solidFill>
                  </a:tcPr>
                </a:tc>
                <a:tc>
                  <a:txBody>
                    <a:bodyPr/>
                    <a:lstStyle/>
                    <a:p>
                      <a:pPr algn="ctr" fontAlgn="b"/>
                      <a:r>
                        <a:rPr lang="en-IN" sz="2000" b="0" i="0" u="none" strike="noStrike" dirty="0">
                          <a:solidFill>
                            <a:srgbClr val="000000"/>
                          </a:solidFill>
                          <a:effectLst/>
                          <a:highlight>
                            <a:srgbClr val="BDD7EE"/>
                          </a:highlight>
                          <a:latin typeface="Calibri" panose="020F0502020204030204" pitchFamily="34" charset="0"/>
                        </a:rPr>
                        <a:t>17.5</a:t>
                      </a:r>
                    </a:p>
                  </a:txBody>
                  <a:tcPr marL="6350" marR="6350" marT="6350" marB="0" anchor="b">
                    <a:lnL>
                      <a:noFill/>
                    </a:lnL>
                    <a:lnR>
                      <a:noFill/>
                    </a:lnR>
                    <a:lnT>
                      <a:noFill/>
                    </a:lnT>
                    <a:lnB>
                      <a:noFill/>
                    </a:lnB>
                    <a:solidFill>
                      <a:srgbClr val="BDD7EE"/>
                    </a:solidFill>
                  </a:tcPr>
                </a:tc>
                <a:extLst>
                  <a:ext uri="{0D108BD9-81ED-4DB2-BD59-A6C34878D82A}">
                    <a16:rowId xmlns:a16="http://schemas.microsoft.com/office/drawing/2014/main" val="1443479686"/>
                  </a:ext>
                </a:extLst>
              </a:tr>
              <a:tr h="453259">
                <a:tc>
                  <a:txBody>
                    <a:bodyPr/>
                    <a:lstStyle/>
                    <a:p>
                      <a:pPr algn="ctr" fontAlgn="b"/>
                      <a:r>
                        <a:rPr lang="en-IN" sz="2000" b="0" i="0" u="none" strike="noStrike">
                          <a:solidFill>
                            <a:srgbClr val="000000"/>
                          </a:solidFill>
                          <a:effectLst/>
                          <a:highlight>
                            <a:srgbClr val="DDEBF7"/>
                          </a:highlight>
                          <a:latin typeface="Calibri" panose="020F0502020204030204" pitchFamily="34" charset="0"/>
                        </a:rPr>
                        <a:t>TA Boult</a:t>
                      </a:r>
                    </a:p>
                  </a:txBody>
                  <a:tcPr marL="6350" marR="6350" marT="6350" marB="0" anchor="b">
                    <a:lnL>
                      <a:noFill/>
                    </a:lnL>
                    <a:lnR>
                      <a:noFill/>
                    </a:lnR>
                    <a:lnT>
                      <a:noFill/>
                    </a:lnT>
                    <a:lnB>
                      <a:noFill/>
                    </a:lnB>
                    <a:solidFill>
                      <a:srgbClr val="DDEBF7"/>
                    </a:solidFill>
                  </a:tcPr>
                </a:tc>
                <a:tc>
                  <a:txBody>
                    <a:bodyPr/>
                    <a:lstStyle/>
                    <a:p>
                      <a:pPr algn="ctr" fontAlgn="b"/>
                      <a:r>
                        <a:rPr lang="en-IN" sz="2000" b="0" i="0" u="none" strike="noStrike" dirty="0">
                          <a:solidFill>
                            <a:srgbClr val="000000"/>
                          </a:solidFill>
                          <a:effectLst/>
                          <a:highlight>
                            <a:srgbClr val="DDEBF7"/>
                          </a:highlight>
                          <a:latin typeface="Calibri" panose="020F0502020204030204" pitchFamily="34" charset="0"/>
                        </a:rPr>
                        <a:t>17.6</a:t>
                      </a:r>
                    </a:p>
                  </a:txBody>
                  <a:tcPr marL="6350" marR="6350" marT="6350" marB="0" anchor="b">
                    <a:lnL>
                      <a:noFill/>
                    </a:lnL>
                    <a:lnR>
                      <a:noFill/>
                    </a:lnR>
                    <a:lnT>
                      <a:noFill/>
                    </a:lnT>
                    <a:lnB>
                      <a:noFill/>
                    </a:lnB>
                    <a:solidFill>
                      <a:srgbClr val="DDEBF7"/>
                    </a:solidFill>
                  </a:tcPr>
                </a:tc>
                <a:extLst>
                  <a:ext uri="{0D108BD9-81ED-4DB2-BD59-A6C34878D82A}">
                    <a16:rowId xmlns:a16="http://schemas.microsoft.com/office/drawing/2014/main" val="442524852"/>
                  </a:ext>
                </a:extLst>
              </a:tr>
            </a:tbl>
          </a:graphicData>
        </a:graphic>
      </p:graphicFrame>
      <p:sp>
        <p:nvSpPr>
          <p:cNvPr id="4" name="TextBox 3">
            <a:extLst>
              <a:ext uri="{FF2B5EF4-FFF2-40B4-BE49-F238E27FC236}">
                <a16:creationId xmlns:a16="http://schemas.microsoft.com/office/drawing/2014/main" id="{630A9981-3D77-2231-DF34-3CAD6441FA1B}"/>
              </a:ext>
            </a:extLst>
          </p:cNvPr>
          <p:cNvSpPr txBox="1"/>
          <p:nvPr/>
        </p:nvSpPr>
        <p:spPr>
          <a:xfrm>
            <a:off x="882828" y="6254023"/>
            <a:ext cx="10547172" cy="369332"/>
          </a:xfrm>
          <a:prstGeom prst="rect">
            <a:avLst/>
          </a:prstGeom>
          <a:noFill/>
          <a:ln>
            <a:solidFill>
              <a:schemeClr val="tx1">
                <a:lumMod val="95000"/>
              </a:schemeClr>
            </a:solidFill>
          </a:ln>
        </p:spPr>
        <p:txBody>
          <a:bodyPr wrap="square" rtlCol="0">
            <a:spAutoFit/>
          </a:bodyPr>
          <a:lstStyle>
            <a:defPPr>
              <a:defRPr lang="en-US"/>
            </a:defPPr>
            <a:lvl1pPr>
              <a:defRPr b="1"/>
            </a:lvl1pPr>
          </a:lstStyle>
          <a:p>
            <a:r>
              <a:rPr lang="en-US" dirty="0"/>
              <a:t>Note: We have to target the first three players and try to bid more money on them to include into the team. </a:t>
            </a:r>
            <a:endParaRPr lang="en-IN" dirty="0"/>
          </a:p>
        </p:txBody>
      </p:sp>
    </p:spTree>
    <p:extLst>
      <p:ext uri="{BB962C8B-B14F-4D97-AF65-F5344CB8AC3E}">
        <p14:creationId xmlns:p14="http://schemas.microsoft.com/office/powerpoint/2010/main" val="1769551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A6D9-BD6A-2FF7-5F1F-79C9568DF29A}"/>
              </a:ext>
            </a:extLst>
          </p:cNvPr>
          <p:cNvSpPr>
            <a:spLocks noGrp="1"/>
          </p:cNvSpPr>
          <p:nvPr>
            <p:ph type="title"/>
          </p:nvPr>
        </p:nvSpPr>
        <p:spPr>
          <a:xfrm>
            <a:off x="1141413" y="522514"/>
            <a:ext cx="9905998" cy="1371600"/>
          </a:xfrm>
        </p:spPr>
        <p:txBody>
          <a:bodyPr>
            <a:noAutofit/>
          </a:bodyPr>
          <a:lstStyle/>
          <a:p>
            <a:r>
              <a:rPr lang="en-US" sz="2000" b="1" dirty="0">
                <a:solidFill>
                  <a:schemeClr val="bg2">
                    <a:lumMod val="10000"/>
                    <a:lumOff val="90000"/>
                  </a:schemeClr>
                </a:solidFill>
              </a:rPr>
              <a:t>Q6. Now you need to get 2-3 All-rounders with the best batting as well as bowling strike rate and who have faced at least 500 balls in IPL so far and have bowled minimum 300 balls To do that you have to make a list of 10 players you want to bid in the auction so that when you try to grab them in auction you should not pay the amount greater than you have in the purse for a particular player.</a:t>
            </a:r>
            <a:endParaRPr lang="en-IN" sz="2000" b="1" dirty="0">
              <a:solidFill>
                <a:schemeClr val="bg2">
                  <a:lumMod val="10000"/>
                  <a:lumOff val="90000"/>
                </a:schemeClr>
              </a:solidFill>
            </a:endParaRPr>
          </a:p>
        </p:txBody>
      </p:sp>
      <p:sp>
        <p:nvSpPr>
          <p:cNvPr id="5" name="TextBox 4">
            <a:extLst>
              <a:ext uri="{FF2B5EF4-FFF2-40B4-BE49-F238E27FC236}">
                <a16:creationId xmlns:a16="http://schemas.microsoft.com/office/drawing/2014/main" id="{6432E641-68BD-DD5B-1A80-6B9F09B5EF8C}"/>
              </a:ext>
            </a:extLst>
          </p:cNvPr>
          <p:cNvSpPr txBox="1"/>
          <p:nvPr/>
        </p:nvSpPr>
        <p:spPr>
          <a:xfrm>
            <a:off x="1141413" y="2205945"/>
            <a:ext cx="10234158" cy="4524315"/>
          </a:xfrm>
          <a:prstGeom prst="rect">
            <a:avLst/>
          </a:prstGeom>
          <a:noFill/>
        </p:spPr>
        <p:txBody>
          <a:bodyPr wrap="square" rtlCol="0">
            <a:spAutoFit/>
          </a:bodyPr>
          <a:lstStyle/>
          <a:p>
            <a:r>
              <a:rPr lang="en-US" sz="1600" b="1" cap="all" dirty="0">
                <a:solidFill>
                  <a:schemeClr val="accent5">
                    <a:lumMod val="60000"/>
                    <a:lumOff val="40000"/>
                  </a:schemeClr>
                </a:solidFill>
              </a:rPr>
              <a:t>with batsman_performance as (select batsman,cast(max(total_runs_scored) as float) / max(total_balls_faced) * 100 as batting_strike_rate from (select batsman,ball,sum(batsman_runs) over (partition by batsman) as total_runs_scored,count(ball) over (partition by batsman) as total_balls_faced from ipl_ball where extras_type not in ('</a:t>
            </a:r>
            <a:r>
              <a:rPr lang="en-US" sz="1600" b="1" cap="all" dirty="0" err="1">
                <a:solidFill>
                  <a:schemeClr val="accent5">
                    <a:lumMod val="60000"/>
                    <a:lumOff val="40000"/>
                  </a:schemeClr>
                </a:solidFill>
              </a:rPr>
              <a:t>wides</a:t>
            </a:r>
            <a:r>
              <a:rPr lang="en-US" sz="1600" b="1" cap="all" dirty="0">
                <a:solidFill>
                  <a:schemeClr val="accent5">
                    <a:lumMod val="60000"/>
                    <a:lumOff val="40000"/>
                  </a:schemeClr>
                </a:solidFill>
              </a:rPr>
              <a:t>','</a:t>
            </a:r>
            <a:r>
              <a:rPr lang="en-US" sz="1600" b="1" cap="all" dirty="0" err="1">
                <a:solidFill>
                  <a:schemeClr val="accent5">
                    <a:lumMod val="60000"/>
                    <a:lumOff val="40000"/>
                  </a:schemeClr>
                </a:solidFill>
              </a:rPr>
              <a:t>noballs</a:t>
            </a:r>
            <a:r>
              <a:rPr lang="en-US" sz="1600" b="1" cap="all" dirty="0">
                <a:solidFill>
                  <a:schemeClr val="accent5">
                    <a:lumMod val="60000"/>
                    <a:lumOff val="40000"/>
                  </a:schemeClr>
                </a:solidFill>
              </a:rPr>
              <a:t>')) as batsman_aggregate group by batsman having max(total_balls_faced) &gt; 500),bowler_performance as (select bowler,cast(max(total_balls_bowled) as float) / max(total_wickets_taken) as bowling_strike_rate from (select bowler,sum(is_wicket) over (partition by bowler) as total_wickets_taken,count(ball) over (partition by bowler) as total_balls_bowled from ipl_ball where </a:t>
            </a:r>
            <a:r>
              <a:rPr lang="en-US" sz="1600" b="1" cap="all" dirty="0" err="1">
                <a:solidFill>
                  <a:schemeClr val="accent5">
                    <a:lumMod val="60000"/>
                    <a:lumOff val="40000"/>
                  </a:schemeClr>
                </a:solidFill>
              </a:rPr>
              <a:t>dismissal_kind</a:t>
            </a:r>
            <a:r>
              <a:rPr lang="en-US" sz="1600" b="1" cap="all" dirty="0">
                <a:solidFill>
                  <a:schemeClr val="accent5">
                    <a:lumMod val="60000"/>
                    <a:lumOff val="40000"/>
                  </a:schemeClr>
                </a:solidFill>
              </a:rPr>
              <a:t> not in ('run out', 'retired hurt', 'obstructing the field') and extras_type not in ('</a:t>
            </a:r>
            <a:r>
              <a:rPr lang="en-US" sz="1600" b="1" cap="all" dirty="0" err="1">
                <a:solidFill>
                  <a:schemeClr val="accent5">
                    <a:lumMod val="60000"/>
                    <a:lumOff val="40000"/>
                  </a:schemeClr>
                </a:solidFill>
              </a:rPr>
              <a:t>wides</a:t>
            </a:r>
            <a:r>
              <a:rPr lang="en-US" sz="1600" b="1" cap="all" dirty="0">
                <a:solidFill>
                  <a:schemeClr val="accent5">
                    <a:lumMod val="60000"/>
                    <a:lumOff val="40000"/>
                  </a:schemeClr>
                </a:solidFill>
              </a:rPr>
              <a:t>','</a:t>
            </a:r>
            <a:r>
              <a:rPr lang="en-US" sz="1600" b="1" cap="all" dirty="0" err="1">
                <a:solidFill>
                  <a:schemeClr val="accent5">
                    <a:lumMod val="60000"/>
                    <a:lumOff val="40000"/>
                  </a:schemeClr>
                </a:solidFill>
              </a:rPr>
              <a:t>noballs</a:t>
            </a:r>
            <a:r>
              <a:rPr lang="en-US" sz="1600" b="1" cap="all" dirty="0">
                <a:solidFill>
                  <a:schemeClr val="accent5">
                    <a:lumMod val="60000"/>
                    <a:lumOff val="40000"/>
                  </a:schemeClr>
                </a:solidFill>
              </a:rPr>
              <a:t>')) as bowler_aggregate group by bowler having max(total_balls_bowled) &gt; 300)select batsman_name,round(batting_strike_rate::numeric,2) as batting_strike_rate,round(bowling_strike_rate::numeric,2) as bowling_strike_rate from (select bp.batsman as batsman_name,bp.batting_strike_rate as batting_strike_rate,bowler_performance.bowler as bowler_name,bowler_performance.bowling_strike_rate as bowling_strike_rate,(bp.batting_strike_rate+bowler_performance.bowling_strike_rate) as All_rounder_strike_rate from batsman_performance as bp join bowler_performance on bp.batsman = bowler_performance.bowler order by all_rounder_strike_rate desc)limit 10;</a:t>
            </a:r>
            <a:endParaRPr lang="en-IN" sz="1600" b="1" cap="all" dirty="0">
              <a:solidFill>
                <a:schemeClr val="accent5">
                  <a:lumMod val="60000"/>
                  <a:lumOff val="40000"/>
                </a:schemeClr>
              </a:solidFill>
            </a:endParaRPr>
          </a:p>
        </p:txBody>
      </p:sp>
      <p:cxnSp>
        <p:nvCxnSpPr>
          <p:cNvPr id="6" name="Straight Connector 5">
            <a:extLst>
              <a:ext uri="{FF2B5EF4-FFF2-40B4-BE49-F238E27FC236}">
                <a16:creationId xmlns:a16="http://schemas.microsoft.com/office/drawing/2014/main" id="{85C217A1-13D7-6420-25D4-F296607F6743}"/>
              </a:ext>
            </a:extLst>
          </p:cNvPr>
          <p:cNvCxnSpPr>
            <a:cxnSpLocks/>
          </p:cNvCxnSpPr>
          <p:nvPr/>
        </p:nvCxnSpPr>
        <p:spPr>
          <a:xfrm>
            <a:off x="1241827" y="2100940"/>
            <a:ext cx="9883225" cy="0"/>
          </a:xfrm>
          <a:prstGeom prst="line">
            <a:avLst/>
          </a:prstGeom>
          <a:ln>
            <a:solidFill>
              <a:schemeClr val="accent2">
                <a:lumMod val="60000"/>
                <a:lumOff val="4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3367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A40E1-C1C7-0CE7-6710-935ED4A0AF3E}"/>
              </a:ext>
            </a:extLst>
          </p:cNvPr>
          <p:cNvSpPr>
            <a:spLocks noGrp="1"/>
          </p:cNvSpPr>
          <p:nvPr>
            <p:ph type="title"/>
          </p:nvPr>
        </p:nvSpPr>
        <p:spPr>
          <a:xfrm>
            <a:off x="440766" y="391886"/>
            <a:ext cx="11400135" cy="642691"/>
          </a:xfrm>
        </p:spPr>
        <p:txBody>
          <a:bodyPr>
            <a:normAutofit/>
          </a:bodyPr>
          <a:lstStyle/>
          <a:p>
            <a:r>
              <a:rPr lang="en-IN" sz="2000" b="1" dirty="0">
                <a:solidFill>
                  <a:schemeClr val="tx1">
                    <a:lumMod val="85000"/>
                  </a:schemeClr>
                </a:solidFill>
              </a:rPr>
              <a:t>Graphical</a:t>
            </a:r>
            <a:r>
              <a:rPr lang="en-IN" sz="2000" b="1" dirty="0">
                <a:solidFill>
                  <a:schemeClr val="bg2">
                    <a:lumMod val="10000"/>
                    <a:lumOff val="90000"/>
                  </a:schemeClr>
                </a:solidFill>
              </a:rPr>
              <a:t> representation of the top 10 best All-rounders with best batting and bowling strike rate</a:t>
            </a:r>
          </a:p>
        </p:txBody>
      </p:sp>
      <p:graphicFrame>
        <p:nvGraphicFramePr>
          <p:cNvPr id="8" name="Content Placeholder 7">
            <a:extLst>
              <a:ext uri="{FF2B5EF4-FFF2-40B4-BE49-F238E27FC236}">
                <a16:creationId xmlns:a16="http://schemas.microsoft.com/office/drawing/2014/main" id="{8EC01CE6-B3BC-3355-D1E1-559195388BA6}"/>
              </a:ext>
            </a:extLst>
          </p:cNvPr>
          <p:cNvGraphicFramePr>
            <a:graphicFrameLocks noGrp="1"/>
          </p:cNvGraphicFramePr>
          <p:nvPr>
            <p:ph sz="half" idx="1"/>
            <p:extLst>
              <p:ext uri="{D42A27DB-BD31-4B8C-83A1-F6EECF244321}">
                <p14:modId xmlns:p14="http://schemas.microsoft.com/office/powerpoint/2010/main" val="863948743"/>
              </p:ext>
            </p:extLst>
          </p:nvPr>
        </p:nvGraphicFramePr>
        <p:xfrm>
          <a:off x="229893" y="1280446"/>
          <a:ext cx="7840541" cy="4805392"/>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a:extLst>
              <a:ext uri="{FF2B5EF4-FFF2-40B4-BE49-F238E27FC236}">
                <a16:creationId xmlns:a16="http://schemas.microsoft.com/office/drawing/2014/main" id="{6408A804-0126-E3A7-6233-22F7E1A3FF2D}"/>
              </a:ext>
            </a:extLst>
          </p:cNvPr>
          <p:cNvCxnSpPr/>
          <p:nvPr/>
        </p:nvCxnSpPr>
        <p:spPr>
          <a:xfrm>
            <a:off x="466039" y="1055916"/>
            <a:ext cx="11313625" cy="0"/>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10" name="Table 9">
            <a:extLst>
              <a:ext uri="{FF2B5EF4-FFF2-40B4-BE49-F238E27FC236}">
                <a16:creationId xmlns:a16="http://schemas.microsoft.com/office/drawing/2014/main" id="{4DF6CFA4-2380-C54D-8988-FCB452E1D22E}"/>
              </a:ext>
            </a:extLst>
          </p:cNvPr>
          <p:cNvGraphicFramePr>
            <a:graphicFrameLocks noGrp="1"/>
          </p:cNvGraphicFramePr>
          <p:nvPr>
            <p:extLst>
              <p:ext uri="{D42A27DB-BD31-4B8C-83A1-F6EECF244321}">
                <p14:modId xmlns:p14="http://schemas.microsoft.com/office/powerpoint/2010/main" val="2747720507"/>
              </p:ext>
            </p:extLst>
          </p:nvPr>
        </p:nvGraphicFramePr>
        <p:xfrm>
          <a:off x="8243420" y="1280454"/>
          <a:ext cx="3860927" cy="4805377"/>
        </p:xfrm>
        <a:graphic>
          <a:graphicData uri="http://schemas.openxmlformats.org/drawingml/2006/table">
            <a:tbl>
              <a:tblPr/>
              <a:tblGrid>
                <a:gridCol w="1128776">
                  <a:extLst>
                    <a:ext uri="{9D8B030D-6E8A-4147-A177-3AD203B41FA5}">
                      <a16:colId xmlns:a16="http://schemas.microsoft.com/office/drawing/2014/main" val="24959398"/>
                    </a:ext>
                  </a:extLst>
                </a:gridCol>
                <a:gridCol w="1346835">
                  <a:extLst>
                    <a:ext uri="{9D8B030D-6E8A-4147-A177-3AD203B41FA5}">
                      <a16:colId xmlns:a16="http://schemas.microsoft.com/office/drawing/2014/main" val="219751769"/>
                    </a:ext>
                  </a:extLst>
                </a:gridCol>
                <a:gridCol w="1385316">
                  <a:extLst>
                    <a:ext uri="{9D8B030D-6E8A-4147-A177-3AD203B41FA5}">
                      <a16:colId xmlns:a16="http://schemas.microsoft.com/office/drawing/2014/main" val="2410934203"/>
                    </a:ext>
                  </a:extLst>
                </a:gridCol>
              </a:tblGrid>
              <a:tr h="501887">
                <a:tc>
                  <a:txBody>
                    <a:bodyPr/>
                    <a:lstStyle/>
                    <a:p>
                      <a:pPr algn="ctr" fontAlgn="b"/>
                      <a:r>
                        <a:rPr lang="en-IN" sz="1400" b="1" i="0" u="none" strike="noStrike">
                          <a:solidFill>
                            <a:srgbClr val="FFFFFF"/>
                          </a:solidFill>
                          <a:effectLst/>
                          <a:highlight>
                            <a:srgbClr val="70AD47"/>
                          </a:highlight>
                          <a:latin typeface="Calibri" panose="020F0502020204030204" pitchFamily="34" charset="0"/>
                        </a:rPr>
                        <a:t>batsman_name</a:t>
                      </a:r>
                    </a:p>
                  </a:txBody>
                  <a:tcPr marL="6414" marR="6414" marT="6350" marB="0" anchor="b">
                    <a:lnL>
                      <a:noFill/>
                    </a:lnL>
                    <a:lnR>
                      <a:noFill/>
                    </a:lnR>
                    <a:lnT>
                      <a:noFill/>
                    </a:lnT>
                    <a:lnB>
                      <a:noFill/>
                    </a:lnB>
                    <a:solidFill>
                      <a:srgbClr val="70AD47"/>
                    </a:solidFill>
                  </a:tcPr>
                </a:tc>
                <a:tc>
                  <a:txBody>
                    <a:bodyPr/>
                    <a:lstStyle/>
                    <a:p>
                      <a:pPr algn="ctr" fontAlgn="b"/>
                      <a:r>
                        <a:rPr lang="en-IN" sz="1400" b="1" i="0" u="none" strike="noStrike">
                          <a:solidFill>
                            <a:srgbClr val="FFFFFF"/>
                          </a:solidFill>
                          <a:effectLst/>
                          <a:highlight>
                            <a:srgbClr val="70AD47"/>
                          </a:highlight>
                          <a:latin typeface="Calibri" panose="020F0502020204030204" pitchFamily="34" charset="0"/>
                        </a:rPr>
                        <a:t>batting_strike_rate</a:t>
                      </a:r>
                    </a:p>
                  </a:txBody>
                  <a:tcPr marL="6414" marR="6414" marT="6350" marB="0" anchor="b">
                    <a:lnL>
                      <a:noFill/>
                    </a:lnL>
                    <a:lnR>
                      <a:noFill/>
                    </a:lnR>
                    <a:lnT>
                      <a:noFill/>
                    </a:lnT>
                    <a:lnB>
                      <a:noFill/>
                    </a:lnB>
                    <a:solidFill>
                      <a:srgbClr val="70AD47"/>
                    </a:solidFill>
                  </a:tcPr>
                </a:tc>
                <a:tc>
                  <a:txBody>
                    <a:bodyPr/>
                    <a:lstStyle/>
                    <a:p>
                      <a:pPr algn="ctr" fontAlgn="b"/>
                      <a:r>
                        <a:rPr lang="en-IN" sz="1400" b="1" i="0" u="none" strike="noStrike" dirty="0">
                          <a:solidFill>
                            <a:srgbClr val="FFFFFF"/>
                          </a:solidFill>
                          <a:effectLst/>
                          <a:highlight>
                            <a:srgbClr val="70AD47"/>
                          </a:highlight>
                          <a:latin typeface="Calibri" panose="020F0502020204030204" pitchFamily="34" charset="0"/>
                        </a:rPr>
                        <a:t>bowling_strike_rate</a:t>
                      </a:r>
                    </a:p>
                  </a:txBody>
                  <a:tcPr marL="6414" marR="6414" marT="6350" marB="0" anchor="b">
                    <a:lnL>
                      <a:noFill/>
                    </a:lnL>
                    <a:lnR>
                      <a:noFill/>
                    </a:lnR>
                    <a:lnT>
                      <a:noFill/>
                    </a:lnT>
                    <a:lnB>
                      <a:noFill/>
                    </a:lnB>
                    <a:solidFill>
                      <a:srgbClr val="70AD47"/>
                    </a:solidFill>
                  </a:tcPr>
                </a:tc>
                <a:extLst>
                  <a:ext uri="{0D108BD9-81ED-4DB2-BD59-A6C34878D82A}">
                    <a16:rowId xmlns:a16="http://schemas.microsoft.com/office/drawing/2014/main" val="107336462"/>
                  </a:ext>
                </a:extLst>
              </a:tr>
              <a:tr h="430349">
                <a:tc>
                  <a:txBody>
                    <a:bodyPr/>
                    <a:lstStyle/>
                    <a:p>
                      <a:pPr algn="ctr" fontAlgn="b"/>
                      <a:r>
                        <a:rPr lang="en-IN" sz="1400" b="1" i="0" u="none" strike="noStrike">
                          <a:solidFill>
                            <a:srgbClr val="000000"/>
                          </a:solidFill>
                          <a:effectLst/>
                          <a:highlight>
                            <a:srgbClr val="BDD7EE"/>
                          </a:highlight>
                          <a:latin typeface="Calibri" panose="020F0502020204030204" pitchFamily="34" charset="0"/>
                        </a:rPr>
                        <a:t>AD Russell</a:t>
                      </a:r>
                    </a:p>
                  </a:txBody>
                  <a:tcPr marL="6414" marR="6414" marT="6350" marB="0" anchor="b">
                    <a:lnL>
                      <a:noFill/>
                    </a:lnL>
                    <a:lnR>
                      <a:noFill/>
                    </a:lnR>
                    <a:lnT>
                      <a:noFill/>
                    </a:lnT>
                    <a:lnB>
                      <a:noFill/>
                    </a:lnB>
                    <a:solidFill>
                      <a:srgbClr val="BDD7EE"/>
                    </a:solidFill>
                  </a:tcPr>
                </a:tc>
                <a:tc>
                  <a:txBody>
                    <a:bodyPr/>
                    <a:lstStyle/>
                    <a:p>
                      <a:pPr algn="ctr" fontAlgn="b"/>
                      <a:r>
                        <a:rPr lang="en-IN" sz="1400" b="1" i="0" u="none" strike="noStrike">
                          <a:solidFill>
                            <a:srgbClr val="000000"/>
                          </a:solidFill>
                          <a:effectLst/>
                          <a:highlight>
                            <a:srgbClr val="BDD7EE"/>
                          </a:highlight>
                          <a:latin typeface="Calibri" panose="020F0502020204030204" pitchFamily="34" charset="0"/>
                        </a:rPr>
                        <a:t>182.69</a:t>
                      </a:r>
                    </a:p>
                  </a:txBody>
                  <a:tcPr marL="6414" marR="6414" marT="6350" marB="0" anchor="b">
                    <a:lnL>
                      <a:noFill/>
                    </a:lnL>
                    <a:lnR>
                      <a:noFill/>
                    </a:lnR>
                    <a:lnT>
                      <a:noFill/>
                    </a:lnT>
                    <a:lnB>
                      <a:noFill/>
                    </a:lnB>
                    <a:solidFill>
                      <a:srgbClr val="BDD7EE"/>
                    </a:solidFill>
                  </a:tcPr>
                </a:tc>
                <a:tc>
                  <a:txBody>
                    <a:bodyPr/>
                    <a:lstStyle/>
                    <a:p>
                      <a:pPr algn="ctr" fontAlgn="b"/>
                      <a:r>
                        <a:rPr lang="en-IN" sz="1400" b="1" i="0" u="none" strike="noStrike">
                          <a:solidFill>
                            <a:srgbClr val="000000"/>
                          </a:solidFill>
                          <a:effectLst/>
                          <a:highlight>
                            <a:srgbClr val="BDD7EE"/>
                          </a:highlight>
                          <a:latin typeface="Calibri" panose="020F0502020204030204" pitchFamily="34" charset="0"/>
                        </a:rPr>
                        <a:t>18.7</a:t>
                      </a:r>
                    </a:p>
                  </a:txBody>
                  <a:tcPr marL="6414" marR="6414" marT="6350" marB="0" anchor="b">
                    <a:lnL>
                      <a:noFill/>
                    </a:lnL>
                    <a:lnR>
                      <a:noFill/>
                    </a:lnR>
                    <a:lnT>
                      <a:noFill/>
                    </a:lnT>
                    <a:lnB>
                      <a:noFill/>
                    </a:lnB>
                    <a:solidFill>
                      <a:srgbClr val="BDD7EE"/>
                    </a:solidFill>
                  </a:tcPr>
                </a:tc>
                <a:extLst>
                  <a:ext uri="{0D108BD9-81ED-4DB2-BD59-A6C34878D82A}">
                    <a16:rowId xmlns:a16="http://schemas.microsoft.com/office/drawing/2014/main" val="3236297809"/>
                  </a:ext>
                </a:extLst>
              </a:tr>
              <a:tr h="430349">
                <a:tc>
                  <a:txBody>
                    <a:bodyPr/>
                    <a:lstStyle/>
                    <a:p>
                      <a:pPr algn="ctr" fontAlgn="b"/>
                      <a:r>
                        <a:rPr lang="en-IN" sz="1400" b="1" i="0" u="none" strike="noStrike">
                          <a:solidFill>
                            <a:srgbClr val="000000"/>
                          </a:solidFill>
                          <a:effectLst/>
                          <a:highlight>
                            <a:srgbClr val="DDEBF7"/>
                          </a:highlight>
                          <a:latin typeface="Calibri" panose="020F0502020204030204" pitchFamily="34" charset="0"/>
                        </a:rPr>
                        <a:t>SP Narine</a:t>
                      </a:r>
                    </a:p>
                  </a:txBody>
                  <a:tcPr marL="6414" marR="6414" marT="6350" marB="0" anchor="b">
                    <a:lnL>
                      <a:noFill/>
                    </a:lnL>
                    <a:lnR>
                      <a:noFill/>
                    </a:lnR>
                    <a:lnT>
                      <a:noFill/>
                    </a:lnT>
                    <a:lnB>
                      <a:noFill/>
                    </a:lnB>
                    <a:solidFill>
                      <a:srgbClr val="DDEBF7"/>
                    </a:solidFill>
                  </a:tcPr>
                </a:tc>
                <a:tc>
                  <a:txBody>
                    <a:bodyPr/>
                    <a:lstStyle/>
                    <a:p>
                      <a:pPr algn="ctr" fontAlgn="b"/>
                      <a:r>
                        <a:rPr lang="en-IN" sz="1400" b="1" i="0" u="none" strike="noStrike">
                          <a:solidFill>
                            <a:srgbClr val="000000"/>
                          </a:solidFill>
                          <a:effectLst/>
                          <a:highlight>
                            <a:srgbClr val="DDEBF7"/>
                          </a:highlight>
                          <a:latin typeface="Calibri" panose="020F0502020204030204" pitchFamily="34" charset="0"/>
                        </a:rPr>
                        <a:t>164.21</a:t>
                      </a:r>
                    </a:p>
                  </a:txBody>
                  <a:tcPr marL="6414" marR="6414" marT="6350" marB="0" anchor="b">
                    <a:lnL>
                      <a:noFill/>
                    </a:lnL>
                    <a:lnR>
                      <a:noFill/>
                    </a:lnR>
                    <a:lnT>
                      <a:noFill/>
                    </a:lnT>
                    <a:lnB>
                      <a:noFill/>
                    </a:lnB>
                    <a:solidFill>
                      <a:srgbClr val="DDEBF7"/>
                    </a:solidFill>
                  </a:tcPr>
                </a:tc>
                <a:tc>
                  <a:txBody>
                    <a:bodyPr/>
                    <a:lstStyle/>
                    <a:p>
                      <a:pPr algn="ctr" fontAlgn="b"/>
                      <a:r>
                        <a:rPr lang="en-IN" sz="1400" b="1" i="0" u="none" strike="noStrike">
                          <a:solidFill>
                            <a:srgbClr val="000000"/>
                          </a:solidFill>
                          <a:effectLst/>
                          <a:highlight>
                            <a:srgbClr val="DDEBF7"/>
                          </a:highlight>
                          <a:latin typeface="Calibri" panose="020F0502020204030204" pitchFamily="34" charset="0"/>
                        </a:rPr>
                        <a:t>21.8</a:t>
                      </a:r>
                    </a:p>
                  </a:txBody>
                  <a:tcPr marL="6414" marR="6414" marT="6350" marB="0" anchor="b">
                    <a:lnL>
                      <a:noFill/>
                    </a:lnL>
                    <a:lnR>
                      <a:noFill/>
                    </a:lnR>
                    <a:lnT>
                      <a:noFill/>
                    </a:lnT>
                    <a:lnB>
                      <a:noFill/>
                    </a:lnB>
                    <a:solidFill>
                      <a:srgbClr val="DDEBF7"/>
                    </a:solidFill>
                  </a:tcPr>
                </a:tc>
                <a:extLst>
                  <a:ext uri="{0D108BD9-81ED-4DB2-BD59-A6C34878D82A}">
                    <a16:rowId xmlns:a16="http://schemas.microsoft.com/office/drawing/2014/main" val="2758139615"/>
                  </a:ext>
                </a:extLst>
              </a:tr>
              <a:tr h="430349">
                <a:tc>
                  <a:txBody>
                    <a:bodyPr/>
                    <a:lstStyle/>
                    <a:p>
                      <a:pPr algn="ctr" fontAlgn="b"/>
                      <a:r>
                        <a:rPr lang="en-IN" sz="1400" b="1" i="0" u="none" strike="noStrike">
                          <a:solidFill>
                            <a:srgbClr val="000000"/>
                          </a:solidFill>
                          <a:effectLst/>
                          <a:highlight>
                            <a:srgbClr val="BDD7EE"/>
                          </a:highlight>
                          <a:latin typeface="Calibri" panose="020F0502020204030204" pitchFamily="34" charset="0"/>
                        </a:rPr>
                        <a:t>GJ Maxwell</a:t>
                      </a:r>
                    </a:p>
                  </a:txBody>
                  <a:tcPr marL="6414" marR="6414" marT="6350" marB="0" anchor="b">
                    <a:lnL>
                      <a:noFill/>
                    </a:lnL>
                    <a:lnR>
                      <a:noFill/>
                    </a:lnR>
                    <a:lnT>
                      <a:noFill/>
                    </a:lnT>
                    <a:lnB>
                      <a:noFill/>
                    </a:lnB>
                    <a:solidFill>
                      <a:srgbClr val="BDD7EE"/>
                    </a:solidFill>
                  </a:tcPr>
                </a:tc>
                <a:tc>
                  <a:txBody>
                    <a:bodyPr/>
                    <a:lstStyle/>
                    <a:p>
                      <a:pPr algn="ctr" fontAlgn="b"/>
                      <a:r>
                        <a:rPr lang="en-IN" sz="1400" b="1" i="0" u="none" strike="noStrike">
                          <a:solidFill>
                            <a:srgbClr val="000000"/>
                          </a:solidFill>
                          <a:effectLst/>
                          <a:highlight>
                            <a:srgbClr val="BDD7EE"/>
                          </a:highlight>
                          <a:latin typeface="Calibri" panose="020F0502020204030204" pitchFamily="34" charset="0"/>
                        </a:rPr>
                        <a:t>154.65</a:t>
                      </a:r>
                    </a:p>
                  </a:txBody>
                  <a:tcPr marL="6414" marR="6414" marT="6350" marB="0" anchor="b">
                    <a:lnL>
                      <a:noFill/>
                    </a:lnL>
                    <a:lnR>
                      <a:noFill/>
                    </a:lnR>
                    <a:lnT>
                      <a:noFill/>
                    </a:lnT>
                    <a:lnB>
                      <a:noFill/>
                    </a:lnB>
                    <a:solidFill>
                      <a:srgbClr val="BDD7EE"/>
                    </a:solidFill>
                  </a:tcPr>
                </a:tc>
                <a:tc>
                  <a:txBody>
                    <a:bodyPr/>
                    <a:lstStyle/>
                    <a:p>
                      <a:pPr algn="ctr" fontAlgn="b"/>
                      <a:r>
                        <a:rPr lang="en-IN" sz="1400" b="1" i="0" u="none" strike="noStrike">
                          <a:solidFill>
                            <a:srgbClr val="000000"/>
                          </a:solidFill>
                          <a:effectLst/>
                          <a:highlight>
                            <a:srgbClr val="BDD7EE"/>
                          </a:highlight>
                          <a:latin typeface="Calibri" panose="020F0502020204030204" pitchFamily="34" charset="0"/>
                        </a:rPr>
                        <a:t>28.68</a:t>
                      </a:r>
                    </a:p>
                  </a:txBody>
                  <a:tcPr marL="6414" marR="6414" marT="6350" marB="0" anchor="b">
                    <a:lnL>
                      <a:noFill/>
                    </a:lnL>
                    <a:lnR>
                      <a:noFill/>
                    </a:lnR>
                    <a:lnT>
                      <a:noFill/>
                    </a:lnT>
                    <a:lnB>
                      <a:noFill/>
                    </a:lnB>
                    <a:solidFill>
                      <a:srgbClr val="BDD7EE"/>
                    </a:solidFill>
                  </a:tcPr>
                </a:tc>
                <a:extLst>
                  <a:ext uri="{0D108BD9-81ED-4DB2-BD59-A6C34878D82A}">
                    <a16:rowId xmlns:a16="http://schemas.microsoft.com/office/drawing/2014/main" val="1681616916"/>
                  </a:ext>
                </a:extLst>
              </a:tr>
              <a:tr h="430349">
                <a:tc>
                  <a:txBody>
                    <a:bodyPr/>
                    <a:lstStyle/>
                    <a:p>
                      <a:pPr algn="ctr" fontAlgn="b"/>
                      <a:r>
                        <a:rPr lang="en-IN" sz="1400" b="1" i="0" u="none" strike="noStrike">
                          <a:solidFill>
                            <a:srgbClr val="000000"/>
                          </a:solidFill>
                          <a:effectLst/>
                          <a:highlight>
                            <a:srgbClr val="DDEBF7"/>
                          </a:highlight>
                          <a:latin typeface="Calibri" panose="020F0502020204030204" pitchFamily="34" charset="0"/>
                        </a:rPr>
                        <a:t>CH Gayle</a:t>
                      </a:r>
                    </a:p>
                  </a:txBody>
                  <a:tcPr marL="6414" marR="6414" marT="6350" marB="0" anchor="b">
                    <a:lnL>
                      <a:noFill/>
                    </a:lnL>
                    <a:lnR>
                      <a:noFill/>
                    </a:lnR>
                    <a:lnT>
                      <a:noFill/>
                    </a:lnT>
                    <a:lnB>
                      <a:noFill/>
                    </a:lnB>
                    <a:solidFill>
                      <a:srgbClr val="DDEBF7"/>
                    </a:solidFill>
                  </a:tcPr>
                </a:tc>
                <a:tc>
                  <a:txBody>
                    <a:bodyPr/>
                    <a:lstStyle/>
                    <a:p>
                      <a:pPr algn="ctr" fontAlgn="b"/>
                      <a:r>
                        <a:rPr lang="en-IN" sz="1400" b="1" i="0" u="none" strike="noStrike">
                          <a:solidFill>
                            <a:srgbClr val="000000"/>
                          </a:solidFill>
                          <a:effectLst/>
                          <a:highlight>
                            <a:srgbClr val="DDEBF7"/>
                          </a:highlight>
                          <a:latin typeface="Calibri" panose="020F0502020204030204" pitchFamily="34" charset="0"/>
                        </a:rPr>
                        <a:t>149.53</a:t>
                      </a:r>
                    </a:p>
                  </a:txBody>
                  <a:tcPr marL="6414" marR="6414" marT="6350" marB="0" anchor="b">
                    <a:lnL>
                      <a:noFill/>
                    </a:lnL>
                    <a:lnR>
                      <a:noFill/>
                    </a:lnR>
                    <a:lnT>
                      <a:noFill/>
                    </a:lnT>
                    <a:lnB>
                      <a:noFill/>
                    </a:lnB>
                    <a:solidFill>
                      <a:srgbClr val="DDEBF7"/>
                    </a:solidFill>
                  </a:tcPr>
                </a:tc>
                <a:tc>
                  <a:txBody>
                    <a:bodyPr/>
                    <a:lstStyle/>
                    <a:p>
                      <a:pPr algn="ctr" fontAlgn="b"/>
                      <a:r>
                        <a:rPr lang="en-IN" sz="1400" b="1" i="0" u="none" strike="noStrike">
                          <a:solidFill>
                            <a:srgbClr val="000000"/>
                          </a:solidFill>
                          <a:effectLst/>
                          <a:highlight>
                            <a:srgbClr val="DDEBF7"/>
                          </a:highlight>
                          <a:latin typeface="Calibri" panose="020F0502020204030204" pitchFamily="34" charset="0"/>
                        </a:rPr>
                        <a:t>30.72</a:t>
                      </a:r>
                    </a:p>
                  </a:txBody>
                  <a:tcPr marL="6414" marR="6414" marT="6350" marB="0" anchor="b">
                    <a:lnL>
                      <a:noFill/>
                    </a:lnL>
                    <a:lnR>
                      <a:noFill/>
                    </a:lnR>
                    <a:lnT>
                      <a:noFill/>
                    </a:lnT>
                    <a:lnB>
                      <a:noFill/>
                    </a:lnB>
                    <a:solidFill>
                      <a:srgbClr val="DDEBF7"/>
                    </a:solidFill>
                  </a:tcPr>
                </a:tc>
                <a:extLst>
                  <a:ext uri="{0D108BD9-81ED-4DB2-BD59-A6C34878D82A}">
                    <a16:rowId xmlns:a16="http://schemas.microsoft.com/office/drawing/2014/main" val="2963450927"/>
                  </a:ext>
                </a:extLst>
              </a:tr>
              <a:tr h="430349">
                <a:tc>
                  <a:txBody>
                    <a:bodyPr/>
                    <a:lstStyle/>
                    <a:p>
                      <a:pPr algn="ctr" fontAlgn="b"/>
                      <a:r>
                        <a:rPr lang="en-IN" sz="1400" b="1" i="0" u="none" strike="noStrike">
                          <a:solidFill>
                            <a:srgbClr val="000000"/>
                          </a:solidFill>
                          <a:effectLst/>
                          <a:highlight>
                            <a:srgbClr val="BDD7EE"/>
                          </a:highlight>
                          <a:latin typeface="Calibri" panose="020F0502020204030204" pitchFamily="34" charset="0"/>
                        </a:rPr>
                        <a:t>HH Pandya</a:t>
                      </a:r>
                    </a:p>
                  </a:txBody>
                  <a:tcPr marL="6414" marR="6414" marT="6350" marB="0" anchor="b">
                    <a:lnL>
                      <a:noFill/>
                    </a:lnL>
                    <a:lnR>
                      <a:noFill/>
                    </a:lnR>
                    <a:lnT>
                      <a:noFill/>
                    </a:lnT>
                    <a:lnB>
                      <a:noFill/>
                    </a:lnB>
                    <a:solidFill>
                      <a:srgbClr val="BDD7EE"/>
                    </a:solidFill>
                  </a:tcPr>
                </a:tc>
                <a:tc>
                  <a:txBody>
                    <a:bodyPr/>
                    <a:lstStyle/>
                    <a:p>
                      <a:pPr algn="ctr" fontAlgn="b"/>
                      <a:r>
                        <a:rPr lang="en-IN" sz="1400" b="1" i="0" u="none" strike="noStrike">
                          <a:solidFill>
                            <a:srgbClr val="000000"/>
                          </a:solidFill>
                          <a:effectLst/>
                          <a:highlight>
                            <a:srgbClr val="BDD7EE"/>
                          </a:highlight>
                          <a:latin typeface="Calibri" panose="020F0502020204030204" pitchFamily="34" charset="0"/>
                        </a:rPr>
                        <a:t>159.5</a:t>
                      </a:r>
                    </a:p>
                  </a:txBody>
                  <a:tcPr marL="6414" marR="6414" marT="6350" marB="0" anchor="b">
                    <a:lnL>
                      <a:noFill/>
                    </a:lnL>
                    <a:lnR>
                      <a:noFill/>
                    </a:lnR>
                    <a:lnT>
                      <a:noFill/>
                    </a:lnT>
                    <a:lnB>
                      <a:noFill/>
                    </a:lnB>
                    <a:solidFill>
                      <a:srgbClr val="BDD7EE"/>
                    </a:solidFill>
                  </a:tcPr>
                </a:tc>
                <a:tc>
                  <a:txBody>
                    <a:bodyPr/>
                    <a:lstStyle/>
                    <a:p>
                      <a:pPr algn="ctr" fontAlgn="b"/>
                      <a:r>
                        <a:rPr lang="en-IN" sz="1400" b="1" i="0" u="none" strike="noStrike">
                          <a:solidFill>
                            <a:srgbClr val="000000"/>
                          </a:solidFill>
                          <a:effectLst/>
                          <a:highlight>
                            <a:srgbClr val="BDD7EE"/>
                          </a:highlight>
                          <a:latin typeface="Calibri" panose="020F0502020204030204" pitchFamily="34" charset="0"/>
                        </a:rPr>
                        <a:t>20.62</a:t>
                      </a:r>
                    </a:p>
                  </a:txBody>
                  <a:tcPr marL="6414" marR="6414" marT="6350" marB="0" anchor="b">
                    <a:lnL>
                      <a:noFill/>
                    </a:lnL>
                    <a:lnR>
                      <a:noFill/>
                    </a:lnR>
                    <a:lnT>
                      <a:noFill/>
                    </a:lnT>
                    <a:lnB>
                      <a:noFill/>
                    </a:lnB>
                    <a:solidFill>
                      <a:srgbClr val="BDD7EE"/>
                    </a:solidFill>
                  </a:tcPr>
                </a:tc>
                <a:extLst>
                  <a:ext uri="{0D108BD9-81ED-4DB2-BD59-A6C34878D82A}">
                    <a16:rowId xmlns:a16="http://schemas.microsoft.com/office/drawing/2014/main" val="886415580"/>
                  </a:ext>
                </a:extLst>
              </a:tr>
              <a:tr h="430349">
                <a:tc>
                  <a:txBody>
                    <a:bodyPr/>
                    <a:lstStyle/>
                    <a:p>
                      <a:pPr algn="ctr" fontAlgn="b"/>
                      <a:r>
                        <a:rPr lang="en-IN" sz="1400" b="1" i="0" u="none" strike="noStrike">
                          <a:solidFill>
                            <a:srgbClr val="000000"/>
                          </a:solidFill>
                          <a:effectLst/>
                          <a:highlight>
                            <a:srgbClr val="DDEBF7"/>
                          </a:highlight>
                          <a:latin typeface="Calibri" panose="020F0502020204030204" pitchFamily="34" charset="0"/>
                        </a:rPr>
                        <a:t>SK Raina</a:t>
                      </a:r>
                    </a:p>
                  </a:txBody>
                  <a:tcPr marL="6414" marR="6414" marT="6350" marB="0" anchor="b">
                    <a:lnL>
                      <a:noFill/>
                    </a:lnL>
                    <a:lnR>
                      <a:noFill/>
                    </a:lnR>
                    <a:lnT>
                      <a:noFill/>
                    </a:lnT>
                    <a:lnB>
                      <a:noFill/>
                    </a:lnB>
                    <a:solidFill>
                      <a:srgbClr val="DDEBF7"/>
                    </a:solidFill>
                  </a:tcPr>
                </a:tc>
                <a:tc>
                  <a:txBody>
                    <a:bodyPr/>
                    <a:lstStyle/>
                    <a:p>
                      <a:pPr algn="ctr" fontAlgn="b"/>
                      <a:r>
                        <a:rPr lang="en-IN" sz="1400" b="1" i="0" u="none" strike="noStrike">
                          <a:solidFill>
                            <a:srgbClr val="000000"/>
                          </a:solidFill>
                          <a:effectLst/>
                          <a:highlight>
                            <a:srgbClr val="DDEBF7"/>
                          </a:highlight>
                          <a:latin typeface="Calibri" panose="020F0502020204030204" pitchFamily="34" charset="0"/>
                        </a:rPr>
                        <a:t>137.23</a:t>
                      </a:r>
                    </a:p>
                  </a:txBody>
                  <a:tcPr marL="6414" marR="6414" marT="6350" marB="0" anchor="b">
                    <a:lnL>
                      <a:noFill/>
                    </a:lnL>
                    <a:lnR>
                      <a:noFill/>
                    </a:lnR>
                    <a:lnT>
                      <a:noFill/>
                    </a:lnT>
                    <a:lnB>
                      <a:noFill/>
                    </a:lnB>
                    <a:solidFill>
                      <a:srgbClr val="DDEBF7"/>
                    </a:solidFill>
                  </a:tcPr>
                </a:tc>
                <a:tc>
                  <a:txBody>
                    <a:bodyPr/>
                    <a:lstStyle/>
                    <a:p>
                      <a:pPr algn="ctr" fontAlgn="b"/>
                      <a:r>
                        <a:rPr lang="en-IN" sz="1400" b="1" i="0" u="none" strike="noStrike">
                          <a:solidFill>
                            <a:srgbClr val="000000"/>
                          </a:solidFill>
                          <a:effectLst/>
                          <a:highlight>
                            <a:srgbClr val="DDEBF7"/>
                          </a:highlight>
                          <a:latin typeface="Calibri" panose="020F0502020204030204" pitchFamily="34" charset="0"/>
                        </a:rPr>
                        <a:t>36.12</a:t>
                      </a:r>
                    </a:p>
                  </a:txBody>
                  <a:tcPr marL="6414" marR="6414" marT="6350" marB="0" anchor="b">
                    <a:lnL>
                      <a:noFill/>
                    </a:lnL>
                    <a:lnR>
                      <a:noFill/>
                    </a:lnR>
                    <a:lnT>
                      <a:noFill/>
                    </a:lnT>
                    <a:lnB>
                      <a:noFill/>
                    </a:lnB>
                    <a:solidFill>
                      <a:srgbClr val="DDEBF7"/>
                    </a:solidFill>
                  </a:tcPr>
                </a:tc>
                <a:extLst>
                  <a:ext uri="{0D108BD9-81ED-4DB2-BD59-A6C34878D82A}">
                    <a16:rowId xmlns:a16="http://schemas.microsoft.com/office/drawing/2014/main" val="2715457988"/>
                  </a:ext>
                </a:extLst>
              </a:tr>
              <a:tr h="430349">
                <a:tc>
                  <a:txBody>
                    <a:bodyPr/>
                    <a:lstStyle/>
                    <a:p>
                      <a:pPr algn="ctr" fontAlgn="b"/>
                      <a:r>
                        <a:rPr lang="en-IN" sz="1400" b="1" i="0" u="none" strike="noStrike">
                          <a:solidFill>
                            <a:srgbClr val="000000"/>
                          </a:solidFill>
                          <a:effectLst/>
                          <a:highlight>
                            <a:srgbClr val="BDD7EE"/>
                          </a:highlight>
                          <a:latin typeface="Calibri" panose="020F0502020204030204" pitchFamily="34" charset="0"/>
                        </a:rPr>
                        <a:t>KA Pollard</a:t>
                      </a:r>
                    </a:p>
                  </a:txBody>
                  <a:tcPr marL="6414" marR="6414" marT="6350" marB="0" anchor="b">
                    <a:lnL>
                      <a:noFill/>
                    </a:lnL>
                    <a:lnR>
                      <a:noFill/>
                    </a:lnR>
                    <a:lnT>
                      <a:noFill/>
                    </a:lnT>
                    <a:lnB>
                      <a:noFill/>
                    </a:lnB>
                    <a:solidFill>
                      <a:srgbClr val="BDD7EE"/>
                    </a:solidFill>
                  </a:tcPr>
                </a:tc>
                <a:tc>
                  <a:txBody>
                    <a:bodyPr/>
                    <a:lstStyle/>
                    <a:p>
                      <a:pPr algn="ctr" fontAlgn="b"/>
                      <a:r>
                        <a:rPr lang="en-IN" sz="1400" b="1" i="0" u="none" strike="noStrike">
                          <a:solidFill>
                            <a:srgbClr val="000000"/>
                          </a:solidFill>
                          <a:effectLst/>
                          <a:highlight>
                            <a:srgbClr val="BDD7EE"/>
                          </a:highlight>
                          <a:latin typeface="Calibri" panose="020F0502020204030204" pitchFamily="34" charset="0"/>
                        </a:rPr>
                        <a:t>149.58</a:t>
                      </a:r>
                    </a:p>
                  </a:txBody>
                  <a:tcPr marL="6414" marR="6414" marT="6350" marB="0" anchor="b">
                    <a:lnL>
                      <a:noFill/>
                    </a:lnL>
                    <a:lnR>
                      <a:noFill/>
                    </a:lnR>
                    <a:lnT>
                      <a:noFill/>
                    </a:lnT>
                    <a:lnB>
                      <a:noFill/>
                    </a:lnB>
                    <a:solidFill>
                      <a:srgbClr val="BDD7EE"/>
                    </a:solidFill>
                  </a:tcPr>
                </a:tc>
                <a:tc>
                  <a:txBody>
                    <a:bodyPr/>
                    <a:lstStyle/>
                    <a:p>
                      <a:pPr algn="ctr" fontAlgn="b"/>
                      <a:r>
                        <a:rPr lang="en-IN" sz="1400" b="1" i="0" u="none" strike="noStrike" dirty="0">
                          <a:solidFill>
                            <a:srgbClr val="000000"/>
                          </a:solidFill>
                          <a:effectLst/>
                          <a:highlight>
                            <a:srgbClr val="BDD7EE"/>
                          </a:highlight>
                          <a:latin typeface="Calibri" panose="020F0502020204030204" pitchFamily="34" charset="0"/>
                        </a:rPr>
                        <a:t>22.27</a:t>
                      </a:r>
                    </a:p>
                  </a:txBody>
                  <a:tcPr marL="6414" marR="6414" marT="6350" marB="0" anchor="b">
                    <a:lnL>
                      <a:noFill/>
                    </a:lnL>
                    <a:lnR>
                      <a:noFill/>
                    </a:lnR>
                    <a:lnT>
                      <a:noFill/>
                    </a:lnT>
                    <a:lnB>
                      <a:noFill/>
                    </a:lnB>
                    <a:solidFill>
                      <a:srgbClr val="BDD7EE"/>
                    </a:solidFill>
                  </a:tcPr>
                </a:tc>
                <a:extLst>
                  <a:ext uri="{0D108BD9-81ED-4DB2-BD59-A6C34878D82A}">
                    <a16:rowId xmlns:a16="http://schemas.microsoft.com/office/drawing/2014/main" val="1468587482"/>
                  </a:ext>
                </a:extLst>
              </a:tr>
              <a:tr h="430349">
                <a:tc>
                  <a:txBody>
                    <a:bodyPr/>
                    <a:lstStyle/>
                    <a:p>
                      <a:pPr algn="ctr" fontAlgn="b"/>
                      <a:r>
                        <a:rPr lang="en-IN" sz="1400" b="1" i="0" u="none" strike="noStrike">
                          <a:solidFill>
                            <a:srgbClr val="000000"/>
                          </a:solidFill>
                          <a:effectLst/>
                          <a:highlight>
                            <a:srgbClr val="DDEBF7"/>
                          </a:highlight>
                          <a:latin typeface="Calibri" panose="020F0502020204030204" pitchFamily="34" charset="0"/>
                        </a:rPr>
                        <a:t>YK Pathan</a:t>
                      </a:r>
                    </a:p>
                  </a:txBody>
                  <a:tcPr marL="6414" marR="6414" marT="6350" marB="0" anchor="b">
                    <a:lnL>
                      <a:noFill/>
                    </a:lnL>
                    <a:lnR>
                      <a:noFill/>
                    </a:lnR>
                    <a:lnT>
                      <a:noFill/>
                    </a:lnT>
                    <a:lnB>
                      <a:noFill/>
                    </a:lnB>
                    <a:solidFill>
                      <a:srgbClr val="DDEBF7"/>
                    </a:solidFill>
                  </a:tcPr>
                </a:tc>
                <a:tc>
                  <a:txBody>
                    <a:bodyPr/>
                    <a:lstStyle/>
                    <a:p>
                      <a:pPr algn="ctr" fontAlgn="b"/>
                      <a:r>
                        <a:rPr lang="en-IN" sz="1400" b="1" i="0" u="none" strike="noStrike" dirty="0">
                          <a:solidFill>
                            <a:srgbClr val="000000"/>
                          </a:solidFill>
                          <a:effectLst/>
                          <a:highlight>
                            <a:srgbClr val="DDEBF7"/>
                          </a:highlight>
                          <a:latin typeface="Calibri" panose="020F0502020204030204" pitchFamily="34" charset="0"/>
                        </a:rPr>
                        <a:t>143.2</a:t>
                      </a:r>
                    </a:p>
                  </a:txBody>
                  <a:tcPr marL="6414" marR="6414" marT="6350" marB="0" anchor="b">
                    <a:lnL>
                      <a:noFill/>
                    </a:lnL>
                    <a:lnR>
                      <a:noFill/>
                    </a:lnR>
                    <a:lnT>
                      <a:noFill/>
                    </a:lnT>
                    <a:lnB>
                      <a:noFill/>
                    </a:lnB>
                    <a:solidFill>
                      <a:srgbClr val="DDEBF7"/>
                    </a:solidFill>
                  </a:tcPr>
                </a:tc>
                <a:tc>
                  <a:txBody>
                    <a:bodyPr/>
                    <a:lstStyle/>
                    <a:p>
                      <a:pPr algn="ctr" fontAlgn="b"/>
                      <a:r>
                        <a:rPr lang="en-IN" sz="1400" b="1" i="0" u="none" strike="noStrike" dirty="0">
                          <a:solidFill>
                            <a:srgbClr val="000000"/>
                          </a:solidFill>
                          <a:effectLst/>
                          <a:highlight>
                            <a:srgbClr val="DDEBF7"/>
                          </a:highlight>
                          <a:latin typeface="Calibri" panose="020F0502020204030204" pitchFamily="34" charset="0"/>
                        </a:rPr>
                        <a:t>27.88</a:t>
                      </a:r>
                    </a:p>
                  </a:txBody>
                  <a:tcPr marL="6414" marR="6414" marT="6350" marB="0" anchor="b">
                    <a:lnL>
                      <a:noFill/>
                    </a:lnL>
                    <a:lnR>
                      <a:noFill/>
                    </a:lnR>
                    <a:lnT>
                      <a:noFill/>
                    </a:lnT>
                    <a:lnB>
                      <a:noFill/>
                    </a:lnB>
                    <a:solidFill>
                      <a:srgbClr val="DDEBF7"/>
                    </a:solidFill>
                  </a:tcPr>
                </a:tc>
                <a:extLst>
                  <a:ext uri="{0D108BD9-81ED-4DB2-BD59-A6C34878D82A}">
                    <a16:rowId xmlns:a16="http://schemas.microsoft.com/office/drawing/2014/main" val="3810679315"/>
                  </a:ext>
                </a:extLst>
              </a:tr>
              <a:tr h="430349">
                <a:tc>
                  <a:txBody>
                    <a:bodyPr/>
                    <a:lstStyle/>
                    <a:p>
                      <a:pPr algn="ctr" fontAlgn="b"/>
                      <a:r>
                        <a:rPr lang="en-IN" sz="1400" b="1" i="0" u="none" strike="noStrike">
                          <a:solidFill>
                            <a:srgbClr val="000000"/>
                          </a:solidFill>
                          <a:effectLst/>
                          <a:highlight>
                            <a:srgbClr val="BDD7EE"/>
                          </a:highlight>
                          <a:latin typeface="Calibri" panose="020F0502020204030204" pitchFamily="34" charset="0"/>
                        </a:rPr>
                        <a:t>KH Pandya</a:t>
                      </a:r>
                    </a:p>
                  </a:txBody>
                  <a:tcPr marL="6414" marR="6414" marT="6350" marB="0" anchor="b">
                    <a:lnL>
                      <a:noFill/>
                    </a:lnL>
                    <a:lnR>
                      <a:noFill/>
                    </a:lnR>
                    <a:lnT>
                      <a:noFill/>
                    </a:lnT>
                    <a:lnB>
                      <a:noFill/>
                    </a:lnB>
                    <a:solidFill>
                      <a:srgbClr val="BDD7EE"/>
                    </a:solidFill>
                  </a:tcPr>
                </a:tc>
                <a:tc>
                  <a:txBody>
                    <a:bodyPr/>
                    <a:lstStyle/>
                    <a:p>
                      <a:pPr algn="ctr" fontAlgn="b"/>
                      <a:r>
                        <a:rPr lang="en-IN" sz="1400" b="1" i="0" u="none" strike="noStrike">
                          <a:solidFill>
                            <a:srgbClr val="000000"/>
                          </a:solidFill>
                          <a:effectLst/>
                          <a:highlight>
                            <a:srgbClr val="BDD7EE"/>
                          </a:highlight>
                          <a:latin typeface="Calibri" panose="020F0502020204030204" pitchFamily="34" charset="0"/>
                        </a:rPr>
                        <a:t>142.45</a:t>
                      </a:r>
                    </a:p>
                  </a:txBody>
                  <a:tcPr marL="6414" marR="6414" marT="6350" marB="0" anchor="b">
                    <a:lnL>
                      <a:noFill/>
                    </a:lnL>
                    <a:lnR>
                      <a:noFill/>
                    </a:lnR>
                    <a:lnT>
                      <a:noFill/>
                    </a:lnT>
                    <a:lnB>
                      <a:noFill/>
                    </a:lnB>
                    <a:solidFill>
                      <a:srgbClr val="BDD7EE"/>
                    </a:solidFill>
                  </a:tcPr>
                </a:tc>
                <a:tc>
                  <a:txBody>
                    <a:bodyPr/>
                    <a:lstStyle/>
                    <a:p>
                      <a:pPr algn="ctr" fontAlgn="b"/>
                      <a:r>
                        <a:rPr lang="en-IN" sz="1400" b="1" i="0" u="none" strike="noStrike">
                          <a:solidFill>
                            <a:srgbClr val="000000"/>
                          </a:solidFill>
                          <a:effectLst/>
                          <a:highlight>
                            <a:srgbClr val="BDD7EE"/>
                          </a:highlight>
                          <a:latin typeface="Calibri" panose="020F0502020204030204" pitchFamily="34" charset="0"/>
                        </a:rPr>
                        <a:t>28.23</a:t>
                      </a:r>
                    </a:p>
                  </a:txBody>
                  <a:tcPr marL="6414" marR="6414" marT="6350" marB="0" anchor="b">
                    <a:lnL>
                      <a:noFill/>
                    </a:lnL>
                    <a:lnR>
                      <a:noFill/>
                    </a:lnR>
                    <a:lnT>
                      <a:noFill/>
                    </a:lnT>
                    <a:lnB>
                      <a:noFill/>
                    </a:lnB>
                    <a:solidFill>
                      <a:srgbClr val="BDD7EE"/>
                    </a:solidFill>
                  </a:tcPr>
                </a:tc>
                <a:extLst>
                  <a:ext uri="{0D108BD9-81ED-4DB2-BD59-A6C34878D82A}">
                    <a16:rowId xmlns:a16="http://schemas.microsoft.com/office/drawing/2014/main" val="2146202319"/>
                  </a:ext>
                </a:extLst>
              </a:tr>
              <a:tr h="430349">
                <a:tc>
                  <a:txBody>
                    <a:bodyPr/>
                    <a:lstStyle/>
                    <a:p>
                      <a:pPr algn="ctr" fontAlgn="b"/>
                      <a:r>
                        <a:rPr lang="en-IN" sz="1400" b="1" i="0" u="none" strike="noStrike">
                          <a:solidFill>
                            <a:srgbClr val="000000"/>
                          </a:solidFill>
                          <a:effectLst/>
                          <a:highlight>
                            <a:srgbClr val="DDEBF7"/>
                          </a:highlight>
                          <a:latin typeface="Calibri" panose="020F0502020204030204" pitchFamily="34" charset="0"/>
                        </a:rPr>
                        <a:t>DJ Hussey</a:t>
                      </a:r>
                    </a:p>
                  </a:txBody>
                  <a:tcPr marL="6414" marR="6414" marT="6350" marB="0" anchor="b">
                    <a:lnL>
                      <a:noFill/>
                    </a:lnL>
                    <a:lnR>
                      <a:noFill/>
                    </a:lnR>
                    <a:lnT>
                      <a:noFill/>
                    </a:lnT>
                    <a:lnB>
                      <a:noFill/>
                    </a:lnB>
                    <a:solidFill>
                      <a:srgbClr val="DDEBF7"/>
                    </a:solidFill>
                  </a:tcPr>
                </a:tc>
                <a:tc>
                  <a:txBody>
                    <a:bodyPr/>
                    <a:lstStyle/>
                    <a:p>
                      <a:pPr algn="ctr" fontAlgn="b"/>
                      <a:r>
                        <a:rPr lang="en-IN" sz="1400" b="1" i="0" u="none" strike="noStrike" dirty="0">
                          <a:solidFill>
                            <a:srgbClr val="000000"/>
                          </a:solidFill>
                          <a:effectLst/>
                          <a:highlight>
                            <a:srgbClr val="DDEBF7"/>
                          </a:highlight>
                          <a:latin typeface="Calibri" panose="020F0502020204030204" pitchFamily="34" charset="0"/>
                        </a:rPr>
                        <a:t>122.99</a:t>
                      </a:r>
                    </a:p>
                  </a:txBody>
                  <a:tcPr marL="6414" marR="6414" marT="6350" marB="0" anchor="b">
                    <a:lnL>
                      <a:noFill/>
                    </a:lnL>
                    <a:lnR>
                      <a:noFill/>
                    </a:lnR>
                    <a:lnT>
                      <a:noFill/>
                    </a:lnT>
                    <a:lnB>
                      <a:noFill/>
                    </a:lnB>
                    <a:solidFill>
                      <a:srgbClr val="DDEBF7"/>
                    </a:solidFill>
                  </a:tcPr>
                </a:tc>
                <a:tc>
                  <a:txBody>
                    <a:bodyPr/>
                    <a:lstStyle/>
                    <a:p>
                      <a:pPr algn="ctr" fontAlgn="b"/>
                      <a:r>
                        <a:rPr lang="en-IN" sz="1400" b="1" i="0" u="none" strike="noStrike" dirty="0">
                          <a:solidFill>
                            <a:srgbClr val="000000"/>
                          </a:solidFill>
                          <a:effectLst/>
                          <a:highlight>
                            <a:srgbClr val="DDEBF7"/>
                          </a:highlight>
                          <a:latin typeface="Calibri" panose="020F0502020204030204" pitchFamily="34" charset="0"/>
                        </a:rPr>
                        <a:t>39.38</a:t>
                      </a:r>
                    </a:p>
                  </a:txBody>
                  <a:tcPr marL="6414" marR="6414" marT="6350" marB="0" anchor="b">
                    <a:lnL>
                      <a:noFill/>
                    </a:lnL>
                    <a:lnR>
                      <a:noFill/>
                    </a:lnR>
                    <a:lnT>
                      <a:noFill/>
                    </a:lnT>
                    <a:lnB>
                      <a:noFill/>
                    </a:lnB>
                    <a:solidFill>
                      <a:srgbClr val="DDEBF7"/>
                    </a:solidFill>
                  </a:tcPr>
                </a:tc>
                <a:extLst>
                  <a:ext uri="{0D108BD9-81ED-4DB2-BD59-A6C34878D82A}">
                    <a16:rowId xmlns:a16="http://schemas.microsoft.com/office/drawing/2014/main" val="1536231694"/>
                  </a:ext>
                </a:extLst>
              </a:tr>
            </a:tbl>
          </a:graphicData>
        </a:graphic>
      </p:graphicFrame>
      <p:sp>
        <p:nvSpPr>
          <p:cNvPr id="4" name="TextBox 3">
            <a:extLst>
              <a:ext uri="{FF2B5EF4-FFF2-40B4-BE49-F238E27FC236}">
                <a16:creationId xmlns:a16="http://schemas.microsoft.com/office/drawing/2014/main" id="{38B5A564-8CF3-C758-2D50-AF6E4283AA0B}"/>
              </a:ext>
            </a:extLst>
          </p:cNvPr>
          <p:cNvSpPr txBox="1"/>
          <p:nvPr/>
        </p:nvSpPr>
        <p:spPr>
          <a:xfrm>
            <a:off x="575332" y="6275755"/>
            <a:ext cx="10387307" cy="369332"/>
          </a:xfrm>
          <a:prstGeom prst="rect">
            <a:avLst/>
          </a:prstGeom>
          <a:noFill/>
          <a:ln>
            <a:solidFill>
              <a:schemeClr val="tx1">
                <a:lumMod val="95000"/>
              </a:schemeClr>
            </a:solidFill>
          </a:ln>
        </p:spPr>
        <p:txBody>
          <a:bodyPr wrap="square" rtlCol="0">
            <a:spAutoFit/>
          </a:bodyPr>
          <a:lstStyle>
            <a:defPPr>
              <a:defRPr lang="en-US"/>
            </a:defPPr>
            <a:lvl1pPr>
              <a:defRPr b="1"/>
            </a:lvl1pPr>
          </a:lstStyle>
          <a:p>
            <a:r>
              <a:rPr lang="en-US" dirty="0"/>
              <a:t>Note: We have to target the first three players and try to bid more money on them to include into the team. </a:t>
            </a:r>
            <a:endParaRPr lang="en-IN" dirty="0"/>
          </a:p>
        </p:txBody>
      </p:sp>
    </p:spTree>
    <p:extLst>
      <p:ext uri="{BB962C8B-B14F-4D97-AF65-F5344CB8AC3E}">
        <p14:creationId xmlns:p14="http://schemas.microsoft.com/office/powerpoint/2010/main" val="2014863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7BBA-B383-3D67-086D-EE3A122CA4B4}"/>
              </a:ext>
            </a:extLst>
          </p:cNvPr>
          <p:cNvSpPr>
            <a:spLocks noGrp="1"/>
          </p:cNvSpPr>
          <p:nvPr>
            <p:ph type="title"/>
          </p:nvPr>
        </p:nvSpPr>
        <p:spPr>
          <a:xfrm>
            <a:off x="1141413" y="618518"/>
            <a:ext cx="9905998" cy="1478570"/>
          </a:xfrm>
        </p:spPr>
        <p:txBody>
          <a:bodyPr>
            <a:normAutofit/>
          </a:bodyPr>
          <a:lstStyle/>
          <a:p>
            <a:r>
              <a:rPr lang="en-US" sz="2000" b="1" dirty="0">
                <a:solidFill>
                  <a:schemeClr val="bg2">
                    <a:lumMod val="10000"/>
                    <a:lumOff val="90000"/>
                  </a:schemeClr>
                </a:solidFill>
              </a:rPr>
              <a:t>you are provided with a list of wicketkeeper names, and your task is to define the criteria for choosing the two best wicketkeepers from all those names</a:t>
            </a:r>
            <a:endParaRPr lang="en-IN" sz="2000" b="1" dirty="0">
              <a:solidFill>
                <a:schemeClr val="bg2">
                  <a:lumMod val="10000"/>
                  <a:lumOff val="90000"/>
                </a:schemeClr>
              </a:solidFill>
            </a:endParaRPr>
          </a:p>
        </p:txBody>
      </p:sp>
      <p:cxnSp>
        <p:nvCxnSpPr>
          <p:cNvPr id="5" name="Straight Connector 4">
            <a:extLst>
              <a:ext uri="{FF2B5EF4-FFF2-40B4-BE49-F238E27FC236}">
                <a16:creationId xmlns:a16="http://schemas.microsoft.com/office/drawing/2014/main" id="{E1B95E9C-61A1-0FCB-EE77-7DDCA47B13EF}"/>
              </a:ext>
            </a:extLst>
          </p:cNvPr>
          <p:cNvCxnSpPr/>
          <p:nvPr/>
        </p:nvCxnSpPr>
        <p:spPr>
          <a:xfrm>
            <a:off x="1021437" y="1894116"/>
            <a:ext cx="10040268" cy="0"/>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9" name="Diagram 8">
            <a:extLst>
              <a:ext uri="{FF2B5EF4-FFF2-40B4-BE49-F238E27FC236}">
                <a16:creationId xmlns:a16="http://schemas.microsoft.com/office/drawing/2014/main" id="{8D3C4914-8B4F-242C-4DEC-CFD5BEC48B88}"/>
              </a:ext>
            </a:extLst>
          </p:cNvPr>
          <p:cNvGraphicFramePr/>
          <p:nvPr>
            <p:extLst>
              <p:ext uri="{D42A27DB-BD31-4B8C-83A1-F6EECF244321}">
                <p14:modId xmlns:p14="http://schemas.microsoft.com/office/powerpoint/2010/main" val="1842120007"/>
              </p:ext>
            </p:extLst>
          </p:nvPr>
        </p:nvGraphicFramePr>
        <p:xfrm>
          <a:off x="1021436" y="2097088"/>
          <a:ext cx="1732649"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3D196A56-D1A4-3CEA-9CE5-E687181B7EC8}"/>
              </a:ext>
            </a:extLst>
          </p:cNvPr>
          <p:cNvGraphicFramePr/>
          <p:nvPr>
            <p:extLst>
              <p:ext uri="{D42A27DB-BD31-4B8C-83A1-F6EECF244321}">
                <p14:modId xmlns:p14="http://schemas.microsoft.com/office/powerpoint/2010/main" val="698592386"/>
              </p:ext>
            </p:extLst>
          </p:nvPr>
        </p:nvGraphicFramePr>
        <p:xfrm>
          <a:off x="903748" y="2616930"/>
          <a:ext cx="10157957" cy="37337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20818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BE1D4-D1FE-7731-0EEA-8368041B41A0}"/>
              </a:ext>
            </a:extLst>
          </p:cNvPr>
          <p:cNvSpPr>
            <a:spLocks noGrp="1"/>
          </p:cNvSpPr>
          <p:nvPr>
            <p:ph type="title"/>
          </p:nvPr>
        </p:nvSpPr>
        <p:spPr/>
        <p:txBody>
          <a:bodyPr>
            <a:normAutofit/>
          </a:bodyPr>
          <a:lstStyle/>
          <a:p>
            <a:r>
              <a:rPr lang="en-US" sz="2200" b="1" dirty="0">
                <a:solidFill>
                  <a:schemeClr val="bg2">
                    <a:lumMod val="10000"/>
                    <a:lumOff val="90000"/>
                  </a:schemeClr>
                </a:solidFill>
              </a:rPr>
              <a:t>1. Get the count of cities that have hosted an IPL match</a:t>
            </a:r>
            <a:br>
              <a:rPr lang="en-US" b="0" i="0" dirty="0">
                <a:solidFill>
                  <a:srgbClr val="484848"/>
                </a:solidFill>
                <a:effectLst/>
                <a:highlight>
                  <a:srgbClr val="FFFFFF"/>
                </a:highlight>
                <a:latin typeface="Inter var experimental"/>
              </a:rPr>
            </a:br>
            <a:endParaRPr lang="en-IN" dirty="0"/>
          </a:p>
        </p:txBody>
      </p:sp>
      <p:cxnSp>
        <p:nvCxnSpPr>
          <p:cNvPr id="5" name="Straight Connector 4">
            <a:extLst>
              <a:ext uri="{FF2B5EF4-FFF2-40B4-BE49-F238E27FC236}">
                <a16:creationId xmlns:a16="http://schemas.microsoft.com/office/drawing/2014/main" id="{71B1F6A2-49D4-B1F6-646F-1A121B44A289}"/>
              </a:ext>
            </a:extLst>
          </p:cNvPr>
          <p:cNvCxnSpPr/>
          <p:nvPr/>
        </p:nvCxnSpPr>
        <p:spPr>
          <a:xfrm>
            <a:off x="1021437" y="1393370"/>
            <a:ext cx="10040268"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67582B0-06A0-1C0A-9BFD-E592538FBD06}"/>
              </a:ext>
            </a:extLst>
          </p:cNvPr>
          <p:cNvSpPr txBox="1"/>
          <p:nvPr/>
        </p:nvSpPr>
        <p:spPr>
          <a:xfrm>
            <a:off x="1021436" y="2702663"/>
            <a:ext cx="10296803" cy="523220"/>
          </a:xfrm>
          <a:prstGeom prst="rect">
            <a:avLst/>
          </a:prstGeom>
          <a:noFill/>
          <a:ln>
            <a:solidFill>
              <a:schemeClr val="tx1">
                <a:lumMod val="85000"/>
              </a:schemeClr>
            </a:solidFill>
          </a:ln>
        </p:spPr>
        <p:txBody>
          <a:bodyPr wrap="square">
            <a:spAutoFit/>
          </a:bodyPr>
          <a:lstStyle/>
          <a:p>
            <a:pPr algn="ctr"/>
            <a:r>
              <a:rPr lang="en-IN" sz="2800" b="1" cap="all" dirty="0">
                <a:solidFill>
                  <a:schemeClr val="accent5">
                    <a:lumMod val="60000"/>
                    <a:lumOff val="40000"/>
                  </a:schemeClr>
                </a:solidFill>
              </a:rPr>
              <a:t>select count(distinct(city)) from Matches; </a:t>
            </a:r>
          </a:p>
        </p:txBody>
      </p:sp>
      <p:graphicFrame>
        <p:nvGraphicFramePr>
          <p:cNvPr id="9" name="Table 8">
            <a:extLst>
              <a:ext uri="{FF2B5EF4-FFF2-40B4-BE49-F238E27FC236}">
                <a16:creationId xmlns:a16="http://schemas.microsoft.com/office/drawing/2014/main" id="{A5FCD5C6-BC99-7525-906C-06D98E928668}"/>
              </a:ext>
            </a:extLst>
          </p:cNvPr>
          <p:cNvGraphicFramePr>
            <a:graphicFrameLocks noGrp="1"/>
          </p:cNvGraphicFramePr>
          <p:nvPr>
            <p:extLst>
              <p:ext uri="{D42A27DB-BD31-4B8C-83A1-F6EECF244321}">
                <p14:modId xmlns:p14="http://schemas.microsoft.com/office/powerpoint/2010/main" val="1493439489"/>
              </p:ext>
            </p:extLst>
          </p:nvPr>
        </p:nvGraphicFramePr>
        <p:xfrm>
          <a:off x="4954438" y="3932719"/>
          <a:ext cx="1897063" cy="777133"/>
        </p:xfrm>
        <a:graphic>
          <a:graphicData uri="http://schemas.openxmlformats.org/drawingml/2006/table">
            <a:tbl>
              <a:tblPr/>
              <a:tblGrid>
                <a:gridCol w="1897063">
                  <a:extLst>
                    <a:ext uri="{9D8B030D-6E8A-4147-A177-3AD203B41FA5}">
                      <a16:colId xmlns:a16="http://schemas.microsoft.com/office/drawing/2014/main" val="1243747620"/>
                    </a:ext>
                  </a:extLst>
                </a:gridCol>
              </a:tblGrid>
              <a:tr h="322144">
                <a:tc>
                  <a:txBody>
                    <a:bodyPr/>
                    <a:lstStyle/>
                    <a:p>
                      <a:pPr algn="ctr" fontAlgn="b"/>
                      <a:r>
                        <a:rPr lang="en-IN" sz="2000" b="1" i="0" u="none" strike="noStrike" dirty="0">
                          <a:solidFill>
                            <a:srgbClr val="FFFFFF"/>
                          </a:solidFill>
                          <a:effectLst/>
                          <a:highlight>
                            <a:srgbClr val="ED7D31"/>
                          </a:highlight>
                          <a:latin typeface="Calibri" panose="020F0502020204030204" pitchFamily="34" charset="0"/>
                        </a:rPr>
                        <a:t>count_cities</a:t>
                      </a:r>
                    </a:p>
                  </a:txBody>
                  <a:tcPr marL="6350" marR="6350" marT="6350"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extLst>
                  <a:ext uri="{0D108BD9-81ED-4DB2-BD59-A6C34878D82A}">
                    <a16:rowId xmlns:a16="http://schemas.microsoft.com/office/drawing/2014/main" val="3955836427"/>
                  </a:ext>
                </a:extLst>
              </a:tr>
              <a:tr h="454989">
                <a:tc>
                  <a:txBody>
                    <a:bodyPr/>
                    <a:lstStyle/>
                    <a:p>
                      <a:pPr algn="ctr" fontAlgn="b"/>
                      <a:r>
                        <a:rPr lang="en-IN" sz="2000" b="0" i="0" u="none" strike="noStrike" dirty="0">
                          <a:solidFill>
                            <a:srgbClr val="000000"/>
                          </a:solidFill>
                          <a:effectLst/>
                          <a:highlight>
                            <a:srgbClr val="FCE4D6"/>
                          </a:highlight>
                          <a:latin typeface="Calibri" panose="020F0502020204030204" pitchFamily="34" charset="0"/>
                        </a:rPr>
                        <a:t>33</a:t>
                      </a:r>
                    </a:p>
                  </a:txBody>
                  <a:tcPr marL="6350" marR="6350" marT="6350" marB="0" anchor="b">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827180450"/>
                  </a:ext>
                </a:extLst>
              </a:tr>
            </a:tbl>
          </a:graphicData>
        </a:graphic>
      </p:graphicFrame>
    </p:spTree>
    <p:extLst>
      <p:ext uri="{BB962C8B-B14F-4D97-AF65-F5344CB8AC3E}">
        <p14:creationId xmlns:p14="http://schemas.microsoft.com/office/powerpoint/2010/main" val="1151075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2F881-51BD-1BBC-45F1-AC80ED5B36A0}"/>
              </a:ext>
            </a:extLst>
          </p:cNvPr>
          <p:cNvSpPr>
            <a:spLocks noGrp="1"/>
          </p:cNvSpPr>
          <p:nvPr>
            <p:ph type="title"/>
          </p:nvPr>
        </p:nvSpPr>
        <p:spPr>
          <a:xfrm>
            <a:off x="1141413" y="729344"/>
            <a:ext cx="9905998" cy="1367744"/>
          </a:xfrm>
        </p:spPr>
        <p:txBody>
          <a:bodyPr>
            <a:noAutofit/>
          </a:bodyPr>
          <a:lstStyle/>
          <a:p>
            <a:r>
              <a:rPr lang="en-US" sz="1800" b="1" dirty="0">
                <a:solidFill>
                  <a:schemeClr val="bg2">
                    <a:lumMod val="10000"/>
                    <a:lumOff val="90000"/>
                  </a:schemeClr>
                </a:solidFill>
              </a:rPr>
              <a:t>2. Create table deliveries_v02 with all the columns of the table ‘deliveries’ and an additional column ball_result containing values boundary, dot or other depending on the total_run (boundary for &gt;= 4, dot for 0 and other for any other number)</a:t>
            </a:r>
            <a:br>
              <a:rPr lang="en-US" sz="1800" b="1" dirty="0">
                <a:solidFill>
                  <a:schemeClr val="bg2">
                    <a:lumMod val="10000"/>
                    <a:lumOff val="90000"/>
                  </a:schemeClr>
                </a:solidFill>
              </a:rPr>
            </a:br>
            <a:r>
              <a:rPr lang="en-US" sz="1800" b="1" dirty="0">
                <a:solidFill>
                  <a:schemeClr val="bg2">
                    <a:lumMod val="10000"/>
                    <a:lumOff val="90000"/>
                  </a:schemeClr>
                </a:solidFill>
              </a:rPr>
              <a:t>(Hint 1 : CASE WHEN statement is used to get condition based results)</a:t>
            </a:r>
            <a:br>
              <a:rPr lang="en-US" sz="1800" b="1" dirty="0">
                <a:solidFill>
                  <a:schemeClr val="bg2">
                    <a:lumMod val="10000"/>
                    <a:lumOff val="90000"/>
                  </a:schemeClr>
                </a:solidFill>
              </a:rPr>
            </a:br>
            <a:r>
              <a:rPr lang="en-US" sz="1800" b="1" dirty="0">
                <a:solidFill>
                  <a:schemeClr val="bg2">
                    <a:lumMod val="10000"/>
                    <a:lumOff val="90000"/>
                  </a:schemeClr>
                </a:solidFill>
              </a:rPr>
              <a:t>(Hint 2: To convert the output data of the select statement into a table, you can use a subquery. Create table table_name as [entire select statement].</a:t>
            </a:r>
            <a:br>
              <a:rPr lang="en-US" sz="1800" b="1" dirty="0">
                <a:solidFill>
                  <a:schemeClr val="bg2">
                    <a:lumMod val="10000"/>
                    <a:lumOff val="90000"/>
                  </a:schemeClr>
                </a:solidFill>
              </a:rPr>
            </a:br>
            <a:endParaRPr lang="en-IN" sz="1800" b="1" dirty="0">
              <a:solidFill>
                <a:schemeClr val="bg2">
                  <a:lumMod val="10000"/>
                  <a:lumOff val="90000"/>
                </a:schemeClr>
              </a:solidFill>
            </a:endParaRPr>
          </a:p>
        </p:txBody>
      </p:sp>
      <p:cxnSp>
        <p:nvCxnSpPr>
          <p:cNvPr id="5" name="Straight Connector 4">
            <a:extLst>
              <a:ext uri="{FF2B5EF4-FFF2-40B4-BE49-F238E27FC236}">
                <a16:creationId xmlns:a16="http://schemas.microsoft.com/office/drawing/2014/main" id="{9006C081-E6B2-B4C2-A97C-EEF1DECD84AD}"/>
              </a:ext>
            </a:extLst>
          </p:cNvPr>
          <p:cNvCxnSpPr/>
          <p:nvPr/>
        </p:nvCxnSpPr>
        <p:spPr>
          <a:xfrm>
            <a:off x="1021437" y="2090058"/>
            <a:ext cx="10040268" cy="0"/>
          </a:xfrm>
          <a:prstGeom prst="line">
            <a:avLst/>
          </a:prstGeom>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3773BF5C-0290-0126-B611-4899BDD0DAE6}"/>
              </a:ext>
            </a:extLst>
          </p:cNvPr>
          <p:cNvSpPr txBox="1"/>
          <p:nvPr/>
        </p:nvSpPr>
        <p:spPr>
          <a:xfrm>
            <a:off x="1195611" y="2307772"/>
            <a:ext cx="4954587" cy="3693319"/>
          </a:xfrm>
          <a:prstGeom prst="rect">
            <a:avLst/>
          </a:prstGeom>
          <a:noFill/>
          <a:ln>
            <a:solidFill>
              <a:schemeClr val="bg2">
                <a:lumMod val="25000"/>
                <a:lumOff val="75000"/>
              </a:schemeClr>
            </a:solidFill>
          </a:ln>
        </p:spPr>
        <p:txBody>
          <a:bodyPr wrap="square" rtlCol="0">
            <a:spAutoFit/>
          </a:bodyPr>
          <a:lstStyle/>
          <a:p>
            <a:r>
              <a:rPr lang="en-US" b="1" cap="all" dirty="0">
                <a:solidFill>
                  <a:schemeClr val="accent5">
                    <a:lumMod val="60000"/>
                    <a:lumOff val="40000"/>
                  </a:schemeClr>
                </a:solidFill>
              </a:rPr>
              <a:t>create table deliveries_v02 as (select *,</a:t>
            </a:r>
          </a:p>
          <a:p>
            <a:r>
              <a:rPr lang="en-US" b="1" cap="all" dirty="0">
                <a:solidFill>
                  <a:schemeClr val="accent5">
                    <a:lumMod val="60000"/>
                    <a:lumOff val="40000"/>
                  </a:schemeClr>
                </a:solidFill>
              </a:rPr>
              <a:t>(case 			</a:t>
            </a:r>
          </a:p>
          <a:p>
            <a:r>
              <a:rPr lang="en-US" b="1" cap="all" dirty="0">
                <a:solidFill>
                  <a:schemeClr val="accent5">
                    <a:lumMod val="60000"/>
                    <a:lumOff val="40000"/>
                  </a:schemeClr>
                </a:solidFill>
              </a:rPr>
              <a:t>	when total_runs=0 then 'Dot Ball'			</a:t>
            </a:r>
          </a:p>
          <a:p>
            <a:r>
              <a:rPr lang="en-US" b="1" cap="all" dirty="0">
                <a:solidFill>
                  <a:schemeClr val="accent5">
                    <a:lumMod val="60000"/>
                    <a:lumOff val="40000"/>
                  </a:schemeClr>
                </a:solidFill>
              </a:rPr>
              <a:t>	when total_runs=1 then 'One Run'			</a:t>
            </a:r>
          </a:p>
          <a:p>
            <a:r>
              <a:rPr lang="en-US" b="1" cap="all" dirty="0">
                <a:solidFill>
                  <a:schemeClr val="accent5">
                    <a:lumMod val="60000"/>
                    <a:lumOff val="40000"/>
                  </a:schemeClr>
                </a:solidFill>
              </a:rPr>
              <a:t>	when total_runs=2 then 'Two Runs'			</a:t>
            </a:r>
          </a:p>
          <a:p>
            <a:r>
              <a:rPr lang="en-US" b="1" cap="all" dirty="0">
                <a:solidFill>
                  <a:schemeClr val="accent5">
                    <a:lumMod val="60000"/>
                    <a:lumOff val="40000"/>
                  </a:schemeClr>
                </a:solidFill>
              </a:rPr>
              <a:t>	when batsman_runs=3  then 'Three Runs</a:t>
            </a:r>
            <a:r>
              <a:rPr lang="en-US" sz="1800" b="1" kern="1200" cap="all" dirty="0">
                <a:solidFill>
                  <a:srgbClr val="F1B38F"/>
                </a:solidFill>
                <a:effectLst/>
                <a:latin typeface="Tw Cen MT" panose="020B0602020104020603" pitchFamily="34" charset="0"/>
                <a:ea typeface="+mn-ea"/>
                <a:cs typeface="+mn-cs"/>
              </a:rPr>
              <a:t>'</a:t>
            </a:r>
            <a:r>
              <a:rPr lang="en-US" b="1" cap="all" dirty="0">
                <a:solidFill>
                  <a:schemeClr val="accent5">
                    <a:lumMod val="60000"/>
                    <a:lumOff val="40000"/>
                  </a:schemeClr>
                </a:solidFill>
              </a:rPr>
              <a:t>			</a:t>
            </a:r>
          </a:p>
          <a:p>
            <a:r>
              <a:rPr lang="en-US" b="1" cap="all" dirty="0">
                <a:solidFill>
                  <a:schemeClr val="accent5">
                    <a:lumMod val="60000"/>
                    <a:lumOff val="40000"/>
                  </a:schemeClr>
                </a:solidFill>
              </a:rPr>
              <a:t>when total_runs&gt;=4 then 'Boundary</a:t>
            </a:r>
            <a:r>
              <a:rPr lang="en-US" sz="1800" b="1" kern="1200" cap="all" dirty="0">
                <a:solidFill>
                  <a:srgbClr val="F1B38F"/>
                </a:solidFill>
                <a:effectLst/>
                <a:latin typeface="Tw Cen MT" panose="020B0602020104020603" pitchFamily="34" charset="0"/>
                <a:ea typeface="+mn-ea"/>
                <a:cs typeface="+mn-cs"/>
              </a:rPr>
              <a:t>'</a:t>
            </a:r>
            <a:r>
              <a:rPr lang="en-US" b="1" cap="all" dirty="0">
                <a:solidFill>
                  <a:schemeClr val="accent5">
                    <a:lumMod val="60000"/>
                    <a:lumOff val="40000"/>
                  </a:schemeClr>
                </a:solidFill>
              </a:rPr>
              <a:t>	</a:t>
            </a:r>
          </a:p>
          <a:p>
            <a:r>
              <a:rPr lang="en-US" b="1" cap="all" dirty="0">
                <a:solidFill>
                  <a:schemeClr val="accent5">
                    <a:lumMod val="60000"/>
                    <a:lumOff val="40000"/>
                  </a:schemeClr>
                </a:solidFill>
              </a:rPr>
              <a:t>end) as ball_result from Deliveries); </a:t>
            </a:r>
          </a:p>
          <a:p>
            <a:endParaRPr lang="en-US" b="1" cap="all" dirty="0">
              <a:solidFill>
                <a:schemeClr val="accent5">
                  <a:lumMod val="60000"/>
                  <a:lumOff val="40000"/>
                </a:schemeClr>
              </a:solidFill>
            </a:endParaRPr>
          </a:p>
        </p:txBody>
      </p:sp>
      <p:sp>
        <p:nvSpPr>
          <p:cNvPr id="3" name="TextBox 2">
            <a:extLst>
              <a:ext uri="{FF2B5EF4-FFF2-40B4-BE49-F238E27FC236}">
                <a16:creationId xmlns:a16="http://schemas.microsoft.com/office/drawing/2014/main" id="{1A3ADD9F-0BAE-A224-BA91-01AE48F4C5CA}"/>
              </a:ext>
            </a:extLst>
          </p:cNvPr>
          <p:cNvSpPr txBox="1"/>
          <p:nvPr/>
        </p:nvSpPr>
        <p:spPr>
          <a:xfrm>
            <a:off x="7112000" y="3450773"/>
            <a:ext cx="3667760" cy="670560"/>
          </a:xfrm>
          <a:prstGeom prst="rect">
            <a:avLst/>
          </a:prstGeom>
          <a:noFill/>
          <a:ln>
            <a:solidFill>
              <a:schemeClr val="bg2">
                <a:lumMod val="25000"/>
                <a:lumOff val="75000"/>
              </a:schemeClr>
            </a:solidFill>
          </a:ln>
        </p:spPr>
        <p:txBody>
          <a:bodyPr wrap="square" rtlCol="0">
            <a:spAutoFit/>
          </a:bodyPr>
          <a:lstStyle>
            <a:defPPr>
              <a:defRPr lang="en-US"/>
            </a:defPPr>
            <a:lvl1pPr>
              <a:defRPr b="1" cap="all">
                <a:solidFill>
                  <a:schemeClr val="accent5">
                    <a:lumMod val="60000"/>
                    <a:lumOff val="40000"/>
                  </a:schemeClr>
                </a:solidFill>
              </a:defRPr>
            </a:lvl1pPr>
          </a:lstStyle>
          <a:p>
            <a:pPr algn="ctr"/>
            <a:r>
              <a:rPr lang="en-US" dirty="0"/>
              <a:t>select * from deliveries_v02;</a:t>
            </a:r>
            <a:endParaRPr lang="en-IN" dirty="0"/>
          </a:p>
          <a:p>
            <a:endParaRPr lang="en-IN" dirty="0"/>
          </a:p>
        </p:txBody>
      </p:sp>
    </p:spTree>
    <p:extLst>
      <p:ext uri="{BB962C8B-B14F-4D97-AF65-F5344CB8AC3E}">
        <p14:creationId xmlns:p14="http://schemas.microsoft.com/office/powerpoint/2010/main" val="3474210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F2F9-64DE-F097-2832-94211917B310}"/>
              </a:ext>
            </a:extLst>
          </p:cNvPr>
          <p:cNvSpPr>
            <a:spLocks noGrp="1"/>
          </p:cNvSpPr>
          <p:nvPr>
            <p:ph type="title"/>
          </p:nvPr>
        </p:nvSpPr>
        <p:spPr/>
        <p:txBody>
          <a:bodyPr>
            <a:normAutofit/>
          </a:bodyPr>
          <a:lstStyle/>
          <a:p>
            <a:r>
              <a:rPr lang="en-US" sz="2400" b="1" dirty="0">
                <a:solidFill>
                  <a:schemeClr val="bg2">
                    <a:lumMod val="10000"/>
                    <a:lumOff val="90000"/>
                  </a:schemeClr>
                </a:solidFill>
              </a:rPr>
              <a:t>3. Write a query to fetch the total number of boundaries and dot balls from the deliveries_v02 table.</a:t>
            </a:r>
            <a:br>
              <a:rPr lang="en-US" b="0" i="0" dirty="0">
                <a:solidFill>
                  <a:srgbClr val="484848"/>
                </a:solidFill>
                <a:effectLst/>
                <a:highlight>
                  <a:srgbClr val="FFFFFF"/>
                </a:highlight>
                <a:latin typeface="Inter var experimental"/>
              </a:rPr>
            </a:br>
            <a:endParaRPr lang="en-IN" dirty="0"/>
          </a:p>
        </p:txBody>
      </p:sp>
      <p:cxnSp>
        <p:nvCxnSpPr>
          <p:cNvPr id="5" name="Straight Connector 4">
            <a:extLst>
              <a:ext uri="{FF2B5EF4-FFF2-40B4-BE49-F238E27FC236}">
                <a16:creationId xmlns:a16="http://schemas.microsoft.com/office/drawing/2014/main" id="{124C7F84-F156-2860-782A-3EF594E66400}"/>
              </a:ext>
            </a:extLst>
          </p:cNvPr>
          <p:cNvCxnSpPr/>
          <p:nvPr/>
        </p:nvCxnSpPr>
        <p:spPr>
          <a:xfrm>
            <a:off x="1021437" y="1524002"/>
            <a:ext cx="10040268"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4A374CB3-4302-38F7-8062-CD8B720BAADB}"/>
              </a:ext>
            </a:extLst>
          </p:cNvPr>
          <p:cNvSpPr txBox="1"/>
          <p:nvPr/>
        </p:nvSpPr>
        <p:spPr>
          <a:xfrm>
            <a:off x="1097868" y="2531903"/>
            <a:ext cx="6402387" cy="1200329"/>
          </a:xfrm>
          <a:prstGeom prst="rect">
            <a:avLst/>
          </a:prstGeom>
          <a:noFill/>
          <a:ln>
            <a:solidFill>
              <a:schemeClr val="tx1">
                <a:lumMod val="75000"/>
              </a:schemeClr>
            </a:solidFill>
          </a:ln>
        </p:spPr>
        <p:txBody>
          <a:bodyPr wrap="square">
            <a:spAutoFit/>
          </a:bodyPr>
          <a:lstStyle/>
          <a:p>
            <a:r>
              <a:rPr lang="en-IN" b="1" cap="all" dirty="0">
                <a:solidFill>
                  <a:schemeClr val="accent5">
                    <a:lumMod val="60000"/>
                    <a:lumOff val="40000"/>
                  </a:schemeClr>
                </a:solidFill>
              </a:rPr>
              <a:t>select ball_result, count(ball_result) as total_count from deliveries_v02 </a:t>
            </a:r>
          </a:p>
          <a:p>
            <a:r>
              <a:rPr lang="en-IN" b="1" cap="all" dirty="0">
                <a:solidFill>
                  <a:schemeClr val="accent5">
                    <a:lumMod val="60000"/>
                    <a:lumOff val="40000"/>
                  </a:schemeClr>
                </a:solidFill>
              </a:rPr>
              <a:t>where ball_result in ('</a:t>
            </a:r>
            <a:r>
              <a:rPr lang="en-IN" b="1" cap="all" dirty="0" err="1">
                <a:solidFill>
                  <a:schemeClr val="accent5">
                    <a:lumMod val="60000"/>
                    <a:lumOff val="40000"/>
                  </a:schemeClr>
                </a:solidFill>
              </a:rPr>
              <a:t>Boundary','Dot</a:t>
            </a:r>
            <a:r>
              <a:rPr lang="en-IN" b="1" cap="all" dirty="0">
                <a:solidFill>
                  <a:schemeClr val="accent5">
                    <a:lumMod val="60000"/>
                    <a:lumOff val="40000"/>
                  </a:schemeClr>
                </a:solidFill>
              </a:rPr>
              <a:t> Ball</a:t>
            </a:r>
            <a:r>
              <a:rPr lang="en-US" sz="1800" b="1" kern="1200" cap="all" dirty="0">
                <a:solidFill>
                  <a:srgbClr val="F1B38F"/>
                </a:solidFill>
                <a:effectLst/>
                <a:latin typeface="Tw Cen MT" panose="020B0602020104020603" pitchFamily="34" charset="0"/>
                <a:ea typeface="+mn-ea"/>
                <a:cs typeface="+mn-cs"/>
              </a:rPr>
              <a:t>'</a:t>
            </a:r>
            <a:r>
              <a:rPr lang="en-IN" b="1" cap="all" dirty="0">
                <a:solidFill>
                  <a:schemeClr val="accent5">
                    <a:lumMod val="60000"/>
                    <a:lumOff val="40000"/>
                  </a:schemeClr>
                </a:solidFill>
              </a:rPr>
              <a:t>) </a:t>
            </a:r>
          </a:p>
          <a:p>
            <a:r>
              <a:rPr lang="en-IN" b="1" cap="all" dirty="0">
                <a:solidFill>
                  <a:schemeClr val="accent5">
                    <a:lumMod val="60000"/>
                    <a:lumOff val="40000"/>
                  </a:schemeClr>
                </a:solidFill>
              </a:rPr>
              <a:t>group by ball_result ;</a:t>
            </a:r>
          </a:p>
        </p:txBody>
      </p:sp>
      <p:graphicFrame>
        <p:nvGraphicFramePr>
          <p:cNvPr id="9" name="Table 8">
            <a:extLst>
              <a:ext uri="{FF2B5EF4-FFF2-40B4-BE49-F238E27FC236}">
                <a16:creationId xmlns:a16="http://schemas.microsoft.com/office/drawing/2014/main" id="{7088E6E9-8BAD-E2A7-C810-29D5E59C546B}"/>
              </a:ext>
            </a:extLst>
          </p:cNvPr>
          <p:cNvGraphicFramePr>
            <a:graphicFrameLocks noGrp="1"/>
          </p:cNvGraphicFramePr>
          <p:nvPr>
            <p:extLst>
              <p:ext uri="{D42A27DB-BD31-4B8C-83A1-F6EECF244321}">
                <p14:modId xmlns:p14="http://schemas.microsoft.com/office/powerpoint/2010/main" val="4189039311"/>
              </p:ext>
            </p:extLst>
          </p:nvPr>
        </p:nvGraphicFramePr>
        <p:xfrm>
          <a:off x="8280400" y="2531903"/>
          <a:ext cx="2767011" cy="1200330"/>
        </p:xfrm>
        <a:graphic>
          <a:graphicData uri="http://schemas.openxmlformats.org/drawingml/2006/table">
            <a:tbl>
              <a:tblPr/>
              <a:tblGrid>
                <a:gridCol w="1321557">
                  <a:extLst>
                    <a:ext uri="{9D8B030D-6E8A-4147-A177-3AD203B41FA5}">
                      <a16:colId xmlns:a16="http://schemas.microsoft.com/office/drawing/2014/main" val="2436466997"/>
                    </a:ext>
                  </a:extLst>
                </a:gridCol>
                <a:gridCol w="1445454">
                  <a:extLst>
                    <a:ext uri="{9D8B030D-6E8A-4147-A177-3AD203B41FA5}">
                      <a16:colId xmlns:a16="http://schemas.microsoft.com/office/drawing/2014/main" val="2992548901"/>
                    </a:ext>
                  </a:extLst>
                </a:gridCol>
              </a:tblGrid>
              <a:tr h="400110">
                <a:tc>
                  <a:txBody>
                    <a:bodyPr/>
                    <a:lstStyle/>
                    <a:p>
                      <a:pPr algn="ctr" fontAlgn="b"/>
                      <a:r>
                        <a:rPr lang="en-IN" sz="2000" b="1" i="0" u="none" strike="noStrike">
                          <a:solidFill>
                            <a:srgbClr val="FFFFFF"/>
                          </a:solidFill>
                          <a:effectLst/>
                          <a:highlight>
                            <a:srgbClr val="ED7D31"/>
                          </a:highlight>
                          <a:latin typeface="Calibri" panose="020F0502020204030204" pitchFamily="34" charset="0"/>
                        </a:rPr>
                        <a:t>ball_result</a:t>
                      </a:r>
                    </a:p>
                  </a:txBody>
                  <a:tcPr marL="6350" marR="6350" marT="635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D7D31"/>
                    </a:solidFill>
                  </a:tcPr>
                </a:tc>
                <a:tc>
                  <a:txBody>
                    <a:bodyPr/>
                    <a:lstStyle/>
                    <a:p>
                      <a:pPr algn="ctr" fontAlgn="b"/>
                      <a:r>
                        <a:rPr lang="en-IN" sz="2000" b="1" i="0" u="none" strike="noStrike">
                          <a:solidFill>
                            <a:srgbClr val="FFFFFF"/>
                          </a:solidFill>
                          <a:effectLst/>
                          <a:highlight>
                            <a:srgbClr val="ED7D31"/>
                          </a:highlight>
                          <a:latin typeface="Calibri" panose="020F0502020204030204" pitchFamily="34" charset="0"/>
                        </a:rPr>
                        <a:t>total_count</a:t>
                      </a:r>
                    </a:p>
                  </a:txBody>
                  <a:tcPr marL="6350" marR="6350" marT="635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4046307520"/>
                  </a:ext>
                </a:extLst>
              </a:tr>
              <a:tr h="400110">
                <a:tc>
                  <a:txBody>
                    <a:bodyPr/>
                    <a:lstStyle/>
                    <a:p>
                      <a:pPr algn="ctr" fontAlgn="b"/>
                      <a:r>
                        <a:rPr lang="en-IN" sz="2000" b="0" i="0" u="none" strike="noStrike" dirty="0">
                          <a:solidFill>
                            <a:srgbClr val="000000"/>
                          </a:solidFill>
                          <a:effectLst/>
                          <a:highlight>
                            <a:srgbClr val="F8CBAD"/>
                          </a:highlight>
                          <a:latin typeface="Calibri" panose="020F0502020204030204" pitchFamily="34" charset="0"/>
                        </a:rPr>
                        <a:t>Boundary</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2000" b="0" i="0" u="none" strike="noStrike">
                          <a:solidFill>
                            <a:srgbClr val="000000"/>
                          </a:solidFill>
                          <a:effectLst/>
                          <a:highlight>
                            <a:srgbClr val="F8CBAD"/>
                          </a:highlight>
                          <a:latin typeface="Calibri" panose="020F0502020204030204" pitchFamily="34" charset="0"/>
                        </a:rPr>
                        <a:t>31468</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1112806135"/>
                  </a:ext>
                </a:extLst>
              </a:tr>
              <a:tr h="400110">
                <a:tc>
                  <a:txBody>
                    <a:bodyPr/>
                    <a:lstStyle/>
                    <a:p>
                      <a:pPr algn="ctr" fontAlgn="b"/>
                      <a:r>
                        <a:rPr lang="en-IN" sz="2000" b="0" i="0" u="none" strike="noStrike">
                          <a:solidFill>
                            <a:srgbClr val="000000"/>
                          </a:solidFill>
                          <a:effectLst/>
                          <a:highlight>
                            <a:srgbClr val="FCE4D6"/>
                          </a:highlight>
                          <a:latin typeface="Calibri" panose="020F0502020204030204" pitchFamily="34" charset="0"/>
                        </a:rPr>
                        <a:t>Dot Ball</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CE4D6"/>
                    </a:solidFill>
                  </a:tcPr>
                </a:tc>
                <a:tc>
                  <a:txBody>
                    <a:bodyPr/>
                    <a:lstStyle/>
                    <a:p>
                      <a:pPr algn="ctr" fontAlgn="b"/>
                      <a:r>
                        <a:rPr lang="en-IN" sz="2000" b="0" i="0" u="none" strike="noStrike" dirty="0">
                          <a:solidFill>
                            <a:srgbClr val="000000"/>
                          </a:solidFill>
                          <a:effectLst/>
                          <a:highlight>
                            <a:srgbClr val="FCE4D6"/>
                          </a:highlight>
                          <a:latin typeface="Calibri" panose="020F0502020204030204" pitchFamily="34" charset="0"/>
                        </a:rPr>
                        <a:t>67841</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FCE4D6"/>
                    </a:solidFill>
                  </a:tcPr>
                </a:tc>
                <a:extLst>
                  <a:ext uri="{0D108BD9-81ED-4DB2-BD59-A6C34878D82A}">
                    <a16:rowId xmlns:a16="http://schemas.microsoft.com/office/drawing/2014/main" val="237667380"/>
                  </a:ext>
                </a:extLst>
              </a:tr>
            </a:tbl>
          </a:graphicData>
        </a:graphic>
      </p:graphicFrame>
    </p:spTree>
    <p:extLst>
      <p:ext uri="{BB962C8B-B14F-4D97-AF65-F5344CB8AC3E}">
        <p14:creationId xmlns:p14="http://schemas.microsoft.com/office/powerpoint/2010/main" val="4062891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C0523-BDCA-FFA6-92C6-485416303765}"/>
              </a:ext>
            </a:extLst>
          </p:cNvPr>
          <p:cNvSpPr>
            <a:spLocks noGrp="1"/>
          </p:cNvSpPr>
          <p:nvPr>
            <p:ph type="title"/>
          </p:nvPr>
        </p:nvSpPr>
        <p:spPr>
          <a:xfrm>
            <a:off x="933625" y="585496"/>
            <a:ext cx="10391145" cy="967534"/>
          </a:xfrm>
        </p:spPr>
        <p:txBody>
          <a:bodyPr>
            <a:normAutofit fontScale="90000"/>
          </a:bodyPr>
          <a:lstStyle/>
          <a:p>
            <a:r>
              <a:rPr lang="en-US" sz="2400" b="1" dirty="0">
                <a:solidFill>
                  <a:schemeClr val="bg2">
                    <a:lumMod val="10000"/>
                    <a:lumOff val="90000"/>
                  </a:schemeClr>
                </a:solidFill>
              </a:rPr>
              <a:t>4. Write a query to fetch the total number of boundaries scored by each team from the deliveries_v02 table and order it in descending order of the number of boundaries scored.</a:t>
            </a:r>
            <a:endParaRPr lang="en-IN" sz="2400" b="1" dirty="0">
              <a:solidFill>
                <a:schemeClr val="bg2">
                  <a:lumMod val="10000"/>
                  <a:lumOff val="90000"/>
                </a:schemeClr>
              </a:solidFill>
            </a:endParaRPr>
          </a:p>
        </p:txBody>
      </p:sp>
      <p:cxnSp>
        <p:nvCxnSpPr>
          <p:cNvPr id="5" name="Straight Connector 4">
            <a:extLst>
              <a:ext uri="{FF2B5EF4-FFF2-40B4-BE49-F238E27FC236}">
                <a16:creationId xmlns:a16="http://schemas.microsoft.com/office/drawing/2014/main" id="{C136CF4E-24E4-1E48-61CD-8F97401194A1}"/>
              </a:ext>
            </a:extLst>
          </p:cNvPr>
          <p:cNvCxnSpPr/>
          <p:nvPr/>
        </p:nvCxnSpPr>
        <p:spPr>
          <a:xfrm>
            <a:off x="877136" y="1565366"/>
            <a:ext cx="10613350" cy="0"/>
          </a:xfrm>
          <a:prstGeom prst="line">
            <a:avLst/>
          </a:prstGeom>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19AD1615-51C6-55D7-D373-E970622FD937}"/>
              </a:ext>
            </a:extLst>
          </p:cNvPr>
          <p:cNvSpPr txBox="1"/>
          <p:nvPr/>
        </p:nvSpPr>
        <p:spPr>
          <a:xfrm>
            <a:off x="867229" y="1955799"/>
            <a:ext cx="6925134" cy="1938992"/>
          </a:xfrm>
          <a:prstGeom prst="rect">
            <a:avLst/>
          </a:prstGeom>
          <a:noFill/>
          <a:ln>
            <a:solidFill>
              <a:schemeClr val="tx1">
                <a:lumMod val="85000"/>
              </a:schemeClr>
            </a:solidFill>
          </a:ln>
        </p:spPr>
        <p:txBody>
          <a:bodyPr wrap="square" rtlCol="0">
            <a:spAutoFit/>
          </a:bodyPr>
          <a:lstStyle/>
          <a:p>
            <a:r>
              <a:rPr lang="en-US" sz="2400" b="1" cap="all" dirty="0">
                <a:solidFill>
                  <a:schemeClr val="accent5">
                    <a:lumMod val="60000"/>
                    <a:lumOff val="40000"/>
                  </a:schemeClr>
                </a:solidFill>
              </a:rPr>
              <a:t>select batting_team, count(ball_result) as Total_Boundaries_scored from deliveries_v02 where ball_result='Boundary' group by batting_team order by Total_Boundaries_scored desc;</a:t>
            </a:r>
            <a:endParaRPr lang="en-IN" sz="2400" b="1" cap="all" dirty="0">
              <a:solidFill>
                <a:schemeClr val="accent5">
                  <a:lumMod val="60000"/>
                  <a:lumOff val="40000"/>
                </a:schemeClr>
              </a:solidFill>
            </a:endParaRPr>
          </a:p>
        </p:txBody>
      </p:sp>
      <p:graphicFrame>
        <p:nvGraphicFramePr>
          <p:cNvPr id="10" name="Table 9">
            <a:extLst>
              <a:ext uri="{FF2B5EF4-FFF2-40B4-BE49-F238E27FC236}">
                <a16:creationId xmlns:a16="http://schemas.microsoft.com/office/drawing/2014/main" id="{56754B75-427E-1567-A22A-C0DF6CE5C764}"/>
              </a:ext>
            </a:extLst>
          </p:cNvPr>
          <p:cNvGraphicFramePr>
            <a:graphicFrameLocks noGrp="1"/>
          </p:cNvGraphicFramePr>
          <p:nvPr>
            <p:extLst>
              <p:ext uri="{D42A27DB-BD31-4B8C-83A1-F6EECF244321}">
                <p14:modId xmlns:p14="http://schemas.microsoft.com/office/powerpoint/2010/main" val="2553298403"/>
              </p:ext>
            </p:extLst>
          </p:nvPr>
        </p:nvGraphicFramePr>
        <p:xfrm>
          <a:off x="8112286" y="1943098"/>
          <a:ext cx="3378200" cy="4253540"/>
        </p:xfrm>
        <a:graphic>
          <a:graphicData uri="http://schemas.openxmlformats.org/drawingml/2006/table">
            <a:tbl>
              <a:tblPr/>
              <a:tblGrid>
                <a:gridCol w="1714500">
                  <a:extLst>
                    <a:ext uri="{9D8B030D-6E8A-4147-A177-3AD203B41FA5}">
                      <a16:colId xmlns:a16="http://schemas.microsoft.com/office/drawing/2014/main" val="4064375721"/>
                    </a:ext>
                  </a:extLst>
                </a:gridCol>
                <a:gridCol w="1663700">
                  <a:extLst>
                    <a:ext uri="{9D8B030D-6E8A-4147-A177-3AD203B41FA5}">
                      <a16:colId xmlns:a16="http://schemas.microsoft.com/office/drawing/2014/main" val="1749078040"/>
                    </a:ext>
                  </a:extLst>
                </a:gridCol>
              </a:tblGrid>
              <a:tr h="258762">
                <a:tc>
                  <a:txBody>
                    <a:bodyPr/>
                    <a:lstStyle/>
                    <a:p>
                      <a:pPr algn="ctr" fontAlgn="b"/>
                      <a:r>
                        <a:rPr lang="en-IN" sz="1200" b="1" i="0" u="none" strike="noStrike" dirty="0" err="1">
                          <a:solidFill>
                            <a:srgbClr val="FFFFFF"/>
                          </a:solidFill>
                          <a:effectLst/>
                          <a:highlight>
                            <a:srgbClr val="ED7D31"/>
                          </a:highlight>
                          <a:latin typeface="Calibri" panose="020F0502020204030204" pitchFamily="34" charset="0"/>
                        </a:rPr>
                        <a:t>batting_team</a:t>
                      </a:r>
                      <a:endParaRPr lang="en-IN" sz="1200" b="1" i="0" u="none" strike="noStrike" dirty="0">
                        <a:solidFill>
                          <a:srgbClr val="FFFFFF"/>
                        </a:solidFill>
                        <a:effectLst/>
                        <a:highlight>
                          <a:srgbClr val="ED7D31"/>
                        </a:highlight>
                        <a:latin typeface="Calibri" panose="020F0502020204030204" pitchFamily="34" charset="0"/>
                      </a:endParaRPr>
                    </a:p>
                  </a:txBody>
                  <a:tcPr marL="6350" marR="6350" marT="635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D7D31"/>
                    </a:solidFill>
                  </a:tcPr>
                </a:tc>
                <a:tc>
                  <a:txBody>
                    <a:bodyPr/>
                    <a:lstStyle/>
                    <a:p>
                      <a:pPr algn="ctr" fontAlgn="b"/>
                      <a:r>
                        <a:rPr lang="en-IN" sz="1200" b="1" i="0" u="none" strike="noStrike">
                          <a:solidFill>
                            <a:srgbClr val="FFFFFF"/>
                          </a:solidFill>
                          <a:effectLst/>
                          <a:highlight>
                            <a:srgbClr val="ED7D31"/>
                          </a:highlight>
                          <a:latin typeface="Calibri" panose="020F0502020204030204" pitchFamily="34" charset="0"/>
                        </a:rPr>
                        <a:t>total_boundaries_scored</a:t>
                      </a:r>
                    </a:p>
                  </a:txBody>
                  <a:tcPr marL="6350" marR="6350" marT="635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3716144079"/>
                  </a:ext>
                </a:extLst>
              </a:tr>
              <a:tr h="258762">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Mumbai Indians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4118</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1236918011"/>
                  </a:ext>
                </a:extLst>
              </a:tr>
              <a:tr h="258762">
                <a:tc>
                  <a:txBody>
                    <a:bodyPr/>
                    <a:lstStyle/>
                    <a:p>
                      <a:pPr algn="ctr" fontAlgn="b"/>
                      <a:r>
                        <a:rPr lang="en-IN" sz="1200" b="0" i="0" u="none" strike="noStrike" dirty="0">
                          <a:solidFill>
                            <a:srgbClr val="000000"/>
                          </a:solidFill>
                          <a:effectLst/>
                          <a:highlight>
                            <a:srgbClr val="FCE4D6"/>
                          </a:highlight>
                          <a:latin typeface="Calibri" panose="020F0502020204030204" pitchFamily="34" charset="0"/>
                        </a:rPr>
                        <a:t>Royal Challengers Bangalore</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1200" b="0" i="0" u="none" strike="noStrike">
                          <a:solidFill>
                            <a:srgbClr val="000000"/>
                          </a:solidFill>
                          <a:effectLst/>
                          <a:highlight>
                            <a:srgbClr val="FCE4D6"/>
                          </a:highlight>
                          <a:latin typeface="Calibri" panose="020F0502020204030204" pitchFamily="34" charset="0"/>
                        </a:rPr>
                        <a:t>3800</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4288033271"/>
                  </a:ext>
                </a:extLst>
              </a:tr>
              <a:tr h="258762">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Kings XI Punjab</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3780</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4217769555"/>
                  </a:ext>
                </a:extLst>
              </a:tr>
              <a:tr h="258762">
                <a:tc>
                  <a:txBody>
                    <a:bodyPr/>
                    <a:lstStyle/>
                    <a:p>
                      <a:pPr algn="ctr" fontAlgn="b"/>
                      <a:r>
                        <a:rPr lang="en-IN" sz="1200" b="0" i="0" u="none" strike="noStrike">
                          <a:solidFill>
                            <a:srgbClr val="000000"/>
                          </a:solidFill>
                          <a:effectLst/>
                          <a:highlight>
                            <a:srgbClr val="FCE4D6"/>
                          </a:highlight>
                          <a:latin typeface="Calibri" panose="020F0502020204030204" pitchFamily="34" charset="0"/>
                        </a:rPr>
                        <a:t>Kolkata Knight Riders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1200" b="0" i="0" u="none" strike="noStrike">
                          <a:solidFill>
                            <a:srgbClr val="000000"/>
                          </a:solidFill>
                          <a:effectLst/>
                          <a:highlight>
                            <a:srgbClr val="FCE4D6"/>
                          </a:highlight>
                          <a:latin typeface="Calibri" panose="020F0502020204030204" pitchFamily="34" charset="0"/>
                        </a:rPr>
                        <a:t>3739</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2653866269"/>
                  </a:ext>
                </a:extLst>
              </a:tr>
              <a:tr h="258762">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Chennai Super Kings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3496</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220831632"/>
                  </a:ext>
                </a:extLst>
              </a:tr>
              <a:tr h="258762">
                <a:tc>
                  <a:txBody>
                    <a:bodyPr/>
                    <a:lstStyle/>
                    <a:p>
                      <a:pPr algn="ctr" fontAlgn="b"/>
                      <a:r>
                        <a:rPr lang="en-IN" sz="1200" b="0" i="0" u="none" strike="noStrike">
                          <a:solidFill>
                            <a:srgbClr val="000000"/>
                          </a:solidFill>
                          <a:effectLst/>
                          <a:highlight>
                            <a:srgbClr val="FCE4D6"/>
                          </a:highlight>
                          <a:latin typeface="Calibri" panose="020F0502020204030204" pitchFamily="34" charset="0"/>
                        </a:rPr>
                        <a:t>Rajasthan Royals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1200" b="0" i="0" u="none" strike="noStrike">
                          <a:solidFill>
                            <a:srgbClr val="000000"/>
                          </a:solidFill>
                          <a:effectLst/>
                          <a:highlight>
                            <a:srgbClr val="FCE4D6"/>
                          </a:highlight>
                          <a:latin typeface="Calibri" panose="020F0502020204030204" pitchFamily="34" charset="0"/>
                        </a:rPr>
                        <a:t>3041</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383796760"/>
                  </a:ext>
                </a:extLst>
              </a:tr>
              <a:tr h="258762">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Delhi Daredevils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3022</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1232598629"/>
                  </a:ext>
                </a:extLst>
              </a:tr>
              <a:tr h="258762">
                <a:tc>
                  <a:txBody>
                    <a:bodyPr/>
                    <a:lstStyle/>
                    <a:p>
                      <a:pPr algn="ctr" fontAlgn="b"/>
                      <a:r>
                        <a:rPr lang="en-IN" sz="1200" b="0" i="0" u="none" strike="noStrike" dirty="0">
                          <a:solidFill>
                            <a:srgbClr val="000000"/>
                          </a:solidFill>
                          <a:effectLst/>
                          <a:highlight>
                            <a:srgbClr val="FCE4D6"/>
                          </a:highlight>
                          <a:latin typeface="Calibri" panose="020F0502020204030204" pitchFamily="34" charset="0"/>
                        </a:rPr>
                        <a:t>Sunrisers Hyderabad</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1200" b="0" i="0" u="none" strike="noStrike">
                          <a:solidFill>
                            <a:srgbClr val="000000"/>
                          </a:solidFill>
                          <a:effectLst/>
                          <a:highlight>
                            <a:srgbClr val="FCE4D6"/>
                          </a:highlight>
                          <a:latin typeface="Calibri" panose="020F0502020204030204" pitchFamily="34" charset="0"/>
                        </a:rPr>
                        <a:t>2306</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673446032"/>
                  </a:ext>
                </a:extLst>
              </a:tr>
              <a:tr h="258762">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Deccan Chargers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1387</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2287948979"/>
                  </a:ext>
                </a:extLst>
              </a:tr>
              <a:tr h="258762">
                <a:tc>
                  <a:txBody>
                    <a:bodyPr/>
                    <a:lstStyle/>
                    <a:p>
                      <a:pPr algn="ctr" fontAlgn="b"/>
                      <a:r>
                        <a:rPr lang="en-IN" sz="1200" b="0" i="0" u="none" strike="noStrike">
                          <a:solidFill>
                            <a:srgbClr val="000000"/>
                          </a:solidFill>
                          <a:effectLst/>
                          <a:highlight>
                            <a:srgbClr val="FCE4D6"/>
                          </a:highlight>
                          <a:latin typeface="Calibri" panose="020F0502020204030204" pitchFamily="34" charset="0"/>
                        </a:rPr>
                        <a:t>Pune Warriors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1200" b="0" i="0" u="none" strike="noStrike">
                          <a:solidFill>
                            <a:srgbClr val="000000"/>
                          </a:solidFill>
                          <a:effectLst/>
                          <a:highlight>
                            <a:srgbClr val="FCE4D6"/>
                          </a:highlight>
                          <a:latin typeface="Calibri" panose="020F0502020204030204" pitchFamily="34" charset="0"/>
                        </a:rPr>
                        <a:t>733</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2490291542"/>
                  </a:ext>
                </a:extLst>
              </a:tr>
              <a:tr h="258762">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Delhi Capitals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659</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2432074290"/>
                  </a:ext>
                </a:extLst>
              </a:tr>
              <a:tr h="258762">
                <a:tc>
                  <a:txBody>
                    <a:bodyPr/>
                    <a:lstStyle/>
                    <a:p>
                      <a:pPr algn="ctr" fontAlgn="b"/>
                      <a:r>
                        <a:rPr lang="en-IN" sz="1200" b="0" i="0" u="none" strike="noStrike">
                          <a:solidFill>
                            <a:srgbClr val="000000"/>
                          </a:solidFill>
                          <a:effectLst/>
                          <a:highlight>
                            <a:srgbClr val="FCE4D6"/>
                          </a:highlight>
                          <a:latin typeface="Calibri" panose="020F0502020204030204" pitchFamily="34" charset="0"/>
                        </a:rPr>
                        <a:t>Gujarat Lions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1200" b="0" i="0" u="none" strike="noStrike">
                          <a:solidFill>
                            <a:srgbClr val="000000"/>
                          </a:solidFill>
                          <a:effectLst/>
                          <a:highlight>
                            <a:srgbClr val="FCE4D6"/>
                          </a:highlight>
                          <a:latin typeface="Calibri" panose="020F0502020204030204" pitchFamily="34" charset="0"/>
                        </a:rPr>
                        <a:t>624</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3837649332"/>
                  </a:ext>
                </a:extLst>
              </a:tr>
              <a:tr h="258762">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Rising Pune Supergiant</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290</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1945128"/>
                  </a:ext>
                </a:extLst>
              </a:tr>
              <a:tr h="258762">
                <a:tc>
                  <a:txBody>
                    <a:bodyPr/>
                    <a:lstStyle/>
                    <a:p>
                      <a:pPr algn="ctr" fontAlgn="b"/>
                      <a:r>
                        <a:rPr lang="en-IN" sz="1200" b="0" i="0" u="none" strike="noStrike">
                          <a:solidFill>
                            <a:srgbClr val="000000"/>
                          </a:solidFill>
                          <a:effectLst/>
                          <a:highlight>
                            <a:srgbClr val="FCE4D6"/>
                          </a:highlight>
                          <a:latin typeface="Calibri" panose="020F0502020204030204" pitchFamily="34" charset="0"/>
                        </a:rPr>
                        <a:t>Rising Pune Supergiants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1200" b="0" i="0" u="none" strike="noStrike">
                          <a:solidFill>
                            <a:srgbClr val="000000"/>
                          </a:solidFill>
                          <a:effectLst/>
                          <a:highlight>
                            <a:srgbClr val="FCE4D6"/>
                          </a:highlight>
                          <a:latin typeface="Calibri" panose="020F0502020204030204" pitchFamily="34" charset="0"/>
                        </a:rPr>
                        <a:t>242</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1816193393"/>
                  </a:ext>
                </a:extLst>
              </a:tr>
              <a:tr h="258762">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Kochi Tuskers Kerala</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8CBAD"/>
                    </a:solidFill>
                  </a:tcPr>
                </a:tc>
                <a:tc>
                  <a:txBody>
                    <a:bodyPr/>
                    <a:lstStyle/>
                    <a:p>
                      <a:pPr algn="ctr" fontAlgn="b"/>
                      <a:r>
                        <a:rPr lang="en-IN" sz="1200" b="0" i="0" u="none" strike="noStrike" dirty="0">
                          <a:solidFill>
                            <a:srgbClr val="000000"/>
                          </a:solidFill>
                          <a:effectLst/>
                          <a:highlight>
                            <a:srgbClr val="F8CBAD"/>
                          </a:highlight>
                          <a:latin typeface="Calibri" panose="020F0502020204030204" pitchFamily="34" charset="0"/>
                        </a:rPr>
                        <a:t>231</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F8CBAD"/>
                    </a:solidFill>
                  </a:tcPr>
                </a:tc>
                <a:extLst>
                  <a:ext uri="{0D108BD9-81ED-4DB2-BD59-A6C34878D82A}">
                    <a16:rowId xmlns:a16="http://schemas.microsoft.com/office/drawing/2014/main" val="1837203230"/>
                  </a:ext>
                </a:extLst>
              </a:tr>
            </a:tbl>
          </a:graphicData>
        </a:graphic>
      </p:graphicFrame>
    </p:spTree>
    <p:extLst>
      <p:ext uri="{BB962C8B-B14F-4D97-AF65-F5344CB8AC3E}">
        <p14:creationId xmlns:p14="http://schemas.microsoft.com/office/powerpoint/2010/main" val="2488611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8F1D-AE27-0E86-1750-F8F0D42AA466}"/>
              </a:ext>
            </a:extLst>
          </p:cNvPr>
          <p:cNvSpPr>
            <a:spLocks noGrp="1"/>
          </p:cNvSpPr>
          <p:nvPr>
            <p:ph type="title"/>
          </p:nvPr>
        </p:nvSpPr>
        <p:spPr/>
        <p:txBody>
          <a:bodyPr>
            <a:normAutofit fontScale="90000"/>
          </a:bodyPr>
          <a:lstStyle/>
          <a:p>
            <a:r>
              <a:rPr lang="en-US" sz="2400" b="1" dirty="0">
                <a:solidFill>
                  <a:schemeClr val="bg2">
                    <a:lumMod val="10000"/>
                    <a:lumOff val="90000"/>
                  </a:schemeClr>
                </a:solidFill>
              </a:rPr>
              <a:t>5. Write a query to fetch the total number of dot balls bowled by each team and order it in descending order of the total number of dot balls bowled.</a:t>
            </a:r>
            <a:br>
              <a:rPr lang="en-US" b="0" i="0" dirty="0">
                <a:solidFill>
                  <a:srgbClr val="484848"/>
                </a:solidFill>
                <a:effectLst/>
                <a:highlight>
                  <a:srgbClr val="FFFFFF"/>
                </a:highlight>
                <a:latin typeface="Inter var experimental"/>
              </a:rPr>
            </a:br>
            <a:endParaRPr lang="en-IN" dirty="0"/>
          </a:p>
        </p:txBody>
      </p:sp>
      <p:cxnSp>
        <p:nvCxnSpPr>
          <p:cNvPr id="5" name="Straight Connector 4">
            <a:extLst>
              <a:ext uri="{FF2B5EF4-FFF2-40B4-BE49-F238E27FC236}">
                <a16:creationId xmlns:a16="http://schemas.microsoft.com/office/drawing/2014/main" id="{ED31F3E1-517F-79AB-5C59-FAFCE0587E1F}"/>
              </a:ext>
            </a:extLst>
          </p:cNvPr>
          <p:cNvCxnSpPr/>
          <p:nvPr/>
        </p:nvCxnSpPr>
        <p:spPr>
          <a:xfrm>
            <a:off x="1064426" y="1646646"/>
            <a:ext cx="10360690" cy="0"/>
          </a:xfrm>
          <a:prstGeom prst="line">
            <a:avLst/>
          </a:prstGeom>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5BC00CA5-8430-BF0A-6E9D-47B76EA473EB}"/>
              </a:ext>
            </a:extLst>
          </p:cNvPr>
          <p:cNvSpPr txBox="1"/>
          <p:nvPr/>
        </p:nvSpPr>
        <p:spPr>
          <a:xfrm>
            <a:off x="1141413" y="2296160"/>
            <a:ext cx="7017067" cy="1938992"/>
          </a:xfrm>
          <a:prstGeom prst="rect">
            <a:avLst/>
          </a:prstGeom>
          <a:noFill/>
          <a:ln>
            <a:solidFill>
              <a:schemeClr val="tx1">
                <a:lumMod val="85000"/>
              </a:schemeClr>
            </a:solidFill>
          </a:ln>
        </p:spPr>
        <p:txBody>
          <a:bodyPr wrap="square" rtlCol="0">
            <a:spAutoFit/>
          </a:bodyPr>
          <a:lstStyle>
            <a:defPPr>
              <a:defRPr lang="en-US"/>
            </a:defPPr>
            <a:lvl1pPr>
              <a:defRPr sz="2400" b="1" cap="all">
                <a:solidFill>
                  <a:schemeClr val="accent5">
                    <a:lumMod val="60000"/>
                    <a:lumOff val="40000"/>
                  </a:schemeClr>
                </a:solidFill>
              </a:defRPr>
            </a:lvl1pPr>
          </a:lstStyle>
          <a:p>
            <a:r>
              <a:rPr lang="en-US" dirty="0"/>
              <a:t>select bowling_team,count(ball_result) as total_Dot_balls_bowled from deliveries_v02 where ball_result='Dot Ball' and bowling_team&lt;&gt;'NA' group by bowling_team order by total_Dot_balls_bowled desc; </a:t>
            </a:r>
            <a:endParaRPr lang="en-IN" dirty="0"/>
          </a:p>
        </p:txBody>
      </p:sp>
      <p:graphicFrame>
        <p:nvGraphicFramePr>
          <p:cNvPr id="8" name="Table 7">
            <a:extLst>
              <a:ext uri="{FF2B5EF4-FFF2-40B4-BE49-F238E27FC236}">
                <a16:creationId xmlns:a16="http://schemas.microsoft.com/office/drawing/2014/main" id="{81E10740-F00F-681F-9E50-0ACEB938E649}"/>
              </a:ext>
            </a:extLst>
          </p:cNvPr>
          <p:cNvGraphicFramePr>
            <a:graphicFrameLocks noGrp="1"/>
          </p:cNvGraphicFramePr>
          <p:nvPr>
            <p:extLst>
              <p:ext uri="{D42A27DB-BD31-4B8C-83A1-F6EECF244321}">
                <p14:modId xmlns:p14="http://schemas.microsoft.com/office/powerpoint/2010/main" val="988699412"/>
              </p:ext>
            </p:extLst>
          </p:nvPr>
        </p:nvGraphicFramePr>
        <p:xfrm>
          <a:off x="8471853" y="2296160"/>
          <a:ext cx="3302000" cy="3852634"/>
        </p:xfrm>
        <a:graphic>
          <a:graphicData uri="http://schemas.openxmlformats.org/drawingml/2006/table">
            <a:tbl>
              <a:tblPr/>
              <a:tblGrid>
                <a:gridCol w="1714500">
                  <a:extLst>
                    <a:ext uri="{9D8B030D-6E8A-4147-A177-3AD203B41FA5}">
                      <a16:colId xmlns:a16="http://schemas.microsoft.com/office/drawing/2014/main" val="4036298402"/>
                    </a:ext>
                  </a:extLst>
                </a:gridCol>
                <a:gridCol w="1587500">
                  <a:extLst>
                    <a:ext uri="{9D8B030D-6E8A-4147-A177-3AD203B41FA5}">
                      <a16:colId xmlns:a16="http://schemas.microsoft.com/office/drawing/2014/main" val="3694784900"/>
                    </a:ext>
                  </a:extLst>
                </a:gridCol>
              </a:tblGrid>
              <a:tr h="214435">
                <a:tc>
                  <a:txBody>
                    <a:bodyPr/>
                    <a:lstStyle/>
                    <a:p>
                      <a:pPr algn="ctr" fontAlgn="b"/>
                      <a:r>
                        <a:rPr lang="en-IN" sz="1200" b="1" i="0" u="none" strike="noStrike">
                          <a:solidFill>
                            <a:srgbClr val="FFFFFF"/>
                          </a:solidFill>
                          <a:effectLst/>
                          <a:highlight>
                            <a:srgbClr val="ED7D31"/>
                          </a:highlight>
                          <a:latin typeface="Calibri" panose="020F0502020204030204" pitchFamily="34" charset="0"/>
                        </a:rPr>
                        <a:t>bowling_team</a:t>
                      </a:r>
                    </a:p>
                  </a:txBody>
                  <a:tcPr marL="6350" marR="6350" marT="635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D7D31"/>
                    </a:solidFill>
                  </a:tcPr>
                </a:tc>
                <a:tc>
                  <a:txBody>
                    <a:bodyPr/>
                    <a:lstStyle/>
                    <a:p>
                      <a:pPr algn="ctr" fontAlgn="b"/>
                      <a:r>
                        <a:rPr lang="en-IN" sz="1200" b="1" i="0" u="none" strike="noStrike">
                          <a:solidFill>
                            <a:srgbClr val="FFFFFF"/>
                          </a:solidFill>
                          <a:effectLst/>
                          <a:highlight>
                            <a:srgbClr val="ED7D31"/>
                          </a:highlight>
                          <a:latin typeface="Calibri" panose="020F0502020204030204" pitchFamily="34" charset="0"/>
                        </a:rPr>
                        <a:t>total_dot_balls_bowled</a:t>
                      </a:r>
                    </a:p>
                  </a:txBody>
                  <a:tcPr marL="6350" marR="6350" marT="635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1182142716"/>
                  </a:ext>
                </a:extLst>
              </a:tr>
              <a:tr h="214435">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Mumbai Indians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8714</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3459096106"/>
                  </a:ext>
                </a:extLst>
              </a:tr>
              <a:tr h="421674">
                <a:tc>
                  <a:txBody>
                    <a:bodyPr/>
                    <a:lstStyle/>
                    <a:p>
                      <a:pPr algn="ctr" fontAlgn="b"/>
                      <a:r>
                        <a:rPr lang="en-IN" sz="1200" b="0" i="0" u="none" strike="noStrike">
                          <a:solidFill>
                            <a:srgbClr val="000000"/>
                          </a:solidFill>
                          <a:effectLst/>
                          <a:highlight>
                            <a:srgbClr val="FCE4D6"/>
                          </a:highlight>
                          <a:latin typeface="Calibri" panose="020F0502020204030204" pitchFamily="34" charset="0"/>
                        </a:rPr>
                        <a:t>Royal Challengers Bangalore</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1200" b="0" i="0" u="none" strike="noStrike">
                          <a:solidFill>
                            <a:srgbClr val="000000"/>
                          </a:solidFill>
                          <a:effectLst/>
                          <a:highlight>
                            <a:srgbClr val="FCE4D6"/>
                          </a:highlight>
                          <a:latin typeface="Calibri" panose="020F0502020204030204" pitchFamily="34" charset="0"/>
                        </a:rPr>
                        <a:t>7955</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1896902679"/>
                  </a:ext>
                </a:extLst>
              </a:tr>
              <a:tr h="214435">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Kolkata Knight Riders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7894</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1874512686"/>
                  </a:ext>
                </a:extLst>
              </a:tr>
              <a:tr h="214435">
                <a:tc>
                  <a:txBody>
                    <a:bodyPr/>
                    <a:lstStyle/>
                    <a:p>
                      <a:pPr algn="ctr" fontAlgn="b"/>
                      <a:r>
                        <a:rPr lang="en-IN" sz="1200" b="0" i="0" u="none" strike="noStrike">
                          <a:solidFill>
                            <a:srgbClr val="000000"/>
                          </a:solidFill>
                          <a:effectLst/>
                          <a:highlight>
                            <a:srgbClr val="FCE4D6"/>
                          </a:highlight>
                          <a:latin typeface="Calibri" panose="020F0502020204030204" pitchFamily="34" charset="0"/>
                        </a:rPr>
                        <a:t>Kings XI Punjab</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1200" b="0" i="0" u="none" strike="noStrike">
                          <a:solidFill>
                            <a:srgbClr val="000000"/>
                          </a:solidFill>
                          <a:effectLst/>
                          <a:highlight>
                            <a:srgbClr val="FCE4D6"/>
                          </a:highlight>
                          <a:latin typeface="Calibri" panose="020F0502020204030204" pitchFamily="34" charset="0"/>
                        </a:rPr>
                        <a:t>7679</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83099630"/>
                  </a:ext>
                </a:extLst>
              </a:tr>
              <a:tr h="214435">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Chennai Super Kings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7593</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661103552"/>
                  </a:ext>
                </a:extLst>
              </a:tr>
              <a:tr h="214435">
                <a:tc>
                  <a:txBody>
                    <a:bodyPr/>
                    <a:lstStyle/>
                    <a:p>
                      <a:pPr algn="ctr" fontAlgn="b"/>
                      <a:r>
                        <a:rPr lang="en-IN" sz="1200" b="0" i="0" u="none" strike="noStrike">
                          <a:solidFill>
                            <a:srgbClr val="000000"/>
                          </a:solidFill>
                          <a:effectLst/>
                          <a:highlight>
                            <a:srgbClr val="FCE4D6"/>
                          </a:highlight>
                          <a:latin typeface="Calibri" panose="020F0502020204030204" pitchFamily="34" charset="0"/>
                        </a:rPr>
                        <a:t>Rajasthan Royals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1200" b="0" i="0" u="none" strike="noStrike">
                          <a:solidFill>
                            <a:srgbClr val="000000"/>
                          </a:solidFill>
                          <a:effectLst/>
                          <a:highlight>
                            <a:srgbClr val="FCE4D6"/>
                          </a:highlight>
                          <a:latin typeface="Calibri" panose="020F0502020204030204" pitchFamily="34" charset="0"/>
                        </a:rPr>
                        <a:t>6665</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1712903625"/>
                  </a:ext>
                </a:extLst>
              </a:tr>
              <a:tr h="214435">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Delhi Daredevils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6520</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917725031"/>
                  </a:ext>
                </a:extLst>
              </a:tr>
              <a:tr h="214435">
                <a:tc>
                  <a:txBody>
                    <a:bodyPr/>
                    <a:lstStyle/>
                    <a:p>
                      <a:pPr algn="ctr" fontAlgn="b"/>
                      <a:r>
                        <a:rPr lang="en-IN" sz="1200" b="0" i="0" u="none" strike="noStrike" dirty="0">
                          <a:solidFill>
                            <a:srgbClr val="000000"/>
                          </a:solidFill>
                          <a:effectLst/>
                          <a:highlight>
                            <a:srgbClr val="FCE4D6"/>
                          </a:highlight>
                          <a:latin typeface="Calibri" panose="020F0502020204030204" pitchFamily="34" charset="0"/>
                        </a:rPr>
                        <a:t>Sunrisers Hyderabad</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1200" b="0" i="0" u="none" strike="noStrike">
                          <a:solidFill>
                            <a:srgbClr val="000000"/>
                          </a:solidFill>
                          <a:effectLst/>
                          <a:highlight>
                            <a:srgbClr val="FCE4D6"/>
                          </a:highlight>
                          <a:latin typeface="Calibri" panose="020F0502020204030204" pitchFamily="34" charset="0"/>
                        </a:rPr>
                        <a:t>5248</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3687955086"/>
                  </a:ext>
                </a:extLst>
              </a:tr>
              <a:tr h="214435">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Deccan Chargers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3306</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2732660531"/>
                  </a:ext>
                </a:extLst>
              </a:tr>
              <a:tr h="214435">
                <a:tc>
                  <a:txBody>
                    <a:bodyPr/>
                    <a:lstStyle/>
                    <a:p>
                      <a:pPr algn="ctr" fontAlgn="b"/>
                      <a:r>
                        <a:rPr lang="en-IN" sz="1200" b="0" i="0" u="none" strike="noStrike">
                          <a:solidFill>
                            <a:srgbClr val="000000"/>
                          </a:solidFill>
                          <a:effectLst/>
                          <a:highlight>
                            <a:srgbClr val="FCE4D6"/>
                          </a:highlight>
                          <a:latin typeface="Calibri" panose="020F0502020204030204" pitchFamily="34" charset="0"/>
                        </a:rPr>
                        <a:t>Pune Warriors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1200" b="0" i="0" u="none" strike="noStrike">
                          <a:solidFill>
                            <a:srgbClr val="000000"/>
                          </a:solidFill>
                          <a:effectLst/>
                          <a:highlight>
                            <a:srgbClr val="FCE4D6"/>
                          </a:highlight>
                          <a:latin typeface="Calibri" panose="020F0502020204030204" pitchFamily="34" charset="0"/>
                        </a:rPr>
                        <a:t>1900</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289108050"/>
                  </a:ext>
                </a:extLst>
              </a:tr>
              <a:tr h="214435">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Delhi Capitals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1338</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2415827683"/>
                  </a:ext>
                </a:extLst>
              </a:tr>
              <a:tr h="214435">
                <a:tc>
                  <a:txBody>
                    <a:bodyPr/>
                    <a:lstStyle/>
                    <a:p>
                      <a:pPr algn="ctr" fontAlgn="b"/>
                      <a:r>
                        <a:rPr lang="en-IN" sz="1200" b="0" i="0" u="none" strike="noStrike">
                          <a:solidFill>
                            <a:srgbClr val="000000"/>
                          </a:solidFill>
                          <a:effectLst/>
                          <a:highlight>
                            <a:srgbClr val="FCE4D6"/>
                          </a:highlight>
                          <a:latin typeface="Calibri" panose="020F0502020204030204" pitchFamily="34" charset="0"/>
                        </a:rPr>
                        <a:t>Gujarat Lions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1200" b="0" i="0" u="none" strike="noStrike">
                          <a:solidFill>
                            <a:srgbClr val="000000"/>
                          </a:solidFill>
                          <a:effectLst/>
                          <a:highlight>
                            <a:srgbClr val="FCE4D6"/>
                          </a:highlight>
                          <a:latin typeface="Calibri" panose="020F0502020204030204" pitchFamily="34" charset="0"/>
                        </a:rPr>
                        <a:t>1095</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620628438"/>
                  </a:ext>
                </a:extLst>
              </a:tr>
              <a:tr h="214435">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Rising Pune Supergiant</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698</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276147481"/>
                  </a:ext>
                </a:extLst>
              </a:tr>
              <a:tr h="214435">
                <a:tc>
                  <a:txBody>
                    <a:bodyPr/>
                    <a:lstStyle/>
                    <a:p>
                      <a:pPr algn="ctr" fontAlgn="b"/>
                      <a:r>
                        <a:rPr lang="en-IN" sz="1200" b="0" i="0" u="none" strike="noStrike">
                          <a:solidFill>
                            <a:srgbClr val="000000"/>
                          </a:solidFill>
                          <a:effectLst/>
                          <a:highlight>
                            <a:srgbClr val="FCE4D6"/>
                          </a:highlight>
                          <a:latin typeface="Calibri" panose="020F0502020204030204" pitchFamily="34" charset="0"/>
                        </a:rPr>
                        <a:t>Kochi Tuskers Kerala</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1200" b="0" i="0" u="none" strike="noStrike">
                          <a:solidFill>
                            <a:srgbClr val="000000"/>
                          </a:solidFill>
                          <a:effectLst/>
                          <a:highlight>
                            <a:srgbClr val="FCE4D6"/>
                          </a:highlight>
                          <a:latin typeface="Calibri" panose="020F0502020204030204" pitchFamily="34" charset="0"/>
                        </a:rPr>
                        <a:t>626</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2706073661"/>
                  </a:ext>
                </a:extLst>
              </a:tr>
              <a:tr h="214435">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Rising Pune Supergiants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200" b="0" i="0" u="none" strike="noStrike">
                          <a:solidFill>
                            <a:srgbClr val="000000"/>
                          </a:solidFill>
                          <a:effectLst/>
                          <a:highlight>
                            <a:srgbClr val="F8CBAD"/>
                          </a:highlight>
                          <a:latin typeface="Calibri" panose="020F0502020204030204" pitchFamily="34" charset="0"/>
                        </a:rPr>
                        <a:t>539</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723411061"/>
                  </a:ext>
                </a:extLst>
              </a:tr>
              <a:tr h="214435">
                <a:tc>
                  <a:txBody>
                    <a:bodyPr/>
                    <a:lstStyle/>
                    <a:p>
                      <a:pPr algn="ctr" fontAlgn="b"/>
                      <a:r>
                        <a:rPr lang="en-IN" sz="1200" b="0" i="0" u="none" strike="noStrike">
                          <a:solidFill>
                            <a:srgbClr val="000000"/>
                          </a:solidFill>
                          <a:effectLst/>
                          <a:highlight>
                            <a:srgbClr val="FCE4D6"/>
                          </a:highlight>
                          <a:latin typeface="Calibri" panose="020F0502020204030204" pitchFamily="34" charset="0"/>
                        </a:rPr>
                        <a:t>NA</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CE4D6"/>
                    </a:solidFill>
                  </a:tcPr>
                </a:tc>
                <a:tc>
                  <a:txBody>
                    <a:bodyPr/>
                    <a:lstStyle/>
                    <a:p>
                      <a:pPr algn="ctr" fontAlgn="b"/>
                      <a:r>
                        <a:rPr lang="en-IN" sz="1200" b="0" i="0" u="none" strike="noStrike" dirty="0">
                          <a:solidFill>
                            <a:srgbClr val="000000"/>
                          </a:solidFill>
                          <a:effectLst/>
                          <a:highlight>
                            <a:srgbClr val="FCE4D6"/>
                          </a:highlight>
                          <a:latin typeface="Calibri" panose="020F0502020204030204" pitchFamily="34" charset="0"/>
                        </a:rPr>
                        <a:t>71</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FCE4D6"/>
                    </a:solidFill>
                  </a:tcPr>
                </a:tc>
                <a:extLst>
                  <a:ext uri="{0D108BD9-81ED-4DB2-BD59-A6C34878D82A}">
                    <a16:rowId xmlns:a16="http://schemas.microsoft.com/office/drawing/2014/main" val="873841833"/>
                  </a:ext>
                </a:extLst>
              </a:tr>
            </a:tbl>
          </a:graphicData>
        </a:graphic>
      </p:graphicFrame>
    </p:spTree>
    <p:extLst>
      <p:ext uri="{BB962C8B-B14F-4D97-AF65-F5344CB8AC3E}">
        <p14:creationId xmlns:p14="http://schemas.microsoft.com/office/powerpoint/2010/main" val="1138573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89B1A-0BB3-95E2-2293-25580852F11F}"/>
              </a:ext>
            </a:extLst>
          </p:cNvPr>
          <p:cNvSpPr>
            <a:spLocks noGrp="1"/>
          </p:cNvSpPr>
          <p:nvPr>
            <p:ph type="title"/>
          </p:nvPr>
        </p:nvSpPr>
        <p:spPr/>
        <p:txBody>
          <a:bodyPr>
            <a:normAutofit/>
          </a:bodyPr>
          <a:lstStyle/>
          <a:p>
            <a:r>
              <a:rPr lang="en-US" sz="2000" b="1" dirty="0">
                <a:solidFill>
                  <a:schemeClr val="bg2">
                    <a:lumMod val="10000"/>
                    <a:lumOff val="90000"/>
                  </a:schemeClr>
                </a:solidFill>
              </a:rPr>
              <a:t>Q1. Your first priority is to get 2-3 players with high S.R who have faced at least 500 balls And to do that you have to make a list of 10 players you want to bid in the auction so that when you try to grab them in auction you should not pay the amount greater than you have in the purse for a particular player.					</a:t>
            </a:r>
            <a:endParaRPr lang="en-IN" sz="2000" b="1" dirty="0">
              <a:solidFill>
                <a:schemeClr val="bg2">
                  <a:lumMod val="10000"/>
                  <a:lumOff val="90000"/>
                </a:schemeClr>
              </a:solidFill>
            </a:endParaRPr>
          </a:p>
        </p:txBody>
      </p:sp>
      <p:sp>
        <p:nvSpPr>
          <p:cNvPr id="4" name="TextBox 3">
            <a:extLst>
              <a:ext uri="{FF2B5EF4-FFF2-40B4-BE49-F238E27FC236}">
                <a16:creationId xmlns:a16="http://schemas.microsoft.com/office/drawing/2014/main" id="{E7CB932B-7646-76D0-AF43-32989595348D}"/>
              </a:ext>
            </a:extLst>
          </p:cNvPr>
          <p:cNvSpPr txBox="1"/>
          <p:nvPr/>
        </p:nvSpPr>
        <p:spPr>
          <a:xfrm>
            <a:off x="1141413" y="2452589"/>
            <a:ext cx="9570131" cy="2308324"/>
          </a:xfrm>
          <a:prstGeom prst="rect">
            <a:avLst/>
          </a:prstGeom>
          <a:noFill/>
        </p:spPr>
        <p:txBody>
          <a:bodyPr wrap="square" rtlCol="0">
            <a:spAutoFit/>
          </a:bodyPr>
          <a:lstStyle/>
          <a:p>
            <a:r>
              <a:rPr lang="en-US" sz="2400" b="1" dirty="0">
                <a:solidFill>
                  <a:schemeClr val="accent5">
                    <a:lumMod val="60000"/>
                    <a:lumOff val="40000"/>
                  </a:schemeClr>
                </a:solidFill>
              </a:rPr>
              <a:t>select batsman, cast(strike_rate as decimal(5,2)) from (</a:t>
            </a:r>
          </a:p>
          <a:p>
            <a:r>
              <a:rPr lang="en-US" sz="2400" b="1" dirty="0">
                <a:solidFill>
                  <a:schemeClr val="accent5">
                    <a:lumMod val="60000"/>
                    <a:lumOff val="40000"/>
                  </a:schemeClr>
                </a:solidFill>
              </a:rPr>
              <a:t>select </a:t>
            </a:r>
            <a:r>
              <a:rPr lang="en-US" sz="2000" b="1" cap="all" dirty="0">
                <a:solidFill>
                  <a:schemeClr val="accent5">
                    <a:lumMod val="60000"/>
                    <a:lumOff val="40000"/>
                  </a:schemeClr>
                </a:solidFill>
                <a:latin typeface="+mj-lt"/>
                <a:ea typeface="+mj-ea"/>
                <a:cs typeface="+mj-cs"/>
              </a:rPr>
              <a:t>batsman</a:t>
            </a:r>
            <a:r>
              <a:rPr lang="en-US" sz="2400" b="1" dirty="0">
                <a:solidFill>
                  <a:schemeClr val="accent5">
                    <a:lumMod val="60000"/>
                    <a:lumOff val="40000"/>
                  </a:schemeClr>
                </a:solidFill>
              </a:rPr>
              <a:t>,sum(batsman_runs) as runs_scored, count(ball) as Balls_faced,cast(sum(batsman_runs) as float)/count(ball)*100 as strike_rate from ipl_ball where not extras_type in ('</a:t>
            </a:r>
            <a:r>
              <a:rPr lang="en-US" sz="2400" b="1" dirty="0" err="1">
                <a:solidFill>
                  <a:schemeClr val="accent5">
                    <a:lumMod val="60000"/>
                    <a:lumOff val="40000"/>
                  </a:schemeClr>
                </a:solidFill>
              </a:rPr>
              <a:t>wides</a:t>
            </a:r>
            <a:r>
              <a:rPr lang="en-US" sz="2400" b="1" dirty="0">
                <a:solidFill>
                  <a:schemeClr val="accent5">
                    <a:lumMod val="60000"/>
                    <a:lumOff val="40000"/>
                  </a:schemeClr>
                </a:solidFill>
              </a:rPr>
              <a:t>', 'no ball') group by batsman having count(ball)&gt;500) order by strike_rate desc limit 10;</a:t>
            </a:r>
            <a:endParaRPr lang="en-IN" sz="2400" b="1" dirty="0">
              <a:solidFill>
                <a:schemeClr val="accent5">
                  <a:lumMod val="60000"/>
                  <a:lumOff val="40000"/>
                </a:schemeClr>
              </a:solidFill>
            </a:endParaRPr>
          </a:p>
        </p:txBody>
      </p:sp>
      <p:cxnSp>
        <p:nvCxnSpPr>
          <p:cNvPr id="3" name="Straight Connector 2">
            <a:extLst>
              <a:ext uri="{FF2B5EF4-FFF2-40B4-BE49-F238E27FC236}">
                <a16:creationId xmlns:a16="http://schemas.microsoft.com/office/drawing/2014/main" id="{BF81C466-614E-7BEA-3813-57FC450AD754}"/>
              </a:ext>
            </a:extLst>
          </p:cNvPr>
          <p:cNvCxnSpPr>
            <a:cxnSpLocks/>
          </p:cNvCxnSpPr>
          <p:nvPr/>
        </p:nvCxnSpPr>
        <p:spPr>
          <a:xfrm>
            <a:off x="1071290" y="2155370"/>
            <a:ext cx="9658227" cy="0"/>
          </a:xfrm>
          <a:prstGeom prst="line">
            <a:avLst/>
          </a:prstGeom>
          <a:ln>
            <a:solidFill>
              <a:schemeClr val="accent2">
                <a:lumMod val="60000"/>
                <a:lumOff val="4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94531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D64EC-9CAE-D8E1-73B0-02A0E9C1930F}"/>
              </a:ext>
            </a:extLst>
          </p:cNvPr>
          <p:cNvSpPr>
            <a:spLocks noGrp="1"/>
          </p:cNvSpPr>
          <p:nvPr>
            <p:ph type="title"/>
          </p:nvPr>
        </p:nvSpPr>
        <p:spPr/>
        <p:txBody>
          <a:bodyPr>
            <a:normAutofit/>
          </a:bodyPr>
          <a:lstStyle/>
          <a:p>
            <a:r>
              <a:rPr lang="en-US" sz="2200" b="1" dirty="0">
                <a:solidFill>
                  <a:schemeClr val="bg2">
                    <a:lumMod val="10000"/>
                    <a:lumOff val="90000"/>
                  </a:schemeClr>
                </a:solidFill>
              </a:rPr>
              <a:t>6. Write a query to fetch the total number of dismissals by dismissal kinds where dismissal kind is not NA</a:t>
            </a:r>
            <a:endParaRPr lang="en-IN" sz="2200" b="1" dirty="0">
              <a:solidFill>
                <a:schemeClr val="bg2">
                  <a:lumMod val="10000"/>
                  <a:lumOff val="90000"/>
                </a:schemeClr>
              </a:solidFill>
            </a:endParaRPr>
          </a:p>
        </p:txBody>
      </p:sp>
      <p:cxnSp>
        <p:nvCxnSpPr>
          <p:cNvPr id="5" name="Straight Connector 4">
            <a:extLst>
              <a:ext uri="{FF2B5EF4-FFF2-40B4-BE49-F238E27FC236}">
                <a16:creationId xmlns:a16="http://schemas.microsoft.com/office/drawing/2014/main" id="{E4B83F7E-D37E-DDC7-DA11-AB0D380BDB3E}"/>
              </a:ext>
            </a:extLst>
          </p:cNvPr>
          <p:cNvCxnSpPr/>
          <p:nvPr/>
        </p:nvCxnSpPr>
        <p:spPr>
          <a:xfrm>
            <a:off x="1064426" y="1707606"/>
            <a:ext cx="10360690" cy="0"/>
          </a:xfrm>
          <a:prstGeom prst="line">
            <a:avLst/>
          </a:prstGeom>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6293E707-14BD-D0CC-383E-7E74E298A7CE}"/>
              </a:ext>
            </a:extLst>
          </p:cNvPr>
          <p:cNvSpPr txBox="1"/>
          <p:nvPr/>
        </p:nvSpPr>
        <p:spPr>
          <a:xfrm>
            <a:off x="1064426" y="2407920"/>
            <a:ext cx="6128854" cy="2308324"/>
          </a:xfrm>
          <a:prstGeom prst="rect">
            <a:avLst/>
          </a:prstGeom>
          <a:noFill/>
          <a:ln>
            <a:solidFill>
              <a:schemeClr val="tx1">
                <a:lumMod val="85000"/>
              </a:schemeClr>
            </a:solidFill>
          </a:ln>
        </p:spPr>
        <p:txBody>
          <a:bodyPr wrap="square" rtlCol="0">
            <a:spAutoFit/>
          </a:bodyPr>
          <a:lstStyle>
            <a:defPPr>
              <a:defRPr lang="en-US"/>
            </a:defPPr>
            <a:lvl1pPr>
              <a:defRPr sz="2400" b="1" cap="all">
                <a:solidFill>
                  <a:schemeClr val="accent5">
                    <a:lumMod val="60000"/>
                    <a:lumOff val="40000"/>
                  </a:schemeClr>
                </a:solidFill>
              </a:defRPr>
            </a:lvl1pPr>
          </a:lstStyle>
          <a:p>
            <a:r>
              <a:rPr lang="en-US" dirty="0"/>
              <a:t>select dismissal_kind,count(dismissal_kind) as dismissals from deliveries_v02 where dismissal_kind &lt;&gt;'NA' group by dismissal_kind order by dismissals desc;</a:t>
            </a:r>
            <a:endParaRPr lang="en-IN" dirty="0"/>
          </a:p>
        </p:txBody>
      </p:sp>
      <p:graphicFrame>
        <p:nvGraphicFramePr>
          <p:cNvPr id="7" name="Table 6">
            <a:extLst>
              <a:ext uri="{FF2B5EF4-FFF2-40B4-BE49-F238E27FC236}">
                <a16:creationId xmlns:a16="http://schemas.microsoft.com/office/drawing/2014/main" id="{B86892E7-3200-A84A-FB82-8888B41B1CDD}"/>
              </a:ext>
            </a:extLst>
          </p:cNvPr>
          <p:cNvGraphicFramePr>
            <a:graphicFrameLocks noGrp="1"/>
          </p:cNvGraphicFramePr>
          <p:nvPr>
            <p:extLst>
              <p:ext uri="{D42A27DB-BD31-4B8C-83A1-F6EECF244321}">
                <p14:modId xmlns:p14="http://schemas.microsoft.com/office/powerpoint/2010/main" val="1876648359"/>
              </p:ext>
            </p:extLst>
          </p:nvPr>
        </p:nvGraphicFramePr>
        <p:xfrm>
          <a:off x="7909560" y="2407920"/>
          <a:ext cx="3312159" cy="3416300"/>
        </p:xfrm>
        <a:graphic>
          <a:graphicData uri="http://schemas.openxmlformats.org/drawingml/2006/table">
            <a:tbl>
              <a:tblPr/>
              <a:tblGrid>
                <a:gridCol w="2020625">
                  <a:extLst>
                    <a:ext uri="{9D8B030D-6E8A-4147-A177-3AD203B41FA5}">
                      <a16:colId xmlns:a16="http://schemas.microsoft.com/office/drawing/2014/main" val="1877467260"/>
                    </a:ext>
                  </a:extLst>
                </a:gridCol>
                <a:gridCol w="1291534">
                  <a:extLst>
                    <a:ext uri="{9D8B030D-6E8A-4147-A177-3AD203B41FA5}">
                      <a16:colId xmlns:a16="http://schemas.microsoft.com/office/drawing/2014/main" val="179708641"/>
                    </a:ext>
                  </a:extLst>
                </a:gridCol>
              </a:tblGrid>
              <a:tr h="230832">
                <a:tc>
                  <a:txBody>
                    <a:bodyPr/>
                    <a:lstStyle/>
                    <a:p>
                      <a:pPr algn="ctr" fontAlgn="b"/>
                      <a:r>
                        <a:rPr lang="en-IN" sz="2000" b="1" i="0" u="none" strike="noStrike">
                          <a:solidFill>
                            <a:srgbClr val="FFFFFF"/>
                          </a:solidFill>
                          <a:effectLst/>
                          <a:highlight>
                            <a:srgbClr val="ED7D31"/>
                          </a:highlight>
                          <a:latin typeface="Calibri" panose="020F0502020204030204" pitchFamily="34" charset="0"/>
                        </a:rPr>
                        <a:t>dismissal_kind</a:t>
                      </a:r>
                    </a:p>
                  </a:txBody>
                  <a:tcPr marL="6350" marR="6350" marT="635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D7D31"/>
                    </a:solidFill>
                  </a:tcPr>
                </a:tc>
                <a:tc>
                  <a:txBody>
                    <a:bodyPr/>
                    <a:lstStyle/>
                    <a:p>
                      <a:pPr algn="ctr" fontAlgn="b"/>
                      <a:r>
                        <a:rPr lang="en-IN" sz="2000" b="1" i="0" u="none" strike="noStrike">
                          <a:solidFill>
                            <a:srgbClr val="FFFFFF"/>
                          </a:solidFill>
                          <a:effectLst/>
                          <a:highlight>
                            <a:srgbClr val="ED7D31"/>
                          </a:highlight>
                          <a:latin typeface="Calibri" panose="020F0502020204030204" pitchFamily="34" charset="0"/>
                        </a:rPr>
                        <a:t>dismissals</a:t>
                      </a:r>
                    </a:p>
                  </a:txBody>
                  <a:tcPr marL="6350" marR="6350" marT="635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9792183"/>
                  </a:ext>
                </a:extLst>
              </a:tr>
              <a:tr h="230832">
                <a:tc>
                  <a:txBody>
                    <a:bodyPr/>
                    <a:lstStyle/>
                    <a:p>
                      <a:pPr algn="ctr" fontAlgn="b"/>
                      <a:r>
                        <a:rPr lang="en-IN" sz="2000" b="0" i="0" u="none" strike="noStrike" dirty="0">
                          <a:solidFill>
                            <a:srgbClr val="000000"/>
                          </a:solidFill>
                          <a:effectLst/>
                          <a:highlight>
                            <a:srgbClr val="F8CBAD"/>
                          </a:highlight>
                          <a:latin typeface="Calibri" panose="020F0502020204030204" pitchFamily="34" charset="0"/>
                        </a:rPr>
                        <a:t>caught</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2000" b="0" i="0" u="none" strike="noStrike">
                          <a:solidFill>
                            <a:srgbClr val="000000"/>
                          </a:solidFill>
                          <a:effectLst/>
                          <a:highlight>
                            <a:srgbClr val="F8CBAD"/>
                          </a:highlight>
                          <a:latin typeface="Calibri" panose="020F0502020204030204" pitchFamily="34" charset="0"/>
                        </a:rPr>
                        <a:t>5743</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1140304645"/>
                  </a:ext>
                </a:extLst>
              </a:tr>
              <a:tr h="230832">
                <a:tc>
                  <a:txBody>
                    <a:bodyPr/>
                    <a:lstStyle/>
                    <a:p>
                      <a:pPr algn="ctr" fontAlgn="b"/>
                      <a:r>
                        <a:rPr lang="en-IN" sz="2000" b="0" i="0" u="none" strike="noStrike">
                          <a:solidFill>
                            <a:srgbClr val="000000"/>
                          </a:solidFill>
                          <a:effectLst/>
                          <a:highlight>
                            <a:srgbClr val="FCE4D6"/>
                          </a:highlight>
                          <a:latin typeface="Calibri" panose="020F0502020204030204" pitchFamily="34" charset="0"/>
                        </a:rPr>
                        <a:t>bowled</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2000" b="0" i="0" u="none" strike="noStrike">
                          <a:solidFill>
                            <a:srgbClr val="000000"/>
                          </a:solidFill>
                          <a:effectLst/>
                          <a:highlight>
                            <a:srgbClr val="FCE4D6"/>
                          </a:highlight>
                          <a:latin typeface="Calibri" panose="020F0502020204030204" pitchFamily="34" charset="0"/>
                        </a:rPr>
                        <a:t>1700</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1293739179"/>
                  </a:ext>
                </a:extLst>
              </a:tr>
              <a:tr h="230832">
                <a:tc>
                  <a:txBody>
                    <a:bodyPr/>
                    <a:lstStyle/>
                    <a:p>
                      <a:pPr algn="ctr" fontAlgn="b"/>
                      <a:r>
                        <a:rPr lang="en-IN" sz="2000" b="0" i="0" u="none" strike="noStrike">
                          <a:solidFill>
                            <a:srgbClr val="000000"/>
                          </a:solidFill>
                          <a:effectLst/>
                          <a:highlight>
                            <a:srgbClr val="F8CBAD"/>
                          </a:highlight>
                          <a:latin typeface="Calibri" panose="020F0502020204030204" pitchFamily="34" charset="0"/>
                        </a:rPr>
                        <a:t>run out</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2000" b="0" i="0" u="none" strike="noStrike">
                          <a:solidFill>
                            <a:srgbClr val="000000"/>
                          </a:solidFill>
                          <a:effectLst/>
                          <a:highlight>
                            <a:srgbClr val="F8CBAD"/>
                          </a:highlight>
                          <a:latin typeface="Calibri" panose="020F0502020204030204" pitchFamily="34" charset="0"/>
                        </a:rPr>
                        <a:t>893</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1594707071"/>
                  </a:ext>
                </a:extLst>
              </a:tr>
              <a:tr h="230832">
                <a:tc>
                  <a:txBody>
                    <a:bodyPr/>
                    <a:lstStyle/>
                    <a:p>
                      <a:pPr algn="ctr" fontAlgn="b"/>
                      <a:r>
                        <a:rPr lang="en-IN" sz="2000" b="0" i="0" u="none" strike="noStrike" dirty="0">
                          <a:solidFill>
                            <a:srgbClr val="000000"/>
                          </a:solidFill>
                          <a:effectLst/>
                          <a:highlight>
                            <a:srgbClr val="FCE4D6"/>
                          </a:highlight>
                          <a:latin typeface="Calibri" panose="020F0502020204030204" pitchFamily="34" charset="0"/>
                        </a:rPr>
                        <a:t>lbw</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2000" b="0" i="0" u="none" strike="noStrike">
                          <a:solidFill>
                            <a:srgbClr val="000000"/>
                          </a:solidFill>
                          <a:effectLst/>
                          <a:highlight>
                            <a:srgbClr val="FCE4D6"/>
                          </a:highlight>
                          <a:latin typeface="Calibri" panose="020F0502020204030204" pitchFamily="34" charset="0"/>
                        </a:rPr>
                        <a:t>571</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3016577736"/>
                  </a:ext>
                </a:extLst>
              </a:tr>
              <a:tr h="230832">
                <a:tc>
                  <a:txBody>
                    <a:bodyPr/>
                    <a:lstStyle/>
                    <a:p>
                      <a:pPr algn="ctr" fontAlgn="b"/>
                      <a:r>
                        <a:rPr lang="en-IN" sz="2000" b="0" i="0" u="none" strike="noStrike">
                          <a:solidFill>
                            <a:srgbClr val="000000"/>
                          </a:solidFill>
                          <a:effectLst/>
                          <a:highlight>
                            <a:srgbClr val="F8CBAD"/>
                          </a:highlight>
                          <a:latin typeface="Calibri" panose="020F0502020204030204" pitchFamily="34" charset="0"/>
                        </a:rPr>
                        <a:t>stumped</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2000" b="0" i="0" u="none" strike="noStrike">
                          <a:solidFill>
                            <a:srgbClr val="000000"/>
                          </a:solidFill>
                          <a:effectLst/>
                          <a:highlight>
                            <a:srgbClr val="F8CBAD"/>
                          </a:highlight>
                          <a:latin typeface="Calibri" panose="020F0502020204030204" pitchFamily="34" charset="0"/>
                        </a:rPr>
                        <a:t>294</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3665597865"/>
                  </a:ext>
                </a:extLst>
              </a:tr>
              <a:tr h="230832">
                <a:tc>
                  <a:txBody>
                    <a:bodyPr/>
                    <a:lstStyle/>
                    <a:p>
                      <a:pPr algn="ctr" fontAlgn="b"/>
                      <a:r>
                        <a:rPr lang="en-IN" sz="2000" b="0" i="0" u="none" strike="noStrike">
                          <a:solidFill>
                            <a:srgbClr val="000000"/>
                          </a:solidFill>
                          <a:effectLst/>
                          <a:highlight>
                            <a:srgbClr val="FCE4D6"/>
                          </a:highlight>
                          <a:latin typeface="Calibri" panose="020F0502020204030204" pitchFamily="34" charset="0"/>
                        </a:rPr>
                        <a:t>caught and bowled</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2000" b="0" i="0" u="none" strike="noStrike">
                          <a:solidFill>
                            <a:srgbClr val="000000"/>
                          </a:solidFill>
                          <a:effectLst/>
                          <a:highlight>
                            <a:srgbClr val="FCE4D6"/>
                          </a:highlight>
                          <a:latin typeface="Calibri" panose="020F0502020204030204" pitchFamily="34" charset="0"/>
                        </a:rPr>
                        <a:t>269</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1609676956"/>
                  </a:ext>
                </a:extLst>
              </a:tr>
              <a:tr h="230832">
                <a:tc>
                  <a:txBody>
                    <a:bodyPr/>
                    <a:lstStyle/>
                    <a:p>
                      <a:pPr algn="ctr" fontAlgn="b"/>
                      <a:r>
                        <a:rPr lang="en-IN" sz="2000" b="0" i="0" u="none" strike="noStrike">
                          <a:solidFill>
                            <a:srgbClr val="000000"/>
                          </a:solidFill>
                          <a:effectLst/>
                          <a:highlight>
                            <a:srgbClr val="F8CBAD"/>
                          </a:highlight>
                          <a:latin typeface="Calibri" panose="020F0502020204030204" pitchFamily="34" charset="0"/>
                        </a:rPr>
                        <a:t>hit wicket</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2000" b="0" i="0" u="none" strike="noStrike">
                          <a:solidFill>
                            <a:srgbClr val="000000"/>
                          </a:solidFill>
                          <a:effectLst/>
                          <a:highlight>
                            <a:srgbClr val="F8CBAD"/>
                          </a:highlight>
                          <a:latin typeface="Calibri" panose="020F0502020204030204" pitchFamily="34" charset="0"/>
                        </a:rPr>
                        <a:t>12</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2251339746"/>
                  </a:ext>
                </a:extLst>
              </a:tr>
              <a:tr h="230832">
                <a:tc>
                  <a:txBody>
                    <a:bodyPr/>
                    <a:lstStyle/>
                    <a:p>
                      <a:pPr algn="ctr" fontAlgn="b"/>
                      <a:r>
                        <a:rPr lang="en-IN" sz="2000" b="0" i="0" u="none" strike="noStrike">
                          <a:solidFill>
                            <a:srgbClr val="000000"/>
                          </a:solidFill>
                          <a:effectLst/>
                          <a:highlight>
                            <a:srgbClr val="FCE4D6"/>
                          </a:highlight>
                          <a:latin typeface="Calibri" panose="020F0502020204030204" pitchFamily="34" charset="0"/>
                        </a:rPr>
                        <a:t>retired hurt</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2000" b="0" i="0" u="none" strike="noStrike">
                          <a:solidFill>
                            <a:srgbClr val="000000"/>
                          </a:solidFill>
                          <a:effectLst/>
                          <a:highlight>
                            <a:srgbClr val="FCE4D6"/>
                          </a:highlight>
                          <a:latin typeface="Calibri" panose="020F0502020204030204" pitchFamily="34" charset="0"/>
                        </a:rPr>
                        <a:t>11</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4253681849"/>
                  </a:ext>
                </a:extLst>
              </a:tr>
              <a:tr h="230832">
                <a:tc>
                  <a:txBody>
                    <a:bodyPr/>
                    <a:lstStyle/>
                    <a:p>
                      <a:pPr algn="ctr" fontAlgn="b"/>
                      <a:r>
                        <a:rPr lang="en-IN" sz="2000" b="0" i="0" u="none" strike="noStrike">
                          <a:solidFill>
                            <a:srgbClr val="000000"/>
                          </a:solidFill>
                          <a:effectLst/>
                          <a:highlight>
                            <a:srgbClr val="F8CBAD"/>
                          </a:highlight>
                          <a:latin typeface="Calibri" panose="020F0502020204030204" pitchFamily="34" charset="0"/>
                        </a:rPr>
                        <a:t>obstructing the field</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8CBAD"/>
                    </a:solidFill>
                  </a:tcPr>
                </a:tc>
                <a:tc>
                  <a:txBody>
                    <a:bodyPr/>
                    <a:lstStyle/>
                    <a:p>
                      <a:pPr algn="ctr" fontAlgn="b"/>
                      <a:r>
                        <a:rPr lang="en-IN" sz="2000" b="0" i="0" u="none" strike="noStrike" dirty="0">
                          <a:solidFill>
                            <a:srgbClr val="000000"/>
                          </a:solidFill>
                          <a:effectLst/>
                          <a:highlight>
                            <a:srgbClr val="F8CBAD"/>
                          </a:highlight>
                          <a:latin typeface="Calibri" panose="020F0502020204030204" pitchFamily="34" charset="0"/>
                        </a:rPr>
                        <a:t>2</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F8CBAD"/>
                    </a:solidFill>
                  </a:tcPr>
                </a:tc>
                <a:extLst>
                  <a:ext uri="{0D108BD9-81ED-4DB2-BD59-A6C34878D82A}">
                    <a16:rowId xmlns:a16="http://schemas.microsoft.com/office/drawing/2014/main" val="2192931499"/>
                  </a:ext>
                </a:extLst>
              </a:tr>
            </a:tbl>
          </a:graphicData>
        </a:graphic>
      </p:graphicFrame>
    </p:spTree>
    <p:extLst>
      <p:ext uri="{BB962C8B-B14F-4D97-AF65-F5344CB8AC3E}">
        <p14:creationId xmlns:p14="http://schemas.microsoft.com/office/powerpoint/2010/main" val="2692997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E389-C7BC-124D-6442-CE81A88AD1CF}"/>
              </a:ext>
            </a:extLst>
          </p:cNvPr>
          <p:cNvSpPr>
            <a:spLocks noGrp="1"/>
          </p:cNvSpPr>
          <p:nvPr>
            <p:ph type="title"/>
          </p:nvPr>
        </p:nvSpPr>
        <p:spPr/>
        <p:txBody>
          <a:bodyPr>
            <a:normAutofit/>
          </a:bodyPr>
          <a:lstStyle/>
          <a:p>
            <a:r>
              <a:rPr lang="en-US" sz="2200" b="1" dirty="0">
                <a:solidFill>
                  <a:schemeClr val="bg2">
                    <a:lumMod val="10000"/>
                    <a:lumOff val="90000"/>
                  </a:schemeClr>
                </a:solidFill>
              </a:rPr>
              <a:t>7. Write a query to get the top 5 bowlers who conceded maximum extra runs from the deliveries table</a:t>
            </a:r>
            <a:endParaRPr lang="en-IN" sz="2200" b="1" dirty="0">
              <a:solidFill>
                <a:schemeClr val="bg2">
                  <a:lumMod val="10000"/>
                  <a:lumOff val="90000"/>
                </a:schemeClr>
              </a:solidFill>
            </a:endParaRPr>
          </a:p>
        </p:txBody>
      </p:sp>
      <p:cxnSp>
        <p:nvCxnSpPr>
          <p:cNvPr id="5" name="Straight Connector 4">
            <a:extLst>
              <a:ext uri="{FF2B5EF4-FFF2-40B4-BE49-F238E27FC236}">
                <a16:creationId xmlns:a16="http://schemas.microsoft.com/office/drawing/2014/main" id="{513ED5DC-725D-570C-8798-128BF2742EDA}"/>
              </a:ext>
            </a:extLst>
          </p:cNvPr>
          <p:cNvCxnSpPr/>
          <p:nvPr/>
        </p:nvCxnSpPr>
        <p:spPr>
          <a:xfrm>
            <a:off x="1064426" y="1717766"/>
            <a:ext cx="10360690" cy="0"/>
          </a:xfrm>
          <a:prstGeom prst="line">
            <a:avLst/>
          </a:prstGeom>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556DBFFE-C28E-53FF-DB42-E19C51F4261B}"/>
              </a:ext>
            </a:extLst>
          </p:cNvPr>
          <p:cNvSpPr txBox="1"/>
          <p:nvPr/>
        </p:nvSpPr>
        <p:spPr>
          <a:xfrm>
            <a:off x="1141413" y="2245360"/>
            <a:ext cx="6458267" cy="1569660"/>
          </a:xfrm>
          <a:prstGeom prst="rect">
            <a:avLst/>
          </a:prstGeom>
          <a:noFill/>
          <a:ln>
            <a:solidFill>
              <a:schemeClr val="tx1">
                <a:lumMod val="85000"/>
              </a:schemeClr>
            </a:solidFill>
          </a:ln>
        </p:spPr>
        <p:txBody>
          <a:bodyPr wrap="square" rtlCol="0">
            <a:spAutoFit/>
          </a:bodyPr>
          <a:lstStyle>
            <a:defPPr>
              <a:defRPr lang="en-US"/>
            </a:defPPr>
            <a:lvl1pPr>
              <a:defRPr sz="2400" b="1" cap="all">
                <a:solidFill>
                  <a:schemeClr val="accent5">
                    <a:lumMod val="60000"/>
                    <a:lumOff val="40000"/>
                  </a:schemeClr>
                </a:solidFill>
              </a:defRPr>
            </a:lvl1pPr>
          </a:lstStyle>
          <a:p>
            <a:r>
              <a:rPr lang="en-US" dirty="0"/>
              <a:t>select bowler,sum(extra_runs) as max_extra_runs from deliveries_v02 group by bowler order by max_extra_runs desc limit 5 ;</a:t>
            </a:r>
            <a:endParaRPr lang="en-IN" dirty="0"/>
          </a:p>
        </p:txBody>
      </p:sp>
      <p:graphicFrame>
        <p:nvGraphicFramePr>
          <p:cNvPr id="7" name="Table 6">
            <a:extLst>
              <a:ext uri="{FF2B5EF4-FFF2-40B4-BE49-F238E27FC236}">
                <a16:creationId xmlns:a16="http://schemas.microsoft.com/office/drawing/2014/main" id="{10622362-BD0A-428E-902C-66DF53DA76F3}"/>
              </a:ext>
            </a:extLst>
          </p:cNvPr>
          <p:cNvGraphicFramePr>
            <a:graphicFrameLocks noGrp="1"/>
          </p:cNvGraphicFramePr>
          <p:nvPr>
            <p:extLst>
              <p:ext uri="{D42A27DB-BD31-4B8C-83A1-F6EECF244321}">
                <p14:modId xmlns:p14="http://schemas.microsoft.com/office/powerpoint/2010/main" val="883178666"/>
              </p:ext>
            </p:extLst>
          </p:nvPr>
        </p:nvGraphicFramePr>
        <p:xfrm>
          <a:off x="8404860" y="2259570"/>
          <a:ext cx="2915920" cy="2338860"/>
        </p:xfrm>
        <a:graphic>
          <a:graphicData uri="http://schemas.openxmlformats.org/drawingml/2006/table">
            <a:tbl>
              <a:tblPr/>
              <a:tblGrid>
                <a:gridCol w="1097280">
                  <a:extLst>
                    <a:ext uri="{9D8B030D-6E8A-4147-A177-3AD203B41FA5}">
                      <a16:colId xmlns:a16="http://schemas.microsoft.com/office/drawing/2014/main" val="783631356"/>
                    </a:ext>
                  </a:extLst>
                </a:gridCol>
                <a:gridCol w="1818640">
                  <a:extLst>
                    <a:ext uri="{9D8B030D-6E8A-4147-A177-3AD203B41FA5}">
                      <a16:colId xmlns:a16="http://schemas.microsoft.com/office/drawing/2014/main" val="3888259616"/>
                    </a:ext>
                  </a:extLst>
                </a:gridCol>
              </a:tblGrid>
              <a:tr h="373538">
                <a:tc>
                  <a:txBody>
                    <a:bodyPr/>
                    <a:lstStyle/>
                    <a:p>
                      <a:pPr algn="ctr" fontAlgn="b"/>
                      <a:r>
                        <a:rPr lang="en-IN" sz="1800" b="1" i="0" u="none" strike="noStrike">
                          <a:solidFill>
                            <a:srgbClr val="FFFFFF"/>
                          </a:solidFill>
                          <a:effectLst/>
                          <a:highlight>
                            <a:srgbClr val="ED7D31"/>
                          </a:highlight>
                          <a:latin typeface="Calibri" panose="020F0502020204030204" pitchFamily="34" charset="0"/>
                        </a:rPr>
                        <a:t>bowler</a:t>
                      </a:r>
                    </a:p>
                  </a:txBody>
                  <a:tcPr marL="6350" marR="6350" marT="635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D7D31"/>
                    </a:solidFill>
                  </a:tcPr>
                </a:tc>
                <a:tc>
                  <a:txBody>
                    <a:bodyPr/>
                    <a:lstStyle/>
                    <a:p>
                      <a:pPr algn="ctr" fontAlgn="b"/>
                      <a:r>
                        <a:rPr lang="en-IN" sz="1800" b="1" i="0" u="none" strike="noStrike">
                          <a:solidFill>
                            <a:srgbClr val="FFFFFF"/>
                          </a:solidFill>
                          <a:effectLst/>
                          <a:highlight>
                            <a:srgbClr val="ED7D31"/>
                          </a:highlight>
                          <a:latin typeface="Calibri" panose="020F0502020204030204" pitchFamily="34" charset="0"/>
                        </a:rPr>
                        <a:t>max_extra_runs</a:t>
                      </a:r>
                    </a:p>
                  </a:txBody>
                  <a:tcPr marL="6350" marR="6350" marT="635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1117967190"/>
                  </a:ext>
                </a:extLst>
              </a:tr>
              <a:tr h="471170">
                <a:tc>
                  <a:txBody>
                    <a:bodyPr/>
                    <a:lstStyle/>
                    <a:p>
                      <a:pPr algn="ctr" fontAlgn="b"/>
                      <a:r>
                        <a:rPr lang="en-IN" sz="1800" b="0" i="0" u="none" strike="noStrike">
                          <a:solidFill>
                            <a:srgbClr val="000000"/>
                          </a:solidFill>
                          <a:effectLst/>
                          <a:highlight>
                            <a:srgbClr val="F8CBAD"/>
                          </a:highlight>
                          <a:latin typeface="Calibri" panose="020F0502020204030204" pitchFamily="34" charset="0"/>
                        </a:rPr>
                        <a:t>SL Malinga</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800" b="0" i="0" u="none" strike="noStrike">
                          <a:solidFill>
                            <a:srgbClr val="000000"/>
                          </a:solidFill>
                          <a:effectLst/>
                          <a:highlight>
                            <a:srgbClr val="F8CBAD"/>
                          </a:highlight>
                          <a:latin typeface="Calibri" panose="020F0502020204030204" pitchFamily="34" charset="0"/>
                        </a:rPr>
                        <a:t>293</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1468695783"/>
                  </a:ext>
                </a:extLst>
              </a:tr>
              <a:tr h="373538">
                <a:tc>
                  <a:txBody>
                    <a:bodyPr/>
                    <a:lstStyle/>
                    <a:p>
                      <a:pPr algn="ctr" fontAlgn="b"/>
                      <a:r>
                        <a:rPr lang="en-IN" sz="1800" b="0" i="0" u="none" strike="noStrike">
                          <a:solidFill>
                            <a:srgbClr val="000000"/>
                          </a:solidFill>
                          <a:effectLst/>
                          <a:highlight>
                            <a:srgbClr val="FCE4D6"/>
                          </a:highlight>
                          <a:latin typeface="Calibri" panose="020F0502020204030204" pitchFamily="34" charset="0"/>
                        </a:rPr>
                        <a:t>P Kumar</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1800" b="0" i="0" u="none" strike="noStrike">
                          <a:solidFill>
                            <a:srgbClr val="000000"/>
                          </a:solidFill>
                          <a:effectLst/>
                          <a:highlight>
                            <a:srgbClr val="FCE4D6"/>
                          </a:highlight>
                          <a:latin typeface="Calibri" panose="020F0502020204030204" pitchFamily="34" charset="0"/>
                        </a:rPr>
                        <a:t>236</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4277210154"/>
                  </a:ext>
                </a:extLst>
              </a:tr>
              <a:tr h="373538">
                <a:tc>
                  <a:txBody>
                    <a:bodyPr/>
                    <a:lstStyle/>
                    <a:p>
                      <a:pPr algn="ctr" fontAlgn="b"/>
                      <a:r>
                        <a:rPr lang="en-IN" sz="1800" b="0" i="0" u="none" strike="noStrike" dirty="0">
                          <a:solidFill>
                            <a:srgbClr val="000000"/>
                          </a:solidFill>
                          <a:effectLst/>
                          <a:highlight>
                            <a:srgbClr val="F8CBAD"/>
                          </a:highlight>
                          <a:latin typeface="Calibri" panose="020F0502020204030204" pitchFamily="34" charset="0"/>
                        </a:rPr>
                        <a:t>UT Yadav</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800" b="0" i="0" u="none" strike="noStrike">
                          <a:solidFill>
                            <a:srgbClr val="000000"/>
                          </a:solidFill>
                          <a:effectLst/>
                          <a:highlight>
                            <a:srgbClr val="F8CBAD"/>
                          </a:highlight>
                          <a:latin typeface="Calibri" panose="020F0502020204030204" pitchFamily="34" charset="0"/>
                        </a:rPr>
                        <a:t>226</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273179386"/>
                  </a:ext>
                </a:extLst>
              </a:tr>
              <a:tr h="373538">
                <a:tc>
                  <a:txBody>
                    <a:bodyPr/>
                    <a:lstStyle/>
                    <a:p>
                      <a:pPr algn="ctr" fontAlgn="b"/>
                      <a:r>
                        <a:rPr lang="en-IN" sz="1800" b="0" i="0" u="none" strike="noStrike">
                          <a:solidFill>
                            <a:srgbClr val="000000"/>
                          </a:solidFill>
                          <a:effectLst/>
                          <a:highlight>
                            <a:srgbClr val="FCE4D6"/>
                          </a:highlight>
                          <a:latin typeface="Calibri" panose="020F0502020204030204" pitchFamily="34" charset="0"/>
                        </a:rPr>
                        <a:t>DJ Bravo</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1800" b="0" i="0" u="none" strike="noStrike">
                          <a:solidFill>
                            <a:srgbClr val="000000"/>
                          </a:solidFill>
                          <a:effectLst/>
                          <a:highlight>
                            <a:srgbClr val="FCE4D6"/>
                          </a:highlight>
                          <a:latin typeface="Calibri" panose="020F0502020204030204" pitchFamily="34" charset="0"/>
                        </a:rPr>
                        <a:t>210</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3874039053"/>
                  </a:ext>
                </a:extLst>
              </a:tr>
              <a:tr h="373538">
                <a:tc>
                  <a:txBody>
                    <a:bodyPr/>
                    <a:lstStyle/>
                    <a:p>
                      <a:pPr algn="ctr" fontAlgn="b"/>
                      <a:r>
                        <a:rPr lang="en-IN" sz="1800" b="0" i="0" u="none" strike="noStrike">
                          <a:solidFill>
                            <a:srgbClr val="000000"/>
                          </a:solidFill>
                          <a:effectLst/>
                          <a:highlight>
                            <a:srgbClr val="F8CBAD"/>
                          </a:highlight>
                          <a:latin typeface="Calibri" panose="020F0502020204030204" pitchFamily="34" charset="0"/>
                        </a:rPr>
                        <a:t>B Kumar</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8CBAD"/>
                    </a:solidFill>
                  </a:tcPr>
                </a:tc>
                <a:tc>
                  <a:txBody>
                    <a:bodyPr/>
                    <a:lstStyle/>
                    <a:p>
                      <a:pPr algn="ctr" fontAlgn="b"/>
                      <a:r>
                        <a:rPr lang="en-IN" sz="1800" b="0" i="0" u="none" strike="noStrike" dirty="0">
                          <a:solidFill>
                            <a:srgbClr val="000000"/>
                          </a:solidFill>
                          <a:effectLst/>
                          <a:highlight>
                            <a:srgbClr val="F8CBAD"/>
                          </a:highlight>
                          <a:latin typeface="Calibri" panose="020F0502020204030204" pitchFamily="34" charset="0"/>
                        </a:rPr>
                        <a:t>201</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F8CBAD"/>
                    </a:solidFill>
                  </a:tcPr>
                </a:tc>
                <a:extLst>
                  <a:ext uri="{0D108BD9-81ED-4DB2-BD59-A6C34878D82A}">
                    <a16:rowId xmlns:a16="http://schemas.microsoft.com/office/drawing/2014/main" val="1074476403"/>
                  </a:ext>
                </a:extLst>
              </a:tr>
            </a:tbl>
          </a:graphicData>
        </a:graphic>
      </p:graphicFrame>
    </p:spTree>
    <p:extLst>
      <p:ext uri="{BB962C8B-B14F-4D97-AF65-F5344CB8AC3E}">
        <p14:creationId xmlns:p14="http://schemas.microsoft.com/office/powerpoint/2010/main" val="2524394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2FEDC-FB04-67EE-1B0C-D81DB4B12E02}"/>
              </a:ext>
            </a:extLst>
          </p:cNvPr>
          <p:cNvSpPr>
            <a:spLocks noGrp="1"/>
          </p:cNvSpPr>
          <p:nvPr>
            <p:ph type="title"/>
          </p:nvPr>
        </p:nvSpPr>
        <p:spPr>
          <a:xfrm>
            <a:off x="1141413" y="547398"/>
            <a:ext cx="9905998" cy="1169640"/>
          </a:xfrm>
        </p:spPr>
        <p:txBody>
          <a:bodyPr>
            <a:normAutofit/>
          </a:bodyPr>
          <a:lstStyle/>
          <a:p>
            <a:r>
              <a:rPr lang="en-US" sz="2200" b="1" dirty="0">
                <a:solidFill>
                  <a:schemeClr val="bg2">
                    <a:lumMod val="10000"/>
                    <a:lumOff val="90000"/>
                  </a:schemeClr>
                </a:solidFill>
              </a:rPr>
              <a:t>8. Write a query to create a table named deliveries_v03 with all the columns of deliveries_v02 table and two additional column (named venue and match_date) of venue and date from table matches</a:t>
            </a:r>
            <a:endParaRPr lang="en-IN" sz="2200" b="1" dirty="0">
              <a:solidFill>
                <a:schemeClr val="bg2">
                  <a:lumMod val="10000"/>
                  <a:lumOff val="90000"/>
                </a:schemeClr>
              </a:solidFill>
            </a:endParaRPr>
          </a:p>
        </p:txBody>
      </p:sp>
      <p:cxnSp>
        <p:nvCxnSpPr>
          <p:cNvPr id="5" name="Straight Connector 4">
            <a:extLst>
              <a:ext uri="{FF2B5EF4-FFF2-40B4-BE49-F238E27FC236}">
                <a16:creationId xmlns:a16="http://schemas.microsoft.com/office/drawing/2014/main" id="{4D4F8D78-56D1-4E20-2468-23199EF0868C}"/>
              </a:ext>
            </a:extLst>
          </p:cNvPr>
          <p:cNvCxnSpPr/>
          <p:nvPr/>
        </p:nvCxnSpPr>
        <p:spPr>
          <a:xfrm>
            <a:off x="1064426" y="1788886"/>
            <a:ext cx="1036069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A4CD60D3-3BC2-7D7A-5201-92B7B6A8F668}"/>
              </a:ext>
            </a:extLst>
          </p:cNvPr>
          <p:cNvSpPr txBox="1"/>
          <p:nvPr/>
        </p:nvSpPr>
        <p:spPr>
          <a:xfrm>
            <a:off x="1064426" y="2274838"/>
            <a:ext cx="5529414" cy="3046988"/>
          </a:xfrm>
          <a:prstGeom prst="rect">
            <a:avLst/>
          </a:prstGeom>
          <a:noFill/>
          <a:ln>
            <a:solidFill>
              <a:schemeClr val="tx1">
                <a:lumMod val="85000"/>
              </a:schemeClr>
            </a:solidFill>
          </a:ln>
        </p:spPr>
        <p:txBody>
          <a:bodyPr wrap="square" rtlCol="0">
            <a:spAutoFit/>
          </a:bodyPr>
          <a:lstStyle>
            <a:defPPr>
              <a:defRPr lang="en-US"/>
            </a:defPPr>
            <a:lvl1pPr>
              <a:defRPr sz="2400" b="1" cap="all">
                <a:solidFill>
                  <a:schemeClr val="accent5">
                    <a:lumMod val="60000"/>
                    <a:lumOff val="40000"/>
                  </a:schemeClr>
                </a:solidFill>
              </a:defRPr>
            </a:lvl1pPr>
          </a:lstStyle>
          <a:p>
            <a:r>
              <a:rPr lang="en-US" dirty="0"/>
              <a:t>create table deliveries_v03 as (select * ,(select date as match_date from Matches where deliveries_v02.id=Matches.id ),(select venue as venue from Matches where deliveries_v02.id=Matches.id )from deliveries_v02);</a:t>
            </a:r>
            <a:endParaRPr lang="en-IN" dirty="0"/>
          </a:p>
        </p:txBody>
      </p:sp>
      <p:sp>
        <p:nvSpPr>
          <p:cNvPr id="8" name="TextBox 7">
            <a:extLst>
              <a:ext uri="{FF2B5EF4-FFF2-40B4-BE49-F238E27FC236}">
                <a16:creationId xmlns:a16="http://schemas.microsoft.com/office/drawing/2014/main" id="{DD55681C-0E8C-0668-A302-0C29217D526F}"/>
              </a:ext>
            </a:extLst>
          </p:cNvPr>
          <p:cNvSpPr txBox="1"/>
          <p:nvPr/>
        </p:nvSpPr>
        <p:spPr>
          <a:xfrm>
            <a:off x="6871653" y="3332480"/>
            <a:ext cx="4754880" cy="461665"/>
          </a:xfrm>
          <a:prstGeom prst="rect">
            <a:avLst/>
          </a:prstGeom>
          <a:noFill/>
          <a:ln>
            <a:solidFill>
              <a:schemeClr val="tx1">
                <a:lumMod val="85000"/>
              </a:schemeClr>
            </a:solidFill>
          </a:ln>
        </p:spPr>
        <p:txBody>
          <a:bodyPr wrap="square" rtlCol="0">
            <a:spAutoFit/>
          </a:bodyPr>
          <a:lstStyle>
            <a:defPPr>
              <a:defRPr lang="en-US"/>
            </a:defPPr>
            <a:lvl1pPr>
              <a:defRPr sz="2400" b="1" cap="all">
                <a:solidFill>
                  <a:schemeClr val="accent5">
                    <a:lumMod val="60000"/>
                    <a:lumOff val="40000"/>
                  </a:schemeClr>
                </a:solidFill>
              </a:defRPr>
            </a:lvl1pPr>
          </a:lstStyle>
          <a:p>
            <a:r>
              <a:rPr lang="en-IN" dirty="0"/>
              <a:t>select * from deliveries_v03;</a:t>
            </a:r>
          </a:p>
        </p:txBody>
      </p:sp>
    </p:spTree>
    <p:extLst>
      <p:ext uri="{BB962C8B-B14F-4D97-AF65-F5344CB8AC3E}">
        <p14:creationId xmlns:p14="http://schemas.microsoft.com/office/powerpoint/2010/main" val="2133220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56B2D-D11C-1B62-89E6-4E59C2A5C416}"/>
              </a:ext>
            </a:extLst>
          </p:cNvPr>
          <p:cNvSpPr>
            <a:spLocks noGrp="1"/>
          </p:cNvSpPr>
          <p:nvPr>
            <p:ph type="title"/>
          </p:nvPr>
        </p:nvSpPr>
        <p:spPr>
          <a:xfrm>
            <a:off x="810632" y="597351"/>
            <a:ext cx="9905998" cy="1027402"/>
          </a:xfrm>
        </p:spPr>
        <p:txBody>
          <a:bodyPr>
            <a:normAutofit/>
          </a:bodyPr>
          <a:lstStyle/>
          <a:p>
            <a:r>
              <a:rPr lang="en-US" sz="2200" b="1" dirty="0">
                <a:solidFill>
                  <a:schemeClr val="bg2">
                    <a:lumMod val="10000"/>
                    <a:lumOff val="90000"/>
                  </a:schemeClr>
                </a:solidFill>
              </a:rPr>
              <a:t>9. Write a query to fetch the total runs scored for each venue and order it in the descending order of total runs scored.</a:t>
            </a:r>
            <a:endParaRPr lang="en-IN" sz="2200" b="1" dirty="0">
              <a:solidFill>
                <a:schemeClr val="bg2">
                  <a:lumMod val="10000"/>
                  <a:lumOff val="90000"/>
                </a:schemeClr>
              </a:solidFill>
            </a:endParaRPr>
          </a:p>
        </p:txBody>
      </p:sp>
      <p:cxnSp>
        <p:nvCxnSpPr>
          <p:cNvPr id="5" name="Straight Connector 4">
            <a:extLst>
              <a:ext uri="{FF2B5EF4-FFF2-40B4-BE49-F238E27FC236}">
                <a16:creationId xmlns:a16="http://schemas.microsoft.com/office/drawing/2014/main" id="{C32A29FB-8FC1-8D82-BAE5-2BE324BE3BCE}"/>
              </a:ext>
            </a:extLst>
          </p:cNvPr>
          <p:cNvCxnSpPr/>
          <p:nvPr/>
        </p:nvCxnSpPr>
        <p:spPr>
          <a:xfrm>
            <a:off x="840532" y="1455299"/>
            <a:ext cx="10156544" cy="0"/>
          </a:xfrm>
          <a:prstGeom prst="line">
            <a:avLst/>
          </a:prstGeom>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06A4B0C7-D408-2472-006E-2132BBA05CAF}"/>
              </a:ext>
            </a:extLst>
          </p:cNvPr>
          <p:cNvSpPr txBox="1"/>
          <p:nvPr/>
        </p:nvSpPr>
        <p:spPr>
          <a:xfrm>
            <a:off x="820270" y="2122593"/>
            <a:ext cx="5407494" cy="1569660"/>
          </a:xfrm>
          <a:prstGeom prst="rect">
            <a:avLst/>
          </a:prstGeom>
          <a:noFill/>
          <a:ln>
            <a:solidFill>
              <a:schemeClr val="tx1">
                <a:lumMod val="85000"/>
              </a:schemeClr>
            </a:solidFill>
          </a:ln>
        </p:spPr>
        <p:txBody>
          <a:bodyPr wrap="square" rtlCol="0">
            <a:spAutoFit/>
          </a:bodyPr>
          <a:lstStyle>
            <a:defPPr>
              <a:defRPr lang="en-US"/>
            </a:defPPr>
            <a:lvl1pPr>
              <a:defRPr sz="2400" b="1" cap="all">
                <a:solidFill>
                  <a:schemeClr val="accent5">
                    <a:lumMod val="60000"/>
                    <a:lumOff val="40000"/>
                  </a:schemeClr>
                </a:solidFill>
              </a:defRPr>
            </a:lvl1pPr>
          </a:lstStyle>
          <a:p>
            <a:r>
              <a:rPr lang="en-US" dirty="0"/>
              <a:t>select venue, sum(total_runs) as total_runs_scored from deliveries_v03 group by venue order by total_runs_scored desc;</a:t>
            </a:r>
            <a:endParaRPr lang="en-IN" dirty="0"/>
          </a:p>
        </p:txBody>
      </p:sp>
      <p:graphicFrame>
        <p:nvGraphicFramePr>
          <p:cNvPr id="7" name="Table 6">
            <a:extLst>
              <a:ext uri="{FF2B5EF4-FFF2-40B4-BE49-F238E27FC236}">
                <a16:creationId xmlns:a16="http://schemas.microsoft.com/office/drawing/2014/main" id="{3951412A-4C12-6987-A6A0-34CB39FFDD3F}"/>
              </a:ext>
            </a:extLst>
          </p:cNvPr>
          <p:cNvGraphicFramePr>
            <a:graphicFrameLocks noGrp="1"/>
          </p:cNvGraphicFramePr>
          <p:nvPr>
            <p:extLst>
              <p:ext uri="{D42A27DB-BD31-4B8C-83A1-F6EECF244321}">
                <p14:modId xmlns:p14="http://schemas.microsoft.com/office/powerpoint/2010/main" val="3240249021"/>
              </p:ext>
            </p:extLst>
          </p:nvPr>
        </p:nvGraphicFramePr>
        <p:xfrm>
          <a:off x="6578600" y="1518703"/>
          <a:ext cx="4063349" cy="5047183"/>
        </p:xfrm>
        <a:graphic>
          <a:graphicData uri="http://schemas.openxmlformats.org/drawingml/2006/table">
            <a:tbl>
              <a:tblPr/>
              <a:tblGrid>
                <a:gridCol w="2194162">
                  <a:extLst>
                    <a:ext uri="{9D8B030D-6E8A-4147-A177-3AD203B41FA5}">
                      <a16:colId xmlns:a16="http://schemas.microsoft.com/office/drawing/2014/main" val="60987626"/>
                    </a:ext>
                  </a:extLst>
                </a:gridCol>
                <a:gridCol w="1869187">
                  <a:extLst>
                    <a:ext uri="{9D8B030D-6E8A-4147-A177-3AD203B41FA5}">
                      <a16:colId xmlns:a16="http://schemas.microsoft.com/office/drawing/2014/main" val="3214143897"/>
                    </a:ext>
                  </a:extLst>
                </a:gridCol>
              </a:tblGrid>
              <a:tr h="179714">
                <a:tc>
                  <a:txBody>
                    <a:bodyPr/>
                    <a:lstStyle/>
                    <a:p>
                      <a:pPr algn="ctr" fontAlgn="b"/>
                      <a:r>
                        <a:rPr lang="en-IN" sz="1100" b="1" i="0" u="none" strike="noStrike" dirty="0">
                          <a:solidFill>
                            <a:srgbClr val="FFFFFF"/>
                          </a:solidFill>
                          <a:effectLst/>
                          <a:highlight>
                            <a:srgbClr val="ED7D31"/>
                          </a:highlight>
                          <a:latin typeface="Calibri" panose="020F0502020204030204" pitchFamily="34" charset="0"/>
                        </a:rPr>
                        <a:t>venue</a:t>
                      </a:r>
                    </a:p>
                  </a:txBody>
                  <a:tcPr marL="3301" marR="3301" marT="3301"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D7D31"/>
                    </a:solidFill>
                  </a:tcPr>
                </a:tc>
                <a:tc>
                  <a:txBody>
                    <a:bodyPr/>
                    <a:lstStyle/>
                    <a:p>
                      <a:pPr algn="ctr" fontAlgn="b"/>
                      <a:r>
                        <a:rPr lang="en-IN" sz="1100" b="1" i="0" u="none" strike="noStrike" dirty="0" err="1">
                          <a:solidFill>
                            <a:srgbClr val="FFFFFF"/>
                          </a:solidFill>
                          <a:effectLst/>
                          <a:highlight>
                            <a:srgbClr val="ED7D31"/>
                          </a:highlight>
                          <a:latin typeface="Calibri" panose="020F0502020204030204" pitchFamily="34" charset="0"/>
                        </a:rPr>
                        <a:t>total_runs_scored</a:t>
                      </a:r>
                      <a:endParaRPr lang="en-IN" sz="1100" b="1" i="0" u="none" strike="noStrike" dirty="0">
                        <a:solidFill>
                          <a:srgbClr val="FFFFFF"/>
                        </a:solidFill>
                        <a:effectLst/>
                        <a:highlight>
                          <a:srgbClr val="ED7D31"/>
                        </a:highlight>
                        <a:latin typeface="Calibri" panose="020F0502020204030204" pitchFamily="34" charset="0"/>
                      </a:endParaRPr>
                    </a:p>
                  </a:txBody>
                  <a:tcPr marL="3301" marR="3301" marT="3301"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486772127"/>
                  </a:ext>
                </a:extLst>
              </a:tr>
              <a:tr h="131647">
                <a:tc>
                  <a:txBody>
                    <a:bodyPr/>
                    <a:lstStyle/>
                    <a:p>
                      <a:pPr algn="ctr" fontAlgn="b"/>
                      <a:r>
                        <a:rPr lang="en-IN" sz="800" b="0" i="0" u="none" strike="noStrike" dirty="0">
                          <a:solidFill>
                            <a:srgbClr val="000000"/>
                          </a:solidFill>
                          <a:effectLst/>
                          <a:highlight>
                            <a:srgbClr val="F8CBAD"/>
                          </a:highlight>
                          <a:latin typeface="Calibri" panose="020F0502020204030204" pitchFamily="34" charset="0"/>
                        </a:rPr>
                        <a:t>Eden Gardens</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800" b="0" i="0" u="none" strike="noStrike" dirty="0">
                          <a:solidFill>
                            <a:srgbClr val="000000"/>
                          </a:solidFill>
                          <a:effectLst/>
                          <a:highlight>
                            <a:srgbClr val="F8CBAD"/>
                          </a:highlight>
                          <a:latin typeface="Calibri" panose="020F0502020204030204" pitchFamily="34" charset="0"/>
                        </a:rPr>
                        <a:t>23658</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2718056896"/>
                  </a:ext>
                </a:extLst>
              </a:tr>
              <a:tr h="131647">
                <a:tc>
                  <a:txBody>
                    <a:bodyPr/>
                    <a:lstStyle/>
                    <a:p>
                      <a:pPr algn="ctr" fontAlgn="b"/>
                      <a:r>
                        <a:rPr lang="en-IN" sz="800" b="0" i="0" u="none" strike="noStrike">
                          <a:solidFill>
                            <a:srgbClr val="000000"/>
                          </a:solidFill>
                          <a:effectLst/>
                          <a:highlight>
                            <a:srgbClr val="FCE4D6"/>
                          </a:highlight>
                          <a:latin typeface="Calibri" panose="020F0502020204030204" pitchFamily="34" charset="0"/>
                        </a:rPr>
                        <a:t>Wankhede Stadium</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800" b="0" i="0" u="none" strike="noStrike" dirty="0">
                          <a:solidFill>
                            <a:srgbClr val="000000"/>
                          </a:solidFill>
                          <a:effectLst/>
                          <a:highlight>
                            <a:srgbClr val="FCE4D6"/>
                          </a:highlight>
                          <a:latin typeface="Calibri" panose="020F0502020204030204" pitchFamily="34" charset="0"/>
                        </a:rPr>
                        <a:t>23390</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195537361"/>
                  </a:ext>
                </a:extLst>
              </a:tr>
              <a:tr h="131647">
                <a:tc>
                  <a:txBody>
                    <a:bodyPr/>
                    <a:lstStyle/>
                    <a:p>
                      <a:pPr algn="ctr" fontAlgn="b"/>
                      <a:r>
                        <a:rPr lang="en-IN" sz="800" b="0" i="0" u="none" strike="noStrike" dirty="0" err="1">
                          <a:solidFill>
                            <a:srgbClr val="000000"/>
                          </a:solidFill>
                          <a:effectLst/>
                          <a:highlight>
                            <a:srgbClr val="F8CBAD"/>
                          </a:highlight>
                          <a:latin typeface="Calibri" panose="020F0502020204030204" pitchFamily="34" charset="0"/>
                        </a:rPr>
                        <a:t>Feroz</a:t>
                      </a:r>
                      <a:r>
                        <a:rPr lang="en-IN" sz="800" b="0" i="0" u="none" strike="noStrike" dirty="0">
                          <a:solidFill>
                            <a:srgbClr val="000000"/>
                          </a:solidFill>
                          <a:effectLst/>
                          <a:highlight>
                            <a:srgbClr val="F8CBAD"/>
                          </a:highlight>
                          <a:latin typeface="Calibri" panose="020F0502020204030204" pitchFamily="34" charset="0"/>
                        </a:rPr>
                        <a:t> Shah </a:t>
                      </a:r>
                      <a:r>
                        <a:rPr lang="en-IN" sz="800" b="0" i="0" u="none" strike="noStrike" dirty="0" err="1">
                          <a:solidFill>
                            <a:srgbClr val="000000"/>
                          </a:solidFill>
                          <a:effectLst/>
                          <a:highlight>
                            <a:srgbClr val="F8CBAD"/>
                          </a:highlight>
                          <a:latin typeface="Calibri" panose="020F0502020204030204" pitchFamily="34" charset="0"/>
                        </a:rPr>
                        <a:t>Kotla</a:t>
                      </a:r>
                      <a:endParaRPr lang="en-IN" sz="800" b="0" i="0" u="none" strike="noStrike" dirty="0">
                        <a:solidFill>
                          <a:srgbClr val="000000"/>
                        </a:solidFill>
                        <a:effectLst/>
                        <a:highlight>
                          <a:srgbClr val="F8CBAD"/>
                        </a:highlight>
                        <a:latin typeface="Calibri" panose="020F0502020204030204" pitchFamily="34" charset="0"/>
                      </a:endParaRP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800" b="0" i="0" u="none" strike="noStrike" dirty="0">
                          <a:solidFill>
                            <a:srgbClr val="000000"/>
                          </a:solidFill>
                          <a:effectLst/>
                          <a:highlight>
                            <a:srgbClr val="F8CBAD"/>
                          </a:highlight>
                          <a:latin typeface="Calibri" panose="020F0502020204030204" pitchFamily="34" charset="0"/>
                        </a:rPr>
                        <a:t>22947</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3020291577"/>
                  </a:ext>
                </a:extLst>
              </a:tr>
              <a:tr h="131647">
                <a:tc>
                  <a:txBody>
                    <a:bodyPr/>
                    <a:lstStyle/>
                    <a:p>
                      <a:pPr algn="ctr" fontAlgn="b"/>
                      <a:r>
                        <a:rPr lang="en-IN" sz="800" b="0" i="0" u="none" strike="noStrike">
                          <a:solidFill>
                            <a:srgbClr val="000000"/>
                          </a:solidFill>
                          <a:effectLst/>
                          <a:highlight>
                            <a:srgbClr val="FCE4D6"/>
                          </a:highlight>
                          <a:latin typeface="Calibri" panose="020F0502020204030204" pitchFamily="34" charset="0"/>
                        </a:rPr>
                        <a:t>M Chinnaswamy Stadium</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800" b="0" i="0" u="none" strike="noStrike" dirty="0">
                          <a:solidFill>
                            <a:srgbClr val="000000"/>
                          </a:solidFill>
                          <a:effectLst/>
                          <a:highlight>
                            <a:srgbClr val="FCE4D6"/>
                          </a:highlight>
                          <a:latin typeface="Calibri" panose="020F0502020204030204" pitchFamily="34" charset="0"/>
                        </a:rPr>
                        <a:t>20237</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774561007"/>
                  </a:ext>
                </a:extLst>
              </a:tr>
              <a:tr h="131647">
                <a:tc>
                  <a:txBody>
                    <a:bodyPr/>
                    <a:lstStyle/>
                    <a:p>
                      <a:pPr algn="ctr" fontAlgn="b"/>
                      <a:r>
                        <a:rPr lang="sv-SE" sz="800" b="0" i="0" u="none" strike="noStrike" dirty="0">
                          <a:solidFill>
                            <a:srgbClr val="000000"/>
                          </a:solidFill>
                          <a:effectLst/>
                          <a:highlight>
                            <a:srgbClr val="F8CBAD"/>
                          </a:highlight>
                          <a:latin typeface="Calibri" panose="020F0502020204030204" pitchFamily="34" charset="0"/>
                        </a:rPr>
                        <a:t>Rajiv Gandhi International Stadium, Uppal</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800" b="0" i="0" u="none" strike="noStrike" dirty="0">
                          <a:solidFill>
                            <a:srgbClr val="000000"/>
                          </a:solidFill>
                          <a:effectLst/>
                          <a:highlight>
                            <a:srgbClr val="F8CBAD"/>
                          </a:highlight>
                          <a:latin typeface="Calibri" panose="020F0502020204030204" pitchFamily="34" charset="0"/>
                        </a:rPr>
                        <a:t>19484</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192277461"/>
                  </a:ext>
                </a:extLst>
              </a:tr>
              <a:tr h="131647">
                <a:tc>
                  <a:txBody>
                    <a:bodyPr/>
                    <a:lstStyle/>
                    <a:p>
                      <a:pPr algn="ctr" fontAlgn="b"/>
                      <a:r>
                        <a:rPr lang="en-IN" sz="800" b="0" i="0" u="none" strike="noStrike">
                          <a:solidFill>
                            <a:srgbClr val="000000"/>
                          </a:solidFill>
                          <a:effectLst/>
                          <a:highlight>
                            <a:srgbClr val="FCE4D6"/>
                          </a:highlight>
                          <a:latin typeface="Calibri" panose="020F0502020204030204" pitchFamily="34" charset="0"/>
                        </a:rPr>
                        <a:t>MA Chidambaram Stadium, Chepauk</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800" b="0" i="0" u="none" strike="noStrike" dirty="0">
                          <a:solidFill>
                            <a:srgbClr val="000000"/>
                          </a:solidFill>
                          <a:effectLst/>
                          <a:highlight>
                            <a:srgbClr val="FCE4D6"/>
                          </a:highlight>
                          <a:latin typeface="Calibri" panose="020F0502020204030204" pitchFamily="34" charset="0"/>
                        </a:rPr>
                        <a:t>17821</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1384453894"/>
                  </a:ext>
                </a:extLst>
              </a:tr>
              <a:tr h="131647">
                <a:tc>
                  <a:txBody>
                    <a:bodyPr/>
                    <a:lstStyle/>
                    <a:p>
                      <a:pPr algn="ctr" fontAlgn="b"/>
                      <a:r>
                        <a:rPr lang="en-IN" sz="800" b="0" i="0" u="none" strike="noStrike">
                          <a:solidFill>
                            <a:srgbClr val="000000"/>
                          </a:solidFill>
                          <a:effectLst/>
                          <a:highlight>
                            <a:srgbClr val="F8CBAD"/>
                          </a:highlight>
                          <a:latin typeface="Calibri" panose="020F0502020204030204" pitchFamily="34" charset="0"/>
                        </a:rPr>
                        <a:t>Sawai Mansingh Stadium</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800" b="0" i="0" u="none" strike="noStrike" dirty="0">
                          <a:solidFill>
                            <a:srgbClr val="000000"/>
                          </a:solidFill>
                          <a:effectLst/>
                          <a:highlight>
                            <a:srgbClr val="F8CBAD"/>
                          </a:highlight>
                          <a:latin typeface="Calibri" panose="020F0502020204030204" pitchFamily="34" charset="0"/>
                        </a:rPr>
                        <a:t>14264</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3852233882"/>
                  </a:ext>
                </a:extLst>
              </a:tr>
              <a:tr h="131647">
                <a:tc>
                  <a:txBody>
                    <a:bodyPr/>
                    <a:lstStyle/>
                    <a:p>
                      <a:pPr algn="ctr" fontAlgn="b"/>
                      <a:r>
                        <a:rPr lang="sv-SE" sz="800" b="0" i="0" u="none" strike="noStrike">
                          <a:solidFill>
                            <a:srgbClr val="000000"/>
                          </a:solidFill>
                          <a:effectLst/>
                          <a:highlight>
                            <a:srgbClr val="FCE4D6"/>
                          </a:highlight>
                          <a:latin typeface="Calibri" panose="020F0502020204030204" pitchFamily="34" charset="0"/>
                        </a:rPr>
                        <a:t>Punjab Cricket Association Stadium, Mohali</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800" b="0" i="0" u="none" strike="noStrike" dirty="0">
                          <a:solidFill>
                            <a:srgbClr val="000000"/>
                          </a:solidFill>
                          <a:effectLst/>
                          <a:highlight>
                            <a:srgbClr val="FCE4D6"/>
                          </a:highlight>
                          <a:latin typeface="Calibri" panose="020F0502020204030204" pitchFamily="34" charset="0"/>
                        </a:rPr>
                        <a:t>10987</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1640666423"/>
                  </a:ext>
                </a:extLst>
              </a:tr>
              <a:tr h="131647">
                <a:tc>
                  <a:txBody>
                    <a:bodyPr/>
                    <a:lstStyle/>
                    <a:p>
                      <a:pPr algn="ctr" fontAlgn="b"/>
                      <a:r>
                        <a:rPr lang="en-IN" sz="800" b="0" i="0" u="none" strike="noStrike">
                          <a:solidFill>
                            <a:srgbClr val="000000"/>
                          </a:solidFill>
                          <a:effectLst/>
                          <a:highlight>
                            <a:srgbClr val="F8CBAD"/>
                          </a:highlight>
                          <a:latin typeface="Calibri" panose="020F0502020204030204" pitchFamily="34" charset="0"/>
                        </a:rPr>
                        <a:t>Dubai International Cricket Stadium</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800" b="0" i="0" u="none" strike="noStrike" dirty="0">
                          <a:solidFill>
                            <a:srgbClr val="000000"/>
                          </a:solidFill>
                          <a:effectLst/>
                          <a:highlight>
                            <a:srgbClr val="F8CBAD"/>
                          </a:highlight>
                          <a:latin typeface="Calibri" panose="020F0502020204030204" pitchFamily="34" charset="0"/>
                        </a:rPr>
                        <a:t>10402</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2472608138"/>
                  </a:ext>
                </a:extLst>
              </a:tr>
              <a:tr h="131647">
                <a:tc>
                  <a:txBody>
                    <a:bodyPr/>
                    <a:lstStyle/>
                    <a:p>
                      <a:pPr algn="ctr" fontAlgn="b"/>
                      <a:r>
                        <a:rPr lang="en-IN" sz="800" b="0" i="0" u="none" strike="noStrike">
                          <a:solidFill>
                            <a:srgbClr val="000000"/>
                          </a:solidFill>
                          <a:effectLst/>
                          <a:highlight>
                            <a:srgbClr val="FCE4D6"/>
                          </a:highlight>
                          <a:latin typeface="Calibri" panose="020F0502020204030204" pitchFamily="34" charset="0"/>
                        </a:rPr>
                        <a:t>Sheikh Zayed Stadium</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800" b="0" i="0" u="none" strike="noStrike" dirty="0">
                          <a:solidFill>
                            <a:srgbClr val="000000"/>
                          </a:solidFill>
                          <a:effectLst/>
                          <a:highlight>
                            <a:srgbClr val="FCE4D6"/>
                          </a:highlight>
                          <a:latin typeface="Calibri" panose="020F0502020204030204" pitchFamily="34" charset="0"/>
                        </a:rPr>
                        <a:t>8830</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1967755413"/>
                  </a:ext>
                </a:extLst>
              </a:tr>
              <a:tr h="131647">
                <a:tc>
                  <a:txBody>
                    <a:bodyPr/>
                    <a:lstStyle/>
                    <a:p>
                      <a:pPr algn="ctr" fontAlgn="b"/>
                      <a:r>
                        <a:rPr lang="sv-SE" sz="800" b="0" i="0" u="none" strike="noStrike">
                          <a:solidFill>
                            <a:srgbClr val="000000"/>
                          </a:solidFill>
                          <a:effectLst/>
                          <a:highlight>
                            <a:srgbClr val="F8CBAD"/>
                          </a:highlight>
                          <a:latin typeface="Calibri" panose="020F0502020204030204" pitchFamily="34" charset="0"/>
                        </a:rPr>
                        <a:t>Punjab Cricket Association IS Bindra Stadium, Mohali</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800" b="0" i="0" u="none" strike="noStrike" dirty="0">
                          <a:solidFill>
                            <a:srgbClr val="000000"/>
                          </a:solidFill>
                          <a:effectLst/>
                          <a:highlight>
                            <a:srgbClr val="F8CBAD"/>
                          </a:highlight>
                          <a:latin typeface="Calibri" panose="020F0502020204030204" pitchFamily="34" charset="0"/>
                        </a:rPr>
                        <a:t>7021</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1993474982"/>
                  </a:ext>
                </a:extLst>
              </a:tr>
              <a:tr h="131647">
                <a:tc>
                  <a:txBody>
                    <a:bodyPr/>
                    <a:lstStyle/>
                    <a:p>
                      <a:pPr algn="ctr" fontAlgn="b"/>
                      <a:r>
                        <a:rPr lang="en-IN" sz="800" b="0" i="0" u="none" strike="noStrike">
                          <a:solidFill>
                            <a:srgbClr val="000000"/>
                          </a:solidFill>
                          <a:effectLst/>
                          <a:highlight>
                            <a:srgbClr val="FCE4D6"/>
                          </a:highlight>
                          <a:latin typeface="Calibri" panose="020F0502020204030204" pitchFamily="34" charset="0"/>
                        </a:rPr>
                        <a:t>Maharashtra Cricket Association Stadium</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800" b="0" i="0" u="none" strike="noStrike" dirty="0">
                          <a:solidFill>
                            <a:srgbClr val="000000"/>
                          </a:solidFill>
                          <a:effectLst/>
                          <a:highlight>
                            <a:srgbClr val="FCE4D6"/>
                          </a:highlight>
                          <a:latin typeface="Calibri" panose="020F0502020204030204" pitchFamily="34" charset="0"/>
                        </a:rPr>
                        <a:t>6780</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4151096002"/>
                  </a:ext>
                </a:extLst>
              </a:tr>
              <a:tr h="131647">
                <a:tc>
                  <a:txBody>
                    <a:bodyPr/>
                    <a:lstStyle/>
                    <a:p>
                      <a:pPr algn="ctr" fontAlgn="b"/>
                      <a:r>
                        <a:rPr lang="en-IN" sz="800" b="0" i="0" u="none" strike="noStrike">
                          <a:solidFill>
                            <a:srgbClr val="000000"/>
                          </a:solidFill>
                          <a:effectLst/>
                          <a:highlight>
                            <a:srgbClr val="F8CBAD"/>
                          </a:highlight>
                          <a:latin typeface="Calibri" panose="020F0502020204030204" pitchFamily="34" charset="0"/>
                        </a:rPr>
                        <a:t>Sharjah Cricket Stadium</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800" b="0" i="0" u="none" strike="noStrike" dirty="0">
                          <a:solidFill>
                            <a:srgbClr val="000000"/>
                          </a:solidFill>
                          <a:effectLst/>
                          <a:highlight>
                            <a:srgbClr val="F8CBAD"/>
                          </a:highlight>
                          <a:latin typeface="Calibri" panose="020F0502020204030204" pitchFamily="34" charset="0"/>
                        </a:rPr>
                        <a:t>5924</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895533466"/>
                  </a:ext>
                </a:extLst>
              </a:tr>
              <a:tr h="131647">
                <a:tc>
                  <a:txBody>
                    <a:bodyPr/>
                    <a:lstStyle/>
                    <a:p>
                      <a:pPr algn="ctr" fontAlgn="b"/>
                      <a:r>
                        <a:rPr lang="en-IN" sz="800" b="0" i="0" u="none" strike="noStrike">
                          <a:solidFill>
                            <a:srgbClr val="000000"/>
                          </a:solidFill>
                          <a:effectLst/>
                          <a:highlight>
                            <a:srgbClr val="FCE4D6"/>
                          </a:highlight>
                          <a:latin typeface="Calibri" panose="020F0502020204030204" pitchFamily="34" charset="0"/>
                        </a:rPr>
                        <a:t>M.Chinnaswamy Stadium</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800" b="0" i="0" u="none" strike="noStrike" dirty="0">
                          <a:solidFill>
                            <a:srgbClr val="000000"/>
                          </a:solidFill>
                          <a:effectLst/>
                          <a:highlight>
                            <a:srgbClr val="FCE4D6"/>
                          </a:highlight>
                          <a:latin typeface="Calibri" panose="020F0502020204030204" pitchFamily="34" charset="0"/>
                        </a:rPr>
                        <a:t>5127</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3308711028"/>
                  </a:ext>
                </a:extLst>
              </a:tr>
              <a:tr h="131647">
                <a:tc>
                  <a:txBody>
                    <a:bodyPr/>
                    <a:lstStyle/>
                    <a:p>
                      <a:pPr algn="ctr" fontAlgn="b"/>
                      <a:r>
                        <a:rPr lang="en-US" sz="800" b="0" i="0" u="none" strike="noStrike">
                          <a:solidFill>
                            <a:srgbClr val="000000"/>
                          </a:solidFill>
                          <a:effectLst/>
                          <a:highlight>
                            <a:srgbClr val="F8CBAD"/>
                          </a:highlight>
                          <a:latin typeface="Calibri" panose="020F0502020204030204" pitchFamily="34" charset="0"/>
                        </a:rPr>
                        <a:t>Dr DY Patil Sports Academy</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800" b="0" i="0" u="none" strike="noStrike" dirty="0">
                          <a:solidFill>
                            <a:srgbClr val="000000"/>
                          </a:solidFill>
                          <a:effectLst/>
                          <a:highlight>
                            <a:srgbClr val="F8CBAD"/>
                          </a:highlight>
                          <a:latin typeface="Calibri" panose="020F0502020204030204" pitchFamily="34" charset="0"/>
                        </a:rPr>
                        <a:t>4810</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924145365"/>
                  </a:ext>
                </a:extLst>
              </a:tr>
              <a:tr h="131647">
                <a:tc>
                  <a:txBody>
                    <a:bodyPr/>
                    <a:lstStyle/>
                    <a:p>
                      <a:pPr algn="ctr" fontAlgn="b"/>
                      <a:r>
                        <a:rPr lang="en-IN" sz="800" b="0" i="0" u="none" strike="noStrike">
                          <a:solidFill>
                            <a:srgbClr val="000000"/>
                          </a:solidFill>
                          <a:effectLst/>
                          <a:highlight>
                            <a:srgbClr val="FCE4D6"/>
                          </a:highlight>
                          <a:latin typeface="Calibri" panose="020F0502020204030204" pitchFamily="34" charset="0"/>
                        </a:rPr>
                        <a:t>Subrata Roy Sahara Stadium</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800" b="0" i="0" u="none" strike="noStrike" dirty="0">
                          <a:solidFill>
                            <a:srgbClr val="000000"/>
                          </a:solidFill>
                          <a:effectLst/>
                          <a:highlight>
                            <a:srgbClr val="FCE4D6"/>
                          </a:highlight>
                          <a:latin typeface="Calibri" panose="020F0502020204030204" pitchFamily="34" charset="0"/>
                        </a:rPr>
                        <a:t>4755</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675856491"/>
                  </a:ext>
                </a:extLst>
              </a:tr>
              <a:tr h="131647">
                <a:tc>
                  <a:txBody>
                    <a:bodyPr/>
                    <a:lstStyle/>
                    <a:p>
                      <a:pPr algn="ctr" fontAlgn="b"/>
                      <a:r>
                        <a:rPr lang="en-IN" sz="800" b="0" i="0" u="none" strike="noStrike">
                          <a:solidFill>
                            <a:srgbClr val="000000"/>
                          </a:solidFill>
                          <a:effectLst/>
                          <a:highlight>
                            <a:srgbClr val="F8CBAD"/>
                          </a:highlight>
                          <a:latin typeface="Calibri" panose="020F0502020204030204" pitchFamily="34" charset="0"/>
                        </a:rPr>
                        <a:t>Kingsmead</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800" b="0" i="0" u="none" strike="noStrike" dirty="0">
                          <a:solidFill>
                            <a:srgbClr val="000000"/>
                          </a:solidFill>
                          <a:effectLst/>
                          <a:highlight>
                            <a:srgbClr val="F8CBAD"/>
                          </a:highlight>
                          <a:latin typeface="Calibri" panose="020F0502020204030204" pitchFamily="34" charset="0"/>
                        </a:rPr>
                        <a:t>4353</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1951487479"/>
                  </a:ext>
                </a:extLst>
              </a:tr>
              <a:tr h="131647">
                <a:tc>
                  <a:txBody>
                    <a:bodyPr/>
                    <a:lstStyle/>
                    <a:p>
                      <a:pPr algn="ctr" fontAlgn="b"/>
                      <a:r>
                        <a:rPr lang="en-IN" sz="800" b="0" i="0" u="none" strike="noStrike">
                          <a:solidFill>
                            <a:srgbClr val="000000"/>
                          </a:solidFill>
                          <a:effectLst/>
                          <a:highlight>
                            <a:srgbClr val="FCE4D6"/>
                          </a:highlight>
                          <a:latin typeface="Calibri" panose="020F0502020204030204" pitchFamily="34" charset="0"/>
                        </a:rPr>
                        <a:t>Brabourne Stadium</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800" b="0" i="0" u="none" strike="noStrike" dirty="0">
                          <a:solidFill>
                            <a:srgbClr val="000000"/>
                          </a:solidFill>
                          <a:effectLst/>
                          <a:highlight>
                            <a:srgbClr val="FCE4D6"/>
                          </a:highlight>
                          <a:latin typeface="Calibri" panose="020F0502020204030204" pitchFamily="34" charset="0"/>
                        </a:rPr>
                        <a:t>3842</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2251362082"/>
                  </a:ext>
                </a:extLst>
              </a:tr>
              <a:tr h="259824">
                <a:tc>
                  <a:txBody>
                    <a:bodyPr/>
                    <a:lstStyle/>
                    <a:p>
                      <a:pPr algn="ctr" fontAlgn="b"/>
                      <a:r>
                        <a:rPr lang="en-IN" sz="800" b="0" i="0" u="none" strike="noStrike">
                          <a:solidFill>
                            <a:srgbClr val="000000"/>
                          </a:solidFill>
                          <a:effectLst/>
                          <a:highlight>
                            <a:srgbClr val="F8CBAD"/>
                          </a:highlight>
                          <a:latin typeface="Calibri" panose="020F0502020204030204" pitchFamily="34" charset="0"/>
                        </a:rPr>
                        <a:t>Dr. Y.S. Rajasekhara Reddy ACA-VDCA Cricket Stadium</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800" b="0" i="0" u="none" strike="noStrike" dirty="0">
                          <a:solidFill>
                            <a:srgbClr val="000000"/>
                          </a:solidFill>
                          <a:effectLst/>
                          <a:highlight>
                            <a:srgbClr val="F8CBAD"/>
                          </a:highlight>
                          <a:latin typeface="Calibri" panose="020F0502020204030204" pitchFamily="34" charset="0"/>
                        </a:rPr>
                        <a:t>3746</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3723612060"/>
                  </a:ext>
                </a:extLst>
              </a:tr>
              <a:tr h="131647">
                <a:tc>
                  <a:txBody>
                    <a:bodyPr/>
                    <a:lstStyle/>
                    <a:p>
                      <a:pPr algn="ctr" fontAlgn="b"/>
                      <a:r>
                        <a:rPr lang="en-IN" sz="800" b="0" i="0" u="none" strike="noStrike">
                          <a:solidFill>
                            <a:srgbClr val="000000"/>
                          </a:solidFill>
                          <a:effectLst/>
                          <a:highlight>
                            <a:srgbClr val="FCE4D6"/>
                          </a:highlight>
                          <a:latin typeface="Calibri" panose="020F0502020204030204" pitchFamily="34" charset="0"/>
                        </a:rPr>
                        <a:t>Sardar Patel Stadium, Motera</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800" b="0" i="0" u="none" strike="noStrike" dirty="0">
                          <a:solidFill>
                            <a:srgbClr val="000000"/>
                          </a:solidFill>
                          <a:effectLst/>
                          <a:highlight>
                            <a:srgbClr val="FCE4D6"/>
                          </a:highlight>
                          <a:latin typeface="Calibri" panose="020F0502020204030204" pitchFamily="34" charset="0"/>
                        </a:rPr>
                        <a:t>3746</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1090983578"/>
                  </a:ext>
                </a:extLst>
              </a:tr>
              <a:tr h="131647">
                <a:tc>
                  <a:txBody>
                    <a:bodyPr/>
                    <a:lstStyle/>
                    <a:p>
                      <a:pPr algn="ctr" fontAlgn="b"/>
                      <a:r>
                        <a:rPr lang="en-IN" sz="800" b="0" i="0" u="none" strike="noStrike">
                          <a:solidFill>
                            <a:srgbClr val="000000"/>
                          </a:solidFill>
                          <a:effectLst/>
                          <a:highlight>
                            <a:srgbClr val="F8CBAD"/>
                          </a:highlight>
                          <a:latin typeface="Calibri" panose="020F0502020204030204" pitchFamily="34" charset="0"/>
                        </a:rPr>
                        <a:t>SuperSport Park</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800" b="0" i="0" u="none" strike="noStrike" dirty="0">
                          <a:solidFill>
                            <a:srgbClr val="000000"/>
                          </a:solidFill>
                          <a:effectLst/>
                          <a:highlight>
                            <a:srgbClr val="F8CBAD"/>
                          </a:highlight>
                          <a:latin typeface="Calibri" panose="020F0502020204030204" pitchFamily="34" charset="0"/>
                        </a:rPr>
                        <a:t>3653</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963865526"/>
                  </a:ext>
                </a:extLst>
              </a:tr>
              <a:tr h="131647">
                <a:tc>
                  <a:txBody>
                    <a:bodyPr/>
                    <a:lstStyle/>
                    <a:p>
                      <a:pPr algn="ctr" fontAlgn="b"/>
                      <a:r>
                        <a:rPr lang="en-IN" sz="800" b="0" i="0" u="none" strike="noStrike">
                          <a:solidFill>
                            <a:srgbClr val="000000"/>
                          </a:solidFill>
                          <a:effectLst/>
                          <a:highlight>
                            <a:srgbClr val="FCE4D6"/>
                          </a:highlight>
                          <a:latin typeface="Calibri" panose="020F0502020204030204" pitchFamily="34" charset="0"/>
                        </a:rPr>
                        <a:t>Saurashtra Cricket Association Stadium</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800" b="0" i="0" u="none" strike="noStrike" dirty="0">
                          <a:solidFill>
                            <a:srgbClr val="000000"/>
                          </a:solidFill>
                          <a:effectLst/>
                          <a:highlight>
                            <a:srgbClr val="FCE4D6"/>
                          </a:highlight>
                          <a:latin typeface="Calibri" panose="020F0502020204030204" pitchFamily="34" charset="0"/>
                        </a:rPr>
                        <a:t>3316</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4184312254"/>
                  </a:ext>
                </a:extLst>
              </a:tr>
              <a:tr h="131647">
                <a:tc>
                  <a:txBody>
                    <a:bodyPr/>
                    <a:lstStyle/>
                    <a:p>
                      <a:pPr algn="ctr" fontAlgn="b"/>
                      <a:r>
                        <a:rPr lang="en-IN" sz="800" b="0" i="0" u="none" strike="noStrike">
                          <a:solidFill>
                            <a:srgbClr val="000000"/>
                          </a:solidFill>
                          <a:effectLst/>
                          <a:highlight>
                            <a:srgbClr val="F8CBAD"/>
                          </a:highlight>
                          <a:latin typeface="Calibri" panose="020F0502020204030204" pitchFamily="34" charset="0"/>
                        </a:rPr>
                        <a:t>Himachal Pradesh Cricket Association Stadium</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800" b="0" i="0" u="none" strike="noStrike" dirty="0">
                          <a:solidFill>
                            <a:srgbClr val="000000"/>
                          </a:solidFill>
                          <a:effectLst/>
                          <a:highlight>
                            <a:srgbClr val="F8CBAD"/>
                          </a:highlight>
                          <a:latin typeface="Calibri" panose="020F0502020204030204" pitchFamily="34" charset="0"/>
                        </a:rPr>
                        <a:t>2897</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3656446483"/>
                  </a:ext>
                </a:extLst>
              </a:tr>
              <a:tr h="131647">
                <a:tc>
                  <a:txBody>
                    <a:bodyPr/>
                    <a:lstStyle/>
                    <a:p>
                      <a:pPr algn="ctr" fontAlgn="b"/>
                      <a:r>
                        <a:rPr lang="en-IN" sz="800" b="0" i="0" u="none" strike="noStrike">
                          <a:solidFill>
                            <a:srgbClr val="000000"/>
                          </a:solidFill>
                          <a:effectLst/>
                          <a:highlight>
                            <a:srgbClr val="FCE4D6"/>
                          </a:highlight>
                          <a:latin typeface="Calibri" panose="020F0502020204030204" pitchFamily="34" charset="0"/>
                        </a:rPr>
                        <a:t>Holkar Cricket Stadium</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800" b="0" i="0" u="none" strike="noStrike" dirty="0">
                          <a:solidFill>
                            <a:srgbClr val="000000"/>
                          </a:solidFill>
                          <a:effectLst/>
                          <a:highlight>
                            <a:srgbClr val="FCE4D6"/>
                          </a:highlight>
                          <a:latin typeface="Calibri" panose="020F0502020204030204" pitchFamily="34" charset="0"/>
                        </a:rPr>
                        <a:t>2872</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4190316105"/>
                  </a:ext>
                </a:extLst>
              </a:tr>
              <a:tr h="131647">
                <a:tc>
                  <a:txBody>
                    <a:bodyPr/>
                    <a:lstStyle/>
                    <a:p>
                      <a:pPr algn="ctr" fontAlgn="b"/>
                      <a:r>
                        <a:rPr lang="en-IN" sz="800" b="0" i="0" u="none" strike="noStrike">
                          <a:solidFill>
                            <a:srgbClr val="000000"/>
                          </a:solidFill>
                          <a:effectLst/>
                          <a:highlight>
                            <a:srgbClr val="F8CBAD"/>
                          </a:highlight>
                          <a:latin typeface="Calibri" panose="020F0502020204030204" pitchFamily="34" charset="0"/>
                        </a:rPr>
                        <a:t>New Wanderers Stadium</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800" b="0" i="0" u="none" strike="noStrike" dirty="0">
                          <a:solidFill>
                            <a:srgbClr val="000000"/>
                          </a:solidFill>
                          <a:effectLst/>
                          <a:highlight>
                            <a:srgbClr val="F8CBAD"/>
                          </a:highlight>
                          <a:latin typeface="Calibri" panose="020F0502020204030204" pitchFamily="34" charset="0"/>
                        </a:rPr>
                        <a:t>2292</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2073936642"/>
                  </a:ext>
                </a:extLst>
              </a:tr>
              <a:tr h="131647">
                <a:tc>
                  <a:txBody>
                    <a:bodyPr/>
                    <a:lstStyle/>
                    <a:p>
                      <a:pPr algn="ctr" fontAlgn="b"/>
                      <a:r>
                        <a:rPr lang="en-IN" sz="800" b="0" i="0" u="none" strike="noStrike">
                          <a:solidFill>
                            <a:srgbClr val="000000"/>
                          </a:solidFill>
                          <a:effectLst/>
                          <a:highlight>
                            <a:srgbClr val="FCE4D6"/>
                          </a:highlight>
                          <a:latin typeface="Calibri" panose="020F0502020204030204" pitchFamily="34" charset="0"/>
                        </a:rPr>
                        <a:t>Barabati Stadium</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800" b="0" i="0" u="none" strike="noStrike" dirty="0">
                          <a:solidFill>
                            <a:srgbClr val="000000"/>
                          </a:solidFill>
                          <a:effectLst/>
                          <a:highlight>
                            <a:srgbClr val="FCE4D6"/>
                          </a:highlight>
                          <a:latin typeface="Calibri" panose="020F0502020204030204" pitchFamily="34" charset="0"/>
                        </a:rPr>
                        <a:t>2278</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1367693627"/>
                  </a:ext>
                </a:extLst>
              </a:tr>
              <a:tr h="131647">
                <a:tc>
                  <a:txBody>
                    <a:bodyPr/>
                    <a:lstStyle/>
                    <a:p>
                      <a:pPr algn="ctr" fontAlgn="b"/>
                      <a:r>
                        <a:rPr lang="en-IN" sz="800" b="0" i="0" u="none" strike="noStrike">
                          <a:solidFill>
                            <a:srgbClr val="000000"/>
                          </a:solidFill>
                          <a:effectLst/>
                          <a:highlight>
                            <a:srgbClr val="F8CBAD"/>
                          </a:highlight>
                          <a:latin typeface="Calibri" panose="020F0502020204030204" pitchFamily="34" charset="0"/>
                        </a:rPr>
                        <a:t>JSCA International Stadium Complex</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800" b="0" i="0" u="none" strike="noStrike" dirty="0">
                          <a:solidFill>
                            <a:srgbClr val="000000"/>
                          </a:solidFill>
                          <a:effectLst/>
                          <a:highlight>
                            <a:srgbClr val="F8CBAD"/>
                          </a:highlight>
                          <a:latin typeface="Calibri" panose="020F0502020204030204" pitchFamily="34" charset="0"/>
                        </a:rPr>
                        <a:t>2056</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3312696529"/>
                  </a:ext>
                </a:extLst>
              </a:tr>
              <a:tr h="131647">
                <a:tc>
                  <a:txBody>
                    <a:bodyPr/>
                    <a:lstStyle/>
                    <a:p>
                      <a:pPr algn="ctr" fontAlgn="b"/>
                      <a:r>
                        <a:rPr lang="en-IN" sz="800" b="0" i="0" u="none" strike="noStrike">
                          <a:solidFill>
                            <a:srgbClr val="000000"/>
                          </a:solidFill>
                          <a:effectLst/>
                          <a:highlight>
                            <a:srgbClr val="FCE4D6"/>
                          </a:highlight>
                          <a:latin typeface="Calibri" panose="020F0502020204030204" pitchFamily="34" charset="0"/>
                        </a:rPr>
                        <a:t>St George's Park</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800" b="0" i="0" u="none" strike="noStrike" dirty="0">
                          <a:solidFill>
                            <a:srgbClr val="000000"/>
                          </a:solidFill>
                          <a:effectLst/>
                          <a:highlight>
                            <a:srgbClr val="FCE4D6"/>
                          </a:highlight>
                          <a:latin typeface="Calibri" panose="020F0502020204030204" pitchFamily="34" charset="0"/>
                        </a:rPr>
                        <a:t>2033</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1474945982"/>
                  </a:ext>
                </a:extLst>
              </a:tr>
              <a:tr h="131647">
                <a:tc>
                  <a:txBody>
                    <a:bodyPr/>
                    <a:lstStyle/>
                    <a:p>
                      <a:pPr algn="ctr" fontAlgn="b"/>
                      <a:r>
                        <a:rPr lang="en-IN" sz="800" b="0" i="0" u="none" strike="noStrike">
                          <a:solidFill>
                            <a:srgbClr val="000000"/>
                          </a:solidFill>
                          <a:effectLst/>
                          <a:highlight>
                            <a:srgbClr val="F8CBAD"/>
                          </a:highlight>
                          <a:latin typeface="Calibri" panose="020F0502020204030204" pitchFamily="34" charset="0"/>
                        </a:rPr>
                        <a:t>Newlands</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800" b="0" i="0" u="none" strike="noStrike" dirty="0">
                          <a:solidFill>
                            <a:srgbClr val="000000"/>
                          </a:solidFill>
                          <a:effectLst/>
                          <a:highlight>
                            <a:srgbClr val="F8CBAD"/>
                          </a:highlight>
                          <a:latin typeface="Calibri" panose="020F0502020204030204" pitchFamily="34" charset="0"/>
                        </a:rPr>
                        <a:t>1764</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1799892282"/>
                  </a:ext>
                </a:extLst>
              </a:tr>
              <a:tr h="131647">
                <a:tc>
                  <a:txBody>
                    <a:bodyPr/>
                    <a:lstStyle/>
                    <a:p>
                      <a:pPr algn="ctr" fontAlgn="b"/>
                      <a:r>
                        <a:rPr lang="sv-SE" sz="800" b="0" i="0" u="none" strike="noStrike">
                          <a:solidFill>
                            <a:srgbClr val="000000"/>
                          </a:solidFill>
                          <a:effectLst/>
                          <a:highlight>
                            <a:srgbClr val="FCE4D6"/>
                          </a:highlight>
                          <a:latin typeface="Calibri" panose="020F0502020204030204" pitchFamily="34" charset="0"/>
                        </a:rPr>
                        <a:t>Shaheed Veer Narayan Singh International Stadium</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800" b="0" i="0" u="none" strike="noStrike" dirty="0">
                          <a:solidFill>
                            <a:srgbClr val="000000"/>
                          </a:solidFill>
                          <a:effectLst/>
                          <a:highlight>
                            <a:srgbClr val="FCE4D6"/>
                          </a:highlight>
                          <a:latin typeface="Calibri" panose="020F0502020204030204" pitchFamily="34" charset="0"/>
                        </a:rPr>
                        <a:t>1741</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1186139171"/>
                  </a:ext>
                </a:extLst>
              </a:tr>
              <a:tr h="131647">
                <a:tc>
                  <a:txBody>
                    <a:bodyPr/>
                    <a:lstStyle/>
                    <a:p>
                      <a:pPr algn="ctr" fontAlgn="b"/>
                      <a:r>
                        <a:rPr lang="en-IN" sz="800" b="0" i="0" u="none" strike="noStrike">
                          <a:solidFill>
                            <a:srgbClr val="000000"/>
                          </a:solidFill>
                          <a:effectLst/>
                          <a:highlight>
                            <a:srgbClr val="F8CBAD"/>
                          </a:highlight>
                          <a:latin typeface="Calibri" panose="020F0502020204030204" pitchFamily="34" charset="0"/>
                        </a:rPr>
                        <a:t>Nehru Stadium</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800" b="0" i="0" u="none" strike="noStrike" dirty="0">
                          <a:solidFill>
                            <a:srgbClr val="000000"/>
                          </a:solidFill>
                          <a:effectLst/>
                          <a:highlight>
                            <a:srgbClr val="F8CBAD"/>
                          </a:highlight>
                          <a:latin typeface="Calibri" panose="020F0502020204030204" pitchFamily="34" charset="0"/>
                        </a:rPr>
                        <a:t>1363</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1232070702"/>
                  </a:ext>
                </a:extLst>
              </a:tr>
              <a:tr h="131647">
                <a:tc>
                  <a:txBody>
                    <a:bodyPr/>
                    <a:lstStyle/>
                    <a:p>
                      <a:pPr algn="ctr" fontAlgn="b"/>
                      <a:r>
                        <a:rPr lang="en-IN" sz="800" b="0" i="0" u="none" strike="noStrike">
                          <a:solidFill>
                            <a:srgbClr val="000000"/>
                          </a:solidFill>
                          <a:effectLst/>
                          <a:highlight>
                            <a:srgbClr val="FCE4D6"/>
                          </a:highlight>
                          <a:latin typeface="Calibri" panose="020F0502020204030204" pitchFamily="34" charset="0"/>
                        </a:rPr>
                        <a:t>Green Park</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800" b="0" i="0" u="none" strike="noStrike" dirty="0">
                          <a:solidFill>
                            <a:srgbClr val="000000"/>
                          </a:solidFill>
                          <a:effectLst/>
                          <a:highlight>
                            <a:srgbClr val="FCE4D6"/>
                          </a:highlight>
                          <a:latin typeface="Calibri" panose="020F0502020204030204" pitchFamily="34" charset="0"/>
                        </a:rPr>
                        <a:t>1298</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268225900"/>
                  </a:ext>
                </a:extLst>
              </a:tr>
              <a:tr h="131647">
                <a:tc>
                  <a:txBody>
                    <a:bodyPr/>
                    <a:lstStyle/>
                    <a:p>
                      <a:pPr algn="ctr" fontAlgn="b"/>
                      <a:r>
                        <a:rPr lang="en-IN" sz="800" b="0" i="0" u="none" strike="noStrike">
                          <a:solidFill>
                            <a:srgbClr val="000000"/>
                          </a:solidFill>
                          <a:effectLst/>
                          <a:highlight>
                            <a:srgbClr val="F8CBAD"/>
                          </a:highlight>
                          <a:latin typeface="Calibri" panose="020F0502020204030204" pitchFamily="34" charset="0"/>
                        </a:rPr>
                        <a:t>De Beers Diamond Oval</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800" b="0" i="0" u="none" strike="noStrike" dirty="0">
                          <a:solidFill>
                            <a:srgbClr val="000000"/>
                          </a:solidFill>
                          <a:effectLst/>
                          <a:highlight>
                            <a:srgbClr val="F8CBAD"/>
                          </a:highlight>
                          <a:latin typeface="Calibri" panose="020F0502020204030204" pitchFamily="34" charset="0"/>
                        </a:rPr>
                        <a:t>897</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1820745112"/>
                  </a:ext>
                </a:extLst>
              </a:tr>
              <a:tr h="131647">
                <a:tc>
                  <a:txBody>
                    <a:bodyPr/>
                    <a:lstStyle/>
                    <a:p>
                      <a:pPr algn="ctr" fontAlgn="b"/>
                      <a:r>
                        <a:rPr lang="sv-SE" sz="800" b="0" i="0" u="none" strike="noStrike">
                          <a:solidFill>
                            <a:srgbClr val="000000"/>
                          </a:solidFill>
                          <a:effectLst/>
                          <a:highlight>
                            <a:srgbClr val="FCE4D6"/>
                          </a:highlight>
                          <a:latin typeface="Calibri" panose="020F0502020204030204" pitchFamily="34" charset="0"/>
                        </a:rPr>
                        <a:t>Vidarbha Cricket Association Stadium, Jamtha</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800" b="0" i="0" u="none" strike="noStrike" dirty="0">
                          <a:solidFill>
                            <a:srgbClr val="000000"/>
                          </a:solidFill>
                          <a:effectLst/>
                          <a:highlight>
                            <a:srgbClr val="FCE4D6"/>
                          </a:highlight>
                          <a:latin typeface="Calibri" panose="020F0502020204030204" pitchFamily="34" charset="0"/>
                        </a:rPr>
                        <a:t>882</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3798519554"/>
                  </a:ext>
                </a:extLst>
              </a:tr>
              <a:tr h="131647">
                <a:tc>
                  <a:txBody>
                    <a:bodyPr/>
                    <a:lstStyle/>
                    <a:p>
                      <a:pPr algn="ctr" fontAlgn="b"/>
                      <a:r>
                        <a:rPr lang="en-IN" sz="800" b="0" i="0" u="none" strike="noStrike">
                          <a:solidFill>
                            <a:srgbClr val="000000"/>
                          </a:solidFill>
                          <a:effectLst/>
                          <a:highlight>
                            <a:srgbClr val="F8CBAD"/>
                          </a:highlight>
                          <a:latin typeface="Calibri" panose="020F0502020204030204" pitchFamily="34" charset="0"/>
                        </a:rPr>
                        <a:t>Buffalo Park</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800" b="0" i="0" u="none" strike="noStrike" dirty="0">
                          <a:solidFill>
                            <a:srgbClr val="000000"/>
                          </a:solidFill>
                          <a:effectLst/>
                          <a:highlight>
                            <a:srgbClr val="F8CBAD"/>
                          </a:highlight>
                          <a:latin typeface="Calibri" panose="020F0502020204030204" pitchFamily="34" charset="0"/>
                        </a:rPr>
                        <a:t>799</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1855369879"/>
                  </a:ext>
                </a:extLst>
              </a:tr>
              <a:tr h="131647">
                <a:tc>
                  <a:txBody>
                    <a:bodyPr/>
                    <a:lstStyle/>
                    <a:p>
                      <a:pPr algn="ctr" fontAlgn="b"/>
                      <a:r>
                        <a:rPr lang="en-IN" sz="800" b="0" i="0" u="none" strike="noStrike">
                          <a:solidFill>
                            <a:srgbClr val="000000"/>
                          </a:solidFill>
                          <a:effectLst/>
                          <a:highlight>
                            <a:srgbClr val="FCE4D6"/>
                          </a:highlight>
                          <a:latin typeface="Calibri" panose="020F0502020204030204" pitchFamily="34" charset="0"/>
                        </a:rPr>
                        <a:t>OUTsurance Oval</a:t>
                      </a:r>
                    </a:p>
                  </a:txBody>
                  <a:tcPr marL="3301" marR="3301" marT="3301"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CE4D6"/>
                    </a:solidFill>
                  </a:tcPr>
                </a:tc>
                <a:tc>
                  <a:txBody>
                    <a:bodyPr/>
                    <a:lstStyle/>
                    <a:p>
                      <a:pPr algn="ctr" fontAlgn="b"/>
                      <a:r>
                        <a:rPr lang="en-IN" sz="800" b="0" i="0" u="none" strike="noStrike" dirty="0">
                          <a:solidFill>
                            <a:srgbClr val="000000"/>
                          </a:solidFill>
                          <a:effectLst/>
                          <a:highlight>
                            <a:srgbClr val="FCE4D6"/>
                          </a:highlight>
                          <a:latin typeface="Calibri" panose="020F0502020204030204" pitchFamily="34" charset="0"/>
                        </a:rPr>
                        <a:t>529</a:t>
                      </a:r>
                    </a:p>
                  </a:txBody>
                  <a:tcPr marL="3301" marR="3301" marT="3301"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FCE4D6"/>
                    </a:solidFill>
                  </a:tcPr>
                </a:tc>
                <a:extLst>
                  <a:ext uri="{0D108BD9-81ED-4DB2-BD59-A6C34878D82A}">
                    <a16:rowId xmlns:a16="http://schemas.microsoft.com/office/drawing/2014/main" val="1994415955"/>
                  </a:ext>
                </a:extLst>
              </a:tr>
            </a:tbl>
          </a:graphicData>
        </a:graphic>
      </p:graphicFrame>
    </p:spTree>
    <p:extLst>
      <p:ext uri="{BB962C8B-B14F-4D97-AF65-F5344CB8AC3E}">
        <p14:creationId xmlns:p14="http://schemas.microsoft.com/office/powerpoint/2010/main" val="281403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F7BB-5418-2340-C2FD-9936F1B47357}"/>
              </a:ext>
            </a:extLst>
          </p:cNvPr>
          <p:cNvSpPr>
            <a:spLocks noGrp="1"/>
          </p:cNvSpPr>
          <p:nvPr>
            <p:ph type="title"/>
          </p:nvPr>
        </p:nvSpPr>
        <p:spPr>
          <a:xfrm>
            <a:off x="1141413" y="618518"/>
            <a:ext cx="9905998" cy="1045182"/>
          </a:xfrm>
        </p:spPr>
        <p:txBody>
          <a:bodyPr>
            <a:normAutofit/>
          </a:bodyPr>
          <a:lstStyle/>
          <a:p>
            <a:r>
              <a:rPr lang="en-US" sz="2200" b="1" dirty="0">
                <a:solidFill>
                  <a:schemeClr val="bg2">
                    <a:lumMod val="10000"/>
                    <a:lumOff val="90000"/>
                  </a:schemeClr>
                </a:solidFill>
              </a:rPr>
              <a:t>10. Write a query to fetch the year-wise total runs scored at Eden Gardens and order it in the descending order of total runs scored.</a:t>
            </a:r>
            <a:endParaRPr lang="en-IN" sz="2200" b="1" dirty="0">
              <a:solidFill>
                <a:schemeClr val="bg2">
                  <a:lumMod val="10000"/>
                  <a:lumOff val="90000"/>
                </a:schemeClr>
              </a:solidFill>
            </a:endParaRPr>
          </a:p>
        </p:txBody>
      </p:sp>
      <p:cxnSp>
        <p:nvCxnSpPr>
          <p:cNvPr id="5" name="Straight Connector 4">
            <a:extLst>
              <a:ext uri="{FF2B5EF4-FFF2-40B4-BE49-F238E27FC236}">
                <a16:creationId xmlns:a16="http://schemas.microsoft.com/office/drawing/2014/main" id="{44E6188B-3A87-8338-95BC-B0B67CD72F64}"/>
              </a:ext>
            </a:extLst>
          </p:cNvPr>
          <p:cNvCxnSpPr/>
          <p:nvPr/>
        </p:nvCxnSpPr>
        <p:spPr>
          <a:xfrm>
            <a:off x="904032" y="1544199"/>
            <a:ext cx="10156544" cy="0"/>
          </a:xfrm>
          <a:prstGeom prst="line">
            <a:avLst/>
          </a:prstGeom>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14A1FDDC-A22B-8C47-5CFE-2C4563375487}"/>
              </a:ext>
            </a:extLst>
          </p:cNvPr>
          <p:cNvSpPr txBox="1"/>
          <p:nvPr/>
        </p:nvSpPr>
        <p:spPr>
          <a:xfrm>
            <a:off x="904033" y="2008216"/>
            <a:ext cx="6207968" cy="2308324"/>
          </a:xfrm>
          <a:prstGeom prst="rect">
            <a:avLst/>
          </a:prstGeom>
          <a:noFill/>
          <a:ln>
            <a:solidFill>
              <a:schemeClr val="tx1">
                <a:lumMod val="85000"/>
              </a:schemeClr>
            </a:solidFill>
          </a:ln>
        </p:spPr>
        <p:txBody>
          <a:bodyPr wrap="square" rtlCol="0">
            <a:spAutoFit/>
          </a:bodyPr>
          <a:lstStyle>
            <a:defPPr>
              <a:defRPr lang="en-US"/>
            </a:defPPr>
            <a:lvl1pPr>
              <a:defRPr sz="2400" b="1" cap="all">
                <a:solidFill>
                  <a:schemeClr val="accent5">
                    <a:lumMod val="60000"/>
                    <a:lumOff val="40000"/>
                  </a:schemeClr>
                </a:solidFill>
              </a:defRPr>
            </a:lvl1pPr>
          </a:lstStyle>
          <a:p>
            <a:r>
              <a:rPr lang="en-US" dirty="0"/>
              <a:t>select venue, sum(total_runs) as total_runs ,extract(year from match_date) as match_year from deliveries_v03 where venue='Eden Gardens' group by venue, match_year order by total_runs desc ;</a:t>
            </a:r>
            <a:endParaRPr lang="en-IN" dirty="0"/>
          </a:p>
        </p:txBody>
      </p:sp>
      <p:graphicFrame>
        <p:nvGraphicFramePr>
          <p:cNvPr id="7" name="Table 6">
            <a:extLst>
              <a:ext uri="{FF2B5EF4-FFF2-40B4-BE49-F238E27FC236}">
                <a16:creationId xmlns:a16="http://schemas.microsoft.com/office/drawing/2014/main" id="{8E1AD735-7E81-FD4C-13FB-F50EA7AC09CF}"/>
              </a:ext>
            </a:extLst>
          </p:cNvPr>
          <p:cNvGraphicFramePr>
            <a:graphicFrameLocks noGrp="1"/>
          </p:cNvGraphicFramePr>
          <p:nvPr>
            <p:extLst>
              <p:ext uri="{D42A27DB-BD31-4B8C-83A1-F6EECF244321}">
                <p14:modId xmlns:p14="http://schemas.microsoft.com/office/powerpoint/2010/main" val="1051982101"/>
              </p:ext>
            </p:extLst>
          </p:nvPr>
        </p:nvGraphicFramePr>
        <p:xfrm>
          <a:off x="7555756" y="2008210"/>
          <a:ext cx="3732211" cy="4231272"/>
        </p:xfrm>
        <a:graphic>
          <a:graphicData uri="http://schemas.openxmlformats.org/drawingml/2006/table">
            <a:tbl>
              <a:tblPr/>
              <a:tblGrid>
                <a:gridCol w="1268584">
                  <a:extLst>
                    <a:ext uri="{9D8B030D-6E8A-4147-A177-3AD203B41FA5}">
                      <a16:colId xmlns:a16="http://schemas.microsoft.com/office/drawing/2014/main" val="3023880437"/>
                    </a:ext>
                  </a:extLst>
                </a:gridCol>
                <a:gridCol w="1176658">
                  <a:extLst>
                    <a:ext uri="{9D8B030D-6E8A-4147-A177-3AD203B41FA5}">
                      <a16:colId xmlns:a16="http://schemas.microsoft.com/office/drawing/2014/main" val="438713887"/>
                    </a:ext>
                  </a:extLst>
                </a:gridCol>
                <a:gridCol w="1286969">
                  <a:extLst>
                    <a:ext uri="{9D8B030D-6E8A-4147-A177-3AD203B41FA5}">
                      <a16:colId xmlns:a16="http://schemas.microsoft.com/office/drawing/2014/main" val="4248447366"/>
                    </a:ext>
                  </a:extLst>
                </a:gridCol>
              </a:tblGrid>
              <a:tr h="352606">
                <a:tc>
                  <a:txBody>
                    <a:bodyPr/>
                    <a:lstStyle/>
                    <a:p>
                      <a:pPr algn="ctr" fontAlgn="b"/>
                      <a:r>
                        <a:rPr lang="en-IN" sz="1400" b="1" i="0" u="none" strike="noStrike">
                          <a:solidFill>
                            <a:srgbClr val="FFFFFF"/>
                          </a:solidFill>
                          <a:effectLst/>
                          <a:highlight>
                            <a:srgbClr val="ED7D31"/>
                          </a:highlight>
                          <a:latin typeface="Calibri" panose="020F0502020204030204" pitchFamily="34" charset="0"/>
                        </a:rPr>
                        <a:t>venue</a:t>
                      </a:r>
                    </a:p>
                  </a:txBody>
                  <a:tcPr marL="6350" marR="6350" marT="635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D7D31"/>
                    </a:solidFill>
                  </a:tcPr>
                </a:tc>
                <a:tc>
                  <a:txBody>
                    <a:bodyPr/>
                    <a:lstStyle/>
                    <a:p>
                      <a:pPr algn="ctr" fontAlgn="b"/>
                      <a:r>
                        <a:rPr lang="en-IN" sz="1400" b="1" i="0" u="none" strike="noStrike">
                          <a:solidFill>
                            <a:srgbClr val="FFFFFF"/>
                          </a:solidFill>
                          <a:effectLst/>
                          <a:highlight>
                            <a:srgbClr val="ED7D31"/>
                          </a:highlight>
                          <a:latin typeface="Calibri" panose="020F0502020204030204" pitchFamily="34" charset="0"/>
                        </a:rPr>
                        <a:t>total_runs</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D7D31"/>
                    </a:solidFill>
                  </a:tcPr>
                </a:tc>
                <a:tc>
                  <a:txBody>
                    <a:bodyPr/>
                    <a:lstStyle/>
                    <a:p>
                      <a:pPr algn="ctr" fontAlgn="b"/>
                      <a:r>
                        <a:rPr lang="en-IN" sz="1400" b="1" i="0" u="none" strike="noStrike">
                          <a:solidFill>
                            <a:srgbClr val="FFFFFF"/>
                          </a:solidFill>
                          <a:effectLst/>
                          <a:highlight>
                            <a:srgbClr val="ED7D31"/>
                          </a:highlight>
                          <a:latin typeface="Calibri" panose="020F0502020204030204" pitchFamily="34" charset="0"/>
                        </a:rPr>
                        <a:t>match_year</a:t>
                      </a:r>
                    </a:p>
                  </a:txBody>
                  <a:tcPr marL="6350" marR="6350" marT="635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2437767359"/>
                  </a:ext>
                </a:extLst>
              </a:tr>
              <a:tr h="352606">
                <a:tc>
                  <a:txBody>
                    <a:bodyPr/>
                    <a:lstStyle/>
                    <a:p>
                      <a:pPr algn="ctr" fontAlgn="b"/>
                      <a:r>
                        <a:rPr lang="en-IN" sz="1400" b="0" i="0" u="none" strike="noStrike">
                          <a:solidFill>
                            <a:srgbClr val="000000"/>
                          </a:solidFill>
                          <a:effectLst/>
                          <a:highlight>
                            <a:srgbClr val="F8CBAD"/>
                          </a:highlight>
                          <a:latin typeface="Calibri" panose="020F0502020204030204" pitchFamily="34" charset="0"/>
                        </a:rPr>
                        <a:t>Eden Gardens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400" b="0" i="0" u="none" strike="noStrike">
                          <a:solidFill>
                            <a:srgbClr val="000000"/>
                          </a:solidFill>
                          <a:effectLst/>
                          <a:highlight>
                            <a:srgbClr val="F8CBAD"/>
                          </a:highlight>
                          <a:latin typeface="Calibri" panose="020F0502020204030204" pitchFamily="34" charset="0"/>
                        </a:rPr>
                        <a:t>2885</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400" b="0" i="0" u="none" strike="noStrike">
                          <a:solidFill>
                            <a:srgbClr val="000000"/>
                          </a:solidFill>
                          <a:effectLst/>
                          <a:highlight>
                            <a:srgbClr val="F8CBAD"/>
                          </a:highlight>
                          <a:latin typeface="Calibri" panose="020F0502020204030204" pitchFamily="34" charset="0"/>
                        </a:rPr>
                        <a:t>2018</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499323607"/>
                  </a:ext>
                </a:extLst>
              </a:tr>
              <a:tr h="352606">
                <a:tc>
                  <a:txBody>
                    <a:bodyPr/>
                    <a:lstStyle/>
                    <a:p>
                      <a:pPr algn="ctr" fontAlgn="b"/>
                      <a:r>
                        <a:rPr lang="en-IN" sz="1400" b="0" i="0" u="none" strike="noStrike" dirty="0">
                          <a:solidFill>
                            <a:srgbClr val="000000"/>
                          </a:solidFill>
                          <a:effectLst/>
                          <a:highlight>
                            <a:srgbClr val="FCE4D6"/>
                          </a:highlight>
                          <a:latin typeface="Calibri" panose="020F0502020204030204" pitchFamily="34" charset="0"/>
                        </a:rPr>
                        <a:t>Eden Gardens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1400" b="0" i="0" u="none" strike="noStrike" dirty="0">
                          <a:solidFill>
                            <a:srgbClr val="000000"/>
                          </a:solidFill>
                          <a:effectLst/>
                          <a:highlight>
                            <a:srgbClr val="FCE4D6"/>
                          </a:highlight>
                          <a:latin typeface="Calibri" panose="020F0502020204030204" pitchFamily="34" charset="0"/>
                        </a:rPr>
                        <a:t>2651</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1400" b="0" i="0" u="none" strike="noStrike">
                          <a:solidFill>
                            <a:srgbClr val="000000"/>
                          </a:solidFill>
                          <a:effectLst/>
                          <a:highlight>
                            <a:srgbClr val="FCE4D6"/>
                          </a:highlight>
                          <a:latin typeface="Calibri" panose="020F0502020204030204" pitchFamily="34" charset="0"/>
                        </a:rPr>
                        <a:t>2019</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4186634850"/>
                  </a:ext>
                </a:extLst>
              </a:tr>
              <a:tr h="352606">
                <a:tc>
                  <a:txBody>
                    <a:bodyPr/>
                    <a:lstStyle/>
                    <a:p>
                      <a:pPr algn="ctr" fontAlgn="b"/>
                      <a:r>
                        <a:rPr lang="en-IN" sz="1400" b="0" i="0" u="none" strike="noStrike">
                          <a:solidFill>
                            <a:srgbClr val="000000"/>
                          </a:solidFill>
                          <a:effectLst/>
                          <a:highlight>
                            <a:srgbClr val="F8CBAD"/>
                          </a:highlight>
                          <a:latin typeface="Calibri" panose="020F0502020204030204" pitchFamily="34" charset="0"/>
                        </a:rPr>
                        <a:t>Eden Gardens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400" b="0" i="0" u="none" strike="noStrike">
                          <a:solidFill>
                            <a:srgbClr val="000000"/>
                          </a:solidFill>
                          <a:effectLst/>
                          <a:highlight>
                            <a:srgbClr val="F8CBAD"/>
                          </a:highlight>
                          <a:latin typeface="Calibri" panose="020F0502020204030204" pitchFamily="34" charset="0"/>
                        </a:rPr>
                        <a:t>2386</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400" b="0" i="0" u="none" strike="noStrike">
                          <a:solidFill>
                            <a:srgbClr val="000000"/>
                          </a:solidFill>
                          <a:effectLst/>
                          <a:highlight>
                            <a:srgbClr val="F8CBAD"/>
                          </a:highlight>
                          <a:latin typeface="Calibri" panose="020F0502020204030204" pitchFamily="34" charset="0"/>
                        </a:rPr>
                        <a:t>2015</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3952749805"/>
                  </a:ext>
                </a:extLst>
              </a:tr>
              <a:tr h="352606">
                <a:tc>
                  <a:txBody>
                    <a:bodyPr/>
                    <a:lstStyle/>
                    <a:p>
                      <a:pPr algn="ctr" fontAlgn="b"/>
                      <a:r>
                        <a:rPr lang="en-IN" sz="1400" b="0" i="0" u="none" strike="noStrike">
                          <a:solidFill>
                            <a:srgbClr val="000000"/>
                          </a:solidFill>
                          <a:effectLst/>
                          <a:highlight>
                            <a:srgbClr val="FCE4D6"/>
                          </a:highlight>
                          <a:latin typeface="Calibri" panose="020F0502020204030204" pitchFamily="34" charset="0"/>
                        </a:rPr>
                        <a:t>Eden Gardens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1400" b="0" i="0" u="none" strike="noStrike">
                          <a:solidFill>
                            <a:srgbClr val="000000"/>
                          </a:solidFill>
                          <a:effectLst/>
                          <a:highlight>
                            <a:srgbClr val="FCE4D6"/>
                          </a:highlight>
                          <a:latin typeface="Calibri" panose="020F0502020204030204" pitchFamily="34" charset="0"/>
                        </a:rPr>
                        <a:t>2304</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1400" b="0" i="0" u="none" strike="noStrike">
                          <a:solidFill>
                            <a:srgbClr val="000000"/>
                          </a:solidFill>
                          <a:effectLst/>
                          <a:highlight>
                            <a:srgbClr val="FCE4D6"/>
                          </a:highlight>
                          <a:latin typeface="Calibri" panose="020F0502020204030204" pitchFamily="34" charset="0"/>
                        </a:rPr>
                        <a:t>2013</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1213453968"/>
                  </a:ext>
                </a:extLst>
              </a:tr>
              <a:tr h="352606">
                <a:tc>
                  <a:txBody>
                    <a:bodyPr/>
                    <a:lstStyle/>
                    <a:p>
                      <a:pPr algn="ctr" fontAlgn="b"/>
                      <a:r>
                        <a:rPr lang="en-IN" sz="1400" b="0" i="0" u="none" strike="noStrike">
                          <a:solidFill>
                            <a:srgbClr val="000000"/>
                          </a:solidFill>
                          <a:effectLst/>
                          <a:highlight>
                            <a:srgbClr val="F8CBAD"/>
                          </a:highlight>
                          <a:latin typeface="Calibri" panose="020F0502020204030204" pitchFamily="34" charset="0"/>
                        </a:rPr>
                        <a:t>Eden Gardens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400" b="0" i="0" u="none" strike="noStrike">
                          <a:solidFill>
                            <a:srgbClr val="000000"/>
                          </a:solidFill>
                          <a:effectLst/>
                          <a:highlight>
                            <a:srgbClr val="F8CBAD"/>
                          </a:highlight>
                          <a:latin typeface="Calibri" panose="020F0502020204030204" pitchFamily="34" charset="0"/>
                        </a:rPr>
                        <a:t>2194</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400" b="0" i="0" u="none" strike="noStrike">
                          <a:solidFill>
                            <a:srgbClr val="000000"/>
                          </a:solidFill>
                          <a:effectLst/>
                          <a:highlight>
                            <a:srgbClr val="F8CBAD"/>
                          </a:highlight>
                          <a:latin typeface="Calibri" panose="020F0502020204030204" pitchFamily="34" charset="0"/>
                        </a:rPr>
                        <a:t>2017</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4209422641"/>
                  </a:ext>
                </a:extLst>
              </a:tr>
              <a:tr h="352606">
                <a:tc>
                  <a:txBody>
                    <a:bodyPr/>
                    <a:lstStyle/>
                    <a:p>
                      <a:pPr algn="ctr" fontAlgn="b"/>
                      <a:r>
                        <a:rPr lang="en-IN" sz="1400" b="0" i="0" u="none" strike="noStrike" dirty="0">
                          <a:solidFill>
                            <a:srgbClr val="000000"/>
                          </a:solidFill>
                          <a:effectLst/>
                          <a:highlight>
                            <a:srgbClr val="FCE4D6"/>
                          </a:highlight>
                          <a:latin typeface="Calibri" panose="020F0502020204030204" pitchFamily="34" charset="0"/>
                        </a:rPr>
                        <a:t>Eden Gardens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1400" b="0" i="0" u="none" strike="noStrike">
                          <a:solidFill>
                            <a:srgbClr val="000000"/>
                          </a:solidFill>
                          <a:effectLst/>
                          <a:highlight>
                            <a:srgbClr val="FCE4D6"/>
                          </a:highlight>
                          <a:latin typeface="Calibri" panose="020F0502020204030204" pitchFamily="34" charset="0"/>
                        </a:rPr>
                        <a:t>2167</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1400" b="0" i="0" u="none" strike="noStrike">
                          <a:solidFill>
                            <a:srgbClr val="000000"/>
                          </a:solidFill>
                          <a:effectLst/>
                          <a:highlight>
                            <a:srgbClr val="FCE4D6"/>
                          </a:highlight>
                          <a:latin typeface="Calibri" panose="020F0502020204030204" pitchFamily="34" charset="0"/>
                        </a:rPr>
                        <a:t>2010</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1953378395"/>
                  </a:ext>
                </a:extLst>
              </a:tr>
              <a:tr h="352606">
                <a:tc>
                  <a:txBody>
                    <a:bodyPr/>
                    <a:lstStyle/>
                    <a:p>
                      <a:pPr algn="ctr" fontAlgn="b"/>
                      <a:r>
                        <a:rPr lang="en-IN" sz="1400" b="0" i="0" u="none" strike="noStrike">
                          <a:solidFill>
                            <a:srgbClr val="000000"/>
                          </a:solidFill>
                          <a:effectLst/>
                          <a:highlight>
                            <a:srgbClr val="F8CBAD"/>
                          </a:highlight>
                          <a:latin typeface="Calibri" panose="020F0502020204030204" pitchFamily="34" charset="0"/>
                        </a:rPr>
                        <a:t>Eden Gardens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400" b="0" i="0" u="none" strike="noStrike">
                          <a:solidFill>
                            <a:srgbClr val="000000"/>
                          </a:solidFill>
                          <a:effectLst/>
                          <a:highlight>
                            <a:srgbClr val="F8CBAD"/>
                          </a:highlight>
                          <a:latin typeface="Calibri" panose="020F0502020204030204" pitchFamily="34" charset="0"/>
                        </a:rPr>
                        <a:t>2073</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400" b="0" i="0" u="none" strike="noStrike">
                          <a:solidFill>
                            <a:srgbClr val="000000"/>
                          </a:solidFill>
                          <a:effectLst/>
                          <a:highlight>
                            <a:srgbClr val="F8CBAD"/>
                          </a:highlight>
                          <a:latin typeface="Calibri" panose="020F0502020204030204" pitchFamily="34" charset="0"/>
                        </a:rPr>
                        <a:t>2016</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623316032"/>
                  </a:ext>
                </a:extLst>
              </a:tr>
              <a:tr h="352606">
                <a:tc>
                  <a:txBody>
                    <a:bodyPr/>
                    <a:lstStyle/>
                    <a:p>
                      <a:pPr algn="ctr" fontAlgn="b"/>
                      <a:r>
                        <a:rPr lang="en-IN" sz="1400" b="0" i="0" u="none" strike="noStrike">
                          <a:solidFill>
                            <a:srgbClr val="000000"/>
                          </a:solidFill>
                          <a:effectLst/>
                          <a:highlight>
                            <a:srgbClr val="FCE4D6"/>
                          </a:highlight>
                          <a:latin typeface="Calibri" panose="020F0502020204030204" pitchFamily="34" charset="0"/>
                        </a:rPr>
                        <a:t>Eden Gardens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1400" b="0" i="0" u="none" strike="noStrike">
                          <a:solidFill>
                            <a:srgbClr val="000000"/>
                          </a:solidFill>
                          <a:effectLst/>
                          <a:highlight>
                            <a:srgbClr val="FCE4D6"/>
                          </a:highlight>
                          <a:latin typeface="Calibri" panose="020F0502020204030204" pitchFamily="34" charset="0"/>
                        </a:rPr>
                        <a:t>2012</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1400" b="0" i="0" u="none" strike="noStrike">
                          <a:solidFill>
                            <a:srgbClr val="000000"/>
                          </a:solidFill>
                          <a:effectLst/>
                          <a:highlight>
                            <a:srgbClr val="FCE4D6"/>
                          </a:highlight>
                          <a:latin typeface="Calibri" panose="020F0502020204030204" pitchFamily="34" charset="0"/>
                        </a:rPr>
                        <a:t>2012</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3291107538"/>
                  </a:ext>
                </a:extLst>
              </a:tr>
              <a:tr h="352606">
                <a:tc>
                  <a:txBody>
                    <a:bodyPr/>
                    <a:lstStyle/>
                    <a:p>
                      <a:pPr algn="ctr" fontAlgn="b"/>
                      <a:r>
                        <a:rPr lang="en-IN" sz="1400" b="0" i="0" u="none" strike="noStrike">
                          <a:solidFill>
                            <a:srgbClr val="000000"/>
                          </a:solidFill>
                          <a:effectLst/>
                          <a:highlight>
                            <a:srgbClr val="F8CBAD"/>
                          </a:highlight>
                          <a:latin typeface="Calibri" panose="020F0502020204030204" pitchFamily="34" charset="0"/>
                        </a:rPr>
                        <a:t>Eden Gardens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400" b="0" i="0" u="none" strike="noStrike">
                          <a:solidFill>
                            <a:srgbClr val="000000"/>
                          </a:solidFill>
                          <a:effectLst/>
                          <a:highlight>
                            <a:srgbClr val="F8CBAD"/>
                          </a:highlight>
                          <a:latin typeface="Calibri" panose="020F0502020204030204" pitchFamily="34" charset="0"/>
                        </a:rPr>
                        <a:t>1854</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1400" b="0" i="0" u="none" strike="noStrike">
                          <a:solidFill>
                            <a:srgbClr val="000000"/>
                          </a:solidFill>
                          <a:effectLst/>
                          <a:highlight>
                            <a:srgbClr val="F8CBAD"/>
                          </a:highlight>
                          <a:latin typeface="Calibri" panose="020F0502020204030204" pitchFamily="34" charset="0"/>
                        </a:rPr>
                        <a:t>2011</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315858690"/>
                  </a:ext>
                </a:extLst>
              </a:tr>
              <a:tr h="352606">
                <a:tc>
                  <a:txBody>
                    <a:bodyPr/>
                    <a:lstStyle/>
                    <a:p>
                      <a:pPr algn="ctr" fontAlgn="b"/>
                      <a:r>
                        <a:rPr lang="en-IN" sz="1400" b="0" i="0" u="none" strike="noStrike">
                          <a:solidFill>
                            <a:srgbClr val="000000"/>
                          </a:solidFill>
                          <a:effectLst/>
                          <a:highlight>
                            <a:srgbClr val="FCE4D6"/>
                          </a:highlight>
                          <a:latin typeface="Calibri" panose="020F0502020204030204" pitchFamily="34" charset="0"/>
                        </a:rPr>
                        <a:t>Eden Gardens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1400" b="0" i="0" u="none" strike="noStrike">
                          <a:solidFill>
                            <a:srgbClr val="000000"/>
                          </a:solidFill>
                          <a:effectLst/>
                          <a:highlight>
                            <a:srgbClr val="FCE4D6"/>
                          </a:highlight>
                          <a:latin typeface="Calibri" panose="020F0502020204030204" pitchFamily="34" charset="0"/>
                        </a:rPr>
                        <a:t>1843</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1400" b="0" i="0" u="none" strike="noStrike">
                          <a:solidFill>
                            <a:srgbClr val="000000"/>
                          </a:solidFill>
                          <a:effectLst/>
                          <a:highlight>
                            <a:srgbClr val="FCE4D6"/>
                          </a:highlight>
                          <a:latin typeface="Calibri" panose="020F0502020204030204" pitchFamily="34" charset="0"/>
                        </a:rPr>
                        <a:t>2008</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3403449226"/>
                  </a:ext>
                </a:extLst>
              </a:tr>
              <a:tr h="352606">
                <a:tc>
                  <a:txBody>
                    <a:bodyPr/>
                    <a:lstStyle/>
                    <a:p>
                      <a:pPr algn="ctr" fontAlgn="b"/>
                      <a:r>
                        <a:rPr lang="en-IN" sz="1400" b="0" i="0" u="none" strike="noStrike">
                          <a:solidFill>
                            <a:srgbClr val="000000"/>
                          </a:solidFill>
                          <a:effectLst/>
                          <a:highlight>
                            <a:srgbClr val="F8CBAD"/>
                          </a:highlight>
                          <a:latin typeface="Calibri" panose="020F0502020204030204" pitchFamily="34" charset="0"/>
                        </a:rPr>
                        <a:t>Eden Gardens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8CBAD"/>
                    </a:solidFill>
                  </a:tcPr>
                </a:tc>
                <a:tc>
                  <a:txBody>
                    <a:bodyPr/>
                    <a:lstStyle/>
                    <a:p>
                      <a:pPr algn="ctr" fontAlgn="b"/>
                      <a:r>
                        <a:rPr lang="en-IN" sz="1400" b="0" i="0" u="none" strike="noStrike">
                          <a:solidFill>
                            <a:srgbClr val="000000"/>
                          </a:solidFill>
                          <a:effectLst/>
                          <a:highlight>
                            <a:srgbClr val="F8CBAD"/>
                          </a:highlight>
                          <a:latin typeface="Calibri" panose="020F0502020204030204" pitchFamily="34" charset="0"/>
                        </a:rPr>
                        <a:t>1289</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8CBAD"/>
                    </a:solidFill>
                  </a:tcPr>
                </a:tc>
                <a:tc>
                  <a:txBody>
                    <a:bodyPr/>
                    <a:lstStyle/>
                    <a:p>
                      <a:pPr algn="ctr" fontAlgn="b"/>
                      <a:r>
                        <a:rPr lang="en-IN" sz="1400" b="0" i="0" u="none" strike="noStrike" dirty="0">
                          <a:solidFill>
                            <a:srgbClr val="000000"/>
                          </a:solidFill>
                          <a:effectLst/>
                          <a:highlight>
                            <a:srgbClr val="F8CBAD"/>
                          </a:highlight>
                          <a:latin typeface="Calibri" panose="020F0502020204030204" pitchFamily="34" charset="0"/>
                        </a:rPr>
                        <a:t>2014</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F8CBAD"/>
                    </a:solidFill>
                  </a:tcPr>
                </a:tc>
                <a:extLst>
                  <a:ext uri="{0D108BD9-81ED-4DB2-BD59-A6C34878D82A}">
                    <a16:rowId xmlns:a16="http://schemas.microsoft.com/office/drawing/2014/main" val="2633593196"/>
                  </a:ext>
                </a:extLst>
              </a:tr>
            </a:tbl>
          </a:graphicData>
        </a:graphic>
      </p:graphicFrame>
    </p:spTree>
    <p:extLst>
      <p:ext uri="{BB962C8B-B14F-4D97-AF65-F5344CB8AC3E}">
        <p14:creationId xmlns:p14="http://schemas.microsoft.com/office/powerpoint/2010/main" val="3494390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B20864DB-6624-C091-FC9D-FD417D446D9E}"/>
              </a:ext>
            </a:extLst>
          </p:cNvPr>
          <p:cNvGraphicFramePr/>
          <p:nvPr>
            <p:extLst>
              <p:ext uri="{D42A27DB-BD31-4B8C-83A1-F6EECF244321}">
                <p14:modId xmlns:p14="http://schemas.microsoft.com/office/powerpoint/2010/main" val="4260753929"/>
              </p:ext>
            </p:extLst>
          </p:nvPr>
        </p:nvGraphicFramePr>
        <p:xfrm>
          <a:off x="1143001" y="2689715"/>
          <a:ext cx="9905998"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8429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6243-2FF6-29A3-A0F6-FE228195FABF}"/>
              </a:ext>
            </a:extLst>
          </p:cNvPr>
          <p:cNvSpPr>
            <a:spLocks noGrp="1"/>
          </p:cNvSpPr>
          <p:nvPr>
            <p:ph type="title"/>
          </p:nvPr>
        </p:nvSpPr>
        <p:spPr>
          <a:xfrm>
            <a:off x="838200" y="323878"/>
            <a:ext cx="10863943" cy="727681"/>
          </a:xfrm>
        </p:spPr>
        <p:txBody>
          <a:bodyPr>
            <a:normAutofit/>
          </a:bodyPr>
          <a:lstStyle/>
          <a:p>
            <a:r>
              <a:rPr lang="en-IN" sz="2000" b="1" dirty="0"/>
              <a:t>Graphical representation of the top 10 players data according to their strike-rate </a:t>
            </a:r>
          </a:p>
        </p:txBody>
      </p:sp>
      <p:graphicFrame>
        <p:nvGraphicFramePr>
          <p:cNvPr id="11" name="Content Placeholder 10">
            <a:extLst>
              <a:ext uri="{FF2B5EF4-FFF2-40B4-BE49-F238E27FC236}">
                <a16:creationId xmlns:a16="http://schemas.microsoft.com/office/drawing/2014/main" id="{1B5AE475-4991-0C4E-154C-DEE031E02640}"/>
              </a:ext>
            </a:extLst>
          </p:cNvPr>
          <p:cNvGraphicFramePr>
            <a:graphicFrameLocks noGrp="1"/>
          </p:cNvGraphicFramePr>
          <p:nvPr>
            <p:ph idx="1"/>
            <p:extLst>
              <p:ext uri="{D42A27DB-BD31-4B8C-83A1-F6EECF244321}">
                <p14:modId xmlns:p14="http://schemas.microsoft.com/office/powerpoint/2010/main" val="50504485"/>
              </p:ext>
            </p:extLst>
          </p:nvPr>
        </p:nvGraphicFramePr>
        <p:xfrm>
          <a:off x="838200" y="1246157"/>
          <a:ext cx="6446520" cy="4687900"/>
        </p:xfrm>
        <a:graphic>
          <a:graphicData uri="http://schemas.openxmlformats.org/drawingml/2006/chart">
            <c:chart xmlns:c="http://schemas.openxmlformats.org/drawingml/2006/chart" xmlns:r="http://schemas.openxmlformats.org/officeDocument/2006/relationships" r:id="rId2"/>
          </a:graphicData>
        </a:graphic>
      </p:graphicFrame>
      <p:cxnSp>
        <p:nvCxnSpPr>
          <p:cNvPr id="19" name="Straight Connector 18">
            <a:extLst>
              <a:ext uri="{FF2B5EF4-FFF2-40B4-BE49-F238E27FC236}">
                <a16:creationId xmlns:a16="http://schemas.microsoft.com/office/drawing/2014/main" id="{0715F74F-E7B5-0E5D-72EE-5989D8822A64}"/>
              </a:ext>
            </a:extLst>
          </p:cNvPr>
          <p:cNvCxnSpPr/>
          <p:nvPr/>
        </p:nvCxnSpPr>
        <p:spPr>
          <a:xfrm>
            <a:off x="864357" y="1051560"/>
            <a:ext cx="10657947" cy="0"/>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25" name="Table 24">
            <a:extLst>
              <a:ext uri="{FF2B5EF4-FFF2-40B4-BE49-F238E27FC236}">
                <a16:creationId xmlns:a16="http://schemas.microsoft.com/office/drawing/2014/main" id="{E794231D-5E5C-6E00-3941-D9EA853C88D8}"/>
              </a:ext>
            </a:extLst>
          </p:cNvPr>
          <p:cNvGraphicFramePr>
            <a:graphicFrameLocks noGrp="1"/>
          </p:cNvGraphicFramePr>
          <p:nvPr>
            <p:extLst>
              <p:ext uri="{D42A27DB-BD31-4B8C-83A1-F6EECF244321}">
                <p14:modId xmlns:p14="http://schemas.microsoft.com/office/powerpoint/2010/main" val="3333914258"/>
              </p:ext>
            </p:extLst>
          </p:nvPr>
        </p:nvGraphicFramePr>
        <p:xfrm>
          <a:off x="7482476" y="1216302"/>
          <a:ext cx="3930107" cy="4687891"/>
        </p:xfrm>
        <a:graphic>
          <a:graphicData uri="http://schemas.openxmlformats.org/drawingml/2006/table">
            <a:tbl>
              <a:tblPr/>
              <a:tblGrid>
                <a:gridCol w="1934821">
                  <a:extLst>
                    <a:ext uri="{9D8B030D-6E8A-4147-A177-3AD203B41FA5}">
                      <a16:colId xmlns:a16="http://schemas.microsoft.com/office/drawing/2014/main" val="228780301"/>
                    </a:ext>
                  </a:extLst>
                </a:gridCol>
                <a:gridCol w="1995286">
                  <a:extLst>
                    <a:ext uri="{9D8B030D-6E8A-4147-A177-3AD203B41FA5}">
                      <a16:colId xmlns:a16="http://schemas.microsoft.com/office/drawing/2014/main" val="766886914"/>
                    </a:ext>
                  </a:extLst>
                </a:gridCol>
              </a:tblGrid>
              <a:tr h="388951">
                <a:tc>
                  <a:txBody>
                    <a:bodyPr/>
                    <a:lstStyle/>
                    <a:p>
                      <a:pPr algn="ctr" fontAlgn="b"/>
                      <a:r>
                        <a:rPr lang="en-IN" sz="2400" b="1" i="0" u="none" strike="noStrike" dirty="0">
                          <a:solidFill>
                            <a:schemeClr val="bg1"/>
                          </a:solidFill>
                          <a:effectLst/>
                          <a:highlight>
                            <a:srgbClr val="ED7D31"/>
                          </a:highlight>
                          <a:latin typeface="Calibri" panose="020F0502020204030204" pitchFamily="34" charset="0"/>
                        </a:rPr>
                        <a:t>Batsman</a:t>
                      </a:r>
                    </a:p>
                  </a:txBody>
                  <a:tcPr marL="6350" marR="6350" marT="635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D7D31"/>
                    </a:solidFill>
                  </a:tcPr>
                </a:tc>
                <a:tc>
                  <a:txBody>
                    <a:bodyPr/>
                    <a:lstStyle/>
                    <a:p>
                      <a:pPr algn="ctr" fontAlgn="b"/>
                      <a:r>
                        <a:rPr lang="en-IN" sz="2400" b="1" i="0" u="none" strike="noStrike" dirty="0">
                          <a:solidFill>
                            <a:schemeClr val="bg1"/>
                          </a:solidFill>
                          <a:effectLst/>
                          <a:highlight>
                            <a:srgbClr val="ED7D31"/>
                          </a:highlight>
                          <a:latin typeface="Calibri" panose="020F0502020204030204" pitchFamily="34" charset="0"/>
                        </a:rPr>
                        <a:t>Strike-rate</a:t>
                      </a:r>
                    </a:p>
                  </a:txBody>
                  <a:tcPr marL="6350" marR="6350" marT="635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2132119679"/>
                  </a:ext>
                </a:extLst>
              </a:tr>
              <a:tr h="429894">
                <a:tc>
                  <a:txBody>
                    <a:bodyPr/>
                    <a:lstStyle/>
                    <a:p>
                      <a:pPr algn="ctr" fontAlgn="b"/>
                      <a:r>
                        <a:rPr lang="en-IN" sz="2400" b="0" i="0" u="none" strike="noStrike" dirty="0">
                          <a:solidFill>
                            <a:srgbClr val="000000"/>
                          </a:solidFill>
                          <a:effectLst/>
                          <a:highlight>
                            <a:srgbClr val="F8CBAD"/>
                          </a:highlight>
                          <a:latin typeface="Calibri" panose="020F0502020204030204" pitchFamily="34" charset="0"/>
                        </a:rPr>
                        <a:t>AD Russell</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2400" b="0" i="0" u="none" strike="noStrike" dirty="0">
                          <a:solidFill>
                            <a:srgbClr val="000000"/>
                          </a:solidFill>
                          <a:effectLst/>
                          <a:highlight>
                            <a:srgbClr val="F8CBAD"/>
                          </a:highlight>
                          <a:latin typeface="Calibri" panose="020F0502020204030204" pitchFamily="34" charset="0"/>
                        </a:rPr>
                        <a:t>182.33</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965618841"/>
                  </a:ext>
                </a:extLst>
              </a:tr>
              <a:tr h="429894">
                <a:tc>
                  <a:txBody>
                    <a:bodyPr/>
                    <a:lstStyle/>
                    <a:p>
                      <a:pPr algn="ctr" fontAlgn="b"/>
                      <a:r>
                        <a:rPr lang="en-IN" sz="2400" b="0" i="0" u="none" strike="noStrike">
                          <a:solidFill>
                            <a:srgbClr val="000000"/>
                          </a:solidFill>
                          <a:effectLst/>
                          <a:highlight>
                            <a:srgbClr val="FCE4D6"/>
                          </a:highlight>
                          <a:latin typeface="Calibri" panose="020F0502020204030204" pitchFamily="34" charset="0"/>
                        </a:rPr>
                        <a:t>SP Narine</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2400" b="0" i="0" u="none" strike="noStrike" dirty="0">
                          <a:solidFill>
                            <a:srgbClr val="000000"/>
                          </a:solidFill>
                          <a:effectLst/>
                          <a:highlight>
                            <a:srgbClr val="FCE4D6"/>
                          </a:highlight>
                          <a:latin typeface="Calibri" panose="020F0502020204030204" pitchFamily="34" charset="0"/>
                        </a:rPr>
                        <a:t>164.27</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56419351"/>
                  </a:ext>
                </a:extLst>
              </a:tr>
              <a:tr h="429894">
                <a:tc>
                  <a:txBody>
                    <a:bodyPr/>
                    <a:lstStyle/>
                    <a:p>
                      <a:pPr algn="ctr" fontAlgn="b"/>
                      <a:r>
                        <a:rPr lang="en-IN" sz="2400" b="0" i="0" u="none" strike="noStrike">
                          <a:solidFill>
                            <a:srgbClr val="000000"/>
                          </a:solidFill>
                          <a:effectLst/>
                          <a:highlight>
                            <a:srgbClr val="F8CBAD"/>
                          </a:highlight>
                          <a:latin typeface="Calibri" panose="020F0502020204030204" pitchFamily="34" charset="0"/>
                        </a:rPr>
                        <a:t>HH Pandya</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2400" b="0" i="0" u="none" strike="noStrike" dirty="0">
                          <a:solidFill>
                            <a:srgbClr val="000000"/>
                          </a:solidFill>
                          <a:effectLst/>
                          <a:highlight>
                            <a:srgbClr val="F8CBAD"/>
                          </a:highlight>
                          <a:latin typeface="Calibri" panose="020F0502020204030204" pitchFamily="34" charset="0"/>
                        </a:rPr>
                        <a:t>159.27</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1117548267"/>
                  </a:ext>
                </a:extLst>
              </a:tr>
              <a:tr h="429894">
                <a:tc>
                  <a:txBody>
                    <a:bodyPr/>
                    <a:lstStyle/>
                    <a:p>
                      <a:pPr algn="ctr" fontAlgn="b"/>
                      <a:r>
                        <a:rPr lang="en-IN" sz="2400" b="0" i="0" u="none" strike="noStrike" dirty="0">
                          <a:solidFill>
                            <a:srgbClr val="000000"/>
                          </a:solidFill>
                          <a:effectLst/>
                          <a:highlight>
                            <a:srgbClr val="FCE4D6"/>
                          </a:highlight>
                          <a:latin typeface="Calibri" panose="020F0502020204030204" pitchFamily="34" charset="0"/>
                        </a:rPr>
                        <a:t>V Sehwag</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2400" b="0" i="0" u="none" strike="noStrike" dirty="0">
                          <a:solidFill>
                            <a:srgbClr val="000000"/>
                          </a:solidFill>
                          <a:effectLst/>
                          <a:highlight>
                            <a:srgbClr val="FCE4D6"/>
                          </a:highlight>
                          <a:latin typeface="Calibri" panose="020F0502020204030204" pitchFamily="34" charset="0"/>
                        </a:rPr>
                        <a:t>155.44</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1528360137"/>
                  </a:ext>
                </a:extLst>
              </a:tr>
              <a:tr h="429894">
                <a:tc>
                  <a:txBody>
                    <a:bodyPr/>
                    <a:lstStyle/>
                    <a:p>
                      <a:pPr algn="ctr" fontAlgn="b"/>
                      <a:r>
                        <a:rPr lang="en-IN" sz="2400" b="0" i="0" u="none" strike="noStrike" dirty="0">
                          <a:solidFill>
                            <a:srgbClr val="000000"/>
                          </a:solidFill>
                          <a:effectLst/>
                          <a:highlight>
                            <a:srgbClr val="F8CBAD"/>
                          </a:highlight>
                          <a:latin typeface="Calibri" panose="020F0502020204030204" pitchFamily="34" charset="0"/>
                        </a:rPr>
                        <a:t>GJ Maxwell</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2400" b="0" i="0" u="none" strike="noStrike" dirty="0">
                          <a:solidFill>
                            <a:srgbClr val="000000"/>
                          </a:solidFill>
                          <a:effectLst/>
                          <a:highlight>
                            <a:srgbClr val="F8CBAD"/>
                          </a:highlight>
                          <a:latin typeface="Calibri" panose="020F0502020204030204" pitchFamily="34" charset="0"/>
                        </a:rPr>
                        <a:t>154.68</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1216983071"/>
                  </a:ext>
                </a:extLst>
              </a:tr>
              <a:tr h="429894">
                <a:tc>
                  <a:txBody>
                    <a:bodyPr/>
                    <a:lstStyle/>
                    <a:p>
                      <a:pPr algn="ctr" fontAlgn="b"/>
                      <a:r>
                        <a:rPr lang="en-IN" sz="2400" b="0" i="0" u="none" strike="noStrike">
                          <a:solidFill>
                            <a:srgbClr val="000000"/>
                          </a:solidFill>
                          <a:effectLst/>
                          <a:highlight>
                            <a:srgbClr val="FCE4D6"/>
                          </a:highlight>
                          <a:latin typeface="Calibri" panose="020F0502020204030204" pitchFamily="34" charset="0"/>
                        </a:rPr>
                        <a:t>RR Pant</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2400" b="0" i="0" u="none" strike="noStrike" dirty="0">
                          <a:solidFill>
                            <a:srgbClr val="000000"/>
                          </a:solidFill>
                          <a:effectLst/>
                          <a:highlight>
                            <a:srgbClr val="FCE4D6"/>
                          </a:highlight>
                          <a:latin typeface="Calibri" panose="020F0502020204030204" pitchFamily="34" charset="0"/>
                        </a:rPr>
                        <a:t>151.97</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3252469432"/>
                  </a:ext>
                </a:extLst>
              </a:tr>
              <a:tr h="429894">
                <a:tc>
                  <a:txBody>
                    <a:bodyPr/>
                    <a:lstStyle/>
                    <a:p>
                      <a:pPr algn="ctr" fontAlgn="b"/>
                      <a:r>
                        <a:rPr lang="en-IN" sz="2400" b="0" i="0" u="none" strike="noStrike">
                          <a:solidFill>
                            <a:srgbClr val="000000"/>
                          </a:solidFill>
                          <a:effectLst/>
                          <a:highlight>
                            <a:srgbClr val="F8CBAD"/>
                          </a:highlight>
                          <a:latin typeface="Calibri" panose="020F0502020204030204" pitchFamily="34" charset="0"/>
                        </a:rPr>
                        <a:t>AB de Villiers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2400" b="0" i="0" u="none" strike="noStrike" dirty="0">
                          <a:solidFill>
                            <a:srgbClr val="000000"/>
                          </a:solidFill>
                          <a:effectLst/>
                          <a:highlight>
                            <a:srgbClr val="F8CBAD"/>
                          </a:highlight>
                          <a:latin typeface="Calibri" panose="020F0502020204030204" pitchFamily="34" charset="0"/>
                        </a:rPr>
                        <a:t>151.91</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786033077"/>
                  </a:ext>
                </a:extLst>
              </a:tr>
              <a:tr h="429894">
                <a:tc>
                  <a:txBody>
                    <a:bodyPr/>
                    <a:lstStyle/>
                    <a:p>
                      <a:pPr algn="ctr" fontAlgn="b"/>
                      <a:r>
                        <a:rPr lang="en-IN" sz="2400" b="0" i="0" u="none" strike="noStrike">
                          <a:solidFill>
                            <a:srgbClr val="000000"/>
                          </a:solidFill>
                          <a:effectLst/>
                          <a:highlight>
                            <a:srgbClr val="FCE4D6"/>
                          </a:highlight>
                          <a:latin typeface="Calibri" panose="020F0502020204030204" pitchFamily="34" charset="0"/>
                        </a:rPr>
                        <a:t>CH Gayle</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IN" sz="2400" b="0" i="0" u="none" strike="noStrike" dirty="0">
                          <a:solidFill>
                            <a:srgbClr val="000000"/>
                          </a:solidFill>
                          <a:effectLst/>
                          <a:highlight>
                            <a:srgbClr val="FCE4D6"/>
                          </a:highlight>
                          <a:latin typeface="Calibri" panose="020F0502020204030204" pitchFamily="34" charset="0"/>
                        </a:rPr>
                        <a:t>150.11</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2606422789"/>
                  </a:ext>
                </a:extLst>
              </a:tr>
              <a:tr h="429894">
                <a:tc>
                  <a:txBody>
                    <a:bodyPr/>
                    <a:lstStyle/>
                    <a:p>
                      <a:pPr algn="ctr" fontAlgn="b"/>
                      <a:r>
                        <a:rPr lang="en-IN" sz="2400" b="0" i="0" u="none" strike="noStrike">
                          <a:solidFill>
                            <a:srgbClr val="000000"/>
                          </a:solidFill>
                          <a:effectLst/>
                          <a:highlight>
                            <a:srgbClr val="F8CBAD"/>
                          </a:highlight>
                          <a:latin typeface="Calibri" panose="020F0502020204030204" pitchFamily="34" charset="0"/>
                        </a:rPr>
                        <a:t>KA Pollard</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IN" sz="2400" b="0" i="0" u="none" strike="noStrike" dirty="0">
                          <a:solidFill>
                            <a:srgbClr val="000000"/>
                          </a:solidFill>
                          <a:effectLst/>
                          <a:highlight>
                            <a:srgbClr val="F8CBAD"/>
                          </a:highlight>
                          <a:latin typeface="Calibri" panose="020F0502020204030204" pitchFamily="34" charset="0"/>
                        </a:rPr>
                        <a:t>149.88</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1900372693"/>
                  </a:ext>
                </a:extLst>
              </a:tr>
              <a:tr h="429894">
                <a:tc>
                  <a:txBody>
                    <a:bodyPr/>
                    <a:lstStyle/>
                    <a:p>
                      <a:pPr algn="ctr" fontAlgn="b"/>
                      <a:r>
                        <a:rPr lang="en-IN" sz="2400" b="0" i="0" u="none" strike="noStrike" dirty="0">
                          <a:solidFill>
                            <a:srgbClr val="000000"/>
                          </a:solidFill>
                          <a:effectLst/>
                          <a:highlight>
                            <a:srgbClr val="FCE4D6"/>
                          </a:highlight>
                          <a:latin typeface="Calibri" panose="020F0502020204030204" pitchFamily="34" charset="0"/>
                        </a:rPr>
                        <a:t>JC Buttler</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CE4D6"/>
                    </a:solidFill>
                  </a:tcPr>
                </a:tc>
                <a:tc>
                  <a:txBody>
                    <a:bodyPr/>
                    <a:lstStyle/>
                    <a:p>
                      <a:pPr algn="ctr" fontAlgn="b"/>
                      <a:r>
                        <a:rPr lang="en-IN" sz="2400" b="0" i="0" u="none" strike="noStrike" dirty="0">
                          <a:solidFill>
                            <a:srgbClr val="000000"/>
                          </a:solidFill>
                          <a:effectLst/>
                          <a:highlight>
                            <a:srgbClr val="FCE4D6"/>
                          </a:highlight>
                          <a:latin typeface="Calibri" panose="020F0502020204030204" pitchFamily="34" charset="0"/>
                        </a:rPr>
                        <a:t>149.56</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FCE4D6"/>
                    </a:solidFill>
                  </a:tcPr>
                </a:tc>
                <a:extLst>
                  <a:ext uri="{0D108BD9-81ED-4DB2-BD59-A6C34878D82A}">
                    <a16:rowId xmlns:a16="http://schemas.microsoft.com/office/drawing/2014/main" val="3766946394"/>
                  </a:ext>
                </a:extLst>
              </a:tr>
            </a:tbl>
          </a:graphicData>
        </a:graphic>
      </p:graphicFrame>
      <p:sp>
        <p:nvSpPr>
          <p:cNvPr id="3" name="TextBox 2">
            <a:extLst>
              <a:ext uri="{FF2B5EF4-FFF2-40B4-BE49-F238E27FC236}">
                <a16:creationId xmlns:a16="http://schemas.microsoft.com/office/drawing/2014/main" id="{CC5038B3-C067-718D-79DE-EA16A64E2144}"/>
              </a:ext>
            </a:extLst>
          </p:cNvPr>
          <p:cNvSpPr txBox="1"/>
          <p:nvPr/>
        </p:nvSpPr>
        <p:spPr>
          <a:xfrm>
            <a:off x="838200" y="6128658"/>
            <a:ext cx="10574383" cy="369332"/>
          </a:xfrm>
          <a:prstGeom prst="rect">
            <a:avLst/>
          </a:prstGeom>
          <a:noFill/>
          <a:ln>
            <a:solidFill>
              <a:schemeClr val="tx1">
                <a:lumMod val="95000"/>
              </a:schemeClr>
            </a:solidFill>
          </a:ln>
        </p:spPr>
        <p:txBody>
          <a:bodyPr wrap="square" rtlCol="0">
            <a:spAutoFit/>
          </a:bodyPr>
          <a:lstStyle/>
          <a:p>
            <a:r>
              <a:rPr lang="en-US" b="1" dirty="0"/>
              <a:t>Note: We have to target the first three players and try to bid more money on them to include into the team. </a:t>
            </a:r>
            <a:endParaRPr lang="en-IN" b="1" dirty="0"/>
          </a:p>
        </p:txBody>
      </p:sp>
    </p:spTree>
    <p:extLst>
      <p:ext uri="{BB962C8B-B14F-4D97-AF65-F5344CB8AC3E}">
        <p14:creationId xmlns:p14="http://schemas.microsoft.com/office/powerpoint/2010/main" val="2786958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879E2-5595-7AB1-5171-221010FB118A}"/>
              </a:ext>
            </a:extLst>
          </p:cNvPr>
          <p:cNvSpPr>
            <a:spLocks noGrp="1"/>
          </p:cNvSpPr>
          <p:nvPr>
            <p:ph type="title"/>
          </p:nvPr>
        </p:nvSpPr>
        <p:spPr/>
        <p:txBody>
          <a:bodyPr>
            <a:normAutofit/>
          </a:bodyPr>
          <a:lstStyle/>
          <a:p>
            <a:r>
              <a:rPr lang="en-US" sz="2000" b="1" dirty="0">
                <a:solidFill>
                  <a:schemeClr val="bg2">
                    <a:lumMod val="10000"/>
                    <a:lumOff val="90000"/>
                  </a:schemeClr>
                </a:solidFill>
              </a:rPr>
              <a:t>Q2. you need to get 2-3 players with good Average who have played more the 2 ipl seasons And to do that you have to make a list of 10 players you want to bid in the auction so that when you try to grab them in auction you should not pay the amount greater than you have in the purse for a particular player.</a:t>
            </a:r>
            <a:endParaRPr lang="en-IN" sz="2000" b="1" dirty="0">
              <a:solidFill>
                <a:schemeClr val="bg2">
                  <a:lumMod val="10000"/>
                  <a:lumOff val="90000"/>
                </a:schemeClr>
              </a:solidFill>
            </a:endParaRPr>
          </a:p>
        </p:txBody>
      </p:sp>
      <p:sp>
        <p:nvSpPr>
          <p:cNvPr id="8" name="TextBox 7">
            <a:extLst>
              <a:ext uri="{FF2B5EF4-FFF2-40B4-BE49-F238E27FC236}">
                <a16:creationId xmlns:a16="http://schemas.microsoft.com/office/drawing/2014/main" id="{81302E43-8CE4-4E34-4BD0-327C2F694A69}"/>
              </a:ext>
            </a:extLst>
          </p:cNvPr>
          <p:cNvSpPr txBox="1"/>
          <p:nvPr/>
        </p:nvSpPr>
        <p:spPr>
          <a:xfrm>
            <a:off x="1034143" y="2492826"/>
            <a:ext cx="9590314" cy="2677656"/>
          </a:xfrm>
          <a:prstGeom prst="rect">
            <a:avLst/>
          </a:prstGeom>
          <a:noFill/>
        </p:spPr>
        <p:txBody>
          <a:bodyPr wrap="square" rtlCol="0">
            <a:spAutoFit/>
          </a:bodyPr>
          <a:lstStyle/>
          <a:p>
            <a:r>
              <a:rPr lang="en-US" sz="2400" b="1" dirty="0">
                <a:solidFill>
                  <a:schemeClr val="accent5">
                    <a:lumMod val="60000"/>
                    <a:lumOff val="40000"/>
                  </a:schemeClr>
                </a:solidFill>
              </a:rPr>
              <a:t>select batsman, average from (select batsman, cast(total_runs/total_dismissals as decimal(3,1))as average from(select batsman,sum(batsman_runs) as total_runs, sum(is_wicket) as total_dismissals, count(distinct extract(year from date)) as years_played from (select a.batsman, b.date, a.batsman_runs, a.is_wicket from ipl_ball as a left join ipl_matches as b on a.id=b.id) group by batsman) where years_played&gt;2 order by average desc limit 10);</a:t>
            </a:r>
            <a:endParaRPr lang="en-IN" sz="2400" b="1" dirty="0">
              <a:solidFill>
                <a:schemeClr val="accent5">
                  <a:lumMod val="60000"/>
                  <a:lumOff val="40000"/>
                </a:schemeClr>
              </a:solidFill>
            </a:endParaRPr>
          </a:p>
        </p:txBody>
      </p:sp>
      <p:cxnSp>
        <p:nvCxnSpPr>
          <p:cNvPr id="3" name="Straight Connector 2">
            <a:extLst>
              <a:ext uri="{FF2B5EF4-FFF2-40B4-BE49-F238E27FC236}">
                <a16:creationId xmlns:a16="http://schemas.microsoft.com/office/drawing/2014/main" id="{08B3575B-24E4-5DAB-209B-EBEE2718EA64}"/>
              </a:ext>
            </a:extLst>
          </p:cNvPr>
          <p:cNvCxnSpPr>
            <a:cxnSpLocks/>
          </p:cNvCxnSpPr>
          <p:nvPr/>
        </p:nvCxnSpPr>
        <p:spPr>
          <a:xfrm>
            <a:off x="1071290" y="2155370"/>
            <a:ext cx="9658227" cy="0"/>
          </a:xfrm>
          <a:prstGeom prst="line">
            <a:avLst/>
          </a:prstGeom>
          <a:ln>
            <a:solidFill>
              <a:schemeClr val="accent2">
                <a:lumMod val="60000"/>
                <a:lumOff val="4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73737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C2D578B-848C-5CB5-6C44-A0F3B385B7F5}"/>
              </a:ext>
            </a:extLst>
          </p:cNvPr>
          <p:cNvSpPr>
            <a:spLocks noGrp="1"/>
          </p:cNvSpPr>
          <p:nvPr>
            <p:ph type="title"/>
          </p:nvPr>
        </p:nvSpPr>
        <p:spPr>
          <a:xfrm>
            <a:off x="1141413" y="476886"/>
            <a:ext cx="10375672" cy="528954"/>
          </a:xfrm>
        </p:spPr>
        <p:txBody>
          <a:bodyPr>
            <a:normAutofit/>
          </a:bodyPr>
          <a:lstStyle/>
          <a:p>
            <a:r>
              <a:rPr lang="en-IN" sz="2000" b="1" dirty="0"/>
              <a:t>Graphical representation of the t0p 10 players data according to their Average </a:t>
            </a:r>
          </a:p>
        </p:txBody>
      </p:sp>
      <p:cxnSp>
        <p:nvCxnSpPr>
          <p:cNvPr id="6" name="Straight Connector 5">
            <a:extLst>
              <a:ext uri="{FF2B5EF4-FFF2-40B4-BE49-F238E27FC236}">
                <a16:creationId xmlns:a16="http://schemas.microsoft.com/office/drawing/2014/main" id="{27164EA0-064A-CE5A-A1FC-2C6CBE2C5C3F}"/>
              </a:ext>
            </a:extLst>
          </p:cNvPr>
          <p:cNvCxnSpPr/>
          <p:nvPr/>
        </p:nvCxnSpPr>
        <p:spPr>
          <a:xfrm>
            <a:off x="977268" y="1007291"/>
            <a:ext cx="10552423" cy="0"/>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20" name="Content Placeholder 19">
            <a:extLst>
              <a:ext uri="{FF2B5EF4-FFF2-40B4-BE49-F238E27FC236}">
                <a16:creationId xmlns:a16="http://schemas.microsoft.com/office/drawing/2014/main" id="{ECDBB88B-3D67-254F-09CB-36DE5611C86D}"/>
              </a:ext>
            </a:extLst>
          </p:cNvPr>
          <p:cNvGraphicFramePr>
            <a:graphicFrameLocks noGrp="1"/>
          </p:cNvGraphicFramePr>
          <p:nvPr>
            <p:ph sz="half" idx="1"/>
            <p:extLst>
              <p:ext uri="{D42A27DB-BD31-4B8C-83A1-F6EECF244321}">
                <p14:modId xmlns:p14="http://schemas.microsoft.com/office/powerpoint/2010/main" val="1374936888"/>
              </p:ext>
            </p:extLst>
          </p:nvPr>
        </p:nvGraphicFramePr>
        <p:xfrm>
          <a:off x="892629" y="1169854"/>
          <a:ext cx="6683829" cy="48448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Table 20">
            <a:extLst>
              <a:ext uri="{FF2B5EF4-FFF2-40B4-BE49-F238E27FC236}">
                <a16:creationId xmlns:a16="http://schemas.microsoft.com/office/drawing/2014/main" id="{584DF9A2-9A42-3D2F-6148-2E1E07C163EB}"/>
              </a:ext>
            </a:extLst>
          </p:cNvPr>
          <p:cNvGraphicFramePr>
            <a:graphicFrameLocks noGrp="1"/>
          </p:cNvGraphicFramePr>
          <p:nvPr>
            <p:extLst>
              <p:ext uri="{D42A27DB-BD31-4B8C-83A1-F6EECF244321}">
                <p14:modId xmlns:p14="http://schemas.microsoft.com/office/powerpoint/2010/main" val="2265583983"/>
              </p:ext>
            </p:extLst>
          </p:nvPr>
        </p:nvGraphicFramePr>
        <p:xfrm>
          <a:off x="7865490" y="1169856"/>
          <a:ext cx="3559628" cy="4844862"/>
        </p:xfrm>
        <a:graphic>
          <a:graphicData uri="http://schemas.openxmlformats.org/drawingml/2006/table">
            <a:tbl>
              <a:tblPr/>
              <a:tblGrid>
                <a:gridCol w="2029870">
                  <a:extLst>
                    <a:ext uri="{9D8B030D-6E8A-4147-A177-3AD203B41FA5}">
                      <a16:colId xmlns:a16="http://schemas.microsoft.com/office/drawing/2014/main" val="832985149"/>
                    </a:ext>
                  </a:extLst>
                </a:gridCol>
                <a:gridCol w="1529758">
                  <a:extLst>
                    <a:ext uri="{9D8B030D-6E8A-4147-A177-3AD203B41FA5}">
                      <a16:colId xmlns:a16="http://schemas.microsoft.com/office/drawing/2014/main" val="3036475926"/>
                    </a:ext>
                  </a:extLst>
                </a:gridCol>
              </a:tblGrid>
              <a:tr h="440442">
                <a:tc>
                  <a:txBody>
                    <a:bodyPr/>
                    <a:lstStyle/>
                    <a:p>
                      <a:pPr algn="ctr" fontAlgn="b"/>
                      <a:r>
                        <a:rPr lang="en-IN" sz="2400" b="1" i="0" u="none" strike="noStrike" dirty="0">
                          <a:solidFill>
                            <a:srgbClr val="FFFFFF"/>
                          </a:solidFill>
                          <a:effectLst/>
                          <a:highlight>
                            <a:srgbClr val="5B9BD5"/>
                          </a:highlight>
                          <a:latin typeface="Calibri" panose="020F0502020204030204" pitchFamily="34" charset="0"/>
                        </a:rPr>
                        <a:t>Batsman</a:t>
                      </a:r>
                    </a:p>
                  </a:txBody>
                  <a:tcPr marL="6350" marR="6350" marT="635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ctr" fontAlgn="b"/>
                      <a:r>
                        <a:rPr lang="en-IN" sz="2400" b="1" i="0" u="none" strike="noStrike" dirty="0">
                          <a:solidFill>
                            <a:srgbClr val="FFFFFF"/>
                          </a:solidFill>
                          <a:effectLst/>
                          <a:highlight>
                            <a:srgbClr val="5B9BD5"/>
                          </a:highlight>
                          <a:latin typeface="Calibri" panose="020F0502020204030204" pitchFamily="34" charset="0"/>
                        </a:rPr>
                        <a:t>Average</a:t>
                      </a:r>
                    </a:p>
                  </a:txBody>
                  <a:tcPr marL="6350" marR="6350" marT="635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2910388613"/>
                  </a:ext>
                </a:extLst>
              </a:tr>
              <a:tr h="440442">
                <a:tc>
                  <a:txBody>
                    <a:bodyPr/>
                    <a:lstStyle/>
                    <a:p>
                      <a:pPr algn="ctr" fontAlgn="b"/>
                      <a:r>
                        <a:rPr lang="en-IN" sz="2400" b="0" i="0" u="none" strike="noStrike" dirty="0">
                          <a:solidFill>
                            <a:srgbClr val="000000"/>
                          </a:solidFill>
                          <a:effectLst/>
                          <a:highlight>
                            <a:srgbClr val="BDD7EE"/>
                          </a:highlight>
                          <a:latin typeface="Calibri" panose="020F0502020204030204" pitchFamily="34" charset="0"/>
                        </a:rPr>
                        <a:t>Iqbal Abdulla</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IN" sz="2400" b="0" i="0" u="none" strike="noStrike" dirty="0">
                          <a:solidFill>
                            <a:srgbClr val="000000"/>
                          </a:solidFill>
                          <a:effectLst/>
                          <a:highlight>
                            <a:srgbClr val="BDD7EE"/>
                          </a:highlight>
                          <a:latin typeface="Calibri" panose="020F0502020204030204" pitchFamily="34" charset="0"/>
                        </a:rPr>
                        <a:t>88.0</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2058835190"/>
                  </a:ext>
                </a:extLst>
              </a:tr>
              <a:tr h="440442">
                <a:tc>
                  <a:txBody>
                    <a:bodyPr/>
                    <a:lstStyle/>
                    <a:p>
                      <a:pPr algn="ctr" fontAlgn="b"/>
                      <a:r>
                        <a:rPr lang="en-IN" sz="2400" b="0" i="0" u="none" strike="noStrike">
                          <a:solidFill>
                            <a:srgbClr val="000000"/>
                          </a:solidFill>
                          <a:effectLst/>
                          <a:highlight>
                            <a:srgbClr val="DDEBF7"/>
                          </a:highlight>
                          <a:latin typeface="Calibri" panose="020F0502020204030204" pitchFamily="34" charset="0"/>
                        </a:rPr>
                        <a:t>AB de Villiers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IN" sz="2400" b="0" i="0" u="none" strike="noStrike" dirty="0">
                          <a:solidFill>
                            <a:srgbClr val="000000"/>
                          </a:solidFill>
                          <a:effectLst/>
                          <a:highlight>
                            <a:srgbClr val="DDEBF7"/>
                          </a:highlight>
                          <a:latin typeface="Calibri" panose="020F0502020204030204" pitchFamily="34" charset="0"/>
                        </a:rPr>
                        <a:t>42.0</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760981129"/>
                  </a:ext>
                </a:extLst>
              </a:tr>
              <a:tr h="440442">
                <a:tc>
                  <a:txBody>
                    <a:bodyPr/>
                    <a:lstStyle/>
                    <a:p>
                      <a:pPr algn="ctr" fontAlgn="b"/>
                      <a:r>
                        <a:rPr lang="en-IN" sz="2400" b="0" i="0" u="none" strike="noStrike">
                          <a:solidFill>
                            <a:srgbClr val="000000"/>
                          </a:solidFill>
                          <a:effectLst/>
                          <a:highlight>
                            <a:srgbClr val="BDD7EE"/>
                          </a:highlight>
                          <a:latin typeface="Calibri" panose="020F0502020204030204" pitchFamily="34" charset="0"/>
                        </a:rPr>
                        <a:t>KL Rahul</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IN" sz="2400" b="0" i="0" u="none" strike="noStrike" dirty="0">
                          <a:solidFill>
                            <a:srgbClr val="000000"/>
                          </a:solidFill>
                          <a:effectLst/>
                          <a:highlight>
                            <a:srgbClr val="BDD7EE"/>
                          </a:highlight>
                          <a:latin typeface="Calibri" panose="020F0502020204030204" pitchFamily="34" charset="0"/>
                        </a:rPr>
                        <a:t>42.0</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837941161"/>
                  </a:ext>
                </a:extLst>
              </a:tr>
              <a:tr h="440442">
                <a:tc>
                  <a:txBody>
                    <a:bodyPr/>
                    <a:lstStyle/>
                    <a:p>
                      <a:pPr algn="ctr" fontAlgn="b"/>
                      <a:r>
                        <a:rPr lang="en-IN" sz="2400" b="0" i="0" u="none" strike="noStrike">
                          <a:solidFill>
                            <a:srgbClr val="000000"/>
                          </a:solidFill>
                          <a:effectLst/>
                          <a:highlight>
                            <a:srgbClr val="DDEBF7"/>
                          </a:highlight>
                          <a:latin typeface="Calibri" panose="020F0502020204030204" pitchFamily="34" charset="0"/>
                        </a:rPr>
                        <a:t>ML Hayden</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IN" sz="2400" b="0" i="0" u="none" strike="noStrike" dirty="0">
                          <a:solidFill>
                            <a:srgbClr val="000000"/>
                          </a:solidFill>
                          <a:effectLst/>
                          <a:highlight>
                            <a:srgbClr val="DDEBF7"/>
                          </a:highlight>
                          <a:latin typeface="Calibri" panose="020F0502020204030204" pitchFamily="34" charset="0"/>
                        </a:rPr>
                        <a:t>41.0</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695493491"/>
                  </a:ext>
                </a:extLst>
              </a:tr>
              <a:tr h="440442">
                <a:tc>
                  <a:txBody>
                    <a:bodyPr/>
                    <a:lstStyle/>
                    <a:p>
                      <a:pPr algn="ctr" fontAlgn="b"/>
                      <a:r>
                        <a:rPr lang="en-IN" sz="2400" b="0" i="0" u="none" strike="noStrike" dirty="0">
                          <a:solidFill>
                            <a:srgbClr val="000000"/>
                          </a:solidFill>
                          <a:effectLst/>
                          <a:highlight>
                            <a:srgbClr val="BDD7EE"/>
                          </a:highlight>
                          <a:latin typeface="Calibri" panose="020F0502020204030204" pitchFamily="34" charset="0"/>
                        </a:rPr>
                        <a:t>JP Duminy</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IN" sz="2400" b="0" i="0" u="none" strike="noStrike" dirty="0">
                          <a:solidFill>
                            <a:srgbClr val="000000"/>
                          </a:solidFill>
                          <a:effectLst/>
                          <a:highlight>
                            <a:srgbClr val="BDD7EE"/>
                          </a:highlight>
                          <a:latin typeface="Calibri" panose="020F0502020204030204" pitchFamily="34" charset="0"/>
                        </a:rPr>
                        <a:t>41.0</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784805568"/>
                  </a:ext>
                </a:extLst>
              </a:tr>
              <a:tr h="440442">
                <a:tc>
                  <a:txBody>
                    <a:bodyPr/>
                    <a:lstStyle/>
                    <a:p>
                      <a:pPr algn="ctr" fontAlgn="b"/>
                      <a:r>
                        <a:rPr lang="en-IN" sz="2400" b="0" i="0" u="none" strike="noStrike">
                          <a:solidFill>
                            <a:srgbClr val="000000"/>
                          </a:solidFill>
                          <a:effectLst/>
                          <a:highlight>
                            <a:srgbClr val="DDEBF7"/>
                          </a:highlight>
                          <a:latin typeface="Calibri" panose="020F0502020204030204" pitchFamily="34" charset="0"/>
                        </a:rPr>
                        <a:t>CH Gayle</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IN" sz="2400" b="0" i="0" u="none" strike="noStrike" dirty="0">
                          <a:solidFill>
                            <a:srgbClr val="000000"/>
                          </a:solidFill>
                          <a:effectLst/>
                          <a:highlight>
                            <a:srgbClr val="DDEBF7"/>
                          </a:highlight>
                          <a:latin typeface="Calibri" panose="020F0502020204030204" pitchFamily="34" charset="0"/>
                        </a:rPr>
                        <a:t>41.0</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760876754"/>
                  </a:ext>
                </a:extLst>
              </a:tr>
              <a:tr h="440442">
                <a:tc>
                  <a:txBody>
                    <a:bodyPr/>
                    <a:lstStyle/>
                    <a:p>
                      <a:pPr algn="ctr" fontAlgn="b"/>
                      <a:r>
                        <a:rPr lang="en-IN" sz="2400" b="0" i="0" u="none" strike="noStrike">
                          <a:solidFill>
                            <a:srgbClr val="000000"/>
                          </a:solidFill>
                          <a:effectLst/>
                          <a:highlight>
                            <a:srgbClr val="BDD7EE"/>
                          </a:highlight>
                          <a:latin typeface="Calibri" panose="020F0502020204030204" pitchFamily="34" charset="0"/>
                        </a:rPr>
                        <a:t>DA Warner</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IN" sz="2400" b="0" i="0" u="none" strike="noStrike" dirty="0">
                          <a:solidFill>
                            <a:srgbClr val="000000"/>
                          </a:solidFill>
                          <a:effectLst/>
                          <a:highlight>
                            <a:srgbClr val="BDD7EE"/>
                          </a:highlight>
                          <a:latin typeface="Calibri" panose="020F0502020204030204" pitchFamily="34" charset="0"/>
                        </a:rPr>
                        <a:t>41.0</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3702060231"/>
                  </a:ext>
                </a:extLst>
              </a:tr>
              <a:tr h="440442">
                <a:tc>
                  <a:txBody>
                    <a:bodyPr/>
                    <a:lstStyle/>
                    <a:p>
                      <a:pPr algn="ctr" fontAlgn="b"/>
                      <a:r>
                        <a:rPr lang="en-IN" sz="2400" b="0" i="0" u="none" strike="noStrike">
                          <a:solidFill>
                            <a:srgbClr val="000000"/>
                          </a:solidFill>
                          <a:effectLst/>
                          <a:highlight>
                            <a:srgbClr val="DDEBF7"/>
                          </a:highlight>
                          <a:latin typeface="Calibri" panose="020F0502020204030204" pitchFamily="34" charset="0"/>
                        </a:rPr>
                        <a:t>KS Williamson</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IN" sz="2400" b="0" i="0" u="none" strike="noStrike" dirty="0">
                          <a:solidFill>
                            <a:srgbClr val="000000"/>
                          </a:solidFill>
                          <a:effectLst/>
                          <a:highlight>
                            <a:srgbClr val="DDEBF7"/>
                          </a:highlight>
                          <a:latin typeface="Calibri" panose="020F0502020204030204" pitchFamily="34" charset="0"/>
                        </a:rPr>
                        <a:t>39.0</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375275615"/>
                  </a:ext>
                </a:extLst>
              </a:tr>
              <a:tr h="440442">
                <a:tc>
                  <a:txBody>
                    <a:bodyPr/>
                    <a:lstStyle/>
                    <a:p>
                      <a:pPr algn="ctr" fontAlgn="b"/>
                      <a:r>
                        <a:rPr lang="en-IN" sz="2400" b="0" i="0" u="none" strike="noStrike">
                          <a:solidFill>
                            <a:srgbClr val="000000"/>
                          </a:solidFill>
                          <a:effectLst/>
                          <a:highlight>
                            <a:srgbClr val="BDD7EE"/>
                          </a:highlight>
                          <a:latin typeface="Calibri" panose="020F0502020204030204" pitchFamily="34" charset="0"/>
                        </a:rPr>
                        <a:t>LMP Simmons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IN" sz="2400" b="0" i="0" u="none" strike="noStrike" dirty="0">
                          <a:solidFill>
                            <a:srgbClr val="000000"/>
                          </a:solidFill>
                          <a:effectLst/>
                          <a:highlight>
                            <a:srgbClr val="BDD7EE"/>
                          </a:highlight>
                          <a:latin typeface="Calibri" panose="020F0502020204030204" pitchFamily="34" charset="0"/>
                        </a:rPr>
                        <a:t>39.0</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237538648"/>
                  </a:ext>
                </a:extLst>
              </a:tr>
              <a:tr h="440442">
                <a:tc>
                  <a:txBody>
                    <a:bodyPr/>
                    <a:lstStyle/>
                    <a:p>
                      <a:pPr algn="ctr" fontAlgn="b"/>
                      <a:r>
                        <a:rPr lang="en-IN" sz="2400" b="0" i="0" u="none" strike="noStrike">
                          <a:solidFill>
                            <a:srgbClr val="000000"/>
                          </a:solidFill>
                          <a:effectLst/>
                          <a:highlight>
                            <a:srgbClr val="DDEBF7"/>
                          </a:highlight>
                          <a:latin typeface="Calibri" panose="020F0502020204030204" pitchFamily="34" charset="0"/>
                        </a:rPr>
                        <a:t>MEK Hussey</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ctr" fontAlgn="b"/>
                      <a:r>
                        <a:rPr lang="en-IN" sz="2400" b="0" i="0" u="none" strike="noStrike" dirty="0">
                          <a:solidFill>
                            <a:srgbClr val="000000"/>
                          </a:solidFill>
                          <a:effectLst/>
                          <a:highlight>
                            <a:srgbClr val="DDEBF7"/>
                          </a:highlight>
                          <a:latin typeface="Calibri" panose="020F0502020204030204" pitchFamily="34" charset="0"/>
                        </a:rPr>
                        <a:t>38.0</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753659363"/>
                  </a:ext>
                </a:extLst>
              </a:tr>
            </a:tbl>
          </a:graphicData>
        </a:graphic>
      </p:graphicFrame>
      <p:sp>
        <p:nvSpPr>
          <p:cNvPr id="3" name="TextBox 2">
            <a:extLst>
              <a:ext uri="{FF2B5EF4-FFF2-40B4-BE49-F238E27FC236}">
                <a16:creationId xmlns:a16="http://schemas.microsoft.com/office/drawing/2014/main" id="{C43B00AD-D0A1-41A0-4806-F256D5C912E9}"/>
              </a:ext>
            </a:extLst>
          </p:cNvPr>
          <p:cNvSpPr txBox="1"/>
          <p:nvPr/>
        </p:nvSpPr>
        <p:spPr>
          <a:xfrm>
            <a:off x="924933" y="6222262"/>
            <a:ext cx="10552424" cy="369332"/>
          </a:xfrm>
          <a:prstGeom prst="rect">
            <a:avLst/>
          </a:prstGeom>
          <a:noFill/>
          <a:ln>
            <a:solidFill>
              <a:schemeClr val="tx1">
                <a:lumMod val="95000"/>
              </a:schemeClr>
            </a:solidFill>
          </a:ln>
        </p:spPr>
        <p:txBody>
          <a:bodyPr wrap="square" rtlCol="0">
            <a:spAutoFit/>
          </a:bodyPr>
          <a:lstStyle>
            <a:defPPr>
              <a:defRPr lang="en-US"/>
            </a:defPPr>
            <a:lvl1pPr>
              <a:defRPr b="1"/>
            </a:lvl1pPr>
          </a:lstStyle>
          <a:p>
            <a:r>
              <a:rPr lang="en-US" dirty="0"/>
              <a:t>Note: We have to target the first three players and try to bid more money on them to include into the team. </a:t>
            </a:r>
            <a:endParaRPr lang="en-IN" dirty="0"/>
          </a:p>
        </p:txBody>
      </p:sp>
    </p:spTree>
    <p:extLst>
      <p:ext uri="{BB962C8B-B14F-4D97-AF65-F5344CB8AC3E}">
        <p14:creationId xmlns:p14="http://schemas.microsoft.com/office/powerpoint/2010/main" val="255767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0A0ED-80F1-78A3-4B20-7B5A6E743D52}"/>
              </a:ext>
            </a:extLst>
          </p:cNvPr>
          <p:cNvSpPr>
            <a:spLocks noGrp="1"/>
          </p:cNvSpPr>
          <p:nvPr>
            <p:ph type="title"/>
          </p:nvPr>
        </p:nvSpPr>
        <p:spPr/>
        <p:txBody>
          <a:bodyPr>
            <a:normAutofit/>
          </a:bodyPr>
          <a:lstStyle/>
          <a:p>
            <a:r>
              <a:rPr lang="en-US" sz="2000" b="1" dirty="0">
                <a:solidFill>
                  <a:schemeClr val="bg2">
                    <a:lumMod val="10000"/>
                    <a:lumOff val="90000"/>
                  </a:schemeClr>
                </a:solidFill>
              </a:rPr>
              <a:t>Q3. Now you need to get 2-3 Hard-hitting players who have scored most runs in boundaries and have played more the 2 ipl season. To do that you have to make a list of 10 players you want to bid in the auction so that when you try to grab them in auction you should not pay the amount greater than you have in the purse for a particular player.</a:t>
            </a:r>
            <a:endParaRPr lang="en-IN" sz="2000" b="1" dirty="0">
              <a:solidFill>
                <a:schemeClr val="bg2">
                  <a:lumMod val="10000"/>
                  <a:lumOff val="90000"/>
                </a:schemeClr>
              </a:solidFill>
            </a:endParaRPr>
          </a:p>
        </p:txBody>
      </p:sp>
      <p:sp>
        <p:nvSpPr>
          <p:cNvPr id="5" name="TextBox 4">
            <a:extLst>
              <a:ext uri="{FF2B5EF4-FFF2-40B4-BE49-F238E27FC236}">
                <a16:creationId xmlns:a16="http://schemas.microsoft.com/office/drawing/2014/main" id="{E73F8F42-C211-FC95-5FCB-CB6FA5D7F9C5}"/>
              </a:ext>
            </a:extLst>
          </p:cNvPr>
          <p:cNvSpPr txBox="1"/>
          <p:nvPr/>
        </p:nvSpPr>
        <p:spPr>
          <a:xfrm>
            <a:off x="1141413" y="2257888"/>
            <a:ext cx="9657216" cy="3785652"/>
          </a:xfrm>
          <a:prstGeom prst="rect">
            <a:avLst/>
          </a:prstGeom>
          <a:noFill/>
        </p:spPr>
        <p:txBody>
          <a:bodyPr wrap="square" rtlCol="0">
            <a:spAutoFit/>
          </a:bodyPr>
          <a:lstStyle/>
          <a:p>
            <a:r>
              <a:rPr lang="en-US" sz="2400" b="1" dirty="0">
                <a:solidFill>
                  <a:schemeClr val="accent5">
                    <a:lumMod val="60000"/>
                    <a:lumOff val="40000"/>
                  </a:schemeClr>
                </a:solidFill>
              </a:rPr>
              <a:t>select batsman, cast(boundary_float_percentage as decimal(4,2)) as boundary_percentage from (select batsman, cast(boundary_runs as float)/total_runs*100 as boundary_float_percentage from (select batsman, count(distinct(extract(year from date))) as years_played, max(sum_of_runs) as total_runs, sum(batsman_runs) as boundary_runs from (select a.batsman, b.date, a.batsman_runs, sum(a.batsman_runs) over(partition by a.batsman) as sum_of_runs from ipl_ball as a left join ipl_matches as b on a.id=b.id) where batsman_runs=4 or batsman_runs=6 group by batsman) where years_played&gt;2)order by boundary_percentage desc limit 10;</a:t>
            </a:r>
            <a:endParaRPr lang="en-IN" sz="2400" b="1" dirty="0">
              <a:solidFill>
                <a:schemeClr val="accent5">
                  <a:lumMod val="60000"/>
                  <a:lumOff val="40000"/>
                </a:schemeClr>
              </a:solidFill>
            </a:endParaRPr>
          </a:p>
        </p:txBody>
      </p:sp>
      <p:cxnSp>
        <p:nvCxnSpPr>
          <p:cNvPr id="3" name="Straight Connector 2">
            <a:extLst>
              <a:ext uri="{FF2B5EF4-FFF2-40B4-BE49-F238E27FC236}">
                <a16:creationId xmlns:a16="http://schemas.microsoft.com/office/drawing/2014/main" id="{2575A933-9BFB-3E8D-74BA-C4DD882103F5}"/>
              </a:ext>
            </a:extLst>
          </p:cNvPr>
          <p:cNvCxnSpPr>
            <a:cxnSpLocks/>
          </p:cNvCxnSpPr>
          <p:nvPr/>
        </p:nvCxnSpPr>
        <p:spPr>
          <a:xfrm>
            <a:off x="1054641" y="2144484"/>
            <a:ext cx="9909244" cy="0"/>
          </a:xfrm>
          <a:prstGeom prst="line">
            <a:avLst/>
          </a:prstGeom>
          <a:ln>
            <a:solidFill>
              <a:schemeClr val="accent2">
                <a:lumMod val="60000"/>
                <a:lumOff val="4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7884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0D592-FE0D-2BC8-7A7C-BFC42C5307E1}"/>
              </a:ext>
            </a:extLst>
          </p:cNvPr>
          <p:cNvSpPr>
            <a:spLocks noGrp="1"/>
          </p:cNvSpPr>
          <p:nvPr>
            <p:ph type="title"/>
          </p:nvPr>
        </p:nvSpPr>
        <p:spPr>
          <a:xfrm>
            <a:off x="881743" y="402773"/>
            <a:ext cx="10624458" cy="816428"/>
          </a:xfrm>
        </p:spPr>
        <p:txBody>
          <a:bodyPr>
            <a:normAutofit/>
          </a:bodyPr>
          <a:lstStyle/>
          <a:p>
            <a:r>
              <a:rPr lang="en-IN" sz="2000" b="1" dirty="0"/>
              <a:t>Graphical representation of top 10 hard-hitting Players who scored most runs in boundaries (in percentage)</a:t>
            </a:r>
          </a:p>
        </p:txBody>
      </p:sp>
      <p:graphicFrame>
        <p:nvGraphicFramePr>
          <p:cNvPr id="8" name="Content Placeholder 7">
            <a:extLst>
              <a:ext uri="{FF2B5EF4-FFF2-40B4-BE49-F238E27FC236}">
                <a16:creationId xmlns:a16="http://schemas.microsoft.com/office/drawing/2014/main" id="{52CFFB71-863C-E203-3944-3ED817B66629}"/>
              </a:ext>
            </a:extLst>
          </p:cNvPr>
          <p:cNvGraphicFramePr>
            <a:graphicFrameLocks noGrp="1"/>
          </p:cNvGraphicFramePr>
          <p:nvPr>
            <p:ph sz="half" idx="1"/>
            <p:extLst>
              <p:ext uri="{D42A27DB-BD31-4B8C-83A1-F6EECF244321}">
                <p14:modId xmlns:p14="http://schemas.microsoft.com/office/powerpoint/2010/main" val="3394804452"/>
              </p:ext>
            </p:extLst>
          </p:nvPr>
        </p:nvGraphicFramePr>
        <p:xfrm>
          <a:off x="650240" y="1306287"/>
          <a:ext cx="6665686" cy="4811480"/>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Connector 4">
            <a:extLst>
              <a:ext uri="{FF2B5EF4-FFF2-40B4-BE49-F238E27FC236}">
                <a16:creationId xmlns:a16="http://schemas.microsoft.com/office/drawing/2014/main" id="{BEF14DE7-2813-E7A3-D84D-5CD2CC37054E}"/>
              </a:ext>
            </a:extLst>
          </p:cNvPr>
          <p:cNvCxnSpPr/>
          <p:nvPr/>
        </p:nvCxnSpPr>
        <p:spPr>
          <a:xfrm>
            <a:off x="795827" y="1132114"/>
            <a:ext cx="10447944" cy="0"/>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10" name="Table 9">
            <a:extLst>
              <a:ext uri="{FF2B5EF4-FFF2-40B4-BE49-F238E27FC236}">
                <a16:creationId xmlns:a16="http://schemas.microsoft.com/office/drawing/2014/main" id="{43414D83-82B4-B7C5-142A-45C6DC05C52A}"/>
              </a:ext>
            </a:extLst>
          </p:cNvPr>
          <p:cNvGraphicFramePr>
            <a:graphicFrameLocks noGrp="1"/>
          </p:cNvGraphicFramePr>
          <p:nvPr>
            <p:extLst>
              <p:ext uri="{D42A27DB-BD31-4B8C-83A1-F6EECF244321}">
                <p14:modId xmlns:p14="http://schemas.microsoft.com/office/powerpoint/2010/main" val="440791524"/>
              </p:ext>
            </p:extLst>
          </p:nvPr>
        </p:nvGraphicFramePr>
        <p:xfrm>
          <a:off x="7500257" y="1306288"/>
          <a:ext cx="4321629" cy="4811481"/>
        </p:xfrm>
        <a:graphic>
          <a:graphicData uri="http://schemas.openxmlformats.org/drawingml/2006/table">
            <a:tbl>
              <a:tblPr/>
              <a:tblGrid>
                <a:gridCol w="1793476">
                  <a:extLst>
                    <a:ext uri="{9D8B030D-6E8A-4147-A177-3AD203B41FA5}">
                      <a16:colId xmlns:a16="http://schemas.microsoft.com/office/drawing/2014/main" val="1095381573"/>
                    </a:ext>
                  </a:extLst>
                </a:gridCol>
                <a:gridCol w="2528153">
                  <a:extLst>
                    <a:ext uri="{9D8B030D-6E8A-4147-A177-3AD203B41FA5}">
                      <a16:colId xmlns:a16="http://schemas.microsoft.com/office/drawing/2014/main" val="3380295531"/>
                    </a:ext>
                  </a:extLst>
                </a:gridCol>
              </a:tblGrid>
              <a:tr h="476397">
                <a:tc>
                  <a:txBody>
                    <a:bodyPr/>
                    <a:lstStyle/>
                    <a:p>
                      <a:pPr algn="ctr" fontAlgn="b"/>
                      <a:r>
                        <a:rPr lang="en-IN" sz="2000" b="1" i="0" u="none" strike="noStrike" dirty="0">
                          <a:solidFill>
                            <a:srgbClr val="FFFFFF"/>
                          </a:solidFill>
                          <a:effectLst/>
                          <a:highlight>
                            <a:srgbClr val="ED7D31"/>
                          </a:highlight>
                          <a:latin typeface="Calibri" panose="020F0502020204030204" pitchFamily="34" charset="0"/>
                        </a:rPr>
                        <a:t>Batsman</a:t>
                      </a:r>
                    </a:p>
                  </a:txBody>
                  <a:tcPr marL="6350" marR="6350" marT="6350" marB="0" anchor="b">
                    <a:lnL>
                      <a:noFill/>
                    </a:lnL>
                    <a:lnR>
                      <a:noFill/>
                    </a:lnR>
                    <a:lnT>
                      <a:noFill/>
                    </a:lnT>
                    <a:lnB>
                      <a:noFill/>
                    </a:lnB>
                    <a:solidFill>
                      <a:srgbClr val="ED7D31"/>
                    </a:solidFill>
                  </a:tcPr>
                </a:tc>
                <a:tc>
                  <a:txBody>
                    <a:bodyPr/>
                    <a:lstStyle/>
                    <a:p>
                      <a:pPr algn="ctr" fontAlgn="b"/>
                      <a:r>
                        <a:rPr lang="en-IN" sz="2000" b="1" i="0" u="none" strike="noStrike" dirty="0" err="1">
                          <a:solidFill>
                            <a:srgbClr val="FFFFFF"/>
                          </a:solidFill>
                          <a:effectLst/>
                          <a:highlight>
                            <a:srgbClr val="ED7D31"/>
                          </a:highlight>
                          <a:latin typeface="Calibri" panose="020F0502020204030204" pitchFamily="34" charset="0"/>
                        </a:rPr>
                        <a:t>Boundary_Percentage</a:t>
                      </a:r>
                      <a:endParaRPr lang="en-IN" sz="2000" b="1" i="0" u="none" strike="noStrike" dirty="0">
                        <a:solidFill>
                          <a:srgbClr val="FFFFFF"/>
                        </a:solidFill>
                        <a:effectLst/>
                        <a:highlight>
                          <a:srgbClr val="ED7D31"/>
                        </a:highlight>
                        <a:latin typeface="Calibri" panose="020F0502020204030204" pitchFamily="34" charset="0"/>
                      </a:endParaRPr>
                    </a:p>
                  </a:txBody>
                  <a:tcPr marL="6350" marR="6350" marT="6350" marB="0" anchor="b">
                    <a:lnL>
                      <a:noFill/>
                    </a:lnL>
                    <a:lnR>
                      <a:noFill/>
                    </a:lnR>
                    <a:lnT>
                      <a:noFill/>
                    </a:lnT>
                    <a:lnB>
                      <a:noFill/>
                    </a:lnB>
                    <a:solidFill>
                      <a:srgbClr val="ED7D31"/>
                    </a:solidFill>
                  </a:tcPr>
                </a:tc>
                <a:extLst>
                  <a:ext uri="{0D108BD9-81ED-4DB2-BD59-A6C34878D82A}">
                    <a16:rowId xmlns:a16="http://schemas.microsoft.com/office/drawing/2014/main" val="3037978466"/>
                  </a:ext>
                </a:extLst>
              </a:tr>
              <a:tr h="426521">
                <a:tc>
                  <a:txBody>
                    <a:bodyPr/>
                    <a:lstStyle/>
                    <a:p>
                      <a:pPr algn="ctr" fontAlgn="b"/>
                      <a:r>
                        <a:rPr lang="en-IN" sz="2000" b="0" i="0" u="none" strike="noStrike">
                          <a:solidFill>
                            <a:srgbClr val="000000"/>
                          </a:solidFill>
                          <a:effectLst/>
                          <a:highlight>
                            <a:srgbClr val="B4C6E7"/>
                          </a:highlight>
                          <a:latin typeface="Calibri" panose="020F0502020204030204" pitchFamily="34" charset="0"/>
                        </a:rPr>
                        <a:t>SP Narine</a:t>
                      </a:r>
                    </a:p>
                  </a:txBody>
                  <a:tcPr marL="6350" marR="6350" marT="6350" marB="0" anchor="b">
                    <a:lnL>
                      <a:noFill/>
                    </a:lnL>
                    <a:lnR>
                      <a:noFill/>
                    </a:lnR>
                    <a:lnT>
                      <a:noFill/>
                    </a:lnT>
                    <a:lnB>
                      <a:noFill/>
                    </a:lnB>
                    <a:solidFill>
                      <a:srgbClr val="B4C6E7"/>
                    </a:solidFill>
                  </a:tcPr>
                </a:tc>
                <a:tc>
                  <a:txBody>
                    <a:bodyPr/>
                    <a:lstStyle/>
                    <a:p>
                      <a:pPr algn="ctr" fontAlgn="b"/>
                      <a:r>
                        <a:rPr lang="en-IN" sz="2000" b="0" i="0" u="none" strike="noStrike" dirty="0">
                          <a:solidFill>
                            <a:srgbClr val="000000"/>
                          </a:solidFill>
                          <a:effectLst/>
                          <a:highlight>
                            <a:srgbClr val="B4C6E7"/>
                          </a:highlight>
                          <a:latin typeface="Calibri" panose="020F0502020204030204" pitchFamily="34" charset="0"/>
                        </a:rPr>
                        <a:t>81.17</a:t>
                      </a:r>
                    </a:p>
                  </a:txBody>
                  <a:tcPr marL="6350" marR="6350" marT="6350" marB="0" anchor="b">
                    <a:lnL>
                      <a:noFill/>
                    </a:lnL>
                    <a:lnR>
                      <a:noFill/>
                    </a:lnR>
                    <a:lnT>
                      <a:noFill/>
                    </a:lnT>
                    <a:lnB>
                      <a:noFill/>
                    </a:lnB>
                    <a:solidFill>
                      <a:srgbClr val="B4C6E7"/>
                    </a:solidFill>
                  </a:tcPr>
                </a:tc>
                <a:extLst>
                  <a:ext uri="{0D108BD9-81ED-4DB2-BD59-A6C34878D82A}">
                    <a16:rowId xmlns:a16="http://schemas.microsoft.com/office/drawing/2014/main" val="2898414709"/>
                  </a:ext>
                </a:extLst>
              </a:tr>
              <a:tr h="426521">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AD Russell</a:t>
                      </a:r>
                    </a:p>
                  </a:txBody>
                  <a:tcPr marL="6350" marR="6350" marT="6350" marB="0" anchor="b">
                    <a:lnL>
                      <a:noFill/>
                    </a:lnL>
                    <a:lnR>
                      <a:noFill/>
                    </a:lnR>
                    <a:lnT>
                      <a:noFill/>
                    </a:lnT>
                    <a:lnB>
                      <a:noFill/>
                    </a:lnB>
                    <a:solidFill>
                      <a:srgbClr val="D9E1F2"/>
                    </a:solidFill>
                  </a:tcPr>
                </a:tc>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78.71</a:t>
                      </a:r>
                    </a:p>
                  </a:txBody>
                  <a:tcPr marL="6350" marR="6350" marT="6350" marB="0" anchor="b">
                    <a:lnL>
                      <a:noFill/>
                    </a:lnL>
                    <a:lnR>
                      <a:noFill/>
                    </a:lnR>
                    <a:lnT>
                      <a:noFill/>
                    </a:lnT>
                    <a:lnB>
                      <a:noFill/>
                    </a:lnB>
                    <a:solidFill>
                      <a:srgbClr val="D9E1F2"/>
                    </a:solidFill>
                  </a:tcPr>
                </a:tc>
                <a:extLst>
                  <a:ext uri="{0D108BD9-81ED-4DB2-BD59-A6C34878D82A}">
                    <a16:rowId xmlns:a16="http://schemas.microsoft.com/office/drawing/2014/main" val="1502303218"/>
                  </a:ext>
                </a:extLst>
              </a:tr>
              <a:tr h="426521">
                <a:tc>
                  <a:txBody>
                    <a:bodyPr/>
                    <a:lstStyle/>
                    <a:p>
                      <a:pPr algn="ctr" fontAlgn="b"/>
                      <a:r>
                        <a:rPr lang="en-IN" sz="2000" b="0" i="0" u="none" strike="noStrike">
                          <a:solidFill>
                            <a:srgbClr val="000000"/>
                          </a:solidFill>
                          <a:effectLst/>
                          <a:highlight>
                            <a:srgbClr val="B4C6E7"/>
                          </a:highlight>
                          <a:latin typeface="Calibri" panose="020F0502020204030204" pitchFamily="34" charset="0"/>
                        </a:rPr>
                        <a:t>CH Gayle</a:t>
                      </a:r>
                    </a:p>
                  </a:txBody>
                  <a:tcPr marL="6350" marR="6350" marT="6350" marB="0" anchor="b">
                    <a:lnL>
                      <a:noFill/>
                    </a:lnL>
                    <a:lnR>
                      <a:noFill/>
                    </a:lnR>
                    <a:lnT>
                      <a:noFill/>
                    </a:lnT>
                    <a:lnB>
                      <a:noFill/>
                    </a:lnB>
                    <a:solidFill>
                      <a:srgbClr val="B4C6E7"/>
                    </a:solidFill>
                  </a:tcPr>
                </a:tc>
                <a:tc>
                  <a:txBody>
                    <a:bodyPr/>
                    <a:lstStyle/>
                    <a:p>
                      <a:pPr algn="ctr" fontAlgn="b"/>
                      <a:r>
                        <a:rPr lang="en-IN" sz="2000" b="0" i="0" u="none" strike="noStrike" dirty="0">
                          <a:solidFill>
                            <a:srgbClr val="000000"/>
                          </a:solidFill>
                          <a:effectLst/>
                          <a:highlight>
                            <a:srgbClr val="B4C6E7"/>
                          </a:highlight>
                          <a:latin typeface="Calibri" panose="020F0502020204030204" pitchFamily="34" charset="0"/>
                        </a:rPr>
                        <a:t>76.07</a:t>
                      </a:r>
                    </a:p>
                  </a:txBody>
                  <a:tcPr marL="6350" marR="6350" marT="6350" marB="0" anchor="b">
                    <a:lnL>
                      <a:noFill/>
                    </a:lnL>
                    <a:lnR>
                      <a:noFill/>
                    </a:lnR>
                    <a:lnT>
                      <a:noFill/>
                    </a:lnT>
                    <a:lnB>
                      <a:noFill/>
                    </a:lnB>
                    <a:solidFill>
                      <a:srgbClr val="B4C6E7"/>
                    </a:solidFill>
                  </a:tcPr>
                </a:tc>
                <a:extLst>
                  <a:ext uri="{0D108BD9-81ED-4DB2-BD59-A6C34878D82A}">
                    <a16:rowId xmlns:a16="http://schemas.microsoft.com/office/drawing/2014/main" val="2471357468"/>
                  </a:ext>
                </a:extLst>
              </a:tr>
              <a:tr h="426521">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CR Brathwaite</a:t>
                      </a:r>
                    </a:p>
                  </a:txBody>
                  <a:tcPr marL="6350" marR="6350" marT="6350" marB="0" anchor="b">
                    <a:lnL>
                      <a:noFill/>
                    </a:lnL>
                    <a:lnR>
                      <a:noFill/>
                    </a:lnR>
                    <a:lnT>
                      <a:noFill/>
                    </a:lnT>
                    <a:lnB>
                      <a:noFill/>
                    </a:lnB>
                    <a:solidFill>
                      <a:srgbClr val="D9E1F2"/>
                    </a:solidFill>
                  </a:tcPr>
                </a:tc>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75.14</a:t>
                      </a:r>
                    </a:p>
                  </a:txBody>
                  <a:tcPr marL="6350" marR="6350" marT="6350" marB="0" anchor="b">
                    <a:lnL>
                      <a:noFill/>
                    </a:lnL>
                    <a:lnR>
                      <a:noFill/>
                    </a:lnR>
                    <a:lnT>
                      <a:noFill/>
                    </a:lnT>
                    <a:lnB>
                      <a:noFill/>
                    </a:lnB>
                    <a:solidFill>
                      <a:srgbClr val="D9E1F2"/>
                    </a:solidFill>
                  </a:tcPr>
                </a:tc>
                <a:extLst>
                  <a:ext uri="{0D108BD9-81ED-4DB2-BD59-A6C34878D82A}">
                    <a16:rowId xmlns:a16="http://schemas.microsoft.com/office/drawing/2014/main" val="3939499747"/>
                  </a:ext>
                </a:extLst>
              </a:tr>
              <a:tr h="426521">
                <a:tc>
                  <a:txBody>
                    <a:bodyPr/>
                    <a:lstStyle/>
                    <a:p>
                      <a:pPr algn="ctr" fontAlgn="b"/>
                      <a:r>
                        <a:rPr lang="en-IN" sz="2000" b="0" i="0" u="none" strike="noStrike">
                          <a:solidFill>
                            <a:srgbClr val="000000"/>
                          </a:solidFill>
                          <a:effectLst/>
                          <a:highlight>
                            <a:srgbClr val="B4C6E7"/>
                          </a:highlight>
                          <a:latin typeface="Calibri" panose="020F0502020204030204" pitchFamily="34" charset="0"/>
                        </a:rPr>
                        <a:t>ST Jayasuriya</a:t>
                      </a:r>
                    </a:p>
                  </a:txBody>
                  <a:tcPr marL="6350" marR="6350" marT="6350" marB="0" anchor="b">
                    <a:lnL>
                      <a:noFill/>
                    </a:lnL>
                    <a:lnR>
                      <a:noFill/>
                    </a:lnR>
                    <a:lnT>
                      <a:noFill/>
                    </a:lnT>
                    <a:lnB>
                      <a:noFill/>
                    </a:lnB>
                    <a:solidFill>
                      <a:srgbClr val="B4C6E7"/>
                    </a:solidFill>
                  </a:tcPr>
                </a:tc>
                <a:tc>
                  <a:txBody>
                    <a:bodyPr/>
                    <a:lstStyle/>
                    <a:p>
                      <a:pPr algn="ctr" fontAlgn="b"/>
                      <a:r>
                        <a:rPr lang="en-IN" sz="2000" b="0" i="0" u="none" strike="noStrike" dirty="0">
                          <a:solidFill>
                            <a:srgbClr val="000000"/>
                          </a:solidFill>
                          <a:effectLst/>
                          <a:highlight>
                            <a:srgbClr val="B4C6E7"/>
                          </a:highlight>
                          <a:latin typeface="Calibri" panose="020F0502020204030204" pitchFamily="34" charset="0"/>
                        </a:rPr>
                        <a:t>74.22</a:t>
                      </a:r>
                    </a:p>
                  </a:txBody>
                  <a:tcPr marL="6350" marR="6350" marT="6350" marB="0" anchor="b">
                    <a:lnL>
                      <a:noFill/>
                    </a:lnL>
                    <a:lnR>
                      <a:noFill/>
                    </a:lnR>
                    <a:lnT>
                      <a:noFill/>
                    </a:lnT>
                    <a:lnB>
                      <a:noFill/>
                    </a:lnB>
                    <a:solidFill>
                      <a:srgbClr val="B4C6E7"/>
                    </a:solidFill>
                  </a:tcPr>
                </a:tc>
                <a:extLst>
                  <a:ext uri="{0D108BD9-81ED-4DB2-BD59-A6C34878D82A}">
                    <a16:rowId xmlns:a16="http://schemas.microsoft.com/office/drawing/2014/main" val="532418160"/>
                  </a:ext>
                </a:extLst>
              </a:tr>
              <a:tr h="426521">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BCJ Cutting</a:t>
                      </a:r>
                    </a:p>
                  </a:txBody>
                  <a:tcPr marL="6350" marR="6350" marT="6350" marB="0" anchor="b">
                    <a:lnL>
                      <a:noFill/>
                    </a:lnL>
                    <a:lnR>
                      <a:noFill/>
                    </a:lnR>
                    <a:lnT>
                      <a:noFill/>
                    </a:lnT>
                    <a:lnB>
                      <a:noFill/>
                    </a:lnB>
                    <a:solidFill>
                      <a:srgbClr val="D9E1F2"/>
                    </a:solidFill>
                  </a:tcPr>
                </a:tc>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73.11</a:t>
                      </a:r>
                    </a:p>
                  </a:txBody>
                  <a:tcPr marL="6350" marR="6350" marT="6350" marB="0" anchor="b">
                    <a:lnL>
                      <a:noFill/>
                    </a:lnL>
                    <a:lnR>
                      <a:noFill/>
                    </a:lnR>
                    <a:lnT>
                      <a:noFill/>
                    </a:lnT>
                    <a:lnB>
                      <a:noFill/>
                    </a:lnB>
                    <a:solidFill>
                      <a:srgbClr val="D9E1F2"/>
                    </a:solidFill>
                  </a:tcPr>
                </a:tc>
                <a:extLst>
                  <a:ext uri="{0D108BD9-81ED-4DB2-BD59-A6C34878D82A}">
                    <a16:rowId xmlns:a16="http://schemas.microsoft.com/office/drawing/2014/main" val="4241756892"/>
                  </a:ext>
                </a:extLst>
              </a:tr>
              <a:tr h="496395">
                <a:tc>
                  <a:txBody>
                    <a:bodyPr/>
                    <a:lstStyle/>
                    <a:p>
                      <a:pPr algn="ctr" fontAlgn="b"/>
                      <a:r>
                        <a:rPr lang="en-IN" sz="2000" b="0" i="0" u="none" strike="noStrike">
                          <a:solidFill>
                            <a:srgbClr val="000000"/>
                          </a:solidFill>
                          <a:effectLst/>
                          <a:highlight>
                            <a:srgbClr val="B4C6E7"/>
                          </a:highlight>
                          <a:latin typeface="Calibri" panose="020F0502020204030204" pitchFamily="34" charset="0"/>
                        </a:rPr>
                        <a:t>MJ McClenaghan</a:t>
                      </a:r>
                    </a:p>
                  </a:txBody>
                  <a:tcPr marL="6350" marR="6350" marT="6350" marB="0" anchor="b">
                    <a:lnL>
                      <a:noFill/>
                    </a:lnL>
                    <a:lnR>
                      <a:noFill/>
                    </a:lnR>
                    <a:lnT>
                      <a:noFill/>
                    </a:lnT>
                    <a:lnB>
                      <a:noFill/>
                    </a:lnB>
                    <a:solidFill>
                      <a:srgbClr val="B4C6E7"/>
                    </a:solidFill>
                  </a:tcPr>
                </a:tc>
                <a:tc>
                  <a:txBody>
                    <a:bodyPr/>
                    <a:lstStyle/>
                    <a:p>
                      <a:pPr algn="ctr" fontAlgn="b"/>
                      <a:r>
                        <a:rPr lang="en-IN" sz="2000" b="0" i="0" u="none" strike="noStrike" dirty="0">
                          <a:solidFill>
                            <a:srgbClr val="000000"/>
                          </a:solidFill>
                          <a:effectLst/>
                          <a:highlight>
                            <a:srgbClr val="B4C6E7"/>
                          </a:highlight>
                          <a:latin typeface="Calibri" panose="020F0502020204030204" pitchFamily="34" charset="0"/>
                        </a:rPr>
                        <a:t>72.94</a:t>
                      </a:r>
                    </a:p>
                  </a:txBody>
                  <a:tcPr marL="6350" marR="6350" marT="6350" marB="0" anchor="b">
                    <a:lnL>
                      <a:noFill/>
                    </a:lnL>
                    <a:lnR>
                      <a:noFill/>
                    </a:lnR>
                    <a:lnT>
                      <a:noFill/>
                    </a:lnT>
                    <a:lnB>
                      <a:noFill/>
                    </a:lnB>
                    <a:solidFill>
                      <a:srgbClr val="B4C6E7"/>
                    </a:solidFill>
                  </a:tcPr>
                </a:tc>
                <a:extLst>
                  <a:ext uri="{0D108BD9-81ED-4DB2-BD59-A6C34878D82A}">
                    <a16:rowId xmlns:a16="http://schemas.microsoft.com/office/drawing/2014/main" val="2313167747"/>
                  </a:ext>
                </a:extLst>
              </a:tr>
              <a:tr h="426521">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AC Gilchrist</a:t>
                      </a:r>
                    </a:p>
                  </a:txBody>
                  <a:tcPr marL="6350" marR="6350" marT="6350" marB="0" anchor="b">
                    <a:lnL>
                      <a:noFill/>
                    </a:lnL>
                    <a:lnR>
                      <a:noFill/>
                    </a:lnR>
                    <a:lnT>
                      <a:noFill/>
                    </a:lnT>
                    <a:lnB>
                      <a:noFill/>
                    </a:lnB>
                    <a:solidFill>
                      <a:srgbClr val="D9E1F2"/>
                    </a:solidFill>
                  </a:tcPr>
                </a:tc>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72.89</a:t>
                      </a:r>
                    </a:p>
                  </a:txBody>
                  <a:tcPr marL="6350" marR="6350" marT="6350" marB="0" anchor="b">
                    <a:lnL>
                      <a:noFill/>
                    </a:lnL>
                    <a:lnR>
                      <a:noFill/>
                    </a:lnR>
                    <a:lnT>
                      <a:noFill/>
                    </a:lnT>
                    <a:lnB>
                      <a:noFill/>
                    </a:lnB>
                    <a:solidFill>
                      <a:srgbClr val="D9E1F2"/>
                    </a:solidFill>
                  </a:tcPr>
                </a:tc>
                <a:extLst>
                  <a:ext uri="{0D108BD9-81ED-4DB2-BD59-A6C34878D82A}">
                    <a16:rowId xmlns:a16="http://schemas.microsoft.com/office/drawing/2014/main" val="3410221516"/>
                  </a:ext>
                </a:extLst>
              </a:tr>
              <a:tr h="426521">
                <a:tc>
                  <a:txBody>
                    <a:bodyPr/>
                    <a:lstStyle/>
                    <a:p>
                      <a:pPr algn="ctr" fontAlgn="b"/>
                      <a:r>
                        <a:rPr lang="en-IN" sz="2000" b="0" i="0" u="none" strike="noStrike">
                          <a:solidFill>
                            <a:srgbClr val="000000"/>
                          </a:solidFill>
                          <a:effectLst/>
                          <a:highlight>
                            <a:srgbClr val="B4C6E7"/>
                          </a:highlight>
                          <a:latin typeface="Calibri" panose="020F0502020204030204" pitchFamily="34" charset="0"/>
                        </a:rPr>
                        <a:t>MS Gony</a:t>
                      </a:r>
                    </a:p>
                  </a:txBody>
                  <a:tcPr marL="6350" marR="6350" marT="6350" marB="0" anchor="b">
                    <a:lnL>
                      <a:noFill/>
                    </a:lnL>
                    <a:lnR>
                      <a:noFill/>
                    </a:lnR>
                    <a:lnT>
                      <a:noFill/>
                    </a:lnT>
                    <a:lnB>
                      <a:noFill/>
                    </a:lnB>
                    <a:solidFill>
                      <a:srgbClr val="B4C6E7"/>
                    </a:solidFill>
                  </a:tcPr>
                </a:tc>
                <a:tc>
                  <a:txBody>
                    <a:bodyPr/>
                    <a:lstStyle/>
                    <a:p>
                      <a:pPr algn="ctr" fontAlgn="b"/>
                      <a:r>
                        <a:rPr lang="en-IN" sz="2000" b="0" i="0" u="none" strike="noStrike" dirty="0">
                          <a:solidFill>
                            <a:srgbClr val="000000"/>
                          </a:solidFill>
                          <a:effectLst/>
                          <a:highlight>
                            <a:srgbClr val="B4C6E7"/>
                          </a:highlight>
                          <a:latin typeface="Calibri" panose="020F0502020204030204" pitchFamily="34" charset="0"/>
                        </a:rPr>
                        <a:t>72.73</a:t>
                      </a:r>
                    </a:p>
                  </a:txBody>
                  <a:tcPr marL="6350" marR="6350" marT="6350" marB="0" anchor="b">
                    <a:lnL>
                      <a:noFill/>
                    </a:lnL>
                    <a:lnR>
                      <a:noFill/>
                    </a:lnR>
                    <a:lnT>
                      <a:noFill/>
                    </a:lnT>
                    <a:lnB>
                      <a:noFill/>
                    </a:lnB>
                    <a:solidFill>
                      <a:srgbClr val="B4C6E7"/>
                    </a:solidFill>
                  </a:tcPr>
                </a:tc>
                <a:extLst>
                  <a:ext uri="{0D108BD9-81ED-4DB2-BD59-A6C34878D82A}">
                    <a16:rowId xmlns:a16="http://schemas.microsoft.com/office/drawing/2014/main" val="4221938526"/>
                  </a:ext>
                </a:extLst>
              </a:tr>
              <a:tr h="426521">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KK Cooper</a:t>
                      </a:r>
                    </a:p>
                  </a:txBody>
                  <a:tcPr marL="6350" marR="6350" marT="6350" marB="0" anchor="b">
                    <a:lnL>
                      <a:noFill/>
                    </a:lnL>
                    <a:lnR>
                      <a:noFill/>
                    </a:lnR>
                    <a:lnT>
                      <a:noFill/>
                    </a:lnT>
                    <a:lnB>
                      <a:noFill/>
                    </a:lnB>
                    <a:solidFill>
                      <a:srgbClr val="D9E1F2"/>
                    </a:solidFill>
                  </a:tcPr>
                </a:tc>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72.41</a:t>
                      </a:r>
                    </a:p>
                  </a:txBody>
                  <a:tcPr marL="6350" marR="6350" marT="6350" marB="0" anchor="b">
                    <a:lnL>
                      <a:noFill/>
                    </a:lnL>
                    <a:lnR>
                      <a:noFill/>
                    </a:lnR>
                    <a:lnT>
                      <a:noFill/>
                    </a:lnT>
                    <a:lnB>
                      <a:noFill/>
                    </a:lnB>
                    <a:solidFill>
                      <a:srgbClr val="D9E1F2"/>
                    </a:solidFill>
                  </a:tcPr>
                </a:tc>
                <a:extLst>
                  <a:ext uri="{0D108BD9-81ED-4DB2-BD59-A6C34878D82A}">
                    <a16:rowId xmlns:a16="http://schemas.microsoft.com/office/drawing/2014/main" val="662877794"/>
                  </a:ext>
                </a:extLst>
              </a:tr>
            </a:tbl>
          </a:graphicData>
        </a:graphic>
      </p:graphicFrame>
      <p:sp>
        <p:nvSpPr>
          <p:cNvPr id="4" name="TextBox 3">
            <a:extLst>
              <a:ext uri="{FF2B5EF4-FFF2-40B4-BE49-F238E27FC236}">
                <a16:creationId xmlns:a16="http://schemas.microsoft.com/office/drawing/2014/main" id="{EC6F0E4C-BA7A-45E8-F8B4-470735B4B6D1}"/>
              </a:ext>
            </a:extLst>
          </p:cNvPr>
          <p:cNvSpPr txBox="1"/>
          <p:nvPr/>
        </p:nvSpPr>
        <p:spPr>
          <a:xfrm>
            <a:off x="881743" y="6291941"/>
            <a:ext cx="10624458" cy="369332"/>
          </a:xfrm>
          <a:prstGeom prst="rect">
            <a:avLst/>
          </a:prstGeom>
          <a:noFill/>
          <a:ln>
            <a:solidFill>
              <a:schemeClr val="tx1">
                <a:lumMod val="95000"/>
              </a:schemeClr>
            </a:solidFill>
          </a:ln>
        </p:spPr>
        <p:txBody>
          <a:bodyPr wrap="square" rtlCol="0">
            <a:spAutoFit/>
          </a:bodyPr>
          <a:lstStyle>
            <a:defPPr>
              <a:defRPr lang="en-US"/>
            </a:defPPr>
            <a:lvl1pPr>
              <a:defRPr b="1"/>
            </a:lvl1pPr>
          </a:lstStyle>
          <a:p>
            <a:r>
              <a:rPr lang="en-US" dirty="0"/>
              <a:t>Note: We have to target the first three players and try to bid more money on them to include into the team. </a:t>
            </a:r>
            <a:endParaRPr lang="en-IN" dirty="0"/>
          </a:p>
        </p:txBody>
      </p:sp>
    </p:spTree>
    <p:extLst>
      <p:ext uri="{BB962C8B-B14F-4D97-AF65-F5344CB8AC3E}">
        <p14:creationId xmlns:p14="http://schemas.microsoft.com/office/powerpoint/2010/main" val="1552865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2C55-E7E9-D085-44CD-7F7A857008F1}"/>
              </a:ext>
            </a:extLst>
          </p:cNvPr>
          <p:cNvSpPr>
            <a:spLocks noGrp="1"/>
          </p:cNvSpPr>
          <p:nvPr>
            <p:ph type="title"/>
          </p:nvPr>
        </p:nvSpPr>
        <p:spPr>
          <a:xfrm>
            <a:off x="1141413" y="2677886"/>
            <a:ext cx="9820501" cy="3570513"/>
          </a:xfrm>
        </p:spPr>
        <p:txBody>
          <a:bodyPr>
            <a:noAutofit/>
          </a:bodyPr>
          <a:lstStyle/>
          <a:p>
            <a:r>
              <a:rPr lang="en-US" sz="2400" b="1" dirty="0">
                <a:solidFill>
                  <a:schemeClr val="accent5">
                    <a:lumMod val="60000"/>
                    <a:lumOff val="40000"/>
                  </a:schemeClr>
                </a:solidFill>
                <a:latin typeface="+mn-lt"/>
                <a:ea typeface="+mn-ea"/>
                <a:cs typeface="+mn-cs"/>
              </a:rPr>
              <a:t>select bowler, cast(economy as decimal(3,2)) as bowlers_ecomomy from (select bowler,(cast(total_conceded_runs as float)/total_legal_balls_bowled)*6 as economy from (select bowler, count(ball) as total_legal_balls_bowled, max(total_runs) as total_conceded_runs from (select bowler, extras_type, ball, sum(total_runs) over(partition by bowler) as total_runs from ipl_ball) where extras_type in ('NA','byes','</a:t>
            </a:r>
            <a:r>
              <a:rPr lang="en-US" sz="2400" b="1" dirty="0" err="1">
                <a:solidFill>
                  <a:schemeClr val="accent5">
                    <a:lumMod val="60000"/>
                    <a:lumOff val="40000"/>
                  </a:schemeClr>
                </a:solidFill>
                <a:latin typeface="+mn-lt"/>
                <a:ea typeface="+mn-ea"/>
                <a:cs typeface="+mn-cs"/>
              </a:rPr>
              <a:t>legbyes</a:t>
            </a:r>
            <a:r>
              <a:rPr lang="en-US" sz="2400" b="1" dirty="0">
                <a:solidFill>
                  <a:schemeClr val="accent5">
                    <a:lumMod val="60000"/>
                    <a:lumOff val="40000"/>
                  </a:schemeClr>
                </a:solidFill>
                <a:latin typeface="+mn-lt"/>
                <a:ea typeface="+mn-ea"/>
                <a:cs typeface="+mn-cs"/>
              </a:rPr>
              <a:t>') group by bowler having count(ball)&gt;500)) order by economy limit 10;</a:t>
            </a:r>
            <a:endParaRPr lang="en-IN" sz="2400" b="1" dirty="0">
              <a:solidFill>
                <a:schemeClr val="accent5">
                  <a:lumMod val="60000"/>
                  <a:lumOff val="40000"/>
                </a:schemeClr>
              </a:solidFill>
              <a:latin typeface="+mn-lt"/>
              <a:ea typeface="+mn-ea"/>
              <a:cs typeface="+mn-cs"/>
            </a:endParaRPr>
          </a:p>
        </p:txBody>
      </p:sp>
      <p:sp>
        <p:nvSpPr>
          <p:cNvPr id="5" name="TextBox 4">
            <a:extLst>
              <a:ext uri="{FF2B5EF4-FFF2-40B4-BE49-F238E27FC236}">
                <a16:creationId xmlns:a16="http://schemas.microsoft.com/office/drawing/2014/main" id="{FABE9014-338B-78AB-90A3-F63CE9B243FA}"/>
              </a:ext>
            </a:extLst>
          </p:cNvPr>
          <p:cNvSpPr txBox="1"/>
          <p:nvPr/>
        </p:nvSpPr>
        <p:spPr>
          <a:xfrm>
            <a:off x="1230086" y="794657"/>
            <a:ext cx="9916885" cy="1631216"/>
          </a:xfrm>
          <a:prstGeom prst="rect">
            <a:avLst/>
          </a:prstGeom>
          <a:noFill/>
        </p:spPr>
        <p:txBody>
          <a:bodyPr wrap="square" rtlCol="0">
            <a:spAutoFit/>
          </a:bodyPr>
          <a:lstStyle/>
          <a:p>
            <a:r>
              <a:rPr lang="en-US" sz="2000" b="1" cap="all" dirty="0">
                <a:solidFill>
                  <a:schemeClr val="bg2">
                    <a:lumMod val="10000"/>
                    <a:lumOff val="90000"/>
                  </a:schemeClr>
                </a:solidFill>
                <a:latin typeface="+mj-lt"/>
                <a:ea typeface="+mj-ea"/>
                <a:cs typeface="+mj-cs"/>
              </a:rPr>
              <a:t>Q4. Your first priority is to get 2-3 bowlers with good economy who have bowled at least 500 balls in IPL so far To do that you have to make a list of 10 players you want to bid in the auction so that when you try to grab them in auction you should not pay the amount greater than you have in the purse for a particular player.</a:t>
            </a:r>
            <a:endParaRPr lang="en-IN" sz="2000" b="1" cap="all" dirty="0">
              <a:solidFill>
                <a:schemeClr val="bg2">
                  <a:lumMod val="10000"/>
                  <a:lumOff val="90000"/>
                </a:schemeClr>
              </a:solidFill>
              <a:latin typeface="+mj-lt"/>
              <a:ea typeface="+mj-ea"/>
              <a:cs typeface="+mj-cs"/>
            </a:endParaRPr>
          </a:p>
        </p:txBody>
      </p:sp>
      <p:cxnSp>
        <p:nvCxnSpPr>
          <p:cNvPr id="7" name="Straight Connector 6">
            <a:extLst>
              <a:ext uri="{FF2B5EF4-FFF2-40B4-BE49-F238E27FC236}">
                <a16:creationId xmlns:a16="http://schemas.microsoft.com/office/drawing/2014/main" id="{A504CAD7-90D8-D764-F6FA-7E56F2D0E919}"/>
              </a:ext>
            </a:extLst>
          </p:cNvPr>
          <p:cNvCxnSpPr>
            <a:cxnSpLocks/>
          </p:cNvCxnSpPr>
          <p:nvPr/>
        </p:nvCxnSpPr>
        <p:spPr>
          <a:xfrm>
            <a:off x="1241827" y="2449292"/>
            <a:ext cx="9883225" cy="0"/>
          </a:xfrm>
          <a:prstGeom prst="line">
            <a:avLst/>
          </a:prstGeom>
          <a:ln>
            <a:solidFill>
              <a:schemeClr val="accent2">
                <a:lumMod val="60000"/>
                <a:lumOff val="4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64165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CF447-74F6-5BDD-1DC7-EBF8CCD750D2}"/>
              </a:ext>
            </a:extLst>
          </p:cNvPr>
          <p:cNvSpPr>
            <a:spLocks noGrp="1"/>
          </p:cNvSpPr>
          <p:nvPr>
            <p:ph type="title"/>
          </p:nvPr>
        </p:nvSpPr>
        <p:spPr>
          <a:xfrm>
            <a:off x="1141412" y="476278"/>
            <a:ext cx="10070873" cy="568025"/>
          </a:xfrm>
        </p:spPr>
        <p:txBody>
          <a:bodyPr>
            <a:normAutofit/>
          </a:bodyPr>
          <a:lstStyle/>
          <a:p>
            <a:r>
              <a:rPr lang="en-IN" sz="1800" b="1" dirty="0"/>
              <a:t>Graphical representation of top 10 economic bowlers who bowled at least 500 balls</a:t>
            </a:r>
          </a:p>
        </p:txBody>
      </p:sp>
      <p:graphicFrame>
        <p:nvGraphicFramePr>
          <p:cNvPr id="14" name="Content Placeholder 13">
            <a:extLst>
              <a:ext uri="{FF2B5EF4-FFF2-40B4-BE49-F238E27FC236}">
                <a16:creationId xmlns:a16="http://schemas.microsoft.com/office/drawing/2014/main" id="{DB087FFF-254F-820A-629E-38737E76EBD9}"/>
              </a:ext>
            </a:extLst>
          </p:cNvPr>
          <p:cNvGraphicFramePr>
            <a:graphicFrameLocks noGrp="1"/>
          </p:cNvGraphicFramePr>
          <p:nvPr>
            <p:ph sz="half" idx="1"/>
            <p:extLst>
              <p:ext uri="{D42A27DB-BD31-4B8C-83A1-F6EECF244321}">
                <p14:modId xmlns:p14="http://schemas.microsoft.com/office/powerpoint/2010/main" val="2555837466"/>
              </p:ext>
            </p:extLst>
          </p:nvPr>
        </p:nvGraphicFramePr>
        <p:xfrm>
          <a:off x="795827" y="1205408"/>
          <a:ext cx="6141131" cy="5014181"/>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Connector 6">
            <a:extLst>
              <a:ext uri="{FF2B5EF4-FFF2-40B4-BE49-F238E27FC236}">
                <a16:creationId xmlns:a16="http://schemas.microsoft.com/office/drawing/2014/main" id="{5D59A6AC-8CD9-F0B8-86D6-C8EDC3758764}"/>
              </a:ext>
            </a:extLst>
          </p:cNvPr>
          <p:cNvCxnSpPr/>
          <p:nvPr/>
        </p:nvCxnSpPr>
        <p:spPr>
          <a:xfrm>
            <a:off x="795827" y="989874"/>
            <a:ext cx="10447944" cy="0"/>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19" name="Table 18">
            <a:extLst>
              <a:ext uri="{FF2B5EF4-FFF2-40B4-BE49-F238E27FC236}">
                <a16:creationId xmlns:a16="http://schemas.microsoft.com/office/drawing/2014/main" id="{A82055B8-6E94-07BA-EDB0-FC2C175AC84E}"/>
              </a:ext>
            </a:extLst>
          </p:cNvPr>
          <p:cNvGraphicFramePr>
            <a:graphicFrameLocks noGrp="1"/>
          </p:cNvGraphicFramePr>
          <p:nvPr>
            <p:extLst>
              <p:ext uri="{D42A27DB-BD31-4B8C-83A1-F6EECF244321}">
                <p14:modId xmlns:p14="http://schemas.microsoft.com/office/powerpoint/2010/main" val="2205901599"/>
              </p:ext>
            </p:extLst>
          </p:nvPr>
        </p:nvGraphicFramePr>
        <p:xfrm>
          <a:off x="7195457" y="1205408"/>
          <a:ext cx="4048314" cy="5014182"/>
        </p:xfrm>
        <a:graphic>
          <a:graphicData uri="http://schemas.openxmlformats.org/drawingml/2006/table">
            <a:tbl>
              <a:tblPr/>
              <a:tblGrid>
                <a:gridCol w="1952956">
                  <a:extLst>
                    <a:ext uri="{9D8B030D-6E8A-4147-A177-3AD203B41FA5}">
                      <a16:colId xmlns:a16="http://schemas.microsoft.com/office/drawing/2014/main" val="3210766800"/>
                    </a:ext>
                  </a:extLst>
                </a:gridCol>
                <a:gridCol w="2095358">
                  <a:extLst>
                    <a:ext uri="{9D8B030D-6E8A-4147-A177-3AD203B41FA5}">
                      <a16:colId xmlns:a16="http://schemas.microsoft.com/office/drawing/2014/main" val="8970297"/>
                    </a:ext>
                  </a:extLst>
                </a:gridCol>
              </a:tblGrid>
              <a:tr h="434746">
                <a:tc>
                  <a:txBody>
                    <a:bodyPr/>
                    <a:lstStyle/>
                    <a:p>
                      <a:pPr algn="ctr" fontAlgn="b"/>
                      <a:r>
                        <a:rPr lang="en-IN" sz="2000" b="1" i="0" u="none" strike="noStrike" kern="1200" dirty="0">
                          <a:solidFill>
                            <a:schemeClr val="accent4">
                              <a:lumMod val="50000"/>
                            </a:schemeClr>
                          </a:solidFill>
                          <a:effectLst/>
                          <a:highlight>
                            <a:srgbClr val="FFC000"/>
                          </a:highlight>
                          <a:latin typeface="Calibri" panose="020F0502020204030204" pitchFamily="34" charset="0"/>
                          <a:ea typeface="+mn-ea"/>
                          <a:cs typeface="+mn-cs"/>
                        </a:rPr>
                        <a:t>Bowler</a:t>
                      </a:r>
                    </a:p>
                  </a:txBody>
                  <a:tcPr marL="6350" marR="6350" marT="6350" marB="0" anchor="b">
                    <a:lnL>
                      <a:noFill/>
                    </a:lnL>
                    <a:lnR>
                      <a:noFill/>
                    </a:lnR>
                    <a:lnT>
                      <a:noFill/>
                    </a:lnT>
                    <a:lnB>
                      <a:noFill/>
                    </a:lnB>
                    <a:solidFill>
                      <a:srgbClr val="FFC000"/>
                    </a:solidFill>
                  </a:tcPr>
                </a:tc>
                <a:tc>
                  <a:txBody>
                    <a:bodyPr/>
                    <a:lstStyle/>
                    <a:p>
                      <a:pPr algn="ctr" fontAlgn="b"/>
                      <a:r>
                        <a:rPr lang="en-IN" sz="2000" b="1" i="0" u="none" strike="noStrike" kern="1200" dirty="0">
                          <a:solidFill>
                            <a:schemeClr val="accent4">
                              <a:lumMod val="50000"/>
                            </a:schemeClr>
                          </a:solidFill>
                          <a:effectLst/>
                          <a:highlight>
                            <a:srgbClr val="FFC000"/>
                          </a:highlight>
                          <a:latin typeface="Calibri" panose="020F0502020204030204" pitchFamily="34" charset="0"/>
                          <a:ea typeface="+mn-ea"/>
                          <a:cs typeface="+mn-cs"/>
                        </a:rPr>
                        <a:t>Bowlers Economy</a:t>
                      </a:r>
                    </a:p>
                  </a:txBody>
                  <a:tcPr marL="6350" marR="6350" marT="6350" marB="0" anchor="b">
                    <a:lnL>
                      <a:noFill/>
                    </a:lnL>
                    <a:lnR>
                      <a:noFill/>
                    </a:lnR>
                    <a:lnT>
                      <a:noFill/>
                    </a:lnT>
                    <a:lnB>
                      <a:noFill/>
                    </a:lnB>
                    <a:solidFill>
                      <a:srgbClr val="FFC000"/>
                    </a:solidFill>
                  </a:tcPr>
                </a:tc>
                <a:extLst>
                  <a:ext uri="{0D108BD9-81ED-4DB2-BD59-A6C34878D82A}">
                    <a16:rowId xmlns:a16="http://schemas.microsoft.com/office/drawing/2014/main" val="2752254909"/>
                  </a:ext>
                </a:extLst>
              </a:tr>
              <a:tr h="434746">
                <a:tc>
                  <a:txBody>
                    <a:bodyPr/>
                    <a:lstStyle/>
                    <a:p>
                      <a:pPr algn="ctr" fontAlgn="b"/>
                      <a:r>
                        <a:rPr lang="en-IN" sz="2000" b="0" i="0" u="none" strike="noStrike">
                          <a:solidFill>
                            <a:srgbClr val="000000"/>
                          </a:solidFill>
                          <a:effectLst/>
                          <a:highlight>
                            <a:srgbClr val="DBDBDB"/>
                          </a:highlight>
                          <a:latin typeface="Calibri" panose="020F0502020204030204" pitchFamily="34" charset="0"/>
                        </a:rPr>
                        <a:t>Rashid Khan</a:t>
                      </a:r>
                    </a:p>
                  </a:txBody>
                  <a:tcPr marL="6350" marR="6350" marT="6350" marB="0" anchor="b">
                    <a:lnL>
                      <a:noFill/>
                    </a:lnL>
                    <a:lnR>
                      <a:noFill/>
                    </a:lnR>
                    <a:lnT>
                      <a:noFill/>
                    </a:lnT>
                    <a:lnB>
                      <a:noFill/>
                    </a:lnB>
                    <a:solidFill>
                      <a:srgbClr val="DBDBDB"/>
                    </a:solidFill>
                  </a:tcPr>
                </a:tc>
                <a:tc>
                  <a:txBody>
                    <a:bodyPr/>
                    <a:lstStyle/>
                    <a:p>
                      <a:pPr algn="ctr" fontAlgn="b"/>
                      <a:r>
                        <a:rPr lang="en-IN" sz="2000" b="0" i="0" u="none" strike="noStrike" dirty="0">
                          <a:solidFill>
                            <a:srgbClr val="000000"/>
                          </a:solidFill>
                          <a:effectLst/>
                          <a:highlight>
                            <a:srgbClr val="DBDBDB"/>
                          </a:highlight>
                          <a:latin typeface="Calibri" panose="020F0502020204030204" pitchFamily="34" charset="0"/>
                        </a:rPr>
                        <a:t>6.39</a:t>
                      </a:r>
                    </a:p>
                  </a:txBody>
                  <a:tcPr marL="6350" marR="6350" marT="6350" marB="0" anchor="b">
                    <a:lnL>
                      <a:noFill/>
                    </a:lnL>
                    <a:lnR>
                      <a:noFill/>
                    </a:lnR>
                    <a:lnT>
                      <a:noFill/>
                    </a:lnT>
                    <a:lnB>
                      <a:noFill/>
                    </a:lnB>
                    <a:solidFill>
                      <a:srgbClr val="DBDBDB"/>
                    </a:solidFill>
                  </a:tcPr>
                </a:tc>
                <a:extLst>
                  <a:ext uri="{0D108BD9-81ED-4DB2-BD59-A6C34878D82A}">
                    <a16:rowId xmlns:a16="http://schemas.microsoft.com/office/drawing/2014/main" val="4097516406"/>
                  </a:ext>
                </a:extLst>
              </a:tr>
              <a:tr h="434746">
                <a:tc>
                  <a:txBody>
                    <a:bodyPr/>
                    <a:lstStyle/>
                    <a:p>
                      <a:pPr algn="ctr" fontAlgn="b"/>
                      <a:r>
                        <a:rPr lang="en-IN" sz="2000" b="0" i="0" u="none" strike="noStrike">
                          <a:solidFill>
                            <a:srgbClr val="000000"/>
                          </a:solidFill>
                          <a:effectLst/>
                          <a:highlight>
                            <a:srgbClr val="EDEDED"/>
                          </a:highlight>
                          <a:latin typeface="Calibri" panose="020F0502020204030204" pitchFamily="34" charset="0"/>
                        </a:rPr>
                        <a:t>A Kumble</a:t>
                      </a:r>
                    </a:p>
                  </a:txBody>
                  <a:tcPr marL="6350" marR="6350" marT="6350" marB="0" anchor="b">
                    <a:lnL>
                      <a:noFill/>
                    </a:lnL>
                    <a:lnR>
                      <a:noFill/>
                    </a:lnR>
                    <a:lnT>
                      <a:noFill/>
                    </a:lnT>
                    <a:lnB>
                      <a:noFill/>
                    </a:lnB>
                    <a:solidFill>
                      <a:srgbClr val="EDEDED"/>
                    </a:solidFill>
                  </a:tcPr>
                </a:tc>
                <a:tc>
                  <a:txBody>
                    <a:bodyPr/>
                    <a:lstStyle/>
                    <a:p>
                      <a:pPr algn="ctr" fontAlgn="b"/>
                      <a:r>
                        <a:rPr lang="en-IN" sz="2000" b="0" i="0" u="none" strike="noStrike">
                          <a:solidFill>
                            <a:srgbClr val="000000"/>
                          </a:solidFill>
                          <a:effectLst/>
                          <a:highlight>
                            <a:srgbClr val="EDEDED"/>
                          </a:highlight>
                          <a:latin typeface="Calibri" panose="020F0502020204030204" pitchFamily="34" charset="0"/>
                        </a:rPr>
                        <a:t>6.77</a:t>
                      </a:r>
                    </a:p>
                  </a:txBody>
                  <a:tcPr marL="6350" marR="6350" marT="6350" marB="0" anchor="b">
                    <a:lnL>
                      <a:noFill/>
                    </a:lnL>
                    <a:lnR>
                      <a:noFill/>
                    </a:lnR>
                    <a:lnT>
                      <a:noFill/>
                    </a:lnT>
                    <a:lnB>
                      <a:noFill/>
                    </a:lnB>
                    <a:solidFill>
                      <a:srgbClr val="EDEDED"/>
                    </a:solidFill>
                  </a:tcPr>
                </a:tc>
                <a:extLst>
                  <a:ext uri="{0D108BD9-81ED-4DB2-BD59-A6C34878D82A}">
                    <a16:rowId xmlns:a16="http://schemas.microsoft.com/office/drawing/2014/main" val="2381501058"/>
                  </a:ext>
                </a:extLst>
              </a:tr>
              <a:tr h="434746">
                <a:tc>
                  <a:txBody>
                    <a:bodyPr/>
                    <a:lstStyle/>
                    <a:p>
                      <a:pPr algn="ctr" fontAlgn="b"/>
                      <a:r>
                        <a:rPr lang="en-IN" sz="2000" b="0" i="0" u="none" strike="noStrike">
                          <a:solidFill>
                            <a:srgbClr val="000000"/>
                          </a:solidFill>
                          <a:effectLst/>
                          <a:highlight>
                            <a:srgbClr val="DBDBDB"/>
                          </a:highlight>
                          <a:latin typeface="Calibri" panose="020F0502020204030204" pitchFamily="34" charset="0"/>
                        </a:rPr>
                        <a:t>DL Vettori</a:t>
                      </a:r>
                    </a:p>
                  </a:txBody>
                  <a:tcPr marL="6350" marR="6350" marT="6350" marB="0" anchor="b">
                    <a:lnL>
                      <a:noFill/>
                    </a:lnL>
                    <a:lnR>
                      <a:noFill/>
                    </a:lnR>
                    <a:lnT>
                      <a:noFill/>
                    </a:lnT>
                    <a:lnB>
                      <a:noFill/>
                    </a:lnB>
                    <a:solidFill>
                      <a:srgbClr val="DBDBDB"/>
                    </a:solidFill>
                  </a:tcPr>
                </a:tc>
                <a:tc>
                  <a:txBody>
                    <a:bodyPr/>
                    <a:lstStyle/>
                    <a:p>
                      <a:pPr algn="ctr" fontAlgn="b"/>
                      <a:r>
                        <a:rPr lang="en-IN" sz="2000" b="0" i="0" u="none" strike="noStrike">
                          <a:solidFill>
                            <a:srgbClr val="000000"/>
                          </a:solidFill>
                          <a:effectLst/>
                          <a:highlight>
                            <a:srgbClr val="DBDBDB"/>
                          </a:highlight>
                          <a:latin typeface="Calibri" panose="020F0502020204030204" pitchFamily="34" charset="0"/>
                        </a:rPr>
                        <a:t>6.9</a:t>
                      </a:r>
                    </a:p>
                  </a:txBody>
                  <a:tcPr marL="6350" marR="6350" marT="6350" marB="0" anchor="b">
                    <a:lnL>
                      <a:noFill/>
                    </a:lnL>
                    <a:lnR>
                      <a:noFill/>
                    </a:lnR>
                    <a:lnT>
                      <a:noFill/>
                    </a:lnT>
                    <a:lnB>
                      <a:noFill/>
                    </a:lnB>
                    <a:solidFill>
                      <a:srgbClr val="DBDBDB"/>
                    </a:solidFill>
                  </a:tcPr>
                </a:tc>
                <a:extLst>
                  <a:ext uri="{0D108BD9-81ED-4DB2-BD59-A6C34878D82A}">
                    <a16:rowId xmlns:a16="http://schemas.microsoft.com/office/drawing/2014/main" val="3763756973"/>
                  </a:ext>
                </a:extLst>
              </a:tr>
              <a:tr h="434746">
                <a:tc>
                  <a:txBody>
                    <a:bodyPr/>
                    <a:lstStyle/>
                    <a:p>
                      <a:pPr algn="ctr" fontAlgn="b"/>
                      <a:r>
                        <a:rPr lang="en-IN" sz="2000" b="0" i="0" u="none" strike="noStrike">
                          <a:solidFill>
                            <a:srgbClr val="000000"/>
                          </a:solidFill>
                          <a:effectLst/>
                          <a:highlight>
                            <a:srgbClr val="EDEDED"/>
                          </a:highlight>
                          <a:latin typeface="Calibri" panose="020F0502020204030204" pitchFamily="34" charset="0"/>
                        </a:rPr>
                        <a:t>M Muralitharan</a:t>
                      </a:r>
                    </a:p>
                  </a:txBody>
                  <a:tcPr marL="6350" marR="6350" marT="6350" marB="0" anchor="b">
                    <a:lnL>
                      <a:noFill/>
                    </a:lnL>
                    <a:lnR>
                      <a:noFill/>
                    </a:lnR>
                    <a:lnT>
                      <a:noFill/>
                    </a:lnT>
                    <a:lnB>
                      <a:noFill/>
                    </a:lnB>
                    <a:solidFill>
                      <a:srgbClr val="EDEDED"/>
                    </a:solidFill>
                  </a:tcPr>
                </a:tc>
                <a:tc>
                  <a:txBody>
                    <a:bodyPr/>
                    <a:lstStyle/>
                    <a:p>
                      <a:pPr algn="ctr" fontAlgn="b"/>
                      <a:r>
                        <a:rPr lang="en-IN" sz="2000" b="0" i="0" u="none" strike="noStrike" dirty="0">
                          <a:solidFill>
                            <a:srgbClr val="000000"/>
                          </a:solidFill>
                          <a:effectLst/>
                          <a:highlight>
                            <a:srgbClr val="EDEDED"/>
                          </a:highlight>
                          <a:latin typeface="Calibri" panose="020F0502020204030204" pitchFamily="34" charset="0"/>
                        </a:rPr>
                        <a:t>6.91</a:t>
                      </a:r>
                    </a:p>
                  </a:txBody>
                  <a:tcPr marL="6350" marR="6350" marT="6350" marB="0" anchor="b">
                    <a:lnL>
                      <a:noFill/>
                    </a:lnL>
                    <a:lnR>
                      <a:noFill/>
                    </a:lnR>
                    <a:lnT>
                      <a:noFill/>
                    </a:lnT>
                    <a:lnB>
                      <a:noFill/>
                    </a:lnB>
                    <a:solidFill>
                      <a:srgbClr val="EDEDED"/>
                    </a:solidFill>
                  </a:tcPr>
                </a:tc>
                <a:extLst>
                  <a:ext uri="{0D108BD9-81ED-4DB2-BD59-A6C34878D82A}">
                    <a16:rowId xmlns:a16="http://schemas.microsoft.com/office/drawing/2014/main" val="1881009228"/>
                  </a:ext>
                </a:extLst>
              </a:tr>
              <a:tr h="434746">
                <a:tc>
                  <a:txBody>
                    <a:bodyPr/>
                    <a:lstStyle/>
                    <a:p>
                      <a:pPr algn="ctr" fontAlgn="b"/>
                      <a:r>
                        <a:rPr lang="en-IN" sz="2000" b="0" i="0" u="none" strike="noStrike">
                          <a:solidFill>
                            <a:srgbClr val="000000"/>
                          </a:solidFill>
                          <a:effectLst/>
                          <a:highlight>
                            <a:srgbClr val="DBDBDB"/>
                          </a:highlight>
                          <a:latin typeface="Calibri" panose="020F0502020204030204" pitchFamily="34" charset="0"/>
                        </a:rPr>
                        <a:t>SP Narine</a:t>
                      </a:r>
                    </a:p>
                  </a:txBody>
                  <a:tcPr marL="6350" marR="6350" marT="6350" marB="0" anchor="b">
                    <a:lnL>
                      <a:noFill/>
                    </a:lnL>
                    <a:lnR>
                      <a:noFill/>
                    </a:lnR>
                    <a:lnT>
                      <a:noFill/>
                    </a:lnT>
                    <a:lnB>
                      <a:noFill/>
                    </a:lnB>
                    <a:solidFill>
                      <a:srgbClr val="DBDBDB"/>
                    </a:solidFill>
                  </a:tcPr>
                </a:tc>
                <a:tc>
                  <a:txBody>
                    <a:bodyPr/>
                    <a:lstStyle/>
                    <a:p>
                      <a:pPr algn="ctr" fontAlgn="b"/>
                      <a:r>
                        <a:rPr lang="en-IN" sz="2000" b="0" i="0" u="none" strike="noStrike">
                          <a:solidFill>
                            <a:srgbClr val="000000"/>
                          </a:solidFill>
                          <a:effectLst/>
                          <a:highlight>
                            <a:srgbClr val="DBDBDB"/>
                          </a:highlight>
                          <a:latin typeface="Calibri" panose="020F0502020204030204" pitchFamily="34" charset="0"/>
                        </a:rPr>
                        <a:t>6.91</a:t>
                      </a:r>
                    </a:p>
                  </a:txBody>
                  <a:tcPr marL="6350" marR="6350" marT="6350" marB="0" anchor="b">
                    <a:lnL>
                      <a:noFill/>
                    </a:lnL>
                    <a:lnR>
                      <a:noFill/>
                    </a:lnR>
                    <a:lnT>
                      <a:noFill/>
                    </a:lnT>
                    <a:lnB>
                      <a:noFill/>
                    </a:lnB>
                    <a:solidFill>
                      <a:srgbClr val="DBDBDB"/>
                    </a:solidFill>
                  </a:tcPr>
                </a:tc>
                <a:extLst>
                  <a:ext uri="{0D108BD9-81ED-4DB2-BD59-A6C34878D82A}">
                    <a16:rowId xmlns:a16="http://schemas.microsoft.com/office/drawing/2014/main" val="3405745255"/>
                  </a:ext>
                </a:extLst>
              </a:tr>
              <a:tr h="666722">
                <a:tc>
                  <a:txBody>
                    <a:bodyPr/>
                    <a:lstStyle/>
                    <a:p>
                      <a:pPr algn="ctr" fontAlgn="b"/>
                      <a:r>
                        <a:rPr lang="en-IN" sz="2000" b="0" i="0" u="none" strike="noStrike">
                          <a:solidFill>
                            <a:srgbClr val="000000"/>
                          </a:solidFill>
                          <a:effectLst/>
                          <a:highlight>
                            <a:srgbClr val="EDEDED"/>
                          </a:highlight>
                          <a:latin typeface="Calibri" panose="020F0502020204030204" pitchFamily="34" charset="0"/>
                        </a:rPr>
                        <a:t>Washington Sundar</a:t>
                      </a:r>
                    </a:p>
                  </a:txBody>
                  <a:tcPr marL="6350" marR="6350" marT="6350" marB="0" anchor="b">
                    <a:lnL>
                      <a:noFill/>
                    </a:lnL>
                    <a:lnR>
                      <a:noFill/>
                    </a:lnR>
                    <a:lnT>
                      <a:noFill/>
                    </a:lnT>
                    <a:lnB>
                      <a:noFill/>
                    </a:lnB>
                    <a:solidFill>
                      <a:srgbClr val="EDEDED"/>
                    </a:solidFill>
                  </a:tcPr>
                </a:tc>
                <a:tc>
                  <a:txBody>
                    <a:bodyPr/>
                    <a:lstStyle/>
                    <a:p>
                      <a:pPr algn="ctr" fontAlgn="b"/>
                      <a:r>
                        <a:rPr lang="en-IN" sz="2000" b="0" i="0" u="none" strike="noStrike">
                          <a:solidFill>
                            <a:srgbClr val="000000"/>
                          </a:solidFill>
                          <a:effectLst/>
                          <a:highlight>
                            <a:srgbClr val="EDEDED"/>
                          </a:highlight>
                          <a:latin typeface="Calibri" panose="020F0502020204030204" pitchFamily="34" charset="0"/>
                        </a:rPr>
                        <a:t>6.95</a:t>
                      </a:r>
                    </a:p>
                  </a:txBody>
                  <a:tcPr marL="6350" marR="6350" marT="6350" marB="0" anchor="b">
                    <a:lnL>
                      <a:noFill/>
                    </a:lnL>
                    <a:lnR>
                      <a:noFill/>
                    </a:lnR>
                    <a:lnT>
                      <a:noFill/>
                    </a:lnT>
                    <a:lnB>
                      <a:noFill/>
                    </a:lnB>
                    <a:solidFill>
                      <a:srgbClr val="EDEDED"/>
                    </a:solidFill>
                  </a:tcPr>
                </a:tc>
                <a:extLst>
                  <a:ext uri="{0D108BD9-81ED-4DB2-BD59-A6C34878D82A}">
                    <a16:rowId xmlns:a16="http://schemas.microsoft.com/office/drawing/2014/main" val="2306249779"/>
                  </a:ext>
                </a:extLst>
              </a:tr>
              <a:tr h="434746">
                <a:tc>
                  <a:txBody>
                    <a:bodyPr/>
                    <a:lstStyle/>
                    <a:p>
                      <a:pPr algn="ctr" fontAlgn="b"/>
                      <a:r>
                        <a:rPr lang="en-IN" sz="2000" b="0" i="0" u="none" strike="noStrike">
                          <a:solidFill>
                            <a:srgbClr val="000000"/>
                          </a:solidFill>
                          <a:effectLst/>
                          <a:highlight>
                            <a:srgbClr val="DBDBDB"/>
                          </a:highlight>
                          <a:latin typeface="Calibri" panose="020F0502020204030204" pitchFamily="34" charset="0"/>
                        </a:rPr>
                        <a:t>R Ashwin</a:t>
                      </a:r>
                    </a:p>
                  </a:txBody>
                  <a:tcPr marL="6350" marR="6350" marT="6350" marB="0" anchor="b">
                    <a:lnL>
                      <a:noFill/>
                    </a:lnL>
                    <a:lnR>
                      <a:noFill/>
                    </a:lnR>
                    <a:lnT>
                      <a:noFill/>
                    </a:lnT>
                    <a:lnB>
                      <a:noFill/>
                    </a:lnB>
                    <a:solidFill>
                      <a:srgbClr val="DBDBDB"/>
                    </a:solidFill>
                  </a:tcPr>
                </a:tc>
                <a:tc>
                  <a:txBody>
                    <a:bodyPr/>
                    <a:lstStyle/>
                    <a:p>
                      <a:pPr algn="ctr" fontAlgn="b"/>
                      <a:r>
                        <a:rPr lang="en-IN" sz="2000" b="0" i="0" u="none" strike="noStrike">
                          <a:solidFill>
                            <a:srgbClr val="000000"/>
                          </a:solidFill>
                          <a:effectLst/>
                          <a:highlight>
                            <a:srgbClr val="DBDBDB"/>
                          </a:highlight>
                          <a:latin typeface="Calibri" panose="020F0502020204030204" pitchFamily="34" charset="0"/>
                        </a:rPr>
                        <a:t>6.98</a:t>
                      </a:r>
                    </a:p>
                  </a:txBody>
                  <a:tcPr marL="6350" marR="6350" marT="6350" marB="0" anchor="b">
                    <a:lnL>
                      <a:noFill/>
                    </a:lnL>
                    <a:lnR>
                      <a:noFill/>
                    </a:lnR>
                    <a:lnT>
                      <a:noFill/>
                    </a:lnT>
                    <a:lnB>
                      <a:noFill/>
                    </a:lnB>
                    <a:solidFill>
                      <a:srgbClr val="DBDBDB"/>
                    </a:solidFill>
                  </a:tcPr>
                </a:tc>
                <a:extLst>
                  <a:ext uri="{0D108BD9-81ED-4DB2-BD59-A6C34878D82A}">
                    <a16:rowId xmlns:a16="http://schemas.microsoft.com/office/drawing/2014/main" val="327360354"/>
                  </a:ext>
                </a:extLst>
              </a:tr>
              <a:tr h="434746">
                <a:tc>
                  <a:txBody>
                    <a:bodyPr/>
                    <a:lstStyle/>
                    <a:p>
                      <a:pPr algn="ctr" fontAlgn="b"/>
                      <a:r>
                        <a:rPr lang="en-IN" sz="2000" b="0" i="0" u="none" strike="noStrike" dirty="0">
                          <a:solidFill>
                            <a:srgbClr val="000000"/>
                          </a:solidFill>
                          <a:effectLst/>
                          <a:highlight>
                            <a:srgbClr val="EDEDED"/>
                          </a:highlight>
                          <a:latin typeface="Calibri" panose="020F0502020204030204" pitchFamily="34" charset="0"/>
                        </a:rPr>
                        <a:t>J Botha</a:t>
                      </a:r>
                    </a:p>
                  </a:txBody>
                  <a:tcPr marL="6350" marR="6350" marT="6350" marB="0" anchor="b">
                    <a:lnL>
                      <a:noFill/>
                    </a:lnL>
                    <a:lnR>
                      <a:noFill/>
                    </a:lnR>
                    <a:lnT>
                      <a:noFill/>
                    </a:lnT>
                    <a:lnB>
                      <a:noFill/>
                    </a:lnB>
                    <a:solidFill>
                      <a:srgbClr val="EDEDED"/>
                    </a:solidFill>
                  </a:tcPr>
                </a:tc>
                <a:tc>
                  <a:txBody>
                    <a:bodyPr/>
                    <a:lstStyle/>
                    <a:p>
                      <a:pPr algn="ctr" fontAlgn="b"/>
                      <a:r>
                        <a:rPr lang="en-IN" sz="2000" b="0" i="0" u="none" strike="noStrike">
                          <a:solidFill>
                            <a:srgbClr val="000000"/>
                          </a:solidFill>
                          <a:effectLst/>
                          <a:highlight>
                            <a:srgbClr val="EDEDED"/>
                          </a:highlight>
                          <a:latin typeface="Calibri" panose="020F0502020204030204" pitchFamily="34" charset="0"/>
                        </a:rPr>
                        <a:t>7.07</a:t>
                      </a:r>
                    </a:p>
                  </a:txBody>
                  <a:tcPr marL="6350" marR="6350" marT="6350" marB="0" anchor="b">
                    <a:lnL>
                      <a:noFill/>
                    </a:lnL>
                    <a:lnR>
                      <a:noFill/>
                    </a:lnR>
                    <a:lnT>
                      <a:noFill/>
                    </a:lnT>
                    <a:lnB>
                      <a:noFill/>
                    </a:lnB>
                    <a:solidFill>
                      <a:srgbClr val="EDEDED"/>
                    </a:solidFill>
                  </a:tcPr>
                </a:tc>
                <a:extLst>
                  <a:ext uri="{0D108BD9-81ED-4DB2-BD59-A6C34878D82A}">
                    <a16:rowId xmlns:a16="http://schemas.microsoft.com/office/drawing/2014/main" val="504184497"/>
                  </a:ext>
                </a:extLst>
              </a:tr>
              <a:tr h="434746">
                <a:tc>
                  <a:txBody>
                    <a:bodyPr/>
                    <a:lstStyle/>
                    <a:p>
                      <a:pPr algn="ctr" fontAlgn="b"/>
                      <a:r>
                        <a:rPr lang="en-IN" sz="2000" b="0" i="0" u="none" strike="noStrike">
                          <a:solidFill>
                            <a:srgbClr val="000000"/>
                          </a:solidFill>
                          <a:effectLst/>
                          <a:highlight>
                            <a:srgbClr val="DBDBDB"/>
                          </a:highlight>
                          <a:latin typeface="Calibri" panose="020F0502020204030204" pitchFamily="34" charset="0"/>
                        </a:rPr>
                        <a:t>DW Steyn</a:t>
                      </a:r>
                    </a:p>
                  </a:txBody>
                  <a:tcPr marL="6350" marR="6350" marT="6350" marB="0" anchor="b">
                    <a:lnL>
                      <a:noFill/>
                    </a:lnL>
                    <a:lnR>
                      <a:noFill/>
                    </a:lnR>
                    <a:lnT>
                      <a:noFill/>
                    </a:lnT>
                    <a:lnB>
                      <a:noFill/>
                    </a:lnB>
                    <a:solidFill>
                      <a:srgbClr val="DBDBDB"/>
                    </a:solidFill>
                  </a:tcPr>
                </a:tc>
                <a:tc>
                  <a:txBody>
                    <a:bodyPr/>
                    <a:lstStyle/>
                    <a:p>
                      <a:pPr algn="ctr" fontAlgn="b"/>
                      <a:r>
                        <a:rPr lang="en-IN" sz="2000" b="0" i="0" u="none" strike="noStrike">
                          <a:solidFill>
                            <a:srgbClr val="000000"/>
                          </a:solidFill>
                          <a:effectLst/>
                          <a:highlight>
                            <a:srgbClr val="DBDBDB"/>
                          </a:highlight>
                          <a:latin typeface="Calibri" panose="020F0502020204030204" pitchFamily="34" charset="0"/>
                        </a:rPr>
                        <a:t>7.08</a:t>
                      </a:r>
                    </a:p>
                  </a:txBody>
                  <a:tcPr marL="6350" marR="6350" marT="6350" marB="0" anchor="b">
                    <a:lnL>
                      <a:noFill/>
                    </a:lnL>
                    <a:lnR>
                      <a:noFill/>
                    </a:lnR>
                    <a:lnT>
                      <a:noFill/>
                    </a:lnT>
                    <a:lnB>
                      <a:noFill/>
                    </a:lnB>
                    <a:solidFill>
                      <a:srgbClr val="DBDBDB"/>
                    </a:solidFill>
                  </a:tcPr>
                </a:tc>
                <a:extLst>
                  <a:ext uri="{0D108BD9-81ED-4DB2-BD59-A6C34878D82A}">
                    <a16:rowId xmlns:a16="http://schemas.microsoft.com/office/drawing/2014/main" val="658863066"/>
                  </a:ext>
                </a:extLst>
              </a:tr>
              <a:tr h="434746">
                <a:tc>
                  <a:txBody>
                    <a:bodyPr/>
                    <a:lstStyle/>
                    <a:p>
                      <a:pPr algn="ctr" fontAlgn="b"/>
                      <a:r>
                        <a:rPr lang="en-IN" sz="2000" b="0" i="0" u="none" strike="noStrike">
                          <a:solidFill>
                            <a:srgbClr val="000000"/>
                          </a:solidFill>
                          <a:effectLst/>
                          <a:highlight>
                            <a:srgbClr val="EDEDED"/>
                          </a:highlight>
                          <a:latin typeface="Calibri" panose="020F0502020204030204" pitchFamily="34" charset="0"/>
                        </a:rPr>
                        <a:t>R Sharma</a:t>
                      </a:r>
                    </a:p>
                  </a:txBody>
                  <a:tcPr marL="6350" marR="6350" marT="6350" marB="0" anchor="b">
                    <a:lnL>
                      <a:noFill/>
                    </a:lnL>
                    <a:lnR>
                      <a:noFill/>
                    </a:lnR>
                    <a:lnT>
                      <a:noFill/>
                    </a:lnT>
                    <a:lnB>
                      <a:noFill/>
                    </a:lnB>
                    <a:solidFill>
                      <a:srgbClr val="EDEDED"/>
                    </a:solidFill>
                  </a:tcPr>
                </a:tc>
                <a:tc>
                  <a:txBody>
                    <a:bodyPr/>
                    <a:lstStyle/>
                    <a:p>
                      <a:pPr algn="ctr" fontAlgn="b"/>
                      <a:r>
                        <a:rPr lang="en-IN" sz="2000" b="0" i="0" u="none" strike="noStrike" dirty="0">
                          <a:solidFill>
                            <a:srgbClr val="000000"/>
                          </a:solidFill>
                          <a:effectLst/>
                          <a:highlight>
                            <a:srgbClr val="EDEDED"/>
                          </a:highlight>
                          <a:latin typeface="Calibri" panose="020F0502020204030204" pitchFamily="34" charset="0"/>
                        </a:rPr>
                        <a:t>7.11</a:t>
                      </a:r>
                    </a:p>
                  </a:txBody>
                  <a:tcPr marL="6350" marR="6350" marT="6350" marB="0" anchor="b">
                    <a:lnL>
                      <a:noFill/>
                    </a:lnL>
                    <a:lnR>
                      <a:noFill/>
                    </a:lnR>
                    <a:lnT>
                      <a:noFill/>
                    </a:lnT>
                    <a:lnB>
                      <a:noFill/>
                    </a:lnB>
                    <a:solidFill>
                      <a:srgbClr val="EDEDED"/>
                    </a:solidFill>
                  </a:tcPr>
                </a:tc>
                <a:extLst>
                  <a:ext uri="{0D108BD9-81ED-4DB2-BD59-A6C34878D82A}">
                    <a16:rowId xmlns:a16="http://schemas.microsoft.com/office/drawing/2014/main" val="1613017004"/>
                  </a:ext>
                </a:extLst>
              </a:tr>
            </a:tbl>
          </a:graphicData>
        </a:graphic>
      </p:graphicFrame>
      <p:sp>
        <p:nvSpPr>
          <p:cNvPr id="4" name="TextBox 3">
            <a:extLst>
              <a:ext uri="{FF2B5EF4-FFF2-40B4-BE49-F238E27FC236}">
                <a16:creationId xmlns:a16="http://schemas.microsoft.com/office/drawing/2014/main" id="{3CE0C72F-0257-63C7-7059-E28D47489B93}"/>
              </a:ext>
            </a:extLst>
          </p:cNvPr>
          <p:cNvSpPr txBox="1"/>
          <p:nvPr/>
        </p:nvSpPr>
        <p:spPr>
          <a:xfrm>
            <a:off x="759863" y="6302111"/>
            <a:ext cx="10519871" cy="369332"/>
          </a:xfrm>
          <a:prstGeom prst="rect">
            <a:avLst/>
          </a:prstGeom>
          <a:noFill/>
          <a:ln>
            <a:solidFill>
              <a:schemeClr val="tx1">
                <a:lumMod val="95000"/>
              </a:schemeClr>
            </a:solidFill>
          </a:ln>
        </p:spPr>
        <p:txBody>
          <a:bodyPr wrap="square" rtlCol="0">
            <a:spAutoFit/>
          </a:bodyPr>
          <a:lstStyle>
            <a:defPPr>
              <a:defRPr lang="en-US"/>
            </a:defPPr>
            <a:lvl1pPr>
              <a:defRPr b="1"/>
            </a:lvl1pPr>
          </a:lstStyle>
          <a:p>
            <a:r>
              <a:rPr lang="en-US" dirty="0"/>
              <a:t>Note: We have to target the first three players and try to bid more money on them to include into the team. </a:t>
            </a:r>
            <a:endParaRPr lang="en-IN" dirty="0"/>
          </a:p>
        </p:txBody>
      </p:sp>
    </p:spTree>
    <p:extLst>
      <p:ext uri="{BB962C8B-B14F-4D97-AF65-F5344CB8AC3E}">
        <p14:creationId xmlns:p14="http://schemas.microsoft.com/office/powerpoint/2010/main" val="601299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653</TotalTime>
  <Words>3365</Words>
  <Application>Microsoft Office PowerPoint</Application>
  <PresentationFormat>Widescreen</PresentationFormat>
  <Paragraphs>441</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Inter var experimental</vt:lpstr>
      <vt:lpstr>Tw Cen MT</vt:lpstr>
      <vt:lpstr>Circuit</vt:lpstr>
      <vt:lpstr>Auction Strategy for a new ipl franchise</vt:lpstr>
      <vt:lpstr>Q1. Your first priority is to get 2-3 players with high S.R who have faced at least 500 balls And to do that you have to make a list of 10 players you want to bid in the auction so that when you try to grab them in auction you should not pay the amount greater than you have in the purse for a particular player.     </vt:lpstr>
      <vt:lpstr>Graphical representation of the top 10 players data according to their strike-rate </vt:lpstr>
      <vt:lpstr>Q2. you need to get 2-3 players with good Average who have played more the 2 ipl seasons And to do that you have to make a list of 10 players you want to bid in the auction so that when you try to grab them in auction you should not pay the amount greater than you have in the purse for a particular player.</vt:lpstr>
      <vt:lpstr>Graphical representation of the t0p 10 players data according to their Average </vt:lpstr>
      <vt:lpstr>Q3. Now you need to get 2-3 Hard-hitting players who have scored most runs in boundaries and have played more the 2 ipl season. To do that you have to make a list of 10 players you want to bid in the auction so that when you try to grab them in auction you should not pay the amount greater than you have in the purse for a particular player.</vt:lpstr>
      <vt:lpstr>Graphical representation of top 10 hard-hitting Players who scored most runs in boundaries (in percentage)</vt:lpstr>
      <vt:lpstr>select bowler, cast(economy as decimal(3,2)) as bowlers_ecomomy from (select bowler,(cast(total_conceded_runs as float)/total_legal_balls_bowled)*6 as economy from (select bowler, count(ball) as total_legal_balls_bowled, max(total_runs) as total_conceded_runs from (select bowler, extras_type, ball, sum(total_runs) over(partition by bowler) as total_runs from ipl_ball) where extras_type in ('NA','byes','legbyes') group by bowler having count(ball)&gt;500)) order by economy limit 10;</vt:lpstr>
      <vt:lpstr>Graphical representation of top 10 economic bowlers who bowled at least 500 balls</vt:lpstr>
      <vt:lpstr>Q5. Now you need to get 2-3 bowlers with the best strike rate and who have bowled at least 500 balls in IPL so far To do that you have to make a list of 10 players you want to bid in the auction so that when you try to grab them in auction you should not pay the amount greater than you have in the purse for a particular player</vt:lpstr>
      <vt:lpstr>Graphical representation of the top 10 best strike rate bowlers who bowled at least 500 balls</vt:lpstr>
      <vt:lpstr>Q6. Now you need to get 2-3 All-rounders with the best batting as well as bowling strike rate and who have faced at least 500 balls in IPL so far and have bowled minimum 300 balls To do that you have to make a list of 10 players you want to bid in the auction so that when you try to grab them in auction you should not pay the amount greater than you have in the purse for a particular player.</vt:lpstr>
      <vt:lpstr>Graphical representation of the top 10 best All-rounders with best batting and bowling strike rate</vt:lpstr>
      <vt:lpstr>you are provided with a list of wicketkeeper names, and your task is to define the criteria for choosing the two best wicketkeepers from all those names</vt:lpstr>
      <vt:lpstr>1. Get the count of cities that have hosted an IPL match </vt:lpstr>
      <vt:lpstr>2. Create table deliveries_v02 with all the columns of the table ‘deliveries’ and an additional column ball_result containing values boundary, dot or other depending on the total_run (boundary for &gt;= 4, dot for 0 and other for any other number) (Hint 1 : CASE WHEN statement is used to get condition based results) (Hint 2: To convert the output data of the select statement into a table, you can use a subquery. Create table table_name as [entire select statement]. </vt:lpstr>
      <vt:lpstr>3. Write a query to fetch the total number of boundaries and dot balls from the deliveries_v02 table. </vt:lpstr>
      <vt:lpstr>4. Write a query to fetch the total number of boundaries scored by each team from the deliveries_v02 table and order it in descending order of the number of boundaries scored.</vt:lpstr>
      <vt:lpstr>5. Write a query to fetch the total number of dot balls bowled by each team and order it in descending order of the total number of dot balls bowled. </vt:lpstr>
      <vt:lpstr>6. Write a query to fetch the total number of dismissals by dismissal kinds where dismissal kind is not NA</vt:lpstr>
      <vt:lpstr>7. Write a query to get the top 5 bowlers who conceded maximum extra runs from the deliveries table</vt:lpstr>
      <vt:lpstr>8. Write a query to create a table named deliveries_v03 with all the columns of deliveries_v02 table and two additional column (named venue and match_date) of venue and date from table matches</vt:lpstr>
      <vt:lpstr>9. Write a query to fetch the total runs scored for each venue and order it in the descending order of total runs scored.</vt:lpstr>
      <vt:lpstr>10. Write a query to fetch the year-wise total runs scored at Eden Gardens and order it in the descending order of total runs scored.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kanni alugoju</dc:creator>
  <cp:lastModifiedBy>kanni alugoju</cp:lastModifiedBy>
  <cp:revision>84</cp:revision>
  <dcterms:created xsi:type="dcterms:W3CDTF">2024-06-24T09:54:59Z</dcterms:created>
  <dcterms:modified xsi:type="dcterms:W3CDTF">2024-06-27T07:24:33Z</dcterms:modified>
</cp:coreProperties>
</file>